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664" r:id="rId2"/>
    <p:sldId id="650" r:id="rId3"/>
    <p:sldId id="665" r:id="rId4"/>
    <p:sldId id="666" r:id="rId5"/>
    <p:sldId id="667" r:id="rId6"/>
    <p:sldId id="656" r:id="rId7"/>
    <p:sldId id="668" r:id="rId8"/>
    <p:sldId id="672" r:id="rId9"/>
    <p:sldId id="673" r:id="rId10"/>
    <p:sldId id="674" r:id="rId11"/>
    <p:sldId id="675" r:id="rId12"/>
    <p:sldId id="669" r:id="rId13"/>
    <p:sldId id="670" r:id="rId14"/>
    <p:sldId id="676" r:id="rId15"/>
    <p:sldId id="671" r:id="rId16"/>
    <p:sldId id="677" r:id="rId17"/>
    <p:sldId id="678" r:id="rId18"/>
    <p:sldId id="681" r:id="rId19"/>
    <p:sldId id="682" r:id="rId20"/>
    <p:sldId id="683" r:id="rId21"/>
    <p:sldId id="657" r:id="rId22"/>
    <p:sldId id="587" r:id="rId23"/>
    <p:sldId id="599" r:id="rId24"/>
    <p:sldId id="600" r:id="rId25"/>
    <p:sldId id="658" r:id="rId26"/>
    <p:sldId id="575" r:id="rId27"/>
    <p:sldId id="576" r:id="rId28"/>
    <p:sldId id="577" r:id="rId29"/>
    <p:sldId id="578" r:id="rId30"/>
    <p:sldId id="579" r:id="rId31"/>
    <p:sldId id="580" r:id="rId32"/>
    <p:sldId id="581" r:id="rId33"/>
    <p:sldId id="582" r:id="rId34"/>
    <p:sldId id="583" r:id="rId35"/>
    <p:sldId id="584" r:id="rId36"/>
    <p:sldId id="585" r:id="rId37"/>
    <p:sldId id="659" r:id="rId38"/>
    <p:sldId id="598" r:id="rId39"/>
    <p:sldId id="588" r:id="rId40"/>
    <p:sldId id="589" r:id="rId41"/>
    <p:sldId id="590" r:id="rId42"/>
    <p:sldId id="591" r:id="rId43"/>
    <p:sldId id="592" r:id="rId44"/>
    <p:sldId id="593" r:id="rId45"/>
    <p:sldId id="594" r:id="rId46"/>
    <p:sldId id="595" r:id="rId47"/>
    <p:sldId id="596" r:id="rId48"/>
    <p:sldId id="679" r:id="rId49"/>
    <p:sldId id="680" r:id="rId50"/>
    <p:sldId id="663"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4C233"/>
    <a:srgbClr val="3E4F58"/>
    <a:srgbClr val="00C4AD"/>
    <a:srgbClr val="FF9518"/>
    <a:srgbClr val="FF8C01"/>
    <a:srgbClr val="2B5984"/>
    <a:srgbClr val="EE8200"/>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238261-DE34-4091-AB2C-E63A14450534}" v="30" dt="2026-04-11T09:25:06.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6" d="100"/>
          <a:sy n="56" d="100"/>
        </p:scale>
        <p:origin x="1000" y="44"/>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FDA44D81-A970-46AA-BB59-F2A9C34AFD59}"/>
    <pc:docChg chg="custSel addSld delSld modSld">
      <pc:chgData name="kiki tokki" userId="6b4e99cb2147362f" providerId="LiveId" clId="{FDA44D81-A970-46AA-BB59-F2A9C34AFD59}" dt="2026-04-11T09:25:06.514" v="45"/>
      <pc:docMkLst>
        <pc:docMk/>
      </pc:docMkLst>
      <pc:sldChg chg="delSp add mod delAnim">
        <pc:chgData name="kiki tokki" userId="6b4e99cb2147362f" providerId="LiveId" clId="{FDA44D81-A970-46AA-BB59-F2A9C34AFD59}" dt="2026-04-02T04:52:57.755" v="36" actId="478"/>
        <pc:sldMkLst>
          <pc:docMk/>
          <pc:sldMk cId="2494991316" sldId="656"/>
        </pc:sldMkLst>
      </pc:sldChg>
      <pc:sldChg chg="delSp add mod delAnim">
        <pc:chgData name="kiki tokki" userId="6b4e99cb2147362f" providerId="LiveId" clId="{FDA44D81-A970-46AA-BB59-F2A9C34AFD59}" dt="2026-04-02T04:51:03.066" v="2" actId="478"/>
        <pc:sldMkLst>
          <pc:docMk/>
          <pc:sldMk cId="3901194518" sldId="664"/>
        </pc:sldMkLst>
      </pc:sldChg>
      <pc:sldChg chg="delSp add mod delAnim">
        <pc:chgData name="kiki tokki" userId="6b4e99cb2147362f" providerId="LiveId" clId="{FDA44D81-A970-46AA-BB59-F2A9C34AFD59}" dt="2026-04-02T04:51:17.235" v="5" actId="478"/>
        <pc:sldMkLst>
          <pc:docMk/>
          <pc:sldMk cId="3672443889" sldId="665"/>
        </pc:sldMkLst>
      </pc:sldChg>
      <pc:sldChg chg="delSp add mod delAnim">
        <pc:chgData name="kiki tokki" userId="6b4e99cb2147362f" providerId="LiveId" clId="{FDA44D81-A970-46AA-BB59-F2A9C34AFD59}" dt="2026-04-02T04:51:32.952" v="9" actId="478"/>
        <pc:sldMkLst>
          <pc:docMk/>
          <pc:sldMk cId="1615278449" sldId="666"/>
        </pc:sldMkLst>
      </pc:sldChg>
      <pc:sldChg chg="delSp add mod delAnim">
        <pc:chgData name="kiki tokki" userId="6b4e99cb2147362f" providerId="LiveId" clId="{FDA44D81-A970-46AA-BB59-F2A9C34AFD59}" dt="2026-04-02T04:51:36.479" v="10" actId="478"/>
        <pc:sldMkLst>
          <pc:docMk/>
          <pc:sldMk cId="3399317698" sldId="667"/>
        </pc:sldMkLst>
      </pc:sldChg>
      <pc:sldChg chg="delSp add mod delAnim">
        <pc:chgData name="kiki tokki" userId="6b4e99cb2147362f" providerId="LiveId" clId="{FDA44D81-A970-46AA-BB59-F2A9C34AFD59}" dt="2026-04-02T04:52:55.511" v="35" actId="478"/>
        <pc:sldMkLst>
          <pc:docMk/>
          <pc:sldMk cId="4268373729" sldId="668"/>
        </pc:sldMkLst>
      </pc:sldChg>
      <pc:sldChg chg="delSp add mod delAnim">
        <pc:chgData name="kiki tokki" userId="6b4e99cb2147362f" providerId="LiveId" clId="{FDA44D81-A970-46AA-BB59-F2A9C34AFD59}" dt="2026-04-02T04:52:33.174" v="30" actId="478"/>
        <pc:sldMkLst>
          <pc:docMk/>
          <pc:sldMk cId="2195777921" sldId="669"/>
        </pc:sldMkLst>
      </pc:sldChg>
      <pc:sldChg chg="delSp add mod delAnim">
        <pc:chgData name="kiki tokki" userId="6b4e99cb2147362f" providerId="LiveId" clId="{FDA44D81-A970-46AA-BB59-F2A9C34AFD59}" dt="2026-04-02T04:52:28.194" v="29" actId="478"/>
        <pc:sldMkLst>
          <pc:docMk/>
          <pc:sldMk cId="2311985920" sldId="670"/>
        </pc:sldMkLst>
      </pc:sldChg>
      <pc:sldChg chg="delSp add mod delAnim">
        <pc:chgData name="kiki tokki" userId="6b4e99cb2147362f" providerId="LiveId" clId="{FDA44D81-A970-46AA-BB59-F2A9C34AFD59}" dt="2026-04-02T04:52:22.091" v="27" actId="478"/>
        <pc:sldMkLst>
          <pc:docMk/>
          <pc:sldMk cId="1533086418" sldId="671"/>
        </pc:sldMkLst>
      </pc:sldChg>
      <pc:sldChg chg="delSp add mod delAnim">
        <pc:chgData name="kiki tokki" userId="6b4e99cb2147362f" providerId="LiveId" clId="{FDA44D81-A970-46AA-BB59-F2A9C34AFD59}" dt="2026-04-02T04:52:48.246" v="34" actId="478"/>
        <pc:sldMkLst>
          <pc:docMk/>
          <pc:sldMk cId="3482058269" sldId="672"/>
        </pc:sldMkLst>
      </pc:sldChg>
      <pc:sldChg chg="delSp add mod delAnim">
        <pc:chgData name="kiki tokki" userId="6b4e99cb2147362f" providerId="LiveId" clId="{FDA44D81-A970-46AA-BB59-F2A9C34AFD59}" dt="2026-04-02T04:52:44.758" v="33" actId="478"/>
        <pc:sldMkLst>
          <pc:docMk/>
          <pc:sldMk cId="3313232259" sldId="673"/>
        </pc:sldMkLst>
      </pc:sldChg>
      <pc:sldChg chg="delSp add mod delAnim">
        <pc:chgData name="kiki tokki" userId="6b4e99cb2147362f" providerId="LiveId" clId="{FDA44D81-A970-46AA-BB59-F2A9C34AFD59}" dt="2026-04-02T04:52:40.736" v="32" actId="478"/>
        <pc:sldMkLst>
          <pc:docMk/>
          <pc:sldMk cId="2485067169" sldId="674"/>
        </pc:sldMkLst>
      </pc:sldChg>
      <pc:sldChg chg="delSp add mod delAnim">
        <pc:chgData name="kiki tokki" userId="6b4e99cb2147362f" providerId="LiveId" clId="{FDA44D81-A970-46AA-BB59-F2A9C34AFD59}" dt="2026-04-02T04:52:36.948" v="31" actId="478"/>
        <pc:sldMkLst>
          <pc:docMk/>
          <pc:sldMk cId="3680925761" sldId="675"/>
        </pc:sldMkLst>
      </pc:sldChg>
      <pc:sldChg chg="delSp add mod delAnim">
        <pc:chgData name="kiki tokki" userId="6b4e99cb2147362f" providerId="LiveId" clId="{FDA44D81-A970-46AA-BB59-F2A9C34AFD59}" dt="2026-04-02T04:52:25.297" v="28" actId="478"/>
        <pc:sldMkLst>
          <pc:docMk/>
          <pc:sldMk cId="1791029797" sldId="676"/>
        </pc:sldMkLst>
      </pc:sldChg>
      <pc:sldChg chg="delSp add mod delAnim">
        <pc:chgData name="kiki tokki" userId="6b4e99cb2147362f" providerId="LiveId" clId="{FDA44D81-A970-46AA-BB59-F2A9C34AFD59}" dt="2026-04-02T04:52:19.633" v="26" actId="478"/>
        <pc:sldMkLst>
          <pc:docMk/>
          <pc:sldMk cId="4045502953" sldId="677"/>
        </pc:sldMkLst>
      </pc:sldChg>
      <pc:sldChg chg="delSp add mod delAnim">
        <pc:chgData name="kiki tokki" userId="6b4e99cb2147362f" providerId="LiveId" clId="{FDA44D81-A970-46AA-BB59-F2A9C34AFD59}" dt="2026-04-02T04:52:16.797" v="25" actId="478"/>
        <pc:sldMkLst>
          <pc:docMk/>
          <pc:sldMk cId="3595893447" sldId="678"/>
        </pc:sldMkLst>
      </pc:sldChg>
      <pc:sldChg chg="delSp add mod delAnim">
        <pc:chgData name="kiki tokki" userId="6b4e99cb2147362f" providerId="LiveId" clId="{FDA44D81-A970-46AA-BB59-F2A9C34AFD59}" dt="2026-04-02T04:53:24.605" v="40" actId="478"/>
        <pc:sldMkLst>
          <pc:docMk/>
          <pc:sldMk cId="2786207352" sldId="679"/>
        </pc:sldMkLst>
      </pc:sldChg>
      <pc:sldChg chg="delSp add mod delAnim">
        <pc:chgData name="kiki tokki" userId="6b4e99cb2147362f" providerId="LiveId" clId="{FDA44D81-A970-46AA-BB59-F2A9C34AFD59}" dt="2026-04-02T04:53:28.363" v="41" actId="478"/>
        <pc:sldMkLst>
          <pc:docMk/>
          <pc:sldMk cId="2398396367" sldId="680"/>
        </pc:sldMkLst>
      </pc:sldChg>
      <pc:sldChg chg="add">
        <pc:chgData name="kiki tokki" userId="6b4e99cb2147362f" providerId="LiveId" clId="{FDA44D81-A970-46AA-BB59-F2A9C34AFD59}" dt="2026-04-11T09:25:04.195" v="43"/>
        <pc:sldMkLst>
          <pc:docMk/>
          <pc:sldMk cId="1221079854" sldId="681"/>
        </pc:sldMkLst>
      </pc:sldChg>
      <pc:sldChg chg="add">
        <pc:chgData name="kiki tokki" userId="6b4e99cb2147362f" providerId="LiveId" clId="{FDA44D81-A970-46AA-BB59-F2A9C34AFD59}" dt="2026-04-11T09:25:05.615" v="44"/>
        <pc:sldMkLst>
          <pc:docMk/>
          <pc:sldMk cId="2778424589" sldId="682"/>
        </pc:sldMkLst>
      </pc:sldChg>
      <pc:sldChg chg="add">
        <pc:chgData name="kiki tokki" userId="6b4e99cb2147362f" providerId="LiveId" clId="{FDA44D81-A970-46AA-BB59-F2A9C34AFD59}" dt="2026-04-11T09:25:06.514" v="45"/>
        <pc:sldMkLst>
          <pc:docMk/>
          <pc:sldMk cId="81320222" sldId="683"/>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4/11/2026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7354708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40</a:t>
            </a:fld>
            <a:endParaRPr lang="en-US"/>
          </a:p>
        </p:txBody>
      </p:sp>
    </p:spTree>
    <p:extLst>
      <p:ext uri="{BB962C8B-B14F-4D97-AF65-F5344CB8AC3E}">
        <p14:creationId xmlns:p14="http://schemas.microsoft.com/office/powerpoint/2010/main" val="3107020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41</a:t>
            </a:fld>
            <a:endParaRPr lang="en-US"/>
          </a:p>
        </p:txBody>
      </p:sp>
    </p:spTree>
    <p:extLst>
      <p:ext uri="{BB962C8B-B14F-4D97-AF65-F5344CB8AC3E}">
        <p14:creationId xmlns:p14="http://schemas.microsoft.com/office/powerpoint/2010/main" val="15155595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42</a:t>
            </a:fld>
            <a:endParaRPr lang="en-US"/>
          </a:p>
        </p:txBody>
      </p:sp>
    </p:spTree>
    <p:extLst>
      <p:ext uri="{BB962C8B-B14F-4D97-AF65-F5344CB8AC3E}">
        <p14:creationId xmlns:p14="http://schemas.microsoft.com/office/powerpoint/2010/main" val="3364279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43</a:t>
            </a:fld>
            <a:endParaRPr lang="en-US"/>
          </a:p>
        </p:txBody>
      </p:sp>
    </p:spTree>
    <p:extLst>
      <p:ext uri="{BB962C8B-B14F-4D97-AF65-F5344CB8AC3E}">
        <p14:creationId xmlns:p14="http://schemas.microsoft.com/office/powerpoint/2010/main" val="905538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44</a:t>
            </a:fld>
            <a:endParaRPr lang="en-US"/>
          </a:p>
        </p:txBody>
      </p:sp>
    </p:spTree>
    <p:extLst>
      <p:ext uri="{BB962C8B-B14F-4D97-AF65-F5344CB8AC3E}">
        <p14:creationId xmlns:p14="http://schemas.microsoft.com/office/powerpoint/2010/main" val="3921387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45</a:t>
            </a:fld>
            <a:endParaRPr lang="en-US"/>
          </a:p>
        </p:txBody>
      </p:sp>
    </p:spTree>
    <p:extLst>
      <p:ext uri="{BB962C8B-B14F-4D97-AF65-F5344CB8AC3E}">
        <p14:creationId xmlns:p14="http://schemas.microsoft.com/office/powerpoint/2010/main" val="307508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46</a:t>
            </a:fld>
            <a:endParaRPr lang="en-US"/>
          </a:p>
        </p:txBody>
      </p:sp>
    </p:spTree>
    <p:extLst>
      <p:ext uri="{BB962C8B-B14F-4D97-AF65-F5344CB8AC3E}">
        <p14:creationId xmlns:p14="http://schemas.microsoft.com/office/powerpoint/2010/main" val="127727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47</a:t>
            </a:fld>
            <a:endParaRPr lang="en-US"/>
          </a:p>
        </p:txBody>
      </p:sp>
    </p:spTree>
    <p:extLst>
      <p:ext uri="{BB962C8B-B14F-4D97-AF65-F5344CB8AC3E}">
        <p14:creationId xmlns:p14="http://schemas.microsoft.com/office/powerpoint/2010/main" val="27239705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664CDE-0D7B-AED6-A13B-AA10C071DD4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725985-771A-D5A0-CE94-67A8FB3246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D3E172-3D74-05B0-3773-2B38E6237661}"/>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845F010-A1E1-0B21-CF7B-E5E52D5AFDBB}"/>
              </a:ext>
            </a:extLst>
          </p:cNvPr>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22566255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0451306"/>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214700733"/>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6.gi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1.JPG"/><Relationship Id="rId1" Type="http://schemas.openxmlformats.org/officeDocument/2006/relationships/slideLayout" Target="../slideLayouts/slideLayout7.xml"/><Relationship Id="rId4" Type="http://schemas.openxmlformats.org/officeDocument/2006/relationships/image" Target="../media/image8.gi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hyperlink" Target="https://doi.org/10.1177/15480518251319624" TargetMode="External"/><Relationship Id="rId4" Type="http://schemas.openxmlformats.org/officeDocument/2006/relationships/image" Target="../media/image10.png"/></Relationships>
</file>

<file path=ppt/slides/_rels/slide5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jpeg"/><Relationship Id="rId1" Type="http://schemas.openxmlformats.org/officeDocument/2006/relationships/slideLayout" Target="../slideLayouts/slideLayout13.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robot touching a glass&#10;&#10;Description automatically generated">
            <a:extLst>
              <a:ext uri="{FF2B5EF4-FFF2-40B4-BE49-F238E27FC236}">
                <a16:creationId xmlns:a16="http://schemas.microsoft.com/office/drawing/2014/main" id="{173B8B10-8DB7-7AC8-73E8-8867FC3A5F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430"/>
            <a:ext cx="12192000" cy="6858000"/>
          </a:xfrm>
          <a:prstGeom prst="rect">
            <a:avLst/>
          </a:prstGeom>
        </p:spPr>
      </p:pic>
      <p:sp>
        <p:nvSpPr>
          <p:cNvPr id="8" name="TextBox 7">
            <a:extLst>
              <a:ext uri="{FF2B5EF4-FFF2-40B4-BE49-F238E27FC236}">
                <a16:creationId xmlns:a16="http://schemas.microsoft.com/office/drawing/2014/main" id="{A5C6F50D-7938-E6AF-2A0E-D6BE7A29AFE1}"/>
              </a:ext>
            </a:extLst>
          </p:cNvPr>
          <p:cNvSpPr txBox="1"/>
          <p:nvPr/>
        </p:nvSpPr>
        <p:spPr>
          <a:xfrm>
            <a:off x="491891" y="5425910"/>
            <a:ext cx="1292662" cy="400110"/>
          </a:xfrm>
          <a:prstGeom prst="rect">
            <a:avLst/>
          </a:prstGeom>
          <a:noFill/>
        </p:spPr>
        <p:txBody>
          <a:bodyPr wrap="none" rtlCol="0">
            <a:spAutoFit/>
          </a:bodyPr>
          <a:lstStyle/>
          <a:p>
            <a:r>
              <a:rPr lang="en-US" sz="2000" b="1" dirty="0">
                <a:cs typeface="Tajawal Medium" panose="00000600000000000000" pitchFamily="2" charset="-78"/>
              </a:rPr>
              <a:t>Lecture 10</a:t>
            </a:r>
          </a:p>
        </p:txBody>
      </p:sp>
      <p:sp>
        <p:nvSpPr>
          <p:cNvPr id="6" name="TextBox 5">
            <a:extLst>
              <a:ext uri="{FF2B5EF4-FFF2-40B4-BE49-F238E27FC236}">
                <a16:creationId xmlns:a16="http://schemas.microsoft.com/office/drawing/2014/main" id="{FEA042EE-C8CC-E074-27DF-53A34124BF15}"/>
              </a:ext>
            </a:extLst>
          </p:cNvPr>
          <p:cNvSpPr txBox="1"/>
          <p:nvPr/>
        </p:nvSpPr>
        <p:spPr>
          <a:xfrm>
            <a:off x="436944" y="5780300"/>
            <a:ext cx="2783711" cy="646331"/>
          </a:xfrm>
          <a:prstGeom prst="rect">
            <a:avLst/>
          </a:prstGeom>
          <a:noFill/>
        </p:spPr>
        <p:txBody>
          <a:bodyPr wrap="none" rtlCol="0">
            <a:spAutoFit/>
          </a:bodyPr>
          <a:lstStyle/>
          <a:p>
            <a:pPr rtl="1"/>
            <a:r>
              <a:rPr lang="en-US" b="1" dirty="0">
                <a:solidFill>
                  <a:schemeClr val="bg1"/>
                </a:solidFill>
              </a:rPr>
              <a:t>Using Artificial Intelligence </a:t>
            </a:r>
          </a:p>
          <a:p>
            <a:pPr rtl="1"/>
            <a:r>
              <a:rPr lang="en-US" b="1" dirty="0">
                <a:solidFill>
                  <a:schemeClr val="bg1"/>
                </a:solidFill>
              </a:rPr>
              <a:t>in Digital Leadership</a:t>
            </a:r>
            <a:endParaRPr lang="en-US" dirty="0">
              <a:solidFill>
                <a:schemeClr val="bg1"/>
              </a:solidFill>
            </a:endParaRPr>
          </a:p>
        </p:txBody>
      </p:sp>
    </p:spTree>
    <p:extLst>
      <p:ext uri="{BB962C8B-B14F-4D97-AF65-F5344CB8AC3E}">
        <p14:creationId xmlns:p14="http://schemas.microsoft.com/office/powerpoint/2010/main" val="3901194518"/>
      </p:ext>
    </p:extLst>
  </p:cSld>
  <p:clrMapOvr>
    <a:masterClrMapping/>
  </p:clrMapOvr>
  <mc:AlternateContent xmlns:mc="http://schemas.openxmlformats.org/markup-compatibility/2006" xmlns:p14="http://schemas.microsoft.com/office/powerpoint/2010/main">
    <mc:Choice Requires="p14">
      <p:transition spd="med" p14:dur="700" advTm="12000">
        <p:fade/>
      </p:transition>
    </mc:Choice>
    <mc:Fallback xmlns="">
      <p:transition spd="med" advTm="12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B7769E54-6E7A-AFEF-2166-038F730A8D29}"/>
              </a:ext>
            </a:extLst>
          </p:cNvPr>
          <p:cNvSpPr txBox="1"/>
          <p:nvPr/>
        </p:nvSpPr>
        <p:spPr>
          <a:xfrm>
            <a:off x="4660700" y="1407962"/>
            <a:ext cx="6698815" cy="5324535"/>
          </a:xfrm>
          <a:prstGeom prst="rect">
            <a:avLst/>
          </a:prstGeom>
          <a:noFill/>
        </p:spPr>
        <p:txBody>
          <a:bodyPr wrap="square" rtlCol="0">
            <a:spAutoFit/>
          </a:bodyPr>
          <a:lstStyle/>
          <a:p>
            <a:pPr algn="just"/>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and Social Media</a:t>
            </a:r>
          </a:p>
          <a:p>
            <a:pPr marL="920750" lvl="2"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Digital Media Ethics</a:t>
            </a: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Leaders and Social Media</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 six dimensions of social-media-literate leadership</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producer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distributor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recipient</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adviser and orchestrator</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architect</a:t>
            </a:r>
          </a:p>
          <a:p>
            <a:pPr marL="1377950" lvl="3" indent="-342900" algn="just">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The leader as analyst</a:t>
            </a:r>
            <a:endParaRPr lang="en-US" sz="2200" b="1" dirty="0">
              <a:solidFill>
                <a:srgbClr val="0A1F61"/>
              </a:solidFill>
              <a:latin typeface="Tajawal ExtraBold" panose="00000800000000000000" pitchFamily="2" charset="-78"/>
              <a:cs typeface="Tajawal ExtraBold" panose="00000800000000000000" pitchFamily="2" charset="-78"/>
            </a:endParaRPr>
          </a:p>
          <a:p>
            <a:pPr marL="463550" lvl="1" indent="-342900"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Ethical leadership</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Components of ethical leadership</a:t>
            </a:r>
          </a:p>
          <a:p>
            <a:pPr marL="920750" lvl="2"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Cross-Cultural Versus Diversity</a:t>
            </a:r>
          </a:p>
          <a:p>
            <a:pPr marL="511175" lvl="2" indent="-344488" algn="just">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Innovation and Leadership in the Media Industry</a:t>
            </a:r>
          </a:p>
        </p:txBody>
      </p:sp>
      <p:sp>
        <p:nvSpPr>
          <p:cNvPr id="7" name="TextBox 6">
            <a:extLst>
              <a:ext uri="{FF2B5EF4-FFF2-40B4-BE49-F238E27FC236}">
                <a16:creationId xmlns:a16="http://schemas.microsoft.com/office/drawing/2014/main" id="{9875E6A3-E643-E474-9601-C5360C777AC2}"/>
              </a:ext>
            </a:extLst>
          </p:cNvPr>
          <p:cNvSpPr txBox="1"/>
          <p:nvPr/>
        </p:nvSpPr>
        <p:spPr>
          <a:xfrm>
            <a:off x="335846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763052031"/>
      </p:ext>
    </p:extLst>
  </p:cSld>
  <p:clrMapOvr>
    <a:masterClrMapping/>
  </p:clrMapOvr>
  <mc:AlternateContent xmlns:mc="http://schemas.openxmlformats.org/markup-compatibility/2006" xmlns:p14="http://schemas.microsoft.com/office/powerpoint/2010/main">
    <mc:Choice Requires="p14">
      <p:transition spd="med" p14:dur="700" advTm="69100">
        <p:fade/>
      </p:transition>
    </mc:Choice>
    <mc:Fallback xmlns="">
      <p:transition spd="med" advTm="691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35846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309008" y="1377412"/>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      Lecture outline</a:t>
            </a:r>
          </a:p>
        </p:txBody>
      </p:sp>
      <p:sp>
        <p:nvSpPr>
          <p:cNvPr id="6" name="TextBox 5">
            <a:extLst>
              <a:ext uri="{FF2B5EF4-FFF2-40B4-BE49-F238E27FC236}">
                <a16:creationId xmlns:a16="http://schemas.microsoft.com/office/drawing/2014/main" id="{F1899B60-AF53-098B-976B-E1F4D6C731FC}"/>
              </a:ext>
            </a:extLst>
          </p:cNvPr>
          <p:cNvSpPr txBox="1"/>
          <p:nvPr/>
        </p:nvSpPr>
        <p:spPr>
          <a:xfrm>
            <a:off x="4774050" y="2224609"/>
            <a:ext cx="6698815" cy="4190314"/>
          </a:xfrm>
          <a:prstGeom prst="rect">
            <a:avLst/>
          </a:prstGeom>
          <a:noFill/>
        </p:spPr>
        <p:txBody>
          <a:bodyPr wrap="square" rtlCol="0">
            <a:spAutoFit/>
          </a:bodyPr>
          <a:lstStyle/>
          <a:p>
            <a:pPr algn="just">
              <a:lnSpc>
                <a:spcPct val="150000"/>
              </a:lnSpc>
            </a:pPr>
            <a:r>
              <a:rPr lang="en-US" sz="2000" b="1" u="sng" dirty="0">
                <a:solidFill>
                  <a:srgbClr val="FF8C01"/>
                </a:solidFill>
                <a:latin typeface="Tajawal ExtraBold" panose="00000800000000000000" pitchFamily="2" charset="-78"/>
                <a:cs typeface="Tajawal ExtraBold" panose="00000800000000000000" pitchFamily="2" charset="-78"/>
              </a:rPr>
              <a:t>Today’s Lecture we will Know about </a:t>
            </a:r>
            <a:endParaRPr lang="en-US" sz="24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s-ES" sz="2000" b="1" dirty="0" err="1">
                <a:solidFill>
                  <a:srgbClr val="0A1F61"/>
                </a:solidFill>
                <a:latin typeface="Tajawal ExtraBold" panose="00000800000000000000" pitchFamily="2" charset="-78"/>
                <a:cs typeface="Tajawal ExtraBold" panose="00000800000000000000" pitchFamily="2" charset="-78"/>
              </a:rPr>
              <a:t>Defining</a:t>
            </a:r>
            <a:r>
              <a:rPr lang="es-ES" sz="2000" b="1" dirty="0">
                <a:solidFill>
                  <a:srgbClr val="0A1F61"/>
                </a:solidFill>
                <a:latin typeface="Tajawal ExtraBold" panose="00000800000000000000" pitchFamily="2" charset="-78"/>
                <a:cs typeface="Tajawal ExtraBold" panose="00000800000000000000" pitchFamily="2" charset="-78"/>
              </a:rPr>
              <a:t> AI in Digital </a:t>
            </a:r>
            <a:r>
              <a:rPr lang="es-ES" sz="2000" b="1" dirty="0" err="1">
                <a:solidFill>
                  <a:srgbClr val="0A1F61"/>
                </a:solidFill>
                <a:latin typeface="Tajawal ExtraBold" panose="00000800000000000000" pitchFamily="2" charset="-78"/>
                <a:cs typeface="Tajawal ExtraBold" panose="00000800000000000000" pitchFamily="2" charset="-78"/>
              </a:rPr>
              <a:t>Leadership</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Key Roles of AI in Digital Leadership </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Ethics of Using AI in Digital Leadership</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s-ES" sz="2000" b="1" dirty="0">
                <a:solidFill>
                  <a:srgbClr val="0A1F61"/>
                </a:solidFill>
                <a:latin typeface="Tajawal ExtraBold" panose="00000800000000000000" pitchFamily="2" charset="-78"/>
                <a:cs typeface="Tajawal ExtraBold" panose="00000800000000000000" pitchFamily="2" charset="-78"/>
              </a:rPr>
              <a:t>Core </a:t>
            </a:r>
            <a:r>
              <a:rPr lang="es-ES" sz="2000" b="1" dirty="0" err="1">
                <a:solidFill>
                  <a:srgbClr val="0A1F61"/>
                </a:solidFill>
                <a:latin typeface="Tajawal ExtraBold" panose="00000800000000000000" pitchFamily="2" charset="-78"/>
                <a:cs typeface="Tajawal ExtraBold" panose="00000800000000000000" pitchFamily="2" charset="-78"/>
              </a:rPr>
              <a:t>Competencies</a:t>
            </a:r>
            <a:r>
              <a:rPr lang="es-ES" sz="2000" b="1" dirty="0">
                <a:solidFill>
                  <a:srgbClr val="0A1F61"/>
                </a:solidFill>
                <a:latin typeface="Tajawal ExtraBold" panose="00000800000000000000" pitchFamily="2" charset="-78"/>
                <a:cs typeface="Tajawal ExtraBold" panose="00000800000000000000" pitchFamily="2" charset="-78"/>
              </a:rPr>
              <a:t> </a:t>
            </a:r>
            <a:r>
              <a:rPr lang="es-ES" sz="2000" b="1" dirty="0" err="1">
                <a:solidFill>
                  <a:srgbClr val="0A1F61"/>
                </a:solidFill>
                <a:latin typeface="Tajawal ExtraBold" panose="00000800000000000000" pitchFamily="2" charset="-78"/>
                <a:cs typeface="Tajawal ExtraBold" panose="00000800000000000000" pitchFamily="2" charset="-78"/>
              </a:rPr>
              <a:t>of</a:t>
            </a:r>
            <a:r>
              <a:rPr lang="es-ES" sz="2000" b="1" dirty="0">
                <a:solidFill>
                  <a:srgbClr val="0A1F61"/>
                </a:solidFill>
                <a:latin typeface="Tajawal ExtraBold" panose="00000800000000000000" pitchFamily="2" charset="-78"/>
                <a:cs typeface="Tajawal ExtraBold" panose="00000800000000000000" pitchFamily="2" charset="-78"/>
              </a:rPr>
              <a:t> </a:t>
            </a:r>
            <a:r>
              <a:rPr lang="es-ES" sz="2000" b="1" dirty="0" err="1">
                <a:solidFill>
                  <a:srgbClr val="0A1F61"/>
                </a:solidFill>
                <a:latin typeface="Tajawal ExtraBold" panose="00000800000000000000" pitchFamily="2" charset="-78"/>
                <a:cs typeface="Tajawal ExtraBold" panose="00000800000000000000" pitchFamily="2" charset="-78"/>
              </a:rPr>
              <a:t>the</a:t>
            </a:r>
            <a:r>
              <a:rPr lang="es-ES" sz="2000" b="1" dirty="0">
                <a:solidFill>
                  <a:srgbClr val="0A1F61"/>
                </a:solidFill>
                <a:latin typeface="Tajawal ExtraBold" panose="00000800000000000000" pitchFamily="2" charset="-78"/>
                <a:cs typeface="Tajawal ExtraBold" panose="00000800000000000000" pitchFamily="2" charset="-78"/>
              </a:rPr>
              <a:t> AI-Era Digital Leader</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Building Leadership </a:t>
            </a:r>
            <a:r>
              <a:rPr lang="en-US" sz="2000" b="1" dirty="0">
                <a:solidFill>
                  <a:srgbClr val="C00000"/>
                </a:solidFill>
                <a:latin typeface="Tajawal ExtraBold" panose="00000800000000000000" pitchFamily="2" charset="-78"/>
                <a:cs typeface="Tajawal ExtraBold" panose="00000800000000000000" pitchFamily="2" charset="-78"/>
              </a:rPr>
              <a:t>11</a:t>
            </a:r>
            <a:r>
              <a:rPr lang="en-US" sz="20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p:txBody>
      </p:sp>
    </p:spTree>
    <p:extLst>
      <p:ext uri="{BB962C8B-B14F-4D97-AF65-F5344CB8AC3E}">
        <p14:creationId xmlns:p14="http://schemas.microsoft.com/office/powerpoint/2010/main" val="3672443889"/>
      </p:ext>
    </p:extLst>
  </p:cSld>
  <p:clrMapOvr>
    <a:masterClrMapping/>
  </p:clrMapOvr>
  <mc:AlternateContent xmlns:mc="http://schemas.openxmlformats.org/markup-compatibility/2006" xmlns:p14="http://schemas.microsoft.com/office/powerpoint/2010/main">
    <mc:Choice Requires="p14">
      <p:transition spd="med" p14:dur="700" advTm="72000">
        <p:fade/>
      </p:transition>
    </mc:Choice>
    <mc:Fallback xmlns="">
      <p:transition spd="med" advTm="7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B8931C90-C151-EFD3-2F3E-D39B5763F75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9844A28C-4897-CE4C-7F6B-79241E606190}"/>
              </a:ext>
            </a:extLst>
          </p:cNvPr>
          <p:cNvSpPr txBox="1"/>
          <p:nvPr/>
        </p:nvSpPr>
        <p:spPr>
          <a:xfrm>
            <a:off x="335846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
        <p:nvSpPr>
          <p:cNvPr id="7" name="TextBox 6">
            <a:extLst>
              <a:ext uri="{FF2B5EF4-FFF2-40B4-BE49-F238E27FC236}">
                <a16:creationId xmlns:a16="http://schemas.microsoft.com/office/drawing/2014/main" id="{677F38E3-9792-95AF-A11E-452DCF7F2507}"/>
              </a:ext>
            </a:extLst>
          </p:cNvPr>
          <p:cNvSpPr txBox="1"/>
          <p:nvPr/>
        </p:nvSpPr>
        <p:spPr>
          <a:xfrm>
            <a:off x="4679617" y="1462919"/>
            <a:ext cx="6684960" cy="4097725"/>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Learning Outcomes</a:t>
            </a:r>
          </a:p>
          <a:p>
            <a:pPr algn="just">
              <a:lnSpc>
                <a:spcPct val="150000"/>
              </a:lnSpc>
            </a:pPr>
            <a:endParaRPr lang="en-US" sz="2400" b="1" u="sng" dirty="0">
              <a:solidFill>
                <a:srgbClr val="FF8C01"/>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Understanding the concept, roles, ethical considerations, and required competencies of AI in shaping effective digital leadership in the modern era.</a:t>
            </a:r>
            <a:endParaRPr lang="ar-EG" sz="2400"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0A1F61"/>
                </a:solidFill>
                <a:cs typeface="Tajawal ExtraBold" panose="00000800000000000000" pitchFamily="2" charset="-78"/>
              </a:rPr>
              <a:t>Developing a Plan for Building Leadership</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Building Leadership 11 Steps</a:t>
            </a:r>
          </a:p>
          <a:p>
            <a:pPr marL="342900" indent="-342900" algn="just">
              <a:lnSpc>
                <a:spcPct val="150000"/>
              </a:lnSpc>
              <a:buFont typeface="Wingdings" panose="05000000000000000000" pitchFamily="2" charset="2"/>
              <a:buChar char="q"/>
            </a:pPr>
            <a:r>
              <a:rPr lang="en-US" sz="2400" b="1" dirty="0">
                <a:solidFill>
                  <a:srgbClr val="0A1F61"/>
                </a:solidFill>
                <a:cs typeface="Tajawal ExtraBold" panose="00000800000000000000" pitchFamily="2" charset="-78"/>
              </a:rPr>
              <a:t>Developing a Personal Leadership Philosophy</a:t>
            </a:r>
          </a:p>
        </p:txBody>
      </p:sp>
    </p:spTree>
    <p:extLst>
      <p:ext uri="{BB962C8B-B14F-4D97-AF65-F5344CB8AC3E}">
        <p14:creationId xmlns:p14="http://schemas.microsoft.com/office/powerpoint/2010/main" val="1615278449"/>
      </p:ext>
    </p:extLst>
  </p:cSld>
  <p:clrMapOvr>
    <a:masterClrMapping/>
  </p:clrMapOvr>
  <mc:AlternateContent xmlns:mc="http://schemas.openxmlformats.org/markup-compatibility/2006" xmlns:p14="http://schemas.microsoft.com/office/powerpoint/2010/main">
    <mc:Choice Requires="p14">
      <p:transition spd="med" p14:dur="700" advTm="68000">
        <p:fade/>
      </p:transition>
    </mc:Choice>
    <mc:Fallback xmlns="">
      <p:transition spd="med" advTm="6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D6CCEB-9BFB-9AAA-E092-44740343E589}"/>
            </a:ext>
          </a:extLst>
        </p:cNvPr>
        <p:cNvGrpSpPr/>
        <p:nvPr/>
      </p:nvGrpSpPr>
      <p:grpSpPr>
        <a:xfrm>
          <a:off x="0" y="0"/>
          <a:ext cx="0" cy="0"/>
          <a:chOff x="0" y="0"/>
          <a:chExt cx="0" cy="0"/>
        </a:xfrm>
      </p:grpSpPr>
      <p:pic>
        <p:nvPicPr>
          <p:cNvPr id="3" name="Picture 2" descr="A person holding a computer&#10;&#10;Description automatically generated">
            <a:extLst>
              <a:ext uri="{FF2B5EF4-FFF2-40B4-BE49-F238E27FC236}">
                <a16:creationId xmlns:a16="http://schemas.microsoft.com/office/drawing/2014/main" id="{A475BE0B-B212-D2E0-D093-460B442F8C7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TextBox 4">
            <a:extLst>
              <a:ext uri="{FF2B5EF4-FFF2-40B4-BE49-F238E27FC236}">
                <a16:creationId xmlns:a16="http://schemas.microsoft.com/office/drawing/2014/main" id="{C5052006-7777-EE42-9049-755A65B26695}"/>
              </a:ext>
            </a:extLst>
          </p:cNvPr>
          <p:cNvSpPr txBox="1"/>
          <p:nvPr/>
        </p:nvSpPr>
        <p:spPr>
          <a:xfrm>
            <a:off x="4566126" y="889521"/>
            <a:ext cx="7161054" cy="5816977"/>
          </a:xfrm>
          <a:prstGeom prst="rect">
            <a:avLst/>
          </a:prstGeom>
          <a:noFill/>
        </p:spPr>
        <p:txBody>
          <a:bodyPr wrap="square" rtlCol="0">
            <a:spAutoFit/>
          </a:bodyPr>
          <a:lstStyle/>
          <a:p>
            <a:pPr algn="just"/>
            <a:r>
              <a:rPr lang="en-US" sz="2000" b="1" u="sng" dirty="0">
                <a:solidFill>
                  <a:srgbClr val="FF8C01"/>
                </a:solidFill>
                <a:latin typeface="Tajawal ExtraBold" panose="00000800000000000000" pitchFamily="2" charset="-78"/>
                <a:cs typeface="Tajawal ExtraBold" panose="00000800000000000000" pitchFamily="2" charset="-78"/>
              </a:rPr>
              <a:t>Introduction</a:t>
            </a: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"Leadership is the key driver of best practices, innovation and productivity. It's not surprising that there is strong correlation between leadership development and how companies perform."</a:t>
            </a: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Your leadership philosophy is how you view yourself in the role of a leader. It’s a role many of us take in a variety of different capacities, whether at work or at home.</a:t>
            </a: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But, regardless of the type of leader you are or how many people you lead, your leadership philosophy is actually a very personal viewpoint.</a:t>
            </a: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Creating one requires clarity and a depth of character that allows for quiet contemplation and looking inward at your own personal values, beliefs, skills and assumptions.</a:t>
            </a: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It requires you are being honest about your weaknesses and proud of your unique attributes and strengths. And, once you create your leadership philosophy, you can use it to guide you as you manage your day-to-day life. </a:t>
            </a:r>
            <a:endParaRPr lang="en-US" b="1" dirty="0">
              <a:solidFill>
                <a:srgbClr val="0A1F61"/>
              </a:solidFill>
              <a:cs typeface="Tajawal ExtraBold" panose="00000800000000000000" pitchFamily="2" charset="-78"/>
            </a:endParaRPr>
          </a:p>
          <a:p>
            <a:pPr marL="342900" indent="-342900" algn="just">
              <a:buFont typeface="Wingdings" panose="05000000000000000000" pitchFamily="2" charset="2"/>
              <a:buChar char="q"/>
            </a:pPr>
            <a:r>
              <a:rPr lang="en-US" sz="1600" b="1" dirty="0">
                <a:solidFill>
                  <a:srgbClr val="0A1F61"/>
                </a:solidFill>
                <a:latin typeface="Tajawal ExtraBold" panose="00000800000000000000" pitchFamily="2" charset="-78"/>
                <a:cs typeface="Tajawal ExtraBold" panose="00000800000000000000" pitchFamily="2" charset="-78"/>
              </a:rPr>
              <a:t>In the digital age, leadership no longer depends only on charisma or traditional management skills. It increasingly relies on:</a:t>
            </a:r>
          </a:p>
          <a:p>
            <a:pPr lvl="1" algn="just"/>
            <a:r>
              <a:rPr lang="en-US" sz="1600" b="1" dirty="0">
                <a:solidFill>
                  <a:srgbClr val="0A1F61"/>
                </a:solidFill>
                <a:latin typeface="Tajawal ExtraBold" panose="00000800000000000000" pitchFamily="2" charset="-78"/>
                <a:cs typeface="Tajawal ExtraBold" panose="00000800000000000000" pitchFamily="2" charset="-78"/>
              </a:rPr>
              <a:t>• Data and analytics to support decision-making </a:t>
            </a:r>
          </a:p>
          <a:p>
            <a:pPr lvl="1" algn="just"/>
            <a:r>
              <a:rPr lang="en-US" sz="1600" b="1" dirty="0">
                <a:solidFill>
                  <a:srgbClr val="0A1F61"/>
                </a:solidFill>
                <a:latin typeface="Tajawal ExtraBold" panose="00000800000000000000" pitchFamily="2" charset="-78"/>
                <a:cs typeface="Tajawal ExtraBold" panose="00000800000000000000" pitchFamily="2" charset="-78"/>
              </a:rPr>
              <a:t>• Predictive insights through machine learning </a:t>
            </a:r>
          </a:p>
          <a:p>
            <a:pPr lvl="1" algn="just"/>
            <a:r>
              <a:rPr lang="en-US" sz="1600" b="1" dirty="0">
                <a:solidFill>
                  <a:srgbClr val="0A1F61"/>
                </a:solidFill>
                <a:latin typeface="Tajawal ExtraBold" panose="00000800000000000000" pitchFamily="2" charset="-78"/>
                <a:cs typeface="Tajawal ExtraBold" panose="00000800000000000000" pitchFamily="2" charset="-78"/>
              </a:rPr>
              <a:t>• AI tools for communication, project management, and HR support </a:t>
            </a:r>
          </a:p>
          <a:p>
            <a:pPr lvl="1" algn="just"/>
            <a:r>
              <a:rPr lang="en-US" sz="1600" b="1" dirty="0">
                <a:solidFill>
                  <a:srgbClr val="0A1F61"/>
                </a:solidFill>
                <a:latin typeface="Tajawal ExtraBold" panose="00000800000000000000" pitchFamily="2" charset="-78"/>
                <a:cs typeface="Tajawal ExtraBold" panose="00000800000000000000" pitchFamily="2" charset="-78"/>
              </a:rPr>
              <a:t>• Managing remote and hybrid teams through digital platforms </a:t>
            </a:r>
          </a:p>
        </p:txBody>
      </p:sp>
      <p:sp>
        <p:nvSpPr>
          <p:cNvPr id="8" name="TextBox 7">
            <a:extLst>
              <a:ext uri="{FF2B5EF4-FFF2-40B4-BE49-F238E27FC236}">
                <a16:creationId xmlns:a16="http://schemas.microsoft.com/office/drawing/2014/main" id="{3D9C29D4-DEBE-C116-010A-699DD00B455F}"/>
              </a:ext>
            </a:extLst>
          </p:cNvPr>
          <p:cNvSpPr txBox="1"/>
          <p:nvPr/>
        </p:nvSpPr>
        <p:spPr>
          <a:xfrm>
            <a:off x="335846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3399317698"/>
      </p:ext>
    </p:extLst>
  </p:cSld>
  <p:clrMapOvr>
    <a:masterClrMapping/>
  </p:clrMapOvr>
  <mc:AlternateContent xmlns:mc="http://schemas.openxmlformats.org/markup-compatibility/2006" xmlns:p14="http://schemas.microsoft.com/office/powerpoint/2010/main">
    <mc:Choice Requires="p14">
      <p:transition spd="med" p14:dur="700" advTm="202000">
        <p:fade/>
      </p:transition>
    </mc:Choice>
    <mc:Fallback xmlns="">
      <p:transition spd="med" advTm="20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804616" y="27002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166306" y="2700276"/>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820417"/>
          </a:xfrm>
          <a:prstGeom prst="rect">
            <a:avLst/>
          </a:prstGeom>
          <a:noFill/>
        </p:spPr>
        <p:txBody>
          <a:bodyPr wrap="square">
            <a:spAutoFit/>
          </a:bodyPr>
          <a:lstStyle/>
          <a:p>
            <a:pPr marL="517525" algn="ctr">
              <a:lnSpc>
                <a:spcPct val="200000"/>
              </a:lnSpc>
            </a:pPr>
            <a:r>
              <a:rPr lang="es-ES" sz="2800" b="1" dirty="0" err="1">
                <a:solidFill>
                  <a:srgbClr val="0A1F61"/>
                </a:solidFill>
                <a:latin typeface="Tajawal ExtraBold" panose="00000800000000000000" pitchFamily="2" charset="-78"/>
                <a:cs typeface="Tajawal ExtraBold" panose="00000800000000000000" pitchFamily="2" charset="-78"/>
              </a:rPr>
              <a:t>Defining</a:t>
            </a:r>
            <a:r>
              <a:rPr lang="es-ES" sz="2800" b="1" dirty="0">
                <a:solidFill>
                  <a:srgbClr val="0A1F61"/>
                </a:solidFill>
                <a:latin typeface="Tajawal ExtraBold" panose="00000800000000000000" pitchFamily="2" charset="-78"/>
                <a:cs typeface="Tajawal ExtraBold" panose="00000800000000000000" pitchFamily="2" charset="-78"/>
              </a:rPr>
              <a:t> AI in Digital </a:t>
            </a:r>
            <a:r>
              <a:rPr lang="es-ES" sz="2800" b="1" dirty="0" err="1">
                <a:solidFill>
                  <a:srgbClr val="0A1F61"/>
                </a:solidFill>
                <a:latin typeface="Tajawal ExtraBold" panose="00000800000000000000" pitchFamily="2" charset="-78"/>
                <a:cs typeface="Tajawal ExtraBold" panose="00000800000000000000" pitchFamily="2" charset="-78"/>
              </a:rPr>
              <a:t>Leadership</a:t>
            </a:r>
            <a:endParaRPr lang="es-ES" sz="2800" b="1" dirty="0">
              <a:solidFill>
                <a:srgbClr val="0A1F61"/>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pic>
        <p:nvPicPr>
          <p:cNvPr id="6" name="Picture 5">
            <a:extLst>
              <a:ext uri="{FF2B5EF4-FFF2-40B4-BE49-F238E27FC236}">
                <a16:creationId xmlns:a16="http://schemas.microsoft.com/office/drawing/2014/main" id="{548C9970-D225-A24C-8747-5983919E8A7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rcRect/>
          <a:stretch/>
        </p:blipFill>
        <p:spPr>
          <a:xfrm>
            <a:off x="3435927" y="2700276"/>
            <a:ext cx="5320145" cy="2660072"/>
          </a:xfrm>
          <a:prstGeom prst="rect">
            <a:avLst/>
          </a:prstGeom>
        </p:spPr>
      </p:pic>
    </p:spTree>
    <p:extLst>
      <p:ext uri="{BB962C8B-B14F-4D97-AF65-F5344CB8AC3E}">
        <p14:creationId xmlns:p14="http://schemas.microsoft.com/office/powerpoint/2010/main" val="2494991316"/>
      </p:ext>
    </p:extLst>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spd="med"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5701689"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Defining AI in Digital Leadership</a:t>
            </a:r>
          </a:p>
        </p:txBody>
      </p:sp>
      <p:sp>
        <p:nvSpPr>
          <p:cNvPr id="9" name="TextBox 8"/>
          <p:cNvSpPr txBox="1"/>
          <p:nvPr/>
        </p:nvSpPr>
        <p:spPr>
          <a:xfrm>
            <a:off x="634764" y="2017403"/>
            <a:ext cx="10818985" cy="4068871"/>
          </a:xfrm>
          <a:prstGeom prst="rect">
            <a:avLst/>
          </a:prstGeom>
          <a:noFill/>
        </p:spPr>
        <p:txBody>
          <a:bodyPr wrap="square" rtlCol="0">
            <a:spAutoFit/>
          </a:bodyPr>
          <a:lstStyle/>
          <a:p>
            <a:pPr marL="457200" indent="-457200">
              <a:lnSpc>
                <a:spcPct val="150000"/>
              </a:lnSpc>
              <a:buFont typeface="Wingdings" panose="05000000000000000000" pitchFamily="2" charset="2"/>
              <a:buChar char="q"/>
            </a:pPr>
            <a:r>
              <a:rPr lang="en-US" sz="1600" b="1" dirty="0">
                <a:solidFill>
                  <a:srgbClr val="FF9518"/>
                </a:solidFill>
                <a:latin typeface="Tajawal ExtraBold" panose="00000800000000000000" pitchFamily="2" charset="-78"/>
                <a:cs typeface="Tajawal ExtraBold" panose="00000800000000000000" pitchFamily="2" charset="-78"/>
              </a:rPr>
              <a:t>AI in digital leadership </a:t>
            </a:r>
            <a:r>
              <a:rPr lang="en-US" sz="1600" b="1" dirty="0">
                <a:solidFill>
                  <a:srgbClr val="0A1F61"/>
                </a:solidFill>
                <a:latin typeface="Tajawal ExtraBold" panose="00000800000000000000" pitchFamily="2" charset="-78"/>
                <a:cs typeface="Tajawal ExtraBold" panose="00000800000000000000" pitchFamily="2" charset="-78"/>
              </a:rPr>
              <a:t>refers to the use of data-driven intelligent systems and tools to support decision making, team management, performance analysis, strategy development, and organizational communication, while maintaining human responsibility and ethical oversight.”</a:t>
            </a:r>
          </a:p>
          <a:p>
            <a:pPr marL="457200" indent="-457200">
              <a:lnSpc>
                <a:spcPct val="150000"/>
              </a:lnSpc>
              <a:buFont typeface="Wingdings" panose="05000000000000000000" pitchFamily="2" charset="2"/>
              <a:buChar char="q"/>
            </a:pPr>
            <a:r>
              <a:rPr lang="en-US" sz="1400" b="1" dirty="0">
                <a:solidFill>
                  <a:srgbClr val="ED7D31"/>
                </a:solidFill>
                <a:latin typeface="Tajawal ExtraBold" panose="00000800000000000000" pitchFamily="2" charset="-78"/>
                <a:cs typeface="Tajawal ExtraBold" panose="00000800000000000000" pitchFamily="2" charset="-78"/>
              </a:rPr>
              <a:t>Key dimensions:</a:t>
            </a:r>
          </a:p>
          <a:p>
            <a:pPr marL="517525">
              <a:lnSpc>
                <a:spcPct val="150000"/>
              </a:lnSpc>
            </a:pPr>
            <a:r>
              <a:rPr lang="en-US" sz="1400" b="1"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FF9518"/>
                </a:solidFill>
                <a:latin typeface="Tajawal ExtraBold" panose="00000800000000000000" pitchFamily="2" charset="-78"/>
                <a:cs typeface="Tajawal ExtraBold" panose="00000800000000000000" pitchFamily="2" charset="-78"/>
              </a:rPr>
              <a:t>Decision support: </a:t>
            </a:r>
            <a:r>
              <a:rPr lang="en-US" sz="1400" b="1" dirty="0">
                <a:solidFill>
                  <a:srgbClr val="0A1F61"/>
                </a:solidFill>
                <a:latin typeface="Tajawal ExtraBold" panose="00000800000000000000" pitchFamily="2" charset="-78"/>
                <a:cs typeface="Tajawal ExtraBold" panose="00000800000000000000" pitchFamily="2" charset="-78"/>
              </a:rPr>
              <a:t>AI systems process large datasets, uncover patterns, and present possible scenarios for leaders.</a:t>
            </a:r>
          </a:p>
          <a:p>
            <a:pPr marL="517525">
              <a:lnSpc>
                <a:spcPct val="150000"/>
              </a:lnSpc>
            </a:pPr>
            <a:r>
              <a:rPr lang="en-US" sz="1400" b="1"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FF9518"/>
                </a:solidFill>
                <a:latin typeface="Tajawal ExtraBold" panose="00000800000000000000" pitchFamily="2" charset="-78"/>
                <a:cs typeface="Tajawal ExtraBold" panose="00000800000000000000" pitchFamily="2" charset="-78"/>
              </a:rPr>
              <a:t>Team management: </a:t>
            </a:r>
            <a:r>
              <a:rPr lang="en-US" sz="1400" b="1" dirty="0">
                <a:solidFill>
                  <a:srgbClr val="0A1F61"/>
                </a:solidFill>
                <a:latin typeface="Tajawal ExtraBold" panose="00000800000000000000" pitchFamily="2" charset="-78"/>
                <a:cs typeface="Tajawal ExtraBold" panose="00000800000000000000" pitchFamily="2" charset="-78"/>
              </a:rPr>
              <a:t>AI-enhanced platforms help coordinate tasks, monitor progress, and provide feedback to virtual teams.</a:t>
            </a:r>
          </a:p>
          <a:p>
            <a:pPr marL="517525">
              <a:lnSpc>
                <a:spcPct val="150000"/>
              </a:lnSpc>
            </a:pPr>
            <a:r>
              <a:rPr lang="en-US" sz="1400" b="1"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FF9518"/>
                </a:solidFill>
                <a:latin typeface="Tajawal ExtraBold" panose="00000800000000000000" pitchFamily="2" charset="-78"/>
                <a:cs typeface="Tajawal ExtraBold" panose="00000800000000000000" pitchFamily="2" charset="-78"/>
              </a:rPr>
              <a:t>Performance analytics: </a:t>
            </a:r>
            <a:r>
              <a:rPr lang="en-US" sz="1400" b="1" dirty="0">
                <a:solidFill>
                  <a:srgbClr val="0A1F61"/>
                </a:solidFill>
                <a:latin typeface="Tajawal ExtraBold" panose="00000800000000000000" pitchFamily="2" charset="-78"/>
                <a:cs typeface="Tajawal ExtraBold" panose="00000800000000000000" pitchFamily="2" charset="-78"/>
              </a:rPr>
              <a:t>dashboards and metrics powered by AI provide insights into individual and organizational performance.</a:t>
            </a:r>
          </a:p>
          <a:p>
            <a:pPr marL="517525">
              <a:lnSpc>
                <a:spcPct val="150000"/>
              </a:lnSpc>
            </a:pPr>
            <a:r>
              <a:rPr lang="en-US" sz="1400" b="1"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FF9518"/>
                </a:solidFill>
                <a:latin typeface="Tajawal ExtraBold" panose="00000800000000000000" pitchFamily="2" charset="-78"/>
                <a:cs typeface="Tajawal ExtraBold" panose="00000800000000000000" pitchFamily="2" charset="-78"/>
              </a:rPr>
              <a:t>Strategic development: </a:t>
            </a:r>
            <a:r>
              <a:rPr lang="en-US" sz="1400" b="1" dirty="0">
                <a:solidFill>
                  <a:srgbClr val="0A1F61"/>
                </a:solidFill>
                <a:latin typeface="Tajawal ExtraBold" panose="00000800000000000000" pitchFamily="2" charset="-78"/>
                <a:cs typeface="Tajawal ExtraBold" panose="00000800000000000000" pitchFamily="2" charset="-78"/>
              </a:rPr>
              <a:t>AI helps forecast trends, customer behavior, and potential risks.</a:t>
            </a:r>
          </a:p>
          <a:p>
            <a:pPr marL="517525">
              <a:lnSpc>
                <a:spcPct val="150000"/>
              </a:lnSpc>
            </a:pPr>
            <a:r>
              <a:rPr lang="en-US" sz="1400" b="1" dirty="0">
                <a:solidFill>
                  <a:srgbClr val="0A1F61"/>
                </a:solidFill>
                <a:latin typeface="Tajawal ExtraBold" panose="00000800000000000000" pitchFamily="2" charset="-78"/>
                <a:cs typeface="Tajawal ExtraBold" panose="00000800000000000000" pitchFamily="2" charset="-78"/>
              </a:rPr>
              <a:t>• </a:t>
            </a:r>
            <a:r>
              <a:rPr lang="en-US" sz="1400" b="1" dirty="0">
                <a:solidFill>
                  <a:srgbClr val="FF9518"/>
                </a:solidFill>
                <a:latin typeface="Tajawal ExtraBold" panose="00000800000000000000" pitchFamily="2" charset="-78"/>
                <a:cs typeface="Tajawal ExtraBold" panose="00000800000000000000" pitchFamily="2" charset="-78"/>
              </a:rPr>
              <a:t>Organizational communication: </a:t>
            </a:r>
            <a:r>
              <a:rPr lang="en-US" sz="1400" b="1" dirty="0">
                <a:solidFill>
                  <a:srgbClr val="0A1F61"/>
                </a:solidFill>
                <a:latin typeface="Tajawal ExtraBold" panose="00000800000000000000" pitchFamily="2" charset="-78"/>
                <a:cs typeface="Tajawal ExtraBold" panose="00000800000000000000" pitchFamily="2" charset="-78"/>
              </a:rPr>
              <a:t>AI assists in drafting messages, summarizing information, and analyzing stakeholder responses.</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4268373729"/>
      </p:ext>
    </p:extLst>
  </p:cSld>
  <p:clrMapOvr>
    <a:masterClrMapping/>
  </p:clrMapOvr>
  <mc:AlternateContent xmlns:mc="http://schemas.openxmlformats.org/markup-compatibility/2006" xmlns:p14="http://schemas.microsoft.com/office/powerpoint/2010/main">
    <mc:Choice Requires="p14">
      <p:transition p14:dur="10" advTm="123000"/>
    </mc:Choice>
    <mc:Fallback xmlns="">
      <p:transition advTm="123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804616" y="27002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166306" y="2700276"/>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446021" y="1879859"/>
            <a:ext cx="7051756" cy="820417"/>
          </a:xfrm>
          <a:prstGeom prst="rect">
            <a:avLst/>
          </a:prstGeom>
          <a:noFill/>
        </p:spPr>
        <p:txBody>
          <a:bodyPr wrap="square">
            <a:spAutoFit/>
          </a:bodyPr>
          <a:lstStyle/>
          <a:p>
            <a:pPr marL="517525">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Key Roles of AI in Digital Leadership </a:t>
            </a:r>
            <a:endParaRPr lang="es-ES" sz="2800" b="1" dirty="0">
              <a:solidFill>
                <a:srgbClr val="0A1F61"/>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pic>
        <p:nvPicPr>
          <p:cNvPr id="6" name="Picture 5">
            <a:extLst>
              <a:ext uri="{FF2B5EF4-FFF2-40B4-BE49-F238E27FC236}">
                <a16:creationId xmlns:a16="http://schemas.microsoft.com/office/drawing/2014/main" id="{548C9970-D225-A24C-8747-5983919E8A7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rcRect/>
          <a:stretch/>
        </p:blipFill>
        <p:spPr>
          <a:xfrm>
            <a:off x="3435927" y="2700276"/>
            <a:ext cx="5320145" cy="2660072"/>
          </a:xfrm>
          <a:prstGeom prst="rect">
            <a:avLst/>
          </a:prstGeom>
        </p:spPr>
      </p:pic>
    </p:spTree>
    <p:extLst>
      <p:ext uri="{BB962C8B-B14F-4D97-AF65-F5344CB8AC3E}">
        <p14:creationId xmlns:p14="http://schemas.microsoft.com/office/powerpoint/2010/main" val="3482058269"/>
      </p:ext>
    </p:extLst>
  </p:cSld>
  <p:clrMapOvr>
    <a:masterClrMapping/>
  </p:clrMapOvr>
  <mc:AlternateContent xmlns:mc="http://schemas.openxmlformats.org/markup-compatibility/2006" xmlns:p14="http://schemas.microsoft.com/office/powerpoint/2010/main">
    <mc:Choice Requires="p14">
      <p:transition spd="med" p14:dur="700" advTm="10050">
        <p:fade/>
      </p:transition>
    </mc:Choice>
    <mc:Fallback xmlns="">
      <p:transition spd="med" advTm="1005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67846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Key Roles of AI in Digital Leadership </a:t>
            </a:r>
            <a:r>
              <a:rPr lang="en-US" sz="2400" b="1" dirty="0">
                <a:solidFill>
                  <a:schemeClr val="accent2"/>
                </a:solidFill>
                <a:latin typeface="Tajawal Medium" panose="00000600000000000000" pitchFamily="2" charset="-78"/>
                <a:cs typeface="Tajawal Medium" panose="00000600000000000000" pitchFamily="2" charset="-78"/>
              </a:rPr>
              <a:t>(Five Pillars)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9075" y="2200283"/>
            <a:ext cx="10075146" cy="3728649"/>
          </a:xfrm>
          <a:prstGeom prst="rect">
            <a:avLst/>
          </a:prstGeom>
          <a:noFill/>
        </p:spPr>
        <p:txBody>
          <a:bodyPr wrap="square" rtlCol="0">
            <a:spAutoFit/>
          </a:bodyPr>
          <a:lstStyle/>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1) AI for Strategic Vision</a:t>
            </a:r>
          </a:p>
          <a:p>
            <a:pPr marL="457200" indent="-4572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AI supports strategic visioning:</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Analyzing digital trends in markets and media ecosystems.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Predicting audience behavior and content consumption patterns.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Mapping competitors’ strategies through content and campaign monitoring tools.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Enabling scenario-based strategic planning using AI simulations and predictive models.</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3313232259"/>
      </p:ext>
    </p:extLst>
  </p:cSld>
  <p:clrMapOvr>
    <a:masterClrMapping/>
  </p:clrMapOvr>
  <mc:AlternateContent xmlns:mc="http://schemas.openxmlformats.org/markup-compatibility/2006" xmlns:p14="http://schemas.microsoft.com/office/powerpoint/2010/main">
    <mc:Choice Requires="p14">
      <p:transition p14:dur="10" advTm="138000"/>
    </mc:Choice>
    <mc:Fallback xmlns="">
      <p:transition advTm="13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67846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Key Roles of AI in Digital Leadership </a:t>
            </a:r>
            <a:r>
              <a:rPr lang="en-US" sz="2400" b="1" dirty="0">
                <a:solidFill>
                  <a:schemeClr val="accent2"/>
                </a:solidFill>
                <a:latin typeface="Tajawal Medium" panose="00000600000000000000" pitchFamily="2" charset="-78"/>
                <a:cs typeface="Tajawal Medium" panose="00000600000000000000" pitchFamily="2" charset="-78"/>
              </a:rPr>
              <a:t>(Five Pillars)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9075" y="1948823"/>
            <a:ext cx="10075146" cy="4190314"/>
          </a:xfrm>
          <a:prstGeom prst="rect">
            <a:avLst/>
          </a:prstGeom>
          <a:noFill/>
        </p:spPr>
        <p:txBody>
          <a:bodyPr wrap="square" rtlCol="0">
            <a:spAutoFit/>
          </a:bodyPr>
          <a:lstStyle/>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2) AI in Decision Making</a:t>
            </a:r>
          </a:p>
          <a:p>
            <a:pPr marL="342900" indent="-3429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AI can significantly improve the quality and speed of leadership decisions by:</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Processing large volumes of data and extracting key indicators and hidden patterns.</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Comparing strategic options (platforms, channels, content types) according to well-defined criteria.</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Predicting risks and opportunities using predictive analytics.</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Supporting strategic choices while keeping the leader “in the loop” and accountable.</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485067169"/>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67846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Key Roles of AI in Digital Leadership </a:t>
            </a:r>
            <a:r>
              <a:rPr lang="en-US" sz="2400" b="1" dirty="0">
                <a:solidFill>
                  <a:schemeClr val="accent2"/>
                </a:solidFill>
                <a:latin typeface="Tajawal Medium" panose="00000600000000000000" pitchFamily="2" charset="-78"/>
                <a:cs typeface="Tajawal Medium" panose="00000600000000000000" pitchFamily="2" charset="-78"/>
              </a:rPr>
              <a:t>(Five Pillars)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9075" y="1948823"/>
            <a:ext cx="10075146" cy="4190314"/>
          </a:xfrm>
          <a:prstGeom prst="rect">
            <a:avLst/>
          </a:prstGeom>
          <a:noFill/>
        </p:spPr>
        <p:txBody>
          <a:bodyPr wrap="square" rtlCol="0">
            <a:spAutoFit/>
          </a:bodyPr>
          <a:lstStyle/>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3) AI in Leading Virtual Teams</a:t>
            </a:r>
          </a:p>
          <a:p>
            <a:pPr marL="342900" indent="-3429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AI-enabled tools can transform how leaders manage virtual and hybrid teams: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Structuring work through AI-enhanced project management systems that prioritize tasks and identify bottlenecks.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Monitoring performance with dashboards showing task completion, deadlines, and engagement levels.</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Allocating tasks based on competencies, workload, and previous performance.</a:t>
            </a:r>
          </a:p>
          <a:p>
            <a:pPr lvl="1">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Evaluating productivity and collaboration patterns in distributed teams.</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3680925761"/>
      </p:ext>
    </p:extLst>
  </p:cSld>
  <p:clrMapOvr>
    <a:masterClrMapping/>
  </p:clrMapOvr>
  <mc:AlternateContent xmlns:mc="http://schemas.openxmlformats.org/markup-compatibility/2006" xmlns:p14="http://schemas.microsoft.com/office/powerpoint/2010/main">
    <mc:Choice Requires="p14">
      <p:transition p14:dur="10" advTm="92000"/>
    </mc:Choice>
    <mc:Fallback xmlns="">
      <p:transition advTm="92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67846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Key Roles of AI in Digital Leadership </a:t>
            </a:r>
            <a:r>
              <a:rPr lang="en-US" sz="2400" b="1" dirty="0">
                <a:solidFill>
                  <a:schemeClr val="accent2"/>
                </a:solidFill>
                <a:latin typeface="Tajawal Medium" panose="00000600000000000000" pitchFamily="2" charset="-78"/>
                <a:cs typeface="Tajawal Medium" panose="00000600000000000000" pitchFamily="2" charset="-78"/>
              </a:rPr>
              <a:t>(Five Pillars)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9074" y="1903103"/>
            <a:ext cx="10452335" cy="4282647"/>
          </a:xfrm>
          <a:prstGeom prst="rect">
            <a:avLst/>
          </a:prstGeom>
          <a:noFill/>
        </p:spPr>
        <p:txBody>
          <a:bodyPr wrap="square" rtlCol="0">
            <a:spAutoFit/>
          </a:bodyPr>
          <a:lstStyle/>
          <a:p>
            <a:pPr>
              <a:lnSpc>
                <a:spcPct val="150000"/>
              </a:lnSpc>
            </a:pPr>
            <a:r>
              <a:rPr lang="ar-EG" sz="2000" b="1" dirty="0">
                <a:solidFill>
                  <a:srgbClr val="0A1F61"/>
                </a:solidFill>
                <a:latin typeface="Tajawal ExtraBold" panose="00000800000000000000" pitchFamily="2" charset="-78"/>
                <a:cs typeface="Tajawal ExtraBold" panose="00000800000000000000" pitchFamily="2" charset="-78"/>
              </a:rPr>
              <a:t>4</a:t>
            </a:r>
            <a:r>
              <a:rPr lang="en-US" sz="2000" b="1" dirty="0">
                <a:solidFill>
                  <a:srgbClr val="0A1F61"/>
                </a:solidFill>
                <a:latin typeface="Tajawal ExtraBold" panose="00000800000000000000" pitchFamily="2" charset="-78"/>
                <a:cs typeface="Tajawal ExtraBold" panose="00000800000000000000" pitchFamily="2" charset="-78"/>
              </a:rPr>
              <a:t>) AI in Leadership Communication</a:t>
            </a:r>
          </a:p>
          <a:p>
            <a:pPr marL="285750" indent="-285750">
              <a:lnSpc>
                <a:spcPct val="150000"/>
              </a:lnSpc>
              <a:buFont typeface="Wingdings" panose="05000000000000000000" pitchFamily="2" charset="2"/>
              <a:buChar char="q"/>
            </a:pPr>
            <a:r>
              <a:rPr lang="en-US" b="1" dirty="0">
                <a:solidFill>
                  <a:srgbClr val="0A1F61"/>
                </a:solidFill>
                <a:latin typeface="Tajawal ExtraBold" panose="00000800000000000000" pitchFamily="2" charset="-78"/>
                <a:cs typeface="Tajawal ExtraBold" panose="00000800000000000000" pitchFamily="2" charset="-78"/>
              </a:rPr>
              <a:t>AI can enhance leadership communication in several ways:</a:t>
            </a:r>
          </a:p>
          <a:p>
            <a:pPr lvl="1">
              <a:lnSpc>
                <a:spcPct val="150000"/>
              </a:lnSpc>
            </a:pPr>
            <a:r>
              <a:rPr lang="en-US" b="1" dirty="0">
                <a:solidFill>
                  <a:srgbClr val="0A1F61"/>
                </a:solidFill>
                <a:latin typeface="Tajawal ExtraBold" panose="00000800000000000000" pitchFamily="2" charset="-78"/>
                <a:cs typeface="Tajawal ExtraBold" panose="00000800000000000000" pitchFamily="2" charset="-78"/>
              </a:rPr>
              <a:t>• Drafting clear, persuasive leadership messages (emails, speeches, announcements) with language models and then adapting them to the organization’s culture.</a:t>
            </a:r>
          </a:p>
          <a:p>
            <a:pPr lvl="1">
              <a:lnSpc>
                <a:spcPct val="150000"/>
              </a:lnSpc>
            </a:pPr>
            <a:r>
              <a:rPr lang="en-US" b="1" dirty="0">
                <a:solidFill>
                  <a:srgbClr val="0A1F61"/>
                </a:solidFill>
                <a:latin typeface="Tajawal ExtraBold" panose="00000800000000000000" pitchFamily="2" charset="-78"/>
                <a:cs typeface="Tajawal ExtraBold" panose="00000800000000000000" pitchFamily="2" charset="-78"/>
              </a:rPr>
              <a:t>• Producing performance reports and executive summaries that translate complex data into actionable insights.</a:t>
            </a:r>
          </a:p>
          <a:p>
            <a:pPr lvl="1">
              <a:lnSpc>
                <a:spcPct val="150000"/>
              </a:lnSpc>
            </a:pPr>
            <a:r>
              <a:rPr lang="en-US" b="1" dirty="0">
                <a:solidFill>
                  <a:srgbClr val="0A1F61"/>
                </a:solidFill>
                <a:latin typeface="Tajawal ExtraBold" panose="00000800000000000000" pitchFamily="2" charset="-78"/>
                <a:cs typeface="Tajawal ExtraBold" panose="00000800000000000000" pitchFamily="2" charset="-78"/>
              </a:rPr>
              <a:t>• Supporting crisis communication by monitoring social media conversations, detecting sentiment, and suggesting initial responses for human review.</a:t>
            </a:r>
          </a:p>
          <a:p>
            <a:pPr lvl="1">
              <a:lnSpc>
                <a:spcPct val="150000"/>
              </a:lnSpc>
            </a:pPr>
            <a:r>
              <a:rPr lang="en-US" b="1" dirty="0">
                <a:solidFill>
                  <a:srgbClr val="0A1F61"/>
                </a:solidFill>
                <a:latin typeface="Tajawal ExtraBold" panose="00000800000000000000" pitchFamily="2" charset="-78"/>
                <a:cs typeface="Tajawal ExtraBold" panose="00000800000000000000" pitchFamily="2" charset="-78"/>
              </a:rPr>
              <a:t>• Analyzing communication patterns within teams (tone, engagement, inclusiveness) to identify potential issues</a:t>
            </a:r>
            <a:r>
              <a:rPr lang="en-US" sz="2000" b="1" dirty="0">
                <a:solidFill>
                  <a:srgbClr val="0A1F61"/>
                </a:solidFill>
                <a:latin typeface="Tajawal ExtraBold" panose="00000800000000000000" pitchFamily="2" charset="-78"/>
                <a:cs typeface="Tajawal ExtraBold" panose="00000800000000000000" pitchFamily="2" charset="-78"/>
              </a:rPr>
              <a:t>.</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195777921"/>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678466"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Key Roles of AI in Digital Leadership </a:t>
            </a:r>
            <a:r>
              <a:rPr lang="en-US" sz="2400" b="1" dirty="0">
                <a:solidFill>
                  <a:schemeClr val="accent2"/>
                </a:solidFill>
                <a:latin typeface="Tajawal Medium" panose="00000600000000000000" pitchFamily="2" charset="-78"/>
                <a:cs typeface="Tajawal Medium" panose="00000600000000000000" pitchFamily="2" charset="-78"/>
              </a:rPr>
              <a:t>(Five Pillars)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29074" y="1903103"/>
            <a:ext cx="10452335" cy="4190314"/>
          </a:xfrm>
          <a:prstGeom prst="rect">
            <a:avLst/>
          </a:prstGeom>
          <a:noFill/>
        </p:spPr>
        <p:txBody>
          <a:bodyPr wrap="square" rtlCol="0">
            <a:spAutoFit/>
          </a:bodyPr>
          <a:lstStyle/>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5) AI in Diversity, Equity, and Inclusion (DEI) Leadership</a:t>
            </a:r>
          </a:p>
          <a:p>
            <a:pPr marL="342900" indent="-342900">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AI can both support and threaten DEI goals; leaders must understand both sides:</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Reducing bias in recruitment by focusing on skills and experience rather than sensitive personal attributes, when systems are designed and audited responsibly.</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Analyzing employee surveys and engagement data to reveal underrepresented or marginalized groups.</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Monitoring patterns in promotions, pay, and task distribution to detect inequities.</a:t>
            </a:r>
          </a:p>
          <a:p>
            <a:pPr>
              <a:lnSpc>
                <a:spcPct val="150000"/>
              </a:lnSpc>
            </a:pPr>
            <a:r>
              <a:rPr lang="en-US" sz="2000" b="1" dirty="0">
                <a:solidFill>
                  <a:srgbClr val="0A1F61"/>
                </a:solidFill>
                <a:latin typeface="Tajawal ExtraBold" panose="00000800000000000000" pitchFamily="2" charset="-78"/>
                <a:cs typeface="Tajawal ExtraBold" panose="00000800000000000000" pitchFamily="2" charset="-78"/>
              </a:rPr>
              <a:t>• Supporting ethical decision making by assessing the impact of decisions on different stakeholder groups.</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311985920"/>
      </p:ext>
    </p:extLst>
  </p:cSld>
  <p:clrMapOvr>
    <a:masterClrMapping/>
  </p:clrMapOvr>
  <mc:AlternateContent xmlns:mc="http://schemas.openxmlformats.org/markup-compatibility/2006" xmlns:p14="http://schemas.microsoft.com/office/powerpoint/2010/main">
    <mc:Choice Requires="p14">
      <p:transition p14:dur="10" advTm="94000"/>
    </mc:Choice>
    <mc:Fallback xmlns="">
      <p:transition advTm="94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804616" y="27002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166306" y="2700276"/>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137411" y="1805115"/>
            <a:ext cx="7474666"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Ethics of Using AI in Digital Leadership</a:t>
            </a:r>
            <a:endParaRPr lang="es-ES" sz="2800" b="1" dirty="0">
              <a:solidFill>
                <a:srgbClr val="0A1F61"/>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pic>
        <p:nvPicPr>
          <p:cNvPr id="6" name="Picture 5">
            <a:extLst>
              <a:ext uri="{FF2B5EF4-FFF2-40B4-BE49-F238E27FC236}">
                <a16:creationId xmlns:a16="http://schemas.microsoft.com/office/drawing/2014/main" id="{548C9970-D225-A24C-8747-5983919E8A7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rcRect/>
          <a:stretch/>
        </p:blipFill>
        <p:spPr>
          <a:xfrm>
            <a:off x="3435927" y="2700276"/>
            <a:ext cx="5320145" cy="2660072"/>
          </a:xfrm>
          <a:prstGeom prst="rect">
            <a:avLst/>
          </a:prstGeom>
        </p:spPr>
      </p:pic>
    </p:spTree>
    <p:extLst>
      <p:ext uri="{BB962C8B-B14F-4D97-AF65-F5344CB8AC3E}">
        <p14:creationId xmlns:p14="http://schemas.microsoft.com/office/powerpoint/2010/main" val="1791029797"/>
      </p:ext>
    </p:extLst>
  </p:cSld>
  <p:clrMapOvr>
    <a:masterClrMapping/>
  </p:clrMapOvr>
  <mc:AlternateContent xmlns:mc="http://schemas.openxmlformats.org/markup-compatibility/2006" xmlns:p14="http://schemas.microsoft.com/office/powerpoint/2010/main">
    <mc:Choice Requires="p14">
      <p:transition spd="med" p14:dur="700" advTm="10030">
        <p:fade/>
      </p:transition>
    </mc:Choice>
    <mc:Fallback xmlns="">
      <p:transition spd="med" advTm="1003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6879897"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Ethics of Using AI in Digital Leadership</a:t>
            </a:r>
          </a:p>
        </p:txBody>
      </p:sp>
      <p:sp>
        <p:nvSpPr>
          <p:cNvPr id="9" name="TextBox 8"/>
          <p:cNvSpPr txBox="1"/>
          <p:nvPr/>
        </p:nvSpPr>
        <p:spPr>
          <a:xfrm>
            <a:off x="751918" y="2043629"/>
            <a:ext cx="10452335" cy="4093428"/>
          </a:xfrm>
          <a:prstGeom prst="rect">
            <a:avLst/>
          </a:prstGeom>
          <a:noFill/>
        </p:spPr>
        <p:txBody>
          <a:bodyPr wrap="square" rtlCol="0">
            <a:spAutoFit/>
          </a:bodyPr>
          <a:lstStyle/>
          <a:p>
            <a:r>
              <a:rPr lang="en-US" sz="2000" b="1" dirty="0">
                <a:solidFill>
                  <a:srgbClr val="0A1F61"/>
                </a:solidFill>
                <a:latin typeface="Tajawal ExtraBold" panose="00000800000000000000" pitchFamily="2" charset="-78"/>
                <a:cs typeface="Tajawal ExtraBold" panose="00000800000000000000" pitchFamily="2" charset="-78"/>
              </a:rPr>
              <a:t>Key ethical concerns to discuss:</a:t>
            </a:r>
          </a:p>
          <a:p>
            <a:pPr lvl="1"/>
            <a:r>
              <a:rPr lang="en-US" sz="2000" b="1" dirty="0">
                <a:solidFill>
                  <a:srgbClr val="0A1F61"/>
                </a:solidFill>
                <a:latin typeface="Tajawal ExtraBold" panose="00000800000000000000" pitchFamily="2" charset="-78"/>
                <a:cs typeface="Tajawal ExtraBold" panose="00000800000000000000" pitchFamily="2" charset="-78"/>
              </a:rPr>
              <a:t>• Algorithmic bias:</a:t>
            </a:r>
          </a:p>
          <a:p>
            <a:pPr marL="1257300" lvl="2" indent="-342900">
              <a:buFont typeface="Courier New" panose="02070309020205020404" pitchFamily="49" charset="0"/>
              <a:buChar char="o"/>
            </a:pPr>
            <a:r>
              <a:rPr lang="en-US" sz="2000" b="1" dirty="0">
                <a:solidFill>
                  <a:srgbClr val="0A1F61"/>
                </a:solidFill>
                <a:latin typeface="Tajawal ExtraBold" panose="00000800000000000000" pitchFamily="2" charset="-78"/>
                <a:cs typeface="Tajawal ExtraBold" panose="00000800000000000000" pitchFamily="2" charset="-78"/>
              </a:rPr>
              <a:t>AI systems trained on biased data may reproduce and amplify discrimination in hiring, evaluation, or content distribution.</a:t>
            </a:r>
          </a:p>
          <a:p>
            <a:pPr lvl="1"/>
            <a:r>
              <a:rPr lang="en-US" sz="2000" b="1" dirty="0">
                <a:solidFill>
                  <a:srgbClr val="0A1F61"/>
                </a:solidFill>
                <a:latin typeface="Tajawal ExtraBold" panose="00000800000000000000" pitchFamily="2" charset="-78"/>
                <a:cs typeface="Tajawal ExtraBold" panose="00000800000000000000" pitchFamily="2" charset="-78"/>
              </a:rPr>
              <a:t>• Privacy and surveillance:</a:t>
            </a:r>
          </a:p>
          <a:p>
            <a:pPr marL="1257300" lvl="2" indent="-342900">
              <a:buFont typeface="Courier New" panose="02070309020205020404" pitchFamily="49" charset="0"/>
              <a:buChar char="o"/>
            </a:pPr>
            <a:r>
              <a:rPr lang="en-US" sz="2000" b="1" dirty="0">
                <a:solidFill>
                  <a:srgbClr val="0A1F61"/>
                </a:solidFill>
                <a:latin typeface="Tajawal ExtraBold" panose="00000800000000000000" pitchFamily="2" charset="-78"/>
                <a:cs typeface="Tajawal ExtraBold" panose="00000800000000000000" pitchFamily="2" charset="-78"/>
              </a:rPr>
              <a:t>Collecting and analyzing personal data from employees or audiences without adequate consent or transparency.</a:t>
            </a:r>
          </a:p>
          <a:p>
            <a:pPr lvl="1"/>
            <a:r>
              <a:rPr lang="en-US" sz="2000" b="1" dirty="0">
                <a:solidFill>
                  <a:srgbClr val="0A1F61"/>
                </a:solidFill>
                <a:latin typeface="Tajawal ExtraBold" panose="00000800000000000000" pitchFamily="2" charset="-78"/>
                <a:cs typeface="Tajawal ExtraBold" panose="00000800000000000000" pitchFamily="2" charset="-78"/>
              </a:rPr>
              <a:t>• Over-reliance on technology:</a:t>
            </a:r>
          </a:p>
          <a:p>
            <a:pPr marL="1257300" lvl="2" indent="-342900">
              <a:buFont typeface="Courier New" panose="02070309020205020404" pitchFamily="49" charset="0"/>
              <a:buChar char="o"/>
            </a:pPr>
            <a:r>
              <a:rPr lang="en-US" sz="2000" b="1" dirty="0">
                <a:solidFill>
                  <a:srgbClr val="0A1F61"/>
                </a:solidFill>
                <a:latin typeface="Tajawal ExtraBold" panose="00000800000000000000" pitchFamily="2" charset="-78"/>
                <a:cs typeface="Tajawal ExtraBold" panose="00000800000000000000" pitchFamily="2" charset="-78"/>
              </a:rPr>
              <a:t>Leaders risk deferring too much to algorithms and losing critical thinking and moral courage.</a:t>
            </a:r>
          </a:p>
          <a:p>
            <a:pPr lvl="1"/>
            <a:r>
              <a:rPr lang="en-US" sz="2000" b="1" dirty="0">
                <a:solidFill>
                  <a:srgbClr val="0A1F61"/>
                </a:solidFill>
                <a:latin typeface="Tajawal ExtraBold" panose="00000800000000000000" pitchFamily="2" charset="-78"/>
                <a:cs typeface="Tajawal ExtraBold" panose="00000800000000000000" pitchFamily="2" charset="-78"/>
              </a:rPr>
              <a:t>• Erosion of independent leadership thinking:</a:t>
            </a:r>
          </a:p>
          <a:p>
            <a:pPr marL="1257300" lvl="2" indent="-342900">
              <a:buFont typeface="Courier New" panose="02070309020205020404" pitchFamily="49" charset="0"/>
              <a:buChar char="o"/>
            </a:pPr>
            <a:r>
              <a:rPr lang="en-US" sz="2000" b="1" dirty="0">
                <a:solidFill>
                  <a:srgbClr val="0A1F61"/>
                </a:solidFill>
                <a:latin typeface="Tajawal ExtraBold" panose="00000800000000000000" pitchFamily="2" charset="-78"/>
                <a:cs typeface="Tajawal ExtraBold" panose="00000800000000000000" pitchFamily="2" charset="-78"/>
              </a:rPr>
              <a:t>Heavy use of generative AI for writing and analysis can weaken core leadership skills over time.</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533086418"/>
      </p:ext>
    </p:extLst>
  </p:cSld>
  <p:clrMapOvr>
    <a:masterClrMapping/>
  </p:clrMapOvr>
  <mc:AlternateContent xmlns:mc="http://schemas.openxmlformats.org/markup-compatibility/2006" xmlns:p14="http://schemas.microsoft.com/office/powerpoint/2010/main">
    <mc:Choice Requires="p14">
      <p:transition p14:dur="10" advTm="169000"/>
    </mc:Choice>
    <mc:Fallback xmlns="">
      <p:transition advTm="169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804616" y="2700276"/>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166306" y="2700276"/>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1432559" y="1763263"/>
            <a:ext cx="9326879" cy="820417"/>
          </a:xfrm>
          <a:prstGeom prst="rect">
            <a:avLst/>
          </a:prstGeom>
          <a:noFill/>
        </p:spPr>
        <p:txBody>
          <a:bodyPr wrap="square">
            <a:spAutoFit/>
          </a:bodyPr>
          <a:lstStyle/>
          <a:p>
            <a:pPr marL="517525" algn="ctr">
              <a:lnSpc>
                <a:spcPct val="200000"/>
              </a:lnSpc>
            </a:pPr>
            <a:r>
              <a:rPr lang="en-US" sz="2800" b="1" dirty="0">
                <a:solidFill>
                  <a:srgbClr val="0A1F61"/>
                </a:solidFill>
                <a:latin typeface="Tajawal ExtraBold" panose="00000800000000000000" pitchFamily="2" charset="-78"/>
                <a:cs typeface="Tajawal ExtraBold" panose="00000800000000000000" pitchFamily="2" charset="-78"/>
              </a:rPr>
              <a:t>Core Competencies of the AI-Era Digital Leader</a:t>
            </a:r>
            <a:endParaRPr lang="es-ES" sz="2800" b="1" dirty="0">
              <a:solidFill>
                <a:srgbClr val="0A1F61"/>
              </a:solidFill>
              <a:latin typeface="Tajawal ExtraBold" panose="00000800000000000000" pitchFamily="2" charset="-78"/>
              <a:cs typeface="Tajawal ExtraBold" panose="00000800000000000000" pitchFamily="2" charset="-78"/>
            </a:endParaRP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pic>
        <p:nvPicPr>
          <p:cNvPr id="6" name="Picture 5">
            <a:extLst>
              <a:ext uri="{FF2B5EF4-FFF2-40B4-BE49-F238E27FC236}">
                <a16:creationId xmlns:a16="http://schemas.microsoft.com/office/drawing/2014/main" id="{548C9970-D225-A24C-8747-5983919E8A7C}"/>
              </a:ext>
            </a:extLst>
          </p:cNvPr>
          <p:cNvPicPr>
            <a:picLocks noChangeAspect="1"/>
          </p:cNvPicPr>
          <p:nvPr/>
        </p:nvPicPr>
        <p:blipFill>
          <a:blip r:embed="rId4">
            <a:extLst>
              <a:ext uri="{BEBA8EAE-BF5A-486C-A8C5-ECC9F3942E4B}">
                <a14:imgProps xmlns:a14="http://schemas.microsoft.com/office/drawing/2010/main">
                  <a14:imgLayer r:embed="rId5">
                    <a14:imgEffect>
                      <a14:sharpenSoften amount="25000"/>
                    </a14:imgEffect>
                    <a14:imgEffect>
                      <a14:colorTemperature colorTemp="5300"/>
                    </a14:imgEffect>
                  </a14:imgLayer>
                </a14:imgProps>
              </a:ext>
              <a:ext uri="{28A0092B-C50C-407E-A947-70E740481C1C}">
                <a14:useLocalDpi xmlns:a14="http://schemas.microsoft.com/office/drawing/2010/main" val="0"/>
              </a:ext>
            </a:extLst>
          </a:blip>
          <a:srcRect/>
          <a:stretch/>
        </p:blipFill>
        <p:spPr>
          <a:xfrm>
            <a:off x="3435927" y="2700276"/>
            <a:ext cx="5320145" cy="2660072"/>
          </a:xfrm>
          <a:prstGeom prst="rect">
            <a:avLst/>
          </a:prstGeom>
        </p:spPr>
      </p:pic>
    </p:spTree>
    <p:extLst>
      <p:ext uri="{BB962C8B-B14F-4D97-AF65-F5344CB8AC3E}">
        <p14:creationId xmlns:p14="http://schemas.microsoft.com/office/powerpoint/2010/main" val="4045502953"/>
      </p:ext>
    </p:extLst>
  </p:cSld>
  <p:clrMapOvr>
    <a:masterClrMapping/>
  </p:clrMapOvr>
  <mc:AlternateContent xmlns:mc="http://schemas.openxmlformats.org/markup-compatibility/2006" xmlns:p14="http://schemas.microsoft.com/office/powerpoint/2010/main">
    <mc:Choice Requires="p14">
      <p:transition spd="med" p14:dur="700" advTm="5000">
        <p:fade/>
      </p:transition>
    </mc:Choice>
    <mc:Fallback xmlns="">
      <p:transition spd="med" advTm="5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8261685" cy="523220"/>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Core Competencies of the AI-Era Digital Leader</a:t>
            </a:r>
          </a:p>
        </p:txBody>
      </p:sp>
      <p:sp>
        <p:nvSpPr>
          <p:cNvPr id="9" name="TextBox 8"/>
          <p:cNvSpPr txBox="1"/>
          <p:nvPr/>
        </p:nvSpPr>
        <p:spPr>
          <a:xfrm>
            <a:off x="751918" y="2146499"/>
            <a:ext cx="10452335" cy="3785652"/>
          </a:xfrm>
          <a:prstGeom prst="rect">
            <a:avLst/>
          </a:prstGeom>
          <a:noFill/>
        </p:spPr>
        <p:txBody>
          <a:bodyPr wrap="square" rtlCol="0">
            <a:spAutoFit/>
          </a:bodyPr>
          <a:lstStyle/>
          <a:p>
            <a:r>
              <a:rPr lang="en-US" sz="2000" b="1" dirty="0">
                <a:solidFill>
                  <a:srgbClr val="0A1F61"/>
                </a:solidFill>
                <a:latin typeface="Tajawal ExtraBold" panose="00000800000000000000" pitchFamily="2" charset="-78"/>
                <a:cs typeface="Tajawal ExtraBold" panose="00000800000000000000" pitchFamily="2" charset="-78"/>
              </a:rPr>
              <a:t>Research highlights several essential competencies for leaders in AI-intensive environments:</a:t>
            </a:r>
          </a:p>
          <a:p>
            <a:pPr lvl="1"/>
            <a:r>
              <a:rPr lang="en-US" sz="2000" b="1" dirty="0">
                <a:solidFill>
                  <a:srgbClr val="0A1F61"/>
                </a:solidFill>
                <a:latin typeface="Tajawal ExtraBold" panose="00000800000000000000" pitchFamily="2" charset="-78"/>
                <a:cs typeface="Tajawal ExtraBold" panose="00000800000000000000" pitchFamily="2" charset="-78"/>
              </a:rPr>
              <a:t>1. Data literacy: understanding metrics, dashboards, and asking the right questions of data and AI experts.</a:t>
            </a:r>
          </a:p>
          <a:p>
            <a:pPr lvl="1"/>
            <a:r>
              <a:rPr lang="en-US" sz="2000" b="1" dirty="0">
                <a:solidFill>
                  <a:srgbClr val="0A1F61"/>
                </a:solidFill>
                <a:latin typeface="Tajawal ExtraBold" panose="00000800000000000000" pitchFamily="2" charset="-78"/>
                <a:cs typeface="Tajawal ExtraBold" panose="00000800000000000000" pitchFamily="2" charset="-78"/>
              </a:rPr>
              <a:t>2. Strategic thinking: connecting AI-generated insights to long-term organizational goals.</a:t>
            </a:r>
          </a:p>
          <a:p>
            <a:pPr lvl="1"/>
            <a:r>
              <a:rPr lang="en-US" sz="2000" b="1" dirty="0">
                <a:solidFill>
                  <a:srgbClr val="0A1F61"/>
                </a:solidFill>
                <a:latin typeface="Tajawal ExtraBold" panose="00000800000000000000" pitchFamily="2" charset="-78"/>
                <a:cs typeface="Tajawal ExtraBold" panose="00000800000000000000" pitchFamily="2" charset="-78"/>
              </a:rPr>
              <a:t>3. Virtual team leadership: designing flexible digital structures, managing performance remotely, and nurturing trust and belonging.</a:t>
            </a:r>
          </a:p>
          <a:p>
            <a:pPr lvl="1"/>
            <a:r>
              <a:rPr lang="en-US" sz="2000" b="1" dirty="0">
                <a:solidFill>
                  <a:srgbClr val="0A1F61"/>
                </a:solidFill>
                <a:latin typeface="Tajawal ExtraBold" panose="00000800000000000000" pitchFamily="2" charset="-78"/>
                <a:cs typeface="Tajawal ExtraBold" panose="00000800000000000000" pitchFamily="2" charset="-78"/>
              </a:rPr>
              <a:t>4. Intelligent decision making: combining data-driven recommendations with intuition, experience, and stakeholder input.</a:t>
            </a:r>
          </a:p>
          <a:p>
            <a:pPr lvl="1"/>
            <a:r>
              <a:rPr lang="en-US" sz="2000" b="1" dirty="0">
                <a:solidFill>
                  <a:srgbClr val="0A1F61"/>
                </a:solidFill>
                <a:latin typeface="Tajawal ExtraBold" panose="00000800000000000000" pitchFamily="2" charset="-78"/>
                <a:cs typeface="Tajawal ExtraBold" panose="00000800000000000000" pitchFamily="2" charset="-78"/>
              </a:rPr>
              <a:t>5. Ethical leadership: ensuring that AI use aligns with principles of fairness, dignity, and social responsibility.</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3595893447"/>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4830746" cy="523220"/>
          </a:xfrm>
          <a:prstGeom prst="rect">
            <a:avLst/>
          </a:prstGeom>
          <a:noFill/>
        </p:spPr>
        <p:txBody>
          <a:bodyPr wrap="none" rtlCol="0">
            <a:spAutoFit/>
          </a:bodyPr>
          <a:lstStyle/>
          <a:p>
            <a:r>
              <a:rPr lang="it-IT" sz="2800" b="1" dirty="0">
                <a:solidFill>
                  <a:schemeClr val="accent2"/>
                </a:solidFill>
                <a:latin typeface="Tajawal Medium" panose="00000600000000000000" pitchFamily="2" charset="-78"/>
                <a:cs typeface="Tajawal Medium" panose="00000600000000000000" pitchFamily="2" charset="-78"/>
              </a:rPr>
              <a:t>AI </a:t>
            </a:r>
            <a:r>
              <a:rPr lang="it-IT" sz="2800" b="1">
                <a:solidFill>
                  <a:schemeClr val="accent2"/>
                </a:solidFill>
                <a:latin typeface="Tajawal Medium" panose="00000600000000000000" pitchFamily="2" charset="-78"/>
                <a:cs typeface="Tajawal Medium" panose="00000600000000000000" pitchFamily="2" charset="-78"/>
              </a:rPr>
              <a:t>Tools for Digital </a:t>
            </a:r>
            <a:r>
              <a:rPr lang="it-IT" sz="2800" b="1" dirty="0">
                <a:solidFill>
                  <a:schemeClr val="accent2"/>
                </a:solidFill>
                <a:latin typeface="Tajawal Medium" panose="00000600000000000000" pitchFamily="2" charset="-78"/>
                <a:cs typeface="Tajawal Medium" panose="00000600000000000000" pitchFamily="2" charset="-78"/>
              </a:rPr>
              <a:t>Leaders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4200" y="2024162"/>
            <a:ext cx="11023600" cy="4010778"/>
          </a:xfrm>
          <a:prstGeom prst="rect">
            <a:avLst/>
          </a:prstGeom>
          <a:noFill/>
        </p:spPr>
        <p:txBody>
          <a:bodyPr wrap="square" rtlCol="0">
            <a:spAutoFit/>
          </a:bodyPr>
          <a:lstStyle/>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1) Content Creation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•ChatGPT/ DeepSeek /Perplexity: </a:t>
            </a:r>
            <a:r>
              <a:rPr lang="en-US" sz="2000" dirty="0">
                <a:solidFill>
                  <a:srgbClr val="0A1F61"/>
                </a:solidFill>
                <a:latin typeface="Tajawal ExtraBold" panose="00000800000000000000" pitchFamily="2" charset="-78"/>
                <a:cs typeface="Tajawal ExtraBold" panose="00000800000000000000" pitchFamily="2" charset="-78"/>
              </a:rPr>
              <a:t>Generates speeches, strategic messages, and leadership content ideas quickly.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•Canva:  </a:t>
            </a:r>
            <a:r>
              <a:rPr lang="en-US" sz="2000" dirty="0">
                <a:solidFill>
                  <a:srgbClr val="0A1F61"/>
                </a:solidFill>
                <a:latin typeface="Tajawal ExtraBold" panose="00000800000000000000" pitchFamily="2" charset="-78"/>
                <a:cs typeface="Tajawal ExtraBold" panose="00000800000000000000" pitchFamily="2" charset="-78"/>
              </a:rPr>
              <a:t>Creates professional presentations, visuals, and branded social-media graphics easily.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•Runway ML: </a:t>
            </a:r>
            <a:r>
              <a:rPr lang="en-US" sz="2000" dirty="0">
                <a:solidFill>
                  <a:srgbClr val="0A1F61"/>
                </a:solidFill>
                <a:latin typeface="Tajawal ExtraBold" panose="00000800000000000000" pitchFamily="2" charset="-78"/>
                <a:cs typeface="Tajawal ExtraBold" panose="00000800000000000000" pitchFamily="2" charset="-78"/>
              </a:rPr>
              <a:t>Produces AI-enhanced leadership videos and short explanatory visual messages.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•Descript: </a:t>
            </a:r>
            <a:r>
              <a:rPr lang="en-US" sz="2000" dirty="0">
                <a:solidFill>
                  <a:srgbClr val="0A1F61"/>
                </a:solidFill>
                <a:latin typeface="Tajawal ExtraBold" panose="00000800000000000000" pitchFamily="2" charset="-78"/>
                <a:cs typeface="Tajawal ExtraBold" panose="00000800000000000000" pitchFamily="2" charset="-78"/>
              </a:rPr>
              <a:t>Edits video and voice content by editing text transcripts efficiently. </a:t>
            </a:r>
          </a:p>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2) Content Distribution &amp; Publishing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•Hootsuite: </a:t>
            </a:r>
            <a:r>
              <a:rPr lang="en-US" sz="2000" dirty="0">
                <a:solidFill>
                  <a:srgbClr val="0A1F61"/>
                </a:solidFill>
                <a:latin typeface="Tajawal ExtraBold" panose="00000800000000000000" pitchFamily="2" charset="-78"/>
                <a:cs typeface="Tajawal ExtraBold" panose="00000800000000000000" pitchFamily="2" charset="-78"/>
              </a:rPr>
              <a:t>Schedules and manages leadership communication across multiple platforms centrally.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•Buffer: </a:t>
            </a:r>
            <a:r>
              <a:rPr lang="en-US" sz="2000" dirty="0">
                <a:solidFill>
                  <a:srgbClr val="0A1F61"/>
                </a:solidFill>
                <a:latin typeface="Tajawal ExtraBold" panose="00000800000000000000" pitchFamily="2" charset="-78"/>
                <a:cs typeface="Tajawal ExtraBold" panose="00000800000000000000" pitchFamily="2" charset="-78"/>
              </a:rPr>
              <a:t>Optimizes posting schedules using engagement timing recommendations.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•Later: </a:t>
            </a:r>
            <a:r>
              <a:rPr lang="en-US" sz="2000" dirty="0">
                <a:solidFill>
                  <a:srgbClr val="0A1F61"/>
                </a:solidFill>
                <a:latin typeface="Tajawal ExtraBold" panose="00000800000000000000" pitchFamily="2" charset="-78"/>
                <a:cs typeface="Tajawal ExtraBold" panose="00000800000000000000" pitchFamily="2" charset="-78"/>
              </a:rPr>
              <a:t>Plans visual social-media calendars with strong Instagram-focused scheduling features. </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221079854"/>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4252061" cy="523220"/>
          </a:xfrm>
          <a:prstGeom prst="rect">
            <a:avLst/>
          </a:prstGeom>
          <a:noFill/>
        </p:spPr>
        <p:txBody>
          <a:bodyPr wrap="none" rtlCol="0">
            <a:spAutoFit/>
          </a:bodyPr>
          <a:lstStyle/>
          <a:p>
            <a:r>
              <a:rPr lang="it-IT" sz="2800" b="1" dirty="0">
                <a:solidFill>
                  <a:schemeClr val="accent2"/>
                </a:solidFill>
                <a:latin typeface="Tajawal Medium" panose="00000600000000000000" pitchFamily="2" charset="-78"/>
                <a:cs typeface="Tajawal Medium" panose="00000600000000000000" pitchFamily="2" charset="-78"/>
              </a:rPr>
              <a:t>AI Tools Digital Leaders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584200" y="2104172"/>
            <a:ext cx="11023600" cy="3651705"/>
          </a:xfrm>
          <a:prstGeom prst="rect">
            <a:avLst/>
          </a:prstGeom>
          <a:noFill/>
        </p:spPr>
        <p:txBody>
          <a:bodyPr wrap="square" rtlCol="0">
            <a:spAutoFit/>
          </a:bodyPr>
          <a:lstStyle/>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3) Social Listening &amp; Information Monitoring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•Feedly: </a:t>
            </a:r>
            <a:r>
              <a:rPr lang="en-US" sz="2000" dirty="0">
                <a:solidFill>
                  <a:srgbClr val="0A1F61"/>
                </a:solidFill>
                <a:latin typeface="Tajawal ExtraBold" panose="00000800000000000000" pitchFamily="2" charset="-78"/>
                <a:cs typeface="Tajawal ExtraBold" panose="00000800000000000000" pitchFamily="2" charset="-78"/>
              </a:rPr>
              <a:t>Tracks trends and strategic topics using AI-filtered news monitoring.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•Google Alerts: </a:t>
            </a:r>
            <a:r>
              <a:rPr lang="en-US" sz="2000" dirty="0">
                <a:solidFill>
                  <a:srgbClr val="0A1F61"/>
                </a:solidFill>
                <a:latin typeface="Tajawal ExtraBold" panose="00000800000000000000" pitchFamily="2" charset="-78"/>
                <a:cs typeface="Tajawal ExtraBold" panose="00000800000000000000" pitchFamily="2" charset="-78"/>
              </a:rPr>
              <a:t>Sends real-time alerts about mentions of leaders, institutions, or key issues.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err="1">
                <a:solidFill>
                  <a:srgbClr val="0A1F61"/>
                </a:solidFill>
                <a:latin typeface="Tajawal ExtraBold" panose="00000800000000000000" pitchFamily="2" charset="-78"/>
                <a:cs typeface="Tajawal ExtraBold" panose="00000800000000000000" pitchFamily="2" charset="-78"/>
              </a:rPr>
              <a:t>Talkwalker</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Analyzes public sentiment and detects emerging digital reputation risks early. </a:t>
            </a:r>
          </a:p>
          <a:p>
            <a:pPr>
              <a:lnSpc>
                <a:spcPts val="2800"/>
              </a:lnSpc>
            </a:pPr>
            <a:endParaRPr lang="en-US" sz="2000" b="1" dirty="0">
              <a:solidFill>
                <a:srgbClr val="ED7D31"/>
              </a:solidFill>
              <a:latin typeface="Tajawal ExtraBold" panose="00000800000000000000" pitchFamily="2" charset="-78"/>
              <a:cs typeface="Tajawal ExtraBold" panose="00000800000000000000" pitchFamily="2" charset="-78"/>
            </a:endParaRPr>
          </a:p>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4) Collaboration &amp; Decision-Support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•Notion AI: </a:t>
            </a:r>
            <a:r>
              <a:rPr lang="en-US" sz="2000" dirty="0">
                <a:solidFill>
                  <a:srgbClr val="0A1F61"/>
                </a:solidFill>
                <a:latin typeface="Tajawal ExtraBold" panose="00000800000000000000" pitchFamily="2" charset="-78"/>
                <a:cs typeface="Tajawal ExtraBold" panose="00000800000000000000" pitchFamily="2" charset="-78"/>
              </a:rPr>
              <a:t>Organizes institutional knowledge and supports structured team decision workflows.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•Microsoft Copilot: </a:t>
            </a:r>
            <a:r>
              <a:rPr lang="en-US" sz="2000" dirty="0">
                <a:solidFill>
                  <a:srgbClr val="0A1F61"/>
                </a:solidFill>
                <a:latin typeface="Tajawal ExtraBold" panose="00000800000000000000" pitchFamily="2" charset="-78"/>
                <a:cs typeface="Tajawal ExtraBold" panose="00000800000000000000" pitchFamily="2" charset="-78"/>
              </a:rPr>
              <a:t>Assists with reports, meeting summaries, and data-driven leadership insights.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•Slack: </a:t>
            </a:r>
            <a:r>
              <a:rPr lang="en-US" sz="2000" dirty="0">
                <a:solidFill>
                  <a:srgbClr val="0A1F61"/>
                </a:solidFill>
                <a:latin typeface="Tajawal ExtraBold" panose="00000800000000000000" pitchFamily="2" charset="-78"/>
                <a:cs typeface="Tajawal ExtraBold" panose="00000800000000000000" pitchFamily="2" charset="-78"/>
              </a:rPr>
              <a:t>Facilitates real-time coordination and communication across digital leadership teams.</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778424589"/>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39230" y="1124870"/>
            <a:ext cx="4252061" cy="523220"/>
          </a:xfrm>
          <a:prstGeom prst="rect">
            <a:avLst/>
          </a:prstGeom>
          <a:noFill/>
        </p:spPr>
        <p:txBody>
          <a:bodyPr wrap="none" rtlCol="0">
            <a:spAutoFit/>
          </a:bodyPr>
          <a:lstStyle/>
          <a:p>
            <a:r>
              <a:rPr lang="it-IT" sz="2800" b="1" dirty="0">
                <a:solidFill>
                  <a:schemeClr val="accent2"/>
                </a:solidFill>
                <a:latin typeface="Tajawal Medium" panose="00000600000000000000" pitchFamily="2" charset="-78"/>
                <a:cs typeface="Tajawal Medium" panose="00000600000000000000" pitchFamily="2" charset="-78"/>
              </a:rPr>
              <a:t>AI Tools Digital Leaders</a:t>
            </a:r>
            <a:endParaRPr lang="en-US" sz="2800" b="1" dirty="0">
              <a:solidFill>
                <a:schemeClr val="accent2"/>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95960" y="2241332"/>
            <a:ext cx="11023600" cy="3292633"/>
          </a:xfrm>
          <a:prstGeom prst="rect">
            <a:avLst/>
          </a:prstGeom>
          <a:noFill/>
        </p:spPr>
        <p:txBody>
          <a:bodyPr wrap="square" rtlCol="0">
            <a:spAutoFit/>
          </a:bodyPr>
          <a:lstStyle/>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5) Strategy Design &amp; Digital Architecture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•Miro: </a:t>
            </a:r>
            <a:r>
              <a:rPr lang="en-US" sz="2000" dirty="0">
                <a:solidFill>
                  <a:srgbClr val="0A1F61"/>
                </a:solidFill>
                <a:latin typeface="Tajawal ExtraBold" panose="00000800000000000000" pitchFamily="2" charset="-78"/>
                <a:cs typeface="Tajawal ExtraBold" panose="00000800000000000000" pitchFamily="2" charset="-78"/>
              </a:rPr>
              <a:t>Builds strategy maps and collaborative digital transformation planning boards.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a:t>
            </a:r>
            <a:r>
              <a:rPr lang="en-US" sz="2000" b="1" dirty="0" err="1">
                <a:solidFill>
                  <a:srgbClr val="0A1F61"/>
                </a:solidFill>
                <a:latin typeface="Tajawal ExtraBold" panose="00000800000000000000" pitchFamily="2" charset="-78"/>
                <a:cs typeface="Tajawal ExtraBold" panose="00000800000000000000" pitchFamily="2" charset="-78"/>
              </a:rPr>
              <a:t>Lucidchart</a:t>
            </a:r>
            <a:r>
              <a:rPr lang="en-US" sz="2000" b="1" dirty="0">
                <a:solidFill>
                  <a:srgbClr val="0A1F61"/>
                </a:solidFill>
                <a:latin typeface="Tajawal ExtraBold" panose="00000800000000000000" pitchFamily="2" charset="-78"/>
                <a:cs typeface="Tajawal ExtraBold" panose="00000800000000000000" pitchFamily="2" charset="-78"/>
              </a:rPr>
              <a:t>: </a:t>
            </a:r>
            <a:r>
              <a:rPr lang="en-US" sz="2000" dirty="0">
                <a:solidFill>
                  <a:srgbClr val="0A1F61"/>
                </a:solidFill>
                <a:latin typeface="Tajawal ExtraBold" panose="00000800000000000000" pitchFamily="2" charset="-78"/>
                <a:cs typeface="Tajawal ExtraBold" panose="00000800000000000000" pitchFamily="2" charset="-78"/>
              </a:rPr>
              <a:t>Designs organizational communication flows and decision frameworks visually.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•Figma: </a:t>
            </a:r>
            <a:r>
              <a:rPr lang="en-US" sz="2000" dirty="0">
                <a:solidFill>
                  <a:srgbClr val="0A1F61"/>
                </a:solidFill>
                <a:latin typeface="Tajawal ExtraBold" panose="00000800000000000000" pitchFamily="2" charset="-78"/>
                <a:cs typeface="Tajawal ExtraBold" panose="00000800000000000000" pitchFamily="2" charset="-78"/>
              </a:rPr>
              <a:t>Supports user-experience planning for institutional digital platforms. </a:t>
            </a:r>
          </a:p>
          <a:p>
            <a:pPr>
              <a:lnSpc>
                <a:spcPts val="2800"/>
              </a:lnSpc>
            </a:pPr>
            <a:endParaRPr lang="en-US" sz="2000" dirty="0">
              <a:solidFill>
                <a:srgbClr val="0A1F61"/>
              </a:solidFill>
              <a:latin typeface="Tajawal ExtraBold" panose="00000800000000000000" pitchFamily="2" charset="-78"/>
              <a:cs typeface="Tajawal ExtraBold" panose="00000800000000000000" pitchFamily="2" charset="-78"/>
            </a:endParaRPr>
          </a:p>
          <a:p>
            <a:pPr>
              <a:lnSpc>
                <a:spcPts val="2800"/>
              </a:lnSpc>
            </a:pPr>
            <a:r>
              <a:rPr lang="en-US" sz="2000" b="1" dirty="0">
                <a:solidFill>
                  <a:srgbClr val="ED7D31"/>
                </a:solidFill>
                <a:latin typeface="Tajawal ExtraBold" panose="00000800000000000000" pitchFamily="2" charset="-78"/>
                <a:cs typeface="Tajawal ExtraBold" panose="00000800000000000000" pitchFamily="2" charset="-78"/>
              </a:rPr>
              <a:t>6) Data Analytics &amp; Performance Intelligence Tools</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•Tableau: </a:t>
            </a:r>
            <a:r>
              <a:rPr lang="en-US" sz="2000" dirty="0">
                <a:solidFill>
                  <a:srgbClr val="0A1F61"/>
                </a:solidFill>
                <a:latin typeface="Tajawal ExtraBold" panose="00000800000000000000" pitchFamily="2" charset="-78"/>
                <a:cs typeface="Tajawal ExtraBold" panose="00000800000000000000" pitchFamily="2" charset="-78"/>
              </a:rPr>
              <a:t>Transforms complex datasets into strategic dashboards for leadership decisions.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•Power BI: </a:t>
            </a:r>
            <a:r>
              <a:rPr lang="en-US" sz="2000" dirty="0">
                <a:solidFill>
                  <a:srgbClr val="0A1F61"/>
                </a:solidFill>
                <a:latin typeface="Tajawal ExtraBold" panose="00000800000000000000" pitchFamily="2" charset="-78"/>
                <a:cs typeface="Tajawal ExtraBold" panose="00000800000000000000" pitchFamily="2" charset="-78"/>
              </a:rPr>
              <a:t>Integrates institutional data sources into real-time performance insights. </a:t>
            </a:r>
          </a:p>
          <a:p>
            <a:pPr>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•Google Analytics: </a:t>
            </a:r>
            <a:r>
              <a:rPr lang="en-US" sz="2000" dirty="0">
                <a:solidFill>
                  <a:srgbClr val="0A1F61"/>
                </a:solidFill>
                <a:latin typeface="Tajawal ExtraBold" panose="00000800000000000000" pitchFamily="2" charset="-78"/>
                <a:cs typeface="Tajawal ExtraBold" panose="00000800000000000000" pitchFamily="2" charset="-78"/>
              </a:rPr>
              <a:t>Measures audience behavior and evaluates digital communication impact.</a:t>
            </a:r>
          </a:p>
        </p:txBody>
      </p:sp>
      <p:sp>
        <p:nvSpPr>
          <p:cNvPr id="10" name="TextBox 9">
            <a:extLst>
              <a:ext uri="{FF2B5EF4-FFF2-40B4-BE49-F238E27FC236}">
                <a16:creationId xmlns:a16="http://schemas.microsoft.com/office/drawing/2014/main" id="{27CEB093-68F4-96A0-D4F9-2B80FD8273A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81320222"/>
      </p:ext>
    </p:extLst>
  </p:cSld>
  <p:clrMapOvr>
    <a:masterClrMapping/>
  </p:clrMapOvr>
  <mc:AlternateContent xmlns:mc="http://schemas.openxmlformats.org/markup-compatibility/2006" xmlns:p14="http://schemas.microsoft.com/office/powerpoint/2010/main">
    <mc:Choice Requires="p14">
      <p:transition p14:dur="10" advTm="150000"/>
    </mc:Choice>
    <mc:Fallback xmlns="">
      <p:transition advTm="15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1956461" y="3149411"/>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788823" y="3149410"/>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954107"/>
          </a:xfrm>
          <a:prstGeom prst="rect">
            <a:avLst/>
          </a:prstGeom>
          <a:noFill/>
        </p:spPr>
        <p:txBody>
          <a:bodyPr wrap="square">
            <a:spAutoFit/>
          </a:bodyPr>
          <a:lstStyle/>
          <a:p>
            <a:pPr marL="517525" algn="ctr"/>
            <a:r>
              <a:rPr lang="en-US" sz="2800" b="1" dirty="0">
                <a:solidFill>
                  <a:srgbClr val="0A1F61"/>
                </a:solidFill>
                <a:latin typeface="Tajawal ExtraBold" panose="00000800000000000000" pitchFamily="2" charset="-78"/>
                <a:cs typeface="Tajawal ExtraBold" panose="00000800000000000000" pitchFamily="2" charset="-78"/>
              </a:rPr>
              <a:t>Developing a Plan for </a:t>
            </a:r>
          </a:p>
          <a:p>
            <a:pPr marL="517525" algn="ctr"/>
            <a:r>
              <a:rPr lang="en-US" sz="2800" b="1" dirty="0">
                <a:solidFill>
                  <a:srgbClr val="0A1F61"/>
                </a:solidFill>
                <a:latin typeface="Tajawal ExtraBold" panose="00000800000000000000" pitchFamily="2" charset="-78"/>
                <a:cs typeface="Tajawal ExtraBold" panose="00000800000000000000" pitchFamily="2" charset="-78"/>
              </a:rPr>
              <a:t>Building Leadership</a:t>
            </a: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pic>
        <p:nvPicPr>
          <p:cNvPr id="2" name="Picture 1" descr="Diagram&#10;&#10;Description automatically generated">
            <a:extLst>
              <a:ext uri="{FF2B5EF4-FFF2-40B4-BE49-F238E27FC236}">
                <a16:creationId xmlns:a16="http://schemas.microsoft.com/office/drawing/2014/main" id="{681693B2-AF67-8BDD-B9EA-EA6AF3BA5E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33652" y="2883155"/>
            <a:ext cx="5520136" cy="3036075"/>
          </a:xfrm>
          <a:prstGeom prst="rect">
            <a:avLst/>
          </a:prstGeom>
        </p:spPr>
      </p:pic>
    </p:spTree>
    <p:extLst>
      <p:ext uri="{BB962C8B-B14F-4D97-AF65-F5344CB8AC3E}">
        <p14:creationId xmlns:p14="http://schemas.microsoft.com/office/powerpoint/2010/main" val="618144946"/>
      </p:ext>
    </p:extLst>
  </p:cSld>
  <p:clrMapOvr>
    <a:masterClrMapping/>
  </p:clrMapOvr>
  <mc:AlternateContent xmlns:mc="http://schemas.openxmlformats.org/markup-compatibility/2006" xmlns:p14="http://schemas.microsoft.com/office/powerpoint/2010/main">
    <mc:Choice Requires="p14">
      <p:transition spd="med" p14:dur="700" advTm="22000">
        <p:fade/>
      </p:transition>
    </mc:Choice>
    <mc:Fallback xmlns="">
      <p:transition spd="med" advTm="2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353643" y="1132167"/>
            <a:ext cx="862746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Developing a Plan for Building Leadership</a:t>
            </a:r>
          </a:p>
        </p:txBody>
      </p:sp>
      <p:sp>
        <p:nvSpPr>
          <p:cNvPr id="9" name="TextBox 8"/>
          <p:cNvSpPr txBox="1"/>
          <p:nvPr/>
        </p:nvSpPr>
        <p:spPr>
          <a:xfrm>
            <a:off x="518075" y="1863017"/>
            <a:ext cx="10818985" cy="3970318"/>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Why do you need a plan for </a:t>
            </a:r>
            <a:br>
              <a:rPr lang="en-US" sz="2800" b="1" dirty="0">
                <a:solidFill>
                  <a:srgbClr val="C00000"/>
                </a:solidFill>
                <a:latin typeface="Tajawal ExtraBold" panose="00000800000000000000" pitchFamily="2" charset="-78"/>
                <a:cs typeface="Tajawal ExtraBold" panose="00000800000000000000" pitchFamily="2" charset="-78"/>
              </a:rPr>
            </a:br>
            <a:r>
              <a:rPr lang="en-US" sz="2800" b="1" dirty="0">
                <a:solidFill>
                  <a:srgbClr val="C00000"/>
                </a:solidFill>
                <a:latin typeface="Tajawal ExtraBold" panose="00000800000000000000" pitchFamily="2" charset="-78"/>
                <a:cs typeface="Tajawal ExtraBold" panose="00000800000000000000" pitchFamily="2" charset="-78"/>
              </a:rPr>
              <a:t>building leadership?</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A plan will get you where you want to go.</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A simple leadership plan is just a list of leadership development goals, with a timeline and some actions for accomplishing the goals.</a:t>
            </a:r>
          </a:p>
          <a:p>
            <a:pPr marL="517525" algn="ctr"/>
            <a:r>
              <a:rPr lang="en-US" sz="2800" b="1" dirty="0">
                <a:solidFill>
                  <a:srgbClr val="C00000"/>
                </a:solidFill>
                <a:latin typeface="Tajawal ExtraBold" panose="00000800000000000000" pitchFamily="2" charset="-78"/>
                <a:cs typeface="Tajawal ExtraBold" panose="00000800000000000000" pitchFamily="2" charset="-78"/>
              </a:rPr>
              <a:t>When do you develop a plan?</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At the very beginning.</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If you haven't done it already, do it now.</a:t>
            </a:r>
          </a:p>
          <a:p>
            <a:pPr marL="517525" algn="just"/>
            <a:r>
              <a:rPr lang="en-US" sz="2400" b="1" dirty="0">
                <a:solidFill>
                  <a:srgbClr val="0A1F61"/>
                </a:solidFill>
                <a:latin typeface="Tajawal ExtraBold" panose="00000800000000000000" pitchFamily="2" charset="-78"/>
                <a:cs typeface="Tajawal ExtraBold" panose="00000800000000000000" pitchFamily="2" charset="-78"/>
              </a:rPr>
              <a:t>Every person needs to continue learning and growing in order to meet the challenges around them.</a:t>
            </a:r>
          </a:p>
        </p:txBody>
      </p:sp>
      <p:sp>
        <p:nvSpPr>
          <p:cNvPr id="11" name="TextBox 10">
            <a:extLst>
              <a:ext uri="{FF2B5EF4-FFF2-40B4-BE49-F238E27FC236}">
                <a16:creationId xmlns:a16="http://schemas.microsoft.com/office/drawing/2014/main" id="{EA8D5835-FC06-0F82-49F8-128A926920D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699656882"/>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86507" y="1826240"/>
            <a:ext cx="10818985" cy="4216539"/>
          </a:xfrm>
          <a:prstGeom prst="rect">
            <a:avLst/>
          </a:prstGeom>
          <a:noFill/>
        </p:spPr>
        <p:txBody>
          <a:bodyPr wrap="square" rtlCol="0">
            <a:spAutoFit/>
          </a:bodyPr>
          <a:lstStyle/>
          <a:p>
            <a:pPr marL="517525" algn="ct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Envision your leadership team.</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leadership development goals for your group or organization.</a:t>
            </a:r>
          </a:p>
          <a:p>
            <a:pPr marL="860425" indent="-342900" algn="just">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Pick your methods:</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Teaching as you lead</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Mentoring</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Exchange programs</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Orientations</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Workshops &amp; training sessions</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Retreats</a:t>
            </a:r>
          </a:p>
          <a:p>
            <a:pPr marL="1317625" lvl="1"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Leadership groups</a:t>
            </a:r>
          </a:p>
        </p:txBody>
      </p:sp>
      <p:sp>
        <p:nvSpPr>
          <p:cNvPr id="11" name="TextBox 10">
            <a:extLst>
              <a:ext uri="{FF2B5EF4-FFF2-40B4-BE49-F238E27FC236}">
                <a16:creationId xmlns:a16="http://schemas.microsoft.com/office/drawing/2014/main" id="{1CDD6BB5-CA8C-0890-6AED-50634E972373}"/>
              </a:ext>
            </a:extLst>
          </p:cNvPr>
          <p:cNvSpPr txBox="1"/>
          <p:nvPr/>
        </p:nvSpPr>
        <p:spPr>
          <a:xfrm>
            <a:off x="2353643" y="1132167"/>
            <a:ext cx="862746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Developing a Plan for Building Leadership</a:t>
            </a:r>
          </a:p>
        </p:txBody>
      </p:sp>
      <p:sp>
        <p:nvSpPr>
          <p:cNvPr id="12" name="TextBox 11">
            <a:extLst>
              <a:ext uri="{FF2B5EF4-FFF2-40B4-BE49-F238E27FC236}">
                <a16:creationId xmlns:a16="http://schemas.microsoft.com/office/drawing/2014/main" id="{5ED2D77D-A143-55A7-7BDD-D379257DC34B}"/>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72595266"/>
      </p:ext>
    </p:extLst>
  </p:cSld>
  <p:clrMapOvr>
    <a:masterClrMapping/>
  </p:clrMapOvr>
  <mc:AlternateContent xmlns:mc="http://schemas.openxmlformats.org/markup-compatibility/2006" xmlns:p14="http://schemas.microsoft.com/office/powerpoint/2010/main">
    <mc:Choice Requires="p14">
      <p:transition p14:dur="10" advTm="611000"/>
    </mc:Choice>
    <mc:Fallback xmlns="">
      <p:transition advTm="611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257881" y="2184351"/>
            <a:ext cx="10818985" cy="3541482"/>
          </a:xfrm>
          <a:prstGeom prst="rect">
            <a:avLst/>
          </a:prstGeom>
          <a:noFill/>
        </p:spPr>
        <p:txBody>
          <a:bodyPr wrap="square" rtlCol="0">
            <a:spAutoFit/>
          </a:bodyPr>
          <a:lstStyle/>
          <a:p>
            <a:pPr marL="517525" algn="ctr">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How do you develop a plan?</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Set individual leadership development goals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Expect people to act like leaders.</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Consider what individual skills you need in your group.</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Invest in each person.</a:t>
            </a:r>
          </a:p>
          <a:p>
            <a:pPr marL="1317625" lvl="1" indent="-342900" algn="just">
              <a:lnSpc>
                <a:spcPts val="34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Write individual leadership plans.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Recruit new people to lead.</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Develop yourself as a leader.</a:t>
            </a:r>
          </a:p>
        </p:txBody>
      </p:sp>
      <p:sp>
        <p:nvSpPr>
          <p:cNvPr id="11" name="TextBox 10">
            <a:extLst>
              <a:ext uri="{FF2B5EF4-FFF2-40B4-BE49-F238E27FC236}">
                <a16:creationId xmlns:a16="http://schemas.microsoft.com/office/drawing/2014/main" id="{F8279791-53C9-B13D-C21E-5B0F88E7829D}"/>
              </a:ext>
            </a:extLst>
          </p:cNvPr>
          <p:cNvSpPr txBox="1"/>
          <p:nvPr/>
        </p:nvSpPr>
        <p:spPr>
          <a:xfrm>
            <a:off x="2353643" y="1132167"/>
            <a:ext cx="862746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Developing a Plan for Building Leadership</a:t>
            </a:r>
          </a:p>
        </p:txBody>
      </p:sp>
      <p:sp>
        <p:nvSpPr>
          <p:cNvPr id="12" name="TextBox 11">
            <a:extLst>
              <a:ext uri="{FF2B5EF4-FFF2-40B4-BE49-F238E27FC236}">
                <a16:creationId xmlns:a16="http://schemas.microsoft.com/office/drawing/2014/main" id="{7EE852A5-CD78-5D74-7BE2-9443C3576091}"/>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606115203"/>
      </p:ext>
    </p:extLst>
  </p:cSld>
  <p:clrMapOvr>
    <a:masterClrMapping/>
  </p:clrMapOvr>
  <mc:AlternateContent xmlns:mc="http://schemas.openxmlformats.org/markup-compatibility/2006" xmlns:p14="http://schemas.microsoft.com/office/powerpoint/2010/main">
    <mc:Choice Requires="p14">
      <p:transition p14:dur="10" advTm="321000"/>
    </mc:Choice>
    <mc:Fallback xmlns="">
      <p:transition advTm="321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1956461" y="3149411"/>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9788823" y="3149410"/>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523220"/>
          </a:xfrm>
          <a:prstGeom prst="rect">
            <a:avLst/>
          </a:prstGeom>
          <a:noFill/>
        </p:spPr>
        <p:txBody>
          <a:bodyPr wrap="square">
            <a:spAutoFit/>
          </a:bodyPr>
          <a:lstStyle/>
          <a:p>
            <a:pPr marL="517525" algn="ctr"/>
            <a:r>
              <a:rPr lang="en-US" sz="2800" b="1" dirty="0">
                <a:solidFill>
                  <a:srgbClr val="0A1F61"/>
                </a:solidFill>
                <a:latin typeface="Tajawal ExtraBold" panose="00000800000000000000" pitchFamily="2" charset="-78"/>
                <a:cs typeface="Tajawal ExtraBold" panose="00000800000000000000" pitchFamily="2" charset="-78"/>
              </a:rPr>
              <a:t>Building Leadership</a:t>
            </a: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
        <p:nvSpPr>
          <p:cNvPr id="6" name="TextBox 5">
            <a:extLst>
              <a:ext uri="{FF2B5EF4-FFF2-40B4-BE49-F238E27FC236}">
                <a16:creationId xmlns:a16="http://schemas.microsoft.com/office/drawing/2014/main" id="{199D7D38-FB7A-2188-31AC-F0F1337A0681}"/>
              </a:ext>
            </a:extLst>
          </p:cNvPr>
          <p:cNvSpPr txBox="1"/>
          <p:nvPr/>
        </p:nvSpPr>
        <p:spPr>
          <a:xfrm>
            <a:off x="5220504" y="2234495"/>
            <a:ext cx="1750992" cy="646331"/>
          </a:xfrm>
          <a:prstGeom prst="rect">
            <a:avLst/>
          </a:prstGeom>
          <a:noFill/>
          <a:ln>
            <a:noFill/>
          </a:ln>
        </p:spPr>
        <p:txBody>
          <a:bodyPr wrap="none" rtlCol="0">
            <a:spAutoFit/>
          </a:bodyPr>
          <a:lstStyle/>
          <a:p>
            <a:pPr algn="ctr"/>
            <a:r>
              <a:rPr lang="en-US" sz="3600" b="1" dirty="0">
                <a:ln w="19050">
                  <a:solidFill>
                    <a:srgbClr val="C00000"/>
                  </a:solidFill>
                </a:ln>
                <a:solidFill>
                  <a:srgbClr val="F4C233"/>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Steps</a:t>
            </a:r>
          </a:p>
        </p:txBody>
      </p:sp>
      <p:pic>
        <p:nvPicPr>
          <p:cNvPr id="8" name="Picture 7" descr="A picture containing text, transport, crane&#10;&#10;Description automatically generated">
            <a:extLst>
              <a:ext uri="{FF2B5EF4-FFF2-40B4-BE49-F238E27FC236}">
                <a16:creationId xmlns:a16="http://schemas.microsoft.com/office/drawing/2014/main" id="{31657778-A40E-B134-496E-9ED94201DFD2}"/>
              </a:ext>
            </a:extLst>
          </p:cNvPr>
          <p:cNvPicPr>
            <a:picLocks noChangeAspect="1"/>
          </p:cNvPicPr>
          <p:nvPr/>
        </p:nvPicPr>
        <p:blipFill>
          <a:blip r:embed="rId4">
            <a:extLst>
              <a:ext uri="{28A0092B-C50C-407E-A947-70E740481C1C}">
                <a14:useLocalDpi xmlns:a14="http://schemas.microsoft.com/office/drawing/2010/main" val="0"/>
              </a:ext>
            </a:extLst>
          </a:blip>
          <a:srcRect b="10248"/>
          <a:stretch/>
        </p:blipFill>
        <p:spPr>
          <a:xfrm>
            <a:off x="3146556" y="2995126"/>
            <a:ext cx="5898888" cy="2982764"/>
          </a:xfrm>
          <a:prstGeom prst="rect">
            <a:avLst/>
          </a:prstGeom>
        </p:spPr>
      </p:pic>
    </p:spTree>
    <p:extLst>
      <p:ext uri="{BB962C8B-B14F-4D97-AF65-F5344CB8AC3E}">
        <p14:creationId xmlns:p14="http://schemas.microsoft.com/office/powerpoint/2010/main" val="1679759428"/>
      </p:ext>
    </p:extLst>
  </p:cSld>
  <p:clrMapOvr>
    <a:masterClrMapping/>
  </p:clrMapOvr>
  <mc:AlternateContent xmlns:mc="http://schemas.openxmlformats.org/markup-compatibility/2006" xmlns:p14="http://schemas.microsoft.com/office/powerpoint/2010/main">
    <mc:Choice Requires="p14">
      <p:transition spd="med" p14:dur="700" advTm="42000">
        <p:fade/>
      </p:transition>
    </mc:Choice>
    <mc:Fallback xmlns="">
      <p:transition spd="med" advTm="4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86507" y="2157710"/>
            <a:ext cx="10818985" cy="3847207"/>
          </a:xfrm>
          <a:prstGeom prst="rect">
            <a:avLst/>
          </a:prstGeom>
          <a:noFill/>
        </p:spPr>
        <p:txBody>
          <a:bodyPr wrap="square" rtlCol="0">
            <a:spAutoFit/>
          </a:bodyPr>
          <a:lstStyle/>
          <a:p>
            <a:pPr marL="517525"/>
            <a:r>
              <a:rPr lang="en-US" sz="2800" b="1" dirty="0">
                <a:solidFill>
                  <a:srgbClr val="C00000"/>
                </a:solidFill>
                <a:latin typeface="Tajawal ExtraBold" panose="00000800000000000000" pitchFamily="2" charset="-78"/>
                <a:cs typeface="Tajawal ExtraBold" panose="00000800000000000000" pitchFamily="2" charset="-78"/>
              </a:rPr>
              <a:t>1. Become engaged as a leader.</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Develop and communicate a personal vision.</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Indicate how will you listen to people.</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take responsibility for your community?</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Set goals.</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individuals in the group?</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serve the group as a whole?</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Propose specific changes in how you will lead others.</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get the work done?</a:t>
            </a:r>
          </a:p>
          <a:p>
            <a:pPr marL="1431925" lvl="1" indent="-457200">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How will you recruit and prepare others to become leaders?</a:t>
            </a:r>
          </a:p>
        </p:txBody>
      </p:sp>
      <p:sp>
        <p:nvSpPr>
          <p:cNvPr id="12" name="TextBox 11">
            <a:extLst>
              <a:ext uri="{FF2B5EF4-FFF2-40B4-BE49-F238E27FC236}">
                <a16:creationId xmlns:a16="http://schemas.microsoft.com/office/drawing/2014/main" id="{77B2C640-1D8F-8606-3170-E274D6A95CEA}"/>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3" name="TextBox 12">
            <a:extLst>
              <a:ext uri="{FF2B5EF4-FFF2-40B4-BE49-F238E27FC236}">
                <a16:creationId xmlns:a16="http://schemas.microsoft.com/office/drawing/2014/main" id="{68E6B4B6-F144-275B-A488-1DEEC3583EE5}"/>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560622747"/>
      </p:ext>
    </p:extLst>
  </p:cSld>
  <p:clrMapOvr>
    <a:masterClrMapping/>
  </p:clrMapOvr>
  <mc:AlternateContent xmlns:mc="http://schemas.openxmlformats.org/markup-compatibility/2006" xmlns:p14="http://schemas.microsoft.com/office/powerpoint/2010/main">
    <mc:Choice Requires="p14">
      <p:transition p14:dur="10" advTm="204000"/>
    </mc:Choice>
    <mc:Fallback xmlns="">
      <p:transition advTm="204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18075" y="1980540"/>
            <a:ext cx="10818985" cy="4154984"/>
          </a:xfrm>
          <a:prstGeom prst="rect">
            <a:avLst/>
          </a:prstGeom>
          <a:noFill/>
        </p:spPr>
        <p:txBody>
          <a:bodyPr wrap="square" rtlCol="0">
            <a:spAutoFit/>
          </a:bodyPr>
          <a:lstStyle/>
          <a:p>
            <a:pPr marL="517525"/>
            <a:r>
              <a:rPr lang="en-US" sz="2200" b="1" dirty="0">
                <a:solidFill>
                  <a:srgbClr val="C00000"/>
                </a:solidFill>
                <a:latin typeface="Tajawal ExtraBold" panose="00000800000000000000" pitchFamily="2" charset="-78"/>
                <a:cs typeface="Tajawal ExtraBold" panose="00000800000000000000" pitchFamily="2" charset="-78"/>
              </a:rPr>
              <a:t>2. Assess your own competence in core tasks of leadership, and plan for improvement. Consider your ability for each task and how you will enhance your own competency in each of the nine core tasks: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Representing the group</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Renewing</a:t>
            </a:r>
          </a:p>
        </p:txBody>
      </p:sp>
      <p:sp>
        <p:nvSpPr>
          <p:cNvPr id="11" name="TextBox 10">
            <a:extLst>
              <a:ext uri="{FF2B5EF4-FFF2-40B4-BE49-F238E27FC236}">
                <a16:creationId xmlns:a16="http://schemas.microsoft.com/office/drawing/2014/main" id="{89880A99-4F7F-9A6F-4727-2DC27B66DC79}"/>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C84B2570-3584-DB73-E46A-A4B5B7D1549D}"/>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529691707"/>
      </p:ext>
    </p:extLst>
  </p:cSld>
  <p:clrMapOvr>
    <a:masterClrMapping/>
  </p:clrMapOvr>
  <mc:AlternateContent xmlns:mc="http://schemas.openxmlformats.org/markup-compatibility/2006" xmlns:p14="http://schemas.microsoft.com/office/powerpoint/2010/main">
    <mc:Choice Requires="p14">
      <p:transition p14:dur="10" advTm="89000"/>
    </mc:Choice>
    <mc:Fallback xmlns="">
      <p:transition advTm="8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18075" y="1983113"/>
            <a:ext cx="10818985" cy="4154984"/>
          </a:xfrm>
          <a:prstGeom prst="rect">
            <a:avLst/>
          </a:prstGeom>
          <a:noFill/>
        </p:spPr>
        <p:txBody>
          <a:bodyPr wrap="square" rtlCol="0">
            <a:spAutoFit/>
          </a:bodyPr>
          <a:lstStyle/>
          <a:p>
            <a:pPr marL="517525"/>
            <a:r>
              <a:rPr lang="en-US" sz="2200" b="1" dirty="0">
                <a:solidFill>
                  <a:srgbClr val="C00000"/>
                </a:solidFill>
                <a:latin typeface="Tajawal ExtraBold" panose="00000800000000000000" pitchFamily="2" charset="-78"/>
                <a:cs typeface="Tajawal ExtraBold" panose="00000800000000000000" pitchFamily="2" charset="-78"/>
              </a:rPr>
              <a:t>3. Assess your group's competence in core tasks of leadership and plan for improvement. Consider abilities of the group's leaders and members for each of the eight core tasks below and note how your group's competence will be enhanced in:</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Envisioning goals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Affirming values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Motivating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Managing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Achieving workable unity</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Explaining</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Serving as a symbol</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Representing the group</a:t>
            </a:r>
          </a:p>
        </p:txBody>
      </p:sp>
      <p:sp>
        <p:nvSpPr>
          <p:cNvPr id="11" name="TextBox 10">
            <a:extLst>
              <a:ext uri="{FF2B5EF4-FFF2-40B4-BE49-F238E27FC236}">
                <a16:creationId xmlns:a16="http://schemas.microsoft.com/office/drawing/2014/main" id="{DE1CEE40-E6EC-D9E7-4C0D-CB3D5CA798F4}"/>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BF43AF1F-2BE6-843C-ABD6-D37AFE336B07}"/>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567542627"/>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80381" y="2204822"/>
            <a:ext cx="11156679" cy="3816429"/>
          </a:xfrm>
          <a:prstGeom prst="rect">
            <a:avLst/>
          </a:prstGeom>
          <a:noFill/>
        </p:spPr>
        <p:txBody>
          <a:bodyPr wrap="square" rtlCol="0">
            <a:spAutoFit/>
          </a:bodyPr>
          <a:lstStyle/>
          <a:p>
            <a:pPr marL="517525"/>
            <a:r>
              <a:rPr lang="en-US" sz="2200" b="1" dirty="0">
                <a:solidFill>
                  <a:srgbClr val="C00000"/>
                </a:solidFill>
                <a:latin typeface="Tajawal ExtraBold" panose="00000800000000000000" pitchFamily="2" charset="-78"/>
                <a:cs typeface="Tajawal ExtraBold" panose="00000800000000000000" pitchFamily="2" charset="-78"/>
              </a:rPr>
              <a:t>4. Envision the leadership of the group:</a:t>
            </a:r>
            <a:endParaRPr lang="en-US" sz="2200" b="1" dirty="0">
              <a:solidFill>
                <a:srgbClr val="0A1F61"/>
              </a:solidFill>
              <a:latin typeface="Tajawal ExtraBold" panose="00000800000000000000" pitchFamily="2" charset="-78"/>
              <a:cs typeface="Tajawal ExtraBold" panose="00000800000000000000" pitchFamily="2" charset="-78"/>
            </a:endParaRP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Identify the core tasks of leadership needed for this work (e.g., your project)</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Indicate how many leaders are needed (or wanted) on the team</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Specify what skills are needed for this work.</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Indicate who needs to be included to reflect the community and its interests.</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Describe how the leadership team will support one another and what additional supports are available to them.</a:t>
            </a:r>
          </a:p>
          <a:p>
            <a:pPr marL="1774825" lvl="2" indent="-342900">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Indicate what commitment there is to working together in common purpose.</a:t>
            </a:r>
          </a:p>
        </p:txBody>
      </p:sp>
      <p:sp>
        <p:nvSpPr>
          <p:cNvPr id="11" name="TextBox 10">
            <a:extLst>
              <a:ext uri="{FF2B5EF4-FFF2-40B4-BE49-F238E27FC236}">
                <a16:creationId xmlns:a16="http://schemas.microsoft.com/office/drawing/2014/main" id="{F47A7532-2876-92CF-509E-A932EA5A2AA8}"/>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E5B45CD5-B7BD-3353-962A-BB369A701D6B}"/>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500082284"/>
      </p:ext>
    </p:extLst>
  </p:cSld>
  <p:clrMapOvr>
    <a:masterClrMapping/>
  </p:clrMapOvr>
  <mc:AlternateContent xmlns:mc="http://schemas.openxmlformats.org/markup-compatibility/2006" xmlns:p14="http://schemas.microsoft.com/office/powerpoint/2010/main">
    <mc:Choice Requires="p14">
      <p:transition p14:dur="10" advTm="122000"/>
    </mc:Choice>
    <mc:Fallback xmlns="">
      <p:transition advTm="122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64153" y="2101952"/>
            <a:ext cx="11097267" cy="3958841"/>
          </a:xfrm>
          <a:prstGeom prst="rect">
            <a:avLst/>
          </a:prstGeom>
          <a:noFill/>
        </p:spPr>
        <p:txBody>
          <a:bodyPr wrap="square" rtlCol="0">
            <a:spAutoFit/>
          </a:bodyPr>
          <a:lstStyle/>
          <a:p>
            <a:pPr marL="517525">
              <a:lnSpc>
                <a:spcPts val="3400"/>
              </a:lnSpc>
            </a:pPr>
            <a:r>
              <a:rPr lang="en-US" sz="2200" b="1" dirty="0">
                <a:solidFill>
                  <a:srgbClr val="C00000"/>
                </a:solidFill>
                <a:latin typeface="Tajawal ExtraBold" panose="00000800000000000000" pitchFamily="2" charset="-78"/>
                <a:cs typeface="Tajawal ExtraBold" panose="00000800000000000000" pitchFamily="2" charset="-78"/>
              </a:rPr>
              <a:t>5. Set leadership development goals for the group and its members:</a:t>
            </a:r>
            <a:endParaRPr lang="en-US" sz="22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Indicate the strengths of the group, noting what should be enhanced.</a:t>
            </a:r>
          </a:p>
          <a:p>
            <a:pPr marL="1774825" lvl="2" indent="-3429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Indicate gaps between the current situation and the ideal team, and how these will be addressed through recruitment or development.</a:t>
            </a:r>
          </a:p>
          <a:p>
            <a:pPr marL="1774825" lvl="2" indent="-3429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Based on differences between the leadership team and those served, indicate in what ways, if any, that diversity of the team should be enhanced.</a:t>
            </a:r>
          </a:p>
          <a:p>
            <a:pPr marL="1774825" lvl="2" indent="-342900">
              <a:lnSpc>
                <a:spcPts val="30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Indicate specific goals for leadership development and priorities to be addressed.</a:t>
            </a:r>
          </a:p>
        </p:txBody>
      </p:sp>
      <p:sp>
        <p:nvSpPr>
          <p:cNvPr id="11" name="TextBox 10">
            <a:extLst>
              <a:ext uri="{FF2B5EF4-FFF2-40B4-BE49-F238E27FC236}">
                <a16:creationId xmlns:a16="http://schemas.microsoft.com/office/drawing/2014/main" id="{D8C975D1-BA93-6E15-1F0E-0D76C129F7CD}"/>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BE3D9C37-6920-22EB-3F11-7DB6921C2E91}"/>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035931891"/>
      </p:ext>
    </p:extLst>
  </p:cSld>
  <p:clrMapOvr>
    <a:masterClrMapping/>
  </p:clrMapOvr>
  <mc:AlternateContent xmlns:mc="http://schemas.openxmlformats.org/markup-compatibility/2006" xmlns:p14="http://schemas.microsoft.com/office/powerpoint/2010/main">
    <mc:Choice Requires="p14">
      <p:transition p14:dur="10" advTm="136000"/>
    </mc:Choice>
    <mc:Fallback xmlns="">
      <p:transition advTm="136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180381" y="2204822"/>
            <a:ext cx="11021019" cy="324653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6. Select methods for developing leadership.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Indicate how you (your team)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Teach as you lead through modeling.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Arrange workshops and training.</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Provide access to more experienced mentors or coaches.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Form learning networks and leadership support groups.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retreats to reflect on the work and to restore members for continuing the work.</a:t>
            </a:r>
          </a:p>
        </p:txBody>
      </p:sp>
      <p:sp>
        <p:nvSpPr>
          <p:cNvPr id="10" name="TextBox 9">
            <a:extLst>
              <a:ext uri="{FF2B5EF4-FFF2-40B4-BE49-F238E27FC236}">
                <a16:creationId xmlns:a16="http://schemas.microsoft.com/office/drawing/2014/main" id="{FB9929DC-184B-ABC2-197E-5FB00853583E}"/>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27310207-2B22-0AE5-67A3-F11184B28CFC}"/>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836305662"/>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617220" y="2421730"/>
            <a:ext cx="10389870"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7. Recruit new people to lead.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Indicate how you (your group)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Attract new members to serve as leaders of the group.</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Determine together how they will be involved.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Enhance diversity or abilities, experience, relationships, and cultural competence in the team.</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Prepare new generations of leadership for this work.</a:t>
            </a:r>
          </a:p>
        </p:txBody>
      </p:sp>
      <p:sp>
        <p:nvSpPr>
          <p:cNvPr id="10" name="TextBox 9">
            <a:extLst>
              <a:ext uri="{FF2B5EF4-FFF2-40B4-BE49-F238E27FC236}">
                <a16:creationId xmlns:a16="http://schemas.microsoft.com/office/drawing/2014/main" id="{6228FB82-0E77-8C29-B904-4C870B12A0E8}"/>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ED90074D-12C0-2AF0-5A7F-11CCEDC342CD}"/>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554860260"/>
      </p:ext>
    </p:extLst>
  </p:cSld>
  <p:clrMapOvr>
    <a:masterClrMapping/>
  </p:clrMapOvr>
  <mc:AlternateContent xmlns:mc="http://schemas.openxmlformats.org/markup-compatibility/2006" xmlns:p14="http://schemas.microsoft.com/office/powerpoint/2010/main">
    <mc:Choice Requires="p14">
      <p:transition p14:dur="10" advTm="88000"/>
    </mc:Choice>
    <mc:Fallback xmlns="">
      <p:transition advTm="88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19031" y="2204822"/>
            <a:ext cx="9856539" cy="3631250"/>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8. Enhance collaboration within and across groups.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Serve as a catalyst of change.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 the process, not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Know the leadership context.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Facilitate the work among partners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Motivate.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Be flexible and persistent.</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Distribute credit.</a:t>
            </a:r>
          </a:p>
        </p:txBody>
      </p:sp>
      <p:sp>
        <p:nvSpPr>
          <p:cNvPr id="7" name="TextBox 6">
            <a:extLst>
              <a:ext uri="{FF2B5EF4-FFF2-40B4-BE49-F238E27FC236}">
                <a16:creationId xmlns:a16="http://schemas.microsoft.com/office/drawing/2014/main" id="{5547D2D1-C37C-AEC5-4353-8B5853C01527}"/>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DE14143C-E9D8-BC90-AA8F-8C876E589C4F}"/>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4186594712"/>
      </p:ext>
    </p:extLst>
  </p:cSld>
  <p:clrMapOvr>
    <a:masterClrMapping/>
  </p:clrMapOvr>
  <mc:AlternateContent xmlns:mc="http://schemas.openxmlformats.org/markup-compatibility/2006" xmlns:p14="http://schemas.microsoft.com/office/powerpoint/2010/main">
    <mc:Choice Requires="p14">
      <p:transition p14:dur="10" advTm="80000"/>
    </mc:Choice>
    <mc:Fallback xmlns="">
      <p:transition advTm="80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02133" y="1998820"/>
            <a:ext cx="11152107" cy="4015971"/>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9. Promote leadership as service.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 encourage group members to:</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Act as one among equals.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power legitimately.</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Do the necessary work.</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Listen to and care for those served.</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Start where people are.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Challenge others.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Adapt to fit the situation.</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Inspire others to answer the call of service.</a:t>
            </a:r>
          </a:p>
        </p:txBody>
      </p:sp>
      <p:sp>
        <p:nvSpPr>
          <p:cNvPr id="11" name="TextBox 10">
            <a:extLst>
              <a:ext uri="{FF2B5EF4-FFF2-40B4-BE49-F238E27FC236}">
                <a16:creationId xmlns:a16="http://schemas.microsoft.com/office/drawing/2014/main" id="{B8A66FEA-9B9A-2FDE-0B93-3C4F9CAFD10D}"/>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39A5EE67-B428-74AD-8D74-E9D4942A5349}"/>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709727736"/>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50723" y="2330290"/>
            <a:ext cx="10282047" cy="2861809"/>
          </a:xfrm>
          <a:prstGeom prst="rect">
            <a:avLst/>
          </a:prstGeom>
          <a:noFill/>
        </p:spPr>
        <p:txBody>
          <a:bodyPr wrap="square" rtlCol="0">
            <a:spAutoFit/>
          </a:bodyPr>
          <a:lstStyle/>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10. Promote adaptation to new situations. </a:t>
            </a:r>
          </a:p>
          <a:p>
            <a:pPr marL="1033463" indent="-119063">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	    Consider how you will:</a:t>
            </a:r>
            <a:endParaRPr lang="en-US" sz="2400" b="1" dirty="0">
              <a:solidFill>
                <a:srgbClr val="0A1F61"/>
              </a:solidFill>
              <a:latin typeface="Tajawal ExtraBold" panose="00000800000000000000" pitchFamily="2" charset="-78"/>
              <a:cs typeface="Tajawal ExtraBold" panose="00000800000000000000" pitchFamily="2" charset="-78"/>
            </a:endParaRP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 adaptive challenge.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Keep the level of stress within a tolerable range.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Focus attention on ripening issues.</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Give the work back to the people.</a:t>
            </a:r>
          </a:p>
          <a:p>
            <a:pPr marL="1774825" lvl="2" indent="-342900">
              <a:lnSpc>
                <a:spcPts val="3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Protect the voices of leadership without authority.</a:t>
            </a:r>
          </a:p>
        </p:txBody>
      </p:sp>
      <p:sp>
        <p:nvSpPr>
          <p:cNvPr id="10" name="TextBox 9">
            <a:extLst>
              <a:ext uri="{FF2B5EF4-FFF2-40B4-BE49-F238E27FC236}">
                <a16:creationId xmlns:a16="http://schemas.microsoft.com/office/drawing/2014/main" id="{4F169E9F-F9D9-A8C8-8361-F54B90331D15}"/>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456FA98D-F6AA-90CE-ACC8-7E59B8E6334E}"/>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627634571"/>
      </p:ext>
    </p:extLst>
  </p:cSld>
  <p:clrMapOvr>
    <a:masterClrMapping/>
  </p:clrMapOvr>
  <mc:AlternateContent xmlns:mc="http://schemas.openxmlformats.org/markup-compatibility/2006" xmlns:p14="http://schemas.microsoft.com/office/powerpoint/2010/main">
    <mc:Choice Requires="p14">
      <p:transition p14:dur="10" advTm="58000"/>
    </mc:Choice>
    <mc:Fallback xmlns="">
      <p:transition advTm="58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32053" y="2021680"/>
            <a:ext cx="11105007" cy="3985706"/>
          </a:xfrm>
          <a:prstGeom prst="rect">
            <a:avLst/>
          </a:prstGeom>
          <a:noFill/>
        </p:spPr>
        <p:txBody>
          <a:bodyPr wrap="square" rtlCol="0">
            <a:spAutoFit/>
          </a:bodyPr>
          <a:lstStyle/>
          <a:p>
            <a:pPr marL="1033463" indent="-119063"/>
            <a:r>
              <a:rPr lang="en-US" sz="2300" b="1" dirty="0">
                <a:solidFill>
                  <a:srgbClr val="C00000"/>
                </a:solidFill>
                <a:latin typeface="Tajawal ExtraBold" panose="00000800000000000000" pitchFamily="2" charset="-78"/>
                <a:cs typeface="Tajawal ExtraBold" panose="00000800000000000000" pitchFamily="2" charset="-78"/>
              </a:rPr>
              <a:t>11. Indicate how you will build a great group with strong leadership. Communicate how you will:</a:t>
            </a:r>
            <a:endParaRPr lang="en-US" sz="2300" b="1" dirty="0">
              <a:solidFill>
                <a:srgbClr val="0A1F61"/>
              </a:solidFill>
              <a:latin typeface="Tajawal ExtraBold" panose="00000800000000000000" pitchFamily="2" charset="-78"/>
              <a:cs typeface="Tajawal ExtraBold" panose="00000800000000000000" pitchFamily="2" charset="-78"/>
            </a:endParaRP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Find and attract talented people.</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Create a situation in which people can apply their talents.</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Get great projects in which people can work together.</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Assure that the right people are in the right jobs.</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Protect members from distractions and demands of the broader environment.</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Build bridges to those people and resources that can help.</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Prompt reflection on the meaning of the work.</a:t>
            </a:r>
          </a:p>
          <a:p>
            <a:pPr marL="1774825" lvl="2" indent="-342900">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Maintain a climate of optimism in the group.</a:t>
            </a:r>
          </a:p>
        </p:txBody>
      </p:sp>
      <p:sp>
        <p:nvSpPr>
          <p:cNvPr id="11" name="TextBox 10">
            <a:extLst>
              <a:ext uri="{FF2B5EF4-FFF2-40B4-BE49-F238E27FC236}">
                <a16:creationId xmlns:a16="http://schemas.microsoft.com/office/drawing/2014/main" id="{8ADE5063-1706-146C-F6A5-AC3F1FB8BB1B}"/>
              </a:ext>
            </a:extLst>
          </p:cNvPr>
          <p:cNvSpPr txBox="1"/>
          <p:nvPr/>
        </p:nvSpPr>
        <p:spPr>
          <a:xfrm>
            <a:off x="2410347" y="1019867"/>
            <a:ext cx="5425075" cy="646331"/>
          </a:xfrm>
          <a:prstGeom prst="rect">
            <a:avLst/>
          </a:prstGeom>
          <a:noFill/>
        </p:spPr>
        <p:txBody>
          <a:bodyPr wrap="non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Building Leadership: </a:t>
            </a:r>
            <a:r>
              <a:rPr lang="en-US" sz="3600" b="1" dirty="0">
                <a:ln w="19050">
                  <a:solidFill>
                    <a:srgbClr val="C00000"/>
                  </a:solidFill>
                </a:ln>
                <a:solidFill>
                  <a:schemeClr val="bg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11</a:t>
            </a:r>
            <a:r>
              <a:rPr lang="en-US" sz="2800" b="1" dirty="0">
                <a:solidFill>
                  <a:srgbClr val="C00000"/>
                </a:solidFill>
                <a:latin typeface="Tajawal Medium" panose="00000600000000000000" pitchFamily="2" charset="-78"/>
                <a:cs typeface="Tajawal Medium" panose="00000600000000000000" pitchFamily="2" charset="-78"/>
              </a:rPr>
              <a:t> </a:t>
            </a:r>
            <a:r>
              <a:rPr lang="en-US" sz="2800" b="1" dirty="0">
                <a:solidFill>
                  <a:schemeClr val="accent2"/>
                </a:solidFill>
                <a:latin typeface="Tajawal Medium" panose="00000600000000000000" pitchFamily="2" charset="-78"/>
                <a:cs typeface="Tajawal Medium" panose="00000600000000000000" pitchFamily="2" charset="-78"/>
              </a:rPr>
              <a:t>Steps</a:t>
            </a:r>
          </a:p>
        </p:txBody>
      </p:sp>
      <p:sp>
        <p:nvSpPr>
          <p:cNvPr id="12" name="TextBox 11">
            <a:extLst>
              <a:ext uri="{FF2B5EF4-FFF2-40B4-BE49-F238E27FC236}">
                <a16:creationId xmlns:a16="http://schemas.microsoft.com/office/drawing/2014/main" id="{983FD924-CDEE-ADE4-961A-244DC6781A08}"/>
              </a:ext>
            </a:extLst>
          </p:cNvPr>
          <p:cNvSpPr txBox="1"/>
          <p:nvPr/>
        </p:nvSpPr>
        <p:spPr>
          <a:xfrm>
            <a:off x="987747" y="123337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1510417955"/>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358E6F-3B5C-6C61-1C1F-ADA74C9DB789}"/>
            </a:ext>
          </a:extLst>
        </p:cNvPr>
        <p:cNvGrpSpPr/>
        <p:nvPr/>
      </p:nvGrpSpPr>
      <p:grpSpPr>
        <a:xfrm>
          <a:off x="0" y="0"/>
          <a:ext cx="0" cy="0"/>
          <a:chOff x="0" y="0"/>
          <a:chExt cx="0" cy="0"/>
        </a:xfrm>
      </p:grpSpPr>
      <p:pic>
        <p:nvPicPr>
          <p:cNvPr id="7" name="Picture 6" descr="A white rectangle with blue border&#10;&#10;Description automatically generated">
            <a:extLst>
              <a:ext uri="{FF2B5EF4-FFF2-40B4-BE49-F238E27FC236}">
                <a16:creationId xmlns:a16="http://schemas.microsoft.com/office/drawing/2014/main" id="{10D29B5E-30AB-3932-040C-810ADE0D86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3">
            <a:extLst>
              <a:ext uri="{FF2B5EF4-FFF2-40B4-BE49-F238E27FC236}">
                <a16:creationId xmlns:a16="http://schemas.microsoft.com/office/drawing/2014/main" id="{31A8E1D0-A847-66DF-D1EA-1EFE437EA701}"/>
              </a:ext>
            </a:extLst>
          </p:cNvPr>
          <p:cNvPicPr>
            <a:picLocks noChangeAspect="1"/>
          </p:cNvPicPr>
          <p:nvPr/>
        </p:nvPicPr>
        <p:blipFill>
          <a:blip r:embed="rId3"/>
          <a:stretch>
            <a:fillRect/>
          </a:stretch>
        </p:blipFill>
        <p:spPr>
          <a:xfrm>
            <a:off x="2764447" y="3131234"/>
            <a:ext cx="221078" cy="2503561"/>
          </a:xfrm>
          <a:prstGeom prst="rect">
            <a:avLst/>
          </a:prstGeom>
        </p:spPr>
      </p:pic>
      <p:pic>
        <p:nvPicPr>
          <p:cNvPr id="5" name="Picture 4">
            <a:extLst>
              <a:ext uri="{FF2B5EF4-FFF2-40B4-BE49-F238E27FC236}">
                <a16:creationId xmlns:a16="http://schemas.microsoft.com/office/drawing/2014/main" id="{D7BEDA59-0151-405F-3B8F-14EE121F75E4}"/>
              </a:ext>
            </a:extLst>
          </p:cNvPr>
          <p:cNvPicPr>
            <a:picLocks noChangeAspect="1"/>
          </p:cNvPicPr>
          <p:nvPr/>
        </p:nvPicPr>
        <p:blipFill>
          <a:blip r:embed="rId3"/>
          <a:stretch>
            <a:fillRect/>
          </a:stretch>
        </p:blipFill>
        <p:spPr>
          <a:xfrm>
            <a:off x="8809050" y="3149411"/>
            <a:ext cx="221078" cy="2503561"/>
          </a:xfrm>
          <a:prstGeom prst="rect">
            <a:avLst/>
          </a:prstGeom>
        </p:spPr>
      </p:pic>
      <p:sp>
        <p:nvSpPr>
          <p:cNvPr id="14" name="TextBox 13">
            <a:extLst>
              <a:ext uri="{FF2B5EF4-FFF2-40B4-BE49-F238E27FC236}">
                <a16:creationId xmlns:a16="http://schemas.microsoft.com/office/drawing/2014/main" id="{00C747D0-E0BF-CAC1-2E56-6C9481D8B360}"/>
              </a:ext>
            </a:extLst>
          </p:cNvPr>
          <p:cNvSpPr txBox="1"/>
          <p:nvPr/>
        </p:nvSpPr>
        <p:spPr>
          <a:xfrm>
            <a:off x="2564471" y="1807658"/>
            <a:ext cx="6510395" cy="954107"/>
          </a:xfrm>
          <a:prstGeom prst="rect">
            <a:avLst/>
          </a:prstGeom>
          <a:noFill/>
        </p:spPr>
        <p:txBody>
          <a:bodyPr wrap="square">
            <a:spAutoFit/>
          </a:bodyPr>
          <a:lstStyle/>
          <a:p>
            <a:pPr marL="517525" algn="ctr"/>
            <a:r>
              <a:rPr lang="en-US" sz="2800" b="1" dirty="0">
                <a:solidFill>
                  <a:srgbClr val="0A1F61"/>
                </a:solidFill>
                <a:latin typeface="Tajawal ExtraBold" panose="00000800000000000000" pitchFamily="2" charset="-78"/>
                <a:cs typeface="Tajawal ExtraBold" panose="00000800000000000000" pitchFamily="2" charset="-78"/>
              </a:rPr>
              <a:t>How to Develop a Personal </a:t>
            </a:r>
          </a:p>
          <a:p>
            <a:pPr marL="517525" algn="ctr"/>
            <a:r>
              <a:rPr lang="en-US" sz="2800" b="1" dirty="0">
                <a:solidFill>
                  <a:srgbClr val="0A1F61"/>
                </a:solidFill>
                <a:latin typeface="Tajawal ExtraBold" panose="00000800000000000000" pitchFamily="2" charset="-78"/>
                <a:cs typeface="Tajawal ExtraBold" panose="00000800000000000000" pitchFamily="2" charset="-78"/>
              </a:rPr>
              <a:t>Leadership Philosophy?</a:t>
            </a:r>
          </a:p>
        </p:txBody>
      </p:sp>
      <p:sp>
        <p:nvSpPr>
          <p:cNvPr id="9" name="TextBox 8">
            <a:extLst>
              <a:ext uri="{FF2B5EF4-FFF2-40B4-BE49-F238E27FC236}">
                <a16:creationId xmlns:a16="http://schemas.microsoft.com/office/drawing/2014/main" id="{14DA30E5-FEF0-6B3E-0C1C-C149314D2170}"/>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pic>
        <p:nvPicPr>
          <p:cNvPr id="3" name="Picture 2" descr="A person on a ladder painting a face&#10;&#10;Description automatically generated with low confidence">
            <a:extLst>
              <a:ext uri="{FF2B5EF4-FFF2-40B4-BE49-F238E27FC236}">
                <a16:creationId xmlns:a16="http://schemas.microsoft.com/office/drawing/2014/main" id="{8AD06D0A-D892-8CCB-CDB9-37DAA0E0777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49420" y="2818915"/>
            <a:ext cx="4740495" cy="3159540"/>
          </a:xfrm>
          <a:prstGeom prst="rect">
            <a:avLst/>
          </a:prstGeom>
        </p:spPr>
      </p:pic>
    </p:spTree>
    <p:extLst>
      <p:ext uri="{BB962C8B-B14F-4D97-AF65-F5344CB8AC3E}">
        <p14:creationId xmlns:p14="http://schemas.microsoft.com/office/powerpoint/2010/main" val="2964754872"/>
      </p:ext>
    </p:extLst>
  </p:cSld>
  <p:clrMapOvr>
    <a:masterClrMapping/>
  </p:clrMapOvr>
  <mc:AlternateContent xmlns:mc="http://schemas.openxmlformats.org/markup-compatibility/2006" xmlns:p14="http://schemas.microsoft.com/office/powerpoint/2010/main">
    <mc:Choice Requires="p14">
      <p:transition spd="med" p14:dur="700" advTm="8000">
        <p:fade/>
      </p:transition>
    </mc:Choice>
    <mc:Fallback xmlns="">
      <p:transition spd="med" advTm="8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9" name="TextBox 8"/>
          <p:cNvSpPr txBox="1"/>
          <p:nvPr/>
        </p:nvSpPr>
        <p:spPr>
          <a:xfrm>
            <a:off x="429024" y="2426426"/>
            <a:ext cx="10818985" cy="3117200"/>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A personal leadership philosophy </a:t>
            </a:r>
            <a:r>
              <a:rPr lang="en-US" sz="2800" b="1" dirty="0">
                <a:solidFill>
                  <a:srgbClr val="0A1F61"/>
                </a:solidFill>
                <a:latin typeface="Tajawal ExtraBold" panose="00000800000000000000" pitchFamily="2" charset="-78"/>
                <a:cs typeface="Tajawal ExtraBold" panose="00000800000000000000" pitchFamily="2" charset="-78"/>
              </a:rPr>
              <a:t>refers to an individual's beliefs, principles and sentiments that they use to lead a company or organization. Your own personal leadership philosophy is determined by your character and beliefs. It helps keep you on course and guides how you evaluate information and react during various circumstances and to various people.</a:t>
            </a:r>
            <a:r>
              <a:rPr lang="en-US" sz="2400" b="1" dirty="0">
                <a:solidFill>
                  <a:srgbClr val="0A1F61"/>
                </a:solidFill>
                <a:latin typeface="Tajawal ExtraBold" panose="00000800000000000000" pitchFamily="2" charset="-78"/>
                <a:cs typeface="Tajawal ExtraBold" panose="00000800000000000000" pitchFamily="2" charset="-78"/>
              </a:rPr>
              <a:t>    </a:t>
            </a:r>
          </a:p>
        </p:txBody>
      </p:sp>
      <p:sp>
        <p:nvSpPr>
          <p:cNvPr id="11" name="TextBox 10">
            <a:extLst>
              <a:ext uri="{FF2B5EF4-FFF2-40B4-BE49-F238E27FC236}">
                <a16:creationId xmlns:a16="http://schemas.microsoft.com/office/drawing/2014/main" id="{66C6B882-8CBE-AA0A-0165-0F1954BB728B}"/>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13300600"/>
      </p:ext>
    </p:extLst>
  </p:cSld>
  <p:clrMapOvr>
    <a:masterClrMapping/>
  </p:clrMapOvr>
  <mc:AlternateContent xmlns:mc="http://schemas.openxmlformats.org/markup-compatibility/2006" xmlns:p14="http://schemas.microsoft.com/office/powerpoint/2010/main">
    <mc:Choice Requires="p14">
      <p:transition p14:dur="10" advTm="99000"/>
    </mc:Choice>
    <mc:Fallback xmlns="">
      <p:transition advTm="99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78419" y="2042703"/>
            <a:ext cx="10818985" cy="3977499"/>
          </a:xfrm>
          <a:prstGeom prst="rect">
            <a:avLst/>
          </a:prstGeom>
          <a:noFill/>
        </p:spPr>
        <p:txBody>
          <a:bodyPr wrap="square" rtlCol="0">
            <a:spAutoFit/>
          </a:bodyPr>
          <a:lstStyle/>
          <a:p>
            <a:pPr marL="517525" algn="just">
              <a:lnSpc>
                <a:spcPts val="3400"/>
              </a:lnSpc>
            </a:pPr>
            <a:r>
              <a:rPr lang="en-US" sz="2400" b="1" dirty="0">
                <a:solidFill>
                  <a:srgbClr val="0A1F61"/>
                </a:solidFill>
                <a:latin typeface="Tajawal ExtraBold" panose="00000800000000000000" pitchFamily="2" charset="-78"/>
                <a:cs typeface="Tajawal ExtraBold" panose="00000800000000000000" pitchFamily="2" charset="-78"/>
              </a:rPr>
              <a:t>The </a:t>
            </a:r>
            <a:r>
              <a:rPr lang="en-US" sz="2400" b="1" dirty="0">
                <a:solidFill>
                  <a:srgbClr val="C00000"/>
                </a:solidFill>
                <a:latin typeface="Tajawal ExtraBold" panose="00000800000000000000" pitchFamily="2" charset="-78"/>
                <a:cs typeface="Tajawal ExtraBold" panose="00000800000000000000" pitchFamily="2" charset="-78"/>
              </a:rPr>
              <a:t>four key components </a:t>
            </a:r>
            <a:r>
              <a:rPr lang="en-US" sz="2400" b="1" dirty="0">
                <a:solidFill>
                  <a:srgbClr val="0A1F61"/>
                </a:solidFill>
                <a:latin typeface="Tajawal ExtraBold" panose="00000800000000000000" pitchFamily="2" charset="-78"/>
                <a:cs typeface="Tajawal ExtraBold" panose="00000800000000000000" pitchFamily="2" charset="-78"/>
              </a:rPr>
              <a:t>of your personal leadership philosophy are defined as follows:</a:t>
            </a:r>
          </a:p>
          <a:p>
            <a:pPr marL="974725" indent="-4572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Theory: </a:t>
            </a:r>
            <a:r>
              <a:rPr lang="en-US" sz="2400" b="1" dirty="0">
                <a:solidFill>
                  <a:srgbClr val="0A1F61"/>
                </a:solidFill>
                <a:latin typeface="Tajawal ExtraBold" panose="00000800000000000000" pitchFamily="2" charset="-78"/>
                <a:cs typeface="Tajawal ExtraBold" panose="00000800000000000000" pitchFamily="2" charset="-78"/>
              </a:rPr>
              <a:t>This refers to how you define leadership.</a:t>
            </a:r>
          </a:p>
          <a:p>
            <a:pPr marL="974725" indent="-4572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Attitude:</a:t>
            </a:r>
            <a:r>
              <a:rPr lang="en-US" sz="2400" b="1" dirty="0">
                <a:solidFill>
                  <a:srgbClr val="0A1F61"/>
                </a:solidFill>
                <a:latin typeface="Tajawal ExtraBold" panose="00000800000000000000" pitchFamily="2" charset="-78"/>
                <a:cs typeface="Tajawal ExtraBold" panose="00000800000000000000" pitchFamily="2" charset="-78"/>
              </a:rPr>
              <a:t> This refers to your feelings about approaching leadership.</a:t>
            </a:r>
          </a:p>
          <a:p>
            <a:pPr marL="974725" indent="-4572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Guiding principles: </a:t>
            </a:r>
            <a:r>
              <a:rPr lang="en-US" sz="2400" b="1" dirty="0">
                <a:solidFill>
                  <a:srgbClr val="0A1F61"/>
                </a:solidFill>
                <a:latin typeface="Tajawal ExtraBold" panose="00000800000000000000" pitchFamily="2" charset="-78"/>
                <a:cs typeface="Tajawal ExtraBold" panose="00000800000000000000" pitchFamily="2" charset="-78"/>
              </a:rPr>
              <a:t>Your guiding principles refer to your personal beliefs and values you consider when leading others.</a:t>
            </a:r>
          </a:p>
          <a:p>
            <a:pPr marL="974725" indent="-457200" algn="just">
              <a:lnSpc>
                <a:spcPts val="34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Behavior:</a:t>
            </a:r>
            <a:r>
              <a:rPr lang="en-US" sz="2400" b="1" dirty="0">
                <a:solidFill>
                  <a:srgbClr val="0A1F61"/>
                </a:solidFill>
                <a:latin typeface="Tajawal ExtraBold" panose="00000800000000000000" pitchFamily="2" charset="-78"/>
                <a:cs typeface="Tajawal ExtraBold" panose="00000800000000000000" pitchFamily="2" charset="-78"/>
              </a:rPr>
              <a:t> Your behavior refers to the way you conduct yourself to ultimately reach a favorable outcome.</a:t>
            </a:r>
          </a:p>
        </p:txBody>
      </p:sp>
      <p:sp>
        <p:nvSpPr>
          <p:cNvPr id="12" name="TextBox 11">
            <a:extLst>
              <a:ext uri="{FF2B5EF4-FFF2-40B4-BE49-F238E27FC236}">
                <a16:creationId xmlns:a16="http://schemas.microsoft.com/office/drawing/2014/main" id="{CB0AA408-EFCF-8BD5-1BF9-C16E9FA7991B}"/>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3" name="TextBox 12">
            <a:extLst>
              <a:ext uri="{FF2B5EF4-FFF2-40B4-BE49-F238E27FC236}">
                <a16:creationId xmlns:a16="http://schemas.microsoft.com/office/drawing/2014/main" id="{75E89287-514C-1D2A-9178-4732C84EAD49}"/>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02551350"/>
      </p:ext>
    </p:extLst>
  </p:cSld>
  <p:clrMapOvr>
    <a:masterClrMapping/>
  </p:clrMapOvr>
  <mc:AlternateContent xmlns:mc="http://schemas.openxmlformats.org/markup-compatibility/2006" xmlns:p14="http://schemas.microsoft.com/office/powerpoint/2010/main">
    <mc:Choice Requires="p14">
      <p:transition p14:dur="10" advTm="125000"/>
    </mc:Choice>
    <mc:Fallback xmlns="">
      <p:transition advTm="125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4272" y="1779032"/>
            <a:ext cx="10809723" cy="4216539"/>
          </a:xfrm>
          <a:prstGeom prst="rect">
            <a:avLst/>
          </a:prstGeom>
          <a:noFill/>
        </p:spPr>
        <p:txBody>
          <a:bodyPr wrap="square" rtlCol="0">
            <a:spAutoFit/>
          </a:bodyPr>
          <a:lstStyle/>
          <a:p>
            <a:pPr marL="517525" algn="just"/>
            <a:r>
              <a:rPr lang="en-US" sz="2800" b="1" dirty="0">
                <a:solidFill>
                  <a:srgbClr val="C00000"/>
                </a:solidFill>
                <a:latin typeface="Tajawal ExtraBold" panose="00000800000000000000" pitchFamily="2" charset="-78"/>
                <a:cs typeface="Tajawal ExtraBold" panose="00000800000000000000" pitchFamily="2" charset="-78"/>
              </a:rPr>
              <a:t>		  </a:t>
            </a:r>
            <a:r>
              <a:rPr lang="en-US" sz="2400" b="1" dirty="0">
                <a:solidFill>
                  <a:srgbClr val="C00000"/>
                </a:solidFill>
                <a:latin typeface="Tajawal ExtraBold" panose="00000800000000000000" pitchFamily="2" charset="-78"/>
                <a:cs typeface="Tajawal ExtraBold" panose="00000800000000000000" pitchFamily="2" charset="-78"/>
              </a:rPr>
              <a:t>Why is a personal leadership philosophy important?</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A personal leadership philosophy is important for several reasons, regardless of your company size. Here are the three benefits of having a personal leadership philosophy:</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Defines your character: Having a personal leadership philosophy will help you understand your character. This is important because your character affects how you interact with others and in various situations.</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Provides consistency: When you have a personal leadership philosophy, you're more apt to be consistent with your actions and behaviors.</a:t>
            </a:r>
          </a:p>
          <a:p>
            <a:pPr marL="860425" indent="-342900" algn="just">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Fosters collaboration: This type of philosophy also helps foster meaningful collaboration. Once your employees understand why you act the way you do, they'll be more apt to collaborate with you because they're aware and comfortable with your leadership style.</a:t>
            </a: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FA814E07-3C1C-DAE4-8761-126292EE80E9}"/>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81B58876-B3D6-B611-F7CC-6A692692FF52}"/>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851377188"/>
      </p:ext>
    </p:extLst>
  </p:cSld>
  <p:clrMapOvr>
    <a:masterClrMapping/>
  </p:clrMapOvr>
  <mc:AlternateContent xmlns:mc="http://schemas.openxmlformats.org/markup-compatibility/2006" xmlns:p14="http://schemas.microsoft.com/office/powerpoint/2010/main">
    <mc:Choice Requires="p14">
      <p:transition p14:dur="10" advTm="141000"/>
    </mc:Choice>
    <mc:Fallback xmlns="">
      <p:transition advTm="141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524139" y="1900545"/>
            <a:ext cx="10809723" cy="3994170"/>
          </a:xfrm>
          <a:prstGeom prst="rect">
            <a:avLst/>
          </a:prstGeom>
          <a:noFill/>
        </p:spPr>
        <p:txBody>
          <a:bodyPr wrap="square" rtlCol="0">
            <a:spAutoFit/>
          </a:bodyPr>
          <a:lstStyle/>
          <a:p>
            <a:pPr marL="517525" algn="just">
              <a:lnSpc>
                <a:spcPct val="150000"/>
              </a:lnSpc>
            </a:pPr>
            <a:r>
              <a:rPr lang="en-US" sz="2800" b="1" dirty="0">
                <a:solidFill>
                  <a:srgbClr val="C00000"/>
                </a:solidFill>
                <a:latin typeface="Tajawal ExtraBold" panose="00000800000000000000" pitchFamily="2" charset="-78"/>
                <a:cs typeface="Tajawal ExtraBold" panose="00000800000000000000" pitchFamily="2" charset="-78"/>
              </a:rPr>
              <a:t>How to develop a personal leadership philosophy?</a:t>
            </a:r>
          </a:p>
          <a:p>
            <a:pPr marL="517525"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If you're wanting to create a personal leadership philosophy, consider the following steps: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Consider what you value.</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Determine your goals.</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Start writing your personal leadership philosophy.</a:t>
            </a:r>
          </a:p>
          <a:p>
            <a:pPr marL="860425"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    Reflect on your leadership philosophy.</a:t>
            </a: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D0335A6C-B519-B7FA-1DD9-36C929A1FB4E}"/>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F68AE871-9F3B-7189-5195-021FD9171EA6}"/>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81608773"/>
      </p:ext>
    </p:extLst>
  </p:cSld>
  <p:clrMapOvr>
    <a:masterClrMapping/>
  </p:clrMapOvr>
  <mc:AlternateContent xmlns:mc="http://schemas.openxmlformats.org/markup-compatibility/2006" xmlns:p14="http://schemas.microsoft.com/office/powerpoint/2010/main">
    <mc:Choice Requires="p14">
      <p:transition p14:dur="10" advTm="31000"/>
    </mc:Choice>
    <mc:Fallback xmlns="">
      <p:transition advTm="31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94530" y="2145219"/>
            <a:ext cx="10809723" cy="3568349"/>
          </a:xfrm>
          <a:prstGeom prst="rect">
            <a:avLst/>
          </a:prstGeom>
          <a:noFill/>
        </p:spPr>
        <p:txBody>
          <a:bodyPr wrap="square" rtlCol="0">
            <a:spAutoFit/>
          </a:bodyPr>
          <a:lstStyle/>
          <a:p>
            <a:pPr marL="517525" algn="just">
              <a:lnSpc>
                <a:spcPts val="3400"/>
              </a:lnSpc>
            </a:pPr>
            <a:r>
              <a:rPr lang="en-US" sz="2400" b="1" dirty="0">
                <a:solidFill>
                  <a:srgbClr val="C00000"/>
                </a:solidFill>
                <a:latin typeface="Tajawal ExtraBold" panose="00000800000000000000" pitchFamily="2" charset="-78"/>
                <a:cs typeface="Tajawal ExtraBold" panose="00000800000000000000" pitchFamily="2" charset="-78"/>
              </a:rPr>
              <a:t>1. Consider what you value</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Before you begin writing your personal leadership philosophy, it's important to consider what values you hold and what values you think make a good leader. </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These are the values you'll highlight in your philosophy. </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It's also important to determine your strengths and values when it comes to your behavior and what you value. Focus on the specific values that you believe will make you a good leader and influence your decisions.</a:t>
            </a:r>
          </a:p>
          <a:p>
            <a:pPr marL="860425" indent="-342900" algn="just">
              <a:lnSpc>
                <a:spcPts val="3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If it helps, make a list of your past achievements and failures. This will help you define both your values and your priorities.</a:t>
            </a:r>
            <a:endParaRPr lang="en-US"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7329B219-F166-883F-CE73-FF74FFDA34B6}"/>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1DCE2BCA-04D6-9611-8D73-4BAE880F2D00}"/>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35418135"/>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371412" y="2087642"/>
            <a:ext cx="10809723" cy="3977499"/>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2. Determine your goals</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When writing your personal leadership philosophy, it's also important to consider what you hope to achieve and what outcomes you want to see come to fruition as a leader.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Identify these goals, determine how you'll achieve them, what achieving them will accomplish and find out how long it will take you to reach these goals.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Consider how the values you selected in the previous step will help you reach or impact these goals.</a:t>
            </a: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B90AAD04-0122-99B7-4CEC-AFB333AE382D}"/>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7B7813AB-D30B-4295-D15F-FF7900122CE7}"/>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57030478"/>
      </p:ext>
    </p:extLst>
  </p:cSld>
  <p:clrMapOvr>
    <a:masterClrMapping/>
  </p:clrMapOvr>
  <mc:AlternateContent xmlns:mc="http://schemas.openxmlformats.org/markup-compatibility/2006" xmlns:p14="http://schemas.microsoft.com/office/powerpoint/2010/main">
    <mc:Choice Requires="p14">
      <p:transition p14:dur="10" advTm="85000"/>
    </mc:Choice>
    <mc:Fallback xmlns="">
      <p:transition advTm="85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85712" y="2213372"/>
            <a:ext cx="10809723" cy="3541482"/>
          </a:xfrm>
          <a:prstGeom prst="rect">
            <a:avLst/>
          </a:prstGeom>
          <a:noFill/>
        </p:spPr>
        <p:txBody>
          <a:bodyPr wrap="square" rtlCol="0">
            <a:spAutoFit/>
          </a:bodyPr>
          <a:lstStyle/>
          <a:p>
            <a:pPr marL="517525" algn="just">
              <a:lnSpc>
                <a:spcPts val="3400"/>
              </a:lnSpc>
            </a:pPr>
            <a:r>
              <a:rPr lang="en-US" sz="2800" b="1" dirty="0">
                <a:solidFill>
                  <a:srgbClr val="C00000"/>
                </a:solidFill>
                <a:latin typeface="Tajawal ExtraBold" panose="00000800000000000000" pitchFamily="2" charset="-78"/>
                <a:cs typeface="Tajawal ExtraBold" panose="00000800000000000000" pitchFamily="2" charset="-78"/>
              </a:rPr>
              <a:t>3. Start writing your personal leadership philosophy</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Next, begin writing your personal leadership philosophy. If you write your philosophy, it will help you gather your thoughts and ensure you state all you want to. Doing so will also keep you accountable. </a:t>
            </a:r>
          </a:p>
          <a:p>
            <a:pPr marL="860425" indent="-342900" algn="just">
              <a:lnSpc>
                <a:spcPts val="34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Use the four components of a personal leadership philosophy mentioned previously as you write. This includes theory, attitude, principles and behavior.</a:t>
            </a:r>
            <a:endParaRPr lang="en-US" sz="2000" b="1" dirty="0">
              <a:solidFill>
                <a:srgbClr val="0A1F61"/>
              </a:solidFill>
              <a:latin typeface="Tajawal ExtraBold" panose="00000800000000000000" pitchFamily="2" charset="-78"/>
              <a:cs typeface="Tajawal ExtraBold" panose="00000800000000000000" pitchFamily="2" charset="-78"/>
            </a:endParaRPr>
          </a:p>
        </p:txBody>
      </p:sp>
      <p:sp>
        <p:nvSpPr>
          <p:cNvPr id="11" name="TextBox 10">
            <a:extLst>
              <a:ext uri="{FF2B5EF4-FFF2-40B4-BE49-F238E27FC236}">
                <a16:creationId xmlns:a16="http://schemas.microsoft.com/office/drawing/2014/main" id="{4C13517A-FE23-C6C8-9CEE-195477BD333F}"/>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77027F3B-1704-6D41-8578-9F0822448435}"/>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99501375"/>
      </p:ext>
    </p:extLst>
  </p:cSld>
  <p:clrMapOvr>
    <a:masterClrMapping/>
  </p:clrMapOvr>
  <mc:AlternateContent xmlns:mc="http://schemas.openxmlformats.org/markup-compatibility/2006" xmlns:p14="http://schemas.microsoft.com/office/powerpoint/2010/main">
    <mc:Choice Requires="p14">
      <p:transition p14:dur="10" advTm="52000"/>
    </mc:Choice>
    <mc:Fallback xmlns="">
      <p:transition advTm="52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28557" y="2081788"/>
            <a:ext cx="10809723" cy="3708708"/>
          </a:xfrm>
          <a:prstGeom prst="rect">
            <a:avLst/>
          </a:prstGeom>
          <a:noFill/>
        </p:spPr>
        <p:txBody>
          <a:bodyPr wrap="square" rtlCol="0">
            <a:spAutoFit/>
          </a:bodyPr>
          <a:lstStyle/>
          <a:p>
            <a:pPr marL="517525" algn="just"/>
            <a:r>
              <a:rPr lang="en-US" sz="2800" b="1" dirty="0">
                <a:solidFill>
                  <a:srgbClr val="C00000"/>
                </a:solidFill>
                <a:latin typeface="Tajawal ExtraBold" panose="00000800000000000000" pitchFamily="2" charset="-78"/>
                <a:cs typeface="Tajawal ExtraBold" panose="00000800000000000000" pitchFamily="2" charset="-78"/>
              </a:rPr>
              <a:t>4. Reflect on your leadership philosophy</a:t>
            </a: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Once you've written your personal leadership philosophy, evaluate how you've held true to it over time. If you don't feel as though you've been behaving or acting upon what you planned in your philosophy, let it guide you back to being the leader you strive to be. </a:t>
            </a:r>
          </a:p>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Consider what actions you've taken that have strayed you from your leadership philosophy as well as which you've stayed committed to. </a:t>
            </a:r>
          </a:p>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Ultimately, reflecting on your leadership philosophy will help you understand the areas where you can improve or the parts of your philosophy that are no longer within reach.</a:t>
            </a:r>
          </a:p>
        </p:txBody>
      </p:sp>
      <p:sp>
        <p:nvSpPr>
          <p:cNvPr id="3" name="TextBox 2">
            <a:extLst>
              <a:ext uri="{FF2B5EF4-FFF2-40B4-BE49-F238E27FC236}">
                <a16:creationId xmlns:a16="http://schemas.microsoft.com/office/drawing/2014/main" id="{605FA08A-8A46-7665-5409-2AD8B06FDB03}"/>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B43B15A3-70AE-A29A-7354-D61C012933B8}"/>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47650083"/>
      </p:ext>
    </p:extLst>
  </p:cSld>
  <p:clrMapOvr>
    <a:masterClrMapping/>
  </p:clrMapOvr>
  <mc:AlternateContent xmlns:mc="http://schemas.openxmlformats.org/markup-compatibility/2006" xmlns:p14="http://schemas.microsoft.com/office/powerpoint/2010/main">
    <mc:Choice Requires="p14">
      <p:transition p14:dur="10" advTm="86000"/>
    </mc:Choice>
    <mc:Fallback xmlns="">
      <p:transition advTm="86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62852" y="2094097"/>
            <a:ext cx="10809723" cy="3893374"/>
          </a:xfrm>
          <a:prstGeom prst="rect">
            <a:avLst/>
          </a:prstGeom>
          <a:noFill/>
        </p:spPr>
        <p:txBody>
          <a:bodyPr wrap="square" rtlCol="0">
            <a:spAutoFit/>
          </a:bodyPr>
          <a:lstStyle/>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1</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r>
              <a:rPr lang="en-US" sz="2000" b="1" i="1" dirty="0">
                <a:solidFill>
                  <a:srgbClr val="7030A0"/>
                </a:solidFill>
                <a:latin typeface="Tajawal ExtraBold" panose="00000800000000000000" pitchFamily="2" charset="-78"/>
                <a:cs typeface="Tajawal ExtraBold" panose="00000800000000000000" pitchFamily="2" charset="-78"/>
              </a:rPr>
              <a:t>Leadership is about inspiring and encouraging others every step of the way. It's about building a positive environment where employees can thrive and use the skills to the best of their ability. My support for others will foster healthy communications and innovative ideas. Leadership is about motivating others and providing them with the confidence they need to see their full potential.</a:t>
            </a:r>
          </a:p>
          <a:p>
            <a:pPr marL="517525" algn="just"/>
            <a:r>
              <a:rPr lang="en-US" sz="2000" b="1" i="1" dirty="0">
                <a:solidFill>
                  <a:srgbClr val="7030A0"/>
                </a:solidFill>
                <a:latin typeface="Tajawal ExtraBold" panose="00000800000000000000" pitchFamily="2" charset="-78"/>
                <a:cs typeface="Tajawal ExtraBold" panose="00000800000000000000" pitchFamily="2" charset="-78"/>
              </a:rPr>
              <a:t>As a leader, it's important to be considerate of others' feelings and use everyone's passion for good. I value the opinion of others, respect their beliefs and listen to their concerns with an open mind. I care about leading with heart and using my leadership platform to cultivate a positive place for growth. Ultimately, leadership is about being a strong leader that others can depend on.</a:t>
            </a:r>
          </a:p>
        </p:txBody>
      </p:sp>
      <p:sp>
        <p:nvSpPr>
          <p:cNvPr id="11" name="TextBox 10">
            <a:extLst>
              <a:ext uri="{FF2B5EF4-FFF2-40B4-BE49-F238E27FC236}">
                <a16:creationId xmlns:a16="http://schemas.microsoft.com/office/drawing/2014/main" id="{4D301D76-888E-DC3E-1AD3-0F6A9FAE1200}"/>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B82FDDCA-F571-202F-FA62-2F06025A8B3E}"/>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173995"/>
      </p:ext>
    </p:extLst>
  </p:cSld>
  <p:clrMapOvr>
    <a:masterClrMapping/>
  </p:clrMapOvr>
  <mc:AlternateContent xmlns:mc="http://schemas.openxmlformats.org/markup-compatibility/2006" xmlns:p14="http://schemas.microsoft.com/office/powerpoint/2010/main">
    <mc:Choice Requires="p14">
      <p:transition p14:dur="10" advTm="145000"/>
    </mc:Choice>
    <mc:Fallback xmlns="">
      <p:transition advTm="145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17132" y="2190512"/>
            <a:ext cx="10809723" cy="3277820"/>
          </a:xfrm>
          <a:prstGeom prst="rect">
            <a:avLst/>
          </a:prstGeom>
          <a:noFill/>
        </p:spPr>
        <p:txBody>
          <a:bodyPr wrap="square" rtlCol="0">
            <a:spAutoFit/>
          </a:bodyPr>
          <a:lstStyle/>
          <a:p>
            <a:pPr marL="860425" indent="-342900" algn="just">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Here are some examples of a personal leadership philosophy:</a:t>
            </a:r>
          </a:p>
          <a:p>
            <a:pPr marL="860425"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Example 2</a:t>
            </a:r>
            <a:endParaRPr lang="en-US" sz="2300" b="1" dirty="0">
              <a:solidFill>
                <a:srgbClr val="0A1F61"/>
              </a:solidFill>
              <a:latin typeface="Tajawal ExtraBold" panose="00000800000000000000" pitchFamily="2" charset="-78"/>
              <a:cs typeface="Tajawal ExtraBold" panose="00000800000000000000" pitchFamily="2" charset="-78"/>
            </a:endParaRPr>
          </a:p>
          <a:p>
            <a:pPr marL="517525" algn="just"/>
            <a:r>
              <a:rPr lang="en-US" sz="2000" b="1" i="1" dirty="0">
                <a:solidFill>
                  <a:srgbClr val="7030A0"/>
                </a:solidFill>
                <a:latin typeface="Tajawal ExtraBold" panose="00000800000000000000" pitchFamily="2" charset="-78"/>
                <a:cs typeface="Tajawal ExtraBold" panose="00000800000000000000" pitchFamily="2" charset="-78"/>
              </a:rPr>
              <a:t>I believe being an effective leader relies on their passion for commitment and innovation. To build a strong company, a leader should be focused on reaching goals and creating advanced strategies that could propel the company forward. Leadership involves being determined to see everything through to completion and having the creativity to inspire new ways of thinking. I care about making an impact by doing what's needed for the company as a whole. I value dedication and persistence and listen to the needs of others along the path toward goal completion. I strive to be a leader that inspires others to do the same.</a:t>
            </a:r>
          </a:p>
        </p:txBody>
      </p:sp>
      <p:sp>
        <p:nvSpPr>
          <p:cNvPr id="11" name="TextBox 10">
            <a:extLst>
              <a:ext uri="{FF2B5EF4-FFF2-40B4-BE49-F238E27FC236}">
                <a16:creationId xmlns:a16="http://schemas.microsoft.com/office/drawing/2014/main" id="{607CC8DD-1F7C-7E7C-C165-2D9E6ADDC4A0}"/>
              </a:ext>
            </a:extLst>
          </p:cNvPr>
          <p:cNvSpPr txBox="1"/>
          <p:nvPr/>
        </p:nvSpPr>
        <p:spPr>
          <a:xfrm>
            <a:off x="2404396" y="1233241"/>
            <a:ext cx="7787709" cy="461665"/>
          </a:xfrm>
          <a:prstGeom prst="rect">
            <a:avLst/>
          </a:prstGeom>
          <a:noFill/>
        </p:spPr>
        <p:txBody>
          <a:bodyPr wrap="non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How to Develop a Personal Leadership Philosophy?</a:t>
            </a:r>
          </a:p>
        </p:txBody>
      </p:sp>
      <p:sp>
        <p:nvSpPr>
          <p:cNvPr id="12" name="TextBox 11">
            <a:extLst>
              <a:ext uri="{FF2B5EF4-FFF2-40B4-BE49-F238E27FC236}">
                <a16:creationId xmlns:a16="http://schemas.microsoft.com/office/drawing/2014/main" id="{9499B4BF-2E4D-23B6-EAFF-A34D57769CD1}"/>
              </a:ext>
            </a:extLst>
          </p:cNvPr>
          <p:cNvSpPr txBox="1"/>
          <p:nvPr/>
        </p:nvSpPr>
        <p:spPr>
          <a:xfrm>
            <a:off x="987747" y="1233379"/>
            <a:ext cx="1305165" cy="523220"/>
          </a:xfrm>
          <a:prstGeom prst="rect">
            <a:avLst/>
          </a:prstGeom>
          <a:noFill/>
        </p:spPr>
        <p:txBody>
          <a:bodyPr wrap="none" rtlCol="0">
            <a:spAutoFit/>
          </a:bodyPr>
          <a:lstStyle/>
          <a:p>
            <a:r>
              <a:rPr lang="en-US" sz="2800" b="1">
                <a:solidFill>
                  <a:schemeClr val="bg1"/>
                </a:solidFill>
                <a:latin typeface="Tajawal Medium" panose="00000600000000000000" pitchFamily="2" charset="-78"/>
                <a:cs typeface="Tajawal Medium" panose="00000600000000000000" pitchFamily="2" charset="-78"/>
              </a:rPr>
              <a:t>Lec.10</a:t>
            </a:r>
            <a:endParaRPr lang="en-US" sz="28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94564958"/>
      </p:ext>
    </p:extLst>
  </p:cSld>
  <p:clrMapOvr>
    <a:masterClrMapping/>
  </p:clrMapOvr>
  <mc:AlternateContent xmlns:mc="http://schemas.openxmlformats.org/markup-compatibility/2006" xmlns:p14="http://schemas.microsoft.com/office/powerpoint/2010/main">
    <mc:Choice Requires="p14">
      <p:transition p14:dur="10" advTm="124000"/>
    </mc:Choice>
    <mc:Fallback xmlns="">
      <p:transition advTm="124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erson holding a computer&#10;&#10;Description automatically generated">
            <a:extLst>
              <a:ext uri="{FF2B5EF4-FFF2-40B4-BE49-F238E27FC236}">
                <a16:creationId xmlns:a16="http://schemas.microsoft.com/office/drawing/2014/main" id="{8394960C-1BB3-947D-D841-B02FFCCB1B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88D4065D-E00B-A86C-3B98-81BF5424DAB4}"/>
              </a:ext>
            </a:extLst>
          </p:cNvPr>
          <p:cNvSpPr txBox="1"/>
          <p:nvPr/>
        </p:nvSpPr>
        <p:spPr>
          <a:xfrm>
            <a:off x="334703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755292" y="1132916"/>
            <a:ext cx="6149442" cy="716350"/>
          </a:xfrm>
          <a:prstGeom prst="rect">
            <a:avLst/>
          </a:prstGeom>
          <a:noFill/>
        </p:spPr>
        <p:txBody>
          <a:bodyPr wrap="square" rtlCol="0">
            <a:spAutoFit/>
          </a:bodyPr>
          <a:lstStyle/>
          <a:p>
            <a:pPr algn="just">
              <a:lnSpc>
                <a:spcPct val="200000"/>
              </a:lnSpc>
            </a:pPr>
            <a:r>
              <a:rPr lang="en-US" sz="2400" b="1" dirty="0">
                <a:solidFill>
                  <a:srgbClr val="FF8C01"/>
                </a:solidFill>
                <a:latin typeface="Tajawal ExtraBold" panose="00000800000000000000" pitchFamily="2" charset="-78"/>
                <a:cs typeface="Tajawal ExtraBold" panose="00000800000000000000" pitchFamily="2" charset="-78"/>
              </a:rPr>
              <a:t>Conclusion</a:t>
            </a:r>
          </a:p>
        </p:txBody>
      </p:sp>
      <p:sp>
        <p:nvSpPr>
          <p:cNvPr id="5" name="TextBox 4">
            <a:extLst>
              <a:ext uri="{FF2B5EF4-FFF2-40B4-BE49-F238E27FC236}">
                <a16:creationId xmlns:a16="http://schemas.microsoft.com/office/drawing/2014/main" id="{F2832C85-F91E-3E03-C422-D938BD8AFD6A}"/>
              </a:ext>
            </a:extLst>
          </p:cNvPr>
          <p:cNvSpPr txBox="1"/>
          <p:nvPr/>
        </p:nvSpPr>
        <p:spPr>
          <a:xfrm>
            <a:off x="4755292" y="2016309"/>
            <a:ext cx="6487890" cy="4023602"/>
          </a:xfrm>
          <a:prstGeom prst="rect">
            <a:avLst/>
          </a:prstGeom>
          <a:noFill/>
        </p:spPr>
        <p:txBody>
          <a:bodyPr wrap="square" rtlCol="0">
            <a:spAutoFit/>
          </a:bodyPr>
          <a:lstStyle/>
          <a:p>
            <a:pPr algn="just">
              <a:lnSpc>
                <a:spcPts val="23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s-ES" sz="2000" b="1" dirty="0" err="1">
                <a:solidFill>
                  <a:srgbClr val="0A1F61"/>
                </a:solidFill>
                <a:latin typeface="Tajawal ExtraBold" panose="00000800000000000000" pitchFamily="2" charset="-78"/>
                <a:cs typeface="Tajawal ExtraBold" panose="00000800000000000000" pitchFamily="2" charset="-78"/>
              </a:rPr>
              <a:t>Defining</a:t>
            </a:r>
            <a:r>
              <a:rPr lang="es-ES" sz="2000" b="1" dirty="0">
                <a:solidFill>
                  <a:srgbClr val="0A1F61"/>
                </a:solidFill>
                <a:latin typeface="Tajawal ExtraBold" panose="00000800000000000000" pitchFamily="2" charset="-78"/>
                <a:cs typeface="Tajawal ExtraBold" panose="00000800000000000000" pitchFamily="2" charset="-78"/>
              </a:rPr>
              <a:t> AI in Digital </a:t>
            </a:r>
            <a:r>
              <a:rPr lang="es-ES" sz="2000" b="1" dirty="0" err="1">
                <a:solidFill>
                  <a:srgbClr val="0A1F61"/>
                </a:solidFill>
                <a:latin typeface="Tajawal ExtraBold" panose="00000800000000000000" pitchFamily="2" charset="-78"/>
                <a:cs typeface="Tajawal ExtraBold" panose="00000800000000000000" pitchFamily="2" charset="-78"/>
              </a:rPr>
              <a:t>Leadership</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Key Roles of AI in Digital Leadership </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Ethics of Using AI in Digital Leadership</a:t>
            </a:r>
            <a:endParaRPr lang="es-ES" sz="2000" b="1" dirty="0">
              <a:solidFill>
                <a:srgbClr val="0A1F61"/>
              </a:solidFill>
              <a:latin typeface="Tajawal ExtraBold" panose="00000800000000000000" pitchFamily="2" charset="-78"/>
              <a:cs typeface="Tajawal ExtraBold" panose="00000800000000000000" pitchFamily="2" charset="-78"/>
            </a:endParaRPr>
          </a:p>
          <a:p>
            <a:pPr marL="463550" lvl="1" indent="-342900" algn="just">
              <a:lnSpc>
                <a:spcPct val="150000"/>
              </a:lnSpc>
              <a:buFont typeface="Wingdings" panose="05000000000000000000" pitchFamily="2" charset="2"/>
              <a:buChar char="q"/>
            </a:pPr>
            <a:r>
              <a:rPr lang="es-ES" sz="2000" b="1" dirty="0">
                <a:solidFill>
                  <a:srgbClr val="0A1F61"/>
                </a:solidFill>
                <a:latin typeface="Tajawal ExtraBold" panose="00000800000000000000" pitchFamily="2" charset="-78"/>
                <a:cs typeface="Tajawal ExtraBold" panose="00000800000000000000" pitchFamily="2" charset="-78"/>
              </a:rPr>
              <a:t>Core </a:t>
            </a:r>
            <a:r>
              <a:rPr lang="es-ES" sz="2000" b="1" dirty="0" err="1">
                <a:solidFill>
                  <a:srgbClr val="0A1F61"/>
                </a:solidFill>
                <a:latin typeface="Tajawal ExtraBold" panose="00000800000000000000" pitchFamily="2" charset="-78"/>
                <a:cs typeface="Tajawal ExtraBold" panose="00000800000000000000" pitchFamily="2" charset="-78"/>
              </a:rPr>
              <a:t>Competencies</a:t>
            </a:r>
            <a:r>
              <a:rPr lang="es-ES" sz="2000" b="1" dirty="0">
                <a:solidFill>
                  <a:srgbClr val="0A1F61"/>
                </a:solidFill>
                <a:latin typeface="Tajawal ExtraBold" panose="00000800000000000000" pitchFamily="2" charset="-78"/>
                <a:cs typeface="Tajawal ExtraBold" panose="00000800000000000000" pitchFamily="2" charset="-78"/>
              </a:rPr>
              <a:t> </a:t>
            </a:r>
            <a:r>
              <a:rPr lang="es-ES" sz="2000" b="1" dirty="0" err="1">
                <a:solidFill>
                  <a:srgbClr val="0A1F61"/>
                </a:solidFill>
                <a:latin typeface="Tajawal ExtraBold" panose="00000800000000000000" pitchFamily="2" charset="-78"/>
                <a:cs typeface="Tajawal ExtraBold" panose="00000800000000000000" pitchFamily="2" charset="-78"/>
              </a:rPr>
              <a:t>of</a:t>
            </a:r>
            <a:r>
              <a:rPr lang="es-ES" sz="2000" b="1" dirty="0">
                <a:solidFill>
                  <a:srgbClr val="0A1F61"/>
                </a:solidFill>
                <a:latin typeface="Tajawal ExtraBold" panose="00000800000000000000" pitchFamily="2" charset="-78"/>
                <a:cs typeface="Tajawal ExtraBold" panose="00000800000000000000" pitchFamily="2" charset="-78"/>
              </a:rPr>
              <a:t> </a:t>
            </a:r>
            <a:r>
              <a:rPr lang="es-ES" sz="2000" b="1" dirty="0" err="1">
                <a:solidFill>
                  <a:srgbClr val="0A1F61"/>
                </a:solidFill>
                <a:latin typeface="Tajawal ExtraBold" panose="00000800000000000000" pitchFamily="2" charset="-78"/>
                <a:cs typeface="Tajawal ExtraBold" panose="00000800000000000000" pitchFamily="2" charset="-78"/>
              </a:rPr>
              <a:t>the</a:t>
            </a:r>
            <a:r>
              <a:rPr lang="es-ES" sz="2000" b="1" dirty="0">
                <a:solidFill>
                  <a:srgbClr val="0A1F61"/>
                </a:solidFill>
                <a:latin typeface="Tajawal ExtraBold" panose="00000800000000000000" pitchFamily="2" charset="-78"/>
                <a:cs typeface="Tajawal ExtraBold" panose="00000800000000000000" pitchFamily="2" charset="-78"/>
              </a:rPr>
              <a:t> AI-Era Digital Leader</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Developing a Plan for Building Leadership</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Building Leadership </a:t>
            </a:r>
            <a:r>
              <a:rPr lang="en-US" sz="2000" b="1" dirty="0">
                <a:solidFill>
                  <a:srgbClr val="C00000"/>
                </a:solidFill>
                <a:latin typeface="Tajawal ExtraBold" panose="00000800000000000000" pitchFamily="2" charset="-78"/>
                <a:cs typeface="Tajawal ExtraBold" panose="00000800000000000000" pitchFamily="2" charset="-78"/>
              </a:rPr>
              <a:t>11</a:t>
            </a:r>
            <a:r>
              <a:rPr lang="en-US" sz="2000" b="1" dirty="0">
                <a:solidFill>
                  <a:srgbClr val="0A1F61"/>
                </a:solidFill>
                <a:latin typeface="Tajawal ExtraBold" panose="00000800000000000000" pitchFamily="2" charset="-78"/>
                <a:cs typeface="Tajawal ExtraBold" panose="00000800000000000000" pitchFamily="2" charset="-78"/>
              </a:rPr>
              <a:t> Steps</a:t>
            </a:r>
          </a:p>
          <a:p>
            <a:pPr marL="463550" lvl="1" indent="-342900" algn="just">
              <a:lnSpc>
                <a:spcPct val="150000"/>
              </a:lnSpc>
              <a:buFont typeface="Wingdings" panose="05000000000000000000" pitchFamily="2" charset="2"/>
              <a:buChar char="q"/>
            </a:pPr>
            <a:r>
              <a:rPr lang="en-US" sz="2000" b="1" dirty="0">
                <a:solidFill>
                  <a:srgbClr val="0A1F61"/>
                </a:solidFill>
                <a:latin typeface="Tajawal ExtraBold" panose="00000800000000000000" pitchFamily="2" charset="-78"/>
                <a:cs typeface="Tajawal ExtraBold" panose="00000800000000000000" pitchFamily="2" charset="-78"/>
              </a:rPr>
              <a:t>How to Develop a Personal Leadership Philosophy?</a:t>
            </a:r>
          </a:p>
        </p:txBody>
      </p:sp>
    </p:spTree>
    <p:extLst>
      <p:ext uri="{BB962C8B-B14F-4D97-AF65-F5344CB8AC3E}">
        <p14:creationId xmlns:p14="http://schemas.microsoft.com/office/powerpoint/2010/main" val="2786207352"/>
      </p:ext>
    </p:extLst>
  </p:cSld>
  <p:clrMapOvr>
    <a:masterClrMapping/>
  </p:clrMapOvr>
  <mc:AlternateContent xmlns:mc="http://schemas.openxmlformats.org/markup-compatibility/2006" xmlns:p14="http://schemas.microsoft.com/office/powerpoint/2010/main">
    <mc:Choice Requires="p14">
      <p:transition spd="med" p14:dur="700" advTm="46000">
        <p:fade/>
      </p:transition>
    </mc:Choice>
    <mc:Fallback xmlns="">
      <p:transition spd="med" advTm="46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05586F-C316-F403-3FAC-315E84874622}"/>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C6DE6F9-6403-2EC4-75FC-F5EF42225A5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45E03F8B-0A87-93C0-6824-3091C8D401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77EAFD33-B77A-3EC8-2B5A-2EE42C963B0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504BB041-67E1-1118-ED69-7432616838BF}"/>
              </a:ext>
            </a:extLst>
          </p:cNvPr>
          <p:cNvSpPr txBox="1"/>
          <p:nvPr/>
        </p:nvSpPr>
        <p:spPr>
          <a:xfrm>
            <a:off x="4651936" y="1276083"/>
            <a:ext cx="4113898"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References</a:t>
            </a:r>
          </a:p>
        </p:txBody>
      </p:sp>
      <p:sp>
        <p:nvSpPr>
          <p:cNvPr id="28" name="Rectangle 27">
            <a:extLst>
              <a:ext uri="{FF2B5EF4-FFF2-40B4-BE49-F238E27FC236}">
                <a16:creationId xmlns:a16="http://schemas.microsoft.com/office/drawing/2014/main" id="{76D01D81-BE68-3F92-F562-2FD8845244D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8D97A10-E255-8E1C-7C20-C383C56F9EE3}"/>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6" name="Graphic 21">
            <a:extLst>
              <a:ext uri="{FF2B5EF4-FFF2-40B4-BE49-F238E27FC236}">
                <a16:creationId xmlns:a16="http://schemas.microsoft.com/office/drawing/2014/main" id="{2573DBA7-ECFC-67F9-46B4-E29F0207D6B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a:extLst>
              <a:ext uri="{FF2B5EF4-FFF2-40B4-BE49-F238E27FC236}">
                <a16:creationId xmlns:a16="http://schemas.microsoft.com/office/drawing/2014/main" id="{2B9E8A00-2F5D-B4B2-B9DB-E7D01CC39E6C}"/>
              </a:ext>
            </a:extLst>
          </p:cNvPr>
          <p:cNvSpPr txBox="1"/>
          <p:nvPr/>
        </p:nvSpPr>
        <p:spPr>
          <a:xfrm>
            <a:off x="3326050" y="2357817"/>
            <a:ext cx="8067386" cy="3493264"/>
          </a:xfrm>
          <a:prstGeom prst="rect">
            <a:avLst/>
          </a:prstGeom>
          <a:noFill/>
        </p:spPr>
        <p:txBody>
          <a:bodyPr wrap="square" rtlCol="0">
            <a:spAutoFit/>
          </a:bodyPr>
          <a:lstStyle/>
          <a:p>
            <a:pPr marL="285750" indent="-285750">
              <a:buFont typeface="Wingdings" panose="05000000000000000000" pitchFamily="2" charset="2"/>
              <a:buChar char="q"/>
            </a:pPr>
            <a:r>
              <a:rPr lang="en-US" sz="1300" dirty="0"/>
              <a:t>Hossain, S., Fernando, M., &amp; Akter, S. (2025). Digital leadership: Towards a dynamic managerial capability perspective of artificial intelligence. </a:t>
            </a:r>
            <a:r>
              <a:rPr lang="en-US" sz="1300" i="1" dirty="0"/>
              <a:t>Journal of Leadership &amp; Organizational Studies</a:t>
            </a:r>
            <a:r>
              <a:rPr lang="en-US" sz="1300" dirty="0"/>
              <a:t>. Advance online publication. </a:t>
            </a:r>
            <a:r>
              <a:rPr lang="en-US" sz="1300" dirty="0">
                <a:hlinkClick r:id="rId5">
                  <a:extLst>
                    <a:ext uri="{A12FA001-AC4F-418D-AE19-62706E023703}">
                      <ahyp:hlinkClr xmlns:ahyp="http://schemas.microsoft.com/office/drawing/2018/hyperlinkcolor" val="tx"/>
                    </a:ext>
                  </a:extLst>
                </a:hlinkClick>
              </a:rPr>
              <a:t>https://doi.org/10.1177/15480518251319624</a:t>
            </a:r>
            <a:endParaRPr lang="en-US" sz="1300" dirty="0"/>
          </a:p>
          <a:p>
            <a:pPr marL="285750" indent="-285750">
              <a:buFont typeface="Wingdings" panose="05000000000000000000" pitchFamily="2" charset="2"/>
              <a:buChar char="q"/>
            </a:pPr>
            <a:r>
              <a:rPr lang="en-US" sz="1300" dirty="0" err="1"/>
              <a:t>Ingaldi</a:t>
            </a:r>
            <a:r>
              <a:rPr lang="en-US" sz="1300" dirty="0"/>
              <a:t>, M. (2025). The role of AI in digital leadership. </a:t>
            </a:r>
            <a:r>
              <a:rPr lang="en-US" sz="1300" i="1" dirty="0" err="1"/>
              <a:t>BazTech</a:t>
            </a:r>
            <a:r>
              <a:rPr lang="en-US" sz="1300" dirty="0"/>
              <a:t>. https://discovery.researcher.life/article/the-role-of-ai-in-digital-leadership-new-competencies-of-leaders/ba25c6cea36c3974a2568900f8e15cc1 </a:t>
            </a:r>
          </a:p>
          <a:p>
            <a:pPr marL="285750" indent="-285750">
              <a:buFont typeface="Wingdings" panose="05000000000000000000" pitchFamily="2" charset="2"/>
              <a:buChar char="q"/>
            </a:pPr>
            <a:r>
              <a:rPr lang="en-US" sz="1300" dirty="0">
                <a:effectLst/>
              </a:rPr>
              <a:t>Rabinowitz, P. (n.d.). </a:t>
            </a:r>
            <a:r>
              <a:rPr lang="en-US" sz="1300" i="1" dirty="0">
                <a:effectLst/>
              </a:rPr>
              <a:t>Leadership and Management chapter 13:16. Community Tool Box</a:t>
            </a:r>
            <a:r>
              <a:rPr lang="en-US" sz="1300" dirty="0">
                <a:effectLst/>
              </a:rPr>
              <a:t>. Retrieved January 4, 2023, from https://ctb.ku.edu/en/table-of-contents</a:t>
            </a:r>
            <a:endParaRPr lang="en-US" sz="1300" dirty="0">
              <a:cs typeface="Tajawal Medium" panose="00000600000000000000" pitchFamily="2" charset="-78"/>
            </a:endParaRPr>
          </a:p>
          <a:p>
            <a:pPr marL="285750" indent="-285750">
              <a:buFont typeface="Wingdings" panose="05000000000000000000" pitchFamily="2" charset="2"/>
              <a:buChar char="q"/>
            </a:pPr>
            <a:r>
              <a:rPr lang="en-US" sz="1300" dirty="0">
                <a:cs typeface="Tajawal Medium" panose="00000600000000000000" pitchFamily="2" charset="-78"/>
              </a:rPr>
              <a:t>Bli-Group-Wp. (2011</a:t>
            </a:r>
            <a:r>
              <a:rPr lang="en-US" sz="1300" i="1" dirty="0">
                <a:cs typeface="Tajawal Medium" panose="00000600000000000000" pitchFamily="2" charset="-78"/>
              </a:rPr>
              <a:t>). Leadership Course material</a:t>
            </a:r>
            <a:r>
              <a:rPr lang="en-US" sz="1300" dirty="0">
                <a:cs typeface="Tajawal Medium" panose="00000600000000000000" pitchFamily="2" charset="-78"/>
              </a:rPr>
              <a:t>. </a:t>
            </a:r>
            <a:r>
              <a:rPr lang="en-US" sz="1300" dirty="0" err="1">
                <a:cs typeface="Tajawal Medium" panose="00000600000000000000" pitchFamily="2" charset="-78"/>
              </a:rPr>
              <a:t>Amideast</a:t>
            </a:r>
            <a:r>
              <a:rPr lang="en-US" sz="13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1300" dirty="0">
                <a:effectLst/>
              </a:rPr>
              <a:t> Indeed Editorial Team. (2022, June 25). </a:t>
            </a:r>
            <a:r>
              <a:rPr lang="en-US" sz="1300" i="1" dirty="0">
                <a:effectLst/>
              </a:rPr>
              <a:t>What is a personal leadership philosophy? </a:t>
            </a:r>
            <a:r>
              <a:rPr lang="en-US" sz="1300" dirty="0">
                <a:effectLst/>
              </a:rPr>
              <a:t>. indeed.com. Retrieved March 25, 2023, from https://www.indeed.com/career-advice/career-development/personal-leadership-philosophy </a:t>
            </a:r>
          </a:p>
          <a:p>
            <a:pPr marL="285750" indent="-285750">
              <a:buFont typeface="Wingdings" panose="05000000000000000000" pitchFamily="2" charset="2"/>
              <a:buChar char="q"/>
            </a:pPr>
            <a:r>
              <a:rPr lang="en-US" sz="1300" dirty="0">
                <a:effectLst/>
              </a:rPr>
              <a:t>Alford, C. (2023, February 9). </a:t>
            </a:r>
            <a:r>
              <a:rPr lang="en-US" sz="1300" i="1" dirty="0">
                <a:effectLst/>
              </a:rPr>
              <a:t>How to develop a compelling leadership philosophy</a:t>
            </a:r>
            <a:r>
              <a:rPr lang="en-US" sz="1300" dirty="0">
                <a:effectLst/>
              </a:rPr>
              <a:t>. Young and the Invested. Retrieved March 25, 2023, from https://youngandtheinvested.com/develop-a-leadership-philosophy/ </a:t>
            </a:r>
          </a:p>
          <a:p>
            <a:pPr marL="285750" indent="-285750">
              <a:buFont typeface="Wingdings" panose="05000000000000000000" pitchFamily="2" charset="2"/>
              <a:buChar char="q"/>
            </a:pPr>
            <a:r>
              <a:rPr lang="en-US" sz="1300" i="1" dirty="0">
                <a:effectLst/>
              </a:rPr>
              <a:t>7 ways to build stronger leadership skills</a:t>
            </a:r>
            <a:r>
              <a:rPr lang="en-US" sz="1300" dirty="0">
                <a:effectLst/>
              </a:rPr>
              <a:t>. BDC.ca. (2023, February 7). Retrieved March 25, 2023, from https://www.bdc.ca/en/articles-tools/entrepreneurial-skills/be-effective-leader/leadership-skills-strategies-advice </a:t>
            </a:r>
          </a:p>
        </p:txBody>
      </p:sp>
      <p:sp>
        <p:nvSpPr>
          <p:cNvPr id="4" name="TextBox 3">
            <a:extLst>
              <a:ext uri="{FF2B5EF4-FFF2-40B4-BE49-F238E27FC236}">
                <a16:creationId xmlns:a16="http://schemas.microsoft.com/office/drawing/2014/main" id="{1A90E5ED-B3E6-440C-1DD1-8085C8FE60B8}"/>
              </a:ext>
            </a:extLst>
          </p:cNvPr>
          <p:cNvSpPr txBox="1"/>
          <p:nvPr/>
        </p:nvSpPr>
        <p:spPr>
          <a:xfrm>
            <a:off x="3347036" y="1493089"/>
            <a:ext cx="130516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Lec.10</a:t>
            </a:r>
          </a:p>
        </p:txBody>
      </p:sp>
    </p:spTree>
    <p:extLst>
      <p:ext uri="{BB962C8B-B14F-4D97-AF65-F5344CB8AC3E}">
        <p14:creationId xmlns:p14="http://schemas.microsoft.com/office/powerpoint/2010/main" val="2398396367"/>
      </p:ext>
    </p:extLst>
  </p:cSld>
  <p:clrMapOvr>
    <a:masterClrMapping/>
  </p:clrMapOvr>
  <mc:AlternateContent xmlns:mc="http://schemas.openxmlformats.org/markup-compatibility/2006" xmlns:p14="http://schemas.microsoft.com/office/powerpoint/2010/main">
    <mc:Choice Requires="p14">
      <p:transition spd="med" p14:dur="700" advTm="13100">
        <p:fade/>
      </p:transition>
    </mc:Choice>
    <mc:Fallback xmlns="">
      <p:transition spd="med" advTm="131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920212338"/>
      </p:ext>
    </p:extLst>
  </p:cSld>
  <p:clrMapOvr>
    <a:masterClrMapping/>
  </p:clrMapOvr>
  <mc:AlternateContent xmlns:mc="http://schemas.openxmlformats.org/markup-compatibility/2006" xmlns:p14="http://schemas.microsoft.com/office/powerpoint/2010/main">
    <mc:Choice Requires="p14">
      <p:transition spd="med" p14:dur="700" advTm="6000">
        <p:fade/>
      </p:transition>
    </mc:Choice>
    <mc:Fallback xmlns="">
      <p:transition spd="med" advTm="6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5D40434-7A39-450F-9D39-B8130239E47F}"/>
</file>

<file path=customXml/itemProps2.xml><?xml version="1.0" encoding="utf-8"?>
<ds:datastoreItem xmlns:ds="http://schemas.openxmlformats.org/officeDocument/2006/customXml" ds:itemID="{C9EC91F9-F8DD-4019-8969-B0726EAAE457}"/>
</file>

<file path=customXml/itemProps3.xml><?xml version="1.0" encoding="utf-8"?>
<ds:datastoreItem xmlns:ds="http://schemas.openxmlformats.org/officeDocument/2006/customXml" ds:itemID="{1605B3EB-2B59-4B54-A847-F5EFD67F4E69}"/>
</file>

<file path=docProps/app.xml><?xml version="1.0" encoding="utf-8"?>
<Properties xmlns="http://schemas.openxmlformats.org/officeDocument/2006/extended-properties" xmlns:vt="http://schemas.openxmlformats.org/officeDocument/2006/docPropsVTypes">
  <TotalTime>6153</TotalTime>
  <Words>4101</Words>
  <Application>Microsoft Office PowerPoint</Application>
  <PresentationFormat>Widescreen</PresentationFormat>
  <Paragraphs>399</Paragraphs>
  <Slides>50</Slides>
  <Notes>10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50</vt:i4>
      </vt:variant>
    </vt:vector>
  </HeadingPairs>
  <TitlesOfParts>
    <vt:vector size="60" baseType="lpstr">
      <vt:lpstr>Alexandria</vt:lpstr>
      <vt:lpstr>Arial</vt:lpstr>
      <vt:lpstr>Calibri</vt:lpstr>
      <vt:lpstr>Calibri Light</vt:lpstr>
      <vt:lpstr>Courier New</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kiki tokki</cp:lastModifiedBy>
  <cp:revision>144</cp:revision>
  <dcterms:created xsi:type="dcterms:W3CDTF">2021-08-03T13:03:26Z</dcterms:created>
  <dcterms:modified xsi:type="dcterms:W3CDTF">2026-04-11T09:25:10Z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