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267" autoAdjust="0"/>
  </p:normalViewPr>
  <p:slideViewPr>
    <p:cSldViewPr snapToGrid="0">
      <p:cViewPr varScale="1">
        <p:scale>
          <a:sx n="111" d="100"/>
          <a:sy n="111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jp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cybersecurity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9353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Network Applications and 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9685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Foreword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502023" y="1969314"/>
            <a:ext cx="1096383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With the development of Internet of Things (IoT) technology, its impact has penetrated into every aspect of society. IoT technology is applied everywhere, from smart home to smart city.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This slide analyzes existing problems in five IoT industry scenarios: smart city, smart campus, AMI, </a:t>
            </a:r>
            <a:r>
              <a:rPr lang="en-US" sz="2400" dirty="0" err="1"/>
              <a:t>IoV</a:t>
            </a:r>
            <a:r>
              <a:rPr lang="en-US" sz="2400" dirty="0"/>
              <a:t> &amp; DRIS, and industrial Internet. It also describes solutions provided by IoT technologies and success stories. Finally, it introduces the development trends of intelligent connection of everything based on other emerging technologies.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484094" y="1723327"/>
            <a:ext cx="1096383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After completing this course, you will be able to understand: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Common problems in smart cities and corresponding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Pain points of smart campus management and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Requirements for reducing the power consumption of the smart grid and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Driving forces of </a:t>
            </a:r>
            <a:r>
              <a:rPr lang="en-US" sz="2400" dirty="0" err="1"/>
              <a:t>IoV</a:t>
            </a:r>
            <a:r>
              <a:rPr lang="en-US" sz="2400" dirty="0"/>
              <a:t> development and the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Requirements and challenges of industrial IoT and the corresponding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Technologies such as 5IABCDE and the development trends of intelligent connection of everything </a:t>
            </a:r>
          </a:p>
        </p:txBody>
      </p:sp>
    </p:spTree>
    <p:extLst>
      <p:ext uri="{BB962C8B-B14F-4D97-AF65-F5344CB8AC3E}">
        <p14:creationId xmlns:p14="http://schemas.microsoft.com/office/powerpoint/2010/main" val="716287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252FAF7B-225F-ED65-805C-463CDDD653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9437628"/>
              </p:ext>
            </p:extLst>
          </p:nvPr>
        </p:nvGraphicFramePr>
        <p:xfrm>
          <a:off x="1141465" y="1361165"/>
          <a:ext cx="10882406" cy="52399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66640" imgH="2872800" progId="PBrush">
                  <p:embed/>
                </p:oleObj>
              </mc:Choice>
              <mc:Fallback>
                <p:oleObj name="Bitmap Image" r:id="rId2" imgW="5966640" imgH="28728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41465" y="1361165"/>
                        <a:ext cx="10882406" cy="52399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5" y="6051176"/>
            <a:ext cx="936300" cy="8396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457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5" y="0"/>
            <a:ext cx="9072742" cy="153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8706" y="495033"/>
            <a:ext cx="6756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Traffic Management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5256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6" y="571347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922" y="66048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16744" y="607740"/>
            <a:ext cx="70038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Parking Management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75072FB8-C84B-2556-BAC8-6AB6372011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1939586"/>
              </p:ext>
            </p:extLst>
          </p:nvPr>
        </p:nvGraphicFramePr>
        <p:xfrm>
          <a:off x="1747098" y="1610200"/>
          <a:ext cx="10080131" cy="48457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722560" imgH="2750760" progId="PBrush">
                  <p:embed/>
                </p:oleObj>
              </mc:Choice>
              <mc:Fallback>
                <p:oleObj name="Bitmap Image" r:id="rId6" imgW="5722560" imgH="27507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47098" y="1610200"/>
                        <a:ext cx="10080131" cy="48457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0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51ADF77-E959-5F62-5E89-B9BDAB1C97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5645745"/>
              </p:ext>
            </p:extLst>
          </p:nvPr>
        </p:nvGraphicFramePr>
        <p:xfrm>
          <a:off x="1559117" y="1229168"/>
          <a:ext cx="10621530" cy="5301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692320" imgH="2842200" progId="PBrush">
                  <p:embed/>
                </p:oleObj>
              </mc:Choice>
              <mc:Fallback>
                <p:oleObj name="Bitmap Image" r:id="rId2" imgW="5692320" imgH="28422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59117" y="1229168"/>
                        <a:ext cx="10621530" cy="5301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" y="6127422"/>
            <a:ext cx="814697" cy="7305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310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58888" y="574267"/>
            <a:ext cx="665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Street Lamp Management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28019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5031" y="574707"/>
            <a:ext cx="6502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Firefighting Management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417182" y="1672981"/>
            <a:ext cx="1165549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Nine small public areas are vulnerable in urban fire safety.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Fire risks: chaotic environment, group rentals, random stacking of flammable things, and electricity piracy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Weak firefighting facilities: no firefighting facilities or outdated firefighting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Delayed fire warning: delayed fire detection and insufficient fire information due to the time- consuming manual inspection</a:t>
            </a: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2FBC367-6E92-5D26-C2C7-BBB7EF2FCC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9293884"/>
              </p:ext>
            </p:extLst>
          </p:nvPr>
        </p:nvGraphicFramePr>
        <p:xfrm>
          <a:off x="1747098" y="3601161"/>
          <a:ext cx="8732037" cy="1907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616000" imgH="1226880" progId="PBrush">
                  <p:embed/>
                </p:oleObj>
              </mc:Choice>
              <mc:Fallback>
                <p:oleObj name="Bitmap Image" r:id="rId6" imgW="5616000" imgH="12268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47098" y="3601161"/>
                        <a:ext cx="8732037" cy="19078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9069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D538A95-7B9A-F27F-77C2-D2E287F2C7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7321583"/>
              </p:ext>
            </p:extLst>
          </p:nvPr>
        </p:nvGraphicFramePr>
        <p:xfrm>
          <a:off x="1477083" y="1539743"/>
          <a:ext cx="10212156" cy="49630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722560" imgH="2781360" progId="PBrush">
                  <p:embed/>
                </p:oleObj>
              </mc:Choice>
              <mc:Fallback>
                <p:oleObj name="Bitmap Image" r:id="rId2" imgW="5722560" imgH="27813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77083" y="1539743"/>
                        <a:ext cx="10212156" cy="49630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6061434"/>
            <a:ext cx="888283" cy="796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60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Smart City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6453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8ACC2DA-9A15-2C0D-4E71-1D5A58A36FA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699971"/>
              </p:ext>
            </p:extLst>
          </p:nvPr>
        </p:nvGraphicFramePr>
        <p:xfrm>
          <a:off x="765220" y="1501072"/>
          <a:ext cx="10905164" cy="49185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96880" imgH="2705040" progId="PBrush">
                  <p:embed/>
                </p:oleObj>
              </mc:Choice>
              <mc:Fallback>
                <p:oleObj name="Bitmap Image" r:id="rId2" imgW="599688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5220" y="1501072"/>
                        <a:ext cx="10905164" cy="49185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8837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4483" y="65041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3012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9292" y="513363"/>
            <a:ext cx="7082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Security Management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7558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4B67F2B-E392-D086-A0B5-5A50072874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9275092"/>
              </p:ext>
            </p:extLst>
          </p:nvPr>
        </p:nvGraphicFramePr>
        <p:xfrm>
          <a:off x="1014365" y="1427555"/>
          <a:ext cx="10525895" cy="5001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692320" imgH="2705040" progId="PBrush">
                  <p:embed/>
                </p:oleObj>
              </mc:Choice>
              <mc:Fallback>
                <p:oleObj name="Bitmap Image" r:id="rId2" imgW="569232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4365" y="1427555"/>
                        <a:ext cx="10525895" cy="50017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608" y="64760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21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for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IoV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585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20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IoV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96E3F4-C891-15A7-F2F8-DBC7FA1D94D4}"/>
              </a:ext>
            </a:extLst>
          </p:cNvPr>
          <p:cNvSpPr txBox="1"/>
          <p:nvPr/>
        </p:nvSpPr>
        <p:spPr>
          <a:xfrm>
            <a:off x="651740" y="1723196"/>
            <a:ext cx="1126374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Internet of Vehicles (</a:t>
            </a:r>
            <a:r>
              <a:rPr lang="en-US" sz="2400" b="1" dirty="0" err="1"/>
              <a:t>IoV</a:t>
            </a:r>
            <a:r>
              <a:rPr lang="en-US" sz="2400" b="1" dirty="0"/>
              <a:t>) means that </a:t>
            </a:r>
            <a:r>
              <a:rPr lang="en-US" sz="2400" b="1" dirty="0">
                <a:solidFill>
                  <a:srgbClr val="FF0000"/>
                </a:solidFill>
              </a:rPr>
              <a:t>in-vehicle devices </a:t>
            </a:r>
            <a:r>
              <a:rPr lang="en-US" sz="2400" b="1" dirty="0"/>
              <a:t>on vehicles use </a:t>
            </a:r>
            <a:r>
              <a:rPr lang="en-US" sz="2400" b="1" dirty="0">
                <a:solidFill>
                  <a:srgbClr val="FF0000"/>
                </a:solidFill>
              </a:rPr>
              <a:t>wireless communication technologies</a:t>
            </a:r>
            <a:r>
              <a:rPr lang="en-US" sz="2400" b="1" dirty="0"/>
              <a:t> to make full use of all dynamic vehicle information on </a:t>
            </a:r>
            <a:r>
              <a:rPr lang="en-US" sz="2400" b="1" dirty="0">
                <a:solidFill>
                  <a:srgbClr val="FF0000"/>
                </a:solidFill>
              </a:rPr>
              <a:t>the information network platform</a:t>
            </a:r>
            <a:r>
              <a:rPr lang="en-US" sz="2400" b="1" dirty="0"/>
              <a:t> and </a:t>
            </a:r>
            <a:r>
              <a:rPr lang="en-US" sz="2400" b="1" dirty="0">
                <a:solidFill>
                  <a:srgbClr val="FF0000"/>
                </a:solidFill>
              </a:rPr>
              <a:t>provide various functions </a:t>
            </a:r>
            <a:r>
              <a:rPr lang="en-US" sz="2400" b="1" dirty="0"/>
              <a:t>and services during vehicle running.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err="1"/>
              <a:t>IoV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has the following characteristics:</a:t>
            </a:r>
          </a:p>
          <a:p>
            <a:endParaRPr lang="en-US" sz="24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It provides assurance of the distance between vehicles to reduce vehicle collisions.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It provides real-time navigation for drivers and communicates with other drivers and network systems to improve traffic efficiency.</a:t>
            </a:r>
          </a:p>
        </p:txBody>
      </p:sp>
    </p:spTree>
    <p:extLst>
      <p:ext uri="{BB962C8B-B14F-4D97-AF65-F5344CB8AC3E}">
        <p14:creationId xmlns:p14="http://schemas.microsoft.com/office/powerpoint/2010/main" val="2398039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V2X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59C826F-22B7-BE84-3581-3DFDE632CBD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2549129"/>
              </p:ext>
            </p:extLst>
          </p:nvPr>
        </p:nvGraphicFramePr>
        <p:xfrm>
          <a:off x="1998515" y="1501317"/>
          <a:ext cx="8870590" cy="4405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478840" imgH="2720520" progId="PBrush">
                  <p:embed/>
                </p:oleObj>
              </mc:Choice>
              <mc:Fallback>
                <p:oleObj name="Bitmap Image" r:id="rId6" imgW="5478840" imgH="2720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98515" y="1501317"/>
                        <a:ext cx="8870590" cy="44057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2674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6DFD1EB-377A-4DB9-1ECE-A61D8AE404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732774"/>
              </p:ext>
            </p:extLst>
          </p:nvPr>
        </p:nvGraphicFramePr>
        <p:xfrm>
          <a:off x="1014365" y="1427555"/>
          <a:ext cx="10919969" cy="48858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570280" imgH="2491920" progId="PBrush">
                  <p:embed/>
                </p:oleObj>
              </mc:Choice>
              <mc:Fallback>
                <p:oleObj name="Bitmap Image" r:id="rId2" imgW="5570280" imgH="24919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4365" y="1427555"/>
                        <a:ext cx="10919969" cy="48858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0" y="572988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4333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89601"/>
            <a:ext cx="57294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Intelligent Factory Production 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 Platform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08875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CA6A6A9-F5D0-3E01-E599-BDE9594DA5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6156819"/>
              </p:ext>
            </p:extLst>
          </p:nvPr>
        </p:nvGraphicFramePr>
        <p:xfrm>
          <a:off x="806867" y="1562518"/>
          <a:ext cx="10674169" cy="509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768280" imgH="2750760" progId="PBrush">
                  <p:embed/>
                </p:oleObj>
              </mc:Choice>
              <mc:Fallback>
                <p:oleObj name="Bitmap Image" r:id="rId2" imgW="5768280" imgH="27507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06867" y="1562518"/>
                        <a:ext cx="10674169" cy="509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144568"/>
            <a:ext cx="795578" cy="7134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7922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3451" y="-476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12181" y="505330"/>
            <a:ext cx="67732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Seven Emerging Technologies: 5IABCDE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6174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C9F647A-86EC-192E-7B00-4FBCE11442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22" y="1610200"/>
            <a:ext cx="5712553" cy="489256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0588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704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Relationship Between Big Data, Cloud Computing, IoT, </a:t>
            </a:r>
          </a:p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AI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6635811" y="1666763"/>
            <a:ext cx="543686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The IoT has multiple eyes, noses, tongues, </a:t>
            </a:r>
          </a:p>
          <a:p>
            <a:r>
              <a:rPr lang="en-US" sz="2400" dirty="0"/>
              <a:t>ears, and skins for sensing. Big data is </a:t>
            </a:r>
          </a:p>
          <a:p>
            <a:r>
              <a:rPr lang="en-US" sz="2400" dirty="0"/>
              <a:t>sensory information obtained by various </a:t>
            </a:r>
          </a:p>
          <a:p>
            <a:r>
              <a:rPr lang="en-US" sz="2400" dirty="0"/>
              <a:t>sensing organs. Cloud computing provides </a:t>
            </a:r>
          </a:p>
          <a:p>
            <a:r>
              <a:rPr lang="en-US" sz="2400" dirty="0"/>
              <a:t>memory and storage. AI is cognition and </a:t>
            </a:r>
          </a:p>
          <a:p>
            <a:r>
              <a:rPr lang="en-US" sz="2400" dirty="0"/>
              <a:t>decision-making. The essence of </a:t>
            </a:r>
          </a:p>
          <a:p>
            <a:r>
              <a:rPr lang="en-US" sz="2400" dirty="0"/>
              <a:t>information technology (IT) and data </a:t>
            </a:r>
          </a:p>
          <a:p>
            <a:r>
              <a:rPr lang="en-US" sz="2400" dirty="0"/>
              <a:t>technology (DT) development is </a:t>
            </a:r>
          </a:p>
          <a:p>
            <a:r>
              <a:rPr lang="en-US" sz="2400" dirty="0"/>
              <a:t>personalization and intelligence. The </a:t>
            </a:r>
          </a:p>
          <a:p>
            <a:r>
              <a:rPr lang="en-US" sz="2400" dirty="0"/>
              <a:t>intelligent era is inevitable.</a:t>
            </a:r>
          </a:p>
        </p:txBody>
      </p:sp>
      <p:pic>
        <p:nvPicPr>
          <p:cNvPr id="12" name="Picture 11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DC57090-869D-66B4-CB9D-AF3AF2FB8A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3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475</Words>
  <Application>Microsoft Office PowerPoint</Application>
  <PresentationFormat>Widescreen</PresentationFormat>
  <Paragraphs>80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Tajawal Medium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7</cp:revision>
  <dcterms:created xsi:type="dcterms:W3CDTF">2021-08-03T13:03:26Z</dcterms:created>
  <dcterms:modified xsi:type="dcterms:W3CDTF">2024-09-26T18:47:05Z</dcterms:modified>
</cp:coreProperties>
</file>