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14.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5.xml" ContentType="application/vnd.openxmlformats-officedocument.presentationml.slideLayout+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4"/>
  </p:notesMasterIdLst>
  <p:sldIdLst>
    <p:sldId id="480" r:id="rId2"/>
    <p:sldId id="303" r:id="rId3"/>
    <p:sldId id="536" r:id="rId4"/>
    <p:sldId id="276" r:id="rId5"/>
    <p:sldId id="540" r:id="rId6"/>
    <p:sldId id="494" r:id="rId7"/>
    <p:sldId id="507" r:id="rId8"/>
    <p:sldId id="538" r:id="rId9"/>
    <p:sldId id="541" r:id="rId10"/>
    <p:sldId id="504" r:id="rId11"/>
    <p:sldId id="503" r:id="rId12"/>
    <p:sldId id="543" r:id="rId13"/>
    <p:sldId id="545" r:id="rId14"/>
    <p:sldId id="537" r:id="rId15"/>
    <p:sldId id="514" r:id="rId16"/>
    <p:sldId id="549" r:id="rId17"/>
    <p:sldId id="513" r:id="rId18"/>
    <p:sldId id="550" r:id="rId19"/>
    <p:sldId id="512" r:id="rId20"/>
    <p:sldId id="511" r:id="rId21"/>
    <p:sldId id="546" r:id="rId22"/>
    <p:sldId id="510" r:id="rId23"/>
    <p:sldId id="547" r:id="rId24"/>
    <p:sldId id="515" r:id="rId25"/>
    <p:sldId id="548" r:id="rId26"/>
    <p:sldId id="516" r:id="rId27"/>
    <p:sldId id="517" r:id="rId28"/>
    <p:sldId id="518" r:id="rId29"/>
    <p:sldId id="519" r:id="rId30"/>
    <p:sldId id="520" r:id="rId31"/>
    <p:sldId id="521" r:id="rId32"/>
    <p:sldId id="523" r:id="rId33"/>
    <p:sldId id="524" r:id="rId34"/>
    <p:sldId id="525" r:id="rId35"/>
    <p:sldId id="526" r:id="rId36"/>
    <p:sldId id="529" r:id="rId37"/>
    <p:sldId id="530" r:id="rId38"/>
    <p:sldId id="531" r:id="rId39"/>
    <p:sldId id="532" r:id="rId40"/>
    <p:sldId id="533" r:id="rId41"/>
    <p:sldId id="535"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36"/>
            <p14:sldId id="276"/>
            <p14:sldId id="540"/>
            <p14:sldId id="494"/>
            <p14:sldId id="507"/>
            <p14:sldId id="538"/>
            <p14:sldId id="541"/>
            <p14:sldId id="504"/>
            <p14:sldId id="503"/>
            <p14:sldId id="543"/>
            <p14:sldId id="545"/>
            <p14:sldId id="537"/>
            <p14:sldId id="514"/>
            <p14:sldId id="549"/>
            <p14:sldId id="513"/>
            <p14:sldId id="550"/>
            <p14:sldId id="512"/>
            <p14:sldId id="511"/>
            <p14:sldId id="546"/>
            <p14:sldId id="510"/>
            <p14:sldId id="547"/>
            <p14:sldId id="515"/>
            <p14:sldId id="548"/>
            <p14:sldId id="516"/>
            <p14:sldId id="517"/>
            <p14:sldId id="518"/>
            <p14:sldId id="519"/>
            <p14:sldId id="520"/>
            <p14:sldId id="521"/>
            <p14:sldId id="523"/>
            <p14:sldId id="524"/>
            <p14:sldId id="525"/>
            <p14:sldId id="526"/>
            <p14:sldId id="529"/>
            <p14:sldId id="530"/>
            <p14:sldId id="531"/>
            <p14:sldId id="532"/>
            <p14:sldId id="533"/>
            <p14:sldId id="53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44" d="100"/>
          <a:sy n="44" d="100"/>
        </p:scale>
        <p:origin x="78" y="3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8.png"/><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7.svg"/><Relationship Id="rId2" Type="http://schemas.openxmlformats.org/officeDocument/2006/relationships/image" Target="../media/image27.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30.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00110"/>
          </a:xfrm>
          <a:prstGeom prst="rect">
            <a:avLst/>
          </a:prstGeom>
          <a:noFill/>
        </p:spPr>
        <p:txBody>
          <a:bodyPr wrap="square" rtlCol="0">
            <a:spAutoFit/>
          </a:bodyPr>
          <a:lstStyle/>
          <a:p>
            <a:r>
              <a:rPr lang="ar-EG" sz="2000" b="1" dirty="0">
                <a:latin typeface="Alexandria" pitchFamily="2" charset="-78"/>
                <a:cs typeface="Alexandria" pitchFamily="2" charset="-78"/>
              </a:rPr>
              <a:t>إعداد د</a:t>
            </a:r>
            <a:r>
              <a:rPr lang="ar-BH" sz="2000" b="1" dirty="0">
                <a:latin typeface="Alexandria" pitchFamily="2" charset="-78"/>
                <a:cs typeface="Alexandria" pitchFamily="2" charset="-78"/>
              </a:rPr>
              <a:t>.ماريهان سيد </a:t>
            </a:r>
            <a:endParaRPr lang="en-US" sz="2000" b="1" dirty="0">
              <a:latin typeface="Alexandria" pitchFamily="2" charset="-78"/>
              <a:cs typeface="Alexandria" pitchFamily="2" charset="-78"/>
            </a:endParaRPr>
          </a:p>
        </p:txBody>
      </p:sp>
      <p:sp>
        <p:nvSpPr>
          <p:cNvPr id="31" name="TextBox 30"/>
          <p:cNvSpPr txBox="1"/>
          <p:nvPr/>
        </p:nvSpPr>
        <p:spPr>
          <a:xfrm>
            <a:off x="475302" y="2497454"/>
            <a:ext cx="6902960" cy="400110"/>
          </a:xfrm>
          <a:prstGeom prst="rect">
            <a:avLst/>
          </a:prstGeom>
          <a:noFill/>
        </p:spPr>
        <p:txBody>
          <a:bodyPr wrap="square" rtlCol="0">
            <a:spAutoFit/>
          </a:bodyPr>
          <a:lstStyle/>
          <a:p>
            <a:r>
              <a:rPr lang="ar-EG" sz="2000" b="1" dirty="0">
                <a:latin typeface="Alexandria" pitchFamily="2" charset="-78"/>
                <a:cs typeface="Alexandria" pitchFamily="2" charset="-78"/>
              </a:rPr>
              <a:t>مقرر حملات العلاقات العامة </a:t>
            </a:r>
            <a:endParaRPr lang="en-US" sz="2000" b="1" dirty="0">
              <a:latin typeface="Alexandria" pitchFamily="2" charset="-78"/>
              <a:cs typeface="Alexandria" pitchFamily="2" charset="-78"/>
            </a:endParaRPr>
          </a:p>
        </p:txBody>
      </p:sp>
      <p:sp>
        <p:nvSpPr>
          <p:cNvPr id="34" name="Rectangle: Rounded Corners 33"/>
          <p:cNvSpPr/>
          <p:nvPr/>
        </p:nvSpPr>
        <p:spPr>
          <a:xfrm>
            <a:off x="706560" y="5564311"/>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Alexandria" pitchFamily="2" charset="-78"/>
                <a:cs typeface="Alexandria" pitchFamily="2" charset="-78"/>
              </a:rPr>
              <a:t>Lecture </a:t>
            </a:r>
            <a:r>
              <a:rPr lang="ar-EG" sz="2000" b="1" dirty="0">
                <a:solidFill>
                  <a:schemeClr val="tx1"/>
                </a:solidFill>
                <a:latin typeface="Alexandria" pitchFamily="2" charset="-78"/>
                <a:cs typeface="Alexandria" pitchFamily="2" charset="-78"/>
              </a:rPr>
              <a:t>1</a:t>
            </a:r>
            <a:endParaRPr lang="en-US" sz="2000" b="1" dirty="0">
              <a:solidFill>
                <a:schemeClr val="tx1"/>
              </a:solidFill>
              <a:latin typeface="Alexandria" pitchFamily="2" charset="-78"/>
              <a:cs typeface="Alexandria" pitchFamily="2" charset="-78"/>
            </a:endParaRPr>
          </a:p>
        </p:txBody>
      </p:sp>
      <p:sp>
        <p:nvSpPr>
          <p:cNvPr id="46" name="TextBox 45"/>
          <p:cNvSpPr txBox="1"/>
          <p:nvPr/>
        </p:nvSpPr>
        <p:spPr>
          <a:xfrm>
            <a:off x="759566" y="6093478"/>
            <a:ext cx="1231427" cy="400110"/>
          </a:xfrm>
          <a:prstGeom prst="rect">
            <a:avLst/>
          </a:prstGeom>
          <a:noFill/>
        </p:spPr>
        <p:txBody>
          <a:bodyPr wrap="none" rtlCol="0">
            <a:spAutoFit/>
          </a:bodyPr>
          <a:lstStyle/>
          <a:p>
            <a:r>
              <a:rPr lang="en-US" sz="2000" b="1" dirty="0">
                <a:latin typeface="Alexandria" pitchFamily="2" charset="-78"/>
                <a:cs typeface="Alexandria" pitchFamily="2" charset="-78"/>
              </a:rPr>
              <a:t>PRL 622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3458817" y="2785710"/>
            <a:ext cx="9918645"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حملات العلاقات العامة</a:t>
            </a:r>
          </a:p>
          <a:p>
            <a:pPr algn="ctr"/>
            <a:r>
              <a:rPr lang="ar-EG" sz="2000" b="1" dirty="0">
                <a:latin typeface="Alexandria" pitchFamily="2" charset="-78"/>
                <a:cs typeface="Alexandria" pitchFamily="2" charset="-78"/>
              </a:rPr>
              <a:t>المفهوم والخصائص والأهمية  </a:t>
            </a:r>
            <a:endParaRPr lang="en-US" sz="2000" b="1" dirty="0">
              <a:latin typeface="Alexandria" pitchFamily="2" charset="-78"/>
              <a:cs typeface="Alexandria" pitchFamily="2" charset="-78"/>
            </a:endParaRPr>
          </a:p>
        </p:txBody>
      </p:sp>
      <p:sp>
        <p:nvSpPr>
          <p:cNvPr id="10" name="Rectangle: Rounded Corners 9"/>
          <p:cNvSpPr/>
          <p:nvPr/>
        </p:nvSpPr>
        <p:spPr>
          <a:xfrm>
            <a:off x="5748017" y="4712043"/>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pitchFamily="2" charset="-78"/>
                <a:cs typeface="Alexandria" pitchFamily="2" charset="-78"/>
              </a:rPr>
              <a:t>Lecture </a:t>
            </a:r>
            <a:r>
              <a:rPr lang="ar-EG" sz="2800" b="1" dirty="0">
                <a:solidFill>
                  <a:schemeClr val="tx1"/>
                </a:solidFill>
                <a:latin typeface="Alexandria" pitchFamily="2" charset="-78"/>
                <a:cs typeface="Alexandria" pitchFamily="2" charset="-78"/>
              </a:rPr>
              <a:t>1</a:t>
            </a:r>
            <a:endParaRPr lang="en-US" sz="2800" b="1" dirty="0">
              <a:solidFill>
                <a:schemeClr val="tx1"/>
              </a:solidFill>
              <a:latin typeface="Alexandria" pitchFamily="2" charset="-78"/>
              <a:cs typeface="Alexandria" pitchFamily="2" charset="-78"/>
            </a:endParaRPr>
          </a:p>
        </p:txBody>
      </p:sp>
      <p:sp>
        <p:nvSpPr>
          <p:cNvPr id="11" name="TextBox 10"/>
          <p:cNvSpPr txBox="1"/>
          <p:nvPr/>
        </p:nvSpPr>
        <p:spPr>
          <a:xfrm>
            <a:off x="6307898" y="5359400"/>
            <a:ext cx="1231427" cy="400110"/>
          </a:xfrm>
          <a:prstGeom prst="rect">
            <a:avLst/>
          </a:prstGeom>
          <a:noFill/>
        </p:spPr>
        <p:txBody>
          <a:bodyPr wrap="none" rtlCol="0">
            <a:spAutoFit/>
          </a:bodyPr>
          <a:lstStyle/>
          <a:p>
            <a:r>
              <a:rPr lang="en-US" sz="2000" b="1" dirty="0">
                <a:latin typeface="Alexandria" pitchFamily="2" charset="-78"/>
                <a:cs typeface="Alexandria" pitchFamily="2" charset="-78"/>
              </a:rPr>
              <a:t>PRL 622</a:t>
            </a:r>
          </a:p>
        </p:txBody>
      </p:sp>
      <p:sp>
        <p:nvSpPr>
          <p:cNvPr id="13" name="TextBox 12"/>
          <p:cNvSpPr txBox="1"/>
          <p:nvPr/>
        </p:nvSpPr>
        <p:spPr>
          <a:xfrm>
            <a:off x="459185" y="5830966"/>
            <a:ext cx="4886463" cy="400110"/>
          </a:xfrm>
          <a:prstGeom prst="rect">
            <a:avLst/>
          </a:prstGeom>
          <a:noFill/>
        </p:spPr>
        <p:txBody>
          <a:bodyPr wrap="square" rtlCol="0">
            <a:spAutoFit/>
          </a:bodyPr>
          <a:lstStyle/>
          <a:p>
            <a:r>
              <a:rPr lang="ar-EG" sz="2000" dirty="0">
                <a:solidFill>
                  <a:srgbClr val="00B0F0"/>
                </a:solidFill>
                <a:latin typeface="Alexandria" pitchFamily="2" charset="-78"/>
                <a:cs typeface="Alexandria" pitchFamily="2" charset="-78"/>
              </a:rPr>
              <a:t>إ</a:t>
            </a:r>
            <a:r>
              <a:rPr lang="ar-EG" sz="2000" b="1" dirty="0">
                <a:solidFill>
                  <a:srgbClr val="00B0F0"/>
                </a:solidFill>
                <a:latin typeface="Alexandria" pitchFamily="2" charset="-78"/>
                <a:cs typeface="Alexandria" pitchFamily="2" charset="-78"/>
              </a:rPr>
              <a:t>عداد / د.</a:t>
            </a:r>
            <a:r>
              <a:rPr lang="ar-BH" sz="2000" b="1" dirty="0">
                <a:solidFill>
                  <a:srgbClr val="00B0F0"/>
                </a:solidFill>
                <a:latin typeface="Alexandria" pitchFamily="2" charset="-78"/>
                <a:cs typeface="Alexandria" pitchFamily="2" charset="-78"/>
              </a:rPr>
              <a:t>ماريهان سيد</a:t>
            </a:r>
            <a:endParaRPr lang="en-US" sz="2000" dirty="0">
              <a:solidFill>
                <a:srgbClr val="00B0F0"/>
              </a:solidFill>
              <a:latin typeface="Alexandria" pitchFamily="2" charset="-78"/>
              <a:cs typeface="Alexandria" pitchFamily="2" charset="-78"/>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17280" y="1350706"/>
            <a:ext cx="11378708" cy="4705201"/>
          </a:xfrm>
          <a:prstGeom prst="rect">
            <a:avLst/>
          </a:prstGeom>
        </p:spPr>
      </p:pic>
    </p:spTree>
    <p:extLst>
      <p:ext uri="{BB962C8B-B14F-4D97-AF65-F5344CB8AC3E}">
        <p14:creationId xmlns:p14="http://schemas.microsoft.com/office/powerpoint/2010/main" val="9023969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745602" y="669832"/>
            <a:ext cx="3902032" cy="400110"/>
          </a:xfrm>
          <a:prstGeom prst="rect">
            <a:avLst/>
          </a:prstGeom>
          <a:noFill/>
        </p:spPr>
        <p:txBody>
          <a:bodyPr wrap="square" rtlCol="0">
            <a:spAutoFit/>
          </a:bodyPr>
          <a:lstStyle/>
          <a:p>
            <a:pPr algn="ctr"/>
            <a:r>
              <a:rPr lang="ar-EG" sz="2000" b="1" u="sng" dirty="0">
                <a:latin typeface="Alexandria" pitchFamily="2" charset="-78"/>
                <a:cs typeface="Alexandria" pitchFamily="2" charset="-78"/>
              </a:rPr>
              <a:t>مقدمة</a:t>
            </a:r>
            <a:r>
              <a:rPr lang="ar-EG" sz="2000" b="1" dirty="0">
                <a:latin typeface="Alexandria" pitchFamily="2" charset="-78"/>
                <a:cs typeface="Alexandria" pitchFamily="2" charset="-78"/>
              </a:rPr>
              <a:t> </a:t>
            </a:r>
            <a:endParaRPr lang="en-US" sz="2000" b="1" dirty="0">
              <a:latin typeface="Alexandria" pitchFamily="2" charset="-78"/>
              <a:cs typeface="Alexandria" pitchFamily="2" charset="-78"/>
            </a:endParaRPr>
          </a:p>
        </p:txBody>
      </p:sp>
      <p:sp>
        <p:nvSpPr>
          <p:cNvPr id="48" name="TextBox 47"/>
          <p:cNvSpPr txBox="1"/>
          <p:nvPr/>
        </p:nvSpPr>
        <p:spPr>
          <a:xfrm>
            <a:off x="1097282" y="2394040"/>
            <a:ext cx="9997436" cy="1897314"/>
          </a:xfrm>
          <a:prstGeom prst="rect">
            <a:avLst/>
          </a:prstGeom>
          <a:noFill/>
        </p:spPr>
        <p:txBody>
          <a:bodyPr wrap="square" rtlCol="0">
            <a:spAutoFit/>
          </a:bodyPr>
          <a:lstStyle/>
          <a:p>
            <a:pPr algn="just" rtl="1">
              <a:lnSpc>
                <a:spcPct val="150000"/>
              </a:lnSpc>
            </a:pPr>
            <a:r>
              <a:rPr lang="ar-EG" sz="1600" dirty="0">
                <a:latin typeface="Alexandria" pitchFamily="2" charset="-78"/>
                <a:cs typeface="Alexandria" pitchFamily="2" charset="-78"/>
              </a:rPr>
              <a:t>تُعد حملات العلاقات العامة أداة استراتيجية تهدف إلى تحسين صورة المؤسسة، بناء الثقة مع الجمهور، وإيصال رسالة محددة بفعالية. تختلف هذه الحملات في أهدافها وأشكالها باختلاف طبيعة المؤسسة والجمهور المستهدف، وتستند إلى أسس علمية ومنهجية دقيقة لتحقيق الأهداف المرجوة. </a:t>
            </a:r>
            <a:endParaRPr lang="ar-BH" sz="1600" dirty="0">
              <a:latin typeface="Alexandria" pitchFamily="2" charset="-78"/>
              <a:cs typeface="Alexandria" pitchFamily="2" charset="-78"/>
            </a:endParaRPr>
          </a:p>
          <a:p>
            <a:pPr algn="just" rtl="1">
              <a:lnSpc>
                <a:spcPct val="150000"/>
              </a:lnSpc>
            </a:pPr>
            <a:r>
              <a:rPr lang="ar-BH" sz="1600" dirty="0">
                <a:latin typeface="Alexandria" pitchFamily="2" charset="-78"/>
                <a:cs typeface="Alexandria" pitchFamily="2" charset="-78"/>
              </a:rPr>
              <a:t>تقوم </a:t>
            </a:r>
            <a:r>
              <a:rPr lang="ar-EG" sz="1600" dirty="0">
                <a:latin typeface="Alexandria" pitchFamily="2" charset="-78"/>
                <a:cs typeface="Alexandria" pitchFamily="2" charset="-78"/>
              </a:rPr>
              <a:t> العلاقات العامة </a:t>
            </a:r>
            <a:r>
              <a:rPr lang="ar-BH" sz="1600" dirty="0">
                <a:latin typeface="Alexandria" pitchFamily="2" charset="-78"/>
                <a:cs typeface="Alexandria" pitchFamily="2" charset="-78"/>
              </a:rPr>
              <a:t>بدوراً </a:t>
            </a:r>
            <a:r>
              <a:rPr lang="ar-EG" sz="1600" dirty="0">
                <a:latin typeface="Alexandria" pitchFamily="2" charset="-78"/>
                <a:cs typeface="Alexandria" pitchFamily="2" charset="-78"/>
              </a:rPr>
              <a:t>محوريًا في تعزيز الوعي بالمؤسسات، تعزيز العلاقات مع الجمهور الداخلي والخارجي، وإدارة السمعة المؤسسية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8749A371-550F-802D-6204-F23E43783CF1}"/>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5" name="Rectangle 2">
            <a:extLst>
              <a:ext uri="{FF2B5EF4-FFF2-40B4-BE49-F238E27FC236}">
                <a16:creationId xmlns:a16="http://schemas.microsoft.com/office/drawing/2014/main" id="{DB77A7D2-0202-8DB8-4D30-67C9D2455EA5}"/>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6" name="Picture 5">
            <a:extLst>
              <a:ext uri="{FF2B5EF4-FFF2-40B4-BE49-F238E27FC236}">
                <a16:creationId xmlns:a16="http://schemas.microsoft.com/office/drawing/2014/main" id="{3F6650D0-F226-EE7B-03EE-C8DAE5DC70F4}"/>
              </a:ext>
            </a:extLst>
          </p:cNvPr>
          <p:cNvPicPr>
            <a:picLocks noChangeAspect="1"/>
          </p:cNvPicPr>
          <p:nvPr/>
        </p:nvPicPr>
        <p:blipFill>
          <a:blip r:embed="rId3"/>
          <a:stretch>
            <a:fillRect/>
          </a:stretch>
        </p:blipFill>
        <p:spPr>
          <a:xfrm>
            <a:off x="1097282" y="4291354"/>
            <a:ext cx="6474098" cy="168101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695248-51B9-1EB3-2615-CA66A387DF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6FD4B14-04CD-BF71-C860-ECE3D2637CAD}"/>
              </a:ext>
            </a:extLst>
          </p:cNvPr>
          <p:cNvSpPr/>
          <p:nvPr/>
        </p:nvSpPr>
        <p:spPr>
          <a:xfrm>
            <a:off x="689640" y="162018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7F0D4478-E313-784C-90E4-867019AFB696}"/>
              </a:ext>
            </a:extLst>
          </p:cNvPr>
          <p:cNvSpPr txBox="1"/>
          <p:nvPr/>
        </p:nvSpPr>
        <p:spPr>
          <a:xfrm>
            <a:off x="1097282" y="2394040"/>
            <a:ext cx="9997436" cy="263597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تُعتبر حملات العلاقات العامة عامل مهم جدًا لكافة المنظمات كونها تؤثر عليهم بشكل كبير، خاصة وأن الشركات في العصر الحالي تسعى جاهدة لتشكيل صورتها الذهنية ، وتحسين سمعتها ، أو إعادة إصلاح سمعتها بعد أزمة ما ، ومن هذا المنطلق ؛ فإن الشركات تهتم بحملات العلاقات العامة بشكل كبير وخاصة أن في العصر الحالي أصبحت الوسائل الرقمية من الوسائل المميزة التي يمكن من خلالها نشر محتوى حملات العلاقات العامة وبالتالي الوصول لشريحة جماهيرية أكبر.</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وحملات العلاقات العامة تعد جزءاً من علم الاتصال تُعد من الموضوعات الحديثة نسبياً و إن كان تطبيقها قد بدأ منذ فترة طويلة جداً </a:t>
            </a:r>
          </a:p>
        </p:txBody>
      </p:sp>
      <p:sp>
        <p:nvSpPr>
          <p:cNvPr id="4" name="TextBox 3">
            <a:extLst>
              <a:ext uri="{FF2B5EF4-FFF2-40B4-BE49-F238E27FC236}">
                <a16:creationId xmlns:a16="http://schemas.microsoft.com/office/drawing/2014/main" id="{37D08953-F794-4FD7-769B-9E76FA30274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7ABE674B-78F1-FB32-B1CD-C50CA3C2B5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336124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879419" y="2368046"/>
            <a:ext cx="6550581" cy="2266646"/>
          </a:xfrm>
          <a:prstGeom prst="rect">
            <a:avLst/>
          </a:prstGeom>
          <a:noFill/>
        </p:spPr>
        <p:txBody>
          <a:bodyPr wrap="square" rtlCol="0">
            <a:spAutoFit/>
          </a:bodyPr>
          <a:lstStyle/>
          <a:p>
            <a:pPr lvl="0" algn="just" rtl="1">
              <a:lnSpc>
                <a:spcPct val="150000"/>
              </a:lnSpc>
            </a:pPr>
            <a:r>
              <a:rPr lang="ar-BH" sz="1600" dirty="0">
                <a:solidFill>
                  <a:prstClr val="black"/>
                </a:solidFill>
                <a:latin typeface="Alexandria" pitchFamily="2" charset="-78"/>
                <a:cs typeface="Alexandria" pitchFamily="2" charset="-78"/>
              </a:rPr>
              <a:t>وت</a:t>
            </a:r>
            <a:r>
              <a:rPr lang="ar-EG" sz="1600" dirty="0">
                <a:solidFill>
                  <a:prstClr val="black"/>
                </a:solidFill>
                <a:latin typeface="Alexandria" pitchFamily="2" charset="-78"/>
                <a:cs typeface="Alexandria" pitchFamily="2" charset="-78"/>
              </a:rPr>
              <a:t>عتبر العلاقة بين الجمهور والمؤسسة جوهر أي حملة للعلاقات العامة، حيث تسعى الحملات إلى خلق تفاعل إيجابي ودائم من خلال أدوات ووسائل متعددة مثل الإعلام التقليدي، وسائل التواصل الاجتماعي، والأحداث الخاصة. ولكن لتحقيق هذه الغاية، يجب التمييز بين الخطة، البرنامج، والحملة، حيث يمثل كل مفهوم منها مكونًا ضروريًا ومتكاملاً للعملية الاستراتيجية في العلاقات العامة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11B1848-ACAB-6E01-722B-65FEFBB4B6F0}"/>
              </a:ext>
            </a:extLst>
          </p:cNvPr>
          <p:cNvPicPr>
            <a:picLocks noChangeAspect="1"/>
          </p:cNvPicPr>
          <p:nvPr/>
        </p:nvPicPr>
        <p:blipFill>
          <a:blip r:embed="rId3"/>
          <a:stretch>
            <a:fillRect/>
          </a:stretch>
        </p:blipFill>
        <p:spPr>
          <a:xfrm>
            <a:off x="878625" y="2652307"/>
            <a:ext cx="4000794" cy="2436788"/>
          </a:xfrm>
          <a:prstGeom prst="rect">
            <a:avLst/>
          </a:prstGeom>
        </p:spPr>
      </p:pic>
    </p:spTree>
    <p:extLst>
      <p:ext uri="{BB962C8B-B14F-4D97-AF65-F5344CB8AC3E}">
        <p14:creationId xmlns:p14="http://schemas.microsoft.com/office/powerpoint/2010/main" val="902481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096000" y="2769535"/>
            <a:ext cx="4817164" cy="876522"/>
          </a:xfrm>
          <a:prstGeom prst="rect">
            <a:avLst/>
          </a:prstGeom>
          <a:noFill/>
        </p:spPr>
        <p:txBody>
          <a:bodyPr wrap="square" rtlCol="0">
            <a:spAutoFit/>
          </a:bodyPr>
          <a:lstStyle/>
          <a:p>
            <a:pPr lvl="0" algn="just" rtl="1">
              <a:lnSpc>
                <a:spcPct val="150000"/>
              </a:lnSpc>
            </a:pPr>
            <a:r>
              <a:rPr lang="ar-EG" dirty="0">
                <a:solidFill>
                  <a:prstClr val="black"/>
                </a:solidFill>
                <a:latin typeface="Alexandria" pitchFamily="2" charset="-78"/>
                <a:cs typeface="Alexandria" pitchFamily="2" charset="-78"/>
              </a:rPr>
              <a:t>ثمة خلط واضح بين ثلاث مفاهيم اساسية ...</a:t>
            </a:r>
          </a:p>
          <a:p>
            <a:pPr lvl="0" algn="just" rtl="1">
              <a:lnSpc>
                <a:spcPct val="150000"/>
              </a:lnSpc>
            </a:pPr>
            <a:r>
              <a:rPr lang="ar-EG" dirty="0">
                <a:solidFill>
                  <a:prstClr val="black"/>
                </a:solidFill>
                <a:latin typeface="Alexandria" pitchFamily="2" charset="-78"/>
                <a:cs typeface="Alexandria" pitchFamily="2" charset="-78"/>
              </a:rPr>
              <a:t>وهي الخطة والبرنامج والحملة.............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077BC74-824C-E387-2A4A-F19B678A78B9}"/>
              </a:ext>
            </a:extLst>
          </p:cNvPr>
          <p:cNvSpPr txBox="1"/>
          <p:nvPr/>
        </p:nvSpPr>
        <p:spPr>
          <a:xfrm>
            <a:off x="2494893" y="704367"/>
            <a:ext cx="6093372" cy="400110"/>
          </a:xfrm>
          <a:prstGeom prst="rect">
            <a:avLst/>
          </a:prstGeom>
          <a:noFill/>
        </p:spPr>
        <p:txBody>
          <a:bodyPr wrap="square">
            <a:spAutoFit/>
          </a:bodyPr>
          <a:lstStyle/>
          <a:p>
            <a:r>
              <a:rPr lang="ar-BH" sz="2000" b="1" u="sng" dirty="0">
                <a:latin typeface="Alexandria" pitchFamily="2" charset="-78"/>
                <a:cs typeface="Alexandria" pitchFamily="2" charset="-78"/>
              </a:rPr>
              <a:t>الخطة والبرنامج والحملة.............</a:t>
            </a:r>
            <a:endParaRPr lang="en-US" sz="2000" b="1" u="sng" dirty="0">
              <a:latin typeface="Alexandria" pitchFamily="2" charset="-78"/>
              <a:cs typeface="Alexandria" pitchFamily="2" charset="-78"/>
            </a:endParaRPr>
          </a:p>
        </p:txBody>
      </p:sp>
      <p:pic>
        <p:nvPicPr>
          <p:cNvPr id="2" name="Picture 1">
            <a:extLst>
              <a:ext uri="{FF2B5EF4-FFF2-40B4-BE49-F238E27FC236}">
                <a16:creationId xmlns:a16="http://schemas.microsoft.com/office/drawing/2014/main" id="{7C296C1E-EB52-BA9E-3DB7-FAD77333547F}"/>
              </a:ext>
            </a:extLst>
          </p:cNvPr>
          <p:cNvPicPr>
            <a:picLocks noChangeAspect="1"/>
          </p:cNvPicPr>
          <p:nvPr/>
        </p:nvPicPr>
        <p:blipFill>
          <a:blip r:embed="rId3"/>
          <a:stretch>
            <a:fillRect/>
          </a:stretch>
        </p:blipFill>
        <p:spPr>
          <a:xfrm>
            <a:off x="617280" y="1685495"/>
            <a:ext cx="5156987" cy="4370412"/>
          </a:xfrm>
          <a:prstGeom prst="rect">
            <a:avLst/>
          </a:prstGeom>
        </p:spPr>
      </p:pic>
    </p:spTree>
    <p:extLst>
      <p:ext uri="{BB962C8B-B14F-4D97-AF65-F5344CB8AC3E}">
        <p14:creationId xmlns:p14="http://schemas.microsoft.com/office/powerpoint/2010/main" val="12771965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67777" y="2224741"/>
            <a:ext cx="9856445" cy="3005310"/>
          </a:xfrm>
          <a:prstGeom prst="rect">
            <a:avLst/>
          </a:prstGeom>
          <a:noFill/>
        </p:spPr>
        <p:txBody>
          <a:bodyPr wrap="square" rtlCol="0">
            <a:spAutoFit/>
          </a:bodyPr>
          <a:lstStyle/>
          <a:p>
            <a:pPr lvl="0" algn="just" rtl="1">
              <a:lnSpc>
                <a:spcPct val="150000"/>
              </a:lnSpc>
            </a:pPr>
            <a:r>
              <a:rPr lang="ar-EG" sz="1600" b="1" dirty="0">
                <a:solidFill>
                  <a:prstClr val="black"/>
                </a:solidFill>
                <a:latin typeface="Alexandria" pitchFamily="2" charset="-78"/>
                <a:cs typeface="Alexandria" pitchFamily="2" charset="-78"/>
              </a:rPr>
              <a:t>الخطة هي </a:t>
            </a:r>
            <a:r>
              <a:rPr lang="ar-EG" sz="1600" dirty="0">
                <a:solidFill>
                  <a:prstClr val="black"/>
                </a:solidFill>
                <a:latin typeface="Alexandria" pitchFamily="2" charset="-78"/>
                <a:cs typeface="Alexandria" pitchFamily="2" charset="-78"/>
              </a:rPr>
              <a:t>الإطار العام الذي يوجه الأنشطة المختلفة في العلاقات العامة لتحقيق أهداف المؤسسة طويلة المدى.</a:t>
            </a:r>
          </a:p>
          <a:p>
            <a:pPr lvl="0" algn="just" rtl="1">
              <a:lnSpc>
                <a:spcPct val="150000"/>
              </a:lnSpc>
            </a:pPr>
            <a:r>
              <a:rPr lang="ar-EG" sz="1600" b="1" dirty="0">
                <a:solidFill>
                  <a:prstClr val="black"/>
                </a:solidFill>
                <a:latin typeface="Alexandria" pitchFamily="2" charset="-78"/>
                <a:cs typeface="Alexandria" pitchFamily="2" charset="-78"/>
              </a:rPr>
              <a:t>خصائصها:</a:t>
            </a:r>
          </a:p>
          <a:p>
            <a:pPr lvl="0" algn="just" rtl="1">
              <a:lnSpc>
                <a:spcPct val="150000"/>
              </a:lnSpc>
            </a:pPr>
            <a:r>
              <a:rPr lang="ar-EG" sz="1600" dirty="0">
                <a:solidFill>
                  <a:prstClr val="black"/>
                </a:solidFill>
                <a:latin typeface="Alexandria" pitchFamily="2" charset="-78"/>
                <a:cs typeface="Alexandria" pitchFamily="2" charset="-78"/>
              </a:rPr>
              <a:t>تشمل تحليلًا شاملاً للوضع الحالي.</a:t>
            </a:r>
          </a:p>
          <a:p>
            <a:pPr lvl="0" algn="just" rtl="1">
              <a:lnSpc>
                <a:spcPct val="150000"/>
              </a:lnSpc>
            </a:pPr>
            <a:r>
              <a:rPr lang="ar-EG" sz="1600" dirty="0">
                <a:solidFill>
                  <a:prstClr val="black"/>
                </a:solidFill>
                <a:latin typeface="Alexandria" pitchFamily="2" charset="-78"/>
                <a:cs typeface="Alexandria" pitchFamily="2" charset="-78"/>
              </a:rPr>
              <a:t>تحديد الأهداف العامة والاستراتيجيات.</a:t>
            </a:r>
          </a:p>
          <a:p>
            <a:pPr lvl="0" algn="just" rtl="1">
              <a:lnSpc>
                <a:spcPct val="150000"/>
              </a:lnSpc>
            </a:pPr>
            <a:r>
              <a:rPr lang="ar-EG" sz="1600" dirty="0">
                <a:solidFill>
                  <a:prstClr val="black"/>
                </a:solidFill>
                <a:latin typeface="Alexandria" pitchFamily="2" charset="-78"/>
                <a:cs typeface="Alexandria" pitchFamily="2" charset="-78"/>
              </a:rPr>
              <a:t>وضع خطوات تفصيلية لتنفيذ الأنشطة.</a:t>
            </a:r>
          </a:p>
          <a:p>
            <a:pPr lvl="0" algn="just" rtl="1">
              <a:lnSpc>
                <a:spcPct val="150000"/>
              </a:lnSpc>
            </a:pPr>
            <a:r>
              <a:rPr lang="ar-EG" sz="1600" dirty="0">
                <a:solidFill>
                  <a:prstClr val="black"/>
                </a:solidFill>
                <a:latin typeface="Alexandria" pitchFamily="2" charset="-78"/>
                <a:cs typeface="Alexandria" pitchFamily="2" charset="-78"/>
              </a:rPr>
              <a:t>أمثلة: خطة علاقات عامة سنوية لتعزيز الوعي بالعلامة التجارية، تشمل الترويج عبر وسائل الإعلام، بناء الشراكات، وإدارة الأزمات.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1034312" y="447900"/>
            <a:ext cx="8230313" cy="1237595"/>
          </a:xfrm>
          <a:prstGeom prst="rect">
            <a:avLst/>
          </a:prstGeom>
        </p:spPr>
      </p:pic>
    </p:spTree>
    <p:extLst>
      <p:ext uri="{BB962C8B-B14F-4D97-AF65-F5344CB8AC3E}">
        <p14:creationId xmlns:p14="http://schemas.microsoft.com/office/powerpoint/2010/main" val="2953001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30F888-C7E7-47C3-C39E-637057EB523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D50892-7638-223B-C985-7BFF13EB7B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E47B8129-FAB8-FA38-C351-627D178FAA4E}"/>
              </a:ext>
            </a:extLst>
          </p:cNvPr>
          <p:cNvSpPr txBox="1"/>
          <p:nvPr/>
        </p:nvSpPr>
        <p:spPr>
          <a:xfrm>
            <a:off x="1072084" y="2131647"/>
            <a:ext cx="10047831" cy="337464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البرنامج:</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تعريفه: البرنامج هو مجموعة من الأنشطة المنظمة والمستمرة التي يتم تنفيذها لتحقيق أهداف محددة ضمن إطار الخطة الشاملة.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خصائصه:</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يتميز بطابع الاستمرارية.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يركز على جوانب محددة من العلاقات العامة (مثل بناء العلاقات مع وسائل الإعلام، أو تعزيز الاتصال الداخلي).</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يتضمن أنشطة متنوعة تدعم تحقيق أهداف محددة.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أمثلة: برنامج لإدارة الاتصال مع وسائل الإعلام يتضمن إعداد الأخبار الصحفية، تنظيم المؤتمرات الصحفية، وتحديث الصحفيين بالمعلومات.</a:t>
            </a:r>
          </a:p>
        </p:txBody>
      </p:sp>
      <p:sp>
        <p:nvSpPr>
          <p:cNvPr id="4" name="TextBox 3">
            <a:extLst>
              <a:ext uri="{FF2B5EF4-FFF2-40B4-BE49-F238E27FC236}">
                <a16:creationId xmlns:a16="http://schemas.microsoft.com/office/drawing/2014/main" id="{7FA6C718-B9E8-CD18-BE13-E0951360C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42815930-801D-F28B-8D92-E6BC9C15E8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429476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07456" y="2167195"/>
            <a:ext cx="10032368" cy="3005310"/>
          </a:xfrm>
          <a:prstGeom prst="rect">
            <a:avLst/>
          </a:prstGeom>
          <a:noFill/>
        </p:spPr>
        <p:txBody>
          <a:bodyPr wrap="square" rtlCol="0">
            <a:spAutoFit/>
          </a:bodyPr>
          <a:lstStyle/>
          <a:p>
            <a:pPr lvl="0" algn="just" rtl="1">
              <a:lnSpc>
                <a:spcPct val="150000"/>
              </a:lnSpc>
            </a:pPr>
            <a:r>
              <a:rPr lang="ar-EG" sz="1600" b="1" dirty="0">
                <a:solidFill>
                  <a:prstClr val="black"/>
                </a:solidFill>
                <a:latin typeface="Alexandria" pitchFamily="2" charset="-78"/>
                <a:cs typeface="Alexandria" pitchFamily="2" charset="-78"/>
              </a:rPr>
              <a:t>الحملة:</a:t>
            </a:r>
          </a:p>
          <a:p>
            <a:pPr lvl="0" algn="just" rtl="1">
              <a:lnSpc>
                <a:spcPct val="150000"/>
              </a:lnSpc>
            </a:pPr>
            <a:r>
              <a:rPr lang="ar-EG" sz="1600" dirty="0">
                <a:solidFill>
                  <a:prstClr val="black"/>
                </a:solidFill>
                <a:latin typeface="Alexandria" pitchFamily="2" charset="-78"/>
                <a:cs typeface="Alexandria" pitchFamily="2" charset="-78"/>
              </a:rPr>
              <a:t>تعريفها: الحملة هي نشاط قصير المدى ومكثف يتم تنفيذه لتحقيق هدف محدد أو معالجة قضية معينة في فترة زمنية محددة.</a:t>
            </a:r>
          </a:p>
          <a:p>
            <a:pPr lvl="0" algn="just" rtl="1">
              <a:lnSpc>
                <a:spcPct val="150000"/>
              </a:lnSpc>
            </a:pPr>
            <a:r>
              <a:rPr lang="ar-EG" sz="1600" dirty="0">
                <a:solidFill>
                  <a:prstClr val="black"/>
                </a:solidFill>
                <a:latin typeface="Alexandria" pitchFamily="2" charset="-78"/>
                <a:cs typeface="Alexandria" pitchFamily="2" charset="-78"/>
              </a:rPr>
              <a:t>خصائصها:</a:t>
            </a:r>
          </a:p>
          <a:p>
            <a:pPr lvl="0" algn="just" rtl="1">
              <a:lnSpc>
                <a:spcPct val="150000"/>
              </a:lnSpc>
            </a:pPr>
            <a:r>
              <a:rPr lang="ar-EG" sz="1600" dirty="0">
                <a:solidFill>
                  <a:prstClr val="black"/>
                </a:solidFill>
                <a:latin typeface="Alexandria" pitchFamily="2" charset="-78"/>
                <a:cs typeface="Alexandria" pitchFamily="2" charset="-78"/>
              </a:rPr>
              <a:t>تكون مركزة على قضية أو هدف محدد.</a:t>
            </a:r>
          </a:p>
          <a:p>
            <a:pPr lvl="0" algn="just" rtl="1">
              <a:lnSpc>
                <a:spcPct val="150000"/>
              </a:lnSpc>
            </a:pPr>
            <a:r>
              <a:rPr lang="ar-EG" sz="1600" dirty="0">
                <a:solidFill>
                  <a:prstClr val="black"/>
                </a:solidFill>
                <a:latin typeface="Alexandria" pitchFamily="2" charset="-78"/>
                <a:cs typeface="Alexandria" pitchFamily="2" charset="-78"/>
              </a:rPr>
              <a:t>تتميز بطابعها المؤقت والزمني.</a:t>
            </a:r>
          </a:p>
          <a:p>
            <a:pPr lvl="0" algn="just" rtl="1">
              <a:lnSpc>
                <a:spcPct val="150000"/>
              </a:lnSpc>
            </a:pPr>
            <a:r>
              <a:rPr lang="ar-EG" sz="1600" dirty="0">
                <a:solidFill>
                  <a:prstClr val="black"/>
                </a:solidFill>
                <a:latin typeface="Alexandria" pitchFamily="2" charset="-78"/>
                <a:cs typeface="Alexandria" pitchFamily="2" charset="-78"/>
              </a:rPr>
              <a:t>تستهدف جمهورًا محددًا برسالة واضحة.</a:t>
            </a:r>
          </a:p>
          <a:p>
            <a:pPr lvl="0" algn="just" rtl="1">
              <a:lnSpc>
                <a:spcPct val="150000"/>
              </a:lnSpc>
            </a:pPr>
            <a:r>
              <a:rPr lang="ar-EG" sz="1600" dirty="0">
                <a:solidFill>
                  <a:prstClr val="black"/>
                </a:solidFill>
                <a:latin typeface="Alexandria" pitchFamily="2" charset="-78"/>
                <a:cs typeface="Alexandria" pitchFamily="2" charset="-78"/>
              </a:rPr>
              <a:t>أمثلة: حملة توعية للوقاية من الأمراض، حملة ترويج لمنتج جديد.</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AB717B3-BC69-CE11-C0BC-AB8481C22A07}"/>
              </a:ext>
            </a:extLst>
          </p:cNvPr>
          <p:cNvPicPr>
            <a:picLocks noChangeAspect="1"/>
          </p:cNvPicPr>
          <p:nvPr/>
        </p:nvPicPr>
        <p:blipFill>
          <a:blip r:embed="rId3"/>
          <a:stretch>
            <a:fillRect/>
          </a:stretch>
        </p:blipFill>
        <p:spPr>
          <a:xfrm>
            <a:off x="762000" y="3448281"/>
            <a:ext cx="2460171" cy="2531426"/>
          </a:xfrm>
          <a:prstGeom prst="rect">
            <a:avLst/>
          </a:prstGeom>
        </p:spPr>
      </p:pic>
    </p:spTree>
    <p:extLst>
      <p:ext uri="{BB962C8B-B14F-4D97-AF65-F5344CB8AC3E}">
        <p14:creationId xmlns:p14="http://schemas.microsoft.com/office/powerpoint/2010/main" val="2092013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32434" y="2295677"/>
            <a:ext cx="9698986" cy="2266646"/>
          </a:xfrm>
          <a:prstGeom prst="rect">
            <a:avLst/>
          </a:prstGeom>
          <a:noFill/>
        </p:spPr>
        <p:txBody>
          <a:bodyPr wrap="square" rtlCol="0">
            <a:spAutoFit/>
          </a:bodyPr>
          <a:lstStyle/>
          <a:p>
            <a:pPr lvl="0" algn="just" rtl="1">
              <a:lnSpc>
                <a:spcPct val="150000"/>
              </a:lnSpc>
            </a:pPr>
            <a:r>
              <a:rPr lang="ar-EG" sz="1600" b="1" dirty="0">
                <a:solidFill>
                  <a:prstClr val="black"/>
                </a:solidFill>
                <a:latin typeface="Alexandria" pitchFamily="2" charset="-78"/>
                <a:cs typeface="Alexandria" pitchFamily="2" charset="-78"/>
              </a:rPr>
              <a:t>وحملة العلاقات العامة </a:t>
            </a:r>
            <a:r>
              <a:rPr lang="ar-EG" sz="1600" dirty="0">
                <a:solidFill>
                  <a:prstClr val="black"/>
                </a:solidFill>
                <a:latin typeface="Alexandria" pitchFamily="2" charset="-78"/>
                <a:cs typeface="Alexandria" pitchFamily="2" charset="-78"/>
              </a:rPr>
              <a:t>هي سلسلة من الأنشطة المخططة المصممة لمنح شركة أو علامة تجارية ،ومعظم حملات العلاقات العامة لها أهداف عمل محددة، مثل قيادة حركة مرور مواقع الويب، أو الحصول على إشعار بشأن منتج جديد، أو لفت الانتباه إلى سبب ما،وتنفذ الأنشطة في إطار زمني محدد يتصل بالهدف الشامل.</a:t>
            </a:r>
          </a:p>
          <a:p>
            <a:pPr lvl="0" algn="just" rtl="1">
              <a:lnSpc>
                <a:spcPct val="150000"/>
              </a:lnSpc>
            </a:pPr>
            <a:r>
              <a:rPr lang="ar-EG" sz="1600" dirty="0">
                <a:solidFill>
                  <a:prstClr val="black"/>
                </a:solidFill>
                <a:latin typeface="Alexandria" pitchFamily="2" charset="-78"/>
                <a:cs typeface="Alexandria" pitchFamily="2" charset="-78"/>
              </a:rPr>
              <a:t>تتوقف حملة العلاقات العامة الناجحة على استراتيجية اتصال قوية، وإنشاء الرسالة الصحيحة للجمهور المقصود، وإختيار القنوات المناسبة للرسالة.</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149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0B81FD-F4F0-92DB-13A4-B715F4EA67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4E5251E-FFBA-3B70-00F2-5916051B34E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D44F1A24-639C-155A-257B-AFBDB4BB31C5}"/>
              </a:ext>
            </a:extLst>
          </p:cNvPr>
          <p:cNvSpPr txBox="1"/>
          <p:nvPr/>
        </p:nvSpPr>
        <p:spPr>
          <a:xfrm>
            <a:off x="1174147" y="2049253"/>
            <a:ext cx="9698986" cy="300531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تحديد الأهداف:</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يجب أن تكون الأهداف واضحة وقابلة للقياس، مثل تحسين الوعي بالعلامة التجارية بنسبة معينة خلال فترة محددة.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تحليل الجمهور المستهدف:</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فهم الجمهور من حيث الاهتمامات، الاحتياجات، والدوافع.</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تطوير الرسالة: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صياغة رسالة مقنعة تتماشى مع احتياجات الجمهور وأهداف المؤسسة.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id="{37C412A5-947B-7D98-281B-354A93F7D0E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43DE04C3-73C1-1DB4-8E0C-F4C3F3B706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EC460734-86DF-FAB1-3C62-73B2A9CAD53E}"/>
              </a:ext>
            </a:extLst>
          </p:cNvPr>
          <p:cNvSpPr txBox="1"/>
          <p:nvPr/>
        </p:nvSpPr>
        <p:spPr>
          <a:xfrm>
            <a:off x="962247" y="802093"/>
            <a:ext cx="6092456" cy="501932"/>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0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مكونات حملة العلاقات العامة</a:t>
            </a:r>
          </a:p>
        </p:txBody>
      </p:sp>
    </p:spTree>
    <p:extLst>
      <p:ext uri="{BB962C8B-B14F-4D97-AF65-F5344CB8AC3E}">
        <p14:creationId xmlns:p14="http://schemas.microsoft.com/office/powerpoint/2010/main" val="26941998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CC2A6B-40A4-B6D6-C1C6-C2E290A797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FA5651-6737-4A12-070A-6620660ED80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F0C42AC5-E7AB-0EB9-B4B4-5650A3A99654}"/>
              </a:ext>
            </a:extLst>
          </p:cNvPr>
          <p:cNvSpPr txBox="1"/>
          <p:nvPr/>
        </p:nvSpPr>
        <p:spPr>
          <a:xfrm>
            <a:off x="1174147" y="2049253"/>
            <a:ext cx="9698986" cy="3005310"/>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اختيار الوسائل:</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تحديد وسائل الاتصال المناسبة (مثل وسائل الإعلام التقليدية، الشبكات الاجتماعية، أو الأحداث المباشرة).</a:t>
            </a:r>
            <a:endParaRPr kumimoji="0" lang="ar-BH"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تخطيط الجدول الزمني والميزانية: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وضع جدول زمني مفصل يشمل جميع الأنشطة المحددة ضمن الميزانية المقررة.</a:t>
            </a:r>
            <a:endParaRPr kumimoji="0" lang="ar-BH"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التقييم وقياس الأداء:</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تقييم نجاح الحملة باستخدام مؤشرات الأداء الرئيسية مثل مدى الوصول، التفاعل، أو التأثير على السلوك.</a:t>
            </a:r>
          </a:p>
        </p:txBody>
      </p:sp>
      <p:sp>
        <p:nvSpPr>
          <p:cNvPr id="4" name="TextBox 3">
            <a:extLst>
              <a:ext uri="{FF2B5EF4-FFF2-40B4-BE49-F238E27FC236}">
                <a16:creationId xmlns:a16="http://schemas.microsoft.com/office/drawing/2014/main" id="{0E18964A-317F-6808-A2DE-49ADC1610F6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117BDDF7-DE02-DA1D-2114-5024B1378F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54452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58467" y="17569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617279" y="344259"/>
            <a:ext cx="8230313" cy="1341236"/>
          </a:xfrm>
          <a:prstGeom prst="rect">
            <a:avLst/>
          </a:prstGeom>
        </p:spPr>
      </p:pic>
      <p:pic>
        <p:nvPicPr>
          <p:cNvPr id="8" name="Picture 7">
            <a:extLst>
              <a:ext uri="{FF2B5EF4-FFF2-40B4-BE49-F238E27FC236}">
                <a16:creationId xmlns:a16="http://schemas.microsoft.com/office/drawing/2014/main" id="{945CBA22-98C4-C14D-B0F4-5C58BDD75C7B}"/>
              </a:ext>
            </a:extLst>
          </p:cNvPr>
          <p:cNvPicPr>
            <a:picLocks noChangeAspect="1"/>
          </p:cNvPicPr>
          <p:nvPr/>
        </p:nvPicPr>
        <p:blipFill>
          <a:blip r:embed="rId4"/>
          <a:srcRect t="34482"/>
          <a:stretch/>
        </p:blipFill>
        <p:spPr>
          <a:xfrm>
            <a:off x="1623847" y="2679749"/>
            <a:ext cx="9333186" cy="1384890"/>
          </a:xfrm>
          <a:prstGeom prst="rect">
            <a:avLst/>
          </a:prstGeom>
        </p:spPr>
      </p:pic>
      <p:sp>
        <p:nvSpPr>
          <p:cNvPr id="11" name="TextBox 10">
            <a:extLst>
              <a:ext uri="{FF2B5EF4-FFF2-40B4-BE49-F238E27FC236}">
                <a16:creationId xmlns:a16="http://schemas.microsoft.com/office/drawing/2014/main" id="{0DE25138-9828-9129-4A5F-0709C04B3612}"/>
              </a:ext>
            </a:extLst>
          </p:cNvPr>
          <p:cNvSpPr txBox="1"/>
          <p:nvPr/>
        </p:nvSpPr>
        <p:spPr>
          <a:xfrm>
            <a:off x="8908795" y="4064639"/>
            <a:ext cx="2002221" cy="338554"/>
          </a:xfrm>
          <a:prstGeom prst="rect">
            <a:avLst/>
          </a:prstGeom>
          <a:noFill/>
        </p:spPr>
        <p:txBody>
          <a:bodyPr wrap="square" rtlCol="0">
            <a:spAutoFit/>
          </a:bodyPr>
          <a:lstStyle/>
          <a:p>
            <a:pPr algn="ctr"/>
            <a:r>
              <a:rPr lang="ar-BH" sz="1600" b="1" dirty="0">
                <a:latin typeface="Alexandria" pitchFamily="2" charset="-78"/>
                <a:cs typeface="Alexandria" pitchFamily="2" charset="-78"/>
              </a:rPr>
              <a:t>التخطيط </a:t>
            </a:r>
            <a:endParaRPr lang="en-US" sz="1600" b="1" dirty="0">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AEDA3AA9-5FB8-2662-8E7C-4B4AA4BB6DF0}"/>
              </a:ext>
            </a:extLst>
          </p:cNvPr>
          <p:cNvSpPr txBox="1"/>
          <p:nvPr/>
        </p:nvSpPr>
        <p:spPr>
          <a:xfrm rot="10800000" flipV="1">
            <a:off x="6621996" y="4522448"/>
            <a:ext cx="2286799" cy="584775"/>
          </a:xfrm>
          <a:prstGeom prst="rect">
            <a:avLst/>
          </a:prstGeom>
          <a:noFill/>
        </p:spPr>
        <p:txBody>
          <a:bodyPr wrap="square" rtlCol="0">
            <a:spAutoFit/>
          </a:bodyPr>
          <a:lstStyle/>
          <a:p>
            <a:pPr algn="ctr"/>
            <a:r>
              <a:rPr lang="ar-BH" sz="1600" b="1" dirty="0">
                <a:latin typeface="Alexandria" pitchFamily="2" charset="-78"/>
                <a:cs typeface="Alexandria" pitchFamily="2" charset="-78"/>
              </a:rPr>
              <a:t>التركيز على الجمهور المستهدف </a:t>
            </a:r>
            <a:endParaRPr lang="en-US" sz="1600" b="1" dirty="0">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842F289A-A3DB-066B-C1A5-D36118221ECC}"/>
              </a:ext>
            </a:extLst>
          </p:cNvPr>
          <p:cNvSpPr txBox="1"/>
          <p:nvPr/>
        </p:nvSpPr>
        <p:spPr>
          <a:xfrm>
            <a:off x="4408287" y="4064639"/>
            <a:ext cx="1687713" cy="338554"/>
          </a:xfrm>
          <a:prstGeom prst="rect">
            <a:avLst/>
          </a:prstGeom>
          <a:noFill/>
        </p:spPr>
        <p:txBody>
          <a:bodyPr wrap="square" rtlCol="0">
            <a:spAutoFit/>
          </a:bodyPr>
          <a:lstStyle/>
          <a:p>
            <a:r>
              <a:rPr lang="ar-BH" sz="1600" b="1" dirty="0">
                <a:latin typeface="Alexandria" pitchFamily="2" charset="-78"/>
                <a:cs typeface="Alexandria" pitchFamily="2" charset="-78"/>
              </a:rPr>
              <a:t>الهدف الواضح </a:t>
            </a:r>
            <a:endParaRPr lang="en-US" sz="1600" b="1"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6BAE6E4B-8693-B9FA-AB7D-B73EFEAF394F}"/>
              </a:ext>
            </a:extLst>
          </p:cNvPr>
          <p:cNvSpPr txBox="1"/>
          <p:nvPr/>
        </p:nvSpPr>
        <p:spPr>
          <a:xfrm>
            <a:off x="1682032" y="4598146"/>
            <a:ext cx="2008200" cy="338554"/>
          </a:xfrm>
          <a:prstGeom prst="rect">
            <a:avLst/>
          </a:prstGeom>
          <a:noFill/>
        </p:spPr>
        <p:txBody>
          <a:bodyPr wrap="square" rtlCol="0">
            <a:spAutoFit/>
          </a:bodyPr>
          <a:lstStyle/>
          <a:p>
            <a:pPr algn="ctr"/>
            <a:r>
              <a:rPr lang="ar-BH" sz="1600" b="1" dirty="0">
                <a:latin typeface="Alexandria" pitchFamily="2" charset="-78"/>
                <a:cs typeface="Alexandria" pitchFamily="2" charset="-78"/>
              </a:rPr>
              <a:t>التواصل المستمر </a:t>
            </a:r>
            <a:endParaRPr lang="en-US" sz="1600" b="1" dirty="0">
              <a:latin typeface="Alexandria" pitchFamily="2" charset="-78"/>
              <a:cs typeface="Alexandria" pitchFamily="2" charset="-78"/>
            </a:endParaRPr>
          </a:p>
        </p:txBody>
      </p:sp>
    </p:spTree>
    <p:extLst>
      <p:ext uri="{BB962C8B-B14F-4D97-AF65-F5344CB8AC3E}">
        <p14:creationId xmlns:p14="http://schemas.microsoft.com/office/powerpoint/2010/main" val="4082711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84501" y="1814048"/>
            <a:ext cx="10078278" cy="4113306"/>
          </a:xfrm>
          <a:prstGeom prst="rect">
            <a:avLst/>
          </a:prstGeom>
          <a:noFill/>
        </p:spPr>
        <p:txBody>
          <a:bodyPr wrap="square" rtlCol="0">
            <a:spAutoFit/>
          </a:bodyPr>
          <a:lstStyle/>
          <a:p>
            <a:pPr lvl="0" algn="just" rtl="1">
              <a:lnSpc>
                <a:spcPct val="150000"/>
              </a:lnSpc>
              <a:defRPr/>
            </a:pPr>
            <a:r>
              <a:rPr lang="ar-EG" sz="1600" b="1" i="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التخطيط </a:t>
            </a:r>
            <a:r>
              <a:rPr lang="ar-EG" sz="1600" dirty="0">
                <a:solidFill>
                  <a:prstClr val="black"/>
                </a:solidFill>
                <a:latin typeface="Alexandria" pitchFamily="2" charset="-78"/>
                <a:cs typeface="Alexandria" pitchFamily="2" charset="-78"/>
              </a:rPr>
              <a:t>تعتمد حملات العلاقات العامة على إعداد خطط دقيقة ومفصلة تشمل الأهداف، الجمهور المستهدف، الوسائل المستخدمة، وجدول زمني محدد</a:t>
            </a:r>
            <a:r>
              <a:rPr lang="ar-BH" sz="1600" dirty="0">
                <a:solidFill>
                  <a:prstClr val="black"/>
                </a:solidFill>
                <a:latin typeface="Alexandria" pitchFamily="2" charset="-78"/>
                <a:cs typeface="Alexandria" pitchFamily="2" charset="-78"/>
              </a:rPr>
              <a:t>.</a:t>
            </a:r>
          </a:p>
          <a:p>
            <a:pPr lvl="0" algn="just" rtl="1">
              <a:lnSpc>
                <a:spcPct val="150000"/>
              </a:lnSpc>
              <a:defRPr/>
            </a:pPr>
            <a:r>
              <a:rPr lang="ar-BH" sz="1600" b="1" i="1" u="sng" dirty="0">
                <a:solidFill>
                  <a:prstClr val="black"/>
                </a:solidFill>
                <a:latin typeface="Alexandria" pitchFamily="2" charset="-78"/>
                <a:cs typeface="Alexandria" pitchFamily="2" charset="-78"/>
              </a:rPr>
              <a:t>التركيز على الجمهور المستهدف </a:t>
            </a:r>
            <a:r>
              <a:rPr lang="ar-BH" sz="1600" dirty="0">
                <a:solidFill>
                  <a:prstClr val="black"/>
                </a:solidFill>
                <a:latin typeface="Alexandria" pitchFamily="2" charset="-78"/>
                <a:cs typeface="Alexandria" pitchFamily="2" charset="-78"/>
              </a:rPr>
              <a:t>يتم توجيه الحملة إلى فئة معينة من الجمهور بناءً على احتياجاتهم واهتماماتهم ، يشمل ذلك تقسيم الجمهور إلى شرائح وفقًا لعوامل مثل العمر، الجنس، الموقع الجغرافي، أو المهنة.</a:t>
            </a:r>
          </a:p>
          <a:p>
            <a:pPr lvl="0" algn="just" rtl="1">
              <a:lnSpc>
                <a:spcPct val="150000"/>
              </a:lnSpc>
              <a:defRPr/>
            </a:pPr>
            <a:r>
              <a:rPr lang="ar-BH" sz="1600" b="1" i="1" u="sng" dirty="0">
                <a:solidFill>
                  <a:prstClr val="black"/>
                </a:solidFill>
                <a:latin typeface="Alexandria" pitchFamily="2" charset="-78"/>
                <a:cs typeface="Alexandria" pitchFamily="2" charset="-78"/>
              </a:rPr>
              <a:t>الهدف الواضح:</a:t>
            </a:r>
            <a:r>
              <a:rPr lang="ar-BH" sz="1600" dirty="0">
                <a:solidFill>
                  <a:prstClr val="black"/>
                </a:solidFill>
                <a:latin typeface="Alexandria" pitchFamily="2" charset="-78"/>
                <a:cs typeface="Alexandria" pitchFamily="2" charset="-78"/>
              </a:rPr>
              <a:t>تهدف إلى تحقيق أهداف محددة مثل تحسين سمعة المؤسسة، زيادة الوعي بخدمة أو منتج، تعزيز العلاقات مع الجمهور أو الشركاء.</a:t>
            </a:r>
          </a:p>
          <a:p>
            <a:pPr lvl="0" algn="just" rtl="1">
              <a:lnSpc>
                <a:spcPct val="150000"/>
              </a:lnSpc>
              <a:defRPr/>
            </a:pPr>
            <a:r>
              <a:rPr lang="ar-BH" sz="1600" b="1" i="1" u="sng" dirty="0">
                <a:solidFill>
                  <a:prstClr val="black"/>
                </a:solidFill>
                <a:latin typeface="Alexandria" pitchFamily="2" charset="-78"/>
                <a:cs typeface="Alexandria" pitchFamily="2" charset="-78"/>
              </a:rPr>
              <a:t>التواصل المستمر</a:t>
            </a:r>
          </a:p>
          <a:p>
            <a:pPr lvl="0" algn="just" rtl="1">
              <a:lnSpc>
                <a:spcPct val="150000"/>
              </a:lnSpc>
              <a:defRPr/>
            </a:pPr>
            <a:r>
              <a:rPr lang="ar-BH" sz="1600" dirty="0">
                <a:solidFill>
                  <a:prstClr val="black"/>
                </a:solidFill>
                <a:latin typeface="Alexandria" pitchFamily="2" charset="-78"/>
                <a:cs typeface="Alexandria" pitchFamily="2" charset="-78"/>
              </a:rPr>
              <a:t>تعتمد على التواصل المستمر والمفتوح مع الجمهور لضمان وضوح الرسالة وتحقيق التفاعل المطلوب</a:t>
            </a:r>
          </a:p>
          <a:p>
            <a:pPr lvl="0" algn="just" rtl="1">
              <a:lnSpc>
                <a:spcPct val="150000"/>
              </a:lnSpc>
              <a:defRPr/>
            </a:pPr>
            <a:endParaRPr lang="ar-BH" sz="1600" dirty="0">
              <a:solidFill>
                <a:prstClr val="black"/>
              </a:solidFill>
              <a:latin typeface="Alexandria" pitchFamily="2" charset="-78"/>
              <a:cs typeface="Alexandria" pitchFamily="2" charset="-78"/>
            </a:endParaRPr>
          </a:p>
          <a:p>
            <a:pPr lvl="0" algn="just" rtl="1">
              <a:lnSpc>
                <a:spcPct val="150000"/>
              </a:lnSpc>
              <a:defRPr/>
            </a:pPr>
            <a:endParaRPr lang="ar-EG" sz="16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55642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714C51-C460-0F25-3580-4D7C19F0B6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C7224A-4591-AB55-7552-DB28D0D8D4D7}"/>
              </a:ext>
            </a:extLst>
          </p:cNvPr>
          <p:cNvSpPr/>
          <p:nvPr/>
        </p:nvSpPr>
        <p:spPr>
          <a:xfrm>
            <a:off x="758467" y="17569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a:extLst>
              <a:ext uri="{FF2B5EF4-FFF2-40B4-BE49-F238E27FC236}">
                <a16:creationId xmlns:a16="http://schemas.microsoft.com/office/drawing/2014/main" id="{467C4A3E-9AA5-18F9-8E73-6D2142302EC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BC2DD8DE-A650-A19D-8195-69A13CA481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CE64266E-8E69-63D2-26D3-D47C05275D0A}"/>
              </a:ext>
            </a:extLst>
          </p:cNvPr>
          <p:cNvPicPr>
            <a:picLocks noChangeAspect="1"/>
          </p:cNvPicPr>
          <p:nvPr/>
        </p:nvPicPr>
        <p:blipFill>
          <a:blip r:embed="rId3"/>
          <a:srcRect l="1176" t="35838"/>
          <a:stretch/>
        </p:blipFill>
        <p:spPr>
          <a:xfrm>
            <a:off x="1484331" y="2318251"/>
            <a:ext cx="9223337" cy="1976216"/>
          </a:xfrm>
          <a:prstGeom prst="rect">
            <a:avLst/>
          </a:prstGeom>
        </p:spPr>
      </p:pic>
      <p:sp>
        <p:nvSpPr>
          <p:cNvPr id="11" name="TextBox 10">
            <a:extLst>
              <a:ext uri="{FF2B5EF4-FFF2-40B4-BE49-F238E27FC236}">
                <a16:creationId xmlns:a16="http://schemas.microsoft.com/office/drawing/2014/main" id="{CF787B58-6DC4-C734-C569-C302B1EC2899}"/>
              </a:ext>
            </a:extLst>
          </p:cNvPr>
          <p:cNvSpPr txBox="1"/>
          <p:nvPr/>
        </p:nvSpPr>
        <p:spPr>
          <a:xfrm>
            <a:off x="8570504" y="4042192"/>
            <a:ext cx="2002221"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إستخدام وسائل متنوعة  </a:t>
            </a:r>
            <a:endPar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2" name="TextBox 11">
            <a:extLst>
              <a:ext uri="{FF2B5EF4-FFF2-40B4-BE49-F238E27FC236}">
                <a16:creationId xmlns:a16="http://schemas.microsoft.com/office/drawing/2014/main" id="{4E150636-2386-A4C8-1A95-DEA38C3DCE7C}"/>
              </a:ext>
            </a:extLst>
          </p:cNvPr>
          <p:cNvSpPr txBox="1"/>
          <p:nvPr/>
        </p:nvSpPr>
        <p:spPr>
          <a:xfrm rot="10800000" flipV="1">
            <a:off x="5965295" y="4493282"/>
            <a:ext cx="2286799"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الإبداع والإبتكار </a:t>
            </a:r>
            <a:endPar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3" name="TextBox 12">
            <a:extLst>
              <a:ext uri="{FF2B5EF4-FFF2-40B4-BE49-F238E27FC236}">
                <a16:creationId xmlns:a16="http://schemas.microsoft.com/office/drawing/2014/main" id="{0E8E1EE9-894F-ADB5-1378-E48B443C8E2A}"/>
              </a:ext>
            </a:extLst>
          </p:cNvPr>
          <p:cNvSpPr txBox="1"/>
          <p:nvPr/>
        </p:nvSpPr>
        <p:spPr>
          <a:xfrm>
            <a:off x="3959171" y="4099796"/>
            <a:ext cx="1687713"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الشفافية والمصداقية </a:t>
            </a:r>
            <a:endPar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4" name="TextBox 13">
            <a:extLst>
              <a:ext uri="{FF2B5EF4-FFF2-40B4-BE49-F238E27FC236}">
                <a16:creationId xmlns:a16="http://schemas.microsoft.com/office/drawing/2014/main" id="{99F1E774-0D31-A9AA-A4B9-BB950EA8D825}"/>
              </a:ext>
            </a:extLst>
          </p:cNvPr>
          <p:cNvSpPr txBox="1"/>
          <p:nvPr/>
        </p:nvSpPr>
        <p:spPr>
          <a:xfrm>
            <a:off x="1802344" y="4627755"/>
            <a:ext cx="1687713"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قياس النتائج </a:t>
            </a:r>
            <a:endPar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2825216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56252" y="2208104"/>
            <a:ext cx="9879495" cy="3743974"/>
          </a:xfrm>
          <a:prstGeom prst="rect">
            <a:avLst/>
          </a:prstGeom>
          <a:noFill/>
        </p:spPr>
        <p:txBody>
          <a:bodyPr wrap="square" rtlCol="0">
            <a:spAutoFit/>
          </a:bodyPr>
          <a:lstStyle/>
          <a:p>
            <a:pPr lvl="0" algn="just" rtl="1">
              <a:lnSpc>
                <a:spcPct val="150000"/>
              </a:lnSpc>
              <a:defRPr/>
            </a:pPr>
            <a:r>
              <a:rPr kumimoji="0" lang="ar-EG" sz="1600" b="1" i="1" u="none" strike="noStrike" kern="1200" cap="none" spc="0" normalizeH="0" baseline="0" noProof="0" dirty="0">
                <a:ln>
                  <a:noFill/>
                </a:ln>
                <a:solidFill>
                  <a:prstClr val="black"/>
                </a:solidFill>
                <a:effectLst/>
                <a:uLnTx/>
                <a:uFillTx/>
                <a:latin typeface="Alexandria" pitchFamily="2" charset="-78"/>
                <a:cs typeface="Alexandria" pitchFamily="2" charset="-78"/>
              </a:rPr>
              <a:t>استخدام وسائل متنوعة</a:t>
            </a:r>
          </a:p>
          <a:p>
            <a:pPr lvl="0" algn="just" rtl="1">
              <a:lnSpc>
                <a:spcPct val="150000"/>
              </a:lnSpc>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تستفيد من الوسائل التقليدية (مثل الصحف والإذاعة) والحديثة (مثل وسائل التواصل الاجتماعي والمواقع الإلكترونية) للوصول إلى الجمهور.</a:t>
            </a:r>
          </a:p>
          <a:p>
            <a:pPr lvl="0" algn="just" rtl="1">
              <a:lnSpc>
                <a:spcPct val="150000"/>
              </a:lnSpc>
              <a:defRPr/>
            </a:pPr>
            <a:r>
              <a:rPr kumimoji="0" lang="ar-EG" sz="1600" b="1" i="1" strike="noStrike" kern="1200" cap="none" spc="0" normalizeH="0" baseline="0" noProof="0" dirty="0">
                <a:ln>
                  <a:noFill/>
                </a:ln>
                <a:solidFill>
                  <a:prstClr val="black"/>
                </a:solidFill>
                <a:effectLst/>
                <a:uLnTx/>
                <a:uFillTx/>
                <a:latin typeface="Alexandria" pitchFamily="2" charset="-78"/>
                <a:cs typeface="Alexandria" pitchFamily="2" charset="-78"/>
              </a:rPr>
              <a:t>الإبداع والابتكار</a:t>
            </a:r>
          </a:p>
          <a:p>
            <a:pPr lvl="0" algn="just" rtl="1">
              <a:lnSpc>
                <a:spcPct val="150000"/>
              </a:lnSpc>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تعتمد على تقديم محتوى إبداعي وجذاب يشد انتباه الجمهور ويحفزهم للتفاعل مع الرسالة.</a:t>
            </a:r>
          </a:p>
          <a:p>
            <a:pPr lvl="0" algn="just" rtl="1">
              <a:lnSpc>
                <a:spcPct val="150000"/>
              </a:lnSpc>
              <a:defRPr/>
            </a:pPr>
            <a:r>
              <a:rPr kumimoji="0" lang="ar-EG" sz="1600" b="1" i="1" u="none" strike="noStrike" kern="1200" cap="none" spc="0" normalizeH="0" baseline="0" noProof="0" dirty="0">
                <a:ln>
                  <a:noFill/>
                </a:ln>
                <a:solidFill>
                  <a:prstClr val="black"/>
                </a:solidFill>
                <a:effectLst/>
                <a:uLnTx/>
                <a:uFillTx/>
                <a:latin typeface="Alexandria" pitchFamily="2" charset="-78"/>
                <a:cs typeface="Alexandria" pitchFamily="2" charset="-78"/>
              </a:rPr>
              <a:t>الشفافية والمصداقية</a:t>
            </a:r>
          </a:p>
          <a:p>
            <a:pPr lvl="0" algn="just" rtl="1">
              <a:lnSpc>
                <a:spcPct val="150000"/>
              </a:lnSpc>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تلتزم بالحفاظ على مصداقية الرسالة وشفافية المعلومات لتجنب أي تأثير سلبي على السمعة.</a:t>
            </a:r>
          </a:p>
          <a:p>
            <a:pPr lvl="0" algn="just" rtl="1">
              <a:lnSpc>
                <a:spcPct val="150000"/>
              </a:lnSpc>
              <a:defRPr/>
            </a:pPr>
            <a:r>
              <a:rPr kumimoji="0" lang="ar-EG" sz="1600" b="1" i="1" u="none" strike="noStrike" kern="1200" cap="none" spc="0" normalizeH="0" baseline="0" noProof="0" dirty="0">
                <a:ln>
                  <a:noFill/>
                </a:ln>
                <a:solidFill>
                  <a:prstClr val="black"/>
                </a:solidFill>
                <a:effectLst/>
                <a:uLnTx/>
                <a:uFillTx/>
                <a:latin typeface="Alexandria" pitchFamily="2" charset="-78"/>
                <a:cs typeface="Alexandria" pitchFamily="2" charset="-78"/>
              </a:rPr>
              <a:t>قياس النتائج</a:t>
            </a:r>
          </a:p>
          <a:p>
            <a:pPr lvl="0" algn="just" rtl="1">
              <a:lnSpc>
                <a:spcPct val="150000"/>
              </a:lnSpc>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يتم تقييم أداء الحملة من خلال مؤشرات قياس مثل عدد المشاركات، الزيارات الإلكترونية، أو تحسين الصورة العامة للمؤسسة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13969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7E1A16-4307-E8FD-48DD-9EFA4AB70C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E08F15F-6CD2-DC30-6B6A-CCCF18E45A50}"/>
              </a:ext>
            </a:extLst>
          </p:cNvPr>
          <p:cNvSpPr/>
          <p:nvPr/>
        </p:nvSpPr>
        <p:spPr>
          <a:xfrm>
            <a:off x="758467" y="17569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a:extLst>
              <a:ext uri="{FF2B5EF4-FFF2-40B4-BE49-F238E27FC236}">
                <a16:creationId xmlns:a16="http://schemas.microsoft.com/office/drawing/2014/main" id="{67402CC5-5A31-CFE0-FFA1-DEB05B6D206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FABDDB1F-279E-96C6-6145-A2A159757A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51EF4A59-0893-A869-A93D-9FB231B2514B}"/>
              </a:ext>
            </a:extLst>
          </p:cNvPr>
          <p:cNvPicPr>
            <a:picLocks noChangeAspect="1"/>
          </p:cNvPicPr>
          <p:nvPr/>
        </p:nvPicPr>
        <p:blipFill>
          <a:blip r:embed="rId3"/>
          <a:srcRect l="25813" t="35838"/>
          <a:stretch/>
        </p:blipFill>
        <p:spPr>
          <a:xfrm>
            <a:off x="2203514" y="2412840"/>
            <a:ext cx="7396909" cy="1976216"/>
          </a:xfrm>
          <a:prstGeom prst="rect">
            <a:avLst/>
          </a:prstGeom>
        </p:spPr>
      </p:pic>
      <p:sp>
        <p:nvSpPr>
          <p:cNvPr id="11" name="TextBox 10">
            <a:extLst>
              <a:ext uri="{FF2B5EF4-FFF2-40B4-BE49-F238E27FC236}">
                <a16:creationId xmlns:a16="http://schemas.microsoft.com/office/drawing/2014/main" id="{5E9192ED-52C9-41E9-5B6E-233FC02877DF}"/>
              </a:ext>
            </a:extLst>
          </p:cNvPr>
          <p:cNvSpPr txBox="1"/>
          <p:nvPr/>
        </p:nvSpPr>
        <p:spPr>
          <a:xfrm>
            <a:off x="7108693" y="4144052"/>
            <a:ext cx="2002221"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التفاعل والمشاركة </a:t>
            </a:r>
            <a:endPar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2" name="TextBox 11">
            <a:extLst>
              <a:ext uri="{FF2B5EF4-FFF2-40B4-BE49-F238E27FC236}">
                <a16:creationId xmlns:a16="http://schemas.microsoft.com/office/drawing/2014/main" id="{BD1215B3-32EF-BBA8-CAF2-9DF5644B398C}"/>
              </a:ext>
            </a:extLst>
          </p:cNvPr>
          <p:cNvSpPr txBox="1"/>
          <p:nvPr/>
        </p:nvSpPr>
        <p:spPr>
          <a:xfrm rot="10800000" flipV="1">
            <a:off x="4552076" y="4048309"/>
            <a:ext cx="2286799"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المرونة </a:t>
            </a:r>
            <a:endPar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3" name="TextBox 12">
            <a:extLst>
              <a:ext uri="{FF2B5EF4-FFF2-40B4-BE49-F238E27FC236}">
                <a16:creationId xmlns:a16="http://schemas.microsoft.com/office/drawing/2014/main" id="{F56255BA-A148-DA70-43EC-BAE4A1A11486}"/>
              </a:ext>
            </a:extLst>
          </p:cNvPr>
          <p:cNvSpPr txBox="1"/>
          <p:nvPr/>
        </p:nvSpPr>
        <p:spPr>
          <a:xfrm>
            <a:off x="2518024" y="4390273"/>
            <a:ext cx="1687713"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الإستدامة </a:t>
            </a:r>
            <a:endPar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1480090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400800" y="2049253"/>
            <a:ext cx="4850296" cy="4482637"/>
          </a:xfrm>
          <a:prstGeom prst="rect">
            <a:avLst/>
          </a:prstGeom>
          <a:noFill/>
        </p:spPr>
        <p:txBody>
          <a:bodyPr wrap="square" rtlCol="0">
            <a:spAutoFit/>
          </a:bodyPr>
          <a:lstStyle/>
          <a:p>
            <a:pPr lvl="0" algn="just" rtl="1">
              <a:lnSpc>
                <a:spcPct val="150000"/>
              </a:lnSpc>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التفاعل والمشاركة</a:t>
            </a:r>
          </a:p>
          <a:p>
            <a:pPr lvl="0" algn="just" rtl="1">
              <a:lnSpc>
                <a:spcPct val="150000"/>
              </a:lnSpc>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تسعى لتشجيع الجمهور على التفاعل والمشاركة في الحملة سواء عبر استبيانات، مسابقات، أو التعليقات.</a:t>
            </a:r>
          </a:p>
          <a:p>
            <a:pPr lvl="0" algn="just" rtl="1">
              <a:lnSpc>
                <a:spcPct val="150000"/>
              </a:lnSpc>
              <a:defRPr/>
            </a:pPr>
            <a:r>
              <a:rPr kumimoji="0" lang="ar-EG" sz="1600" b="1" i="1" u="none" strike="noStrike" kern="1200" cap="none" spc="0" normalizeH="0" baseline="0" noProof="0" dirty="0">
                <a:ln>
                  <a:noFill/>
                </a:ln>
                <a:solidFill>
                  <a:prstClr val="black"/>
                </a:solidFill>
                <a:effectLst/>
                <a:uLnTx/>
                <a:uFillTx/>
                <a:latin typeface="Alexandria" pitchFamily="2" charset="-78"/>
                <a:cs typeface="Alexandria" pitchFamily="2" charset="-78"/>
              </a:rPr>
              <a:t>المرونة</a:t>
            </a:r>
          </a:p>
          <a:p>
            <a:pPr lvl="0" algn="just" rtl="1">
              <a:lnSpc>
                <a:spcPct val="150000"/>
              </a:lnSpc>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تمتاز بالقدرة على التكيف مع التغيرات الطارئة، سواء كانت في السوق أو ردود أفعال الجمهور.</a:t>
            </a:r>
          </a:p>
          <a:p>
            <a:pPr lvl="0" algn="just" rtl="1">
              <a:lnSpc>
                <a:spcPct val="150000"/>
              </a:lnSpc>
              <a:defRPr/>
            </a:pPr>
            <a:r>
              <a:rPr kumimoji="0" lang="ar-EG" sz="1600" b="1" i="1" u="none" strike="noStrike" kern="1200" cap="none" spc="0" normalizeH="0" baseline="0" noProof="0" dirty="0">
                <a:ln>
                  <a:noFill/>
                </a:ln>
                <a:solidFill>
                  <a:prstClr val="black"/>
                </a:solidFill>
                <a:effectLst/>
                <a:uLnTx/>
                <a:uFillTx/>
                <a:latin typeface="Alexandria" pitchFamily="2" charset="-78"/>
                <a:cs typeface="Alexandria" pitchFamily="2" charset="-78"/>
              </a:rPr>
              <a:t>الاستدامة</a:t>
            </a:r>
          </a:p>
          <a:p>
            <a:pPr lvl="0" algn="just" rtl="1">
              <a:lnSpc>
                <a:spcPct val="150000"/>
              </a:lnSpc>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تسعى لبناء علاقات طويلة الأمد مع الجمهور بدلاً من التركيز على نتائج قصيرة المدى.</a:t>
            </a:r>
          </a:p>
          <a:p>
            <a:pPr lvl="0" algn="just" rtl="1">
              <a:lnSpc>
                <a:spcPct val="150000"/>
              </a:lnSpc>
              <a:defRPr/>
            </a:pP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lvl="0" algn="just" rtl="1">
              <a:lnSpc>
                <a:spcPct val="150000"/>
              </a:lnSpc>
              <a:defRPr/>
            </a:pP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lvl="0" algn="just" rtl="1">
              <a:lnSpc>
                <a:spcPct val="150000"/>
              </a:lnSpc>
              <a:defRPr/>
            </a:pP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3D6CF8F-3F46-8D12-D95D-77C5D9B90B3C}"/>
              </a:ext>
            </a:extLst>
          </p:cNvPr>
          <p:cNvPicPr>
            <a:picLocks noChangeAspect="1"/>
          </p:cNvPicPr>
          <p:nvPr/>
        </p:nvPicPr>
        <p:blipFill>
          <a:blip r:embed="rId3"/>
          <a:stretch>
            <a:fillRect/>
          </a:stretch>
        </p:blipFill>
        <p:spPr>
          <a:xfrm>
            <a:off x="617279" y="1671416"/>
            <a:ext cx="5478721" cy="4482637"/>
          </a:xfrm>
          <a:prstGeom prst="rect">
            <a:avLst/>
          </a:prstGeom>
        </p:spPr>
      </p:pic>
    </p:spTree>
    <p:extLst>
      <p:ext uri="{BB962C8B-B14F-4D97-AF65-F5344CB8AC3E}">
        <p14:creationId xmlns:p14="http://schemas.microsoft.com/office/powerpoint/2010/main" val="285967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797305" y="1654362"/>
            <a:ext cx="4372825" cy="4851969"/>
          </a:xfrm>
          <a:prstGeom prst="rect">
            <a:avLst/>
          </a:prstGeom>
          <a:noFill/>
        </p:spPr>
        <p:txBody>
          <a:bodyPr wrap="square" rtlCol="0">
            <a:spAutoFit/>
          </a:bodyPr>
          <a:lstStyle/>
          <a:p>
            <a:pPr lvl="0" algn="just" rtl="1">
              <a:lnSpc>
                <a:spcPct val="150000"/>
              </a:lnSpc>
              <a:defRPr/>
            </a:pPr>
            <a:r>
              <a:rPr lang="ar-BH" sz="1600" dirty="0">
                <a:solidFill>
                  <a:prstClr val="black"/>
                </a:solidFill>
                <a:latin typeface="Alexandria" pitchFamily="2" charset="-78"/>
                <a:cs typeface="Alexandria" pitchFamily="2" charset="-78"/>
              </a:rPr>
              <a:t>إن وضع برنامج للعلاقات العامة يعتبرالوسيلة الأفضل التي تستطيع المنظمة أو المؤسسة من خلالها</a:t>
            </a:r>
            <a:r>
              <a:rPr lang="en-US" sz="1600" dirty="0">
                <a:solidFill>
                  <a:prstClr val="black"/>
                </a:solidFill>
                <a:latin typeface="Alexandria" pitchFamily="2" charset="-78"/>
                <a:cs typeface="Alexandria" pitchFamily="2" charset="-78"/>
              </a:rPr>
              <a:t> </a:t>
            </a:r>
            <a:r>
              <a:rPr lang="ar-BH" sz="1600" dirty="0">
                <a:solidFill>
                  <a:prstClr val="black"/>
                </a:solidFill>
                <a:latin typeface="Alexandria" pitchFamily="2" charset="-78"/>
                <a:cs typeface="Alexandria" pitchFamily="2" charset="-78"/>
              </a:rPr>
              <a:t>تحقيق التكيف الإنساني بينها وبين الجمهور المتعامل معها من جهة، وبين المؤسسات الأخرى في المجتمع من جهة أخرى. وهذا التكيف هو الذي يمكنها من بلوغ أهدافها ويحقق لها ولجمهورها العديد من الخدمات والمنافع، ويخلق الرضا لدى الطرفين، إلى جانب زيادة أواصر التعاون والثقة والتفاهم الذي يحقق النجاح والشهرة للمنظمة أو المؤسسة. </a:t>
            </a:r>
            <a:r>
              <a:rPr lang="en-US" sz="1600" dirty="0">
                <a:solidFill>
                  <a:prstClr val="black"/>
                </a:solidFill>
                <a:latin typeface="Alexandria" pitchFamily="2" charset="-78"/>
                <a:cs typeface="Alexandria" pitchFamily="2" charset="-78"/>
              </a:rPr>
              <a:t> </a:t>
            </a:r>
            <a:endParaRPr lang="ar-EG" sz="1600" dirty="0">
              <a:solidFill>
                <a:prstClr val="black"/>
              </a:solidFill>
              <a:latin typeface="Alexandria" pitchFamily="2" charset="-78"/>
              <a:cs typeface="Alexandria" pitchFamily="2" charset="-78"/>
            </a:endParaRPr>
          </a:p>
          <a:p>
            <a:pPr lvl="0" algn="just" rtl="1">
              <a:lnSpc>
                <a:spcPct val="150000"/>
              </a:lnSpc>
              <a:defRPr/>
            </a:pPr>
            <a:endParaRPr lang="ar-EG" sz="1600" dirty="0">
              <a:solidFill>
                <a:prstClr val="black"/>
              </a:solidFill>
              <a:latin typeface="Alexandria" pitchFamily="2" charset="-78"/>
              <a:cs typeface="Alexandria" pitchFamily="2" charset="-78"/>
            </a:endParaRPr>
          </a:p>
          <a:p>
            <a:pPr lvl="0" algn="just" rtl="1">
              <a:lnSpc>
                <a:spcPct val="150000"/>
              </a:lnSpc>
              <a:defRPr/>
            </a:pPr>
            <a:endParaRPr lang="ar-EG" sz="16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1"/>
          <p:cNvSpPr txBox="1">
            <a:spLocks/>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EG" altLang="en-US" sz="16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rPr>
              <a:t>أهمية حملات العلاقات العامة </a:t>
            </a:r>
            <a:endParaRPr kumimoji="0" lang="en-US" altLang="en-US" sz="16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endParaRPr>
          </a:p>
        </p:txBody>
      </p:sp>
      <p:pic>
        <p:nvPicPr>
          <p:cNvPr id="2" name="Picture 1">
            <a:extLst>
              <a:ext uri="{FF2B5EF4-FFF2-40B4-BE49-F238E27FC236}">
                <a16:creationId xmlns:a16="http://schemas.microsoft.com/office/drawing/2014/main" id="{DC4E7315-33B3-AEBD-84D3-87E89073149E}"/>
              </a:ext>
            </a:extLst>
          </p:cNvPr>
          <p:cNvPicPr>
            <a:picLocks noChangeAspect="1"/>
          </p:cNvPicPr>
          <p:nvPr/>
        </p:nvPicPr>
        <p:blipFill>
          <a:blip r:embed="rId3"/>
          <a:stretch>
            <a:fillRect/>
          </a:stretch>
        </p:blipFill>
        <p:spPr>
          <a:xfrm>
            <a:off x="762000" y="1721661"/>
            <a:ext cx="5638800" cy="4298080"/>
          </a:xfrm>
          <a:prstGeom prst="rect">
            <a:avLst/>
          </a:prstGeom>
        </p:spPr>
      </p:pic>
    </p:spTree>
    <p:extLst>
      <p:ext uri="{BB962C8B-B14F-4D97-AF65-F5344CB8AC3E}">
        <p14:creationId xmlns:p14="http://schemas.microsoft.com/office/powerpoint/2010/main" val="12974715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96187E-2E0B-78E3-6333-B4070DF0406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74FAEC-5E25-CA1C-3DE9-60CB6BA6342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5B3476C1-1499-17A2-3D56-91378A5FB179}"/>
              </a:ext>
            </a:extLst>
          </p:cNvPr>
          <p:cNvSpPr txBox="1"/>
          <p:nvPr/>
        </p:nvSpPr>
        <p:spPr>
          <a:xfrm>
            <a:off x="762000" y="1946981"/>
            <a:ext cx="10099061" cy="3743974"/>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تمكن حملات العلاقات العامة المنظمة أو المؤسسة من تحقيق أهدافها.</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تحقيق التفاهم المتبادل بين المنظمة أو المؤسسة وبين الجماهير.</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زيادة فرص نجاح المنظمة أو المؤسسة.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تساعد حملات العلاقات العامة المتعاملين مع المنظمة أو المؤسسة على المشاركة في المسؤوليات الاجتماعية عن طريق تبصيرهم بإمكاناتها وجهودها.</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 تساعد حملات العلاقات العامة على خلق الإبداع لدى العاملين في المنظمة أو المؤسسة عن طريق إشراكهم في مخطط وضع هذه الحملات.</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id="{77D38DE8-75E9-4A7E-4F18-D77FCAF304B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FCBDBDF7-54B2-8E1A-5F8E-0632C1D9AD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1">
            <a:extLst>
              <a:ext uri="{FF2B5EF4-FFF2-40B4-BE49-F238E27FC236}">
                <a16:creationId xmlns:a16="http://schemas.microsoft.com/office/drawing/2014/main" id="{0E61EF36-09FC-516B-CD59-045C9C053679}"/>
              </a:ext>
            </a:extLst>
          </p:cNvPr>
          <p:cNvSpPr txBox="1">
            <a:spLocks/>
          </p:cNvSpPr>
          <p:nvPr/>
        </p:nvSpPr>
        <p:spPr bwMode="auto">
          <a:xfrm>
            <a:off x="617280" y="268963"/>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ar-BH" altLang="en-US" sz="1600" b="1" u="sng" dirty="0">
                <a:solidFill>
                  <a:srgbClr val="000000"/>
                </a:solidFill>
                <a:effectLst>
                  <a:outerShdw blurRad="38100" dist="38100" dir="2700000" algn="tl">
                    <a:srgbClr val="000000">
                      <a:alpha val="43137"/>
                    </a:srgbClr>
                  </a:outerShdw>
                </a:effectLst>
                <a:latin typeface="Alexandria" pitchFamily="2" charset="-78"/>
                <a:cs typeface="Alexandria" pitchFamily="2" charset="-78"/>
              </a:rPr>
              <a:t>يمكن لحملات العلاقات العامة أن تحقق العديد من المزايا : </a:t>
            </a:r>
            <a:endParaRPr kumimoji="0" lang="en-US" altLang="en-US" sz="16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ea typeface="+mj-ea"/>
              <a:cs typeface="Alexandria" pitchFamily="2" charset="-78"/>
            </a:endParaRPr>
          </a:p>
        </p:txBody>
      </p:sp>
    </p:spTree>
    <p:extLst>
      <p:ext uri="{BB962C8B-B14F-4D97-AF65-F5344CB8AC3E}">
        <p14:creationId xmlns:p14="http://schemas.microsoft.com/office/powerpoint/2010/main" val="8208857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39" y="178326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98179" y="2116890"/>
            <a:ext cx="9985795" cy="3374642"/>
          </a:xfrm>
          <a:prstGeom prst="rect">
            <a:avLst/>
          </a:prstGeom>
          <a:noFill/>
        </p:spPr>
        <p:txBody>
          <a:bodyPr wrap="square" rtlCol="0">
            <a:spAutoFit/>
          </a:bodyPr>
          <a:lstStyle/>
          <a:p>
            <a:pPr lvl="0" algn="just" rtl="1">
              <a:lnSpc>
                <a:spcPct val="150000"/>
              </a:lnSpc>
              <a:defRPr/>
            </a:pPr>
            <a:r>
              <a:rPr lang="ar-BH" sz="1600" b="1" i="1" dirty="0">
                <a:solidFill>
                  <a:prstClr val="black"/>
                </a:solidFill>
                <a:latin typeface="Alexandria" pitchFamily="2" charset="-78"/>
                <a:cs typeface="Alexandria" pitchFamily="2" charset="-78"/>
              </a:rPr>
              <a:t>- </a:t>
            </a:r>
            <a:r>
              <a:rPr lang="ar-EG" sz="1600" b="1" i="1" dirty="0">
                <a:solidFill>
                  <a:prstClr val="black"/>
                </a:solidFill>
                <a:latin typeface="Alexandria" pitchFamily="2" charset="-78"/>
                <a:cs typeface="Alexandria" pitchFamily="2" charset="-78"/>
              </a:rPr>
              <a:t>الحملات الهادفة لتغيير مفاهيم المواطنين تجاه منظمة ما</a:t>
            </a:r>
            <a:r>
              <a:rPr lang="ar-BH" sz="1600" dirty="0">
                <a:solidFill>
                  <a:prstClr val="black"/>
                </a:solidFill>
                <a:latin typeface="Alexandria" pitchFamily="2" charset="-78"/>
                <a:cs typeface="Alexandria" pitchFamily="2" charset="-78"/>
              </a:rPr>
              <a:t>، وذلك من خلال البرامج والمبادرات المتنوعة التي تقوم بها المنظمة. </a:t>
            </a:r>
            <a:endParaRPr lang="ar-EG" sz="1600" dirty="0">
              <a:solidFill>
                <a:prstClr val="black"/>
              </a:solidFill>
              <a:latin typeface="Alexandria" pitchFamily="2" charset="-78"/>
              <a:cs typeface="Alexandria" pitchFamily="2" charset="-78"/>
            </a:endParaRPr>
          </a:p>
          <a:p>
            <a:pPr lvl="0" algn="just" rtl="1">
              <a:lnSpc>
                <a:spcPct val="150000"/>
              </a:lnSpc>
              <a:defRPr/>
            </a:pPr>
            <a:r>
              <a:rPr lang="ar-BH" sz="1600" b="1" i="1" dirty="0">
                <a:solidFill>
                  <a:prstClr val="black"/>
                </a:solidFill>
                <a:latin typeface="Alexandria" pitchFamily="2" charset="-78"/>
                <a:cs typeface="Alexandria" pitchFamily="2" charset="-78"/>
              </a:rPr>
              <a:t>- </a:t>
            </a:r>
            <a:r>
              <a:rPr lang="ar-EG" sz="1600" b="1" i="1" dirty="0">
                <a:solidFill>
                  <a:prstClr val="black"/>
                </a:solidFill>
                <a:latin typeface="Alexandria" pitchFamily="2" charset="-78"/>
                <a:cs typeface="Alexandria" pitchFamily="2" charset="-78"/>
              </a:rPr>
              <a:t>الحملات الداعمة لتعزيز الصور الذهنية للمنظمات</a:t>
            </a:r>
            <a:r>
              <a:rPr lang="ar-BH" sz="1600" b="1" i="1" dirty="0">
                <a:solidFill>
                  <a:prstClr val="black"/>
                </a:solidFill>
                <a:latin typeface="Alexandria" pitchFamily="2" charset="-78"/>
                <a:cs typeface="Alexandria" pitchFamily="2" charset="-78"/>
              </a:rPr>
              <a:t> </a:t>
            </a:r>
            <a:r>
              <a:rPr lang="ar-BH" sz="1600" dirty="0">
                <a:solidFill>
                  <a:prstClr val="black"/>
                </a:solidFill>
                <a:latin typeface="Alexandria" pitchFamily="2" charset="-78"/>
                <a:cs typeface="Alexandria" pitchFamily="2" charset="-78"/>
              </a:rPr>
              <a:t>من خلال تعزيز البرامج التي تقوم بها المنظمة .</a:t>
            </a:r>
            <a:endParaRPr lang="ar-EG" sz="1600" dirty="0">
              <a:solidFill>
                <a:prstClr val="black"/>
              </a:solidFill>
              <a:latin typeface="Alexandria" pitchFamily="2" charset="-78"/>
              <a:cs typeface="Alexandria" pitchFamily="2" charset="-78"/>
            </a:endParaRPr>
          </a:p>
          <a:p>
            <a:pPr lvl="0" algn="just" rtl="1">
              <a:lnSpc>
                <a:spcPct val="150000"/>
              </a:lnSpc>
              <a:defRPr/>
            </a:pPr>
            <a:r>
              <a:rPr lang="ar-BH" sz="1600" b="1" i="1" dirty="0">
                <a:solidFill>
                  <a:prstClr val="black"/>
                </a:solidFill>
                <a:latin typeface="Alexandria" pitchFamily="2" charset="-78"/>
                <a:cs typeface="Alexandria" pitchFamily="2" charset="-78"/>
              </a:rPr>
              <a:t>- </a:t>
            </a:r>
            <a:r>
              <a:rPr lang="ar-EG" sz="1600" b="1" i="1" dirty="0">
                <a:solidFill>
                  <a:prstClr val="black"/>
                </a:solidFill>
                <a:latin typeface="Alexandria" pitchFamily="2" charset="-78"/>
                <a:cs typeface="Alexandria" pitchFamily="2" charset="-78"/>
              </a:rPr>
              <a:t>حملات إصلاح الصورة الذهنية </a:t>
            </a:r>
            <a:r>
              <a:rPr lang="ar-BH" sz="1600" dirty="0">
                <a:solidFill>
                  <a:prstClr val="black"/>
                </a:solidFill>
                <a:latin typeface="Alexandria" pitchFamily="2" charset="-78"/>
                <a:cs typeface="Alexandria" pitchFamily="2" charset="-78"/>
              </a:rPr>
              <a:t>وتأتي هذه الحملات بعد حدوث أي مشاكل في الصورة الذهنية للمنظمة.</a:t>
            </a:r>
            <a:endParaRPr lang="ar-EG" sz="1600" dirty="0">
              <a:solidFill>
                <a:prstClr val="black"/>
              </a:solidFill>
              <a:latin typeface="Alexandria" pitchFamily="2" charset="-78"/>
              <a:cs typeface="Alexandria" pitchFamily="2" charset="-78"/>
            </a:endParaRPr>
          </a:p>
          <a:p>
            <a:pPr lvl="0" algn="just" rtl="1">
              <a:lnSpc>
                <a:spcPct val="150000"/>
              </a:lnSpc>
              <a:defRPr/>
            </a:pPr>
            <a:r>
              <a:rPr lang="ar-BH" sz="1600" dirty="0">
                <a:solidFill>
                  <a:prstClr val="black"/>
                </a:solidFill>
                <a:latin typeface="Alexandria" pitchFamily="2" charset="-78"/>
                <a:cs typeface="Alexandria" pitchFamily="2" charset="-78"/>
              </a:rPr>
              <a:t>- </a:t>
            </a:r>
            <a:r>
              <a:rPr lang="ar-EG" sz="1600" b="1" i="1" dirty="0">
                <a:solidFill>
                  <a:prstClr val="black"/>
                </a:solidFill>
                <a:latin typeface="Alexandria" pitchFamily="2" charset="-78"/>
                <a:cs typeface="Alexandria" pitchFamily="2" charset="-78"/>
              </a:rPr>
              <a:t>حملات معززة للسمعة </a:t>
            </a:r>
            <a:r>
              <a:rPr lang="ar-BH" sz="1600" dirty="0">
                <a:solidFill>
                  <a:prstClr val="black"/>
                </a:solidFill>
                <a:latin typeface="Alexandria" pitchFamily="2" charset="-78"/>
                <a:cs typeface="Alexandria" pitchFamily="2" charset="-78"/>
              </a:rPr>
              <a:t>والتي تلجا إليها المنظمة لترسيخ سمعتها.</a:t>
            </a:r>
          </a:p>
          <a:p>
            <a:pPr algn="just" rtl="1">
              <a:lnSpc>
                <a:spcPct val="150000"/>
              </a:lnSpc>
              <a:defRPr/>
            </a:pPr>
            <a:r>
              <a:rPr lang="ar-BH" sz="1600" b="1" i="1" dirty="0">
                <a:solidFill>
                  <a:prstClr val="black"/>
                </a:solidFill>
                <a:latin typeface="Alexandria" pitchFamily="2" charset="-78"/>
                <a:cs typeface="Alexandria" pitchFamily="2" charset="-78"/>
              </a:rPr>
              <a:t>- حملات التوعية</a:t>
            </a:r>
            <a:r>
              <a:rPr lang="ar-BH" sz="1600" dirty="0">
                <a:solidFill>
                  <a:prstClr val="black"/>
                </a:solidFill>
                <a:latin typeface="Alexandria" pitchFamily="2" charset="-78"/>
                <a:cs typeface="Alexandria" pitchFamily="2" charset="-78"/>
              </a:rPr>
              <a:t>: وتهدف هذه النوعية لزيادة وعي الجماهير تجاه قضية معينه من خلال نشر المعلومات والمعارف عنها .</a:t>
            </a:r>
          </a:p>
          <a:p>
            <a:pPr lvl="0" algn="just" rtl="1">
              <a:lnSpc>
                <a:spcPct val="150000"/>
              </a:lnSpc>
              <a:defRPr/>
            </a:pPr>
            <a:endParaRPr lang="ar-BH" sz="1600" dirty="0">
              <a:solidFill>
                <a:prstClr val="black"/>
              </a:solidFill>
              <a:latin typeface="Alexandria" pitchFamily="2" charset="-78"/>
              <a:cs typeface="Alexandria" pitchFamily="2" charset="-78"/>
            </a:endParaRPr>
          </a:p>
          <a:p>
            <a:pPr lvl="0" algn="just" rtl="1">
              <a:lnSpc>
                <a:spcPct val="150000"/>
              </a:lnSpc>
              <a:defRPr/>
            </a:pPr>
            <a:endParaRPr lang="ar-EG" sz="16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1"/>
          <p:cNvSpPr txBox="1">
            <a:spLocks noChangeArrowheads="1"/>
          </p:cNvSpPr>
          <p:nvPr/>
        </p:nvSpPr>
        <p:spPr bwMode="auto">
          <a:xfrm>
            <a:off x="943993" y="439030"/>
            <a:ext cx="8734857"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EG" altLang="en-US" sz="18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rPr>
              <a:t>أنواع حملات العلاقات العامة</a:t>
            </a:r>
            <a:endParaRPr kumimoji="0" lang="en-US" altLang="en-US" sz="18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5598066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369193-BB52-1037-8606-5D87AC15EB1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217E0E-23F9-411A-796A-C8F15C3FFBE3}"/>
              </a:ext>
            </a:extLst>
          </p:cNvPr>
          <p:cNvSpPr/>
          <p:nvPr/>
        </p:nvSpPr>
        <p:spPr>
          <a:xfrm>
            <a:off x="689639" y="178326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E492E8BC-1D5D-A27B-F2BF-341B1D4E8716}"/>
              </a:ext>
            </a:extLst>
          </p:cNvPr>
          <p:cNvSpPr txBox="1"/>
          <p:nvPr/>
        </p:nvSpPr>
        <p:spPr>
          <a:xfrm>
            <a:off x="1198179" y="2116890"/>
            <a:ext cx="9985795" cy="2266646"/>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1"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حملات التسويق:</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تدمج استراتيجيات العلاقات العامة مع التسويق لزيادة الوعي بالعلامة التجارية وتعزيز المبيعات.</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1"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حملات الشراكة</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تتضمن التعاون مع منظمات أخرى لتعزيز الأهداف المشتركة، مثل الحملات البيئية أو الصحية.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1" i="1"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حملات التفاعل الرقمي:</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تستهدف الجمهور عبر وسائل التواصل الاجتماعي وتستخدم المحتوى الرقمي</a:t>
            </a: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id="{A3EFD426-0B17-4A9F-8004-3DC75D6CE54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B81F05A7-082F-8178-001B-3376C36C1A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059475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74147" y="2488306"/>
            <a:ext cx="9698986" cy="2635978"/>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pitchFamily="2" charset="-78"/>
                <a:cs typeface="Alexandria" pitchFamily="2" charset="-78"/>
              </a:rPr>
              <a:t>تتشابه حملات العلاقات العامة مع الحملات الإعلانية في </a:t>
            </a:r>
            <a:r>
              <a:rPr lang="ar-EG" sz="1600" b="1" dirty="0">
                <a:solidFill>
                  <a:prstClr val="black"/>
                </a:solidFill>
                <a:latin typeface="Alexandria" pitchFamily="2" charset="-78"/>
                <a:cs typeface="Alexandria" pitchFamily="2" charset="-78"/>
              </a:rPr>
              <a:t>الإطار و في البناء </a:t>
            </a:r>
            <a:r>
              <a:rPr lang="ar-EG" sz="1600" dirty="0">
                <a:solidFill>
                  <a:prstClr val="black"/>
                </a:solidFill>
                <a:latin typeface="Alexandria" pitchFamily="2" charset="-78"/>
                <a:cs typeface="Alexandria" pitchFamily="2" charset="-78"/>
              </a:rPr>
              <a:t>، و يفرق الباحثون بين حملات العلاقات العامة والحملات الإعلانية في المسمى و ليس في التطبيق ، حيث يطلق الباحثون على حملات العلاقات العامة أنها الحملات غير الربحية أو حملات الخدمة العامة أو حملات التسويق الاجتماعي ، أمّا الإعلانية فهي الحملات الربحية أو حملات التسويق التجاري ، و هذا يعني أنّ الفرق بين الحملتين </a:t>
            </a:r>
            <a:r>
              <a:rPr lang="ar-EG" sz="1600" b="1" dirty="0">
                <a:solidFill>
                  <a:prstClr val="black"/>
                </a:solidFill>
                <a:latin typeface="Alexandria" pitchFamily="2" charset="-78"/>
                <a:cs typeface="Alexandria" pitchFamily="2" charset="-78"/>
              </a:rPr>
              <a:t>يكون من حيث الأهداف التي تسعى كل منهما لتحقيقها .</a:t>
            </a:r>
            <a:endParaRPr lang="ar-BH" sz="1600" b="1" dirty="0">
              <a:solidFill>
                <a:prstClr val="black"/>
              </a:solidFill>
              <a:latin typeface="Alexandria" pitchFamily="2" charset="-78"/>
              <a:cs typeface="Alexandria" pitchFamily="2" charset="-78"/>
            </a:endParaRPr>
          </a:p>
          <a:p>
            <a:pPr lvl="0" algn="just" rtl="1">
              <a:lnSpc>
                <a:spcPct val="150000"/>
              </a:lnSpc>
              <a:defRPr/>
            </a:pPr>
            <a:r>
              <a:rPr lang="ar-BH" sz="1600" b="1" dirty="0">
                <a:solidFill>
                  <a:prstClr val="black"/>
                </a:solidFill>
                <a:latin typeface="Alexandria" pitchFamily="2" charset="-78"/>
                <a:cs typeface="Alexandria" pitchFamily="2" charset="-78"/>
              </a:rPr>
              <a:t>وبعض الباحثون يميزون بين حملات العلاقات العامة والحملات الإعلانية من خلال إبراز الفروق التالية: </a:t>
            </a:r>
            <a:endParaRPr lang="ar-EG" sz="1600" b="1"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1"/>
          <p:cNvSpPr txBox="1">
            <a:spLocks/>
          </p:cNvSpPr>
          <p:nvPr/>
        </p:nvSpPr>
        <p:spPr bwMode="auto">
          <a:xfrm>
            <a:off x="1214179" y="744107"/>
            <a:ext cx="8229600" cy="941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br>
              <a:rPr kumimoji="0" lang="en-US" sz="2800" b="0"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raditional Arabic" panose="02020603050405020304" pitchFamily="18" charset="-78"/>
              </a:rPr>
            </a:br>
            <a:endParaRPr kumimoji="0" lang="en-US" sz="4400" b="0"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endParaRPr>
          </a:p>
        </p:txBody>
      </p:sp>
      <p:sp>
        <p:nvSpPr>
          <p:cNvPr id="8" name="Title 1"/>
          <p:cNvSpPr txBox="1">
            <a:spLocks/>
          </p:cNvSpPr>
          <p:nvPr/>
        </p:nvSpPr>
        <p:spPr bwMode="auto">
          <a:xfrm>
            <a:off x="1035025" y="542495"/>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AE" sz="2000" b="0"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ا</a:t>
            </a:r>
            <a:r>
              <a:rPr kumimoji="0" lang="ar-AE" sz="2000" b="1"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لف</a:t>
            </a:r>
            <a:r>
              <a:rPr kumimoji="0" lang="ar-EG" sz="2000" b="1"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ارق</a:t>
            </a:r>
            <a:r>
              <a:rPr kumimoji="0" lang="ar-AE" sz="2000" b="1"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 بين </a:t>
            </a:r>
            <a:r>
              <a:rPr kumimoji="0" lang="ar-EG" sz="2000" b="1"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حملات</a:t>
            </a:r>
            <a:r>
              <a:rPr kumimoji="0" lang="ar-EG" sz="2000" b="1" i="1" u="sng" strike="noStrike" kern="1200" cap="none" spc="0" normalizeH="0" noProof="0" dirty="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 العلاقات العامة </a:t>
            </a:r>
            <a:r>
              <a:rPr kumimoji="0" lang="ar-AE" sz="2000" b="1"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و الحملات الإعلانية</a:t>
            </a:r>
            <a:r>
              <a:rPr kumimoji="0" lang="ar-AE" sz="2000" b="0"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ea typeface="Times New Roman" panose="02020603050405020304" pitchFamily="18" charset="0"/>
                <a:cs typeface="Alexandria" pitchFamily="2" charset="-78"/>
              </a:rPr>
              <a:t> </a:t>
            </a:r>
            <a:br>
              <a:rPr kumimoji="0" lang="en-US" sz="2800" b="0"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raditional Arabic" panose="02020603050405020304" pitchFamily="18" charset="-78"/>
              </a:rPr>
            </a:br>
            <a:endParaRPr kumimoji="0" lang="en-US" sz="4400" b="0"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endParaRPr>
          </a:p>
        </p:txBody>
      </p:sp>
    </p:spTree>
    <p:extLst>
      <p:ext uri="{BB962C8B-B14F-4D97-AF65-F5344CB8AC3E}">
        <p14:creationId xmlns:p14="http://schemas.microsoft.com/office/powerpoint/2010/main" val="1058791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9E1199-7DEA-A29F-45E4-0B370B04813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6D8D28-BD6B-2EE6-B357-50B65B9912B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a:extLst>
              <a:ext uri="{FF2B5EF4-FFF2-40B4-BE49-F238E27FC236}">
                <a16:creationId xmlns:a16="http://schemas.microsoft.com/office/drawing/2014/main" id="{0A3E96B3-24DA-152E-C8BF-F0F44261539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EB4CC020-8A72-C0D3-BFCB-0B85A4A101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1">
            <a:extLst>
              <a:ext uri="{FF2B5EF4-FFF2-40B4-BE49-F238E27FC236}">
                <a16:creationId xmlns:a16="http://schemas.microsoft.com/office/drawing/2014/main" id="{840BF3F5-34DD-E990-2DFC-A12522AE36C3}"/>
              </a:ext>
            </a:extLst>
          </p:cNvPr>
          <p:cNvSpPr txBox="1">
            <a:spLocks/>
          </p:cNvSpPr>
          <p:nvPr/>
        </p:nvSpPr>
        <p:spPr bwMode="auto">
          <a:xfrm>
            <a:off x="1214179" y="744107"/>
            <a:ext cx="8229600" cy="941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br>
              <a:rPr kumimoji="0" lang="en-US" sz="2800" b="0"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raditional Arabic" panose="02020603050405020304" pitchFamily="18" charset="-78"/>
              </a:rPr>
            </a:br>
            <a:endParaRPr kumimoji="0" lang="en-US" sz="4400" b="0"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j-ea"/>
              <a:cs typeface="Arial"/>
            </a:endParaRPr>
          </a:p>
        </p:txBody>
      </p:sp>
      <p:graphicFrame>
        <p:nvGraphicFramePr>
          <p:cNvPr id="2" name="Table 1">
            <a:extLst>
              <a:ext uri="{FF2B5EF4-FFF2-40B4-BE49-F238E27FC236}">
                <a16:creationId xmlns:a16="http://schemas.microsoft.com/office/drawing/2014/main" id="{9EE9B3F8-BA2E-AA42-F3CF-21520CB9BD84}"/>
              </a:ext>
            </a:extLst>
          </p:cNvPr>
          <p:cNvGraphicFramePr>
            <a:graphicFrameLocks noGrp="1"/>
          </p:cNvGraphicFramePr>
          <p:nvPr>
            <p:extLst>
              <p:ext uri="{D42A27DB-BD31-4B8C-83A1-F6EECF244321}">
                <p14:modId xmlns:p14="http://schemas.microsoft.com/office/powerpoint/2010/main" val="1210734921"/>
              </p:ext>
            </p:extLst>
          </p:nvPr>
        </p:nvGraphicFramePr>
        <p:xfrm>
          <a:off x="979714" y="2025684"/>
          <a:ext cx="10245333" cy="3639954"/>
        </p:xfrm>
        <a:graphic>
          <a:graphicData uri="http://schemas.openxmlformats.org/drawingml/2006/table">
            <a:tbl>
              <a:tblPr firstRow="1" bandRow="1">
                <a:tableStyleId>{21E4AEA4-8DFA-4A89-87EB-49C32662AFE0}</a:tableStyleId>
              </a:tblPr>
              <a:tblGrid>
                <a:gridCol w="4111059">
                  <a:extLst>
                    <a:ext uri="{9D8B030D-6E8A-4147-A177-3AD203B41FA5}">
                      <a16:colId xmlns:a16="http://schemas.microsoft.com/office/drawing/2014/main" val="25226174"/>
                    </a:ext>
                  </a:extLst>
                </a:gridCol>
                <a:gridCol w="4130091">
                  <a:extLst>
                    <a:ext uri="{9D8B030D-6E8A-4147-A177-3AD203B41FA5}">
                      <a16:colId xmlns:a16="http://schemas.microsoft.com/office/drawing/2014/main" val="4074499259"/>
                    </a:ext>
                  </a:extLst>
                </a:gridCol>
                <a:gridCol w="2004183">
                  <a:extLst>
                    <a:ext uri="{9D8B030D-6E8A-4147-A177-3AD203B41FA5}">
                      <a16:colId xmlns:a16="http://schemas.microsoft.com/office/drawing/2014/main" val="1290355177"/>
                    </a:ext>
                  </a:extLst>
                </a:gridCol>
              </a:tblGrid>
              <a:tr h="601899">
                <a:tc>
                  <a:txBody>
                    <a:bodyPr/>
                    <a:lstStyle/>
                    <a:p>
                      <a:pPr algn="ctr"/>
                      <a:r>
                        <a:rPr lang="ar-BH" sz="1800" dirty="0"/>
                        <a:t>الحملات الإعلانية </a:t>
                      </a:r>
                      <a:endParaRPr lang="en-US" sz="1800" dirty="0"/>
                    </a:p>
                  </a:txBody>
                  <a:tcPr>
                    <a:solidFill>
                      <a:srgbClr val="00B0F0"/>
                    </a:solidFill>
                  </a:tcPr>
                </a:tc>
                <a:tc>
                  <a:txBody>
                    <a:bodyPr/>
                    <a:lstStyle/>
                    <a:p>
                      <a:pPr algn="ctr"/>
                      <a:r>
                        <a:rPr lang="ar-BH" sz="1800" dirty="0"/>
                        <a:t>حملات العلاقات العامة </a:t>
                      </a:r>
                      <a:endParaRPr lang="en-US" sz="1800" dirty="0"/>
                    </a:p>
                  </a:txBody>
                  <a:tcPr>
                    <a:solidFill>
                      <a:srgbClr val="00B0F0"/>
                    </a:solidFill>
                  </a:tcPr>
                </a:tc>
                <a:tc>
                  <a:txBody>
                    <a:bodyPr/>
                    <a:lstStyle/>
                    <a:p>
                      <a:endParaRPr lang="en-US" dirty="0"/>
                    </a:p>
                  </a:txBody>
                  <a:tcPr>
                    <a:solidFill>
                      <a:srgbClr val="00B0F0"/>
                    </a:solidFill>
                  </a:tcPr>
                </a:tc>
                <a:extLst>
                  <a:ext uri="{0D108BD9-81ED-4DB2-BD59-A6C34878D82A}">
                    <a16:rowId xmlns:a16="http://schemas.microsoft.com/office/drawing/2014/main" val="4068566916"/>
                  </a:ext>
                </a:extLst>
              </a:tr>
              <a:tr h="601899">
                <a:tc>
                  <a:txBody>
                    <a:bodyPr/>
                    <a:lstStyle/>
                    <a:p>
                      <a:pPr algn="ctr"/>
                      <a:r>
                        <a:rPr lang="ar-BH" sz="1600" b="0" dirty="0">
                          <a:latin typeface="Alexandria" pitchFamily="2" charset="-78"/>
                          <a:cs typeface="Alexandria" pitchFamily="2" charset="-78"/>
                        </a:rPr>
                        <a:t>الترويج لمنتج أو خدمة وزيادة المبيعات </a:t>
                      </a:r>
                      <a:endParaRPr lang="en-US" sz="1600" b="0" dirty="0">
                        <a:latin typeface="Alexandria" pitchFamily="2" charset="-78"/>
                        <a:cs typeface="Alexandria" pitchFamily="2" charset="-78"/>
                      </a:endParaRPr>
                    </a:p>
                  </a:txBody>
                  <a:tcPr>
                    <a:solidFill>
                      <a:srgbClr val="00B0F0"/>
                    </a:solidFill>
                  </a:tcPr>
                </a:tc>
                <a:tc>
                  <a:txBody>
                    <a:bodyPr/>
                    <a:lstStyle/>
                    <a:p>
                      <a:pPr algn="ctr"/>
                      <a:r>
                        <a:rPr lang="ar-BH" sz="1400" b="0" dirty="0">
                          <a:latin typeface="Alexandria" pitchFamily="2" charset="-78"/>
                          <a:cs typeface="Alexandria" pitchFamily="2" charset="-78"/>
                        </a:rPr>
                        <a:t>بناء وتعزيز صورة العلامة التجارية </a:t>
                      </a:r>
                    </a:p>
                    <a:p>
                      <a:pPr algn="ctr"/>
                      <a:r>
                        <a:rPr lang="ar-BH" sz="1400" b="0" dirty="0">
                          <a:latin typeface="Alexandria" pitchFamily="2" charset="-78"/>
                          <a:cs typeface="Alexandria" pitchFamily="2" charset="-78"/>
                        </a:rPr>
                        <a:t>وتعزيز العلاقة مع الجمهور </a:t>
                      </a:r>
                      <a:endParaRPr lang="en-US" sz="1400" b="0" dirty="0">
                        <a:latin typeface="Alexandria" pitchFamily="2" charset="-78"/>
                        <a:cs typeface="Alexandria" pitchFamily="2" charset="-78"/>
                      </a:endParaRPr>
                    </a:p>
                  </a:txBody>
                  <a:tcPr>
                    <a:solidFill>
                      <a:srgbClr val="00B0F0"/>
                    </a:solidFill>
                  </a:tcPr>
                </a:tc>
                <a:tc>
                  <a:txBody>
                    <a:bodyPr/>
                    <a:lstStyle/>
                    <a:p>
                      <a:pPr algn="ctr"/>
                      <a:r>
                        <a:rPr lang="ar-BH" b="1" dirty="0"/>
                        <a:t>الهدف </a:t>
                      </a:r>
                      <a:endParaRPr lang="en-US" b="1" dirty="0"/>
                    </a:p>
                  </a:txBody>
                  <a:tcPr>
                    <a:solidFill>
                      <a:srgbClr val="00B0F0"/>
                    </a:solidFill>
                  </a:tcPr>
                </a:tc>
                <a:extLst>
                  <a:ext uri="{0D108BD9-81ED-4DB2-BD59-A6C34878D82A}">
                    <a16:rowId xmlns:a16="http://schemas.microsoft.com/office/drawing/2014/main" val="1733276113"/>
                  </a:ext>
                </a:extLst>
              </a:tr>
              <a:tr h="616179">
                <a:tc>
                  <a:txBody>
                    <a:bodyPr/>
                    <a:lstStyle/>
                    <a:p>
                      <a:pPr algn="ctr"/>
                      <a:r>
                        <a:rPr lang="ar-BH" sz="1600" b="0" dirty="0">
                          <a:latin typeface="Alexandria" pitchFamily="2" charset="-78"/>
                          <a:cs typeface="Alexandria" pitchFamily="2" charset="-78"/>
                        </a:rPr>
                        <a:t>الإعلانات المدفوعة عبر التلفزيون والراديو والانترنت والصحف والمجلات </a:t>
                      </a:r>
                      <a:endParaRPr lang="en-US" sz="1600" b="0" dirty="0">
                        <a:latin typeface="Alexandria" pitchFamily="2" charset="-78"/>
                        <a:cs typeface="Alexandria" pitchFamily="2" charset="-78"/>
                      </a:endParaRPr>
                    </a:p>
                  </a:txBody>
                  <a:tcPr>
                    <a:solidFill>
                      <a:srgbClr val="00B0F0"/>
                    </a:solidFill>
                  </a:tcPr>
                </a:tc>
                <a:tc>
                  <a:txBody>
                    <a:bodyPr/>
                    <a:lstStyle/>
                    <a:p>
                      <a:pPr algn="ctr"/>
                      <a:r>
                        <a:rPr lang="ar-BH" sz="1400" b="0" dirty="0">
                          <a:latin typeface="Alexandria" pitchFamily="2" charset="-78"/>
                          <a:cs typeface="Alexandria" pitchFamily="2" charset="-78"/>
                        </a:rPr>
                        <a:t>الفعاليات والبيانات الصحفية والتواصل مع الجمهور </a:t>
                      </a:r>
                      <a:endParaRPr lang="en-US" sz="1400" b="0" dirty="0">
                        <a:latin typeface="Alexandria" pitchFamily="2" charset="-78"/>
                        <a:cs typeface="Alexandria" pitchFamily="2" charset="-78"/>
                      </a:endParaRPr>
                    </a:p>
                  </a:txBody>
                  <a:tcPr>
                    <a:solidFill>
                      <a:srgbClr val="00B0F0"/>
                    </a:solidFill>
                  </a:tcPr>
                </a:tc>
                <a:tc>
                  <a:txBody>
                    <a:bodyPr/>
                    <a:lstStyle/>
                    <a:p>
                      <a:pPr algn="ctr"/>
                      <a:r>
                        <a:rPr lang="ar-BH" b="1" dirty="0"/>
                        <a:t>الوسائل </a:t>
                      </a:r>
                      <a:endParaRPr lang="en-US" b="1" dirty="0"/>
                    </a:p>
                  </a:txBody>
                  <a:tcPr>
                    <a:solidFill>
                      <a:srgbClr val="00B0F0"/>
                    </a:solidFill>
                  </a:tcPr>
                </a:tc>
                <a:extLst>
                  <a:ext uri="{0D108BD9-81ED-4DB2-BD59-A6C34878D82A}">
                    <a16:rowId xmlns:a16="http://schemas.microsoft.com/office/drawing/2014/main" val="3491713295"/>
                  </a:ext>
                </a:extLst>
              </a:tr>
              <a:tr h="601899">
                <a:tc>
                  <a:txBody>
                    <a:bodyPr/>
                    <a:lstStyle/>
                    <a:p>
                      <a:pPr algn="ctr"/>
                      <a:r>
                        <a:rPr lang="ar-BH" sz="1600" b="0" dirty="0">
                          <a:latin typeface="Alexandria" pitchFamily="2" charset="-78"/>
                          <a:cs typeface="Alexandria" pitchFamily="2" charset="-78"/>
                        </a:rPr>
                        <a:t>التحكم اكبر في الرسالة والمحتوى </a:t>
                      </a:r>
                      <a:endParaRPr lang="en-US" sz="1600" b="0" dirty="0">
                        <a:latin typeface="Alexandria" pitchFamily="2" charset="-78"/>
                        <a:cs typeface="Alexandria" pitchFamily="2" charset="-78"/>
                      </a:endParaRPr>
                    </a:p>
                  </a:txBody>
                  <a:tcPr>
                    <a:solidFill>
                      <a:srgbClr val="00B0F0"/>
                    </a:solidFill>
                  </a:tcPr>
                </a:tc>
                <a:tc>
                  <a:txBody>
                    <a:bodyPr/>
                    <a:lstStyle/>
                    <a:p>
                      <a:pPr algn="ctr"/>
                      <a:r>
                        <a:rPr lang="ar-BH" sz="1400" b="0" dirty="0">
                          <a:latin typeface="Alexandria" pitchFamily="2" charset="-78"/>
                          <a:cs typeface="Alexandria" pitchFamily="2" charset="-78"/>
                        </a:rPr>
                        <a:t>التحكم في الرسالة اقل تحكما </a:t>
                      </a:r>
                      <a:endParaRPr lang="en-US" sz="1400" b="0" dirty="0">
                        <a:latin typeface="Alexandria" pitchFamily="2" charset="-78"/>
                        <a:cs typeface="Alexandria" pitchFamily="2" charset="-78"/>
                      </a:endParaRPr>
                    </a:p>
                  </a:txBody>
                  <a:tcPr>
                    <a:solidFill>
                      <a:srgbClr val="00B0F0"/>
                    </a:solidFill>
                  </a:tcPr>
                </a:tc>
                <a:tc>
                  <a:txBody>
                    <a:bodyPr/>
                    <a:lstStyle/>
                    <a:p>
                      <a:pPr algn="ctr"/>
                      <a:r>
                        <a:rPr lang="ar-BH" b="1" dirty="0"/>
                        <a:t>التجكم في الرسالة </a:t>
                      </a:r>
                      <a:endParaRPr lang="en-US" b="1" dirty="0"/>
                    </a:p>
                  </a:txBody>
                  <a:tcPr>
                    <a:solidFill>
                      <a:srgbClr val="00B0F0"/>
                    </a:solidFill>
                  </a:tcPr>
                </a:tc>
                <a:extLst>
                  <a:ext uri="{0D108BD9-81ED-4DB2-BD59-A6C34878D82A}">
                    <a16:rowId xmlns:a16="http://schemas.microsoft.com/office/drawing/2014/main" val="2636731512"/>
                  </a:ext>
                </a:extLst>
              </a:tr>
              <a:tr h="601899">
                <a:tc>
                  <a:txBody>
                    <a:bodyPr/>
                    <a:lstStyle/>
                    <a:p>
                      <a:pPr algn="ctr"/>
                      <a:r>
                        <a:rPr lang="ar-BH" sz="1600" b="0" dirty="0">
                          <a:latin typeface="Alexandria" pitchFamily="2" charset="-78"/>
                          <a:cs typeface="Alexandria" pitchFamily="2" charset="-78"/>
                        </a:rPr>
                        <a:t>تتطلب ميزانية اكبر </a:t>
                      </a:r>
                      <a:endParaRPr lang="en-US" sz="1600" b="0" dirty="0">
                        <a:latin typeface="Alexandria" pitchFamily="2" charset="-78"/>
                        <a:cs typeface="Alexandria" pitchFamily="2" charset="-78"/>
                      </a:endParaRPr>
                    </a:p>
                  </a:txBody>
                  <a:tcPr>
                    <a:solidFill>
                      <a:srgbClr val="00B0F0"/>
                    </a:solidFill>
                  </a:tcPr>
                </a:tc>
                <a:tc>
                  <a:txBody>
                    <a:bodyPr/>
                    <a:lstStyle/>
                    <a:p>
                      <a:pPr algn="ctr"/>
                      <a:r>
                        <a:rPr lang="ar-BH" sz="1400" b="0" dirty="0">
                          <a:latin typeface="Alexandria" pitchFamily="2" charset="-78"/>
                          <a:cs typeface="Alexandria" pitchFamily="2" charset="-78"/>
                        </a:rPr>
                        <a:t>اقل في بعض الحالات وتعتمد على التفاعل الطبيعي </a:t>
                      </a:r>
                      <a:endParaRPr lang="en-US" sz="1400" b="0" dirty="0">
                        <a:latin typeface="Alexandria" pitchFamily="2" charset="-78"/>
                        <a:cs typeface="Alexandria" pitchFamily="2" charset="-78"/>
                      </a:endParaRPr>
                    </a:p>
                  </a:txBody>
                  <a:tcPr>
                    <a:solidFill>
                      <a:srgbClr val="00B0F0"/>
                    </a:solidFill>
                  </a:tcPr>
                </a:tc>
                <a:tc>
                  <a:txBody>
                    <a:bodyPr/>
                    <a:lstStyle/>
                    <a:p>
                      <a:pPr algn="ctr"/>
                      <a:r>
                        <a:rPr lang="ar-BH" b="1" dirty="0"/>
                        <a:t>التكلفة </a:t>
                      </a:r>
                      <a:endParaRPr lang="en-US" b="1" dirty="0"/>
                    </a:p>
                  </a:txBody>
                  <a:tcPr>
                    <a:solidFill>
                      <a:srgbClr val="00B0F0"/>
                    </a:solidFill>
                  </a:tcPr>
                </a:tc>
                <a:extLst>
                  <a:ext uri="{0D108BD9-81ED-4DB2-BD59-A6C34878D82A}">
                    <a16:rowId xmlns:a16="http://schemas.microsoft.com/office/drawing/2014/main" val="348166989"/>
                  </a:ext>
                </a:extLst>
              </a:tr>
              <a:tr h="616179">
                <a:tc>
                  <a:txBody>
                    <a:bodyPr/>
                    <a:lstStyle/>
                    <a:p>
                      <a:pPr algn="ctr"/>
                      <a:r>
                        <a:rPr lang="ar-BH" sz="1600" b="0" dirty="0">
                          <a:latin typeface="Alexandria" pitchFamily="2" charset="-78"/>
                          <a:cs typeface="Alexandria" pitchFamily="2" charset="-78"/>
                        </a:rPr>
                        <a:t>تقاس من خلال المبيعات او الاستجابة المباشرة </a:t>
                      </a:r>
                      <a:endParaRPr lang="en-US" sz="1600" b="0" dirty="0">
                        <a:latin typeface="Alexandria" pitchFamily="2" charset="-78"/>
                        <a:cs typeface="Alexandria" pitchFamily="2" charset="-78"/>
                      </a:endParaRPr>
                    </a:p>
                  </a:txBody>
                  <a:tcPr>
                    <a:solidFill>
                      <a:srgbClr val="00B0F0"/>
                    </a:solidFill>
                  </a:tcPr>
                </a:tc>
                <a:tc>
                  <a:txBody>
                    <a:bodyPr/>
                    <a:lstStyle/>
                    <a:p>
                      <a:pPr algn="ctr"/>
                      <a:r>
                        <a:rPr lang="ar-BH" sz="1400" b="0" dirty="0">
                          <a:latin typeface="Alexandria" pitchFamily="2" charset="-78"/>
                          <a:cs typeface="Alexandria" pitchFamily="2" charset="-78"/>
                        </a:rPr>
                        <a:t>تحسين الصورة والتفاعل مع الجمهور </a:t>
                      </a:r>
                      <a:endParaRPr lang="en-US" sz="1400" b="0" dirty="0">
                        <a:latin typeface="Alexandria" pitchFamily="2" charset="-78"/>
                        <a:cs typeface="Alexandria" pitchFamily="2" charset="-78"/>
                      </a:endParaRPr>
                    </a:p>
                  </a:txBody>
                  <a:tcPr>
                    <a:solidFill>
                      <a:srgbClr val="00B0F0"/>
                    </a:solidFill>
                  </a:tcPr>
                </a:tc>
                <a:tc>
                  <a:txBody>
                    <a:bodyPr/>
                    <a:lstStyle/>
                    <a:p>
                      <a:pPr algn="ctr"/>
                      <a:r>
                        <a:rPr lang="ar-BH" b="1" dirty="0"/>
                        <a:t>النتائج </a:t>
                      </a:r>
                      <a:endParaRPr lang="en-US" b="1" dirty="0"/>
                    </a:p>
                  </a:txBody>
                  <a:tcPr>
                    <a:solidFill>
                      <a:srgbClr val="00B0F0"/>
                    </a:solidFill>
                  </a:tcPr>
                </a:tc>
                <a:extLst>
                  <a:ext uri="{0D108BD9-81ED-4DB2-BD59-A6C34878D82A}">
                    <a16:rowId xmlns:a16="http://schemas.microsoft.com/office/drawing/2014/main" val="503111696"/>
                  </a:ext>
                </a:extLst>
              </a:tr>
            </a:tbl>
          </a:graphicData>
        </a:graphic>
      </p:graphicFrame>
    </p:spTree>
    <p:extLst>
      <p:ext uri="{BB962C8B-B14F-4D97-AF65-F5344CB8AC3E}">
        <p14:creationId xmlns:p14="http://schemas.microsoft.com/office/powerpoint/2010/main" val="4171687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46313" y="1998714"/>
            <a:ext cx="9899374" cy="3743974"/>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pitchFamily="2" charset="-78"/>
                <a:cs typeface="Alexandria" pitchFamily="2" charset="-78"/>
              </a:rPr>
              <a:t>يمكن أن تؤدي إدارة حملة علاقات عامة ناجحة إلى تغيير كثير من القواعد بالنسبة للشركة. بغض النظر عن حجم شركتك، يمكن للعلاقات العامة أن تقربك من بعض أكبر المنافسين في صناعتك، ولاشك</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lvl="0" algn="just" rtl="1">
              <a:lnSpc>
                <a:spcPct val="150000"/>
              </a:lnSpc>
              <a:defRPr/>
            </a:pPr>
            <a:r>
              <a:rPr lang="ar-BH" sz="1600" dirty="0">
                <a:solidFill>
                  <a:prstClr val="black"/>
                </a:solidFill>
                <a:latin typeface="Alexandria" pitchFamily="2" charset="-78"/>
                <a:cs typeface="Alexandria" pitchFamily="2" charset="-78"/>
              </a:rPr>
              <a:t>تعتبر حملات العلاقات العامة من الحملات المهمة للغاية، ويمكن أن تؤدي لتغيير الكثير من القواعد والمعايير للمنظمة ، فحملات العلاقات العامة الناجحة  هي مفتاح النجاح في حملات العلاقات العامة ، وحتى تحقق نجاجاً يفوق التوقعات ؛ لابد أن تكون رسائلك إبداعية وجديرة بالنشرو يمكن أن يكون لحملة العلاقات العامة تأثير طويل الأمد على الصورة العامة لشركتك، لذا فإن ترك انطباع جيد أمر حيوي للغاية .</a:t>
            </a:r>
          </a:p>
          <a:p>
            <a:pPr lvl="0" algn="just" rtl="1">
              <a:lnSpc>
                <a:spcPct val="150000"/>
              </a:lnSpc>
              <a:defRPr/>
            </a:pPr>
            <a:r>
              <a:rPr lang="ar-BH" sz="1600" dirty="0">
                <a:solidFill>
                  <a:prstClr val="black"/>
                </a:solidFill>
                <a:latin typeface="Alexandria" pitchFamily="2" charset="-78"/>
                <a:cs typeface="Alexandria" pitchFamily="2" charset="-78"/>
              </a:rPr>
              <a:t>كما يمكن لحملة العلاقات العامة أن تساعد في إنشاء هوية العلامة التجارية وزيادة مصداقية الشركة، ويمكنها أيضًا جذب الانتباه إلى العلامة التجارية وتزويد الشركة بفرص جديدة، مع بناء قاعدة عملاء قوية ومخلصة</a:t>
            </a:r>
          </a:p>
          <a:p>
            <a:pPr lvl="0" algn="just" rtl="1">
              <a:lnSpc>
                <a:spcPct val="150000"/>
              </a:lnSpc>
              <a:defRPr/>
            </a:pP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p:cNvSpPr txBox="1">
            <a:spLocks/>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EG" altLang="en-US" sz="2000" b="1"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rPr>
              <a:t>عوامل نجاح حملات العلاقات العامة  </a:t>
            </a:r>
            <a:endParaRPr kumimoji="0" lang="en-US" altLang="en-US" sz="2000" b="1" i="1"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1006628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214179" y="2244602"/>
            <a:ext cx="9698986" cy="3569695"/>
          </a:xfrm>
          <a:prstGeom prst="rect">
            <a:avLst/>
          </a:prstGeom>
          <a:noFill/>
        </p:spPr>
        <p:txBody>
          <a:bodyPr wrap="square" rtlCol="0">
            <a:spAutoFit/>
          </a:bodyPr>
          <a:lstStyle/>
          <a:p>
            <a:pPr lvl="0" algn="just" rtl="1">
              <a:lnSpc>
                <a:spcPct val="150000"/>
              </a:lnSpc>
              <a:defRPr/>
            </a:pPr>
            <a:r>
              <a:rPr lang="ar-EG" sz="1600" b="1" i="1" dirty="0">
                <a:solidFill>
                  <a:prstClr val="black"/>
                </a:solidFill>
                <a:effectLst>
                  <a:outerShdw blurRad="38100" dist="38100" dir="2700000" algn="tl">
                    <a:srgbClr val="000000">
                      <a:alpha val="43137"/>
                    </a:srgbClr>
                  </a:outerShdw>
                </a:effectLst>
                <a:latin typeface="Alexandria" pitchFamily="2" charset="-78"/>
                <a:cs typeface="Alexandria" pitchFamily="2" charset="-78"/>
              </a:rPr>
              <a:t>حدد أهدافك </a:t>
            </a:r>
            <a:r>
              <a:rPr lang="en-US" sz="1600" b="1" i="1" dirty="0">
                <a:solidFill>
                  <a:prstClr val="black"/>
                </a:solidFill>
                <a:effectLst>
                  <a:outerShdw blurRad="38100" dist="38100" dir="2700000" algn="tl">
                    <a:srgbClr val="000000">
                      <a:alpha val="43137"/>
                    </a:srgbClr>
                  </a:outerShdw>
                </a:effectLst>
                <a:latin typeface="Alexandria" pitchFamily="2" charset="-78"/>
                <a:cs typeface="Alexandria" pitchFamily="2" charset="-78"/>
              </a:rPr>
              <a:t>Establish your objective and goals</a:t>
            </a:r>
            <a:endParaRPr lang="ar-BH" sz="1600" b="1" i="1" dirty="0">
              <a:solidFill>
                <a:prstClr val="black"/>
              </a:solidFill>
              <a:effectLst>
                <a:outerShdw blurRad="38100" dist="38100" dir="2700000" algn="tl">
                  <a:srgbClr val="000000">
                    <a:alpha val="43137"/>
                  </a:srgbClr>
                </a:outerShdw>
              </a:effectLst>
              <a:latin typeface="Alexandria" pitchFamily="2" charset="-78"/>
              <a:cs typeface="Alexandria" pitchFamily="2" charset="-78"/>
            </a:endParaRPr>
          </a:p>
          <a:p>
            <a:pPr lvl="0" algn="just" rtl="1">
              <a:lnSpc>
                <a:spcPct val="150000"/>
              </a:lnSpc>
              <a:defRPr/>
            </a:pPr>
            <a:endParaRPr lang="ar-BH" sz="1600" b="1" i="1" dirty="0">
              <a:solidFill>
                <a:prstClr val="black"/>
              </a:solidFill>
              <a:effectLst>
                <a:outerShdw blurRad="38100" dist="38100" dir="2700000" algn="tl">
                  <a:srgbClr val="000000">
                    <a:alpha val="43137"/>
                  </a:srgbClr>
                </a:outerShdw>
              </a:effectLst>
              <a:latin typeface="Alexandria" pitchFamily="2" charset="-78"/>
              <a:cs typeface="Alexandria" pitchFamily="2" charset="-78"/>
            </a:endParaRPr>
          </a:p>
          <a:p>
            <a:pPr lvl="0" algn="just" rtl="1">
              <a:lnSpc>
                <a:spcPct val="150000"/>
              </a:lnSpc>
              <a:defRPr/>
            </a:pPr>
            <a:r>
              <a:rPr lang="ar-EG" sz="1600" dirty="0">
                <a:solidFill>
                  <a:prstClr val="black"/>
                </a:solidFill>
                <a:latin typeface="Alexandria" pitchFamily="2" charset="-78"/>
                <a:cs typeface="Alexandria" pitchFamily="2" charset="-78"/>
              </a:rPr>
              <a:t>من الأهمية أن تحدد هدفك وأهدافك أولاً لهذه الحملة، ولابد من التفكير في الشكل الذي ستبدو عليه نهاية الحملة الناجحة ،واستخدم هذا المنطق كأساس لجميع قرارات استراتيجيتك، و يجب أن تكون أهدافك محددة للغاية لأن هذا سيسهل عليك التخطيط لحملتك وسيخلق رسالة أوضح لجمهورك، وستساعد معرفة ما تريد تحقيقه وكيفية القيام بذلك في الدقة في نهجك. بمجرد تحديد أهدافك، ستحدد الجمهور المستهدف وأيضًا</a:t>
            </a:r>
            <a:r>
              <a:rPr lang="ar-BH" sz="1600" dirty="0">
                <a:solidFill>
                  <a:prstClr val="black"/>
                </a:solidFill>
                <a:latin typeface="Alexandria" pitchFamily="2" charset="-78"/>
                <a:cs typeface="Alexandria" pitchFamily="2" charset="-78"/>
              </a:rPr>
              <a:t> المنصات التي تسعى للتواجد من خلالها .</a:t>
            </a:r>
          </a:p>
          <a:p>
            <a:pPr lvl="0" algn="just" rtl="1">
              <a:lnSpc>
                <a:spcPct val="150000"/>
              </a:lnSpc>
              <a:defRPr/>
            </a:pPr>
            <a:r>
              <a:rPr lang="ar-EG" sz="1400" dirty="0">
                <a:solidFill>
                  <a:prstClr val="black"/>
                </a:solidFill>
                <a:latin typeface="Alexandria" pitchFamily="2" charset="-78"/>
                <a:cs typeface="Alexandria" pitchFamily="2" charset="-78"/>
              </a:rPr>
              <a:t>يجب أن تعرف الشركة ما تأمل في تحقيقه من الحملة، ويجب أن يكون الهدف قابلاً للقياس نسبيًا وواقعيًا وقابلاً للتحقيق.</a:t>
            </a:r>
          </a:p>
          <a:p>
            <a:pPr lvl="0" algn="just" rtl="1">
              <a:lnSpc>
                <a:spcPct val="150000"/>
              </a:lnSpc>
              <a:defRPr/>
            </a:pPr>
            <a:endParaRPr lang="ar-EG" sz="2800" dirty="0">
              <a:solidFill>
                <a:prstClr val="black"/>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434276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73739" y="1840772"/>
            <a:ext cx="10272482" cy="4482637"/>
          </a:xfrm>
          <a:prstGeom prst="rect">
            <a:avLst/>
          </a:prstGeom>
          <a:noFill/>
        </p:spPr>
        <p:txBody>
          <a:bodyPr wrap="square" rtlCol="0">
            <a:spAutoFit/>
          </a:bodyPr>
          <a:lstStyle/>
          <a:p>
            <a:pPr lvl="0" algn="just" rtl="1">
              <a:lnSpc>
                <a:spcPct val="150000"/>
              </a:lnSpc>
              <a:defRPr/>
            </a:pPr>
            <a:r>
              <a:rPr lang="ar-EG" sz="1600" b="1" i="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2-تعرف على جمهورك المستهدف. </a:t>
            </a:r>
            <a:r>
              <a:rPr lang="en-US" sz="1600" b="1" i="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Know your target audience.</a:t>
            </a:r>
            <a:endParaRPr lang="ar-BH" sz="1600" b="1" i="1" u="sng" dirty="0">
              <a:solidFill>
                <a:prstClr val="black"/>
              </a:solidFill>
              <a:effectLst>
                <a:outerShdw blurRad="38100" dist="38100" dir="2700000" algn="tl">
                  <a:srgbClr val="000000">
                    <a:alpha val="43137"/>
                  </a:srgbClr>
                </a:outerShdw>
              </a:effectLst>
              <a:latin typeface="Alexandria" pitchFamily="2" charset="-78"/>
              <a:cs typeface="Alexandria" pitchFamily="2" charset="-78"/>
            </a:endParaRPr>
          </a:p>
          <a:p>
            <a:pPr lvl="0" algn="just" rtl="1">
              <a:lnSpc>
                <a:spcPct val="150000"/>
              </a:lnSpc>
              <a:defRPr/>
            </a:pPr>
            <a:r>
              <a:rPr lang="ar-BH" sz="1600" dirty="0">
                <a:solidFill>
                  <a:prstClr val="black"/>
                </a:solidFill>
                <a:latin typeface="Alexandria" pitchFamily="2" charset="-78"/>
                <a:cs typeface="Alexandria" pitchFamily="2" charset="-78"/>
              </a:rPr>
              <a:t>لكي تنجح الحملة، يجب أن تعرف الجمهور المستهدف الذي تحاول الوصول إليه وبيع الرسالة له. يجب تحديد الجمهور المستهدف من خلال خصائصهم، وهذا سيسمح للشركة بفهم كيف يمكنهم الوصول إلى الجمهور وكيفية جعل المنتج أو الخدمة التي يعلنون عنها تبدو جذابة لهم</a:t>
            </a:r>
            <a:r>
              <a:rPr lang="ar-BH" sz="1600" b="1" i="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a:t>
            </a:r>
          </a:p>
          <a:p>
            <a:pPr lvl="0" algn="just" rtl="1">
              <a:lnSpc>
                <a:spcPct val="150000"/>
              </a:lnSpc>
              <a:defRPr/>
            </a:pPr>
            <a:r>
              <a:rPr lang="ar-BH" sz="1600" b="1" i="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3-تحديد استراتيجية وتكتيكات الخطة</a:t>
            </a:r>
          </a:p>
          <a:p>
            <a:pPr lvl="0" algn="just" rtl="1">
              <a:lnSpc>
                <a:spcPct val="150000"/>
              </a:lnSpc>
              <a:defRPr/>
            </a:pPr>
            <a:r>
              <a:rPr lang="ar-BH" sz="1600" b="1" i="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 </a:t>
            </a:r>
            <a:r>
              <a:rPr lang="ar-BH" sz="1600" dirty="0">
                <a:solidFill>
                  <a:prstClr val="black"/>
                </a:solidFill>
                <a:latin typeface="Alexandria" pitchFamily="2" charset="-78"/>
                <a:cs typeface="Alexandria" pitchFamily="2" charset="-78"/>
              </a:rPr>
              <a:t>يعد تطوير استراتيجية جيدة تشرح كيفية الوصول إلى هدف معين أمرًا حيويًا، وستوفر إرشادات للخطة أثناء وصف الموضوع والرسائل الرئيسية والقنوات التي يجب استخدامها لتوصيل الرسالة عبر (وسائل الإعلام، البيانات الصحفية، المقالات، إلخ.). إنه أساسًا الأساس للمكونات التي يتم التخطيط لها. يصف تحديد التكتيكات المطلوبة الأنشطة المحددة التي تضع كل استراتيجية موضع التنفيذ وتساعد على تحقيق مجموعة الأهداف. هذا مهم للغاية ويعتبر أحد أكثر الأجزاء وضوحًا في حملة العلاقات العامة. يجب النظر في جميع مكونات الخطة وإعادة تقييمها طوال الحملة.</a:t>
            </a:r>
          </a:p>
          <a:p>
            <a:pPr lvl="0" algn="just" rtl="1">
              <a:lnSpc>
                <a:spcPct val="150000"/>
              </a:lnSpc>
              <a:defRPr/>
            </a:pPr>
            <a:endParaRPr lang="en-US" sz="1600" b="1" i="1" u="sng" dirty="0">
              <a:solidFill>
                <a:prstClr val="black"/>
              </a:solidFill>
              <a:effectLst>
                <a:outerShdw blurRad="38100" dist="38100" dir="2700000" algn="tl">
                  <a:srgbClr val="000000">
                    <a:alpha val="43137"/>
                  </a:srgbClr>
                </a:outerShdw>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35805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32434" y="1966306"/>
            <a:ext cx="9698986" cy="2543645"/>
          </a:xfrm>
          <a:prstGeom prst="rect">
            <a:avLst/>
          </a:prstGeom>
          <a:noFill/>
        </p:spPr>
        <p:txBody>
          <a:bodyPr wrap="square" rtlCol="0">
            <a:spAutoFit/>
          </a:bodyPr>
          <a:lstStyle/>
          <a:p>
            <a:pPr lvl="0" algn="just" rtl="1">
              <a:lnSpc>
                <a:spcPct val="150000"/>
              </a:lnSpc>
              <a:defRPr/>
            </a:pPr>
            <a:r>
              <a:rPr lang="ar-BH" sz="2800" b="1" i="1" u="sng" dirty="0">
                <a:solidFill>
                  <a:prstClr val="black"/>
                </a:solidFill>
                <a:latin typeface="Times New Roman" panose="02020603050405020304" pitchFamily="18" charset="0"/>
                <a:cs typeface="Times New Roman" panose="02020603050405020304" pitchFamily="18" charset="0"/>
              </a:rPr>
              <a:t>4</a:t>
            </a:r>
            <a:r>
              <a:rPr lang="ar-EG" sz="1600" b="1" i="1" u="sng" dirty="0">
                <a:solidFill>
                  <a:prstClr val="black"/>
                </a:solidFill>
                <a:latin typeface="Alexandria" pitchFamily="2" charset="-78"/>
                <a:cs typeface="Alexandria" pitchFamily="2" charset="-78"/>
              </a:rPr>
              <a:t>. حدد المنصة الصحيحة </a:t>
            </a:r>
            <a:r>
              <a:rPr lang="en-US" sz="1600" b="1" i="1" u="sng" dirty="0">
                <a:solidFill>
                  <a:prstClr val="black"/>
                </a:solidFill>
                <a:latin typeface="Alexandria" pitchFamily="2" charset="-78"/>
                <a:cs typeface="Alexandria" pitchFamily="2" charset="-78"/>
              </a:rPr>
              <a:t>Identify the right platform.</a:t>
            </a:r>
            <a:endParaRPr lang="ar-EG" sz="1600" b="1" i="1" u="sng" dirty="0">
              <a:solidFill>
                <a:prstClr val="black"/>
              </a:solidFill>
              <a:latin typeface="Alexandria" pitchFamily="2" charset="-78"/>
              <a:cs typeface="Alexandria" pitchFamily="2" charset="-78"/>
            </a:endParaRPr>
          </a:p>
          <a:p>
            <a:pPr lvl="0" algn="just" rtl="1">
              <a:lnSpc>
                <a:spcPct val="150000"/>
              </a:lnSpc>
              <a:defRPr/>
            </a:pPr>
            <a:r>
              <a:rPr lang="ar-EG" sz="1600" dirty="0">
                <a:solidFill>
                  <a:prstClr val="black"/>
                </a:solidFill>
                <a:latin typeface="Alexandria" pitchFamily="2" charset="-78"/>
                <a:cs typeface="Alexandria" pitchFamily="2" charset="-78"/>
              </a:rPr>
              <a:t>سيحدد جمهورك المستهدف نوع منصة الوسائط الأكثر فعالية لرسالتك، عند اختيار منصة، لا يتعلق الأمر بشركتك بقدر ما يتعلق بالمكان الذي يقضي فيه عميلك المثالي معظم وقته. على سبيل المثال، يتم استخدام </a:t>
            </a:r>
            <a:r>
              <a:rPr lang="en-US" sz="1600" dirty="0">
                <a:solidFill>
                  <a:prstClr val="black"/>
                </a:solidFill>
                <a:latin typeface="Alexandria" pitchFamily="2" charset="-78"/>
                <a:cs typeface="Alexandria" pitchFamily="2" charset="-78"/>
              </a:rPr>
              <a:t>Twitter </a:t>
            </a:r>
            <a:r>
              <a:rPr lang="ar-EG" sz="1600" dirty="0">
                <a:solidFill>
                  <a:prstClr val="black"/>
                </a:solidFill>
                <a:latin typeface="Alexandria" pitchFamily="2" charset="-78"/>
                <a:cs typeface="Alexandria" pitchFamily="2" charset="-78"/>
              </a:rPr>
              <a:t>لنشر معلومات مثل الأخبار العاجلة، بينما يتم استخدام </a:t>
            </a:r>
            <a:r>
              <a:rPr lang="en-US" sz="1600" dirty="0">
                <a:solidFill>
                  <a:prstClr val="black"/>
                </a:solidFill>
                <a:latin typeface="Alexandria" pitchFamily="2" charset="-78"/>
                <a:cs typeface="Alexandria" pitchFamily="2" charset="-78"/>
              </a:rPr>
              <a:t>Instagram </a:t>
            </a:r>
            <a:r>
              <a:rPr lang="ar-EG" sz="1600" dirty="0">
                <a:solidFill>
                  <a:prstClr val="black"/>
                </a:solidFill>
                <a:latin typeface="Alexandria" pitchFamily="2" charset="-78"/>
                <a:cs typeface="Alexandria" pitchFamily="2" charset="-78"/>
              </a:rPr>
              <a:t>و </a:t>
            </a:r>
            <a:r>
              <a:rPr lang="en-US" sz="1600" dirty="0">
                <a:solidFill>
                  <a:prstClr val="black"/>
                </a:solidFill>
                <a:latin typeface="Alexandria" pitchFamily="2" charset="-78"/>
                <a:cs typeface="Alexandria" pitchFamily="2" charset="-78"/>
              </a:rPr>
              <a:t>Pinterest </a:t>
            </a:r>
            <a:r>
              <a:rPr lang="ar-EG" sz="1600" dirty="0">
                <a:solidFill>
                  <a:prstClr val="black"/>
                </a:solidFill>
                <a:latin typeface="Alexandria" pitchFamily="2" charset="-78"/>
                <a:cs typeface="Alexandria" pitchFamily="2" charset="-78"/>
              </a:rPr>
              <a:t>للمحتوى المرئي. بمجرد تحديد النظام الأساسي الرئيسي لجمهورك المستهدف، يمكنك تزويدهم باستمرار بمعلومات وتحديثات جديدة حول عملك.</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E0EA1D2-1C87-698C-724D-1FEBB36C893E}"/>
              </a:ext>
            </a:extLst>
          </p:cNvPr>
          <p:cNvPicPr>
            <a:picLocks noChangeAspect="1"/>
          </p:cNvPicPr>
          <p:nvPr/>
        </p:nvPicPr>
        <p:blipFill>
          <a:blip r:embed="rId3"/>
          <a:stretch>
            <a:fillRect/>
          </a:stretch>
        </p:blipFill>
        <p:spPr>
          <a:xfrm>
            <a:off x="1132434" y="4303986"/>
            <a:ext cx="2509400" cy="1751921"/>
          </a:xfrm>
          <a:prstGeom prst="rect">
            <a:avLst/>
          </a:prstGeom>
        </p:spPr>
      </p:pic>
    </p:spTree>
    <p:extLst>
      <p:ext uri="{BB962C8B-B14F-4D97-AF65-F5344CB8AC3E}">
        <p14:creationId xmlns:p14="http://schemas.microsoft.com/office/powerpoint/2010/main" val="17846253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7312" y="12845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33670" y="1629632"/>
            <a:ext cx="9879495" cy="3005310"/>
          </a:xfrm>
          <a:prstGeom prst="rect">
            <a:avLst/>
          </a:prstGeom>
          <a:noFill/>
        </p:spPr>
        <p:txBody>
          <a:bodyPr wrap="square" rtlCol="0">
            <a:spAutoFit/>
          </a:bodyPr>
          <a:lstStyle/>
          <a:p>
            <a:pPr lvl="0" algn="just" rtl="1">
              <a:lnSpc>
                <a:spcPct val="150000"/>
              </a:lnSpc>
              <a:defRPr/>
            </a:pPr>
            <a:r>
              <a:rPr lang="ar-BH" sz="1600" b="1" i="1" u="sng" dirty="0">
                <a:solidFill>
                  <a:prstClr val="black"/>
                </a:solidFill>
                <a:latin typeface="Alexandria" pitchFamily="2" charset="-78"/>
                <a:cs typeface="Alexandria" pitchFamily="2" charset="-78"/>
              </a:rPr>
              <a:t>5-ا</a:t>
            </a:r>
            <a:r>
              <a:rPr lang="ar-EG" sz="1600" b="1" i="1" u="sng" dirty="0">
                <a:solidFill>
                  <a:prstClr val="black"/>
                </a:solidFill>
                <a:latin typeface="Alexandria" pitchFamily="2" charset="-78"/>
                <a:cs typeface="Alexandria" pitchFamily="2" charset="-78"/>
              </a:rPr>
              <a:t>بحث عن زوايا إبداعية</a:t>
            </a:r>
            <a:r>
              <a:rPr lang="en-US" sz="1600" b="1" i="1" u="sng" dirty="0">
                <a:solidFill>
                  <a:prstClr val="black"/>
                </a:solidFill>
                <a:latin typeface="Alexandria" pitchFamily="2" charset="-78"/>
                <a:cs typeface="Alexandria" pitchFamily="2" charset="-78"/>
              </a:rPr>
              <a:t>Find creative angles.</a:t>
            </a:r>
          </a:p>
          <a:p>
            <a:pPr lvl="0" algn="just" rtl="1">
              <a:lnSpc>
                <a:spcPct val="150000"/>
              </a:lnSpc>
              <a:defRPr/>
            </a:pPr>
            <a:endParaRPr lang="en-US" sz="1600" dirty="0">
              <a:solidFill>
                <a:prstClr val="black"/>
              </a:solidFill>
              <a:latin typeface="Alexandria" pitchFamily="2" charset="-78"/>
              <a:cs typeface="Alexandria" pitchFamily="2" charset="-78"/>
            </a:endParaRPr>
          </a:p>
          <a:p>
            <a:pPr lvl="0" algn="just" rtl="1">
              <a:lnSpc>
                <a:spcPct val="150000"/>
              </a:lnSpc>
              <a:defRPr/>
            </a:pPr>
            <a:r>
              <a:rPr lang="ar-EG" sz="1600" dirty="0">
                <a:solidFill>
                  <a:prstClr val="black"/>
                </a:solidFill>
                <a:latin typeface="Alexandria" pitchFamily="2" charset="-78"/>
                <a:cs typeface="Alexandria" pitchFamily="2" charset="-78"/>
              </a:rPr>
              <a:t>يعد عرض زاوية إبداعية أمرًا مهمًا للغاية إذا كنت تريد جذب انتباه وسائل الإعلام لحملة العلاقات العامة تكن كسولًا وأرسل بيانًا صحفيًا إلى العديد من الصحفيين على نفس البريد الإلكتروني لأن معظمهم سيتجاهله. في رسالتك الترويجية، تأكد من تحديد المنفذ الإعلامي بالاسم، وإذا أمكن، الصحفي أيضًا، يُظهر العرض التقديمي الشخصي أنك منظم وأنك تبذل الوقت والجهد في التواصل معك ،العديد من المنافذ تريد ميزة أكثر من مجرد إعلان بسيط ؛ يريدون الكتابة عن شيء يجذب انتباه الجمهور حقًا. قم بإجراء بحث لمعرفة نوع القصص التي تغطيها المنصة الإعلامية، وتأكد من أن رسالتك مناسبة.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804209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7312" y="12845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56252" y="1440662"/>
            <a:ext cx="9879495" cy="4851969"/>
          </a:xfrm>
          <a:prstGeom prst="rect">
            <a:avLst/>
          </a:prstGeom>
          <a:noFill/>
        </p:spPr>
        <p:txBody>
          <a:bodyPr wrap="square" rtlCol="0">
            <a:spAutoFit/>
          </a:bodyPr>
          <a:lstStyle/>
          <a:p>
            <a:pPr lvl="0" algn="just" rtl="1">
              <a:lnSpc>
                <a:spcPct val="150000"/>
              </a:lnSpc>
              <a:defRPr/>
            </a:pPr>
            <a:r>
              <a:rPr lang="ar-BH" sz="1600" b="1" i="1" u="sng" dirty="0">
                <a:solidFill>
                  <a:prstClr val="black"/>
                </a:solidFill>
                <a:latin typeface="Alexandria" pitchFamily="2" charset="-78"/>
                <a:cs typeface="Alexandria" pitchFamily="2" charset="-78"/>
              </a:rPr>
              <a:t>6-تحديد الميزانية والجدول الزمني للخطة</a:t>
            </a:r>
          </a:p>
          <a:p>
            <a:pPr lvl="0" algn="just" rtl="1">
              <a:lnSpc>
                <a:spcPct val="150000"/>
              </a:lnSpc>
              <a:defRPr/>
            </a:pPr>
            <a:r>
              <a:rPr lang="ar-BH" sz="1600" dirty="0">
                <a:solidFill>
                  <a:prstClr val="black"/>
                </a:solidFill>
                <a:latin typeface="Alexandria" pitchFamily="2" charset="-78"/>
                <a:cs typeface="Alexandria" pitchFamily="2" charset="-78"/>
              </a:rPr>
              <a:t> يعد فهم مقدار الموارد التي يمكن إنفاقها جزءًا مهمًا من تخطيط الحملة، وسيسمح للشركة بالتفكير في إنفاق أموال أكثر أو أقل خلال مراحل مختلفة من الحملة. وإلى جانب الميزانية، من المهم تعيين جدول زمني يركز على النقاط الرئيسية للحملة، بما في ذلك نقطتي البداية والنهاية. سيساعد الجدول الزمني في تتبع الحملة ومعرفة مقدار الوقت المتبقي لها.</a:t>
            </a:r>
          </a:p>
          <a:p>
            <a:pPr lvl="0" algn="just" rtl="1">
              <a:lnSpc>
                <a:spcPct val="150000"/>
              </a:lnSpc>
              <a:defRPr/>
            </a:pPr>
            <a:endParaRPr lang="ar-BH" sz="1600" dirty="0">
              <a:solidFill>
                <a:prstClr val="black"/>
              </a:solidFill>
              <a:latin typeface="Alexandria" pitchFamily="2" charset="-78"/>
              <a:cs typeface="Alexandria" pitchFamily="2" charset="-78"/>
            </a:endParaRPr>
          </a:p>
          <a:p>
            <a:pPr lvl="0" algn="just" rtl="1">
              <a:lnSpc>
                <a:spcPct val="150000"/>
              </a:lnSpc>
              <a:defRPr/>
            </a:pPr>
            <a:r>
              <a:rPr lang="ar-BH" sz="1600" dirty="0">
                <a:solidFill>
                  <a:prstClr val="black"/>
                </a:solidFill>
                <a:latin typeface="Alexandria" pitchFamily="2" charset="-78"/>
                <a:cs typeface="Alexandria" pitchFamily="2" charset="-78"/>
              </a:rPr>
              <a:t> 7-</a:t>
            </a:r>
            <a:r>
              <a:rPr lang="ar-BH" sz="1600" b="1" i="1" u="sng" dirty="0">
                <a:solidFill>
                  <a:prstClr val="black"/>
                </a:solidFill>
                <a:latin typeface="Alexandria" pitchFamily="2" charset="-78"/>
                <a:cs typeface="Alexandria" pitchFamily="2" charset="-78"/>
              </a:rPr>
              <a:t>تقييم الحملة</a:t>
            </a:r>
          </a:p>
          <a:p>
            <a:pPr lvl="0" algn="just" rtl="1">
              <a:lnSpc>
                <a:spcPct val="150000"/>
              </a:lnSpc>
              <a:defRPr/>
            </a:pPr>
            <a:r>
              <a:rPr lang="ar-BH" sz="1600" dirty="0">
                <a:solidFill>
                  <a:prstClr val="black"/>
                </a:solidFill>
                <a:latin typeface="Alexandria" pitchFamily="2" charset="-78"/>
                <a:cs typeface="Alexandria" pitchFamily="2" charset="-78"/>
              </a:rPr>
              <a:t> يمكن تحديد نجاح حملة العلاقات العامة من خلال القدرة على قياس الأهداف لإظهار الإنجازات، ويجب أن تكون المعايير المستخدمة محددة وذات مصداقية، وتقييم جهود العلاقات العامة للشركة مهم جدًا لأنها سيساعدك أيضًا على التخطيط للمستقبل وتحديد الجمهور المستهدف بشكل أفضل لتسهيل تحقيق أهداف عملك.</a:t>
            </a:r>
          </a:p>
          <a:p>
            <a:pPr lvl="0" algn="just" rtl="1">
              <a:lnSpc>
                <a:spcPct val="150000"/>
              </a:lnSpc>
              <a:defRPr/>
            </a:pPr>
            <a:endParaRPr lang="ar-BH" sz="1600" b="1" i="1" u="sng" dirty="0">
              <a:solidFill>
                <a:prstClr val="black"/>
              </a:solidFill>
              <a:effectLst>
                <a:outerShdw blurRad="38100" dist="38100" dir="2700000" algn="tl">
                  <a:srgbClr val="000000">
                    <a:alpha val="43137"/>
                  </a:srgbClr>
                </a:outerShdw>
              </a:effectLst>
              <a:latin typeface="Alexandria" pitchFamily="2" charset="-78"/>
              <a:cs typeface="Alexandria" pitchFamily="2" charset="-78"/>
            </a:endParaRPr>
          </a:p>
          <a:p>
            <a:pPr lvl="0" algn="just" rtl="1">
              <a:lnSpc>
                <a:spcPct val="150000"/>
              </a:lnSpc>
              <a:defRPr/>
            </a:pPr>
            <a:r>
              <a:rPr lang="ar-BH" sz="1600" b="1" i="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 </a:t>
            </a:r>
          </a:p>
          <a:p>
            <a:pPr lvl="0" algn="just" rtl="1">
              <a:lnSpc>
                <a:spcPct val="150000"/>
              </a:lnSpc>
              <a:defRPr/>
            </a:pPr>
            <a:endParaRPr lang="ar-EG" sz="1600" b="1" i="1" u="sng" dirty="0">
              <a:solidFill>
                <a:prstClr val="black"/>
              </a:solidFill>
              <a:effectLst>
                <a:outerShdw blurRad="38100" dist="38100" dir="2700000" algn="tl">
                  <a:srgbClr val="000000">
                    <a:alpha val="43137"/>
                  </a:srgbClr>
                </a:outerShdw>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91140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7312" y="12845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33668" y="1372347"/>
            <a:ext cx="9879495" cy="4113306"/>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pitchFamily="2" charset="-78"/>
                <a:cs typeface="Alexandria" pitchFamily="2" charset="-78"/>
              </a:rPr>
              <a:t>1- حملات العلاقات العامة الفعالة هي التي تستخدم وسائل إعلام محددة ومعروفة .</a:t>
            </a:r>
            <a:endParaRPr lang="ar-BH" sz="1600" dirty="0">
              <a:solidFill>
                <a:prstClr val="black"/>
              </a:solidFill>
              <a:latin typeface="Alexandria" pitchFamily="2" charset="-78"/>
              <a:cs typeface="Alexandria" pitchFamily="2" charset="-78"/>
            </a:endParaRPr>
          </a:p>
          <a:p>
            <a:pPr lvl="0" algn="just" rtl="1">
              <a:lnSpc>
                <a:spcPct val="150000"/>
              </a:lnSpc>
              <a:defRPr/>
            </a:pPr>
            <a:endParaRPr lang="ar-EG" sz="1600" dirty="0">
              <a:solidFill>
                <a:prstClr val="black"/>
              </a:solidFill>
              <a:latin typeface="Alexandria" pitchFamily="2" charset="-78"/>
              <a:cs typeface="Alexandria" pitchFamily="2" charset="-78"/>
            </a:endParaRPr>
          </a:p>
          <a:p>
            <a:pPr lvl="0" algn="just" rtl="1">
              <a:lnSpc>
                <a:spcPct val="150000"/>
              </a:lnSpc>
              <a:defRPr/>
            </a:pPr>
            <a:r>
              <a:rPr lang="ar-EG" sz="1600" dirty="0">
                <a:solidFill>
                  <a:prstClr val="black"/>
                </a:solidFill>
                <a:latin typeface="Alexandria" pitchFamily="2" charset="-78"/>
                <a:cs typeface="Alexandria" pitchFamily="2" charset="-78"/>
              </a:rPr>
              <a:t>2- أن حملات العلاقات العامة الأكثر تأثيراً هي التي تربط بين وسائل الإعلام والمجتمع (تواصل الوسائل مع أفراد المجتمع مكانياً وزمانياً).</a:t>
            </a:r>
            <a:endParaRPr lang="ar-BH" sz="1600" dirty="0">
              <a:solidFill>
                <a:prstClr val="black"/>
              </a:solidFill>
              <a:latin typeface="Alexandria" pitchFamily="2" charset="-78"/>
              <a:cs typeface="Alexandria" pitchFamily="2" charset="-78"/>
            </a:endParaRPr>
          </a:p>
          <a:p>
            <a:pPr lvl="0" algn="just" rtl="1">
              <a:lnSpc>
                <a:spcPct val="150000"/>
              </a:lnSpc>
              <a:defRPr/>
            </a:pPr>
            <a:endParaRPr lang="ar-EG" sz="1600" dirty="0">
              <a:solidFill>
                <a:prstClr val="black"/>
              </a:solidFill>
              <a:latin typeface="Alexandria" pitchFamily="2" charset="-78"/>
              <a:cs typeface="Alexandria" pitchFamily="2" charset="-78"/>
            </a:endParaRPr>
          </a:p>
          <a:p>
            <a:pPr lvl="0" algn="just" rtl="1">
              <a:lnSpc>
                <a:spcPct val="150000"/>
              </a:lnSpc>
              <a:defRPr/>
            </a:pPr>
            <a:r>
              <a:rPr lang="ar-EG" sz="1600" dirty="0">
                <a:solidFill>
                  <a:prstClr val="black"/>
                </a:solidFill>
                <a:latin typeface="Alexandria" pitchFamily="2" charset="-78"/>
                <a:cs typeface="Alexandria" pitchFamily="2" charset="-78"/>
              </a:rPr>
              <a:t>3- يعد القطاع الجماهيري المستهدف والذي تستهدف  الحملة الإعلامية التأثير فيه عنصراً مهماً.</a:t>
            </a:r>
            <a:endParaRPr lang="ar-BH" sz="1600" dirty="0">
              <a:solidFill>
                <a:prstClr val="black"/>
              </a:solidFill>
              <a:latin typeface="Alexandria" pitchFamily="2" charset="-78"/>
              <a:cs typeface="Alexandria" pitchFamily="2" charset="-78"/>
            </a:endParaRPr>
          </a:p>
          <a:p>
            <a:pPr lvl="0" algn="just" rtl="1">
              <a:lnSpc>
                <a:spcPct val="150000"/>
              </a:lnSpc>
              <a:defRPr/>
            </a:pPr>
            <a:endParaRPr lang="ar-EG" sz="1600" dirty="0">
              <a:solidFill>
                <a:prstClr val="black"/>
              </a:solidFill>
              <a:latin typeface="Alexandria" pitchFamily="2" charset="-78"/>
              <a:cs typeface="Alexandria" pitchFamily="2" charset="-78"/>
            </a:endParaRPr>
          </a:p>
          <a:p>
            <a:pPr lvl="0" algn="just" rtl="1">
              <a:lnSpc>
                <a:spcPct val="150000"/>
              </a:lnSpc>
              <a:defRPr/>
            </a:pPr>
            <a:r>
              <a:rPr lang="ar-EG" sz="1600" dirty="0">
                <a:solidFill>
                  <a:prstClr val="black"/>
                </a:solidFill>
                <a:latin typeface="Alexandria" pitchFamily="2" charset="-78"/>
                <a:cs typeface="Alexandria" pitchFamily="2" charset="-78"/>
              </a:rPr>
              <a:t>4- ضرورة جذب الانتباه وجعل رسالة الحملة وشعارها جزءاً من برامج الترفيه ليساعد ذلك في تعزيز الانتباه وتقويته.</a:t>
            </a:r>
            <a:endParaRPr lang="ar-BH" sz="1600" dirty="0">
              <a:solidFill>
                <a:prstClr val="black"/>
              </a:solidFill>
              <a:latin typeface="Alexandria" pitchFamily="2" charset="-78"/>
              <a:cs typeface="Alexandria" pitchFamily="2" charset="-78"/>
            </a:endParaRPr>
          </a:p>
          <a:p>
            <a:pPr lvl="0" algn="just" rtl="1">
              <a:lnSpc>
                <a:spcPct val="150000"/>
              </a:lnSpc>
              <a:defRPr/>
            </a:pPr>
            <a:endParaRPr lang="ar-EG" sz="1600" dirty="0">
              <a:solidFill>
                <a:prstClr val="black"/>
              </a:solidFill>
              <a:latin typeface="Alexandria" pitchFamily="2" charset="-78"/>
              <a:cs typeface="Alexandria" pitchFamily="2" charset="-78"/>
            </a:endParaRPr>
          </a:p>
          <a:p>
            <a:pPr lvl="0" algn="just" rtl="1">
              <a:lnSpc>
                <a:spcPct val="150000"/>
              </a:lnSpc>
              <a:defRPr/>
            </a:pPr>
            <a:r>
              <a:rPr lang="ar-EG" sz="1600" dirty="0">
                <a:solidFill>
                  <a:prstClr val="black"/>
                </a:solidFill>
                <a:latin typeface="Alexandria" pitchFamily="2" charset="-78"/>
                <a:cs typeface="Alexandria" pitchFamily="2" charset="-78"/>
              </a:rPr>
              <a:t>5- أن الرسالة الواضحة والبسيطة هي الأنسب وهي المطلوبة وتكرار الرسالة يساعد في مضاعفة تأثيرها.</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2105169" y="268963"/>
            <a:ext cx="7736495" cy="1438781"/>
          </a:xfrm>
          <a:prstGeom prst="rect">
            <a:avLst/>
          </a:prstGeom>
        </p:spPr>
      </p:pic>
    </p:spTree>
    <p:extLst>
      <p:ext uri="{BB962C8B-B14F-4D97-AF65-F5344CB8AC3E}">
        <p14:creationId xmlns:p14="http://schemas.microsoft.com/office/powerpoint/2010/main" val="38665616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7312" y="12845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520070" y="1484602"/>
            <a:ext cx="4731026" cy="2635978"/>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pitchFamily="2" charset="-78"/>
                <a:cs typeface="Alexandria" pitchFamily="2" charset="-78"/>
              </a:rPr>
              <a:t>6- من الضروري أن تؤكد حملات العلاقات العامة على التغيير الإيجابي.</a:t>
            </a:r>
            <a:endParaRPr lang="ar-BH" sz="1600" dirty="0">
              <a:solidFill>
                <a:prstClr val="black"/>
              </a:solidFill>
              <a:latin typeface="Alexandria" pitchFamily="2" charset="-78"/>
              <a:cs typeface="Alexandria" pitchFamily="2" charset="-78"/>
            </a:endParaRPr>
          </a:p>
          <a:p>
            <a:pPr lvl="0" algn="just" rtl="1">
              <a:lnSpc>
                <a:spcPct val="150000"/>
              </a:lnSpc>
              <a:defRPr/>
            </a:pPr>
            <a:endParaRPr lang="ar-EG" sz="1600" dirty="0">
              <a:solidFill>
                <a:prstClr val="black"/>
              </a:solidFill>
              <a:latin typeface="Alexandria" pitchFamily="2" charset="-78"/>
              <a:cs typeface="Alexandria" pitchFamily="2" charset="-78"/>
            </a:endParaRPr>
          </a:p>
          <a:p>
            <a:pPr lvl="0" algn="just" rtl="1">
              <a:lnSpc>
                <a:spcPct val="150000"/>
              </a:lnSpc>
              <a:defRPr/>
            </a:pPr>
            <a:r>
              <a:rPr lang="ar-EG" sz="1600" dirty="0">
                <a:solidFill>
                  <a:prstClr val="black"/>
                </a:solidFill>
                <a:latin typeface="Alexandria" pitchFamily="2" charset="-78"/>
                <a:cs typeface="Alexandria" pitchFamily="2" charset="-78"/>
              </a:rPr>
              <a:t>7- أن حملات العلاقات العامة الفعالة يجب أن تشرك الشخصيات المهمة الرسمية والجماعات التطوعية والشخصيات الحكومية والعامة للمشاركة في أهداف الحملة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995242" y="1484602"/>
            <a:ext cx="4704434" cy="4109614"/>
          </a:xfrm>
          <a:prstGeom prst="rect">
            <a:avLst/>
          </a:prstGeom>
        </p:spPr>
      </p:pic>
    </p:spTree>
    <p:extLst>
      <p:ext uri="{BB962C8B-B14F-4D97-AF65-F5344CB8AC3E}">
        <p14:creationId xmlns:p14="http://schemas.microsoft.com/office/powerpoint/2010/main" val="17391208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2845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532243" y="1629632"/>
            <a:ext cx="6659218" cy="3005310"/>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pitchFamily="2" charset="-78"/>
                <a:cs typeface="Alexandria" pitchFamily="2" charset="-78"/>
              </a:rPr>
              <a:t>8- من الضروري </a:t>
            </a:r>
            <a:r>
              <a:rPr lang="ar-BH" sz="1600" dirty="0">
                <a:solidFill>
                  <a:prstClr val="black"/>
                </a:solidFill>
                <a:latin typeface="Alexandria" pitchFamily="2" charset="-78"/>
                <a:cs typeface="Alexandria" pitchFamily="2" charset="-78"/>
              </a:rPr>
              <a:t>م</a:t>
            </a:r>
            <a:r>
              <a:rPr lang="ar-EG" sz="1600" dirty="0">
                <a:solidFill>
                  <a:prstClr val="black"/>
                </a:solidFill>
                <a:latin typeface="Alexandria" pitchFamily="2" charset="-78"/>
                <a:cs typeface="Alexandria" pitchFamily="2" charset="-78"/>
              </a:rPr>
              <a:t>راعاة توقيت الحملة حيث أن الوقت له دور مهم في النتائج المتحققة.</a:t>
            </a:r>
          </a:p>
          <a:p>
            <a:pPr lvl="0" algn="just" rtl="1">
              <a:lnSpc>
                <a:spcPct val="150000"/>
              </a:lnSpc>
              <a:defRPr/>
            </a:pPr>
            <a:r>
              <a:rPr lang="ar-EG" sz="1600" dirty="0">
                <a:solidFill>
                  <a:prstClr val="black"/>
                </a:solidFill>
                <a:latin typeface="Alexandria" pitchFamily="2" charset="-78"/>
                <a:cs typeface="Alexandria" pitchFamily="2" charset="-78"/>
              </a:rPr>
              <a:t>9- ضروة القيام بعملية التقويم لأن تقييم الحملة يمكن أن يحسن من فعاليتها على أنه عند تقييم حملة العلاقات العامة ،يجب الأخذ في الاعتبار الاستفادة من نتائج التقييم واستخدامها في تخطيط حملات العلاقات العامة اللاحقة وخاصة إذا كانت حملة العلاقات العامة السابقة ناجحة ، حيث يساعد الجمهور على الربط بين رسائل الحملة الجديدة وتلك التي سبقتها.</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12696" r="16487"/>
          <a:stretch/>
        </p:blipFill>
        <p:spPr>
          <a:xfrm>
            <a:off x="1351446" y="2422011"/>
            <a:ext cx="2623930" cy="2095500"/>
          </a:xfrm>
          <a:prstGeom prst="rect">
            <a:avLst/>
          </a:prstGeom>
        </p:spPr>
      </p:pic>
    </p:spTree>
    <p:extLst>
      <p:ext uri="{BB962C8B-B14F-4D97-AF65-F5344CB8AC3E}">
        <p14:creationId xmlns:p14="http://schemas.microsoft.com/office/powerpoint/2010/main" val="39991720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7312" y="12845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6202017" y="1629632"/>
            <a:ext cx="4711148" cy="2266646"/>
          </a:xfrm>
          <a:prstGeom prst="rect">
            <a:avLst/>
          </a:prstGeom>
          <a:noFill/>
        </p:spPr>
        <p:txBody>
          <a:bodyPr wrap="square" rtlCol="0">
            <a:spAutoFit/>
          </a:bodyPr>
          <a:lstStyle/>
          <a:p>
            <a:pPr lvl="0" algn="just" rtl="1">
              <a:lnSpc>
                <a:spcPct val="150000"/>
              </a:lnSpc>
              <a:defRPr/>
            </a:pPr>
            <a:r>
              <a:rPr lang="ar-EG" sz="1600" dirty="0">
                <a:solidFill>
                  <a:prstClr val="black"/>
                </a:solidFill>
                <a:latin typeface="Alexandria" pitchFamily="2" charset="-78"/>
                <a:cs typeface="Alexandria" pitchFamily="2" charset="-78"/>
              </a:rPr>
              <a:t>1/ الوضوح .</a:t>
            </a:r>
          </a:p>
          <a:p>
            <a:pPr lvl="0" algn="just" rtl="1">
              <a:lnSpc>
                <a:spcPct val="150000"/>
              </a:lnSpc>
              <a:defRPr/>
            </a:pPr>
            <a:r>
              <a:rPr lang="ar-EG" sz="1600" dirty="0">
                <a:solidFill>
                  <a:prstClr val="black"/>
                </a:solidFill>
                <a:latin typeface="Alexandria" pitchFamily="2" charset="-78"/>
                <a:cs typeface="Alexandria" pitchFamily="2" charset="-78"/>
              </a:rPr>
              <a:t>2/ المرونة .</a:t>
            </a:r>
          </a:p>
          <a:p>
            <a:pPr lvl="0" algn="just" rtl="1">
              <a:lnSpc>
                <a:spcPct val="150000"/>
              </a:lnSpc>
              <a:defRPr/>
            </a:pPr>
            <a:r>
              <a:rPr lang="ar-EG" sz="1600" dirty="0">
                <a:solidFill>
                  <a:prstClr val="black"/>
                </a:solidFill>
                <a:latin typeface="Alexandria" pitchFamily="2" charset="-78"/>
                <a:cs typeface="Alexandria" pitchFamily="2" charset="-78"/>
              </a:rPr>
              <a:t>3/ الوقت .</a:t>
            </a:r>
          </a:p>
          <a:p>
            <a:pPr lvl="0" algn="just" rtl="1">
              <a:lnSpc>
                <a:spcPct val="150000"/>
              </a:lnSpc>
              <a:defRPr/>
            </a:pPr>
            <a:r>
              <a:rPr lang="ar-EG" sz="1600" dirty="0">
                <a:solidFill>
                  <a:prstClr val="black"/>
                </a:solidFill>
                <a:latin typeface="Alexandria" pitchFamily="2" charset="-78"/>
                <a:cs typeface="Alexandria" pitchFamily="2" charset="-78"/>
              </a:rPr>
              <a:t>4/ المشاركة في وضع الخطة : إذ أنّ مشاركة العاملين في المنظمة شيء ضروري و أساسي لضمان درجة عالية من النجاح عند التنفيذ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1031587" y="0"/>
            <a:ext cx="8272989" cy="1345306"/>
          </a:xfrm>
          <a:prstGeom prst="rect">
            <a:avLst/>
          </a:prstGeom>
        </p:spPr>
      </p:pic>
      <p:pic>
        <p:nvPicPr>
          <p:cNvPr id="5" name="Picture 4"/>
          <p:cNvPicPr>
            <a:picLocks noChangeAspect="1"/>
          </p:cNvPicPr>
          <p:nvPr/>
        </p:nvPicPr>
        <p:blipFill>
          <a:blip r:embed="rId4"/>
          <a:stretch>
            <a:fillRect/>
          </a:stretch>
        </p:blipFill>
        <p:spPr>
          <a:xfrm>
            <a:off x="1429415" y="1909571"/>
            <a:ext cx="4000500" cy="2828604"/>
          </a:xfrm>
          <a:prstGeom prst="rect">
            <a:avLst/>
          </a:prstGeom>
        </p:spPr>
      </p:pic>
    </p:spTree>
    <p:extLst>
      <p:ext uri="{BB962C8B-B14F-4D97-AF65-F5344CB8AC3E}">
        <p14:creationId xmlns:p14="http://schemas.microsoft.com/office/powerpoint/2010/main" val="37181868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7312" y="12845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123924" y="1915489"/>
            <a:ext cx="9879495" cy="2923364"/>
          </a:xfrm>
          <a:prstGeom prst="rect">
            <a:avLst/>
          </a:prstGeom>
          <a:noFill/>
        </p:spPr>
        <p:txBody>
          <a:bodyPr wrap="square" rtlCol="0">
            <a:spAutoFit/>
          </a:bodyPr>
          <a:lstStyle/>
          <a:p>
            <a:pPr lvl="0" algn="just" rtl="1">
              <a:lnSpc>
                <a:spcPct val="150000"/>
              </a:lnSpc>
              <a:defRPr/>
            </a:pPr>
            <a:r>
              <a:rPr lang="ar-BH" sz="1400" dirty="0">
                <a:solidFill>
                  <a:prstClr val="black"/>
                </a:solidFill>
                <a:latin typeface="Alexandria" pitchFamily="2" charset="-78"/>
                <a:cs typeface="Alexandria" pitchFamily="2" charset="-78"/>
              </a:rPr>
              <a:t>5</a:t>
            </a:r>
            <a:r>
              <a:rPr lang="ar-EG" sz="1400" dirty="0">
                <a:solidFill>
                  <a:prstClr val="black"/>
                </a:solidFill>
                <a:latin typeface="Alexandria" pitchFamily="2" charset="-78"/>
                <a:cs typeface="Alexandria" pitchFamily="2" charset="-78"/>
              </a:rPr>
              <a:t>/ </a:t>
            </a:r>
            <a:r>
              <a:rPr lang="ar-EG" sz="1400" b="1" dirty="0">
                <a:solidFill>
                  <a:prstClr val="black"/>
                </a:solidFill>
                <a:latin typeface="Alexandria" pitchFamily="2" charset="-78"/>
                <a:cs typeface="Alexandria" pitchFamily="2" charset="-78"/>
              </a:rPr>
              <a:t>دقة البيانات و المعلومات </a:t>
            </a:r>
            <a:r>
              <a:rPr lang="ar-EG" sz="1400" dirty="0">
                <a:solidFill>
                  <a:prstClr val="black"/>
                </a:solidFill>
                <a:latin typeface="Alexandria" pitchFamily="2" charset="-78"/>
                <a:cs typeface="Alexandria" pitchFamily="2" charset="-78"/>
              </a:rPr>
              <a:t>: إنّ البيانات الصحيحة و المعلومات الدقيقة هي الأساس الذي تبنى عليه الخطة ، و على أساس هذه المعلومات يتم تحديد الإمكانيات المادية و البشرية اللازمة ، و الوقت المناسب لتنفيذها و الصورة التي سيكون عليها الوضع عند التنفيذ من النواحي الاقتصادية الاجتماعية و السياسية كافة </a:t>
            </a:r>
            <a:endParaRPr lang="ar-BH" sz="1400" dirty="0">
              <a:solidFill>
                <a:prstClr val="black"/>
              </a:solidFill>
              <a:latin typeface="Alexandria" pitchFamily="2" charset="-78"/>
              <a:cs typeface="Alexandria" pitchFamily="2" charset="-78"/>
            </a:endParaRPr>
          </a:p>
          <a:p>
            <a:pPr lvl="0" algn="just" rtl="1">
              <a:lnSpc>
                <a:spcPct val="150000"/>
              </a:lnSpc>
              <a:defRPr/>
            </a:pPr>
            <a:r>
              <a:rPr lang="ar-BH" sz="1400" dirty="0">
                <a:solidFill>
                  <a:prstClr val="black"/>
                </a:solidFill>
                <a:latin typeface="Alexandria" pitchFamily="2" charset="-78"/>
                <a:cs typeface="Alexandria" pitchFamily="2" charset="-78"/>
              </a:rPr>
              <a:t>6</a:t>
            </a:r>
            <a:r>
              <a:rPr lang="ar-EG" sz="1400" dirty="0">
                <a:solidFill>
                  <a:prstClr val="black"/>
                </a:solidFill>
                <a:latin typeface="Alexandria" pitchFamily="2" charset="-78"/>
                <a:cs typeface="Alexandria" pitchFamily="2" charset="-78"/>
              </a:rPr>
              <a:t>- </a:t>
            </a:r>
            <a:r>
              <a:rPr lang="ar-EG" sz="1400" b="1" dirty="0">
                <a:solidFill>
                  <a:prstClr val="black"/>
                </a:solidFill>
                <a:latin typeface="Alexandria" pitchFamily="2" charset="-78"/>
                <a:cs typeface="Alexandria" pitchFamily="2" charset="-78"/>
              </a:rPr>
              <a:t>من الضروري نراعاة توقيت الحملة </a:t>
            </a:r>
            <a:r>
              <a:rPr lang="ar-EG" sz="1400" dirty="0">
                <a:solidFill>
                  <a:prstClr val="black"/>
                </a:solidFill>
                <a:latin typeface="Alexandria" pitchFamily="2" charset="-78"/>
                <a:cs typeface="Alexandria" pitchFamily="2" charset="-78"/>
              </a:rPr>
              <a:t>حيث أن الوقت له دور مهم في النتائج المتحققة.</a:t>
            </a:r>
          </a:p>
          <a:p>
            <a:pPr lvl="0" algn="just" rtl="1">
              <a:lnSpc>
                <a:spcPct val="150000"/>
              </a:lnSpc>
              <a:defRPr/>
            </a:pPr>
            <a:r>
              <a:rPr lang="ar-BH" sz="1400" dirty="0">
                <a:solidFill>
                  <a:prstClr val="black"/>
                </a:solidFill>
                <a:latin typeface="Alexandria" pitchFamily="2" charset="-78"/>
                <a:cs typeface="Alexandria" pitchFamily="2" charset="-78"/>
              </a:rPr>
              <a:t>7</a:t>
            </a:r>
            <a:r>
              <a:rPr lang="ar-EG" sz="1400" dirty="0">
                <a:solidFill>
                  <a:prstClr val="black"/>
                </a:solidFill>
                <a:latin typeface="Alexandria" pitchFamily="2" charset="-78"/>
                <a:cs typeface="Alexandria" pitchFamily="2" charset="-78"/>
              </a:rPr>
              <a:t>- </a:t>
            </a:r>
            <a:r>
              <a:rPr lang="ar-EG" sz="1400" b="1" dirty="0">
                <a:solidFill>
                  <a:prstClr val="black"/>
                </a:solidFill>
                <a:latin typeface="Alexandria" pitchFamily="2" charset="-78"/>
                <a:cs typeface="Alexandria" pitchFamily="2" charset="-78"/>
              </a:rPr>
              <a:t>ضروة القيام بعملية التقويم </a:t>
            </a:r>
            <a:r>
              <a:rPr lang="ar-EG" sz="1400" dirty="0">
                <a:solidFill>
                  <a:prstClr val="black"/>
                </a:solidFill>
                <a:latin typeface="Alexandria" pitchFamily="2" charset="-78"/>
                <a:cs typeface="Alexandria" pitchFamily="2" charset="-78"/>
              </a:rPr>
              <a:t>لأن تقييم الحملة يمكن أن يحسن من فعاليتها على أنه عند تقييم الحملات ،يجب الأخذ في الاعتبار الاستفادة من نتائج التقييم واستخدامها في تخطيط حملات العلاقات العامة اللاحقة وخاصة إذا كانت الحملة السابقة ناجحة ، حيث يساعد الجمهور على الربط بين رسائل الحملة الجديدة وتلك التي سبقتها.</a:t>
            </a:r>
          </a:p>
          <a:p>
            <a:pPr lvl="0" algn="just" rtl="1">
              <a:lnSpc>
                <a:spcPct val="150000"/>
              </a:lnSpc>
              <a:defRPr/>
            </a:pPr>
            <a:endParaRPr lang="ar-EG" sz="2800" dirty="0">
              <a:solidFill>
                <a:prstClr val="black"/>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282458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97835" y="2220302"/>
            <a:ext cx="10396330" cy="263597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cs typeface="Alexandria" pitchFamily="2" charset="-78"/>
              </a:rPr>
              <a:t>للقيام بحملة علاقات عامة  شروط يجب مراعاتها من طرف صاحب أو مصمم الحملة وذلك لضمان وتأكيد نجاح هذه الحملة: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1. يجب أن يبدأ مصمم الحملة العمل من خلال أكثر </a:t>
            </a:r>
            <a:r>
              <a:rPr kumimoji="0" lang="ar-EG" sz="1600" b="1" i="0" u="none" strike="noStrike" kern="1200" cap="none" spc="0" normalizeH="0" baseline="0" noProof="0" dirty="0">
                <a:ln>
                  <a:noFill/>
                </a:ln>
                <a:effectLst/>
                <a:uLnTx/>
                <a:uFillTx/>
                <a:latin typeface="Alexandria" pitchFamily="2" charset="-78"/>
                <a:cs typeface="Alexandria" pitchFamily="2" charset="-78"/>
              </a:rPr>
              <a:t>الوسائل انتشارا لجذب الجماهير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وتعريفهم بموضوعات الحملة ونشر المعلومات عنها والمفترض أن القائمين على الحملة والمخططين لها قد توصلوا لمعرفة أنسب الوسائل الاتصالية وصولا الى الجمهور لتحقيق أهداف الحملة وفق القنوات المختلفة لتقديم المعلومات المتكاملة.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2. </a:t>
            </a:r>
            <a:r>
              <a:rPr kumimoji="0" lang="ar-EG" sz="1600" b="1" i="0" u="none" strike="noStrike" kern="1200" cap="none" spc="0" normalizeH="0" baseline="0" noProof="0" dirty="0">
                <a:ln>
                  <a:noFill/>
                </a:ln>
                <a:effectLst/>
                <a:uLnTx/>
                <a:uFillTx/>
                <a:latin typeface="Alexandria" pitchFamily="2" charset="-78"/>
                <a:cs typeface="Alexandria" pitchFamily="2" charset="-78"/>
              </a:rPr>
              <a:t>استخدام كل الوسائل والبرامج المتاحة في تنفيذ الخطة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كلما كان ذلك ممكنا مع الجمع بين نوعين من الاتصال الجماهيري والشخصي مع الاهتمام بالعوامل الجاذبة للمنشأة أو الهيئة المشرفة على الحملة.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a:extLst>
              <a:ext uri="{FF2B5EF4-FFF2-40B4-BE49-F238E27FC236}">
                <a16:creationId xmlns:a16="http://schemas.microsoft.com/office/drawing/2014/main" id="{33705E80-6278-4F34-976D-9F80DB618B29}"/>
              </a:ext>
            </a:extLst>
          </p:cNvPr>
          <p:cNvSpPr txBox="1">
            <a:spLocks/>
          </p:cNvSpPr>
          <p:nvPr/>
        </p:nvSpPr>
        <p:spPr bwMode="auto">
          <a:xfrm>
            <a:off x="617280" y="412521"/>
            <a:ext cx="7772400" cy="10763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auto" latinLnBrk="0" hangingPunct="1">
              <a:lnSpc>
                <a:spcPct val="150000"/>
              </a:lnSpc>
              <a:spcBef>
                <a:spcPct val="0"/>
              </a:spcBef>
              <a:spcAft>
                <a:spcPts val="0"/>
              </a:spcAft>
              <a:buClrTx/>
              <a:buSzTx/>
              <a:buFontTx/>
              <a:buNone/>
              <a:tabLst/>
              <a:defRPr/>
            </a:pPr>
            <a:r>
              <a:rPr kumimoji="0" lang="ar-EG" sz="2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rPr>
              <a:t>شروط القيام بحملة العلاقات العامة</a:t>
            </a:r>
            <a:endParaRPr kumimoji="0" lang="en-US" sz="20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3124080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33670" y="1866915"/>
            <a:ext cx="10396330" cy="3108543"/>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3. </a:t>
            </a:r>
            <a:r>
              <a:rPr lang="ar-EG" sz="1600" b="1" dirty="0">
                <a:latin typeface="Alexandria" pitchFamily="2" charset="-78"/>
                <a:cs typeface="Alexandria" pitchFamily="2" charset="-78"/>
              </a:rPr>
              <a:t>أن يوضع في الاعتبار استغلال المناسبات والأحداث الخاصة  </a:t>
            </a:r>
            <a:r>
              <a:rPr lang="ar-EG" sz="1600" dirty="0">
                <a:solidFill>
                  <a:prstClr val="black"/>
                </a:solidFill>
                <a:latin typeface="Alexandria" pitchFamily="2" charset="-78"/>
                <a:cs typeface="Alexandria" pitchFamily="2" charset="-78"/>
              </a:rPr>
              <a:t>كونها تعد مناسبات مميزة لتجمع عدد كبير من الجماهيروالإستفادة من محتوى الحملة . </a:t>
            </a:r>
            <a:endParaRPr lang="ar-BH" sz="1600" dirty="0">
              <a:solidFill>
                <a:prstClr val="black"/>
              </a:solidFill>
              <a:latin typeface="Alexandria" pitchFamily="2" charset="-78"/>
              <a:cs typeface="Alexandria" pitchFamily="2" charset="-78"/>
            </a:endParaRPr>
          </a:p>
          <a:p>
            <a:pPr lvl="0" algn="just" rtl="1">
              <a:lnSpc>
                <a:spcPct val="150000"/>
              </a:lnSpc>
            </a:pPr>
            <a:endParaRPr lang="ar-EG" sz="1600" dirty="0">
              <a:solidFill>
                <a:prstClr val="black"/>
              </a:solidFill>
              <a:latin typeface="Alexandria" pitchFamily="2" charset="-78"/>
              <a:cs typeface="Alexandria" pitchFamily="2" charset="-78"/>
            </a:endParaRPr>
          </a:p>
          <a:p>
            <a:pPr lvl="0" algn="just" rtl="1">
              <a:lnSpc>
                <a:spcPct val="150000"/>
              </a:lnSpc>
            </a:pPr>
            <a:r>
              <a:rPr lang="ar-EG" sz="1600" dirty="0">
                <a:solidFill>
                  <a:prstClr val="black"/>
                </a:solidFill>
                <a:latin typeface="Alexandria" pitchFamily="2" charset="-78"/>
                <a:cs typeface="Alexandria" pitchFamily="2" charset="-78"/>
              </a:rPr>
              <a:t>4. </a:t>
            </a:r>
            <a:r>
              <a:rPr lang="ar-EG" sz="1600" b="1" dirty="0">
                <a:latin typeface="Alexandria" pitchFamily="2" charset="-78"/>
                <a:cs typeface="Alexandria" pitchFamily="2" charset="-78"/>
              </a:rPr>
              <a:t>ضرورة تجنب عنصر النسيان عند الجماهير </a:t>
            </a:r>
            <a:r>
              <a:rPr lang="ar-EG" sz="1600" dirty="0">
                <a:solidFill>
                  <a:prstClr val="black"/>
                </a:solidFill>
                <a:latin typeface="Alexandria" pitchFamily="2" charset="-78"/>
                <a:cs typeface="Alexandria" pitchFamily="2" charset="-78"/>
              </a:rPr>
              <a:t>بعد تنفيذ برنامج الحملة ولذلك لابد من الاهتمام بعملية التذكير واستخدام الاستراتيجيات الاتصالية وباستخدام استراتيجيات التكرار ومن المفضل وجود مصدر واحد للتحدث باسم المنشأة لتلافي أي تناقض في المعلومات الصادرة عنها والحرص على الموضوعية والصدق وعدم المبالغة حتى يصور البرنامج الخاص بالحملة وموضوعاتها تصويرا حقيقيا .</a:t>
            </a:r>
          </a:p>
          <a:p>
            <a:pPr lvl="0" algn="just" rtl="1"/>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30038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3452648" y="1866915"/>
            <a:ext cx="7977352" cy="2877198"/>
          </a:xfrm>
          <a:prstGeom prst="rect">
            <a:avLst/>
          </a:prstGeom>
          <a:noFill/>
        </p:spPr>
        <p:txBody>
          <a:bodyPr wrap="square" rtlCol="0">
            <a:spAutoFit/>
          </a:bodyPr>
          <a:lstStyle/>
          <a:p>
            <a:pPr lvl="0" algn="just" rtl="1">
              <a:lnSpc>
                <a:spcPct val="150000"/>
              </a:lnSpc>
            </a:pPr>
            <a:r>
              <a:rPr lang="ar-EG" sz="1600" dirty="0">
                <a:solidFill>
                  <a:prstClr val="black"/>
                </a:solidFill>
                <a:latin typeface="Alexandria" pitchFamily="2" charset="-78"/>
                <a:cs typeface="Alexandria" pitchFamily="2" charset="-78"/>
              </a:rPr>
              <a:t>5. </a:t>
            </a:r>
            <a:r>
              <a:rPr lang="ar-EG" sz="1600" b="1" dirty="0">
                <a:latin typeface="Alexandria" pitchFamily="2" charset="-78"/>
                <a:cs typeface="Alexandria" pitchFamily="2" charset="-78"/>
              </a:rPr>
              <a:t>اختيار التوقيت الملائم لبدء </a:t>
            </a:r>
            <a:r>
              <a:rPr lang="ar-EG" sz="1600" dirty="0">
                <a:solidFill>
                  <a:prstClr val="black"/>
                </a:solidFill>
                <a:latin typeface="Alexandria" pitchFamily="2" charset="-78"/>
                <a:cs typeface="Alexandria" pitchFamily="2" charset="-78"/>
              </a:rPr>
              <a:t>برنامج الحملة التنفيذية ومراعاة الأحداث السائدة في المجتمع وكذلك جهود المنشات المنافسة أو المشابهة بحيث لا يقلل ذلك من الاهتمام بالحملة و لا يحدث ليس لإساءة اختيار التوقيت الخاص بالحملة.</a:t>
            </a:r>
            <a:endParaRPr lang="ar-BH" sz="1600" dirty="0">
              <a:solidFill>
                <a:prstClr val="black"/>
              </a:solidFill>
              <a:latin typeface="Alexandria" pitchFamily="2" charset="-78"/>
              <a:cs typeface="Alexandria" pitchFamily="2" charset="-78"/>
            </a:endParaRPr>
          </a:p>
          <a:p>
            <a:pPr lvl="0" algn="just" rtl="1">
              <a:lnSpc>
                <a:spcPct val="150000"/>
              </a:lnSpc>
            </a:pPr>
            <a:endParaRPr lang="ar-EG" sz="1600" dirty="0">
              <a:solidFill>
                <a:prstClr val="black"/>
              </a:solidFill>
              <a:latin typeface="Alexandria" pitchFamily="2" charset="-78"/>
              <a:cs typeface="Alexandria" pitchFamily="2" charset="-78"/>
            </a:endParaRPr>
          </a:p>
          <a:p>
            <a:pPr lvl="0" algn="just" rtl="1">
              <a:lnSpc>
                <a:spcPct val="150000"/>
              </a:lnSpc>
            </a:pPr>
            <a:r>
              <a:rPr lang="ar-EG" sz="1600" dirty="0">
                <a:solidFill>
                  <a:prstClr val="black"/>
                </a:solidFill>
                <a:latin typeface="Alexandria" pitchFamily="2" charset="-78"/>
                <a:cs typeface="Alexandria" pitchFamily="2" charset="-78"/>
              </a:rPr>
              <a:t>6. </a:t>
            </a:r>
            <a:r>
              <a:rPr lang="ar-EG" sz="1600" b="1" dirty="0">
                <a:latin typeface="Alexandria" pitchFamily="2" charset="-78"/>
                <a:cs typeface="Alexandria" pitchFamily="2" charset="-78"/>
              </a:rPr>
              <a:t>يجب أن تقوم حملة العلاقات العامة على أساس الإقناع </a:t>
            </a:r>
            <a:r>
              <a:rPr lang="ar-EG" sz="1600" dirty="0">
                <a:solidFill>
                  <a:prstClr val="black"/>
                </a:solidFill>
                <a:latin typeface="Alexandria" pitchFamily="2" charset="-78"/>
                <a:cs typeface="Alexandria" pitchFamily="2" charset="-78"/>
              </a:rPr>
              <a:t>وتقديم المعلومات الصحيحة في إطار احترام حرية الفرد والجماعة ومبتعدة عن الإثارة التي تحرك ردود الفعل الرافضة أو المعارضة للتغيير الخاص بالسلوكيات</a:t>
            </a:r>
            <a:r>
              <a:rPr lang="ar-EG" sz="2800" dirty="0">
                <a:solidFill>
                  <a:prstClr val="black"/>
                </a:solidFill>
                <a:latin typeface="Times New Roman" panose="02020603050405020304" pitchFamily="18" charset="0"/>
                <a:cs typeface="Times New Roman" panose="02020603050405020304" pitchFamily="18" charset="0"/>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762000" y="2533117"/>
            <a:ext cx="2241761" cy="2639388"/>
          </a:xfrm>
          <a:prstGeom prst="rect">
            <a:avLst/>
          </a:prstGeom>
        </p:spPr>
      </p:pic>
    </p:spTree>
    <p:extLst>
      <p:ext uri="{BB962C8B-B14F-4D97-AF65-F5344CB8AC3E}">
        <p14:creationId xmlns:p14="http://schemas.microsoft.com/office/powerpoint/2010/main" val="520041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62000" y="1969274"/>
            <a:ext cx="10575235" cy="3477875"/>
          </a:xfrm>
          <a:prstGeom prst="rect">
            <a:avLst/>
          </a:prstGeom>
          <a:noFill/>
        </p:spPr>
        <p:txBody>
          <a:bodyPr wrap="square" rtlCol="0">
            <a:spAutoFit/>
          </a:bodyPr>
          <a:lstStyle/>
          <a:p>
            <a:pPr lvl="0" algn="just" rtl="1">
              <a:lnSpc>
                <a:spcPct val="150000"/>
              </a:lnSpc>
            </a:pPr>
            <a:r>
              <a:rPr kumimoji="0" lang="ar-EG" sz="1600" b="1" i="0" u="none" strike="noStrike" kern="1200" cap="none" spc="0" normalizeH="0" baseline="0" noProof="0" dirty="0">
                <a:ln>
                  <a:noFill/>
                </a:ln>
                <a:effectLst/>
                <a:uLnTx/>
                <a:uFillTx/>
                <a:latin typeface="Alexandria" pitchFamily="2" charset="-78"/>
                <a:cs typeface="Alexandria" pitchFamily="2" charset="-78"/>
              </a:rPr>
              <a:t>7.</a:t>
            </a:r>
            <a:r>
              <a:rPr lang="ar-EG" sz="1600" b="1" dirty="0">
                <a:latin typeface="Alexandria" pitchFamily="2" charset="-78"/>
                <a:cs typeface="Alexandria" pitchFamily="2" charset="-78"/>
              </a:rPr>
              <a:t>المزج بين الاستمالات المختلفة</a:t>
            </a:r>
            <a:r>
              <a:rPr lang="ar-EG" sz="1600" dirty="0">
                <a:solidFill>
                  <a:prstClr val="black"/>
                </a:solidFill>
                <a:latin typeface="Alexandria" pitchFamily="2" charset="-78"/>
                <a:cs typeface="Alexandria" pitchFamily="2" charset="-78"/>
              </a:rPr>
              <a:t>، حيث إن مخاطبة العاطفة وإثارة الحماس في نطاق الحملة الإعلامية يعتبر ضروري وعنصرا جيدا، بل ومن الضروري أيضا مخاطبة عنصر المصلحة الشخصية.</a:t>
            </a:r>
            <a:endParaRPr lang="ar-BH" sz="1600" dirty="0">
              <a:solidFill>
                <a:prstClr val="black"/>
              </a:solidFill>
              <a:latin typeface="Alexandria" pitchFamily="2" charset="-78"/>
              <a:cs typeface="Alexandria" pitchFamily="2" charset="-78"/>
            </a:endParaRPr>
          </a:p>
          <a:p>
            <a:pPr lvl="0" algn="just" rtl="1">
              <a:lnSpc>
                <a:spcPct val="150000"/>
              </a:lnSpc>
            </a:pPr>
            <a:endParaRPr lang="ar-EG" sz="1600" dirty="0">
              <a:solidFill>
                <a:prstClr val="black"/>
              </a:solidFill>
              <a:latin typeface="Alexandria" pitchFamily="2" charset="-78"/>
              <a:cs typeface="Alexandria" pitchFamily="2" charset="-78"/>
            </a:endParaRPr>
          </a:p>
          <a:p>
            <a:pPr lvl="0" algn="just" rtl="1">
              <a:lnSpc>
                <a:spcPct val="150000"/>
              </a:lnSpc>
            </a:pPr>
            <a:r>
              <a:rPr lang="ar-EG" sz="1600" b="1" dirty="0">
                <a:latin typeface="Alexandria" pitchFamily="2" charset="-78"/>
                <a:cs typeface="Alexandria" pitchFamily="2" charset="-78"/>
              </a:rPr>
              <a:t>8. ضرورة بناء حملات العلاقات العامة </a:t>
            </a:r>
            <a:r>
              <a:rPr lang="ar-EG" sz="1600" dirty="0">
                <a:solidFill>
                  <a:prstClr val="black"/>
                </a:solidFill>
                <a:latin typeface="Alexandria" pitchFamily="2" charset="-78"/>
                <a:cs typeface="Alexandria" pitchFamily="2" charset="-78"/>
              </a:rPr>
              <a:t>على طرح النماذج الايجابية وتفضيلها على الجوانب السلبية المقلقة والمستفزة للجمهور.</a:t>
            </a:r>
            <a:endParaRPr lang="ar-BH" sz="1600" dirty="0">
              <a:solidFill>
                <a:prstClr val="black"/>
              </a:solidFill>
              <a:latin typeface="Alexandria" pitchFamily="2" charset="-78"/>
              <a:cs typeface="Alexandria" pitchFamily="2" charset="-78"/>
            </a:endParaRPr>
          </a:p>
          <a:p>
            <a:pPr lvl="0" algn="just" rtl="1">
              <a:lnSpc>
                <a:spcPct val="150000"/>
              </a:lnSpc>
            </a:pPr>
            <a:endParaRPr lang="ar-EG" sz="1600" dirty="0">
              <a:solidFill>
                <a:prstClr val="black"/>
              </a:solidFill>
              <a:latin typeface="Alexandria" pitchFamily="2" charset="-78"/>
              <a:cs typeface="Alexandria" pitchFamily="2" charset="-78"/>
            </a:endParaRPr>
          </a:p>
          <a:p>
            <a:pPr lvl="0" algn="just" rtl="1">
              <a:lnSpc>
                <a:spcPct val="150000"/>
              </a:lnSpc>
            </a:pPr>
            <a:r>
              <a:rPr lang="ar-EG" sz="1600" dirty="0">
                <a:solidFill>
                  <a:prstClr val="black"/>
                </a:solidFill>
                <a:latin typeface="Alexandria" pitchFamily="2" charset="-78"/>
                <a:cs typeface="Alexandria" pitchFamily="2" charset="-78"/>
              </a:rPr>
              <a:t>9. </a:t>
            </a:r>
            <a:r>
              <a:rPr lang="ar-EG" sz="1600" b="1" dirty="0">
                <a:solidFill>
                  <a:prstClr val="black"/>
                </a:solidFill>
                <a:latin typeface="Alexandria" pitchFamily="2" charset="-78"/>
                <a:cs typeface="Alexandria" pitchFamily="2" charset="-78"/>
              </a:rPr>
              <a:t>أن تسبق الحملات دراسات ميدانية </a:t>
            </a:r>
            <a:r>
              <a:rPr lang="ar-EG" sz="1600" dirty="0">
                <a:solidFill>
                  <a:prstClr val="black"/>
                </a:solidFill>
                <a:latin typeface="Alexandria" pitchFamily="2" charset="-78"/>
                <a:cs typeface="Alexandria" pitchFamily="2" charset="-78"/>
              </a:rPr>
              <a:t>كافية يتلوها متابعة على المدى الطويل وأن يؤخذ في الاعتبار تفاوت طبقات الجمهور المستهدف وتقسيم الحملات على أساس معايير زمنية مختلفة.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35175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870174" y="2401113"/>
            <a:ext cx="5804979" cy="1908215"/>
          </a:xfrm>
          <a:prstGeom prst="rect">
            <a:avLst/>
          </a:prstGeom>
          <a:noFill/>
        </p:spPr>
        <p:txBody>
          <a:bodyPr wrap="square" rtlCol="0">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وختاماً يمكن القول</a:t>
            </a:r>
            <a:r>
              <a:rPr kumimoji="0" lang="ar-EG" sz="1600" b="0" i="0" u="none" strike="noStrike" kern="1200" cap="none" spc="0" normalizeH="0" noProof="0" dirty="0">
                <a:ln>
                  <a:noFill/>
                </a:ln>
                <a:solidFill>
                  <a:prstClr val="black"/>
                </a:solidFill>
                <a:effectLst/>
                <a:uLnTx/>
                <a:uFillTx/>
                <a:latin typeface="Alexandria" pitchFamily="2" charset="-78"/>
                <a:cs typeface="Alexandria" pitchFamily="2" charset="-78"/>
              </a:rPr>
              <a:t> أن حملات العلاقات العامة ضرورة حتميه لكل المنظمات الحريصة على تحسين سمعتها وتدعيم صورتها الذهنية أو إصلاح صورتها بعد أزمة ما </a:t>
            </a:r>
            <a:r>
              <a:rPr kumimoji="0" lang="ar-EG" sz="2800" b="0" i="0" u="none" strike="noStrike" kern="1200" cap="none" spc="0" normalizeH="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flipH="1">
            <a:off x="617278" y="1685495"/>
            <a:ext cx="4252896" cy="4370412"/>
          </a:xfrm>
          <a:prstGeom prst="rect">
            <a:avLst/>
          </a:prstGeom>
        </p:spPr>
      </p:pic>
    </p:spTree>
    <p:extLst>
      <p:ext uri="{BB962C8B-B14F-4D97-AF65-F5344CB8AC3E}">
        <p14:creationId xmlns:p14="http://schemas.microsoft.com/office/powerpoint/2010/main" val="16446275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FC8164A-198E-46E1-9CFA-98517219EEFF}"/>
</file>

<file path=customXml/itemProps2.xml><?xml version="1.0" encoding="utf-8"?>
<ds:datastoreItem xmlns:ds="http://schemas.openxmlformats.org/officeDocument/2006/customXml" ds:itemID="{63FA8BAB-9113-4CB1-BB59-B00C803CB2F6}"/>
</file>

<file path=customXml/itemProps3.xml><?xml version="1.0" encoding="utf-8"?>
<ds:datastoreItem xmlns:ds="http://schemas.openxmlformats.org/officeDocument/2006/customXml" ds:itemID="{DD74F708-A098-4ABB-929E-AA4400183E92}"/>
</file>

<file path=docProps/app.xml><?xml version="1.0" encoding="utf-8"?>
<Properties xmlns="http://schemas.openxmlformats.org/officeDocument/2006/extended-properties" xmlns:vt="http://schemas.openxmlformats.org/officeDocument/2006/docPropsVTypes">
  <Template/>
  <TotalTime>935</TotalTime>
  <Words>3006</Words>
  <Application>Microsoft Office PowerPoint</Application>
  <PresentationFormat>Widescreen</PresentationFormat>
  <Paragraphs>234</Paragraphs>
  <Slides>42</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Alexandria</vt: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Merhan Tantawy</cp:lastModifiedBy>
  <cp:revision>63</cp:revision>
  <dcterms:created xsi:type="dcterms:W3CDTF">2023-04-29T09:08:00Z</dcterms:created>
  <dcterms:modified xsi:type="dcterms:W3CDTF">2025-01-07T16:08:53Z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