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26" r:id="rId2"/>
    <p:sldId id="260" r:id="rId3"/>
    <p:sldId id="327" r:id="rId4"/>
    <p:sldId id="408" r:id="rId5"/>
    <p:sldId id="409" r:id="rId6"/>
    <p:sldId id="424" r:id="rId7"/>
    <p:sldId id="423" r:id="rId8"/>
    <p:sldId id="410" r:id="rId9"/>
    <p:sldId id="411" r:id="rId10"/>
    <p:sldId id="425" r:id="rId11"/>
    <p:sldId id="412" r:id="rId12"/>
    <p:sldId id="413" r:id="rId13"/>
    <p:sldId id="426" r:id="rId14"/>
    <p:sldId id="407" r:id="rId15"/>
    <p:sldId id="414" r:id="rId16"/>
    <p:sldId id="415" r:id="rId17"/>
    <p:sldId id="382" r:id="rId18"/>
    <p:sldId id="427" r:id="rId19"/>
    <p:sldId id="281" r:id="rId20"/>
    <p:sldId id="400" r:id="rId21"/>
    <p:sldId id="333" r:id="rId22"/>
    <p:sldId id="428" r:id="rId23"/>
    <p:sldId id="275" r:id="rId24"/>
    <p:sldId id="276" r:id="rId25"/>
    <p:sldId id="278" r:id="rId26"/>
    <p:sldId id="279" r:id="rId27"/>
    <p:sldId id="280" r:id="rId28"/>
    <p:sldId id="416" r:id="rId29"/>
    <p:sldId id="417" r:id="rId30"/>
    <p:sldId id="286" r:id="rId31"/>
    <p:sldId id="287" r:id="rId32"/>
    <p:sldId id="429" r:id="rId33"/>
    <p:sldId id="288" r:id="rId34"/>
    <p:sldId id="289" r:id="rId35"/>
    <p:sldId id="418" r:id="rId36"/>
    <p:sldId id="419" r:id="rId37"/>
    <p:sldId id="420" r:id="rId38"/>
    <p:sldId id="421" r:id="rId39"/>
    <p:sldId id="321" r:id="rId40"/>
    <p:sldId id="36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309" autoAdjust="0"/>
    <p:restoredTop sz="93690" autoAdjust="0"/>
  </p:normalViewPr>
  <p:slideViewPr>
    <p:cSldViewPr snapToGrid="0">
      <p:cViewPr varScale="1">
        <p:scale>
          <a:sx n="66" d="100"/>
          <a:sy n="66" d="100"/>
        </p:scale>
        <p:origin x="388" y="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8/8/2023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196319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dirty="0"/>
          </a:p>
        </p:txBody>
      </p:sp>
    </p:spTree>
    <p:extLst>
      <p:ext uri="{BB962C8B-B14F-4D97-AF65-F5344CB8AC3E}">
        <p14:creationId xmlns:p14="http://schemas.microsoft.com/office/powerpoint/2010/main" val="39982505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dirty="0"/>
          </a:p>
        </p:txBody>
      </p:sp>
    </p:spTree>
    <p:extLst>
      <p:ext uri="{BB962C8B-B14F-4D97-AF65-F5344CB8AC3E}">
        <p14:creationId xmlns:p14="http://schemas.microsoft.com/office/powerpoint/2010/main" val="1876708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dirty="0"/>
          </a:p>
        </p:txBody>
      </p:sp>
    </p:spTree>
    <p:extLst>
      <p:ext uri="{BB962C8B-B14F-4D97-AF65-F5344CB8AC3E}">
        <p14:creationId xmlns:p14="http://schemas.microsoft.com/office/powerpoint/2010/main" val="3543301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743552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dirty="0"/>
          </a:p>
        </p:txBody>
      </p:sp>
    </p:spTree>
    <p:extLst>
      <p:ext uri="{BB962C8B-B14F-4D97-AF65-F5344CB8AC3E}">
        <p14:creationId xmlns:p14="http://schemas.microsoft.com/office/powerpoint/2010/main" val="1849853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8</a:t>
            </a:fld>
            <a:endParaRPr lang="en-US" dirty="0"/>
          </a:p>
        </p:txBody>
      </p:sp>
    </p:spTree>
    <p:extLst>
      <p:ext uri="{BB962C8B-B14F-4D97-AF65-F5344CB8AC3E}">
        <p14:creationId xmlns:p14="http://schemas.microsoft.com/office/powerpoint/2010/main" val="34032236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dirty="0"/>
          </a:p>
        </p:txBody>
      </p:sp>
    </p:spTree>
    <p:extLst>
      <p:ext uri="{BB962C8B-B14F-4D97-AF65-F5344CB8AC3E}">
        <p14:creationId xmlns:p14="http://schemas.microsoft.com/office/powerpoint/2010/main" val="25195488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3909457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dirty="0"/>
          </a:p>
        </p:txBody>
      </p:sp>
    </p:spTree>
    <p:extLst>
      <p:ext uri="{BB962C8B-B14F-4D97-AF65-F5344CB8AC3E}">
        <p14:creationId xmlns:p14="http://schemas.microsoft.com/office/powerpoint/2010/main" val="18232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dirty="0"/>
          </a:p>
        </p:txBody>
      </p:sp>
    </p:spTree>
    <p:extLst>
      <p:ext uri="{BB962C8B-B14F-4D97-AF65-F5344CB8AC3E}">
        <p14:creationId xmlns:p14="http://schemas.microsoft.com/office/powerpoint/2010/main" val="2351652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3105520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dirty="0"/>
          </a:p>
        </p:txBody>
      </p:sp>
    </p:spTree>
    <p:extLst>
      <p:ext uri="{BB962C8B-B14F-4D97-AF65-F5344CB8AC3E}">
        <p14:creationId xmlns:p14="http://schemas.microsoft.com/office/powerpoint/2010/main" val="17414882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dirty="0"/>
          </a:p>
        </p:txBody>
      </p:sp>
    </p:spTree>
    <p:extLst>
      <p:ext uri="{BB962C8B-B14F-4D97-AF65-F5344CB8AC3E}">
        <p14:creationId xmlns:p14="http://schemas.microsoft.com/office/powerpoint/2010/main" val="1321304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dirty="0"/>
          </a:p>
        </p:txBody>
      </p:sp>
    </p:spTree>
    <p:extLst>
      <p:ext uri="{BB962C8B-B14F-4D97-AF65-F5344CB8AC3E}">
        <p14:creationId xmlns:p14="http://schemas.microsoft.com/office/powerpoint/2010/main" val="398244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dirty="0"/>
          </a:p>
        </p:txBody>
      </p:sp>
    </p:spTree>
    <p:extLst>
      <p:ext uri="{BB962C8B-B14F-4D97-AF65-F5344CB8AC3E}">
        <p14:creationId xmlns:p14="http://schemas.microsoft.com/office/powerpoint/2010/main" val="2687177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398527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17913092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961871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备注占位符 2"/>
          <p:cNvSpPr>
            <a:spLocks noGrp="1"/>
          </p:cNvSpPr>
          <p:nvPr>
            <p:ph type="body" idx="1"/>
          </p:nvPr>
        </p:nvSpPr>
        <p:spPr/>
        <p:txBody>
          <a:bodyPr/>
          <a:lstStyle/>
          <a:p>
            <a:pPr lvl="0"/>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701081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260145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14622259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Hive is built on Hadoop for static batch processing. Hadoop has long latency and consumes a large number of resources during job submission and scheduling.</a:t>
            </a:r>
            <a:endParaRPr lang="en-US" altLang="zh-CN" dirty="0">
              <a:latin typeface="Huawei Sans" panose="020C0503030203020204" pitchFamily="34" charset="0"/>
            </a:endParaRPr>
          </a:p>
          <a:p>
            <a:r>
              <a:rPr b="0" u="none" dirty="0">
                <a:latin typeface="Huawei Sans" panose="020C0503030203020204" pitchFamily="34" charset="0"/>
              </a:rPr>
              <a:t>Hive does not support quick query of data in a large-scale data set. For example, Hive has minutes of latency when querying data on a dataset of hundreds of MB. Therefore, Hive is inapplicable for scenarios that require low latency, for example, online transaction processing (OLTP).</a:t>
            </a:r>
            <a:endParaRPr lang="en-US" altLang="zh-CN" dirty="0">
              <a:latin typeface="Huawei Sans" panose="020C0503030203020204" pitchFamily="34" charset="0"/>
            </a:endParaRPr>
          </a:p>
          <a:p>
            <a:r>
              <a:rPr b="0" u="none" dirty="0">
                <a:latin typeface="Huawei Sans" panose="020C0503030203020204" pitchFamily="34" charset="0"/>
              </a:rPr>
              <a:t>Hive is not designed for OLTP. Therefore, </a:t>
            </a:r>
            <a:r>
              <a:rPr lang="en-US" b="0" u="none" dirty="0">
                <a:latin typeface="Huawei Sans" panose="020C0503030203020204" pitchFamily="34" charset="0"/>
              </a:rPr>
              <a:t>it</a:t>
            </a:r>
            <a:r>
              <a:rPr b="0" u="none" dirty="0">
                <a:latin typeface="Huawei Sans" panose="020C0503030203020204" pitchFamily="34" charset="0"/>
              </a:rPr>
              <a:t> does not support real-time query and row-based data update. Hive is most applicable to batch processing jobs of large data sets, for example, network log analys</a:t>
            </a:r>
            <a:r>
              <a:rPr lang="en-US" b="0" u="none" dirty="0">
                <a:latin typeface="Huawei Sans" panose="020C0503030203020204" pitchFamily="34" charset="0"/>
              </a:rPr>
              <a:t>e</a:t>
            </a:r>
            <a:r>
              <a:rPr b="0" u="none" dirty="0">
                <a:latin typeface="Huawei Sans" panose="020C0503030203020204" pitchFamily="34" charset="0"/>
              </a:rPr>
              <a:t>s.</a:t>
            </a:r>
          </a:p>
          <a:p>
            <a:endParaRPr lang="zh-CN" altLang="en-US" dirty="0">
              <a:latin typeface="Huawei Sans" panose="020C0503030203020204" pitchFamily="34" charset="0"/>
            </a:endParaRP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14751605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511771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55613" y="766763"/>
            <a:ext cx="5932487" cy="3338512"/>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6976323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Main process for </a:t>
            </a:r>
            <a:r>
              <a:rPr b="0" u="none" dirty="0" err="1">
                <a:latin typeface="Huawei Sans" panose="020C0503030203020204" pitchFamily="34" charset="0"/>
              </a:rPr>
              <a:t>HiveServer</a:t>
            </a:r>
            <a:r>
              <a:rPr b="0" u="none" dirty="0">
                <a:latin typeface="Huawei Sans" panose="020C0503030203020204" pitchFamily="34" charset="0"/>
              </a:rPr>
              <a:t> Hive to provide SQL services for external systems.</a:t>
            </a:r>
            <a:endParaRPr lang="en-US" altLang="zh-CN" dirty="0">
              <a:latin typeface="Huawei Sans" panose="020C0503030203020204" pitchFamily="34" charset="0"/>
            </a:endParaRPr>
          </a:p>
          <a:p>
            <a:r>
              <a:rPr b="0" u="none" dirty="0" err="1">
                <a:latin typeface="Huawei Sans" panose="020C0503030203020204" pitchFamily="34" charset="0"/>
              </a:rPr>
              <a:t>MetaStore</a:t>
            </a:r>
            <a:r>
              <a:rPr b="0" u="none" dirty="0">
                <a:latin typeface="Huawei Sans" panose="020C0503030203020204" pitchFamily="34" charset="0"/>
              </a:rPr>
              <a:t> Hive is a process that provides metadata information and can be invoked by components such as </a:t>
            </a:r>
            <a:r>
              <a:rPr b="0" u="none" dirty="0" err="1">
                <a:latin typeface="Huawei Sans" panose="020C0503030203020204" pitchFamily="34" charset="0"/>
              </a:rPr>
              <a:t>HiveServer</a:t>
            </a:r>
            <a:r>
              <a:rPr b="0" u="none" dirty="0">
                <a:latin typeface="Huawei Sans" panose="020C0503030203020204" pitchFamily="34" charset="0"/>
              </a:rPr>
              <a:t>, </a:t>
            </a:r>
            <a:r>
              <a:rPr b="0" u="none" dirty="0" err="1">
                <a:latin typeface="Huawei Sans" panose="020C0503030203020204" pitchFamily="34" charset="0"/>
              </a:rPr>
              <a:t>SparkSQL</a:t>
            </a:r>
            <a:r>
              <a:rPr b="0" u="none" dirty="0">
                <a:latin typeface="Huawei Sans" panose="020C0503030203020204" pitchFamily="34" charset="0"/>
              </a:rPr>
              <a:t>, and </a:t>
            </a:r>
            <a:r>
              <a:rPr b="0" u="none" dirty="0" err="1">
                <a:latin typeface="Huawei Sans" panose="020C0503030203020204" pitchFamily="34" charset="0"/>
              </a:rPr>
              <a:t>Oozie</a:t>
            </a:r>
            <a:r>
              <a:rPr b="0" u="none" dirty="0">
                <a:latin typeface="Huawei Sans" panose="020C0503030203020204" pitchFamily="34" charset="0"/>
              </a:rPr>
              <a:t>.</a:t>
            </a:r>
            <a:endParaRPr lang="en-US" altLang="zh-CN" dirty="0">
              <a:latin typeface="Huawei Sans" panose="020C0503030203020204" pitchFamily="34" charset="0"/>
            </a:endParaRPr>
          </a:p>
          <a:p>
            <a:r>
              <a:rPr b="0" u="none" dirty="0">
                <a:latin typeface="Huawei Sans" panose="020C0503030203020204" pitchFamily="34" charset="0"/>
              </a:rPr>
              <a:t>Beeline: Hive CLI client</a:t>
            </a:r>
            <a:endParaRPr lang="en-US" altLang="zh-CN" dirty="0">
              <a:latin typeface="Huawei Sans" panose="020C0503030203020204" pitchFamily="34" charset="0"/>
            </a:endParaRPr>
          </a:p>
          <a:p>
            <a:r>
              <a:rPr b="0" u="none" dirty="0">
                <a:latin typeface="Huawei Sans" panose="020C0503030203020204" pitchFamily="34" charset="0"/>
              </a:rPr>
              <a:t>JDBC: Java unified database interface</a:t>
            </a:r>
            <a:endParaRPr lang="en-US" altLang="zh-CN" dirty="0">
              <a:latin typeface="Huawei Sans" panose="020C0503030203020204" pitchFamily="34" charset="0"/>
            </a:endParaRPr>
          </a:p>
          <a:p>
            <a:r>
              <a:rPr b="0" u="none" dirty="0">
                <a:latin typeface="Huawei Sans" panose="020C0503030203020204" pitchFamily="34" charset="0"/>
              </a:rPr>
              <a:t>Thrift is a serialization and communication protocol.</a:t>
            </a:r>
            <a:endParaRPr lang="en-US" altLang="zh-CN" dirty="0">
              <a:latin typeface="Huawei Sans" panose="020C0503030203020204" pitchFamily="34" charset="0"/>
            </a:endParaRPr>
          </a:p>
          <a:p>
            <a:r>
              <a:rPr b="0" u="none" dirty="0">
                <a:latin typeface="Huawei Sans" panose="020C0503030203020204" pitchFamily="34" charset="0"/>
              </a:rPr>
              <a:t>Python is a dynamic language.</a:t>
            </a:r>
            <a:endParaRPr lang="en-US" altLang="zh-CN" dirty="0">
              <a:latin typeface="Huawei Sans" panose="020C0503030203020204" pitchFamily="34" charset="0"/>
            </a:endParaRPr>
          </a:p>
          <a:p>
            <a:r>
              <a:rPr b="0" u="none" dirty="0">
                <a:latin typeface="Huawei Sans" panose="020C0503030203020204" pitchFamily="34" charset="0"/>
              </a:rPr>
              <a:t>ODBC is a standard database interface based on C/C++.</a:t>
            </a: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5886380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err="1">
                <a:latin typeface="Huawei Sans" panose="020C0503030203020204" pitchFamily="34" charset="0"/>
              </a:rPr>
              <a:t>MetaStore</a:t>
            </a:r>
            <a:r>
              <a:rPr b="0" u="none" dirty="0">
                <a:latin typeface="Huawei Sans" panose="020C0503030203020204" pitchFamily="34" charset="0"/>
              </a:rPr>
              <a:t>: stores metadata such as tables, columns, and partitions.</a:t>
            </a:r>
            <a:endParaRPr lang="en-US" altLang="zh-CN" dirty="0">
              <a:latin typeface="Huawei Sans" panose="020C0503030203020204" pitchFamily="34" charset="0"/>
            </a:endParaRPr>
          </a:p>
          <a:p>
            <a:r>
              <a:rPr b="0" u="none" dirty="0">
                <a:latin typeface="Huawei Sans" panose="020C0503030203020204" pitchFamily="34" charset="0"/>
              </a:rPr>
              <a:t>Driver: manages the lifecycle of HQL execution and participates in the entire Hive job execution.</a:t>
            </a:r>
            <a:endParaRPr lang="en-US" altLang="zh-CN" dirty="0">
              <a:latin typeface="Huawei Sans" panose="020C0503030203020204" pitchFamily="34" charset="0"/>
            </a:endParaRPr>
          </a:p>
          <a:p>
            <a:r>
              <a:rPr b="0" u="none" dirty="0">
                <a:latin typeface="Huawei Sans" panose="020C0503030203020204" pitchFamily="34" charset="0"/>
              </a:rPr>
              <a:t>Compiler: translates HQL statements into a series of interdependent Map or Reduce jobs.</a:t>
            </a:r>
            <a:endParaRPr lang="en-US" altLang="zh-CN" dirty="0">
              <a:latin typeface="Huawei Sans" panose="020C0503030203020204" pitchFamily="34" charset="0"/>
            </a:endParaRPr>
          </a:p>
          <a:p>
            <a:r>
              <a:rPr b="0" u="none" dirty="0">
                <a:latin typeface="Huawei Sans" panose="020C0503030203020204" pitchFamily="34" charset="0"/>
              </a:rPr>
              <a:t>Optimizer: is classified into logical optimizer and physical optimizer to optimize HQL execution plans and MapReduce jobs, respectively.</a:t>
            </a:r>
            <a:endParaRPr lang="en-US" altLang="zh-CN" dirty="0">
              <a:latin typeface="Huawei Sans" panose="020C0503030203020204" pitchFamily="34" charset="0"/>
            </a:endParaRPr>
          </a:p>
          <a:p>
            <a:r>
              <a:rPr b="0" u="none" dirty="0">
                <a:latin typeface="Huawei Sans" panose="020C0503030203020204" pitchFamily="34" charset="0"/>
              </a:rPr>
              <a:t>Executor: runs Map or Reduce jobs based on job dependencies.</a:t>
            </a:r>
            <a:endParaRPr lang="en-US" altLang="zh-CN" dirty="0">
              <a:latin typeface="Huawei Sans" panose="020C0503030203020204" pitchFamily="34" charset="0"/>
            </a:endParaRPr>
          </a:p>
          <a:p>
            <a:r>
              <a:rPr b="0" u="none" dirty="0" err="1">
                <a:latin typeface="Huawei Sans" panose="020C0503030203020204" pitchFamily="34" charset="0"/>
              </a:rPr>
              <a:t>ThriftServer</a:t>
            </a:r>
            <a:r>
              <a:rPr b="0" u="none" dirty="0">
                <a:latin typeface="Huawei Sans" panose="020C0503030203020204" pitchFamily="34" charset="0"/>
              </a:rPr>
              <a:t>: functions as the servers of JDBC and ODBC, provides Thrift APIs, and integrates Hive and other applications.</a:t>
            </a:r>
            <a:endParaRPr lang="en-US" altLang="zh-CN" dirty="0">
              <a:latin typeface="Huawei Sans" panose="020C0503030203020204" pitchFamily="34" charset="0"/>
            </a:endParaRPr>
          </a:p>
          <a:p>
            <a:r>
              <a:rPr b="0" u="none" dirty="0">
                <a:latin typeface="Huawei Sans" panose="020C0503030203020204" pitchFamily="34" charset="0"/>
              </a:rPr>
              <a:t>Clients: include command line interface </a:t>
            </a:r>
            <a:r>
              <a:rPr b="0" u="none" dirty="0" err="1">
                <a:latin typeface="Huawei Sans" panose="020C0503030203020204" pitchFamily="34" charset="0"/>
              </a:rPr>
              <a:t>Beeline,and</a:t>
            </a:r>
            <a:r>
              <a:rPr b="0" u="none" dirty="0">
                <a:latin typeface="Huawei Sans" panose="020C0503030203020204" pitchFamily="34" charset="0"/>
              </a:rPr>
              <a:t> JDBC/ODBC interfaces, and provide interfaces for user access.</a:t>
            </a:r>
            <a:endParaRPr lang="en-US" altLang="zh-CN" dirty="0">
              <a:latin typeface="Huawei Sans" panose="020C0503030203020204" pitchFamily="34" charset="0"/>
            </a:endParaRPr>
          </a:p>
          <a:p>
            <a:pPr lvl="0"/>
            <a:r>
              <a:rPr b="0" u="none" dirty="0">
                <a:latin typeface="Huawei Sans" panose="020C0503030203020204" pitchFamily="34" charset="0"/>
              </a:rPr>
              <a:t>Hive statements are ultimately executed on </a:t>
            </a:r>
            <a:r>
              <a:rPr b="0" u="none" dirty="0" err="1">
                <a:latin typeface="Huawei Sans" panose="020C0503030203020204" pitchFamily="34" charset="0"/>
              </a:rPr>
              <a:t>Tez</a:t>
            </a:r>
            <a:r>
              <a:rPr b="0" u="none" dirty="0">
                <a:latin typeface="Huawei Sans" panose="020C0503030203020204" pitchFamily="34" charset="0"/>
              </a:rPr>
              <a:t>, MapReduce, or Spark.</a:t>
            </a:r>
          </a:p>
          <a:p>
            <a:endParaRPr lang="en-US" altLang="zh-CN" dirty="0">
              <a:latin typeface="Huawei Sans" panose="020C0503030203020204" pitchFamily="34" charset="0"/>
            </a:endParaRPr>
          </a:p>
          <a:p>
            <a:endParaRPr lang="zh-CN" altLang="en-US" dirty="0">
              <a:latin typeface="Huawei Sans" panose="020C0503030203020204" pitchFamily="34" charset="0"/>
            </a:endParaRP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213018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14431597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Database: If the database is not specified when a table is created, the default database is used.</a:t>
            </a:r>
            <a:endParaRPr lang="en-US" altLang="zh-CN">
              <a:latin typeface="Huawei Sans" panose="020C0503030203020204" pitchFamily="34" charset="0"/>
            </a:endParaRPr>
          </a:p>
          <a:p>
            <a:r>
              <a:rPr b="0" u="none">
                <a:latin typeface="Huawei Sans" panose="020C0503030203020204" pitchFamily="34" charset="0"/>
              </a:rPr>
              <a:t>Table: corresponds to a directory on HDFS.</a:t>
            </a:r>
            <a:endParaRPr lang="en-US" altLang="zh-CN">
              <a:latin typeface="Huawei Sans" panose="020C0503030203020204" pitchFamily="34" charset="0"/>
            </a:endParaRPr>
          </a:p>
          <a:p>
            <a:r>
              <a:rPr b="0" u="none">
                <a:latin typeface="Huawei Sans" panose="020C0503030203020204" pitchFamily="34" charset="0"/>
              </a:rPr>
              <a:t>Partition: corresponds to a subdirectory in the directory where the table is located.</a:t>
            </a:r>
            <a:endParaRPr lang="en-US" altLang="zh-CN">
              <a:latin typeface="Huawei Sans" panose="020C0503030203020204" pitchFamily="34" charset="0"/>
            </a:endParaRPr>
          </a:p>
          <a:p>
            <a:r>
              <a:rPr b="0" u="none">
                <a:latin typeface="Huawei Sans" panose="020C0503030203020204" pitchFamily="34" charset="0"/>
              </a:rPr>
              <a:t>Bucket: corresponds to a file under the path where a table or a partition resides.</a:t>
            </a:r>
            <a:endParaRPr lang="en-US" altLang="zh-CN">
              <a:latin typeface="Huawei Sans" panose="020C0503030203020204" pitchFamily="34" charset="0"/>
            </a:endParaRPr>
          </a:p>
          <a:p>
            <a:r>
              <a:rPr b="0" u="none">
                <a:latin typeface="Huawei Sans" panose="020C0503030203020204" pitchFamily="34" charset="0"/>
              </a:rPr>
              <a:t>Skewed data: scenarios where data is converged in some field values, for example, when data is classified by city, 80% of data comes from a big city.</a:t>
            </a:r>
            <a:endParaRPr lang="en-US" altLang="zh-CN">
              <a:latin typeface="Huawei Sans" panose="020C0503030203020204" pitchFamily="34" charset="0"/>
            </a:endParaRPr>
          </a:p>
          <a:p>
            <a:r>
              <a:rPr b="0" u="none">
                <a:latin typeface="Huawei Sans" panose="020C0503030203020204" pitchFamily="34" charset="0"/>
              </a:rPr>
              <a:t>Normal data: Skewed data does not exist.</a:t>
            </a: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18208178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Hive can organize tables or partitions to buckets, that is, buckets are divided by smaller data ranges.</a:t>
            </a:r>
            <a:endParaRPr lang="en-US" altLang="zh-CN" dirty="0">
              <a:latin typeface="Huawei Sans" panose="020C0503030203020204" pitchFamily="34" charset="0"/>
            </a:endParaRPr>
          </a:p>
          <a:p>
            <a:r>
              <a:rPr b="0" u="none" dirty="0">
                <a:latin typeface="Huawei Sans" panose="020C0503030203020204" pitchFamily="34" charset="0"/>
              </a:rPr>
              <a:t>A column can be bucketed using Hive. Hive hashes the column value and divides the value by the number of buckets to determine the bucket where the record is stored. Buckets make query and sampling more efficient.</a:t>
            </a:r>
            <a:endParaRPr lang="en-US" altLang="zh-CN" dirty="0">
              <a:latin typeface="Huawei Sans" panose="020C0503030203020204" pitchFamily="34" charset="0"/>
            </a:endParaRPr>
          </a:p>
          <a:p>
            <a:r>
              <a:rPr b="0" u="none" dirty="0">
                <a:latin typeface="Huawei Sans" panose="020C0503030203020204" pitchFamily="34" charset="0"/>
              </a:rPr>
              <a:t>Bucketing applies to the following scenarios: (1) Data sampling; (2) Improving the efficiency of some query operations, such as </a:t>
            </a:r>
            <a:r>
              <a:rPr b="0" u="none" dirty="0" err="1">
                <a:latin typeface="Huawei Sans" panose="020C0503030203020204" pitchFamily="34" charset="0"/>
              </a:rPr>
              <a:t>mapside</a:t>
            </a:r>
            <a:r>
              <a:rPr b="0" u="none" dirty="0">
                <a:latin typeface="Huawei Sans" panose="020C0503030203020204" pitchFamily="34" charset="0"/>
              </a:rPr>
              <a:t> join.</a:t>
            </a:r>
            <a:endParaRPr lang="zu-ZA" altLang="zh-CN" dirty="0">
              <a:latin typeface="Huawei Sans" panose="020C0503030203020204" pitchFamily="34" charset="0"/>
            </a:endParaRPr>
          </a:p>
          <a:p>
            <a:r>
              <a:rPr b="0" u="none" dirty="0">
                <a:latin typeface="Huawei Sans" panose="020C0503030203020204" pitchFamily="34" charset="0"/>
              </a:rPr>
              <a:t>When a table contains a large amount of data, you can partition the table to facilitate local data query. For example, you can partition the table by time or region and store data with the same property to the same disk block, improving the query efficiency.</a:t>
            </a:r>
            <a:endParaRPr lang="en-US" altLang="zh-CN" dirty="0">
              <a:latin typeface="Huawei Sans" panose="020C0503030203020204" pitchFamily="34" charset="0"/>
            </a:endParaRPr>
          </a:p>
          <a:p>
            <a:r>
              <a:rPr b="0" u="none" dirty="0">
                <a:latin typeface="Huawei Sans" panose="020C0503030203020204" pitchFamily="34" charset="0"/>
              </a:rPr>
              <a:t>Partition table: CREATE TABLE invites (foo INT, bar STRING) PARTITIONED BY (ds STRING);</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110779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Hive can organize tables or partitions to buckets, that is, buckets are divided by smaller data ranges.</a:t>
            </a:r>
            <a:endParaRPr lang="en-US" altLang="zh-CN" dirty="0">
              <a:latin typeface="Huawei Sans" panose="020C0503030203020204" pitchFamily="34" charset="0"/>
            </a:endParaRPr>
          </a:p>
          <a:p>
            <a:r>
              <a:rPr b="0" u="none" dirty="0">
                <a:latin typeface="Huawei Sans" panose="020C0503030203020204" pitchFamily="34" charset="0"/>
              </a:rPr>
              <a:t>A column can be bucketed using Hive. Hive hashes the column value and divides the value by the number of buckets to determine the bucket where the record is stored. Buckets make query and sampling more efficient.</a:t>
            </a:r>
            <a:endParaRPr lang="en-US" altLang="zh-CN" dirty="0">
              <a:latin typeface="Huawei Sans" panose="020C0503030203020204" pitchFamily="34" charset="0"/>
            </a:endParaRPr>
          </a:p>
          <a:p>
            <a:r>
              <a:rPr b="0" u="none" dirty="0">
                <a:latin typeface="Huawei Sans" panose="020C0503030203020204" pitchFamily="34" charset="0"/>
              </a:rPr>
              <a:t>Bucketing applies to the following scenarios: (1) Data sampling; (2) Improving the efficiency of some query operations, such as </a:t>
            </a:r>
            <a:r>
              <a:rPr b="0" u="none" dirty="0" err="1">
                <a:latin typeface="Huawei Sans" panose="020C0503030203020204" pitchFamily="34" charset="0"/>
              </a:rPr>
              <a:t>mapside</a:t>
            </a:r>
            <a:r>
              <a:rPr b="0" u="none" dirty="0">
                <a:latin typeface="Huawei Sans" panose="020C0503030203020204" pitchFamily="34" charset="0"/>
              </a:rPr>
              <a:t> join.</a:t>
            </a:r>
            <a:endParaRPr lang="zu-ZA" altLang="zh-CN" dirty="0">
              <a:latin typeface="Huawei Sans" panose="020C0503030203020204" pitchFamily="34" charset="0"/>
            </a:endParaRPr>
          </a:p>
          <a:p>
            <a:r>
              <a:rPr b="0" u="none" dirty="0">
                <a:latin typeface="Huawei Sans" panose="020C0503030203020204" pitchFamily="34" charset="0"/>
              </a:rPr>
              <a:t>When a table contains a large amount of data, you can partition the table to facilitate local data query. For example, you can partition the table by time or region and store data with the same property to the same disk block, improving the query efficiency.</a:t>
            </a:r>
            <a:endParaRPr lang="en-US" altLang="zh-CN" dirty="0">
              <a:latin typeface="Huawei Sans" panose="020C0503030203020204" pitchFamily="34" charset="0"/>
            </a:endParaRPr>
          </a:p>
          <a:p>
            <a:r>
              <a:rPr b="0" u="none" dirty="0">
                <a:latin typeface="Huawei Sans" panose="020C0503030203020204" pitchFamily="34" charset="0"/>
              </a:rPr>
              <a:t>Partition table: CREATE TABLE invites (foo INT, bar STRING) PARTITIONED BY (ds STRING);</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6324504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When creating an internal table, Hive moves data to the path to which the data warehouse points. If an external table is created, only the data path is recorded and the data location is not changed.</a:t>
            </a:r>
            <a:endParaRPr lang="en-US" altLang="zh-CN">
              <a:latin typeface="Huawei Sans" panose="020C0503030203020204" pitchFamily="34" charset="0"/>
            </a:endParaRPr>
          </a:p>
          <a:p>
            <a:r>
              <a:rPr b="0" u="none">
                <a:latin typeface="Huawei Sans" panose="020C0503030203020204" pitchFamily="34" charset="0"/>
              </a:rPr>
              <a:t>When a table is deleted, the metadata and data of an internal table are deleted together. However, for an external table, only the metadata is deleted. In this way, external tables are more secure, data organization is more flexible, and source data can be shared easily.</a:t>
            </a: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9825060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1" u="none" dirty="0">
                <a:latin typeface="Huawei Sans" panose="020C0503030203020204" pitchFamily="34" charset="0"/>
              </a:rPr>
              <a:t>round</a:t>
            </a:r>
            <a:r>
              <a:rPr b="0" u="none" dirty="0">
                <a:latin typeface="Huawei Sans" panose="020C0503030203020204" pitchFamily="34" charset="0"/>
              </a:rPr>
              <a:t>: round off; </a:t>
            </a:r>
            <a:r>
              <a:rPr b="1" u="none" dirty="0">
                <a:latin typeface="Huawei Sans" panose="020C0503030203020204" pitchFamily="34" charset="0"/>
              </a:rPr>
              <a:t>floor</a:t>
            </a:r>
            <a:r>
              <a:rPr b="0" u="none" dirty="0">
                <a:latin typeface="Huawei Sans" panose="020C0503030203020204" pitchFamily="34" charset="0"/>
              </a:rPr>
              <a:t>: round down; </a:t>
            </a:r>
            <a:r>
              <a:rPr b="1" u="none" dirty="0">
                <a:latin typeface="Huawei Sans" panose="020C0503030203020204" pitchFamily="34" charset="0"/>
              </a:rPr>
              <a:t>abs</a:t>
            </a:r>
            <a:r>
              <a:rPr b="0" u="none" dirty="0">
                <a:latin typeface="Huawei Sans" panose="020C0503030203020204" pitchFamily="34" charset="0"/>
              </a:rPr>
              <a:t>: absolute value; </a:t>
            </a:r>
            <a:r>
              <a:rPr b="1" u="none" dirty="0">
                <a:latin typeface="Huawei Sans" panose="020C0503030203020204" pitchFamily="34" charset="0"/>
              </a:rPr>
              <a:t>rand</a:t>
            </a:r>
            <a:r>
              <a:rPr b="0" u="none" dirty="0">
                <a:latin typeface="Huawei Sans" panose="020C0503030203020204" pitchFamily="34" charset="0"/>
              </a:rPr>
              <a:t>: random number</a:t>
            </a:r>
            <a:endParaRPr lang="en-US" altLang="zh-CN" dirty="0">
              <a:latin typeface="Huawei Sans" panose="020C0503030203020204" pitchFamily="34" charset="0"/>
            </a:endParaRPr>
          </a:p>
          <a:p>
            <a:r>
              <a:rPr b="1" u="none" dirty="0" err="1">
                <a:latin typeface="Huawei Sans" panose="020C0503030203020204" pitchFamily="34" charset="0"/>
              </a:rPr>
              <a:t>to_data</a:t>
            </a:r>
            <a:r>
              <a:rPr b="0" u="none" dirty="0">
                <a:latin typeface="Huawei Sans" panose="020C0503030203020204" pitchFamily="34" charset="0"/>
              </a:rPr>
              <a:t>: returns date. </a:t>
            </a:r>
            <a:r>
              <a:rPr b="1" u="none" dirty="0">
                <a:latin typeface="Huawei Sans" panose="020C0503030203020204" pitchFamily="34" charset="0"/>
              </a:rPr>
              <a:t>month</a:t>
            </a:r>
            <a:r>
              <a:rPr b="0" u="none" dirty="0">
                <a:latin typeface="Huawei Sans" panose="020C0503030203020204" pitchFamily="34" charset="0"/>
              </a:rPr>
              <a:t>: returns the month in the date; </a:t>
            </a:r>
            <a:r>
              <a:rPr b="1" u="none" dirty="0">
                <a:latin typeface="Huawei Sans" panose="020C0503030203020204" pitchFamily="34" charset="0"/>
              </a:rPr>
              <a:t>day</a:t>
            </a:r>
            <a:r>
              <a:rPr b="0" u="none" dirty="0">
                <a:latin typeface="Huawei Sans" panose="020C0503030203020204" pitchFamily="34" charset="0"/>
              </a:rPr>
              <a:t>: returns date.</a:t>
            </a:r>
            <a:endParaRPr lang="en-US" altLang="zh-CN" dirty="0">
              <a:latin typeface="Huawei Sans" panose="020C0503030203020204" pitchFamily="34" charset="0"/>
            </a:endParaRPr>
          </a:p>
          <a:p>
            <a:r>
              <a:rPr b="0" u="none" dirty="0">
                <a:latin typeface="Huawei Sans" panose="020C0503030203020204" pitchFamily="34" charset="0"/>
              </a:rPr>
              <a:t>hive&gt; </a:t>
            </a:r>
            <a:r>
              <a:rPr lang="zh-CN" altLang="en-US" b="0" u="none" dirty="0">
                <a:latin typeface="Huawei Sans" panose="020C0503030203020204" pitchFamily="34" charset="0"/>
              </a:rPr>
              <a:t>  </a:t>
            </a:r>
            <a:r>
              <a:rPr b="0" u="none" dirty="0">
                <a:latin typeface="Huawei Sans" panose="020C0503030203020204" pitchFamily="34" charset="0"/>
              </a:rPr>
              <a:t>select day('2011-12-08 10:03:01') from dual;8</a:t>
            </a:r>
            <a:br>
              <a:rPr lang="en-US" altLang="zh-CN" dirty="0">
                <a:latin typeface="Huawei Sans" panose="020C0503030203020204" pitchFamily="34" charset="0"/>
              </a:rPr>
            </a:br>
            <a:endParaRPr lang="en-US" altLang="zh-CN" dirty="0">
              <a:latin typeface="Huawei Sans" panose="020C0503030203020204" pitchFamily="34" charset="0"/>
            </a:endParaRPr>
          </a:p>
          <a:p>
            <a:r>
              <a:rPr b="0" u="none" dirty="0">
                <a:latin typeface="Huawei Sans" panose="020C0503030203020204" pitchFamily="34" charset="0"/>
              </a:rPr>
              <a:t>If built-in functions </a:t>
            </a:r>
            <a:r>
              <a:rPr lang="en-US" b="0" u="none" dirty="0">
                <a:latin typeface="Huawei Sans" panose="020C0503030203020204" pitchFamily="34" charset="0"/>
              </a:rPr>
              <a:t>do not</a:t>
            </a:r>
            <a:r>
              <a:rPr b="0" u="none" dirty="0">
                <a:latin typeface="Huawei Sans" panose="020C0503030203020204" pitchFamily="34" charset="0"/>
              </a:rPr>
              <a:t> meet </a:t>
            </a:r>
            <a:r>
              <a:rPr sz="1100" b="0" u="none" kern="1200" baseline="0" dirty="0">
                <a:solidFill>
                  <a:schemeClr val="tx1"/>
                </a:solidFill>
                <a:latin typeface="Huawei Sans" panose="020C0503030203020204" pitchFamily="34" charset="0"/>
                <a:ea typeface="方正兰亭黑简体" panose="02000000000000000000" pitchFamily="2" charset="-122"/>
                <a:cs typeface="+mn-cs"/>
              </a:rPr>
              <a:t>user</a:t>
            </a:r>
            <a:r>
              <a:rPr lang="en-US" sz="1100" b="0" u="none" kern="1200" baseline="0" dirty="0">
                <a:solidFill>
                  <a:schemeClr val="tx1"/>
                </a:solidFill>
                <a:latin typeface="Huawei Sans" panose="020C0503030203020204" pitchFamily="34" charset="0"/>
                <a:ea typeface="方正兰亭黑简体" panose="02000000000000000000" pitchFamily="2" charset="-122"/>
                <a:cs typeface="+mn-cs"/>
              </a:rPr>
              <a:t>s</a:t>
            </a:r>
            <a:r>
              <a:rPr lang="en-US" altLang="zh-CN" sz="1100" b="0" u="none" kern="1200" baseline="0" dirty="0">
                <a:solidFill>
                  <a:schemeClr val="tx1"/>
                </a:solidFill>
                <a:latin typeface="Huawei Sans" panose="020C0503030203020204" pitchFamily="34" charset="0"/>
                <a:ea typeface="方正兰亭黑简体" panose="02000000000000000000" pitchFamily="2" charset="-122"/>
                <a:cs typeface="+mn-cs"/>
              </a:rPr>
              <a:t>'</a:t>
            </a:r>
            <a:r>
              <a:rPr sz="1100" b="0" u="none" kern="1200" baseline="0" dirty="0">
                <a:solidFill>
                  <a:schemeClr val="tx1"/>
                </a:solidFill>
                <a:latin typeface="Huawei Sans" panose="020C0503030203020204" pitchFamily="34" charset="0"/>
                <a:ea typeface="方正兰亭黑简体" panose="02000000000000000000" pitchFamily="2" charset="-122"/>
                <a:cs typeface="+mn-cs"/>
              </a:rPr>
              <a:t> requirements</a:t>
            </a:r>
            <a:r>
              <a:rPr b="0" u="none" dirty="0">
                <a:latin typeface="Huawei Sans" panose="020C0503030203020204" pitchFamily="34" charset="0"/>
              </a:rPr>
              <a:t>, Hive supports user-defined functions.</a:t>
            </a:r>
            <a:endParaRPr lang="en-US" altLang="zh-CN" dirty="0">
              <a:latin typeface="Huawei Sans" panose="020C0503030203020204" pitchFamily="34" charset="0"/>
            </a:endParaRPr>
          </a:p>
          <a:p>
            <a:r>
              <a:rPr b="0" u="none" dirty="0">
                <a:latin typeface="Huawei Sans" panose="020C0503030203020204" pitchFamily="34" charset="0"/>
              </a:rPr>
              <a:t>UDFs are used to meet the requirement of one-to-one mapping.</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41200011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DDL is short for data definition language. DDL operations are performed on metadata. The following operations are involved:</a:t>
            </a:r>
            <a:endParaRPr lang="en-US" altLang="zh-CN">
              <a:latin typeface="Huawei Sans" panose="020C0503030203020204" pitchFamily="34" charset="0"/>
            </a:endParaRPr>
          </a:p>
          <a:p>
            <a:pPr lvl="1"/>
            <a:r>
              <a:rPr b="0" u="none">
                <a:latin typeface="Huawei Sans" panose="020C0503030203020204" pitchFamily="34" charset="0"/>
              </a:rPr>
              <a:t>Create/Drop/Alter Database;</a:t>
            </a:r>
            <a:endParaRPr lang="en-US" altLang="zh-CN">
              <a:latin typeface="Huawei Sans" panose="020C0503030203020204" pitchFamily="34" charset="0"/>
            </a:endParaRPr>
          </a:p>
          <a:p>
            <a:pPr lvl="1"/>
            <a:r>
              <a:rPr b="0" u="none">
                <a:latin typeface="Huawei Sans" panose="020C0503030203020204" pitchFamily="34" charset="0"/>
              </a:rPr>
              <a:t>Create/Drop/Truncate Table;</a:t>
            </a:r>
            <a:endParaRPr lang="en-US" altLang="zh-CN">
              <a:latin typeface="Huawei Sans" panose="020C0503030203020204" pitchFamily="34" charset="0"/>
            </a:endParaRPr>
          </a:p>
          <a:p>
            <a:pPr lvl="1"/>
            <a:r>
              <a:rPr b="0" u="none">
                <a:latin typeface="Huawei Sans" panose="020C0503030203020204" pitchFamily="34" charset="0"/>
              </a:rPr>
              <a:t>Alter Table/Partition/Column;</a:t>
            </a:r>
            <a:endParaRPr lang="en-US" altLang="zh-CN">
              <a:latin typeface="Huawei Sans" panose="020C0503030203020204" pitchFamily="34" charset="0"/>
            </a:endParaRPr>
          </a:p>
          <a:p>
            <a:pPr lvl="1"/>
            <a:r>
              <a:rPr b="0" u="none">
                <a:latin typeface="Huawei Sans" panose="020C0503030203020204" pitchFamily="34" charset="0"/>
              </a:rPr>
              <a:t>Create/Drop/Alter View;</a:t>
            </a:r>
            <a:endParaRPr lang="en-US" altLang="zh-CN">
              <a:latin typeface="Huawei Sans" panose="020C0503030203020204" pitchFamily="34" charset="0"/>
            </a:endParaRPr>
          </a:p>
          <a:p>
            <a:pPr lvl="1"/>
            <a:r>
              <a:rPr b="0" u="none">
                <a:latin typeface="Huawei Sans" panose="020C0503030203020204" pitchFamily="34" charset="0"/>
              </a:rPr>
              <a:t>Create/Drop Index;</a:t>
            </a:r>
            <a:endParaRPr lang="en-US" altLang="zh-CN">
              <a:latin typeface="Huawei Sans" panose="020C0503030203020204" pitchFamily="34" charset="0"/>
            </a:endParaRPr>
          </a:p>
          <a:p>
            <a:pPr lvl="1"/>
            <a:r>
              <a:rPr b="0" u="none">
                <a:latin typeface="Huawei Sans" panose="020C0503030203020204" pitchFamily="34" charset="0"/>
              </a:rPr>
              <a:t>Create/Drop Function;</a:t>
            </a:r>
            <a:endParaRPr lang="en-US" altLang="zh-CN">
              <a:latin typeface="Huawei Sans" panose="020C0503030203020204" pitchFamily="34" charset="0"/>
            </a:endParaRPr>
          </a:p>
          <a:p>
            <a:pPr lvl="1"/>
            <a:r>
              <a:rPr b="0" u="none">
                <a:latin typeface="Huawei Sans" panose="020C0503030203020204" pitchFamily="34" charset="0"/>
              </a:rPr>
              <a:t>Show;</a:t>
            </a:r>
            <a:endParaRPr lang="en-US" altLang="zh-CN">
              <a:latin typeface="Huawei Sans" panose="020C0503030203020204" pitchFamily="34" charset="0"/>
            </a:endParaRPr>
          </a:p>
          <a:p>
            <a:pPr lvl="1"/>
            <a:r>
              <a:rPr b="0" u="none">
                <a:latin typeface="Huawei Sans" panose="020C0503030203020204" pitchFamily="34" charset="0"/>
              </a:rPr>
              <a:t>Describe</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3009686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hive&gt; ALTER TABLE events RENAME TO 3koobecaf; </a:t>
            </a:r>
          </a:p>
          <a:p>
            <a:r>
              <a:rPr b="0" u="none">
                <a:latin typeface="Huawei Sans" panose="020C0503030203020204" pitchFamily="34" charset="0"/>
              </a:rPr>
              <a:t>hive&gt; ALTER TABLE pokes ADD COLUMNS (new_col INT);</a:t>
            </a:r>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33690772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hive&gt; ALTER TABLE events RENAME TO 3koobecaf; </a:t>
            </a:r>
          </a:p>
          <a:p>
            <a:r>
              <a:rPr b="0" u="none">
                <a:latin typeface="Huawei Sans" panose="020C0503030203020204" pitchFamily="34" charset="0"/>
              </a:rPr>
              <a:t>hive&gt; ALTER TABLE pokes ADD COLUMNS (new_col INT);</a:t>
            </a:r>
          </a:p>
          <a:p>
            <a:r>
              <a:rPr b="0" u="none">
                <a:latin typeface="Huawei Sans" panose="020C0503030203020204" pitchFamily="34" charset="0"/>
              </a:rPr>
              <a:t>Exporting data to HDFS</a:t>
            </a:r>
            <a:endParaRPr lang="en-US" altLang="zh-CN"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39143366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hive&gt; ALTER TABLE events RENAME TO 3koobecaf; </a:t>
            </a:r>
          </a:p>
          <a:p>
            <a:r>
              <a:rPr b="0" u="none">
                <a:latin typeface="Huawei Sans" panose="020C0503030203020204" pitchFamily="34" charset="0"/>
              </a:rPr>
              <a:t>hive&gt; ALTER TABLE pokes ADD COLUMNS (new_col INT);</a:t>
            </a:r>
          </a:p>
          <a:p>
            <a:r>
              <a:rPr b="0" u="none">
                <a:latin typeface="Huawei Sans" panose="020C0503030203020204" pitchFamily="34" charset="0"/>
              </a:rPr>
              <a:t>Exporting data to HDFS</a:t>
            </a:r>
            <a:endParaRPr lang="en-US" altLang="zh-CN" dirty="0">
              <a:latin typeface="Huawei Sans" panose="020C0503030203020204" pitchFamily="34" charset="0"/>
            </a:endParaRPr>
          </a:p>
        </p:txBody>
      </p:sp>
      <p:sp>
        <p:nvSpPr>
          <p:cNvPr id="5" name="幻灯片图像占位符 4"/>
          <p:cNvSpPr>
            <a:spLocks noGrp="1" noRot="1" noChangeAspect="1"/>
          </p:cNvSpPr>
          <p:nvPr>
            <p:ph type="sldImg"/>
          </p:nvPr>
        </p:nvSpPr>
        <p:spPr>
          <a:xfrm>
            <a:off x="455613" y="766763"/>
            <a:ext cx="5932487" cy="3338512"/>
          </a:xfrm>
        </p:spPr>
      </p:sp>
    </p:spTree>
    <p:extLst>
      <p:ext uri="{BB962C8B-B14F-4D97-AF65-F5344CB8AC3E}">
        <p14:creationId xmlns:p14="http://schemas.microsoft.com/office/powerpoint/2010/main" val="23236361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033969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5#目录">
    <p:bg>
      <p:bgPr>
        <a:solidFill>
          <a:srgbClr val="EBEBEB"/>
        </a:solidFill>
        <a:effectLst/>
      </p:bgPr>
    </p:bg>
    <p:spTree>
      <p:nvGrpSpPr>
        <p:cNvPr id="1" name=""/>
        <p:cNvGrpSpPr/>
        <p:nvPr/>
      </p:nvGrpSpPr>
      <p:grpSpPr>
        <a:xfrm>
          <a:off x="0" y="0"/>
          <a:ext cx="0" cy="0"/>
          <a:chOff x="0" y="0"/>
          <a:chExt cx="0" cy="0"/>
        </a:xfrm>
      </p:grpSpPr>
      <p:sp>
        <p:nvSpPr>
          <p:cNvPr id="29" name="文本占位符 6"/>
          <p:cNvSpPr>
            <a:spLocks noGrp="1"/>
          </p:cNvSpPr>
          <p:nvPr>
            <p:ph type="body" sz="quarter" idx="10" hasCustomPrompt="1"/>
          </p:nvPr>
        </p:nvSpPr>
        <p:spPr>
          <a:xfrm>
            <a:off x="1019175" y="1844675"/>
            <a:ext cx="10153650" cy="4068811"/>
          </a:xfrm>
          <a:prstGeom prst="rect">
            <a:avLst/>
          </a:prstGeom>
        </p:spPr>
        <p:txBody>
          <a:bodyPr/>
          <a:lstStyle>
            <a:lvl1pPr marL="457017" marR="0" indent="-457017" algn="just" defTabSz="801367" rtl="0" eaLnBrk="1" fontAlgn="ctr" latinLnBrk="0" hangingPunct="1">
              <a:lnSpc>
                <a:spcPct val="140000"/>
              </a:lnSpc>
              <a:spcBef>
                <a:spcPct val="30000"/>
              </a:spcBef>
              <a:spcAft>
                <a:spcPct val="0"/>
              </a:spcAft>
              <a:buClrTx/>
              <a:buSzPct val="100000"/>
              <a:buFont typeface="+mj-lt"/>
              <a:buAutoNum type="arabicPeriod"/>
              <a:tabLst/>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fontAlgn="ctr">
              <a:buClrTx/>
              <a:buSzPct val="100000"/>
              <a:buFont typeface="Huawei Sans" panose="020C0503030203020204" pitchFamily="34" charset="0"/>
              <a:buChar char="▫"/>
              <a:defRPr baseline="0">
                <a:latin typeface="Huawei Sans" panose="020C0503030203020204" pitchFamily="34" charset="0"/>
                <a:ea typeface="方正兰亭黑简体" panose="02000000000000000000" pitchFamily="2" charset="-122"/>
              </a:defRPr>
            </a:lvl2pPr>
            <a:lvl3pPr>
              <a:defRPr/>
            </a:lvl3pPr>
            <a:lvl5pPr>
              <a:buNone/>
              <a:defRPr/>
            </a:lvl5pPr>
          </a:lstStyle>
          <a:p>
            <a:pPr marL="457200" indent="-457200">
              <a:buSzPct val="100000"/>
              <a:buFont typeface="+mj-lt"/>
              <a:buAutoNum type="arabicPeriod"/>
            </a:pPr>
            <a:r>
              <a:rPr lang="zh-CN" altLang="en-US" dirty="0"/>
              <a:t>一级目录一</a:t>
            </a:r>
            <a:endParaRPr lang="en-US" altLang="zh-CN" dirty="0"/>
          </a:p>
          <a:p>
            <a:pPr marL="653788" lvl="1" indent="-457017">
              <a:buSzPct val="100000"/>
              <a:buFont typeface="+mj-lt"/>
              <a:buAutoNum type="arabicPeriod"/>
            </a:pPr>
            <a:endParaRPr lang="en-US" altLang="zh-CN" dirty="0"/>
          </a:p>
          <a:p>
            <a:pPr marL="457200" indent="-457200">
              <a:buSzPct val="100000"/>
              <a:buFont typeface="+mj-lt"/>
              <a:buAutoNum type="arabicPeriod"/>
            </a:pPr>
            <a:r>
              <a:rPr lang="zh-CN" altLang="en-US" dirty="0"/>
              <a:t>一级目录二</a:t>
            </a:r>
            <a:endParaRPr lang="en-US" altLang="zh-CN" dirty="0"/>
          </a:p>
          <a:p>
            <a:pPr marL="457200" indent="-457200">
              <a:buSzPct val="100000"/>
              <a:buFont typeface="+mj-lt"/>
              <a:buAutoNum type="arabicPeriod"/>
            </a:pPr>
            <a:r>
              <a:rPr lang="zh-CN" altLang="en-US" dirty="0"/>
              <a:t>一级目录三</a:t>
            </a:r>
            <a:endParaRPr lang="en-US" altLang="zh-CN" dirty="0"/>
          </a:p>
          <a:p>
            <a:pPr marL="457200" indent="-457200">
              <a:buSzPct val="100000"/>
              <a:buFont typeface="+mj-lt"/>
              <a:buAutoNum type="arabicPeriod"/>
            </a:pPr>
            <a:r>
              <a:rPr lang="zh-CN" altLang="en-US" dirty="0"/>
              <a:t>一级目录四</a:t>
            </a:r>
            <a:endParaRPr lang="en-US" altLang="zh-CN" dirty="0"/>
          </a:p>
          <a:p>
            <a:endParaRPr lang="zh-CN" altLang="en-US" dirty="0"/>
          </a:p>
        </p:txBody>
      </p:sp>
      <p:cxnSp>
        <p:nvCxnSpPr>
          <p:cNvPr id="28"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01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30" name="文本框 16">
            <a:extLst>
              <a:ext uri="{FF2B5EF4-FFF2-40B4-BE49-F238E27FC236}">
                <a16:creationId xmlns:a16="http://schemas.microsoft.com/office/drawing/2014/main" id="{568EC886-2612-1F43-AB51-21A76A078357}"/>
              </a:ext>
            </a:extLst>
          </p:cNvPr>
          <p:cNvSpPr txBox="1"/>
          <p:nvPr userDrawn="1"/>
        </p:nvSpPr>
        <p:spPr>
          <a:xfrm>
            <a:off x="918916" y="630373"/>
            <a:ext cx="2252540" cy="707886"/>
          </a:xfrm>
          <a:prstGeom prst="rect">
            <a:avLst/>
          </a:prstGeom>
          <a:noFill/>
        </p:spPr>
        <p:txBody>
          <a:bodyPr wrap="none" rtlCol="0">
            <a:spAutoFit/>
          </a:bodyPr>
          <a:lstStyle>
            <a:defPPr>
              <a:defRPr lang="en-US"/>
            </a:defPPr>
            <a:lvl1pPr defTabSz="1001223" eaLnBrk="0" fontAlgn="ctr" hangingPunct="0">
              <a:defRPr sz="3640" b="0" baseline="0">
                <a:solidFill>
                  <a:schemeClr val="tx1">
                    <a:lumMod val="75000"/>
                    <a:lumOff val="25000"/>
                  </a:schemeClr>
                </a:solidFill>
                <a:latin typeface="Huawei Sans" panose="020C0503030203020204" pitchFamily="34" charset="0"/>
                <a:ea typeface="方正兰亭黑简体" panose="02000000000000000000" pitchFamily="2" charset="-122"/>
                <a:cs typeface="Huawei Sans" panose="020C0503030203020204" pitchFamily="34" charset="0"/>
              </a:defRPr>
            </a:lvl1pPr>
          </a:lstStyle>
          <a:p>
            <a:pPr algn="l" defTabSz="1001624" eaLnBrk="0" fontAlgn="ctr" hangingPunct="0"/>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Contents</a:t>
            </a:r>
          </a:p>
        </p:txBody>
      </p:sp>
    </p:spTree>
    <p:extLst>
      <p:ext uri="{BB962C8B-B14F-4D97-AF65-F5344CB8AC3E}">
        <p14:creationId xmlns:p14="http://schemas.microsoft.com/office/powerpoint/2010/main" val="1393678260"/>
      </p:ext>
    </p:extLst>
  </p:cSld>
  <p:clrMapOvr>
    <a:masterClrMapping/>
  </p:clrMapOvr>
  <p:extLst>
    <p:ext uri="{DCECCB84-F9BA-43D5-87BE-67443E8EF086}">
      <p15:sldGuideLst xmlns:p15="http://schemas.microsoft.com/office/powerpoint/2012/main">
        <p15:guide id="1" pos="642">
          <p15:clr>
            <a:srgbClr val="FBAE40"/>
          </p15:clr>
        </p15:guide>
        <p15:guide id="2" pos="7038">
          <p15:clr>
            <a:srgbClr val="FBAE40"/>
          </p15:clr>
        </p15:guide>
        <p15:guide id="3" orient="horz" pos="116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785144745"/>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1787711705"/>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12#本章总结">
    <p:spTree>
      <p:nvGrpSpPr>
        <p:cNvPr id="1" name=""/>
        <p:cNvGrpSpPr/>
        <p:nvPr/>
      </p:nvGrpSpPr>
      <p:grpSpPr>
        <a:xfrm>
          <a:off x="0" y="0"/>
          <a:ext cx="0" cy="0"/>
          <a:chOff x="0" y="0"/>
          <a:chExt cx="0" cy="0"/>
        </a:xfrm>
      </p:grpSpPr>
      <p:sp>
        <p:nvSpPr>
          <p:cNvPr id="10" name="内容占位符 6"/>
          <p:cNvSpPr>
            <a:spLocks noGrp="1"/>
          </p:cNvSpPr>
          <p:nvPr>
            <p:ph sz="quarter" idx="10" hasCustomPrompt="1"/>
          </p:nvPr>
        </p:nvSpPr>
        <p:spPr>
          <a:xfrm>
            <a:off x="1019175" y="1844675"/>
            <a:ext cx="10153650" cy="4082880"/>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2pPr>
            <a:lvl3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3pPr>
            <a:lvl4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4pPr>
            <a:lvl5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5pPr>
          </a:lstStyle>
          <a:p>
            <a:pPr lvl="0"/>
            <a:r>
              <a:rPr lang="en-US" altLang="zh-CN" dirty="0"/>
              <a:t>Click to edit</a:t>
            </a:r>
            <a:endParaRPr lang="zh-CN" altLang="en-US" dirty="0"/>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cxnSp>
        <p:nvCxnSpPr>
          <p:cNvPr id="9"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19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11" name="文本框 16">
            <a:extLst>
              <a:ext uri="{FF2B5EF4-FFF2-40B4-BE49-F238E27FC236}">
                <a16:creationId xmlns:a16="http://schemas.microsoft.com/office/drawing/2014/main" id="{568EC886-2612-1F43-AB51-21A76A078357}"/>
              </a:ext>
            </a:extLst>
          </p:cNvPr>
          <p:cNvSpPr txBox="1"/>
          <p:nvPr userDrawn="1"/>
        </p:nvSpPr>
        <p:spPr>
          <a:xfrm>
            <a:off x="918916" y="630373"/>
            <a:ext cx="2417650" cy="707886"/>
          </a:xfrm>
          <a:prstGeom prst="rect">
            <a:avLst/>
          </a:prstGeom>
          <a:noFill/>
        </p:spPr>
        <p:txBody>
          <a:bodyPr wrap="none" rtlCol="0">
            <a:spAutoFit/>
          </a:bodyPr>
          <a:lstStyle/>
          <a:p>
            <a:pPr algn="l" defTabSz="1001624" rtl="0" eaLnBrk="0" fontAlgn="ctr" hangingPunct="0">
              <a:spcBef>
                <a:spcPct val="0"/>
              </a:spcBef>
              <a:spcAft>
                <a:spcPct val="0"/>
              </a:spcAft>
            </a:pPr>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Summary</a:t>
            </a:r>
          </a:p>
        </p:txBody>
      </p:sp>
    </p:spTree>
    <p:extLst>
      <p:ext uri="{BB962C8B-B14F-4D97-AF65-F5344CB8AC3E}">
        <p14:creationId xmlns:p14="http://schemas.microsoft.com/office/powerpoint/2010/main" val="2268733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8/8/2023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citeseerx.ist.psu.edu/viewdoc/summary?doi=10.1.1.211.7178" TargetMode="Externa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s://en.wikipedia.org/wiki/Denormalization"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6.xml"/><Relationship Id="rId5" Type="http://schemas.openxmlformats.org/officeDocument/2006/relationships/image" Target="../media/image7.sv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4306" y="7058"/>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756646" y="2997361"/>
            <a:ext cx="11170918" cy="1046440"/>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HCIA Big Data</a:t>
            </a:r>
          </a:p>
          <a:p>
            <a:r>
              <a:rPr lang="en-US" sz="3100" b="1" dirty="0">
                <a:solidFill>
                  <a:schemeClr val="bg1"/>
                </a:solidFill>
                <a:latin typeface="Times New Roman" panose="02020603050405020304" pitchFamily="18" charset="0"/>
                <a:cs typeface="Times New Roman" panose="02020603050405020304" pitchFamily="18" charset="0"/>
              </a:rPr>
              <a:t>Hive</a:t>
            </a:r>
            <a:r>
              <a:rPr lang="en-US" altLang="zh-CN" sz="3100" b="1" dirty="0">
                <a:solidFill>
                  <a:schemeClr val="bg1"/>
                </a:solidFill>
                <a:latin typeface="Times New Roman" panose="02020603050405020304" pitchFamily="18" charset="0"/>
                <a:cs typeface="Times New Roman" panose="02020603050405020304" pitchFamily="18" charset="0"/>
              </a:rPr>
              <a:t> — </a:t>
            </a:r>
            <a:r>
              <a:rPr lang="en-US" sz="3100" b="1" dirty="0">
                <a:solidFill>
                  <a:schemeClr val="bg1"/>
                </a:solidFill>
                <a:latin typeface="Times New Roman" panose="02020603050405020304" pitchFamily="18" charset="0"/>
                <a:cs typeface="Times New Roman" panose="02020603050405020304" pitchFamily="18" charset="0"/>
              </a:rPr>
              <a:t>Distributed Data Warehouse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4</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605143" y="4080033"/>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Hagar Muhammed</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35245"/>
            <a:ext cx="3763405" cy="268350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sz="2800" b="1" u="none" dirty="0">
                <a:latin typeface="Huawei Sans" panose="020C0503030203020204" pitchFamily="34" charset="0"/>
              </a:rPr>
              <a:t>Database</a:t>
            </a:r>
            <a:r>
              <a:rPr lang="en-US" altLang="zh-CN" sz="2800" b="0" u="none" dirty="0">
                <a:latin typeface="Huawei Sans" panose="020C0503030203020204" pitchFamily="34" charset="0"/>
              </a:rPr>
              <a:t> </a:t>
            </a:r>
            <a:r>
              <a:rPr lang="en-US" altLang="zh-CN" sz="2800" b="1" u="none" dirty="0">
                <a:latin typeface="Huawei Sans" panose="020C0503030203020204" pitchFamily="34" charset="0"/>
              </a:rPr>
              <a:t>Overview</a:t>
            </a:r>
            <a:endParaRPr lang="en-US" sz="2800" b="1" dirty="0"/>
          </a:p>
          <a:p>
            <a:r>
              <a:rPr lang="en-US" dirty="0">
                <a:solidFill>
                  <a:schemeClr val="bg1">
                    <a:lumMod val="50000"/>
                  </a:schemeClr>
                </a:solidFill>
              </a:rPr>
              <a:t>Components of DBMS</a:t>
            </a:r>
          </a:p>
          <a:p>
            <a:r>
              <a:rPr lang="en-US" dirty="0">
                <a:solidFill>
                  <a:schemeClr val="bg1">
                    <a:lumMod val="50000"/>
                  </a:schemeClr>
                </a:solidFill>
              </a:rPr>
              <a:t>Use cases of DBMS</a:t>
            </a:r>
          </a:p>
          <a:p>
            <a:r>
              <a:rPr lang="en-US" b="0" u="none" dirty="0">
                <a:solidFill>
                  <a:schemeClr val="bg1">
                    <a:lumMod val="50000"/>
                  </a:schemeClr>
                </a:solidFill>
                <a:latin typeface="Huawei Sans" panose="020C0503030203020204" pitchFamily="34" charset="0"/>
              </a:rPr>
              <a:t>Data warehouse Overview</a:t>
            </a:r>
            <a:endParaRPr b="0" u="none" dirty="0">
              <a:solidFill>
                <a:schemeClr val="bg1">
                  <a:lumMod val="50000"/>
                </a:schemeClr>
              </a:solidFill>
              <a:latin typeface="Huawei Sans" panose="020C0503030203020204" pitchFamily="34" charset="0"/>
            </a:endParaRPr>
          </a:p>
          <a:p>
            <a:r>
              <a:rPr lang="en-US" altLang="zh-CN" dirty="0">
                <a:solidFill>
                  <a:schemeClr val="bg1">
                    <a:lumMod val="50000"/>
                  </a:schemeClr>
                </a:solidFill>
                <a:sym typeface="Huawei Sans" panose="020C0503030203020204" pitchFamily="34" charset="0"/>
              </a:rPr>
              <a:t>Data warehouse use cases</a:t>
            </a:r>
          </a:p>
          <a:p>
            <a:r>
              <a:rPr lang="en-US" altLang="zh-CN" dirty="0">
                <a:solidFill>
                  <a:schemeClr val="bg1">
                    <a:lumMod val="50000"/>
                  </a:schemeClr>
                </a:solidFill>
                <a:sym typeface="Huawei Sans" panose="020C0503030203020204" pitchFamily="34" charset="0"/>
              </a:rPr>
              <a:t>Hive</a:t>
            </a: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825668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304800" y="1790934"/>
            <a:ext cx="3975100"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Database</a:t>
            </a:r>
            <a:r>
              <a:rPr lang="en-US" altLang="zh-CN" sz="2800" b="0" u="none" dirty="0">
                <a:latin typeface="Huawei Sans" panose="020C0503030203020204" pitchFamily="34" charset="0"/>
              </a:rPr>
              <a:t> </a:t>
            </a:r>
            <a:r>
              <a:rPr lang="en-US" altLang="zh-CN" sz="2800" b="1" u="none" dirty="0">
                <a:solidFill>
                  <a:srgbClr val="784658"/>
                </a:solidFill>
                <a:latin typeface="Huawei Sans" panose="020C0503030203020204" pitchFamily="34" charset="0"/>
              </a:rPr>
              <a:t>Overview</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829975"/>
            <a:ext cx="10636757" cy="1384995"/>
          </a:xfrm>
          <a:prstGeom prst="rect">
            <a:avLst/>
          </a:prstGeom>
          <a:noFill/>
        </p:spPr>
        <p:txBody>
          <a:bodyPr wrap="square">
            <a:spAutoFit/>
          </a:bodyPr>
          <a:lstStyle/>
          <a:p>
            <a:r>
              <a:rPr lang="en-US" sz="2800" b="0" i="0" dirty="0">
                <a:solidFill>
                  <a:srgbClr val="333333"/>
                </a:solidFill>
                <a:effectLst/>
                <a:latin typeface="Encode Sans Semi Expanded"/>
              </a:rPr>
              <a:t>A </a:t>
            </a:r>
            <a:r>
              <a:rPr lang="en-US" sz="2800" b="1" i="0" dirty="0">
                <a:solidFill>
                  <a:srgbClr val="333333"/>
                </a:solidFill>
                <a:effectLst/>
                <a:latin typeface="Encode Sans Semi Expanded"/>
              </a:rPr>
              <a:t>database</a:t>
            </a:r>
            <a:r>
              <a:rPr lang="en-US" sz="2800" b="0" i="0" dirty="0">
                <a:solidFill>
                  <a:srgbClr val="333333"/>
                </a:solidFill>
                <a:effectLst/>
                <a:latin typeface="Encode Sans Semi Expanded"/>
              </a:rPr>
              <a:t> stores real-time information </a:t>
            </a:r>
            <a:r>
              <a:rPr lang="en-US" sz="2800" dirty="0">
                <a:solidFill>
                  <a:srgbClr val="333333"/>
                </a:solidFill>
                <a:latin typeface="Encode Sans Semi Expanded"/>
              </a:rPr>
              <a:t>about one particular </a:t>
            </a:r>
            <a:r>
              <a:rPr lang="en-US" sz="2800" b="0" i="0" dirty="0">
                <a:solidFill>
                  <a:srgbClr val="333333"/>
                </a:solidFill>
                <a:effectLst/>
                <a:latin typeface="Encode Sans Semi Expanded"/>
              </a:rPr>
              <a:t>part of your business: its main job is to process the daily transactions that your company makes.</a:t>
            </a:r>
            <a:endParaRPr lang="en-US" sz="2800" dirty="0"/>
          </a:p>
        </p:txBody>
      </p:sp>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Database</a:t>
            </a:r>
            <a:r>
              <a:rPr lang="en-US" altLang="zh-CN" sz="2800" b="0" u="none" dirty="0">
                <a:latin typeface="Huawei Sans" panose="020C0503030203020204" pitchFamily="34" charset="0"/>
              </a:rPr>
              <a:t> </a:t>
            </a:r>
            <a:r>
              <a:rPr lang="en-US" altLang="zh-CN" sz="2800" b="1" u="none" dirty="0">
                <a:solidFill>
                  <a:srgbClr val="784658"/>
                </a:solidFill>
                <a:latin typeface="Huawei Sans" panose="020C0503030203020204" pitchFamily="34" charset="0"/>
              </a:rPr>
              <a:t>Overview</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5" y="2461736"/>
            <a:ext cx="10636757" cy="2677656"/>
          </a:xfrm>
          <a:prstGeom prst="rect">
            <a:avLst/>
          </a:prstGeom>
          <a:noFill/>
        </p:spPr>
        <p:txBody>
          <a:bodyPr wrap="square">
            <a:spAutoFit/>
          </a:bodyPr>
          <a:lstStyle/>
          <a:p>
            <a:r>
              <a:rPr lang="en-US" sz="2800" b="0" i="0" dirty="0">
                <a:solidFill>
                  <a:srgbClr val="333333"/>
                </a:solidFill>
                <a:effectLst/>
                <a:latin typeface="Encode Sans Semi Expanded"/>
              </a:rPr>
              <a:t>Databases use Online Transactional Processing (</a:t>
            </a:r>
            <a:r>
              <a:rPr lang="en-US" sz="2800" b="1" i="0" dirty="0">
                <a:solidFill>
                  <a:srgbClr val="333333"/>
                </a:solidFill>
                <a:effectLst/>
                <a:latin typeface="Encode Sans Semi Expanded"/>
              </a:rPr>
              <a:t>OLTP</a:t>
            </a:r>
            <a:r>
              <a:rPr lang="en-US" sz="2800" b="0" i="0" dirty="0">
                <a:solidFill>
                  <a:srgbClr val="333333"/>
                </a:solidFill>
                <a:effectLst/>
                <a:latin typeface="Encode Sans Semi Expanded"/>
              </a:rPr>
              <a:t>) to delete, insert, replace, and update large numbers of short online transactions quickly. This type of processing immediately responds to user requests, and so is used to process the day-to-day operations of a business in real-time. For example, if a user wants to reserve a hotel room using an online booking form, the process is executed with </a:t>
            </a:r>
            <a:r>
              <a:rPr lang="en-US" sz="2800" b="1" i="0" dirty="0">
                <a:solidFill>
                  <a:srgbClr val="333333"/>
                </a:solidFill>
                <a:effectLst/>
                <a:latin typeface="Encode Sans Semi Expanded"/>
              </a:rPr>
              <a:t>OLTP</a:t>
            </a:r>
            <a:r>
              <a:rPr lang="en-US" sz="2800" b="0" i="0" dirty="0">
                <a:solidFill>
                  <a:srgbClr val="333333"/>
                </a:solidFill>
                <a:effectLst/>
                <a:latin typeface="Encode Sans Semi Expanded"/>
              </a:rPr>
              <a:t>.</a:t>
            </a:r>
            <a:endParaRPr lang="en-US" sz="2800" dirty="0"/>
          </a:p>
        </p:txBody>
      </p:sp>
    </p:spTree>
    <p:extLst>
      <p:ext uri="{BB962C8B-B14F-4D97-AF65-F5344CB8AC3E}">
        <p14:creationId xmlns:p14="http://schemas.microsoft.com/office/powerpoint/2010/main" val="385994997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089814" y="1018520"/>
            <a:ext cx="6034000"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Database</a:t>
            </a:r>
            <a:r>
              <a:rPr lang="en-US" altLang="zh-CN" sz="2800" b="0" u="none" dirty="0">
                <a:latin typeface="Huawei Sans" panose="020C0503030203020204" pitchFamily="34" charset="0"/>
              </a:rPr>
              <a:t> </a:t>
            </a:r>
            <a:r>
              <a:rPr lang="en-US" altLang="zh-CN" sz="2800" b="1" dirty="0">
                <a:solidFill>
                  <a:srgbClr val="784658"/>
                </a:solidFill>
                <a:latin typeface="Huawei Sans" panose="020C0503030203020204" pitchFamily="34" charset="0"/>
              </a:rPr>
              <a:t>Management Systems</a:t>
            </a:r>
            <a:endParaRPr lang="en-US" sz="2800" b="1" dirty="0">
              <a:solidFill>
                <a:srgbClr val="784658"/>
              </a:solidFill>
            </a:endParaRPr>
          </a:p>
        </p:txBody>
      </p:sp>
      <p:pic>
        <p:nvPicPr>
          <p:cNvPr id="10" name="Picture 9">
            <a:extLst>
              <a:ext uri="{FF2B5EF4-FFF2-40B4-BE49-F238E27FC236}">
                <a16:creationId xmlns:a16="http://schemas.microsoft.com/office/drawing/2014/main" id="{AC03AA9E-0CAD-4503-8E21-E85C0797F95C}"/>
              </a:ext>
            </a:extLst>
          </p:cNvPr>
          <p:cNvPicPr>
            <a:picLocks noChangeAspect="1"/>
          </p:cNvPicPr>
          <p:nvPr/>
        </p:nvPicPr>
        <p:blipFill>
          <a:blip r:embed="rId6"/>
          <a:stretch>
            <a:fillRect/>
          </a:stretch>
        </p:blipFill>
        <p:spPr>
          <a:xfrm>
            <a:off x="967562" y="1732240"/>
            <a:ext cx="10090297" cy="4049168"/>
          </a:xfrm>
          <a:prstGeom prst="rect">
            <a:avLst/>
          </a:prstGeom>
        </p:spPr>
      </p:pic>
    </p:spTree>
    <p:extLst>
      <p:ext uri="{BB962C8B-B14F-4D97-AF65-F5344CB8AC3E}">
        <p14:creationId xmlns:p14="http://schemas.microsoft.com/office/powerpoint/2010/main" val="54300974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Database</a:t>
            </a:r>
            <a:r>
              <a:rPr lang="en-US" altLang="zh-CN" dirty="0">
                <a:solidFill>
                  <a:schemeClr val="bg1">
                    <a:lumMod val="50000"/>
                  </a:schemeClr>
                </a:solidFill>
              </a:rPr>
              <a:t> Overview</a:t>
            </a:r>
            <a:endParaRPr lang="en-US" dirty="0">
              <a:solidFill>
                <a:schemeClr val="bg1">
                  <a:lumMod val="50000"/>
                </a:schemeClr>
              </a:solidFill>
            </a:endParaRPr>
          </a:p>
          <a:p>
            <a:r>
              <a:rPr lang="en-US" b="1" dirty="0"/>
              <a:t>Components of DBMS</a:t>
            </a:r>
          </a:p>
          <a:p>
            <a:r>
              <a:rPr lang="en-US" dirty="0">
                <a:solidFill>
                  <a:schemeClr val="bg1">
                    <a:lumMod val="50000"/>
                  </a:schemeClr>
                </a:solidFill>
              </a:rPr>
              <a:t>Use cases of DBMS</a:t>
            </a:r>
          </a:p>
          <a:p>
            <a:r>
              <a:rPr lang="en-US" b="0" u="none" dirty="0">
                <a:solidFill>
                  <a:schemeClr val="bg1">
                    <a:lumMod val="50000"/>
                  </a:schemeClr>
                </a:solidFill>
                <a:latin typeface="Huawei Sans" panose="020C0503030203020204" pitchFamily="34" charset="0"/>
              </a:rPr>
              <a:t>Data warehouse Overview</a:t>
            </a:r>
            <a:endParaRPr b="0" u="none" dirty="0">
              <a:solidFill>
                <a:schemeClr val="bg1">
                  <a:lumMod val="50000"/>
                </a:schemeClr>
              </a:solidFill>
              <a:latin typeface="Huawei Sans" panose="020C0503030203020204" pitchFamily="34" charset="0"/>
            </a:endParaRPr>
          </a:p>
          <a:p>
            <a:r>
              <a:rPr lang="en-US" altLang="zh-CN" dirty="0">
                <a:solidFill>
                  <a:schemeClr val="bg1">
                    <a:lumMod val="50000"/>
                  </a:schemeClr>
                </a:solidFill>
                <a:sym typeface="Huawei Sans" panose="020C0503030203020204" pitchFamily="34" charset="0"/>
              </a:rPr>
              <a:t>Data warehouse use cases</a:t>
            </a:r>
          </a:p>
          <a:p>
            <a:r>
              <a:rPr lang="en-US" altLang="zh-CN" dirty="0">
                <a:solidFill>
                  <a:schemeClr val="bg1">
                    <a:lumMod val="50000"/>
                  </a:schemeClr>
                </a:solidFill>
                <a:sym typeface="Huawei Sans" panose="020C0503030203020204" pitchFamily="34" charset="0"/>
              </a:rPr>
              <a:t>Hive</a:t>
            </a: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497496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523220"/>
          </a:xfrm>
          <a:prstGeom prst="rect">
            <a:avLst/>
          </a:prstGeom>
          <a:noFill/>
        </p:spPr>
        <p:txBody>
          <a:bodyPr wrap="square" rtlCol="0">
            <a:spAutoFit/>
          </a:bodyPr>
          <a:lstStyle/>
          <a:p>
            <a:r>
              <a:rPr lang="en-US" sz="2800" b="1" dirty="0">
                <a:solidFill>
                  <a:srgbClr val="784658"/>
                </a:solidFill>
                <a:latin typeface="Huawei Sans" panose="020C0503030203020204" pitchFamily="34" charset="0"/>
              </a:rPr>
              <a:t>Components of DBMS</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241841"/>
            <a:ext cx="10636757" cy="3539430"/>
          </a:xfrm>
          <a:prstGeom prst="rect">
            <a:avLst/>
          </a:prstGeom>
          <a:noFill/>
        </p:spPr>
        <p:txBody>
          <a:bodyPr wrap="square">
            <a:spAutoFit/>
          </a:bodyPr>
          <a:lstStyle/>
          <a:p>
            <a:pPr algn="l">
              <a:buFont typeface="+mj-lt"/>
              <a:buAutoNum type="arabicPeriod"/>
            </a:pPr>
            <a:r>
              <a:rPr lang="en-US" sz="2400" b="1" i="0" dirty="0">
                <a:solidFill>
                  <a:srgbClr val="374151"/>
                </a:solidFill>
                <a:effectLst/>
                <a:latin typeface="Söhne"/>
              </a:rPr>
              <a:t>Data Definition Language (DDL):</a:t>
            </a:r>
            <a:endParaRPr lang="en-US" sz="2400" b="0" i="0" dirty="0">
              <a:solidFill>
                <a:srgbClr val="374151"/>
              </a:solidFill>
              <a:effectLst/>
              <a:latin typeface="Söhne"/>
            </a:endParaRPr>
          </a:p>
          <a:p>
            <a:pPr lvl="1" algn="l"/>
            <a:r>
              <a:rPr lang="en-US" sz="2400" b="0" i="0" dirty="0">
                <a:solidFill>
                  <a:srgbClr val="374151"/>
                </a:solidFill>
                <a:effectLst/>
                <a:latin typeface="Söhne"/>
              </a:rPr>
              <a:t>DDL is used to define the structure and schema of the database. It includes commands to create, modify, and delete database objects such as tables, indexes, and views.</a:t>
            </a:r>
          </a:p>
          <a:p>
            <a:pPr algn="l">
              <a:buFont typeface="+mj-lt"/>
              <a:buAutoNum type="arabicPeriod"/>
            </a:pPr>
            <a:r>
              <a:rPr lang="en-US" sz="2400" b="1" i="0" dirty="0">
                <a:solidFill>
                  <a:srgbClr val="374151"/>
                </a:solidFill>
                <a:effectLst/>
                <a:latin typeface="Söhne"/>
              </a:rPr>
              <a:t>Data Manipulation Language (DML):</a:t>
            </a:r>
            <a:endParaRPr lang="en-US" sz="2400" b="0" i="0" dirty="0">
              <a:solidFill>
                <a:srgbClr val="374151"/>
              </a:solidFill>
              <a:effectLst/>
              <a:latin typeface="Söhne"/>
            </a:endParaRPr>
          </a:p>
          <a:p>
            <a:pPr lvl="1" algn="l"/>
            <a:r>
              <a:rPr lang="en-US" sz="2400" b="0" i="0" dirty="0">
                <a:solidFill>
                  <a:srgbClr val="374151"/>
                </a:solidFill>
                <a:effectLst/>
                <a:latin typeface="Söhne"/>
              </a:rPr>
              <a:t>DML allows users to interact with the data stored in the database. It includes commands like SELECT, INSERT, UPDATE, and DELETE for querying and modifying data.</a:t>
            </a:r>
          </a:p>
          <a:p>
            <a:endParaRPr lang="en-US" sz="3200" dirty="0"/>
          </a:p>
        </p:txBody>
      </p:sp>
    </p:spTree>
    <p:extLst>
      <p:ext uri="{BB962C8B-B14F-4D97-AF65-F5344CB8AC3E}">
        <p14:creationId xmlns:p14="http://schemas.microsoft.com/office/powerpoint/2010/main" val="254502971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36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523220"/>
          </a:xfrm>
          <a:prstGeom prst="rect">
            <a:avLst/>
          </a:prstGeom>
          <a:noFill/>
        </p:spPr>
        <p:txBody>
          <a:bodyPr wrap="square" rtlCol="0">
            <a:spAutoFit/>
          </a:bodyPr>
          <a:lstStyle/>
          <a:p>
            <a:r>
              <a:rPr lang="en-US" sz="2800" b="1" dirty="0">
                <a:solidFill>
                  <a:srgbClr val="784658"/>
                </a:solidFill>
                <a:latin typeface="Huawei Sans" panose="020C0503030203020204" pitchFamily="34" charset="0"/>
              </a:rPr>
              <a:t>Components of DBMS</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241841"/>
            <a:ext cx="10636757" cy="2739211"/>
          </a:xfrm>
          <a:prstGeom prst="rect">
            <a:avLst/>
          </a:prstGeom>
          <a:noFill/>
        </p:spPr>
        <p:txBody>
          <a:bodyPr wrap="square">
            <a:spAutoFit/>
          </a:bodyPr>
          <a:lstStyle/>
          <a:p>
            <a:pPr algn="l"/>
            <a:r>
              <a:rPr lang="en-US" sz="2400" b="1" i="0" dirty="0">
                <a:solidFill>
                  <a:srgbClr val="374151"/>
                </a:solidFill>
                <a:effectLst/>
                <a:latin typeface="Söhne"/>
              </a:rPr>
              <a:t>3.Data Query Language (DQL):</a:t>
            </a:r>
            <a:endParaRPr lang="en-US" sz="2400" b="0" i="0" dirty="0">
              <a:solidFill>
                <a:srgbClr val="374151"/>
              </a:solidFill>
              <a:effectLst/>
              <a:latin typeface="Söhne"/>
            </a:endParaRPr>
          </a:p>
          <a:p>
            <a:pPr lvl="1" algn="l"/>
            <a:r>
              <a:rPr lang="en-US" sz="2400" b="0" i="0" dirty="0">
                <a:solidFill>
                  <a:srgbClr val="374151"/>
                </a:solidFill>
                <a:effectLst/>
                <a:latin typeface="Söhne"/>
              </a:rPr>
              <a:t>DQL is a subset of DML and is specifically used for querying data. It primarily consists of the SELECT statement to retrieve data from the database.</a:t>
            </a:r>
          </a:p>
          <a:p>
            <a:pPr algn="l"/>
            <a:r>
              <a:rPr lang="en-US" sz="2400" b="1" i="0" dirty="0">
                <a:solidFill>
                  <a:srgbClr val="374151"/>
                </a:solidFill>
                <a:effectLst/>
                <a:latin typeface="Söhne"/>
              </a:rPr>
              <a:t>4.Data Control Language (DCL):</a:t>
            </a:r>
            <a:endParaRPr lang="en-US" sz="2400" b="0" i="0" dirty="0">
              <a:solidFill>
                <a:srgbClr val="374151"/>
              </a:solidFill>
              <a:effectLst/>
              <a:latin typeface="Söhne"/>
            </a:endParaRPr>
          </a:p>
          <a:p>
            <a:pPr lvl="1" algn="l"/>
            <a:r>
              <a:rPr lang="en-US" sz="2400" b="0" i="0" dirty="0">
                <a:solidFill>
                  <a:srgbClr val="374151"/>
                </a:solidFill>
                <a:effectLst/>
                <a:latin typeface="Söhne"/>
              </a:rPr>
              <a:t>DCL is used to control access to the database and its objects. It includes commands to grant and revoke permissions, ensuring data security and integrity.</a:t>
            </a:r>
          </a:p>
          <a:p>
            <a:endParaRPr lang="en-US" sz="2800" dirty="0"/>
          </a:p>
        </p:txBody>
      </p:sp>
    </p:spTree>
    <p:extLst>
      <p:ext uri="{BB962C8B-B14F-4D97-AF65-F5344CB8AC3E}">
        <p14:creationId xmlns:p14="http://schemas.microsoft.com/office/powerpoint/2010/main" val="354833486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302746"/>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523220"/>
          </a:xfrm>
          <a:prstGeom prst="rect">
            <a:avLst/>
          </a:prstGeom>
          <a:noFill/>
        </p:spPr>
        <p:txBody>
          <a:bodyPr wrap="square" rtlCol="0">
            <a:spAutoFit/>
          </a:bodyPr>
          <a:lstStyle/>
          <a:p>
            <a:r>
              <a:rPr lang="en-US" sz="2800" b="1" dirty="0">
                <a:solidFill>
                  <a:srgbClr val="784658"/>
                </a:solidFill>
                <a:latin typeface="Huawei Sans" panose="020C0503030203020204" pitchFamily="34" charset="0"/>
              </a:rPr>
              <a:t>Components of DBMS</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241841"/>
            <a:ext cx="10636757" cy="3477875"/>
          </a:xfrm>
          <a:prstGeom prst="rect">
            <a:avLst/>
          </a:prstGeom>
          <a:noFill/>
        </p:spPr>
        <p:txBody>
          <a:bodyPr wrap="square">
            <a:spAutoFit/>
          </a:bodyPr>
          <a:lstStyle/>
          <a:p>
            <a:pPr algn="l"/>
            <a:r>
              <a:rPr lang="en-US" sz="2000" b="1" dirty="0">
                <a:solidFill>
                  <a:srgbClr val="374151"/>
                </a:solidFill>
                <a:latin typeface="Söhne"/>
              </a:rPr>
              <a:t>5. </a:t>
            </a:r>
            <a:r>
              <a:rPr lang="en-US" sz="2400" b="1" i="0" dirty="0">
                <a:solidFill>
                  <a:srgbClr val="374151"/>
                </a:solidFill>
                <a:effectLst/>
                <a:latin typeface="Söhne"/>
              </a:rPr>
              <a:t>Backup and Recovery Manager:</a:t>
            </a:r>
            <a:endParaRPr lang="en-US" sz="2400" b="0" i="0" dirty="0">
              <a:solidFill>
                <a:srgbClr val="374151"/>
              </a:solidFill>
              <a:effectLst/>
              <a:latin typeface="Söhne"/>
            </a:endParaRPr>
          </a:p>
          <a:p>
            <a:pPr lvl="1" algn="l"/>
            <a:r>
              <a:rPr lang="en-US" sz="2400" b="0" i="0" dirty="0">
                <a:solidFill>
                  <a:srgbClr val="374151"/>
                </a:solidFill>
                <a:effectLst/>
                <a:latin typeface="Söhne"/>
              </a:rPr>
              <a:t>The backup and recovery manager is responsible for creating and managing database backups, allowing data restoration in case of failures or data loss.</a:t>
            </a:r>
          </a:p>
          <a:p>
            <a:pPr lvl="1" algn="l"/>
            <a:endParaRPr lang="en-US" sz="2400" b="0" i="0" dirty="0">
              <a:solidFill>
                <a:srgbClr val="374151"/>
              </a:solidFill>
              <a:effectLst/>
              <a:latin typeface="Söhne"/>
            </a:endParaRPr>
          </a:p>
          <a:p>
            <a:pPr algn="l"/>
            <a:r>
              <a:rPr lang="en-US" sz="2400" b="1" dirty="0">
                <a:solidFill>
                  <a:srgbClr val="374151"/>
                </a:solidFill>
                <a:latin typeface="Söhne"/>
              </a:rPr>
              <a:t>6. </a:t>
            </a:r>
            <a:r>
              <a:rPr lang="en-US" sz="2400" b="1" i="0" dirty="0">
                <a:solidFill>
                  <a:srgbClr val="374151"/>
                </a:solidFill>
                <a:effectLst/>
                <a:latin typeface="Söhne"/>
              </a:rPr>
              <a:t>Data Dictionary:</a:t>
            </a:r>
            <a:endParaRPr lang="en-US" sz="2400" b="0" i="0" dirty="0">
              <a:solidFill>
                <a:srgbClr val="374151"/>
              </a:solidFill>
              <a:effectLst/>
              <a:latin typeface="Söhne"/>
            </a:endParaRPr>
          </a:p>
          <a:p>
            <a:pPr lvl="1" algn="l"/>
            <a:r>
              <a:rPr lang="en-US" sz="2400" b="0" i="0" dirty="0">
                <a:solidFill>
                  <a:srgbClr val="374151"/>
                </a:solidFill>
                <a:effectLst/>
                <a:latin typeface="Söhne"/>
              </a:rPr>
              <a:t>The data dictionary, also known as the metadata repository, stores information about the database's structure, data types, constraints, and relationships. It acts as a reference for the DBMS to understand the database's organization.</a:t>
            </a:r>
          </a:p>
          <a:p>
            <a:endParaRPr lang="en-US" sz="2800" dirty="0"/>
          </a:p>
        </p:txBody>
      </p:sp>
    </p:spTree>
    <p:extLst>
      <p:ext uri="{BB962C8B-B14F-4D97-AF65-F5344CB8AC3E}">
        <p14:creationId xmlns:p14="http://schemas.microsoft.com/office/powerpoint/2010/main" val="383564759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Database</a:t>
            </a:r>
            <a:r>
              <a:rPr lang="en-US" altLang="zh-CN" dirty="0">
                <a:solidFill>
                  <a:schemeClr val="bg1">
                    <a:lumMod val="50000"/>
                  </a:schemeClr>
                </a:solidFill>
              </a:rPr>
              <a:t> Overview</a:t>
            </a:r>
            <a:endParaRPr lang="en-US" dirty="0">
              <a:solidFill>
                <a:schemeClr val="bg1">
                  <a:lumMod val="50000"/>
                </a:schemeClr>
              </a:solidFill>
            </a:endParaRPr>
          </a:p>
          <a:p>
            <a:r>
              <a:rPr lang="en-US" dirty="0">
                <a:solidFill>
                  <a:schemeClr val="bg1">
                    <a:lumMod val="50000"/>
                  </a:schemeClr>
                </a:solidFill>
              </a:rPr>
              <a:t>Components of DBMS</a:t>
            </a:r>
          </a:p>
          <a:p>
            <a:r>
              <a:rPr lang="en-US" b="1" dirty="0"/>
              <a:t>Use cases of DBMS</a:t>
            </a:r>
          </a:p>
          <a:p>
            <a:r>
              <a:rPr lang="en-US" b="0" u="none" dirty="0">
                <a:solidFill>
                  <a:schemeClr val="bg1">
                    <a:lumMod val="50000"/>
                  </a:schemeClr>
                </a:solidFill>
                <a:latin typeface="Huawei Sans" panose="020C0503030203020204" pitchFamily="34" charset="0"/>
              </a:rPr>
              <a:t>Data warehouse Overview</a:t>
            </a:r>
            <a:endParaRPr b="0" u="none" dirty="0">
              <a:solidFill>
                <a:schemeClr val="bg1">
                  <a:lumMod val="50000"/>
                </a:schemeClr>
              </a:solidFill>
              <a:latin typeface="Huawei Sans" panose="020C0503030203020204" pitchFamily="34" charset="0"/>
            </a:endParaRPr>
          </a:p>
          <a:p>
            <a:r>
              <a:rPr lang="en-US" altLang="zh-CN" dirty="0">
                <a:solidFill>
                  <a:schemeClr val="bg1">
                    <a:lumMod val="50000"/>
                  </a:schemeClr>
                </a:solidFill>
                <a:sym typeface="Huawei Sans" panose="020C0503030203020204" pitchFamily="34" charset="0"/>
              </a:rPr>
              <a:t>Data warehouse use cases</a:t>
            </a:r>
          </a:p>
          <a:p>
            <a:r>
              <a:rPr lang="en-US" altLang="zh-CN" dirty="0">
                <a:solidFill>
                  <a:schemeClr val="bg1">
                    <a:lumMod val="50000"/>
                  </a:schemeClr>
                </a:solidFill>
                <a:sym typeface="Huawei Sans" panose="020C0503030203020204" pitchFamily="34" charset="0"/>
              </a:rPr>
              <a:t>Hive</a:t>
            </a: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93884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523220"/>
          </a:xfrm>
          <a:prstGeom prst="rect">
            <a:avLst/>
          </a:prstGeom>
          <a:noFill/>
        </p:spPr>
        <p:txBody>
          <a:bodyPr wrap="square" rtlCol="0">
            <a:spAutoFit/>
          </a:bodyPr>
          <a:lstStyle/>
          <a:p>
            <a:r>
              <a:rPr lang="en-US" sz="2800" b="1" dirty="0">
                <a:solidFill>
                  <a:srgbClr val="784658"/>
                </a:solidFill>
                <a:latin typeface="Huawei Sans" panose="020C0503030203020204" pitchFamily="34" charset="0"/>
              </a:rPr>
              <a:t>Use cases of DBMS</a:t>
            </a: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241841"/>
            <a:ext cx="10636757" cy="3046988"/>
          </a:xfrm>
          <a:prstGeom prst="rect">
            <a:avLst/>
          </a:prstGeom>
          <a:noFill/>
        </p:spPr>
        <p:txBody>
          <a:bodyPr wrap="square">
            <a:spAutoFit/>
          </a:bodyPr>
          <a:lstStyle/>
          <a:p>
            <a:pPr algn="l"/>
            <a:r>
              <a:rPr lang="en-US" sz="2400" b="0" i="0" dirty="0">
                <a:solidFill>
                  <a:srgbClr val="333333"/>
                </a:solidFill>
                <a:effectLst/>
                <a:latin typeface="Encode Sans Semi Expanded"/>
              </a:rPr>
              <a:t>Databases process the day-to-day transactions in an organization. Some examples of database applications include:</a:t>
            </a:r>
          </a:p>
          <a:p>
            <a:pPr algn="l"/>
            <a:endParaRPr lang="en-US" sz="2000" b="0" i="0" dirty="0">
              <a:solidFill>
                <a:srgbClr val="333333"/>
              </a:solidFill>
              <a:effectLst/>
              <a:latin typeface="Encode Sans Semi Expanded"/>
            </a:endParaRPr>
          </a:p>
          <a:p>
            <a:pPr>
              <a:buFont typeface="Arial" panose="020B0604020202020204" pitchFamily="34" charset="0"/>
              <a:buChar char="•"/>
            </a:pPr>
            <a:r>
              <a:rPr lang="en-US" sz="2400" b="0" i="0" dirty="0">
                <a:solidFill>
                  <a:srgbClr val="333333"/>
                </a:solidFill>
                <a:effectLst/>
                <a:latin typeface="Encode Sans Semi Expanded"/>
              </a:rPr>
              <a:t>An ecommerce website creating an order for a product it has sold</a:t>
            </a:r>
          </a:p>
          <a:p>
            <a:pPr>
              <a:buFont typeface="Arial" panose="020B0604020202020204" pitchFamily="34" charset="0"/>
              <a:buChar char="•"/>
            </a:pPr>
            <a:r>
              <a:rPr lang="en-US" sz="2400" b="0" i="0" dirty="0">
                <a:solidFill>
                  <a:srgbClr val="333333"/>
                </a:solidFill>
                <a:effectLst/>
                <a:latin typeface="Encode Sans Semi Expanded"/>
              </a:rPr>
              <a:t>An airline using an online booking system</a:t>
            </a:r>
          </a:p>
          <a:p>
            <a:pPr>
              <a:buFont typeface="Arial" panose="020B0604020202020204" pitchFamily="34" charset="0"/>
              <a:buChar char="•"/>
            </a:pPr>
            <a:r>
              <a:rPr lang="en-US" sz="2400" b="0" i="0" dirty="0">
                <a:solidFill>
                  <a:srgbClr val="333333"/>
                </a:solidFill>
                <a:effectLst/>
                <a:latin typeface="Encode Sans Semi Expanded"/>
              </a:rPr>
              <a:t>A hospital registering a patient</a:t>
            </a:r>
          </a:p>
          <a:p>
            <a:pPr>
              <a:buFont typeface="Arial" panose="020B0604020202020204" pitchFamily="34" charset="0"/>
              <a:buChar char="•"/>
            </a:pPr>
            <a:r>
              <a:rPr lang="en-US" sz="2400" b="0" i="0" dirty="0">
                <a:solidFill>
                  <a:srgbClr val="333333"/>
                </a:solidFill>
                <a:effectLst/>
                <a:latin typeface="Encode Sans Semi Expanded"/>
              </a:rPr>
              <a:t>A bank adding an ATM withdrawal transaction to an account</a:t>
            </a:r>
          </a:p>
          <a:p>
            <a:endParaRPr lang="en-US" sz="2800" dirty="0"/>
          </a:p>
        </p:txBody>
      </p:sp>
    </p:spTree>
    <p:extLst>
      <p:ext uri="{BB962C8B-B14F-4D97-AF65-F5344CB8AC3E}">
        <p14:creationId xmlns:p14="http://schemas.microsoft.com/office/powerpoint/2010/main" val="402144160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A040C63-E548-4D80-8096-AB27597AC922}"/>
              </a:ext>
            </a:extLst>
          </p:cNvPr>
          <p:cNvSpPr txBox="1"/>
          <p:nvPr/>
        </p:nvSpPr>
        <p:spPr>
          <a:xfrm>
            <a:off x="504263" y="1544517"/>
            <a:ext cx="3975100" cy="1384995"/>
          </a:xfrm>
          <a:prstGeom prst="rect">
            <a:avLst/>
          </a:prstGeom>
          <a:noFill/>
        </p:spPr>
        <p:txBody>
          <a:bodyPr wrap="square" rtlCol="0">
            <a:spAutoFit/>
          </a:bodyPr>
          <a:lstStyle/>
          <a:p>
            <a:pPr algn="l"/>
            <a:r>
              <a:rPr lang="en-US" sz="2800" b="1" dirty="0">
                <a:solidFill>
                  <a:srgbClr val="784658"/>
                </a:solidFill>
                <a:latin typeface="Huawei Sans" panose="020C0503030203020204" pitchFamily="34" charset="0"/>
              </a:rPr>
              <a:t>Data Structure</a:t>
            </a:r>
          </a:p>
          <a:p>
            <a:br>
              <a:rPr lang="en-US" sz="2800" dirty="0"/>
            </a:br>
            <a:endParaRPr lang="en-US" sz="2800" b="1" dirty="0">
              <a:solidFill>
                <a:srgbClr val="784658"/>
              </a:solidFill>
            </a:endParaRPr>
          </a:p>
        </p:txBody>
      </p:sp>
      <p:sp>
        <p:nvSpPr>
          <p:cNvPr id="15" name="TextBox 14">
            <a:extLst>
              <a:ext uri="{FF2B5EF4-FFF2-40B4-BE49-F238E27FC236}">
                <a16:creationId xmlns:a16="http://schemas.microsoft.com/office/drawing/2014/main" id="{1CD17158-7ED4-4FD4-9DF9-4A8334B5A23E}"/>
              </a:ext>
            </a:extLst>
          </p:cNvPr>
          <p:cNvSpPr txBox="1"/>
          <p:nvPr/>
        </p:nvSpPr>
        <p:spPr>
          <a:xfrm>
            <a:off x="389206" y="2241841"/>
            <a:ext cx="10636757" cy="1754326"/>
          </a:xfrm>
          <a:prstGeom prst="rect">
            <a:avLst/>
          </a:prstGeom>
          <a:noFill/>
        </p:spPr>
        <p:txBody>
          <a:bodyPr wrap="square">
            <a:spAutoFit/>
          </a:bodyPr>
          <a:lstStyle/>
          <a:p>
            <a:pPr algn="l"/>
            <a:r>
              <a:rPr lang="en-US" sz="2000" b="0" i="0" dirty="0">
                <a:solidFill>
                  <a:srgbClr val="333333"/>
                </a:solidFill>
                <a:effectLst/>
                <a:latin typeface="Encode Sans Semi Expanded"/>
              </a:rPr>
              <a:t>The data in databases are normalized. The goal of normalization is to reduce and even eliminate data redundancy, i.e., storing the same piece of data more than once. This reduction of duplicate data leads to increased consistency and, thus, more accurate data as the database stores it in only one place</a:t>
            </a:r>
          </a:p>
          <a:p>
            <a:pPr algn="l"/>
            <a:endParaRPr lang="en-US" sz="2800" dirty="0"/>
          </a:p>
        </p:txBody>
      </p:sp>
      <p:pic>
        <p:nvPicPr>
          <p:cNvPr id="7" name="Picture 6">
            <a:extLst>
              <a:ext uri="{FF2B5EF4-FFF2-40B4-BE49-F238E27FC236}">
                <a16:creationId xmlns:a16="http://schemas.microsoft.com/office/drawing/2014/main" id="{4744E144-42C8-42B3-A9E9-E67D88324278}"/>
              </a:ext>
            </a:extLst>
          </p:cNvPr>
          <p:cNvPicPr>
            <a:picLocks noChangeAspect="1"/>
          </p:cNvPicPr>
          <p:nvPr/>
        </p:nvPicPr>
        <p:blipFill>
          <a:blip r:embed="rId6"/>
          <a:stretch>
            <a:fillRect/>
          </a:stretch>
        </p:blipFill>
        <p:spPr>
          <a:xfrm>
            <a:off x="1669312" y="3349468"/>
            <a:ext cx="9133367" cy="2599393"/>
          </a:xfrm>
          <a:prstGeom prst="rect">
            <a:avLst/>
          </a:prstGeom>
        </p:spPr>
      </p:pic>
    </p:spTree>
    <p:extLst>
      <p:ext uri="{BB962C8B-B14F-4D97-AF65-F5344CB8AC3E}">
        <p14:creationId xmlns:p14="http://schemas.microsoft.com/office/powerpoint/2010/main" val="215321790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Database</a:t>
            </a:r>
            <a:r>
              <a:rPr lang="en-US" altLang="zh-CN" dirty="0">
                <a:solidFill>
                  <a:schemeClr val="bg1">
                    <a:lumMod val="50000"/>
                  </a:schemeClr>
                </a:solidFill>
              </a:rPr>
              <a:t> Overview</a:t>
            </a:r>
            <a:endParaRPr lang="en-US" dirty="0">
              <a:solidFill>
                <a:schemeClr val="bg1">
                  <a:lumMod val="50000"/>
                </a:schemeClr>
              </a:solidFill>
            </a:endParaRPr>
          </a:p>
          <a:p>
            <a:r>
              <a:rPr lang="en-US" dirty="0">
                <a:solidFill>
                  <a:schemeClr val="bg1">
                    <a:lumMod val="50000"/>
                  </a:schemeClr>
                </a:solidFill>
              </a:rPr>
              <a:t>Components of DBMS</a:t>
            </a:r>
          </a:p>
          <a:p>
            <a:r>
              <a:rPr lang="en-US" dirty="0">
                <a:solidFill>
                  <a:schemeClr val="bg1">
                    <a:lumMod val="50000"/>
                  </a:schemeClr>
                </a:solidFill>
              </a:rPr>
              <a:t>Use cases of DBMS</a:t>
            </a:r>
          </a:p>
          <a:p>
            <a:r>
              <a:rPr lang="en-US" b="1" dirty="0"/>
              <a:t>Data warehouse Overview</a:t>
            </a:r>
            <a:endParaRPr b="1" dirty="0"/>
          </a:p>
          <a:p>
            <a:r>
              <a:rPr lang="en-US" altLang="zh-CN" dirty="0">
                <a:solidFill>
                  <a:schemeClr val="bg1">
                    <a:lumMod val="50000"/>
                  </a:schemeClr>
                </a:solidFill>
                <a:sym typeface="Huawei Sans" panose="020C0503030203020204" pitchFamily="34" charset="0"/>
              </a:rPr>
              <a:t>Data warehouse use cases</a:t>
            </a:r>
          </a:p>
          <a:p>
            <a:r>
              <a:rPr lang="en-US" altLang="zh-CN" dirty="0">
                <a:solidFill>
                  <a:schemeClr val="bg1">
                    <a:lumMod val="50000"/>
                  </a:schemeClr>
                </a:solidFill>
                <a:sym typeface="Huawei Sans" panose="020C0503030203020204" pitchFamily="34" charset="0"/>
              </a:rPr>
              <a:t>Hive</a:t>
            </a: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426703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889628" y="1139515"/>
            <a:ext cx="6351069"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 Warehouse</a:t>
            </a:r>
            <a:r>
              <a:rPr lang="en-US" altLang="zh-CN" sz="2800" b="0" u="none" dirty="0">
                <a:latin typeface="Huawei Sans" panose="020C0503030203020204" pitchFamily="34" charset="0"/>
              </a:rPr>
              <a:t> </a:t>
            </a:r>
            <a:r>
              <a:rPr lang="en-US" altLang="zh-CN" sz="2800" b="1" u="none" dirty="0">
                <a:solidFill>
                  <a:srgbClr val="784658"/>
                </a:solidFill>
                <a:latin typeface="Huawei Sans" panose="020C0503030203020204" pitchFamily="34" charset="0"/>
              </a:rPr>
              <a:t>Overview</a:t>
            </a:r>
            <a:endParaRPr lang="en-US" sz="2800" b="1" dirty="0">
              <a:solidFill>
                <a:srgbClr val="784658"/>
              </a:solidFill>
            </a:endParaRPr>
          </a:p>
        </p:txBody>
      </p:sp>
      <p:sp>
        <p:nvSpPr>
          <p:cNvPr id="14" name="TextBox 13">
            <a:extLst>
              <a:ext uri="{FF2B5EF4-FFF2-40B4-BE49-F238E27FC236}">
                <a16:creationId xmlns:a16="http://schemas.microsoft.com/office/drawing/2014/main" id="{43171055-E122-4097-935E-04F532D7B2F3}"/>
              </a:ext>
            </a:extLst>
          </p:cNvPr>
          <p:cNvSpPr txBox="1"/>
          <p:nvPr/>
        </p:nvSpPr>
        <p:spPr>
          <a:xfrm>
            <a:off x="733647" y="2046238"/>
            <a:ext cx="11069147" cy="2677656"/>
          </a:xfrm>
          <a:prstGeom prst="rect">
            <a:avLst/>
          </a:prstGeom>
          <a:noFill/>
        </p:spPr>
        <p:txBody>
          <a:bodyPr wrap="square">
            <a:spAutoFit/>
          </a:bodyPr>
          <a:lstStyle/>
          <a:p>
            <a:pPr algn="l"/>
            <a:r>
              <a:rPr lang="en-US" sz="2400" b="0" i="0" dirty="0">
                <a:solidFill>
                  <a:srgbClr val="333333"/>
                </a:solidFill>
                <a:effectLst/>
                <a:latin typeface="Encode Sans Semi Expanded"/>
              </a:rPr>
              <a:t>A</a:t>
            </a:r>
            <a:r>
              <a:rPr lang="ar-EG" sz="2400" b="0" i="0" dirty="0">
                <a:solidFill>
                  <a:srgbClr val="333333"/>
                </a:solidFill>
                <a:effectLst/>
                <a:latin typeface="Encode Sans Semi Expanded"/>
              </a:rPr>
              <a:t> </a:t>
            </a:r>
            <a:r>
              <a:rPr lang="en-US" sz="2400" b="0" i="0" dirty="0">
                <a:solidFill>
                  <a:srgbClr val="333333"/>
                </a:solidFill>
                <a:effectLst/>
                <a:latin typeface="Encode Sans Semi Expanded"/>
              </a:rPr>
              <a:t>data warehouse : is a system that pulls together data from many different sources within an organization for reporting and analysis. The reports created from complex queries within a data warehouse are used to make business decisions.</a:t>
            </a:r>
            <a:endParaRPr lang="ar-EG" sz="2400" b="0" i="0" dirty="0">
              <a:solidFill>
                <a:srgbClr val="333333"/>
              </a:solidFill>
              <a:effectLst/>
              <a:latin typeface="Encode Sans Semi Expanded"/>
            </a:endParaRPr>
          </a:p>
          <a:p>
            <a:pPr algn="l"/>
            <a:endParaRPr lang="en-US" sz="2400" b="0" i="0" dirty="0">
              <a:solidFill>
                <a:srgbClr val="333333"/>
              </a:solidFill>
              <a:effectLst/>
              <a:latin typeface="Encode Sans Semi Expanded"/>
            </a:endParaRPr>
          </a:p>
          <a:p>
            <a:pPr algn="l"/>
            <a:r>
              <a:rPr lang="en-US" sz="2400" b="0" i="0" dirty="0">
                <a:solidFill>
                  <a:srgbClr val="333333"/>
                </a:solidFill>
                <a:effectLst/>
                <a:latin typeface="Encode Sans Semi Expanded"/>
              </a:rPr>
              <a:t>A data warehouse stores historical data about your business so that you can analyze and extract insights from it. It does not store current information, nor is it updated in real-time.</a:t>
            </a:r>
          </a:p>
        </p:txBody>
      </p:sp>
    </p:spTree>
    <p:extLst>
      <p:ext uri="{BB962C8B-B14F-4D97-AF65-F5344CB8AC3E}">
        <p14:creationId xmlns:p14="http://schemas.microsoft.com/office/powerpoint/2010/main" val="258059090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889628" y="1139515"/>
            <a:ext cx="6351069"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 Warehouse</a:t>
            </a:r>
            <a:r>
              <a:rPr lang="en-US" altLang="zh-CN" sz="2800" b="0" u="none" dirty="0">
                <a:latin typeface="Huawei Sans" panose="020C0503030203020204" pitchFamily="34" charset="0"/>
              </a:rPr>
              <a:t> </a:t>
            </a:r>
            <a:r>
              <a:rPr lang="en-US" altLang="zh-CN" sz="2800" b="1" u="none" dirty="0">
                <a:solidFill>
                  <a:srgbClr val="784658"/>
                </a:solidFill>
                <a:latin typeface="Huawei Sans" panose="020C0503030203020204" pitchFamily="34" charset="0"/>
              </a:rPr>
              <a:t>Overview</a:t>
            </a:r>
            <a:endParaRPr lang="en-US" sz="2800" b="1" dirty="0">
              <a:solidFill>
                <a:srgbClr val="784658"/>
              </a:solidFill>
            </a:endParaRPr>
          </a:p>
        </p:txBody>
      </p:sp>
      <p:sp>
        <p:nvSpPr>
          <p:cNvPr id="14" name="TextBox 13">
            <a:extLst>
              <a:ext uri="{FF2B5EF4-FFF2-40B4-BE49-F238E27FC236}">
                <a16:creationId xmlns:a16="http://schemas.microsoft.com/office/drawing/2014/main" id="{43171055-E122-4097-935E-04F532D7B2F3}"/>
              </a:ext>
            </a:extLst>
          </p:cNvPr>
          <p:cNvSpPr txBox="1"/>
          <p:nvPr/>
        </p:nvSpPr>
        <p:spPr>
          <a:xfrm>
            <a:off x="733647" y="2046238"/>
            <a:ext cx="11069147" cy="3046988"/>
          </a:xfrm>
          <a:prstGeom prst="rect">
            <a:avLst/>
          </a:prstGeom>
          <a:noFill/>
        </p:spPr>
        <p:txBody>
          <a:bodyPr wrap="square">
            <a:spAutoFit/>
          </a:bodyPr>
          <a:lstStyle/>
          <a:p>
            <a:pPr algn="l"/>
            <a:r>
              <a:rPr lang="en-US" sz="2400" b="0" i="0" dirty="0">
                <a:solidFill>
                  <a:srgbClr val="333333"/>
                </a:solidFill>
                <a:effectLst/>
                <a:latin typeface="Encode Sans Semi Expanded"/>
              </a:rPr>
              <a:t>Data warehouses use Online Analytical Processing (</a:t>
            </a:r>
            <a:r>
              <a:rPr lang="en-US" sz="2400" b="1" i="0" dirty="0">
                <a:solidFill>
                  <a:srgbClr val="333333"/>
                </a:solidFill>
                <a:effectLst/>
                <a:latin typeface="Encode Sans Semi Expanded"/>
              </a:rPr>
              <a:t>OLAP</a:t>
            </a:r>
            <a:r>
              <a:rPr lang="en-US" sz="2400" b="0" i="0" dirty="0">
                <a:solidFill>
                  <a:srgbClr val="333333"/>
                </a:solidFill>
                <a:effectLst/>
                <a:latin typeface="Encode Sans Semi Expanded"/>
              </a:rPr>
              <a:t>) to analyze massive volumes of data rapidly. This process gives analysts the power to look at your data from different points of view. For example, even though your database records sales data for every minute of every day, you may just want to know the total amount sold each day. To do this, you need to collect and sum the sales data together for each day. </a:t>
            </a:r>
            <a:r>
              <a:rPr lang="en-US" sz="2400" b="1" i="0" dirty="0">
                <a:solidFill>
                  <a:srgbClr val="333333"/>
                </a:solidFill>
                <a:effectLst/>
                <a:latin typeface="Encode Sans Semi Expanded"/>
              </a:rPr>
              <a:t>OLAP</a:t>
            </a:r>
            <a:r>
              <a:rPr lang="en-US" sz="2400" b="0" i="0" dirty="0">
                <a:solidFill>
                  <a:srgbClr val="333333"/>
                </a:solidFill>
                <a:effectLst/>
                <a:latin typeface="Encode Sans Semi Expanded"/>
              </a:rPr>
              <a:t> is specifically designed to do this and using it for data warehousing </a:t>
            </a:r>
            <a:r>
              <a:rPr lang="en-US" sz="2400" b="0" i="0" u="none" strike="noStrike" dirty="0">
                <a:solidFill>
                  <a:srgbClr val="4F21A0"/>
                </a:solidFill>
                <a:effectLst/>
                <a:latin typeface="Encode Sans Semi Expanded"/>
                <a:hlinkClick r:id="rId6"/>
              </a:rPr>
              <a:t>1000x faster</a:t>
            </a:r>
            <a:r>
              <a:rPr lang="en-US" sz="2400" b="0" i="0" dirty="0">
                <a:solidFill>
                  <a:srgbClr val="333333"/>
                </a:solidFill>
                <a:effectLst/>
                <a:latin typeface="Encode Sans Semi Expanded"/>
              </a:rPr>
              <a:t> than if you used OLTP to perform the same calculation.</a:t>
            </a:r>
          </a:p>
          <a:p>
            <a:pPr algn="l"/>
            <a:endParaRPr lang="en-US" sz="2400" b="1" i="0" dirty="0">
              <a:solidFill>
                <a:srgbClr val="333333"/>
              </a:solidFill>
              <a:effectLst/>
              <a:latin typeface="Encode Sans Semi Expanded"/>
            </a:endParaRPr>
          </a:p>
        </p:txBody>
      </p:sp>
    </p:spTree>
    <p:extLst>
      <p:ext uri="{BB962C8B-B14F-4D97-AF65-F5344CB8AC3E}">
        <p14:creationId xmlns:p14="http://schemas.microsoft.com/office/powerpoint/2010/main" val="57483343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889628" y="1139515"/>
            <a:ext cx="6351069" cy="523220"/>
          </a:xfrm>
          <a:prstGeom prst="rect">
            <a:avLst/>
          </a:prstGeom>
          <a:noFill/>
        </p:spPr>
        <p:txBody>
          <a:bodyPr wrap="square" rtlCol="0">
            <a:spAutoFit/>
          </a:bodyPr>
          <a:lstStyle/>
          <a:p>
            <a:r>
              <a:rPr lang="en-US" sz="2800" b="1" u="none" dirty="0">
                <a:solidFill>
                  <a:srgbClr val="784658"/>
                </a:solidFill>
                <a:latin typeface="Huawei Sans" panose="020C0503030203020204" pitchFamily="34" charset="0"/>
              </a:rPr>
              <a:t>Data Warehouse</a:t>
            </a:r>
            <a:r>
              <a:rPr lang="en-US" altLang="zh-CN" sz="2800" b="0" u="none" dirty="0">
                <a:latin typeface="Huawei Sans" panose="020C0503030203020204" pitchFamily="34" charset="0"/>
              </a:rPr>
              <a:t> </a:t>
            </a:r>
            <a:r>
              <a:rPr lang="en-US" altLang="zh-CN" sz="2800" b="1" u="none" dirty="0">
                <a:solidFill>
                  <a:srgbClr val="784658"/>
                </a:solidFill>
                <a:latin typeface="Huawei Sans" panose="020C0503030203020204" pitchFamily="34" charset="0"/>
              </a:rPr>
              <a:t>Overview</a:t>
            </a:r>
            <a:endParaRPr lang="en-US" sz="2800" b="1" dirty="0">
              <a:solidFill>
                <a:srgbClr val="784658"/>
              </a:solidFill>
            </a:endParaRPr>
          </a:p>
        </p:txBody>
      </p:sp>
      <p:pic>
        <p:nvPicPr>
          <p:cNvPr id="7" name="Picture 6">
            <a:extLst>
              <a:ext uri="{FF2B5EF4-FFF2-40B4-BE49-F238E27FC236}">
                <a16:creationId xmlns:a16="http://schemas.microsoft.com/office/drawing/2014/main" id="{3F6DE14E-F197-4441-974A-712F513DEB9F}"/>
              </a:ext>
            </a:extLst>
          </p:cNvPr>
          <p:cNvPicPr>
            <a:picLocks noChangeAspect="1"/>
          </p:cNvPicPr>
          <p:nvPr/>
        </p:nvPicPr>
        <p:blipFill>
          <a:blip r:embed="rId6"/>
          <a:stretch>
            <a:fillRect/>
          </a:stretch>
        </p:blipFill>
        <p:spPr>
          <a:xfrm>
            <a:off x="1031358" y="1624908"/>
            <a:ext cx="9909544" cy="4368774"/>
          </a:xfrm>
          <a:prstGeom prst="rect">
            <a:avLst/>
          </a:prstGeom>
        </p:spPr>
      </p:pic>
    </p:spTree>
    <p:extLst>
      <p:ext uri="{BB962C8B-B14F-4D97-AF65-F5344CB8AC3E}">
        <p14:creationId xmlns:p14="http://schemas.microsoft.com/office/powerpoint/2010/main" val="137221275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358054"/>
            <a:ext cx="2090144" cy="353721"/>
          </a:xfrm>
          <a:prstGeom prst="rect">
            <a:avLst/>
          </a:prstGeom>
        </p:spPr>
      </p:pic>
      <p:sp>
        <p:nvSpPr>
          <p:cNvPr id="3" name="Content Placeholder 2"/>
          <p:cNvSpPr>
            <a:spLocks noGrp="1"/>
          </p:cNvSpPr>
          <p:nvPr>
            <p:ph idx="1"/>
          </p:nvPr>
        </p:nvSpPr>
        <p:spPr>
          <a:xfrm>
            <a:off x="504263" y="1821885"/>
            <a:ext cx="11298531" cy="4126977"/>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 name="TextBox 1">
            <a:extLst>
              <a:ext uri="{FF2B5EF4-FFF2-40B4-BE49-F238E27FC236}">
                <a16:creationId xmlns:a16="http://schemas.microsoft.com/office/drawing/2014/main" id="{5A040C63-E548-4D80-8096-AB27597AC922}"/>
              </a:ext>
            </a:extLst>
          </p:cNvPr>
          <p:cNvSpPr txBox="1"/>
          <p:nvPr/>
        </p:nvSpPr>
        <p:spPr>
          <a:xfrm>
            <a:off x="1191111" y="993368"/>
            <a:ext cx="5496768" cy="523220"/>
          </a:xfrm>
          <a:prstGeom prst="rect">
            <a:avLst/>
          </a:prstGeom>
          <a:noFill/>
        </p:spPr>
        <p:txBody>
          <a:bodyPr wrap="square" rtlCol="0">
            <a:spAutoFit/>
          </a:bodyPr>
          <a:lstStyle/>
          <a:p>
            <a:r>
              <a:rPr lang="en-US" sz="2800" b="1" dirty="0">
                <a:solidFill>
                  <a:srgbClr val="784658"/>
                </a:solidFill>
                <a:latin typeface="Huawei Sans" panose="020C0503030203020204" pitchFamily="34" charset="0"/>
              </a:rPr>
              <a:t>Data Structure</a:t>
            </a:r>
            <a:endParaRPr lang="en-US" sz="2800" b="1" dirty="0">
              <a:solidFill>
                <a:srgbClr val="784658"/>
              </a:solidFill>
            </a:endParaRPr>
          </a:p>
        </p:txBody>
      </p:sp>
      <p:pic>
        <p:nvPicPr>
          <p:cNvPr id="22" name="Picture 21">
            <a:extLst>
              <a:ext uri="{FF2B5EF4-FFF2-40B4-BE49-F238E27FC236}">
                <a16:creationId xmlns:a16="http://schemas.microsoft.com/office/drawing/2014/main" id="{823837A4-C76A-45F5-830C-0E7B1442B474}"/>
              </a:ext>
            </a:extLst>
          </p:cNvPr>
          <p:cNvPicPr>
            <a:picLocks noChangeAspect="1"/>
          </p:cNvPicPr>
          <p:nvPr/>
        </p:nvPicPr>
        <p:blipFill>
          <a:blip r:embed="rId6"/>
          <a:stretch>
            <a:fillRect/>
          </a:stretch>
        </p:blipFill>
        <p:spPr>
          <a:xfrm>
            <a:off x="304800" y="2969209"/>
            <a:ext cx="11497993" cy="3164851"/>
          </a:xfrm>
          <a:prstGeom prst="rect">
            <a:avLst/>
          </a:prstGeom>
        </p:spPr>
      </p:pic>
      <p:sp>
        <p:nvSpPr>
          <p:cNvPr id="14" name="TextBox 13">
            <a:extLst>
              <a:ext uri="{FF2B5EF4-FFF2-40B4-BE49-F238E27FC236}">
                <a16:creationId xmlns:a16="http://schemas.microsoft.com/office/drawing/2014/main" id="{E31DFB04-5CFE-406E-832D-54164CAF4A52}"/>
              </a:ext>
            </a:extLst>
          </p:cNvPr>
          <p:cNvSpPr txBox="1"/>
          <p:nvPr/>
        </p:nvSpPr>
        <p:spPr>
          <a:xfrm>
            <a:off x="431053" y="1636688"/>
            <a:ext cx="11497993" cy="1200329"/>
          </a:xfrm>
          <a:prstGeom prst="rect">
            <a:avLst/>
          </a:prstGeom>
          <a:noFill/>
        </p:spPr>
        <p:txBody>
          <a:bodyPr wrap="square">
            <a:spAutoFit/>
          </a:bodyPr>
          <a:lstStyle/>
          <a:p>
            <a:r>
              <a:rPr lang="en-US" b="0" i="0" dirty="0">
                <a:solidFill>
                  <a:srgbClr val="333333"/>
                </a:solidFill>
                <a:effectLst/>
                <a:latin typeface="Encode Sans Semi Expanded"/>
              </a:rPr>
              <a:t>Normalizing data ensures the database takes up minimal disk space and so it is memory efficient. However, it is not query efficient. Querying a normalized database can be slow and cumbersome. Since businesses want to perform complex queries on the data in their data warehouse, that data is often</a:t>
            </a:r>
            <a:r>
              <a:rPr lang="en-US" dirty="0">
                <a:solidFill>
                  <a:srgbClr val="333333"/>
                </a:solidFill>
                <a:latin typeface="Encode Sans Semi Expanded"/>
              </a:rPr>
              <a:t> </a:t>
            </a:r>
            <a:r>
              <a:rPr lang="en-US" dirty="0">
                <a:solidFill>
                  <a:srgbClr val="333333"/>
                </a:solidFill>
                <a:latin typeface="Encode Sans Semi Expanded"/>
                <a:hlinkClick r:id="rId7">
                  <a:extLst>
                    <a:ext uri="{A12FA001-AC4F-418D-AE19-62706E023703}">
                      <ahyp:hlinkClr xmlns:ahyp="http://schemas.microsoft.com/office/drawing/2018/hyperlinkcolor" val="tx"/>
                    </a:ext>
                  </a:extLst>
                </a:hlinkClick>
              </a:rPr>
              <a:t>denormalized</a:t>
            </a:r>
            <a:r>
              <a:rPr lang="en-US" dirty="0">
                <a:solidFill>
                  <a:srgbClr val="333333"/>
                </a:solidFill>
                <a:latin typeface="Encode Sans Semi Expanded"/>
              </a:rPr>
              <a:t> and contains </a:t>
            </a:r>
            <a:r>
              <a:rPr lang="en-US" b="0" i="0" dirty="0">
                <a:solidFill>
                  <a:srgbClr val="333333"/>
                </a:solidFill>
                <a:effectLst/>
                <a:latin typeface="Encode Sans Semi Expanded"/>
              </a:rPr>
              <a:t>repeated data for easier access.</a:t>
            </a:r>
            <a:endParaRPr lang="en-US" dirty="0"/>
          </a:p>
        </p:txBody>
      </p:sp>
      <p:sp>
        <p:nvSpPr>
          <p:cNvPr id="15" name="Rectangle 14">
            <a:extLst>
              <a:ext uri="{FF2B5EF4-FFF2-40B4-BE49-F238E27FC236}">
                <a16:creationId xmlns:a16="http://schemas.microsoft.com/office/drawing/2014/main" id="{633AA247-0A79-4B94-9F36-7EC6076659BA}"/>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6D28EC99-AA1F-41D8-9F6F-D0CC9E69409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8" name="TextBox 17">
            <a:extLst>
              <a:ext uri="{FF2B5EF4-FFF2-40B4-BE49-F238E27FC236}">
                <a16:creationId xmlns:a16="http://schemas.microsoft.com/office/drawing/2014/main" id="{C1929565-0CE9-4748-9FE0-2482C22A10D4}"/>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088696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Database</a:t>
            </a:r>
            <a:r>
              <a:rPr lang="en-US" altLang="zh-CN" dirty="0">
                <a:solidFill>
                  <a:schemeClr val="bg1">
                    <a:lumMod val="50000"/>
                  </a:schemeClr>
                </a:solidFill>
              </a:rPr>
              <a:t> Overview</a:t>
            </a:r>
            <a:endParaRPr lang="en-US" dirty="0">
              <a:solidFill>
                <a:schemeClr val="bg1">
                  <a:lumMod val="50000"/>
                </a:schemeClr>
              </a:solidFill>
            </a:endParaRPr>
          </a:p>
          <a:p>
            <a:r>
              <a:rPr lang="en-US" dirty="0">
                <a:solidFill>
                  <a:schemeClr val="bg1">
                    <a:lumMod val="50000"/>
                  </a:schemeClr>
                </a:solidFill>
              </a:rPr>
              <a:t>Components of DBMS</a:t>
            </a:r>
          </a:p>
          <a:p>
            <a:r>
              <a:rPr lang="en-US" dirty="0">
                <a:solidFill>
                  <a:schemeClr val="bg1">
                    <a:lumMod val="50000"/>
                  </a:schemeClr>
                </a:solidFill>
              </a:rPr>
              <a:t>Use cases of DBMS</a:t>
            </a:r>
          </a:p>
          <a:p>
            <a:r>
              <a:rPr lang="en-US" b="0" u="none" dirty="0">
                <a:solidFill>
                  <a:schemeClr val="bg1">
                    <a:lumMod val="50000"/>
                  </a:schemeClr>
                </a:solidFill>
                <a:latin typeface="Huawei Sans" panose="020C0503030203020204" pitchFamily="34" charset="0"/>
              </a:rPr>
              <a:t>Data warehouse Overview</a:t>
            </a:r>
            <a:endParaRPr b="0" u="none" dirty="0">
              <a:solidFill>
                <a:schemeClr val="bg1">
                  <a:lumMod val="50000"/>
                </a:schemeClr>
              </a:solidFill>
              <a:latin typeface="Huawei Sans" panose="020C0503030203020204" pitchFamily="34" charset="0"/>
            </a:endParaRPr>
          </a:p>
          <a:p>
            <a:r>
              <a:rPr lang="en-US" altLang="zh-CN" b="1" dirty="0">
                <a:sym typeface="Huawei Sans" panose="020C0503030203020204" pitchFamily="34" charset="0"/>
              </a:rPr>
              <a:t>Data warehouse use cases</a:t>
            </a:r>
          </a:p>
          <a:p>
            <a:r>
              <a:rPr lang="en-US" altLang="zh-CN" dirty="0">
                <a:solidFill>
                  <a:schemeClr val="bg1">
                    <a:lumMod val="50000"/>
                  </a:schemeClr>
                </a:solidFill>
                <a:sym typeface="Huawei Sans" panose="020C0503030203020204" pitchFamily="34" charset="0"/>
              </a:rPr>
              <a:t>Hive</a:t>
            </a: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619831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标题 15"/>
          <p:cNvSpPr>
            <a:spLocks noGrp="1"/>
          </p:cNvSpPr>
          <p:nvPr>
            <p:ph type="title"/>
          </p:nvPr>
        </p:nvSpPr>
        <p:spPr>
          <a:xfrm>
            <a:off x="1524000" y="447468"/>
            <a:ext cx="10225087" cy="646331"/>
          </a:xfrm>
        </p:spPr>
        <p:txBody>
          <a:bodyPr>
            <a:noAutofit/>
          </a:bodyPr>
          <a:lstStyle/>
          <a:p>
            <a:r>
              <a:rPr lang="en-US" altLang="zh-CN" sz="3200" b="1" dirty="0">
                <a:solidFill>
                  <a:srgbClr val="784658"/>
                </a:solidFill>
                <a:ea typeface="+mn-ea"/>
                <a:cs typeface="+mn-cs"/>
                <a:sym typeface="Huawei Sans" panose="020C0503030203020204" pitchFamily="34" charset="0"/>
              </a:rPr>
              <a:t>Data warehouse use cases:</a:t>
            </a:r>
            <a:endParaRPr lang="zh-CN" altLang="en-US" sz="3200" b="1" dirty="0">
              <a:solidFill>
                <a:srgbClr val="784658"/>
              </a:solidFill>
              <a:ea typeface="+mn-ea"/>
              <a:cs typeface="+mn-cs"/>
              <a:sym typeface="Huawei Sans" panose="020C0503030203020204" pitchFamily="34" charset="0"/>
            </a:endParaRPr>
          </a:p>
        </p:txBody>
      </p:sp>
      <p:sp>
        <p:nvSpPr>
          <p:cNvPr id="17" name="文本占位符 16"/>
          <p:cNvSpPr>
            <a:spLocks noGrp="1"/>
          </p:cNvSpPr>
          <p:nvPr>
            <p:ph type="body" sz="quarter" idx="10"/>
          </p:nvPr>
        </p:nvSpPr>
        <p:spPr/>
        <p:txBody>
          <a:bodyPr>
            <a:noAutofit/>
          </a:bodyPr>
          <a:lstStyle/>
          <a:p>
            <a:pPr algn="l">
              <a:buFont typeface="+mj-lt"/>
              <a:buAutoNum type="arabicPeriod"/>
            </a:pPr>
            <a:r>
              <a:rPr lang="en-US" sz="2400" b="1" i="0" dirty="0">
                <a:solidFill>
                  <a:srgbClr val="374151"/>
                </a:solidFill>
                <a:effectLst/>
                <a:latin typeface="Söhne"/>
              </a:rPr>
              <a:t>Business Intelligence and Reporting: </a:t>
            </a:r>
            <a:r>
              <a:rPr lang="en-US" sz="2400" b="0" i="0" dirty="0">
                <a:solidFill>
                  <a:srgbClr val="374151"/>
                </a:solidFill>
                <a:effectLst/>
                <a:latin typeface="Söhne"/>
              </a:rPr>
              <a:t>This enables organizations to generate comprehensive and accurate reports, dashboards, and visualizations for better insights into business performance.</a:t>
            </a:r>
          </a:p>
          <a:p>
            <a:pPr algn="l">
              <a:buFont typeface="+mj-lt"/>
              <a:buAutoNum type="arabicPeriod"/>
            </a:pPr>
            <a:endParaRPr lang="en-US" sz="2400" b="0" i="0" dirty="0">
              <a:solidFill>
                <a:srgbClr val="374151"/>
              </a:solidFill>
              <a:effectLst/>
              <a:latin typeface="Söhne"/>
            </a:endParaRPr>
          </a:p>
          <a:p>
            <a:pPr algn="l">
              <a:buFont typeface="+mj-lt"/>
              <a:buAutoNum type="arabicPeriod"/>
            </a:pPr>
            <a:r>
              <a:rPr lang="en-US" sz="2400" b="1" i="0" dirty="0">
                <a:solidFill>
                  <a:srgbClr val="374151"/>
                </a:solidFill>
                <a:effectLst/>
                <a:latin typeface="Söhne"/>
              </a:rPr>
              <a:t>Data Analysis and Analytics:</a:t>
            </a:r>
            <a:r>
              <a:rPr lang="en-US" sz="2400" b="0" i="0" dirty="0">
                <a:solidFill>
                  <a:srgbClr val="374151"/>
                </a:solidFill>
                <a:effectLst/>
                <a:latin typeface="Söhne"/>
              </a:rPr>
              <a:t> With historical and current data readily available in a data warehouse, data analysts and data scientists can perform in-depth analysis, identify trends, and make data-driven predictions to support strategic decision-making.</a:t>
            </a:r>
          </a:p>
          <a:p>
            <a:pPr algn="l">
              <a:buFont typeface="+mj-lt"/>
              <a:buAutoNum type="arabicPeriod"/>
            </a:pPr>
            <a:endParaRPr lang="en-US" sz="2400" b="0" i="0" dirty="0">
              <a:solidFill>
                <a:srgbClr val="374151"/>
              </a:solidFill>
              <a:effectLst/>
              <a:latin typeface="Söhne"/>
            </a:endParaRPr>
          </a:p>
          <a:p>
            <a:pPr algn="l">
              <a:buFont typeface="+mj-lt"/>
              <a:buAutoNum type="arabicPeriod"/>
            </a:pPr>
            <a:r>
              <a:rPr lang="en-US" sz="2400" b="1" i="0" dirty="0">
                <a:solidFill>
                  <a:srgbClr val="374151"/>
                </a:solidFill>
                <a:effectLst/>
                <a:latin typeface="Söhne"/>
              </a:rPr>
              <a:t>Customer Analysis:</a:t>
            </a:r>
            <a:r>
              <a:rPr lang="en-US" sz="2400" b="0" i="0" dirty="0">
                <a:solidFill>
                  <a:srgbClr val="374151"/>
                </a:solidFill>
                <a:effectLst/>
                <a:latin typeface="Söhne"/>
              </a:rPr>
              <a:t> Data warehouses can help businesses gain a deeper understanding of their customers by consolidating data from different touchpoints. This allows for segmentation, profiling, and personalized marketing campaigns.</a:t>
            </a:r>
          </a:p>
          <a:p>
            <a:pPr marL="0" indent="0">
              <a:buNone/>
            </a:pPr>
            <a:endParaRPr lang="zh-CN" altLang="en-US" sz="20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7119030A-6E4F-419B-B5E5-07BAF9ACFA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04190" y="-285885"/>
            <a:ext cx="1632198" cy="1648935"/>
          </a:xfrm>
          <a:prstGeom prst="rect">
            <a:avLst/>
          </a:prstGeom>
        </p:spPr>
      </p:pic>
      <p:pic>
        <p:nvPicPr>
          <p:cNvPr id="5" name="Graphic 4">
            <a:extLst>
              <a:ext uri="{FF2B5EF4-FFF2-40B4-BE49-F238E27FC236}">
                <a16:creationId xmlns:a16="http://schemas.microsoft.com/office/drawing/2014/main" id="{BCBC83A1-048B-44BB-8A87-D80D624EB81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140016"/>
            <a:ext cx="2090144" cy="381259"/>
          </a:xfrm>
          <a:prstGeom prst="rect">
            <a:avLst/>
          </a:prstGeom>
        </p:spPr>
      </p:pic>
      <p:sp>
        <p:nvSpPr>
          <p:cNvPr id="7" name="TextBox 6">
            <a:extLst>
              <a:ext uri="{FF2B5EF4-FFF2-40B4-BE49-F238E27FC236}">
                <a16:creationId xmlns:a16="http://schemas.microsoft.com/office/drawing/2014/main" id="{A4F72E3D-A87A-499D-87C5-E9AAAA3B1BA1}"/>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2691500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标题 15"/>
          <p:cNvSpPr>
            <a:spLocks noGrp="1"/>
          </p:cNvSpPr>
          <p:nvPr>
            <p:ph type="title"/>
          </p:nvPr>
        </p:nvSpPr>
        <p:spPr>
          <a:xfrm>
            <a:off x="553577" y="1098720"/>
            <a:ext cx="10225087" cy="646331"/>
          </a:xfrm>
        </p:spPr>
        <p:txBody>
          <a:bodyPr>
            <a:noAutofit/>
          </a:bodyPr>
          <a:lstStyle/>
          <a:p>
            <a:r>
              <a:rPr lang="en-US" altLang="zh-CN" sz="3600" b="1" dirty="0">
                <a:solidFill>
                  <a:srgbClr val="784658"/>
                </a:solidFill>
                <a:ea typeface="+mn-ea"/>
                <a:cs typeface="+mn-cs"/>
                <a:sym typeface="Huawei Sans" panose="020C0503030203020204" pitchFamily="34" charset="0"/>
              </a:rPr>
              <a:t>Data</a:t>
            </a:r>
            <a:r>
              <a:rPr lang="zh-CN" altLang="en-US" sz="3600" b="1" dirty="0">
                <a:solidFill>
                  <a:srgbClr val="784658"/>
                </a:solidFill>
                <a:ea typeface="+mn-ea"/>
                <a:cs typeface="+mn-cs"/>
                <a:sym typeface="Huawei Sans" panose="020C0503030203020204" pitchFamily="34" charset="0"/>
              </a:rPr>
              <a:t> </a:t>
            </a:r>
            <a:r>
              <a:rPr lang="en-US" altLang="zh-CN" sz="3600" b="1" dirty="0">
                <a:solidFill>
                  <a:srgbClr val="784658"/>
                </a:solidFill>
                <a:ea typeface="+mn-ea"/>
                <a:cs typeface="+mn-cs"/>
                <a:sym typeface="Huawei Sans" panose="020C0503030203020204" pitchFamily="34" charset="0"/>
              </a:rPr>
              <a:t>Mart</a:t>
            </a:r>
            <a:endParaRPr lang="zh-CN" altLang="en-US" sz="3600" b="1" dirty="0">
              <a:solidFill>
                <a:srgbClr val="784658"/>
              </a:solidFill>
              <a:ea typeface="+mn-ea"/>
              <a:cs typeface="+mn-cs"/>
              <a:sym typeface="Huawei Sans" panose="020C0503030203020204" pitchFamily="34" charset="0"/>
            </a:endParaRPr>
          </a:p>
        </p:txBody>
      </p:sp>
      <p:sp>
        <p:nvSpPr>
          <p:cNvPr id="17" name="文本占位符 16"/>
          <p:cNvSpPr>
            <a:spLocks noGrp="1"/>
          </p:cNvSpPr>
          <p:nvPr>
            <p:ph type="body" sz="quarter" idx="10"/>
          </p:nvPr>
        </p:nvSpPr>
        <p:spPr/>
        <p:txBody>
          <a:bodyPr>
            <a:noAutofit/>
          </a:bodyPr>
          <a:lstStyle/>
          <a:p>
            <a:pPr lvl="1"/>
            <a:endParaRPr lang="en-US" sz="2800" b="0" u="none" dirty="0">
              <a:latin typeface="Huawei Sans" panose="020C0503030203020204" pitchFamily="34" charset="0"/>
            </a:endParaRPr>
          </a:p>
          <a:p>
            <a:pPr lvl="1"/>
            <a:endParaRPr lang="en-US" sz="2800" dirty="0">
              <a:latin typeface="Huawei Sans" panose="020C0503030203020204" pitchFamily="34" charset="0"/>
            </a:endParaRPr>
          </a:p>
          <a:p>
            <a:r>
              <a:rPr lang="en-US" altLang="en-US" sz="3200" dirty="0"/>
              <a:t>Data mart</a:t>
            </a:r>
          </a:p>
          <a:p>
            <a:pPr lvl="1"/>
            <a:r>
              <a:rPr lang="en-US" altLang="en-US" sz="2800" dirty="0"/>
              <a:t>Smaller version of data warehouse</a:t>
            </a:r>
          </a:p>
          <a:p>
            <a:pPr lvl="1"/>
            <a:r>
              <a:rPr lang="en-US" altLang="en-US" sz="2800" dirty="0"/>
              <a:t>Used by single department or function</a:t>
            </a:r>
          </a:p>
          <a:p>
            <a:pPr marL="457200" lvl="1" indent="0">
              <a:buNone/>
            </a:pPr>
            <a:endParaRPr lang="en-US" altLang="en-US" sz="2800" dirty="0"/>
          </a:p>
          <a:p>
            <a:r>
              <a:rPr lang="en-US" altLang="en-US" sz="3200" dirty="0"/>
              <a:t>More limited scope than data warehouses</a:t>
            </a:r>
          </a:p>
          <a:p>
            <a:endParaRPr lang="zh-CN" altLang="en-US" sz="32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7119030A-6E4F-419B-B5E5-07BAF9ACFA2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04190" y="-285885"/>
            <a:ext cx="1632198" cy="1648935"/>
          </a:xfrm>
          <a:prstGeom prst="rect">
            <a:avLst/>
          </a:prstGeom>
        </p:spPr>
      </p:pic>
      <p:pic>
        <p:nvPicPr>
          <p:cNvPr id="5" name="Graphic 4">
            <a:extLst>
              <a:ext uri="{FF2B5EF4-FFF2-40B4-BE49-F238E27FC236}">
                <a16:creationId xmlns:a16="http://schemas.microsoft.com/office/drawing/2014/main" id="{BCBC83A1-048B-44BB-8A87-D80D624EB81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140016"/>
            <a:ext cx="2090144" cy="381259"/>
          </a:xfrm>
          <a:prstGeom prst="rect">
            <a:avLst/>
          </a:prstGeom>
        </p:spPr>
      </p:pic>
    </p:spTree>
    <p:extLst>
      <p:ext uri="{BB962C8B-B14F-4D97-AF65-F5344CB8AC3E}">
        <p14:creationId xmlns:p14="http://schemas.microsoft.com/office/powerpoint/2010/main" val="4269922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标题 61"/>
          <p:cNvSpPr>
            <a:spLocks noGrp="1"/>
          </p:cNvSpPr>
          <p:nvPr>
            <p:ph type="title"/>
          </p:nvPr>
        </p:nvSpPr>
        <p:spPr>
          <a:xfrm>
            <a:off x="1474456" y="392115"/>
            <a:ext cx="9240446" cy="1409545"/>
          </a:xfrm>
        </p:spPr>
        <p:txBody>
          <a:bodyPr>
            <a:noAutofit/>
          </a:bodyPr>
          <a:lstStyle/>
          <a:p>
            <a:r>
              <a:rPr lang="en-US" altLang="en-US" sz="3600" b="1" dirty="0">
                <a:solidFill>
                  <a:srgbClr val="784658"/>
                </a:solidFill>
                <a:ea typeface="+mn-ea"/>
                <a:cs typeface="+mn-cs"/>
                <a:sym typeface="Huawei Sans" panose="020C0503030203020204" pitchFamily="34" charset="0"/>
              </a:rPr>
              <a:t>Database vs Data Warehouse</a:t>
            </a:r>
          </a:p>
        </p:txBody>
      </p:sp>
      <p:pic>
        <p:nvPicPr>
          <p:cNvPr id="4" name="Picture 3">
            <a:extLst>
              <a:ext uri="{FF2B5EF4-FFF2-40B4-BE49-F238E27FC236}">
                <a16:creationId xmlns:a16="http://schemas.microsoft.com/office/drawing/2014/main" id="{1C085465-7F02-41F5-9B58-39E50E0F88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37800" y="-358518"/>
            <a:ext cx="1632198" cy="1529835"/>
          </a:xfrm>
          <a:prstGeom prst="rect">
            <a:avLst/>
          </a:prstGeom>
        </p:spPr>
      </p:pic>
      <p:pic>
        <p:nvPicPr>
          <p:cNvPr id="5" name="Graphic 4">
            <a:extLst>
              <a:ext uri="{FF2B5EF4-FFF2-40B4-BE49-F238E27FC236}">
                <a16:creationId xmlns:a16="http://schemas.microsoft.com/office/drawing/2014/main" id="{5550E996-B825-4F14-A431-11301F1D671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167554"/>
            <a:ext cx="2090144" cy="353721"/>
          </a:xfrm>
          <a:prstGeom prst="rect">
            <a:avLst/>
          </a:prstGeom>
        </p:spPr>
      </p:pic>
      <p:sp>
        <p:nvSpPr>
          <p:cNvPr id="7" name="TextBox 6">
            <a:extLst>
              <a:ext uri="{FF2B5EF4-FFF2-40B4-BE49-F238E27FC236}">
                <a16:creationId xmlns:a16="http://schemas.microsoft.com/office/drawing/2014/main" id="{3B3A1381-33DC-477B-B504-AF8FF0C7354B}"/>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graphicFrame>
        <p:nvGraphicFramePr>
          <p:cNvPr id="9" name="Table 8">
            <a:extLst>
              <a:ext uri="{FF2B5EF4-FFF2-40B4-BE49-F238E27FC236}">
                <a16:creationId xmlns:a16="http://schemas.microsoft.com/office/drawing/2014/main" id="{702ED6DA-1F72-4D1A-B7CD-DB54E0F8DC4D}"/>
              </a:ext>
            </a:extLst>
          </p:cNvPr>
          <p:cNvGraphicFramePr>
            <a:graphicFrameLocks noGrp="1"/>
          </p:cNvGraphicFramePr>
          <p:nvPr>
            <p:extLst>
              <p:ext uri="{D42A27DB-BD31-4B8C-83A1-F6EECF244321}">
                <p14:modId xmlns:p14="http://schemas.microsoft.com/office/powerpoint/2010/main" val="3429890800"/>
              </p:ext>
            </p:extLst>
          </p:nvPr>
        </p:nvGraphicFramePr>
        <p:xfrm>
          <a:off x="946298" y="1142748"/>
          <a:ext cx="9539209" cy="4327657"/>
        </p:xfrm>
        <a:graphic>
          <a:graphicData uri="http://schemas.openxmlformats.org/drawingml/2006/table">
            <a:tbl>
              <a:tblPr/>
              <a:tblGrid>
                <a:gridCol w="2896201">
                  <a:extLst>
                    <a:ext uri="{9D8B030D-6E8A-4147-A177-3AD203B41FA5}">
                      <a16:colId xmlns:a16="http://schemas.microsoft.com/office/drawing/2014/main" val="393651563"/>
                    </a:ext>
                  </a:extLst>
                </a:gridCol>
                <a:gridCol w="3321504">
                  <a:extLst>
                    <a:ext uri="{9D8B030D-6E8A-4147-A177-3AD203B41FA5}">
                      <a16:colId xmlns:a16="http://schemas.microsoft.com/office/drawing/2014/main" val="3251718071"/>
                    </a:ext>
                  </a:extLst>
                </a:gridCol>
                <a:gridCol w="3321504">
                  <a:extLst>
                    <a:ext uri="{9D8B030D-6E8A-4147-A177-3AD203B41FA5}">
                      <a16:colId xmlns:a16="http://schemas.microsoft.com/office/drawing/2014/main" val="4264260445"/>
                    </a:ext>
                  </a:extLst>
                </a:gridCol>
              </a:tblGrid>
              <a:tr h="353278">
                <a:tc>
                  <a:txBody>
                    <a:bodyPr/>
                    <a:lstStyle/>
                    <a:p>
                      <a:pPr fontAlgn="b"/>
                      <a:r>
                        <a:rPr lang="en-US" sz="1500" b="1">
                          <a:effectLst/>
                        </a:rPr>
                        <a:t>Aspect</a:t>
                      </a:r>
                    </a:p>
                  </a:txBody>
                  <a:tcPr marL="76339" marR="76339" marT="38170" marB="38170"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
                      <a:r>
                        <a:rPr lang="en-US" sz="1500" b="1">
                          <a:effectLst/>
                        </a:rPr>
                        <a:t>Database</a:t>
                      </a:r>
                    </a:p>
                  </a:txBody>
                  <a:tcPr marL="76339" marR="76339" marT="38170" marB="38170"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
                      <a:r>
                        <a:rPr lang="en-US" sz="1500" b="1">
                          <a:effectLst/>
                        </a:rPr>
                        <a:t>Data Warehouse</a:t>
                      </a:r>
                    </a:p>
                  </a:txBody>
                  <a:tcPr marL="76339" marR="76339" marT="38170" marB="38170" anchor="b">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635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168067200"/>
                  </a:ext>
                </a:extLst>
              </a:tr>
              <a:tr h="353278">
                <a:tc>
                  <a:txBody>
                    <a:bodyPr/>
                    <a:lstStyle/>
                    <a:p>
                      <a:pPr fontAlgn="base"/>
                      <a:r>
                        <a:rPr lang="en-US" sz="1500">
                          <a:effectLst/>
                        </a:rPr>
                        <a:t>Purpose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Store and manage operational data</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Store and manage analytical data</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561513391"/>
                  </a:ext>
                </a:extLst>
              </a:tr>
              <a:tr h="353278">
                <a:tc>
                  <a:txBody>
                    <a:bodyPr/>
                    <a:lstStyle/>
                    <a:p>
                      <a:pPr fontAlgn="base"/>
                      <a:r>
                        <a:rPr lang="en-US" sz="1500">
                          <a:effectLst/>
                        </a:rPr>
                        <a:t>Data Type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Real-time transactional data</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Historical and aggregated data</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1116937006"/>
                  </a:ext>
                </a:extLst>
              </a:tr>
              <a:tr h="618237">
                <a:tc>
                  <a:txBody>
                    <a:bodyPr/>
                    <a:lstStyle/>
                    <a:p>
                      <a:pPr fontAlgn="base"/>
                      <a:r>
                        <a:rPr lang="en-US" sz="1500">
                          <a:effectLst/>
                        </a:rPr>
                        <a:t>Usage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dirty="0">
                          <a:effectLst/>
                        </a:rPr>
                        <a:t>Day-to-day operations and transactions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Decision-making and analysis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435387060"/>
                  </a:ext>
                </a:extLst>
              </a:tr>
              <a:tr h="353278">
                <a:tc>
                  <a:txBody>
                    <a:bodyPr/>
                    <a:lstStyle/>
                    <a:p>
                      <a:pPr fontAlgn="base"/>
                      <a:r>
                        <a:rPr lang="en-US" sz="1500">
                          <a:effectLst/>
                        </a:rPr>
                        <a:t>Schema Design</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Normalized for data integrity</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Denormalized for query efficiency</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1142434744"/>
                  </a:ext>
                </a:extLst>
              </a:tr>
              <a:tr h="353278">
                <a:tc>
                  <a:txBody>
                    <a:bodyPr/>
                    <a:lstStyle/>
                    <a:p>
                      <a:pPr fontAlgn="base"/>
                      <a:r>
                        <a:rPr lang="en-US" sz="1500">
                          <a:effectLst/>
                        </a:rPr>
                        <a:t>Data Volume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Smaller data sets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Large volumes of data</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806624863"/>
                  </a:ext>
                </a:extLst>
              </a:tr>
              <a:tr h="618237">
                <a:tc>
                  <a:txBody>
                    <a:bodyPr/>
                    <a:lstStyle/>
                    <a:p>
                      <a:pPr fontAlgn="base"/>
                      <a:r>
                        <a:rPr lang="en-US" sz="1500" dirty="0">
                          <a:effectLst/>
                        </a:rPr>
                        <a:t>Performance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Optimized for read/write operations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dirty="0">
                          <a:effectLst/>
                        </a:rPr>
                        <a:t>Optimized for complex queries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679846895"/>
                  </a:ext>
                </a:extLst>
              </a:tr>
              <a:tr h="353278">
                <a:tc>
                  <a:txBody>
                    <a:bodyPr/>
                    <a:lstStyle/>
                    <a:p>
                      <a:pPr fontAlgn="base"/>
                      <a:r>
                        <a:rPr lang="en-US" sz="1500">
                          <a:effectLst/>
                        </a:rPr>
                        <a:t>Transaction Types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Small, frequent transactions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Fewer, longer analytical queries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2446003928"/>
                  </a:ext>
                </a:extLst>
              </a:tr>
              <a:tr h="353278">
                <a:tc>
                  <a:txBody>
                    <a:bodyPr/>
                    <a:lstStyle/>
                    <a:p>
                      <a:pPr fontAlgn="base"/>
                      <a:r>
                        <a:rPr lang="en-US" sz="1500">
                          <a:effectLst/>
                        </a:rPr>
                        <a:t>Time Span</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Short-term data storage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tc>
                  <a:txBody>
                    <a:bodyPr/>
                    <a:lstStyle/>
                    <a:p>
                      <a:pPr fontAlgn="base"/>
                      <a:r>
                        <a:rPr lang="en-US" sz="1500">
                          <a:effectLst/>
                        </a:rPr>
                        <a:t>Long-term historical storage</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1270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395463643"/>
                  </a:ext>
                </a:extLst>
              </a:tr>
              <a:tr h="618237">
                <a:tc>
                  <a:txBody>
                    <a:bodyPr/>
                    <a:lstStyle/>
                    <a:p>
                      <a:pPr fontAlgn="base"/>
                      <a:r>
                        <a:rPr lang="en-US" sz="1500">
                          <a:effectLst/>
                        </a:rPr>
                        <a:t>Example Use Cases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tcPr>
                </a:tc>
                <a:tc>
                  <a:txBody>
                    <a:bodyPr/>
                    <a:lstStyle/>
                    <a:p>
                      <a:pPr fontAlgn="base"/>
                      <a:r>
                        <a:rPr lang="en-US" sz="1500">
                          <a:effectLst/>
                        </a:rPr>
                        <a:t>Online banking, inventory tracking</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tcPr>
                </a:tc>
                <a:tc>
                  <a:txBody>
                    <a:bodyPr/>
                    <a:lstStyle/>
                    <a:p>
                      <a:pPr fontAlgn="base"/>
                      <a:r>
                        <a:rPr lang="en-US" sz="1500" dirty="0">
                          <a:effectLst/>
                        </a:rPr>
                        <a:t>Business intelligence, trends analysis</a:t>
                      </a:r>
                    </a:p>
                  </a:txBody>
                  <a:tcPr marL="76339" marR="76339" marT="38170" marB="38170" anchor="ctr">
                    <a:lnL w="6350" cap="flat" cmpd="sng" algn="ctr">
                      <a:solidFill>
                        <a:srgbClr val="D9D9E3"/>
                      </a:solidFill>
                      <a:prstDash val="solid"/>
                      <a:round/>
                      <a:headEnd type="none" w="med" len="med"/>
                      <a:tailEnd type="none" w="med" len="med"/>
                    </a:lnL>
                    <a:lnR w="6350" cap="flat" cmpd="sng" algn="ctr">
                      <a:solidFill>
                        <a:srgbClr val="D9D9E3"/>
                      </a:solidFill>
                      <a:prstDash val="solid"/>
                      <a:round/>
                      <a:headEnd type="none" w="med" len="med"/>
                      <a:tailEnd type="none" w="med" len="med"/>
                    </a:lnR>
                    <a:lnT w="12700" cap="flat" cmpd="sng" algn="ctr">
                      <a:solidFill>
                        <a:srgbClr val="D9D9E3"/>
                      </a:solidFill>
                      <a:prstDash val="solid"/>
                      <a:round/>
                      <a:headEnd type="none" w="med" len="med"/>
                      <a:tailEnd type="none" w="med" len="med"/>
                    </a:lnT>
                    <a:lnB w="6350" cap="flat" cmpd="sng" algn="ctr">
                      <a:solidFill>
                        <a:srgbClr val="D9D9E3"/>
                      </a:solidFill>
                      <a:prstDash val="solid"/>
                      <a:round/>
                      <a:headEnd type="none" w="med" len="med"/>
                      <a:tailEnd type="none" w="med" len="med"/>
                    </a:lnB>
                  </a:tcPr>
                </a:tc>
                <a:extLst>
                  <a:ext uri="{0D108BD9-81ED-4DB2-BD59-A6C34878D82A}">
                    <a16:rowId xmlns:a16="http://schemas.microsoft.com/office/drawing/2014/main" val="3578566528"/>
                  </a:ext>
                </a:extLst>
              </a:tr>
            </a:tbl>
          </a:graphicData>
        </a:graphic>
      </p:graphicFrame>
      <p:graphicFrame>
        <p:nvGraphicFramePr>
          <p:cNvPr id="10" name="Table 9">
            <a:extLst>
              <a:ext uri="{FF2B5EF4-FFF2-40B4-BE49-F238E27FC236}">
                <a16:creationId xmlns:a16="http://schemas.microsoft.com/office/drawing/2014/main" id="{A4E37CF3-BBE9-4EE2-A1FB-EE54F4A48349}"/>
              </a:ext>
            </a:extLst>
          </p:cNvPr>
          <p:cNvGraphicFramePr>
            <a:graphicFrameLocks noGrp="1"/>
          </p:cNvGraphicFramePr>
          <p:nvPr>
            <p:extLst>
              <p:ext uri="{D42A27DB-BD31-4B8C-83A1-F6EECF244321}">
                <p14:modId xmlns:p14="http://schemas.microsoft.com/office/powerpoint/2010/main" val="3349064883"/>
              </p:ext>
            </p:extLst>
          </p:nvPr>
        </p:nvGraphicFramePr>
        <p:xfrm>
          <a:off x="978195" y="1137684"/>
          <a:ext cx="9494875" cy="4338083"/>
        </p:xfrm>
        <a:graphic>
          <a:graphicData uri="http://schemas.openxmlformats.org/drawingml/2006/table">
            <a:tbl>
              <a:tblPr>
                <a:tableStyleId>{ED083AE6-46FA-4A59-8FB0-9F97EB10719F}</a:tableStyleId>
              </a:tblPr>
              <a:tblGrid>
                <a:gridCol w="9494875">
                  <a:extLst>
                    <a:ext uri="{9D8B030D-6E8A-4147-A177-3AD203B41FA5}">
                      <a16:colId xmlns:a16="http://schemas.microsoft.com/office/drawing/2014/main" val="1427711027"/>
                    </a:ext>
                  </a:extLst>
                </a:gridCol>
              </a:tblGrid>
              <a:tr h="4338083">
                <a:tc>
                  <a:txBody>
                    <a:bodyPr/>
                    <a:lstStyle/>
                    <a:p>
                      <a:endParaRPr lang="en-US" sz="2400" dirty="0"/>
                    </a:p>
                  </a:txBody>
                  <a:tcPr/>
                </a:tc>
                <a:extLst>
                  <a:ext uri="{0D108BD9-81ED-4DB2-BD59-A6C34878D82A}">
                    <a16:rowId xmlns:a16="http://schemas.microsoft.com/office/drawing/2014/main" val="3013510074"/>
                  </a:ext>
                </a:extLst>
              </a:tr>
            </a:tbl>
          </a:graphicData>
        </a:graphic>
      </p:graphicFrame>
    </p:spTree>
    <p:extLst>
      <p:ext uri="{BB962C8B-B14F-4D97-AF65-F5344CB8AC3E}">
        <p14:creationId xmlns:p14="http://schemas.microsoft.com/office/powerpoint/2010/main" val="3597842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Database</a:t>
            </a:r>
            <a:r>
              <a:rPr lang="en-US" altLang="zh-CN" dirty="0">
                <a:solidFill>
                  <a:schemeClr val="bg1">
                    <a:lumMod val="50000"/>
                  </a:schemeClr>
                </a:solidFill>
              </a:rPr>
              <a:t> Overview</a:t>
            </a:r>
            <a:endParaRPr lang="en-US" dirty="0">
              <a:solidFill>
                <a:schemeClr val="bg1">
                  <a:lumMod val="50000"/>
                </a:schemeClr>
              </a:solidFill>
            </a:endParaRPr>
          </a:p>
          <a:p>
            <a:r>
              <a:rPr lang="en-US" dirty="0">
                <a:solidFill>
                  <a:schemeClr val="bg1">
                    <a:lumMod val="50000"/>
                  </a:schemeClr>
                </a:solidFill>
              </a:rPr>
              <a:t>Components</a:t>
            </a:r>
            <a:r>
              <a:rPr lang="en-US" b="1" dirty="0"/>
              <a:t> </a:t>
            </a:r>
            <a:r>
              <a:rPr lang="en-US" dirty="0">
                <a:solidFill>
                  <a:schemeClr val="bg1">
                    <a:lumMod val="50000"/>
                  </a:schemeClr>
                </a:solidFill>
              </a:rPr>
              <a:t>of DBMS</a:t>
            </a:r>
          </a:p>
          <a:p>
            <a:r>
              <a:rPr lang="en-US" dirty="0">
                <a:solidFill>
                  <a:schemeClr val="bg1">
                    <a:lumMod val="50000"/>
                  </a:schemeClr>
                </a:solidFill>
              </a:rPr>
              <a:t>Use cases of DBMS</a:t>
            </a:r>
          </a:p>
          <a:p>
            <a:r>
              <a:rPr lang="en-US" b="0" u="none" dirty="0">
                <a:solidFill>
                  <a:schemeClr val="bg1">
                    <a:lumMod val="50000"/>
                  </a:schemeClr>
                </a:solidFill>
                <a:latin typeface="Huawei Sans" panose="020C0503030203020204" pitchFamily="34" charset="0"/>
              </a:rPr>
              <a:t>Data warehouse Overview</a:t>
            </a:r>
            <a:endParaRPr b="0" u="none" dirty="0">
              <a:solidFill>
                <a:schemeClr val="bg1">
                  <a:lumMod val="50000"/>
                </a:schemeClr>
              </a:solidFill>
              <a:latin typeface="Huawei Sans" panose="020C0503030203020204" pitchFamily="34" charset="0"/>
            </a:endParaRPr>
          </a:p>
          <a:p>
            <a:r>
              <a:rPr lang="en-US" altLang="zh-CN" dirty="0">
                <a:solidFill>
                  <a:schemeClr val="bg1">
                    <a:lumMod val="50000"/>
                  </a:schemeClr>
                </a:solidFill>
                <a:sym typeface="Huawei Sans" panose="020C0503030203020204" pitchFamily="34" charset="0"/>
              </a:rPr>
              <a:t>Data warehouse use cases</a:t>
            </a:r>
          </a:p>
          <a:p>
            <a:r>
              <a:rPr lang="en-US" b="1" dirty="0"/>
              <a:t>Hive </a:t>
            </a:r>
            <a:r>
              <a:rPr lang="en-US" altLang="zh-CN" b="1" dirty="0"/>
              <a:t>—</a:t>
            </a:r>
            <a:r>
              <a:rPr lang="en-US" b="1" dirty="0"/>
              <a:t> Distributed Data Warehouse</a:t>
            </a:r>
            <a:endParaRPr lang="en-US" altLang="zh-CN" b="1" dirty="0"/>
          </a:p>
          <a:p>
            <a:endParaRPr lang="en-US" altLang="zh-CN" b="1" dirty="0">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30825138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Autofit/>
          </a:bodyPr>
          <a:lstStyle/>
          <a:p>
            <a:r>
              <a:rPr lang="zh-CN" altLang="en-US" sz="3600" b="1" dirty="0">
                <a:solidFill>
                  <a:srgbClr val="784658"/>
                </a:solidFill>
                <a:ea typeface="+mn-ea"/>
                <a:cs typeface="+mn-cs"/>
              </a:rPr>
              <a:t>Hiv</a:t>
            </a:r>
            <a:r>
              <a:rPr lang="en-US" altLang="zh-CN" sz="3600" b="1" dirty="0">
                <a:solidFill>
                  <a:srgbClr val="784658"/>
                </a:solidFill>
                <a:ea typeface="+mn-ea"/>
                <a:cs typeface="+mn-cs"/>
              </a:rPr>
              <a:t>e Overview</a:t>
            </a:r>
            <a:endParaRPr lang="zh-CN" altLang="en-US" sz="3600" b="1" dirty="0">
              <a:solidFill>
                <a:srgbClr val="784658"/>
              </a:solidFill>
              <a:ea typeface="+mn-ea"/>
              <a:cs typeface="+mn-cs"/>
              <a:sym typeface="Microsoft YaHei" panose="020B0503020204020204" pitchFamily="34" charset="-122"/>
            </a:endParaRPr>
          </a:p>
        </p:txBody>
      </p:sp>
      <p:sp>
        <p:nvSpPr>
          <p:cNvPr id="4" name="文本占位符 3"/>
          <p:cNvSpPr>
            <a:spLocks noGrp="1"/>
          </p:cNvSpPr>
          <p:nvPr>
            <p:ph type="body" sz="quarter" idx="10"/>
          </p:nvPr>
        </p:nvSpPr>
        <p:spPr/>
        <p:txBody>
          <a:bodyPr>
            <a:noAutofit/>
          </a:bodyPr>
          <a:lstStyle/>
          <a:p>
            <a:r>
              <a:rPr b="0" u="none" dirty="0">
                <a:latin typeface="Huawei Sans" panose="020C0503030203020204" pitchFamily="34" charset="0"/>
              </a:rPr>
              <a:t>Hive is a data warehouse tool </a:t>
            </a:r>
            <a:r>
              <a:rPr lang="en-US" b="0" u="none" dirty="0">
                <a:latin typeface="Huawei Sans" panose="020C0503030203020204" pitchFamily="34" charset="0"/>
              </a:rPr>
              <a:t>that runs</a:t>
            </a:r>
            <a:r>
              <a:rPr b="0" u="none" dirty="0">
                <a:latin typeface="Huawei Sans" panose="020C0503030203020204" pitchFamily="34" charset="0"/>
              </a:rPr>
              <a:t> on Hadoop and supports PB-level distributed data query and management.</a:t>
            </a:r>
            <a:endParaRPr lang="en-US" altLang="zh-CN" dirty="0">
              <a:latin typeface="Huawei Sans" panose="020C0503030203020204" pitchFamily="34" charset="0"/>
              <a:sym typeface="Microsoft YaHei" panose="020B0503020204020204" pitchFamily="34" charset="-122"/>
            </a:endParaRPr>
          </a:p>
          <a:p>
            <a:r>
              <a:rPr b="1" u="none" dirty="0">
                <a:latin typeface="Huawei Sans" panose="020C0503030203020204" pitchFamily="34" charset="0"/>
              </a:rPr>
              <a:t>Hive features:</a:t>
            </a:r>
            <a:endParaRPr lang="en-US" altLang="zh-CN" b="1"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Flexible extract, transform, load (ETL)</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Support for multiple compute engines, such as  Spark</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Direct access to HDFS files and HBase</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Easy to use and program</a:t>
            </a:r>
            <a:endParaRPr lang="en-US" altLang="zh-CN" dirty="0">
              <a:latin typeface="Huawei Sans" panose="020C0503030203020204" pitchFamily="34" charset="0"/>
              <a:sym typeface="Microsoft YaHei" panose="020B0503020204020204" pitchFamily="34" charset="-122"/>
            </a:endParaRPr>
          </a:p>
          <a:p>
            <a:pPr lvl="1"/>
            <a:endParaRPr lang="en-US" altLang="zh-CN" dirty="0">
              <a:latin typeface="Huawei Sans" panose="020C0503030203020204" pitchFamily="34" charset="0"/>
              <a:sym typeface="Microsoft YaHei" panose="020B0503020204020204" pitchFamily="34" charset="-122"/>
            </a:endParaRPr>
          </a:p>
          <a:p>
            <a:endParaRPr lang="zh-CN" altLang="en-US" dirty="0">
              <a:latin typeface="Huawei Sans" panose="020C0503030203020204" pitchFamily="34" charset="0"/>
              <a:sym typeface="Microsoft YaHei" panose="020B0503020204020204" pitchFamily="34" charset="-122"/>
            </a:endParaRPr>
          </a:p>
        </p:txBody>
      </p:sp>
      <p:pic>
        <p:nvPicPr>
          <p:cNvPr id="5" name="Picture 4">
            <a:extLst>
              <a:ext uri="{FF2B5EF4-FFF2-40B4-BE49-F238E27FC236}">
                <a16:creationId xmlns:a16="http://schemas.microsoft.com/office/drawing/2014/main" id="{067DEF2C-221E-43A4-83DE-F3E6F2EF5A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6" name="Graphic 5">
            <a:extLst>
              <a:ext uri="{FF2B5EF4-FFF2-40B4-BE49-F238E27FC236}">
                <a16:creationId xmlns:a16="http://schemas.microsoft.com/office/drawing/2014/main" id="{DE6C4712-C70B-426B-B5E7-3EBE543FF9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156444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en-US" altLang="en-US" sz="3600" b="1" dirty="0">
                <a:solidFill>
                  <a:srgbClr val="784658"/>
                </a:solidFill>
                <a:latin typeface="Huawei Sans" panose="020C0503030203020204" pitchFamily="34" charset="0"/>
                <a:ea typeface="+mn-ea"/>
                <a:cs typeface="+mn-cs"/>
              </a:rPr>
              <a:t>Use Cases </a:t>
            </a:r>
            <a:r>
              <a:rPr lang="zh-CN" altLang="en-US" sz="3600" b="1" dirty="0">
                <a:solidFill>
                  <a:srgbClr val="784658"/>
                </a:solidFill>
                <a:latin typeface="Huawei Sans" panose="020C0503030203020204" pitchFamily="34" charset="0"/>
                <a:ea typeface="+mn-ea"/>
                <a:cs typeface="+mn-cs"/>
              </a:rPr>
              <a:t>of Hive</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grpSp>
        <p:nvGrpSpPr>
          <p:cNvPr id="4" name="文本占位符 4"/>
          <p:cNvGrpSpPr>
            <a:grpSpLocks noGrp="1"/>
          </p:cNvGrpSpPr>
          <p:nvPr/>
        </p:nvGrpSpPr>
        <p:grpSpPr>
          <a:xfrm>
            <a:off x="2194384" y="1370442"/>
            <a:ext cx="7520018" cy="4356484"/>
            <a:chOff x="361524" y="1781175"/>
            <a:chExt cx="8568163" cy="4322763"/>
          </a:xfrm>
        </p:grpSpPr>
        <p:grpSp>
          <p:nvGrpSpPr>
            <p:cNvPr id="5" name="组合 7"/>
            <p:cNvGrpSpPr>
              <a:grpSpLocks/>
            </p:cNvGrpSpPr>
            <p:nvPr/>
          </p:nvGrpSpPr>
          <p:grpSpPr bwMode="auto">
            <a:xfrm>
              <a:off x="3344862" y="1781175"/>
              <a:ext cx="5584825" cy="3215278"/>
              <a:chOff x="3559391" y="1628800"/>
              <a:chExt cx="5584609" cy="3214008"/>
            </a:xfrm>
          </p:grpSpPr>
          <p:sp>
            <p:nvSpPr>
              <p:cNvPr id="18" name="矩形​​ 5"/>
              <p:cNvSpPr/>
              <p:nvPr/>
            </p:nvSpPr>
            <p:spPr>
              <a:xfrm>
                <a:off x="5364308" y="1628800"/>
                <a:ext cx="3779692" cy="936255"/>
              </a:xfrm>
              <a:prstGeom prst="rect">
                <a:avLst/>
              </a:prstGeom>
              <a:gradFill flip="none" rotWithShape="1">
                <a:gsLst>
                  <a:gs pos="0">
                    <a:srgbClr val="9BBB59">
                      <a:lumMod val="40000"/>
                      <a:lumOff val="60000"/>
                      <a:alpha val="92000"/>
                    </a:srgbClr>
                  </a:gs>
                  <a:gs pos="100000">
                    <a:srgbClr val="9BBB59">
                      <a:lumMod val="20000"/>
                      <a:lumOff val="80000"/>
                      <a:alpha val="0"/>
                    </a:srgbClr>
                  </a:gs>
                </a:gsLst>
                <a:lin ang="0" scaled="1"/>
                <a:tileRect/>
              </a:gradFill>
              <a:ln w="254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19" name="圆角矩形​​ 4"/>
              <p:cNvSpPr/>
              <p:nvPr/>
            </p:nvSpPr>
            <p:spPr>
              <a:xfrm>
                <a:off x="3673581" y="1628800"/>
                <a:ext cx="1906619" cy="936255"/>
              </a:xfrm>
              <a:prstGeom prst="roundRect">
                <a:avLst>
                  <a:gd name="adj" fmla="val 12760"/>
                </a:avLst>
              </a:prstGeom>
              <a:solidFill>
                <a:srgbClr val="9BBB59"/>
              </a:solidFill>
              <a:ln w="38100" cap="flat" cmpd="sng" algn="ctr">
                <a:noFill/>
                <a:prstDash val="solid"/>
              </a:ln>
              <a:effectLst>
                <a:outerShdw blurRad="50800" dist="38100" dir="2700000" algn="tl" rotWithShape="0">
                  <a:prstClr val="black">
                    <a:alpha val="40000"/>
                  </a:prstClr>
                </a:outerShdw>
              </a:effectLst>
            </p:spPr>
            <p:txBody>
              <a:bodyPr lIns="36000" rIns="36000" anchor="ctr">
                <a:noAutofit/>
              </a:bodyPr>
              <a:lstStyle/>
              <a:p>
                <a:pPr algn="ctr">
                  <a:defRPr/>
                </a:pPr>
                <a:r>
                  <a:rPr sz="1600" b="0" u="none" dirty="0">
                    <a:solidFill>
                      <a:srgbClr val="FFFFFF"/>
                    </a:solidFill>
                    <a:latin typeface="Huawei Sans" panose="020C0503030203020204" pitchFamily="34" charset="0"/>
                  </a:rPr>
                  <a:t>Data mining</a:t>
                </a:r>
                <a:endParaRPr lang="en-US" altLang="zh-CN" sz="1600" kern="0" dirty="0">
                  <a:solidFill>
                    <a:srgbClr val="FFFFFF"/>
                  </a:solidFill>
                  <a:latin typeface="Huawei Sans" panose="020C0503030203020204" pitchFamily="34" charset="0"/>
                  <a:cs typeface="+mn-ea"/>
                  <a:sym typeface="Microsoft YaHei" panose="020B0503020204020204" pitchFamily="34" charset="-122"/>
                </a:endParaRPr>
              </a:p>
            </p:txBody>
          </p:sp>
          <p:sp>
            <p:nvSpPr>
              <p:cNvPr id="20" name="TextBox 6"/>
              <p:cNvSpPr txBox="1">
                <a:spLocks noChangeArrowheads="1"/>
              </p:cNvSpPr>
              <p:nvPr/>
            </p:nvSpPr>
            <p:spPr bwMode="auto">
              <a:xfrm>
                <a:off x="3559391" y="4018569"/>
                <a:ext cx="2759995" cy="824239"/>
              </a:xfrm>
              <a:prstGeom prst="rect">
                <a:avLst/>
              </a:prstGeom>
              <a:noFill/>
              <a:ln w="9525">
                <a:noFill/>
                <a:miter lim="800000"/>
                <a:headEnd/>
                <a:tailEnd/>
              </a:ln>
            </p:spPr>
            <p:txBody>
              <a:bodyPr wrap="none">
                <a:noAutofit/>
              </a:bodyPr>
              <a:lstStyle/>
              <a:p>
                <a:pPr marL="285750" indent="-285750">
                  <a:buClr>
                    <a:schemeClr val="bg1">
                      <a:lumMod val="50000"/>
                    </a:schemeClr>
                  </a:buClr>
                  <a:buSzPct val="60000"/>
                  <a:buFont typeface="Wingdings" panose="05000000000000000000" pitchFamily="2" charset="2"/>
                  <a:buChar char="l"/>
                  <a:defRPr/>
                </a:pPr>
                <a:r>
                  <a:rPr sz="1600" b="0" u="none">
                    <a:latin typeface="Huawei Sans" panose="020C0503030203020204" pitchFamily="34" charset="0"/>
                  </a:rPr>
                  <a:t>Daily/weekly user clicks</a:t>
                </a:r>
                <a:endParaRPr lang="en-US" altLang="zh-CN" sz="1600" dirty="0">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a:latin typeface="Huawei Sans" panose="020C0503030203020204" pitchFamily="34" charset="0"/>
                  </a:rPr>
                  <a:t>Traffic Statistics</a:t>
                </a:r>
                <a:endParaRPr lang="en-US" altLang="zh-CN" sz="1600" dirty="0">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endParaRPr lang="en-US" altLang="zh-CN" sz="1600" kern="0" dirty="0">
                  <a:solidFill>
                    <a:sysClr val="windowText" lastClr="000000"/>
                  </a:solidFill>
                  <a:latin typeface="Huawei Sans" panose="020C0503030203020204" pitchFamily="34" charset="0"/>
                  <a:cs typeface="+mn-ea"/>
                  <a:sym typeface="Microsoft YaHei" panose="020B0503020204020204" pitchFamily="34" charset="-122"/>
                </a:endParaRPr>
              </a:p>
            </p:txBody>
          </p:sp>
        </p:grpSp>
        <p:grpSp>
          <p:nvGrpSpPr>
            <p:cNvPr id="6" name="组合 9"/>
            <p:cNvGrpSpPr>
              <a:grpSpLocks/>
            </p:cNvGrpSpPr>
            <p:nvPr/>
          </p:nvGrpSpPr>
          <p:grpSpPr bwMode="auto">
            <a:xfrm>
              <a:off x="2374519" y="2870201"/>
              <a:ext cx="5564569" cy="935039"/>
              <a:chOff x="3579646" y="1628800"/>
              <a:chExt cx="5564354" cy="935927"/>
            </a:xfrm>
          </p:grpSpPr>
          <p:sp>
            <p:nvSpPr>
              <p:cNvPr id="15" name="矩形​​ 10"/>
              <p:cNvSpPr/>
              <p:nvPr/>
            </p:nvSpPr>
            <p:spPr>
              <a:xfrm>
                <a:off x="5364308" y="1628800"/>
                <a:ext cx="3779692" cy="935927"/>
              </a:xfrm>
              <a:prstGeom prst="rect">
                <a:avLst/>
              </a:prstGeom>
              <a:gradFill flip="none" rotWithShape="1">
                <a:gsLst>
                  <a:gs pos="0">
                    <a:srgbClr val="4BACC6">
                      <a:lumMod val="60000"/>
                      <a:lumOff val="40000"/>
                      <a:alpha val="67000"/>
                    </a:srgbClr>
                  </a:gs>
                  <a:gs pos="100000">
                    <a:srgbClr val="4BACC6">
                      <a:lumMod val="20000"/>
                      <a:lumOff val="80000"/>
                      <a:alpha val="0"/>
                    </a:srgbClr>
                  </a:gs>
                </a:gsLst>
                <a:lin ang="0" scaled="1"/>
                <a:tileRect/>
              </a:gradFill>
              <a:ln w="254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16" name="圆角矩形​​ 11"/>
              <p:cNvSpPr/>
              <p:nvPr/>
            </p:nvSpPr>
            <p:spPr>
              <a:xfrm>
                <a:off x="3579646" y="1628801"/>
                <a:ext cx="2002143" cy="935926"/>
              </a:xfrm>
              <a:prstGeom prst="roundRect">
                <a:avLst>
                  <a:gd name="adj" fmla="val 12760"/>
                </a:avLst>
              </a:prstGeom>
              <a:solidFill>
                <a:srgbClr val="56C4D2"/>
              </a:solidFill>
              <a:ln w="38100" cap="flat" cmpd="sng" algn="ctr">
                <a:noFill/>
                <a:prstDash val="solid"/>
              </a:ln>
              <a:effectLst>
                <a:outerShdw blurRad="50800" dist="38100" dir="2700000" algn="tl" rotWithShape="0">
                  <a:prstClr val="black">
                    <a:alpha val="40000"/>
                  </a:prstClr>
                </a:outerShdw>
              </a:effectLst>
            </p:spPr>
            <p:txBody>
              <a:bodyPr lIns="36000" rIns="36000" anchor="ctr">
                <a:noAutofit/>
              </a:bodyPr>
              <a:lstStyle/>
              <a:p>
                <a:pPr algn="ctr">
                  <a:defRPr/>
                </a:pPr>
                <a:r>
                  <a:rPr sz="1600" b="0" u="none" dirty="0">
                    <a:solidFill>
                      <a:srgbClr val="FFFFFF"/>
                    </a:solidFill>
                    <a:latin typeface="Huawei Sans" panose="020C0503030203020204" pitchFamily="34" charset="0"/>
                  </a:rPr>
                  <a:t>Non-real-time</a:t>
                </a:r>
                <a:endParaRPr lang="en-US" altLang="zh-CN" sz="1600" kern="0" dirty="0">
                  <a:solidFill>
                    <a:srgbClr val="FFFFFF"/>
                  </a:solidFill>
                  <a:latin typeface="Huawei Sans" panose="020C0503030203020204" pitchFamily="34" charset="0"/>
                  <a:cs typeface="+mn-ea"/>
                  <a:sym typeface="Microsoft YaHei" panose="020B0503020204020204" pitchFamily="34" charset="-122"/>
                </a:endParaRPr>
              </a:p>
              <a:p>
                <a:pPr algn="ctr">
                  <a:defRPr/>
                </a:pPr>
                <a:r>
                  <a:rPr sz="1600" b="0" u="none" dirty="0">
                    <a:solidFill>
                      <a:srgbClr val="FFFFFF"/>
                    </a:solidFill>
                    <a:latin typeface="Huawei Sans" panose="020C0503030203020204" pitchFamily="34" charset="0"/>
                  </a:rPr>
                  <a:t>data analysis</a:t>
                </a:r>
                <a:endParaRPr lang="en-US" altLang="zh-CN" sz="1600" kern="0" dirty="0">
                  <a:solidFill>
                    <a:srgbClr val="FFFFFF"/>
                  </a:solidFill>
                  <a:latin typeface="Huawei Sans" panose="020C0503030203020204" pitchFamily="34" charset="0"/>
                  <a:cs typeface="+mn-ea"/>
                  <a:sym typeface="Microsoft YaHei" panose="020B0503020204020204" pitchFamily="34" charset="-122"/>
                </a:endParaRPr>
              </a:p>
            </p:txBody>
          </p:sp>
          <p:sp>
            <p:nvSpPr>
              <p:cNvPr id="17" name="TextBox 12"/>
              <p:cNvSpPr txBox="1">
                <a:spLocks noChangeArrowheads="1"/>
              </p:cNvSpPr>
              <p:nvPr/>
            </p:nvSpPr>
            <p:spPr bwMode="auto">
              <a:xfrm>
                <a:off x="5569190" y="1754554"/>
                <a:ext cx="1474238" cy="580800"/>
              </a:xfrm>
              <a:prstGeom prst="rect">
                <a:avLst/>
              </a:prstGeom>
              <a:noFill/>
              <a:ln w="9525">
                <a:noFill/>
                <a:miter lim="800000"/>
                <a:headEnd/>
                <a:tailEnd/>
              </a:ln>
            </p:spPr>
            <p:txBody>
              <a:bodyPr wrap="none">
                <a:noAutofit/>
              </a:bodyPr>
              <a:lstStyle/>
              <a:p>
                <a:pPr marL="285750" indent="-285750">
                  <a:buClr>
                    <a:schemeClr val="bg1">
                      <a:lumMod val="50000"/>
                    </a:schemeClr>
                  </a:buClr>
                  <a:buSzPct val="60000"/>
                  <a:buFont typeface="Wingdings" panose="05000000000000000000" pitchFamily="2" charset="2"/>
                  <a:buChar char="l"/>
                  <a:defRPr/>
                </a:pPr>
                <a:r>
                  <a:rPr sz="1600" b="0" u="none" dirty="0">
                    <a:latin typeface="Huawei Sans" panose="020C0503030203020204" pitchFamily="34" charset="0"/>
                  </a:rPr>
                  <a:t>Log analysis</a:t>
                </a:r>
                <a:endParaRPr lang="en-US" altLang="zh-CN" sz="1600" dirty="0">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dirty="0">
                    <a:latin typeface="Huawei Sans" panose="020C0503030203020204" pitchFamily="34" charset="0"/>
                  </a:rPr>
                  <a:t>Text analysis</a:t>
                </a:r>
                <a:endParaRPr lang="en-US" altLang="zh-CN" sz="1600" kern="0" dirty="0">
                  <a:solidFill>
                    <a:sysClr val="windowText" lastClr="000000"/>
                  </a:solidFill>
                  <a:latin typeface="Huawei Sans" panose="020C0503030203020204" pitchFamily="34" charset="0"/>
                  <a:cs typeface="+mn-ea"/>
                  <a:sym typeface="Microsoft YaHei" panose="020B0503020204020204" pitchFamily="34" charset="-122"/>
                </a:endParaRPr>
              </a:p>
            </p:txBody>
          </p:sp>
        </p:grpSp>
        <p:grpSp>
          <p:nvGrpSpPr>
            <p:cNvPr id="7" name="组合 13"/>
            <p:cNvGrpSpPr>
              <a:grpSpLocks/>
            </p:cNvGrpSpPr>
            <p:nvPr/>
          </p:nvGrpSpPr>
          <p:grpSpPr bwMode="auto">
            <a:xfrm>
              <a:off x="1436261" y="1816900"/>
              <a:ext cx="5866352" cy="3147214"/>
              <a:chOff x="3673259" y="-580912"/>
              <a:chExt cx="5866124" cy="3145965"/>
            </a:xfrm>
          </p:grpSpPr>
          <p:sp>
            <p:nvSpPr>
              <p:cNvPr id="14" name="矩形​​ 14"/>
              <p:cNvSpPr/>
              <p:nvPr/>
            </p:nvSpPr>
            <p:spPr>
              <a:xfrm>
                <a:off x="5600752" y="1628799"/>
                <a:ext cx="3779690" cy="936254"/>
              </a:xfrm>
              <a:prstGeom prst="rect">
                <a:avLst/>
              </a:prstGeom>
              <a:gradFill flip="none" rotWithShape="1">
                <a:gsLst>
                  <a:gs pos="0">
                    <a:srgbClr val="8064A2">
                      <a:lumMod val="40000"/>
                      <a:lumOff val="60000"/>
                      <a:alpha val="67000"/>
                    </a:srgbClr>
                  </a:gs>
                  <a:gs pos="100000">
                    <a:srgbClr val="8064A2">
                      <a:lumMod val="20000"/>
                      <a:lumOff val="80000"/>
                      <a:alpha val="0"/>
                    </a:srgbClr>
                  </a:gs>
                </a:gsLst>
                <a:lin ang="0" scaled="1"/>
                <a:tileRect/>
              </a:gradFill>
              <a:ln w="25400" cap="flat" cmpd="sng" algn="ctr">
                <a:noFill/>
                <a:prstDash val="solid"/>
              </a:ln>
              <a:effectLst/>
            </p:spPr>
            <p:txBody>
              <a:bodyPr anchor="ctr">
                <a:noAutofit/>
              </a:bodyPr>
              <a:lstStyle/>
              <a:p>
                <a:pPr>
                  <a:defRPr/>
                </a:pPr>
                <a:endParaRPr lang="zh-CN" altLang="en-US" kern="0" dirty="0">
                  <a:latin typeface="Huawei Sans" panose="020C0503030203020204" pitchFamily="34" charset="0"/>
                  <a:cs typeface="+mn-ea"/>
                  <a:sym typeface="Microsoft YaHei" panose="020B0503020204020204" pitchFamily="34" charset="-122"/>
                </a:endParaRPr>
              </a:p>
            </p:txBody>
          </p:sp>
          <p:sp>
            <p:nvSpPr>
              <p:cNvPr id="12" name="圆角矩形​​ 15"/>
              <p:cNvSpPr/>
              <p:nvPr/>
            </p:nvSpPr>
            <p:spPr>
              <a:xfrm>
                <a:off x="3673259" y="1628799"/>
                <a:ext cx="1908529" cy="936254"/>
              </a:xfrm>
              <a:prstGeom prst="roundRect">
                <a:avLst>
                  <a:gd name="adj" fmla="val 12760"/>
                </a:avLst>
              </a:prstGeom>
              <a:solidFill>
                <a:srgbClr val="CB3778"/>
              </a:solidFill>
              <a:ln w="38100" cap="flat" cmpd="sng" algn="ctr">
                <a:noFill/>
                <a:prstDash val="solid"/>
              </a:ln>
              <a:effectLst>
                <a:outerShdw blurRad="50800" dist="38100" dir="2700000" algn="tl" rotWithShape="0">
                  <a:prstClr val="black">
                    <a:alpha val="40000"/>
                  </a:prstClr>
                </a:outerShdw>
              </a:effectLst>
            </p:spPr>
            <p:txBody>
              <a:bodyPr lIns="36000" rIns="36000" anchor="ctr">
                <a:noAutofit/>
              </a:bodyPr>
              <a:lstStyle/>
              <a:p>
                <a:pPr algn="ctr">
                  <a:defRPr/>
                </a:pPr>
                <a:r>
                  <a:rPr sz="1600" b="0" u="none" dirty="0">
                    <a:solidFill>
                      <a:srgbClr val="FFFFFF"/>
                    </a:solidFill>
                    <a:latin typeface="Huawei Sans" panose="020C0503030203020204" pitchFamily="34" charset="0"/>
                  </a:rPr>
                  <a:t>Data summarization</a:t>
                </a:r>
              </a:p>
            </p:txBody>
          </p:sp>
          <p:sp>
            <p:nvSpPr>
              <p:cNvPr id="13" name="TextBox 16"/>
              <p:cNvSpPr txBox="1">
                <a:spLocks noChangeArrowheads="1"/>
              </p:cNvSpPr>
              <p:nvPr/>
            </p:nvSpPr>
            <p:spPr bwMode="auto">
              <a:xfrm>
                <a:off x="7597597" y="-580912"/>
                <a:ext cx="1941786" cy="824238"/>
              </a:xfrm>
              <a:prstGeom prst="rect">
                <a:avLst/>
              </a:prstGeom>
              <a:noFill/>
              <a:ln w="9525">
                <a:noFill/>
                <a:miter lim="800000"/>
                <a:headEnd/>
                <a:tailEnd/>
              </a:ln>
            </p:spPr>
            <p:txBody>
              <a:bodyPr wrap="none">
                <a:noAutofit/>
              </a:bodyPr>
              <a:lstStyle/>
              <a:p>
                <a:pPr marL="285750" indent="-285750">
                  <a:buClr>
                    <a:schemeClr val="bg1">
                      <a:lumMod val="50000"/>
                    </a:schemeClr>
                  </a:buClr>
                  <a:buSzPct val="60000"/>
                  <a:buFont typeface="Wingdings" panose="05000000000000000000" pitchFamily="2" charset="2"/>
                  <a:buChar char="l"/>
                  <a:defRPr/>
                </a:pPr>
                <a:r>
                  <a:rPr sz="1600" b="0" u="none" dirty="0">
                    <a:latin typeface="Huawei Sans" panose="020C0503030203020204" pitchFamily="34" charset="0"/>
                  </a:rPr>
                  <a:t>User behavior analysis</a:t>
                </a:r>
                <a:endParaRPr lang="en-US" altLang="zh-CN" sz="1600" dirty="0">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dirty="0">
                    <a:latin typeface="Huawei Sans" panose="020C0503030203020204" pitchFamily="34" charset="0"/>
                  </a:rPr>
                  <a:t>Interest partition</a:t>
                </a:r>
                <a:endParaRPr lang="en-US" altLang="zh-CN" sz="1600" dirty="0">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dirty="0">
                    <a:latin typeface="Huawei Sans" panose="020C0503030203020204" pitchFamily="34" charset="0"/>
                  </a:rPr>
                  <a:t>Area display</a:t>
                </a:r>
                <a:endParaRPr lang="zh-CN" altLang="en-US" sz="1600" kern="0" dirty="0">
                  <a:solidFill>
                    <a:sysClr val="windowText" lastClr="000000"/>
                  </a:solidFill>
                  <a:latin typeface="Huawei Sans" panose="020C0503030203020204" pitchFamily="34" charset="0"/>
                  <a:cs typeface="+mn-ea"/>
                  <a:sym typeface="Microsoft YaHei" panose="020B0503020204020204" pitchFamily="34" charset="-122"/>
                </a:endParaRPr>
              </a:p>
            </p:txBody>
          </p:sp>
        </p:grpSp>
        <p:grpSp>
          <p:nvGrpSpPr>
            <p:cNvPr id="8" name="组合 17"/>
            <p:cNvGrpSpPr>
              <a:grpSpLocks/>
            </p:cNvGrpSpPr>
            <p:nvPr/>
          </p:nvGrpSpPr>
          <p:grpSpPr bwMode="auto">
            <a:xfrm>
              <a:off x="361524" y="5167313"/>
              <a:ext cx="5470950" cy="936625"/>
              <a:chOff x="3673260" y="1628800"/>
              <a:chExt cx="5470740" cy="936254"/>
            </a:xfrm>
          </p:grpSpPr>
          <p:sp>
            <p:nvSpPr>
              <p:cNvPr id="9" name="矩形​​ 18"/>
              <p:cNvSpPr/>
              <p:nvPr/>
            </p:nvSpPr>
            <p:spPr>
              <a:xfrm>
                <a:off x="5364308" y="1628800"/>
                <a:ext cx="3779692" cy="936254"/>
              </a:xfrm>
              <a:prstGeom prst="rect">
                <a:avLst/>
              </a:prstGeom>
              <a:gradFill flip="none" rotWithShape="1">
                <a:gsLst>
                  <a:gs pos="0">
                    <a:srgbClr val="4BACC6">
                      <a:lumMod val="60000"/>
                      <a:lumOff val="40000"/>
                      <a:alpha val="67000"/>
                    </a:srgbClr>
                  </a:gs>
                  <a:gs pos="100000">
                    <a:srgbClr val="4BACC6">
                      <a:lumMod val="20000"/>
                      <a:lumOff val="80000"/>
                      <a:alpha val="0"/>
                    </a:srgbClr>
                  </a:gs>
                </a:gsLst>
                <a:lin ang="0" scaled="1"/>
                <a:tileRect/>
              </a:gradFill>
              <a:ln w="254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10" name="圆角矩形​​ 19"/>
              <p:cNvSpPr/>
              <p:nvPr/>
            </p:nvSpPr>
            <p:spPr>
              <a:xfrm>
                <a:off x="3673260" y="1628801"/>
                <a:ext cx="1908528" cy="936253"/>
              </a:xfrm>
              <a:prstGeom prst="roundRect">
                <a:avLst>
                  <a:gd name="adj" fmla="val 12760"/>
                </a:avLst>
              </a:prstGeom>
              <a:solidFill>
                <a:srgbClr val="30B5C5"/>
              </a:solidFill>
              <a:ln w="38100" cap="flat" cmpd="sng" algn="ctr">
                <a:noFill/>
                <a:prstDash val="solid"/>
              </a:ln>
              <a:effectLst>
                <a:outerShdw blurRad="50800" dist="38100" dir="2700000" algn="tl" rotWithShape="0">
                  <a:prstClr val="black">
                    <a:alpha val="40000"/>
                  </a:prstClr>
                </a:outerShdw>
              </a:effectLst>
            </p:spPr>
            <p:txBody>
              <a:bodyPr lIns="36000" rIns="36000" anchor="ctr">
                <a:noAutofit/>
              </a:bodyPr>
              <a:lstStyle/>
              <a:p>
                <a:pPr algn="ctr">
                  <a:defRPr/>
                </a:pPr>
                <a:r>
                  <a:rPr sz="1600" b="0" u="none">
                    <a:solidFill>
                      <a:srgbClr val="FFFFFF"/>
                    </a:solidFill>
                    <a:latin typeface="Huawei Sans" panose="020C0503030203020204" pitchFamily="34" charset="0"/>
                  </a:rPr>
                  <a:t>Data warehouse</a:t>
                </a:r>
                <a:endParaRPr lang="en-US" altLang="zh-CN" sz="1600" kern="0" dirty="0">
                  <a:solidFill>
                    <a:srgbClr val="FFFFFF"/>
                  </a:solidFill>
                  <a:latin typeface="Huawei Sans" panose="020C0503030203020204" pitchFamily="34" charset="0"/>
                  <a:cs typeface="+mn-ea"/>
                  <a:sym typeface="Microsoft YaHei" panose="020B0503020204020204" pitchFamily="34" charset="-122"/>
                </a:endParaRPr>
              </a:p>
            </p:txBody>
          </p:sp>
          <p:sp>
            <p:nvSpPr>
              <p:cNvPr id="11" name="TextBox 20"/>
              <p:cNvSpPr txBox="1">
                <a:spLocks noChangeArrowheads="1"/>
              </p:cNvSpPr>
              <p:nvPr/>
            </p:nvSpPr>
            <p:spPr bwMode="auto">
              <a:xfrm>
                <a:off x="5554112" y="1681353"/>
                <a:ext cx="1474238" cy="824238"/>
              </a:xfrm>
              <a:prstGeom prst="rect">
                <a:avLst/>
              </a:prstGeom>
              <a:noFill/>
              <a:ln w="9525">
                <a:noFill/>
                <a:miter lim="800000"/>
                <a:headEnd/>
                <a:tailEnd/>
              </a:ln>
            </p:spPr>
            <p:txBody>
              <a:bodyPr wrap="none">
                <a:noAutofit/>
              </a:bodyPr>
              <a:lstStyle/>
              <a:p>
                <a:pPr marL="285750" indent="-285750">
                  <a:buClr>
                    <a:schemeClr val="bg1">
                      <a:lumMod val="50000"/>
                    </a:schemeClr>
                  </a:buClr>
                  <a:buSzPct val="60000"/>
                  <a:buFont typeface="Wingdings" panose="05000000000000000000" pitchFamily="2" charset="2"/>
                  <a:buChar char="l"/>
                  <a:defRPr/>
                </a:pPr>
                <a:r>
                  <a:rPr sz="1600" b="0" u="none" dirty="0">
                    <a:solidFill>
                      <a:sysClr val="windowText" lastClr="000000"/>
                    </a:solidFill>
                    <a:latin typeface="Huawei Sans" panose="020C0503030203020204" pitchFamily="34" charset="0"/>
                  </a:rPr>
                  <a:t>Data extraction</a:t>
                </a:r>
                <a:endParaRPr lang="en-US" altLang="zh-CN" sz="1600" kern="0" dirty="0">
                  <a:solidFill>
                    <a:sysClr val="windowText" lastClr="000000"/>
                  </a:solidFill>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dirty="0">
                    <a:solidFill>
                      <a:sysClr val="windowText" lastClr="000000"/>
                    </a:solidFill>
                    <a:latin typeface="Huawei Sans" panose="020C0503030203020204" pitchFamily="34" charset="0"/>
                  </a:rPr>
                  <a:t>Data loading</a:t>
                </a:r>
                <a:endParaRPr lang="en-US" altLang="zh-CN" sz="1600" kern="0" dirty="0">
                  <a:solidFill>
                    <a:sysClr val="windowText" lastClr="000000"/>
                  </a:solidFill>
                  <a:latin typeface="Huawei Sans" panose="020C0503030203020204" pitchFamily="34" charset="0"/>
                  <a:cs typeface="+mn-ea"/>
                  <a:sym typeface="Microsoft YaHei" panose="020B0503020204020204" pitchFamily="34" charset="-122"/>
                </a:endParaRPr>
              </a:p>
              <a:p>
                <a:pPr marL="285750" indent="-285750">
                  <a:buClr>
                    <a:schemeClr val="bg1">
                      <a:lumMod val="50000"/>
                    </a:schemeClr>
                  </a:buClr>
                  <a:buSzPct val="60000"/>
                  <a:buFont typeface="Wingdings" panose="05000000000000000000" pitchFamily="2" charset="2"/>
                  <a:buChar char="l"/>
                  <a:defRPr/>
                </a:pPr>
                <a:r>
                  <a:rPr sz="1600" b="0" u="none" dirty="0">
                    <a:solidFill>
                      <a:sysClr val="windowText" lastClr="000000"/>
                    </a:solidFill>
                    <a:latin typeface="Huawei Sans" panose="020C0503030203020204" pitchFamily="34" charset="0"/>
                  </a:rPr>
                  <a:t>Data conversion</a:t>
                </a:r>
              </a:p>
            </p:txBody>
          </p:sp>
        </p:grpSp>
      </p:grpSp>
      <p:pic>
        <p:nvPicPr>
          <p:cNvPr id="21" name="Picture 20">
            <a:extLst>
              <a:ext uri="{FF2B5EF4-FFF2-40B4-BE49-F238E27FC236}">
                <a16:creationId xmlns:a16="http://schemas.microsoft.com/office/drawing/2014/main" id="{CB7F5407-1CC2-408C-A5C6-0563A35DB6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22" name="Graphic 21">
            <a:extLst>
              <a:ext uri="{FF2B5EF4-FFF2-40B4-BE49-F238E27FC236}">
                <a16:creationId xmlns:a16="http://schemas.microsoft.com/office/drawing/2014/main" id="{FB921D6D-66EA-4588-AC46-06E4B759FE1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1941797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latin typeface="Huawei Sans" panose="020C0503030203020204" pitchFamily="34" charset="0"/>
                <a:ea typeface="+mn-ea"/>
                <a:cs typeface="+mn-cs"/>
              </a:rPr>
              <a:t>Hive </a:t>
            </a:r>
            <a:r>
              <a:rPr lang="en-US" altLang="en-US" sz="3600" b="1" dirty="0">
                <a:solidFill>
                  <a:srgbClr val="784658"/>
                </a:solidFill>
                <a:latin typeface="Huawei Sans" panose="020C0503030203020204" pitchFamily="34" charset="0"/>
                <a:ea typeface="+mn-ea"/>
                <a:cs typeface="+mn-cs"/>
              </a:rPr>
              <a:t>vs.</a:t>
            </a:r>
            <a:r>
              <a:rPr lang="zh-CN" altLang="en-US" sz="3600" b="1" dirty="0">
                <a:solidFill>
                  <a:srgbClr val="784658"/>
                </a:solidFill>
                <a:latin typeface="Huawei Sans" panose="020C0503030203020204" pitchFamily="34" charset="0"/>
                <a:ea typeface="+mn-ea"/>
                <a:cs typeface="+mn-cs"/>
              </a:rPr>
              <a:t> </a:t>
            </a:r>
            <a:r>
              <a:rPr lang="en-US" altLang="en-US" sz="3600" b="1" dirty="0">
                <a:solidFill>
                  <a:srgbClr val="784658"/>
                </a:solidFill>
                <a:latin typeface="Huawei Sans" panose="020C0503030203020204" pitchFamily="34" charset="0"/>
                <a:ea typeface="+mn-ea"/>
                <a:cs typeface="+mn-cs"/>
              </a:rPr>
              <a:t>Traditional </a:t>
            </a:r>
            <a:r>
              <a:rPr lang="zh-CN" altLang="en-US" sz="3600" b="1" dirty="0">
                <a:solidFill>
                  <a:srgbClr val="784658"/>
                </a:solidFill>
                <a:latin typeface="Huawei Sans" panose="020C0503030203020204" pitchFamily="34" charset="0"/>
                <a:ea typeface="+mn-ea"/>
                <a:cs typeface="+mn-cs"/>
              </a:rPr>
              <a:t>Data Warehouses</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3047735330"/>
              </p:ext>
            </p:extLst>
          </p:nvPr>
        </p:nvGraphicFramePr>
        <p:xfrm>
          <a:off x="609602" y="1653822"/>
          <a:ext cx="10730751" cy="3985845"/>
        </p:xfrm>
        <a:graphic>
          <a:graphicData uri="http://schemas.openxmlformats.org/drawingml/2006/table">
            <a:tbl>
              <a:tblPr/>
              <a:tblGrid>
                <a:gridCol w="1437651">
                  <a:extLst>
                    <a:ext uri="{9D8B030D-6E8A-4147-A177-3AD203B41FA5}">
                      <a16:colId xmlns:a16="http://schemas.microsoft.com/office/drawing/2014/main" val="20000"/>
                    </a:ext>
                  </a:extLst>
                </a:gridCol>
                <a:gridCol w="3764891">
                  <a:extLst>
                    <a:ext uri="{9D8B030D-6E8A-4147-A177-3AD203B41FA5}">
                      <a16:colId xmlns:a16="http://schemas.microsoft.com/office/drawing/2014/main" val="20001"/>
                    </a:ext>
                  </a:extLst>
                </a:gridCol>
                <a:gridCol w="5528209">
                  <a:extLst>
                    <a:ext uri="{9D8B030D-6E8A-4147-A177-3AD203B41FA5}">
                      <a16:colId xmlns:a16="http://schemas.microsoft.com/office/drawing/2014/main" val="20002"/>
                    </a:ext>
                  </a:extLst>
                </a:gridCol>
              </a:tblGrid>
              <a:tr h="380306">
                <a:tc>
                  <a:txBody>
                    <a:bodyPr/>
                    <a:lstStyle/>
                    <a:p>
                      <a:pPr marL="127000" algn="ctr">
                        <a:lnSpc>
                          <a:spcPct val="100000"/>
                        </a:lnSpc>
                        <a:spcAft>
                          <a:spcPts val="0"/>
                        </a:spcAft>
                      </a:pPr>
                      <a:endParaRPr lang="en-US" altLang="en-US" sz="1600" b="1"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127000" algn="ctr">
                        <a:lnSpc>
                          <a:spcPct val="100000"/>
                        </a:lnSpc>
                        <a:spcAft>
                          <a:spcPts val="0"/>
                        </a:spcAft>
                      </a:pPr>
                      <a:r>
                        <a:rPr sz="1600" b="1" u="none">
                          <a:solidFill>
                            <a:schemeClr val="tx1"/>
                          </a:solidFill>
                          <a:latin typeface="Huawei Sans" panose="020C0503030203020204" pitchFamily="34" charset="0"/>
                        </a:rPr>
                        <a:t>Hive</a:t>
                      </a:r>
                      <a:endParaRPr lang="zh-CN" sz="1600" b="1"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127000" algn="ctr">
                        <a:lnSpc>
                          <a:spcPct val="100000"/>
                        </a:lnSpc>
                        <a:spcAft>
                          <a:spcPts val="0"/>
                        </a:spcAft>
                      </a:pPr>
                      <a:r>
                        <a:rPr lang="en-US" sz="1600" b="1" u="none" dirty="0">
                          <a:solidFill>
                            <a:schemeClr val="tx1"/>
                          </a:solidFill>
                          <a:latin typeface="Huawei Sans" panose="020C0503030203020204" pitchFamily="34" charset="0"/>
                        </a:rPr>
                        <a:t>Traditional </a:t>
                      </a:r>
                      <a:r>
                        <a:rPr sz="1600" b="1" u="none" dirty="0">
                          <a:solidFill>
                            <a:schemeClr val="tx1"/>
                          </a:solidFill>
                          <a:latin typeface="Huawei Sans" panose="020C0503030203020204" pitchFamily="34" charset="0"/>
                        </a:rPr>
                        <a:t>Data Warehouse</a:t>
                      </a: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760789">
                <a:tc>
                  <a:txBody>
                    <a:bodyPr/>
                    <a:lstStyle/>
                    <a:p>
                      <a:pPr marL="127000" algn="ctr">
                        <a:lnSpc>
                          <a:spcPct val="100000"/>
                        </a:lnSpc>
                        <a:spcAft>
                          <a:spcPts val="0"/>
                        </a:spcAft>
                      </a:pPr>
                      <a:r>
                        <a:rPr sz="1600" b="1" u="none" dirty="0">
                          <a:solidFill>
                            <a:schemeClr val="tx1"/>
                          </a:solidFill>
                          <a:latin typeface="Huawei Sans" panose="020C0503030203020204" pitchFamily="34" charset="0"/>
                        </a:rPr>
                        <a:t>Storage</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HDFS is used to store data. Theoretically, infinite expansion is possible.</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Clusters are used to store data, which ha</a:t>
                      </a:r>
                      <a:r>
                        <a:rPr lang="en-US" sz="1400" b="0" u="none" dirty="0">
                          <a:solidFill>
                            <a:schemeClr val="tx1"/>
                          </a:solidFill>
                          <a:latin typeface="Huawei Sans" panose="020C0503030203020204" pitchFamily="34" charset="0"/>
                        </a:rPr>
                        <a:t>s</a:t>
                      </a:r>
                      <a:r>
                        <a:rPr sz="1400" b="0" u="none" dirty="0">
                          <a:solidFill>
                            <a:schemeClr val="tx1"/>
                          </a:solidFill>
                          <a:latin typeface="Huawei Sans" panose="020C0503030203020204" pitchFamily="34" charset="0"/>
                        </a:rPr>
                        <a:t> a capacity upper limit. With the increase of capacity, the computing speed decreases sharply. Therefore, data warehouses are applicable only to commercial applications with small data volumes.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69004">
                <a:tc>
                  <a:txBody>
                    <a:bodyPr/>
                    <a:lstStyle/>
                    <a:p>
                      <a:pPr marL="127000" algn="ctr">
                        <a:lnSpc>
                          <a:spcPct val="100000"/>
                        </a:lnSpc>
                        <a:spcAft>
                          <a:spcPts val="0"/>
                        </a:spcAft>
                      </a:pPr>
                      <a:r>
                        <a:rPr sz="1600" b="1" u="none" dirty="0">
                          <a:solidFill>
                            <a:schemeClr val="tx1"/>
                          </a:solidFill>
                          <a:latin typeface="Huawei Sans" panose="020C0503030203020204" pitchFamily="34" charset="0"/>
                        </a:rPr>
                        <a:t>Execution engine</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The default execution engine is </a:t>
                      </a:r>
                      <a:r>
                        <a:rPr sz="1400" b="0" u="none" dirty="0" err="1">
                          <a:solidFill>
                            <a:schemeClr val="tx1"/>
                          </a:solidFill>
                          <a:latin typeface="Huawei Sans" panose="020C0503030203020204" pitchFamily="34" charset="0"/>
                        </a:rPr>
                        <a:t>Tez</a:t>
                      </a:r>
                      <a:r>
                        <a:rPr sz="1400" b="0" u="none" dirty="0">
                          <a:solidFill>
                            <a:schemeClr val="tx1"/>
                          </a:solidFill>
                          <a:latin typeface="Huawei Sans" panose="020C0503030203020204" pitchFamily="34" charset="0"/>
                        </a:rPr>
                        <a:t>.</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More efficient algorithms can be selected to perform queries and more optimization measures can be taken to speed up the queries.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51342">
                <a:tc>
                  <a:txBody>
                    <a:bodyPr/>
                    <a:lstStyle/>
                    <a:p>
                      <a:pPr marL="127000" algn="ctr">
                        <a:lnSpc>
                          <a:spcPct val="100000"/>
                        </a:lnSpc>
                        <a:spcAft>
                          <a:spcPts val="0"/>
                        </a:spcAft>
                      </a:pPr>
                      <a:r>
                        <a:rPr sz="1600" b="1" u="none" dirty="0">
                          <a:solidFill>
                            <a:schemeClr val="tx1"/>
                          </a:solidFill>
                          <a:latin typeface="Huawei Sans" panose="020C0503030203020204" pitchFamily="34" charset="0"/>
                        </a:rPr>
                        <a:t>Usage</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a:solidFill>
                            <a:schemeClr val="tx1"/>
                          </a:solidFill>
                          <a:latin typeface="Huawei Sans" panose="020C0503030203020204" pitchFamily="34" charset="0"/>
                        </a:rPr>
                        <a:t>HQL (SQL-like)</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a:solidFill>
                            <a:schemeClr val="tx1"/>
                          </a:solidFill>
                          <a:latin typeface="Huawei Sans" panose="020C0503030203020204" pitchFamily="34" charset="0"/>
                        </a:rPr>
                        <a:t>SQL</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34313">
                <a:tc>
                  <a:txBody>
                    <a:bodyPr/>
                    <a:lstStyle/>
                    <a:p>
                      <a:pPr marL="127000" algn="ctr">
                        <a:lnSpc>
                          <a:spcPct val="100000"/>
                        </a:lnSpc>
                        <a:spcAft>
                          <a:spcPts val="0"/>
                        </a:spcAft>
                      </a:pPr>
                      <a:r>
                        <a:rPr sz="1600" b="1" u="none" dirty="0">
                          <a:solidFill>
                            <a:schemeClr val="tx1"/>
                          </a:solidFill>
                          <a:latin typeface="Huawei Sans" panose="020C0503030203020204" pitchFamily="34" charset="0"/>
                        </a:rPr>
                        <a:t>Flexibility</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a:solidFill>
                            <a:schemeClr val="tx1"/>
                          </a:solidFill>
                          <a:latin typeface="Huawei Sans" panose="020C0503030203020204" pitchFamily="34" charset="0"/>
                        </a:rPr>
                        <a:t>Metadata storage is independent of data storage, decoupling metadata and data.</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Low flexibility. Data can be used for limited purposes.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823784">
                <a:tc>
                  <a:txBody>
                    <a:bodyPr/>
                    <a:lstStyle/>
                    <a:p>
                      <a:pPr marL="127000" algn="ctr">
                        <a:lnSpc>
                          <a:spcPct val="100000"/>
                        </a:lnSpc>
                        <a:spcAft>
                          <a:spcPts val="0"/>
                        </a:spcAft>
                      </a:pPr>
                      <a:r>
                        <a:rPr sz="1600" b="1" u="none" dirty="0">
                          <a:solidFill>
                            <a:schemeClr val="tx1"/>
                          </a:solidFill>
                          <a:latin typeface="Huawei Sans" panose="020C0503030203020204" pitchFamily="34" charset="0"/>
                        </a:rPr>
                        <a:t>Analysis speed</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Computing depends on the cluster scale and the cluster expand</a:t>
                      </a:r>
                      <a:r>
                        <a:rPr lang="en-US" sz="1400" b="0" u="none" dirty="0">
                          <a:solidFill>
                            <a:schemeClr val="tx1"/>
                          </a:solidFill>
                          <a:latin typeface="Huawei Sans" panose="020C0503030203020204" pitchFamily="34" charset="0"/>
                        </a:rPr>
                        <a:t>s easily</a:t>
                      </a:r>
                      <a:r>
                        <a:rPr sz="1400" b="0" u="none" dirty="0">
                          <a:solidFill>
                            <a:schemeClr val="tx1"/>
                          </a:solidFill>
                          <a:latin typeface="Huawei Sans" panose="020C0503030203020204" pitchFamily="34" charset="0"/>
                        </a:rPr>
                        <a:t>. In the case of a large amount of data, computing is much faster than that of a conventional data warehouse.</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When the data volume is small, the data processing speed is high. When the data volume is large, the speed decreases sharply.</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5" name="Picture 4">
            <a:extLst>
              <a:ext uri="{FF2B5EF4-FFF2-40B4-BE49-F238E27FC236}">
                <a16:creationId xmlns:a16="http://schemas.microsoft.com/office/drawing/2014/main" id="{A09F5125-A20F-47B2-A749-85DEECF1B7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6" name="Graphic 5">
            <a:extLst>
              <a:ext uri="{FF2B5EF4-FFF2-40B4-BE49-F238E27FC236}">
                <a16:creationId xmlns:a16="http://schemas.microsoft.com/office/drawing/2014/main" id="{6A5F1457-3B52-4C99-9DCE-202C60520BA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7449426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latin typeface="Huawei Sans" panose="020C0503030203020204" pitchFamily="34" charset="0"/>
                <a:ea typeface="+mn-ea"/>
                <a:cs typeface="+mn-cs"/>
              </a:rPr>
              <a:t>Hive </a:t>
            </a:r>
            <a:r>
              <a:rPr lang="en-US" altLang="en-US" sz="3600" b="1" dirty="0">
                <a:solidFill>
                  <a:srgbClr val="784658"/>
                </a:solidFill>
                <a:latin typeface="Huawei Sans" panose="020C0503030203020204" pitchFamily="34" charset="0"/>
                <a:ea typeface="+mn-ea"/>
                <a:cs typeface="+mn-cs"/>
              </a:rPr>
              <a:t>vs.</a:t>
            </a:r>
            <a:r>
              <a:rPr lang="zh-CN" altLang="en-US" sz="3600" b="1" dirty="0">
                <a:solidFill>
                  <a:srgbClr val="784658"/>
                </a:solidFill>
                <a:latin typeface="Huawei Sans" panose="020C0503030203020204" pitchFamily="34" charset="0"/>
                <a:ea typeface="+mn-ea"/>
                <a:cs typeface="+mn-cs"/>
              </a:rPr>
              <a:t> </a:t>
            </a:r>
            <a:r>
              <a:rPr lang="en-US" altLang="en-US" sz="3600" b="1" dirty="0">
                <a:solidFill>
                  <a:srgbClr val="784658"/>
                </a:solidFill>
                <a:latin typeface="Huawei Sans" panose="020C0503030203020204" pitchFamily="34" charset="0"/>
                <a:ea typeface="+mn-ea"/>
                <a:cs typeface="+mn-cs"/>
              </a:rPr>
              <a:t>Traditional</a:t>
            </a:r>
            <a:r>
              <a:rPr lang="zh-CN" altLang="en-US" sz="3600" b="1" dirty="0">
                <a:solidFill>
                  <a:srgbClr val="784658"/>
                </a:solidFill>
                <a:latin typeface="Huawei Sans" panose="020C0503030203020204" pitchFamily="34" charset="0"/>
                <a:ea typeface="+mn-ea"/>
                <a:cs typeface="+mn-cs"/>
              </a:rPr>
              <a:t> Data Warehouses</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graphicFrame>
        <p:nvGraphicFramePr>
          <p:cNvPr id="4" name="表格 3"/>
          <p:cNvGraphicFramePr>
            <a:graphicFrameLocks noGrp="1"/>
          </p:cNvGraphicFramePr>
          <p:nvPr>
            <p:extLst>
              <p:ext uri="{D42A27DB-BD31-4B8C-83A1-F6EECF244321}">
                <p14:modId xmlns:p14="http://schemas.microsoft.com/office/powerpoint/2010/main" val="4229675128"/>
              </p:ext>
            </p:extLst>
          </p:nvPr>
        </p:nvGraphicFramePr>
        <p:xfrm>
          <a:off x="959224" y="1915527"/>
          <a:ext cx="9995647" cy="2854489"/>
        </p:xfrm>
        <a:graphic>
          <a:graphicData uri="http://schemas.openxmlformats.org/drawingml/2006/table">
            <a:tbl>
              <a:tblPr/>
              <a:tblGrid>
                <a:gridCol w="1829563">
                  <a:extLst>
                    <a:ext uri="{9D8B030D-6E8A-4147-A177-3AD203B41FA5}">
                      <a16:colId xmlns:a16="http://schemas.microsoft.com/office/drawing/2014/main" val="20000"/>
                    </a:ext>
                  </a:extLst>
                </a:gridCol>
                <a:gridCol w="4060731">
                  <a:extLst>
                    <a:ext uri="{9D8B030D-6E8A-4147-A177-3AD203B41FA5}">
                      <a16:colId xmlns:a16="http://schemas.microsoft.com/office/drawing/2014/main" val="20001"/>
                    </a:ext>
                  </a:extLst>
                </a:gridCol>
                <a:gridCol w="4105353">
                  <a:extLst>
                    <a:ext uri="{9D8B030D-6E8A-4147-A177-3AD203B41FA5}">
                      <a16:colId xmlns:a16="http://schemas.microsoft.com/office/drawing/2014/main" val="20002"/>
                    </a:ext>
                  </a:extLst>
                </a:gridCol>
              </a:tblGrid>
              <a:tr h="376687">
                <a:tc>
                  <a:txBody>
                    <a:bodyPr/>
                    <a:lstStyle/>
                    <a:p>
                      <a:pPr marL="127000" algn="ctr">
                        <a:lnSpc>
                          <a:spcPct val="100000"/>
                        </a:lnSpc>
                        <a:spcAft>
                          <a:spcPts val="0"/>
                        </a:spcAft>
                      </a:pPr>
                      <a:endParaRPr lang="en-US" sz="9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127000" algn="ctr">
                        <a:lnSpc>
                          <a:spcPct val="100000"/>
                        </a:lnSpc>
                        <a:spcAft>
                          <a:spcPts val="0"/>
                        </a:spcAft>
                      </a:pPr>
                      <a:r>
                        <a:rPr sz="1600" b="1" u="none" dirty="0">
                          <a:solidFill>
                            <a:schemeClr val="tx1"/>
                          </a:solidFill>
                          <a:latin typeface="Huawei Sans" panose="020C0503030203020204" pitchFamily="34" charset="0"/>
                        </a:rPr>
                        <a:t>Hive</a:t>
                      </a:r>
                      <a:endParaRPr lang="zh-CN" sz="1600" b="1"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127000" algn="ctr">
                        <a:lnSpc>
                          <a:spcPct val="100000"/>
                        </a:lnSpc>
                        <a:spcAft>
                          <a:spcPts val="0"/>
                        </a:spcAft>
                      </a:pPr>
                      <a:r>
                        <a:rPr lang="en-US" sz="1600" b="1" u="none" dirty="0">
                          <a:solidFill>
                            <a:schemeClr val="tx1"/>
                          </a:solidFill>
                          <a:latin typeface="Huawei Sans" panose="020C0503030203020204" pitchFamily="34" charset="0"/>
                        </a:rPr>
                        <a:t> Traditional </a:t>
                      </a:r>
                      <a:r>
                        <a:rPr sz="1600" b="1" u="none" dirty="0">
                          <a:solidFill>
                            <a:schemeClr val="tx1"/>
                          </a:solidFill>
                          <a:latin typeface="Huawei Sans" panose="020C0503030203020204" pitchFamily="34" charset="0"/>
                        </a:rPr>
                        <a:t>Data Warehouse</a:t>
                      </a: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706289">
                <a:tc>
                  <a:txBody>
                    <a:bodyPr/>
                    <a:lstStyle/>
                    <a:p>
                      <a:pPr marL="127000" algn="ctr">
                        <a:lnSpc>
                          <a:spcPct val="100000"/>
                        </a:lnSpc>
                        <a:spcAft>
                          <a:spcPts val="0"/>
                        </a:spcAft>
                      </a:pPr>
                      <a:r>
                        <a:rPr sz="1600" b="1" u="none" dirty="0">
                          <a:solidFill>
                            <a:schemeClr val="tx1"/>
                          </a:solidFill>
                          <a:latin typeface="Huawei Sans" panose="020C0503030203020204" pitchFamily="34" charset="0"/>
                        </a:rPr>
                        <a:t>Usability</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Application models need to be self-developed. The flexibility is high, but the usability is low.</a:t>
                      </a: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Integrates a set of mature report solutions to facilitate data analysis.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06289">
                <a:tc>
                  <a:txBody>
                    <a:bodyPr/>
                    <a:lstStyle/>
                    <a:p>
                      <a:pPr marL="127000" algn="ctr">
                        <a:lnSpc>
                          <a:spcPct val="100000"/>
                        </a:lnSpc>
                        <a:spcAft>
                          <a:spcPts val="0"/>
                        </a:spcAft>
                      </a:pPr>
                      <a:r>
                        <a:rPr sz="1600" b="1" u="none" dirty="0">
                          <a:solidFill>
                            <a:schemeClr val="tx1"/>
                          </a:solidFill>
                          <a:latin typeface="Huawei Sans" panose="020C0503030203020204" pitchFamily="34" charset="0"/>
                        </a:rPr>
                        <a:t>Reliability</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Data is store</a:t>
                      </a:r>
                      <a:r>
                        <a:rPr lang="en-US" altLang="zh-CN" sz="1400" b="0" u="none" dirty="0">
                          <a:solidFill>
                            <a:schemeClr val="tx1"/>
                          </a:solidFill>
                          <a:latin typeface="Huawei Sans" panose="020C0503030203020204" pitchFamily="34" charset="0"/>
                        </a:rPr>
                        <a:t>d</a:t>
                      </a:r>
                      <a:r>
                        <a:rPr sz="1400" b="0" u="none" dirty="0">
                          <a:solidFill>
                            <a:schemeClr val="tx1"/>
                          </a:solidFill>
                          <a:latin typeface="Huawei Sans" panose="020C0503030203020204" pitchFamily="34" charset="0"/>
                        </a:rPr>
                        <a:t> in HDFS, implementing high data reliability and fault tolerance.</a:t>
                      </a: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lang="en-US" sz="1400" b="0" u="none" dirty="0">
                          <a:solidFill>
                            <a:schemeClr val="tx1"/>
                          </a:solidFill>
                          <a:latin typeface="Huawei Sans" panose="020C0503030203020204" pitchFamily="34" charset="0"/>
                        </a:rPr>
                        <a:t>R</a:t>
                      </a:r>
                      <a:r>
                        <a:rPr sz="1400" b="0" u="none" dirty="0">
                          <a:solidFill>
                            <a:schemeClr val="tx1"/>
                          </a:solidFill>
                          <a:latin typeface="Huawei Sans" panose="020C0503030203020204" pitchFamily="34" charset="0"/>
                        </a:rPr>
                        <a:t>eliability is low. If a query fails, the task needs to be started again. The data fault tolerance depends on hardware.</a:t>
                      </a: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06289">
                <a:tc>
                  <a:txBody>
                    <a:bodyPr/>
                    <a:lstStyle/>
                    <a:p>
                      <a:pPr marL="127000" algn="ctr">
                        <a:lnSpc>
                          <a:spcPct val="100000"/>
                        </a:lnSpc>
                        <a:spcAft>
                          <a:spcPts val="0"/>
                        </a:spcAft>
                      </a:pPr>
                      <a:r>
                        <a:rPr sz="1600" b="1" u="none" dirty="0">
                          <a:solidFill>
                            <a:schemeClr val="tx1"/>
                          </a:solidFill>
                          <a:latin typeface="Huawei Sans" panose="020C0503030203020204" pitchFamily="34" charset="0"/>
                        </a:rPr>
                        <a:t>Environment dependency</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a:solidFill>
                            <a:schemeClr val="tx1"/>
                          </a:solidFill>
                          <a:latin typeface="Huawei Sans" panose="020C0503030203020204" pitchFamily="34" charset="0"/>
                        </a:rPr>
                        <a:t>Low dependency on hardware, applicable to common machines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27000">
                        <a:lnSpc>
                          <a:spcPct val="100000"/>
                        </a:lnSpc>
                        <a:spcAft>
                          <a:spcPts val="0"/>
                        </a:spcAft>
                      </a:pPr>
                      <a:r>
                        <a:rPr sz="1400" b="0" u="none">
                          <a:solidFill>
                            <a:schemeClr val="tx1"/>
                          </a:solidFill>
                          <a:latin typeface="Huawei Sans" panose="020C0503030203020204" pitchFamily="34" charset="0"/>
                        </a:rPr>
                        <a:t>Highly dependent on high-performance business servers</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53144">
                <a:tc>
                  <a:txBody>
                    <a:bodyPr/>
                    <a:lstStyle/>
                    <a:p>
                      <a:pPr marL="127000" algn="ctr">
                        <a:lnSpc>
                          <a:spcPct val="100000"/>
                        </a:lnSpc>
                        <a:spcAft>
                          <a:spcPts val="0"/>
                        </a:spcAft>
                      </a:pPr>
                      <a:r>
                        <a:rPr sz="1600" b="1" u="none" dirty="0">
                          <a:solidFill>
                            <a:schemeClr val="tx1"/>
                          </a:solidFill>
                          <a:latin typeface="Huawei Sans" panose="020C0503030203020204" pitchFamily="34" charset="0"/>
                        </a:rPr>
                        <a:t>Price</a:t>
                      </a:r>
                    </a:p>
                  </a:txBody>
                  <a:tcPr marL="40039" marR="40039" marT="36000" marB="36000" anchor="ctr">
                    <a:lnL w="28575"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Open</a:t>
                      </a:r>
                      <a:r>
                        <a:rPr lang="en-US" altLang="zh-CN" sz="1400" b="0" u="none" dirty="0">
                          <a:solidFill>
                            <a:schemeClr val="tx1"/>
                          </a:solidFill>
                          <a:latin typeface="Huawei Sans" panose="020C0503030203020204" pitchFamily="34" charset="0"/>
                        </a:rPr>
                        <a:t> </a:t>
                      </a:r>
                      <a:r>
                        <a:rPr sz="1400" b="0" u="none" dirty="0">
                          <a:solidFill>
                            <a:schemeClr val="tx1"/>
                          </a:solidFill>
                          <a:latin typeface="Huawei Sans" panose="020C0503030203020204" pitchFamily="34" charset="0"/>
                        </a:rPr>
                        <a:t>source</a:t>
                      </a:r>
                    </a:p>
                  </a:txBody>
                  <a:tcPr marL="40039" marR="40039" marT="36000" marB="360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marL="127000">
                        <a:lnSpc>
                          <a:spcPct val="100000"/>
                        </a:lnSpc>
                        <a:spcAft>
                          <a:spcPts val="0"/>
                        </a:spcAft>
                      </a:pPr>
                      <a:r>
                        <a:rPr sz="1400" b="0" u="none" dirty="0">
                          <a:solidFill>
                            <a:schemeClr val="tx1"/>
                          </a:solidFill>
                          <a:latin typeface="Huawei Sans" panose="020C0503030203020204" pitchFamily="34" charset="0"/>
                        </a:rPr>
                        <a:t>Expensive</a:t>
                      </a:r>
                      <a:endParaRPr lang="zh-CN" sz="1400" kern="100" dirty="0">
                        <a:solidFill>
                          <a:schemeClr val="tx1"/>
                        </a:solidFill>
                        <a:latin typeface="Huawei Sans" panose="020C0503030203020204" pitchFamily="34" charset="0"/>
                        <a:ea typeface="+mn-ea"/>
                        <a:cs typeface="+mn-ea"/>
                        <a:sym typeface="Microsoft YaHei" panose="020B0503020204020204" pitchFamily="34" charset="-122"/>
                      </a:endParaRPr>
                    </a:p>
                  </a:txBody>
                  <a:tcPr marL="40039" marR="40039" marT="36000" marB="36000" anchor="ctr">
                    <a:lnL w="12700" cap="flat" cmpd="sng" algn="ctr">
                      <a:solidFill>
                        <a:srgbClr val="00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5" name="Picture 4">
            <a:extLst>
              <a:ext uri="{FF2B5EF4-FFF2-40B4-BE49-F238E27FC236}">
                <a16:creationId xmlns:a16="http://schemas.microsoft.com/office/drawing/2014/main" id="{22856221-5788-4325-A867-A4C6FA03047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6" name="Graphic 5">
            <a:extLst>
              <a:ext uri="{FF2B5EF4-FFF2-40B4-BE49-F238E27FC236}">
                <a16:creationId xmlns:a16="http://schemas.microsoft.com/office/drawing/2014/main" id="{2A7CA8FF-2A4C-42A5-8988-7243BE22B9F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262032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latin typeface="Huawei Sans" panose="020C0503030203020204" pitchFamily="34" charset="0"/>
                <a:ea typeface="+mn-ea"/>
                <a:cs typeface="+mn-cs"/>
              </a:rPr>
              <a:t>Advantages of Hive</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grpSp>
        <p:nvGrpSpPr>
          <p:cNvPr id="4" name="文本占位符 4"/>
          <p:cNvGrpSpPr>
            <a:grpSpLocks noGrp="1"/>
          </p:cNvGrpSpPr>
          <p:nvPr/>
        </p:nvGrpSpPr>
        <p:grpSpPr>
          <a:xfrm>
            <a:off x="2318249" y="1412187"/>
            <a:ext cx="7577321" cy="4200578"/>
            <a:chOff x="774760" y="1609725"/>
            <a:chExt cx="7783453" cy="4187825"/>
          </a:xfrm>
        </p:grpSpPr>
        <p:cxnSp>
          <p:nvCxnSpPr>
            <p:cNvPr id="5" name="直接连接符 4"/>
            <p:cNvCxnSpPr/>
            <p:nvPr/>
          </p:nvCxnSpPr>
          <p:spPr>
            <a:xfrm rot="5400000">
              <a:off x="1524794" y="2859882"/>
              <a:ext cx="406400" cy="11112"/>
            </a:xfrm>
            <a:prstGeom prst="line">
              <a:avLst/>
            </a:prstGeom>
            <a:noFill/>
            <a:ln w="76200" cap="flat" cmpd="sng" algn="ctr">
              <a:solidFill>
                <a:sysClr val="window" lastClr="FFFFFF">
                  <a:lumMod val="75000"/>
                </a:sysClr>
              </a:solidFill>
              <a:prstDash val="solid"/>
            </a:ln>
            <a:effectLst/>
          </p:spPr>
        </p:cxnSp>
        <p:grpSp>
          <p:nvGrpSpPr>
            <p:cNvPr id="6" name="组合 42"/>
            <p:cNvGrpSpPr/>
            <p:nvPr/>
          </p:nvGrpSpPr>
          <p:grpSpPr>
            <a:xfrm>
              <a:off x="774760" y="1609725"/>
              <a:ext cx="7783453" cy="4187825"/>
              <a:chOff x="774760" y="1609725"/>
              <a:chExt cx="7783453" cy="4187825"/>
            </a:xfrm>
          </p:grpSpPr>
          <p:grpSp>
            <p:nvGrpSpPr>
              <p:cNvPr id="7" name="组合 10"/>
              <p:cNvGrpSpPr>
                <a:grpSpLocks/>
              </p:cNvGrpSpPr>
              <p:nvPr/>
            </p:nvGrpSpPr>
            <p:grpSpPr bwMode="auto">
              <a:xfrm>
                <a:off x="774760" y="3068638"/>
                <a:ext cx="1877476" cy="2716212"/>
                <a:chOff x="3283004" y="2908348"/>
                <a:chExt cx="1876159" cy="2714317"/>
              </a:xfrm>
            </p:grpSpPr>
            <p:grpSp>
              <p:nvGrpSpPr>
                <p:cNvPr id="32" name="组合 6"/>
                <p:cNvGrpSpPr>
                  <a:grpSpLocks/>
                </p:cNvGrpSpPr>
                <p:nvPr/>
              </p:nvGrpSpPr>
              <p:grpSpPr bwMode="auto">
                <a:xfrm>
                  <a:off x="3336876" y="2908348"/>
                  <a:ext cx="1787857" cy="2714317"/>
                  <a:chOff x="3336876" y="2908348"/>
                  <a:chExt cx="1787857" cy="2714317"/>
                </a:xfrm>
              </p:grpSpPr>
              <p:sp>
                <p:nvSpPr>
                  <p:cNvPr id="36" name="圆角矩形 3"/>
                  <p:cNvSpPr/>
                  <p:nvPr/>
                </p:nvSpPr>
                <p:spPr>
                  <a:xfrm>
                    <a:off x="3336876" y="2908348"/>
                    <a:ext cx="1787857" cy="2714317"/>
                  </a:xfrm>
                  <a:prstGeom prst="roundRect">
                    <a:avLst/>
                  </a:prstGeom>
                  <a:solidFill>
                    <a:sysClr val="window" lastClr="FFFFFF"/>
                  </a:solidFill>
                  <a:ln w="76200" cap="flat" cmpd="sng" algn="ctr">
                    <a:solidFill>
                      <a:sysClr val="window" lastClr="FFFFFF">
                        <a:lumMod val="75000"/>
                      </a:sysClr>
                    </a:solid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37" name="圆角矩形 4"/>
                  <p:cNvSpPr/>
                  <p:nvPr/>
                </p:nvSpPr>
                <p:spPr>
                  <a:xfrm>
                    <a:off x="3419368" y="2979735"/>
                    <a:ext cx="1622873" cy="528270"/>
                  </a:xfrm>
                  <a:prstGeom prst="roundRect">
                    <a:avLst>
                      <a:gd name="adj" fmla="val 24503"/>
                    </a:avLst>
                  </a:prstGeom>
                  <a:solidFill>
                    <a:srgbClr val="30B5C5"/>
                  </a:solidFill>
                  <a:ln w="762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grpSp>
            <p:sp>
              <p:nvSpPr>
                <p:cNvPr id="33" name="TextBox 7"/>
                <p:cNvSpPr txBox="1">
                  <a:spLocks noChangeArrowheads="1"/>
                </p:cNvSpPr>
                <p:nvPr/>
              </p:nvSpPr>
              <p:spPr bwMode="auto">
                <a:xfrm>
                  <a:off x="3390387" y="3592611"/>
                  <a:ext cx="1741169" cy="1073198"/>
                </a:xfrm>
                <a:prstGeom prst="rect">
                  <a:avLst/>
                </a:prstGeom>
                <a:noFill/>
                <a:ln w="9525">
                  <a:noFill/>
                  <a:miter lim="800000"/>
                  <a:headEnd/>
                  <a:tailEnd/>
                </a:ln>
              </p:spPr>
              <p:txBody>
                <a:bodyPr wrap="square">
                  <a:noAutofit/>
                </a:bodyPr>
                <a:lstStyle>
                  <a:defPPr>
                    <a:defRPr lang="zh-CN"/>
                  </a:defPPr>
                  <a:lvl1pPr marL="285750" marR="0" lvl="0" indent="-285750" defTabSz="914400" eaLnBrk="1" fontAlgn="auto" latinLnBrk="0" hangingPunct="1">
                    <a:lnSpc>
                      <a:spcPct val="100000"/>
                    </a:lnSpc>
                    <a:spcBef>
                      <a:spcPts val="0"/>
                    </a:spcBef>
                    <a:spcAft>
                      <a:spcPts val="0"/>
                    </a:spcAft>
                    <a:buClr>
                      <a:schemeClr val="bg1">
                        <a:lumMod val="50000"/>
                      </a:schemeClr>
                    </a:buClr>
                    <a:buSzPct val="60000"/>
                    <a:buFont typeface="Wingdings" panose="05000000000000000000" pitchFamily="2" charset="2"/>
                    <a:buChar char="l"/>
                    <a:tabLst/>
                    <a:defRPr sz="1600" kern="0">
                      <a:solidFill>
                        <a:sysClr val="windowText" lastClr="000000"/>
                      </a:solidFill>
                      <a:latin typeface="Arial"/>
                      <a:ea typeface="+mn-ea"/>
                    </a:defRPr>
                  </a:lvl1pPr>
                </a:lstStyle>
                <a:p>
                  <a:pPr marL="0" indent="0">
                    <a:buNone/>
                  </a:pPr>
                  <a:r>
                    <a:rPr sz="1400" b="0" u="none" dirty="0">
                      <a:latin typeface="Huawei Sans" panose="020C0503030203020204" pitchFamily="34" charset="0"/>
                    </a:rPr>
                    <a:t>1. Cluster deployment of </a:t>
                  </a:r>
                  <a:r>
                    <a:rPr sz="1400" b="0" u="none" dirty="0" err="1">
                      <a:latin typeface="Huawei Sans" panose="020C0503030203020204" pitchFamily="34" charset="0"/>
                    </a:rPr>
                    <a:t>HiveServer</a:t>
                  </a:r>
                  <a:endParaRPr lang="en-US" altLang="zh-CN" sz="1400" dirty="0">
                    <a:latin typeface="Huawei Sans" panose="020C0503030203020204" pitchFamily="34" charset="0"/>
                    <a:cs typeface="+mn-ea"/>
                    <a:sym typeface="Microsoft YaHei" panose="020B0503020204020204" pitchFamily="34" charset="-122"/>
                  </a:endParaRPr>
                </a:p>
                <a:p>
                  <a:pPr marL="0" indent="0">
                    <a:buNone/>
                  </a:pPr>
                  <a:r>
                    <a:rPr sz="1400" b="0" u="none" dirty="0">
                      <a:latin typeface="Huawei Sans" panose="020C0503030203020204" pitchFamily="34" charset="0"/>
                    </a:rPr>
                    <a:t>2. Double </a:t>
                  </a:r>
                  <a:r>
                    <a:rPr sz="1400" b="0" u="none" dirty="0" err="1">
                      <a:latin typeface="Huawei Sans" panose="020C0503030203020204" pitchFamily="34" charset="0"/>
                    </a:rPr>
                    <a:t>MetaStores</a:t>
                  </a:r>
                  <a:endParaRPr lang="en-US" altLang="zh-CN" sz="1400" dirty="0">
                    <a:latin typeface="Huawei Sans" panose="020C0503030203020204" pitchFamily="34" charset="0"/>
                    <a:cs typeface="+mn-ea"/>
                    <a:sym typeface="Microsoft YaHei" panose="020B0503020204020204" pitchFamily="34" charset="-122"/>
                  </a:endParaRPr>
                </a:p>
                <a:p>
                  <a:pPr marL="0" indent="0">
                    <a:buNone/>
                  </a:pPr>
                  <a:r>
                    <a:rPr sz="1400" b="0" u="none" dirty="0">
                      <a:latin typeface="Huawei Sans" panose="020C0503030203020204" pitchFamily="34" charset="0"/>
                    </a:rPr>
                    <a:t>3. Timeout retry mechanism</a:t>
                  </a:r>
                </a:p>
              </p:txBody>
            </p:sp>
            <p:sp>
              <p:nvSpPr>
                <p:cNvPr id="34" name="TextBox 8"/>
                <p:cNvSpPr txBox="1">
                  <a:spLocks noChangeArrowheads="1"/>
                </p:cNvSpPr>
                <p:nvPr/>
              </p:nvSpPr>
              <p:spPr bwMode="auto">
                <a:xfrm>
                  <a:off x="3283004" y="3005785"/>
                  <a:ext cx="1876159" cy="306628"/>
                </a:xfrm>
                <a:prstGeom prst="rect">
                  <a:avLst/>
                </a:prstGeom>
                <a:noFill/>
                <a:ln w="9525">
                  <a:noFill/>
                  <a:miter lim="800000"/>
                  <a:headEnd/>
                  <a:tailEnd/>
                </a:ln>
              </p:spPr>
              <p:txBody>
                <a:bodyPr wrap="square">
                  <a:noAutofit/>
                </a:bodyPr>
                <a:lstStyle/>
                <a:p>
                  <a:pPr algn="ctr">
                    <a:defRPr/>
                  </a:pPr>
                  <a:r>
                    <a:rPr sz="1300" b="1" u="none" dirty="0">
                      <a:solidFill>
                        <a:sysClr val="window" lastClr="FFFFFF"/>
                      </a:solidFill>
                      <a:latin typeface="Huawei Sans" panose="020C0503030203020204" pitchFamily="34" charset="0"/>
                    </a:rPr>
                    <a:t>High reliability and fault tolerance</a:t>
                  </a:r>
                  <a:endParaRPr lang="en-US" altLang="zh-CN" sz="1300" b="1" kern="0" dirty="0">
                    <a:solidFill>
                      <a:sysClr val="window" lastClr="FFFFFF"/>
                    </a:solidFill>
                    <a:latin typeface="Huawei Sans" panose="020C0503030203020204" pitchFamily="34" charset="0"/>
                    <a:cs typeface="+mn-ea"/>
                    <a:sym typeface="Microsoft YaHei" panose="020B0503020204020204" pitchFamily="34" charset="-122"/>
                  </a:endParaRPr>
                </a:p>
              </p:txBody>
            </p:sp>
            <p:sp>
              <p:nvSpPr>
                <p:cNvPr id="35" name="TextBox 38"/>
                <p:cNvSpPr txBox="1"/>
                <p:nvPr/>
              </p:nvSpPr>
              <p:spPr>
                <a:xfrm>
                  <a:off x="3468806" y="5076091"/>
                  <a:ext cx="1500721" cy="525095"/>
                </a:xfrm>
                <a:prstGeom prst="rect">
                  <a:avLst/>
                </a:prstGeom>
                <a:noFill/>
              </p:spPr>
              <p:txBody>
                <a:bodyPr>
                  <a:noAutofit/>
                </a:bodyPr>
                <a:lstStyle/>
                <a:p>
                  <a:pPr>
                    <a:defRPr/>
                  </a:pPr>
                  <a:r>
                    <a:rPr sz="2800" b="1" u="none">
                      <a:solidFill>
                        <a:srgbClr val="BFBFBF"/>
                      </a:solidFill>
                      <a:latin typeface="Huawei Sans" panose="020C0503030203020204" pitchFamily="34" charset="0"/>
                    </a:rPr>
                    <a:t>1</a:t>
                  </a:r>
                </a:p>
              </p:txBody>
            </p:sp>
          </p:grpSp>
          <p:grpSp>
            <p:nvGrpSpPr>
              <p:cNvPr id="8" name="组合 11"/>
              <p:cNvGrpSpPr>
                <a:grpSpLocks/>
              </p:cNvGrpSpPr>
              <p:nvPr/>
            </p:nvGrpSpPr>
            <p:grpSpPr bwMode="auto">
              <a:xfrm>
                <a:off x="2854325" y="3081338"/>
                <a:ext cx="1789113" cy="2716212"/>
                <a:chOff x="3336876" y="2908348"/>
                <a:chExt cx="1787857" cy="2714317"/>
              </a:xfrm>
            </p:grpSpPr>
            <p:grpSp>
              <p:nvGrpSpPr>
                <p:cNvPr id="27" name="组合 6"/>
                <p:cNvGrpSpPr>
                  <a:grpSpLocks/>
                </p:cNvGrpSpPr>
                <p:nvPr/>
              </p:nvGrpSpPr>
              <p:grpSpPr bwMode="auto">
                <a:xfrm>
                  <a:off x="3336876" y="2908348"/>
                  <a:ext cx="1787857" cy="2714317"/>
                  <a:chOff x="3336876" y="2908348"/>
                  <a:chExt cx="1787857" cy="2714317"/>
                </a:xfrm>
              </p:grpSpPr>
              <p:sp>
                <p:nvSpPr>
                  <p:cNvPr id="30" name="圆角矩形 29"/>
                  <p:cNvSpPr/>
                  <p:nvPr/>
                </p:nvSpPr>
                <p:spPr>
                  <a:xfrm>
                    <a:off x="3336876" y="2908348"/>
                    <a:ext cx="1787857" cy="2714317"/>
                  </a:xfrm>
                  <a:prstGeom prst="roundRect">
                    <a:avLst/>
                  </a:prstGeom>
                  <a:solidFill>
                    <a:sysClr val="window" lastClr="FFFFFF"/>
                  </a:solidFill>
                  <a:ln w="76200" cap="flat" cmpd="sng" algn="ctr">
                    <a:solidFill>
                      <a:sysClr val="window" lastClr="FFFFFF">
                        <a:lumMod val="75000"/>
                      </a:sysClr>
                    </a:solid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31" name="圆角矩形 30"/>
                  <p:cNvSpPr/>
                  <p:nvPr/>
                </p:nvSpPr>
                <p:spPr>
                  <a:xfrm>
                    <a:off x="3419368" y="2979735"/>
                    <a:ext cx="1622873" cy="515578"/>
                  </a:xfrm>
                  <a:prstGeom prst="roundRect">
                    <a:avLst>
                      <a:gd name="adj" fmla="val 24503"/>
                    </a:avLst>
                  </a:prstGeom>
                  <a:solidFill>
                    <a:srgbClr val="81C15F"/>
                  </a:solidFill>
                  <a:ln w="762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grpSp>
            <p:sp>
              <p:nvSpPr>
                <p:cNvPr id="28" name="TextBox 14"/>
                <p:cNvSpPr txBox="1">
                  <a:spLocks noChangeArrowheads="1"/>
                </p:cNvSpPr>
                <p:nvPr/>
              </p:nvSpPr>
              <p:spPr bwMode="auto">
                <a:xfrm>
                  <a:off x="3468806" y="3059374"/>
                  <a:ext cx="1501254" cy="314928"/>
                </a:xfrm>
                <a:prstGeom prst="rect">
                  <a:avLst/>
                </a:prstGeom>
                <a:noFill/>
                <a:ln w="9525">
                  <a:noFill/>
                  <a:miter lim="800000"/>
                  <a:headEnd/>
                  <a:tailEnd/>
                </a:ln>
              </p:spPr>
              <p:txBody>
                <a:bodyPr>
                  <a:noAutofit/>
                </a:bodyPr>
                <a:lstStyle/>
                <a:p>
                  <a:pPr algn="ctr">
                    <a:defRPr/>
                  </a:pPr>
                  <a:r>
                    <a:rPr sz="1400" b="1" u="none" dirty="0">
                      <a:solidFill>
                        <a:sysClr val="window" lastClr="FFFFFF"/>
                      </a:solidFill>
                      <a:latin typeface="Huawei Sans" panose="020C0503030203020204" pitchFamily="34" charset="0"/>
                    </a:rPr>
                    <a:t>SQL-like</a:t>
                  </a:r>
                </a:p>
              </p:txBody>
            </p:sp>
            <p:sp>
              <p:nvSpPr>
                <p:cNvPr id="29" name="TextBox 31"/>
                <p:cNvSpPr txBox="1"/>
                <p:nvPr/>
              </p:nvSpPr>
              <p:spPr>
                <a:xfrm>
                  <a:off x="3471719" y="5065842"/>
                  <a:ext cx="1500721" cy="525095"/>
                </a:xfrm>
                <a:prstGeom prst="rect">
                  <a:avLst/>
                </a:prstGeom>
                <a:noFill/>
              </p:spPr>
              <p:txBody>
                <a:bodyPr>
                  <a:noAutofit/>
                </a:bodyPr>
                <a:lstStyle/>
                <a:p>
                  <a:pPr>
                    <a:defRPr/>
                  </a:pPr>
                  <a:r>
                    <a:rPr sz="2800" b="1" u="none">
                      <a:solidFill>
                        <a:srgbClr val="BFBFBF"/>
                      </a:solidFill>
                      <a:latin typeface="Huawei Sans" panose="020C0503030203020204" pitchFamily="34" charset="0"/>
                    </a:rPr>
                    <a:t>2</a:t>
                  </a:r>
                </a:p>
              </p:txBody>
            </p:sp>
          </p:grpSp>
          <p:grpSp>
            <p:nvGrpSpPr>
              <p:cNvPr id="9" name="组合 19"/>
              <p:cNvGrpSpPr>
                <a:grpSpLocks/>
              </p:cNvGrpSpPr>
              <p:nvPr/>
            </p:nvGrpSpPr>
            <p:grpSpPr bwMode="auto">
              <a:xfrm>
                <a:off x="4786313" y="3081338"/>
                <a:ext cx="1787525" cy="2716212"/>
                <a:chOff x="3336876" y="2908348"/>
                <a:chExt cx="1787857" cy="2714317"/>
              </a:xfrm>
            </p:grpSpPr>
            <p:grpSp>
              <p:nvGrpSpPr>
                <p:cNvPr id="22" name="组合 6"/>
                <p:cNvGrpSpPr>
                  <a:grpSpLocks/>
                </p:cNvGrpSpPr>
                <p:nvPr/>
              </p:nvGrpSpPr>
              <p:grpSpPr bwMode="auto">
                <a:xfrm>
                  <a:off x="3336876" y="2908348"/>
                  <a:ext cx="1787857" cy="2714317"/>
                  <a:chOff x="3336876" y="2908348"/>
                  <a:chExt cx="1787857" cy="2714317"/>
                </a:xfrm>
              </p:grpSpPr>
              <p:sp>
                <p:nvSpPr>
                  <p:cNvPr id="25" name="圆角矩形 24"/>
                  <p:cNvSpPr/>
                  <p:nvPr/>
                </p:nvSpPr>
                <p:spPr>
                  <a:xfrm>
                    <a:off x="3336876" y="2908348"/>
                    <a:ext cx="1787857" cy="2714317"/>
                  </a:xfrm>
                  <a:prstGeom prst="roundRect">
                    <a:avLst/>
                  </a:prstGeom>
                  <a:solidFill>
                    <a:sysClr val="window" lastClr="FFFFFF"/>
                  </a:solidFill>
                  <a:ln w="76200" cap="flat" cmpd="sng" algn="ctr">
                    <a:solidFill>
                      <a:sysClr val="window" lastClr="FFFFFF">
                        <a:lumMod val="75000"/>
                      </a:sysClr>
                    </a:solid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26" name="圆角矩形 25"/>
                  <p:cNvSpPr/>
                  <p:nvPr/>
                </p:nvSpPr>
                <p:spPr>
                  <a:xfrm>
                    <a:off x="3419441" y="2979735"/>
                    <a:ext cx="1622726" cy="502887"/>
                  </a:xfrm>
                  <a:prstGeom prst="roundRect">
                    <a:avLst>
                      <a:gd name="adj" fmla="val 24503"/>
                    </a:avLst>
                  </a:prstGeom>
                  <a:solidFill>
                    <a:srgbClr val="ED6D00"/>
                  </a:solidFill>
                  <a:ln w="762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grpSp>
            <p:sp>
              <p:nvSpPr>
                <p:cNvPr id="23" name="TextBox 22"/>
                <p:cNvSpPr txBox="1">
                  <a:spLocks noChangeArrowheads="1"/>
                </p:cNvSpPr>
                <p:nvPr/>
              </p:nvSpPr>
              <p:spPr bwMode="auto">
                <a:xfrm>
                  <a:off x="3468806" y="3059374"/>
                  <a:ext cx="1501254" cy="314928"/>
                </a:xfrm>
                <a:prstGeom prst="rect">
                  <a:avLst/>
                </a:prstGeom>
                <a:noFill/>
                <a:ln w="9525">
                  <a:noFill/>
                  <a:miter lim="800000"/>
                  <a:headEnd/>
                  <a:tailEnd/>
                </a:ln>
              </p:spPr>
              <p:txBody>
                <a:bodyPr>
                  <a:noAutofit/>
                </a:bodyPr>
                <a:lstStyle/>
                <a:p>
                  <a:pPr algn="ctr">
                    <a:defRPr/>
                  </a:pPr>
                  <a:r>
                    <a:rPr sz="1400" b="1" u="none" dirty="0">
                      <a:solidFill>
                        <a:sysClr val="window" lastClr="FFFFFF"/>
                      </a:solidFill>
                      <a:latin typeface="Huawei Sans" panose="020C0503030203020204" pitchFamily="34" charset="0"/>
                    </a:rPr>
                    <a:t>Scalability</a:t>
                  </a:r>
                  <a:endParaRPr lang="en-US" altLang="zh-CN" sz="1400" b="1" kern="0" dirty="0">
                    <a:solidFill>
                      <a:sysClr val="window" lastClr="FFFFFF"/>
                    </a:solidFill>
                    <a:latin typeface="Huawei Sans" panose="020C0503030203020204" pitchFamily="34" charset="0"/>
                    <a:cs typeface="+mn-ea"/>
                    <a:sym typeface="Microsoft YaHei" panose="020B0503020204020204" pitchFamily="34" charset="-122"/>
                  </a:endParaRPr>
                </a:p>
              </p:txBody>
            </p:sp>
            <p:sp>
              <p:nvSpPr>
                <p:cNvPr id="24" name="TextBox 25"/>
                <p:cNvSpPr txBox="1"/>
                <p:nvPr/>
              </p:nvSpPr>
              <p:spPr>
                <a:xfrm>
                  <a:off x="3471838" y="5065842"/>
                  <a:ext cx="1500467" cy="525095"/>
                </a:xfrm>
                <a:prstGeom prst="rect">
                  <a:avLst/>
                </a:prstGeom>
                <a:noFill/>
              </p:spPr>
              <p:txBody>
                <a:bodyPr>
                  <a:noAutofit/>
                </a:bodyPr>
                <a:lstStyle/>
                <a:p>
                  <a:pPr>
                    <a:defRPr/>
                  </a:pPr>
                  <a:r>
                    <a:rPr sz="2800" b="1" u="none">
                      <a:solidFill>
                        <a:srgbClr val="BFBFBF"/>
                      </a:solidFill>
                      <a:latin typeface="Huawei Sans" panose="020C0503030203020204" pitchFamily="34" charset="0"/>
                    </a:rPr>
                    <a:t>3</a:t>
                  </a:r>
                </a:p>
              </p:txBody>
            </p:sp>
          </p:grpSp>
          <p:grpSp>
            <p:nvGrpSpPr>
              <p:cNvPr id="10" name="组合 27"/>
              <p:cNvGrpSpPr>
                <a:grpSpLocks/>
              </p:cNvGrpSpPr>
              <p:nvPr/>
            </p:nvGrpSpPr>
            <p:grpSpPr bwMode="auto">
              <a:xfrm>
                <a:off x="6770688" y="3068638"/>
                <a:ext cx="1787525" cy="2716212"/>
                <a:chOff x="3336876" y="2908348"/>
                <a:chExt cx="1787857" cy="2714317"/>
              </a:xfrm>
            </p:grpSpPr>
            <p:grpSp>
              <p:nvGrpSpPr>
                <p:cNvPr id="17" name="组合 6"/>
                <p:cNvGrpSpPr>
                  <a:grpSpLocks/>
                </p:cNvGrpSpPr>
                <p:nvPr/>
              </p:nvGrpSpPr>
              <p:grpSpPr bwMode="auto">
                <a:xfrm>
                  <a:off x="3336876" y="2908348"/>
                  <a:ext cx="1787857" cy="2714317"/>
                  <a:chOff x="3336876" y="2908348"/>
                  <a:chExt cx="1787857" cy="2714317"/>
                </a:xfrm>
              </p:grpSpPr>
              <p:sp>
                <p:nvSpPr>
                  <p:cNvPr id="20" name="圆角矩形 19"/>
                  <p:cNvSpPr/>
                  <p:nvPr/>
                </p:nvSpPr>
                <p:spPr>
                  <a:xfrm>
                    <a:off x="3336876" y="2908348"/>
                    <a:ext cx="1787857" cy="2714317"/>
                  </a:xfrm>
                  <a:prstGeom prst="roundRect">
                    <a:avLst/>
                  </a:prstGeom>
                  <a:solidFill>
                    <a:sysClr val="window" lastClr="FFFFFF"/>
                  </a:solidFill>
                  <a:ln w="76200" cap="flat" cmpd="sng" algn="ctr">
                    <a:solidFill>
                      <a:sysClr val="window" lastClr="FFFFFF">
                        <a:lumMod val="75000"/>
                      </a:sysClr>
                    </a:solid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sp>
                <p:nvSpPr>
                  <p:cNvPr id="21" name="圆角矩形 20"/>
                  <p:cNvSpPr/>
                  <p:nvPr/>
                </p:nvSpPr>
                <p:spPr>
                  <a:xfrm>
                    <a:off x="3419441" y="2979735"/>
                    <a:ext cx="1622726" cy="515578"/>
                  </a:xfrm>
                  <a:prstGeom prst="roundRect">
                    <a:avLst>
                      <a:gd name="adj" fmla="val 24503"/>
                    </a:avLst>
                  </a:prstGeom>
                  <a:solidFill>
                    <a:srgbClr val="56C4D2"/>
                  </a:solidFill>
                  <a:ln w="76200" cap="flat" cmpd="sng" algn="ctr">
                    <a:noFill/>
                    <a:prstDash val="solid"/>
                  </a:ln>
                  <a:effectLst/>
                </p:spPr>
                <p:txBody>
                  <a:bodyPr anchor="ctr">
                    <a:noAutofit/>
                  </a:bodyPr>
                  <a:lstStyle/>
                  <a:p>
                    <a:pPr>
                      <a:defRPr/>
                    </a:pPr>
                    <a:endParaRPr lang="zh-CN" altLang="en-US" kern="0">
                      <a:solidFill>
                        <a:srgbClr val="FFFFFF"/>
                      </a:solidFill>
                      <a:latin typeface="Huawei Sans" panose="020C0503030203020204" pitchFamily="34" charset="0"/>
                      <a:cs typeface="+mn-ea"/>
                      <a:sym typeface="Microsoft YaHei" panose="020B0503020204020204" pitchFamily="34" charset="-122"/>
                    </a:endParaRPr>
                  </a:p>
                </p:txBody>
              </p:sp>
            </p:grpSp>
            <p:sp>
              <p:nvSpPr>
                <p:cNvPr id="18" name="TextBox 30"/>
                <p:cNvSpPr txBox="1">
                  <a:spLocks noChangeArrowheads="1"/>
                </p:cNvSpPr>
                <p:nvPr/>
              </p:nvSpPr>
              <p:spPr bwMode="auto">
                <a:xfrm>
                  <a:off x="3468806" y="3059374"/>
                  <a:ext cx="1501254" cy="314928"/>
                </a:xfrm>
                <a:prstGeom prst="rect">
                  <a:avLst/>
                </a:prstGeom>
                <a:noFill/>
                <a:ln w="9525">
                  <a:noFill/>
                  <a:miter lim="800000"/>
                  <a:headEnd/>
                  <a:tailEnd/>
                </a:ln>
              </p:spPr>
              <p:txBody>
                <a:bodyPr>
                  <a:noAutofit/>
                </a:bodyPr>
                <a:lstStyle/>
                <a:p>
                  <a:pPr algn="ctr">
                    <a:defRPr/>
                  </a:pPr>
                  <a:r>
                    <a:rPr sz="1400" b="1" u="none" dirty="0">
                      <a:solidFill>
                        <a:sysClr val="window" lastClr="FFFFFF"/>
                      </a:solidFill>
                      <a:latin typeface="Huawei Sans" panose="020C0503030203020204" pitchFamily="34" charset="0"/>
                    </a:rPr>
                    <a:t>Multiple APIs</a:t>
                  </a:r>
                  <a:endParaRPr lang="en-US" altLang="zh-CN" sz="1400" b="1" kern="0" dirty="0">
                    <a:solidFill>
                      <a:sysClr val="window" lastClr="FFFFFF"/>
                    </a:solidFill>
                    <a:latin typeface="Huawei Sans" panose="020C0503030203020204" pitchFamily="34" charset="0"/>
                    <a:cs typeface="+mn-ea"/>
                    <a:sym typeface="Microsoft YaHei" panose="020B0503020204020204" pitchFamily="34" charset="-122"/>
                  </a:endParaRPr>
                </a:p>
              </p:txBody>
            </p:sp>
            <p:sp>
              <p:nvSpPr>
                <p:cNvPr id="19" name="TextBox 19"/>
                <p:cNvSpPr txBox="1"/>
                <p:nvPr/>
              </p:nvSpPr>
              <p:spPr>
                <a:xfrm>
                  <a:off x="3471838" y="5065842"/>
                  <a:ext cx="1500467" cy="525095"/>
                </a:xfrm>
                <a:prstGeom prst="rect">
                  <a:avLst/>
                </a:prstGeom>
                <a:noFill/>
              </p:spPr>
              <p:txBody>
                <a:bodyPr>
                  <a:noAutofit/>
                </a:bodyPr>
                <a:lstStyle/>
                <a:p>
                  <a:pPr>
                    <a:defRPr/>
                  </a:pPr>
                  <a:r>
                    <a:rPr sz="2800" b="1" u="none">
                      <a:solidFill>
                        <a:srgbClr val="BFBFBF"/>
                      </a:solidFill>
                      <a:latin typeface="Huawei Sans" panose="020C0503030203020204" pitchFamily="34" charset="0"/>
                    </a:rPr>
                    <a:t>4</a:t>
                  </a:r>
                </a:p>
              </p:txBody>
            </p:sp>
          </p:grpSp>
          <p:cxnSp>
            <p:nvCxnSpPr>
              <p:cNvPr id="11" name="直接连接符 10"/>
              <p:cNvCxnSpPr/>
              <p:nvPr/>
            </p:nvCxnSpPr>
            <p:spPr>
              <a:xfrm flipV="1">
                <a:off x="1720850" y="2649538"/>
                <a:ext cx="5868988" cy="26987"/>
              </a:xfrm>
              <a:prstGeom prst="line">
                <a:avLst/>
              </a:prstGeom>
              <a:noFill/>
              <a:ln w="76200" cap="flat" cmpd="sng" algn="ctr">
                <a:solidFill>
                  <a:sysClr val="window" lastClr="FFFFFF">
                    <a:lumMod val="75000"/>
                  </a:sysClr>
                </a:solidFill>
                <a:prstDash val="solid"/>
              </a:ln>
              <a:effectLst/>
            </p:spPr>
          </p:cxnSp>
          <p:cxnSp>
            <p:nvCxnSpPr>
              <p:cNvPr id="12" name="直接连接符 11"/>
              <p:cNvCxnSpPr/>
              <p:nvPr/>
            </p:nvCxnSpPr>
            <p:spPr>
              <a:xfrm rot="16200000" flipH="1">
                <a:off x="3462338" y="2898775"/>
                <a:ext cx="412750" cy="19050"/>
              </a:xfrm>
              <a:prstGeom prst="line">
                <a:avLst/>
              </a:prstGeom>
              <a:noFill/>
              <a:ln w="76200" cap="flat" cmpd="sng" algn="ctr">
                <a:solidFill>
                  <a:sysClr val="window" lastClr="FFFFFF">
                    <a:lumMod val="75000"/>
                  </a:sysClr>
                </a:solidFill>
                <a:prstDash val="solid"/>
              </a:ln>
              <a:effectLst/>
            </p:spPr>
          </p:cxnSp>
          <p:cxnSp>
            <p:nvCxnSpPr>
              <p:cNvPr id="13" name="直接连接符 12"/>
              <p:cNvCxnSpPr/>
              <p:nvPr/>
            </p:nvCxnSpPr>
            <p:spPr>
              <a:xfrm rot="16200000" flipH="1">
                <a:off x="5461794" y="2864644"/>
                <a:ext cx="431800" cy="1588"/>
              </a:xfrm>
              <a:prstGeom prst="line">
                <a:avLst/>
              </a:prstGeom>
              <a:noFill/>
              <a:ln w="76200" cap="flat" cmpd="sng" algn="ctr">
                <a:solidFill>
                  <a:sysClr val="window" lastClr="FFFFFF">
                    <a:lumMod val="75000"/>
                  </a:sysClr>
                </a:solidFill>
                <a:prstDash val="solid"/>
              </a:ln>
              <a:effectLst/>
            </p:spPr>
          </p:cxnSp>
          <p:cxnSp>
            <p:nvCxnSpPr>
              <p:cNvPr id="14" name="直接连接符 13"/>
              <p:cNvCxnSpPr/>
              <p:nvPr/>
            </p:nvCxnSpPr>
            <p:spPr>
              <a:xfrm rot="16200000" flipH="1">
                <a:off x="7349332" y="2866231"/>
                <a:ext cx="431800" cy="1587"/>
              </a:xfrm>
              <a:prstGeom prst="line">
                <a:avLst/>
              </a:prstGeom>
              <a:noFill/>
              <a:ln w="76200" cap="flat" cmpd="sng" algn="ctr">
                <a:solidFill>
                  <a:sysClr val="window" lastClr="FFFFFF">
                    <a:lumMod val="75000"/>
                  </a:sysClr>
                </a:solidFill>
                <a:prstDash val="solid"/>
              </a:ln>
              <a:effectLst/>
            </p:spPr>
          </p:cxnSp>
          <p:cxnSp>
            <p:nvCxnSpPr>
              <p:cNvPr id="15" name="直接连接符 14"/>
              <p:cNvCxnSpPr/>
              <p:nvPr/>
            </p:nvCxnSpPr>
            <p:spPr>
              <a:xfrm rot="16200000" flipH="1">
                <a:off x="4385469" y="2429669"/>
                <a:ext cx="433388" cy="0"/>
              </a:xfrm>
              <a:prstGeom prst="line">
                <a:avLst/>
              </a:prstGeom>
              <a:noFill/>
              <a:ln w="76200" cap="flat" cmpd="sng" algn="ctr">
                <a:solidFill>
                  <a:sysClr val="window" lastClr="FFFFFF">
                    <a:lumMod val="75000"/>
                  </a:sysClr>
                </a:solidFill>
                <a:prstDash val="solid"/>
              </a:ln>
              <a:effectLst/>
            </p:spPr>
          </p:cxnSp>
          <p:sp>
            <p:nvSpPr>
              <p:cNvPr id="16" name="圆角矩形 15"/>
              <p:cNvSpPr/>
              <p:nvPr/>
            </p:nvSpPr>
            <p:spPr>
              <a:xfrm>
                <a:off x="2511425" y="1609725"/>
                <a:ext cx="4298950" cy="615950"/>
              </a:xfrm>
              <a:prstGeom prst="roundRect">
                <a:avLst>
                  <a:gd name="adj" fmla="val 50000"/>
                </a:avLst>
              </a:prstGeom>
              <a:solidFill>
                <a:sysClr val="window" lastClr="FFFFFF">
                  <a:alpha val="79000"/>
                </a:sysClr>
              </a:solidFill>
              <a:ln w="38100" cap="flat" cmpd="sng" algn="ctr">
                <a:solidFill>
                  <a:srgbClr val="990000"/>
                </a:solidFill>
                <a:prstDash val="solid"/>
              </a:ln>
              <a:effectLst/>
            </p:spPr>
            <p:txBody>
              <a:bodyPr lIns="92382" tIns="46191" rIns="92382" bIns="46191" anchor="ctr">
                <a:noAutofit/>
              </a:bodyPr>
              <a:lstStyle/>
              <a:p>
                <a:pPr algn="ctr">
                  <a:defRPr/>
                </a:pPr>
                <a:r>
                  <a:rPr sz="2200" b="1" u="none" dirty="0">
                    <a:solidFill>
                      <a:sysClr val="windowText" lastClr="000000"/>
                    </a:solidFill>
                    <a:latin typeface="Huawei Sans" panose="020C0503030203020204" pitchFamily="34" charset="0"/>
                  </a:rPr>
                  <a:t>Advantages of Hive</a:t>
                </a:r>
              </a:p>
            </p:txBody>
          </p:sp>
        </p:grpSp>
      </p:grpSp>
      <p:sp>
        <p:nvSpPr>
          <p:cNvPr id="38" name="TextBox 7"/>
          <p:cNvSpPr txBox="1">
            <a:spLocks noChangeArrowheads="1"/>
          </p:cNvSpPr>
          <p:nvPr/>
        </p:nvSpPr>
        <p:spPr bwMode="auto">
          <a:xfrm>
            <a:off x="4362531" y="3578644"/>
            <a:ext cx="1651465" cy="584775"/>
          </a:xfrm>
          <a:prstGeom prst="rect">
            <a:avLst/>
          </a:prstGeom>
          <a:noFill/>
          <a:ln w="9525">
            <a:noFill/>
            <a:miter lim="800000"/>
            <a:headEnd/>
            <a:tailEnd/>
          </a:ln>
        </p:spPr>
        <p:txBody>
          <a:bodyPr wrap="square">
            <a:noAutofit/>
          </a:bodyPr>
          <a:lstStyle/>
          <a:p>
            <a:pPr>
              <a:buClr>
                <a:schemeClr val="bg1">
                  <a:lumMod val="50000"/>
                </a:schemeClr>
              </a:buClr>
              <a:buSzPct val="60000"/>
              <a:defRPr/>
            </a:pPr>
            <a:r>
              <a:rPr sz="1400" b="0" u="none" dirty="0">
                <a:solidFill>
                  <a:sysClr val="windowText" lastClr="000000"/>
                </a:solidFill>
                <a:latin typeface="Huawei Sans" panose="020C0503030203020204" pitchFamily="34" charset="0"/>
              </a:rPr>
              <a:t>1. SQL-like syntax</a:t>
            </a:r>
            <a:endParaRPr lang="en-US" altLang="zh-CN" sz="1400" kern="0" dirty="0">
              <a:solidFill>
                <a:sysClr val="windowText" lastClr="000000"/>
              </a:solidFill>
              <a:latin typeface="Huawei Sans" panose="020C0503030203020204" pitchFamily="34" charset="0"/>
              <a:ea typeface="Microsoft YaHei" panose="020B0503020204020204" pitchFamily="34" charset="-122"/>
              <a:cs typeface="+mn-ea"/>
              <a:sym typeface="Microsoft YaHei" panose="020B0503020204020204" pitchFamily="34" charset="-122"/>
            </a:endParaRPr>
          </a:p>
          <a:p>
            <a:pPr>
              <a:buClr>
                <a:schemeClr val="bg1">
                  <a:lumMod val="50000"/>
                </a:schemeClr>
              </a:buClr>
              <a:buSzPct val="60000"/>
              <a:defRPr/>
            </a:pPr>
            <a:r>
              <a:rPr sz="1400" b="0" u="none" dirty="0">
                <a:solidFill>
                  <a:sysClr val="windowText" lastClr="000000"/>
                </a:solidFill>
                <a:latin typeface="Huawei Sans" panose="020C0503030203020204" pitchFamily="34" charset="0"/>
              </a:rPr>
              <a:t>2. Large number of built-in functions</a:t>
            </a:r>
            <a:endParaRPr lang="zh-CN" altLang="en-US" sz="1600" kern="0" dirty="0">
              <a:solidFill>
                <a:sysClr val="windowText" lastClr="000000"/>
              </a:solidFill>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39" name="TextBox 7"/>
          <p:cNvSpPr txBox="1">
            <a:spLocks noChangeArrowheads="1"/>
          </p:cNvSpPr>
          <p:nvPr/>
        </p:nvSpPr>
        <p:spPr bwMode="auto">
          <a:xfrm>
            <a:off x="6267844" y="3578644"/>
            <a:ext cx="1477665" cy="584775"/>
          </a:xfrm>
          <a:prstGeom prst="rect">
            <a:avLst/>
          </a:prstGeom>
          <a:noFill/>
          <a:ln w="9525">
            <a:noFill/>
            <a:miter lim="800000"/>
            <a:headEnd/>
            <a:tailEnd/>
          </a:ln>
        </p:spPr>
        <p:txBody>
          <a:bodyPr wrap="square">
            <a:noAutofit/>
          </a:bodyPr>
          <a:lstStyle>
            <a:defPPr>
              <a:defRPr lang="zh-CN"/>
            </a:defPPr>
            <a:lvl1pPr marL="285750" marR="0" lvl="0" indent="-285750" defTabSz="914400" eaLnBrk="1" fontAlgn="auto" latinLnBrk="0" hangingPunct="1">
              <a:lnSpc>
                <a:spcPct val="100000"/>
              </a:lnSpc>
              <a:spcBef>
                <a:spcPts val="0"/>
              </a:spcBef>
              <a:spcAft>
                <a:spcPts val="0"/>
              </a:spcAft>
              <a:buClr>
                <a:schemeClr val="bg1">
                  <a:lumMod val="50000"/>
                </a:schemeClr>
              </a:buClr>
              <a:buSzPct val="60000"/>
              <a:buFont typeface="Wingdings" panose="05000000000000000000" pitchFamily="2" charset="2"/>
              <a:buChar char="l"/>
              <a:tabLst/>
              <a:defRPr sz="1600" kern="0">
                <a:solidFill>
                  <a:sysClr val="windowText" lastClr="000000"/>
                </a:solidFill>
                <a:latin typeface="Arial"/>
                <a:ea typeface="+mn-ea"/>
              </a:defRPr>
            </a:lvl1pPr>
          </a:lstStyle>
          <a:p>
            <a:pPr marL="0" indent="0">
              <a:buNone/>
            </a:pPr>
            <a:r>
              <a:rPr sz="1400" b="0" u="none" dirty="0">
                <a:latin typeface="Huawei Sans" panose="020C0503030203020204" pitchFamily="34" charset="0"/>
              </a:rPr>
              <a:t>1. User-defined storage format</a:t>
            </a:r>
            <a:endParaRPr lang="en-US" altLang="zh-CN" sz="14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a:p>
            <a:pPr marL="0" indent="0">
              <a:buNone/>
            </a:pPr>
            <a:r>
              <a:rPr sz="1400" b="0" u="none" dirty="0">
                <a:latin typeface="Huawei Sans" panose="020C0503030203020204" pitchFamily="34" charset="0"/>
              </a:rPr>
              <a:t>2. User-defined function</a:t>
            </a:r>
            <a:endParaRPr lang="zh-CN" altLang="en-US" sz="12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sp>
        <p:nvSpPr>
          <p:cNvPr id="40" name="TextBox 7"/>
          <p:cNvSpPr txBox="1">
            <a:spLocks noChangeArrowheads="1"/>
          </p:cNvSpPr>
          <p:nvPr/>
        </p:nvSpPr>
        <p:spPr bwMode="auto">
          <a:xfrm>
            <a:off x="8332888" y="3578644"/>
            <a:ext cx="1583994" cy="1077218"/>
          </a:xfrm>
          <a:prstGeom prst="rect">
            <a:avLst/>
          </a:prstGeom>
          <a:noFill/>
          <a:ln w="9525">
            <a:noFill/>
            <a:miter lim="800000"/>
            <a:headEnd/>
            <a:tailEnd/>
          </a:ln>
        </p:spPr>
        <p:txBody>
          <a:bodyPr wrap="square">
            <a:noAutofit/>
          </a:bodyPr>
          <a:lstStyle>
            <a:defPPr>
              <a:defRPr lang="zh-CN"/>
            </a:defPPr>
            <a:lvl1pPr marL="285750" marR="0" lvl="0" indent="-285750" defTabSz="914400" eaLnBrk="1" fontAlgn="auto" latinLnBrk="0" hangingPunct="1">
              <a:lnSpc>
                <a:spcPct val="100000"/>
              </a:lnSpc>
              <a:spcBef>
                <a:spcPts val="0"/>
              </a:spcBef>
              <a:spcAft>
                <a:spcPts val="0"/>
              </a:spcAft>
              <a:buClr>
                <a:schemeClr val="bg1">
                  <a:lumMod val="50000"/>
                </a:schemeClr>
              </a:buClr>
              <a:buSzPct val="60000"/>
              <a:buFont typeface="Wingdings" panose="05000000000000000000" pitchFamily="2" charset="2"/>
              <a:buChar char="l"/>
              <a:tabLst/>
              <a:defRPr sz="1600" kern="0">
                <a:solidFill>
                  <a:sysClr val="windowText" lastClr="000000"/>
                </a:solidFill>
                <a:latin typeface="Arial"/>
                <a:ea typeface="+mn-ea"/>
              </a:defRPr>
            </a:lvl1pPr>
          </a:lstStyle>
          <a:p>
            <a:pPr marL="0" indent="0">
              <a:buNone/>
            </a:pPr>
            <a:r>
              <a:rPr sz="1400" b="0" u="none" dirty="0">
                <a:latin typeface="Huawei Sans" panose="020C0503030203020204" pitchFamily="34" charset="0"/>
              </a:rPr>
              <a:t>1. Beeline</a:t>
            </a:r>
          </a:p>
          <a:p>
            <a:pPr marL="0" indent="0">
              <a:buNone/>
            </a:pPr>
            <a:r>
              <a:rPr sz="1400" b="0" u="none" dirty="0">
                <a:latin typeface="Huawei Sans" panose="020C0503030203020204" pitchFamily="34" charset="0"/>
              </a:rPr>
              <a:t>2. JDBC</a:t>
            </a:r>
          </a:p>
          <a:p>
            <a:pPr marL="0" indent="0">
              <a:buNone/>
            </a:pPr>
            <a:r>
              <a:rPr sz="1400" b="0" u="none" dirty="0">
                <a:latin typeface="Huawei Sans" panose="020C0503030203020204" pitchFamily="34" charset="0"/>
              </a:rPr>
              <a:t>3. Thrift</a:t>
            </a:r>
            <a:endParaRPr lang="en-US" altLang="zh-CN" sz="14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a:p>
            <a:pPr marL="0" indent="0">
              <a:buNone/>
            </a:pPr>
            <a:r>
              <a:rPr sz="1400" b="0" u="none" dirty="0">
                <a:latin typeface="Huawei Sans" panose="020C0503030203020204" pitchFamily="34" charset="0"/>
              </a:rPr>
              <a:t>4. ODBC</a:t>
            </a:r>
            <a:endParaRPr lang="zh-CN" altLang="en-US" sz="1400" dirty="0">
              <a:latin typeface="Huawei Sans" panose="020C0503030203020204" pitchFamily="34" charset="0"/>
              <a:ea typeface="Microsoft YaHei" panose="020B0503020204020204" pitchFamily="34" charset="-122"/>
              <a:cs typeface="+mn-ea"/>
              <a:sym typeface="Microsoft YaHei" panose="020B0503020204020204" pitchFamily="34" charset="-122"/>
            </a:endParaRPr>
          </a:p>
        </p:txBody>
      </p:sp>
      <p:pic>
        <p:nvPicPr>
          <p:cNvPr id="41" name="Picture 40">
            <a:extLst>
              <a:ext uri="{FF2B5EF4-FFF2-40B4-BE49-F238E27FC236}">
                <a16:creationId xmlns:a16="http://schemas.microsoft.com/office/drawing/2014/main" id="{D2CB1B8C-8A3B-41AE-9FC8-B7ECF80CAA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2" name="Graphic 41">
            <a:extLst>
              <a:ext uri="{FF2B5EF4-FFF2-40B4-BE49-F238E27FC236}">
                <a16:creationId xmlns:a16="http://schemas.microsoft.com/office/drawing/2014/main" id="{180DB709-0949-4B76-97FD-894D2344EF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3249707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latin typeface="Huawei Sans" panose="020C0503030203020204" pitchFamily="34" charset="0"/>
                <a:ea typeface="+mn-ea"/>
                <a:cs typeface="+mn-cs"/>
              </a:rPr>
              <a:t>Hive Architecture</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sp>
        <p:nvSpPr>
          <p:cNvPr id="17" name="矩形 16"/>
          <p:cNvSpPr/>
          <p:nvPr/>
        </p:nvSpPr>
        <p:spPr bwMode="auto">
          <a:xfrm>
            <a:off x="2323779" y="3490870"/>
            <a:ext cx="6139366" cy="1080120"/>
          </a:xfrm>
          <a:prstGeom prst="rect">
            <a:avLst/>
          </a:prstGeom>
          <a:solidFill>
            <a:srgbClr val="888888"/>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Driver</a:t>
            </a:r>
          </a:p>
          <a:p>
            <a:pPr algn="ctr" defTabSz="914309"/>
            <a:r>
              <a:rPr sz="2200" b="0" u="none" dirty="0">
                <a:solidFill>
                  <a:schemeClr val="bg1"/>
                </a:solidFill>
                <a:latin typeface="Huawei Sans" panose="020C0503030203020204" pitchFamily="34" charset="0"/>
              </a:rPr>
              <a:t>(Compiler, Optimizer, Executor)</a:t>
            </a:r>
            <a:endParaRPr lang="zh-CN" altLang="en-US" sz="2200" dirty="0">
              <a:solidFill>
                <a:schemeClr val="bg1"/>
              </a:solidFill>
              <a:latin typeface="Huawei Sans" panose="020C0503030203020204" pitchFamily="34" charset="0"/>
            </a:endParaRPr>
          </a:p>
        </p:txBody>
      </p:sp>
      <p:sp>
        <p:nvSpPr>
          <p:cNvPr id="18" name="矩形 17"/>
          <p:cNvSpPr/>
          <p:nvPr/>
        </p:nvSpPr>
        <p:spPr bwMode="auto">
          <a:xfrm>
            <a:off x="8558299" y="3490870"/>
            <a:ext cx="1657756" cy="1080120"/>
          </a:xfrm>
          <a:prstGeom prst="rect">
            <a:avLst/>
          </a:prstGeom>
          <a:solidFill>
            <a:srgbClr val="AFD89C"/>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err="1">
                <a:solidFill>
                  <a:schemeClr val="bg1"/>
                </a:solidFill>
                <a:latin typeface="Huawei Sans" panose="020C0503030203020204" pitchFamily="34" charset="0"/>
              </a:rPr>
              <a:t>MetaStore</a:t>
            </a:r>
            <a:endParaRPr lang="zh-CN" altLang="en-US" sz="2200" dirty="0">
              <a:solidFill>
                <a:schemeClr val="bg1"/>
              </a:solidFill>
              <a:latin typeface="Huawei Sans" panose="020C0503030203020204" pitchFamily="34" charset="0"/>
              <a:ea typeface="宋体" pitchFamily="2" charset="-122"/>
            </a:endParaRPr>
          </a:p>
        </p:txBody>
      </p:sp>
      <p:sp>
        <p:nvSpPr>
          <p:cNvPr id="19" name="矩形 18"/>
          <p:cNvSpPr/>
          <p:nvPr/>
        </p:nvSpPr>
        <p:spPr bwMode="auto">
          <a:xfrm>
            <a:off x="6404237" y="2610851"/>
            <a:ext cx="2058907" cy="880019"/>
          </a:xfrm>
          <a:prstGeom prst="rect">
            <a:avLst/>
          </a:prstGeom>
          <a:solidFill>
            <a:srgbClr val="AFD89C"/>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Thrift Server</a:t>
            </a:r>
            <a:endParaRPr lang="zh-CN" altLang="en-US" sz="2200" dirty="0">
              <a:solidFill>
                <a:schemeClr val="bg1"/>
              </a:solidFill>
              <a:latin typeface="Huawei Sans" panose="020C0503030203020204" pitchFamily="34" charset="0"/>
            </a:endParaRPr>
          </a:p>
        </p:txBody>
      </p:sp>
      <p:sp>
        <p:nvSpPr>
          <p:cNvPr id="20" name="矩形 19"/>
          <p:cNvSpPr/>
          <p:nvPr/>
        </p:nvSpPr>
        <p:spPr bwMode="auto">
          <a:xfrm>
            <a:off x="5023945" y="2610851"/>
            <a:ext cx="1386972" cy="880019"/>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Web</a:t>
            </a:r>
          </a:p>
          <a:p>
            <a:pPr algn="ctr" defTabSz="914309"/>
            <a:r>
              <a:rPr sz="2200" b="0" u="none" dirty="0">
                <a:solidFill>
                  <a:schemeClr val="bg1"/>
                </a:solidFill>
                <a:latin typeface="Huawei Sans" panose="020C0503030203020204" pitchFamily="34" charset="0"/>
              </a:rPr>
              <a:t>Interface</a:t>
            </a:r>
            <a:endParaRPr lang="zh-CN" altLang="en-US" sz="2200" dirty="0">
              <a:solidFill>
                <a:schemeClr val="bg1"/>
              </a:solidFill>
              <a:latin typeface="Huawei Sans" panose="020C0503030203020204" pitchFamily="34" charset="0"/>
              <a:ea typeface="宋体" pitchFamily="2" charset="-122"/>
            </a:endParaRPr>
          </a:p>
        </p:txBody>
      </p:sp>
      <p:sp>
        <p:nvSpPr>
          <p:cNvPr id="21" name="矩形 20"/>
          <p:cNvSpPr/>
          <p:nvPr/>
        </p:nvSpPr>
        <p:spPr bwMode="auto">
          <a:xfrm>
            <a:off x="6410916" y="1762678"/>
            <a:ext cx="1036133" cy="848173"/>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JDBC</a:t>
            </a:r>
            <a:endParaRPr lang="zh-CN" altLang="en-US" sz="2200" dirty="0">
              <a:solidFill>
                <a:schemeClr val="bg1"/>
              </a:solidFill>
              <a:latin typeface="Huawei Sans" panose="020C0503030203020204" pitchFamily="34" charset="0"/>
              <a:ea typeface="宋体" pitchFamily="2" charset="-122"/>
            </a:endParaRPr>
          </a:p>
        </p:txBody>
      </p:sp>
      <p:sp>
        <p:nvSpPr>
          <p:cNvPr id="22" name="矩形 21"/>
          <p:cNvSpPr/>
          <p:nvPr/>
        </p:nvSpPr>
        <p:spPr bwMode="auto">
          <a:xfrm>
            <a:off x="7440371" y="1762677"/>
            <a:ext cx="1022774" cy="848173"/>
          </a:xfrm>
          <a:prstGeom prst="rect">
            <a:avLst/>
          </a:prstGeom>
          <a:solidFill>
            <a:srgbClr val="F6B78C"/>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ODBC</a:t>
            </a:r>
            <a:endParaRPr lang="zh-CN" altLang="en-US" sz="2200" dirty="0">
              <a:solidFill>
                <a:schemeClr val="bg1"/>
              </a:solidFill>
              <a:latin typeface="Huawei Sans" panose="020C0503030203020204" pitchFamily="34" charset="0"/>
              <a:ea typeface="宋体" pitchFamily="2" charset="-122"/>
            </a:endParaRPr>
          </a:p>
        </p:txBody>
      </p:sp>
      <p:grpSp>
        <p:nvGrpSpPr>
          <p:cNvPr id="23" name="组合 22"/>
          <p:cNvGrpSpPr/>
          <p:nvPr/>
        </p:nvGrpSpPr>
        <p:grpSpPr>
          <a:xfrm>
            <a:off x="1737520" y="1331591"/>
            <a:ext cx="8892326" cy="4500233"/>
            <a:chOff x="3299439" y="2537806"/>
            <a:chExt cx="17786711" cy="9001508"/>
          </a:xfrm>
        </p:grpSpPr>
        <p:sp>
          <p:nvSpPr>
            <p:cNvPr id="24" name="圆角矩形 23"/>
            <p:cNvSpPr/>
            <p:nvPr/>
          </p:nvSpPr>
          <p:spPr bwMode="auto">
            <a:xfrm>
              <a:off x="3299439" y="2537806"/>
              <a:ext cx="17786711" cy="9001508"/>
            </a:xfrm>
            <a:prstGeom prst="roundRect">
              <a:avLst>
                <a:gd name="adj" fmla="val 1031"/>
              </a:avLst>
            </a:prstGeom>
            <a:noFill/>
            <a:ln w="9525" cap="flat" cmpd="sng" algn="ctr">
              <a:solidFill>
                <a:srgbClr val="30B5C5"/>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a:endParaRPr lang="zh-CN" altLang="en-US">
                <a:latin typeface="Huawei Sans" panose="020C0503030203020204" pitchFamily="34" charset="0"/>
                <a:ea typeface="宋体" pitchFamily="2" charset="-122"/>
              </a:endParaRPr>
            </a:p>
          </p:txBody>
        </p:sp>
        <p:sp>
          <p:nvSpPr>
            <p:cNvPr id="25" name="文本框 24"/>
            <p:cNvSpPr txBox="1"/>
            <p:nvPr/>
          </p:nvSpPr>
          <p:spPr bwMode="auto">
            <a:xfrm>
              <a:off x="4199905" y="2682287"/>
              <a:ext cx="2160490" cy="971450"/>
            </a:xfrm>
            <a:prstGeom prst="rect">
              <a:avLst/>
            </a:prstGeom>
            <a:noFill/>
            <a:ln w="9525">
              <a:noFill/>
              <a:miter lim="800000"/>
              <a:headEnd/>
              <a:tailEnd/>
            </a:ln>
          </p:spPr>
          <p:txBody>
            <a:bodyPr wrap="square" lIns="99980" tIns="49986" rIns="99980" bIns="49986" rtlCol="0" anchor="ctr">
              <a:noAutofit/>
            </a:bodyPr>
            <a:lstStyle/>
            <a:p>
              <a:pPr algn="ctr" defTabSz="1001549" eaLnBrk="0" hangingPunct="0"/>
              <a:r>
                <a:rPr sz="2500" b="1" u="none">
                  <a:solidFill>
                    <a:srgbClr val="505050"/>
                  </a:solidFill>
                  <a:latin typeface="Huawei Sans" panose="020C0503030203020204" pitchFamily="34" charset="0"/>
                </a:rPr>
                <a:t>Hive</a:t>
              </a:r>
              <a:endParaRPr lang="zh-CN" altLang="en-US" sz="2500" b="1" dirty="0">
                <a:solidFill>
                  <a:srgbClr val="505050"/>
                </a:solidFill>
                <a:latin typeface="Huawei Sans" panose="020C0503030203020204" pitchFamily="34" charset="0"/>
                <a:cs typeface="Arial" pitchFamily="34" charset="0"/>
              </a:endParaRPr>
            </a:p>
          </p:txBody>
        </p:sp>
      </p:grpSp>
      <p:sp>
        <p:nvSpPr>
          <p:cNvPr id="12" name="矩形 11"/>
          <p:cNvSpPr/>
          <p:nvPr/>
        </p:nvSpPr>
        <p:spPr bwMode="auto">
          <a:xfrm>
            <a:off x="2323779" y="4644560"/>
            <a:ext cx="2059429" cy="1080120"/>
          </a:xfrm>
          <a:prstGeom prst="rect">
            <a:avLst/>
          </a:prstGeom>
          <a:solidFill>
            <a:srgbClr val="56C4D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Tez</a:t>
            </a:r>
            <a:endParaRPr lang="zh-CN" altLang="en-US" sz="2200" dirty="0">
              <a:solidFill>
                <a:schemeClr val="bg1"/>
              </a:solidFill>
              <a:latin typeface="Huawei Sans" panose="020C0503030203020204" pitchFamily="34" charset="0"/>
              <a:ea typeface="宋体" pitchFamily="2" charset="-122"/>
            </a:endParaRPr>
          </a:p>
        </p:txBody>
      </p:sp>
      <p:sp>
        <p:nvSpPr>
          <p:cNvPr id="13" name="矩形 12"/>
          <p:cNvSpPr/>
          <p:nvPr/>
        </p:nvSpPr>
        <p:spPr bwMode="auto">
          <a:xfrm>
            <a:off x="4445876" y="4644560"/>
            <a:ext cx="1975945" cy="1080120"/>
          </a:xfrm>
          <a:prstGeom prst="rect">
            <a:avLst/>
          </a:prstGeom>
          <a:solidFill>
            <a:srgbClr val="56C4D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MapReduce</a:t>
            </a:r>
            <a:endParaRPr lang="zh-CN" altLang="en-US" sz="2200" dirty="0">
              <a:solidFill>
                <a:schemeClr val="bg1"/>
              </a:solidFill>
              <a:latin typeface="Huawei Sans" panose="020C0503030203020204" pitchFamily="34" charset="0"/>
              <a:ea typeface="宋体" pitchFamily="2" charset="-122"/>
            </a:endParaRPr>
          </a:p>
        </p:txBody>
      </p:sp>
      <p:sp>
        <p:nvSpPr>
          <p:cNvPr id="14" name="矩形 13"/>
          <p:cNvSpPr/>
          <p:nvPr/>
        </p:nvSpPr>
        <p:spPr bwMode="auto">
          <a:xfrm>
            <a:off x="6484883" y="4644560"/>
            <a:ext cx="1978261" cy="1080120"/>
          </a:xfrm>
          <a:prstGeom prst="rect">
            <a:avLst/>
          </a:prstGeom>
          <a:solidFill>
            <a:srgbClr val="56C4D2"/>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sz="2200" b="0" u="none" dirty="0">
                <a:solidFill>
                  <a:schemeClr val="bg1"/>
                </a:solidFill>
                <a:latin typeface="Huawei Sans" panose="020C0503030203020204" pitchFamily="34" charset="0"/>
              </a:rPr>
              <a:t>Spark</a:t>
            </a:r>
            <a:endParaRPr lang="zh-CN" altLang="en-US" sz="2200" dirty="0">
              <a:solidFill>
                <a:schemeClr val="bg1"/>
              </a:solidFill>
              <a:latin typeface="Huawei Sans" panose="020C0503030203020204" pitchFamily="34" charset="0"/>
              <a:ea typeface="宋体" pitchFamily="2" charset="-122"/>
            </a:endParaRPr>
          </a:p>
        </p:txBody>
      </p:sp>
      <p:pic>
        <p:nvPicPr>
          <p:cNvPr id="15" name="Picture 14">
            <a:extLst>
              <a:ext uri="{FF2B5EF4-FFF2-40B4-BE49-F238E27FC236}">
                <a16:creationId xmlns:a16="http://schemas.microsoft.com/office/drawing/2014/main" id="{BF92E28A-C3E5-429D-A710-A5A0565E5B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16" name="Graphic 15">
            <a:extLst>
              <a:ext uri="{FF2B5EF4-FFF2-40B4-BE49-F238E27FC236}">
                <a16:creationId xmlns:a16="http://schemas.microsoft.com/office/drawing/2014/main" id="{FEEBDE80-4D70-42A7-858C-10F01E39A44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86214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upRight)">
                                      <p:cBhvr>
                                        <p:cTn id="7" dur="1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down)">
                                      <p:cBhvr>
                                        <p:cTn id="27" dur="500"/>
                                        <p:tgtEl>
                                          <p:spTgt spid="21"/>
                                        </p:tgtEl>
                                      </p:cBhvr>
                                    </p:animEffec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up)">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down)">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down)">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12"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ea typeface="+mn-ea"/>
                <a:cs typeface="+mn-cs"/>
              </a:rPr>
              <a:t>Hive Running Process</a:t>
            </a:r>
          </a:p>
        </p:txBody>
      </p:sp>
      <p:sp>
        <p:nvSpPr>
          <p:cNvPr id="44" name="文本占位符 43"/>
          <p:cNvSpPr>
            <a:spLocks noGrp="1"/>
          </p:cNvSpPr>
          <p:nvPr>
            <p:ph type="body" sz="quarter" idx="10"/>
          </p:nvPr>
        </p:nvSpPr>
        <p:spPr>
          <a:xfrm>
            <a:off x="455612" y="1052514"/>
            <a:ext cx="7221658" cy="4875042"/>
          </a:xfrm>
        </p:spPr>
        <p:txBody>
          <a:bodyPr>
            <a:noAutofit/>
          </a:bodyPr>
          <a:lstStyle/>
          <a:p>
            <a:pPr algn="l"/>
            <a:r>
              <a:rPr b="0" u="none" dirty="0">
                <a:latin typeface="Huawei Sans" panose="020C0503030203020204" pitchFamily="34" charset="0"/>
              </a:rPr>
              <a:t>A client submits HQL commands.</a:t>
            </a:r>
            <a:endParaRPr lang="en-US" altLang="zh-CN" dirty="0">
              <a:latin typeface="Huawei Sans" panose="020C0503030203020204" pitchFamily="34" charset="0"/>
            </a:endParaRPr>
          </a:p>
          <a:p>
            <a:pPr algn="l"/>
            <a:r>
              <a:rPr b="0" u="none" dirty="0" err="1">
                <a:latin typeface="Huawei Sans" panose="020C0503030203020204" pitchFamily="34" charset="0"/>
              </a:rPr>
              <a:t>Tez</a:t>
            </a:r>
            <a:r>
              <a:rPr b="0" u="none" dirty="0">
                <a:latin typeface="Huawei Sans" panose="020C0503030203020204" pitchFamily="34" charset="0"/>
              </a:rPr>
              <a:t> executes queries.</a:t>
            </a:r>
            <a:endParaRPr lang="en-US" altLang="zh-CN" dirty="0">
              <a:latin typeface="Huawei Sans" panose="020C0503030203020204" pitchFamily="34" charset="0"/>
            </a:endParaRPr>
          </a:p>
          <a:p>
            <a:pPr algn="l"/>
            <a:r>
              <a:rPr b="0" u="none" dirty="0">
                <a:latin typeface="Huawei Sans" panose="020C0503030203020204" pitchFamily="34" charset="0"/>
              </a:rPr>
              <a:t>YARN allocates resources to applications in the cluster and authorizes Hive jobs in the YARN queue.</a:t>
            </a:r>
            <a:endParaRPr lang="en-US" altLang="zh-CN" dirty="0">
              <a:latin typeface="Huawei Sans" panose="020C0503030203020204" pitchFamily="34" charset="0"/>
            </a:endParaRPr>
          </a:p>
          <a:p>
            <a:pPr algn="l"/>
            <a:r>
              <a:rPr b="0" u="none" dirty="0">
                <a:latin typeface="Huawei Sans" panose="020C0503030203020204" pitchFamily="34" charset="0"/>
              </a:rPr>
              <a:t>Hive updates data in HDFS or the Hive data warehouse based on table type.</a:t>
            </a:r>
            <a:endParaRPr lang="en-US" altLang="zh-CN" dirty="0">
              <a:latin typeface="Huawei Sans" panose="020C0503030203020204" pitchFamily="34" charset="0"/>
            </a:endParaRPr>
          </a:p>
          <a:p>
            <a:pPr algn="l"/>
            <a:r>
              <a:rPr b="0" u="none" dirty="0">
                <a:latin typeface="Huawei Sans" panose="020C0503030203020204" pitchFamily="34" charset="0"/>
              </a:rPr>
              <a:t>Hive returns the query result</a:t>
            </a:r>
            <a:r>
              <a:rPr lang="en-US" dirty="0"/>
              <a:t>.</a:t>
            </a:r>
            <a:endParaRPr b="0" u="none" dirty="0">
              <a:latin typeface="Huawei Sans" panose="020C0503030203020204" pitchFamily="34" charset="0"/>
            </a:endParaRPr>
          </a:p>
        </p:txBody>
      </p:sp>
      <p:grpSp>
        <p:nvGrpSpPr>
          <p:cNvPr id="24" name="组合 23"/>
          <p:cNvGrpSpPr/>
          <p:nvPr/>
        </p:nvGrpSpPr>
        <p:grpSpPr>
          <a:xfrm>
            <a:off x="7984039" y="1332796"/>
            <a:ext cx="1995026" cy="3060051"/>
            <a:chOff x="6763806" y="1233488"/>
            <a:chExt cx="1995026" cy="3060051"/>
          </a:xfrm>
        </p:grpSpPr>
        <p:sp>
          <p:nvSpPr>
            <p:cNvPr id="12" name="矩形 11"/>
            <p:cNvSpPr/>
            <p:nvPr/>
          </p:nvSpPr>
          <p:spPr bwMode="auto">
            <a:xfrm>
              <a:off x="6763806" y="1233488"/>
              <a:ext cx="1992567" cy="503548"/>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b="0" u="none">
                  <a:solidFill>
                    <a:schemeClr val="bg1"/>
                  </a:solidFill>
                  <a:latin typeface="Huawei Sans" panose="020C0503030203020204" pitchFamily="34" charset="0"/>
                </a:rPr>
                <a:t>HQL statement</a:t>
              </a:r>
              <a:endParaRPr lang="zh-CN" altLang="en-US" sz="1800" dirty="0">
                <a:solidFill>
                  <a:schemeClr val="bg1"/>
                </a:solidFill>
                <a:latin typeface="Huawei Sans" panose="020C0503030203020204" pitchFamily="34" charset="0"/>
              </a:endParaRPr>
            </a:p>
          </p:txBody>
        </p:sp>
        <p:sp>
          <p:nvSpPr>
            <p:cNvPr id="13" name="矩形 12"/>
            <p:cNvSpPr/>
            <p:nvPr/>
          </p:nvSpPr>
          <p:spPr bwMode="auto">
            <a:xfrm>
              <a:off x="6763806" y="2048387"/>
              <a:ext cx="1995026" cy="503548"/>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b="0" u="none">
                  <a:solidFill>
                    <a:schemeClr val="bg1"/>
                  </a:solidFill>
                  <a:latin typeface="Huawei Sans" panose="020C0503030203020204" pitchFamily="34" charset="0"/>
                </a:rPr>
                <a:t>Hive</a:t>
              </a:r>
              <a:endParaRPr lang="zh-CN" altLang="en-US" sz="1800" dirty="0">
                <a:solidFill>
                  <a:schemeClr val="bg1"/>
                </a:solidFill>
                <a:latin typeface="Huawei Sans" panose="020C0503030203020204" pitchFamily="34" charset="0"/>
                <a:ea typeface="宋体" pitchFamily="2" charset="-122"/>
              </a:endParaRPr>
            </a:p>
          </p:txBody>
        </p:sp>
        <p:sp>
          <p:nvSpPr>
            <p:cNvPr id="14" name="矩形 13"/>
            <p:cNvSpPr/>
            <p:nvPr/>
          </p:nvSpPr>
          <p:spPr bwMode="auto">
            <a:xfrm>
              <a:off x="6763806" y="3789991"/>
              <a:ext cx="1958502" cy="503548"/>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b="0" u="none" dirty="0">
                  <a:solidFill>
                    <a:schemeClr val="bg1"/>
                  </a:solidFill>
                  <a:latin typeface="Huawei Sans" panose="020C0503030203020204" pitchFamily="34" charset="0"/>
                </a:rPr>
                <a:t>YARN</a:t>
              </a:r>
              <a:endParaRPr lang="zh-CN" altLang="en-US" sz="1800" dirty="0">
                <a:solidFill>
                  <a:schemeClr val="bg1"/>
                </a:solidFill>
                <a:latin typeface="Huawei Sans" panose="020C0503030203020204" pitchFamily="34" charset="0"/>
                <a:ea typeface="宋体" pitchFamily="2" charset="-122"/>
              </a:endParaRPr>
            </a:p>
          </p:txBody>
        </p:sp>
        <p:sp>
          <p:nvSpPr>
            <p:cNvPr id="15" name="矩形 14"/>
            <p:cNvSpPr/>
            <p:nvPr/>
          </p:nvSpPr>
          <p:spPr bwMode="auto">
            <a:xfrm>
              <a:off x="6763806" y="2919189"/>
              <a:ext cx="1995026" cy="503548"/>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b="0" u="none">
                  <a:solidFill>
                    <a:schemeClr val="bg1"/>
                  </a:solidFill>
                  <a:latin typeface="Huawei Sans" panose="020C0503030203020204" pitchFamily="34" charset="0"/>
                </a:rPr>
                <a:t>Tez (default)</a:t>
              </a:r>
              <a:endParaRPr lang="zh-CN" altLang="en-US" sz="1800" dirty="0">
                <a:solidFill>
                  <a:schemeClr val="bg1"/>
                </a:solidFill>
                <a:latin typeface="Huawei Sans" panose="020C0503030203020204" pitchFamily="34" charset="0"/>
              </a:endParaRPr>
            </a:p>
          </p:txBody>
        </p:sp>
        <p:cxnSp>
          <p:nvCxnSpPr>
            <p:cNvPr id="17" name="直接箭头连接符 16"/>
            <p:cNvCxnSpPr>
              <a:stCxn id="12" idx="2"/>
            </p:cNvCxnSpPr>
            <p:nvPr/>
          </p:nvCxnSpPr>
          <p:spPr>
            <a:xfrm>
              <a:off x="7760090" y="1737036"/>
              <a:ext cx="0" cy="3113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a:stCxn id="13" idx="2"/>
              <a:endCxn id="15" idx="0"/>
            </p:cNvCxnSpPr>
            <p:nvPr/>
          </p:nvCxnSpPr>
          <p:spPr>
            <a:xfrm>
              <a:off x="7761319" y="2551935"/>
              <a:ext cx="0" cy="3672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a:stCxn id="15" idx="2"/>
            </p:cNvCxnSpPr>
            <p:nvPr/>
          </p:nvCxnSpPr>
          <p:spPr>
            <a:xfrm flipH="1">
              <a:off x="7760089" y="3422737"/>
              <a:ext cx="1230" cy="3672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bwMode="auto">
          <a:xfrm>
            <a:off x="7984039" y="4760101"/>
            <a:ext cx="1995026" cy="503548"/>
          </a:xfrm>
          <a:prstGeom prst="rect">
            <a:avLst/>
          </a:prstGeom>
          <a:solidFill>
            <a:srgbClr val="30B5C5"/>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a:r>
              <a:rPr b="0" u="none">
                <a:solidFill>
                  <a:schemeClr val="bg1"/>
                </a:solidFill>
                <a:latin typeface="Huawei Sans" panose="020C0503030203020204" pitchFamily="34" charset="0"/>
              </a:rPr>
              <a:t>HDFS</a:t>
            </a:r>
            <a:endParaRPr lang="zh-CN" altLang="en-US" sz="1800" dirty="0">
              <a:solidFill>
                <a:schemeClr val="bg1"/>
              </a:solidFill>
              <a:latin typeface="Huawei Sans" panose="020C0503030203020204" pitchFamily="34" charset="0"/>
              <a:ea typeface="宋体" pitchFamily="2" charset="-122"/>
            </a:endParaRPr>
          </a:p>
        </p:txBody>
      </p:sp>
      <p:cxnSp>
        <p:nvCxnSpPr>
          <p:cNvPr id="39" name="直接箭头连接符 38"/>
          <p:cNvCxnSpPr>
            <a:stCxn id="14" idx="2"/>
            <a:endCxn id="37" idx="0"/>
          </p:cNvCxnSpPr>
          <p:nvPr/>
        </p:nvCxnSpPr>
        <p:spPr>
          <a:xfrm>
            <a:off x="8963290" y="4392847"/>
            <a:ext cx="0" cy="3672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BCA54D3F-4CF2-4DC4-B9CC-3DB7B1EAEA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18" name="Graphic 17">
            <a:extLst>
              <a:ext uri="{FF2B5EF4-FFF2-40B4-BE49-F238E27FC236}">
                <a16:creationId xmlns:a16="http://schemas.microsoft.com/office/drawing/2014/main" id="{BA72A972-26B0-4345-B438-9B567976EB4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05343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latin typeface="Huawei Sans" panose="020C0503030203020204" pitchFamily="34" charset="0"/>
                <a:ea typeface="+mn-ea"/>
                <a:cs typeface="+mn-cs"/>
              </a:rPr>
              <a:t>Data Storage Model of Hive</a:t>
            </a:r>
            <a:endParaRPr lang="zh-CN" altLang="en-US" sz="3600" b="1" dirty="0">
              <a:solidFill>
                <a:srgbClr val="784658"/>
              </a:solidFill>
              <a:latin typeface="Huawei Sans" panose="020C0503030203020204" pitchFamily="34" charset="0"/>
              <a:ea typeface="+mn-ea"/>
              <a:cs typeface="+mn-cs"/>
              <a:sym typeface="Microsoft YaHei" panose="020B0503020204020204" pitchFamily="34" charset="-122"/>
            </a:endParaRPr>
          </a:p>
        </p:txBody>
      </p:sp>
      <p:grpSp>
        <p:nvGrpSpPr>
          <p:cNvPr id="65" name="文本占位符 4"/>
          <p:cNvGrpSpPr>
            <a:grpSpLocks noGrp="1"/>
          </p:cNvGrpSpPr>
          <p:nvPr/>
        </p:nvGrpSpPr>
        <p:grpSpPr>
          <a:xfrm>
            <a:off x="2495601" y="1556793"/>
            <a:ext cx="7416179" cy="4001384"/>
            <a:chOff x="1619672" y="1196752"/>
            <a:chExt cx="5544616" cy="3670611"/>
          </a:xfrm>
        </p:grpSpPr>
        <p:sp>
          <p:nvSpPr>
            <p:cNvPr id="66" name="圆角矩形 65"/>
            <p:cNvSpPr/>
            <p:nvPr/>
          </p:nvSpPr>
          <p:spPr>
            <a:xfrm>
              <a:off x="1619672" y="1196752"/>
              <a:ext cx="5544616" cy="864096"/>
            </a:xfrm>
            <a:prstGeom prst="roundRect">
              <a:avLst/>
            </a:prstGeom>
            <a:solidFill>
              <a:srgbClr val="30B5C5"/>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67" name="圆角矩形 66"/>
            <p:cNvSpPr/>
            <p:nvPr/>
          </p:nvSpPr>
          <p:spPr>
            <a:xfrm>
              <a:off x="1619672" y="2204864"/>
              <a:ext cx="2772308" cy="936104"/>
            </a:xfrm>
            <a:prstGeom prst="roundRect">
              <a:avLst/>
            </a:prstGeom>
            <a:solidFill>
              <a:srgbClr val="AFD89C"/>
            </a:soli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68" name="圆角矩形 67"/>
            <p:cNvSpPr/>
            <p:nvPr/>
          </p:nvSpPr>
          <p:spPr>
            <a:xfrm>
              <a:off x="4499992" y="2204864"/>
              <a:ext cx="2664296" cy="936104"/>
            </a:xfrm>
            <a:prstGeom prst="roundRect">
              <a:avLst/>
            </a:prstGeom>
            <a:solidFill>
              <a:srgbClr val="AFD89C"/>
            </a:soli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69" name="TextBox 8"/>
            <p:cNvSpPr txBox="1"/>
            <p:nvPr/>
          </p:nvSpPr>
          <p:spPr>
            <a:xfrm>
              <a:off x="2915816" y="1412776"/>
              <a:ext cx="2664296" cy="338801"/>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800" b="1" u="none" dirty="0">
                  <a:solidFill>
                    <a:sysClr val="window" lastClr="FFFFFF"/>
                  </a:solidFill>
                  <a:latin typeface="Huawei Sans" panose="020C0503030203020204" pitchFamily="34" charset="0"/>
                </a:rPr>
                <a:t>Database</a:t>
              </a:r>
            </a:p>
          </p:txBody>
        </p:sp>
        <p:sp>
          <p:nvSpPr>
            <p:cNvPr id="70" name="TextBox 9"/>
            <p:cNvSpPr txBox="1"/>
            <p:nvPr/>
          </p:nvSpPr>
          <p:spPr>
            <a:xfrm>
              <a:off x="1691680" y="2483604"/>
              <a:ext cx="2664296" cy="338801"/>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800" b="1" u="none" dirty="0">
                  <a:solidFill>
                    <a:sysClr val="window" lastClr="FFFFFF"/>
                  </a:solidFill>
                  <a:latin typeface="Huawei Sans" panose="020C0503030203020204" pitchFamily="34" charset="0"/>
                </a:rPr>
                <a:t>Table</a:t>
              </a:r>
            </a:p>
          </p:txBody>
        </p:sp>
        <p:sp>
          <p:nvSpPr>
            <p:cNvPr id="71" name="TextBox 10"/>
            <p:cNvSpPr txBox="1"/>
            <p:nvPr/>
          </p:nvSpPr>
          <p:spPr>
            <a:xfrm>
              <a:off x="4499992" y="2492896"/>
              <a:ext cx="2664296" cy="338801"/>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800" b="1" u="none">
                  <a:solidFill>
                    <a:sysClr val="window" lastClr="FFFFFF"/>
                  </a:solidFill>
                  <a:latin typeface="Huawei Sans" panose="020C0503030203020204" pitchFamily="34" charset="0"/>
                </a:rPr>
                <a:t>Table</a:t>
              </a:r>
            </a:p>
          </p:txBody>
        </p:sp>
        <p:sp>
          <p:nvSpPr>
            <p:cNvPr id="72" name="圆角矩形 71"/>
            <p:cNvSpPr/>
            <p:nvPr/>
          </p:nvSpPr>
          <p:spPr>
            <a:xfrm>
              <a:off x="4541567" y="3205793"/>
              <a:ext cx="1224136" cy="1584176"/>
            </a:xfrm>
            <a:prstGeom prst="roundRect">
              <a:avLst/>
            </a:prstGeom>
            <a:solidFill>
              <a:srgbClr val="56C4D2"/>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73" name="圆角矩形 72"/>
            <p:cNvSpPr/>
            <p:nvPr/>
          </p:nvSpPr>
          <p:spPr>
            <a:xfrm>
              <a:off x="5874072" y="3212976"/>
              <a:ext cx="1290216" cy="1584176"/>
            </a:xfrm>
            <a:prstGeom prst="roundRect">
              <a:avLst/>
            </a:prstGeom>
            <a:solidFill>
              <a:srgbClr val="56C4D2"/>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74" name="TextBox 13"/>
            <p:cNvSpPr txBox="1"/>
            <p:nvPr/>
          </p:nvSpPr>
          <p:spPr>
            <a:xfrm>
              <a:off x="4551507" y="3789040"/>
              <a:ext cx="1188132" cy="310568"/>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Skewed data</a:t>
              </a:r>
            </a:p>
          </p:txBody>
        </p:sp>
        <p:grpSp>
          <p:nvGrpSpPr>
            <p:cNvPr id="75" name="组合 17"/>
            <p:cNvGrpSpPr/>
            <p:nvPr/>
          </p:nvGrpSpPr>
          <p:grpSpPr>
            <a:xfrm>
              <a:off x="2670900" y="3205793"/>
              <a:ext cx="881625" cy="1584176"/>
              <a:chOff x="2652680" y="3205793"/>
              <a:chExt cx="1437640" cy="1584176"/>
            </a:xfrm>
          </p:grpSpPr>
          <p:sp>
            <p:nvSpPr>
              <p:cNvPr id="92" name="圆角矩形 15"/>
              <p:cNvSpPr/>
              <p:nvPr/>
            </p:nvSpPr>
            <p:spPr>
              <a:xfrm>
                <a:off x="2749419" y="3205793"/>
                <a:ext cx="1224136" cy="1584176"/>
              </a:xfrm>
              <a:prstGeom prst="roundRect">
                <a:avLst/>
              </a:prstGeom>
              <a:solidFill>
                <a:srgbClr val="56C4D2"/>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93" name="TextBox 16"/>
              <p:cNvSpPr txBox="1"/>
              <p:nvPr/>
            </p:nvSpPr>
            <p:spPr>
              <a:xfrm>
                <a:off x="2652680" y="3788460"/>
                <a:ext cx="1437640" cy="310568"/>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Partition</a:t>
                </a:r>
              </a:p>
            </p:txBody>
          </p:sp>
        </p:grpSp>
        <p:grpSp>
          <p:nvGrpSpPr>
            <p:cNvPr id="76" name="组合 18"/>
            <p:cNvGrpSpPr/>
            <p:nvPr/>
          </p:nvGrpSpPr>
          <p:grpSpPr>
            <a:xfrm>
              <a:off x="3519119" y="3205792"/>
              <a:ext cx="881625" cy="745341"/>
              <a:chOff x="2676713" y="3197710"/>
              <a:chExt cx="1437640" cy="1584176"/>
            </a:xfrm>
          </p:grpSpPr>
          <p:sp>
            <p:nvSpPr>
              <p:cNvPr id="90" name="圆角矩形 89"/>
              <p:cNvSpPr/>
              <p:nvPr/>
            </p:nvSpPr>
            <p:spPr>
              <a:xfrm>
                <a:off x="2749419" y="3197710"/>
                <a:ext cx="1282847" cy="1584176"/>
              </a:xfrm>
              <a:prstGeom prst="roundRect">
                <a:avLst/>
              </a:prstGeom>
              <a:solidFill>
                <a:srgbClr val="56C4D2"/>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91" name="TextBox 29"/>
              <p:cNvSpPr txBox="1"/>
              <p:nvPr/>
            </p:nvSpPr>
            <p:spPr>
              <a:xfrm>
                <a:off x="2676713" y="3661693"/>
                <a:ext cx="1437640" cy="660094"/>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Partition</a:t>
                </a:r>
              </a:p>
            </p:txBody>
          </p:sp>
        </p:grpSp>
        <p:grpSp>
          <p:nvGrpSpPr>
            <p:cNvPr id="77" name="组合 24"/>
            <p:cNvGrpSpPr/>
            <p:nvPr/>
          </p:nvGrpSpPr>
          <p:grpSpPr>
            <a:xfrm>
              <a:off x="1691680" y="3212976"/>
              <a:ext cx="432048" cy="1584176"/>
              <a:chOff x="1691680" y="3212976"/>
              <a:chExt cx="432048" cy="1584176"/>
            </a:xfrm>
          </p:grpSpPr>
          <p:sp>
            <p:nvSpPr>
              <p:cNvPr id="88" name="矩形 13"/>
              <p:cNvSpPr/>
              <p:nvPr/>
            </p:nvSpPr>
            <p:spPr>
              <a:xfrm>
                <a:off x="1691680" y="3212976"/>
                <a:ext cx="432048" cy="1584176"/>
              </a:xfrm>
              <a:prstGeom prst="rect">
                <a:avLst/>
              </a:prstGeom>
              <a:solidFill>
                <a:srgbClr val="7F0001"/>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89" name="TextBox 27"/>
              <p:cNvSpPr txBox="1"/>
              <p:nvPr/>
            </p:nvSpPr>
            <p:spPr>
              <a:xfrm>
                <a:off x="1691680" y="3522768"/>
                <a:ext cx="432048" cy="886083"/>
              </a:xfrm>
              <a:prstGeom prst="rect">
                <a:avLst/>
              </a:prstGeom>
              <a:noFill/>
            </p:spPr>
            <p:txBody>
              <a:bodyPr vert="vert270"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a:solidFill>
                      <a:sysClr val="window" lastClr="FFFFFF"/>
                    </a:solidFill>
                    <a:latin typeface="Huawei Sans" panose="020C0503030203020204" pitchFamily="34" charset="0"/>
                  </a:rPr>
                  <a:t>Bucket</a:t>
                </a:r>
              </a:p>
            </p:txBody>
          </p:sp>
        </p:grpSp>
        <p:grpSp>
          <p:nvGrpSpPr>
            <p:cNvPr id="78" name="组合 25"/>
            <p:cNvGrpSpPr/>
            <p:nvPr/>
          </p:nvGrpSpPr>
          <p:grpSpPr>
            <a:xfrm>
              <a:off x="2195736" y="3212976"/>
              <a:ext cx="432048" cy="1584176"/>
              <a:chOff x="2195736" y="3212976"/>
              <a:chExt cx="432048" cy="1584176"/>
            </a:xfrm>
          </p:grpSpPr>
          <p:sp>
            <p:nvSpPr>
              <p:cNvPr id="86" name="矩形 14"/>
              <p:cNvSpPr/>
              <p:nvPr/>
            </p:nvSpPr>
            <p:spPr>
              <a:xfrm>
                <a:off x="2195736" y="3212976"/>
                <a:ext cx="432048" cy="1584176"/>
              </a:xfrm>
              <a:prstGeom prst="rect">
                <a:avLst/>
              </a:prstGeom>
              <a:solidFill>
                <a:srgbClr val="7F0001"/>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87" name="TextBox 25"/>
              <p:cNvSpPr txBox="1"/>
              <p:nvPr/>
            </p:nvSpPr>
            <p:spPr>
              <a:xfrm>
                <a:off x="2195736" y="3522768"/>
                <a:ext cx="432048" cy="886083"/>
              </a:xfrm>
              <a:prstGeom prst="rect">
                <a:avLst/>
              </a:prstGeom>
              <a:noFill/>
            </p:spPr>
            <p:txBody>
              <a:bodyPr vert="vert270"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Bucket</a:t>
                </a:r>
              </a:p>
            </p:txBody>
          </p:sp>
        </p:grpSp>
        <p:grpSp>
          <p:nvGrpSpPr>
            <p:cNvPr id="79" name="组合 26"/>
            <p:cNvGrpSpPr/>
            <p:nvPr/>
          </p:nvGrpSpPr>
          <p:grpSpPr>
            <a:xfrm>
              <a:off x="3551443" y="3981275"/>
              <a:ext cx="458840" cy="886088"/>
              <a:chOff x="2251195" y="3165391"/>
              <a:chExt cx="575057" cy="1772173"/>
            </a:xfrm>
          </p:grpSpPr>
          <p:sp>
            <p:nvSpPr>
              <p:cNvPr id="84" name="矩形 83"/>
              <p:cNvSpPr/>
              <p:nvPr/>
            </p:nvSpPr>
            <p:spPr>
              <a:xfrm>
                <a:off x="2310700" y="3220483"/>
                <a:ext cx="432048" cy="1584176"/>
              </a:xfrm>
              <a:prstGeom prst="rect">
                <a:avLst/>
              </a:prstGeom>
              <a:solidFill>
                <a:srgbClr val="7F0001"/>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85" name="TextBox 23"/>
              <p:cNvSpPr txBox="1"/>
              <p:nvPr/>
            </p:nvSpPr>
            <p:spPr>
              <a:xfrm>
                <a:off x="2251195" y="3165391"/>
                <a:ext cx="575057" cy="1772173"/>
              </a:xfrm>
              <a:prstGeom prst="rect">
                <a:avLst/>
              </a:prstGeom>
              <a:noFill/>
            </p:spPr>
            <p:txBody>
              <a:bodyPr vert="vert270"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Bucket</a:t>
                </a:r>
              </a:p>
            </p:txBody>
          </p:sp>
        </p:grpSp>
        <p:grpSp>
          <p:nvGrpSpPr>
            <p:cNvPr id="80" name="组合 29"/>
            <p:cNvGrpSpPr/>
            <p:nvPr/>
          </p:nvGrpSpPr>
          <p:grpSpPr>
            <a:xfrm>
              <a:off x="3947492" y="3981275"/>
              <a:ext cx="458840" cy="886088"/>
              <a:chOff x="2225264" y="3165390"/>
              <a:chExt cx="575057" cy="1772173"/>
            </a:xfrm>
          </p:grpSpPr>
          <p:sp>
            <p:nvSpPr>
              <p:cNvPr id="82" name="矩形 81"/>
              <p:cNvSpPr/>
              <p:nvPr/>
            </p:nvSpPr>
            <p:spPr>
              <a:xfrm>
                <a:off x="2284587" y="3220482"/>
                <a:ext cx="432048" cy="1584176"/>
              </a:xfrm>
              <a:prstGeom prst="rect">
                <a:avLst/>
              </a:prstGeom>
              <a:solidFill>
                <a:srgbClr val="7F0001"/>
              </a:solidFill>
              <a:ln w="9525" cap="flat" cmpd="sng" algn="ctr">
                <a:noFill/>
                <a:prstDash val="solid"/>
              </a:ln>
              <a:effectLst>
                <a:outerShdw blurRad="40000" dist="23000" dir="5400000" rotWithShape="0">
                  <a:srgbClr val="000000">
                    <a:alpha val="35000"/>
                  </a:srgbClr>
                </a:outerShdw>
              </a:effectLst>
            </p:spPr>
            <p:txBody>
              <a:bodyPr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Huawei Sans" panose="020C0503030203020204" pitchFamily="34" charset="0"/>
                  <a:cs typeface="+mn-ea"/>
                  <a:sym typeface="+mn-lt"/>
                </a:endParaRPr>
              </a:p>
            </p:txBody>
          </p:sp>
          <p:sp>
            <p:nvSpPr>
              <p:cNvPr id="83" name="TextBox 21"/>
              <p:cNvSpPr txBox="1"/>
              <p:nvPr/>
            </p:nvSpPr>
            <p:spPr>
              <a:xfrm>
                <a:off x="2225264" y="3165390"/>
                <a:ext cx="575057" cy="1772173"/>
              </a:xfrm>
              <a:prstGeom prst="rect">
                <a:avLst/>
              </a:prstGeom>
              <a:noFill/>
            </p:spPr>
            <p:txBody>
              <a:bodyPr vert="vert270"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Bucket</a:t>
                </a:r>
              </a:p>
            </p:txBody>
          </p:sp>
        </p:grpSp>
        <p:sp>
          <p:nvSpPr>
            <p:cNvPr id="81" name="TextBox 32"/>
            <p:cNvSpPr txBox="1"/>
            <p:nvPr/>
          </p:nvSpPr>
          <p:spPr>
            <a:xfrm>
              <a:off x="6007298" y="3806319"/>
              <a:ext cx="1080120" cy="310568"/>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sz="1600" b="1" u="none" dirty="0">
                  <a:solidFill>
                    <a:sysClr val="window" lastClr="FFFFFF"/>
                  </a:solidFill>
                  <a:latin typeface="Huawei Sans" panose="020C0503030203020204" pitchFamily="34" charset="0"/>
                </a:rPr>
                <a:t>Normal data</a:t>
              </a:r>
            </a:p>
          </p:txBody>
        </p:sp>
      </p:grpSp>
      <p:pic>
        <p:nvPicPr>
          <p:cNvPr id="32" name="Picture 31">
            <a:extLst>
              <a:ext uri="{FF2B5EF4-FFF2-40B4-BE49-F238E27FC236}">
                <a16:creationId xmlns:a16="http://schemas.microsoft.com/office/drawing/2014/main" id="{04B73F9F-E4AA-45F8-BC04-3326E8F0B7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33" name="Graphic 32">
            <a:extLst>
              <a:ext uri="{FF2B5EF4-FFF2-40B4-BE49-F238E27FC236}">
                <a16:creationId xmlns:a16="http://schemas.microsoft.com/office/drawing/2014/main" id="{EA961AA5-E014-4F9E-9661-73C164CC01A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9869748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ea typeface="+mn-ea"/>
                <a:cs typeface="+mn-cs"/>
              </a:rPr>
              <a:t>Hive Partition and Bucket</a:t>
            </a:r>
            <a:endParaRPr lang="zh-CN" altLang="en-US" sz="3600" b="1" dirty="0">
              <a:solidFill>
                <a:srgbClr val="784658"/>
              </a:solidFill>
              <a:ea typeface="+mn-ea"/>
              <a:cs typeface="+mn-cs"/>
              <a:sym typeface="Microsoft YaHei" panose="020B0503020204020204" pitchFamily="34" charset="-122"/>
            </a:endParaRPr>
          </a:p>
        </p:txBody>
      </p:sp>
      <p:sp>
        <p:nvSpPr>
          <p:cNvPr id="3" name="文本占位符 2"/>
          <p:cNvSpPr>
            <a:spLocks noGrp="1"/>
          </p:cNvSpPr>
          <p:nvPr>
            <p:ph type="body" sz="quarter" idx="10"/>
          </p:nvPr>
        </p:nvSpPr>
        <p:spPr>
          <a:xfrm>
            <a:off x="455612" y="1831320"/>
            <a:ext cx="11293476" cy="4875042"/>
          </a:xfrm>
        </p:spPr>
        <p:txBody>
          <a:bodyPr>
            <a:noAutofit/>
          </a:bodyPr>
          <a:lstStyle/>
          <a:p>
            <a:r>
              <a:rPr b="0" u="none" dirty="0">
                <a:latin typeface="Huawei Sans" panose="020C0503030203020204" pitchFamily="34" charset="0"/>
              </a:rPr>
              <a:t>Partition: Data tables can be partitioned based on the value of a certain field.</a:t>
            </a:r>
            <a:endParaRPr lang="zu-ZA"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Each partition is a directory.</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The number of partitions is not fixed.</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Partitions or buckets can be created within partitions.</a:t>
            </a:r>
            <a:endParaRPr lang="en-US" altLang="zh-CN" dirty="0">
              <a:latin typeface="Huawei Sans" panose="020C0503030203020204" pitchFamily="34" charset="0"/>
              <a:sym typeface="Microsoft YaHei" panose="020B0503020204020204" pitchFamily="34" charset="-122"/>
            </a:endParaRPr>
          </a:p>
          <a:p>
            <a:pPr marL="0" indent="0">
              <a:buNone/>
            </a:pPr>
            <a:endParaRPr lang="zh-CN" altLang="en-US" dirty="0">
              <a:latin typeface="Huawei Sans" panose="020C0503030203020204" pitchFamily="34" charset="0"/>
              <a:sym typeface="Microsoft YaHei" panose="020B0503020204020204" pitchFamily="34" charset="-122"/>
            </a:endParaRPr>
          </a:p>
        </p:txBody>
      </p:sp>
      <p:pic>
        <p:nvPicPr>
          <p:cNvPr id="4" name="Picture 3">
            <a:extLst>
              <a:ext uri="{FF2B5EF4-FFF2-40B4-BE49-F238E27FC236}">
                <a16:creationId xmlns:a16="http://schemas.microsoft.com/office/drawing/2014/main" id="{B8A9803F-F2AB-422F-933A-D7434A432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5330" y="-360976"/>
            <a:ext cx="2687769" cy="1800993"/>
          </a:xfrm>
          <a:prstGeom prst="rect">
            <a:avLst/>
          </a:prstGeom>
        </p:spPr>
      </p:pic>
      <p:pic>
        <p:nvPicPr>
          <p:cNvPr id="5" name="Graphic 4">
            <a:extLst>
              <a:ext uri="{FF2B5EF4-FFF2-40B4-BE49-F238E27FC236}">
                <a16:creationId xmlns:a16="http://schemas.microsoft.com/office/drawing/2014/main" id="{E2195A23-E99E-4E5D-AA70-8CE9AA4A008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506" y="6114701"/>
            <a:ext cx="2167470" cy="591661"/>
          </a:xfrm>
          <a:prstGeom prst="rect">
            <a:avLst/>
          </a:prstGeom>
        </p:spPr>
      </p:pic>
    </p:spTree>
    <p:extLst>
      <p:ext uri="{BB962C8B-B14F-4D97-AF65-F5344CB8AC3E}">
        <p14:creationId xmlns:p14="http://schemas.microsoft.com/office/powerpoint/2010/main" val="41795018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9262" y="861354"/>
            <a:ext cx="11293475" cy="497095"/>
          </a:xfrm>
        </p:spPr>
        <p:txBody>
          <a:bodyPr>
            <a:noAutofit/>
          </a:bodyPr>
          <a:lstStyle/>
          <a:p>
            <a:r>
              <a:rPr lang="zh-CN" altLang="en-US" sz="3600" b="1" dirty="0">
                <a:solidFill>
                  <a:srgbClr val="784658"/>
                </a:solidFill>
                <a:ea typeface="+mn-ea"/>
                <a:cs typeface="+mn-cs"/>
              </a:rPr>
              <a:t>Hive Partition and Bucket</a:t>
            </a:r>
            <a:endParaRPr lang="zh-CN" altLang="en-US" sz="3600" b="1" dirty="0">
              <a:solidFill>
                <a:srgbClr val="784658"/>
              </a:solidFill>
              <a:ea typeface="+mn-ea"/>
              <a:cs typeface="+mn-cs"/>
              <a:sym typeface="Microsoft YaHei" panose="020B0503020204020204" pitchFamily="34" charset="-122"/>
            </a:endParaRPr>
          </a:p>
        </p:txBody>
      </p:sp>
      <p:sp>
        <p:nvSpPr>
          <p:cNvPr id="3" name="文本占位符 2"/>
          <p:cNvSpPr>
            <a:spLocks noGrp="1"/>
          </p:cNvSpPr>
          <p:nvPr>
            <p:ph type="body" sz="quarter" idx="10"/>
          </p:nvPr>
        </p:nvSpPr>
        <p:spPr>
          <a:xfrm>
            <a:off x="378610" y="1982958"/>
            <a:ext cx="11293476" cy="4875042"/>
          </a:xfrm>
        </p:spPr>
        <p:txBody>
          <a:bodyPr>
            <a:noAutofit/>
          </a:bodyPr>
          <a:lstStyle/>
          <a:p>
            <a:r>
              <a:rPr sz="3200" b="0" u="none" dirty="0">
                <a:latin typeface="Huawei Sans" panose="020C0503030203020204" pitchFamily="34" charset="0"/>
              </a:rPr>
              <a:t>Bucket: Data can be stored in different buckets.</a:t>
            </a:r>
            <a:endParaRPr lang="en-US" altLang="zh-CN" sz="3200" dirty="0">
              <a:latin typeface="Huawei Sans" panose="020C0503030203020204" pitchFamily="34" charset="0"/>
              <a:sym typeface="Microsoft YaHei" panose="020B0503020204020204" pitchFamily="34" charset="-122"/>
            </a:endParaRPr>
          </a:p>
          <a:p>
            <a:pPr lvl="1"/>
            <a:r>
              <a:rPr sz="2800" b="0" u="none" dirty="0">
                <a:latin typeface="Huawei Sans" panose="020C0503030203020204" pitchFamily="34" charset="0"/>
              </a:rPr>
              <a:t>Each bucket is a file.</a:t>
            </a:r>
            <a:endParaRPr lang="en-US" altLang="zh-CN" sz="2800" dirty="0">
              <a:latin typeface="Huawei Sans" panose="020C0503030203020204" pitchFamily="34" charset="0"/>
              <a:sym typeface="Microsoft YaHei" panose="020B0503020204020204" pitchFamily="34" charset="-122"/>
            </a:endParaRPr>
          </a:p>
          <a:p>
            <a:pPr lvl="1"/>
            <a:r>
              <a:rPr sz="2800" b="0" u="none" dirty="0">
                <a:latin typeface="Huawei Sans" panose="020C0503030203020204" pitchFamily="34" charset="0"/>
              </a:rPr>
              <a:t>The number of buckets is specified when creating a table. The buckets can be sorted.</a:t>
            </a:r>
          </a:p>
          <a:p>
            <a:pPr marL="457200" lvl="1" indent="0">
              <a:buNone/>
            </a:pPr>
            <a:endParaRPr lang="zh-CN" altLang="en-US" dirty="0">
              <a:latin typeface="Huawei Sans" panose="020C0503030203020204" pitchFamily="34" charset="0"/>
              <a:sym typeface="Microsoft YaHei" panose="020B0503020204020204" pitchFamily="34" charset="-122"/>
            </a:endParaRPr>
          </a:p>
        </p:txBody>
      </p:sp>
      <p:pic>
        <p:nvPicPr>
          <p:cNvPr id="4" name="Picture 3">
            <a:extLst>
              <a:ext uri="{FF2B5EF4-FFF2-40B4-BE49-F238E27FC236}">
                <a16:creationId xmlns:a16="http://schemas.microsoft.com/office/drawing/2014/main" id="{B8A9803F-F2AB-422F-933A-D7434A4327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95330" y="-360976"/>
            <a:ext cx="2687769" cy="1800993"/>
          </a:xfrm>
          <a:prstGeom prst="rect">
            <a:avLst/>
          </a:prstGeom>
        </p:spPr>
      </p:pic>
      <p:pic>
        <p:nvPicPr>
          <p:cNvPr id="5" name="Graphic 4">
            <a:extLst>
              <a:ext uri="{FF2B5EF4-FFF2-40B4-BE49-F238E27FC236}">
                <a16:creationId xmlns:a16="http://schemas.microsoft.com/office/drawing/2014/main" id="{E2195A23-E99E-4E5D-AA70-8CE9AA4A008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506" y="6114701"/>
            <a:ext cx="2167470" cy="591661"/>
          </a:xfrm>
          <a:prstGeom prst="rect">
            <a:avLst/>
          </a:prstGeom>
        </p:spPr>
      </p:pic>
    </p:spTree>
    <p:extLst>
      <p:ext uri="{BB962C8B-B14F-4D97-AF65-F5344CB8AC3E}">
        <p14:creationId xmlns:p14="http://schemas.microsoft.com/office/powerpoint/2010/main" val="1931203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78610" y="863552"/>
            <a:ext cx="11293475" cy="497095"/>
          </a:xfrm>
        </p:spPr>
        <p:txBody>
          <a:bodyPr>
            <a:noAutofit/>
          </a:bodyPr>
          <a:lstStyle/>
          <a:p>
            <a:r>
              <a:rPr lang="zh-CN" altLang="en-US" sz="3600" b="1" dirty="0">
                <a:solidFill>
                  <a:srgbClr val="784658"/>
                </a:solidFill>
                <a:ea typeface="+mn-ea"/>
                <a:cs typeface="+mn-cs"/>
              </a:rPr>
              <a:t>Hive Data Storage Model</a:t>
            </a:r>
            <a:r>
              <a:rPr lang="en-US" altLang="en-US" sz="3600" b="1" dirty="0">
                <a:solidFill>
                  <a:srgbClr val="784658"/>
                </a:solidFill>
                <a:ea typeface="+mn-ea"/>
                <a:cs typeface="+mn-cs"/>
              </a:rPr>
              <a:t>:</a:t>
            </a:r>
            <a:r>
              <a:rPr lang="zh-CN" altLang="en-US" sz="3600" b="1" dirty="0">
                <a:solidFill>
                  <a:srgbClr val="784658"/>
                </a:solidFill>
                <a:ea typeface="+mn-ea"/>
                <a:cs typeface="+mn-cs"/>
              </a:rPr>
              <a:t> Managed and External Tables</a:t>
            </a:r>
            <a:endParaRPr lang="zh-CN" altLang="en-US" sz="3600" b="1" dirty="0">
              <a:solidFill>
                <a:srgbClr val="784658"/>
              </a:solidFill>
              <a:ea typeface="+mn-ea"/>
              <a:cs typeface="+mn-cs"/>
              <a:sym typeface="Microsoft YaHei" panose="020B0503020204020204" pitchFamily="34" charset="-122"/>
            </a:endParaRPr>
          </a:p>
        </p:txBody>
      </p:sp>
      <p:sp>
        <p:nvSpPr>
          <p:cNvPr id="3" name="文本占位符 2"/>
          <p:cNvSpPr>
            <a:spLocks noGrp="1"/>
          </p:cNvSpPr>
          <p:nvPr>
            <p:ph type="body" sz="quarter" idx="10"/>
          </p:nvPr>
        </p:nvSpPr>
        <p:spPr>
          <a:xfrm>
            <a:off x="455612" y="1709056"/>
            <a:ext cx="11293476" cy="4218499"/>
          </a:xfrm>
        </p:spPr>
        <p:txBody>
          <a:bodyPr>
            <a:noAutofit/>
          </a:bodyPr>
          <a:lstStyle/>
          <a:p>
            <a:r>
              <a:rPr b="0" u="none" dirty="0">
                <a:latin typeface="Huawei Sans" panose="020C0503030203020204" pitchFamily="34" charset="0"/>
              </a:rPr>
              <a:t>Hive can create managed and external tables.</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After a Hive table is created, Hive moves data to the data warehouse directory.</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If all processing is performed by Hive, you are advised to use managed tables.</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If you want to use Hive and other tools to process the same data set, you are advised to use external tables.</a:t>
            </a:r>
          </a:p>
          <a:p>
            <a:endParaRPr lang="zh-CN" altLang="en-US" dirty="0">
              <a:latin typeface="Huawei Sans" panose="020C0503030203020204" pitchFamily="34" charset="0"/>
              <a:sym typeface="Microsoft YaHei" panose="020B0503020204020204" pitchFamily="34" charset="-122"/>
            </a:endParaRPr>
          </a:p>
        </p:txBody>
      </p:sp>
      <p:graphicFrame>
        <p:nvGraphicFramePr>
          <p:cNvPr id="4" name="表格 3"/>
          <p:cNvGraphicFramePr>
            <a:graphicFrameLocks noGrp="1"/>
          </p:cNvGraphicFramePr>
          <p:nvPr/>
        </p:nvGraphicFramePr>
        <p:xfrm>
          <a:off x="1340224" y="3871241"/>
          <a:ext cx="9511553" cy="912102"/>
        </p:xfrm>
        <a:graphic>
          <a:graphicData uri="http://schemas.openxmlformats.org/drawingml/2006/table">
            <a:tbl>
              <a:tblPr firstRow="1" bandRow="1"/>
              <a:tblGrid>
                <a:gridCol w="2388870">
                  <a:extLst>
                    <a:ext uri="{9D8B030D-6E8A-4147-A177-3AD203B41FA5}">
                      <a16:colId xmlns:a16="http://schemas.microsoft.com/office/drawing/2014/main" val="20000"/>
                    </a:ext>
                  </a:extLst>
                </a:gridCol>
                <a:gridCol w="4140060">
                  <a:extLst>
                    <a:ext uri="{9D8B030D-6E8A-4147-A177-3AD203B41FA5}">
                      <a16:colId xmlns:a16="http://schemas.microsoft.com/office/drawing/2014/main" val="20001"/>
                    </a:ext>
                  </a:extLst>
                </a:gridCol>
                <a:gridCol w="2982623">
                  <a:extLst>
                    <a:ext uri="{9D8B030D-6E8A-4147-A177-3AD203B41FA5}">
                      <a16:colId xmlns:a16="http://schemas.microsoft.com/office/drawing/2014/main" val="20002"/>
                    </a:ext>
                  </a:extLst>
                </a:gridCol>
              </a:tblGrid>
              <a:tr h="456051">
                <a:tc>
                  <a:txBody>
                    <a:bodyPr/>
                    <a:lstStyle>
                      <a:defPPr>
                        <a:defRPr lang="zh-CN"/>
                      </a:defPPr>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endParaRPr lang="zh-CN" altLang="en-US" sz="1600" dirty="0">
                        <a:solidFill>
                          <a:schemeClr val="tx1"/>
                        </a:solidFill>
                        <a:latin typeface="Huawei Sans" panose="020C0503030203020204" pitchFamily="34" charset="0"/>
                        <a:ea typeface="+mn-ea"/>
                        <a:cs typeface="+mn-ea"/>
                        <a:sym typeface="Microsoft YaHei" panose="020B0503020204020204" pitchFamily="34" charset="-122"/>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defPPr>
                        <a:defRPr lang="zh-CN"/>
                      </a:defPPr>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sz="1600" b="1" u="none" dirty="0">
                          <a:solidFill>
                            <a:schemeClr val="tx1"/>
                          </a:solidFill>
                          <a:latin typeface="Huawei Sans" panose="020C0503030203020204" pitchFamily="34" charset="0"/>
                        </a:rPr>
                        <a:t>Managed Table</a:t>
                      </a:r>
                      <a:endParaRPr lang="zh-CN" altLang="en-US" sz="1600" b="1" dirty="0">
                        <a:solidFill>
                          <a:schemeClr val="tx1"/>
                        </a:solidFill>
                        <a:latin typeface="Huawei Sans" panose="020C0503030203020204" pitchFamily="34" charset="0"/>
                        <a:ea typeface="+mn-ea"/>
                        <a:cs typeface="+mn-ea"/>
                        <a:sym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defPPr>
                        <a:defRPr lang="zh-CN"/>
                      </a:defPPr>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sz="1600" b="1" u="none" dirty="0">
                          <a:solidFill>
                            <a:schemeClr val="tx1"/>
                          </a:solidFill>
                          <a:latin typeface="Huawei Sans" panose="020C0503030203020204" pitchFamily="34" charset="0"/>
                        </a:rPr>
                        <a:t>External Table</a:t>
                      </a:r>
                      <a:endParaRPr lang="zh-CN" altLang="en-US" sz="1600" b="1" dirty="0">
                        <a:solidFill>
                          <a:schemeClr val="tx1"/>
                        </a:solidFill>
                        <a:latin typeface="Huawei Sans" panose="020C0503030203020204" pitchFamily="34" charset="0"/>
                        <a:ea typeface="+mn-ea"/>
                        <a:cs typeface="+mn-ea"/>
                        <a:sym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456051">
                <a:tc>
                  <a:txBody>
                    <a:bodyPr/>
                    <a:lstStyle>
                      <a:defPPr>
                        <a:defRPr lang="zh-CN"/>
                      </a:defPPr>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sz="1600" b="0" u="none">
                          <a:latin typeface="Huawei Sans" panose="020C0503030203020204" pitchFamily="34" charset="0"/>
                        </a:rPr>
                        <a:t>DROP</a:t>
                      </a:r>
                      <a:endParaRPr lang="zh-CN" altLang="en-US" sz="1600" dirty="0">
                        <a:latin typeface="Huawei Sans" panose="020C0503030203020204" pitchFamily="34" charset="0"/>
                        <a:ea typeface="+mn-ea"/>
                        <a:cs typeface="+mn-ea"/>
                        <a:sym typeface="Microsoft YaHei" panose="020B0503020204020204" pitchFamily="34" charset="-122"/>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zh-CN"/>
                      </a:defPPr>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sz="1600" b="0" u="none" dirty="0">
                          <a:latin typeface="Huawei Sans" panose="020C0503030203020204" pitchFamily="34" charset="0"/>
                        </a:rPr>
                        <a:t>Metadata and data are deleted together.</a:t>
                      </a:r>
                      <a:endParaRPr lang="zh-CN" altLang="en-US" sz="1600" dirty="0">
                        <a:latin typeface="Huawei Sans" panose="020C0503030203020204" pitchFamily="34" charset="0"/>
                        <a:ea typeface="+mn-ea"/>
                        <a:cs typeface="+mn-ea"/>
                        <a:sym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zh-CN"/>
                      </a:defPPr>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sz="1600" b="0" u="none" dirty="0">
                          <a:latin typeface="Huawei Sans" panose="020C0503030203020204" pitchFamily="34" charset="0"/>
                        </a:rPr>
                        <a:t>Only metadata is deleted.</a:t>
                      </a:r>
                      <a:endParaRPr lang="zh-CN" altLang="en-US" sz="1600" dirty="0">
                        <a:latin typeface="Huawei Sans" panose="020C0503030203020204" pitchFamily="34" charset="0"/>
                        <a:ea typeface="+mn-ea"/>
                        <a:cs typeface="+mn-ea"/>
                        <a:sym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pic>
        <p:nvPicPr>
          <p:cNvPr id="5" name="Picture 4">
            <a:extLst>
              <a:ext uri="{FF2B5EF4-FFF2-40B4-BE49-F238E27FC236}">
                <a16:creationId xmlns:a16="http://schemas.microsoft.com/office/drawing/2014/main" id="{D79EA748-0F41-44A9-A63E-1D7C79A0C9A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0345"/>
            <a:ext cx="2687769" cy="1800993"/>
          </a:xfrm>
          <a:prstGeom prst="rect">
            <a:avLst/>
          </a:prstGeom>
        </p:spPr>
      </p:pic>
      <p:pic>
        <p:nvPicPr>
          <p:cNvPr id="6" name="Graphic 5">
            <a:extLst>
              <a:ext uri="{FF2B5EF4-FFF2-40B4-BE49-F238E27FC236}">
                <a16:creationId xmlns:a16="http://schemas.microsoft.com/office/drawing/2014/main" id="{092381B9-C225-4B1B-9FB9-8DA32771E81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75964"/>
            <a:ext cx="2167470" cy="591661"/>
          </a:xfrm>
          <a:prstGeom prst="rect">
            <a:avLst/>
          </a:prstGeom>
        </p:spPr>
      </p:pic>
    </p:spTree>
    <p:extLst>
      <p:ext uri="{BB962C8B-B14F-4D97-AF65-F5344CB8AC3E}">
        <p14:creationId xmlns:p14="http://schemas.microsoft.com/office/powerpoint/2010/main" val="28172488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Autofit/>
          </a:bodyPr>
          <a:lstStyle/>
          <a:p>
            <a:r>
              <a:rPr lang="zh-CN" altLang="en-US" sz="3600" b="1" dirty="0">
                <a:solidFill>
                  <a:srgbClr val="784658"/>
                </a:solidFill>
                <a:ea typeface="+mn-ea"/>
                <a:cs typeface="+mn-cs"/>
              </a:rPr>
              <a:t>Functions Supported by Hive</a:t>
            </a:r>
            <a:endParaRPr lang="zh-CN" altLang="en-US" sz="3600" b="1" dirty="0">
              <a:solidFill>
                <a:srgbClr val="784658"/>
              </a:solidFill>
              <a:ea typeface="+mn-ea"/>
              <a:cs typeface="+mn-cs"/>
              <a:sym typeface="Microsoft YaHei" panose="020B0503020204020204" pitchFamily="34" charset="-122"/>
            </a:endParaRPr>
          </a:p>
        </p:txBody>
      </p:sp>
      <p:sp>
        <p:nvSpPr>
          <p:cNvPr id="4" name="文本占位符 3"/>
          <p:cNvSpPr>
            <a:spLocks noGrp="1"/>
          </p:cNvSpPr>
          <p:nvPr>
            <p:ph type="body" sz="quarter" idx="10"/>
          </p:nvPr>
        </p:nvSpPr>
        <p:spPr/>
        <p:txBody>
          <a:bodyPr>
            <a:noAutofit/>
          </a:bodyPr>
          <a:lstStyle/>
          <a:p>
            <a:pPr lvl="0"/>
            <a:r>
              <a:rPr b="0" u="none" dirty="0">
                <a:latin typeface="Huawei Sans" panose="020C0503030203020204" pitchFamily="34" charset="0"/>
              </a:rPr>
              <a:t>Built-in Hive functions</a:t>
            </a:r>
          </a:p>
          <a:p>
            <a:pPr lvl="1"/>
            <a:r>
              <a:rPr b="0" u="none" dirty="0">
                <a:latin typeface="Huawei Sans" panose="020C0503030203020204" pitchFamily="34" charset="0"/>
              </a:rPr>
              <a:t>Mathematical functions, such as </a:t>
            </a:r>
            <a:r>
              <a:rPr b="1" u="none" dirty="0">
                <a:latin typeface="Huawei Sans" panose="020C0503030203020204" pitchFamily="34" charset="0"/>
              </a:rPr>
              <a:t>round()</a:t>
            </a:r>
            <a:r>
              <a:rPr b="0" u="none" dirty="0">
                <a:latin typeface="Huawei Sans" panose="020C0503030203020204" pitchFamily="34" charset="0"/>
              </a:rPr>
              <a:t>, </a:t>
            </a:r>
            <a:r>
              <a:rPr b="1" u="none" dirty="0">
                <a:latin typeface="Huawei Sans" panose="020C0503030203020204" pitchFamily="34" charset="0"/>
              </a:rPr>
              <a:t>floor()</a:t>
            </a:r>
            <a:r>
              <a:rPr b="0" u="none" dirty="0">
                <a:latin typeface="Huawei Sans" panose="020C0503030203020204" pitchFamily="34" charset="0"/>
              </a:rPr>
              <a:t>, </a:t>
            </a:r>
            <a:r>
              <a:rPr b="1" u="none" dirty="0">
                <a:latin typeface="Huawei Sans" panose="020C0503030203020204" pitchFamily="34" charset="0"/>
              </a:rPr>
              <a:t>abs()</a:t>
            </a:r>
            <a:r>
              <a:rPr b="0" u="none" dirty="0">
                <a:latin typeface="Huawei Sans" panose="020C0503030203020204" pitchFamily="34" charset="0"/>
              </a:rPr>
              <a:t>, and </a:t>
            </a:r>
            <a:r>
              <a:rPr b="1" u="none" dirty="0">
                <a:latin typeface="Huawei Sans" panose="020C0503030203020204" pitchFamily="34" charset="0"/>
              </a:rPr>
              <a:t>rand()</a:t>
            </a:r>
            <a:r>
              <a:rPr b="0" u="none" dirty="0">
                <a:latin typeface="Huawei Sans" panose="020C0503030203020204" pitchFamily="34" charset="0"/>
              </a:rPr>
              <a:t>.</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Date functions, such as </a:t>
            </a:r>
            <a:r>
              <a:rPr b="1" u="none" dirty="0" err="1">
                <a:latin typeface="Huawei Sans" panose="020C0503030203020204" pitchFamily="34" charset="0"/>
              </a:rPr>
              <a:t>to_date</a:t>
            </a:r>
            <a:r>
              <a:rPr b="1" u="none" dirty="0">
                <a:latin typeface="Huawei Sans" panose="020C0503030203020204" pitchFamily="34" charset="0"/>
              </a:rPr>
              <a:t>()</a:t>
            </a:r>
            <a:r>
              <a:rPr b="0" u="none" dirty="0">
                <a:latin typeface="Huawei Sans" panose="020C0503030203020204" pitchFamily="34" charset="0"/>
              </a:rPr>
              <a:t>, </a:t>
            </a:r>
            <a:r>
              <a:rPr b="1" u="none" dirty="0">
                <a:latin typeface="Huawei Sans" panose="020C0503030203020204" pitchFamily="34" charset="0"/>
              </a:rPr>
              <a:t>month()</a:t>
            </a:r>
            <a:r>
              <a:rPr b="0" u="none" dirty="0">
                <a:latin typeface="Huawei Sans" panose="020C0503030203020204" pitchFamily="34" charset="0"/>
              </a:rPr>
              <a:t>, and </a:t>
            </a:r>
            <a:r>
              <a:rPr b="1" u="none" dirty="0">
                <a:latin typeface="Huawei Sans" panose="020C0503030203020204" pitchFamily="34" charset="0"/>
              </a:rPr>
              <a:t>day()</a:t>
            </a:r>
            <a:r>
              <a:rPr b="0" u="none" dirty="0">
                <a:latin typeface="Huawei Sans" panose="020C0503030203020204" pitchFamily="34" charset="0"/>
              </a:rPr>
              <a:t>.</a:t>
            </a:r>
            <a:endParaRPr lang="en-US" altLang="zh-CN" dirty="0">
              <a:latin typeface="Huawei Sans" panose="020C0503030203020204" pitchFamily="34" charset="0"/>
              <a:sym typeface="Microsoft YaHei" panose="020B0503020204020204" pitchFamily="34" charset="-122"/>
            </a:endParaRPr>
          </a:p>
          <a:p>
            <a:pPr lvl="1"/>
            <a:r>
              <a:rPr b="0" u="none" dirty="0">
                <a:latin typeface="Huawei Sans" panose="020C0503030203020204" pitchFamily="34" charset="0"/>
              </a:rPr>
              <a:t>String functions, such as </a:t>
            </a:r>
            <a:r>
              <a:rPr b="1" u="none" dirty="0">
                <a:latin typeface="Huawei Sans" panose="020C0503030203020204" pitchFamily="34" charset="0"/>
              </a:rPr>
              <a:t>trim()</a:t>
            </a:r>
            <a:r>
              <a:rPr b="0" u="none" dirty="0">
                <a:latin typeface="Huawei Sans" panose="020C0503030203020204" pitchFamily="34" charset="0"/>
              </a:rPr>
              <a:t>, </a:t>
            </a:r>
            <a:r>
              <a:rPr b="1" u="none" dirty="0">
                <a:latin typeface="Huawei Sans" panose="020C0503030203020204" pitchFamily="34" charset="0"/>
              </a:rPr>
              <a:t>length()</a:t>
            </a:r>
            <a:r>
              <a:rPr b="0" u="none" dirty="0">
                <a:latin typeface="Huawei Sans" panose="020C0503030203020204" pitchFamily="34" charset="0"/>
              </a:rPr>
              <a:t>, and </a:t>
            </a:r>
            <a:r>
              <a:rPr b="1" u="none" dirty="0" err="1">
                <a:latin typeface="Huawei Sans" panose="020C0503030203020204" pitchFamily="34" charset="0"/>
              </a:rPr>
              <a:t>substr</a:t>
            </a:r>
            <a:r>
              <a:rPr b="1" u="none" dirty="0">
                <a:latin typeface="Huawei Sans" panose="020C0503030203020204" pitchFamily="34" charset="0"/>
              </a:rPr>
              <a:t>()</a:t>
            </a:r>
            <a:r>
              <a:rPr b="0" u="none" dirty="0">
                <a:latin typeface="Huawei Sans" panose="020C0503030203020204" pitchFamily="34" charset="0"/>
              </a:rPr>
              <a:t>.</a:t>
            </a:r>
            <a:endParaRPr lang="en-US" altLang="zh-CN" dirty="0">
              <a:latin typeface="Huawei Sans" panose="020C0503030203020204" pitchFamily="34" charset="0"/>
              <a:sym typeface="Microsoft YaHei" panose="020B0503020204020204" pitchFamily="34" charset="-122"/>
            </a:endParaRPr>
          </a:p>
          <a:p>
            <a:r>
              <a:rPr b="0" u="none" dirty="0">
                <a:latin typeface="Huawei Sans" panose="020C0503030203020204" pitchFamily="34" charset="0"/>
              </a:rPr>
              <a:t>User-defined functions (UDFs)</a:t>
            </a:r>
            <a:endParaRPr lang="en-US" altLang="zh-CN" dirty="0">
              <a:latin typeface="Huawei Sans" panose="020C0503030203020204" pitchFamily="34" charset="0"/>
              <a:sym typeface="Microsoft YaHei" panose="020B0503020204020204" pitchFamily="34" charset="-122"/>
            </a:endParaRPr>
          </a:p>
          <a:p>
            <a:endParaRPr lang="zh-CN" altLang="en-US" dirty="0">
              <a:latin typeface="Huawei Sans" panose="020C0503030203020204" pitchFamily="34" charset="0"/>
              <a:sym typeface="Microsoft YaHei" panose="020B0503020204020204" pitchFamily="34" charset="-122"/>
            </a:endParaRPr>
          </a:p>
        </p:txBody>
      </p:sp>
      <p:pic>
        <p:nvPicPr>
          <p:cNvPr id="6" name="Picture 5">
            <a:extLst>
              <a:ext uri="{FF2B5EF4-FFF2-40B4-BE49-F238E27FC236}">
                <a16:creationId xmlns:a16="http://schemas.microsoft.com/office/drawing/2014/main" id="{B867055A-3A4B-42F6-81CA-3CE431D5AC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0345"/>
            <a:ext cx="2687769" cy="1800993"/>
          </a:xfrm>
          <a:prstGeom prst="rect">
            <a:avLst/>
          </a:prstGeom>
        </p:spPr>
      </p:pic>
      <p:pic>
        <p:nvPicPr>
          <p:cNvPr id="7" name="Graphic 6">
            <a:extLst>
              <a:ext uri="{FF2B5EF4-FFF2-40B4-BE49-F238E27FC236}">
                <a16:creationId xmlns:a16="http://schemas.microsoft.com/office/drawing/2014/main" id="{1C229D2B-65AE-4E58-A7BF-805E4992C6E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75964"/>
            <a:ext cx="2167470" cy="591661"/>
          </a:xfrm>
          <a:prstGeom prst="rect">
            <a:avLst/>
          </a:prstGeom>
        </p:spPr>
      </p:pic>
    </p:spTree>
    <p:extLst>
      <p:ext uri="{BB962C8B-B14F-4D97-AF65-F5344CB8AC3E}">
        <p14:creationId xmlns:p14="http://schemas.microsoft.com/office/powerpoint/2010/main" val="18393518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lang="zh-CN" altLang="en-US" sz="3600" b="1" dirty="0">
                <a:solidFill>
                  <a:srgbClr val="784658"/>
                </a:solidFill>
                <a:ea typeface="+mn-ea"/>
                <a:cs typeface="+mn-cs"/>
              </a:rPr>
              <a:t>Hive SQL Overview</a:t>
            </a:r>
            <a:endParaRPr lang="zh-CN" altLang="en-US" sz="3600" b="1" dirty="0">
              <a:solidFill>
                <a:srgbClr val="784658"/>
              </a:solidFill>
              <a:ea typeface="+mn-ea"/>
              <a:cs typeface="+mn-cs"/>
              <a:sym typeface="Microsoft YaHei" panose="020B0503020204020204" pitchFamily="34" charset="-122"/>
            </a:endParaRPr>
          </a:p>
        </p:txBody>
      </p:sp>
      <p:sp>
        <p:nvSpPr>
          <p:cNvPr id="3" name="文本占位符 2"/>
          <p:cNvSpPr>
            <a:spLocks noGrp="1"/>
          </p:cNvSpPr>
          <p:nvPr>
            <p:ph type="body" sz="quarter" idx="10"/>
          </p:nvPr>
        </p:nvSpPr>
        <p:spPr/>
        <p:txBody>
          <a:bodyPr>
            <a:noAutofit/>
          </a:bodyPr>
          <a:lstStyle/>
          <a:p>
            <a:pPr lvl="0"/>
            <a:r>
              <a:rPr b="0" u="none">
                <a:latin typeface="Huawei Sans" panose="020C0503030203020204" pitchFamily="34" charset="0"/>
              </a:rPr>
              <a:t>DDL-Data Definition Language:</a:t>
            </a:r>
            <a:endParaRPr lang="en-US" altLang="zh-CN" dirty="0">
              <a:latin typeface="Huawei Sans" panose="020C0503030203020204" pitchFamily="34" charset="0"/>
              <a:sym typeface="Microsoft YaHei" panose="020B0503020204020204" pitchFamily="34" charset="-122"/>
            </a:endParaRPr>
          </a:p>
          <a:p>
            <a:pPr lvl="1"/>
            <a:r>
              <a:rPr b="0" u="none">
                <a:latin typeface="Huawei Sans" panose="020C0503030203020204" pitchFamily="34" charset="0"/>
              </a:rPr>
              <a:t>Creates tables, modifies tables, deletes tables, partitions, and data types.</a:t>
            </a:r>
            <a:endParaRPr lang="en-US" altLang="zh-CN" dirty="0">
              <a:latin typeface="Huawei Sans" panose="020C0503030203020204" pitchFamily="34" charset="0"/>
              <a:sym typeface="Microsoft YaHei" panose="020B0503020204020204" pitchFamily="34" charset="-122"/>
            </a:endParaRPr>
          </a:p>
          <a:p>
            <a:pPr lvl="0"/>
            <a:r>
              <a:rPr b="0" u="none">
                <a:latin typeface="Huawei Sans" panose="020C0503030203020204" pitchFamily="34" charset="0"/>
              </a:rPr>
              <a:t>DML-Data Management Language:</a:t>
            </a:r>
            <a:endParaRPr lang="en-US" altLang="zh-CN" dirty="0">
              <a:latin typeface="Huawei Sans" panose="020C0503030203020204" pitchFamily="34" charset="0"/>
              <a:sym typeface="Microsoft YaHei" panose="020B0503020204020204" pitchFamily="34" charset="-122"/>
            </a:endParaRPr>
          </a:p>
          <a:p>
            <a:pPr lvl="1"/>
            <a:r>
              <a:rPr b="0" u="none">
                <a:latin typeface="Huawei Sans" panose="020C0503030203020204" pitchFamily="34" charset="0"/>
              </a:rPr>
              <a:t>Imports and exports data.</a:t>
            </a:r>
            <a:endParaRPr lang="en-US" altLang="zh-CN" dirty="0">
              <a:latin typeface="Huawei Sans" panose="020C0503030203020204" pitchFamily="34" charset="0"/>
              <a:sym typeface="Microsoft YaHei" panose="020B0503020204020204" pitchFamily="34" charset="-122"/>
            </a:endParaRPr>
          </a:p>
          <a:p>
            <a:pPr lvl="0"/>
            <a:r>
              <a:rPr b="0" u="none">
                <a:latin typeface="Huawei Sans" panose="020C0503030203020204" pitchFamily="34" charset="0"/>
              </a:rPr>
              <a:t>DQL-Data Query Language:</a:t>
            </a:r>
            <a:endParaRPr lang="en-US" altLang="zh-CN" dirty="0">
              <a:latin typeface="Huawei Sans" panose="020C0503030203020204" pitchFamily="34" charset="0"/>
              <a:sym typeface="Microsoft YaHei" panose="020B0503020204020204" pitchFamily="34" charset="-122"/>
            </a:endParaRPr>
          </a:p>
          <a:p>
            <a:pPr lvl="1"/>
            <a:r>
              <a:rPr b="0" u="none">
                <a:latin typeface="Huawei Sans" panose="020C0503030203020204" pitchFamily="34" charset="0"/>
              </a:rPr>
              <a:t>Performs simple queries.</a:t>
            </a:r>
            <a:endParaRPr lang="en-US" altLang="zh-CN" dirty="0">
              <a:latin typeface="Huawei Sans" panose="020C0503030203020204" pitchFamily="34" charset="0"/>
              <a:sym typeface="Microsoft YaHei" panose="020B0503020204020204" pitchFamily="34" charset="-122"/>
            </a:endParaRPr>
          </a:p>
          <a:p>
            <a:pPr lvl="1"/>
            <a:r>
              <a:rPr b="0" u="none">
                <a:latin typeface="Huawei Sans" panose="020C0503030203020204" pitchFamily="34" charset="0"/>
              </a:rPr>
              <a:t>Performs complex queries such as </a:t>
            </a:r>
            <a:r>
              <a:rPr b="1" u="none">
                <a:latin typeface="Huawei Sans" panose="020C0503030203020204" pitchFamily="34" charset="0"/>
              </a:rPr>
              <a:t>Group by</a:t>
            </a:r>
            <a:r>
              <a:rPr b="0" u="none">
                <a:latin typeface="Huawei Sans" panose="020C0503030203020204" pitchFamily="34" charset="0"/>
              </a:rPr>
              <a:t>, </a:t>
            </a:r>
            <a:r>
              <a:rPr b="1" u="none">
                <a:latin typeface="Huawei Sans" panose="020C0503030203020204" pitchFamily="34" charset="0"/>
              </a:rPr>
              <a:t>Order by</a:t>
            </a:r>
            <a:r>
              <a:rPr b="0" u="none">
                <a:latin typeface="Huawei Sans" panose="020C0503030203020204" pitchFamily="34" charset="0"/>
              </a:rPr>
              <a:t>, and </a:t>
            </a:r>
            <a:r>
              <a:rPr b="1" u="none">
                <a:latin typeface="Huawei Sans" panose="020C0503030203020204" pitchFamily="34" charset="0"/>
              </a:rPr>
              <a:t>Join</a:t>
            </a:r>
            <a:r>
              <a:rPr b="0" u="none">
                <a:latin typeface="Huawei Sans" panose="020C0503030203020204" pitchFamily="34" charset="0"/>
              </a:rPr>
              <a:t>.</a:t>
            </a:r>
            <a:endParaRPr lang="en-US" altLang="zh-CN" dirty="0">
              <a:latin typeface="Huawei Sans" panose="020C0503030203020204" pitchFamily="34" charset="0"/>
              <a:sym typeface="Microsoft YaHei" panose="020B0503020204020204" pitchFamily="34" charset="-122"/>
            </a:endParaRPr>
          </a:p>
        </p:txBody>
      </p:sp>
      <p:pic>
        <p:nvPicPr>
          <p:cNvPr id="4" name="Picture 3">
            <a:extLst>
              <a:ext uri="{FF2B5EF4-FFF2-40B4-BE49-F238E27FC236}">
                <a16:creationId xmlns:a16="http://schemas.microsoft.com/office/drawing/2014/main" id="{E181C767-462B-4772-A699-FED9650F28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0345"/>
            <a:ext cx="2687769" cy="1800993"/>
          </a:xfrm>
          <a:prstGeom prst="rect">
            <a:avLst/>
          </a:prstGeom>
        </p:spPr>
      </p:pic>
      <p:pic>
        <p:nvPicPr>
          <p:cNvPr id="5" name="Graphic 4">
            <a:extLst>
              <a:ext uri="{FF2B5EF4-FFF2-40B4-BE49-F238E27FC236}">
                <a16:creationId xmlns:a16="http://schemas.microsoft.com/office/drawing/2014/main" id="{A8D3C92F-F33C-4AB3-BAD2-075A35A6980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75964"/>
            <a:ext cx="2167470" cy="591661"/>
          </a:xfrm>
          <a:prstGeom prst="rect">
            <a:avLst/>
          </a:prstGeom>
        </p:spPr>
      </p:pic>
    </p:spTree>
    <p:extLst>
      <p:ext uri="{BB962C8B-B14F-4D97-AF65-F5344CB8AC3E}">
        <p14:creationId xmlns:p14="http://schemas.microsoft.com/office/powerpoint/2010/main" val="2221324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b="0" u="none">
                <a:latin typeface="Huawei Sans" panose="020C0503030203020204" pitchFamily="34" charset="0"/>
              </a:rPr>
              <a:t>DDL Operations</a:t>
            </a:r>
            <a:endParaRPr lang="zh-CN" altLang="en-US" dirty="0">
              <a:latin typeface="Huawei Sans" panose="020C0503030203020204" pitchFamily="34" charset="0"/>
            </a:endParaRPr>
          </a:p>
        </p:txBody>
      </p:sp>
      <p:sp>
        <p:nvSpPr>
          <p:cNvPr id="3" name="文本占位符 2"/>
          <p:cNvSpPr>
            <a:spLocks noGrp="1"/>
          </p:cNvSpPr>
          <p:nvPr>
            <p:ph type="body" sz="quarter" idx="4294967295"/>
          </p:nvPr>
        </p:nvSpPr>
        <p:spPr>
          <a:xfrm>
            <a:off x="455613" y="1092573"/>
            <a:ext cx="11293475" cy="4879975"/>
          </a:xfrm>
        </p:spPr>
        <p:txBody>
          <a:bodyPr>
            <a:noAutofit/>
          </a:bodyPr>
          <a:lstStyle/>
          <a:p>
            <a:pPr marL="401637" lvl="1" indent="0">
              <a:buNone/>
            </a:pPr>
            <a:r>
              <a:rPr sz="1600" b="1" u="none" dirty="0">
                <a:latin typeface="Huawei Sans" panose="020C0503030203020204" pitchFamily="34" charset="0"/>
              </a:rPr>
              <a:t>-- Create a table:</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dirty="0">
              <a:latin typeface="Huawei Sans" panose="020C0503030203020204" pitchFamily="34" charset="0"/>
              <a:sym typeface="Microsoft YaHei" panose="020B0503020204020204" pitchFamily="34" charset="-122"/>
            </a:endParaRPr>
          </a:p>
          <a:p>
            <a:pPr marL="401637" lvl="1" indent="0">
              <a:buNone/>
            </a:pPr>
            <a:r>
              <a:rPr sz="1600" b="1" u="none" dirty="0">
                <a:latin typeface="Huawei Sans" panose="020C0503030203020204" pitchFamily="34" charset="0"/>
              </a:rPr>
              <a:t>-- Describe a table:</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sz="1600" b="1" u="none" dirty="0">
              <a:latin typeface="Huawei Sans" panose="020C0503030203020204" pitchFamily="34" charset="0"/>
            </a:endParaRPr>
          </a:p>
          <a:p>
            <a:pPr marL="401637" lvl="1" indent="0">
              <a:buNone/>
            </a:pPr>
            <a:endParaRPr lang="en-US" sz="1600" b="1" dirty="0">
              <a:latin typeface="Huawei Sans" panose="020C0503030203020204" pitchFamily="34" charset="0"/>
            </a:endParaRPr>
          </a:p>
          <a:p>
            <a:pPr marL="401637" lvl="1" indent="0">
              <a:buNone/>
            </a:pPr>
            <a:r>
              <a:rPr sz="1600" b="1" u="none" dirty="0">
                <a:latin typeface="Huawei Sans" panose="020C0503030203020204" pitchFamily="34" charset="0"/>
              </a:rPr>
              <a:t>-- Modify a table:</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p:txBody>
      </p:sp>
      <p:sp>
        <p:nvSpPr>
          <p:cNvPr id="8" name="矩形 7"/>
          <p:cNvSpPr/>
          <p:nvPr/>
        </p:nvSpPr>
        <p:spPr>
          <a:xfrm>
            <a:off x="2775063" y="1557372"/>
            <a:ext cx="6070554" cy="307777"/>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hive&gt; CREATE TABLE </a:t>
            </a:r>
            <a:r>
              <a:rPr lang="en-US" sz="1400" dirty="0" err="1">
                <a:solidFill>
                  <a:srgbClr val="000000"/>
                </a:solidFill>
                <a:latin typeface="Huawei Sans" panose="020C0503030203020204" pitchFamily="34" charset="0"/>
              </a:rPr>
              <a:t>table_name</a:t>
            </a:r>
            <a:r>
              <a:rPr sz="1400" b="0" u="none" dirty="0">
                <a:solidFill>
                  <a:srgbClr val="000000"/>
                </a:solidFill>
                <a:latin typeface="Huawei Sans" panose="020C0503030203020204" pitchFamily="34" charset="0"/>
              </a:rPr>
              <a:t> (</a:t>
            </a:r>
            <a:r>
              <a:rPr lang="en-US" sz="1400" b="0" u="none" dirty="0">
                <a:solidFill>
                  <a:srgbClr val="000000"/>
                </a:solidFill>
                <a:latin typeface="Huawei Sans" panose="020C0503030203020204" pitchFamily="34" charset="0"/>
              </a:rPr>
              <a:t>col1</a:t>
            </a:r>
            <a:r>
              <a:rPr sz="1400" b="0" u="none" dirty="0">
                <a:solidFill>
                  <a:srgbClr val="000000"/>
                </a:solidFill>
                <a:latin typeface="Huawei Sans" panose="020C0503030203020204" pitchFamily="34" charset="0"/>
              </a:rPr>
              <a:t> </a:t>
            </a:r>
            <a:r>
              <a:rPr lang="en-US" sz="1400" b="0" u="none" dirty="0">
                <a:solidFill>
                  <a:srgbClr val="000000"/>
                </a:solidFill>
                <a:latin typeface="Huawei Sans" panose="020C0503030203020204" pitchFamily="34" charset="0"/>
              </a:rPr>
              <a:t>data type</a:t>
            </a:r>
            <a:r>
              <a:rPr sz="1400" b="0" u="none" dirty="0">
                <a:solidFill>
                  <a:srgbClr val="000000"/>
                </a:solidFill>
                <a:latin typeface="Huawei Sans" panose="020C0503030203020204" pitchFamily="34" charset="0"/>
              </a:rPr>
              <a:t>, </a:t>
            </a:r>
            <a:r>
              <a:rPr lang="en-US" sz="1400" dirty="0">
                <a:solidFill>
                  <a:srgbClr val="000000"/>
                </a:solidFill>
                <a:latin typeface="Huawei Sans" panose="020C0503030203020204" pitchFamily="34" charset="0"/>
              </a:rPr>
              <a:t>col2 data type</a:t>
            </a:r>
            <a:r>
              <a:rPr sz="1400" b="0" u="none" dirty="0">
                <a:solidFill>
                  <a:srgbClr val="000000"/>
                </a:solidFill>
                <a:latin typeface="Huawei Sans" panose="020C0503030203020204" pitchFamily="34" charset="0"/>
              </a:rPr>
              <a:t>);</a:t>
            </a:r>
          </a:p>
        </p:txBody>
      </p:sp>
      <p:sp>
        <p:nvSpPr>
          <p:cNvPr id="12" name="矩形 11"/>
          <p:cNvSpPr/>
          <p:nvPr/>
        </p:nvSpPr>
        <p:spPr>
          <a:xfrm>
            <a:off x="3003663" y="2661119"/>
            <a:ext cx="3271904" cy="307777"/>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hive&gt; DESCRIBE </a:t>
            </a:r>
            <a:r>
              <a:rPr lang="en-US" sz="1400" b="0" u="none" dirty="0" err="1">
                <a:solidFill>
                  <a:srgbClr val="000000"/>
                </a:solidFill>
                <a:latin typeface="Huawei Sans" panose="020C0503030203020204" pitchFamily="34" charset="0"/>
              </a:rPr>
              <a:t>table_name</a:t>
            </a:r>
            <a:r>
              <a:rPr sz="1400" b="0" u="none" dirty="0">
                <a:solidFill>
                  <a:srgbClr val="000000"/>
                </a:solidFill>
                <a:latin typeface="Huawei Sans" panose="020C0503030203020204" pitchFamily="34" charset="0"/>
              </a:rPr>
              <a:t>;</a:t>
            </a:r>
            <a:endParaRPr lang="en-US" altLang="zh-CN" sz="1400" kern="0" dirty="0">
              <a:solidFill>
                <a:srgbClr val="000000"/>
              </a:solidFill>
              <a:latin typeface="Huawei Sans" panose="020C0503030203020204" pitchFamily="34" charset="0"/>
              <a:ea typeface="DengXian" panose="02010600030101010101" pitchFamily="2" charset="-122"/>
              <a:cs typeface="Courier New" panose="02070309020205020404" pitchFamily="49" charset="0"/>
              <a:sym typeface="+mn-lt"/>
            </a:endParaRPr>
          </a:p>
        </p:txBody>
      </p:sp>
      <p:sp>
        <p:nvSpPr>
          <p:cNvPr id="13" name="矩形 12"/>
          <p:cNvSpPr/>
          <p:nvPr/>
        </p:nvSpPr>
        <p:spPr>
          <a:xfrm>
            <a:off x="2263434" y="3764866"/>
            <a:ext cx="5580621" cy="523220"/>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hive&gt; ALTER TABLE </a:t>
            </a:r>
            <a:r>
              <a:rPr lang="en-US" sz="1400" b="0" u="none" dirty="0" err="1">
                <a:solidFill>
                  <a:srgbClr val="000000"/>
                </a:solidFill>
                <a:latin typeface="Huawei Sans" panose="020C0503030203020204" pitchFamily="34" charset="0"/>
              </a:rPr>
              <a:t>table_name</a:t>
            </a:r>
            <a:r>
              <a:rPr sz="1400" b="0" u="none" dirty="0">
                <a:solidFill>
                  <a:srgbClr val="000000"/>
                </a:solidFill>
                <a:latin typeface="Huawei Sans" panose="020C0503030203020204" pitchFamily="34" charset="0"/>
              </a:rPr>
              <a:t> RENAME TO </a:t>
            </a:r>
            <a:r>
              <a:rPr lang="en-US" sz="1400" b="0" u="none" dirty="0" err="1">
                <a:solidFill>
                  <a:srgbClr val="000000"/>
                </a:solidFill>
                <a:latin typeface="Huawei Sans" panose="020C0503030203020204" pitchFamily="34" charset="0"/>
              </a:rPr>
              <a:t>new_table_name</a:t>
            </a:r>
            <a:r>
              <a:rPr sz="1400" b="0" u="none" dirty="0">
                <a:solidFill>
                  <a:srgbClr val="000000"/>
                </a:solidFill>
                <a:latin typeface="Huawei Sans" panose="020C0503030203020204" pitchFamily="34" charset="0"/>
              </a:rPr>
              <a:t>; </a:t>
            </a:r>
          </a:p>
          <a:p>
            <a:pPr defTabSz="914400" eaLnBrk="0" fontAlgn="base" hangingPunct="0"/>
            <a:r>
              <a:rPr sz="1400" b="0" u="none" dirty="0">
                <a:solidFill>
                  <a:srgbClr val="000000"/>
                </a:solidFill>
                <a:latin typeface="Huawei Sans" panose="020C0503030203020204" pitchFamily="34" charset="0"/>
              </a:rPr>
              <a:t>hive&gt; ALTER TABLE </a:t>
            </a:r>
            <a:r>
              <a:rPr lang="en-US" sz="1400" b="0" u="none" dirty="0" err="1">
                <a:solidFill>
                  <a:srgbClr val="000000"/>
                </a:solidFill>
                <a:latin typeface="Huawei Sans" panose="020C0503030203020204" pitchFamily="34" charset="0"/>
              </a:rPr>
              <a:t>table_name</a:t>
            </a:r>
            <a:r>
              <a:rPr sz="1400" b="0" u="none" dirty="0">
                <a:solidFill>
                  <a:srgbClr val="000000"/>
                </a:solidFill>
                <a:latin typeface="Huawei Sans" panose="020C0503030203020204" pitchFamily="34" charset="0"/>
              </a:rPr>
              <a:t> ADD COLUMNS (</a:t>
            </a:r>
            <a:r>
              <a:rPr sz="1400" b="0" u="none" dirty="0" err="1">
                <a:solidFill>
                  <a:srgbClr val="000000"/>
                </a:solidFill>
                <a:latin typeface="Huawei Sans" panose="020C0503030203020204" pitchFamily="34" charset="0"/>
              </a:rPr>
              <a:t>new_col</a:t>
            </a:r>
            <a:r>
              <a:rPr lang="en-US" sz="1400" b="0" u="none" dirty="0">
                <a:solidFill>
                  <a:srgbClr val="000000"/>
                </a:solidFill>
                <a:latin typeface="Huawei Sans" panose="020C0503030203020204" pitchFamily="34" charset="0"/>
              </a:rPr>
              <a:t> </a:t>
            </a:r>
            <a:r>
              <a:rPr sz="1400" b="0" u="none" dirty="0">
                <a:solidFill>
                  <a:srgbClr val="000000"/>
                </a:solidFill>
                <a:latin typeface="Huawei Sans" panose="020C0503030203020204" pitchFamily="34" charset="0"/>
              </a:rPr>
              <a:t> </a:t>
            </a:r>
            <a:r>
              <a:rPr lang="en-US" sz="1400" b="0" u="none" dirty="0">
                <a:solidFill>
                  <a:srgbClr val="000000"/>
                </a:solidFill>
                <a:latin typeface="Huawei Sans" panose="020C0503030203020204" pitchFamily="34" charset="0"/>
              </a:rPr>
              <a:t>data type</a:t>
            </a:r>
            <a:r>
              <a:rPr sz="1400" b="0" u="none" dirty="0">
                <a:solidFill>
                  <a:srgbClr val="000000"/>
                </a:solidFill>
                <a:latin typeface="Huawei Sans" panose="020C0503030203020204" pitchFamily="34" charset="0"/>
              </a:rPr>
              <a:t>);</a:t>
            </a:r>
          </a:p>
        </p:txBody>
      </p:sp>
      <p:pic>
        <p:nvPicPr>
          <p:cNvPr id="7" name="Picture 6">
            <a:extLst>
              <a:ext uri="{FF2B5EF4-FFF2-40B4-BE49-F238E27FC236}">
                <a16:creationId xmlns:a16="http://schemas.microsoft.com/office/drawing/2014/main" id="{BAB75A0E-C775-4375-A356-2017251222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01845"/>
            <a:ext cx="2687769" cy="1800993"/>
          </a:xfrm>
          <a:prstGeom prst="rect">
            <a:avLst/>
          </a:prstGeom>
        </p:spPr>
      </p:pic>
      <p:pic>
        <p:nvPicPr>
          <p:cNvPr id="9" name="Graphic 8">
            <a:extLst>
              <a:ext uri="{FF2B5EF4-FFF2-40B4-BE49-F238E27FC236}">
                <a16:creationId xmlns:a16="http://schemas.microsoft.com/office/drawing/2014/main" id="{4EFE3D7E-A164-4108-BBF0-4859FA8D145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314464"/>
            <a:ext cx="2167470" cy="591661"/>
          </a:xfrm>
          <a:prstGeom prst="rect">
            <a:avLst/>
          </a:prstGeom>
        </p:spPr>
      </p:pic>
    </p:spTree>
    <p:extLst>
      <p:ext uri="{BB962C8B-B14F-4D97-AF65-F5344CB8AC3E}">
        <p14:creationId xmlns:p14="http://schemas.microsoft.com/office/powerpoint/2010/main" val="34144469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b="0" u="none">
                <a:latin typeface="Huawei Sans" panose="020C0503030203020204" pitchFamily="34" charset="0"/>
              </a:rPr>
              <a:t>DML Operations</a:t>
            </a:r>
            <a:endParaRPr lang="zh-CN" altLang="en-US" dirty="0">
              <a:latin typeface="Huawei Sans" panose="020C0503030203020204" pitchFamily="34" charset="0"/>
            </a:endParaRPr>
          </a:p>
        </p:txBody>
      </p:sp>
      <p:sp>
        <p:nvSpPr>
          <p:cNvPr id="3" name="文本占位符 2"/>
          <p:cNvSpPr>
            <a:spLocks noGrp="1"/>
          </p:cNvSpPr>
          <p:nvPr>
            <p:ph type="body" sz="quarter" idx="4294967295"/>
          </p:nvPr>
        </p:nvSpPr>
        <p:spPr>
          <a:xfrm>
            <a:off x="455613" y="1047750"/>
            <a:ext cx="11736387" cy="4879975"/>
          </a:xfrm>
        </p:spPr>
        <p:txBody>
          <a:bodyPr>
            <a:noAutofit/>
          </a:bodyPr>
          <a:lstStyle/>
          <a:p>
            <a:pPr marL="401637" lvl="1" indent="0">
              <a:buNone/>
            </a:pPr>
            <a:r>
              <a:rPr sz="1600" b="1" u="none" dirty="0">
                <a:latin typeface="Huawei Sans" panose="020C0503030203020204" pitchFamily="34" charset="0"/>
              </a:rPr>
              <a:t>-- </a:t>
            </a:r>
            <a:r>
              <a:rPr lang="en-US" sz="1600" b="1" u="none" dirty="0">
                <a:latin typeface="Huawei Sans" panose="020C0503030203020204" pitchFamily="34" charset="0"/>
              </a:rPr>
              <a:t>update</a:t>
            </a:r>
            <a:r>
              <a:rPr sz="1600" b="1" u="none" dirty="0">
                <a:latin typeface="Huawei Sans" panose="020C0503030203020204" pitchFamily="34" charset="0"/>
              </a:rPr>
              <a:t> data to a table:</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r>
              <a:rPr sz="1600" b="1" u="none" dirty="0">
                <a:latin typeface="Huawei Sans" panose="020C0503030203020204" pitchFamily="34" charset="0"/>
              </a:rPr>
              <a:t>-- </a:t>
            </a:r>
            <a:r>
              <a:rPr lang="en-US" sz="1600" b="1" u="none" dirty="0">
                <a:latin typeface="Huawei Sans" panose="020C0503030203020204" pitchFamily="34" charset="0"/>
              </a:rPr>
              <a:t>delete </a:t>
            </a:r>
            <a:r>
              <a:rPr sz="1600" b="1" u="none" dirty="0">
                <a:latin typeface="Huawei Sans" panose="020C0503030203020204" pitchFamily="34" charset="0"/>
              </a:rPr>
              <a:t>data:</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p:txBody>
      </p:sp>
      <p:sp>
        <p:nvSpPr>
          <p:cNvPr id="9" name="矩形 8"/>
          <p:cNvSpPr/>
          <p:nvPr/>
        </p:nvSpPr>
        <p:spPr>
          <a:xfrm>
            <a:off x="1779980" y="1757423"/>
            <a:ext cx="7746031" cy="680977"/>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 hive&gt; </a:t>
            </a:r>
            <a:r>
              <a:rPr lang="en-US" sz="1400" b="0" u="none" dirty="0">
                <a:solidFill>
                  <a:srgbClr val="000000"/>
                </a:solidFill>
                <a:latin typeface="Huawei Sans" panose="020C0503030203020204" pitchFamily="34" charset="0"/>
              </a:rPr>
              <a:t>update </a:t>
            </a:r>
            <a:r>
              <a:rPr lang="en-US" sz="1400" b="0" u="none" dirty="0" err="1">
                <a:solidFill>
                  <a:srgbClr val="000000"/>
                </a:solidFill>
                <a:latin typeface="Huawei Sans" panose="020C0503030203020204" pitchFamily="34" charset="0"/>
              </a:rPr>
              <a:t>Table_name</a:t>
            </a:r>
            <a:r>
              <a:rPr lang="en-US" sz="1400" b="0" u="none" dirty="0">
                <a:solidFill>
                  <a:srgbClr val="000000"/>
                </a:solidFill>
                <a:latin typeface="Huawei Sans" panose="020C0503030203020204" pitchFamily="34" charset="0"/>
              </a:rPr>
              <a:t>  </a:t>
            </a:r>
          </a:p>
          <a:p>
            <a:pPr defTabSz="914400" eaLnBrk="0" fontAlgn="base" hangingPunct="0"/>
            <a:r>
              <a:rPr lang="en-US" sz="1400" dirty="0">
                <a:solidFill>
                  <a:srgbClr val="000000"/>
                </a:solidFill>
                <a:latin typeface="Huawei Sans" panose="020C0503030203020204" pitchFamily="34" charset="0"/>
              </a:rPr>
              <a:t>Set  </a:t>
            </a:r>
            <a:r>
              <a:rPr lang="en-US" sz="1400" dirty="0" err="1">
                <a:solidFill>
                  <a:srgbClr val="000000"/>
                </a:solidFill>
                <a:latin typeface="Huawei Sans" panose="020C0503030203020204" pitchFamily="34" charset="0"/>
              </a:rPr>
              <a:t>new_value</a:t>
            </a:r>
            <a:endParaRPr lang="en-US" sz="1400" dirty="0">
              <a:solidFill>
                <a:srgbClr val="000000"/>
              </a:solidFill>
              <a:latin typeface="Huawei Sans" panose="020C0503030203020204" pitchFamily="34" charset="0"/>
            </a:endParaRPr>
          </a:p>
          <a:p>
            <a:pPr defTabSz="914400" eaLnBrk="0" fontAlgn="base" hangingPunct="0"/>
            <a:r>
              <a:rPr lang="en-US" sz="1400" dirty="0">
                <a:solidFill>
                  <a:srgbClr val="000000"/>
                </a:solidFill>
                <a:latin typeface="Huawei Sans" panose="020C0503030203020204" pitchFamily="34" charset="0"/>
              </a:rPr>
              <a:t>Where  condition</a:t>
            </a:r>
            <a:r>
              <a:rPr sz="1400" b="0" u="none" dirty="0">
                <a:solidFill>
                  <a:srgbClr val="000000"/>
                </a:solidFill>
                <a:latin typeface="Huawei Sans" panose="020C0503030203020204" pitchFamily="34" charset="0"/>
              </a:rPr>
              <a:t>;</a:t>
            </a:r>
          </a:p>
        </p:txBody>
      </p:sp>
      <p:sp>
        <p:nvSpPr>
          <p:cNvPr id="10" name="矩形 9"/>
          <p:cNvSpPr/>
          <p:nvPr/>
        </p:nvSpPr>
        <p:spPr>
          <a:xfrm>
            <a:off x="1720560" y="3140971"/>
            <a:ext cx="9206492" cy="523220"/>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hive&gt; </a:t>
            </a:r>
            <a:r>
              <a:rPr lang="en-US" sz="1400" dirty="0">
                <a:solidFill>
                  <a:srgbClr val="000000"/>
                </a:solidFill>
                <a:latin typeface="Huawei Sans" panose="020C0503030203020204" pitchFamily="34" charset="0"/>
              </a:rPr>
              <a:t> Delete from </a:t>
            </a:r>
            <a:r>
              <a:rPr lang="en-US" sz="1400" dirty="0" err="1">
                <a:solidFill>
                  <a:srgbClr val="000000"/>
                </a:solidFill>
                <a:latin typeface="Huawei Sans" panose="020C0503030203020204" pitchFamily="34" charset="0"/>
              </a:rPr>
              <a:t>Table_name</a:t>
            </a:r>
            <a:endParaRPr lang="en-US" sz="1400" dirty="0">
              <a:solidFill>
                <a:srgbClr val="000000"/>
              </a:solidFill>
              <a:latin typeface="Huawei Sans" panose="020C0503030203020204" pitchFamily="34" charset="0"/>
            </a:endParaRPr>
          </a:p>
          <a:p>
            <a:pPr defTabSz="914400" eaLnBrk="0" fontAlgn="base" hangingPunct="0"/>
            <a:r>
              <a:rPr lang="en-US" sz="1400" b="0" u="none" dirty="0">
                <a:solidFill>
                  <a:srgbClr val="000000"/>
                </a:solidFill>
                <a:latin typeface="Huawei Sans" panose="020C0503030203020204" pitchFamily="34" charset="0"/>
              </a:rPr>
              <a:t>Where condition;</a:t>
            </a:r>
            <a:endParaRPr sz="1400" b="0" u="none" dirty="0">
              <a:solidFill>
                <a:srgbClr val="000000"/>
              </a:solidFill>
              <a:latin typeface="Huawei Sans" panose="020C0503030203020204" pitchFamily="34" charset="0"/>
            </a:endParaRPr>
          </a:p>
        </p:txBody>
      </p:sp>
      <p:pic>
        <p:nvPicPr>
          <p:cNvPr id="6" name="Picture 5">
            <a:extLst>
              <a:ext uri="{FF2B5EF4-FFF2-40B4-BE49-F238E27FC236}">
                <a16:creationId xmlns:a16="http://schemas.microsoft.com/office/drawing/2014/main" id="{353C0A9A-78B8-4A8F-A962-121F3E8C0D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0345"/>
            <a:ext cx="2687769" cy="1800993"/>
          </a:xfrm>
          <a:prstGeom prst="rect">
            <a:avLst/>
          </a:prstGeom>
        </p:spPr>
      </p:pic>
      <p:pic>
        <p:nvPicPr>
          <p:cNvPr id="7" name="Graphic 6">
            <a:extLst>
              <a:ext uri="{FF2B5EF4-FFF2-40B4-BE49-F238E27FC236}">
                <a16:creationId xmlns:a16="http://schemas.microsoft.com/office/drawing/2014/main" id="{743DC0D5-DF56-46F6-A9BD-384F4D046CB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75964"/>
            <a:ext cx="2167470" cy="591661"/>
          </a:xfrm>
          <a:prstGeom prst="rect">
            <a:avLst/>
          </a:prstGeom>
        </p:spPr>
      </p:pic>
    </p:spTree>
    <p:extLst>
      <p:ext uri="{BB962C8B-B14F-4D97-AF65-F5344CB8AC3E}">
        <p14:creationId xmlns:p14="http://schemas.microsoft.com/office/powerpoint/2010/main" val="11443480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Autofit/>
          </a:bodyPr>
          <a:lstStyle/>
          <a:p>
            <a:r>
              <a:rPr b="0" u="none">
                <a:latin typeface="Huawei Sans" panose="020C0503030203020204" pitchFamily="34" charset="0"/>
              </a:rPr>
              <a:t>DQL Operations</a:t>
            </a:r>
            <a:endParaRPr lang="zh-CN" altLang="en-US" dirty="0">
              <a:latin typeface="Huawei Sans" panose="020C0503030203020204" pitchFamily="34" charset="0"/>
            </a:endParaRPr>
          </a:p>
        </p:txBody>
      </p:sp>
      <p:sp>
        <p:nvSpPr>
          <p:cNvPr id="3" name="文本占位符 2"/>
          <p:cNvSpPr>
            <a:spLocks noGrp="1"/>
          </p:cNvSpPr>
          <p:nvPr>
            <p:ph type="body" sz="quarter" idx="4294967295"/>
          </p:nvPr>
        </p:nvSpPr>
        <p:spPr>
          <a:xfrm>
            <a:off x="455613" y="1047750"/>
            <a:ext cx="11736387" cy="4879975"/>
          </a:xfrm>
        </p:spPr>
        <p:txBody>
          <a:bodyPr>
            <a:noAutofit/>
          </a:bodyPr>
          <a:lstStyle/>
          <a:p>
            <a:pPr marL="401637" lvl="1" indent="0">
              <a:buNone/>
            </a:pPr>
            <a:r>
              <a:rPr sz="1600" b="1" u="none" dirty="0">
                <a:latin typeface="Huawei Sans" panose="020C0503030203020204" pitchFamily="34" charset="0"/>
              </a:rPr>
              <a:t>--SELECTS and FILTERS</a:t>
            </a:r>
            <a:endParaRPr lang="en-US" altLang="zh-CN" sz="1600"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r>
              <a:rPr sz="1600" b="1" u="none" dirty="0">
                <a:latin typeface="Huawei Sans" panose="020C0503030203020204" pitchFamily="34" charset="0"/>
              </a:rPr>
              <a:t>--GROUP BY</a:t>
            </a: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en-US" altLang="zh-CN" sz="1600" b="1"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a:p>
            <a:pPr marL="401637" lvl="1" indent="0">
              <a:buNone/>
            </a:pPr>
            <a:endParaRPr lang="zh-CN" altLang="en-US" sz="1600" dirty="0">
              <a:latin typeface="Huawei Sans" panose="020C0503030203020204" pitchFamily="34" charset="0"/>
              <a:sym typeface="Microsoft YaHei" panose="020B0503020204020204" pitchFamily="34" charset="-122"/>
            </a:endParaRPr>
          </a:p>
        </p:txBody>
      </p:sp>
      <p:sp>
        <p:nvSpPr>
          <p:cNvPr id="9" name="矩形 8"/>
          <p:cNvSpPr/>
          <p:nvPr/>
        </p:nvSpPr>
        <p:spPr>
          <a:xfrm>
            <a:off x="1779980" y="1871170"/>
            <a:ext cx="5264583" cy="307777"/>
          </a:xfrm>
          <a:prstGeom prst="rect">
            <a:avLst/>
          </a:prstGeom>
          <a:solidFill>
            <a:srgbClr val="FFFFFF">
              <a:lumMod val="85000"/>
            </a:srgbClr>
          </a:solidFill>
        </p:spPr>
        <p:txBody>
          <a:bodyPr wrap="square">
            <a:noAutofit/>
          </a:bodyPr>
          <a:lstStyle/>
          <a:p>
            <a:pPr defTabSz="914400" eaLnBrk="0" fontAlgn="base" hangingPunct="0"/>
            <a:r>
              <a:rPr sz="1400" b="0" u="none" dirty="0">
                <a:solidFill>
                  <a:srgbClr val="000000"/>
                </a:solidFill>
                <a:latin typeface="Huawei Sans" panose="020C0503030203020204" pitchFamily="34" charset="0"/>
              </a:rPr>
              <a:t>hive&gt; SELECT </a:t>
            </a:r>
            <a:r>
              <a:rPr lang="en-US" sz="1400" b="0" u="none" dirty="0" err="1">
                <a:solidFill>
                  <a:srgbClr val="000000"/>
                </a:solidFill>
                <a:latin typeface="Huawei Sans" panose="020C0503030203020204" pitchFamily="34" charset="0"/>
              </a:rPr>
              <a:t>column_name</a:t>
            </a:r>
            <a:r>
              <a:rPr sz="1400" b="0" u="none" dirty="0">
                <a:solidFill>
                  <a:srgbClr val="000000"/>
                </a:solidFill>
                <a:latin typeface="Huawei Sans" panose="020C0503030203020204" pitchFamily="34" charset="0"/>
              </a:rPr>
              <a:t> FROM </a:t>
            </a:r>
            <a:r>
              <a:rPr lang="en-US" sz="1400" b="0" u="none" dirty="0" err="1">
                <a:solidFill>
                  <a:srgbClr val="000000"/>
                </a:solidFill>
                <a:latin typeface="Huawei Sans" panose="020C0503030203020204" pitchFamily="34" charset="0"/>
              </a:rPr>
              <a:t>table_name</a:t>
            </a:r>
            <a:r>
              <a:rPr sz="1400" b="0" u="none" dirty="0">
                <a:solidFill>
                  <a:srgbClr val="000000"/>
                </a:solidFill>
                <a:latin typeface="Huawei Sans" panose="020C0503030203020204" pitchFamily="34" charset="0"/>
              </a:rPr>
              <a:t>  WHERE </a:t>
            </a:r>
            <a:r>
              <a:rPr lang="en-US" sz="1400" b="0" u="none" dirty="0">
                <a:solidFill>
                  <a:srgbClr val="000000"/>
                </a:solidFill>
                <a:latin typeface="Huawei Sans" panose="020C0503030203020204" pitchFamily="34" charset="0"/>
              </a:rPr>
              <a:t>conditio</a:t>
            </a:r>
            <a:r>
              <a:rPr lang="en-US" sz="1400" dirty="0">
                <a:solidFill>
                  <a:srgbClr val="000000"/>
                </a:solidFill>
                <a:latin typeface="Huawei Sans" panose="020C0503030203020204" pitchFamily="34" charset="0"/>
              </a:rPr>
              <a:t>n</a:t>
            </a:r>
            <a:r>
              <a:rPr sz="1400" b="0" u="none" dirty="0">
                <a:solidFill>
                  <a:srgbClr val="000000"/>
                </a:solidFill>
                <a:latin typeface="Huawei Sans" panose="020C0503030203020204" pitchFamily="34" charset="0"/>
              </a:rPr>
              <a:t>;</a:t>
            </a:r>
          </a:p>
        </p:txBody>
      </p:sp>
      <p:sp>
        <p:nvSpPr>
          <p:cNvPr id="15" name="文本框 14"/>
          <p:cNvSpPr txBox="1"/>
          <p:nvPr/>
        </p:nvSpPr>
        <p:spPr bwMode="auto">
          <a:xfrm>
            <a:off x="1869972" y="3090612"/>
            <a:ext cx="9391671" cy="422609"/>
          </a:xfrm>
          <a:prstGeom prst="rect">
            <a:avLst/>
          </a:prstGeom>
          <a:solidFill>
            <a:srgbClr val="FFFFFF">
              <a:lumMod val="85000"/>
            </a:srgbClr>
          </a:solidFill>
        </p:spPr>
        <p:txBody>
          <a:bodyPr wrap="square">
            <a:noAutofit/>
          </a:bodyPr>
          <a:lstStyle>
            <a:defPPr>
              <a:defRPr lang="en-US"/>
            </a:defPPr>
            <a:lvl1pPr marR="0" lvl="0" indent="0" defTabSz="914400" eaLnBrk="0" fontAlgn="base" hangingPunct="0">
              <a:lnSpc>
                <a:spcPct val="100000"/>
              </a:lnSpc>
              <a:spcBef>
                <a:spcPts val="0"/>
              </a:spcBef>
              <a:spcAft>
                <a:spcPts val="0"/>
              </a:spcAft>
              <a:buClrTx/>
              <a:buSzTx/>
              <a:buFontTx/>
              <a:buNone/>
              <a:tabLst/>
              <a:defRPr sz="1400" kern="0">
                <a:solidFill>
                  <a:srgbClr val="000000"/>
                </a:solidFill>
                <a:ea typeface="DengXian" panose="02010600030101010101" pitchFamily="2" charset="-122"/>
                <a:cs typeface="Courier New" panose="02070309020205020404" pitchFamily="49" charset="0"/>
              </a:defRPr>
            </a:lvl1pPr>
          </a:lstStyle>
          <a:p>
            <a:r>
              <a:rPr b="0" u="none" dirty="0">
                <a:latin typeface="Huawei Sans" panose="020C0503030203020204" pitchFamily="34" charset="0"/>
              </a:rPr>
              <a:t>hive&gt; SELECT </a:t>
            </a:r>
            <a:r>
              <a:rPr lang="en-US" b="0" u="none" dirty="0" err="1">
                <a:latin typeface="Huawei Sans" panose="020C0503030203020204" pitchFamily="34" charset="0"/>
              </a:rPr>
              <a:t>column_name</a:t>
            </a:r>
            <a:r>
              <a:rPr b="0" u="none" dirty="0">
                <a:latin typeface="Huawei Sans" panose="020C0503030203020204" pitchFamily="34" charset="0"/>
              </a:rPr>
              <a:t>, count(*) FROM </a:t>
            </a:r>
            <a:r>
              <a:rPr lang="en-US" b="0" u="none" dirty="0" err="1">
                <a:latin typeface="Huawei Sans" panose="020C0503030203020204" pitchFamily="34" charset="0"/>
              </a:rPr>
              <a:t>table_name</a:t>
            </a:r>
            <a:r>
              <a:rPr lang="en-US" b="0" u="none" dirty="0">
                <a:latin typeface="Huawei Sans" panose="020C0503030203020204" pitchFamily="34" charset="0"/>
              </a:rPr>
              <a:t> </a:t>
            </a:r>
            <a:r>
              <a:rPr b="0" u="none" dirty="0">
                <a:latin typeface="Huawei Sans" panose="020C0503030203020204" pitchFamily="34" charset="0"/>
              </a:rPr>
              <a:t> GROUP BY </a:t>
            </a:r>
            <a:r>
              <a:rPr lang="en-US" dirty="0" err="1">
                <a:latin typeface="Huawei Sans" panose="020C0503030203020204" pitchFamily="34" charset="0"/>
              </a:rPr>
              <a:t>column_name</a:t>
            </a:r>
            <a:r>
              <a:rPr b="0" u="none" dirty="0">
                <a:latin typeface="Huawei Sans" panose="020C0503030203020204" pitchFamily="34" charset="0"/>
              </a:rPr>
              <a:t>;</a:t>
            </a:r>
          </a:p>
        </p:txBody>
      </p:sp>
      <p:pic>
        <p:nvPicPr>
          <p:cNvPr id="7" name="Picture 6">
            <a:extLst>
              <a:ext uri="{FF2B5EF4-FFF2-40B4-BE49-F238E27FC236}">
                <a16:creationId xmlns:a16="http://schemas.microsoft.com/office/drawing/2014/main" id="{6CB9C35C-6473-4A23-90BD-A0576DE99A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0345"/>
            <a:ext cx="2687769" cy="1800993"/>
          </a:xfrm>
          <a:prstGeom prst="rect">
            <a:avLst/>
          </a:prstGeom>
        </p:spPr>
      </p:pic>
      <p:pic>
        <p:nvPicPr>
          <p:cNvPr id="8" name="Graphic 7">
            <a:extLst>
              <a:ext uri="{FF2B5EF4-FFF2-40B4-BE49-F238E27FC236}">
                <a16:creationId xmlns:a16="http://schemas.microsoft.com/office/drawing/2014/main" id="{19D8B09D-0008-44E9-B41D-9E2F9559E14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75964"/>
            <a:ext cx="2167470" cy="591661"/>
          </a:xfrm>
          <a:prstGeom prst="rect">
            <a:avLst/>
          </a:prstGeom>
        </p:spPr>
      </p:pic>
    </p:spTree>
    <p:extLst>
      <p:ext uri="{BB962C8B-B14F-4D97-AF65-F5344CB8AC3E}">
        <p14:creationId xmlns:p14="http://schemas.microsoft.com/office/powerpoint/2010/main" val="541342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sz="quarter" idx="10"/>
          </p:nvPr>
        </p:nvSpPr>
        <p:spPr>
          <a:prstGeom prst="rect">
            <a:avLst/>
          </a:prstGeom>
        </p:spPr>
        <p:txBody>
          <a:bodyPr>
            <a:noAutofit/>
          </a:bodyPr>
          <a:lstStyle/>
          <a:p>
            <a:pPr marL="0" indent="0">
              <a:buNone/>
            </a:pPr>
            <a:br>
              <a:rPr lang="en-US" dirty="0"/>
            </a:br>
            <a:r>
              <a:rPr lang="en-US" b="0" i="0" dirty="0">
                <a:solidFill>
                  <a:srgbClr val="374151"/>
                </a:solidFill>
                <a:effectLst/>
                <a:latin typeface="Söhne"/>
              </a:rPr>
              <a:t>Hive is a data warehousing and SQL-like query language system that facilitates the management and querying of large datasets in a distributed computing environment, commonly associated with the Apache Hadoop ecosystem. It was initially developed by Facebook and later open-sourced as part of the Apache Software Foundation. The primary goal of Hive is to provide a high-level, familiar interface for analysts and data scientists to interact with big data stored in distributed file systems, like Hadoop's HDFS</a:t>
            </a:r>
            <a:endParaRPr lang="zh-CN" altLang="en-US"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68233992-08B0-4DD9-AD94-371B09F2CD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726" y="-411440"/>
            <a:ext cx="1632198" cy="1529835"/>
          </a:xfrm>
          <a:prstGeom prst="rect">
            <a:avLst/>
          </a:prstGeom>
        </p:spPr>
      </p:pic>
      <p:pic>
        <p:nvPicPr>
          <p:cNvPr id="5" name="Graphic 4">
            <a:extLst>
              <a:ext uri="{FF2B5EF4-FFF2-40B4-BE49-F238E27FC236}">
                <a16:creationId xmlns:a16="http://schemas.microsoft.com/office/drawing/2014/main" id="{F223F434-7FEE-4BA9-8953-E5A8E07AF4C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167554"/>
            <a:ext cx="2090144" cy="353721"/>
          </a:xfrm>
          <a:prstGeom prst="rect">
            <a:avLst/>
          </a:prstGeom>
        </p:spPr>
      </p:pic>
      <p:sp>
        <p:nvSpPr>
          <p:cNvPr id="7" name="TextBox 6">
            <a:extLst>
              <a:ext uri="{FF2B5EF4-FFF2-40B4-BE49-F238E27FC236}">
                <a16:creationId xmlns:a16="http://schemas.microsoft.com/office/drawing/2014/main" id="{5C19CDA9-742D-4DF7-BFDD-5FEE2CCFE986}"/>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Rectangle 11">
            <a:extLst>
              <a:ext uri="{FF2B5EF4-FFF2-40B4-BE49-F238E27FC236}">
                <a16:creationId xmlns:a16="http://schemas.microsoft.com/office/drawing/2014/main" id="{2CB06284-A62A-4E7F-B707-8C882E562849}"/>
              </a:ext>
            </a:extLst>
          </p:cNvPr>
          <p:cNvSpPr/>
          <p:nvPr/>
        </p:nvSpPr>
        <p:spPr>
          <a:xfrm>
            <a:off x="20341" y="39958"/>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3" name="TextBox 12">
            <a:extLst>
              <a:ext uri="{FF2B5EF4-FFF2-40B4-BE49-F238E27FC236}">
                <a16:creationId xmlns:a16="http://schemas.microsoft.com/office/drawing/2014/main" id="{C9757957-30F2-4374-82C8-2039C2655FF8}"/>
              </a:ext>
            </a:extLst>
          </p:cNvPr>
          <p:cNvSpPr txBox="1"/>
          <p:nvPr/>
        </p:nvSpPr>
        <p:spPr>
          <a:xfrm>
            <a:off x="7542" y="137794"/>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B6A0BE56-CD75-4044-A1EA-262457923D98}"/>
              </a:ext>
            </a:extLst>
          </p:cNvPr>
          <p:cNvSpPr txBox="1"/>
          <p:nvPr/>
        </p:nvSpPr>
        <p:spPr>
          <a:xfrm>
            <a:off x="7641" y="299651"/>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86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B14C62-EC2A-4769-90FE-4AA5DFBF1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8378" y="-399531"/>
            <a:ext cx="2687769" cy="1800993"/>
          </a:xfrm>
          <a:prstGeom prst="rect">
            <a:avLst/>
          </a:prstGeom>
        </p:spPr>
      </p:pic>
      <p:pic>
        <p:nvPicPr>
          <p:cNvPr id="7" name="Graphic 6">
            <a:extLst>
              <a:ext uri="{FF2B5EF4-FFF2-40B4-BE49-F238E27FC236}">
                <a16:creationId xmlns:a16="http://schemas.microsoft.com/office/drawing/2014/main" id="{99942CB6-AF5A-47F4-ACE7-5EFA770880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929" y="5976537"/>
            <a:ext cx="2167470" cy="591661"/>
          </a:xfrm>
          <a:prstGeom prst="rect">
            <a:avLst/>
          </a:prstGeom>
        </p:spPr>
      </p:pic>
      <p:pic>
        <p:nvPicPr>
          <p:cNvPr id="17" name="Content Placeholder 16">
            <a:extLst>
              <a:ext uri="{FF2B5EF4-FFF2-40B4-BE49-F238E27FC236}">
                <a16:creationId xmlns:a16="http://schemas.microsoft.com/office/drawing/2014/main" id="{58195726-B3F6-4959-8007-1C4DF7026109}"/>
              </a:ext>
            </a:extLst>
          </p:cNvPr>
          <p:cNvPicPr>
            <a:picLocks noGrp="1" noChangeAspect="1"/>
          </p:cNvPicPr>
          <p:nvPr>
            <p:ph idx="1"/>
          </p:nvPr>
        </p:nvPicPr>
        <p:blipFill>
          <a:blip r:embed="rId5"/>
          <a:stretch>
            <a:fillRect/>
          </a:stretch>
        </p:blipFill>
        <p:spPr>
          <a:xfrm>
            <a:off x="1942272" y="1516965"/>
            <a:ext cx="8307455" cy="3093091"/>
          </a:xfrm>
        </p:spPr>
      </p:pic>
    </p:spTree>
    <p:extLst>
      <p:ext uri="{BB962C8B-B14F-4D97-AF65-F5344CB8AC3E}">
        <p14:creationId xmlns:p14="http://schemas.microsoft.com/office/powerpoint/2010/main" val="34134349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9186</TotalTime>
  <Words>3454</Words>
  <Application>Microsoft Office PowerPoint</Application>
  <PresentationFormat>Widescreen</PresentationFormat>
  <Paragraphs>425</Paragraphs>
  <Slides>40</Slides>
  <Notes>39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Encode Sans Semi Expanded</vt:lpstr>
      <vt:lpstr>Huawei Sans</vt:lpstr>
      <vt:lpstr>Söhne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 warehouse use cases:</vt:lpstr>
      <vt:lpstr>Data Mart</vt:lpstr>
      <vt:lpstr>Database vs Data Warehouse</vt:lpstr>
      <vt:lpstr>PowerPoint Presentation</vt:lpstr>
      <vt:lpstr>Hive Overview</vt:lpstr>
      <vt:lpstr>Use Cases of Hive</vt:lpstr>
      <vt:lpstr>Hive vs. Traditional Data Warehouses</vt:lpstr>
      <vt:lpstr>Hive vs. Traditional Data Warehouses</vt:lpstr>
      <vt:lpstr>Advantages of Hive</vt:lpstr>
      <vt:lpstr>Hive Architecture</vt:lpstr>
      <vt:lpstr>Hive Running Process</vt:lpstr>
      <vt:lpstr>Data Storage Model of Hive</vt:lpstr>
      <vt:lpstr>Hive Partition and Bucket</vt:lpstr>
      <vt:lpstr>Hive Partition and Bucket</vt:lpstr>
      <vt:lpstr>Hive Data Storage Model: Managed and External Tables</vt:lpstr>
      <vt:lpstr>Functions Supported by Hive</vt:lpstr>
      <vt:lpstr>Hive SQL Overview</vt:lpstr>
      <vt:lpstr>DDL Operations</vt:lpstr>
      <vt:lpstr>DML Operations</vt:lpstr>
      <vt:lpstr>DQL Operations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49</cp:revision>
  <dcterms:created xsi:type="dcterms:W3CDTF">2023-05-27T09:20:30Z</dcterms:created>
  <dcterms:modified xsi:type="dcterms:W3CDTF">2023-08-09T19:45:22Z</dcterms:modified>
</cp:coreProperties>
</file>