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</p:sldMasterIdLst>
  <p:notesMasterIdLst>
    <p:notesMasterId r:id="rId48"/>
  </p:notesMasterIdLst>
  <p:sldIdLst>
    <p:sldId id="743" r:id="rId2"/>
    <p:sldId id="744" r:id="rId3"/>
    <p:sldId id="258" r:id="rId4"/>
    <p:sldId id="687" r:id="rId5"/>
    <p:sldId id="724" r:id="rId6"/>
    <p:sldId id="726" r:id="rId7"/>
    <p:sldId id="728" r:id="rId8"/>
    <p:sldId id="688" r:id="rId9"/>
    <p:sldId id="689" r:id="rId10"/>
    <p:sldId id="690" r:id="rId11"/>
    <p:sldId id="730" r:id="rId12"/>
    <p:sldId id="691" r:id="rId13"/>
    <p:sldId id="745" r:id="rId14"/>
    <p:sldId id="734" r:id="rId15"/>
    <p:sldId id="746" r:id="rId16"/>
    <p:sldId id="736" r:id="rId17"/>
    <p:sldId id="747" r:id="rId18"/>
    <p:sldId id="694" r:id="rId19"/>
    <p:sldId id="738" r:id="rId20"/>
    <p:sldId id="748" r:id="rId21"/>
    <p:sldId id="749" r:id="rId22"/>
    <p:sldId id="697" r:id="rId23"/>
    <p:sldId id="698" r:id="rId24"/>
    <p:sldId id="699" r:id="rId25"/>
    <p:sldId id="700" r:id="rId26"/>
    <p:sldId id="701" r:id="rId27"/>
    <p:sldId id="702" r:id="rId28"/>
    <p:sldId id="703" r:id="rId29"/>
    <p:sldId id="704" r:id="rId30"/>
    <p:sldId id="705" r:id="rId31"/>
    <p:sldId id="750" r:id="rId32"/>
    <p:sldId id="707" r:id="rId33"/>
    <p:sldId id="714" r:id="rId34"/>
    <p:sldId id="715" r:id="rId35"/>
    <p:sldId id="742" r:id="rId36"/>
    <p:sldId id="751" r:id="rId37"/>
    <p:sldId id="717" r:id="rId38"/>
    <p:sldId id="718" r:id="rId39"/>
    <p:sldId id="719" r:id="rId40"/>
    <p:sldId id="720" r:id="rId41"/>
    <p:sldId id="721" r:id="rId42"/>
    <p:sldId id="722" r:id="rId43"/>
    <p:sldId id="740" r:id="rId44"/>
    <p:sldId id="534" r:id="rId45"/>
    <p:sldId id="535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4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A1A99EB-5A14-43C1-A7DA-5AC704976908}">
  <a:tblStyle styleId="{DA1A99EB-5A14-43C1-A7DA-5AC704976908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tcBdr/>
        <a:fill>
          <a:solidFill>
            <a:srgbClr val="CDD4E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DD4E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176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284cd0a645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9" name="Google Shape;109;g284cd0a6451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10" name="Google Shape;110;g284cd0a6451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956001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 eaLnBrk="1" hangingPunct="1"/>
            <a:fld id="{E70582B5-E410-47B3-B2A1-B77127C09C02}" type="slidenum">
              <a:rPr lang="en-US" altLang="en-US" sz="1000">
                <a:latin typeface="Times New Roman" panose="02020603050405020304" pitchFamily="18" charset="0"/>
                <a:ea typeface="MS PGothic" panose="020B0600070205080204" pitchFamily="34" charset="-128"/>
              </a:rPr>
              <a:pPr defTabSz="914400" eaLnBrk="1" hangingPunct="1"/>
              <a:t>10</a:t>
            </a:fld>
            <a:endParaRPr lang="en-US" altLang="en-US" sz="1000"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93700" y="692150"/>
            <a:ext cx="6072188" cy="3416300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smtClean="0">
                <a:latin typeface="Times New Roman" panose="02020603050405020304" pitchFamily="18" charset="0"/>
              </a:rPr>
              <a:t>Notes:</a:t>
            </a:r>
          </a:p>
        </p:txBody>
      </p:sp>
    </p:spTree>
    <p:extLst>
      <p:ext uri="{BB962C8B-B14F-4D97-AF65-F5344CB8AC3E}">
        <p14:creationId xmlns:p14="http://schemas.microsoft.com/office/powerpoint/2010/main" val="27454254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 eaLnBrk="1" hangingPunct="1"/>
            <a:fld id="{E70582B5-E410-47B3-B2A1-B77127C09C02}" type="slidenum">
              <a:rPr lang="en-US" altLang="en-US" sz="1000">
                <a:latin typeface="Times New Roman" panose="02020603050405020304" pitchFamily="18" charset="0"/>
                <a:ea typeface="MS PGothic" panose="020B0600070205080204" pitchFamily="34" charset="-128"/>
              </a:rPr>
              <a:pPr defTabSz="914400" eaLnBrk="1" hangingPunct="1"/>
              <a:t>11</a:t>
            </a:fld>
            <a:endParaRPr lang="en-US" altLang="en-US" sz="1000"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93700" y="692150"/>
            <a:ext cx="6072188" cy="3416300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smtClean="0">
                <a:latin typeface="Times New Roman" panose="02020603050405020304" pitchFamily="18" charset="0"/>
              </a:rPr>
              <a:t>Notes:</a:t>
            </a:r>
          </a:p>
        </p:txBody>
      </p:sp>
    </p:spTree>
    <p:extLst>
      <p:ext uri="{BB962C8B-B14F-4D97-AF65-F5344CB8AC3E}">
        <p14:creationId xmlns:p14="http://schemas.microsoft.com/office/powerpoint/2010/main" val="12812893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779276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964727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8741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3284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173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6064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065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3525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1537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179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5829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5865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32818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0757220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190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54407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6682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5974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27842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23536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9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3555202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4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482602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55719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2495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7" r:id="rId17"/>
    <p:sldLayoutId id="2147483688" r:id="rId18"/>
    <p:sldLayoutId id="2147483689" r:id="rId19"/>
    <p:sldLayoutId id="2147483690" r:id="rId20"/>
    <p:sldLayoutId id="2147483669" r:id="rId2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3.sv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5.png"/><Relationship Id="rId5" Type="http://schemas.openxmlformats.org/officeDocument/2006/relationships/image" Target="../media/image5.png"/><Relationship Id="rId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7555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" y="0"/>
            <a:ext cx="1219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7581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9"/>
          <p:cNvSpPr txBox="1"/>
          <p:nvPr/>
        </p:nvSpPr>
        <p:spPr>
          <a:xfrm>
            <a:off x="1574791" y="634802"/>
            <a:ext cx="5747547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Objectives</a:t>
            </a:r>
            <a:endParaRPr sz="3600" dirty="0">
              <a:solidFill>
                <a:srgbClr val="0070C0"/>
              </a:solidFill>
            </a:endParaRPr>
          </a:p>
        </p:txBody>
      </p:sp>
      <p:sp>
        <p:nvSpPr>
          <p:cNvPr id="113" name="Google Shape;113;p19"/>
          <p:cNvSpPr txBox="1"/>
          <p:nvPr/>
        </p:nvSpPr>
        <p:spPr>
          <a:xfrm>
            <a:off x="2272937" y="1678256"/>
            <a:ext cx="9274629" cy="4314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Understand the role of transportation in a supply chain</a:t>
            </a:r>
          </a:p>
          <a:p>
            <a:pPr marL="514350" indent="-514350" algn="just">
              <a:lnSpc>
                <a:spcPct val="110000"/>
              </a:lnSpc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Evaluate the strengths and weaknesses of different modes of transportation</a:t>
            </a:r>
          </a:p>
          <a:p>
            <a:pPr marL="514350" indent="-514350" algn="just">
              <a:lnSpc>
                <a:spcPct val="110000"/>
              </a:lnSpc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Discuss the role of infrastructure and policies in transportation</a:t>
            </a:r>
          </a:p>
          <a:p>
            <a:pPr marL="514350" indent="-514350" algn="just">
              <a:lnSpc>
                <a:spcPct val="110000"/>
              </a:lnSpc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Identify the relative strengths and weaknesses of various transportation network design options</a:t>
            </a:r>
          </a:p>
          <a:p>
            <a:pPr marL="514350" indent="-514350" algn="just">
              <a:lnSpc>
                <a:spcPct val="110000"/>
              </a:lnSpc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Identify trade-offs that shippers need to consider when designing a transportation network</a:t>
            </a:r>
          </a:p>
        </p:txBody>
      </p:sp>
      <p:pic>
        <p:nvPicPr>
          <p:cNvPr id="115" name="Google Shape;11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6755" y="1031966"/>
            <a:ext cx="2116182" cy="5826034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2B5F9D1B-5969-F39C-9B0D-B1502F479F8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6427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2050"/>
          <p:cNvSpPr>
            <a:spLocks noGrp="1" noChangeArrowheads="1"/>
          </p:cNvSpPr>
          <p:nvPr>
            <p:ph type="title"/>
          </p:nvPr>
        </p:nvSpPr>
        <p:spPr>
          <a:xfrm>
            <a:off x="882650" y="0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 smtClean="0">
                <a:solidFill>
                  <a:srgbClr val="0070C0"/>
                </a:solidFill>
              </a:rPr>
              <a:t>The Role of Transportation </a:t>
            </a:r>
            <a:br>
              <a:rPr lang="en-US" sz="3200" b="1" dirty="0" smtClean="0">
                <a:solidFill>
                  <a:srgbClr val="0070C0"/>
                </a:solidFill>
              </a:rPr>
            </a:br>
            <a:r>
              <a:rPr lang="en-US" sz="3200" b="1" dirty="0" smtClean="0">
                <a:solidFill>
                  <a:srgbClr val="0070C0"/>
                </a:solidFill>
              </a:rPr>
              <a:t>in </a:t>
            </a:r>
            <a:r>
              <a:rPr lang="en-US" sz="3200" b="1" dirty="0">
                <a:solidFill>
                  <a:srgbClr val="0070C0"/>
                </a:solidFill>
              </a:rPr>
              <a:t>a</a:t>
            </a:r>
            <a:r>
              <a:rPr lang="en-US" sz="3200" b="1" dirty="0" smtClean="0">
                <a:solidFill>
                  <a:srgbClr val="0070C0"/>
                </a:solidFill>
              </a:rPr>
              <a:t> Supply Chain</a:t>
            </a:r>
            <a:endParaRPr lang="en-US" sz="3200" b="1" dirty="0">
              <a:solidFill>
                <a:srgbClr val="0070C0"/>
              </a:solidFill>
            </a:endParaRPr>
          </a:p>
        </p:txBody>
      </p:sp>
      <p:sp>
        <p:nvSpPr>
          <p:cNvPr id="17411" name="Rectangle 2051"/>
          <p:cNvSpPr>
            <a:spLocks noGrp="1" noChangeArrowheads="1"/>
          </p:cNvSpPr>
          <p:nvPr>
            <p:ph type="body" idx="1"/>
          </p:nvPr>
        </p:nvSpPr>
        <p:spPr>
          <a:xfrm>
            <a:off x="1808929" y="1656981"/>
            <a:ext cx="9436825" cy="4114800"/>
          </a:xfrm>
        </p:spPr>
        <p:txBody>
          <a:bodyPr>
            <a:noAutofit/>
          </a:bodyPr>
          <a:lstStyle/>
          <a:p>
            <a:pPr algn="just"/>
            <a:r>
              <a:rPr lang="en-US" altLang="en-US" sz="2700" b="1" dirty="0">
                <a:solidFill>
                  <a:srgbClr val="0070C0"/>
                </a:solidFill>
              </a:rPr>
              <a:t>Transportation</a:t>
            </a:r>
            <a:r>
              <a:rPr lang="en-US" altLang="en-US" sz="2700" dirty="0"/>
              <a:t> refers to the movement of product from one location to another as it makes </a:t>
            </a:r>
            <a:r>
              <a:rPr lang="en-US" altLang="en-US" sz="2700" dirty="0" smtClean="0"/>
              <a:t>its way </a:t>
            </a:r>
            <a:r>
              <a:rPr lang="en-US" altLang="en-US" sz="2700" dirty="0"/>
              <a:t>from the beginning of a supply chain to the customer. </a:t>
            </a:r>
            <a:endParaRPr lang="en-US" altLang="en-US" sz="2700" dirty="0" smtClean="0"/>
          </a:p>
          <a:p>
            <a:pPr algn="just"/>
            <a:r>
              <a:rPr lang="en-US" altLang="en-US" sz="2700" dirty="0" smtClean="0"/>
              <a:t>Transportation </a:t>
            </a:r>
            <a:r>
              <a:rPr lang="en-US" altLang="en-US" sz="2700" dirty="0"/>
              <a:t>is an important </a:t>
            </a:r>
            <a:r>
              <a:rPr lang="en-US" altLang="en-US" sz="2700" dirty="0" smtClean="0"/>
              <a:t>supply chain </a:t>
            </a:r>
            <a:r>
              <a:rPr lang="en-US" altLang="en-US" sz="2700" dirty="0"/>
              <a:t>driver because products are rarely produced and consumed in the same location. </a:t>
            </a:r>
            <a:endParaRPr lang="en-US" altLang="en-US" sz="2700" dirty="0" smtClean="0"/>
          </a:p>
          <a:p>
            <a:pPr algn="just"/>
            <a:r>
              <a:rPr lang="en-US" altLang="en-US" sz="2700" dirty="0" smtClean="0"/>
              <a:t>Transportation is </a:t>
            </a:r>
            <a:r>
              <a:rPr lang="en-US" altLang="en-US" sz="2700" dirty="0"/>
              <a:t>a significant component of the costs incurred by most supply chains</a:t>
            </a:r>
            <a:r>
              <a:rPr lang="en-US" altLang="en-US" sz="2700" dirty="0" smtClean="0"/>
              <a:t>.</a:t>
            </a:r>
          </a:p>
          <a:p>
            <a:pPr algn="just"/>
            <a:r>
              <a:rPr lang="en-US" altLang="en-US" sz="2700" dirty="0"/>
              <a:t>The role of transportation is even more significant in global supply </a:t>
            </a:r>
            <a:r>
              <a:rPr lang="en-US" altLang="en-US" sz="2700" dirty="0" smtClean="0"/>
              <a:t>chains.</a:t>
            </a:r>
          </a:p>
          <a:p>
            <a:pPr algn="just"/>
            <a:r>
              <a:rPr lang="en-US" altLang="en-US" sz="2700" dirty="0"/>
              <a:t>Any supply chain’s success is closely linked to the appropriate use of </a:t>
            </a:r>
            <a:r>
              <a:rPr lang="en-US" altLang="en-US" sz="2700" dirty="0" smtClean="0"/>
              <a:t>transportation.</a:t>
            </a:r>
            <a:endParaRPr lang="en-US" altLang="en-US" sz="2700" dirty="0"/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14943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737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2050"/>
          <p:cNvSpPr>
            <a:spLocks noGrp="1" noChangeArrowheads="1"/>
          </p:cNvSpPr>
          <p:nvPr>
            <p:ph type="title"/>
          </p:nvPr>
        </p:nvSpPr>
        <p:spPr>
          <a:xfrm>
            <a:off x="882650" y="0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 smtClean="0">
                <a:solidFill>
                  <a:srgbClr val="0070C0"/>
                </a:solidFill>
              </a:rPr>
              <a:t>The Role of Transportation </a:t>
            </a:r>
            <a:br>
              <a:rPr lang="en-US" sz="3200" b="1" dirty="0" smtClean="0">
                <a:solidFill>
                  <a:srgbClr val="0070C0"/>
                </a:solidFill>
              </a:rPr>
            </a:br>
            <a:r>
              <a:rPr lang="en-US" sz="3200" b="1" dirty="0" smtClean="0">
                <a:solidFill>
                  <a:srgbClr val="0070C0"/>
                </a:solidFill>
              </a:rPr>
              <a:t>in </a:t>
            </a:r>
            <a:r>
              <a:rPr lang="en-US" sz="3200" b="1" dirty="0">
                <a:solidFill>
                  <a:srgbClr val="0070C0"/>
                </a:solidFill>
              </a:rPr>
              <a:t>a</a:t>
            </a:r>
            <a:r>
              <a:rPr lang="en-US" sz="3200" b="1" dirty="0" smtClean="0">
                <a:solidFill>
                  <a:srgbClr val="0070C0"/>
                </a:solidFill>
              </a:rPr>
              <a:t> Supply Chain</a:t>
            </a:r>
            <a:endParaRPr lang="en-US" sz="3200" b="1" dirty="0">
              <a:solidFill>
                <a:srgbClr val="0070C0"/>
              </a:solidFill>
            </a:endParaRPr>
          </a:p>
        </p:txBody>
      </p:sp>
      <p:sp>
        <p:nvSpPr>
          <p:cNvPr id="17411" name="Rectangle 2051"/>
          <p:cNvSpPr>
            <a:spLocks noGrp="1" noChangeArrowheads="1"/>
          </p:cNvSpPr>
          <p:nvPr>
            <p:ph type="body" idx="1"/>
          </p:nvPr>
        </p:nvSpPr>
        <p:spPr>
          <a:xfrm>
            <a:off x="1909422" y="1534151"/>
            <a:ext cx="9291519" cy="4114800"/>
          </a:xfrm>
        </p:spPr>
        <p:txBody>
          <a:bodyPr>
            <a:noAutofit/>
          </a:bodyPr>
          <a:lstStyle/>
          <a:p>
            <a:pPr algn="just"/>
            <a:r>
              <a:rPr lang="en-US" altLang="en-US" b="1" dirty="0" smtClean="0">
                <a:solidFill>
                  <a:schemeClr val="accent1"/>
                </a:solidFill>
              </a:rPr>
              <a:t>Example,</a:t>
            </a:r>
          </a:p>
          <a:p>
            <a:pPr algn="just"/>
            <a:r>
              <a:rPr lang="en-US" altLang="en-US" b="1" dirty="0" smtClean="0">
                <a:solidFill>
                  <a:schemeClr val="accent1"/>
                </a:solidFill>
              </a:rPr>
              <a:t>IKEA</a:t>
            </a:r>
            <a:r>
              <a:rPr lang="en-US" altLang="en-US" dirty="0" smtClean="0"/>
              <a:t> home </a:t>
            </a:r>
            <a:r>
              <a:rPr lang="en-US" altLang="en-US" dirty="0"/>
              <a:t>furnishings retailer, has built a global network, with about 350 stores </a:t>
            </a:r>
            <a:r>
              <a:rPr lang="en-US" altLang="en-US" dirty="0" smtClean="0"/>
              <a:t>in 42 </a:t>
            </a:r>
            <a:r>
              <a:rPr lang="en-US" altLang="en-US" dirty="0"/>
              <a:t>countries, primarily on the basis of effective transportation. </a:t>
            </a:r>
            <a:endParaRPr lang="en-US" altLang="en-US" dirty="0" smtClean="0"/>
          </a:p>
          <a:p>
            <a:pPr algn="just"/>
            <a:r>
              <a:rPr lang="en-US" altLang="en-US" b="1" dirty="0" smtClean="0">
                <a:solidFill>
                  <a:schemeClr val="accent1"/>
                </a:solidFill>
              </a:rPr>
              <a:t>IKEA’s</a:t>
            </a:r>
            <a:r>
              <a:rPr lang="en-US" altLang="en-US" dirty="0" smtClean="0"/>
              <a:t> </a:t>
            </a:r>
            <a:r>
              <a:rPr lang="en-US" altLang="en-US" dirty="0"/>
              <a:t>sales for the year </a:t>
            </a:r>
            <a:r>
              <a:rPr lang="en-US" altLang="en-US" dirty="0" smtClean="0"/>
              <a:t>ending August </a:t>
            </a:r>
            <a:r>
              <a:rPr lang="en-US" altLang="en-US" dirty="0"/>
              <a:t>2013 reached 29.2 billion euros. Its strategy is built around providing good-quality </a:t>
            </a:r>
            <a:r>
              <a:rPr lang="en-US" altLang="en-US" dirty="0" smtClean="0"/>
              <a:t>products at </a:t>
            </a:r>
            <a:r>
              <a:rPr lang="en-US" altLang="en-US" dirty="0"/>
              <a:t>low prices—in fact, its goal is to cut prices by 2 to 3 percent each year. As a result, </a:t>
            </a:r>
            <a:r>
              <a:rPr lang="en-US" altLang="en-US" dirty="0" smtClean="0"/>
              <a:t>IKEA works </a:t>
            </a:r>
            <a:r>
              <a:rPr lang="en-US" altLang="en-US" dirty="0"/>
              <a:t>hard to find the least expensive global source for each of its products. Modular design </a:t>
            </a:r>
            <a:r>
              <a:rPr lang="en-US" altLang="en-US" dirty="0" smtClean="0"/>
              <a:t>of its </a:t>
            </a:r>
            <a:r>
              <a:rPr lang="en-US" altLang="en-US" dirty="0"/>
              <a:t>furniture allows IKEA to transport its goods worldwide much more cost effectively than </a:t>
            </a:r>
            <a:r>
              <a:rPr lang="en-US" altLang="en-US" dirty="0" smtClean="0"/>
              <a:t>a traditional </a:t>
            </a:r>
            <a:r>
              <a:rPr lang="en-US" altLang="en-US" dirty="0"/>
              <a:t>furniture manufacturer.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680095" y="3103224"/>
            <a:ext cx="5471564" cy="1707469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9952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2050"/>
          <p:cNvSpPr>
            <a:spLocks noGrp="1" noChangeArrowheads="1"/>
          </p:cNvSpPr>
          <p:nvPr>
            <p:ph type="title"/>
          </p:nvPr>
        </p:nvSpPr>
        <p:spPr>
          <a:xfrm>
            <a:off x="844550" y="96100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 smtClean="0">
                <a:solidFill>
                  <a:srgbClr val="0070C0"/>
                </a:solidFill>
              </a:rPr>
              <a:t>The Role of Transportation </a:t>
            </a:r>
            <a:br>
              <a:rPr lang="en-US" sz="3200" b="1" dirty="0" smtClean="0">
                <a:solidFill>
                  <a:srgbClr val="0070C0"/>
                </a:solidFill>
              </a:rPr>
            </a:br>
            <a:r>
              <a:rPr lang="en-US" sz="3200" b="1" dirty="0" smtClean="0">
                <a:solidFill>
                  <a:srgbClr val="0070C0"/>
                </a:solidFill>
              </a:rPr>
              <a:t>in </a:t>
            </a:r>
            <a:r>
              <a:rPr lang="en-US" sz="3200" b="1" dirty="0">
                <a:solidFill>
                  <a:srgbClr val="0070C0"/>
                </a:solidFill>
              </a:rPr>
              <a:t>a</a:t>
            </a:r>
            <a:r>
              <a:rPr lang="en-US" sz="3200" b="1" dirty="0" smtClean="0">
                <a:solidFill>
                  <a:srgbClr val="0070C0"/>
                </a:solidFill>
              </a:rPr>
              <a:t> Supply Chain</a:t>
            </a:r>
            <a:endParaRPr lang="en-US" sz="3200" b="1" dirty="0">
              <a:solidFill>
                <a:srgbClr val="0070C0"/>
              </a:solidFill>
            </a:endParaRPr>
          </a:p>
        </p:txBody>
      </p:sp>
      <p:sp>
        <p:nvSpPr>
          <p:cNvPr id="17411" name="Rectangle 2051"/>
          <p:cNvSpPr>
            <a:spLocks noGrp="1" noChangeArrowheads="1"/>
          </p:cNvSpPr>
          <p:nvPr>
            <p:ph type="body" idx="1"/>
          </p:nvPr>
        </p:nvSpPr>
        <p:spPr>
          <a:xfrm>
            <a:off x="1940588" y="1656981"/>
            <a:ext cx="9116704" cy="4114800"/>
          </a:xfrm>
        </p:spPr>
        <p:txBody>
          <a:bodyPr>
            <a:noAutofit/>
          </a:bodyPr>
          <a:lstStyle/>
          <a:p>
            <a:pPr algn="just"/>
            <a:r>
              <a:rPr lang="en-US" altLang="en-US" b="1" dirty="0">
                <a:solidFill>
                  <a:schemeClr val="accent1"/>
                </a:solidFill>
              </a:rPr>
              <a:t>Seven-Eleven Japan </a:t>
            </a:r>
            <a:r>
              <a:rPr lang="en-US" altLang="en-US" dirty="0"/>
              <a:t>is another firm that has used transportation to achieve its </a:t>
            </a:r>
            <a:r>
              <a:rPr lang="en-US" altLang="en-US" dirty="0" smtClean="0"/>
              <a:t>strategic goals</a:t>
            </a:r>
            <a:r>
              <a:rPr lang="en-US" altLang="en-US" dirty="0"/>
              <a:t>. The company has a goal of carrying products in its stores to match the needs of </a:t>
            </a:r>
            <a:r>
              <a:rPr lang="en-US" altLang="en-US" dirty="0" smtClean="0"/>
              <a:t>customers as </a:t>
            </a:r>
            <a:r>
              <a:rPr lang="en-US" altLang="en-US" dirty="0"/>
              <a:t>they vary by geographic location or time of day. </a:t>
            </a:r>
            <a:endParaRPr lang="en-US" altLang="en-US" dirty="0" smtClean="0"/>
          </a:p>
          <a:p>
            <a:pPr algn="just"/>
            <a:r>
              <a:rPr lang="en-US" altLang="en-US" dirty="0" smtClean="0"/>
              <a:t>To </a:t>
            </a:r>
            <a:r>
              <a:rPr lang="en-US" altLang="en-US" dirty="0"/>
              <a:t>help achieve this goal, Seven-Eleven </a:t>
            </a:r>
            <a:r>
              <a:rPr lang="en-US" altLang="en-US" dirty="0" smtClean="0"/>
              <a:t>Japan uses </a:t>
            </a:r>
            <a:r>
              <a:rPr lang="en-US" altLang="en-US" dirty="0"/>
              <a:t>a responsive transportation system that replenishes its stores several times a day so the </a:t>
            </a:r>
            <a:r>
              <a:rPr lang="en-US" altLang="en-US" dirty="0" smtClean="0"/>
              <a:t>products available </a:t>
            </a:r>
            <a:r>
              <a:rPr lang="en-US" altLang="en-US" dirty="0"/>
              <a:t>match customers’ needs. Products from different suppliers are aggregated </a:t>
            </a:r>
            <a:r>
              <a:rPr lang="en-US" altLang="en-US" dirty="0" smtClean="0"/>
              <a:t>on trucks </a:t>
            </a:r>
            <a:r>
              <a:rPr lang="en-US" altLang="en-US" dirty="0"/>
              <a:t>according to their required temperature to help achieve frequent deliveries at a </a:t>
            </a:r>
            <a:r>
              <a:rPr lang="en-US" altLang="en-US" dirty="0" smtClean="0"/>
              <a:t>reasonable cost</a:t>
            </a:r>
            <a:r>
              <a:rPr lang="en-US" altLang="en-US" dirty="0"/>
              <a:t>.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757597" y="3119408"/>
            <a:ext cx="5471564" cy="1701229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4896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2050"/>
          <p:cNvSpPr>
            <a:spLocks noGrp="1" noChangeArrowheads="1"/>
          </p:cNvSpPr>
          <p:nvPr>
            <p:ph type="title"/>
          </p:nvPr>
        </p:nvSpPr>
        <p:spPr>
          <a:xfrm>
            <a:off x="817254" y="-189432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 smtClean="0">
                <a:solidFill>
                  <a:srgbClr val="0070C0"/>
                </a:solidFill>
              </a:rPr>
              <a:t>The Role of Transportation </a:t>
            </a:r>
            <a:br>
              <a:rPr lang="en-US" sz="3200" b="1" dirty="0" smtClean="0">
                <a:solidFill>
                  <a:srgbClr val="0070C0"/>
                </a:solidFill>
              </a:rPr>
            </a:br>
            <a:r>
              <a:rPr lang="en-US" sz="3200" b="1" dirty="0" smtClean="0">
                <a:solidFill>
                  <a:srgbClr val="0070C0"/>
                </a:solidFill>
              </a:rPr>
              <a:t>in </a:t>
            </a:r>
            <a:r>
              <a:rPr lang="en-US" sz="3200" b="1" dirty="0">
                <a:solidFill>
                  <a:srgbClr val="0070C0"/>
                </a:solidFill>
              </a:rPr>
              <a:t>a</a:t>
            </a:r>
            <a:r>
              <a:rPr lang="en-US" sz="3200" b="1" dirty="0" smtClean="0">
                <a:solidFill>
                  <a:srgbClr val="0070C0"/>
                </a:solidFill>
              </a:rPr>
              <a:t> Supply Chain</a:t>
            </a:r>
            <a:endParaRPr lang="en-US" sz="3200" b="1" dirty="0">
              <a:solidFill>
                <a:srgbClr val="0070C0"/>
              </a:solidFill>
            </a:endParaRPr>
          </a:p>
        </p:txBody>
      </p:sp>
      <p:sp>
        <p:nvSpPr>
          <p:cNvPr id="17411" name="Rectangle 2051"/>
          <p:cNvSpPr>
            <a:spLocks noGrp="1" noChangeArrowheads="1"/>
          </p:cNvSpPr>
          <p:nvPr>
            <p:ph type="body" idx="1"/>
          </p:nvPr>
        </p:nvSpPr>
        <p:spPr>
          <a:xfrm>
            <a:off x="1940588" y="1385352"/>
            <a:ext cx="9116704" cy="4114800"/>
          </a:xfrm>
        </p:spPr>
        <p:txBody>
          <a:bodyPr>
            <a:noAutofit/>
          </a:bodyPr>
          <a:lstStyle/>
          <a:p>
            <a:pPr algn="just"/>
            <a:r>
              <a:rPr lang="en-US" dirty="0"/>
              <a:t>Supply chains also use responsive transportation to centralize inventories and operate </a:t>
            </a:r>
            <a:r>
              <a:rPr lang="en-US" dirty="0" smtClean="0"/>
              <a:t>with fewer </a:t>
            </a:r>
            <a:r>
              <a:rPr lang="en-US" dirty="0"/>
              <a:t>facilities. </a:t>
            </a:r>
            <a:endParaRPr lang="en-US" dirty="0" smtClean="0"/>
          </a:p>
          <a:p>
            <a:pPr algn="just"/>
            <a:r>
              <a:rPr lang="en-US" b="1" dirty="0" smtClean="0">
                <a:solidFill>
                  <a:schemeClr val="accent1"/>
                </a:solidFill>
              </a:rPr>
              <a:t>For </a:t>
            </a:r>
            <a:r>
              <a:rPr lang="en-US" b="1" dirty="0">
                <a:solidFill>
                  <a:schemeClr val="accent1"/>
                </a:solidFill>
              </a:rPr>
              <a:t>example</a:t>
            </a:r>
            <a:r>
              <a:rPr lang="en-US" dirty="0"/>
              <a:t>, </a:t>
            </a:r>
            <a:endParaRPr lang="en-US" dirty="0" smtClean="0"/>
          </a:p>
          <a:p>
            <a:pPr algn="just"/>
            <a:r>
              <a:rPr lang="en-US" b="1" dirty="0" smtClean="0">
                <a:solidFill>
                  <a:schemeClr val="accent1"/>
                </a:solidFill>
              </a:rPr>
              <a:t>Amazon</a:t>
            </a:r>
            <a:r>
              <a:rPr lang="en-US" dirty="0" smtClean="0"/>
              <a:t> </a:t>
            </a:r>
            <a:r>
              <a:rPr lang="en-US" dirty="0"/>
              <a:t>relies on package carriers and the postal system to </a:t>
            </a:r>
            <a:r>
              <a:rPr lang="en-US" dirty="0" smtClean="0"/>
              <a:t>deliver customer </a:t>
            </a:r>
            <a:r>
              <a:rPr lang="en-US" dirty="0"/>
              <a:t>orders from centralized warehouses. </a:t>
            </a:r>
            <a:endParaRPr lang="en-US" dirty="0" smtClean="0"/>
          </a:p>
          <a:p>
            <a:pPr algn="just"/>
            <a:r>
              <a:rPr lang="en-US" b="1" dirty="0" smtClean="0">
                <a:solidFill>
                  <a:schemeClr val="accent1"/>
                </a:solidFill>
              </a:rPr>
              <a:t>McMaster-Carr</a:t>
            </a:r>
            <a:r>
              <a:rPr lang="en-US" dirty="0" smtClean="0"/>
              <a:t> </a:t>
            </a:r>
            <a:r>
              <a:rPr lang="en-US" dirty="0"/>
              <a:t>uses ground transportation </a:t>
            </a:r>
            <a:r>
              <a:rPr lang="en-US" dirty="0" smtClean="0"/>
              <a:t>and package </a:t>
            </a:r>
            <a:r>
              <a:rPr lang="en-US" dirty="0"/>
              <a:t>carriers to provide next-day delivery of a wide variety of MRO products to about </a:t>
            </a:r>
            <a:r>
              <a:rPr lang="en-US" dirty="0" smtClean="0"/>
              <a:t>90 percent </a:t>
            </a:r>
            <a:r>
              <a:rPr lang="en-US" dirty="0"/>
              <a:t>of U.S. businesses from five distribution centers. </a:t>
            </a:r>
            <a:endParaRPr lang="en-US" dirty="0" smtClean="0"/>
          </a:p>
          <a:p>
            <a:pPr algn="just"/>
            <a:r>
              <a:rPr lang="en-US" dirty="0" smtClean="0"/>
              <a:t>The </a:t>
            </a:r>
            <a:r>
              <a:rPr lang="en-US" dirty="0"/>
              <a:t>location of its distribution </a:t>
            </a:r>
            <a:r>
              <a:rPr lang="en-US" dirty="0" smtClean="0"/>
              <a:t>centers along </a:t>
            </a:r>
            <a:r>
              <a:rPr lang="en-US" dirty="0"/>
              <a:t>with an effective transportation network allows McMaster to be very responsive </a:t>
            </a:r>
            <a:r>
              <a:rPr lang="en-US" dirty="0" smtClean="0"/>
              <a:t>while using </a:t>
            </a:r>
            <a:r>
              <a:rPr lang="en-US" dirty="0"/>
              <a:t>a low-cost mode of transportation.</a:t>
            </a:r>
            <a:endParaRPr lang="en-US" altLang="en-US" dirty="0"/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757597" y="3119408"/>
            <a:ext cx="5471564" cy="1701229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1571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4550" y="131504"/>
            <a:ext cx="10515600" cy="1102738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 smtClean="0">
                <a:solidFill>
                  <a:srgbClr val="0070C0"/>
                </a:solidFill>
              </a:rPr>
              <a:t>Transportation Infrastructure </a:t>
            </a:r>
            <a:br>
              <a:rPr lang="en-US" sz="3200" b="1" dirty="0" smtClean="0">
                <a:solidFill>
                  <a:srgbClr val="0070C0"/>
                </a:solidFill>
              </a:rPr>
            </a:br>
            <a:r>
              <a:rPr lang="en-US" sz="3200" b="1" dirty="0" smtClean="0">
                <a:solidFill>
                  <a:srgbClr val="0070C0"/>
                </a:solidFill>
              </a:rPr>
              <a:t>and Policies</a:t>
            </a:r>
            <a:endParaRPr lang="en-US" sz="32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1504" y="1500455"/>
            <a:ext cx="8884693" cy="4525963"/>
          </a:xfrm>
        </p:spPr>
        <p:txBody>
          <a:bodyPr rtlCol="0">
            <a:normAutofit/>
          </a:bodyPr>
          <a:lstStyle/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G</a:t>
            </a:r>
            <a:r>
              <a:rPr lang="en-US" dirty="0" smtClean="0"/>
              <a:t>overnments generally take </a:t>
            </a:r>
            <a:r>
              <a:rPr lang="en-US" dirty="0"/>
              <a:t>full responsibility or played a significant role in building and </a:t>
            </a:r>
            <a:r>
              <a:rPr lang="en-US" dirty="0" smtClean="0"/>
              <a:t>managing </a:t>
            </a:r>
            <a:r>
              <a:rPr lang="en-US" dirty="0"/>
              <a:t>infrastructure </a:t>
            </a:r>
            <a:r>
              <a:rPr lang="en-US" dirty="0" smtClean="0"/>
              <a:t>elements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endParaRPr lang="en-US" dirty="0" smtClean="0"/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 smtClean="0"/>
              <a:t>Without </a:t>
            </a:r>
            <a:r>
              <a:rPr lang="en-US" dirty="0"/>
              <a:t>a monopoly, deregulation and market forces help create an effective industry </a:t>
            </a:r>
            <a:r>
              <a:rPr lang="en-US" dirty="0" smtClean="0"/>
              <a:t>structure.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endParaRPr lang="en-US" dirty="0" smtClean="0"/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 smtClean="0"/>
              <a:t>Pricing should </a:t>
            </a:r>
            <a:r>
              <a:rPr lang="en-US" dirty="0"/>
              <a:t>reflect the marginal impact on the cost to society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14943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397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6313" y="235892"/>
            <a:ext cx="10515600" cy="863083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3200" b="1" dirty="0" smtClean="0">
                <a:solidFill>
                  <a:srgbClr val="0070C0"/>
                </a:solidFill>
              </a:rPr>
              <a:t>Transportation Infrastructure </a:t>
            </a:r>
            <a:br>
              <a:rPr lang="en-US" sz="3200" b="1" dirty="0" smtClean="0">
                <a:solidFill>
                  <a:srgbClr val="0070C0"/>
                </a:solidFill>
              </a:rPr>
            </a:br>
            <a:r>
              <a:rPr lang="en-US" sz="3200" b="1" dirty="0" smtClean="0">
                <a:solidFill>
                  <a:srgbClr val="0070C0"/>
                </a:solidFill>
              </a:rPr>
              <a:t>and Policies</a:t>
            </a:r>
            <a:endParaRPr lang="en-US" sz="3200" b="1" dirty="0">
              <a:solidFill>
                <a:srgbClr val="0070C0"/>
              </a:solidFill>
            </a:endParaRPr>
          </a:p>
        </p:txBody>
      </p:sp>
      <p:sp>
        <p:nvSpPr>
          <p:cNvPr id="5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Rectangle 3"/>
          <p:cNvSpPr/>
          <p:nvPr/>
        </p:nvSpPr>
        <p:spPr>
          <a:xfrm>
            <a:off x="1797215" y="1533544"/>
            <a:ext cx="877551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>
                <a:solidFill>
                  <a:schemeClr val="accent1"/>
                </a:solidFill>
              </a:rPr>
              <a:t>Transportation infrastructures </a:t>
            </a:r>
            <a:r>
              <a:rPr lang="en-US" sz="2800" dirty="0"/>
              <a:t>often require government ownership or regulation because of their </a:t>
            </a:r>
            <a:r>
              <a:rPr lang="en-US" sz="2800" dirty="0" smtClean="0"/>
              <a:t>inherently monopolistic </a:t>
            </a:r>
            <a:r>
              <a:rPr lang="en-US" sz="2800" dirty="0"/>
              <a:t>nature. In the absence of a monopoly, deregulation and market forces help create </a:t>
            </a:r>
            <a:r>
              <a:rPr lang="en-US" sz="2800" dirty="0" smtClean="0"/>
              <a:t>an effective </a:t>
            </a:r>
            <a:r>
              <a:rPr lang="en-US" sz="2800" dirty="0"/>
              <a:t>industry structure. </a:t>
            </a:r>
            <a:endParaRPr lang="en-US" sz="2800" dirty="0" smtClean="0"/>
          </a:p>
          <a:p>
            <a:pPr algn="just"/>
            <a:endParaRPr lang="en-US" sz="2800" dirty="0"/>
          </a:p>
          <a:p>
            <a:pPr algn="just"/>
            <a:r>
              <a:rPr lang="en-US" sz="2800" dirty="0" smtClean="0"/>
              <a:t>When </a:t>
            </a:r>
            <a:r>
              <a:rPr lang="en-US" sz="2800" dirty="0"/>
              <a:t>the infrastructure is publicly owned, it is important to price usage </a:t>
            </a:r>
            <a:r>
              <a:rPr lang="en-US" sz="2800" dirty="0" smtClean="0"/>
              <a:t>to reflect </a:t>
            </a:r>
            <a:r>
              <a:rPr lang="en-US" sz="2800" dirty="0"/>
              <a:t>the marginal impact on the cost to society. If this is not done, overuse and congestion </a:t>
            </a:r>
            <a:r>
              <a:rPr lang="en-US" sz="2800" dirty="0" smtClean="0"/>
              <a:t>result because </a:t>
            </a:r>
            <a:r>
              <a:rPr lang="en-US" sz="2800" dirty="0"/>
              <a:t>the cost borne by a user is less than the user’s marginal impact on total cost.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9657452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1746913" y="216418"/>
            <a:ext cx="8305800" cy="869432"/>
          </a:xfrm>
        </p:spPr>
        <p:txBody>
          <a:bodyPr vert="horz" lIns="92075" tIns="46038" rIns="92075" bIns="46038" rtlCol="0" anchor="ctr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70C0"/>
                </a:solidFill>
              </a:rPr>
              <a:t>Design Options for a</a:t>
            </a:r>
            <a:br>
              <a:rPr lang="en-US" sz="3200" b="1" dirty="0">
                <a:solidFill>
                  <a:srgbClr val="0070C0"/>
                </a:solidFill>
              </a:rPr>
            </a:br>
            <a:r>
              <a:rPr lang="en-US" sz="3200" b="1" dirty="0">
                <a:solidFill>
                  <a:srgbClr val="0070C0"/>
                </a:solidFill>
              </a:rPr>
              <a:t>Transportation Network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45944" y="1708040"/>
            <a:ext cx="8890378" cy="4114800"/>
          </a:xfrm>
        </p:spPr>
        <p:txBody>
          <a:bodyPr vert="horz" lIns="92075" tIns="46038" rIns="92075" bIns="46038" rtlCol="0">
            <a:normAutofit/>
          </a:bodyPr>
          <a:lstStyle/>
          <a:p>
            <a:pPr algn="just"/>
            <a:r>
              <a:rPr lang="en-US" b="1" dirty="0">
                <a:solidFill>
                  <a:schemeClr val="accent1"/>
                </a:solidFill>
              </a:rPr>
              <a:t>The design </a:t>
            </a:r>
            <a:r>
              <a:rPr lang="en-US" dirty="0"/>
              <a:t>of a transportation network affects the </a:t>
            </a:r>
            <a:r>
              <a:rPr lang="en-US" dirty="0" smtClean="0"/>
              <a:t>performance </a:t>
            </a:r>
            <a:r>
              <a:rPr lang="en-US" dirty="0"/>
              <a:t>of a supply chain by </a:t>
            </a:r>
            <a:r>
              <a:rPr lang="en-US" dirty="0" smtClean="0"/>
              <a:t>establishing the </a:t>
            </a:r>
            <a:r>
              <a:rPr lang="en-US" dirty="0"/>
              <a:t>infrastructure within which operational transportation decisions regarding scheduling </a:t>
            </a:r>
            <a:r>
              <a:rPr lang="en-US" dirty="0" smtClean="0"/>
              <a:t>and routing </a:t>
            </a:r>
            <a:r>
              <a:rPr lang="en-US" dirty="0"/>
              <a:t>are made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endParaRPr lang="en-US" dirty="0" smtClean="0"/>
          </a:p>
          <a:p>
            <a:pPr algn="just"/>
            <a:r>
              <a:rPr lang="en-US" dirty="0" smtClean="0"/>
              <a:t>A </a:t>
            </a:r>
            <a:r>
              <a:rPr lang="en-US" dirty="0"/>
              <a:t>well-designed transportation network allows a supply chain to achieve </a:t>
            </a:r>
            <a:r>
              <a:rPr lang="en-US" dirty="0" smtClean="0"/>
              <a:t>the desired </a:t>
            </a:r>
            <a:r>
              <a:rPr lang="en-US" dirty="0"/>
              <a:t>degree of responsiveness at a low cost.</a:t>
            </a:r>
            <a:endParaRPr lang="en-US" altLang="en-US" sz="2800" dirty="0" smtClean="0"/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743949" y="3116834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417025" y="64450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030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1746913" y="216418"/>
            <a:ext cx="8305800" cy="869432"/>
          </a:xfrm>
        </p:spPr>
        <p:txBody>
          <a:bodyPr vert="horz" lIns="92075" tIns="46038" rIns="92075" bIns="46038" rtlCol="0" anchor="ctr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70C0"/>
                </a:solidFill>
              </a:rPr>
              <a:t>Design Options for a</a:t>
            </a:r>
            <a:br>
              <a:rPr lang="en-US" sz="3200" b="1" dirty="0">
                <a:solidFill>
                  <a:srgbClr val="0070C0"/>
                </a:solidFill>
              </a:rPr>
            </a:br>
            <a:r>
              <a:rPr lang="en-US" sz="3200" b="1" dirty="0">
                <a:solidFill>
                  <a:srgbClr val="0070C0"/>
                </a:solidFill>
              </a:rPr>
              <a:t>Transportation Network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45191" y="1577454"/>
            <a:ext cx="8890378" cy="4114800"/>
          </a:xfrm>
        </p:spPr>
        <p:txBody>
          <a:bodyPr vert="horz" lIns="92075" tIns="46038" rIns="92075" bIns="46038" rtlCol="0">
            <a:noAutofit/>
          </a:bodyPr>
          <a:lstStyle/>
          <a:p>
            <a:pPr algn="just" eaLnBrk="1" hangingPunct="1"/>
            <a:r>
              <a:rPr lang="en-US" altLang="en-US" b="1" dirty="0" smtClean="0">
                <a:solidFill>
                  <a:schemeClr val="accent1"/>
                </a:solidFill>
              </a:rPr>
              <a:t>When designing a transportation network</a:t>
            </a:r>
          </a:p>
          <a:p>
            <a:pPr marL="514350" indent="-514350" algn="just">
              <a:buFont typeface="Arial" panose="020B0604020202020204" pitchFamily="34" charset="0"/>
              <a:buAutoNum type="arabicPeriod"/>
            </a:pPr>
            <a:r>
              <a:rPr lang="en-US" altLang="en-US" dirty="0" smtClean="0"/>
              <a:t>Should transportation be direct or through an intermediate site?</a:t>
            </a:r>
          </a:p>
          <a:p>
            <a:pPr marL="514350" indent="-514350" algn="just">
              <a:buFont typeface="Arial" panose="020B0604020202020204" pitchFamily="34" charset="0"/>
              <a:buAutoNum type="arabicPeriod"/>
            </a:pPr>
            <a:r>
              <a:rPr lang="en-US" altLang="en-US" dirty="0" smtClean="0"/>
              <a:t>Should the intermediate site stock product or only serve as a cross-docking location?</a:t>
            </a:r>
          </a:p>
          <a:p>
            <a:pPr marL="514350" indent="-514350" algn="just">
              <a:buFont typeface="Arial" panose="020B0604020202020204" pitchFamily="34" charset="0"/>
              <a:buAutoNum type="arabicPeriod"/>
            </a:pPr>
            <a:r>
              <a:rPr lang="en-US" altLang="en-US" dirty="0" smtClean="0"/>
              <a:t>Should each delivery route supply a single destination or multiple destinations (milk run)?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endParaRPr lang="en-US" altLang="en-US" sz="2800" dirty="0" smtClean="0"/>
          </a:p>
          <a:p>
            <a:pPr algn="just"/>
            <a:r>
              <a:rPr lang="en-US" dirty="0"/>
              <a:t>Based on the answers to these questions, the supply chain ends up with a variety of </a:t>
            </a:r>
            <a:r>
              <a:rPr lang="en-US" dirty="0" smtClean="0"/>
              <a:t>transportation networks</a:t>
            </a:r>
            <a:r>
              <a:rPr lang="en-US" dirty="0"/>
              <a:t>. </a:t>
            </a:r>
            <a:endParaRPr lang="en-US" altLang="en-US" dirty="0" smtClean="0"/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743949" y="3116834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417025" y="64450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3303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3759" y="168533"/>
            <a:ext cx="10515600" cy="879984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70C0"/>
                </a:solidFill>
              </a:rPr>
              <a:t>Direct Shipment Network </a:t>
            </a:r>
            <a:r>
              <a:rPr lang="en-US" sz="3200" b="1" dirty="0" smtClean="0">
                <a:solidFill>
                  <a:srgbClr val="0070C0"/>
                </a:solidFill>
              </a:rPr>
              <a:t/>
            </a:r>
            <a:br>
              <a:rPr lang="en-US" sz="3200" b="1" dirty="0" smtClean="0">
                <a:solidFill>
                  <a:srgbClr val="0070C0"/>
                </a:solidFill>
              </a:rPr>
            </a:br>
            <a:r>
              <a:rPr lang="en-US" sz="3200" b="1" dirty="0" smtClean="0">
                <a:solidFill>
                  <a:srgbClr val="0070C0"/>
                </a:solidFill>
              </a:rPr>
              <a:t>to </a:t>
            </a:r>
            <a:r>
              <a:rPr lang="en-US" sz="3200" b="1" dirty="0">
                <a:solidFill>
                  <a:srgbClr val="0070C0"/>
                </a:solidFill>
              </a:rPr>
              <a:t>Single Destination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607471" y="3038106"/>
            <a:ext cx="5471564" cy="1837707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Rectangle 3"/>
          <p:cNvSpPr/>
          <p:nvPr/>
        </p:nvSpPr>
        <p:spPr>
          <a:xfrm>
            <a:off x="2173706" y="1221177"/>
            <a:ext cx="8761863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7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 the direct shipment network to a single destination option, the buyer structures the </a:t>
            </a:r>
            <a:r>
              <a:rPr lang="en-US" sz="27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transportation network </a:t>
            </a:r>
            <a:r>
              <a:rPr lang="en-US" sz="27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 that all shipments come directly from each supplier to each buyer </a:t>
            </a:r>
            <a:r>
              <a:rPr lang="en-US" sz="27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location. 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7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 </a:t>
            </a:r>
            <a:r>
              <a:rPr lang="en-US" sz="27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direct shipment network, the routing of each shipment is specified, and the supply chain manager needs to decide only the quantity to ship and the mode of </a:t>
            </a:r>
            <a:r>
              <a:rPr lang="en-US" sz="27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transportation to </a:t>
            </a:r>
            <a:r>
              <a:rPr lang="en-US" sz="27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</a:t>
            </a:r>
            <a:r>
              <a:rPr lang="en-US" sz="27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altLang="en-US" sz="2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major advantage of a direct shipment transportation network is the elimination </a:t>
            </a:r>
            <a:r>
              <a:rPr lang="en-US" altLang="en-US" sz="2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intermediate </a:t>
            </a:r>
            <a:r>
              <a:rPr lang="en-US" altLang="en-US" sz="2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warehouses and its simplicity of operation and coordination. The shipment </a:t>
            </a:r>
            <a:r>
              <a:rPr lang="en-US" altLang="en-US" sz="2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is </a:t>
            </a:r>
            <a:r>
              <a:rPr lang="en-US" altLang="en-US" sz="2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completely local, and the decision made for one shipment does not influence others.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424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13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5068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3759" y="168533"/>
            <a:ext cx="10515600" cy="879984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altLang="en-US" sz="3200" b="1" dirty="0">
                <a:solidFill>
                  <a:srgbClr val="0070C0"/>
                </a:solidFill>
              </a:rPr>
              <a:t>Direct Shipping with Milk Runs</a:t>
            </a:r>
            <a:endParaRPr lang="en-US" sz="3200" b="1" dirty="0">
              <a:solidFill>
                <a:srgbClr val="0070C0"/>
              </a:solidFill>
            </a:endParaRP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607471" y="3038106"/>
            <a:ext cx="5471564" cy="1837707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Rectangle 3"/>
          <p:cNvSpPr/>
          <p:nvPr/>
        </p:nvSpPr>
        <p:spPr>
          <a:xfrm>
            <a:off x="2173706" y="1398598"/>
            <a:ext cx="8761863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milk run </a:t>
            </a:r>
            <a:r>
              <a:rPr lang="en-US" sz="27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a route on which a truck either delivers product from a single supplier to </a:t>
            </a:r>
            <a:r>
              <a:rPr lang="en-US" sz="27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multiple retailers </a:t>
            </a:r>
            <a:r>
              <a:rPr lang="en-US" sz="27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 goes from multiple suppliers to a single buyer </a:t>
            </a:r>
            <a:r>
              <a:rPr lang="en-US" sz="27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location.</a:t>
            </a:r>
          </a:p>
          <a:p>
            <a:pPr algn="just"/>
            <a:r>
              <a:rPr lang="en-US" sz="27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7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direct </a:t>
            </a:r>
            <a:r>
              <a:rPr lang="en-US" sz="27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shipping with milk runs, a supplier delivers directly to multiple buyer locations on a </a:t>
            </a:r>
            <a:r>
              <a:rPr lang="en-US" sz="27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truck or </a:t>
            </a:r>
            <a:r>
              <a:rPr lang="en-US" sz="27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truck picks up deliveries destined for the same buyer location from many suppliers. </a:t>
            </a:r>
            <a:endParaRPr lang="en-US" sz="2700" dirty="0" smtClean="0">
              <a:solidFill>
                <a:srgbClr val="231F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700" dirty="0" smtClean="0">
              <a:solidFill>
                <a:srgbClr val="231F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7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using </a:t>
            </a:r>
            <a:r>
              <a:rPr lang="en-US" sz="27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option, a supply chain manager has to decide on the routing of each milk run.</a:t>
            </a:r>
            <a:endParaRPr lang="en-US" altLang="en-US" sz="27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9395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15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4477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3759" y="168533"/>
            <a:ext cx="10515600" cy="879984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70C0"/>
                </a:solidFill>
              </a:rPr>
              <a:t>All Shipments via Intermediate Distribution</a:t>
            </a:r>
            <a:br>
              <a:rPr lang="en-US" sz="3200" b="1" dirty="0">
                <a:solidFill>
                  <a:srgbClr val="0070C0"/>
                </a:solidFill>
              </a:rPr>
            </a:br>
            <a:r>
              <a:rPr lang="en-US" sz="3200" b="1" dirty="0">
                <a:solidFill>
                  <a:srgbClr val="0070C0"/>
                </a:solidFill>
              </a:rPr>
              <a:t> Center with Storage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607471" y="3038106"/>
            <a:ext cx="5471564" cy="1837707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Rectangle 3"/>
          <p:cNvSpPr/>
          <p:nvPr/>
        </p:nvSpPr>
        <p:spPr>
          <a:xfrm>
            <a:off x="2173706" y="1469971"/>
            <a:ext cx="876186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 this option</a:t>
            </a:r>
            <a:r>
              <a:rPr lang="en-US" sz="28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product is shipped from suppliers to a central distribution center, where it </a:t>
            </a:r>
            <a:r>
              <a:rPr lang="en-US" sz="28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stored </a:t>
            </a:r>
            <a:r>
              <a:rPr lang="en-US" sz="28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until needed by buyers when it is shipped to each buyer </a:t>
            </a:r>
            <a:r>
              <a:rPr lang="en-US" sz="28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location.</a:t>
            </a:r>
            <a:endParaRPr lang="en-US" sz="2800" dirty="0">
              <a:solidFill>
                <a:srgbClr val="231F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Storing product at an intermediate location is justified if transportation economies require </a:t>
            </a:r>
            <a:r>
              <a:rPr lang="en-US" sz="28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large shipments </a:t>
            </a:r>
            <a:r>
              <a:rPr lang="en-US" sz="28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the inbound side or shipments on the outbound side cannot be coordinated. </a:t>
            </a:r>
            <a:endParaRPr lang="en-US" sz="2800" dirty="0" smtClean="0">
              <a:solidFill>
                <a:srgbClr val="231F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8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such a </a:t>
            </a:r>
            <a:r>
              <a:rPr lang="en-US" sz="28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situation, product comes in large quantities into a DC, where it is held in inventory and sent </a:t>
            </a:r>
            <a:r>
              <a:rPr lang="en-US" sz="28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buyer </a:t>
            </a:r>
            <a:r>
              <a:rPr lang="en-US" sz="28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locations in smaller replenishment lots when needed.</a:t>
            </a:r>
            <a:endParaRPr lang="en-US" alt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011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17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68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4427" y="73984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000" b="1" dirty="0">
                <a:solidFill>
                  <a:srgbClr val="0070C0"/>
                </a:solidFill>
              </a:rPr>
              <a:t>All Shipments via Intermediate Transit Point </a:t>
            </a:r>
            <a:r>
              <a:rPr lang="en-US" sz="3000" b="1" dirty="0" smtClean="0">
                <a:solidFill>
                  <a:srgbClr val="0070C0"/>
                </a:solidFill>
              </a:rPr>
              <a:t/>
            </a:r>
            <a:br>
              <a:rPr lang="en-US" sz="3000" b="1" dirty="0" smtClean="0">
                <a:solidFill>
                  <a:srgbClr val="0070C0"/>
                </a:solidFill>
              </a:rPr>
            </a:br>
            <a:r>
              <a:rPr lang="en-US" sz="3000" b="1" dirty="0" smtClean="0">
                <a:solidFill>
                  <a:srgbClr val="0070C0"/>
                </a:solidFill>
              </a:rPr>
              <a:t>with </a:t>
            </a:r>
            <a:r>
              <a:rPr lang="en-US" sz="3000" b="1" dirty="0">
                <a:solidFill>
                  <a:srgbClr val="0070C0"/>
                </a:solidFill>
              </a:rPr>
              <a:t>Cross-Docking</a:t>
            </a:r>
          </a:p>
        </p:txBody>
      </p:sp>
      <p:sp>
        <p:nvSpPr>
          <p:cNvPr id="33795" name="Content Placeholder 2"/>
          <p:cNvSpPr>
            <a:spLocks noGrp="1"/>
          </p:cNvSpPr>
          <p:nvPr>
            <p:ph idx="1"/>
          </p:nvPr>
        </p:nvSpPr>
        <p:spPr>
          <a:xfrm>
            <a:off x="1895903" y="1709424"/>
            <a:ext cx="9294124" cy="3746500"/>
          </a:xfrm>
        </p:spPr>
        <p:txBody>
          <a:bodyPr>
            <a:noAutofit/>
          </a:bodyPr>
          <a:lstStyle/>
          <a:p>
            <a:pPr algn="just"/>
            <a:r>
              <a:rPr lang="en-US" altLang="en-US" b="1" dirty="0" smtClean="0">
                <a:solidFill>
                  <a:schemeClr val="accent1"/>
                </a:solidFill>
              </a:rPr>
              <a:t>Under </a:t>
            </a:r>
            <a:r>
              <a:rPr lang="en-US" altLang="en-US" b="1" dirty="0">
                <a:solidFill>
                  <a:schemeClr val="accent1"/>
                </a:solidFill>
              </a:rPr>
              <a:t>this option</a:t>
            </a:r>
            <a:r>
              <a:rPr lang="en-US" altLang="en-US" dirty="0"/>
              <a:t>, suppliers send their shipments to an intermediate transit point (which could </a:t>
            </a:r>
            <a:r>
              <a:rPr lang="en-US" altLang="en-US" dirty="0" smtClean="0"/>
              <a:t>be a </a:t>
            </a:r>
            <a:r>
              <a:rPr lang="en-US" altLang="en-US" dirty="0"/>
              <a:t>DC), where they are cross-docked and sent to buyer locations without storing them. </a:t>
            </a:r>
            <a:endParaRPr lang="en-US" altLang="en-US" dirty="0" smtClean="0"/>
          </a:p>
          <a:p>
            <a:pPr algn="just"/>
            <a:r>
              <a:rPr lang="en-US" altLang="en-US" dirty="0" smtClean="0"/>
              <a:t>The product flow </a:t>
            </a:r>
            <a:r>
              <a:rPr lang="en-US" altLang="en-US" dirty="0"/>
              <a:t>is similar to </a:t>
            </a:r>
            <a:r>
              <a:rPr lang="en-US" altLang="en-US" dirty="0" smtClean="0"/>
              <a:t>the previous Figure  </a:t>
            </a:r>
            <a:r>
              <a:rPr lang="en-US" altLang="en-US" dirty="0"/>
              <a:t>except that there is no storage at the </a:t>
            </a:r>
            <a:r>
              <a:rPr lang="en-US" altLang="en-US" dirty="0" smtClean="0"/>
              <a:t>intermediate facility</a:t>
            </a:r>
            <a:r>
              <a:rPr lang="en-US" altLang="en-US" dirty="0"/>
              <a:t>. </a:t>
            </a:r>
            <a:endParaRPr lang="en-US" altLang="en-US" dirty="0" smtClean="0"/>
          </a:p>
          <a:p>
            <a:pPr algn="just"/>
            <a:r>
              <a:rPr lang="en-US" altLang="en-US" dirty="0" smtClean="0"/>
              <a:t>When </a:t>
            </a:r>
            <a:r>
              <a:rPr lang="en-US" altLang="en-US" dirty="0"/>
              <a:t>a DC cross-docks product, each inbound truck contains product from suppliers </a:t>
            </a:r>
            <a:r>
              <a:rPr lang="en-US" altLang="en-US" dirty="0" smtClean="0"/>
              <a:t>for several </a:t>
            </a:r>
            <a:r>
              <a:rPr lang="en-US" altLang="en-US" dirty="0"/>
              <a:t>buyer locations, whereas each outbound truck contains product for one buyer </a:t>
            </a:r>
            <a:r>
              <a:rPr lang="en-US" altLang="en-US" dirty="0" smtClean="0"/>
              <a:t>location from </a:t>
            </a:r>
            <a:r>
              <a:rPr lang="en-US" altLang="en-US" dirty="0"/>
              <a:t>several suppliers.</a:t>
            </a:r>
            <a:endParaRPr lang="en-US" altLang="en-US" dirty="0" smtClean="0"/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0301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4427" y="73985"/>
            <a:ext cx="10515600" cy="1062148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70C0"/>
                </a:solidFill>
              </a:rPr>
              <a:t>Shipping via DC Using Milk Runs</a:t>
            </a:r>
          </a:p>
        </p:txBody>
      </p:sp>
      <p:sp>
        <p:nvSpPr>
          <p:cNvPr id="33795" name="Content Placeholder 2"/>
          <p:cNvSpPr>
            <a:spLocks noGrp="1"/>
          </p:cNvSpPr>
          <p:nvPr>
            <p:ph idx="1"/>
          </p:nvPr>
        </p:nvSpPr>
        <p:spPr>
          <a:xfrm>
            <a:off x="1895903" y="1354582"/>
            <a:ext cx="9294124" cy="3746500"/>
          </a:xfrm>
        </p:spPr>
        <p:txBody>
          <a:bodyPr>
            <a:noAutofit/>
          </a:bodyPr>
          <a:lstStyle/>
          <a:p>
            <a:pPr algn="just"/>
            <a:r>
              <a:rPr lang="en-US" altLang="en-US" dirty="0" smtClean="0"/>
              <a:t>Milk </a:t>
            </a:r>
            <a:r>
              <a:rPr lang="en-US" altLang="en-US" dirty="0"/>
              <a:t>runs reduce outbound transportation costs by consolidating </a:t>
            </a:r>
            <a:r>
              <a:rPr lang="en-US" altLang="en-US" dirty="0" smtClean="0"/>
              <a:t>small shipments</a:t>
            </a:r>
            <a:r>
              <a:rPr lang="en-US" altLang="en-US" dirty="0"/>
              <a:t>. </a:t>
            </a:r>
            <a:endParaRPr lang="en-US" altLang="en-US" dirty="0" smtClean="0"/>
          </a:p>
          <a:p>
            <a:pPr algn="just"/>
            <a:r>
              <a:rPr lang="en-US" altLang="en-US" b="1" dirty="0" smtClean="0">
                <a:solidFill>
                  <a:schemeClr val="accent1"/>
                </a:solidFill>
              </a:rPr>
              <a:t>For </a:t>
            </a:r>
            <a:r>
              <a:rPr lang="en-US" altLang="en-US" b="1" dirty="0">
                <a:solidFill>
                  <a:schemeClr val="accent1"/>
                </a:solidFill>
              </a:rPr>
              <a:t>example</a:t>
            </a:r>
            <a:r>
              <a:rPr lang="en-US" altLang="en-US" dirty="0"/>
              <a:t>, Seven-Eleven Japan cross-docks deliveries from its fresh-food </a:t>
            </a:r>
            <a:r>
              <a:rPr lang="en-US" altLang="en-US" dirty="0" smtClean="0"/>
              <a:t>suppliers at </a:t>
            </a:r>
            <a:r>
              <a:rPr lang="en-US" altLang="en-US" dirty="0"/>
              <a:t>its DCs and sends out milk runs to the retail outlets because the total shipment to a </a:t>
            </a:r>
            <a:r>
              <a:rPr lang="en-US" altLang="en-US" dirty="0" smtClean="0"/>
              <a:t>store from </a:t>
            </a:r>
            <a:r>
              <a:rPr lang="en-US" altLang="en-US" dirty="0"/>
              <a:t>all suppliers does not fill a truck. The use of cross-docking and milk runs allows </a:t>
            </a:r>
            <a:r>
              <a:rPr lang="en-US" altLang="en-US" dirty="0" smtClean="0"/>
              <a:t>Seven- Eleven </a:t>
            </a:r>
            <a:r>
              <a:rPr lang="en-US" altLang="en-US" dirty="0"/>
              <a:t>Japan to lower its transportation cost while sending small replenishment lots to </a:t>
            </a:r>
            <a:r>
              <a:rPr lang="en-US" altLang="en-US" dirty="0" smtClean="0"/>
              <a:t>each store</a:t>
            </a:r>
            <a:r>
              <a:rPr lang="en-US" altLang="en-US" dirty="0"/>
              <a:t>. </a:t>
            </a:r>
            <a:endParaRPr lang="en-US" altLang="en-US" dirty="0" smtClean="0"/>
          </a:p>
          <a:p>
            <a:pPr algn="just"/>
            <a:r>
              <a:rPr lang="en-US" altLang="en-US" dirty="0" smtClean="0"/>
              <a:t>The </a:t>
            </a:r>
            <a:r>
              <a:rPr lang="en-US" altLang="en-US" dirty="0"/>
              <a:t>use of cross-docking with milk runs requires a significant degree of coordination </a:t>
            </a:r>
            <a:r>
              <a:rPr lang="en-US" altLang="en-US" dirty="0" smtClean="0"/>
              <a:t>and suitable </a:t>
            </a:r>
            <a:r>
              <a:rPr lang="en-US" altLang="en-US" dirty="0"/>
              <a:t>routing and scheduling.</a:t>
            </a:r>
            <a:endParaRPr lang="en-US" altLang="en-US" dirty="0" smtClean="0"/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334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20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62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1070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21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407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97034"/>
            <a:ext cx="10515600" cy="924144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70C0"/>
                </a:solidFill>
              </a:rPr>
              <a:t>Selecting a Transportation Network</a:t>
            </a:r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>
          <a:xfrm>
            <a:off x="2184400" y="1803400"/>
            <a:ext cx="7823200" cy="3975100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Eight stores, four supply sources</a:t>
            </a:r>
          </a:p>
          <a:p>
            <a:pPr eaLnBrk="1" hangingPunct="1"/>
            <a:r>
              <a:rPr lang="en-US" altLang="en-US" dirty="0" smtClean="0"/>
              <a:t>Truck capacity = 40,000 units</a:t>
            </a:r>
          </a:p>
          <a:p>
            <a:pPr eaLnBrk="1" hangingPunct="1"/>
            <a:r>
              <a:rPr lang="en-US" altLang="en-US" dirty="0" smtClean="0"/>
              <a:t>Cost $1,000 per load, $100 per delivery</a:t>
            </a:r>
          </a:p>
          <a:p>
            <a:pPr eaLnBrk="1" hangingPunct="1"/>
            <a:r>
              <a:rPr lang="en-US" altLang="en-US" dirty="0" smtClean="0"/>
              <a:t>Holding cost = $0.20/year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6565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4427" y="157286"/>
            <a:ext cx="10515600" cy="771007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70C0"/>
                </a:solidFill>
              </a:rPr>
              <a:t>Selecting a Transportation Network</a:t>
            </a:r>
          </a:p>
        </p:txBody>
      </p:sp>
      <p:sp>
        <p:nvSpPr>
          <p:cNvPr id="37891" name="Content Placeholder 2"/>
          <p:cNvSpPr>
            <a:spLocks noGrp="1"/>
          </p:cNvSpPr>
          <p:nvPr>
            <p:ph idx="1"/>
          </p:nvPr>
        </p:nvSpPr>
        <p:spPr>
          <a:xfrm>
            <a:off x="1583140" y="1333307"/>
            <a:ext cx="10297685" cy="47752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2400" dirty="0"/>
              <a:t>Annual sales = </a:t>
            </a:r>
            <a:r>
              <a:rPr lang="en-US" altLang="en-US" sz="2400" dirty="0" smtClean="0"/>
              <a:t>960,000/store     </a:t>
            </a:r>
            <a:r>
              <a:rPr lang="en-US" altLang="en-US" sz="2600" b="1" dirty="0" smtClean="0"/>
              <a:t>Direct shipping</a:t>
            </a:r>
          </a:p>
          <a:p>
            <a:pPr marL="0" indent="0">
              <a:buNone/>
            </a:pPr>
            <a:r>
              <a:rPr lang="en-US" altLang="en-US" sz="2400" dirty="0" smtClean="0"/>
              <a:t>Batch size shipped from each supplier to each store	= 40,000 units </a:t>
            </a:r>
          </a:p>
          <a:p>
            <a:pPr marL="0" indent="0">
              <a:buNone/>
            </a:pPr>
            <a:r>
              <a:rPr lang="en-US" altLang="en-US" sz="2400" dirty="0" smtClean="0"/>
              <a:t>Number </a:t>
            </a:r>
            <a:r>
              <a:rPr lang="en-US" altLang="en-US" sz="2400" dirty="0"/>
              <a:t>of shipments/yr </a:t>
            </a:r>
            <a:r>
              <a:rPr lang="en-US" altLang="en-US" sz="2400" dirty="0" smtClean="0"/>
              <a:t>from each </a:t>
            </a:r>
            <a:r>
              <a:rPr lang="en-US" altLang="en-US" sz="2400" dirty="0"/>
              <a:t>supplier to each store </a:t>
            </a:r>
            <a:r>
              <a:rPr lang="en-US" altLang="en-US" sz="2400" dirty="0" smtClean="0"/>
              <a:t>= </a:t>
            </a:r>
            <a:r>
              <a:rPr lang="en-US" altLang="en-US" sz="2400" dirty="0"/>
              <a:t>960,000/40,000 = 24 </a:t>
            </a:r>
          </a:p>
          <a:p>
            <a:pPr marL="0" indent="0">
              <a:buNone/>
            </a:pPr>
            <a:r>
              <a:rPr lang="en-US" altLang="en-US" sz="2400" dirty="0"/>
              <a:t>Annual trucking cost </a:t>
            </a:r>
            <a:r>
              <a:rPr lang="en-US" altLang="en-US" sz="2400" dirty="0" smtClean="0"/>
              <a:t>for </a:t>
            </a:r>
            <a:r>
              <a:rPr lang="en-US" altLang="en-US" sz="2400" dirty="0"/>
              <a:t>direct </a:t>
            </a:r>
            <a:r>
              <a:rPr lang="en-US" altLang="en-US" sz="2400" dirty="0" smtClean="0"/>
              <a:t>network= </a:t>
            </a:r>
            <a:r>
              <a:rPr lang="en-US" altLang="en-US" sz="2400" dirty="0"/>
              <a:t>24 x 1,100 x 4 x 8 = $844,800 </a:t>
            </a:r>
          </a:p>
          <a:p>
            <a:pPr marL="0" indent="0">
              <a:buNone/>
            </a:pPr>
            <a:r>
              <a:rPr lang="en-US" altLang="en-US" sz="2400" dirty="0"/>
              <a:t>Average inventory at each </a:t>
            </a:r>
            <a:r>
              <a:rPr lang="en-US" altLang="en-US" sz="2400" dirty="0" smtClean="0"/>
              <a:t>store </a:t>
            </a:r>
            <a:r>
              <a:rPr lang="en-US" altLang="en-US" sz="2400" dirty="0"/>
              <a:t>for each product </a:t>
            </a:r>
            <a:r>
              <a:rPr lang="en-US" altLang="en-US" sz="2400" dirty="0" smtClean="0"/>
              <a:t>= </a:t>
            </a:r>
            <a:r>
              <a:rPr lang="en-US" altLang="en-US" sz="2400" dirty="0"/>
              <a:t>40,000/2 = 20,000 units </a:t>
            </a:r>
          </a:p>
          <a:p>
            <a:pPr marL="0" indent="0">
              <a:buNone/>
            </a:pPr>
            <a:r>
              <a:rPr lang="en-US" altLang="en-US" sz="2400" dirty="0"/>
              <a:t>Annual inventory cost </a:t>
            </a:r>
            <a:r>
              <a:rPr lang="en-US" altLang="en-US" sz="2400" dirty="0" smtClean="0"/>
              <a:t>for </a:t>
            </a:r>
            <a:r>
              <a:rPr lang="en-US" altLang="en-US" sz="2400" dirty="0"/>
              <a:t>direct </a:t>
            </a:r>
            <a:r>
              <a:rPr lang="en-US" altLang="en-US" sz="2400" dirty="0" smtClean="0"/>
              <a:t>network = </a:t>
            </a:r>
            <a:r>
              <a:rPr lang="en-US" altLang="en-US" sz="2400" dirty="0"/>
              <a:t>20,000 x 0.2 x 4 x 8 = $128,000 </a:t>
            </a:r>
          </a:p>
          <a:p>
            <a:pPr marL="0" indent="0">
              <a:buNone/>
            </a:pPr>
            <a:r>
              <a:rPr lang="en-US" altLang="en-US" sz="2400" dirty="0"/>
              <a:t>Total annual cost of </a:t>
            </a:r>
            <a:r>
              <a:rPr lang="en-US" altLang="en-US" sz="2400" dirty="0" smtClean="0"/>
              <a:t>direct </a:t>
            </a:r>
            <a:r>
              <a:rPr lang="en-US" altLang="en-US" sz="2400" dirty="0"/>
              <a:t>network </a:t>
            </a:r>
            <a:r>
              <a:rPr lang="en-US" altLang="en-US" sz="2400" dirty="0" smtClean="0"/>
              <a:t>= </a:t>
            </a:r>
            <a:r>
              <a:rPr lang="en-US" altLang="en-US" sz="2400" dirty="0"/>
              <a:t>$844,800 + $128,000 = $972,800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975960" y="3324709"/>
            <a:ext cx="5471564" cy="1264501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2271397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4426" y="121868"/>
            <a:ext cx="10515600" cy="771007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70C0"/>
                </a:solidFill>
              </a:rPr>
              <a:t>Selecting a Transportation Network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51128" y="1420624"/>
            <a:ext cx="10529697" cy="5072062"/>
          </a:xfrm>
        </p:spPr>
        <p:txBody>
          <a:bodyPr rtlCol="0">
            <a:noAutofit/>
          </a:bodyPr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en-US" sz="2400" dirty="0"/>
              <a:t>Annual sales = 960,000/store     </a:t>
            </a:r>
            <a:r>
              <a:rPr lang="en-US" sz="2600" b="1" dirty="0" smtClean="0"/>
              <a:t>Milk runs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en-US" sz="2400" dirty="0"/>
          </a:p>
          <a:p>
            <a:pPr marL="0" indent="0">
              <a:spcBef>
                <a:spcPts val="0"/>
              </a:spcBef>
              <a:buNone/>
              <a:defRPr/>
            </a:pPr>
            <a:endParaRPr lang="en-US" sz="2400" dirty="0"/>
          </a:p>
          <a:p>
            <a:pPr marL="0" indent="0">
              <a:spcBef>
                <a:spcPts val="0"/>
              </a:spcBef>
              <a:buNone/>
              <a:tabLst>
                <a:tab pos="3594100" algn="l"/>
              </a:tabLst>
              <a:defRPr/>
            </a:pPr>
            <a:r>
              <a:rPr lang="en-US" sz="2400" dirty="0"/>
              <a:t>Batch size shipped from each </a:t>
            </a:r>
            <a:r>
              <a:rPr lang="en-US" sz="2400" dirty="0" smtClean="0"/>
              <a:t>supplier </a:t>
            </a:r>
            <a:r>
              <a:rPr lang="en-US" sz="2400" dirty="0"/>
              <a:t>to each store	= 40,000/2 = 20,000 units </a:t>
            </a:r>
          </a:p>
          <a:p>
            <a:pPr marL="0" indent="0">
              <a:spcBef>
                <a:spcPts val="0"/>
              </a:spcBef>
              <a:buNone/>
              <a:tabLst>
                <a:tab pos="3594100" algn="l"/>
              </a:tabLst>
              <a:defRPr/>
            </a:pPr>
            <a:r>
              <a:rPr lang="en-US" sz="2400" dirty="0"/>
              <a:t>Number of shipments/yr </a:t>
            </a:r>
            <a:r>
              <a:rPr lang="en-US" sz="2400" dirty="0" smtClean="0"/>
              <a:t>from each </a:t>
            </a:r>
            <a:r>
              <a:rPr lang="en-US" sz="2400" dirty="0"/>
              <a:t>supplier to each store </a:t>
            </a:r>
            <a:r>
              <a:rPr lang="en-US" sz="2400" dirty="0" smtClean="0"/>
              <a:t>= </a:t>
            </a:r>
            <a:r>
              <a:rPr lang="en-US" sz="2400" dirty="0"/>
              <a:t>960,000/20,000 = 48 </a:t>
            </a:r>
          </a:p>
          <a:p>
            <a:pPr marL="0" indent="0">
              <a:spcBef>
                <a:spcPts val="0"/>
              </a:spcBef>
              <a:buNone/>
              <a:tabLst>
                <a:tab pos="3594100" algn="l"/>
              </a:tabLst>
              <a:defRPr/>
            </a:pPr>
            <a:r>
              <a:rPr lang="en-US" sz="2400" dirty="0"/>
              <a:t>Transportation cost per shipment </a:t>
            </a:r>
            <a:r>
              <a:rPr lang="en-US" sz="2400" dirty="0" smtClean="0"/>
              <a:t>per </a:t>
            </a:r>
            <a:r>
              <a:rPr lang="en-US" sz="2400" dirty="0"/>
              <a:t>store (two stores/truck) </a:t>
            </a:r>
            <a:r>
              <a:rPr lang="en-US" sz="2400" dirty="0" smtClean="0"/>
              <a:t>= </a:t>
            </a:r>
            <a:r>
              <a:rPr lang="en-US" sz="2400" dirty="0"/>
              <a:t>1,000/2 + 100 = $600</a:t>
            </a:r>
          </a:p>
          <a:p>
            <a:pPr marL="0" indent="0">
              <a:spcBef>
                <a:spcPts val="0"/>
              </a:spcBef>
              <a:buNone/>
              <a:tabLst>
                <a:tab pos="3594100" algn="l"/>
              </a:tabLst>
              <a:defRPr/>
            </a:pPr>
            <a:r>
              <a:rPr lang="en-US" sz="2400" dirty="0"/>
              <a:t>Annual trucking cost </a:t>
            </a:r>
            <a:r>
              <a:rPr lang="en-US" sz="2400" dirty="0" smtClean="0"/>
              <a:t>for </a:t>
            </a:r>
            <a:r>
              <a:rPr lang="en-US" sz="2400" dirty="0"/>
              <a:t>direct network </a:t>
            </a:r>
            <a:r>
              <a:rPr lang="en-US" sz="2400" dirty="0" smtClean="0"/>
              <a:t>= </a:t>
            </a:r>
            <a:r>
              <a:rPr lang="en-US" sz="2400" dirty="0"/>
              <a:t>48 x 600 x 4 x 8 = $921,600 </a:t>
            </a:r>
          </a:p>
          <a:p>
            <a:pPr marL="0" indent="0">
              <a:spcBef>
                <a:spcPts val="0"/>
              </a:spcBef>
              <a:buNone/>
              <a:tabLst>
                <a:tab pos="3594100" algn="l"/>
              </a:tabLst>
              <a:defRPr/>
            </a:pPr>
            <a:r>
              <a:rPr lang="en-US" sz="2400" dirty="0"/>
              <a:t>Average inventory at each </a:t>
            </a:r>
            <a:r>
              <a:rPr lang="en-US" sz="2400" dirty="0" smtClean="0"/>
              <a:t>store </a:t>
            </a:r>
            <a:r>
              <a:rPr lang="en-US" sz="2400" dirty="0"/>
              <a:t>for each product </a:t>
            </a:r>
            <a:r>
              <a:rPr lang="en-US" sz="2400" dirty="0" smtClean="0"/>
              <a:t>= </a:t>
            </a:r>
            <a:r>
              <a:rPr lang="en-US" sz="2400" dirty="0"/>
              <a:t>20,000/2 = 10,000 units </a:t>
            </a:r>
          </a:p>
          <a:p>
            <a:pPr marL="0" indent="0">
              <a:spcBef>
                <a:spcPts val="0"/>
              </a:spcBef>
              <a:buNone/>
              <a:tabLst>
                <a:tab pos="3594100" algn="l"/>
              </a:tabLst>
              <a:defRPr/>
            </a:pPr>
            <a:r>
              <a:rPr lang="en-US" sz="2400" dirty="0"/>
              <a:t>Annual inventory cost </a:t>
            </a:r>
            <a:r>
              <a:rPr lang="en-US" sz="2400" dirty="0" smtClean="0"/>
              <a:t>for </a:t>
            </a:r>
            <a:r>
              <a:rPr lang="en-US" sz="2400" dirty="0"/>
              <a:t>direct network </a:t>
            </a:r>
            <a:r>
              <a:rPr lang="en-US" sz="2400" dirty="0" smtClean="0"/>
              <a:t>= </a:t>
            </a:r>
            <a:r>
              <a:rPr lang="en-US" sz="2400" dirty="0"/>
              <a:t>10,000 x 0.2 x 4 x 8 = $64,000 </a:t>
            </a:r>
          </a:p>
          <a:p>
            <a:pPr marL="0" indent="0">
              <a:spcBef>
                <a:spcPts val="0"/>
              </a:spcBef>
              <a:buNone/>
              <a:tabLst>
                <a:tab pos="3594100" algn="l"/>
              </a:tabLst>
              <a:defRPr/>
            </a:pPr>
            <a:r>
              <a:rPr lang="en-US" sz="2400" dirty="0"/>
              <a:t>Total annual cost of </a:t>
            </a:r>
            <a:r>
              <a:rPr lang="en-US" sz="2400" dirty="0" smtClean="0"/>
              <a:t>direct network = </a:t>
            </a:r>
            <a:r>
              <a:rPr lang="en-US" sz="2400" dirty="0"/>
              <a:t>$921,600 + $64,000 = $985,600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2057847" y="3406596"/>
            <a:ext cx="5471564" cy="1100728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5939522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6744" y="204116"/>
            <a:ext cx="10515600" cy="85605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70C0"/>
                </a:solidFill>
              </a:rPr>
              <a:t>Selecting a Transportation Network</a:t>
            </a:r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>
          <a:xfrm>
            <a:off x="1815153" y="1356422"/>
            <a:ext cx="8338782" cy="47752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2400" dirty="0"/>
              <a:t>Annual sales = 120,000/store     </a:t>
            </a:r>
            <a:r>
              <a:rPr lang="en-US" altLang="en-US" sz="2600" b="1" dirty="0"/>
              <a:t>Direct shipping</a:t>
            </a:r>
          </a:p>
          <a:p>
            <a:pPr marL="0" indent="0">
              <a:buNone/>
            </a:pPr>
            <a:r>
              <a:rPr lang="en-US" altLang="en-US" sz="2400" dirty="0"/>
              <a:t>Batch size shipped from each </a:t>
            </a:r>
            <a:r>
              <a:rPr lang="en-US" altLang="en-US" sz="2400" dirty="0" smtClean="0"/>
              <a:t> </a:t>
            </a:r>
            <a:r>
              <a:rPr lang="en-US" altLang="en-US" sz="2400" dirty="0"/>
              <a:t/>
            </a:r>
            <a:br>
              <a:rPr lang="en-US" altLang="en-US" sz="2400" dirty="0"/>
            </a:br>
            <a:r>
              <a:rPr lang="en-US" altLang="en-US" sz="2400" dirty="0"/>
              <a:t>supplier to each store	= 40,000 units </a:t>
            </a:r>
          </a:p>
          <a:p>
            <a:pPr marL="0" indent="0">
              <a:buNone/>
            </a:pPr>
            <a:r>
              <a:rPr lang="en-US" altLang="en-US" sz="2400" dirty="0"/>
              <a:t>Number of shipments/yr from</a:t>
            </a:r>
            <a:br>
              <a:rPr lang="en-US" altLang="en-US" sz="2400" dirty="0"/>
            </a:br>
            <a:r>
              <a:rPr lang="en-US" altLang="en-US" sz="2400" dirty="0"/>
              <a:t>each supplier to each store 	= 120,000/40,000 = 3 </a:t>
            </a:r>
          </a:p>
          <a:p>
            <a:pPr marL="0" indent="0">
              <a:buNone/>
            </a:pPr>
            <a:r>
              <a:rPr lang="en-US" altLang="en-US" sz="2400" dirty="0"/>
              <a:t>Annual trucking cost </a:t>
            </a:r>
            <a:br>
              <a:rPr lang="en-US" altLang="en-US" sz="2400" dirty="0"/>
            </a:br>
            <a:r>
              <a:rPr lang="en-US" altLang="en-US" sz="2400" dirty="0"/>
              <a:t>for direct network 	= 3 x 1,100 x 4 x 8 = $105,600 </a:t>
            </a:r>
          </a:p>
          <a:p>
            <a:pPr marL="0" indent="0">
              <a:buNone/>
            </a:pPr>
            <a:r>
              <a:rPr lang="en-US" altLang="en-US" sz="2400" dirty="0"/>
              <a:t>Average inventory at each </a:t>
            </a:r>
            <a:br>
              <a:rPr lang="en-US" altLang="en-US" sz="2400" dirty="0"/>
            </a:br>
            <a:r>
              <a:rPr lang="en-US" altLang="en-US" sz="2400" dirty="0"/>
              <a:t>store for each product 	= 40,000/2 = 20,000 units </a:t>
            </a:r>
          </a:p>
          <a:p>
            <a:pPr marL="0" indent="0">
              <a:buNone/>
            </a:pPr>
            <a:r>
              <a:rPr lang="en-US" altLang="en-US" sz="2400" dirty="0"/>
              <a:t>Annual inventory cost </a:t>
            </a:r>
            <a:br>
              <a:rPr lang="en-US" altLang="en-US" sz="2400" dirty="0"/>
            </a:br>
            <a:r>
              <a:rPr lang="en-US" altLang="en-US" sz="2400" dirty="0"/>
              <a:t>for direct network 	= 20,000 x 0.2 x 4 x 8 = $128,000 </a:t>
            </a:r>
          </a:p>
          <a:p>
            <a:pPr marL="0" indent="0">
              <a:buNone/>
            </a:pPr>
            <a:r>
              <a:rPr lang="en-US" altLang="en-US" sz="2400" dirty="0"/>
              <a:t>Total annual cost of </a:t>
            </a:r>
            <a:br>
              <a:rPr lang="en-US" altLang="en-US" sz="2400" dirty="0"/>
            </a:br>
            <a:r>
              <a:rPr lang="en-US" altLang="en-US" sz="2400" dirty="0"/>
              <a:t>direct network 	= $105,600 + $128,000 = $233,600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4854849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836" y="212456"/>
            <a:ext cx="10515600" cy="771007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70C0"/>
                </a:solidFill>
              </a:rPr>
              <a:t>Selecting a Transportation Network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87856" y="1221178"/>
            <a:ext cx="8639033" cy="5072062"/>
          </a:xfrm>
        </p:spPr>
        <p:txBody>
          <a:bodyPr rtlCol="0">
            <a:normAutofit/>
          </a:bodyPr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en-US" sz="2400" dirty="0"/>
              <a:t>Annual sales = 120,000/store     </a:t>
            </a:r>
            <a:r>
              <a:rPr lang="en-US" sz="2600" b="1" dirty="0"/>
              <a:t>Milk runs</a:t>
            </a:r>
          </a:p>
          <a:p>
            <a:pPr marL="0" indent="0">
              <a:spcBef>
                <a:spcPts val="0"/>
              </a:spcBef>
              <a:buNone/>
              <a:tabLst>
                <a:tab pos="3594100" algn="l"/>
              </a:tabLst>
              <a:defRPr/>
            </a:pPr>
            <a:r>
              <a:rPr lang="en-US" sz="2400" dirty="0"/>
              <a:t>Batch size shipped from each </a:t>
            </a:r>
            <a:br>
              <a:rPr lang="en-US" sz="2400" dirty="0"/>
            </a:br>
            <a:r>
              <a:rPr lang="en-US" sz="2400" dirty="0"/>
              <a:t>supplier to each store	= 40,000/4 = 10,000 units </a:t>
            </a:r>
          </a:p>
          <a:p>
            <a:pPr marL="0" indent="0">
              <a:spcBef>
                <a:spcPts val="0"/>
              </a:spcBef>
              <a:buNone/>
              <a:tabLst>
                <a:tab pos="3594100" algn="l"/>
              </a:tabLst>
              <a:defRPr/>
            </a:pPr>
            <a:r>
              <a:rPr lang="en-US" sz="2400" dirty="0"/>
              <a:t>Number of shipments/</a:t>
            </a:r>
            <a:r>
              <a:rPr lang="en-US" sz="2400" dirty="0" err="1"/>
              <a:t>yr</a:t>
            </a:r>
            <a:r>
              <a:rPr lang="en-US" sz="2400" dirty="0"/>
              <a:t> from</a:t>
            </a:r>
            <a:br>
              <a:rPr lang="en-US" sz="2400" dirty="0"/>
            </a:br>
            <a:r>
              <a:rPr lang="en-US" sz="2400" dirty="0"/>
              <a:t>each supplier to each store 	= 120,000/10,000 = 12 </a:t>
            </a:r>
          </a:p>
          <a:p>
            <a:pPr marL="0" indent="0">
              <a:spcBef>
                <a:spcPts val="0"/>
              </a:spcBef>
              <a:buNone/>
              <a:tabLst>
                <a:tab pos="3594100" algn="l"/>
              </a:tabLst>
              <a:defRPr/>
            </a:pPr>
            <a:r>
              <a:rPr lang="en-US" sz="2400" dirty="0"/>
              <a:t>Transportation cost per shipment </a:t>
            </a:r>
            <a:br>
              <a:rPr lang="en-US" sz="2400" dirty="0"/>
            </a:br>
            <a:r>
              <a:rPr lang="en-US" sz="2400" dirty="0"/>
              <a:t>per store (two stores/truck) 	= 1,000/4 + 100 = $350</a:t>
            </a:r>
          </a:p>
          <a:p>
            <a:pPr marL="0" indent="0">
              <a:spcBef>
                <a:spcPts val="0"/>
              </a:spcBef>
              <a:buNone/>
              <a:tabLst>
                <a:tab pos="3594100" algn="l"/>
              </a:tabLst>
              <a:defRPr/>
            </a:pPr>
            <a:r>
              <a:rPr lang="en-US" sz="2400" dirty="0"/>
              <a:t>Annual trucking cost </a:t>
            </a:r>
            <a:br>
              <a:rPr lang="en-US" sz="2400" dirty="0"/>
            </a:br>
            <a:r>
              <a:rPr lang="en-US" sz="2400" dirty="0"/>
              <a:t>for direct network 	= 12 x 350 x 4 x 8 = $134,400 </a:t>
            </a:r>
          </a:p>
          <a:p>
            <a:pPr marL="0" indent="0">
              <a:spcBef>
                <a:spcPts val="0"/>
              </a:spcBef>
              <a:buNone/>
              <a:tabLst>
                <a:tab pos="3594100" algn="l"/>
              </a:tabLst>
              <a:defRPr/>
            </a:pPr>
            <a:r>
              <a:rPr lang="en-US" sz="2400" dirty="0"/>
              <a:t>Average inventory at each </a:t>
            </a:r>
            <a:br>
              <a:rPr lang="en-US" sz="2400" dirty="0"/>
            </a:br>
            <a:r>
              <a:rPr lang="en-US" sz="2400" dirty="0"/>
              <a:t>store for each product 	= 10,000/2 = 5,000 units </a:t>
            </a:r>
          </a:p>
          <a:p>
            <a:pPr marL="0" indent="0">
              <a:spcBef>
                <a:spcPts val="0"/>
              </a:spcBef>
              <a:buNone/>
              <a:tabLst>
                <a:tab pos="3594100" algn="l"/>
              </a:tabLst>
              <a:defRPr/>
            </a:pPr>
            <a:r>
              <a:rPr lang="en-US" sz="2400" dirty="0"/>
              <a:t>Annual inventory cost </a:t>
            </a:r>
            <a:br>
              <a:rPr lang="en-US" sz="2400" dirty="0"/>
            </a:br>
            <a:r>
              <a:rPr lang="en-US" sz="2400" dirty="0"/>
              <a:t>for direct network 	= 5,000 x 0.2 x 4 x 8 = $32,000 </a:t>
            </a:r>
          </a:p>
          <a:p>
            <a:pPr marL="0" indent="0">
              <a:spcBef>
                <a:spcPts val="0"/>
              </a:spcBef>
              <a:buNone/>
              <a:tabLst>
                <a:tab pos="3594100" algn="l"/>
              </a:tabLst>
              <a:defRPr/>
            </a:pPr>
            <a:r>
              <a:rPr lang="en-US" sz="2400" dirty="0"/>
              <a:t>Total annual cost of </a:t>
            </a:r>
            <a:br>
              <a:rPr lang="en-US" sz="2400" dirty="0"/>
            </a:br>
            <a:r>
              <a:rPr lang="en-US" sz="2400" dirty="0"/>
              <a:t>direct network 	= $134,400 + $32,000 = $166,400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4555084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637731" y="120721"/>
            <a:ext cx="8839200" cy="954478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70C0"/>
                </a:solidFill>
              </a:rPr>
              <a:t>Trade-offs in Transportation Design</a:t>
            </a:r>
          </a:p>
        </p:txBody>
      </p:sp>
      <p:sp>
        <p:nvSpPr>
          <p:cNvPr id="41987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1869743" y="1428089"/>
            <a:ext cx="9403308" cy="4540911"/>
          </a:xfrm>
        </p:spPr>
        <p:txBody>
          <a:bodyPr>
            <a:noAutofit/>
          </a:bodyPr>
          <a:lstStyle/>
          <a:p>
            <a:pPr algn="just"/>
            <a:r>
              <a:rPr lang="en-US" altLang="en-US" dirty="0"/>
              <a:t>All transportation decisions made by shippers in a supply chain network must take into </a:t>
            </a:r>
            <a:r>
              <a:rPr lang="en-US" altLang="en-US" dirty="0" smtClean="0"/>
              <a:t>account their </a:t>
            </a:r>
            <a:r>
              <a:rPr lang="en-US" altLang="en-US" dirty="0"/>
              <a:t>impact on inventory costs, facility and processing costs, the cost of coordinating operations</a:t>
            </a:r>
            <a:r>
              <a:rPr lang="en-US" altLang="en-US" dirty="0" smtClean="0"/>
              <a:t>, and </a:t>
            </a:r>
            <a:r>
              <a:rPr lang="en-US" altLang="en-US" dirty="0"/>
              <a:t>the level of responsiveness provided to customers. </a:t>
            </a:r>
            <a:endParaRPr lang="en-US" altLang="en-US" dirty="0" smtClean="0"/>
          </a:p>
          <a:p>
            <a:pPr algn="just"/>
            <a:r>
              <a:rPr lang="en-US" altLang="en-US" b="1" dirty="0" smtClean="0">
                <a:solidFill>
                  <a:schemeClr val="accent1"/>
                </a:solidFill>
              </a:rPr>
              <a:t>For </a:t>
            </a:r>
            <a:r>
              <a:rPr lang="en-US" altLang="en-US" b="1" dirty="0">
                <a:solidFill>
                  <a:schemeClr val="accent1"/>
                </a:solidFill>
              </a:rPr>
              <a:t>example</a:t>
            </a:r>
            <a:r>
              <a:rPr lang="en-US" altLang="en-US" dirty="0"/>
              <a:t>, </a:t>
            </a:r>
            <a:endParaRPr lang="en-US" altLang="en-US" dirty="0" smtClean="0"/>
          </a:p>
          <a:p>
            <a:pPr algn="just"/>
            <a:r>
              <a:rPr lang="en-US" altLang="en-US" b="1" dirty="0" smtClean="0">
                <a:solidFill>
                  <a:schemeClr val="accent1"/>
                </a:solidFill>
              </a:rPr>
              <a:t>Amazon</a:t>
            </a:r>
            <a:r>
              <a:rPr lang="en-US" altLang="en-US" dirty="0" smtClean="0">
                <a:solidFill>
                  <a:schemeClr val="accent1"/>
                </a:solidFill>
              </a:rPr>
              <a:t>’s</a:t>
            </a:r>
            <a:r>
              <a:rPr lang="en-US" altLang="en-US" dirty="0" smtClean="0"/>
              <a:t> </a:t>
            </a:r>
            <a:r>
              <a:rPr lang="en-US" altLang="en-US" dirty="0"/>
              <a:t>use of </a:t>
            </a:r>
            <a:r>
              <a:rPr lang="en-US" altLang="en-US" dirty="0" smtClean="0"/>
              <a:t>package carriers </a:t>
            </a:r>
            <a:r>
              <a:rPr lang="en-US" altLang="en-US" dirty="0"/>
              <a:t>to deliver products to customers increases transportation cost but allows Amazon to </a:t>
            </a:r>
            <a:r>
              <a:rPr lang="en-US" altLang="en-US" dirty="0" smtClean="0"/>
              <a:t>centralize its </a:t>
            </a:r>
            <a:r>
              <a:rPr lang="en-US" altLang="en-US" dirty="0"/>
              <a:t>facilities and reduce inventory costs. If Amazon wants to reduce its </a:t>
            </a:r>
            <a:r>
              <a:rPr lang="en-US" altLang="en-US" dirty="0" smtClean="0"/>
              <a:t>transportation costs</a:t>
            </a:r>
            <a:r>
              <a:rPr lang="en-US" altLang="en-US" dirty="0"/>
              <a:t>, the company must either sacrifice responsiveness to customers or increase the number </a:t>
            </a:r>
            <a:r>
              <a:rPr lang="en-US" altLang="en-US" dirty="0" smtClean="0"/>
              <a:t>of facilities </a:t>
            </a:r>
            <a:r>
              <a:rPr lang="en-US" altLang="en-US" dirty="0"/>
              <a:t>and resulting inventories to move closer to customers.</a:t>
            </a:r>
            <a:endParaRPr lang="en-US" altLang="en-US" dirty="0" smtClean="0"/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621119" y="3201879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505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637731" y="59789"/>
            <a:ext cx="88392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70C0"/>
                </a:solidFill>
              </a:rPr>
              <a:t>Trade-offs in Transportation Design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1767437"/>
              </p:ext>
            </p:extLst>
          </p:nvPr>
        </p:nvGraphicFramePr>
        <p:xfrm>
          <a:off x="2197099" y="1578513"/>
          <a:ext cx="8461801" cy="471411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245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45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383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96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923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9236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90444"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Mode</a:t>
                      </a:r>
                      <a:endParaRPr lang="en-US" sz="1800" b="1" dirty="0"/>
                    </a:p>
                  </a:txBody>
                  <a:tcPr anchor="b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Cycle Inventory</a:t>
                      </a:r>
                      <a:endParaRPr lang="en-US" sz="1800" b="1" dirty="0"/>
                    </a:p>
                  </a:txBody>
                  <a:tcPr anchor="b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Safety Inventory</a:t>
                      </a:r>
                      <a:endParaRPr lang="en-US" sz="1800" b="1" dirty="0"/>
                    </a:p>
                  </a:txBody>
                  <a:tcPr anchor="b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In-Transit Cost</a:t>
                      </a:r>
                      <a:endParaRPr lang="en-US" sz="1800" b="1" dirty="0"/>
                    </a:p>
                  </a:txBody>
                  <a:tcPr anchor="b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Transportation Time</a:t>
                      </a:r>
                      <a:endParaRPr lang="en-US" sz="1800" b="1" dirty="0"/>
                    </a:p>
                  </a:txBody>
                  <a:tcPr anchor="b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Transportation Cost</a:t>
                      </a:r>
                      <a:endParaRPr lang="en-US" sz="1800" b="1" dirty="0"/>
                    </a:p>
                  </a:txBody>
                  <a:tcPr anchor="b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7279"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Rail</a:t>
                      </a:r>
                      <a:endParaRPr lang="en-US" sz="1800" b="1" dirty="0"/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5</a:t>
                      </a:r>
                      <a:endParaRPr lang="en-US" sz="1800" b="1" dirty="0"/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5</a:t>
                      </a:r>
                      <a:endParaRPr lang="en-US" sz="1800" b="1" dirty="0"/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5</a:t>
                      </a:r>
                      <a:endParaRPr lang="en-US" sz="1800" b="1" dirty="0"/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2</a:t>
                      </a:r>
                      <a:endParaRPr lang="en-US" sz="1800" b="1" dirty="0"/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5</a:t>
                      </a:r>
                      <a:endParaRPr lang="en-US" sz="1800" b="1" dirty="0"/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7279"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TL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4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4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4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3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3</a:t>
                      </a:r>
                      <a:endParaRPr lang="en-US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7279">
                <a:tc>
                  <a:txBody>
                    <a:bodyPr/>
                    <a:lstStyle/>
                    <a:p>
                      <a:r>
                        <a:rPr lang="en-US" sz="1800" b="1" dirty="0" err="1" smtClean="0"/>
                        <a:t>LTL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3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3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3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4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4</a:t>
                      </a:r>
                      <a:endParaRPr lang="en-US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7279"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Package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1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1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1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6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1</a:t>
                      </a:r>
                      <a:endParaRPr lang="en-US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7279"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Air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2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2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2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5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2</a:t>
                      </a:r>
                      <a:endParaRPr lang="en-US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37279"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Water</a:t>
                      </a:r>
                      <a:endParaRPr lang="en-US" sz="1800" b="1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6</a:t>
                      </a:r>
                      <a:endParaRPr lang="en-US" sz="1800" b="1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6</a:t>
                      </a:r>
                      <a:endParaRPr lang="en-US" sz="1800" b="1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6</a:t>
                      </a:r>
                      <a:endParaRPr lang="en-US" sz="1800" b="1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1</a:t>
                      </a:r>
                      <a:endParaRPr lang="en-US" sz="1800" b="1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6</a:t>
                      </a:r>
                      <a:endParaRPr lang="en-US" sz="1800" b="1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9543716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3378" y="-64822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70C0"/>
                </a:solidFill>
              </a:rPr>
              <a:t>Trade-offs When Selecting Transportation Mode</a:t>
            </a:r>
          </a:p>
        </p:txBody>
      </p:sp>
      <p:sp>
        <p:nvSpPr>
          <p:cNvPr id="44035" name="Content Placeholder 2"/>
          <p:cNvSpPr>
            <a:spLocks noGrp="1"/>
          </p:cNvSpPr>
          <p:nvPr>
            <p:ph idx="1"/>
          </p:nvPr>
        </p:nvSpPr>
        <p:spPr>
          <a:xfrm>
            <a:off x="2413000" y="1752600"/>
            <a:ext cx="7175500" cy="1384300"/>
          </a:xfrm>
        </p:spPr>
        <p:txBody>
          <a:bodyPr/>
          <a:lstStyle/>
          <a:p>
            <a:pPr marL="0" indent="0">
              <a:buNone/>
            </a:pPr>
            <a:r>
              <a:rPr lang="en-US" altLang="en-US" sz="2400" dirty="0"/>
              <a:t>Demand = 120,000 motors, Cost = $120/motor, </a:t>
            </a:r>
          </a:p>
          <a:p>
            <a:pPr marL="0" indent="0">
              <a:buNone/>
            </a:pPr>
            <a:r>
              <a:rPr lang="en-US" altLang="en-US" sz="2400" dirty="0"/>
              <a:t>Weight = 10 lbs/motor, Lot size = 3,000,</a:t>
            </a:r>
          </a:p>
          <a:p>
            <a:pPr marL="0" indent="0">
              <a:buNone/>
            </a:pPr>
            <a:r>
              <a:rPr lang="en-US" altLang="en-US" sz="2400" dirty="0"/>
              <a:t>Safety stock = 50% ddlt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438400" y="3352801"/>
          <a:ext cx="7366000" cy="249403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01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03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39999"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Carrier</a:t>
                      </a:r>
                    </a:p>
                  </a:txBody>
                  <a:tcPr marT="45714" marB="45714" anchor="b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Range of Quantity Shipped (</a:t>
                      </a:r>
                      <a:r>
                        <a:rPr lang="en-US" sz="18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cwt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T="45714" marB="45714" anchor="b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Shipping Cost ($/</a:t>
                      </a:r>
                      <a:r>
                        <a:rPr lang="en-US" sz="1800" b="1" dirty="0" err="1" smtClean="0"/>
                        <a:t>cwt</a:t>
                      </a:r>
                      <a:r>
                        <a:rPr lang="en-US" sz="1800" b="1" dirty="0" smtClean="0"/>
                        <a:t>)</a:t>
                      </a:r>
                      <a:endParaRPr lang="en-US" sz="1800" b="1" dirty="0"/>
                    </a:p>
                  </a:txBody>
                  <a:tcPr marT="45714" marB="45714" anchor="b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793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AM Railroad</a:t>
                      </a:r>
                      <a:endParaRPr lang="en-US" sz="1800" dirty="0" smtClean="0"/>
                    </a:p>
                  </a:txBody>
                  <a:tcPr marT="45714" marB="45714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	200+</a:t>
                      </a:r>
                      <a:endParaRPr lang="en-US" sz="1800" dirty="0"/>
                    </a:p>
                  </a:txBody>
                  <a:tcPr marT="45714" marB="45714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6.50</a:t>
                      </a:r>
                      <a:endParaRPr lang="en-US" sz="1800" dirty="0"/>
                    </a:p>
                  </a:txBody>
                  <a:tcPr marT="45714" marB="45714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793"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Northeast Trucking</a:t>
                      </a:r>
                      <a:endParaRPr lang="en-US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	100+</a:t>
                      </a:r>
                      <a:endParaRPr lang="en-US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7.50</a:t>
                      </a:r>
                      <a:endParaRPr lang="en-US" sz="1800" dirty="0"/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793"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Golden Freightways</a:t>
                      </a:r>
                      <a:endParaRPr lang="en-US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	50–150</a:t>
                      </a:r>
                      <a:endParaRPr lang="en-US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8.00</a:t>
                      </a:r>
                      <a:endParaRPr lang="en-US" sz="1800" dirty="0"/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793"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Golden Freightways</a:t>
                      </a:r>
                      <a:endParaRPr lang="en-US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	150–250</a:t>
                      </a:r>
                      <a:endParaRPr lang="en-US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6.00</a:t>
                      </a:r>
                      <a:endParaRPr lang="en-US" sz="1800" dirty="0"/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793"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Golden Freightways</a:t>
                      </a:r>
                      <a:endParaRPr lang="en-US" sz="1800" dirty="0"/>
                    </a:p>
                  </a:txBody>
                  <a:tcPr marT="45714" marB="45714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	250+</a:t>
                      </a:r>
                      <a:endParaRPr lang="en-US" sz="1800" dirty="0"/>
                    </a:p>
                  </a:txBody>
                  <a:tcPr marT="45714" marB="45714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4.00</a:t>
                      </a:r>
                      <a:endParaRPr lang="en-US" sz="1800" dirty="0"/>
                    </a:p>
                  </a:txBody>
                  <a:tcPr marT="45714" marB="45714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787324" y="3367138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1381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9585" y="62981"/>
            <a:ext cx="10515600" cy="1057434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000" b="1" dirty="0">
                <a:solidFill>
                  <a:srgbClr val="0070C0"/>
                </a:solidFill>
              </a:rPr>
              <a:t>Trade-offs When Selecting Transportation Mode</a:t>
            </a:r>
          </a:p>
        </p:txBody>
      </p:sp>
      <p:sp>
        <p:nvSpPr>
          <p:cNvPr id="45059" name="Content Placeholder 2"/>
          <p:cNvSpPr>
            <a:spLocks noGrp="1"/>
          </p:cNvSpPr>
          <p:nvPr>
            <p:ph idx="1"/>
          </p:nvPr>
        </p:nvSpPr>
        <p:spPr>
          <a:xfrm>
            <a:off x="1736978" y="1439573"/>
            <a:ext cx="10041040" cy="4533900"/>
          </a:xfrm>
        </p:spPr>
        <p:txBody>
          <a:bodyPr>
            <a:noAutofit/>
          </a:bodyPr>
          <a:lstStyle/>
          <a:p>
            <a:pPr marL="0" indent="0">
              <a:buNone/>
              <a:tabLst>
                <a:tab pos="3314700" algn="r"/>
                <a:tab pos="3492500" algn="l"/>
              </a:tabLst>
            </a:pPr>
            <a:r>
              <a:rPr lang="en-US" altLang="en-US" sz="2400" dirty="0" smtClean="0"/>
              <a:t>Cycle </a:t>
            </a:r>
            <a:r>
              <a:rPr lang="en-US" altLang="en-US" sz="2400" dirty="0"/>
              <a:t>inventory	</a:t>
            </a:r>
            <a:r>
              <a:rPr lang="nl-NL" altLang="en-US" sz="2400" dirty="0"/>
              <a:t>= </a:t>
            </a:r>
            <a:r>
              <a:rPr lang="nl-NL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nl-NL" altLang="en-US" sz="2400" dirty="0"/>
              <a:t>/2 = 2,000/2 = 1,000 motors </a:t>
            </a:r>
            <a:endParaRPr lang="en-US" altLang="en-US" sz="2400" dirty="0"/>
          </a:p>
          <a:p>
            <a:pPr marL="0" indent="0">
              <a:buNone/>
              <a:tabLst>
                <a:tab pos="3314700" algn="r"/>
                <a:tab pos="3492500" algn="l"/>
              </a:tabLst>
            </a:pPr>
            <a:r>
              <a:rPr lang="en-US" altLang="en-US" sz="2400" dirty="0" smtClean="0"/>
              <a:t>Safety </a:t>
            </a:r>
            <a:r>
              <a:rPr lang="en-US" altLang="en-US" sz="2400" dirty="0"/>
              <a:t>inventory	</a:t>
            </a:r>
            <a:r>
              <a:rPr lang="nl-NL" altLang="en-US" sz="2400" dirty="0"/>
              <a:t>= </a:t>
            </a:r>
            <a:r>
              <a:rPr lang="nl-NL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nl-NL" altLang="en-US" sz="2400" dirty="0"/>
              <a:t>/2 days of demand</a:t>
            </a:r>
            <a:br>
              <a:rPr lang="nl-NL" altLang="en-US" sz="2400" dirty="0"/>
            </a:br>
            <a:r>
              <a:rPr lang="nl-NL" altLang="en-US" sz="2400" dirty="0"/>
              <a:t>		= (6/2)(120,000/365)</a:t>
            </a:r>
            <a:r>
              <a:rPr lang="en-US" altLang="en-US" sz="2400" dirty="0"/>
              <a:t> = 986 motors </a:t>
            </a:r>
          </a:p>
          <a:p>
            <a:pPr marL="0" indent="0">
              <a:buNone/>
              <a:tabLst>
                <a:tab pos="3314700" algn="r"/>
                <a:tab pos="3492500" algn="l"/>
              </a:tabLst>
            </a:pPr>
            <a:r>
              <a:rPr lang="en-US" altLang="en-US" sz="2400" dirty="0" smtClean="0"/>
              <a:t>In-transit </a:t>
            </a:r>
            <a:r>
              <a:rPr lang="en-US" altLang="en-US" sz="2400" dirty="0"/>
              <a:t>inventory	= 120,000(5/365) = 1,644 motors </a:t>
            </a:r>
          </a:p>
          <a:p>
            <a:pPr marL="0" indent="0">
              <a:buNone/>
              <a:tabLst>
                <a:tab pos="3314700" algn="r"/>
                <a:tab pos="3492500" algn="l"/>
              </a:tabLst>
            </a:pPr>
            <a:r>
              <a:rPr lang="en-US" altLang="en-US" sz="2400" dirty="0" smtClean="0"/>
              <a:t>Total </a:t>
            </a:r>
            <a:r>
              <a:rPr lang="en-US" altLang="en-US" sz="2400" dirty="0"/>
              <a:t>average inventory		= 1,000 + 986 + 1,644 </a:t>
            </a:r>
            <a:br>
              <a:rPr lang="en-US" altLang="en-US" sz="2400" dirty="0"/>
            </a:br>
            <a:r>
              <a:rPr lang="en-US" altLang="en-US" sz="2400" dirty="0"/>
              <a:t>		= 3,630 motors </a:t>
            </a:r>
          </a:p>
          <a:p>
            <a:pPr marL="0" indent="0">
              <a:buNone/>
              <a:tabLst>
                <a:tab pos="3314700" algn="r"/>
                <a:tab pos="3492500" algn="l"/>
              </a:tabLst>
            </a:pPr>
            <a:r>
              <a:rPr lang="en-US" altLang="en-US" sz="2400" dirty="0"/>
              <a:t>	Annual holding </a:t>
            </a:r>
            <a:r>
              <a:rPr lang="en-US" altLang="en-US" sz="2400" dirty="0" smtClean="0"/>
              <a:t>cost using </a:t>
            </a:r>
            <a:r>
              <a:rPr lang="en-US" altLang="en-US" sz="2400" dirty="0"/>
              <a:t>AM Rail	= 3,630 x $30 = $108,900</a:t>
            </a:r>
          </a:p>
          <a:p>
            <a:pPr marL="0" indent="0">
              <a:buNone/>
              <a:tabLst>
                <a:tab pos="3314700" algn="r"/>
                <a:tab pos="3492500" algn="l"/>
              </a:tabLst>
            </a:pPr>
            <a:r>
              <a:rPr lang="en-US" altLang="en-US" sz="2400" dirty="0" smtClean="0"/>
              <a:t>Annual transportation </a:t>
            </a:r>
            <a:r>
              <a:rPr lang="en-US" altLang="en-US" sz="2400" dirty="0"/>
              <a:t>	cost using AM </a:t>
            </a:r>
            <a:r>
              <a:rPr lang="en-US" altLang="en-US" sz="2400" dirty="0" smtClean="0"/>
              <a:t>Rail = </a:t>
            </a:r>
            <a:r>
              <a:rPr lang="en-US" altLang="en-US" sz="2400" dirty="0"/>
              <a:t>120,000 x 0.65 = $78,000</a:t>
            </a:r>
          </a:p>
          <a:p>
            <a:pPr marL="0" indent="0">
              <a:buNone/>
              <a:tabLst>
                <a:tab pos="3314700" algn="r"/>
                <a:tab pos="3492500" algn="l"/>
              </a:tabLst>
            </a:pPr>
            <a:r>
              <a:rPr lang="en-US" altLang="en-US" sz="2400" dirty="0" smtClean="0"/>
              <a:t>The </a:t>
            </a:r>
            <a:r>
              <a:rPr lang="en-US" altLang="en-US" sz="2400" dirty="0"/>
              <a:t>total annual cost </a:t>
            </a:r>
            <a:r>
              <a:rPr lang="en-US" altLang="en-US" sz="2400" dirty="0" smtClean="0"/>
              <a:t>for </a:t>
            </a:r>
            <a:r>
              <a:rPr lang="en-US" altLang="en-US" sz="2400" dirty="0"/>
              <a:t>	inventory and </a:t>
            </a:r>
            <a:r>
              <a:rPr lang="en-US" altLang="en-US" sz="2400" dirty="0" smtClean="0"/>
              <a:t>transportation using </a:t>
            </a:r>
            <a:r>
              <a:rPr lang="en-US" altLang="en-US" sz="2400" dirty="0"/>
              <a:t>AM </a:t>
            </a:r>
            <a:r>
              <a:rPr lang="en-US" altLang="en-US" sz="2400" dirty="0" smtClean="0"/>
              <a:t>Rail= </a:t>
            </a:r>
            <a:r>
              <a:rPr lang="en-US" altLang="en-US" sz="2400" dirty="0"/>
              <a:t>$186,900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3256410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31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5055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5370" y="136481"/>
            <a:ext cx="10515600" cy="999651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000" b="1" dirty="0">
                <a:solidFill>
                  <a:srgbClr val="0070C0"/>
                </a:solidFill>
              </a:rPr>
              <a:t>Tradeoffs When </a:t>
            </a:r>
            <a:r>
              <a:rPr lang="en-US" sz="3000" b="1" dirty="0" smtClean="0">
                <a:solidFill>
                  <a:srgbClr val="0070C0"/>
                </a:solidFill>
              </a:rPr>
              <a:t/>
            </a:r>
            <a:br>
              <a:rPr lang="en-US" sz="3000" b="1" dirty="0" smtClean="0">
                <a:solidFill>
                  <a:srgbClr val="0070C0"/>
                </a:solidFill>
              </a:rPr>
            </a:br>
            <a:r>
              <a:rPr lang="en-US" sz="3000" b="1" dirty="0" smtClean="0">
                <a:solidFill>
                  <a:srgbClr val="0070C0"/>
                </a:solidFill>
              </a:rPr>
              <a:t>Aggregating </a:t>
            </a:r>
            <a:r>
              <a:rPr lang="en-US" sz="3000" b="1" dirty="0">
                <a:solidFill>
                  <a:srgbClr val="0070C0"/>
                </a:solidFill>
              </a:rPr>
              <a:t>Inventory</a:t>
            </a:r>
          </a:p>
        </p:txBody>
      </p:sp>
      <p:sp>
        <p:nvSpPr>
          <p:cNvPr id="47107" name="Content Placeholder 2"/>
          <p:cNvSpPr>
            <a:spLocks noGrp="1"/>
          </p:cNvSpPr>
          <p:nvPr>
            <p:ph idx="1"/>
          </p:nvPr>
        </p:nvSpPr>
        <p:spPr>
          <a:xfrm>
            <a:off x="1981200" y="1493923"/>
            <a:ext cx="9249770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altLang="en-US" sz="2600" b="1" dirty="0">
                <a:solidFill>
                  <a:schemeClr val="accent1"/>
                </a:solidFill>
              </a:rPr>
              <a:t>Inventory aggregation decisions </a:t>
            </a:r>
            <a:r>
              <a:rPr lang="en-US" altLang="en-US" sz="2600" dirty="0"/>
              <a:t>must account for inventory and transportation costs. Inventory </a:t>
            </a:r>
            <a:r>
              <a:rPr lang="en-US" altLang="en-US" sz="2600" dirty="0" smtClean="0"/>
              <a:t>aggregation decreases </a:t>
            </a:r>
            <a:r>
              <a:rPr lang="en-US" altLang="en-US" sz="2600" dirty="0"/>
              <a:t>supply chain costs if the product has a high value-to-weight ratio, high demand uncertainty</a:t>
            </a:r>
            <a:r>
              <a:rPr lang="en-US" altLang="en-US" sz="2600" dirty="0" smtClean="0"/>
              <a:t>, low </a:t>
            </a:r>
            <a:r>
              <a:rPr lang="en-US" altLang="en-US" sz="2600" dirty="0"/>
              <a:t>transportation cost, and customer orders are large. </a:t>
            </a:r>
            <a:endParaRPr lang="en-US" altLang="en-US" sz="2600" dirty="0" smtClean="0"/>
          </a:p>
          <a:p>
            <a:pPr marL="0" indent="0" algn="just">
              <a:buNone/>
            </a:pPr>
            <a:r>
              <a:rPr lang="en-US" altLang="en-US" sz="2600" dirty="0" smtClean="0"/>
              <a:t>If </a:t>
            </a:r>
            <a:r>
              <a:rPr lang="en-US" altLang="en-US" sz="2600" dirty="0"/>
              <a:t>a product has a low </a:t>
            </a:r>
            <a:r>
              <a:rPr lang="en-US" altLang="en-US" sz="2600" dirty="0" smtClean="0"/>
              <a:t>value-to-weight ratio</a:t>
            </a:r>
            <a:r>
              <a:rPr lang="en-US" altLang="en-US" sz="2600" dirty="0"/>
              <a:t>, low demand uncertainty, large transportation cost, or small customer orders, inventory </a:t>
            </a:r>
            <a:r>
              <a:rPr lang="en-US" altLang="en-US" sz="2600" dirty="0" smtClean="0"/>
              <a:t>aggregation may </a:t>
            </a:r>
            <a:r>
              <a:rPr lang="en-US" altLang="en-US" sz="2600" dirty="0"/>
              <a:t>increase supply chain costs.</a:t>
            </a:r>
            <a:endParaRPr lang="en-US" altLang="en-US" sz="2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/>
            <a:r>
              <a:rPr lang="en-US" altLang="en-US" sz="2600" b="1" dirty="0"/>
              <a:t>Option A</a:t>
            </a:r>
            <a:r>
              <a:rPr lang="en-US" altLang="en-US" sz="2600" i="1" dirty="0"/>
              <a:t>. </a:t>
            </a:r>
            <a:r>
              <a:rPr lang="en-US" altLang="en-US" sz="2600" dirty="0"/>
              <a:t>Keep the current structure but replenish inventory once a week rather than once every four weeks</a:t>
            </a:r>
          </a:p>
          <a:p>
            <a:pPr marL="0" indent="0" algn="just"/>
            <a:r>
              <a:rPr lang="en-US" altLang="en-US" sz="2600" b="1" dirty="0"/>
              <a:t>Option B</a:t>
            </a:r>
            <a:r>
              <a:rPr lang="en-US" altLang="en-US" sz="2600" i="1" dirty="0"/>
              <a:t>. </a:t>
            </a:r>
            <a:r>
              <a:rPr lang="en-US" altLang="en-US" sz="2600" dirty="0"/>
              <a:t>Eliminate inventories in the territories, aggregate all inventories in a finished-goods </a:t>
            </a:r>
            <a:r>
              <a:rPr lang="en-US" altLang="en-US" sz="2600" dirty="0" smtClean="0"/>
              <a:t>warehouses, </a:t>
            </a:r>
            <a:r>
              <a:rPr lang="en-US" altLang="en-US" sz="2600" dirty="0"/>
              <a:t>and replenish the warehouse once a week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7040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4550" y="59789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70C0"/>
                </a:solidFill>
              </a:rPr>
              <a:t>Tradeoffs When </a:t>
            </a:r>
            <a:r>
              <a:rPr lang="en-US" sz="3200" b="1" dirty="0" smtClean="0">
                <a:solidFill>
                  <a:srgbClr val="0070C0"/>
                </a:solidFill>
              </a:rPr>
              <a:t/>
            </a:r>
            <a:br>
              <a:rPr lang="en-US" sz="3200" b="1" dirty="0" smtClean="0">
                <a:solidFill>
                  <a:srgbClr val="0070C0"/>
                </a:solidFill>
              </a:rPr>
            </a:br>
            <a:r>
              <a:rPr lang="en-US" sz="3200" b="1" dirty="0" smtClean="0">
                <a:solidFill>
                  <a:srgbClr val="0070C0"/>
                </a:solidFill>
              </a:rPr>
              <a:t>Aggregating </a:t>
            </a:r>
            <a:r>
              <a:rPr lang="en-US" sz="3200" b="1" dirty="0">
                <a:solidFill>
                  <a:srgbClr val="0070C0"/>
                </a:solidFill>
              </a:rPr>
              <a:t>Inventory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8981082"/>
              </p:ext>
            </p:extLst>
          </p:nvPr>
        </p:nvGraphicFramePr>
        <p:xfrm>
          <a:off x="2115404" y="1733265"/>
          <a:ext cx="8447962" cy="32891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578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950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950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57822">
                <a:tc>
                  <a:txBody>
                    <a:bodyPr/>
                    <a:lstStyle/>
                    <a:p>
                      <a:endParaRPr lang="en-US" b="1" dirty="0"/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Aggregate	</a:t>
                      </a:r>
                      <a:endParaRPr lang="en-US" b="1" dirty="0"/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Disaggregate</a:t>
                      </a:r>
                      <a:endParaRPr lang="en-US" b="1" dirty="0"/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7822"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Transport cost</a:t>
                      </a:r>
                      <a:endParaRPr lang="en-US" b="1" dirty="0"/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Low </a:t>
                      </a:r>
                      <a:endParaRPr lang="en-US" b="1" dirty="0"/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High</a:t>
                      </a:r>
                      <a:endParaRPr lang="en-US" b="1" dirty="0"/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7822"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Demand uncertainty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High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Low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7822"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Holding cost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High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Low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782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Customer order size</a:t>
                      </a:r>
                      <a:endParaRPr lang="en-US" b="1" dirty="0" smtClean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Large</a:t>
                      </a:r>
                      <a:endParaRPr lang="en-US" b="1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Small</a:t>
                      </a:r>
                      <a:endParaRPr lang="en-US" b="1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3547714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969" y="17016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70C0"/>
                </a:solidFill>
              </a:rPr>
              <a:t>Trade-off Between Transportation Cost </a:t>
            </a:r>
            <a:r>
              <a:rPr lang="en-US" sz="2800" b="1" dirty="0" smtClean="0">
                <a:solidFill>
                  <a:srgbClr val="0070C0"/>
                </a:solidFill>
              </a:rPr>
              <a:t/>
            </a:r>
            <a:br>
              <a:rPr lang="en-US" sz="2800" b="1" dirty="0" smtClean="0">
                <a:solidFill>
                  <a:srgbClr val="0070C0"/>
                </a:solidFill>
              </a:rPr>
            </a:br>
            <a:r>
              <a:rPr lang="en-US" sz="2800" b="1" dirty="0" smtClean="0">
                <a:solidFill>
                  <a:srgbClr val="0070C0"/>
                </a:solidFill>
              </a:rPr>
              <a:t>and Responsiveness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948665" y="3297414"/>
            <a:ext cx="5471564" cy="1319092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542198" y="1385352"/>
            <a:ext cx="9812740" cy="4351338"/>
          </a:xfrm>
        </p:spPr>
        <p:txBody>
          <a:bodyPr>
            <a:noAutofit/>
          </a:bodyPr>
          <a:lstStyle/>
          <a:p>
            <a:pPr algn="just"/>
            <a:r>
              <a:rPr lang="en-US" dirty="0"/>
              <a:t>The transportation cost a supply chain incurs is closely linked to </a:t>
            </a:r>
            <a:r>
              <a:rPr lang="en-US" dirty="0" smtClean="0"/>
              <a:t>        the </a:t>
            </a:r>
            <a:r>
              <a:rPr lang="en-US" dirty="0"/>
              <a:t>degree of responsiveness the supply chain aims to provide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endParaRPr lang="en-US" dirty="0"/>
          </a:p>
          <a:p>
            <a:pPr algn="just"/>
            <a:r>
              <a:rPr lang="en-US" dirty="0"/>
              <a:t>If a firm has high responsiveness and ships all orders within a day of receipt from the customer, it will have small outbound shipments, resulting in a high transportation cost. </a:t>
            </a:r>
            <a:endParaRPr lang="en-US" dirty="0" smtClean="0"/>
          </a:p>
          <a:p>
            <a:pPr marL="0" indent="0" algn="just">
              <a:buNone/>
            </a:pPr>
            <a:endParaRPr lang="en-US" dirty="0"/>
          </a:p>
          <a:p>
            <a:pPr algn="just"/>
            <a:r>
              <a:rPr lang="en-US" dirty="0"/>
              <a:t>If it decreases its responsiveness and aggregates orders over a longer time horizon before shipping them out, it will be able to exploit economies of scale and incur a lower transportation cost because of larger shipments. </a:t>
            </a:r>
            <a:endParaRPr lang="en-US" dirty="0" smtClean="0"/>
          </a:p>
          <a:p>
            <a:pPr algn="just"/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8165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969" y="59789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70C0"/>
                </a:solidFill>
              </a:rPr>
              <a:t>Trade-off Between Transportation Cost </a:t>
            </a:r>
            <a:r>
              <a:rPr lang="en-US" sz="2800" b="1" dirty="0" smtClean="0">
                <a:solidFill>
                  <a:srgbClr val="0070C0"/>
                </a:solidFill>
              </a:rPr>
              <a:t/>
            </a:r>
            <a:br>
              <a:rPr lang="en-US" sz="2800" b="1" dirty="0" smtClean="0">
                <a:solidFill>
                  <a:srgbClr val="0070C0"/>
                </a:solidFill>
              </a:rPr>
            </a:br>
            <a:r>
              <a:rPr lang="en-US" sz="2800" b="1" dirty="0" smtClean="0">
                <a:solidFill>
                  <a:srgbClr val="0070C0"/>
                </a:solidFill>
              </a:rPr>
              <a:t>and Responsiveness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2003256" y="3352005"/>
            <a:ext cx="5471564" cy="120991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433016" y="1538712"/>
            <a:ext cx="10058399" cy="4351338"/>
          </a:xfrm>
        </p:spPr>
        <p:txBody>
          <a:bodyPr>
            <a:noAutofit/>
          </a:bodyPr>
          <a:lstStyle/>
          <a:p>
            <a:pPr algn="just"/>
            <a:r>
              <a:rPr lang="en-US" sz="2700" dirty="0" smtClean="0"/>
              <a:t>Temporal </a:t>
            </a:r>
            <a:r>
              <a:rPr lang="en-US" sz="2700" dirty="0"/>
              <a:t>aggregation is the process of combining orders across time. </a:t>
            </a:r>
            <a:endParaRPr lang="en-US" sz="2700" dirty="0" smtClean="0"/>
          </a:p>
          <a:p>
            <a:pPr marL="0" indent="0" algn="just">
              <a:buNone/>
            </a:pPr>
            <a:endParaRPr lang="en-US" sz="2700" dirty="0" smtClean="0"/>
          </a:p>
          <a:p>
            <a:pPr algn="just"/>
            <a:r>
              <a:rPr lang="en-US" sz="2700" dirty="0" smtClean="0"/>
              <a:t>Temporal </a:t>
            </a:r>
            <a:r>
              <a:rPr lang="en-US" sz="2700" dirty="0"/>
              <a:t>aggregation decreases a firm’s responsiveness because </a:t>
            </a:r>
            <a:r>
              <a:rPr lang="en-US" sz="2700" dirty="0" smtClean="0"/>
              <a:t>              of </a:t>
            </a:r>
            <a:r>
              <a:rPr lang="en-US" sz="2700" dirty="0"/>
              <a:t>shipping delay, but also decreases </a:t>
            </a:r>
            <a:r>
              <a:rPr lang="en-US" sz="2700" dirty="0" smtClean="0"/>
              <a:t>transportation </a:t>
            </a:r>
            <a:r>
              <a:rPr lang="en-US" sz="2700" dirty="0"/>
              <a:t>costs because of economies of scale that result from larger shipments. </a:t>
            </a:r>
            <a:endParaRPr lang="en-US" sz="2700" dirty="0" smtClean="0"/>
          </a:p>
          <a:p>
            <a:pPr marL="0" indent="0" algn="just">
              <a:buNone/>
            </a:pPr>
            <a:endParaRPr lang="en-US" sz="2700" dirty="0" smtClean="0"/>
          </a:p>
          <a:p>
            <a:pPr algn="just"/>
            <a:r>
              <a:rPr lang="en-US" sz="2700" dirty="0" smtClean="0"/>
              <a:t>Thus</a:t>
            </a:r>
            <a:r>
              <a:rPr lang="en-US" sz="2700" dirty="0"/>
              <a:t>, a firm must consider the trade-off between responsiveness and transportation cost when designing its transportation network</a:t>
            </a:r>
          </a:p>
          <a:p>
            <a:pPr algn="just"/>
            <a:endParaRPr lang="en-US" sz="27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5689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36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48334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619836" y="43867"/>
            <a:ext cx="10515600" cy="109226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 smtClean="0">
                <a:solidFill>
                  <a:srgbClr val="0070C0"/>
                </a:solidFill>
              </a:rPr>
              <a:t>Tailored Transportation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28800" y="1676400"/>
            <a:ext cx="9498842" cy="41148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dirty="0" smtClean="0"/>
              <a:t>The use of different transportation networks and modes based on customer and product characteristics</a:t>
            </a:r>
          </a:p>
          <a:p>
            <a:pPr marL="0" indent="0" algn="just" eaLnBrk="1" hangingPunct="1">
              <a:buNone/>
            </a:pPr>
            <a:endParaRPr lang="en-US" altLang="en-US" dirty="0" smtClean="0"/>
          </a:p>
          <a:p>
            <a:pPr algn="just" eaLnBrk="1" hangingPunct="1"/>
            <a:r>
              <a:rPr lang="en-US" altLang="en-US" b="1" dirty="0" smtClean="0">
                <a:solidFill>
                  <a:srgbClr val="0070C0"/>
                </a:solidFill>
              </a:rPr>
              <a:t>Factors affecting tailoring</a:t>
            </a:r>
          </a:p>
          <a:p>
            <a:pPr lvl="1" algn="just" eaLnBrk="1" hangingPunct="1"/>
            <a:r>
              <a:rPr lang="en-US" altLang="en-US" sz="2800" dirty="0" smtClean="0"/>
              <a:t>Customer density and distance</a:t>
            </a:r>
          </a:p>
          <a:p>
            <a:pPr lvl="1" algn="just" eaLnBrk="1" hangingPunct="1"/>
            <a:r>
              <a:rPr lang="en-US" altLang="en-US" sz="2800" dirty="0" smtClean="0"/>
              <a:t>Customer size</a:t>
            </a:r>
          </a:p>
          <a:p>
            <a:pPr lvl="1" algn="just" eaLnBrk="1" hangingPunct="1"/>
            <a:r>
              <a:rPr lang="en-US" altLang="en-US" sz="2800" dirty="0" smtClean="0"/>
              <a:t>Product demand and value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461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592540" y="-22116"/>
            <a:ext cx="105156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 smtClean="0">
                <a:solidFill>
                  <a:srgbClr val="0070C0"/>
                </a:solidFill>
              </a:rPr>
              <a:t>Tailored Transportation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0788817"/>
              </p:ext>
            </p:extLst>
          </p:nvPr>
        </p:nvGraphicFramePr>
        <p:xfrm>
          <a:off x="1978926" y="1514901"/>
          <a:ext cx="8775512" cy="365759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891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21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621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21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79863">
                <a:tc>
                  <a:txBody>
                    <a:bodyPr/>
                    <a:lstStyle/>
                    <a:p>
                      <a:endParaRPr lang="en-US" sz="2000" b="1" dirty="0"/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Short Distance</a:t>
                      </a:r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Distance</a:t>
                      </a:r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Long Distance</a:t>
                      </a:r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5912">
                <a:tc>
                  <a:txBody>
                    <a:bodyPr/>
                    <a:lstStyle/>
                    <a:p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 density</a:t>
                      </a:r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Private fleet with milk runs</a:t>
                      </a:r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Cross-dock with milk runs</a:t>
                      </a:r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Cross-dock with milk runs</a:t>
                      </a:r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2591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density</a:t>
                      </a:r>
                      <a:endParaRPr lang="en-US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Third-party milk runs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LTL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carrier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LTL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or package carrier</a:t>
                      </a:r>
                      <a:endParaRPr lang="en-US" sz="20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25912">
                <a:tc>
                  <a:txBody>
                    <a:bodyPr/>
                    <a:lstStyle/>
                    <a:p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 density</a:t>
                      </a:r>
                      <a:endParaRPr lang="en-US" sz="2000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Third-party milk runs or </a:t>
                      </a:r>
                      <a:r>
                        <a:rPr lang="en-US" sz="20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LTL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carrier</a:t>
                      </a:r>
                      <a:endParaRPr lang="en-US" sz="2000" dirty="0" smtClean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LTL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or package carrier</a:t>
                      </a:r>
                      <a:endParaRPr lang="en-US" sz="2000" dirty="0" smtClean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Package carrier</a:t>
                      </a:r>
                      <a:endParaRPr lang="en-US" sz="2000" dirty="0" smtClean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9992635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8074" y="-64822"/>
            <a:ext cx="105156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 smtClean="0">
                <a:solidFill>
                  <a:srgbClr val="0070C0"/>
                </a:solidFill>
              </a:rPr>
              <a:t>Tailored Transportation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4145499"/>
              </p:ext>
            </p:extLst>
          </p:nvPr>
        </p:nvGraphicFramePr>
        <p:xfrm>
          <a:off x="1910686" y="1569493"/>
          <a:ext cx="8693625" cy="429904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41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76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760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32819">
                <a:tc>
                  <a:txBody>
                    <a:bodyPr/>
                    <a:lstStyle/>
                    <a:p>
                      <a:r>
                        <a:rPr lang="en-US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Product Type</a:t>
                      </a:r>
                    </a:p>
                  </a:txBody>
                  <a:tcPr marT="45725" marB="45725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 Value</a:t>
                      </a:r>
                    </a:p>
                  </a:txBody>
                  <a:tcPr marT="45725" marB="45725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 Value</a:t>
                      </a:r>
                    </a:p>
                  </a:txBody>
                  <a:tcPr marT="45725" marB="45725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3345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 demand</a:t>
                      </a:r>
                    </a:p>
                  </a:txBody>
                  <a:tcPr marT="45725" marB="45725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Disaggregate cycle inventory. Aggregate safety inventory. Inexpensive mode of transportation for replenishing cycle inventory and fast mode when using safety inventory.</a:t>
                      </a:r>
                    </a:p>
                  </a:txBody>
                  <a:tcPr marT="45725" marB="45725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Disaggregate all inventories and use inexpensive mode of transportation for replenishment.</a:t>
                      </a:r>
                    </a:p>
                  </a:txBody>
                  <a:tcPr marT="45725" marB="45725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32766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 demand</a:t>
                      </a:r>
                      <a:endParaRPr lang="en-US" sz="2000" dirty="0" smtClean="0"/>
                    </a:p>
                  </a:txBody>
                  <a:tcPr marT="45725" marB="45725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Aggregate all inventories. If needed, use fast mode of transportation for filling customer orders.</a:t>
                      </a:r>
                      <a:endParaRPr lang="en-US" sz="2000" dirty="0" smtClean="0"/>
                    </a:p>
                  </a:txBody>
                  <a:tcPr marT="45725" marB="45725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Aggregate only safety inventory. Use inexpensive mode of transportation for replenishing cycle inventory.</a:t>
                      </a:r>
                      <a:endParaRPr lang="en-US" sz="2000" dirty="0" smtClean="0"/>
                    </a:p>
                  </a:txBody>
                  <a:tcPr marT="45725" marB="45725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9771075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647132" y="0"/>
            <a:ext cx="105156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 smtClean="0">
                <a:solidFill>
                  <a:srgbClr val="0070C0"/>
                </a:solidFill>
              </a:rPr>
              <a:t>Role of IT in Transportation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28800" y="1676400"/>
            <a:ext cx="9034818" cy="41148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 smtClean="0"/>
              <a:t>The complexity of transportation decisions demands use of IT systems</a:t>
            </a:r>
          </a:p>
          <a:p>
            <a:pPr eaLnBrk="1" hangingPunct="1"/>
            <a:r>
              <a:rPr lang="en-US" altLang="en-US" b="1" dirty="0" smtClean="0">
                <a:solidFill>
                  <a:srgbClr val="0070C0"/>
                </a:solidFill>
              </a:rPr>
              <a:t>IT software can assist in</a:t>
            </a:r>
            <a:r>
              <a:rPr lang="en-US" altLang="en-US" dirty="0" smtClean="0">
                <a:solidFill>
                  <a:srgbClr val="0070C0"/>
                </a:solidFill>
              </a:rPr>
              <a:t>:</a:t>
            </a:r>
          </a:p>
          <a:p>
            <a:pPr lvl="1" eaLnBrk="1" hangingPunct="1"/>
            <a:r>
              <a:rPr lang="en-US" altLang="en-US" sz="2800" dirty="0" smtClean="0"/>
              <a:t>Identification of optimal routes by minimizing costs subject to delivery constraints</a:t>
            </a:r>
          </a:p>
          <a:p>
            <a:pPr lvl="1" eaLnBrk="1" hangingPunct="1"/>
            <a:r>
              <a:rPr lang="en-US" altLang="en-US" sz="2800" dirty="0" smtClean="0"/>
              <a:t>Optimal fleet utilization</a:t>
            </a:r>
          </a:p>
          <a:p>
            <a:pPr lvl="1" eaLnBrk="1" hangingPunct="1"/>
            <a:r>
              <a:rPr lang="en-US" altLang="en-US" sz="2800" dirty="0" smtClean="0"/>
              <a:t>GPS applications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721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777875" y="163253"/>
            <a:ext cx="10404847" cy="972879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 smtClean="0">
                <a:solidFill>
                  <a:srgbClr val="0070C0"/>
                </a:solidFill>
              </a:rPr>
              <a:t>Risk Management in Transportation</a:t>
            </a:r>
          </a:p>
        </p:txBody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28800" y="1234241"/>
            <a:ext cx="9353922" cy="4559300"/>
          </a:xfrm>
        </p:spPr>
        <p:txBody>
          <a:bodyPr rtlCol="0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buFont typeface="Arial"/>
              <a:buChar char="•"/>
              <a:defRPr/>
            </a:pPr>
            <a:r>
              <a:rPr lang="en-US" sz="2700" b="1" dirty="0">
                <a:solidFill>
                  <a:srgbClr val="0070C0"/>
                </a:solidFill>
              </a:rPr>
              <a:t>Three main risks to be considered in transportation </a:t>
            </a:r>
            <a:r>
              <a:rPr lang="en-US" sz="2700" b="1" dirty="0" smtClean="0">
                <a:solidFill>
                  <a:srgbClr val="0070C0"/>
                </a:solidFill>
              </a:rPr>
              <a:t>are</a:t>
            </a:r>
            <a:endParaRPr lang="en-US" sz="2700" b="1" dirty="0">
              <a:solidFill>
                <a:srgbClr val="0070C0"/>
              </a:solidFill>
            </a:endParaRPr>
          </a:p>
          <a:p>
            <a:pPr marL="971550" lvl="1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  <a:defRPr/>
            </a:pPr>
            <a:r>
              <a:rPr lang="en-US" sz="2700" dirty="0"/>
              <a:t>Risk that the shipment is delayed</a:t>
            </a:r>
          </a:p>
          <a:p>
            <a:pPr marL="971550" lvl="1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  <a:defRPr/>
            </a:pPr>
            <a:r>
              <a:rPr lang="en-US" sz="2700" dirty="0"/>
              <a:t>Risk of disruptions</a:t>
            </a:r>
          </a:p>
          <a:p>
            <a:pPr marL="971550" lvl="1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  <a:defRPr/>
            </a:pPr>
            <a:r>
              <a:rPr lang="en-US" sz="2700" dirty="0"/>
              <a:t>Risk of hazardous material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Arial"/>
              <a:buChar char="•"/>
              <a:defRPr/>
            </a:pPr>
            <a:r>
              <a:rPr lang="en-US" sz="2700" b="1" dirty="0">
                <a:solidFill>
                  <a:srgbClr val="0070C0"/>
                </a:solidFill>
              </a:rPr>
              <a:t>Risk mitigation </a:t>
            </a:r>
            <a:r>
              <a:rPr lang="en-US" sz="2700" b="1" dirty="0" smtClean="0">
                <a:solidFill>
                  <a:srgbClr val="0070C0"/>
                </a:solidFill>
              </a:rPr>
              <a:t>strategies</a:t>
            </a:r>
            <a:endParaRPr lang="en-US" sz="2700" b="1" dirty="0">
              <a:solidFill>
                <a:srgbClr val="0070C0"/>
              </a:solidFill>
            </a:endParaRPr>
          </a:p>
          <a:p>
            <a:pPr lvl="1">
              <a:lnSpc>
                <a:spcPct val="120000"/>
              </a:lnSpc>
              <a:spcBef>
                <a:spcPts val="0"/>
              </a:spcBef>
              <a:buFont typeface="Arial"/>
              <a:buChar char="–"/>
              <a:defRPr/>
            </a:pPr>
            <a:r>
              <a:rPr lang="en-US" sz="2700" dirty="0"/>
              <a:t>Decrease the probability of disruptions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Font typeface="Arial"/>
              <a:buChar char="–"/>
              <a:defRPr/>
            </a:pPr>
            <a:r>
              <a:rPr lang="en-US" sz="2700" dirty="0"/>
              <a:t>Alternative routings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Font typeface="Arial"/>
              <a:buChar char="–"/>
              <a:defRPr/>
            </a:pPr>
            <a:r>
              <a:rPr lang="en-US" sz="2700" dirty="0"/>
              <a:t>In case of hazardous materials the use of modified containers, low-risk transportation models, modification of physical and chemical properties can prove to be effective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61083" y="3222895"/>
            <a:ext cx="5471564" cy="1494255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700">
              <a:solidFill>
                <a:srgbClr val="669BBC"/>
              </a:solidFill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280863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5886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475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266700"/>
            <a:ext cx="8305800" cy="869432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70C0"/>
                </a:solidFill>
              </a:rPr>
              <a:t>Making Transportation</a:t>
            </a:r>
            <a:br>
              <a:rPr lang="en-US" sz="3200" b="1" dirty="0">
                <a:solidFill>
                  <a:srgbClr val="0070C0"/>
                </a:solidFill>
              </a:rPr>
            </a:br>
            <a:r>
              <a:rPr lang="en-US" sz="3200" b="1" dirty="0">
                <a:solidFill>
                  <a:srgbClr val="0070C0"/>
                </a:solidFill>
              </a:rPr>
              <a:t>Decisions in Practice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05000" y="1594760"/>
            <a:ext cx="9641006" cy="4724400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SzPct val="100000"/>
              <a:buNone/>
            </a:pPr>
            <a:r>
              <a:rPr lang="en-US" altLang="en-US" sz="3400" b="1" dirty="0">
                <a:solidFill>
                  <a:srgbClr val="0070C0"/>
                </a:solidFill>
              </a:rPr>
              <a:t>Align transportation strategy with competitive </a:t>
            </a:r>
            <a:r>
              <a:rPr lang="en-US" altLang="en-US" sz="3400" b="1" dirty="0" smtClean="0">
                <a:solidFill>
                  <a:srgbClr val="0070C0"/>
                </a:solidFill>
              </a:rPr>
              <a:t>strategy</a:t>
            </a:r>
          </a:p>
          <a:p>
            <a:pPr marL="0" indent="0" algn="just">
              <a:buSzPct val="100000"/>
              <a:buNone/>
            </a:pPr>
            <a:r>
              <a:rPr lang="en-US" altLang="en-US" sz="3100" dirty="0"/>
              <a:t>Managers should ensure </a:t>
            </a:r>
            <a:r>
              <a:rPr lang="en-US" altLang="en-US" sz="3100" dirty="0" smtClean="0"/>
              <a:t>that a </a:t>
            </a:r>
            <a:r>
              <a:rPr lang="en-US" altLang="en-US" sz="3100" dirty="0"/>
              <a:t>firm’s transportation strategy supports its competitive strategy. They should design functional incentives that help achieve this goal. Historically, the transportation function within firms </a:t>
            </a:r>
            <a:r>
              <a:rPr lang="en-US" altLang="en-US" sz="3100" dirty="0" smtClean="0"/>
              <a:t>has been </a:t>
            </a:r>
            <a:r>
              <a:rPr lang="en-US" altLang="en-US" sz="3100" dirty="0"/>
              <a:t>evaluated based on the extent to which it can lower transportation costs. Such a focus </a:t>
            </a:r>
            <a:r>
              <a:rPr lang="en-US" altLang="en-US" sz="3100" dirty="0" smtClean="0"/>
              <a:t>leads to </a:t>
            </a:r>
            <a:r>
              <a:rPr lang="en-US" altLang="en-US" sz="3100" dirty="0"/>
              <a:t>decisions that lower transportation costs but hurt the level of responsiveness provided to </a:t>
            </a:r>
            <a:r>
              <a:rPr lang="en-US" altLang="en-US" sz="3100" dirty="0" smtClean="0"/>
              <a:t>customers and </a:t>
            </a:r>
            <a:r>
              <a:rPr lang="en-US" altLang="en-US" sz="3100" dirty="0"/>
              <a:t>may raise the firm’s total cost.</a:t>
            </a:r>
            <a:endParaRPr lang="en-US" altLang="en-US" sz="3100" dirty="0" smtClean="0"/>
          </a:p>
          <a:p>
            <a:pPr marL="0" indent="0" algn="just">
              <a:buSzPct val="100000"/>
              <a:buNone/>
            </a:pPr>
            <a:r>
              <a:rPr lang="en-US" altLang="en-US" sz="3400" b="1" dirty="0" smtClean="0">
                <a:solidFill>
                  <a:srgbClr val="0070C0"/>
                </a:solidFill>
              </a:rPr>
              <a:t>Consider </a:t>
            </a:r>
            <a:r>
              <a:rPr lang="en-US" altLang="en-US" sz="3400" b="1" dirty="0">
                <a:solidFill>
                  <a:srgbClr val="0070C0"/>
                </a:solidFill>
              </a:rPr>
              <a:t>both in-house and outsourced </a:t>
            </a:r>
            <a:r>
              <a:rPr lang="en-US" altLang="en-US" sz="3400" b="1" dirty="0" smtClean="0">
                <a:solidFill>
                  <a:srgbClr val="0070C0"/>
                </a:solidFill>
              </a:rPr>
              <a:t>transportation</a:t>
            </a:r>
          </a:p>
          <a:p>
            <a:pPr marL="0" lvl="0" indent="0" algn="just">
              <a:buSzPct val="100000"/>
              <a:buNone/>
            </a:pPr>
            <a:r>
              <a:rPr lang="en-US" altLang="en-US" sz="3100" dirty="0">
                <a:solidFill>
                  <a:prstClr val="black"/>
                </a:solidFill>
              </a:rPr>
              <a:t>Managers should consider an appropriate combination of company-owned and outsourced transportation to meet their needs. This decision should be based on a firm’s ability to handle transportation profitably as well as the strategic importance of transportation to the success of the firm. In general, outsourcing is a better option when shipment sizes are small, whereas owning the transportation fleet is better when shipment sizes are large and responsiveness is important</a:t>
            </a:r>
          </a:p>
          <a:p>
            <a:pPr marL="0" indent="0" algn="just">
              <a:buSzPct val="100000"/>
              <a:buNone/>
            </a:pPr>
            <a:endParaRPr lang="en-US" altLang="en-US" b="1" dirty="0"/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394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2"/>
          <p:cNvSpPr>
            <a:spLocks noGrp="1" noChangeArrowheads="1"/>
          </p:cNvSpPr>
          <p:nvPr>
            <p:ph type="title"/>
          </p:nvPr>
        </p:nvSpPr>
        <p:spPr>
          <a:xfrm>
            <a:off x="1637731" y="63157"/>
            <a:ext cx="8305800" cy="869432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70C0"/>
                </a:solidFill>
              </a:rPr>
              <a:t>Making Transportation</a:t>
            </a:r>
            <a:br>
              <a:rPr lang="en-US" sz="3200" b="1" dirty="0">
                <a:solidFill>
                  <a:srgbClr val="0070C0"/>
                </a:solidFill>
              </a:rPr>
            </a:br>
            <a:r>
              <a:rPr lang="en-US" sz="3200" b="1" dirty="0">
                <a:solidFill>
                  <a:srgbClr val="0070C0"/>
                </a:solidFill>
              </a:rPr>
              <a:t>Decisions in Practice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05000" y="1352181"/>
            <a:ext cx="9641006" cy="4724400"/>
          </a:xfrm>
        </p:spPr>
        <p:txBody>
          <a:bodyPr>
            <a:noAutofit/>
          </a:bodyPr>
          <a:lstStyle/>
          <a:p>
            <a:pPr marL="0" indent="0" algn="just">
              <a:buSzPct val="100000"/>
              <a:buNone/>
            </a:pPr>
            <a:r>
              <a:rPr lang="en-US" altLang="en-US" sz="2600" b="1" dirty="0" smtClean="0">
                <a:solidFill>
                  <a:srgbClr val="0070C0"/>
                </a:solidFill>
              </a:rPr>
              <a:t>Use </a:t>
            </a:r>
            <a:r>
              <a:rPr lang="en-US" altLang="en-US" sz="2600" b="1" dirty="0">
                <a:solidFill>
                  <a:srgbClr val="0070C0"/>
                </a:solidFill>
              </a:rPr>
              <a:t>technology to improve transportation </a:t>
            </a:r>
            <a:r>
              <a:rPr lang="en-US" altLang="en-US" sz="2600" b="1" dirty="0" smtClean="0">
                <a:solidFill>
                  <a:srgbClr val="0070C0"/>
                </a:solidFill>
              </a:rPr>
              <a:t>performance</a:t>
            </a:r>
          </a:p>
          <a:p>
            <a:pPr marL="0" indent="0" algn="just">
              <a:buSzPct val="100000"/>
              <a:buNone/>
            </a:pPr>
            <a:r>
              <a:rPr lang="en-US" altLang="en-US" sz="2600" dirty="0"/>
              <a:t>Managers must use </a:t>
            </a:r>
            <a:r>
              <a:rPr lang="en-US" altLang="en-US" sz="2600" dirty="0" smtClean="0"/>
              <a:t>information technology to decrease costs and improve responsiveness in their transportation networks. Software </a:t>
            </a:r>
            <a:r>
              <a:rPr lang="en-US" altLang="en-US" sz="2600" dirty="0"/>
              <a:t>helps managers do transportation planning and modal selection and build </a:t>
            </a:r>
            <a:r>
              <a:rPr lang="en-US" altLang="en-US" sz="2600" dirty="0" smtClean="0"/>
              <a:t>delivery routes </a:t>
            </a:r>
            <a:r>
              <a:rPr lang="en-US" altLang="en-US" sz="2600" dirty="0"/>
              <a:t>and schedules. Real-time tracking allows carriers to communicate with each </a:t>
            </a:r>
            <a:r>
              <a:rPr lang="en-US" altLang="en-US" sz="2600" dirty="0" smtClean="0"/>
              <a:t>vehicle and </a:t>
            </a:r>
            <a:r>
              <a:rPr lang="en-US" altLang="en-US" sz="2600" dirty="0"/>
              <a:t>identify its precise location and contents. These technologies help carriers lower costs </a:t>
            </a:r>
            <a:r>
              <a:rPr lang="en-US" altLang="en-US" sz="2600" dirty="0" smtClean="0"/>
              <a:t>and become </a:t>
            </a:r>
            <a:r>
              <a:rPr lang="en-US" altLang="en-US" sz="2600" dirty="0"/>
              <a:t>more responsive to changes.</a:t>
            </a:r>
          </a:p>
          <a:p>
            <a:pPr marL="0" indent="0" algn="just">
              <a:buSzPct val="100000"/>
              <a:buNone/>
            </a:pPr>
            <a:r>
              <a:rPr lang="en-US" altLang="en-US" sz="2600" b="1" dirty="0">
                <a:solidFill>
                  <a:srgbClr val="0070C0"/>
                </a:solidFill>
              </a:rPr>
              <a:t>Design flexibility into the transportation </a:t>
            </a:r>
            <a:r>
              <a:rPr lang="en-US" altLang="en-US" sz="2600" b="1" dirty="0" smtClean="0">
                <a:solidFill>
                  <a:srgbClr val="0070C0"/>
                </a:solidFill>
              </a:rPr>
              <a:t>network</a:t>
            </a:r>
          </a:p>
          <a:p>
            <a:pPr marL="0" indent="0" algn="just">
              <a:buSzPct val="100000"/>
              <a:buNone/>
            </a:pPr>
            <a:r>
              <a:rPr lang="en-US" altLang="en-US" sz="2600" dirty="0"/>
              <a:t>When designing </a:t>
            </a:r>
            <a:r>
              <a:rPr lang="en-US" altLang="en-US" sz="2600" dirty="0" smtClean="0"/>
              <a:t>transportation networks</a:t>
            </a:r>
            <a:r>
              <a:rPr lang="en-US" altLang="en-US" sz="2600" dirty="0"/>
              <a:t>, managers should take into account uncertainty in demand as well as availability </a:t>
            </a:r>
            <a:r>
              <a:rPr lang="en-US" altLang="en-US" sz="2600" dirty="0" smtClean="0"/>
              <a:t>of transportation</a:t>
            </a:r>
            <a:r>
              <a:rPr lang="en-US" altLang="en-US" sz="2600" dirty="0"/>
              <a:t>. Ignoring uncertainty encourages a greater use of inexpensive and inflexible </a:t>
            </a:r>
            <a:r>
              <a:rPr lang="en-US" altLang="en-US" sz="2600" dirty="0" smtClean="0"/>
              <a:t>transportation modes </a:t>
            </a:r>
            <a:r>
              <a:rPr lang="en-US" altLang="en-US" sz="2600" dirty="0"/>
              <a:t>that perform well when everything goes as planned.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50977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49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0FC8A9A-30FC-3341-F1A2-C276B7C209F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DAF6A03-0138-6303-4F2E-E69B32F0A2AB}"/>
              </a:ext>
            </a:extLst>
          </p:cNvPr>
          <p:cNvSpPr txBox="1"/>
          <p:nvPr/>
        </p:nvSpPr>
        <p:spPr>
          <a:xfrm>
            <a:off x="1606731" y="1483182"/>
            <a:ext cx="9284182" cy="43150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Understand the role of transportation in a supply chain</a:t>
            </a:r>
          </a:p>
          <a:p>
            <a:pPr marL="514350" indent="-514350" algn="just">
              <a:lnSpc>
                <a:spcPct val="110000"/>
              </a:lnSpc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Evaluate the strengths and weaknesses of different modes of transportation</a:t>
            </a:r>
          </a:p>
          <a:p>
            <a:pPr marL="514350" indent="-514350" algn="just">
              <a:lnSpc>
                <a:spcPct val="110000"/>
              </a:lnSpc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Discuss the role of infrastructure and policies in transportation</a:t>
            </a:r>
          </a:p>
          <a:p>
            <a:pPr marL="514350" indent="-514350" algn="just">
              <a:lnSpc>
                <a:spcPct val="110000"/>
              </a:lnSpc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Identify the relative strengths and weaknesses of various transportation network design options</a:t>
            </a:r>
          </a:p>
          <a:p>
            <a:pPr marL="514350" indent="-514350" algn="just">
              <a:lnSpc>
                <a:spcPct val="110000"/>
              </a:lnSpc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Identify trade-offs that shippers need to consider when designing a transportation network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33C987-82AE-11B7-F9A6-F98E5FD66699}"/>
              </a:ext>
            </a:extLst>
          </p:cNvPr>
          <p:cNvSpPr txBox="1"/>
          <p:nvPr/>
        </p:nvSpPr>
        <p:spPr>
          <a:xfrm>
            <a:off x="2121789" y="338438"/>
            <a:ext cx="696541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Summary of Learning Objectives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658740" y="3027161"/>
            <a:ext cx="4924207" cy="160673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AC83A8F-E91B-C8E4-F3AB-C5F0B6DA1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340259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D2F46C7D-0482-4863-BF21-B187FAA3CC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BABA90E-6A6B-DAF7-3373-371EE0F098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978984-6876-4390-E11A-BA73FF5A70A6}"/>
              </a:ext>
            </a:extLst>
          </p:cNvPr>
          <p:cNvSpPr txBox="1"/>
          <p:nvPr/>
        </p:nvSpPr>
        <p:spPr>
          <a:xfrm>
            <a:off x="3047082" y="274794"/>
            <a:ext cx="60978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24FBDB-599A-A0BA-A434-174AD355EF37}"/>
              </a:ext>
            </a:extLst>
          </p:cNvPr>
          <p:cNvSpPr txBox="1"/>
          <p:nvPr/>
        </p:nvSpPr>
        <p:spPr>
          <a:xfrm>
            <a:off x="2195535" y="1837908"/>
            <a:ext cx="928047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Chopra, S., &amp; Meindl, P. (2016). Global Edition. Pearson Education Limited</a:t>
            </a:r>
          </a:p>
          <a:p>
            <a:endParaRPr lang="en-US" sz="3200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/>
            </a:endParaRPr>
          </a:p>
          <a:p>
            <a:r>
              <a:rPr lang="en-US" sz="3200" b="1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Chapter </a:t>
            </a:r>
            <a:r>
              <a:rPr lang="en-US" sz="3200" b="1" dirty="0" smtClean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14</a:t>
            </a:r>
            <a:r>
              <a:rPr lang="en-US" sz="3200" b="1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  <a:endParaRPr lang="en-US" sz="3200" b="1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356277" y="2740821"/>
            <a:ext cx="5156501" cy="1947121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865142-F167-18F1-5088-3A1CD1FE6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591434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917882" y="2790384"/>
            <a:ext cx="4008516" cy="167591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 Midocean  White</Template>
  <TotalTime>10405</TotalTime>
  <Words>3075</Words>
  <Application>Microsoft Office PowerPoint</Application>
  <PresentationFormat>Widescreen</PresentationFormat>
  <Paragraphs>370</Paragraphs>
  <Slides>46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2" baseType="lpstr">
      <vt:lpstr>MS PGothic</vt:lpstr>
      <vt:lpstr>Arial</vt:lpstr>
      <vt:lpstr>Calibri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The Role of Transportation  in a Supply Chain</vt:lpstr>
      <vt:lpstr>The Role of Transportation  in a Supply Chain</vt:lpstr>
      <vt:lpstr>The Role of Transportation  in a Supply Chain</vt:lpstr>
      <vt:lpstr>The Role of Transportation  in a Supply Chain</vt:lpstr>
      <vt:lpstr>Transportation Infrastructure  and Policies</vt:lpstr>
      <vt:lpstr>Transportation Infrastructure  and Policies</vt:lpstr>
      <vt:lpstr>Design Options for a Transportation Network</vt:lpstr>
      <vt:lpstr>Design Options for a Transportation Network</vt:lpstr>
      <vt:lpstr>Direct Shipment Network  to Single Destination</vt:lpstr>
      <vt:lpstr>PowerPoint Presentation</vt:lpstr>
      <vt:lpstr>Direct Shipping with Milk Runs</vt:lpstr>
      <vt:lpstr>PowerPoint Presentation</vt:lpstr>
      <vt:lpstr>All Shipments via Intermediate Distribution  Center with Storage</vt:lpstr>
      <vt:lpstr>PowerPoint Presentation</vt:lpstr>
      <vt:lpstr>All Shipments via Intermediate Transit Point  with Cross-Docking</vt:lpstr>
      <vt:lpstr>Shipping via DC Using Milk Runs</vt:lpstr>
      <vt:lpstr>PowerPoint Presentation</vt:lpstr>
      <vt:lpstr>PowerPoint Presentation</vt:lpstr>
      <vt:lpstr>Selecting a Transportation Network</vt:lpstr>
      <vt:lpstr>Selecting a Transportation Network</vt:lpstr>
      <vt:lpstr>Selecting a Transportation Network</vt:lpstr>
      <vt:lpstr>Selecting a Transportation Network</vt:lpstr>
      <vt:lpstr>Selecting a Transportation Network</vt:lpstr>
      <vt:lpstr>Trade-offs in Transportation Design</vt:lpstr>
      <vt:lpstr>Trade-offs in Transportation Design</vt:lpstr>
      <vt:lpstr>Trade-offs When Selecting Transportation Mode</vt:lpstr>
      <vt:lpstr>Trade-offs When Selecting Transportation Mode</vt:lpstr>
      <vt:lpstr>PowerPoint Presentation</vt:lpstr>
      <vt:lpstr>Tradeoffs When  Aggregating Inventory</vt:lpstr>
      <vt:lpstr>Tradeoffs When  Aggregating Inventory</vt:lpstr>
      <vt:lpstr>Trade-off Between Transportation Cost  and Responsiveness</vt:lpstr>
      <vt:lpstr>Trade-off Between Transportation Cost  and Responsiveness</vt:lpstr>
      <vt:lpstr>PowerPoint Presentation</vt:lpstr>
      <vt:lpstr>Tailored Transportation</vt:lpstr>
      <vt:lpstr>Tailored Transportation</vt:lpstr>
      <vt:lpstr>Tailored Transportation</vt:lpstr>
      <vt:lpstr>Role of IT in Transportation</vt:lpstr>
      <vt:lpstr>Risk Management in Transportation</vt:lpstr>
      <vt:lpstr>Making Transportation Decisions in Practice</vt:lpstr>
      <vt:lpstr>Making Transportation Decisions in Practice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Tarek Mohamed</dc:creator>
  <cp:lastModifiedBy>TarekLaptop</cp:lastModifiedBy>
  <cp:revision>311</cp:revision>
  <dcterms:modified xsi:type="dcterms:W3CDTF">2023-11-30T17:19:13Z</dcterms:modified>
</cp:coreProperties>
</file>