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296" r:id="rId4"/>
    <p:sldId id="297" r:id="rId5"/>
    <p:sldId id="298" r:id="rId6"/>
    <p:sldId id="323" r:id="rId7"/>
    <p:sldId id="301" r:id="rId8"/>
    <p:sldId id="302" r:id="rId9"/>
    <p:sldId id="303" r:id="rId10"/>
    <p:sldId id="299" r:id="rId11"/>
    <p:sldId id="300" r:id="rId12"/>
    <p:sldId id="304" r:id="rId13"/>
    <p:sldId id="305" r:id="rId14"/>
    <p:sldId id="306" r:id="rId15"/>
    <p:sldId id="324" r:id="rId16"/>
    <p:sldId id="325" r:id="rId17"/>
    <p:sldId id="326" r:id="rId18"/>
    <p:sldId id="25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35" autoAdjust="0"/>
    <p:restoredTop sz="94660"/>
  </p:normalViewPr>
  <p:slideViewPr>
    <p:cSldViewPr snapToGrid="0">
      <p:cViewPr varScale="1">
        <p:scale>
          <a:sx n="74" d="100"/>
          <a:sy n="74"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firewall.cx/networking-topics/routing/ospf-routing-protocol/1129-ospf-adjacency-neighbor-forming-process-hello-packets-lsr-lsu.html"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454705"/>
            <a:ext cx="6005970" cy="923330"/>
          </a:xfrm>
          <a:prstGeom prst="rect">
            <a:avLst/>
          </a:prstGeom>
          <a:noFill/>
        </p:spPr>
        <p:txBody>
          <a:bodyPr wrap="square" rtlCol="0">
            <a:spAutoFit/>
          </a:bodyPr>
          <a:lstStyle/>
          <a:p>
            <a:pPr algn="ctr"/>
            <a:r>
              <a:rPr lang="en-US" sz="5400" b="1" dirty="0" smtClean="0">
                <a:solidFill>
                  <a:srgbClr val="FFC000"/>
                </a:solidFill>
              </a:rPr>
              <a:t>OSPF</a:t>
            </a:r>
            <a:endParaRPr lang="en-US" sz="54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6</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11" name="Rectangle 2"/>
          <p:cNvSpPr txBox="1">
            <a:spLocks noChangeArrowheads="1"/>
          </p:cNvSpPr>
          <p:nvPr/>
        </p:nvSpPr>
        <p:spPr>
          <a:xfrm>
            <a:off x="1858507" y="1487830"/>
            <a:ext cx="7308861" cy="6625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accent1"/>
                </a:solidFill>
                <a:latin typeface="+mn-lt"/>
                <a:ea typeface="+mn-ea"/>
                <a:cs typeface="+mn-cs"/>
              </a:rPr>
              <a:t>Information About OSPF Support for Fast Hello Packets OSPF </a:t>
            </a:r>
            <a:endParaRPr lang="en-US" altLang="ar-EG" sz="2800" b="1" dirty="0">
              <a:solidFill>
                <a:schemeClr val="accent1"/>
              </a:solidFill>
              <a:latin typeface="+mn-lt"/>
              <a:ea typeface="+mn-ea"/>
              <a:cs typeface="+mn-cs"/>
            </a:endParaRPr>
          </a:p>
        </p:txBody>
      </p:sp>
      <p:sp>
        <p:nvSpPr>
          <p:cNvPr id="12" name="Rectangle 3"/>
          <p:cNvSpPr txBox="1">
            <a:spLocks noChangeArrowheads="1"/>
          </p:cNvSpPr>
          <p:nvPr/>
        </p:nvSpPr>
        <p:spPr>
          <a:xfrm>
            <a:off x="651740" y="2420323"/>
            <a:ext cx="11235460" cy="36237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smtClean="0">
                <a:solidFill>
                  <a:srgbClr val="FF0000"/>
                </a:solidFill>
              </a:rPr>
              <a:t>Hello </a:t>
            </a:r>
            <a:r>
              <a:rPr lang="en-US" b="1" dirty="0">
                <a:solidFill>
                  <a:srgbClr val="FF0000"/>
                </a:solidFill>
              </a:rPr>
              <a:t>Interval and Dead Interval </a:t>
            </a:r>
            <a:endParaRPr lang="en-US" b="1" dirty="0" smtClean="0">
              <a:solidFill>
                <a:srgbClr val="FF0000"/>
              </a:solidFill>
            </a:endParaRPr>
          </a:p>
          <a:p>
            <a:r>
              <a:rPr lang="en-US" sz="2400" dirty="0" smtClean="0"/>
              <a:t>OSPF </a:t>
            </a:r>
            <a:r>
              <a:rPr lang="en-US" sz="2400" dirty="0"/>
              <a:t>hello packets are packets that an OSPF process sends to its OSPF neighbors to maintain connectivity with those neighbors. The hello packets are sent at a configurable interval (in seconds). The defaults are 10 </a:t>
            </a:r>
            <a:r>
              <a:rPr lang="en-US" sz="2400" dirty="0" smtClean="0"/>
              <a:t>seconds for </a:t>
            </a:r>
            <a:r>
              <a:rPr lang="en-US" sz="2400" dirty="0"/>
              <a:t>an Ethernet link and 30 </a:t>
            </a:r>
            <a:r>
              <a:rPr lang="en-US" sz="2400" dirty="0" smtClean="0"/>
              <a:t>seconds for </a:t>
            </a:r>
            <a:r>
              <a:rPr lang="en-US" sz="2400" dirty="0"/>
              <a:t>a non broadcast link. Hello </a:t>
            </a:r>
            <a:r>
              <a:rPr lang="en-US" sz="2400" dirty="0" smtClean="0"/>
              <a:t>packets include </a:t>
            </a:r>
            <a:r>
              <a:rPr lang="en-US" sz="2400" dirty="0"/>
              <a:t>a list of all neighbors for which a hello packet has been received within the dead interval. The dead interval is also a configurable interval (in seconds), and defaults to four times the value of the hello interval. </a:t>
            </a:r>
            <a:endParaRPr lang="en-US" altLang="ar-EG" sz="2400" dirty="0" smtClean="0"/>
          </a:p>
        </p:txBody>
      </p:sp>
    </p:spTree>
    <p:extLst>
      <p:ext uri="{BB962C8B-B14F-4D97-AF65-F5344CB8AC3E}">
        <p14:creationId xmlns:p14="http://schemas.microsoft.com/office/powerpoint/2010/main" val="3743800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968814" y="1712842"/>
            <a:ext cx="10549450" cy="3847207"/>
          </a:xfrm>
          <a:prstGeom prst="rect">
            <a:avLst/>
          </a:prstGeom>
        </p:spPr>
        <p:txBody>
          <a:bodyPr wrap="square">
            <a:spAutoFit/>
          </a:bodyPr>
          <a:lstStyle/>
          <a:p>
            <a:pPr marL="342900" indent="-342900">
              <a:buFont typeface="Wingdings" panose="05000000000000000000" pitchFamily="2" charset="2"/>
              <a:buChar char="v"/>
            </a:pPr>
            <a:r>
              <a:rPr lang="en-US" sz="2400" dirty="0"/>
              <a:t>The value of all hello intervals must be the same within a network. Likewise, the value of all dead intervals must be the same within a network. These two intervals work together to maintain connectivity by indicating that the link is operational. If a router does not receive a hello packet from a neighbor within the dead interval, it will declare that neighbor to be down. </a:t>
            </a:r>
            <a:endParaRPr lang="en-US" sz="2400" dirty="0" smtClean="0"/>
          </a:p>
          <a:p>
            <a:r>
              <a:rPr lang="en-US" sz="2800" b="1" dirty="0">
                <a:solidFill>
                  <a:srgbClr val="FF0000"/>
                </a:solidFill>
              </a:rPr>
              <a:t>OSPF Fast Hello Packets </a:t>
            </a:r>
          </a:p>
          <a:p>
            <a:pPr marL="342900" indent="-342900">
              <a:buFont typeface="Wingdings" panose="05000000000000000000" pitchFamily="2" charset="2"/>
              <a:buChar char="v"/>
            </a:pPr>
            <a:r>
              <a:rPr lang="en-US" sz="2400" dirty="0"/>
              <a:t>OSPF fast hello packets refer to hello packets being sent at intervals of less than 1 second. To understand fast hello packets, you should already understand the relationship between OSPF hello packets and the dead interval. See the section OSPF Hello Interval and Dead </a:t>
            </a:r>
            <a:r>
              <a:rPr lang="en-US" sz="2400" dirty="0" smtClean="0"/>
              <a:t>Interval. </a:t>
            </a:r>
            <a:endParaRPr lang="ar-EG" sz="2400" dirty="0"/>
          </a:p>
        </p:txBody>
      </p:sp>
    </p:spTree>
    <p:extLst>
      <p:ext uri="{BB962C8B-B14F-4D97-AF65-F5344CB8AC3E}">
        <p14:creationId xmlns:p14="http://schemas.microsoft.com/office/powerpoint/2010/main" val="28606054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1262952" y="1581171"/>
            <a:ext cx="10535038" cy="4154984"/>
          </a:xfrm>
          <a:prstGeom prst="rect">
            <a:avLst/>
          </a:prstGeom>
        </p:spPr>
        <p:txBody>
          <a:bodyPr wrap="square">
            <a:spAutoFit/>
          </a:bodyPr>
          <a:lstStyle/>
          <a:p>
            <a:pPr marL="342900" indent="-342900">
              <a:buFont typeface="Wingdings" panose="05000000000000000000" pitchFamily="2" charset="2"/>
              <a:buChar char="v"/>
            </a:pPr>
            <a:r>
              <a:rPr lang="en-US" sz="2400" dirty="0" smtClean="0"/>
              <a:t>OSPF </a:t>
            </a:r>
            <a:r>
              <a:rPr lang="en-US" sz="2400" dirty="0"/>
              <a:t>fast hello packets are achieved by using the ip </a:t>
            </a:r>
            <a:r>
              <a:rPr lang="en-US" sz="2400" dirty="0" smtClean="0"/>
              <a:t>OSPF </a:t>
            </a:r>
            <a:r>
              <a:rPr lang="en-US" sz="2400" dirty="0"/>
              <a:t>dead-interval command. The dead interval is set to 1 second, and the hello-multiplier value is set to the number of hello packets you want to send during that 1 second, thus providing </a:t>
            </a:r>
            <a:r>
              <a:rPr lang="en-US" sz="2400" dirty="0" smtClean="0"/>
              <a:t>sub second </a:t>
            </a:r>
            <a:r>
              <a:rPr lang="en-US" sz="2400" dirty="0"/>
              <a:t>or "fast" hello packets. </a:t>
            </a:r>
            <a:endParaRPr lang="en-US" sz="2400" dirty="0" smtClean="0"/>
          </a:p>
          <a:p>
            <a:pPr marL="342900" indent="-342900">
              <a:buFont typeface="Wingdings" panose="05000000000000000000" pitchFamily="2" charset="2"/>
              <a:buChar char="v"/>
            </a:pPr>
            <a:r>
              <a:rPr lang="en-US" sz="2400" dirty="0" smtClean="0"/>
              <a:t>When </a:t>
            </a:r>
            <a:r>
              <a:rPr lang="en-US" sz="2400" dirty="0"/>
              <a:t>fast hello packets are configured on the interface, the hello interval advertised in the hello packets that are sent out this interface is set to 0. The hello interval in the hello packets received over this interface is ignored. </a:t>
            </a:r>
            <a:endParaRPr lang="en-US" sz="2400" dirty="0" smtClean="0"/>
          </a:p>
          <a:p>
            <a:pPr marL="342900" indent="-342900">
              <a:buFont typeface="Wingdings" panose="05000000000000000000" pitchFamily="2" charset="2"/>
              <a:buChar char="v"/>
            </a:pPr>
            <a:r>
              <a:rPr lang="en-US" sz="2400" dirty="0" smtClean="0"/>
              <a:t>The </a:t>
            </a:r>
            <a:r>
              <a:rPr lang="en-US" sz="2400" dirty="0"/>
              <a:t>dead interval must be consistent on a segment, whether it is set to 1 second (for fast hello packets) or set to any other value. The hello multiplier need not be the same for the entire segment as long as at least one hello packet is sent within the dead interval.</a:t>
            </a:r>
            <a:endParaRPr lang="ar-EG" sz="2400" dirty="0"/>
          </a:p>
        </p:txBody>
      </p:sp>
    </p:spTree>
    <p:extLst>
      <p:ext uri="{BB962C8B-B14F-4D97-AF65-F5344CB8AC3E}">
        <p14:creationId xmlns:p14="http://schemas.microsoft.com/office/powerpoint/2010/main" val="399991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1497980" y="1950503"/>
            <a:ext cx="9196040" cy="2739211"/>
          </a:xfrm>
          <a:prstGeom prst="rect">
            <a:avLst/>
          </a:prstGeom>
        </p:spPr>
        <p:txBody>
          <a:bodyPr wrap="square">
            <a:spAutoFit/>
          </a:bodyPr>
          <a:lstStyle/>
          <a:p>
            <a:r>
              <a:rPr lang="en-US" sz="2800" b="1" dirty="0">
                <a:solidFill>
                  <a:srgbClr val="FF0000"/>
                </a:solidFill>
              </a:rPr>
              <a:t>Configuring OSPF Fast Hello Packets SUMMARY STEPS </a:t>
            </a:r>
          </a:p>
          <a:p>
            <a:pPr marL="342900" indent="-342900">
              <a:buAutoNum type="arabicPeriod"/>
            </a:pPr>
            <a:r>
              <a:rPr lang="en-US" dirty="0" smtClean="0"/>
              <a:t> </a:t>
            </a:r>
            <a:r>
              <a:rPr lang="en-US" sz="2400" dirty="0" smtClean="0"/>
              <a:t>enable </a:t>
            </a:r>
          </a:p>
          <a:p>
            <a:pPr marL="342900" indent="-342900">
              <a:buAutoNum type="arabicPeriod"/>
            </a:pPr>
            <a:r>
              <a:rPr lang="en-US" sz="2400" dirty="0"/>
              <a:t> </a:t>
            </a:r>
            <a:r>
              <a:rPr lang="en-US" sz="2400" dirty="0" smtClean="0"/>
              <a:t>configure terminal</a:t>
            </a:r>
          </a:p>
          <a:p>
            <a:pPr marL="342900" indent="-342900">
              <a:buAutoNum type="arabicPeriod"/>
            </a:pPr>
            <a:r>
              <a:rPr lang="en-US" sz="2400" dirty="0" smtClean="0"/>
              <a:t> interface </a:t>
            </a:r>
            <a:r>
              <a:rPr lang="en-US" sz="2400" dirty="0"/>
              <a:t>type number </a:t>
            </a:r>
            <a:endParaRPr lang="en-US" sz="2400" dirty="0" smtClean="0"/>
          </a:p>
          <a:p>
            <a:pPr marL="342900" indent="-342900">
              <a:buAutoNum type="arabicPeriod"/>
            </a:pPr>
            <a:r>
              <a:rPr lang="en-US" sz="2400" dirty="0" smtClean="0"/>
              <a:t> ip OSPF dead-interval </a:t>
            </a:r>
            <a:r>
              <a:rPr lang="en-US" sz="2400" dirty="0"/>
              <a:t>minimal hello-multiplier </a:t>
            </a:r>
            <a:r>
              <a:rPr lang="en-US" sz="2400" dirty="0" smtClean="0"/>
              <a:t>multiplier</a:t>
            </a:r>
          </a:p>
          <a:p>
            <a:pPr marL="342900" indent="-342900">
              <a:buAutoNum type="arabicPeriod"/>
            </a:pPr>
            <a:r>
              <a:rPr lang="en-US" sz="2400" dirty="0"/>
              <a:t> </a:t>
            </a:r>
            <a:r>
              <a:rPr lang="en-US" sz="2400" dirty="0" smtClean="0"/>
              <a:t>end </a:t>
            </a:r>
          </a:p>
          <a:p>
            <a:pPr marL="342900" indent="-342900">
              <a:buAutoNum type="arabicPeriod"/>
            </a:pPr>
            <a:r>
              <a:rPr lang="en-US" sz="2400" dirty="0"/>
              <a:t> </a:t>
            </a:r>
            <a:r>
              <a:rPr lang="en-US" sz="2400" dirty="0" smtClean="0"/>
              <a:t>show </a:t>
            </a:r>
            <a:r>
              <a:rPr lang="en-US" sz="2400" dirty="0"/>
              <a:t>ip </a:t>
            </a:r>
            <a:r>
              <a:rPr lang="en-US" sz="2400" dirty="0" smtClean="0"/>
              <a:t>OSPF </a:t>
            </a:r>
            <a:r>
              <a:rPr lang="en-US" sz="2400" dirty="0"/>
              <a:t>interface [interface-type interface-number]</a:t>
            </a:r>
            <a:endParaRPr lang="ar-EG" sz="2400" dirty="0"/>
          </a:p>
        </p:txBody>
      </p:sp>
    </p:spTree>
    <p:extLst>
      <p:ext uri="{BB962C8B-B14F-4D97-AF65-F5344CB8AC3E}">
        <p14:creationId xmlns:p14="http://schemas.microsoft.com/office/powerpoint/2010/main" val="917326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pic>
        <p:nvPicPr>
          <p:cNvPr id="11" name="Picture 10"/>
          <p:cNvPicPr>
            <a:picLocks noChangeAspect="1"/>
          </p:cNvPicPr>
          <p:nvPr/>
        </p:nvPicPr>
        <p:blipFill>
          <a:blip r:embed="rId6"/>
          <a:stretch>
            <a:fillRect/>
          </a:stretch>
        </p:blipFill>
        <p:spPr>
          <a:xfrm>
            <a:off x="2097726" y="1339850"/>
            <a:ext cx="7758303" cy="4609394"/>
          </a:xfrm>
          <a:prstGeom prst="rect">
            <a:avLst/>
          </a:prstGeom>
        </p:spPr>
      </p:pic>
    </p:spTree>
    <p:extLst>
      <p:ext uri="{BB962C8B-B14F-4D97-AF65-F5344CB8AC3E}">
        <p14:creationId xmlns:p14="http://schemas.microsoft.com/office/powerpoint/2010/main" val="3875311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grpSp>
        <p:nvGrpSpPr>
          <p:cNvPr id="17" name="Group 16"/>
          <p:cNvGrpSpPr/>
          <p:nvPr/>
        </p:nvGrpSpPr>
        <p:grpSpPr>
          <a:xfrm>
            <a:off x="1668354" y="1690689"/>
            <a:ext cx="8780339" cy="3622779"/>
            <a:chOff x="1526091" y="1738601"/>
            <a:chExt cx="8515350" cy="3141487"/>
          </a:xfrm>
        </p:grpSpPr>
        <p:pic>
          <p:nvPicPr>
            <p:cNvPr id="13" name="Picture 12"/>
            <p:cNvPicPr>
              <a:picLocks noChangeAspect="1"/>
            </p:cNvPicPr>
            <p:nvPr/>
          </p:nvPicPr>
          <p:blipFill>
            <a:blip r:embed="rId6"/>
            <a:stretch>
              <a:fillRect/>
            </a:stretch>
          </p:blipFill>
          <p:spPr>
            <a:xfrm>
              <a:off x="1526091" y="1738601"/>
              <a:ext cx="8515350" cy="1600200"/>
            </a:xfrm>
            <a:prstGeom prst="rect">
              <a:avLst/>
            </a:prstGeom>
          </p:spPr>
        </p:pic>
        <p:pic>
          <p:nvPicPr>
            <p:cNvPr id="15" name="Picture 14"/>
            <p:cNvPicPr>
              <a:picLocks noChangeAspect="1"/>
            </p:cNvPicPr>
            <p:nvPr/>
          </p:nvPicPr>
          <p:blipFill>
            <a:blip r:embed="rId7"/>
            <a:stretch>
              <a:fillRect/>
            </a:stretch>
          </p:blipFill>
          <p:spPr>
            <a:xfrm>
              <a:off x="1526091" y="3127488"/>
              <a:ext cx="8515350" cy="1752600"/>
            </a:xfrm>
            <a:prstGeom prst="rect">
              <a:avLst/>
            </a:prstGeom>
          </p:spPr>
        </p:pic>
      </p:grpSp>
    </p:spTree>
    <p:extLst>
      <p:ext uri="{BB962C8B-B14F-4D97-AF65-F5344CB8AC3E}">
        <p14:creationId xmlns:p14="http://schemas.microsoft.com/office/powerpoint/2010/main" val="24531821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2440788" y="2807660"/>
            <a:ext cx="7964142" cy="3077747"/>
          </a:xfrm>
          <a:prstGeom prst="rect">
            <a:avLst/>
          </a:prstGeom>
        </p:spPr>
      </p:pic>
      <p:sp>
        <p:nvSpPr>
          <p:cNvPr id="9" name="Rectangle 8"/>
          <p:cNvSpPr/>
          <p:nvPr/>
        </p:nvSpPr>
        <p:spPr>
          <a:xfrm>
            <a:off x="1568959" y="1482097"/>
            <a:ext cx="10452818" cy="1384995"/>
          </a:xfrm>
          <a:prstGeom prst="rect">
            <a:avLst/>
          </a:prstGeom>
        </p:spPr>
        <p:txBody>
          <a:bodyPr wrap="square">
            <a:spAutoFit/>
          </a:bodyPr>
          <a:lstStyle/>
          <a:p>
            <a:r>
              <a:rPr lang="en-US" sz="2400" b="1" dirty="0">
                <a:solidFill>
                  <a:schemeClr val="accent1"/>
                </a:solidFill>
              </a:rPr>
              <a:t>Examples</a:t>
            </a:r>
            <a:r>
              <a:rPr lang="en-US" sz="2400" dirty="0"/>
              <a:t> </a:t>
            </a:r>
            <a:endParaRPr lang="en-US" sz="2400" dirty="0" smtClean="0"/>
          </a:p>
          <a:p>
            <a:r>
              <a:rPr lang="en-US" sz="2000" dirty="0" smtClean="0"/>
              <a:t>The </a:t>
            </a:r>
            <a:r>
              <a:rPr lang="en-US" sz="2000" dirty="0"/>
              <a:t>following sample output verifies that OSPF Support for Fast Hello Packets is configured. In the line that begins with "Timer intervals configured," the hello interval is 200 milliseconds, the dead interval is 1 second, and the next hello packet is due in 76 milliseconds</a:t>
            </a:r>
            <a:endParaRPr lang="ar-EG" sz="2000" dirty="0"/>
          </a:p>
        </p:txBody>
      </p:sp>
    </p:spTree>
    <p:extLst>
      <p:ext uri="{BB962C8B-B14F-4D97-AF65-F5344CB8AC3E}">
        <p14:creationId xmlns:p14="http://schemas.microsoft.com/office/powerpoint/2010/main" val="19129244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grpSp>
        <p:nvGrpSpPr>
          <p:cNvPr id="12" name="Group 11"/>
          <p:cNvGrpSpPr/>
          <p:nvPr/>
        </p:nvGrpSpPr>
        <p:grpSpPr>
          <a:xfrm>
            <a:off x="838200" y="1551510"/>
            <a:ext cx="11110302" cy="4207886"/>
            <a:chOff x="838200" y="1551510"/>
            <a:chExt cx="11110302" cy="4207886"/>
          </a:xfrm>
        </p:grpSpPr>
        <p:sp>
          <p:nvSpPr>
            <p:cNvPr id="7" name="Rectangle 6"/>
            <p:cNvSpPr/>
            <p:nvPr/>
          </p:nvSpPr>
          <p:spPr>
            <a:xfrm>
              <a:off x="838200" y="1551510"/>
              <a:ext cx="11110302" cy="3847207"/>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sz="2800" b="1" dirty="0" smtClean="0">
                  <a:solidFill>
                    <a:srgbClr val="FF0000"/>
                  </a:solidFill>
                </a:rPr>
                <a:t>                            OSPF Neighbor States</a:t>
              </a:r>
            </a:p>
            <a:p>
              <a:pPr algn="just"/>
              <a:r>
                <a:rPr lang="en-US" sz="2400" dirty="0" smtClean="0"/>
                <a:t>When </a:t>
              </a:r>
              <a:r>
                <a:rPr lang="en-US" sz="2400" dirty="0"/>
                <a:t>OSPF forms adjacency with neighbors, the connection goes through several states before the routers are fully adjacent with each other, this section describes each state in detail. Following are the OSPF States we'll be examining</a:t>
              </a:r>
              <a:r>
                <a:rPr lang="en-US" sz="2400" dirty="0" smtClean="0"/>
                <a:t>:</a:t>
              </a:r>
            </a:p>
            <a:p>
              <a:pPr algn="just"/>
              <a:endParaRPr lang="en-US" sz="2400" dirty="0" smtClean="0"/>
            </a:p>
            <a:p>
              <a:pPr algn="just"/>
              <a:endParaRPr lang="en-US" sz="2400" dirty="0"/>
            </a:p>
            <a:p>
              <a:pPr algn="just"/>
              <a:r>
                <a:rPr lang="en-US" sz="2400" dirty="0" smtClean="0">
                  <a:solidFill>
                    <a:srgbClr val="0070C0"/>
                  </a:solidFill>
                </a:rPr>
                <a:t>1.Down state                                        </a:t>
              </a:r>
            </a:p>
            <a:p>
              <a:pPr algn="just"/>
              <a:r>
                <a:rPr lang="en-US" sz="2400" dirty="0" smtClean="0">
                  <a:solidFill>
                    <a:srgbClr val="0070C0"/>
                  </a:solidFill>
                </a:rPr>
                <a:t>2.Attempt </a:t>
              </a:r>
              <a:r>
                <a:rPr lang="en-US" sz="2400" dirty="0">
                  <a:solidFill>
                    <a:srgbClr val="0070C0"/>
                  </a:solidFill>
                </a:rPr>
                <a:t>state</a:t>
              </a:r>
            </a:p>
            <a:p>
              <a:pPr algn="just"/>
              <a:r>
                <a:rPr lang="en-US" sz="2400" dirty="0" smtClean="0">
                  <a:solidFill>
                    <a:srgbClr val="0070C0"/>
                  </a:solidFill>
                </a:rPr>
                <a:t>3.Init state</a:t>
              </a:r>
            </a:p>
            <a:p>
              <a:pPr algn="just"/>
              <a:r>
                <a:rPr lang="en-US" sz="2400" dirty="0" smtClean="0">
                  <a:solidFill>
                    <a:srgbClr val="0070C0"/>
                  </a:solidFill>
                </a:rPr>
                <a:t>4.2-Way state</a:t>
              </a:r>
              <a:endParaRPr lang="en-US" sz="2400" dirty="0">
                <a:solidFill>
                  <a:srgbClr val="0070C0"/>
                </a:solidFill>
              </a:endParaRPr>
            </a:p>
          </p:txBody>
        </p:sp>
        <p:sp>
          <p:nvSpPr>
            <p:cNvPr id="9" name="Rectangle 8"/>
            <p:cNvSpPr/>
            <p:nvPr/>
          </p:nvSpPr>
          <p:spPr>
            <a:xfrm>
              <a:off x="6076223" y="3308794"/>
              <a:ext cx="3456878" cy="245060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1" anchor="ctr"/>
            <a:lstStyle/>
            <a:p>
              <a:pPr algn="just"/>
              <a:r>
                <a:rPr lang="en-US" sz="2400" dirty="0" smtClean="0">
                  <a:solidFill>
                    <a:srgbClr val="0070C0"/>
                  </a:solidFill>
                </a:rPr>
                <a:t>5.Exstart </a:t>
              </a:r>
              <a:r>
                <a:rPr lang="en-US" sz="2400" dirty="0">
                  <a:solidFill>
                    <a:srgbClr val="0070C0"/>
                  </a:solidFill>
                </a:rPr>
                <a:t>state</a:t>
              </a:r>
            </a:p>
            <a:p>
              <a:pPr algn="just"/>
              <a:r>
                <a:rPr lang="en-US" sz="2400" dirty="0" smtClean="0">
                  <a:solidFill>
                    <a:srgbClr val="0070C0"/>
                  </a:solidFill>
                </a:rPr>
                <a:t>6.Exchange </a:t>
              </a:r>
              <a:r>
                <a:rPr lang="en-US" sz="2400" dirty="0">
                  <a:solidFill>
                    <a:srgbClr val="0070C0"/>
                  </a:solidFill>
                </a:rPr>
                <a:t>state</a:t>
              </a:r>
            </a:p>
            <a:p>
              <a:pPr algn="just"/>
              <a:r>
                <a:rPr lang="en-US" sz="2400" dirty="0" smtClean="0">
                  <a:solidFill>
                    <a:srgbClr val="0070C0"/>
                  </a:solidFill>
                </a:rPr>
                <a:t>7.Loading </a:t>
              </a:r>
              <a:r>
                <a:rPr lang="en-US" sz="2400" dirty="0">
                  <a:solidFill>
                    <a:srgbClr val="0070C0"/>
                  </a:solidFill>
                </a:rPr>
                <a:t>state</a:t>
              </a:r>
            </a:p>
            <a:p>
              <a:pPr algn="just"/>
              <a:r>
                <a:rPr lang="en-US" sz="2400" dirty="0" smtClean="0">
                  <a:solidFill>
                    <a:srgbClr val="0070C0"/>
                  </a:solidFill>
                </a:rPr>
                <a:t>8.Full </a:t>
              </a:r>
              <a:r>
                <a:rPr lang="en-US" sz="2400" dirty="0">
                  <a:solidFill>
                    <a:srgbClr val="0070C0"/>
                  </a:solidFill>
                </a:rPr>
                <a:t>state</a:t>
              </a:r>
            </a:p>
          </p:txBody>
        </p:sp>
      </p:grpSp>
    </p:spTree>
    <p:extLst>
      <p:ext uri="{BB962C8B-B14F-4D97-AF65-F5344CB8AC3E}">
        <p14:creationId xmlns:p14="http://schemas.microsoft.com/office/powerpoint/2010/main" val="30022859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2805112" y="1345363"/>
            <a:ext cx="5379883" cy="4562389"/>
          </a:xfrm>
          <a:prstGeom prst="rect">
            <a:avLst/>
          </a:prstGeom>
        </p:spPr>
      </p:pic>
    </p:spTree>
    <p:extLst>
      <p:ext uri="{BB962C8B-B14F-4D97-AF65-F5344CB8AC3E}">
        <p14:creationId xmlns:p14="http://schemas.microsoft.com/office/powerpoint/2010/main" val="7938067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385435" y="1690688"/>
            <a:ext cx="11687240" cy="3785652"/>
          </a:xfrm>
          <a:prstGeom prst="rect">
            <a:avLst/>
          </a:prstGeom>
        </p:spPr>
        <p:txBody>
          <a:bodyPr wrap="square">
            <a:spAutoFit/>
          </a:bodyPr>
          <a:lstStyle/>
          <a:p>
            <a:r>
              <a:rPr lang="en-US" sz="2400" b="1" dirty="0" smtClean="0">
                <a:solidFill>
                  <a:srgbClr val="0070C0"/>
                </a:solidFill>
              </a:rPr>
              <a:t>DOWN </a:t>
            </a:r>
            <a:r>
              <a:rPr lang="en-US" sz="2400" b="1" dirty="0">
                <a:solidFill>
                  <a:srgbClr val="0070C0"/>
                </a:solidFill>
              </a:rPr>
              <a:t>STATE</a:t>
            </a:r>
          </a:p>
          <a:p>
            <a:r>
              <a:rPr lang="en-US" sz="2400" dirty="0"/>
              <a:t>The Down State is the first OSPF neighbor state and means no </a:t>
            </a:r>
            <a:r>
              <a:rPr lang="en-US" sz="2400" dirty="0">
                <a:hlinkClick r:id="rId6" tooltip="Hello Packets"/>
              </a:rPr>
              <a:t>Hello packets</a:t>
            </a:r>
            <a:r>
              <a:rPr lang="en-US" sz="2400" dirty="0"/>
              <a:t> have been received from a neighbor. In an already established OSPF adjacency, an OSPF state will transition from a FULL or 2-Way State to the Down State when the router </a:t>
            </a:r>
            <a:r>
              <a:rPr lang="en-US" sz="2400" dirty="0">
                <a:hlinkClick r:id="rId6" tooltip="Dead Interval Timers"/>
              </a:rPr>
              <a:t>Dead Interval Timer</a:t>
            </a:r>
            <a:r>
              <a:rPr lang="en-US" sz="2400" dirty="0"/>
              <a:t> expires (4 x Hello Interval timer), which means OSPF has lost communication with its neighbor and is now considered non-reachable or dead.</a:t>
            </a:r>
          </a:p>
          <a:p>
            <a:pPr algn="just"/>
            <a:r>
              <a:rPr lang="en-US" sz="2400" dirty="0"/>
              <a:t>This is a special state used only for manually configured neighbors in a Non-Broadcast </a:t>
            </a:r>
            <a:endParaRPr lang="en-US" sz="2400" dirty="0" smtClean="0"/>
          </a:p>
          <a:p>
            <a:pPr algn="just"/>
            <a:r>
              <a:rPr lang="en-US" sz="2400" dirty="0" smtClean="0"/>
              <a:t>Multi-access</a:t>
            </a:r>
            <a:r>
              <a:rPr lang="en-US" sz="2400" dirty="0"/>
              <a:t> (NBMA) network, it indicates that the router is sending Hello packets to its neighbor in a Non-Broadcast </a:t>
            </a:r>
            <a:r>
              <a:rPr lang="en-US" sz="2400" dirty="0" smtClean="0"/>
              <a:t>Multi-access</a:t>
            </a:r>
            <a:r>
              <a:rPr lang="en-US" sz="2400" dirty="0"/>
              <a:t> (NBMA) environment via unicast but no reply is received within the Dead Interval (4 x Hello Interval</a:t>
            </a:r>
            <a:r>
              <a:rPr lang="en-US" sz="2400" dirty="0" smtClean="0"/>
              <a:t>).</a:t>
            </a:r>
            <a:endParaRPr lang="en-US" sz="2400" dirty="0"/>
          </a:p>
        </p:txBody>
      </p:sp>
    </p:spTree>
    <p:extLst>
      <p:ext uri="{BB962C8B-B14F-4D97-AF65-F5344CB8AC3E}">
        <p14:creationId xmlns:p14="http://schemas.microsoft.com/office/powerpoint/2010/main" val="33615682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600" b="1" dirty="0">
              <a:solidFill>
                <a:srgbClr val="24A9E1"/>
              </a:solidFill>
              <a:latin typeface="+mn-lt"/>
              <a:ea typeface="+mn-ea"/>
              <a:cs typeface="+mn-cs"/>
            </a:endParaRPr>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13" name="Rectangle 12"/>
          <p:cNvSpPr/>
          <p:nvPr/>
        </p:nvSpPr>
        <p:spPr>
          <a:xfrm>
            <a:off x="337241" y="1555956"/>
            <a:ext cx="11517517" cy="4185761"/>
          </a:xfrm>
          <a:prstGeom prst="rect">
            <a:avLst/>
          </a:prstGeom>
        </p:spPr>
        <p:txBody>
          <a:bodyPr wrap="square">
            <a:spAutoFit/>
          </a:bodyPr>
          <a:lstStyle/>
          <a:p>
            <a:r>
              <a:rPr lang="en-US" sz="2400" b="1" dirty="0" smtClean="0">
                <a:solidFill>
                  <a:srgbClr val="0070C0"/>
                </a:solidFill>
              </a:rPr>
              <a:t>2WAY </a:t>
            </a:r>
            <a:r>
              <a:rPr lang="en-US" sz="2400" b="1" dirty="0">
                <a:solidFill>
                  <a:srgbClr val="0070C0"/>
                </a:solidFill>
              </a:rPr>
              <a:t>STATE</a:t>
            </a:r>
          </a:p>
          <a:p>
            <a:pPr algn="just"/>
            <a:r>
              <a:rPr lang="en-US" sz="2200" dirty="0"/>
              <a:t>This state indicates that a Hello packet was received from a neighbor router but the receiving Router’s ID wasn’t listed in the Hello packet. When a router receives a Hello packet from a neighbor, it should list the sender's Router ID as an acknowledgment that it previously received a valid Hello packet.</a:t>
            </a:r>
          </a:p>
          <a:p>
            <a:pPr algn="just"/>
            <a:r>
              <a:rPr lang="en-US" sz="2200" dirty="0"/>
              <a:t>This state describes the Bi-Directional communication state, Bi- Directional means that each router has received the other’s Hello packet and that each router can see its own Router ID included within the Hello packet’s neighbor field.</a:t>
            </a:r>
          </a:p>
          <a:p>
            <a:pPr algn="just"/>
            <a:r>
              <a:rPr lang="en-US" sz="2200" dirty="0"/>
              <a:t>On broadcast media (</a:t>
            </a:r>
            <a:r>
              <a:rPr lang="en-US" sz="2200" dirty="0" err="1"/>
              <a:t>e.g</a:t>
            </a:r>
            <a:r>
              <a:rPr lang="en-US" sz="2200" dirty="0"/>
              <a:t> LAN) and Non-Broadcast </a:t>
            </a:r>
            <a:r>
              <a:rPr lang="en-US" sz="2200" dirty="0" smtClean="0"/>
              <a:t>Multi-access</a:t>
            </a:r>
            <a:r>
              <a:rPr lang="en-US" sz="2200" dirty="0"/>
              <a:t> (NBMA) networks (</a:t>
            </a:r>
            <a:r>
              <a:rPr lang="en-US" sz="2200" dirty="0" err="1"/>
              <a:t>e.g</a:t>
            </a:r>
            <a:r>
              <a:rPr lang="en-US" sz="2200" dirty="0"/>
              <a:t> Frame Relay, ATM, X.25), a router becomes full state (analyzed below) only with the Designated Router (DR) and the Backup Designated Router (BDR). It will, however, stay in the 2-way state with all other neighbors</a:t>
            </a:r>
            <a:r>
              <a:rPr lang="en-US" sz="2200" dirty="0" smtClean="0"/>
              <a:t>.</a:t>
            </a:r>
            <a:endParaRPr lang="en-US" sz="2200" dirty="0"/>
          </a:p>
        </p:txBody>
      </p:sp>
    </p:spTree>
    <p:extLst>
      <p:ext uri="{BB962C8B-B14F-4D97-AF65-F5344CB8AC3E}">
        <p14:creationId xmlns:p14="http://schemas.microsoft.com/office/powerpoint/2010/main" val="40994216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540729" y="1639155"/>
            <a:ext cx="11121831" cy="3877985"/>
          </a:xfrm>
          <a:prstGeom prst="rect">
            <a:avLst/>
          </a:prstGeom>
        </p:spPr>
        <p:txBody>
          <a:bodyPr wrap="square">
            <a:spAutoFit/>
          </a:bodyPr>
          <a:lstStyle/>
          <a:p>
            <a:r>
              <a:rPr lang="en-US" sz="2400" b="1" dirty="0" smtClean="0">
                <a:solidFill>
                  <a:srgbClr val="0070C0"/>
                </a:solidFill>
              </a:rPr>
              <a:t>EXSTART </a:t>
            </a:r>
            <a:r>
              <a:rPr lang="en-US" sz="2400" b="1" dirty="0">
                <a:solidFill>
                  <a:srgbClr val="0070C0"/>
                </a:solidFill>
              </a:rPr>
              <a:t>STATE</a:t>
            </a:r>
          </a:p>
          <a:p>
            <a:pPr algn="just"/>
            <a:r>
              <a:rPr lang="en-US" sz="2200" dirty="0"/>
              <a:t>This state specifies that DR and BDR have been elected and master-slave relation is determined. An initial sequence number for adjacency formation is also selected. The router with the highest router ID becomes the master and begins to exchange Link State data. Only the Master router is able to increment the sequence number.</a:t>
            </a:r>
          </a:p>
          <a:p>
            <a:r>
              <a:rPr lang="en-US" sz="2400" b="1" dirty="0" smtClean="0">
                <a:solidFill>
                  <a:srgbClr val="0070C0"/>
                </a:solidFill>
              </a:rPr>
              <a:t>EXCHANGE </a:t>
            </a:r>
            <a:r>
              <a:rPr lang="en-US" sz="2400" b="1" dirty="0">
                <a:solidFill>
                  <a:srgbClr val="0070C0"/>
                </a:solidFill>
              </a:rPr>
              <a:t>STATE</a:t>
            </a:r>
          </a:p>
          <a:p>
            <a:pPr algn="just"/>
            <a:r>
              <a:rPr lang="en-US" sz="2200" dirty="0"/>
              <a:t>In this state, OSPF routers exchange </a:t>
            </a:r>
            <a:r>
              <a:rPr lang="en-US" sz="2200" dirty="0" smtClean="0"/>
              <a:t>Database </a:t>
            </a:r>
            <a:r>
              <a:rPr lang="en-US" sz="2200" dirty="0"/>
              <a:t>Descriptor (DBD) packets. These contain Link State Advertisement (LSA) headers describing the content of the entire Link State Database (LSD). The contents of the </a:t>
            </a:r>
            <a:r>
              <a:rPr lang="en-US" sz="2200" dirty="0" smtClean="0"/>
              <a:t>Database </a:t>
            </a:r>
            <a:r>
              <a:rPr lang="en-US" sz="2200" dirty="0"/>
              <a:t>Descriptor (DBD) received by the router are compared with its own Link State Database (LSD) to check if changes or additional link-state information is available from its neighbor.</a:t>
            </a:r>
          </a:p>
        </p:txBody>
      </p:sp>
    </p:spTree>
    <p:extLst>
      <p:ext uri="{BB962C8B-B14F-4D97-AF65-F5344CB8AC3E}">
        <p14:creationId xmlns:p14="http://schemas.microsoft.com/office/powerpoint/2010/main" val="952820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911716"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13" name="Rectangle 12"/>
          <p:cNvSpPr/>
          <p:nvPr/>
        </p:nvSpPr>
        <p:spPr>
          <a:xfrm>
            <a:off x="549714" y="1894837"/>
            <a:ext cx="11103861" cy="2677656"/>
          </a:xfrm>
          <a:prstGeom prst="rect">
            <a:avLst/>
          </a:prstGeom>
        </p:spPr>
        <p:txBody>
          <a:bodyPr wrap="square">
            <a:spAutoFit/>
          </a:bodyPr>
          <a:lstStyle/>
          <a:p>
            <a:pPr algn="just"/>
            <a:r>
              <a:rPr lang="en-US" sz="2400" b="1" dirty="0" smtClean="0">
                <a:solidFill>
                  <a:srgbClr val="0070C0"/>
                </a:solidFill>
              </a:rPr>
              <a:t>LOADING </a:t>
            </a:r>
            <a:r>
              <a:rPr lang="en-US" sz="2400" b="1" dirty="0">
                <a:solidFill>
                  <a:srgbClr val="0070C0"/>
                </a:solidFill>
              </a:rPr>
              <a:t>STATE</a:t>
            </a:r>
          </a:p>
          <a:p>
            <a:pPr algn="just"/>
            <a:r>
              <a:rPr lang="en-US" sz="2400" dirty="0"/>
              <a:t>In this state, routers exchange full Link State information based on Database Descriptor (DBD) provided by neighbors, the OSPF router sends Link State Request (LSR) and receives Link State Update (LSU) containing all Link State Advertisements (LSAs).</a:t>
            </a:r>
          </a:p>
          <a:p>
            <a:pPr algn="just"/>
            <a:r>
              <a:rPr lang="en-US" sz="2400" dirty="0"/>
              <a:t>Link State Updates (LSU) actually act as an envelope that contains all the Link State Advertisements (LSAs) – that have been sent to neighbors with new changes or new networks learned.</a:t>
            </a:r>
          </a:p>
        </p:txBody>
      </p:sp>
    </p:spTree>
    <p:extLst>
      <p:ext uri="{BB962C8B-B14F-4D97-AF65-F5344CB8AC3E}">
        <p14:creationId xmlns:p14="http://schemas.microsoft.com/office/powerpoint/2010/main" val="2051977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911716"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733296" y="1790591"/>
            <a:ext cx="10872439" cy="3847207"/>
          </a:xfrm>
          <a:prstGeom prst="rect">
            <a:avLst/>
          </a:prstGeom>
        </p:spPr>
        <p:txBody>
          <a:bodyPr wrap="square">
            <a:spAutoFit/>
          </a:bodyPr>
          <a:lstStyle/>
          <a:p>
            <a:pPr algn="just"/>
            <a:r>
              <a:rPr lang="en-US" sz="2400" b="1" dirty="0">
                <a:solidFill>
                  <a:srgbClr val="0070C0"/>
                </a:solidFill>
              </a:rPr>
              <a:t>FULL STATE</a:t>
            </a:r>
          </a:p>
          <a:p>
            <a:pPr algn="just"/>
            <a:r>
              <a:rPr lang="en-US" sz="2200" dirty="0"/>
              <a:t>Full state is the normal operating state of OSPF that indicates everything is functioning normally. In this state, routers are fully adjacent with each other and all the router and network Link State Advertisements (LSAs) are exchanged and the routers' databases are fully synchronized.</a:t>
            </a:r>
          </a:p>
          <a:p>
            <a:pPr algn="just"/>
            <a:r>
              <a:rPr lang="en-US" sz="2200" dirty="0"/>
              <a:t>For Broadcast and NBMA media, routers will achieve the Full State with their DR and BDR router only, while for Point-to-point and Point-to-multipoint networks a router should be in the Full State with every neighboring router.</a:t>
            </a:r>
          </a:p>
          <a:p>
            <a:pPr algn="just"/>
            <a:r>
              <a:rPr lang="en-US" sz="2200" dirty="0"/>
              <a:t>This article analyzed the states OSPF routers go through during OSPF neighbor discovery and adjacency process. We examined in detail each OSPF State including: Down state, Attempt state, Init state, 2-way state, Exstart state, Exchange state, Loading state and Full state.</a:t>
            </a:r>
          </a:p>
        </p:txBody>
      </p:sp>
    </p:spTree>
    <p:extLst>
      <p:ext uri="{BB962C8B-B14F-4D97-AF65-F5344CB8AC3E}">
        <p14:creationId xmlns:p14="http://schemas.microsoft.com/office/powerpoint/2010/main" val="25389112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911716"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2037807" y="1420338"/>
            <a:ext cx="5997668" cy="523220"/>
          </a:xfrm>
          <a:prstGeom prst="rect">
            <a:avLst/>
          </a:prstGeom>
        </p:spPr>
        <p:txBody>
          <a:bodyPr wrap="none">
            <a:spAutoFit/>
          </a:bodyPr>
          <a:lstStyle/>
          <a:p>
            <a:pPr algn="just"/>
            <a:r>
              <a:rPr lang="en-US" sz="2800" b="1" dirty="0">
                <a:solidFill>
                  <a:srgbClr val="FF0000"/>
                </a:solidFill>
              </a:rPr>
              <a:t>OSPF Neighbor </a:t>
            </a:r>
            <a:r>
              <a:rPr lang="en-US" sz="2800" b="1" dirty="0" smtClean="0">
                <a:solidFill>
                  <a:srgbClr val="FF0000"/>
                </a:solidFill>
              </a:rPr>
              <a:t>relationship conditions </a:t>
            </a:r>
            <a:endParaRPr lang="en-US" sz="2800" b="1" dirty="0">
              <a:solidFill>
                <a:srgbClr val="FF0000"/>
              </a:solidFill>
            </a:endParaRPr>
          </a:p>
        </p:txBody>
      </p:sp>
      <p:sp>
        <p:nvSpPr>
          <p:cNvPr id="12" name="Rectangle 11"/>
          <p:cNvSpPr/>
          <p:nvPr/>
        </p:nvSpPr>
        <p:spPr>
          <a:xfrm>
            <a:off x="390419" y="1946906"/>
            <a:ext cx="4646222" cy="6370975"/>
          </a:xfrm>
          <a:prstGeom prst="rect">
            <a:avLst/>
          </a:prstGeom>
        </p:spPr>
        <p:txBody>
          <a:bodyPr wrap="square">
            <a:spAutoFit/>
          </a:bodyPr>
          <a:lstStyle/>
          <a:p>
            <a:pPr marL="342900" indent="-342900" algn="just">
              <a:buFont typeface="Wingdings" panose="05000000000000000000" pitchFamily="2" charset="2"/>
              <a:buChar char="q"/>
            </a:pPr>
            <a:r>
              <a:rPr lang="en-US" sz="2400" dirty="0" smtClean="0">
                <a:solidFill>
                  <a:srgbClr val="0070C0"/>
                </a:solidFill>
              </a:rPr>
              <a:t>When the routers received Hello from other router and processed the Hello, the routers checked the following conditions</a:t>
            </a:r>
          </a:p>
          <a:p>
            <a:pPr algn="just"/>
            <a:r>
              <a:rPr lang="en-US" sz="2400" dirty="0" smtClean="0"/>
              <a:t>1.The routers must use the same </a:t>
            </a:r>
            <a:r>
              <a:rPr lang="en-US" sz="2400" dirty="0" smtClean="0">
                <a:solidFill>
                  <a:srgbClr val="FF0000"/>
                </a:solidFill>
              </a:rPr>
              <a:t>IP subnet  </a:t>
            </a:r>
            <a:r>
              <a:rPr lang="en-US" sz="2400" dirty="0" smtClean="0"/>
              <a:t>and </a:t>
            </a:r>
            <a:r>
              <a:rPr lang="en-US" sz="2400" dirty="0" smtClean="0">
                <a:solidFill>
                  <a:srgbClr val="FF0000"/>
                </a:solidFill>
              </a:rPr>
              <a:t>subnet mask </a:t>
            </a:r>
            <a:r>
              <a:rPr lang="en-US" sz="2400" dirty="0" smtClean="0"/>
              <a:t>on the link between them.</a:t>
            </a:r>
          </a:p>
          <a:p>
            <a:pPr algn="just"/>
            <a:endParaRPr lang="en-US" sz="2400" dirty="0" smtClean="0"/>
          </a:p>
          <a:p>
            <a:pPr algn="just"/>
            <a:r>
              <a:rPr lang="en-US" sz="2400" dirty="0" smtClean="0"/>
              <a:t>2.They must have the </a:t>
            </a:r>
            <a:r>
              <a:rPr lang="en-US" sz="2400" dirty="0" smtClean="0">
                <a:solidFill>
                  <a:srgbClr val="FF0000"/>
                </a:solidFill>
              </a:rPr>
              <a:t>Area ID.</a:t>
            </a:r>
          </a:p>
          <a:p>
            <a:pPr algn="just"/>
            <a:endParaRPr lang="en-US" sz="2400" dirty="0">
              <a:solidFill>
                <a:srgbClr val="FF0000"/>
              </a:solidFill>
            </a:endParaRPr>
          </a:p>
          <a:p>
            <a:pPr algn="just"/>
            <a:endParaRPr lang="en-US" sz="2400" dirty="0" smtClean="0">
              <a:solidFill>
                <a:srgbClr val="FF0000"/>
              </a:solidFill>
            </a:endParaRPr>
          </a:p>
          <a:p>
            <a:pPr algn="just"/>
            <a:endParaRPr lang="en-US" sz="2400" dirty="0">
              <a:solidFill>
                <a:srgbClr val="FF0000"/>
              </a:solidFill>
            </a:endParaRPr>
          </a:p>
          <a:p>
            <a:pPr algn="just"/>
            <a:endParaRPr lang="en-US" sz="2400" dirty="0" smtClean="0">
              <a:solidFill>
                <a:srgbClr val="FF0000"/>
              </a:solidFill>
            </a:endParaRPr>
          </a:p>
          <a:p>
            <a:pPr algn="just"/>
            <a:endParaRPr lang="en-US" sz="2400" dirty="0">
              <a:solidFill>
                <a:srgbClr val="FF0000"/>
              </a:solidFill>
            </a:endParaRPr>
          </a:p>
          <a:p>
            <a:pPr algn="just"/>
            <a:endParaRPr lang="en-US" sz="2400" dirty="0" smtClean="0">
              <a:solidFill>
                <a:srgbClr val="FF0000"/>
              </a:solidFill>
            </a:endParaRPr>
          </a:p>
          <a:p>
            <a:pPr algn="just"/>
            <a:endParaRPr lang="en-US" sz="2400" dirty="0">
              <a:solidFill>
                <a:srgbClr val="FF0000"/>
              </a:solidFill>
            </a:endParaRPr>
          </a:p>
          <a:p>
            <a:pPr algn="just"/>
            <a:endParaRPr lang="en-US" sz="2400" dirty="0" smtClean="0">
              <a:solidFill>
                <a:srgbClr val="FF0000"/>
              </a:solidFill>
            </a:endParaRPr>
          </a:p>
        </p:txBody>
      </p:sp>
      <p:grpSp>
        <p:nvGrpSpPr>
          <p:cNvPr id="13" name="Group 12"/>
          <p:cNvGrpSpPr/>
          <p:nvPr/>
        </p:nvGrpSpPr>
        <p:grpSpPr>
          <a:xfrm>
            <a:off x="5438414" y="1887929"/>
            <a:ext cx="6502829" cy="4057967"/>
            <a:chOff x="5438414" y="1887929"/>
            <a:chExt cx="6502829" cy="4057967"/>
          </a:xfrm>
        </p:grpSpPr>
        <p:pic>
          <p:nvPicPr>
            <p:cNvPr id="11" name="Picture 10"/>
            <p:cNvPicPr>
              <a:picLocks noChangeAspect="1"/>
            </p:cNvPicPr>
            <p:nvPr/>
          </p:nvPicPr>
          <p:blipFill>
            <a:blip r:embed="rId6"/>
            <a:stretch>
              <a:fillRect/>
            </a:stretch>
          </p:blipFill>
          <p:spPr>
            <a:xfrm>
              <a:off x="5438414" y="1887929"/>
              <a:ext cx="6502829" cy="4057967"/>
            </a:xfrm>
            <a:prstGeom prst="rect">
              <a:avLst/>
            </a:prstGeom>
          </p:spPr>
        </p:pic>
        <p:sp>
          <p:nvSpPr>
            <p:cNvPr id="9" name="Rectangle 8"/>
            <p:cNvSpPr/>
            <p:nvPr/>
          </p:nvSpPr>
          <p:spPr>
            <a:xfrm>
              <a:off x="8437248" y="3785445"/>
              <a:ext cx="912814" cy="11685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grpSp>
    </p:spTree>
    <p:extLst>
      <p:ext uri="{BB962C8B-B14F-4D97-AF65-F5344CB8AC3E}">
        <p14:creationId xmlns:p14="http://schemas.microsoft.com/office/powerpoint/2010/main" val="6566595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911716"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10062" y="467767"/>
            <a:ext cx="7591572" cy="769441"/>
          </a:xfrm>
          <a:prstGeom prst="rect">
            <a:avLst/>
          </a:prstGeom>
          <a:noFill/>
        </p:spPr>
        <p:txBody>
          <a:bodyPr wrap="square" rtlCol="0">
            <a:spAutoFit/>
          </a:bodyPr>
          <a:lstStyle/>
          <a:p>
            <a:r>
              <a:rPr lang="en-US" sz="4400" b="1" dirty="0" smtClean="0">
                <a:solidFill>
                  <a:srgbClr val="FFC000"/>
                </a:solidFill>
              </a:rPr>
              <a:t>OSPF (open shortest path first)</a:t>
            </a:r>
            <a:endParaRPr lang="en-US" sz="4400" b="1" dirty="0">
              <a:solidFill>
                <a:srgbClr val="FFC000"/>
              </a:solidFill>
            </a:endParaRPr>
          </a:p>
        </p:txBody>
      </p:sp>
      <p:sp>
        <p:nvSpPr>
          <p:cNvPr id="7" name="Rectangle 6"/>
          <p:cNvSpPr/>
          <p:nvPr/>
        </p:nvSpPr>
        <p:spPr>
          <a:xfrm>
            <a:off x="651740" y="1807220"/>
            <a:ext cx="10350719" cy="3416320"/>
          </a:xfrm>
          <a:prstGeom prst="rect">
            <a:avLst/>
          </a:prstGeom>
        </p:spPr>
        <p:txBody>
          <a:bodyPr wrap="square">
            <a:spAutoFit/>
          </a:bodyPr>
          <a:lstStyle/>
          <a:p>
            <a:pPr algn="just"/>
            <a:endParaRPr lang="en-US" sz="2400" dirty="0">
              <a:solidFill>
                <a:srgbClr val="FF0000"/>
              </a:solidFill>
            </a:endParaRPr>
          </a:p>
          <a:p>
            <a:pPr algn="just"/>
            <a:r>
              <a:rPr lang="en-US" sz="2400" dirty="0"/>
              <a:t>3</a:t>
            </a:r>
            <a:r>
              <a:rPr lang="en-US" sz="2400" dirty="0" smtClean="0"/>
              <a:t>.Use </a:t>
            </a:r>
            <a:r>
              <a:rPr lang="en-US" sz="2400" dirty="0"/>
              <a:t>the sam</a:t>
            </a:r>
            <a:r>
              <a:rPr lang="en-US" sz="2400" dirty="0">
                <a:solidFill>
                  <a:srgbClr val="FF0000"/>
                </a:solidFill>
              </a:rPr>
              <a:t>e authentication types:</a:t>
            </a:r>
          </a:p>
          <a:p>
            <a:pPr marL="342900" indent="-342900" algn="just">
              <a:buFont typeface="Wingdings" panose="05000000000000000000" pitchFamily="2" charset="2"/>
              <a:buChar char="v"/>
            </a:pPr>
            <a:r>
              <a:rPr lang="en-US" sz="2400" dirty="0">
                <a:solidFill>
                  <a:srgbClr val="FF9518"/>
                </a:solidFill>
              </a:rPr>
              <a:t>Null</a:t>
            </a:r>
            <a:r>
              <a:rPr lang="en-US" sz="2400" dirty="0">
                <a:solidFill>
                  <a:srgbClr val="FF0000"/>
                </a:solidFill>
              </a:rPr>
              <a:t> </a:t>
            </a:r>
            <a:r>
              <a:rPr lang="en-US" sz="2400" dirty="0">
                <a:solidFill>
                  <a:srgbClr val="0070C0"/>
                </a:solidFill>
              </a:rPr>
              <a:t>(no authentication)</a:t>
            </a:r>
          </a:p>
          <a:p>
            <a:pPr marL="342900" indent="-342900">
              <a:buFont typeface="Wingdings" panose="05000000000000000000" pitchFamily="2" charset="2"/>
              <a:buChar char="v"/>
            </a:pPr>
            <a:r>
              <a:rPr lang="en-US" sz="2400" dirty="0">
                <a:solidFill>
                  <a:srgbClr val="FF9518"/>
                </a:solidFill>
              </a:rPr>
              <a:t>Simple authentication </a:t>
            </a:r>
            <a:r>
              <a:rPr lang="en-US" sz="2400" dirty="0">
                <a:solidFill>
                  <a:srgbClr val="0070C0"/>
                </a:solidFill>
              </a:rPr>
              <a:t>(no encryption)</a:t>
            </a:r>
          </a:p>
          <a:p>
            <a:pPr marL="342900" indent="-342900">
              <a:buFont typeface="Wingdings" panose="05000000000000000000" pitchFamily="2" charset="2"/>
              <a:buChar char="v"/>
            </a:pPr>
            <a:r>
              <a:rPr lang="en-US" sz="2400" dirty="0">
                <a:solidFill>
                  <a:srgbClr val="FF9518"/>
                </a:solidFill>
              </a:rPr>
              <a:t>MD5 authentication </a:t>
            </a:r>
            <a:r>
              <a:rPr lang="en-US" sz="2400" dirty="0">
                <a:solidFill>
                  <a:srgbClr val="0070C0"/>
                </a:solidFill>
              </a:rPr>
              <a:t>(Message Digest</a:t>
            </a:r>
            <a:r>
              <a:rPr lang="en-US" sz="2400" dirty="0" smtClean="0">
                <a:solidFill>
                  <a:srgbClr val="0070C0"/>
                </a:solidFill>
              </a:rPr>
              <a:t>)</a:t>
            </a:r>
          </a:p>
          <a:p>
            <a:endParaRPr lang="en-US" sz="2400" dirty="0">
              <a:solidFill>
                <a:srgbClr val="0070C0"/>
              </a:solidFill>
            </a:endParaRPr>
          </a:p>
          <a:p>
            <a:pPr algn="just"/>
            <a:r>
              <a:rPr lang="en-US" sz="2400" dirty="0"/>
              <a:t>4</a:t>
            </a:r>
            <a:r>
              <a:rPr lang="en-US" sz="2400" dirty="0" smtClean="0"/>
              <a:t>.Use </a:t>
            </a:r>
            <a:r>
              <a:rPr lang="en-US" sz="2400" dirty="0" smtClean="0"/>
              <a:t>the same Hello and Dead times</a:t>
            </a:r>
          </a:p>
          <a:p>
            <a:pPr algn="just"/>
            <a:endParaRPr lang="en-US" sz="2400" dirty="0">
              <a:solidFill>
                <a:srgbClr val="FF0000"/>
              </a:solidFill>
            </a:endParaRPr>
          </a:p>
          <a:p>
            <a:pPr algn="just"/>
            <a:r>
              <a:rPr lang="en-US" sz="2400" dirty="0"/>
              <a:t>5</a:t>
            </a:r>
            <a:r>
              <a:rPr lang="en-US" sz="2400" dirty="0" smtClean="0"/>
              <a:t>.Use </a:t>
            </a:r>
            <a:r>
              <a:rPr lang="en-US" sz="2400" dirty="0"/>
              <a:t>the sam</a:t>
            </a:r>
            <a:r>
              <a:rPr lang="en-US" sz="2400" dirty="0">
                <a:solidFill>
                  <a:srgbClr val="FF0000"/>
                </a:solidFill>
              </a:rPr>
              <a:t>e </a:t>
            </a:r>
            <a:r>
              <a:rPr lang="en-US" sz="2400" dirty="0" smtClean="0">
                <a:solidFill>
                  <a:srgbClr val="FF0000"/>
                </a:solidFill>
              </a:rPr>
              <a:t>password if authentication used.</a:t>
            </a:r>
            <a:endParaRPr lang="en-US" sz="2400" dirty="0">
              <a:solidFill>
                <a:srgbClr val="FF0000"/>
              </a:solidFill>
            </a:endParaRPr>
          </a:p>
        </p:txBody>
      </p:sp>
      <p:pic>
        <p:nvPicPr>
          <p:cNvPr id="11" name="Picture 10"/>
          <p:cNvPicPr>
            <a:picLocks noChangeAspect="1"/>
          </p:cNvPicPr>
          <p:nvPr/>
        </p:nvPicPr>
        <p:blipFill>
          <a:blip r:embed="rId6"/>
          <a:stretch>
            <a:fillRect/>
          </a:stretch>
        </p:blipFill>
        <p:spPr>
          <a:xfrm>
            <a:off x="6334427" y="2615071"/>
            <a:ext cx="5229225" cy="1123950"/>
          </a:xfrm>
          <a:prstGeom prst="rect">
            <a:avLst/>
          </a:prstGeom>
        </p:spPr>
      </p:pic>
    </p:spTree>
    <p:extLst>
      <p:ext uri="{BB962C8B-B14F-4D97-AF65-F5344CB8AC3E}">
        <p14:creationId xmlns:p14="http://schemas.microsoft.com/office/powerpoint/2010/main" val="3849107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6085</TotalTime>
  <Words>808</Words>
  <Application>Microsoft Office PowerPoint</Application>
  <PresentationFormat>Widescreen</PresentationFormat>
  <Paragraphs>140</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237</cp:revision>
  <dcterms:created xsi:type="dcterms:W3CDTF">2021-08-03T13:03:26Z</dcterms:created>
  <dcterms:modified xsi:type="dcterms:W3CDTF">2022-05-04T18:19:46Z</dcterms:modified>
</cp:coreProperties>
</file>