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480" r:id="rId5"/>
    <p:sldId id="496" r:id="rId6"/>
    <p:sldId id="271" r:id="rId7"/>
    <p:sldId id="256" r:id="rId8"/>
    <p:sldId id="529" r:id="rId9"/>
    <p:sldId id="530" r:id="rId10"/>
    <p:sldId id="531" r:id="rId11"/>
    <p:sldId id="532" r:id="rId12"/>
    <p:sldId id="533" r:id="rId13"/>
    <p:sldId id="534" r:id="rId14"/>
    <p:sldId id="535" r:id="rId15"/>
    <p:sldId id="536" r:id="rId16"/>
    <p:sldId id="537" r:id="rId17"/>
    <p:sldId id="538" r:id="rId18"/>
    <p:sldId id="539" r:id="rId19"/>
    <p:sldId id="540" r:id="rId20"/>
    <p:sldId id="541" r:id="rId21"/>
    <p:sldId id="542" r:id="rId22"/>
    <p:sldId id="543" r:id="rId23"/>
    <p:sldId id="503" r:id="rId24"/>
    <p:sldId id="544" r:id="rId25"/>
    <p:sldId id="545" r:id="rId26"/>
    <p:sldId id="546" r:id="rId27"/>
    <p:sldId id="547" r:id="rId28"/>
    <p:sldId id="548" r:id="rId29"/>
    <p:sldId id="549" r:id="rId30"/>
    <p:sldId id="550" r:id="rId31"/>
    <p:sldId id="551" r:id="rId32"/>
    <p:sldId id="552" r:id="rId33"/>
    <p:sldId id="553" r:id="rId34"/>
    <p:sldId id="554" r:id="rId35"/>
    <p:sldId id="555" r:id="rId36"/>
    <p:sldId id="556" r:id="rId37"/>
    <p:sldId id="557" r:id="rId38"/>
    <p:sldId id="558" r:id="rId39"/>
    <p:sldId id="559" r:id="rId40"/>
    <p:sldId id="560" r:id="rId41"/>
    <p:sldId id="504" r:id="rId42"/>
    <p:sldId id="561" r:id="rId43"/>
    <p:sldId id="562" r:id="rId44"/>
    <p:sldId id="563" r:id="rId45"/>
    <p:sldId id="564" r:id="rId46"/>
    <p:sldId id="565" r:id="rId47"/>
    <p:sldId id="566" r:id="rId48"/>
    <p:sldId id="567" r:id="rId49"/>
    <p:sldId id="505" r:id="rId50"/>
    <p:sldId id="569" r:id="rId51"/>
    <p:sldId id="570" r:id="rId52"/>
    <p:sldId id="571" r:id="rId53"/>
    <p:sldId id="572" r:id="rId54"/>
    <p:sldId id="573" r:id="rId55"/>
    <p:sldId id="574" r:id="rId56"/>
    <p:sldId id="575"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6"/>
            <p14:sldId id="271"/>
            <p14:sldId id="256"/>
            <p14:sldId id="529"/>
            <p14:sldId id="530"/>
            <p14:sldId id="531"/>
            <p14:sldId id="532"/>
            <p14:sldId id="533"/>
            <p14:sldId id="534"/>
            <p14:sldId id="535"/>
            <p14:sldId id="536"/>
            <p14:sldId id="537"/>
            <p14:sldId id="538"/>
            <p14:sldId id="539"/>
            <p14:sldId id="540"/>
            <p14:sldId id="541"/>
            <p14:sldId id="542"/>
            <p14:sldId id="543"/>
            <p14:sldId id="503"/>
            <p14:sldId id="544"/>
            <p14:sldId id="545"/>
            <p14:sldId id="546"/>
            <p14:sldId id="547"/>
            <p14:sldId id="548"/>
            <p14:sldId id="549"/>
            <p14:sldId id="550"/>
            <p14:sldId id="551"/>
            <p14:sldId id="552"/>
            <p14:sldId id="553"/>
            <p14:sldId id="554"/>
            <p14:sldId id="555"/>
            <p14:sldId id="556"/>
            <p14:sldId id="557"/>
            <p14:sldId id="558"/>
            <p14:sldId id="559"/>
            <p14:sldId id="560"/>
            <p14:sldId id="504"/>
            <p14:sldId id="561"/>
            <p14:sldId id="562"/>
            <p14:sldId id="563"/>
            <p14:sldId id="564"/>
            <p14:sldId id="565"/>
            <p14:sldId id="566"/>
            <p14:sldId id="567"/>
            <p14:sldId id="505"/>
            <p14:sldId id="569"/>
            <p14:sldId id="570"/>
            <p14:sldId id="571"/>
            <p14:sldId id="572"/>
            <p14:sldId id="573"/>
            <p14:sldId id="574"/>
            <p14:sldId id="57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0" d="100"/>
          <a:sy n="50" d="100"/>
        </p:scale>
        <p:origin x="24"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6"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77"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DFD5F4-E602-45B0-8761-9547A82FCF06}" type="doc">
      <dgm:prSet loTypeId="urn:microsoft.com/office/officeart/2005/8/layout/cycle4" loCatId="cycle" qsTypeId="urn:microsoft.com/office/officeart/2005/8/quickstyle/simple1" qsCatId="simple" csTypeId="urn:microsoft.com/office/officeart/2005/8/colors/accent1_5" csCatId="accent1" phldr="1"/>
      <dgm:spPr/>
      <dgm:t>
        <a:bodyPr/>
        <a:lstStyle/>
        <a:p>
          <a:endParaRPr lang="en-US"/>
        </a:p>
      </dgm:t>
    </dgm:pt>
    <dgm:pt modelId="{B7D483BB-F40D-4F51-B92B-A1D6FEA5109D}">
      <dgm:prSet phldrT="[Text]"/>
      <dgm:spPr/>
      <dgm:t>
        <a:bodyPr/>
        <a:lstStyle/>
        <a:p>
          <a:r>
            <a:rPr lang="ar-EG" dirty="0" smtClean="0"/>
            <a:t>النماذج</a:t>
          </a:r>
          <a:endParaRPr lang="en-US" dirty="0"/>
        </a:p>
      </dgm:t>
    </dgm:pt>
    <dgm:pt modelId="{966CA3A4-590E-49A1-B0CE-AAA5BA2BB598}" type="parTrans" cxnId="{DFA0459F-8AE4-4379-8126-71FF56C9BA82}">
      <dgm:prSet/>
      <dgm:spPr/>
      <dgm:t>
        <a:bodyPr/>
        <a:lstStyle/>
        <a:p>
          <a:endParaRPr lang="en-US"/>
        </a:p>
      </dgm:t>
    </dgm:pt>
    <dgm:pt modelId="{B24FA07F-2EB7-4CA5-A1B7-7BE6E01EC636}" type="sibTrans" cxnId="{DFA0459F-8AE4-4379-8126-71FF56C9BA82}">
      <dgm:prSet/>
      <dgm:spPr/>
      <dgm:t>
        <a:bodyPr/>
        <a:lstStyle/>
        <a:p>
          <a:endParaRPr lang="en-US"/>
        </a:p>
      </dgm:t>
    </dgm:pt>
    <dgm:pt modelId="{A3156374-51E6-4E70-A6B2-A686740199B5}">
      <dgm:prSet phldrT="[Text]"/>
      <dgm:spPr/>
      <dgm:t>
        <a:bodyPr/>
        <a:lstStyle/>
        <a:p>
          <a:r>
            <a:rPr lang="en-US" dirty="0" smtClean="0"/>
            <a:t>Models</a:t>
          </a:r>
          <a:endParaRPr lang="en-US" dirty="0"/>
        </a:p>
      </dgm:t>
    </dgm:pt>
    <dgm:pt modelId="{62F753ED-3AD4-4F43-A683-0636A28A2195}" type="parTrans" cxnId="{C89BC9E8-CA29-49D4-9EFA-9B51DDB12D04}">
      <dgm:prSet/>
      <dgm:spPr/>
      <dgm:t>
        <a:bodyPr/>
        <a:lstStyle/>
        <a:p>
          <a:endParaRPr lang="en-US"/>
        </a:p>
      </dgm:t>
    </dgm:pt>
    <dgm:pt modelId="{654D2EC2-0629-4412-B9F8-49A613DB8E59}" type="sibTrans" cxnId="{C89BC9E8-CA29-49D4-9EFA-9B51DDB12D04}">
      <dgm:prSet/>
      <dgm:spPr/>
      <dgm:t>
        <a:bodyPr/>
        <a:lstStyle/>
        <a:p>
          <a:endParaRPr lang="en-US"/>
        </a:p>
      </dgm:t>
    </dgm:pt>
    <dgm:pt modelId="{6EA825EE-A796-4F5D-B81C-9A81D3BB332E}">
      <dgm:prSet phldrT="[Text]"/>
      <dgm:spPr/>
      <dgm:t>
        <a:bodyPr/>
        <a:lstStyle/>
        <a:p>
          <a:r>
            <a:rPr lang="ar-EG" dirty="0" smtClean="0"/>
            <a:t>العوائق</a:t>
          </a:r>
          <a:endParaRPr lang="en-US" dirty="0"/>
        </a:p>
      </dgm:t>
    </dgm:pt>
    <dgm:pt modelId="{99493860-48D1-4F5B-A0E6-2E4E71D9F3C1}" type="parTrans" cxnId="{4E2B576B-A4F9-4A11-8701-AADD4D1B57B8}">
      <dgm:prSet/>
      <dgm:spPr/>
      <dgm:t>
        <a:bodyPr/>
        <a:lstStyle/>
        <a:p>
          <a:endParaRPr lang="en-US"/>
        </a:p>
      </dgm:t>
    </dgm:pt>
    <dgm:pt modelId="{80EC4037-771B-484A-A136-27A4B45E13BB}" type="sibTrans" cxnId="{4E2B576B-A4F9-4A11-8701-AADD4D1B57B8}">
      <dgm:prSet/>
      <dgm:spPr/>
      <dgm:t>
        <a:bodyPr/>
        <a:lstStyle/>
        <a:p>
          <a:endParaRPr lang="en-US"/>
        </a:p>
      </dgm:t>
    </dgm:pt>
    <dgm:pt modelId="{0615C2F2-D424-41DC-8D8A-5631A05D1B19}">
      <dgm:prSet phldrT="[Text]"/>
      <dgm:spPr/>
      <dgm:t>
        <a:bodyPr/>
        <a:lstStyle/>
        <a:p>
          <a:r>
            <a:rPr lang="en-US" dirty="0" smtClean="0"/>
            <a:t>Barriers</a:t>
          </a:r>
          <a:endParaRPr lang="en-US" dirty="0"/>
        </a:p>
      </dgm:t>
    </dgm:pt>
    <dgm:pt modelId="{366825C2-6B0C-427C-9288-E0504B04B4F5}" type="parTrans" cxnId="{CA32A6AF-6853-4D92-926D-323292124415}">
      <dgm:prSet/>
      <dgm:spPr/>
      <dgm:t>
        <a:bodyPr/>
        <a:lstStyle/>
        <a:p>
          <a:endParaRPr lang="en-US"/>
        </a:p>
      </dgm:t>
    </dgm:pt>
    <dgm:pt modelId="{10849DEA-5E22-447D-8C8A-176C3F1451D8}" type="sibTrans" cxnId="{CA32A6AF-6853-4D92-926D-323292124415}">
      <dgm:prSet/>
      <dgm:spPr/>
      <dgm:t>
        <a:bodyPr/>
        <a:lstStyle/>
        <a:p>
          <a:endParaRPr lang="en-US"/>
        </a:p>
      </dgm:t>
    </dgm:pt>
    <dgm:pt modelId="{643371D2-BE7B-4DB9-80C4-AADA679554A1}">
      <dgm:prSet phldrT="[Text]"/>
      <dgm:spPr/>
      <dgm:t>
        <a:bodyPr/>
        <a:lstStyle/>
        <a:p>
          <a:r>
            <a:rPr lang="ar-EG" dirty="0" smtClean="0"/>
            <a:t>أخلاقيات التواصل</a:t>
          </a:r>
          <a:endParaRPr lang="en-US" dirty="0"/>
        </a:p>
      </dgm:t>
    </dgm:pt>
    <dgm:pt modelId="{AC2EF7E7-D58E-4843-BD06-FB8AD5B97574}" type="parTrans" cxnId="{AD9B5936-9F95-477B-875B-349B1A8346C0}">
      <dgm:prSet/>
      <dgm:spPr/>
      <dgm:t>
        <a:bodyPr/>
        <a:lstStyle/>
        <a:p>
          <a:endParaRPr lang="en-US"/>
        </a:p>
      </dgm:t>
    </dgm:pt>
    <dgm:pt modelId="{9BD413ED-86AD-4353-B4F6-1B80DFE9DB7C}" type="sibTrans" cxnId="{AD9B5936-9F95-477B-875B-349B1A8346C0}">
      <dgm:prSet/>
      <dgm:spPr/>
      <dgm:t>
        <a:bodyPr/>
        <a:lstStyle/>
        <a:p>
          <a:endParaRPr lang="en-US"/>
        </a:p>
      </dgm:t>
    </dgm:pt>
    <dgm:pt modelId="{6760FAC1-F0B1-4CA1-A416-25F2C2B08328}">
      <dgm:prSet phldrT="[Text]" custT="1"/>
      <dgm:spPr/>
      <dgm:t>
        <a:bodyPr/>
        <a:lstStyle/>
        <a:p>
          <a:r>
            <a:rPr lang="en-US" sz="2400" b="1" dirty="0" smtClean="0"/>
            <a:t>Communication ethics</a:t>
          </a:r>
          <a:endParaRPr lang="en-US" sz="2400" b="1" dirty="0"/>
        </a:p>
      </dgm:t>
    </dgm:pt>
    <dgm:pt modelId="{AAB4C9FE-59DE-4BFA-86DA-489042078196}" type="parTrans" cxnId="{B4677EEA-8465-4183-85DA-FF1D32F712AC}">
      <dgm:prSet/>
      <dgm:spPr/>
      <dgm:t>
        <a:bodyPr/>
        <a:lstStyle/>
        <a:p>
          <a:endParaRPr lang="en-US"/>
        </a:p>
      </dgm:t>
    </dgm:pt>
    <dgm:pt modelId="{D40B3D3D-1954-4C72-8E6F-6CCAE8D987A3}" type="sibTrans" cxnId="{B4677EEA-8465-4183-85DA-FF1D32F712AC}">
      <dgm:prSet/>
      <dgm:spPr/>
      <dgm:t>
        <a:bodyPr/>
        <a:lstStyle/>
        <a:p>
          <a:endParaRPr lang="en-US"/>
        </a:p>
      </dgm:t>
    </dgm:pt>
    <dgm:pt modelId="{8F6F9A23-32BF-48A4-BB3B-0252A2F9AE99}">
      <dgm:prSet phldrT="[Text]"/>
      <dgm:spPr/>
      <dgm:t>
        <a:bodyPr/>
        <a:lstStyle/>
        <a:p>
          <a:r>
            <a:rPr lang="ar-EG" dirty="0" smtClean="0"/>
            <a:t>التميز المهني</a:t>
          </a:r>
          <a:endParaRPr lang="en-US" dirty="0"/>
        </a:p>
      </dgm:t>
    </dgm:pt>
    <dgm:pt modelId="{508DBB3E-662D-438C-B5D7-120E86D4456B}" type="parTrans" cxnId="{64379C80-B59E-4184-9B2C-55F6040F4AAB}">
      <dgm:prSet/>
      <dgm:spPr/>
      <dgm:t>
        <a:bodyPr/>
        <a:lstStyle/>
        <a:p>
          <a:endParaRPr lang="en-US"/>
        </a:p>
      </dgm:t>
    </dgm:pt>
    <dgm:pt modelId="{DF935A39-E864-49E3-9584-5B48F521B71B}" type="sibTrans" cxnId="{64379C80-B59E-4184-9B2C-55F6040F4AAB}">
      <dgm:prSet/>
      <dgm:spPr/>
      <dgm:t>
        <a:bodyPr/>
        <a:lstStyle/>
        <a:p>
          <a:endParaRPr lang="en-US"/>
        </a:p>
      </dgm:t>
    </dgm:pt>
    <dgm:pt modelId="{D27321B3-E478-4391-BC84-AAAB8FBE0384}">
      <dgm:prSet phldrT="[Text]" custT="1"/>
      <dgm:spPr/>
      <dgm:t>
        <a:bodyPr/>
        <a:lstStyle/>
        <a:p>
          <a:r>
            <a:rPr lang="en-US" sz="2400" b="1" dirty="0" smtClean="0"/>
            <a:t>Professional excellence</a:t>
          </a:r>
          <a:endParaRPr lang="en-US" sz="2400" b="1" dirty="0"/>
        </a:p>
      </dgm:t>
    </dgm:pt>
    <dgm:pt modelId="{26F1EC8A-B66D-48C1-984B-CEC91B734AC3}" type="parTrans" cxnId="{5DBE1213-53C2-474D-8D1B-54F5E63D519C}">
      <dgm:prSet/>
      <dgm:spPr/>
      <dgm:t>
        <a:bodyPr/>
        <a:lstStyle/>
        <a:p>
          <a:endParaRPr lang="en-US"/>
        </a:p>
      </dgm:t>
    </dgm:pt>
    <dgm:pt modelId="{2A0D7F47-3479-45B8-BF68-6558C6ADA3EE}" type="sibTrans" cxnId="{5DBE1213-53C2-474D-8D1B-54F5E63D519C}">
      <dgm:prSet/>
      <dgm:spPr/>
      <dgm:t>
        <a:bodyPr/>
        <a:lstStyle/>
        <a:p>
          <a:endParaRPr lang="en-US"/>
        </a:p>
      </dgm:t>
    </dgm:pt>
    <dgm:pt modelId="{9F993CCE-DD80-475B-99AE-107168ECCE53}" type="pres">
      <dgm:prSet presAssocID="{D1DFD5F4-E602-45B0-8761-9547A82FCF06}" presName="cycleMatrixDiagram" presStyleCnt="0">
        <dgm:presLayoutVars>
          <dgm:chMax val="1"/>
          <dgm:dir/>
          <dgm:animLvl val="lvl"/>
          <dgm:resizeHandles val="exact"/>
        </dgm:presLayoutVars>
      </dgm:prSet>
      <dgm:spPr/>
      <dgm:t>
        <a:bodyPr/>
        <a:lstStyle/>
        <a:p>
          <a:endParaRPr lang="en-US"/>
        </a:p>
      </dgm:t>
    </dgm:pt>
    <dgm:pt modelId="{3913CFC7-B220-4A43-A2B4-5492F104201A}" type="pres">
      <dgm:prSet presAssocID="{D1DFD5F4-E602-45B0-8761-9547A82FCF06}" presName="children" presStyleCnt="0"/>
      <dgm:spPr/>
    </dgm:pt>
    <dgm:pt modelId="{49BD9481-EF62-4B12-922F-F447E50DB267}" type="pres">
      <dgm:prSet presAssocID="{D1DFD5F4-E602-45B0-8761-9547A82FCF06}" presName="child1group" presStyleCnt="0"/>
      <dgm:spPr/>
    </dgm:pt>
    <dgm:pt modelId="{2681FCB9-74FC-45EF-A34A-21C350FB83AB}" type="pres">
      <dgm:prSet presAssocID="{D1DFD5F4-E602-45B0-8761-9547A82FCF06}" presName="child1" presStyleLbl="bgAcc1" presStyleIdx="0" presStyleCnt="4"/>
      <dgm:spPr/>
      <dgm:t>
        <a:bodyPr/>
        <a:lstStyle/>
        <a:p>
          <a:endParaRPr lang="en-US"/>
        </a:p>
      </dgm:t>
    </dgm:pt>
    <dgm:pt modelId="{A2BC6F5B-4314-4FEF-8E0B-2E6C00D3EE10}" type="pres">
      <dgm:prSet presAssocID="{D1DFD5F4-E602-45B0-8761-9547A82FCF06}" presName="child1Text" presStyleLbl="bgAcc1" presStyleIdx="0" presStyleCnt="4">
        <dgm:presLayoutVars>
          <dgm:bulletEnabled val="1"/>
        </dgm:presLayoutVars>
      </dgm:prSet>
      <dgm:spPr/>
      <dgm:t>
        <a:bodyPr/>
        <a:lstStyle/>
        <a:p>
          <a:endParaRPr lang="en-US"/>
        </a:p>
      </dgm:t>
    </dgm:pt>
    <dgm:pt modelId="{B3CF23D0-F98E-4A4D-AAB7-E6E6056967F0}" type="pres">
      <dgm:prSet presAssocID="{D1DFD5F4-E602-45B0-8761-9547A82FCF06}" presName="child2group" presStyleCnt="0"/>
      <dgm:spPr/>
    </dgm:pt>
    <dgm:pt modelId="{B08F72BE-AD45-438C-912F-6CDDDEBACFD0}" type="pres">
      <dgm:prSet presAssocID="{D1DFD5F4-E602-45B0-8761-9547A82FCF06}" presName="child2" presStyleLbl="bgAcc1" presStyleIdx="1" presStyleCnt="4"/>
      <dgm:spPr/>
      <dgm:t>
        <a:bodyPr/>
        <a:lstStyle/>
        <a:p>
          <a:endParaRPr lang="en-US"/>
        </a:p>
      </dgm:t>
    </dgm:pt>
    <dgm:pt modelId="{5F986F13-87A7-4E0F-ADD8-1979ABE08932}" type="pres">
      <dgm:prSet presAssocID="{D1DFD5F4-E602-45B0-8761-9547A82FCF06}" presName="child2Text" presStyleLbl="bgAcc1" presStyleIdx="1" presStyleCnt="4">
        <dgm:presLayoutVars>
          <dgm:bulletEnabled val="1"/>
        </dgm:presLayoutVars>
      </dgm:prSet>
      <dgm:spPr/>
      <dgm:t>
        <a:bodyPr/>
        <a:lstStyle/>
        <a:p>
          <a:endParaRPr lang="en-US"/>
        </a:p>
      </dgm:t>
    </dgm:pt>
    <dgm:pt modelId="{E3A7A352-0545-42FF-85A6-3747B57D2553}" type="pres">
      <dgm:prSet presAssocID="{D1DFD5F4-E602-45B0-8761-9547A82FCF06}" presName="child3group" presStyleCnt="0"/>
      <dgm:spPr/>
    </dgm:pt>
    <dgm:pt modelId="{1A07C6E5-1BC6-4F01-B5B7-F4D71FD0EF80}" type="pres">
      <dgm:prSet presAssocID="{D1DFD5F4-E602-45B0-8761-9547A82FCF06}" presName="child3" presStyleLbl="bgAcc1" presStyleIdx="2" presStyleCnt="4" custScaleX="161140" custLinFactNeighborX="24030"/>
      <dgm:spPr/>
      <dgm:t>
        <a:bodyPr/>
        <a:lstStyle/>
        <a:p>
          <a:endParaRPr lang="en-US"/>
        </a:p>
      </dgm:t>
    </dgm:pt>
    <dgm:pt modelId="{E183925E-3775-4EEF-B3EC-D534AD6B81DF}" type="pres">
      <dgm:prSet presAssocID="{D1DFD5F4-E602-45B0-8761-9547A82FCF06}" presName="child3Text" presStyleLbl="bgAcc1" presStyleIdx="2" presStyleCnt="4">
        <dgm:presLayoutVars>
          <dgm:bulletEnabled val="1"/>
        </dgm:presLayoutVars>
      </dgm:prSet>
      <dgm:spPr/>
      <dgm:t>
        <a:bodyPr/>
        <a:lstStyle/>
        <a:p>
          <a:endParaRPr lang="en-US"/>
        </a:p>
      </dgm:t>
    </dgm:pt>
    <dgm:pt modelId="{69FBE603-71D0-4AD9-8350-FAAE095F105A}" type="pres">
      <dgm:prSet presAssocID="{D1DFD5F4-E602-45B0-8761-9547A82FCF06}" presName="child4group" presStyleCnt="0"/>
      <dgm:spPr/>
    </dgm:pt>
    <dgm:pt modelId="{D6F07371-1B4F-402C-8C55-A18B9D292F6A}" type="pres">
      <dgm:prSet presAssocID="{D1DFD5F4-E602-45B0-8761-9547A82FCF06}" presName="child4" presStyleLbl="bgAcc1" presStyleIdx="3" presStyleCnt="4" custScaleX="152093"/>
      <dgm:spPr/>
      <dgm:t>
        <a:bodyPr/>
        <a:lstStyle/>
        <a:p>
          <a:endParaRPr lang="en-US"/>
        </a:p>
      </dgm:t>
    </dgm:pt>
    <dgm:pt modelId="{86EAAE23-7861-4812-B9C1-01E24BFCD5ED}" type="pres">
      <dgm:prSet presAssocID="{D1DFD5F4-E602-45B0-8761-9547A82FCF06}" presName="child4Text" presStyleLbl="bgAcc1" presStyleIdx="3" presStyleCnt="4">
        <dgm:presLayoutVars>
          <dgm:bulletEnabled val="1"/>
        </dgm:presLayoutVars>
      </dgm:prSet>
      <dgm:spPr/>
      <dgm:t>
        <a:bodyPr/>
        <a:lstStyle/>
        <a:p>
          <a:endParaRPr lang="en-US"/>
        </a:p>
      </dgm:t>
    </dgm:pt>
    <dgm:pt modelId="{105FC9D1-6636-408D-9344-8BC4ED00E9DC}" type="pres">
      <dgm:prSet presAssocID="{D1DFD5F4-E602-45B0-8761-9547A82FCF06}" presName="childPlaceholder" presStyleCnt="0"/>
      <dgm:spPr/>
    </dgm:pt>
    <dgm:pt modelId="{95D78126-3051-4121-BB1D-5E6997C3D39D}" type="pres">
      <dgm:prSet presAssocID="{D1DFD5F4-E602-45B0-8761-9547A82FCF06}" presName="circle" presStyleCnt="0"/>
      <dgm:spPr/>
    </dgm:pt>
    <dgm:pt modelId="{46CBD76D-A70A-4E1D-A060-0B7769A4FDA3}" type="pres">
      <dgm:prSet presAssocID="{D1DFD5F4-E602-45B0-8761-9547A82FCF06}" presName="quadrant1" presStyleLbl="node1" presStyleIdx="0" presStyleCnt="4">
        <dgm:presLayoutVars>
          <dgm:chMax val="1"/>
          <dgm:bulletEnabled val="1"/>
        </dgm:presLayoutVars>
      </dgm:prSet>
      <dgm:spPr/>
      <dgm:t>
        <a:bodyPr/>
        <a:lstStyle/>
        <a:p>
          <a:endParaRPr lang="en-US"/>
        </a:p>
      </dgm:t>
    </dgm:pt>
    <dgm:pt modelId="{79A8F044-D02C-4A9A-BDB3-B9A03D1A1D33}" type="pres">
      <dgm:prSet presAssocID="{D1DFD5F4-E602-45B0-8761-9547A82FCF06}" presName="quadrant2" presStyleLbl="node1" presStyleIdx="1" presStyleCnt="4">
        <dgm:presLayoutVars>
          <dgm:chMax val="1"/>
          <dgm:bulletEnabled val="1"/>
        </dgm:presLayoutVars>
      </dgm:prSet>
      <dgm:spPr/>
      <dgm:t>
        <a:bodyPr/>
        <a:lstStyle/>
        <a:p>
          <a:endParaRPr lang="en-US"/>
        </a:p>
      </dgm:t>
    </dgm:pt>
    <dgm:pt modelId="{E4B4EF66-BA06-437A-B24D-F27171BE8B87}" type="pres">
      <dgm:prSet presAssocID="{D1DFD5F4-E602-45B0-8761-9547A82FCF06}" presName="quadrant3" presStyleLbl="node1" presStyleIdx="2" presStyleCnt="4" custLinFactNeighborX="-962" custLinFactNeighborY="-962">
        <dgm:presLayoutVars>
          <dgm:chMax val="1"/>
          <dgm:bulletEnabled val="1"/>
        </dgm:presLayoutVars>
      </dgm:prSet>
      <dgm:spPr/>
      <dgm:t>
        <a:bodyPr/>
        <a:lstStyle/>
        <a:p>
          <a:endParaRPr lang="en-US"/>
        </a:p>
      </dgm:t>
    </dgm:pt>
    <dgm:pt modelId="{CA6ECF1D-3AEA-4142-89FE-165DFD353CC1}" type="pres">
      <dgm:prSet presAssocID="{D1DFD5F4-E602-45B0-8761-9547A82FCF06}" presName="quadrant4" presStyleLbl="node1" presStyleIdx="3" presStyleCnt="4">
        <dgm:presLayoutVars>
          <dgm:chMax val="1"/>
          <dgm:bulletEnabled val="1"/>
        </dgm:presLayoutVars>
      </dgm:prSet>
      <dgm:spPr/>
      <dgm:t>
        <a:bodyPr/>
        <a:lstStyle/>
        <a:p>
          <a:endParaRPr lang="en-US"/>
        </a:p>
      </dgm:t>
    </dgm:pt>
    <dgm:pt modelId="{78A4F578-A2BF-4DF2-8F9A-E0FF237770DB}" type="pres">
      <dgm:prSet presAssocID="{D1DFD5F4-E602-45B0-8761-9547A82FCF06}" presName="quadrantPlaceholder" presStyleCnt="0"/>
      <dgm:spPr/>
    </dgm:pt>
    <dgm:pt modelId="{E0297A41-4EA7-43DC-A0D6-4E56DA797AAF}" type="pres">
      <dgm:prSet presAssocID="{D1DFD5F4-E602-45B0-8761-9547A82FCF06}" presName="center1" presStyleLbl="fgShp" presStyleIdx="0" presStyleCnt="2"/>
      <dgm:spPr/>
    </dgm:pt>
    <dgm:pt modelId="{A3A16D49-44BD-4F25-864E-226F7CA7F4D6}" type="pres">
      <dgm:prSet presAssocID="{D1DFD5F4-E602-45B0-8761-9547A82FCF06}" presName="center2" presStyleLbl="fgShp" presStyleIdx="1" presStyleCnt="2"/>
      <dgm:spPr/>
    </dgm:pt>
  </dgm:ptLst>
  <dgm:cxnLst>
    <dgm:cxn modelId="{E1A1E9CD-5538-46FA-B363-AEF0D1CE9735}" type="presOf" srcId="{0615C2F2-D424-41DC-8D8A-5631A05D1B19}" destId="{B08F72BE-AD45-438C-912F-6CDDDEBACFD0}" srcOrd="0" destOrd="0" presId="urn:microsoft.com/office/officeart/2005/8/layout/cycle4"/>
    <dgm:cxn modelId="{B22FED26-CA71-482A-A0C1-9ABCBB6B4605}" type="presOf" srcId="{D27321B3-E478-4391-BC84-AAAB8FBE0384}" destId="{86EAAE23-7861-4812-B9C1-01E24BFCD5ED}" srcOrd="1" destOrd="0" presId="urn:microsoft.com/office/officeart/2005/8/layout/cycle4"/>
    <dgm:cxn modelId="{64379C80-B59E-4184-9B2C-55F6040F4AAB}" srcId="{D1DFD5F4-E602-45B0-8761-9547A82FCF06}" destId="{8F6F9A23-32BF-48A4-BB3B-0252A2F9AE99}" srcOrd="3" destOrd="0" parTransId="{508DBB3E-662D-438C-B5D7-120E86D4456B}" sibTransId="{DF935A39-E864-49E3-9584-5B48F521B71B}"/>
    <dgm:cxn modelId="{C306EFDB-F517-4823-A67F-B11DA51A5D25}" type="presOf" srcId="{8F6F9A23-32BF-48A4-BB3B-0252A2F9AE99}" destId="{CA6ECF1D-3AEA-4142-89FE-165DFD353CC1}" srcOrd="0" destOrd="0" presId="urn:microsoft.com/office/officeart/2005/8/layout/cycle4"/>
    <dgm:cxn modelId="{C89BC9E8-CA29-49D4-9EFA-9B51DDB12D04}" srcId="{B7D483BB-F40D-4F51-B92B-A1D6FEA5109D}" destId="{A3156374-51E6-4E70-A6B2-A686740199B5}" srcOrd="0" destOrd="0" parTransId="{62F753ED-3AD4-4F43-A683-0636A28A2195}" sibTransId="{654D2EC2-0629-4412-B9F8-49A613DB8E59}"/>
    <dgm:cxn modelId="{2F159453-E43D-4B87-9904-59227ADBB024}" type="presOf" srcId="{B7D483BB-F40D-4F51-B92B-A1D6FEA5109D}" destId="{46CBD76D-A70A-4E1D-A060-0B7769A4FDA3}" srcOrd="0" destOrd="0" presId="urn:microsoft.com/office/officeart/2005/8/layout/cycle4"/>
    <dgm:cxn modelId="{AD9B5936-9F95-477B-875B-349B1A8346C0}" srcId="{D1DFD5F4-E602-45B0-8761-9547A82FCF06}" destId="{643371D2-BE7B-4DB9-80C4-AADA679554A1}" srcOrd="2" destOrd="0" parTransId="{AC2EF7E7-D58E-4843-BD06-FB8AD5B97574}" sibTransId="{9BD413ED-86AD-4353-B4F6-1B80DFE9DB7C}"/>
    <dgm:cxn modelId="{CA32A6AF-6853-4D92-926D-323292124415}" srcId="{6EA825EE-A796-4F5D-B81C-9A81D3BB332E}" destId="{0615C2F2-D424-41DC-8D8A-5631A05D1B19}" srcOrd="0" destOrd="0" parTransId="{366825C2-6B0C-427C-9288-E0504B04B4F5}" sibTransId="{10849DEA-5E22-447D-8C8A-176C3F1451D8}"/>
    <dgm:cxn modelId="{24F919DD-ED31-4BE7-9E70-BC4C2A5ABC6B}" type="presOf" srcId="{0615C2F2-D424-41DC-8D8A-5631A05D1B19}" destId="{5F986F13-87A7-4E0F-ADD8-1979ABE08932}" srcOrd="1" destOrd="0" presId="urn:microsoft.com/office/officeart/2005/8/layout/cycle4"/>
    <dgm:cxn modelId="{4F42DB60-1FE2-4C38-A805-BF77CC31D8D1}" type="presOf" srcId="{D27321B3-E478-4391-BC84-AAAB8FBE0384}" destId="{D6F07371-1B4F-402C-8C55-A18B9D292F6A}" srcOrd="0" destOrd="0" presId="urn:microsoft.com/office/officeart/2005/8/layout/cycle4"/>
    <dgm:cxn modelId="{AE5274CD-C65D-4A0D-8F35-4E54932372C3}" type="presOf" srcId="{A3156374-51E6-4E70-A6B2-A686740199B5}" destId="{2681FCB9-74FC-45EF-A34A-21C350FB83AB}" srcOrd="0" destOrd="0" presId="urn:microsoft.com/office/officeart/2005/8/layout/cycle4"/>
    <dgm:cxn modelId="{B4677EEA-8465-4183-85DA-FF1D32F712AC}" srcId="{643371D2-BE7B-4DB9-80C4-AADA679554A1}" destId="{6760FAC1-F0B1-4CA1-A416-25F2C2B08328}" srcOrd="0" destOrd="0" parTransId="{AAB4C9FE-59DE-4BFA-86DA-489042078196}" sibTransId="{D40B3D3D-1954-4C72-8E6F-6CCAE8D987A3}"/>
    <dgm:cxn modelId="{6B7780C0-4E53-4A1F-B191-1C115949C245}" type="presOf" srcId="{643371D2-BE7B-4DB9-80C4-AADA679554A1}" destId="{E4B4EF66-BA06-437A-B24D-F27171BE8B87}" srcOrd="0" destOrd="0" presId="urn:microsoft.com/office/officeart/2005/8/layout/cycle4"/>
    <dgm:cxn modelId="{508F3247-E279-4BD0-A51A-9EC54B9D0F07}" type="presOf" srcId="{D1DFD5F4-E602-45B0-8761-9547A82FCF06}" destId="{9F993CCE-DD80-475B-99AE-107168ECCE53}" srcOrd="0" destOrd="0" presId="urn:microsoft.com/office/officeart/2005/8/layout/cycle4"/>
    <dgm:cxn modelId="{FC8D556D-4BC9-4FFD-B98B-23D089D97755}" type="presOf" srcId="{6EA825EE-A796-4F5D-B81C-9A81D3BB332E}" destId="{79A8F044-D02C-4A9A-BDB3-B9A03D1A1D33}" srcOrd="0" destOrd="0" presId="urn:microsoft.com/office/officeart/2005/8/layout/cycle4"/>
    <dgm:cxn modelId="{2DE1B1C2-03C3-4F6A-A96E-A71DE3FFF30D}" type="presOf" srcId="{6760FAC1-F0B1-4CA1-A416-25F2C2B08328}" destId="{E183925E-3775-4EEF-B3EC-D534AD6B81DF}" srcOrd="1" destOrd="0" presId="urn:microsoft.com/office/officeart/2005/8/layout/cycle4"/>
    <dgm:cxn modelId="{E7E6DB47-1E99-49AA-AD8A-2EC892593112}" type="presOf" srcId="{A3156374-51E6-4E70-A6B2-A686740199B5}" destId="{A2BC6F5B-4314-4FEF-8E0B-2E6C00D3EE10}" srcOrd="1" destOrd="0" presId="urn:microsoft.com/office/officeart/2005/8/layout/cycle4"/>
    <dgm:cxn modelId="{DFA0459F-8AE4-4379-8126-71FF56C9BA82}" srcId="{D1DFD5F4-E602-45B0-8761-9547A82FCF06}" destId="{B7D483BB-F40D-4F51-B92B-A1D6FEA5109D}" srcOrd="0" destOrd="0" parTransId="{966CA3A4-590E-49A1-B0CE-AAA5BA2BB598}" sibTransId="{B24FA07F-2EB7-4CA5-A1B7-7BE6E01EC636}"/>
    <dgm:cxn modelId="{4E2B576B-A4F9-4A11-8701-AADD4D1B57B8}" srcId="{D1DFD5F4-E602-45B0-8761-9547A82FCF06}" destId="{6EA825EE-A796-4F5D-B81C-9A81D3BB332E}" srcOrd="1" destOrd="0" parTransId="{99493860-48D1-4F5B-A0E6-2E4E71D9F3C1}" sibTransId="{80EC4037-771B-484A-A136-27A4B45E13BB}"/>
    <dgm:cxn modelId="{5DBE1213-53C2-474D-8D1B-54F5E63D519C}" srcId="{8F6F9A23-32BF-48A4-BB3B-0252A2F9AE99}" destId="{D27321B3-E478-4391-BC84-AAAB8FBE0384}" srcOrd="0" destOrd="0" parTransId="{26F1EC8A-B66D-48C1-984B-CEC91B734AC3}" sibTransId="{2A0D7F47-3479-45B8-BF68-6558C6ADA3EE}"/>
    <dgm:cxn modelId="{ED0E6F53-97D8-4E9E-9382-599AC16E4CF2}" type="presOf" srcId="{6760FAC1-F0B1-4CA1-A416-25F2C2B08328}" destId="{1A07C6E5-1BC6-4F01-B5B7-F4D71FD0EF80}" srcOrd="0" destOrd="0" presId="urn:microsoft.com/office/officeart/2005/8/layout/cycle4"/>
    <dgm:cxn modelId="{324B66C2-2839-491D-ACB4-093D24BEA526}" type="presParOf" srcId="{9F993CCE-DD80-475B-99AE-107168ECCE53}" destId="{3913CFC7-B220-4A43-A2B4-5492F104201A}" srcOrd="0" destOrd="0" presId="urn:microsoft.com/office/officeart/2005/8/layout/cycle4"/>
    <dgm:cxn modelId="{F49D822C-4809-4D3F-BD48-CEE9318A16A9}" type="presParOf" srcId="{3913CFC7-B220-4A43-A2B4-5492F104201A}" destId="{49BD9481-EF62-4B12-922F-F447E50DB267}" srcOrd="0" destOrd="0" presId="urn:microsoft.com/office/officeart/2005/8/layout/cycle4"/>
    <dgm:cxn modelId="{199F734D-7FBB-484F-BAF6-8BB55092A20A}" type="presParOf" srcId="{49BD9481-EF62-4B12-922F-F447E50DB267}" destId="{2681FCB9-74FC-45EF-A34A-21C350FB83AB}" srcOrd="0" destOrd="0" presId="urn:microsoft.com/office/officeart/2005/8/layout/cycle4"/>
    <dgm:cxn modelId="{6EB63BF1-0A5E-4A4E-8897-6374B11D3814}" type="presParOf" srcId="{49BD9481-EF62-4B12-922F-F447E50DB267}" destId="{A2BC6F5B-4314-4FEF-8E0B-2E6C00D3EE10}" srcOrd="1" destOrd="0" presId="urn:microsoft.com/office/officeart/2005/8/layout/cycle4"/>
    <dgm:cxn modelId="{3F7CF6C9-6628-4B68-A6C9-17415628DE02}" type="presParOf" srcId="{3913CFC7-B220-4A43-A2B4-5492F104201A}" destId="{B3CF23D0-F98E-4A4D-AAB7-E6E6056967F0}" srcOrd="1" destOrd="0" presId="urn:microsoft.com/office/officeart/2005/8/layout/cycle4"/>
    <dgm:cxn modelId="{AC3A5878-A996-464C-A78A-742D54503EC4}" type="presParOf" srcId="{B3CF23D0-F98E-4A4D-AAB7-E6E6056967F0}" destId="{B08F72BE-AD45-438C-912F-6CDDDEBACFD0}" srcOrd="0" destOrd="0" presId="urn:microsoft.com/office/officeart/2005/8/layout/cycle4"/>
    <dgm:cxn modelId="{B253EC44-A218-400A-8F23-19CD1974658F}" type="presParOf" srcId="{B3CF23D0-F98E-4A4D-AAB7-E6E6056967F0}" destId="{5F986F13-87A7-4E0F-ADD8-1979ABE08932}" srcOrd="1" destOrd="0" presId="urn:microsoft.com/office/officeart/2005/8/layout/cycle4"/>
    <dgm:cxn modelId="{84D50FC2-BA57-42F3-BF2E-B99DAAA42CCE}" type="presParOf" srcId="{3913CFC7-B220-4A43-A2B4-5492F104201A}" destId="{E3A7A352-0545-42FF-85A6-3747B57D2553}" srcOrd="2" destOrd="0" presId="urn:microsoft.com/office/officeart/2005/8/layout/cycle4"/>
    <dgm:cxn modelId="{033C9264-4B0E-4508-A08C-C017029AD99B}" type="presParOf" srcId="{E3A7A352-0545-42FF-85A6-3747B57D2553}" destId="{1A07C6E5-1BC6-4F01-B5B7-F4D71FD0EF80}" srcOrd="0" destOrd="0" presId="urn:microsoft.com/office/officeart/2005/8/layout/cycle4"/>
    <dgm:cxn modelId="{B3FD59DD-5609-441B-B8DB-0E313D92877C}" type="presParOf" srcId="{E3A7A352-0545-42FF-85A6-3747B57D2553}" destId="{E183925E-3775-4EEF-B3EC-D534AD6B81DF}" srcOrd="1" destOrd="0" presId="urn:microsoft.com/office/officeart/2005/8/layout/cycle4"/>
    <dgm:cxn modelId="{9C675A1F-289F-4512-BBB3-352E36E6A369}" type="presParOf" srcId="{3913CFC7-B220-4A43-A2B4-5492F104201A}" destId="{69FBE603-71D0-4AD9-8350-FAAE095F105A}" srcOrd="3" destOrd="0" presId="urn:microsoft.com/office/officeart/2005/8/layout/cycle4"/>
    <dgm:cxn modelId="{B0781DBA-2C42-4740-9BE2-32D48A04C570}" type="presParOf" srcId="{69FBE603-71D0-4AD9-8350-FAAE095F105A}" destId="{D6F07371-1B4F-402C-8C55-A18B9D292F6A}" srcOrd="0" destOrd="0" presId="urn:microsoft.com/office/officeart/2005/8/layout/cycle4"/>
    <dgm:cxn modelId="{40DC2AF5-2897-4166-A4A6-8823D3490BFD}" type="presParOf" srcId="{69FBE603-71D0-4AD9-8350-FAAE095F105A}" destId="{86EAAE23-7861-4812-B9C1-01E24BFCD5ED}" srcOrd="1" destOrd="0" presId="urn:microsoft.com/office/officeart/2005/8/layout/cycle4"/>
    <dgm:cxn modelId="{01C3333B-38EB-4BD1-A3E9-D49B9C17A29E}" type="presParOf" srcId="{3913CFC7-B220-4A43-A2B4-5492F104201A}" destId="{105FC9D1-6636-408D-9344-8BC4ED00E9DC}" srcOrd="4" destOrd="0" presId="urn:microsoft.com/office/officeart/2005/8/layout/cycle4"/>
    <dgm:cxn modelId="{1E20D0A0-4C1E-4736-B8F4-5CAB34975711}" type="presParOf" srcId="{9F993CCE-DD80-475B-99AE-107168ECCE53}" destId="{95D78126-3051-4121-BB1D-5E6997C3D39D}" srcOrd="1" destOrd="0" presId="urn:microsoft.com/office/officeart/2005/8/layout/cycle4"/>
    <dgm:cxn modelId="{0DB9360A-03E5-4098-983E-4194A97FE3B0}" type="presParOf" srcId="{95D78126-3051-4121-BB1D-5E6997C3D39D}" destId="{46CBD76D-A70A-4E1D-A060-0B7769A4FDA3}" srcOrd="0" destOrd="0" presId="urn:microsoft.com/office/officeart/2005/8/layout/cycle4"/>
    <dgm:cxn modelId="{0CA86126-5942-4D90-9FAA-F5C0CACD970C}" type="presParOf" srcId="{95D78126-3051-4121-BB1D-5E6997C3D39D}" destId="{79A8F044-D02C-4A9A-BDB3-B9A03D1A1D33}" srcOrd="1" destOrd="0" presId="urn:microsoft.com/office/officeart/2005/8/layout/cycle4"/>
    <dgm:cxn modelId="{CAFAEF62-0429-4863-B6A2-06AB973ABC4D}" type="presParOf" srcId="{95D78126-3051-4121-BB1D-5E6997C3D39D}" destId="{E4B4EF66-BA06-437A-B24D-F27171BE8B87}" srcOrd="2" destOrd="0" presId="urn:microsoft.com/office/officeart/2005/8/layout/cycle4"/>
    <dgm:cxn modelId="{C1069A98-BF5A-46D6-B54B-09D2163FF1DC}" type="presParOf" srcId="{95D78126-3051-4121-BB1D-5E6997C3D39D}" destId="{CA6ECF1D-3AEA-4142-89FE-165DFD353CC1}" srcOrd="3" destOrd="0" presId="urn:microsoft.com/office/officeart/2005/8/layout/cycle4"/>
    <dgm:cxn modelId="{756BD998-33E5-42B5-949F-ED7752D14CCA}" type="presParOf" srcId="{95D78126-3051-4121-BB1D-5E6997C3D39D}" destId="{78A4F578-A2BF-4DF2-8F9A-E0FF237770DB}" srcOrd="4" destOrd="0" presId="urn:microsoft.com/office/officeart/2005/8/layout/cycle4"/>
    <dgm:cxn modelId="{6DFD48FF-97DB-4165-9BED-4DD79ABDA75F}" type="presParOf" srcId="{9F993CCE-DD80-475B-99AE-107168ECCE53}" destId="{E0297A41-4EA7-43DC-A0D6-4E56DA797AAF}" srcOrd="2" destOrd="0" presId="urn:microsoft.com/office/officeart/2005/8/layout/cycle4"/>
    <dgm:cxn modelId="{AEA4FB0E-6EC4-427F-8C9C-0910EA847E76}" type="presParOf" srcId="{9F993CCE-DD80-475B-99AE-107168ECCE53}" destId="{A3A16D49-44BD-4F25-864E-226F7CA7F4D6}" srcOrd="3" destOrd="0" presId="urn:microsoft.com/office/officeart/2005/8/layout/cycle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07C6E5-1BC6-4F01-B5B7-F4D71FD0EF80}">
      <dsp:nvSpPr>
        <dsp:cNvPr id="0" name=""/>
        <dsp:cNvSpPr/>
      </dsp:nvSpPr>
      <dsp:spPr>
        <a:xfrm>
          <a:off x="3786112" y="3317375"/>
          <a:ext cx="3883434" cy="1561117"/>
        </a:xfrm>
        <a:prstGeom prst="roundRect">
          <a:avLst>
            <a:gd name="adj" fmla="val 10000"/>
          </a:avLst>
        </a:prstGeom>
        <a:solidFill>
          <a:schemeClr val="lt1">
            <a:alpha val="90000"/>
            <a:hueOff val="0"/>
            <a:satOff val="0"/>
            <a:lumOff val="0"/>
            <a:alphaOff val="0"/>
          </a:schemeClr>
        </a:solidFill>
        <a:ln w="12700" cap="flat" cmpd="sng" algn="ctr">
          <a:solidFill>
            <a:schemeClr val="accent1">
              <a:alpha val="90000"/>
              <a:hueOff val="0"/>
              <a:satOff val="0"/>
              <a:lumOff val="0"/>
              <a:alphaOff val="-26667"/>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228600" lvl="1" indent="-228600" algn="l" defTabSz="1066800">
            <a:lnSpc>
              <a:spcPct val="90000"/>
            </a:lnSpc>
            <a:spcBef>
              <a:spcPct val="0"/>
            </a:spcBef>
            <a:spcAft>
              <a:spcPct val="15000"/>
            </a:spcAft>
            <a:buChar char="••"/>
          </a:pPr>
          <a:r>
            <a:rPr lang="en-US" sz="2400" b="1" kern="1200" dirty="0" smtClean="0"/>
            <a:t>Communication ethics</a:t>
          </a:r>
          <a:endParaRPr lang="en-US" sz="2400" b="1" kern="1200" dirty="0"/>
        </a:p>
      </dsp:txBody>
      <dsp:txXfrm>
        <a:off x="4985435" y="3741947"/>
        <a:ext cx="2649818" cy="1102252"/>
      </dsp:txXfrm>
    </dsp:sp>
    <dsp:sp modelId="{D6F07371-1B4F-402C-8C55-A18B9D292F6A}">
      <dsp:nvSpPr>
        <dsp:cNvPr id="0" name=""/>
        <dsp:cNvSpPr/>
      </dsp:nvSpPr>
      <dsp:spPr>
        <a:xfrm>
          <a:off x="-36937" y="3317375"/>
          <a:ext cx="3665404" cy="1561117"/>
        </a:xfrm>
        <a:prstGeom prst="roundRect">
          <a:avLst>
            <a:gd name="adj" fmla="val 10000"/>
          </a:avLst>
        </a:prstGeom>
        <a:solidFill>
          <a:schemeClr val="lt1">
            <a:alpha val="90000"/>
            <a:hueOff val="0"/>
            <a:satOff val="0"/>
            <a:lumOff val="0"/>
            <a:alphaOff val="0"/>
          </a:schemeClr>
        </a:solidFill>
        <a:ln w="12700" cap="flat" cmpd="sng" algn="ctr">
          <a:solidFill>
            <a:schemeClr val="accent1">
              <a:alpha val="90000"/>
              <a:hueOff val="0"/>
              <a:satOff val="0"/>
              <a:lumOff val="0"/>
              <a:alphaOff val="-4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228600" lvl="1" indent="-228600" algn="l" defTabSz="1066800">
            <a:lnSpc>
              <a:spcPct val="90000"/>
            </a:lnSpc>
            <a:spcBef>
              <a:spcPct val="0"/>
            </a:spcBef>
            <a:spcAft>
              <a:spcPct val="15000"/>
            </a:spcAft>
            <a:buChar char="••"/>
          </a:pPr>
          <a:r>
            <a:rPr lang="en-US" sz="2400" b="1" kern="1200" dirty="0" smtClean="0"/>
            <a:t>Professional excellence</a:t>
          </a:r>
          <a:endParaRPr lang="en-US" sz="2400" b="1" kern="1200" dirty="0"/>
        </a:p>
      </dsp:txBody>
      <dsp:txXfrm>
        <a:off x="-2644" y="3741947"/>
        <a:ext cx="2497196" cy="1102252"/>
      </dsp:txXfrm>
    </dsp:sp>
    <dsp:sp modelId="{B08F72BE-AD45-438C-912F-6CDDDEBACFD0}">
      <dsp:nvSpPr>
        <dsp:cNvPr id="0" name=""/>
        <dsp:cNvSpPr/>
      </dsp:nvSpPr>
      <dsp:spPr>
        <a:xfrm>
          <a:off x="4522841" y="0"/>
          <a:ext cx="2409975" cy="1561117"/>
        </a:xfrm>
        <a:prstGeom prst="roundRect">
          <a:avLst>
            <a:gd name="adj" fmla="val 10000"/>
          </a:avLst>
        </a:prstGeom>
        <a:solidFill>
          <a:schemeClr val="lt1">
            <a:alpha val="90000"/>
            <a:hueOff val="0"/>
            <a:satOff val="0"/>
            <a:lumOff val="0"/>
            <a:alphaOff val="0"/>
          </a:schemeClr>
        </a:solidFill>
        <a:ln w="12700" cap="flat" cmpd="sng" algn="ctr">
          <a:solidFill>
            <a:schemeClr val="accent1">
              <a:alpha val="90000"/>
              <a:hueOff val="0"/>
              <a:satOff val="0"/>
              <a:lumOff val="0"/>
              <a:alphaOff val="-13333"/>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228600" lvl="1" indent="-228600" algn="l" defTabSz="1200150">
            <a:lnSpc>
              <a:spcPct val="90000"/>
            </a:lnSpc>
            <a:spcBef>
              <a:spcPct val="0"/>
            </a:spcBef>
            <a:spcAft>
              <a:spcPct val="15000"/>
            </a:spcAft>
            <a:buChar char="••"/>
          </a:pPr>
          <a:r>
            <a:rPr lang="en-US" sz="2700" kern="1200" dirty="0" smtClean="0"/>
            <a:t>Barriers</a:t>
          </a:r>
          <a:endParaRPr lang="en-US" sz="2700" kern="1200" dirty="0"/>
        </a:p>
      </dsp:txBody>
      <dsp:txXfrm>
        <a:off x="5280127" y="34293"/>
        <a:ext cx="1618396" cy="1102252"/>
      </dsp:txXfrm>
    </dsp:sp>
    <dsp:sp modelId="{2681FCB9-74FC-45EF-A34A-21C350FB83AB}">
      <dsp:nvSpPr>
        <dsp:cNvPr id="0" name=""/>
        <dsp:cNvSpPr/>
      </dsp:nvSpPr>
      <dsp:spPr>
        <a:xfrm>
          <a:off x="590776" y="0"/>
          <a:ext cx="2409975" cy="1561117"/>
        </a:xfrm>
        <a:prstGeom prst="roundRect">
          <a:avLst>
            <a:gd name="adj" fmla="val 10000"/>
          </a:avLst>
        </a:prstGeom>
        <a:solidFill>
          <a:schemeClr val="lt1">
            <a:alpha val="90000"/>
            <a:hueOff val="0"/>
            <a:satOff val="0"/>
            <a:lumOff val="0"/>
            <a:alphaOff val="0"/>
          </a:schemeClr>
        </a:solidFill>
        <a:ln w="12700" cap="flat" cmpd="sng" algn="ctr">
          <a:solidFill>
            <a:schemeClr val="accent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228600" lvl="1" indent="-228600" algn="l" defTabSz="1200150">
            <a:lnSpc>
              <a:spcPct val="90000"/>
            </a:lnSpc>
            <a:spcBef>
              <a:spcPct val="0"/>
            </a:spcBef>
            <a:spcAft>
              <a:spcPct val="15000"/>
            </a:spcAft>
            <a:buChar char="••"/>
          </a:pPr>
          <a:r>
            <a:rPr lang="en-US" sz="2700" kern="1200" dirty="0" smtClean="0"/>
            <a:t>Models</a:t>
          </a:r>
          <a:endParaRPr lang="en-US" sz="2700" kern="1200" dirty="0"/>
        </a:p>
      </dsp:txBody>
      <dsp:txXfrm>
        <a:off x="625069" y="34293"/>
        <a:ext cx="1618396" cy="1102252"/>
      </dsp:txXfrm>
    </dsp:sp>
    <dsp:sp modelId="{46CBD76D-A70A-4E1D-A060-0B7769A4FDA3}">
      <dsp:nvSpPr>
        <dsp:cNvPr id="0" name=""/>
        <dsp:cNvSpPr/>
      </dsp:nvSpPr>
      <dsp:spPr>
        <a:xfrm>
          <a:off x="1655132" y="278074"/>
          <a:ext cx="2112387" cy="2112387"/>
        </a:xfrm>
        <a:prstGeom prst="pieWedge">
          <a:avLst/>
        </a:prstGeom>
        <a:solidFill>
          <a:schemeClr val="accent1">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ar-EG" sz="3000" kern="1200" dirty="0" smtClean="0"/>
            <a:t>النماذج</a:t>
          </a:r>
          <a:endParaRPr lang="en-US" sz="3000" kern="1200" dirty="0"/>
        </a:p>
      </dsp:txBody>
      <dsp:txXfrm>
        <a:off x="2273836" y="896778"/>
        <a:ext cx="1493683" cy="1493683"/>
      </dsp:txXfrm>
    </dsp:sp>
    <dsp:sp modelId="{79A8F044-D02C-4A9A-BDB3-B9A03D1A1D33}">
      <dsp:nvSpPr>
        <dsp:cNvPr id="0" name=""/>
        <dsp:cNvSpPr/>
      </dsp:nvSpPr>
      <dsp:spPr>
        <a:xfrm rot="5400000">
          <a:off x="3865089" y="278074"/>
          <a:ext cx="2112387" cy="2112387"/>
        </a:xfrm>
        <a:prstGeom prst="pieWedge">
          <a:avLst/>
        </a:prstGeom>
        <a:solidFill>
          <a:schemeClr val="accent1">
            <a:alpha val="90000"/>
            <a:hueOff val="0"/>
            <a:satOff val="0"/>
            <a:lumOff val="0"/>
            <a:alphaOff val="-13333"/>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ar-EG" sz="3000" kern="1200" dirty="0" smtClean="0"/>
            <a:t>العوائق</a:t>
          </a:r>
          <a:endParaRPr lang="en-US" sz="3000" kern="1200" dirty="0"/>
        </a:p>
      </dsp:txBody>
      <dsp:txXfrm rot="-5400000">
        <a:off x="3865089" y="896778"/>
        <a:ext cx="1493683" cy="1493683"/>
      </dsp:txXfrm>
    </dsp:sp>
    <dsp:sp modelId="{E4B4EF66-BA06-437A-B24D-F27171BE8B87}">
      <dsp:nvSpPr>
        <dsp:cNvPr id="0" name=""/>
        <dsp:cNvSpPr/>
      </dsp:nvSpPr>
      <dsp:spPr>
        <a:xfrm rot="10800000">
          <a:off x="3844768" y="2467710"/>
          <a:ext cx="2112387" cy="2112387"/>
        </a:xfrm>
        <a:prstGeom prst="pieWedge">
          <a:avLst/>
        </a:prstGeom>
        <a:solidFill>
          <a:schemeClr val="accent1">
            <a:alpha val="90000"/>
            <a:hueOff val="0"/>
            <a:satOff val="0"/>
            <a:lumOff val="0"/>
            <a:alphaOff val="-26667"/>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ar-EG" sz="3000" kern="1200" dirty="0" smtClean="0"/>
            <a:t>أخلاقيات التواصل</a:t>
          </a:r>
          <a:endParaRPr lang="en-US" sz="3000" kern="1200" dirty="0"/>
        </a:p>
      </dsp:txBody>
      <dsp:txXfrm rot="10800000">
        <a:off x="3844768" y="2467710"/>
        <a:ext cx="1493683" cy="1493683"/>
      </dsp:txXfrm>
    </dsp:sp>
    <dsp:sp modelId="{CA6ECF1D-3AEA-4142-89FE-165DFD353CC1}">
      <dsp:nvSpPr>
        <dsp:cNvPr id="0" name=""/>
        <dsp:cNvSpPr/>
      </dsp:nvSpPr>
      <dsp:spPr>
        <a:xfrm rot="16200000">
          <a:off x="1655132" y="2488031"/>
          <a:ext cx="2112387" cy="2112387"/>
        </a:xfrm>
        <a:prstGeom prst="pieWedge">
          <a:avLst/>
        </a:prstGeom>
        <a:solidFill>
          <a:schemeClr val="accent1">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ar-EG" sz="3000" kern="1200" dirty="0" smtClean="0"/>
            <a:t>التميز المهني</a:t>
          </a:r>
          <a:endParaRPr lang="en-US" sz="3000" kern="1200" dirty="0"/>
        </a:p>
      </dsp:txBody>
      <dsp:txXfrm rot="5400000">
        <a:off x="2273836" y="2488031"/>
        <a:ext cx="1493683" cy="1493683"/>
      </dsp:txXfrm>
    </dsp:sp>
    <dsp:sp modelId="{E0297A41-4EA7-43DC-A0D6-4E56DA797AAF}">
      <dsp:nvSpPr>
        <dsp:cNvPr id="0" name=""/>
        <dsp:cNvSpPr/>
      </dsp:nvSpPr>
      <dsp:spPr>
        <a:xfrm>
          <a:off x="3451637" y="2000182"/>
          <a:ext cx="729334" cy="634204"/>
        </a:xfrm>
        <a:prstGeom prst="circularArrow">
          <a:avLst/>
        </a:prstGeom>
        <a:solidFill>
          <a:schemeClr val="accent1">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3A16D49-44BD-4F25-864E-226F7CA7F4D6}">
      <dsp:nvSpPr>
        <dsp:cNvPr id="0" name=""/>
        <dsp:cNvSpPr/>
      </dsp:nvSpPr>
      <dsp:spPr>
        <a:xfrm rot="10800000">
          <a:off x="3451637" y="2244106"/>
          <a:ext cx="729334" cy="634204"/>
        </a:xfrm>
        <a:prstGeom prst="circularArrow">
          <a:avLst/>
        </a:prstGeom>
        <a:solidFill>
          <a:schemeClr val="accent1">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10-Oct-24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10-Oct-24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10-Oct-24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10-Oct-24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10-Oct-24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Merna Emad</a:t>
            </a:r>
            <a:endParaRPr lang="en-US" sz="2000" dirty="0">
              <a:latin typeface="Alexandria" charset="0"/>
              <a:cs typeface="Alexandria" charset="0"/>
            </a:endParaRPr>
          </a:p>
        </p:txBody>
      </p:sp>
      <p:sp>
        <p:nvSpPr>
          <p:cNvPr id="31" name="TextBox 30"/>
          <p:cNvSpPr txBox="1"/>
          <p:nvPr/>
        </p:nvSpPr>
        <p:spPr>
          <a:xfrm>
            <a:off x="45272" y="2113349"/>
            <a:ext cx="6082114" cy="769441"/>
          </a:xfrm>
          <a:prstGeom prst="rect">
            <a:avLst/>
          </a:prstGeom>
          <a:noFill/>
        </p:spPr>
        <p:txBody>
          <a:bodyPr wrap="none" rtlCol="0">
            <a:spAutoFit/>
          </a:bodyPr>
          <a:lstStyle/>
          <a:p>
            <a:r>
              <a:rPr lang="en-US" sz="4400" b="1" dirty="0" smtClean="0">
                <a:solidFill>
                  <a:srgbClr val="00B0F0"/>
                </a:solidFill>
                <a:latin typeface="Alexandria" charset="0"/>
                <a:cs typeface="Alexandria" charset="0"/>
              </a:rPr>
              <a:t>Communication Skills</a:t>
            </a:r>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2</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smtClean="0">
                <a:latin typeface="Alexandria" charset="0"/>
                <a:cs typeface="Alexandria" charset="0"/>
              </a:rPr>
              <a:t>CMM 201</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2" name="Diagram 11"/>
          <p:cNvGraphicFramePr/>
          <p:nvPr>
            <p:extLst>
              <p:ext uri="{D42A27DB-BD31-4B8C-83A1-F6EECF244321}">
                <p14:modId xmlns:p14="http://schemas.microsoft.com/office/powerpoint/2010/main" val="2654283448"/>
              </p:ext>
            </p:extLst>
          </p:nvPr>
        </p:nvGraphicFramePr>
        <p:xfrm>
          <a:off x="180430" y="1595120"/>
          <a:ext cx="7632609" cy="48784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622996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856084"/>
            <a:ext cx="4257897" cy="523220"/>
          </a:xfrm>
          <a:prstGeom prst="rect">
            <a:avLst/>
          </a:prstGeom>
          <a:noFill/>
        </p:spPr>
        <p:txBody>
          <a:bodyPr wrap="none" rtlCol="0">
            <a:spAutoFit/>
          </a:bodyPr>
          <a:lstStyle/>
          <a:p>
            <a:r>
              <a:rPr lang="en-US" sz="2800" b="1" dirty="0" smtClean="0">
                <a:solidFill>
                  <a:srgbClr val="00B0F0"/>
                </a:solidFill>
                <a:latin typeface="Alexandria" charset="0"/>
                <a:cs typeface="Alexandria" charset="0"/>
              </a:rPr>
              <a:t>Communication models</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898097" y="1514954"/>
            <a:ext cx="18870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نماذج التواصل</a:t>
            </a:r>
            <a:endParaRPr lang="en-US" sz="2800" b="1" dirty="0">
              <a:solidFill>
                <a:srgbClr val="00B0F0"/>
              </a:solidFill>
              <a:latin typeface="Alexandria" charset="0"/>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3778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523594" y="1007265"/>
            <a:ext cx="4084320" cy="3920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1198"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models</a:t>
            </a:r>
            <a:endParaRPr lang="en-US" sz="2400" b="1" dirty="0">
              <a:solidFill>
                <a:srgbClr val="00B0F0"/>
              </a:solidFill>
              <a:latin typeface="Alexandria" charset="0"/>
              <a:cs typeface="Alexandria" charset="0"/>
            </a:endParaRPr>
          </a:p>
        </p:txBody>
      </p:sp>
      <p:sp>
        <p:nvSpPr>
          <p:cNvPr id="9" name="TextBox 8"/>
          <p:cNvSpPr txBox="1"/>
          <p:nvPr/>
        </p:nvSpPr>
        <p:spPr>
          <a:xfrm>
            <a:off x="8567040" y="-51934"/>
            <a:ext cx="18870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نماذج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683799" y="661422"/>
            <a:ext cx="2931829" cy="461665"/>
          </a:xfrm>
          <a:prstGeom prst="rect">
            <a:avLst/>
          </a:prstGeom>
        </p:spPr>
        <p:txBody>
          <a:bodyPr wrap="none">
            <a:spAutoFit/>
          </a:bodyPr>
          <a:lstStyle/>
          <a:p>
            <a:pPr algn="ctr"/>
            <a:r>
              <a:rPr lang="en-US" sz="2400" b="1" dirty="0">
                <a:latin typeface="Times New Roman" panose="02020603050405020304" pitchFamily="18" charset="0"/>
                <a:ea typeface="Calibri" panose="020F0502020204030204" pitchFamily="34" charset="0"/>
              </a:rPr>
              <a:t>Transmission Model </a:t>
            </a:r>
            <a:endParaRPr lang="en-US" sz="2400" dirty="0"/>
          </a:p>
        </p:txBody>
      </p:sp>
      <p:sp>
        <p:nvSpPr>
          <p:cNvPr id="11" name="Rectangle 10"/>
          <p:cNvSpPr/>
          <p:nvPr/>
        </p:nvSpPr>
        <p:spPr>
          <a:xfrm>
            <a:off x="5760431" y="545600"/>
            <a:ext cx="1887055"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نموذج الإرسال</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93040" y="1394128"/>
            <a:ext cx="4267200" cy="3033972"/>
          </a:xfrm>
          <a:prstGeom prst="rect">
            <a:avLst/>
          </a:prstGeom>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It describes communication as a linear, one-way process in which a sender intentionally transmits a message to a receiver. This model focuses on the sender and message within a communication encounter. Although the receiver is included in the model, this role is viewed as more of a target or end rather than part of an ongoing process.</a:t>
            </a:r>
          </a:p>
        </p:txBody>
      </p:sp>
      <p:sp>
        <p:nvSpPr>
          <p:cNvPr id="6" name="Rectangle 5"/>
          <p:cNvSpPr/>
          <p:nvPr/>
        </p:nvSpPr>
        <p:spPr>
          <a:xfrm>
            <a:off x="4691955" y="1556869"/>
            <a:ext cx="3464560" cy="2862322"/>
          </a:xfrm>
          <a:prstGeom prst="rect">
            <a:avLst/>
          </a:prstGeom>
        </p:spPr>
        <p:txBody>
          <a:bodyPr wrap="square">
            <a:spAutoFit/>
          </a:bodyPr>
          <a:lstStyle/>
          <a:p>
            <a:pPr algn="r" rtl="1"/>
            <a:r>
              <a:rPr lang="ar-EG" sz="2000" dirty="0"/>
              <a:t>يصف هذا النموذج عملية التواصل كعملية خطية أحادية الاتجاه، حيث يقوم المُرسل بإرسال رسالة إلى المُستقبل بشكل متعمد. يركز هذا النموذج على المُرسل والرسالة في إطار التفاعل التواصلي. رغم أن المُستقبل مشمول في هذا النموذج، إلا أن دوره يُنظر إليه كهدف أو نقطة نهاية بدلاً من كونه جزءاً من عملية مستمرة</a:t>
            </a:r>
            <a:r>
              <a:rPr lang="ar-EG" sz="2000" dirty="0" smtClean="0"/>
              <a:t>.</a:t>
            </a:r>
            <a:endParaRPr lang="ar-EG"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336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523594" y="1007264"/>
            <a:ext cx="4084320" cy="48042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1198"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models</a:t>
            </a:r>
            <a:endParaRPr lang="en-US" sz="2400" b="1" dirty="0">
              <a:solidFill>
                <a:srgbClr val="00B0F0"/>
              </a:solidFill>
              <a:latin typeface="Alexandria" charset="0"/>
              <a:cs typeface="Alexandria" charset="0"/>
            </a:endParaRPr>
          </a:p>
        </p:txBody>
      </p:sp>
      <p:sp>
        <p:nvSpPr>
          <p:cNvPr id="9" name="TextBox 8"/>
          <p:cNvSpPr txBox="1"/>
          <p:nvPr/>
        </p:nvSpPr>
        <p:spPr>
          <a:xfrm>
            <a:off x="8567040" y="-51934"/>
            <a:ext cx="18870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نماذج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683799" y="661422"/>
            <a:ext cx="2931829" cy="461665"/>
          </a:xfrm>
          <a:prstGeom prst="rect">
            <a:avLst/>
          </a:prstGeom>
        </p:spPr>
        <p:txBody>
          <a:bodyPr wrap="none">
            <a:spAutoFit/>
          </a:bodyPr>
          <a:lstStyle/>
          <a:p>
            <a:pPr algn="ctr"/>
            <a:r>
              <a:rPr lang="en-US" sz="2400" b="1" dirty="0">
                <a:latin typeface="Times New Roman" panose="02020603050405020304" pitchFamily="18" charset="0"/>
                <a:ea typeface="Calibri" panose="020F0502020204030204" pitchFamily="34" charset="0"/>
              </a:rPr>
              <a:t>Transmission Model </a:t>
            </a:r>
            <a:endParaRPr lang="en-US" sz="2400" dirty="0"/>
          </a:p>
        </p:txBody>
      </p:sp>
      <p:sp>
        <p:nvSpPr>
          <p:cNvPr id="11" name="Rectangle 10"/>
          <p:cNvSpPr/>
          <p:nvPr/>
        </p:nvSpPr>
        <p:spPr>
          <a:xfrm>
            <a:off x="5760431" y="545600"/>
            <a:ext cx="1887055"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نموذج الإرسال</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93040" y="1394128"/>
            <a:ext cx="4267200" cy="5009898"/>
          </a:xfrm>
          <a:prstGeom prst="rect">
            <a:avLst/>
          </a:prstGeom>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Think of how a radio message is sent from a person in the radio studio to you listening in your car. The sender is the radio announcer who encodes a verbal message that is transmitted by a radio tower through electromagnetic waves (the channel) and eventually reaches your (the receiver’s) ears via an antenna and speakers in order to be decoded. The radio announcer doesn’t really know if you receive his or her message or not, but if the equipment is working and the channel is free of static, then there is a good chance that the message was successfully received.</a:t>
            </a:r>
          </a:p>
        </p:txBody>
      </p:sp>
      <p:sp>
        <p:nvSpPr>
          <p:cNvPr id="6" name="Rectangle 5"/>
          <p:cNvSpPr/>
          <p:nvPr/>
        </p:nvSpPr>
        <p:spPr>
          <a:xfrm>
            <a:off x="4691955" y="1556869"/>
            <a:ext cx="3464560" cy="4093428"/>
          </a:xfrm>
          <a:prstGeom prst="rect">
            <a:avLst/>
          </a:prstGeom>
        </p:spPr>
        <p:txBody>
          <a:bodyPr wrap="square">
            <a:spAutoFit/>
          </a:bodyPr>
          <a:lstStyle/>
          <a:p>
            <a:pPr algn="r" rtl="1"/>
            <a:r>
              <a:rPr lang="ar-EG" sz="2000" dirty="0"/>
              <a:t>فكر في كيفية إرسال رسالة إذاعية من شخص في </a:t>
            </a:r>
            <a:r>
              <a:rPr lang="ar-EG" sz="2000" dirty="0" err="1"/>
              <a:t>استوديو</a:t>
            </a:r>
            <a:r>
              <a:rPr lang="ar-EG" sz="2000" dirty="0"/>
              <a:t> الراديو إليك وأنت تستمع في سيارتك. المرسل هو المذيع الإذاعي الذي يشفر رسالة لفظية يتم بثها بواسطة برج راديو عبر موجات كهرومغناطيسية (القناة) وتصل في النهاية إلى أذنيك (المستقبل) عبر هوائي ومكبرات صوت من أجل فك شفرتها. لا يعرف المذيع الإذاعي حقًا ما إذا كنت قد تلقيت رسالته أم لا، ولكن إذا كانت المعدات تعمل وكانت القناة خالية من التشويش، فهناك فرصة جيدة لاستقبال الرسالة بنجاح.</a:t>
            </a:r>
          </a:p>
        </p:txBody>
      </p:sp>
    </p:spTree>
    <p:extLst>
      <p:ext uri="{BB962C8B-B14F-4D97-AF65-F5344CB8AC3E}">
        <p14:creationId xmlns:p14="http://schemas.microsoft.com/office/powerpoint/2010/main" val="1497353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2752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523594" y="1007265"/>
            <a:ext cx="4084320" cy="2812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1198"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models</a:t>
            </a:r>
            <a:endParaRPr lang="en-US" sz="2400" b="1" dirty="0">
              <a:solidFill>
                <a:srgbClr val="00B0F0"/>
              </a:solidFill>
              <a:latin typeface="Alexandria" charset="0"/>
              <a:cs typeface="Alexandria" charset="0"/>
            </a:endParaRPr>
          </a:p>
        </p:txBody>
      </p:sp>
      <p:sp>
        <p:nvSpPr>
          <p:cNvPr id="9" name="TextBox 8"/>
          <p:cNvSpPr txBox="1"/>
          <p:nvPr/>
        </p:nvSpPr>
        <p:spPr>
          <a:xfrm>
            <a:off x="8567040" y="-51934"/>
            <a:ext cx="18870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نماذج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683799" y="661422"/>
            <a:ext cx="2931829" cy="461665"/>
          </a:xfrm>
          <a:prstGeom prst="rect">
            <a:avLst/>
          </a:prstGeom>
        </p:spPr>
        <p:txBody>
          <a:bodyPr wrap="none">
            <a:spAutoFit/>
          </a:bodyPr>
          <a:lstStyle/>
          <a:p>
            <a:pPr algn="ctr"/>
            <a:r>
              <a:rPr lang="en-US" sz="2400" b="1" dirty="0">
                <a:latin typeface="Times New Roman" panose="02020603050405020304" pitchFamily="18" charset="0"/>
                <a:ea typeface="Calibri" panose="020F0502020204030204" pitchFamily="34" charset="0"/>
              </a:rPr>
              <a:t>Transmission Model </a:t>
            </a:r>
            <a:endParaRPr lang="en-US" sz="2400" dirty="0"/>
          </a:p>
        </p:txBody>
      </p:sp>
      <p:sp>
        <p:nvSpPr>
          <p:cNvPr id="11" name="Rectangle 10"/>
          <p:cNvSpPr/>
          <p:nvPr/>
        </p:nvSpPr>
        <p:spPr>
          <a:xfrm>
            <a:off x="5760431" y="545600"/>
            <a:ext cx="1887055"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نموذج الإرسال</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93040" y="1394128"/>
            <a:ext cx="4267200" cy="2246769"/>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Since this model is sender and message focused, responsibility is put on the sender to help ensure the message is successfully conveyed. This model emphasizes clarity and effectiveness, but it also acknowledges that there are barriers to effective communication.</a:t>
            </a:r>
          </a:p>
        </p:txBody>
      </p:sp>
      <p:sp>
        <p:nvSpPr>
          <p:cNvPr id="6" name="Rectangle 5"/>
          <p:cNvSpPr/>
          <p:nvPr/>
        </p:nvSpPr>
        <p:spPr>
          <a:xfrm>
            <a:off x="4691955" y="1556869"/>
            <a:ext cx="3464560" cy="1938992"/>
          </a:xfrm>
          <a:prstGeom prst="rect">
            <a:avLst/>
          </a:prstGeom>
        </p:spPr>
        <p:txBody>
          <a:bodyPr wrap="square">
            <a:spAutoFit/>
          </a:bodyPr>
          <a:lstStyle/>
          <a:p>
            <a:pPr algn="r" rtl="1"/>
            <a:r>
              <a:rPr lang="ar-EG" sz="2000" dirty="0"/>
              <a:t>نظرًا لأن هذا النموذج يركز على المرسل والرسالة، فإن المسؤولية تقع على عاتق المرسل للمساعدة في ضمان نقل الرسالة بنجاح. ويؤكد هذا النموذج على الوضوح والفعالية، ولكنه يعترف أيضًا بوجود حواجز أمام التواصل الفعال.</a:t>
            </a:r>
          </a:p>
        </p:txBody>
      </p:sp>
      <p:pic>
        <p:nvPicPr>
          <p:cNvPr id="14" name="Picture 13"/>
          <p:cNvPicPr/>
          <p:nvPr/>
        </p:nvPicPr>
        <p:blipFill>
          <a:blip r:embed="rId3">
            <a:extLst>
              <a:ext uri="{28A0092B-C50C-407E-A947-70E740481C1C}">
                <a14:useLocalDpi xmlns:a14="http://schemas.microsoft.com/office/drawing/2010/main" val="0"/>
              </a:ext>
            </a:extLst>
          </a:blip>
          <a:stretch>
            <a:fillRect/>
          </a:stretch>
        </p:blipFill>
        <p:spPr>
          <a:xfrm>
            <a:off x="507710" y="3983910"/>
            <a:ext cx="7311272" cy="294060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30618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2752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523594" y="1007265"/>
            <a:ext cx="4084320" cy="2812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1198"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models</a:t>
            </a:r>
            <a:endParaRPr lang="en-US" sz="2400" b="1" dirty="0">
              <a:solidFill>
                <a:srgbClr val="00B0F0"/>
              </a:solidFill>
              <a:latin typeface="Alexandria" charset="0"/>
              <a:cs typeface="Alexandria" charset="0"/>
            </a:endParaRPr>
          </a:p>
        </p:txBody>
      </p:sp>
      <p:sp>
        <p:nvSpPr>
          <p:cNvPr id="9" name="TextBox 8"/>
          <p:cNvSpPr txBox="1"/>
          <p:nvPr/>
        </p:nvSpPr>
        <p:spPr>
          <a:xfrm>
            <a:off x="8567040" y="-51934"/>
            <a:ext cx="18870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نماذج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683799" y="661422"/>
            <a:ext cx="2931829" cy="461665"/>
          </a:xfrm>
          <a:prstGeom prst="rect">
            <a:avLst/>
          </a:prstGeom>
        </p:spPr>
        <p:txBody>
          <a:bodyPr wrap="none">
            <a:spAutoFit/>
          </a:bodyPr>
          <a:lstStyle/>
          <a:p>
            <a:pPr algn="ctr"/>
            <a:r>
              <a:rPr lang="en-US" sz="2400" b="1" dirty="0">
                <a:latin typeface="Times New Roman" panose="02020603050405020304" pitchFamily="18" charset="0"/>
                <a:ea typeface="Calibri" panose="020F0502020204030204" pitchFamily="34" charset="0"/>
              </a:rPr>
              <a:t>Transmission Model </a:t>
            </a:r>
            <a:endParaRPr lang="en-US" sz="2400" dirty="0"/>
          </a:p>
        </p:txBody>
      </p:sp>
      <p:sp>
        <p:nvSpPr>
          <p:cNvPr id="11" name="Rectangle 10"/>
          <p:cNvSpPr/>
          <p:nvPr/>
        </p:nvSpPr>
        <p:spPr>
          <a:xfrm>
            <a:off x="5760431" y="545600"/>
            <a:ext cx="1887055"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نموذج الإرسال</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32080" y="1194351"/>
            <a:ext cx="4267200" cy="2554545"/>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FM antennae can’t decode AM radio signals and vice versa. Likewise, most French speakers can’t decode Swedish and vice versa. Semantic noise can also interfere in communication between people speaking the same language because many words have multiple or unfamiliar meanings.</a:t>
            </a:r>
          </a:p>
        </p:txBody>
      </p:sp>
      <p:sp>
        <p:nvSpPr>
          <p:cNvPr id="6" name="Rectangle 5"/>
          <p:cNvSpPr/>
          <p:nvPr/>
        </p:nvSpPr>
        <p:spPr>
          <a:xfrm>
            <a:off x="4523594" y="1046255"/>
            <a:ext cx="3926696" cy="2554545"/>
          </a:xfrm>
          <a:prstGeom prst="rect">
            <a:avLst/>
          </a:prstGeom>
        </p:spPr>
        <p:txBody>
          <a:bodyPr wrap="square">
            <a:spAutoFit/>
          </a:bodyPr>
          <a:lstStyle/>
          <a:p>
            <a:pPr algn="r" rtl="1"/>
            <a:r>
              <a:rPr lang="ar-EG" sz="2000" dirty="0"/>
              <a:t>لا تستطيع هوائيات </a:t>
            </a:r>
            <a:r>
              <a:rPr lang="en-US" sz="2000" dirty="0"/>
              <a:t>FM </a:t>
            </a:r>
            <a:r>
              <a:rPr lang="ar-EG" sz="2000" dirty="0"/>
              <a:t>فك تشفير إشارات الراديو </a:t>
            </a:r>
            <a:r>
              <a:rPr lang="en-US" sz="2000" dirty="0"/>
              <a:t>AM </a:t>
            </a:r>
            <a:r>
              <a:rPr lang="ar-EG" sz="2000" dirty="0"/>
              <a:t>والعكس صحيح. وعلى نحو مماثل، لا يستطيع معظم المتحدثين بالفرنسية فك تشفير اللغة السويدية والعكس صحيح. يمكن للضوضاء الدلالية أيضًا أن تتداخل مع التواصل بين الأشخاص الذين يتحدثون نفس اللغة لأن العديد من الكلمات لها معاني متعددة أو غير مألوفة.</a:t>
            </a:r>
          </a:p>
        </p:txBody>
      </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799" y="4121694"/>
            <a:ext cx="6447934" cy="273630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553903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3047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541520" y="1089258"/>
            <a:ext cx="4084320" cy="27031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1198"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models</a:t>
            </a:r>
            <a:endParaRPr lang="en-US" sz="2400" b="1" dirty="0">
              <a:solidFill>
                <a:srgbClr val="00B0F0"/>
              </a:solidFill>
              <a:latin typeface="Alexandria" charset="0"/>
              <a:cs typeface="Alexandria" charset="0"/>
            </a:endParaRPr>
          </a:p>
        </p:txBody>
      </p:sp>
      <p:sp>
        <p:nvSpPr>
          <p:cNvPr id="9" name="TextBox 8"/>
          <p:cNvSpPr txBox="1"/>
          <p:nvPr/>
        </p:nvSpPr>
        <p:spPr>
          <a:xfrm>
            <a:off x="8567040" y="-51934"/>
            <a:ext cx="18870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نماذج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882383" y="661422"/>
            <a:ext cx="2534669" cy="461665"/>
          </a:xfrm>
          <a:prstGeom prst="rect">
            <a:avLst/>
          </a:prstGeom>
        </p:spPr>
        <p:txBody>
          <a:bodyPr wrap="none">
            <a:spAutoFit/>
          </a:bodyPr>
          <a:lstStyle/>
          <a:p>
            <a:pPr algn="ctr"/>
            <a:r>
              <a:rPr lang="en-US" sz="2400" b="1" dirty="0" smtClean="0">
                <a:latin typeface="Times New Roman" panose="02020603050405020304" pitchFamily="18" charset="0"/>
                <a:ea typeface="Calibri" panose="020F0502020204030204" pitchFamily="34" charset="0"/>
              </a:rPr>
              <a:t>Interaction model</a:t>
            </a:r>
            <a:endParaRPr lang="en-US" sz="2400" dirty="0"/>
          </a:p>
        </p:txBody>
      </p:sp>
      <p:sp>
        <p:nvSpPr>
          <p:cNvPr id="11" name="Rectangle 10"/>
          <p:cNvSpPr/>
          <p:nvPr/>
        </p:nvSpPr>
        <p:spPr>
          <a:xfrm>
            <a:off x="5667403" y="630644"/>
            <a:ext cx="1832553"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نموذج التفاعل</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19306" y="1237890"/>
            <a:ext cx="4267200" cy="2554545"/>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The interaction model of communication describes communication as a process in which participants alternate positions as sender and receiver and generate meaning by sending messages and receiving feedback within physical and psychological contexts</a:t>
            </a:r>
          </a:p>
        </p:txBody>
      </p:sp>
      <p:sp>
        <p:nvSpPr>
          <p:cNvPr id="6" name="Rectangle 5"/>
          <p:cNvSpPr/>
          <p:nvPr/>
        </p:nvSpPr>
        <p:spPr>
          <a:xfrm>
            <a:off x="4691955" y="1556869"/>
            <a:ext cx="3464560" cy="3785652"/>
          </a:xfrm>
          <a:prstGeom prst="rect">
            <a:avLst/>
          </a:prstGeom>
        </p:spPr>
        <p:txBody>
          <a:bodyPr wrap="square">
            <a:spAutoFit/>
          </a:bodyPr>
          <a:lstStyle/>
          <a:p>
            <a:pPr algn="r" rtl="1"/>
            <a:r>
              <a:rPr lang="ar-EG" sz="2000" dirty="0"/>
              <a:t>نموذج التفاعل في التواصل يصف العملية التواصلية كعملية يتبادل فيها المشاركون الأدوار بين المرسل والمستقبل، ويقومون بتوليد المعنى من خلال إرسال الرسائل وتلقي الردود ضمن سياقات مادية ونفسية.</a:t>
            </a:r>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p:txBody>
      </p:sp>
      <p:pic>
        <p:nvPicPr>
          <p:cNvPr id="14" name="Picture 13"/>
          <p:cNvPicPr/>
          <p:nvPr/>
        </p:nvPicPr>
        <p:blipFill>
          <a:blip r:embed="rId3">
            <a:extLst>
              <a:ext uri="{28A0092B-C50C-407E-A947-70E740481C1C}">
                <a14:useLocalDpi xmlns:a14="http://schemas.microsoft.com/office/drawing/2010/main" val="0"/>
              </a:ext>
            </a:extLst>
          </a:blip>
          <a:stretch>
            <a:fillRect/>
          </a:stretch>
        </p:blipFill>
        <p:spPr>
          <a:xfrm>
            <a:off x="86803" y="3792435"/>
            <a:ext cx="7680883" cy="293951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49276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6685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72366" y="1078385"/>
            <a:ext cx="3777554" cy="56468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1198"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models</a:t>
            </a:r>
            <a:endParaRPr lang="en-US" sz="2400" b="1" dirty="0">
              <a:solidFill>
                <a:srgbClr val="00B0F0"/>
              </a:solidFill>
              <a:latin typeface="Alexandria" charset="0"/>
              <a:cs typeface="Alexandria" charset="0"/>
            </a:endParaRPr>
          </a:p>
        </p:txBody>
      </p:sp>
      <p:sp>
        <p:nvSpPr>
          <p:cNvPr id="9" name="TextBox 8"/>
          <p:cNvSpPr txBox="1"/>
          <p:nvPr/>
        </p:nvSpPr>
        <p:spPr>
          <a:xfrm>
            <a:off x="8567040" y="-51934"/>
            <a:ext cx="18870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نماذج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882383" y="661422"/>
            <a:ext cx="2534669" cy="461665"/>
          </a:xfrm>
          <a:prstGeom prst="rect">
            <a:avLst/>
          </a:prstGeom>
        </p:spPr>
        <p:txBody>
          <a:bodyPr wrap="none">
            <a:spAutoFit/>
          </a:bodyPr>
          <a:lstStyle/>
          <a:p>
            <a:pPr algn="ctr"/>
            <a:r>
              <a:rPr lang="en-US" sz="2400" b="1" dirty="0" smtClean="0">
                <a:latin typeface="Times New Roman" panose="02020603050405020304" pitchFamily="18" charset="0"/>
                <a:ea typeface="Calibri" panose="020F0502020204030204" pitchFamily="34" charset="0"/>
              </a:rPr>
              <a:t>Interaction model</a:t>
            </a:r>
            <a:endParaRPr lang="en-US" sz="2400" dirty="0"/>
          </a:p>
        </p:txBody>
      </p:sp>
      <p:sp>
        <p:nvSpPr>
          <p:cNvPr id="11" name="Rectangle 10"/>
          <p:cNvSpPr/>
          <p:nvPr/>
        </p:nvSpPr>
        <p:spPr>
          <a:xfrm>
            <a:off x="5667403" y="630644"/>
            <a:ext cx="1832553"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نموذج التفاعل</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27983" y="1089258"/>
            <a:ext cx="4267200" cy="2246769"/>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Rather than illustrating communication as a linear, one-way process, the interaction model incorporates feedback, which makes communication a more interactive, two-way process. Feedback includes messages sent in response to other messages. </a:t>
            </a:r>
          </a:p>
        </p:txBody>
      </p:sp>
      <p:sp>
        <p:nvSpPr>
          <p:cNvPr id="6" name="Rectangle 5"/>
          <p:cNvSpPr/>
          <p:nvPr/>
        </p:nvSpPr>
        <p:spPr>
          <a:xfrm>
            <a:off x="4691955" y="1556869"/>
            <a:ext cx="3464560" cy="1938992"/>
          </a:xfrm>
          <a:prstGeom prst="rect">
            <a:avLst/>
          </a:prstGeom>
        </p:spPr>
        <p:txBody>
          <a:bodyPr wrap="square">
            <a:spAutoFit/>
          </a:bodyPr>
          <a:lstStyle/>
          <a:p>
            <a:pPr algn="r" rtl="1"/>
            <a:r>
              <a:rPr lang="ar-EG" sz="2000" dirty="0"/>
              <a:t>بدلاً من توضيح الاتصال كعملية خطية أحادية الاتجاه، فإن نموذج التفاعل يتضمن ردود الفعل، مما يجعل الاتصال عملية تفاعلية ثنائية الاتجاه. تتضمن ردود الفعل الرسائل المرسلة ردًا على رسائل أخرى.</a:t>
            </a:r>
          </a:p>
        </p:txBody>
      </p:sp>
      <p:sp>
        <p:nvSpPr>
          <p:cNvPr id="8" name="Rectangle 7"/>
          <p:cNvSpPr/>
          <p:nvPr/>
        </p:nvSpPr>
        <p:spPr>
          <a:xfrm>
            <a:off x="72103" y="3357772"/>
            <a:ext cx="4323080" cy="3477875"/>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Rather than having one sender, one message, and one receiver, this model has two sender-receivers who exchange messages. Each participant alternates roles as sender and receiver in order to keep a communication encounter going. Although this seems like a perceptible and deliberate process, we alternate between the roles of sender and receiver very quickly and often without conscious thought.</a:t>
            </a:r>
          </a:p>
        </p:txBody>
      </p:sp>
      <p:sp>
        <p:nvSpPr>
          <p:cNvPr id="12" name="Rectangle 11"/>
          <p:cNvSpPr/>
          <p:nvPr/>
        </p:nvSpPr>
        <p:spPr>
          <a:xfrm>
            <a:off x="4806082" y="3757136"/>
            <a:ext cx="3356897" cy="2862322"/>
          </a:xfrm>
          <a:prstGeom prst="rect">
            <a:avLst/>
          </a:prstGeom>
        </p:spPr>
        <p:txBody>
          <a:bodyPr wrap="square">
            <a:spAutoFit/>
          </a:bodyPr>
          <a:lstStyle/>
          <a:p>
            <a:pPr algn="r" rtl="1"/>
            <a:r>
              <a:rPr lang="en-US" sz="2000" dirty="0" err="1"/>
              <a:t>بدلاً</a:t>
            </a:r>
            <a:r>
              <a:rPr lang="en-US" sz="2000" dirty="0"/>
              <a:t> </a:t>
            </a:r>
            <a:r>
              <a:rPr lang="en-US" sz="2000" dirty="0" err="1"/>
              <a:t>من</a:t>
            </a:r>
            <a:r>
              <a:rPr lang="en-US" sz="2000" dirty="0"/>
              <a:t> </a:t>
            </a:r>
            <a:r>
              <a:rPr lang="en-US" sz="2000" dirty="0" err="1"/>
              <a:t>وجود</a:t>
            </a:r>
            <a:r>
              <a:rPr lang="en-US" sz="2000" dirty="0"/>
              <a:t> </a:t>
            </a:r>
            <a:r>
              <a:rPr lang="en-US" sz="2000" dirty="0" err="1"/>
              <a:t>مرسل</a:t>
            </a:r>
            <a:r>
              <a:rPr lang="en-US" sz="2000" dirty="0"/>
              <a:t> </a:t>
            </a:r>
            <a:r>
              <a:rPr lang="en-US" sz="2000" dirty="0" err="1"/>
              <a:t>واحد</a:t>
            </a:r>
            <a:r>
              <a:rPr lang="en-US" sz="2000" dirty="0"/>
              <a:t> </a:t>
            </a:r>
            <a:r>
              <a:rPr lang="en-US" sz="2000" dirty="0" err="1"/>
              <a:t>ورسالة</a:t>
            </a:r>
            <a:r>
              <a:rPr lang="en-US" sz="2000" dirty="0"/>
              <a:t> </a:t>
            </a:r>
            <a:r>
              <a:rPr lang="en-US" sz="2000" dirty="0" err="1"/>
              <a:t>واحدة</a:t>
            </a:r>
            <a:r>
              <a:rPr lang="en-US" sz="2000" dirty="0"/>
              <a:t> </a:t>
            </a:r>
            <a:r>
              <a:rPr lang="en-US" sz="2000" dirty="0" err="1"/>
              <a:t>ومستقبل</a:t>
            </a:r>
            <a:r>
              <a:rPr lang="en-US" sz="2000" dirty="0"/>
              <a:t> </a:t>
            </a:r>
            <a:r>
              <a:rPr lang="en-US" sz="2000" dirty="0" err="1"/>
              <a:t>واحد</a:t>
            </a:r>
            <a:r>
              <a:rPr lang="en-US" sz="2000" dirty="0"/>
              <a:t>، </a:t>
            </a:r>
            <a:r>
              <a:rPr lang="en-US" sz="2000" dirty="0" err="1"/>
              <a:t>فإن</a:t>
            </a:r>
            <a:r>
              <a:rPr lang="en-US" sz="2000" dirty="0"/>
              <a:t> </a:t>
            </a:r>
            <a:r>
              <a:rPr lang="en-US" sz="2000" dirty="0" err="1"/>
              <a:t>هذا</a:t>
            </a:r>
            <a:r>
              <a:rPr lang="en-US" sz="2000" dirty="0"/>
              <a:t> </a:t>
            </a:r>
            <a:r>
              <a:rPr lang="en-US" sz="2000" dirty="0" err="1"/>
              <a:t>النموذج</a:t>
            </a:r>
            <a:r>
              <a:rPr lang="en-US" sz="2000" dirty="0"/>
              <a:t> </a:t>
            </a:r>
            <a:r>
              <a:rPr lang="en-US" sz="2000" dirty="0" err="1"/>
              <a:t>يتضمن</a:t>
            </a:r>
            <a:r>
              <a:rPr lang="en-US" sz="2000" dirty="0"/>
              <a:t> </a:t>
            </a:r>
            <a:r>
              <a:rPr lang="en-US" sz="2000" dirty="0" err="1"/>
              <a:t>مرسلين</a:t>
            </a:r>
            <a:r>
              <a:rPr lang="en-US" sz="2000" dirty="0"/>
              <a:t> </a:t>
            </a:r>
            <a:r>
              <a:rPr lang="en-US" sz="2000" dirty="0" err="1"/>
              <a:t>ومستقبلين</a:t>
            </a:r>
            <a:r>
              <a:rPr lang="en-US" sz="2000" dirty="0"/>
              <a:t> </a:t>
            </a:r>
            <a:r>
              <a:rPr lang="en-US" sz="2000" dirty="0" err="1"/>
              <a:t>يتبادلان</a:t>
            </a:r>
            <a:r>
              <a:rPr lang="en-US" sz="2000" dirty="0"/>
              <a:t> </a:t>
            </a:r>
            <a:r>
              <a:rPr lang="en-US" sz="2000" dirty="0" err="1"/>
              <a:t>الرسائل</a:t>
            </a:r>
            <a:r>
              <a:rPr lang="en-US" sz="2000" dirty="0"/>
              <a:t>. </a:t>
            </a:r>
            <a:r>
              <a:rPr lang="en-US" sz="2000" dirty="0" err="1"/>
              <a:t>ويتبادل</a:t>
            </a:r>
            <a:r>
              <a:rPr lang="en-US" sz="2000" dirty="0"/>
              <a:t> </a:t>
            </a:r>
            <a:r>
              <a:rPr lang="en-US" sz="2000" dirty="0" err="1"/>
              <a:t>كل</a:t>
            </a:r>
            <a:r>
              <a:rPr lang="en-US" sz="2000" dirty="0"/>
              <a:t> </a:t>
            </a:r>
            <a:r>
              <a:rPr lang="en-US" sz="2000" dirty="0" err="1"/>
              <a:t>مشارك</a:t>
            </a:r>
            <a:r>
              <a:rPr lang="en-US" sz="2000" dirty="0"/>
              <a:t> </a:t>
            </a:r>
            <a:r>
              <a:rPr lang="en-US" sz="2000" dirty="0" err="1"/>
              <a:t>الأدوار</a:t>
            </a:r>
            <a:r>
              <a:rPr lang="en-US" sz="2000" dirty="0"/>
              <a:t> </a:t>
            </a:r>
            <a:r>
              <a:rPr lang="en-US" sz="2000" dirty="0" err="1"/>
              <a:t>كمرسل</a:t>
            </a:r>
            <a:r>
              <a:rPr lang="en-US" sz="2000" dirty="0"/>
              <a:t> </a:t>
            </a:r>
            <a:r>
              <a:rPr lang="en-US" sz="2000" dirty="0" err="1"/>
              <a:t>ومستقبل</a:t>
            </a:r>
            <a:r>
              <a:rPr lang="en-US" sz="2000" dirty="0"/>
              <a:t> </a:t>
            </a:r>
            <a:r>
              <a:rPr lang="en-US" sz="2000" dirty="0" err="1"/>
              <a:t>من</a:t>
            </a:r>
            <a:r>
              <a:rPr lang="en-US" sz="2000" dirty="0"/>
              <a:t> </a:t>
            </a:r>
            <a:r>
              <a:rPr lang="en-US" sz="2000" dirty="0" err="1"/>
              <a:t>أجل</a:t>
            </a:r>
            <a:r>
              <a:rPr lang="en-US" sz="2000" dirty="0"/>
              <a:t> </a:t>
            </a:r>
            <a:r>
              <a:rPr lang="en-US" sz="2000" dirty="0" err="1"/>
              <a:t>استمرار</a:t>
            </a:r>
            <a:r>
              <a:rPr lang="en-US" sz="2000" dirty="0"/>
              <a:t> </a:t>
            </a:r>
            <a:r>
              <a:rPr lang="en-US" sz="2000" dirty="0" err="1"/>
              <a:t>لقاء</a:t>
            </a:r>
            <a:r>
              <a:rPr lang="en-US" sz="2000" dirty="0"/>
              <a:t> </a:t>
            </a:r>
            <a:r>
              <a:rPr lang="en-US" sz="2000" dirty="0" err="1"/>
              <a:t>الاتصال</a:t>
            </a:r>
            <a:r>
              <a:rPr lang="en-US" sz="2000" dirty="0"/>
              <a:t>. </a:t>
            </a:r>
            <a:r>
              <a:rPr lang="en-US" sz="2000" dirty="0" err="1"/>
              <a:t>ورغم</a:t>
            </a:r>
            <a:r>
              <a:rPr lang="en-US" sz="2000" dirty="0"/>
              <a:t> </a:t>
            </a:r>
            <a:r>
              <a:rPr lang="en-US" sz="2000" dirty="0" err="1"/>
              <a:t>أن</a:t>
            </a:r>
            <a:r>
              <a:rPr lang="en-US" sz="2000" dirty="0"/>
              <a:t> </a:t>
            </a:r>
            <a:r>
              <a:rPr lang="en-US" sz="2000" dirty="0" err="1"/>
              <a:t>هذا</a:t>
            </a:r>
            <a:r>
              <a:rPr lang="en-US" sz="2000" dirty="0"/>
              <a:t> </a:t>
            </a:r>
            <a:r>
              <a:rPr lang="en-US" sz="2000" dirty="0" err="1"/>
              <a:t>يبدو</a:t>
            </a:r>
            <a:r>
              <a:rPr lang="en-US" sz="2000" dirty="0"/>
              <a:t> </a:t>
            </a:r>
            <a:r>
              <a:rPr lang="en-US" sz="2000" dirty="0" err="1"/>
              <a:t>وكأنه</a:t>
            </a:r>
            <a:r>
              <a:rPr lang="en-US" sz="2000" dirty="0"/>
              <a:t> </a:t>
            </a:r>
            <a:r>
              <a:rPr lang="en-US" sz="2000" dirty="0" err="1"/>
              <a:t>عملية</a:t>
            </a:r>
            <a:r>
              <a:rPr lang="en-US" sz="2000" dirty="0"/>
              <a:t> </a:t>
            </a:r>
            <a:r>
              <a:rPr lang="en-US" sz="2000" dirty="0" err="1"/>
              <a:t>محسوسة</a:t>
            </a:r>
            <a:r>
              <a:rPr lang="en-US" sz="2000" dirty="0"/>
              <a:t> </a:t>
            </a:r>
            <a:r>
              <a:rPr lang="en-US" sz="2000" dirty="0" err="1"/>
              <a:t>ومتعمدة</a:t>
            </a:r>
            <a:r>
              <a:rPr lang="en-US" sz="2000" dirty="0"/>
              <a:t>، </a:t>
            </a:r>
            <a:r>
              <a:rPr lang="en-US" sz="2000" dirty="0" err="1"/>
              <a:t>فإننا</a:t>
            </a:r>
            <a:r>
              <a:rPr lang="en-US" sz="2000" dirty="0"/>
              <a:t> </a:t>
            </a:r>
            <a:r>
              <a:rPr lang="en-US" sz="2000" dirty="0" err="1"/>
              <a:t>نتبادل</a:t>
            </a:r>
            <a:r>
              <a:rPr lang="en-US" sz="2000" dirty="0"/>
              <a:t> </a:t>
            </a:r>
            <a:r>
              <a:rPr lang="en-US" sz="2000" dirty="0" err="1"/>
              <a:t>الأدوار</a:t>
            </a:r>
            <a:r>
              <a:rPr lang="en-US" sz="2000" dirty="0"/>
              <a:t> </a:t>
            </a:r>
            <a:r>
              <a:rPr lang="en-US" sz="2000" dirty="0" err="1"/>
              <a:t>بين</a:t>
            </a:r>
            <a:r>
              <a:rPr lang="en-US" sz="2000" dirty="0"/>
              <a:t> </a:t>
            </a:r>
            <a:r>
              <a:rPr lang="en-US" sz="2000" dirty="0" err="1"/>
              <a:t>المرسل</a:t>
            </a:r>
            <a:r>
              <a:rPr lang="en-US" sz="2000" dirty="0"/>
              <a:t> </a:t>
            </a:r>
            <a:r>
              <a:rPr lang="en-US" sz="2000" dirty="0" err="1"/>
              <a:t>والمستقبل</a:t>
            </a:r>
            <a:r>
              <a:rPr lang="en-US" sz="2000" dirty="0"/>
              <a:t> </a:t>
            </a:r>
            <a:r>
              <a:rPr lang="en-US" sz="2000" dirty="0" err="1"/>
              <a:t>بسرعة</a:t>
            </a:r>
            <a:r>
              <a:rPr lang="en-US" sz="2000" dirty="0"/>
              <a:t> </a:t>
            </a:r>
            <a:r>
              <a:rPr lang="en-US" sz="2000" dirty="0" err="1"/>
              <a:t>كبيرة</a:t>
            </a:r>
            <a:r>
              <a:rPr lang="en-US" sz="2000" dirty="0"/>
              <a:t> </a:t>
            </a:r>
            <a:r>
              <a:rPr lang="en-US" sz="2000" dirty="0" err="1"/>
              <a:t>وفي</a:t>
            </a:r>
            <a:r>
              <a:rPr lang="en-US" sz="2000" dirty="0"/>
              <a:t> </a:t>
            </a:r>
            <a:r>
              <a:rPr lang="en-US" sz="2000" dirty="0" err="1"/>
              <a:t>كثير</a:t>
            </a:r>
            <a:r>
              <a:rPr lang="en-US" sz="2000" dirty="0"/>
              <a:t> </a:t>
            </a:r>
            <a:r>
              <a:rPr lang="en-US" sz="2000" dirty="0" err="1"/>
              <a:t>من</a:t>
            </a:r>
            <a:r>
              <a:rPr lang="en-US" sz="2000" dirty="0"/>
              <a:t> </a:t>
            </a:r>
            <a:r>
              <a:rPr lang="en-US" sz="2000" dirty="0" err="1"/>
              <a:t>الأحيان</a:t>
            </a:r>
            <a:r>
              <a:rPr lang="en-US" sz="2000" dirty="0"/>
              <a:t> </a:t>
            </a:r>
            <a:r>
              <a:rPr lang="en-US" sz="2000" dirty="0" err="1"/>
              <a:t>دون</a:t>
            </a:r>
            <a:r>
              <a:rPr lang="en-US" sz="2000" dirty="0"/>
              <a:t> </a:t>
            </a:r>
            <a:r>
              <a:rPr lang="en-US" sz="2000" dirty="0" err="1"/>
              <a:t>تفكير</a:t>
            </a:r>
            <a:r>
              <a:rPr lang="en-US" sz="2000" dirty="0"/>
              <a:t> </a:t>
            </a:r>
            <a:r>
              <a:rPr lang="en-US" sz="2000" dirty="0" err="1"/>
              <a:t>واع</a:t>
            </a:r>
            <a:r>
              <a:rPr lang="en-US" sz="2000" dirty="0"/>
              <a:t>.</a:t>
            </a:r>
          </a:p>
        </p:txBody>
      </p:sp>
    </p:spTree>
    <p:extLst>
      <p:ext uri="{BB962C8B-B14F-4D97-AF65-F5344CB8AC3E}">
        <p14:creationId xmlns:p14="http://schemas.microsoft.com/office/powerpoint/2010/main" val="479260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6685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72366" y="1078385"/>
            <a:ext cx="3777554" cy="56468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1198"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models</a:t>
            </a:r>
            <a:endParaRPr lang="en-US" sz="2400" b="1" dirty="0">
              <a:solidFill>
                <a:srgbClr val="00B0F0"/>
              </a:solidFill>
              <a:latin typeface="Alexandria" charset="0"/>
              <a:cs typeface="Alexandria" charset="0"/>
            </a:endParaRPr>
          </a:p>
        </p:txBody>
      </p:sp>
      <p:sp>
        <p:nvSpPr>
          <p:cNvPr id="9" name="TextBox 8"/>
          <p:cNvSpPr txBox="1"/>
          <p:nvPr/>
        </p:nvSpPr>
        <p:spPr>
          <a:xfrm>
            <a:off x="8567040" y="-51934"/>
            <a:ext cx="18870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نماذج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882383" y="661422"/>
            <a:ext cx="2534669" cy="461665"/>
          </a:xfrm>
          <a:prstGeom prst="rect">
            <a:avLst/>
          </a:prstGeom>
        </p:spPr>
        <p:txBody>
          <a:bodyPr wrap="none">
            <a:spAutoFit/>
          </a:bodyPr>
          <a:lstStyle/>
          <a:p>
            <a:pPr algn="ctr"/>
            <a:r>
              <a:rPr lang="en-US" sz="2400" b="1" dirty="0" smtClean="0">
                <a:latin typeface="Times New Roman" panose="02020603050405020304" pitchFamily="18" charset="0"/>
                <a:ea typeface="Calibri" panose="020F0502020204030204" pitchFamily="34" charset="0"/>
              </a:rPr>
              <a:t>Interaction model</a:t>
            </a:r>
            <a:endParaRPr lang="en-US" sz="2400" dirty="0"/>
          </a:p>
        </p:txBody>
      </p:sp>
      <p:sp>
        <p:nvSpPr>
          <p:cNvPr id="11" name="Rectangle 10"/>
          <p:cNvSpPr/>
          <p:nvPr/>
        </p:nvSpPr>
        <p:spPr>
          <a:xfrm>
            <a:off x="5667403" y="630644"/>
            <a:ext cx="1832553"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نموذج التفاعل</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27983" y="1089258"/>
            <a:ext cx="4267200" cy="5632311"/>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The interaction model is also less message focused and more interaction focused. While the transmission model focused on how a message was transmitted and whether or not it was received, the interaction model is more concerned with the communication process itself. In fact, this model acknowledges that there are so many messages being sent at one time that many of them may not even be received. Some messages are also unintentionally sent. Therefore, communication isn’t judged effective or ineffective in this model based on whether or not a single message was successfully transmitted and received.</a:t>
            </a:r>
          </a:p>
          <a:p>
            <a:r>
              <a:rPr lang="en-US" sz="2000" dirty="0">
                <a:latin typeface="Times New Roman" panose="02020603050405020304" pitchFamily="18" charset="0"/>
                <a:cs typeface="Times New Roman" panose="02020603050405020304" pitchFamily="18" charset="0"/>
              </a:rPr>
              <a:t> </a:t>
            </a:r>
          </a:p>
        </p:txBody>
      </p:sp>
      <p:sp>
        <p:nvSpPr>
          <p:cNvPr id="6" name="Rectangle 5"/>
          <p:cNvSpPr/>
          <p:nvPr/>
        </p:nvSpPr>
        <p:spPr>
          <a:xfrm>
            <a:off x="4691955" y="1556869"/>
            <a:ext cx="3464560" cy="4401205"/>
          </a:xfrm>
          <a:prstGeom prst="rect">
            <a:avLst/>
          </a:prstGeom>
        </p:spPr>
        <p:txBody>
          <a:bodyPr wrap="square">
            <a:spAutoFit/>
          </a:bodyPr>
          <a:lstStyle/>
          <a:p>
            <a:pPr algn="r" rtl="1"/>
            <a:r>
              <a:rPr lang="ar-EG" sz="2000" dirty="0"/>
              <a:t>كما أن نموذج التفاعل أقل تركيزًا على الرسالة وأكثر تركيزًا على التفاعل. وفي حين ركز نموذج الإرسال على كيفية إرسال الرسالة وما إذا كانت قد تم استلامها أم لا، فإن نموذج التفاعل يهتم أكثر بعملية الاتصال نفسها. في الواقع، يقر هذا النموذج بأن هناك العديد من الرسائل التي يتم إرسالها في وقت واحد وقد لا يتم استلام العديد منها. كما يتم إرسال بعض الرسائل عن غير قصد. لذلك، لا يتم الحكم على الاتصال بأنه فعال أو غير فعال في هذا النموذج بناءً على ما إذا كانت رسالة واحدة قد تم إرسالها واستلامها بنجاح أم لا.</a:t>
            </a:r>
          </a:p>
        </p:txBody>
      </p:sp>
    </p:spTree>
    <p:extLst>
      <p:ext uri="{BB962C8B-B14F-4D97-AF65-F5344CB8AC3E}">
        <p14:creationId xmlns:p14="http://schemas.microsoft.com/office/powerpoint/2010/main" val="2556304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48760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72366" y="1078385"/>
            <a:ext cx="3777554" cy="48652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1198"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models</a:t>
            </a:r>
            <a:endParaRPr lang="en-US" sz="2400" b="1" dirty="0">
              <a:solidFill>
                <a:srgbClr val="00B0F0"/>
              </a:solidFill>
              <a:latin typeface="Alexandria" charset="0"/>
              <a:cs typeface="Alexandria" charset="0"/>
            </a:endParaRPr>
          </a:p>
        </p:txBody>
      </p:sp>
      <p:sp>
        <p:nvSpPr>
          <p:cNvPr id="9" name="TextBox 8"/>
          <p:cNvSpPr txBox="1"/>
          <p:nvPr/>
        </p:nvSpPr>
        <p:spPr>
          <a:xfrm>
            <a:off x="8567040" y="-51934"/>
            <a:ext cx="18870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نماذج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882383" y="661422"/>
            <a:ext cx="2534669" cy="461665"/>
          </a:xfrm>
          <a:prstGeom prst="rect">
            <a:avLst/>
          </a:prstGeom>
        </p:spPr>
        <p:txBody>
          <a:bodyPr wrap="none">
            <a:spAutoFit/>
          </a:bodyPr>
          <a:lstStyle/>
          <a:p>
            <a:pPr algn="ctr"/>
            <a:r>
              <a:rPr lang="en-US" sz="2400" b="1" dirty="0" smtClean="0">
                <a:latin typeface="Times New Roman" panose="02020603050405020304" pitchFamily="18" charset="0"/>
                <a:ea typeface="Calibri" panose="020F0502020204030204" pitchFamily="34" charset="0"/>
              </a:rPr>
              <a:t>Interaction model</a:t>
            </a:r>
            <a:endParaRPr lang="en-US" sz="2400" dirty="0"/>
          </a:p>
        </p:txBody>
      </p:sp>
      <p:sp>
        <p:nvSpPr>
          <p:cNvPr id="11" name="Rectangle 10"/>
          <p:cNvSpPr/>
          <p:nvPr/>
        </p:nvSpPr>
        <p:spPr>
          <a:xfrm>
            <a:off x="5667403" y="630644"/>
            <a:ext cx="1832553"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نموذج التفاعل</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32080" y="1394275"/>
            <a:ext cx="4267200" cy="4401205"/>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The interaction model takes physical and psychological context into account.</a:t>
            </a:r>
          </a:p>
          <a:p>
            <a:r>
              <a:rPr lang="en-US" sz="2000" b="1" u="sng" dirty="0">
                <a:solidFill>
                  <a:srgbClr val="FF0000"/>
                </a:solidFill>
                <a:latin typeface="Times New Roman" panose="02020603050405020304" pitchFamily="18" charset="0"/>
                <a:cs typeface="Times New Roman" panose="02020603050405020304" pitchFamily="18" charset="0"/>
              </a:rPr>
              <a:t>Physical context</a:t>
            </a:r>
            <a:r>
              <a:rPr lang="en-US" sz="2000" dirty="0">
                <a:latin typeface="Times New Roman" panose="02020603050405020304" pitchFamily="18" charset="0"/>
                <a:cs typeface="Times New Roman" panose="02020603050405020304" pitchFamily="18" charset="0"/>
              </a:rPr>
              <a:t> includes the environmental factors in a communication encounter. The size, layout, temperature, and lighting of a space influence our communication.</a:t>
            </a:r>
          </a:p>
          <a:p>
            <a:r>
              <a:rPr lang="en-US" sz="2000" b="1" u="sng" dirty="0">
                <a:solidFill>
                  <a:srgbClr val="FF0000"/>
                </a:solidFill>
                <a:latin typeface="Times New Roman" panose="02020603050405020304" pitchFamily="18" charset="0"/>
                <a:cs typeface="Times New Roman" panose="02020603050405020304" pitchFamily="18" charset="0"/>
              </a:rPr>
              <a:t>Psychological context</a:t>
            </a:r>
            <a:r>
              <a:rPr lang="en-US" sz="2000" b="1" u="sng"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includes the mental and emotional factors in a communication encounter. Stress, anxiety, and emotions are just some examples of psychological influences that can affect our communication.</a:t>
            </a:r>
          </a:p>
          <a:p>
            <a:r>
              <a:rPr lang="en-US" sz="2000" dirty="0">
                <a:latin typeface="Times New Roman" panose="02020603050405020304" pitchFamily="18" charset="0"/>
                <a:cs typeface="Times New Roman" panose="02020603050405020304" pitchFamily="18" charset="0"/>
              </a:rPr>
              <a:t> </a:t>
            </a:r>
          </a:p>
        </p:txBody>
      </p:sp>
      <p:sp>
        <p:nvSpPr>
          <p:cNvPr id="6" name="Rectangle 5"/>
          <p:cNvSpPr/>
          <p:nvPr/>
        </p:nvSpPr>
        <p:spPr>
          <a:xfrm>
            <a:off x="4691955" y="1556869"/>
            <a:ext cx="3464560" cy="3477875"/>
          </a:xfrm>
          <a:prstGeom prst="rect">
            <a:avLst/>
          </a:prstGeom>
        </p:spPr>
        <p:txBody>
          <a:bodyPr wrap="square">
            <a:spAutoFit/>
          </a:bodyPr>
          <a:lstStyle/>
          <a:p>
            <a:pPr algn="r" rtl="1"/>
            <a:r>
              <a:rPr lang="ar-EG" sz="2000" dirty="0"/>
              <a:t>يأخذ نموذج التفاعل السياق المادي والنفسي في الاعتبار.</a:t>
            </a:r>
          </a:p>
          <a:p>
            <a:pPr algn="r" rtl="1"/>
            <a:r>
              <a:rPr lang="ar-EG" sz="2000" dirty="0"/>
              <a:t>يتضمن </a:t>
            </a:r>
            <a:r>
              <a:rPr lang="ar-EG" sz="2000" b="1" u="sng" dirty="0">
                <a:solidFill>
                  <a:srgbClr val="FF0000"/>
                </a:solidFill>
              </a:rPr>
              <a:t>السياق المادي </a:t>
            </a:r>
            <a:r>
              <a:rPr lang="ar-EG" sz="2000" dirty="0"/>
              <a:t>العوامل البيئية في لقاء التواصل. يؤثر حجم وتخطيط ودرجة حرارة وإضاءة المساحة على تواصلنا.</a:t>
            </a:r>
          </a:p>
          <a:p>
            <a:pPr algn="r" rtl="1"/>
            <a:r>
              <a:rPr lang="ar-EG" sz="2000" dirty="0"/>
              <a:t>يتضمن </a:t>
            </a:r>
            <a:r>
              <a:rPr lang="ar-EG" sz="2000" b="1" u="sng" dirty="0">
                <a:solidFill>
                  <a:srgbClr val="FF0000"/>
                </a:solidFill>
              </a:rPr>
              <a:t>السياق النفسي </a:t>
            </a:r>
            <a:r>
              <a:rPr lang="ar-EG" sz="2000" dirty="0"/>
              <a:t>العوامل العقلية والعاطفية في لقاء التواصل. يعد التوتر والقلق والعواطف مجرد بعض الأمثلة على التأثيرات النفسية التي يمكن أن تؤثر على تواصلنا.</a:t>
            </a:r>
          </a:p>
        </p:txBody>
      </p:sp>
    </p:spTree>
    <p:extLst>
      <p:ext uri="{BB962C8B-B14F-4D97-AF65-F5344CB8AC3E}">
        <p14:creationId xmlns:p14="http://schemas.microsoft.com/office/powerpoint/2010/main" val="2537929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6685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72366" y="1078385"/>
            <a:ext cx="3777554" cy="56468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1198"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models</a:t>
            </a:r>
            <a:endParaRPr lang="en-US" sz="2400" b="1" dirty="0">
              <a:solidFill>
                <a:srgbClr val="00B0F0"/>
              </a:solidFill>
              <a:latin typeface="Alexandria" charset="0"/>
              <a:cs typeface="Alexandria" charset="0"/>
            </a:endParaRPr>
          </a:p>
        </p:txBody>
      </p:sp>
      <p:sp>
        <p:nvSpPr>
          <p:cNvPr id="9" name="TextBox 8"/>
          <p:cNvSpPr txBox="1"/>
          <p:nvPr/>
        </p:nvSpPr>
        <p:spPr>
          <a:xfrm>
            <a:off x="8567040" y="-51934"/>
            <a:ext cx="18870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نماذج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816857" y="661422"/>
            <a:ext cx="2665730" cy="461665"/>
          </a:xfrm>
          <a:prstGeom prst="rect">
            <a:avLst/>
          </a:prstGeom>
        </p:spPr>
        <p:txBody>
          <a:bodyPr wrap="none">
            <a:spAutoFit/>
          </a:bodyPr>
          <a:lstStyle/>
          <a:p>
            <a:pPr algn="ctr"/>
            <a:r>
              <a:rPr lang="en-US" sz="2400" b="1" dirty="0" smtClean="0">
                <a:latin typeface="Times New Roman" panose="02020603050405020304" pitchFamily="18" charset="0"/>
                <a:ea typeface="Calibri" panose="020F0502020204030204" pitchFamily="34" charset="0"/>
              </a:rPr>
              <a:t>Transaction Model</a:t>
            </a:r>
            <a:endParaRPr lang="en-US" sz="2400" dirty="0"/>
          </a:p>
        </p:txBody>
      </p:sp>
      <p:sp>
        <p:nvSpPr>
          <p:cNvPr id="11" name="Rectangle 10"/>
          <p:cNvSpPr/>
          <p:nvPr/>
        </p:nvSpPr>
        <p:spPr>
          <a:xfrm>
            <a:off x="5667403" y="630644"/>
            <a:ext cx="1923925"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نموذج المعاملة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27983" y="1089258"/>
            <a:ext cx="4267200" cy="5016758"/>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Communication is more than a process that is used to carry on conversations and convey meaning. We don’t send messages like computers, and we don’t neatly alternate between the roles of sender and receiver as an interaction unfolds. We also can’t consciously decide to stop communicating, because communication is more than sending and receiving messages. The transaction model differs from the transmission and interaction models in significant ways, including the conceptualization of communication, the role of sender and receiver, and the role of context.</a:t>
            </a:r>
          </a:p>
        </p:txBody>
      </p:sp>
      <p:sp>
        <p:nvSpPr>
          <p:cNvPr id="6" name="Rectangle 5"/>
          <p:cNvSpPr/>
          <p:nvPr/>
        </p:nvSpPr>
        <p:spPr>
          <a:xfrm>
            <a:off x="4691955" y="1556869"/>
            <a:ext cx="3464560" cy="3477875"/>
          </a:xfrm>
          <a:prstGeom prst="rect">
            <a:avLst/>
          </a:prstGeom>
        </p:spPr>
        <p:txBody>
          <a:bodyPr wrap="square">
            <a:spAutoFit/>
          </a:bodyPr>
          <a:lstStyle/>
          <a:p>
            <a:pPr algn="r" rtl="1"/>
            <a:r>
              <a:rPr lang="ar-EG" sz="2000" dirty="0"/>
              <a:t>إن التواصل ليس مجرد عملية تُستخدم لإجراء المحادثات ونقل المعنى. فنحن لا نرسل الرسائل مثل أجهزة الكمبيوتر، ولا نتبادل الأدوار بين المرسل والمستقبل بشكل منظم أثناء التفاعل. كما لا يمكننا أن نقرر بوعي التوقف عن التواصل، لأن التواصل أكثر من مجرد إرسال واستقبال الرسائل. ويختلف نموذج المعاملة عن نماذج الإرسال والتفاعل بطرق مهمة، بما في ذلك مفهوم الاتصال، ودور المرسل والمستقبل، ودور السياق.</a:t>
            </a:r>
          </a:p>
        </p:txBody>
      </p:sp>
    </p:spTree>
    <p:extLst>
      <p:ext uri="{BB962C8B-B14F-4D97-AF65-F5344CB8AC3E}">
        <p14:creationId xmlns:p14="http://schemas.microsoft.com/office/powerpoint/2010/main" val="1183916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6685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72366" y="1078385"/>
            <a:ext cx="3777554" cy="56468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1198"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models</a:t>
            </a:r>
            <a:endParaRPr lang="en-US" sz="2400" b="1" dirty="0">
              <a:solidFill>
                <a:srgbClr val="00B0F0"/>
              </a:solidFill>
              <a:latin typeface="Alexandria" charset="0"/>
              <a:cs typeface="Alexandria" charset="0"/>
            </a:endParaRPr>
          </a:p>
        </p:txBody>
      </p:sp>
      <p:sp>
        <p:nvSpPr>
          <p:cNvPr id="9" name="TextBox 8"/>
          <p:cNvSpPr txBox="1"/>
          <p:nvPr/>
        </p:nvSpPr>
        <p:spPr>
          <a:xfrm>
            <a:off x="8567040" y="-51934"/>
            <a:ext cx="18870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نماذج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816857" y="661422"/>
            <a:ext cx="2665730" cy="461665"/>
          </a:xfrm>
          <a:prstGeom prst="rect">
            <a:avLst/>
          </a:prstGeom>
        </p:spPr>
        <p:txBody>
          <a:bodyPr wrap="none">
            <a:spAutoFit/>
          </a:bodyPr>
          <a:lstStyle/>
          <a:p>
            <a:pPr algn="ctr"/>
            <a:r>
              <a:rPr lang="en-US" sz="2400" b="1" dirty="0" smtClean="0">
                <a:latin typeface="Times New Roman" panose="02020603050405020304" pitchFamily="18" charset="0"/>
                <a:ea typeface="Calibri" panose="020F0502020204030204" pitchFamily="34" charset="0"/>
              </a:rPr>
              <a:t>Transaction Model</a:t>
            </a:r>
            <a:endParaRPr lang="en-US" sz="2400" dirty="0"/>
          </a:p>
        </p:txBody>
      </p:sp>
      <p:sp>
        <p:nvSpPr>
          <p:cNvPr id="11" name="Rectangle 10"/>
          <p:cNvSpPr/>
          <p:nvPr/>
        </p:nvSpPr>
        <p:spPr>
          <a:xfrm>
            <a:off x="5667403" y="630644"/>
            <a:ext cx="1923925"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نموذج المعاملة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27983" y="1089258"/>
            <a:ext cx="4267200" cy="4708981"/>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The transaction model of communication describes communication as a process in which communicators generate social realities within social, relational, and cultural contexts. In this model, we don’t just communicate to exchange messages; we communicate to create relationships, form intercultural alliances, shape our self-concepts, and engage with others in dialogue to create communities. In short, we don’t communicate about our realities; communication helps to construct our realities.</a:t>
            </a:r>
          </a:p>
          <a:p>
            <a:r>
              <a:rPr lang="en-US" sz="2000" dirty="0">
                <a:latin typeface="Times New Roman" panose="02020603050405020304" pitchFamily="18" charset="0"/>
                <a:cs typeface="Times New Roman" panose="02020603050405020304" pitchFamily="18" charset="0"/>
              </a:rPr>
              <a:t> </a:t>
            </a:r>
          </a:p>
        </p:txBody>
      </p:sp>
      <p:sp>
        <p:nvSpPr>
          <p:cNvPr id="6" name="Rectangle 5"/>
          <p:cNvSpPr/>
          <p:nvPr/>
        </p:nvSpPr>
        <p:spPr>
          <a:xfrm>
            <a:off x="4691955" y="1556869"/>
            <a:ext cx="3464560" cy="3477875"/>
          </a:xfrm>
          <a:prstGeom prst="rect">
            <a:avLst/>
          </a:prstGeom>
        </p:spPr>
        <p:txBody>
          <a:bodyPr wrap="square">
            <a:spAutoFit/>
          </a:bodyPr>
          <a:lstStyle/>
          <a:p>
            <a:pPr algn="r" rtl="1"/>
            <a:r>
              <a:rPr lang="ar-EG" sz="2000" dirty="0"/>
              <a:t>يصف نموذج </a:t>
            </a:r>
            <a:r>
              <a:rPr lang="ar-EG" sz="2000" dirty="0" smtClean="0"/>
              <a:t>المعاملة </a:t>
            </a:r>
            <a:r>
              <a:rPr lang="ar-EG" sz="2000" dirty="0"/>
              <a:t>في التواصل </a:t>
            </a:r>
            <a:r>
              <a:rPr lang="ar-EG" sz="2000" dirty="0" err="1"/>
              <a:t>التواصل</a:t>
            </a:r>
            <a:r>
              <a:rPr lang="ar-EG" sz="2000" dirty="0"/>
              <a:t> باعتباره عملية يقوم فيها المتواصلون بتوليد حقائق اجتماعية ضمن سياقات اجتماعية وعلائقية وثقافية. في هذا النموذج، لا نتواصل فقط لتبادل الرسائل؛ نتواصل لإنشاء علاقات، وتشكيل تحالفات بين الثقافات، وتشكيل مفاهيمنا الذاتية، والانخراط مع الآخرين في حوار لإنشاء مجتمعات. باختصار، نحن لا نتواصل بشأن واقعنا؛ يساعد التواصل في بناء واقعنا.</a:t>
            </a:r>
          </a:p>
        </p:txBody>
      </p:sp>
      <p:pic>
        <p:nvPicPr>
          <p:cNvPr id="14" name="Picture 13"/>
          <p:cNvPicPr/>
          <p:nvPr/>
        </p:nvPicPr>
        <p:blipFill>
          <a:blip r:embed="rId3">
            <a:extLst>
              <a:ext uri="{28A0092B-C50C-407E-A947-70E740481C1C}">
                <a14:useLocalDpi xmlns:a14="http://schemas.microsoft.com/office/drawing/2010/main" val="0"/>
              </a:ext>
            </a:extLst>
          </a:blip>
          <a:stretch>
            <a:fillRect/>
          </a:stretch>
        </p:blipFill>
        <p:spPr>
          <a:xfrm>
            <a:off x="8223787" y="441671"/>
            <a:ext cx="3968213" cy="3131618"/>
          </a:xfrm>
          <a:prstGeom prst="rect">
            <a:avLst/>
          </a:prstGeom>
          <a:ln>
            <a:noFill/>
          </a:ln>
          <a:effectLst>
            <a:softEdge rad="112500"/>
          </a:effectLst>
        </p:spPr>
      </p:pic>
    </p:spTree>
    <p:extLst>
      <p:ext uri="{BB962C8B-B14F-4D97-AF65-F5344CB8AC3E}">
        <p14:creationId xmlns:p14="http://schemas.microsoft.com/office/powerpoint/2010/main" val="2704376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46627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72366" y="1078385"/>
            <a:ext cx="3777554" cy="46518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1198"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models</a:t>
            </a:r>
            <a:endParaRPr lang="en-US" sz="2400" b="1" dirty="0">
              <a:solidFill>
                <a:srgbClr val="00B0F0"/>
              </a:solidFill>
              <a:latin typeface="Alexandria" charset="0"/>
              <a:cs typeface="Alexandria" charset="0"/>
            </a:endParaRPr>
          </a:p>
        </p:txBody>
      </p:sp>
      <p:sp>
        <p:nvSpPr>
          <p:cNvPr id="9" name="TextBox 8"/>
          <p:cNvSpPr txBox="1"/>
          <p:nvPr/>
        </p:nvSpPr>
        <p:spPr>
          <a:xfrm>
            <a:off x="8567040" y="-51934"/>
            <a:ext cx="18870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نماذج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816857" y="661422"/>
            <a:ext cx="2665730" cy="461665"/>
          </a:xfrm>
          <a:prstGeom prst="rect">
            <a:avLst/>
          </a:prstGeom>
        </p:spPr>
        <p:txBody>
          <a:bodyPr wrap="none">
            <a:spAutoFit/>
          </a:bodyPr>
          <a:lstStyle/>
          <a:p>
            <a:pPr algn="ctr"/>
            <a:r>
              <a:rPr lang="en-US" sz="2400" b="1" dirty="0" smtClean="0">
                <a:latin typeface="Times New Roman" panose="02020603050405020304" pitchFamily="18" charset="0"/>
                <a:ea typeface="Calibri" panose="020F0502020204030204" pitchFamily="34" charset="0"/>
              </a:rPr>
              <a:t>Transaction Model</a:t>
            </a:r>
            <a:endParaRPr lang="en-US" sz="2400" dirty="0"/>
          </a:p>
        </p:txBody>
      </p:sp>
      <p:sp>
        <p:nvSpPr>
          <p:cNvPr id="11" name="Rectangle 10"/>
          <p:cNvSpPr/>
          <p:nvPr/>
        </p:nvSpPr>
        <p:spPr>
          <a:xfrm>
            <a:off x="5667403" y="630644"/>
            <a:ext cx="1923925"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نموذج المعاملة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32080" y="1464683"/>
            <a:ext cx="4267200" cy="4027898"/>
          </a:xfrm>
          <a:prstGeom prst="rect">
            <a:avLst/>
          </a:prstGeom>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The roles of sender and receiver in the transaction model of communication differ significantly from the other models. Instead of labeling participants as senders and receivers, the people in a communication encounter are referred to as </a:t>
            </a:r>
            <a:r>
              <a:rPr lang="en-US" sz="2000" i="1" dirty="0">
                <a:latin typeface="Times New Roman" panose="02020603050405020304" pitchFamily="18" charset="0"/>
                <a:ea typeface="Calibri" panose="020F0502020204030204" pitchFamily="34" charset="0"/>
                <a:cs typeface="Times New Roman" panose="02020603050405020304" pitchFamily="18" charset="0"/>
              </a:rPr>
              <a:t>communicators</a:t>
            </a:r>
            <a:r>
              <a:rPr lang="en-US" sz="2000" dirty="0">
                <a:latin typeface="Times New Roman" panose="02020603050405020304" pitchFamily="18" charset="0"/>
                <a:ea typeface="Calibri" panose="020F0502020204030204" pitchFamily="34" charset="0"/>
                <a:cs typeface="Arial" panose="020B0604020202020204" pitchFamily="34" charset="0"/>
              </a:rPr>
              <a:t>. Unlike the interaction model, which suggests that participants alternate positions as sender and receiver, the transaction model suggests that we are simultaneously senders and receivers.</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4691955" y="1556869"/>
            <a:ext cx="3464560" cy="3170099"/>
          </a:xfrm>
          <a:prstGeom prst="rect">
            <a:avLst/>
          </a:prstGeom>
        </p:spPr>
        <p:txBody>
          <a:bodyPr wrap="square">
            <a:spAutoFit/>
          </a:bodyPr>
          <a:lstStyle/>
          <a:p>
            <a:pPr algn="r" rtl="1"/>
            <a:r>
              <a:rPr lang="ar-EG" sz="2000" dirty="0"/>
              <a:t>تختلف أدوار المرسل والمستقبل في نموذج المعاملة في الاتصال بشكل كبير عن النماذج الأخرى. فبدلاً من تصنيف المشاركين كمرسلين ومستقبلين، يُشار إلى الأشخاص في لقاء الاتصال باسم المتصلين. وعلى عكس نموذج التفاعل، الذي يشير إلى أن المشاركين يتبادلون المناصب كمرسلين ومستقبلين، يشير نموذج المعاملة إلى أننا مرسلون ومستقبلون في نفس الوقت.</a:t>
            </a:r>
          </a:p>
        </p:txBody>
      </p:sp>
      <p:pic>
        <p:nvPicPr>
          <p:cNvPr id="14" name="Picture 13"/>
          <p:cNvPicPr/>
          <p:nvPr/>
        </p:nvPicPr>
        <p:blipFill>
          <a:blip r:embed="rId3">
            <a:extLst>
              <a:ext uri="{28A0092B-C50C-407E-A947-70E740481C1C}">
                <a14:useLocalDpi xmlns:a14="http://schemas.microsoft.com/office/drawing/2010/main" val="0"/>
              </a:ext>
            </a:extLst>
          </a:blip>
          <a:stretch>
            <a:fillRect/>
          </a:stretch>
        </p:blipFill>
        <p:spPr>
          <a:xfrm>
            <a:off x="8223787" y="441671"/>
            <a:ext cx="3968213" cy="3131618"/>
          </a:xfrm>
          <a:prstGeom prst="rect">
            <a:avLst/>
          </a:prstGeom>
          <a:ln>
            <a:noFill/>
          </a:ln>
          <a:effectLst>
            <a:softEdge rad="112500"/>
          </a:effectLst>
        </p:spPr>
      </p:pic>
    </p:spTree>
    <p:extLst>
      <p:ext uri="{BB962C8B-B14F-4D97-AF65-F5344CB8AC3E}">
        <p14:creationId xmlns:p14="http://schemas.microsoft.com/office/powerpoint/2010/main" val="2419464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4"/>
            <a:ext cx="4348480" cy="4490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72366" y="1078385"/>
            <a:ext cx="3777554" cy="46518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1198"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models</a:t>
            </a:r>
            <a:endParaRPr lang="en-US" sz="2400" b="1" dirty="0">
              <a:solidFill>
                <a:srgbClr val="00B0F0"/>
              </a:solidFill>
              <a:latin typeface="Alexandria" charset="0"/>
              <a:cs typeface="Alexandria" charset="0"/>
            </a:endParaRPr>
          </a:p>
        </p:txBody>
      </p:sp>
      <p:sp>
        <p:nvSpPr>
          <p:cNvPr id="9" name="TextBox 8"/>
          <p:cNvSpPr txBox="1"/>
          <p:nvPr/>
        </p:nvSpPr>
        <p:spPr>
          <a:xfrm>
            <a:off x="8567040" y="-51934"/>
            <a:ext cx="18870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نماذج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816857" y="661422"/>
            <a:ext cx="2665730" cy="461665"/>
          </a:xfrm>
          <a:prstGeom prst="rect">
            <a:avLst/>
          </a:prstGeom>
        </p:spPr>
        <p:txBody>
          <a:bodyPr wrap="none">
            <a:spAutoFit/>
          </a:bodyPr>
          <a:lstStyle/>
          <a:p>
            <a:pPr algn="ctr"/>
            <a:r>
              <a:rPr lang="en-US" sz="2400" b="1" dirty="0" smtClean="0">
                <a:latin typeface="Times New Roman" panose="02020603050405020304" pitchFamily="18" charset="0"/>
                <a:ea typeface="Calibri" panose="020F0502020204030204" pitchFamily="34" charset="0"/>
              </a:rPr>
              <a:t>Transaction Model</a:t>
            </a:r>
            <a:endParaRPr lang="en-US" sz="2400" dirty="0"/>
          </a:p>
        </p:txBody>
      </p:sp>
      <p:sp>
        <p:nvSpPr>
          <p:cNvPr id="11" name="Rectangle 10"/>
          <p:cNvSpPr/>
          <p:nvPr/>
        </p:nvSpPr>
        <p:spPr>
          <a:xfrm>
            <a:off x="5667403" y="630644"/>
            <a:ext cx="1923925"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نموذج المعاملة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18616" y="1153864"/>
            <a:ext cx="4267200" cy="1323439"/>
          </a:xfrm>
          <a:prstGeom prst="rect">
            <a:avLst/>
          </a:prstGeom>
        </p:spPr>
        <p:txBody>
          <a:bodyPr wrap="square">
            <a:spAutoFit/>
          </a:bodyPr>
          <a:lstStyle/>
          <a:p>
            <a:pPr algn="ctr">
              <a:spcBef>
                <a:spcPts val="1800"/>
              </a:spcBef>
            </a:pP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The transaction model considers how </a:t>
            </a: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social</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relational, and cultural contexts frame and influence our communication encounters.</a:t>
            </a:r>
            <a:endParaRPr lang="en-US" b="1" dirty="0">
              <a:latin typeface="Times New Roman" panose="02020603050405020304" pitchFamily="18" charset="0"/>
              <a:ea typeface="Times New Roman" panose="02020603050405020304" pitchFamily="18" charset="0"/>
            </a:endParaRPr>
          </a:p>
        </p:txBody>
      </p:sp>
      <p:sp>
        <p:nvSpPr>
          <p:cNvPr id="6" name="Rectangle 5"/>
          <p:cNvSpPr/>
          <p:nvPr/>
        </p:nvSpPr>
        <p:spPr>
          <a:xfrm>
            <a:off x="4686141" y="1206364"/>
            <a:ext cx="3464560" cy="1015663"/>
          </a:xfrm>
          <a:prstGeom prst="rect">
            <a:avLst/>
          </a:prstGeom>
        </p:spPr>
        <p:txBody>
          <a:bodyPr wrap="square">
            <a:spAutoFit/>
          </a:bodyPr>
          <a:lstStyle/>
          <a:p>
            <a:pPr algn="ctr" rtl="1"/>
            <a:r>
              <a:rPr lang="ar-EG" sz="2000" dirty="0"/>
              <a:t>يأخذ نموذج المعاملة في الاعتبار كيف تؤطر السياقات الاجتماعية والعلائقية والثقافية لقاءاتنا الاتصالية وتؤثر عليها.</a:t>
            </a:r>
          </a:p>
        </p:txBody>
      </p:sp>
      <p:pic>
        <p:nvPicPr>
          <p:cNvPr id="14" name="Picture 13"/>
          <p:cNvPicPr/>
          <p:nvPr/>
        </p:nvPicPr>
        <p:blipFill>
          <a:blip r:embed="rId3">
            <a:extLst>
              <a:ext uri="{28A0092B-C50C-407E-A947-70E740481C1C}">
                <a14:useLocalDpi xmlns:a14="http://schemas.microsoft.com/office/drawing/2010/main" val="0"/>
              </a:ext>
            </a:extLst>
          </a:blip>
          <a:stretch>
            <a:fillRect/>
          </a:stretch>
        </p:blipFill>
        <p:spPr>
          <a:xfrm>
            <a:off x="8223787" y="441671"/>
            <a:ext cx="3968213" cy="3131618"/>
          </a:xfrm>
          <a:prstGeom prst="rect">
            <a:avLst/>
          </a:prstGeom>
          <a:ln>
            <a:noFill/>
          </a:ln>
          <a:effectLst>
            <a:softEdge rad="112500"/>
          </a:effectLst>
        </p:spPr>
      </p:pic>
      <p:sp>
        <p:nvSpPr>
          <p:cNvPr id="16" name="Rectangle 15"/>
          <p:cNvSpPr/>
          <p:nvPr/>
        </p:nvSpPr>
        <p:spPr>
          <a:xfrm>
            <a:off x="87242" y="2505802"/>
            <a:ext cx="2081019" cy="487506"/>
          </a:xfrm>
          <a:prstGeom prst="rect">
            <a:avLst/>
          </a:prstGeom>
          <a:solidFill>
            <a:schemeClr val="tx1">
              <a:lumMod val="85000"/>
              <a:lumOff val="15000"/>
            </a:schemeClr>
          </a:solidFill>
          <a:ln>
            <a:solidFill>
              <a:schemeClr val="tx1">
                <a:lumMod val="85000"/>
                <a:lumOff val="15000"/>
              </a:schemeClr>
            </a:solidFill>
          </a:ln>
        </p:spPr>
        <p:txBody>
          <a:bodyPr wrap="none">
            <a:spAutoFit/>
          </a:bodyPr>
          <a:lstStyle/>
          <a:p>
            <a:pPr>
              <a:lnSpc>
                <a:spcPct val="107000"/>
              </a:lnSpc>
              <a:spcAft>
                <a:spcPts val="800"/>
              </a:spcAft>
            </a:pPr>
            <a:r>
              <a:rPr lang="en-US" sz="2400" b="1" dirty="0">
                <a:solidFill>
                  <a:srgbClr val="FF0000"/>
                </a:solidFill>
                <a:latin typeface="Times New Roman" panose="02020603050405020304" pitchFamily="18" charset="0"/>
                <a:ea typeface="Calibri" panose="020F0502020204030204" pitchFamily="34" charset="0"/>
                <a:cs typeface="Arial" panose="020B0604020202020204" pitchFamily="34" charset="0"/>
              </a:rPr>
              <a:t>Social</a:t>
            </a:r>
            <a:r>
              <a:rPr lang="en-US" sz="2400" b="1" dirty="0">
                <a:latin typeface="Times New Roman" panose="02020603050405020304" pitchFamily="18" charset="0"/>
                <a:ea typeface="Calibri" panose="020F0502020204030204" pitchFamily="34" charset="0"/>
                <a:cs typeface="Arial" panose="020B0604020202020204" pitchFamily="34" charset="0"/>
              </a:rPr>
              <a:t>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context</a:t>
            </a:r>
            <a:r>
              <a:rPr lang="en-US" sz="2400"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50799" y="3021807"/>
            <a:ext cx="4328161" cy="2051972"/>
          </a:xfrm>
          <a:prstGeom prst="rect">
            <a:avLst/>
          </a:prstGeom>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Refers to the stated rules or unstated norms that guide communication. As we are socialized into our various communities, we learn rules and implicitly pick up on norms for communicating.</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6230063" y="2271987"/>
            <a:ext cx="1947969" cy="467629"/>
          </a:xfrm>
          <a:prstGeom prst="rect">
            <a:avLst/>
          </a:prstGeom>
          <a:solidFill>
            <a:schemeClr val="tx1">
              <a:lumMod val="85000"/>
              <a:lumOff val="15000"/>
            </a:schemeClr>
          </a:solidFill>
          <a:ln>
            <a:solidFill>
              <a:schemeClr val="tx1">
                <a:lumMod val="85000"/>
                <a:lumOff val="15000"/>
              </a:schemeClr>
            </a:solidFill>
          </a:ln>
        </p:spPr>
        <p:txBody>
          <a:bodyPr wrap="none">
            <a:spAutoFit/>
          </a:bodyPr>
          <a:lstStyle/>
          <a:p>
            <a:pPr>
              <a:lnSpc>
                <a:spcPct val="107000"/>
              </a:lnSpc>
              <a:spcAft>
                <a:spcPts val="800"/>
              </a:spcAft>
            </a:pPr>
            <a:r>
              <a:rPr lang="ar-EG"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السياق</a:t>
            </a:r>
            <a:r>
              <a:rPr lang="ar-EG" sz="2400" b="1" dirty="0" smtClean="0">
                <a:solidFill>
                  <a:srgbClr val="FF0000"/>
                </a:solidFill>
                <a:latin typeface="Times New Roman" panose="02020603050405020304" pitchFamily="18" charset="0"/>
                <a:ea typeface="Calibri" panose="020F0502020204030204" pitchFamily="34" charset="0"/>
                <a:cs typeface="Arial" panose="020B0604020202020204" pitchFamily="34" charset="0"/>
              </a:rPr>
              <a:t> الاجتماعي</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5046240" y="3082002"/>
            <a:ext cx="3084141" cy="1631216"/>
          </a:xfrm>
          <a:prstGeom prst="rect">
            <a:avLst/>
          </a:prstGeom>
        </p:spPr>
        <p:txBody>
          <a:bodyPr wrap="square">
            <a:spAutoFit/>
          </a:bodyPr>
          <a:lstStyle/>
          <a:p>
            <a:pPr algn="r" rtl="1"/>
            <a:r>
              <a:rPr lang="en-US" sz="2000" dirty="0" err="1"/>
              <a:t>يشير</a:t>
            </a:r>
            <a:r>
              <a:rPr lang="en-US" sz="2000" dirty="0"/>
              <a:t> </a:t>
            </a:r>
            <a:r>
              <a:rPr lang="en-US" sz="2000" dirty="0" err="1"/>
              <a:t>إلى</a:t>
            </a:r>
            <a:r>
              <a:rPr lang="en-US" sz="2000" dirty="0"/>
              <a:t> </a:t>
            </a:r>
            <a:r>
              <a:rPr lang="en-US" sz="2000" dirty="0" err="1"/>
              <a:t>القواعد</a:t>
            </a:r>
            <a:r>
              <a:rPr lang="en-US" sz="2000" dirty="0"/>
              <a:t> </a:t>
            </a:r>
            <a:r>
              <a:rPr lang="en-US" sz="2000" dirty="0" err="1"/>
              <a:t>المعلنة</a:t>
            </a:r>
            <a:r>
              <a:rPr lang="en-US" sz="2000" dirty="0"/>
              <a:t> </a:t>
            </a:r>
            <a:r>
              <a:rPr lang="en-US" sz="2000" dirty="0" err="1"/>
              <a:t>أو</a:t>
            </a:r>
            <a:r>
              <a:rPr lang="en-US" sz="2000" dirty="0"/>
              <a:t> </a:t>
            </a:r>
            <a:r>
              <a:rPr lang="en-US" sz="2000" dirty="0" err="1"/>
              <a:t>المعايير</a:t>
            </a:r>
            <a:r>
              <a:rPr lang="en-US" sz="2000" dirty="0"/>
              <a:t> </a:t>
            </a:r>
            <a:r>
              <a:rPr lang="en-US" sz="2000" dirty="0" err="1"/>
              <a:t>غير</a:t>
            </a:r>
            <a:r>
              <a:rPr lang="en-US" sz="2000" dirty="0"/>
              <a:t> </a:t>
            </a:r>
            <a:r>
              <a:rPr lang="en-US" sz="2000" dirty="0" err="1"/>
              <a:t>المعلنة</a:t>
            </a:r>
            <a:r>
              <a:rPr lang="en-US" sz="2000" dirty="0"/>
              <a:t> </a:t>
            </a:r>
            <a:r>
              <a:rPr lang="en-US" sz="2000" dirty="0" err="1"/>
              <a:t>التي</a:t>
            </a:r>
            <a:r>
              <a:rPr lang="en-US" sz="2000" dirty="0"/>
              <a:t> </a:t>
            </a:r>
            <a:r>
              <a:rPr lang="en-US" sz="2000" dirty="0" err="1"/>
              <a:t>توجه</a:t>
            </a:r>
            <a:r>
              <a:rPr lang="en-US" sz="2000" dirty="0"/>
              <a:t> </a:t>
            </a:r>
            <a:r>
              <a:rPr lang="en-US" sz="2000" dirty="0" err="1"/>
              <a:t>عملية</a:t>
            </a:r>
            <a:r>
              <a:rPr lang="en-US" sz="2000" dirty="0"/>
              <a:t> </a:t>
            </a:r>
            <a:r>
              <a:rPr lang="en-US" sz="2000" dirty="0" err="1"/>
              <a:t>التواصل</a:t>
            </a:r>
            <a:r>
              <a:rPr lang="en-US" sz="2000" dirty="0"/>
              <a:t>. </a:t>
            </a:r>
            <a:r>
              <a:rPr lang="en-US" sz="2000" dirty="0" err="1"/>
              <a:t>ومع</a:t>
            </a:r>
            <a:r>
              <a:rPr lang="en-US" sz="2000" dirty="0"/>
              <a:t> </a:t>
            </a:r>
            <a:r>
              <a:rPr lang="en-US" sz="2000" dirty="0" err="1"/>
              <a:t>تنشئتنا</a:t>
            </a:r>
            <a:r>
              <a:rPr lang="en-US" sz="2000" dirty="0"/>
              <a:t> </a:t>
            </a:r>
            <a:r>
              <a:rPr lang="en-US" sz="2000" dirty="0" err="1"/>
              <a:t>في</a:t>
            </a:r>
            <a:r>
              <a:rPr lang="en-US" sz="2000" dirty="0"/>
              <a:t> </a:t>
            </a:r>
            <a:r>
              <a:rPr lang="en-US" sz="2000" dirty="0" err="1"/>
              <a:t>مجتمعاتنا</a:t>
            </a:r>
            <a:r>
              <a:rPr lang="en-US" sz="2000" dirty="0"/>
              <a:t> </a:t>
            </a:r>
            <a:r>
              <a:rPr lang="en-US" sz="2000" dirty="0" err="1"/>
              <a:t>المختلفة</a:t>
            </a:r>
            <a:r>
              <a:rPr lang="en-US" sz="2000" dirty="0"/>
              <a:t>، </a:t>
            </a:r>
            <a:r>
              <a:rPr lang="en-US" sz="2000" dirty="0" err="1"/>
              <a:t>نتعلم</a:t>
            </a:r>
            <a:r>
              <a:rPr lang="en-US" sz="2000" dirty="0"/>
              <a:t> </a:t>
            </a:r>
            <a:r>
              <a:rPr lang="en-US" sz="2000" dirty="0" err="1"/>
              <a:t>القواعد</a:t>
            </a:r>
            <a:r>
              <a:rPr lang="en-US" sz="2000" dirty="0"/>
              <a:t> </a:t>
            </a:r>
            <a:r>
              <a:rPr lang="en-US" sz="2000" dirty="0" err="1"/>
              <a:t>ونستوعب</a:t>
            </a:r>
            <a:r>
              <a:rPr lang="en-US" sz="2000" dirty="0"/>
              <a:t> </a:t>
            </a:r>
            <a:r>
              <a:rPr lang="en-US" sz="2000" dirty="0" err="1"/>
              <a:t>ضمناً</a:t>
            </a:r>
            <a:r>
              <a:rPr lang="en-US" sz="2000" dirty="0"/>
              <a:t> </a:t>
            </a:r>
            <a:r>
              <a:rPr lang="en-US" sz="2000" dirty="0" err="1"/>
              <a:t>معايير</a:t>
            </a:r>
            <a:r>
              <a:rPr lang="en-US" sz="2000" dirty="0"/>
              <a:t> </a:t>
            </a:r>
            <a:r>
              <a:rPr lang="en-US" sz="2000" dirty="0" err="1"/>
              <a:t>التواصل</a:t>
            </a:r>
            <a:r>
              <a:rPr lang="en-US" sz="2000" dirty="0"/>
              <a:t>.</a:t>
            </a:r>
          </a:p>
        </p:txBody>
      </p:sp>
    </p:spTree>
    <p:extLst>
      <p:ext uri="{BB962C8B-B14F-4D97-AF65-F5344CB8AC3E}">
        <p14:creationId xmlns:p14="http://schemas.microsoft.com/office/powerpoint/2010/main" val="2834025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ppt_x"/>
                                          </p:val>
                                        </p:tav>
                                        <p:tav tm="100000">
                                          <p:val>
                                            <p:strVal val="#ppt_x"/>
                                          </p:val>
                                        </p:tav>
                                      </p:tavLst>
                                    </p:anim>
                                    <p:anim calcmode="lin" valueType="num">
                                      <p:cBhvr additive="base">
                                        <p:cTn id="2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P spid="16" grpId="0" animBg="1"/>
      <p:bldP spid="2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4"/>
            <a:ext cx="4348480" cy="4490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72366" y="1078385"/>
            <a:ext cx="3777554" cy="46518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1198"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models</a:t>
            </a:r>
            <a:endParaRPr lang="en-US" sz="2400" b="1" dirty="0">
              <a:solidFill>
                <a:srgbClr val="00B0F0"/>
              </a:solidFill>
              <a:latin typeface="Alexandria" charset="0"/>
              <a:cs typeface="Alexandria" charset="0"/>
            </a:endParaRPr>
          </a:p>
        </p:txBody>
      </p:sp>
      <p:sp>
        <p:nvSpPr>
          <p:cNvPr id="9" name="TextBox 8"/>
          <p:cNvSpPr txBox="1"/>
          <p:nvPr/>
        </p:nvSpPr>
        <p:spPr>
          <a:xfrm>
            <a:off x="8567040" y="-51934"/>
            <a:ext cx="18870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نماذج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816857" y="661422"/>
            <a:ext cx="2665730" cy="461665"/>
          </a:xfrm>
          <a:prstGeom prst="rect">
            <a:avLst/>
          </a:prstGeom>
        </p:spPr>
        <p:txBody>
          <a:bodyPr wrap="none">
            <a:spAutoFit/>
          </a:bodyPr>
          <a:lstStyle/>
          <a:p>
            <a:pPr algn="ctr"/>
            <a:r>
              <a:rPr lang="en-US" sz="2400" b="1" dirty="0" smtClean="0">
                <a:latin typeface="Times New Roman" panose="02020603050405020304" pitchFamily="18" charset="0"/>
                <a:ea typeface="Calibri" panose="020F0502020204030204" pitchFamily="34" charset="0"/>
              </a:rPr>
              <a:t>Transaction Model</a:t>
            </a:r>
            <a:endParaRPr lang="en-US" sz="2400" dirty="0"/>
          </a:p>
        </p:txBody>
      </p:sp>
      <p:sp>
        <p:nvSpPr>
          <p:cNvPr id="11" name="Rectangle 10"/>
          <p:cNvSpPr/>
          <p:nvPr/>
        </p:nvSpPr>
        <p:spPr>
          <a:xfrm>
            <a:off x="5667403" y="630644"/>
            <a:ext cx="1923925"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نموذج المعاملة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18616" y="1153864"/>
            <a:ext cx="4267200" cy="1323439"/>
          </a:xfrm>
          <a:prstGeom prst="rect">
            <a:avLst/>
          </a:prstGeom>
        </p:spPr>
        <p:txBody>
          <a:bodyPr wrap="square">
            <a:spAutoFit/>
          </a:bodyPr>
          <a:lstStyle/>
          <a:p>
            <a:pPr algn="ctr">
              <a:spcBef>
                <a:spcPts val="1800"/>
              </a:spcBef>
            </a:pP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The transaction model considers how </a:t>
            </a: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social</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relational, and cultural contexts frame and influence our communication encounters.</a:t>
            </a:r>
            <a:endParaRPr lang="en-US" b="1" dirty="0">
              <a:latin typeface="Times New Roman" panose="02020603050405020304" pitchFamily="18" charset="0"/>
              <a:ea typeface="Times New Roman" panose="02020603050405020304" pitchFamily="18" charset="0"/>
            </a:endParaRPr>
          </a:p>
        </p:txBody>
      </p:sp>
      <p:sp>
        <p:nvSpPr>
          <p:cNvPr id="6" name="Rectangle 5"/>
          <p:cNvSpPr/>
          <p:nvPr/>
        </p:nvSpPr>
        <p:spPr>
          <a:xfrm>
            <a:off x="4686141" y="1206364"/>
            <a:ext cx="3464560" cy="1015663"/>
          </a:xfrm>
          <a:prstGeom prst="rect">
            <a:avLst/>
          </a:prstGeom>
        </p:spPr>
        <p:txBody>
          <a:bodyPr wrap="square">
            <a:spAutoFit/>
          </a:bodyPr>
          <a:lstStyle/>
          <a:p>
            <a:pPr algn="ctr" rtl="1"/>
            <a:r>
              <a:rPr lang="ar-EG" sz="2000" dirty="0"/>
              <a:t>يأخذ نموذج المعاملة في الاعتبار كيف تؤطر السياقات الاجتماعية والعلائقية والثقافية لقاءاتنا الاتصالية وتؤثر عليها.</a:t>
            </a:r>
          </a:p>
        </p:txBody>
      </p:sp>
      <p:pic>
        <p:nvPicPr>
          <p:cNvPr id="14" name="Picture 13"/>
          <p:cNvPicPr/>
          <p:nvPr/>
        </p:nvPicPr>
        <p:blipFill>
          <a:blip r:embed="rId3">
            <a:extLst>
              <a:ext uri="{28A0092B-C50C-407E-A947-70E740481C1C}">
                <a14:useLocalDpi xmlns:a14="http://schemas.microsoft.com/office/drawing/2010/main" val="0"/>
              </a:ext>
            </a:extLst>
          </a:blip>
          <a:stretch>
            <a:fillRect/>
          </a:stretch>
        </p:blipFill>
        <p:spPr>
          <a:xfrm>
            <a:off x="8223787" y="441671"/>
            <a:ext cx="3968213" cy="3131618"/>
          </a:xfrm>
          <a:prstGeom prst="rect">
            <a:avLst/>
          </a:prstGeom>
          <a:ln>
            <a:noFill/>
          </a:ln>
          <a:effectLst>
            <a:softEdge rad="112500"/>
          </a:effectLst>
        </p:spPr>
      </p:pic>
      <p:sp>
        <p:nvSpPr>
          <p:cNvPr id="16" name="Rectangle 15"/>
          <p:cNvSpPr/>
          <p:nvPr/>
        </p:nvSpPr>
        <p:spPr>
          <a:xfrm>
            <a:off x="87242" y="2505802"/>
            <a:ext cx="1074333" cy="468077"/>
          </a:xfrm>
          <a:prstGeom prst="rect">
            <a:avLst/>
          </a:prstGeom>
          <a:solidFill>
            <a:schemeClr val="tx1">
              <a:lumMod val="85000"/>
              <a:lumOff val="15000"/>
            </a:schemeClr>
          </a:solidFill>
          <a:ln>
            <a:solidFill>
              <a:schemeClr val="tx1">
                <a:lumMod val="85000"/>
                <a:lumOff val="15000"/>
              </a:schemeClr>
            </a:solidFill>
          </a:ln>
        </p:spPr>
        <p:txBody>
          <a:bodyPr wrap="none">
            <a:spAutoFit/>
          </a:bodyPr>
          <a:lstStyle/>
          <a:p>
            <a:pPr>
              <a:lnSpc>
                <a:spcPct val="107000"/>
              </a:lnSpc>
              <a:spcAft>
                <a:spcPts val="800"/>
              </a:spcAft>
            </a:pPr>
            <a:r>
              <a:rPr lang="en-US" sz="2400" b="1" dirty="0" smtClean="0">
                <a:solidFill>
                  <a:srgbClr val="FF0000"/>
                </a:solidFill>
                <a:latin typeface="Times New Roman" panose="02020603050405020304" pitchFamily="18" charset="0"/>
                <a:ea typeface="Calibri" panose="020F0502020204030204" pitchFamily="34" charset="0"/>
                <a:cs typeface="Arial" panose="020B0604020202020204" pitchFamily="34" charset="0"/>
              </a:rPr>
              <a:t>Norms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50799" y="3021807"/>
            <a:ext cx="4328161" cy="2051972"/>
          </a:xfrm>
          <a:prstGeom prst="rect">
            <a:avLst/>
          </a:prstGeom>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Are social conventions that we pick up on through observation, practice, and trial and error. We may not even know we are breaking a social norm until we notice people looking at us strangely or someone corrects or teases us. </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7148504" y="2435953"/>
            <a:ext cx="1002197" cy="467629"/>
          </a:xfrm>
          <a:prstGeom prst="rect">
            <a:avLst/>
          </a:prstGeom>
          <a:solidFill>
            <a:schemeClr val="tx1">
              <a:lumMod val="85000"/>
              <a:lumOff val="15000"/>
            </a:schemeClr>
          </a:solidFill>
          <a:ln>
            <a:solidFill>
              <a:schemeClr val="tx1">
                <a:lumMod val="85000"/>
                <a:lumOff val="15000"/>
              </a:schemeClr>
            </a:solidFill>
          </a:ln>
        </p:spPr>
        <p:txBody>
          <a:bodyPr wrap="none">
            <a:spAutoFit/>
          </a:bodyPr>
          <a:lstStyle/>
          <a:p>
            <a:pPr>
              <a:lnSpc>
                <a:spcPct val="107000"/>
              </a:lnSpc>
              <a:spcAft>
                <a:spcPts val="800"/>
              </a:spcAft>
            </a:pPr>
            <a:r>
              <a:rPr lang="ar-EG" sz="2400" b="1" dirty="0" smtClean="0">
                <a:solidFill>
                  <a:srgbClr val="FF0000"/>
                </a:solidFill>
                <a:latin typeface="Times New Roman" panose="02020603050405020304" pitchFamily="18" charset="0"/>
                <a:ea typeface="Calibri" panose="020F0502020204030204" pitchFamily="34" charset="0"/>
                <a:cs typeface="Arial" panose="020B0604020202020204" pitchFamily="34" charset="0"/>
              </a:rPr>
              <a:t>الأعراف</a:t>
            </a:r>
            <a:endParaRPr lang="en-US"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5046240" y="3082002"/>
            <a:ext cx="3084141" cy="1938992"/>
          </a:xfrm>
          <a:prstGeom prst="rect">
            <a:avLst/>
          </a:prstGeom>
        </p:spPr>
        <p:txBody>
          <a:bodyPr wrap="square">
            <a:spAutoFit/>
          </a:bodyPr>
          <a:lstStyle/>
          <a:p>
            <a:pPr algn="r" rtl="1"/>
            <a:r>
              <a:rPr lang="ar-EG" sz="2000" dirty="0"/>
              <a:t>إنها أعراف اجتماعية نكتسبها من خلال الملاحظة والممارسة والتجربة والخطأ. وقد لا ندرك أننا نخالف معيارًا اجتماعيًا حتى نلاحظ أن الناس ينظرون إلينا بغرابة أو يصحح لنا أحدهم أو يضايقنا.</a:t>
            </a:r>
            <a:endParaRPr lang="en-US" sz="2000" dirty="0"/>
          </a:p>
        </p:txBody>
      </p:sp>
    </p:spTree>
    <p:extLst>
      <p:ext uri="{BB962C8B-B14F-4D97-AF65-F5344CB8AC3E}">
        <p14:creationId xmlns:p14="http://schemas.microsoft.com/office/powerpoint/2010/main" val="3263231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ppt_x"/>
                                          </p:val>
                                        </p:tav>
                                        <p:tav tm="100000">
                                          <p:val>
                                            <p:strVal val="#ppt_x"/>
                                          </p:val>
                                        </p:tav>
                                      </p:tavLst>
                                    </p:anim>
                                    <p:anim calcmode="lin" valueType="num">
                                      <p:cBhvr additive="base">
                                        <p:cTn id="2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P spid="16" grpId="0" animBg="1"/>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399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72366" y="1078385"/>
            <a:ext cx="3777554" cy="57290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1198"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models</a:t>
            </a:r>
            <a:endParaRPr lang="en-US" sz="2400" b="1" dirty="0">
              <a:solidFill>
                <a:srgbClr val="00B0F0"/>
              </a:solidFill>
              <a:latin typeface="Alexandria" charset="0"/>
              <a:cs typeface="Alexandria" charset="0"/>
            </a:endParaRPr>
          </a:p>
        </p:txBody>
      </p:sp>
      <p:sp>
        <p:nvSpPr>
          <p:cNvPr id="9" name="TextBox 8"/>
          <p:cNvSpPr txBox="1"/>
          <p:nvPr/>
        </p:nvSpPr>
        <p:spPr>
          <a:xfrm>
            <a:off x="8567040" y="-51934"/>
            <a:ext cx="18870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نماذج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816857" y="661422"/>
            <a:ext cx="2665730" cy="461665"/>
          </a:xfrm>
          <a:prstGeom prst="rect">
            <a:avLst/>
          </a:prstGeom>
        </p:spPr>
        <p:txBody>
          <a:bodyPr wrap="none">
            <a:spAutoFit/>
          </a:bodyPr>
          <a:lstStyle/>
          <a:p>
            <a:pPr algn="ctr"/>
            <a:r>
              <a:rPr lang="en-US" sz="2400" b="1" dirty="0" smtClean="0">
                <a:latin typeface="Times New Roman" panose="02020603050405020304" pitchFamily="18" charset="0"/>
                <a:ea typeface="Calibri" panose="020F0502020204030204" pitchFamily="34" charset="0"/>
              </a:rPr>
              <a:t>Transaction Model</a:t>
            </a:r>
            <a:endParaRPr lang="en-US" sz="2400" dirty="0"/>
          </a:p>
        </p:txBody>
      </p:sp>
      <p:sp>
        <p:nvSpPr>
          <p:cNvPr id="11" name="Rectangle 10"/>
          <p:cNvSpPr/>
          <p:nvPr/>
        </p:nvSpPr>
        <p:spPr>
          <a:xfrm>
            <a:off x="5667403" y="630644"/>
            <a:ext cx="1923925"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نموذج المعاملة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18616" y="1153864"/>
            <a:ext cx="4267200" cy="1323439"/>
          </a:xfrm>
          <a:prstGeom prst="rect">
            <a:avLst/>
          </a:prstGeom>
        </p:spPr>
        <p:txBody>
          <a:bodyPr wrap="square">
            <a:spAutoFit/>
          </a:bodyPr>
          <a:lstStyle/>
          <a:p>
            <a:pPr algn="ctr">
              <a:spcBef>
                <a:spcPts val="1800"/>
              </a:spcBef>
            </a:pP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The transaction model considers how </a:t>
            </a: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social</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relational, and cultural contexts frame and influence our communication encounters.</a:t>
            </a:r>
            <a:endParaRPr lang="en-US" b="1" dirty="0">
              <a:latin typeface="Times New Roman" panose="02020603050405020304" pitchFamily="18" charset="0"/>
              <a:ea typeface="Times New Roman" panose="02020603050405020304" pitchFamily="18" charset="0"/>
            </a:endParaRPr>
          </a:p>
        </p:txBody>
      </p:sp>
      <p:sp>
        <p:nvSpPr>
          <p:cNvPr id="6" name="Rectangle 5"/>
          <p:cNvSpPr/>
          <p:nvPr/>
        </p:nvSpPr>
        <p:spPr>
          <a:xfrm>
            <a:off x="4686141" y="1206364"/>
            <a:ext cx="3464560" cy="1015663"/>
          </a:xfrm>
          <a:prstGeom prst="rect">
            <a:avLst/>
          </a:prstGeom>
        </p:spPr>
        <p:txBody>
          <a:bodyPr wrap="square">
            <a:spAutoFit/>
          </a:bodyPr>
          <a:lstStyle/>
          <a:p>
            <a:pPr algn="ctr" rtl="1"/>
            <a:r>
              <a:rPr lang="ar-EG" sz="2000" dirty="0"/>
              <a:t>يأخذ نموذج المعاملة في الاعتبار كيف تؤطر السياقات الاجتماعية والعلائقية والثقافية لقاءاتنا الاتصالية وتؤثر عليها.</a:t>
            </a:r>
          </a:p>
        </p:txBody>
      </p:sp>
      <p:pic>
        <p:nvPicPr>
          <p:cNvPr id="14" name="Picture 13"/>
          <p:cNvPicPr/>
          <p:nvPr/>
        </p:nvPicPr>
        <p:blipFill>
          <a:blip r:embed="rId3">
            <a:extLst>
              <a:ext uri="{28A0092B-C50C-407E-A947-70E740481C1C}">
                <a14:useLocalDpi xmlns:a14="http://schemas.microsoft.com/office/drawing/2010/main" val="0"/>
              </a:ext>
            </a:extLst>
          </a:blip>
          <a:stretch>
            <a:fillRect/>
          </a:stretch>
        </p:blipFill>
        <p:spPr>
          <a:xfrm>
            <a:off x="8223787" y="441671"/>
            <a:ext cx="3968213" cy="3131618"/>
          </a:xfrm>
          <a:prstGeom prst="rect">
            <a:avLst/>
          </a:prstGeom>
          <a:ln>
            <a:noFill/>
          </a:ln>
          <a:effectLst>
            <a:softEdge rad="112500"/>
          </a:effectLst>
        </p:spPr>
      </p:pic>
      <p:sp>
        <p:nvSpPr>
          <p:cNvPr id="16" name="Rectangle 15"/>
          <p:cNvSpPr/>
          <p:nvPr/>
        </p:nvSpPr>
        <p:spPr>
          <a:xfrm>
            <a:off x="87242" y="2505802"/>
            <a:ext cx="2654894" cy="468077"/>
          </a:xfrm>
          <a:prstGeom prst="rect">
            <a:avLst/>
          </a:prstGeom>
          <a:solidFill>
            <a:schemeClr val="tx1">
              <a:lumMod val="85000"/>
              <a:lumOff val="15000"/>
            </a:schemeClr>
          </a:solidFill>
          <a:ln>
            <a:solidFill>
              <a:schemeClr val="tx1">
                <a:lumMod val="85000"/>
                <a:lumOff val="15000"/>
              </a:schemeClr>
            </a:solidFill>
          </a:ln>
        </p:spPr>
        <p:txBody>
          <a:bodyPr wrap="none">
            <a:spAutoFit/>
          </a:bodyPr>
          <a:lstStyle/>
          <a:p>
            <a:pPr>
              <a:lnSpc>
                <a:spcPct val="107000"/>
              </a:lnSpc>
              <a:spcAft>
                <a:spcPts val="800"/>
              </a:spcAft>
            </a:pPr>
            <a:r>
              <a:rPr lang="en-US" sz="2400" b="1" dirty="0" smtClean="0">
                <a:solidFill>
                  <a:srgbClr val="FF0000"/>
                </a:solidFill>
                <a:latin typeface="Times New Roman" panose="02020603050405020304" pitchFamily="18" charset="0"/>
                <a:ea typeface="Calibri" panose="020F0502020204030204" pitchFamily="34" charset="0"/>
                <a:cs typeface="Arial" panose="020B0604020202020204" pitchFamily="34" charset="0"/>
              </a:rPr>
              <a:t>Relational </a:t>
            </a: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Context</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50799" y="3021807"/>
            <a:ext cx="4328161" cy="3785652"/>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Includes the previous interpersonal history and type of relationship we have with a person. We communicate differently with someone we just met versus someone we’ve known for a long time. Initial interactions with people tend to be more highly scripted and governed by established norms and rules, but when we have an established relational context, we may be able to bend or break social norms and rules more easily.</a:t>
            </a:r>
          </a:p>
        </p:txBody>
      </p:sp>
      <p:sp>
        <p:nvSpPr>
          <p:cNvPr id="20" name="Rectangle 19"/>
          <p:cNvSpPr/>
          <p:nvPr/>
        </p:nvSpPr>
        <p:spPr>
          <a:xfrm>
            <a:off x="6437721" y="2372756"/>
            <a:ext cx="1786066" cy="467629"/>
          </a:xfrm>
          <a:prstGeom prst="rect">
            <a:avLst/>
          </a:prstGeom>
          <a:solidFill>
            <a:schemeClr val="tx1">
              <a:lumMod val="85000"/>
              <a:lumOff val="15000"/>
            </a:schemeClr>
          </a:solidFill>
          <a:ln>
            <a:solidFill>
              <a:schemeClr val="tx1">
                <a:lumMod val="85000"/>
                <a:lumOff val="15000"/>
              </a:schemeClr>
            </a:solidFill>
          </a:ln>
        </p:spPr>
        <p:txBody>
          <a:bodyPr wrap="none">
            <a:spAutoFit/>
          </a:bodyPr>
          <a:lstStyle/>
          <a:p>
            <a:pPr>
              <a:lnSpc>
                <a:spcPct val="107000"/>
              </a:lnSpc>
              <a:spcAft>
                <a:spcPts val="800"/>
              </a:spcAft>
            </a:pPr>
            <a:r>
              <a:rPr lang="ar-EG"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السياق</a:t>
            </a:r>
            <a:r>
              <a:rPr lang="ar-EG" sz="2400" b="1" dirty="0" smtClean="0">
                <a:solidFill>
                  <a:srgbClr val="FF0000"/>
                </a:solidFill>
                <a:latin typeface="Times New Roman" panose="02020603050405020304" pitchFamily="18" charset="0"/>
                <a:ea typeface="Calibri" panose="020F0502020204030204" pitchFamily="34" charset="0"/>
                <a:cs typeface="Arial" panose="020B0604020202020204" pitchFamily="34" charset="0"/>
              </a:rPr>
              <a:t> العلاقاتي</a:t>
            </a:r>
            <a:endParaRPr lang="en-US"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4572382" y="3082002"/>
            <a:ext cx="3558000" cy="3170099"/>
          </a:xfrm>
          <a:prstGeom prst="rect">
            <a:avLst/>
          </a:prstGeom>
        </p:spPr>
        <p:txBody>
          <a:bodyPr wrap="square">
            <a:spAutoFit/>
          </a:bodyPr>
          <a:lstStyle/>
          <a:p>
            <a:pPr algn="r" rtl="1"/>
            <a:r>
              <a:rPr lang="ar-EG" sz="2000" dirty="0"/>
              <a:t>تتضمن تاريخ العلاقات الشخصية السابقة ونوع العلاقة التي تربطنا بشخص ما. فنحن نتواصل بشكل مختلف مع شخص التقينا به للتو مقارنة بشخص نعرفه منذ فترة طويلة. وتميل التفاعلات الأولية مع الأشخاص إلى أن تكون أكثر تنظيمًا وتحكمها قواعد ومعايير راسخة، ولكن عندما يكون لدينا سياق علاقات راسخ، فقد نتمكن من ثني أو كسر القواعد والمعايير الاجتماعية بسهولة أكبر.</a:t>
            </a:r>
            <a:endParaRPr lang="en-US" sz="2000" dirty="0"/>
          </a:p>
        </p:txBody>
      </p:sp>
    </p:spTree>
    <p:extLst>
      <p:ext uri="{BB962C8B-B14F-4D97-AF65-F5344CB8AC3E}">
        <p14:creationId xmlns:p14="http://schemas.microsoft.com/office/powerpoint/2010/main" val="3218344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ppt_x"/>
                                          </p:val>
                                        </p:tav>
                                        <p:tav tm="100000">
                                          <p:val>
                                            <p:strVal val="#ppt_x"/>
                                          </p:val>
                                        </p:tav>
                                      </p:tavLst>
                                    </p:anim>
                                    <p:anim calcmode="lin" valueType="num">
                                      <p:cBhvr additive="base">
                                        <p:cTn id="2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P spid="16" grpId="0" animBg="1"/>
      <p:bldP spid="2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35857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72366" y="1078385"/>
            <a:ext cx="3777554" cy="365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1198"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models</a:t>
            </a:r>
            <a:endParaRPr lang="en-US" sz="2400" b="1" dirty="0">
              <a:solidFill>
                <a:srgbClr val="00B0F0"/>
              </a:solidFill>
              <a:latin typeface="Alexandria" charset="0"/>
              <a:cs typeface="Alexandria" charset="0"/>
            </a:endParaRPr>
          </a:p>
        </p:txBody>
      </p:sp>
      <p:sp>
        <p:nvSpPr>
          <p:cNvPr id="9" name="TextBox 8"/>
          <p:cNvSpPr txBox="1"/>
          <p:nvPr/>
        </p:nvSpPr>
        <p:spPr>
          <a:xfrm>
            <a:off x="8567040" y="-51934"/>
            <a:ext cx="18870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نماذج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816857" y="661422"/>
            <a:ext cx="2665730" cy="461665"/>
          </a:xfrm>
          <a:prstGeom prst="rect">
            <a:avLst/>
          </a:prstGeom>
        </p:spPr>
        <p:txBody>
          <a:bodyPr wrap="none">
            <a:spAutoFit/>
          </a:bodyPr>
          <a:lstStyle/>
          <a:p>
            <a:pPr algn="ctr"/>
            <a:r>
              <a:rPr lang="en-US" sz="2400" b="1" dirty="0" smtClean="0">
                <a:latin typeface="Times New Roman" panose="02020603050405020304" pitchFamily="18" charset="0"/>
                <a:ea typeface="Calibri" panose="020F0502020204030204" pitchFamily="34" charset="0"/>
              </a:rPr>
              <a:t>Transaction Model</a:t>
            </a:r>
            <a:endParaRPr lang="en-US" sz="2400" dirty="0"/>
          </a:p>
        </p:txBody>
      </p:sp>
      <p:sp>
        <p:nvSpPr>
          <p:cNvPr id="11" name="Rectangle 10"/>
          <p:cNvSpPr/>
          <p:nvPr/>
        </p:nvSpPr>
        <p:spPr>
          <a:xfrm>
            <a:off x="5667403" y="630644"/>
            <a:ext cx="1923925"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نموذج المعاملة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18616" y="1153864"/>
            <a:ext cx="4267200" cy="1323439"/>
          </a:xfrm>
          <a:prstGeom prst="rect">
            <a:avLst/>
          </a:prstGeom>
        </p:spPr>
        <p:txBody>
          <a:bodyPr wrap="square">
            <a:spAutoFit/>
          </a:bodyPr>
          <a:lstStyle/>
          <a:p>
            <a:pPr algn="ctr">
              <a:spcBef>
                <a:spcPts val="1800"/>
              </a:spcBef>
            </a:pP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The transaction model considers how </a:t>
            </a: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social</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relational, and cultural contexts frame and influence our communication encounters.</a:t>
            </a:r>
            <a:endParaRPr lang="en-US" b="1" dirty="0">
              <a:latin typeface="Times New Roman" panose="02020603050405020304" pitchFamily="18" charset="0"/>
              <a:ea typeface="Times New Roman" panose="02020603050405020304" pitchFamily="18" charset="0"/>
            </a:endParaRPr>
          </a:p>
        </p:txBody>
      </p:sp>
      <p:sp>
        <p:nvSpPr>
          <p:cNvPr id="6" name="Rectangle 5"/>
          <p:cNvSpPr/>
          <p:nvPr/>
        </p:nvSpPr>
        <p:spPr>
          <a:xfrm>
            <a:off x="4686141" y="1206364"/>
            <a:ext cx="3464560" cy="1015663"/>
          </a:xfrm>
          <a:prstGeom prst="rect">
            <a:avLst/>
          </a:prstGeom>
        </p:spPr>
        <p:txBody>
          <a:bodyPr wrap="square">
            <a:spAutoFit/>
          </a:bodyPr>
          <a:lstStyle/>
          <a:p>
            <a:pPr algn="ctr" rtl="1"/>
            <a:r>
              <a:rPr lang="ar-EG" sz="2000" dirty="0"/>
              <a:t>يأخذ نموذج المعاملة في الاعتبار كيف تؤطر السياقات الاجتماعية والعلائقية والثقافية لقاءاتنا الاتصالية وتؤثر عليها.</a:t>
            </a:r>
          </a:p>
        </p:txBody>
      </p:sp>
      <p:pic>
        <p:nvPicPr>
          <p:cNvPr id="14" name="Picture 13"/>
          <p:cNvPicPr/>
          <p:nvPr/>
        </p:nvPicPr>
        <p:blipFill>
          <a:blip r:embed="rId3">
            <a:extLst>
              <a:ext uri="{28A0092B-C50C-407E-A947-70E740481C1C}">
                <a14:useLocalDpi xmlns:a14="http://schemas.microsoft.com/office/drawing/2010/main" val="0"/>
              </a:ext>
            </a:extLst>
          </a:blip>
          <a:stretch>
            <a:fillRect/>
          </a:stretch>
        </p:blipFill>
        <p:spPr>
          <a:xfrm>
            <a:off x="8223787" y="441671"/>
            <a:ext cx="3968213" cy="3131618"/>
          </a:xfrm>
          <a:prstGeom prst="rect">
            <a:avLst/>
          </a:prstGeom>
          <a:ln>
            <a:noFill/>
          </a:ln>
          <a:effectLst>
            <a:softEdge rad="112500"/>
          </a:effectLst>
        </p:spPr>
      </p:pic>
      <p:sp>
        <p:nvSpPr>
          <p:cNvPr id="16" name="Rectangle 15"/>
          <p:cNvSpPr/>
          <p:nvPr/>
        </p:nvSpPr>
        <p:spPr>
          <a:xfrm>
            <a:off x="87242" y="2505802"/>
            <a:ext cx="2433680" cy="468077"/>
          </a:xfrm>
          <a:prstGeom prst="rect">
            <a:avLst/>
          </a:prstGeom>
          <a:solidFill>
            <a:schemeClr val="tx1">
              <a:lumMod val="85000"/>
              <a:lumOff val="15000"/>
            </a:schemeClr>
          </a:solidFill>
          <a:ln>
            <a:solidFill>
              <a:schemeClr val="tx1">
                <a:lumMod val="85000"/>
                <a:lumOff val="15000"/>
              </a:schemeClr>
            </a:solidFill>
          </a:ln>
        </p:spPr>
        <p:txBody>
          <a:bodyPr wrap="none">
            <a:spAutoFit/>
          </a:bodyPr>
          <a:lstStyle/>
          <a:p>
            <a:pPr>
              <a:lnSpc>
                <a:spcPct val="107000"/>
              </a:lnSpc>
              <a:spcAft>
                <a:spcPts val="800"/>
              </a:spcAft>
            </a:pPr>
            <a:r>
              <a:rPr lang="en-US" sz="2400" b="1" dirty="0" smtClean="0">
                <a:solidFill>
                  <a:srgbClr val="FF0000"/>
                </a:solidFill>
                <a:latin typeface="Times New Roman" panose="02020603050405020304" pitchFamily="18" charset="0"/>
                <a:ea typeface="Calibri" panose="020F0502020204030204" pitchFamily="34" charset="0"/>
                <a:cs typeface="Arial" panose="020B0604020202020204" pitchFamily="34" charset="0"/>
              </a:rPr>
              <a:t>Cultural </a:t>
            </a: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Context</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50799" y="3021807"/>
            <a:ext cx="4328161" cy="1323439"/>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Includes various aspects of identities such as race, gender, nationality, ethnicity, sexual orientation, class, and ability.</a:t>
            </a:r>
          </a:p>
        </p:txBody>
      </p:sp>
      <p:sp>
        <p:nvSpPr>
          <p:cNvPr id="20" name="Rectangle 19"/>
          <p:cNvSpPr/>
          <p:nvPr/>
        </p:nvSpPr>
        <p:spPr>
          <a:xfrm>
            <a:off x="6437721" y="2372756"/>
            <a:ext cx="1608133" cy="467629"/>
          </a:xfrm>
          <a:prstGeom prst="rect">
            <a:avLst/>
          </a:prstGeom>
          <a:solidFill>
            <a:schemeClr val="tx1">
              <a:lumMod val="85000"/>
              <a:lumOff val="15000"/>
            </a:schemeClr>
          </a:solidFill>
          <a:ln>
            <a:solidFill>
              <a:schemeClr val="tx1">
                <a:lumMod val="85000"/>
                <a:lumOff val="15000"/>
              </a:schemeClr>
            </a:solidFill>
          </a:ln>
        </p:spPr>
        <p:txBody>
          <a:bodyPr wrap="none">
            <a:spAutoFit/>
          </a:bodyPr>
          <a:lstStyle/>
          <a:p>
            <a:pPr>
              <a:lnSpc>
                <a:spcPct val="107000"/>
              </a:lnSpc>
              <a:spcAft>
                <a:spcPts val="800"/>
              </a:spcAft>
            </a:pPr>
            <a:r>
              <a:rPr lang="ar-EG" sz="2400" b="1" smtClean="0">
                <a:solidFill>
                  <a:schemeClr val="bg1"/>
                </a:solidFill>
                <a:latin typeface="Times New Roman" panose="02020603050405020304" pitchFamily="18" charset="0"/>
                <a:ea typeface="Calibri" panose="020F0502020204030204" pitchFamily="34" charset="0"/>
                <a:cs typeface="Arial" panose="020B0604020202020204" pitchFamily="34" charset="0"/>
              </a:rPr>
              <a:t>السياق</a:t>
            </a:r>
            <a:r>
              <a:rPr lang="ar-EG" sz="2400" b="1" smtClean="0">
                <a:solidFill>
                  <a:srgbClr val="FF0000"/>
                </a:solidFill>
                <a:latin typeface="Times New Roman" panose="02020603050405020304" pitchFamily="18" charset="0"/>
                <a:ea typeface="Calibri" panose="020F0502020204030204" pitchFamily="34" charset="0"/>
                <a:cs typeface="Arial" panose="020B0604020202020204" pitchFamily="34" charset="0"/>
              </a:rPr>
              <a:t> </a:t>
            </a:r>
            <a:r>
              <a:rPr lang="ar-EG" sz="2400" b="1" smtClean="0">
                <a:solidFill>
                  <a:srgbClr val="FF0000"/>
                </a:solidFill>
                <a:latin typeface="Times New Roman" panose="02020603050405020304" pitchFamily="18" charset="0"/>
                <a:ea typeface="Calibri" panose="020F0502020204030204" pitchFamily="34" charset="0"/>
                <a:cs typeface="Arial" panose="020B0604020202020204" pitchFamily="34" charset="0"/>
              </a:rPr>
              <a:t>الثقافي</a:t>
            </a:r>
            <a:endParaRPr lang="en-US"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4572382" y="3082002"/>
            <a:ext cx="3558000" cy="1015663"/>
          </a:xfrm>
          <a:prstGeom prst="rect">
            <a:avLst/>
          </a:prstGeom>
        </p:spPr>
        <p:txBody>
          <a:bodyPr wrap="square">
            <a:spAutoFit/>
          </a:bodyPr>
          <a:lstStyle/>
          <a:p>
            <a:pPr algn="r" rtl="1"/>
            <a:r>
              <a:rPr lang="ar-EG" sz="2000" dirty="0"/>
              <a:t>يتضمن جوانب مختلفة من الهويات مثل العرق والجنس والجنسية والانتماء العرقي والتوجه الجنسي والطبقة والقدرة.</a:t>
            </a:r>
            <a:endParaRPr lang="en-US" sz="2000" dirty="0"/>
          </a:p>
        </p:txBody>
      </p:sp>
    </p:spTree>
    <p:extLst>
      <p:ext uri="{BB962C8B-B14F-4D97-AF65-F5344CB8AC3E}">
        <p14:creationId xmlns:p14="http://schemas.microsoft.com/office/powerpoint/2010/main" val="3873405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ppt_x"/>
                                          </p:val>
                                        </p:tav>
                                        <p:tav tm="100000">
                                          <p:val>
                                            <p:strVal val="#ppt_x"/>
                                          </p:val>
                                        </p:tav>
                                      </p:tavLst>
                                    </p:anim>
                                    <p:anim calcmode="lin" valueType="num">
                                      <p:cBhvr additive="base">
                                        <p:cTn id="2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P spid="16" grpId="0" animBg="1"/>
      <p:bldP spid="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856084"/>
            <a:ext cx="4338047" cy="523220"/>
          </a:xfrm>
          <a:prstGeom prst="rect">
            <a:avLst/>
          </a:prstGeom>
          <a:noFill/>
        </p:spPr>
        <p:txBody>
          <a:bodyPr wrap="none" rtlCol="0">
            <a:spAutoFit/>
          </a:bodyPr>
          <a:lstStyle/>
          <a:p>
            <a:r>
              <a:rPr lang="en-US" sz="2800" b="1" dirty="0" smtClean="0">
                <a:solidFill>
                  <a:srgbClr val="00B0F0"/>
                </a:solidFill>
                <a:latin typeface="Alexandria" charset="0"/>
                <a:cs typeface="Alexandria" charset="0"/>
              </a:rPr>
              <a:t>Communication barriers</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843596" y="1514954"/>
            <a:ext cx="19960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حواجز التواصل</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562608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510565" y="6614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707651"/>
            <a:ext cx="4348480" cy="1579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39920" y="683829"/>
            <a:ext cx="4084320" cy="1602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74173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barriers</a:t>
            </a:r>
            <a:endParaRPr lang="en-US" sz="2400" b="1" dirty="0">
              <a:solidFill>
                <a:srgbClr val="00B0F0"/>
              </a:solidFill>
              <a:latin typeface="Alexandria" charset="0"/>
              <a:cs typeface="Alexandria" charset="0"/>
            </a:endParaRPr>
          </a:p>
        </p:txBody>
      </p:sp>
      <p:sp>
        <p:nvSpPr>
          <p:cNvPr id="9" name="TextBox 8"/>
          <p:cNvSpPr txBox="1"/>
          <p:nvPr/>
        </p:nvSpPr>
        <p:spPr>
          <a:xfrm>
            <a:off x="8512537" y="-51934"/>
            <a:ext cx="19960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حواجز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91440" y="809452"/>
            <a:ext cx="4267200" cy="1477328"/>
          </a:xfrm>
          <a:prstGeom prst="rect">
            <a:avLst/>
          </a:prstGeom>
        </p:spPr>
        <p:txBody>
          <a:bodyPr wrap="square">
            <a:spAutoFit/>
          </a:bodyPr>
          <a:lstStyle/>
          <a:p>
            <a:pPr algn="ctr"/>
            <a:r>
              <a:rPr lang="en-US" dirty="0">
                <a:latin typeface="Times New Roman" panose="02020603050405020304" pitchFamily="18" charset="0"/>
                <a:cs typeface="Times New Roman" panose="02020603050405020304" pitchFamily="18" charset="0"/>
              </a:rPr>
              <a:t>The word barrier means an obstacle, a hindrance or simply a problem that comes in a way of transmission of a message and blocks the process, either completely or partially.</a:t>
            </a:r>
          </a:p>
        </p:txBody>
      </p:sp>
      <p:sp>
        <p:nvSpPr>
          <p:cNvPr id="6" name="Rectangle 5"/>
          <p:cNvSpPr/>
          <p:nvPr/>
        </p:nvSpPr>
        <p:spPr>
          <a:xfrm>
            <a:off x="4586126" y="895757"/>
            <a:ext cx="3464560" cy="1015663"/>
          </a:xfrm>
          <a:prstGeom prst="rect">
            <a:avLst/>
          </a:prstGeom>
        </p:spPr>
        <p:txBody>
          <a:bodyPr wrap="square">
            <a:spAutoFit/>
          </a:bodyPr>
          <a:lstStyle/>
          <a:p>
            <a:pPr algn="r" rtl="1"/>
            <a:r>
              <a:rPr lang="ar-EG" sz="2000" dirty="0"/>
              <a:t>تعني كلمة حاجز عقبة أو عائق أو ببساطة مشكلة تأتي في طريق نقل رسالة وتعيق العملية إما كليًا أو جزئيًا.</a:t>
            </a:r>
            <a:endParaRPr lang="en-US" sz="2000" dirty="0"/>
          </a:p>
        </p:txBody>
      </p:sp>
      <p:sp>
        <p:nvSpPr>
          <p:cNvPr id="16" name="Oval 15"/>
          <p:cNvSpPr/>
          <p:nvPr/>
        </p:nvSpPr>
        <p:spPr>
          <a:xfrm>
            <a:off x="3521326" y="4230441"/>
            <a:ext cx="2448797" cy="2394408"/>
          </a:xfrm>
          <a:prstGeom prst="ellipse">
            <a:avLst/>
          </a:prstGeom>
          <a:solidFill>
            <a:schemeClr val="accent1">
              <a:lumMod val="75000"/>
            </a:schemeClr>
          </a:solidFill>
        </p:spPr>
        <p:style>
          <a:lnRef idx="1">
            <a:schemeClr val="dk1"/>
          </a:lnRef>
          <a:fillRef idx="3">
            <a:schemeClr val="dk1"/>
          </a:fillRef>
          <a:effectRef idx="2">
            <a:schemeClr val="dk1"/>
          </a:effectRef>
          <a:fontRef idx="minor">
            <a:schemeClr val="lt1"/>
          </a:fontRef>
        </p:style>
        <p:txBody>
          <a:bodyPr rtlCol="0" anchor="ctr"/>
          <a:lstStyle/>
          <a:p>
            <a:pPr algn="ctr"/>
            <a:endParaRPr lang="en-US">
              <a:solidFill>
                <a:schemeClr val="bg1"/>
              </a:solidFill>
            </a:endParaRPr>
          </a:p>
        </p:txBody>
      </p:sp>
      <p:sp>
        <p:nvSpPr>
          <p:cNvPr id="17" name="Rectangle 16"/>
          <p:cNvSpPr/>
          <p:nvPr/>
        </p:nvSpPr>
        <p:spPr>
          <a:xfrm>
            <a:off x="6457679" y="3814941"/>
            <a:ext cx="1835759" cy="830997"/>
          </a:xfrm>
          <a:prstGeom prst="rect">
            <a:avLst/>
          </a:prstGeom>
          <a:solidFill>
            <a:schemeClr val="accent1">
              <a:lumMod val="75000"/>
            </a:schemeClr>
          </a:solidFill>
          <a:ln>
            <a:solidFill>
              <a:schemeClr val="tx1">
                <a:lumMod val="95000"/>
                <a:lumOff val="5000"/>
              </a:schemeClr>
            </a:solidFill>
          </a:ln>
        </p:spPr>
        <p:txBody>
          <a:bodyPr wrap="none">
            <a:spAutoFit/>
          </a:bodyPr>
          <a:lstStyle/>
          <a:p>
            <a:pPr algn="ctr"/>
            <a:r>
              <a:rPr lang="en-US" sz="2400" b="1" kern="1800" spc="-75"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Psychological</a:t>
            </a:r>
            <a:endParaRPr lang="ar-EG" sz="2400" b="1" kern="1800" spc="-75"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ar-EG" sz="2400" b="1" kern="1800" spc="-75"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نفسية</a:t>
            </a:r>
            <a:r>
              <a:rPr lang="en-US" sz="2000" b="1" kern="1800" spc="-75"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b="1" dirty="0">
              <a:latin typeface="Times New Roman" panose="02020603050405020304" pitchFamily="18" charset="0"/>
              <a:cs typeface="Times New Roman" panose="02020603050405020304" pitchFamily="18" charset="0"/>
            </a:endParaRPr>
          </a:p>
        </p:txBody>
      </p:sp>
      <p:sp>
        <p:nvSpPr>
          <p:cNvPr id="19" name="Rectangle 18"/>
          <p:cNvSpPr/>
          <p:nvPr/>
        </p:nvSpPr>
        <p:spPr>
          <a:xfrm>
            <a:off x="4745724" y="2659003"/>
            <a:ext cx="1986442" cy="830997"/>
          </a:xfrm>
          <a:prstGeom prst="rect">
            <a:avLst/>
          </a:prstGeom>
          <a:solidFill>
            <a:schemeClr val="accent1">
              <a:lumMod val="75000"/>
            </a:schemeClr>
          </a:solidFill>
          <a:ln>
            <a:solidFill>
              <a:schemeClr val="tx1">
                <a:lumMod val="95000"/>
                <a:lumOff val="5000"/>
              </a:schemeClr>
            </a:solidFill>
          </a:ln>
        </p:spPr>
        <p:txBody>
          <a:bodyPr wrap="none">
            <a:spAutoFit/>
          </a:bodyPr>
          <a:lstStyle/>
          <a:p>
            <a:pPr algn="ct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Physiological </a:t>
            </a:r>
            <a:endParaRPr lang="ar-EG"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algn="ctr"/>
            <a:r>
              <a:rPr lang="ar-EG"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جسدية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20" name="Rectangle 19"/>
          <p:cNvSpPr/>
          <p:nvPr/>
        </p:nvSpPr>
        <p:spPr>
          <a:xfrm>
            <a:off x="2602185" y="2744905"/>
            <a:ext cx="1313180" cy="830997"/>
          </a:xfrm>
          <a:prstGeom prst="rect">
            <a:avLst/>
          </a:prstGeom>
          <a:solidFill>
            <a:schemeClr val="accent1">
              <a:lumMod val="75000"/>
            </a:schemeClr>
          </a:solidFill>
          <a:ln>
            <a:solidFill>
              <a:schemeClr val="tx1">
                <a:lumMod val="95000"/>
                <a:lumOff val="5000"/>
              </a:schemeClr>
            </a:solidFill>
          </a:ln>
        </p:spPr>
        <p:txBody>
          <a:bodyPr wrap="none">
            <a:spAutoFit/>
          </a:bodyPr>
          <a:lstStyle/>
          <a:p>
            <a:pPr algn="ctr"/>
            <a:r>
              <a:rPr lang="en-US"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Cultural</a:t>
            </a:r>
            <a:endParaRPr lang="ar-EG"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algn="ctr"/>
            <a:r>
              <a:rPr lang="ar-EG"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ثقافية</a:t>
            </a:r>
            <a:r>
              <a:rPr lang="en-US"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21" name="Rectangle 20"/>
          <p:cNvSpPr/>
          <p:nvPr/>
        </p:nvSpPr>
        <p:spPr>
          <a:xfrm>
            <a:off x="664941" y="3829867"/>
            <a:ext cx="2242922" cy="830997"/>
          </a:xfrm>
          <a:prstGeom prst="rect">
            <a:avLst/>
          </a:prstGeom>
          <a:solidFill>
            <a:schemeClr val="accent1">
              <a:lumMod val="75000"/>
            </a:schemeClr>
          </a:solidFill>
          <a:ln>
            <a:solidFill>
              <a:schemeClr val="tx1">
                <a:lumMod val="95000"/>
                <a:lumOff val="5000"/>
              </a:schemeClr>
            </a:solidFill>
          </a:ln>
        </p:spPr>
        <p:txBody>
          <a:bodyPr wrap="none">
            <a:spAutoFit/>
          </a:bodyPr>
          <a:lstStyle/>
          <a:p>
            <a:pPr algn="ct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Organizational </a:t>
            </a:r>
            <a:endParaRPr lang="ar-EG"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algn="ctr"/>
            <a:r>
              <a:rPr lang="ar-EG"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تنظيمية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22" name="Rectangle 21"/>
          <p:cNvSpPr/>
          <p:nvPr/>
        </p:nvSpPr>
        <p:spPr>
          <a:xfrm>
            <a:off x="483516" y="4839464"/>
            <a:ext cx="1983813" cy="958660"/>
          </a:xfrm>
          <a:prstGeom prst="rect">
            <a:avLst/>
          </a:prstGeom>
          <a:solidFill>
            <a:schemeClr val="accent1">
              <a:lumMod val="75000"/>
            </a:schemeClr>
          </a:solidFill>
          <a:ln>
            <a:solidFill>
              <a:schemeClr val="tx1">
                <a:lumMod val="95000"/>
                <a:lumOff val="5000"/>
              </a:schemeClr>
            </a:solidFill>
          </a:ln>
        </p:spPr>
        <p:txBody>
          <a:bodyPr wrap="none">
            <a:spAutoFit/>
          </a:bodyPr>
          <a:lstStyle/>
          <a:p>
            <a:pPr algn="ctr">
              <a:lnSpc>
                <a:spcPct val="107000"/>
              </a:lnSpc>
              <a:spcAft>
                <a:spcPts val="800"/>
              </a:spcAft>
            </a:pPr>
            <a:r>
              <a:rPr lang="en-US"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Technological</a:t>
            </a:r>
            <a:endParaRPr lang="ar-EG"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800"/>
              </a:spcAft>
            </a:pPr>
            <a:r>
              <a:rPr lang="ar-EG"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تكنولوجية</a:t>
            </a:r>
            <a:endPar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cxnSp>
        <p:nvCxnSpPr>
          <p:cNvPr id="24" name="Straight Arrow Connector 23"/>
          <p:cNvCxnSpPr/>
          <p:nvPr/>
        </p:nvCxnSpPr>
        <p:spPr>
          <a:xfrm flipH="1" flipV="1">
            <a:off x="3449360" y="3620815"/>
            <a:ext cx="696967" cy="75018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6" name="Straight Arrow Connector 25"/>
          <p:cNvCxnSpPr/>
          <p:nvPr/>
        </p:nvCxnSpPr>
        <p:spPr>
          <a:xfrm flipH="1" flipV="1">
            <a:off x="2979829" y="4289899"/>
            <a:ext cx="877097" cy="3786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7" name="Straight Arrow Connector 26"/>
          <p:cNvCxnSpPr/>
          <p:nvPr/>
        </p:nvCxnSpPr>
        <p:spPr>
          <a:xfrm flipV="1">
            <a:off x="5782563" y="4479221"/>
            <a:ext cx="665742" cy="35031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8" name="Straight Arrow Connector 27"/>
          <p:cNvCxnSpPr/>
          <p:nvPr/>
        </p:nvCxnSpPr>
        <p:spPr>
          <a:xfrm flipH="1" flipV="1">
            <a:off x="2572263" y="5250720"/>
            <a:ext cx="949065" cy="4679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9" name="Straight Arrow Connector 28"/>
          <p:cNvCxnSpPr/>
          <p:nvPr/>
        </p:nvCxnSpPr>
        <p:spPr>
          <a:xfrm flipV="1">
            <a:off x="4915255" y="3546297"/>
            <a:ext cx="740163" cy="68414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5" name="Rectangle 14"/>
          <p:cNvSpPr/>
          <p:nvPr/>
        </p:nvSpPr>
        <p:spPr>
          <a:xfrm>
            <a:off x="4069648" y="5090511"/>
            <a:ext cx="1566454" cy="523220"/>
          </a:xfrm>
          <a:prstGeom prst="rect">
            <a:avLst/>
          </a:prstGeom>
        </p:spPr>
        <p:txBody>
          <a:bodyPr wrap="none">
            <a:spAutoFit/>
          </a:bodyPr>
          <a:lstStyle/>
          <a:p>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Barriers</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9620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000" fill="hold"/>
                                        <p:tgtEl>
                                          <p:spTgt spid="16"/>
                                        </p:tgtEl>
                                        <p:attrNameLst>
                                          <p:attrName>ppt_w</p:attrName>
                                        </p:attrNameLst>
                                      </p:cBhvr>
                                      <p:tavLst>
                                        <p:tav tm="0">
                                          <p:val>
                                            <p:fltVal val="0"/>
                                          </p:val>
                                        </p:tav>
                                        <p:tav tm="100000">
                                          <p:val>
                                            <p:strVal val="#ppt_w"/>
                                          </p:val>
                                        </p:tav>
                                      </p:tavLst>
                                    </p:anim>
                                    <p:anim calcmode="lin" valueType="num">
                                      <p:cBhvr>
                                        <p:cTn id="14" dur="1000" fill="hold"/>
                                        <p:tgtEl>
                                          <p:spTgt spid="16"/>
                                        </p:tgtEl>
                                        <p:attrNameLst>
                                          <p:attrName>ppt_h</p:attrName>
                                        </p:attrNameLst>
                                      </p:cBhvr>
                                      <p:tavLst>
                                        <p:tav tm="0">
                                          <p:val>
                                            <p:fltVal val="0"/>
                                          </p:val>
                                        </p:tav>
                                        <p:tav tm="100000">
                                          <p:val>
                                            <p:strVal val="#ppt_h"/>
                                          </p:val>
                                        </p:tav>
                                      </p:tavLst>
                                    </p:anim>
                                    <p:anim calcmode="lin" valueType="num">
                                      <p:cBhvr>
                                        <p:cTn id="15" dur="1000" fill="hold"/>
                                        <p:tgtEl>
                                          <p:spTgt spid="16"/>
                                        </p:tgtEl>
                                        <p:attrNameLst>
                                          <p:attrName>style.rotation</p:attrName>
                                        </p:attrNameLst>
                                      </p:cBhvr>
                                      <p:tavLst>
                                        <p:tav tm="0">
                                          <p:val>
                                            <p:fltVal val="90"/>
                                          </p:val>
                                        </p:tav>
                                        <p:tav tm="100000">
                                          <p:val>
                                            <p:fltVal val="0"/>
                                          </p:val>
                                        </p:tav>
                                      </p:tavLst>
                                    </p:anim>
                                    <p:animEffect transition="in" filter="fade">
                                      <p:cBhvr>
                                        <p:cTn id="16" dur="10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randombar(horizontal)">
                                      <p:cBhvr>
                                        <p:cTn id="21" dur="500"/>
                                        <p:tgtEl>
                                          <p:spTgt spid="28"/>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randombar(horizontal)">
                                      <p:cBhvr>
                                        <p:cTn id="24" dur="500"/>
                                        <p:tgtEl>
                                          <p:spTgt spid="22"/>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randombar(horizontal)">
                                      <p:cBhvr>
                                        <p:cTn id="29" dur="500"/>
                                        <p:tgtEl>
                                          <p:spTgt spid="26"/>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randombar(horizontal)">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randombar(horizontal)">
                                      <p:cBhvr>
                                        <p:cTn id="37" dur="500"/>
                                        <p:tgtEl>
                                          <p:spTgt spid="24"/>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randombar(horizontal)">
                                      <p:cBhvr>
                                        <p:cTn id="40" dur="500"/>
                                        <p:tgtEl>
                                          <p:spTgt spid="20"/>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randombar(horizontal)">
                                      <p:cBhvr>
                                        <p:cTn id="43" dur="500"/>
                                        <p:tgtEl>
                                          <p:spTgt spid="19"/>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nodeType="click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randombar(horizontal)">
                                      <p:cBhvr>
                                        <p:cTn id="48" dur="500"/>
                                        <p:tgtEl>
                                          <p:spTgt spid="27"/>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randombar(horizontal)">
                                      <p:cBhvr>
                                        <p:cTn id="51" dur="500"/>
                                        <p:tgtEl>
                                          <p:spTgt spid="17"/>
                                        </p:tgtEl>
                                      </p:cBhvr>
                                    </p:animEffect>
                                  </p:childTnLst>
                                </p:cTn>
                              </p:par>
                            </p:childTnLst>
                          </p:cTn>
                        </p:par>
                      </p:childTnLst>
                    </p:cTn>
                  </p:par>
                  <p:par>
                    <p:cTn id="52" fill="hold">
                      <p:stCondLst>
                        <p:cond delay="indefinite"/>
                      </p:stCondLst>
                      <p:childTnLst>
                        <p:par>
                          <p:cTn id="53" fill="hold">
                            <p:stCondLst>
                              <p:cond delay="0"/>
                            </p:stCondLst>
                            <p:childTnLst>
                              <p:par>
                                <p:cTn id="54" presetID="14" presetClass="entr" presetSubtype="10" fill="hold" nodeType="click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randombar(horizontal)">
                                      <p:cBhvr>
                                        <p:cTn id="5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16" grpId="0" animBg="1"/>
      <p:bldP spid="17" grpId="0" animBg="1"/>
      <p:bldP spid="19" grpId="0" animBg="1"/>
      <p:bldP spid="20" grpId="0" animBg="1"/>
      <p:bldP spid="21" grpId="0" animBg="1"/>
      <p:bldP spid="2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510565" y="6614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172756"/>
            <a:ext cx="4348480" cy="56141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879" y="1169430"/>
            <a:ext cx="3894647" cy="56174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74173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barriers</a:t>
            </a:r>
            <a:endParaRPr lang="en-US" sz="2400" b="1" dirty="0">
              <a:solidFill>
                <a:srgbClr val="00B0F0"/>
              </a:solidFill>
              <a:latin typeface="Alexandria" charset="0"/>
              <a:cs typeface="Alexandria" charset="0"/>
            </a:endParaRPr>
          </a:p>
        </p:txBody>
      </p:sp>
      <p:sp>
        <p:nvSpPr>
          <p:cNvPr id="9" name="TextBox 8"/>
          <p:cNvSpPr txBox="1"/>
          <p:nvPr/>
        </p:nvSpPr>
        <p:spPr>
          <a:xfrm>
            <a:off x="8512537" y="-51934"/>
            <a:ext cx="19960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حواجز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91440" y="1172756"/>
            <a:ext cx="4267200" cy="1850571"/>
          </a:xfrm>
          <a:prstGeom prst="rect">
            <a:avLst/>
          </a:prstGeom>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The </a:t>
            </a:r>
            <a:r>
              <a:rPr lang="en-US" b="1" dirty="0">
                <a:latin typeface="Times New Roman" panose="02020603050405020304" pitchFamily="18" charset="0"/>
                <a:ea typeface="Calibri" panose="020F0502020204030204" pitchFamily="34" charset="0"/>
                <a:cs typeface="Times New Roman" panose="02020603050405020304" pitchFamily="18" charset="0"/>
              </a:rPr>
              <a:t>Psychological or Emotional Barriers </a:t>
            </a:r>
            <a:r>
              <a:rPr lang="en-US" dirty="0">
                <a:latin typeface="Times New Roman" panose="02020603050405020304" pitchFamily="18" charset="0"/>
                <a:ea typeface="Calibri" panose="020F0502020204030204" pitchFamily="34" charset="0"/>
                <a:cs typeface="Times New Roman" panose="02020603050405020304" pitchFamily="18" charset="0"/>
              </a:rPr>
              <a:t>refers to the psychological state i.e. Opinions, attitudes, status consciousness, emotions, etc. of a person that deeply affects the ability to communicate.</a:t>
            </a:r>
            <a:endParaRPr lang="en-US" sz="1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829966" y="1335182"/>
            <a:ext cx="3464560" cy="1631216"/>
          </a:xfrm>
          <a:prstGeom prst="rect">
            <a:avLst/>
          </a:prstGeom>
        </p:spPr>
        <p:txBody>
          <a:bodyPr wrap="square">
            <a:spAutoFit/>
          </a:bodyPr>
          <a:lstStyle/>
          <a:p>
            <a:pPr algn="r" rtl="1"/>
            <a:r>
              <a:rPr lang="ar-EG" sz="2000" dirty="0"/>
              <a:t>تشير الحواجز النفسية أو العاطفية إلى الحالة النفسية أي الآراء والمواقف والوعي بالمكانة والعواطف وما إلى ذلك للشخص الذي يؤثر بشدة على قدرته على التواصل.</a:t>
            </a:r>
            <a:endParaRPr lang="en-US" sz="2000" dirty="0"/>
          </a:p>
        </p:txBody>
      </p:sp>
      <p:sp>
        <p:nvSpPr>
          <p:cNvPr id="3" name="Rectangle 2"/>
          <p:cNvSpPr/>
          <p:nvPr/>
        </p:nvSpPr>
        <p:spPr>
          <a:xfrm>
            <a:off x="597427" y="645292"/>
            <a:ext cx="3600666" cy="530594"/>
          </a:xfrm>
          <a:prstGeom prst="rect">
            <a:avLst/>
          </a:prstGeom>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Psychological barriers</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1" name="Rectangle 30"/>
          <p:cNvSpPr/>
          <p:nvPr/>
        </p:nvSpPr>
        <p:spPr>
          <a:xfrm>
            <a:off x="5439485" y="675828"/>
            <a:ext cx="2061783" cy="530145"/>
          </a:xfrm>
          <a:prstGeom prst="rect">
            <a:avLst/>
          </a:prstGeom>
        </p:spPr>
        <p:txBody>
          <a:bodyPr wrap="none">
            <a:spAutoFit/>
          </a:bodyPr>
          <a:lstStyle/>
          <a:p>
            <a:pPr algn="r" rtl="1">
              <a:lnSpc>
                <a:spcPct val="107000"/>
              </a:lnSpc>
              <a:spcAft>
                <a:spcPts val="800"/>
              </a:spcAft>
            </a:pPr>
            <a:r>
              <a:rPr lang="ar-EG" sz="2800" b="1" dirty="0" smtClean="0">
                <a:latin typeface="Times New Roman" panose="02020603050405020304" pitchFamily="18" charset="0"/>
                <a:ea typeface="Calibri" panose="020F0502020204030204" pitchFamily="34" charset="0"/>
                <a:cs typeface="Arial" panose="020B0604020202020204" pitchFamily="34" charset="0"/>
              </a:rPr>
              <a:t>الحواجز النفسية</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21863" y="3023327"/>
            <a:ext cx="2106923" cy="399405"/>
          </a:xfrm>
          <a:prstGeom prst="rect">
            <a:avLst/>
          </a:prstGeom>
          <a:solidFill>
            <a:schemeClr val="accent3">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lnSpc>
                <a:spcPct val="107000"/>
              </a:lnSpc>
              <a:spcAft>
                <a:spcPts val="800"/>
              </a:spcAft>
              <a:tabLst>
                <a:tab pos="457200" algn="l"/>
              </a:tabLst>
            </a:pPr>
            <a:r>
              <a:rPr lang="en-US" sz="20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Lack of Attention</a:t>
            </a:r>
          </a:p>
        </p:txBody>
      </p:sp>
      <p:sp>
        <p:nvSpPr>
          <p:cNvPr id="8" name="Rectangle 7"/>
          <p:cNvSpPr/>
          <p:nvPr/>
        </p:nvSpPr>
        <p:spPr>
          <a:xfrm>
            <a:off x="87431" y="3639149"/>
            <a:ext cx="4242871" cy="2463238"/>
          </a:xfrm>
          <a:prstGeom prst="rect">
            <a:avLst/>
          </a:prstGeom>
        </p:spPr>
        <p:txBody>
          <a:bodyPr wrap="square">
            <a:spAutoFit/>
          </a:bodyPr>
          <a:lstStyle/>
          <a:p>
            <a:pPr lvl="0">
              <a:lnSpc>
                <a:spcPct val="107000"/>
              </a:lnSpc>
              <a:spcAft>
                <a:spcPts val="800"/>
              </a:spcAft>
              <a:tabLst>
                <a:tab pos="457200" algn="l"/>
              </a:tabLst>
            </a:pP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When the person is pre-occupied by some other things and do not listen carefully what the other person is speaking, then arises the psychological barrier in the communication. When the person does not listen to others, then he won’t be able to comprehend the message as it was intended and will not be able to give proper feedback.</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3" name="Rectangle 32"/>
          <p:cNvSpPr/>
          <p:nvPr/>
        </p:nvSpPr>
        <p:spPr>
          <a:xfrm>
            <a:off x="6793794" y="3036891"/>
            <a:ext cx="1500732" cy="399405"/>
          </a:xfrm>
          <a:prstGeom prst="rect">
            <a:avLst/>
          </a:prstGeom>
          <a:solidFill>
            <a:schemeClr val="accent3">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lnSpc>
                <a:spcPct val="107000"/>
              </a:lnSpc>
              <a:spcAft>
                <a:spcPts val="800"/>
              </a:spcAft>
              <a:tabLst>
                <a:tab pos="457200" algn="l"/>
              </a:tabLst>
            </a:pPr>
            <a:r>
              <a:rPr lang="ar-EG" sz="2000" b="1" u="sng"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نقص في الانتباه</a:t>
            </a:r>
            <a:endParaRPr lang="en-US" sz="20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 name="Rectangle 10"/>
          <p:cNvSpPr/>
          <p:nvPr/>
        </p:nvSpPr>
        <p:spPr>
          <a:xfrm>
            <a:off x="4462637" y="3901272"/>
            <a:ext cx="3790279" cy="1938992"/>
          </a:xfrm>
          <a:prstGeom prst="rect">
            <a:avLst/>
          </a:prstGeom>
        </p:spPr>
        <p:txBody>
          <a:bodyPr wrap="square">
            <a:spAutoFit/>
          </a:bodyPr>
          <a:lstStyle/>
          <a:p>
            <a:pPr algn="r" rtl="1"/>
            <a:r>
              <a:rPr lang="en-US" sz="2000" dirty="0" err="1"/>
              <a:t>عندما</a:t>
            </a:r>
            <a:r>
              <a:rPr lang="en-US" sz="2000" dirty="0"/>
              <a:t> </a:t>
            </a:r>
            <a:r>
              <a:rPr lang="en-US" sz="2000" dirty="0" err="1"/>
              <a:t>ينشغل</a:t>
            </a:r>
            <a:r>
              <a:rPr lang="en-US" sz="2000" dirty="0"/>
              <a:t> </a:t>
            </a:r>
            <a:r>
              <a:rPr lang="en-US" sz="2000" dirty="0" err="1"/>
              <a:t>الشخص</a:t>
            </a:r>
            <a:r>
              <a:rPr lang="en-US" sz="2000" dirty="0"/>
              <a:t> </a:t>
            </a:r>
            <a:r>
              <a:rPr lang="en-US" sz="2000" dirty="0" err="1"/>
              <a:t>بأمور</a:t>
            </a:r>
            <a:r>
              <a:rPr lang="en-US" sz="2000" dirty="0"/>
              <a:t> </a:t>
            </a:r>
            <a:r>
              <a:rPr lang="en-US" sz="2000" dirty="0" err="1"/>
              <a:t>أخرى</a:t>
            </a:r>
            <a:r>
              <a:rPr lang="en-US" sz="2000" dirty="0"/>
              <a:t> </a:t>
            </a:r>
            <a:r>
              <a:rPr lang="en-US" sz="2000" dirty="0" err="1"/>
              <a:t>ولا</a:t>
            </a:r>
            <a:r>
              <a:rPr lang="en-US" sz="2000" dirty="0"/>
              <a:t> </a:t>
            </a:r>
            <a:r>
              <a:rPr lang="en-US" sz="2000" dirty="0" err="1"/>
              <a:t>يستمع</a:t>
            </a:r>
            <a:r>
              <a:rPr lang="en-US" sz="2000" dirty="0"/>
              <a:t> </a:t>
            </a:r>
            <a:r>
              <a:rPr lang="en-US" sz="2000" dirty="0" err="1"/>
              <a:t>بعناية</a:t>
            </a:r>
            <a:r>
              <a:rPr lang="en-US" sz="2000" dirty="0"/>
              <a:t> </a:t>
            </a:r>
            <a:r>
              <a:rPr lang="en-US" sz="2000" dirty="0" err="1"/>
              <a:t>لما</a:t>
            </a:r>
            <a:r>
              <a:rPr lang="en-US" sz="2000" dirty="0"/>
              <a:t> </a:t>
            </a:r>
            <a:r>
              <a:rPr lang="en-US" sz="2000" dirty="0" err="1"/>
              <a:t>يقوله</a:t>
            </a:r>
            <a:r>
              <a:rPr lang="en-US" sz="2000" dirty="0"/>
              <a:t> </a:t>
            </a:r>
            <a:r>
              <a:rPr lang="en-US" sz="2000" dirty="0" err="1"/>
              <a:t>الشخص</a:t>
            </a:r>
            <a:r>
              <a:rPr lang="en-US" sz="2000" dirty="0"/>
              <a:t> </a:t>
            </a:r>
            <a:r>
              <a:rPr lang="en-US" sz="2000" dirty="0" err="1"/>
              <a:t>الآخر</a:t>
            </a:r>
            <a:r>
              <a:rPr lang="en-US" sz="2000" dirty="0"/>
              <a:t>، </a:t>
            </a:r>
            <a:r>
              <a:rPr lang="en-US" sz="2000" dirty="0" err="1"/>
              <a:t>فإن</a:t>
            </a:r>
            <a:r>
              <a:rPr lang="en-US" sz="2000" dirty="0"/>
              <a:t> </a:t>
            </a:r>
            <a:r>
              <a:rPr lang="en-US" sz="2000" dirty="0" err="1"/>
              <a:t>الحاجز</a:t>
            </a:r>
            <a:r>
              <a:rPr lang="en-US" sz="2000" dirty="0"/>
              <a:t> </a:t>
            </a:r>
            <a:r>
              <a:rPr lang="en-US" sz="2000" dirty="0" err="1"/>
              <a:t>النفسي</a:t>
            </a:r>
            <a:r>
              <a:rPr lang="en-US" sz="2000" dirty="0"/>
              <a:t> </a:t>
            </a:r>
            <a:r>
              <a:rPr lang="en-US" sz="2000" dirty="0" err="1"/>
              <a:t>ينشأ</a:t>
            </a:r>
            <a:r>
              <a:rPr lang="en-US" sz="2000" dirty="0"/>
              <a:t> </a:t>
            </a:r>
            <a:r>
              <a:rPr lang="en-US" sz="2000" dirty="0" err="1"/>
              <a:t>في</a:t>
            </a:r>
            <a:r>
              <a:rPr lang="en-US" sz="2000" dirty="0"/>
              <a:t> </a:t>
            </a:r>
            <a:r>
              <a:rPr lang="en-US" sz="2000" dirty="0" err="1"/>
              <a:t>التواصل</a:t>
            </a:r>
            <a:r>
              <a:rPr lang="en-US" sz="2000" dirty="0"/>
              <a:t>. </a:t>
            </a:r>
            <a:r>
              <a:rPr lang="en-US" sz="2000" dirty="0" err="1"/>
              <a:t>عندما</a:t>
            </a:r>
            <a:r>
              <a:rPr lang="en-US" sz="2000" dirty="0"/>
              <a:t> </a:t>
            </a:r>
            <a:r>
              <a:rPr lang="en-US" sz="2000" dirty="0" err="1"/>
              <a:t>لا</a:t>
            </a:r>
            <a:r>
              <a:rPr lang="en-US" sz="2000" dirty="0"/>
              <a:t> </a:t>
            </a:r>
            <a:r>
              <a:rPr lang="en-US" sz="2000" dirty="0" err="1"/>
              <a:t>يستمع</a:t>
            </a:r>
            <a:r>
              <a:rPr lang="en-US" sz="2000" dirty="0"/>
              <a:t> </a:t>
            </a:r>
            <a:r>
              <a:rPr lang="en-US" sz="2000" dirty="0" err="1"/>
              <a:t>الشخص</a:t>
            </a:r>
            <a:r>
              <a:rPr lang="en-US" sz="2000" dirty="0"/>
              <a:t> </a:t>
            </a:r>
            <a:r>
              <a:rPr lang="en-US" sz="2000" dirty="0" err="1"/>
              <a:t>إلى</a:t>
            </a:r>
            <a:r>
              <a:rPr lang="en-US" sz="2000" dirty="0"/>
              <a:t> </a:t>
            </a:r>
            <a:r>
              <a:rPr lang="en-US" sz="2000" dirty="0" err="1"/>
              <a:t>الآخرين</a:t>
            </a:r>
            <a:r>
              <a:rPr lang="en-US" sz="2000" dirty="0"/>
              <a:t>، </a:t>
            </a:r>
            <a:r>
              <a:rPr lang="en-US" sz="2000" dirty="0" err="1"/>
              <a:t>فلن</a:t>
            </a:r>
            <a:r>
              <a:rPr lang="en-US" sz="2000" dirty="0"/>
              <a:t> </a:t>
            </a:r>
            <a:r>
              <a:rPr lang="en-US" sz="2000" dirty="0" err="1"/>
              <a:t>يتمكن</a:t>
            </a:r>
            <a:r>
              <a:rPr lang="en-US" sz="2000" dirty="0"/>
              <a:t> </a:t>
            </a:r>
            <a:r>
              <a:rPr lang="en-US" sz="2000" dirty="0" err="1"/>
              <a:t>من</a:t>
            </a:r>
            <a:r>
              <a:rPr lang="en-US" sz="2000" dirty="0"/>
              <a:t> </a:t>
            </a:r>
            <a:r>
              <a:rPr lang="en-US" sz="2000" dirty="0" err="1"/>
              <a:t>فهم</a:t>
            </a:r>
            <a:r>
              <a:rPr lang="en-US" sz="2000" dirty="0"/>
              <a:t> </a:t>
            </a:r>
            <a:r>
              <a:rPr lang="en-US" sz="2000" dirty="0" err="1"/>
              <a:t>الرسالة</a:t>
            </a:r>
            <a:r>
              <a:rPr lang="en-US" sz="2000" dirty="0"/>
              <a:t> </a:t>
            </a:r>
            <a:r>
              <a:rPr lang="en-US" sz="2000" dirty="0" err="1"/>
              <a:t>كما</a:t>
            </a:r>
            <a:r>
              <a:rPr lang="en-US" sz="2000" dirty="0"/>
              <a:t> </a:t>
            </a:r>
            <a:r>
              <a:rPr lang="en-US" sz="2000" dirty="0" err="1"/>
              <a:t>كانت</a:t>
            </a:r>
            <a:r>
              <a:rPr lang="en-US" sz="2000" dirty="0"/>
              <a:t> </a:t>
            </a:r>
            <a:r>
              <a:rPr lang="en-US" sz="2000" dirty="0" err="1"/>
              <a:t>مقصودة</a:t>
            </a:r>
            <a:r>
              <a:rPr lang="en-US" sz="2000" dirty="0"/>
              <a:t> </a:t>
            </a:r>
            <a:r>
              <a:rPr lang="en-US" sz="2000" dirty="0" err="1"/>
              <a:t>ولن</a:t>
            </a:r>
            <a:r>
              <a:rPr lang="en-US" sz="2000" dirty="0"/>
              <a:t> </a:t>
            </a:r>
            <a:r>
              <a:rPr lang="en-US" sz="2000" dirty="0" err="1"/>
              <a:t>يتمكن</a:t>
            </a:r>
            <a:r>
              <a:rPr lang="en-US" sz="2000" dirty="0"/>
              <a:t> </a:t>
            </a:r>
            <a:r>
              <a:rPr lang="en-US" sz="2000" dirty="0" err="1"/>
              <a:t>من</a:t>
            </a:r>
            <a:r>
              <a:rPr lang="en-US" sz="2000" dirty="0"/>
              <a:t> </a:t>
            </a:r>
            <a:r>
              <a:rPr lang="en-US" sz="2000" dirty="0" err="1"/>
              <a:t>تقديم</a:t>
            </a:r>
            <a:r>
              <a:rPr lang="en-US" sz="2000" dirty="0"/>
              <a:t> </a:t>
            </a:r>
            <a:r>
              <a:rPr lang="en-US" sz="2000" dirty="0" err="1"/>
              <a:t>ردود</a:t>
            </a:r>
            <a:r>
              <a:rPr lang="en-US" sz="2000" dirty="0"/>
              <a:t> </a:t>
            </a:r>
            <a:r>
              <a:rPr lang="en-US" sz="2000" dirty="0" err="1"/>
              <a:t>فعل</a:t>
            </a:r>
            <a:r>
              <a:rPr lang="en-US" sz="2000" dirty="0"/>
              <a:t> </a:t>
            </a:r>
            <a:r>
              <a:rPr lang="en-US" sz="2000" dirty="0" err="1"/>
              <a:t>مناسبة</a:t>
            </a:r>
            <a:r>
              <a:rPr lang="en-US" sz="2000" dirty="0"/>
              <a:t>.</a:t>
            </a:r>
          </a:p>
        </p:txBody>
      </p:sp>
    </p:spTree>
    <p:extLst>
      <p:ext uri="{BB962C8B-B14F-4D97-AF65-F5344CB8AC3E}">
        <p14:creationId xmlns:p14="http://schemas.microsoft.com/office/powerpoint/2010/main" val="1538898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ppt_x"/>
                                          </p:val>
                                        </p:tav>
                                        <p:tav tm="100000">
                                          <p:val>
                                            <p:strVal val="#ppt_x"/>
                                          </p:val>
                                        </p:tav>
                                      </p:tavLst>
                                    </p:anim>
                                    <p:anim calcmode="lin" valueType="num">
                                      <p:cBhvr additive="base">
                                        <p:cTn id="1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ppt_x"/>
                                          </p:val>
                                        </p:tav>
                                        <p:tav tm="100000">
                                          <p:val>
                                            <p:strVal val="#ppt_x"/>
                                          </p:val>
                                        </p:tav>
                                      </p:tavLst>
                                    </p:anim>
                                    <p:anim calcmode="lin" valueType="num">
                                      <p:cBhvr additive="base">
                                        <p:cTn id="2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32" grpId="0" animBg="1"/>
      <p:bldP spid="3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510565" y="6614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172756"/>
            <a:ext cx="4348480" cy="40393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879" y="1169430"/>
            <a:ext cx="3894647" cy="4042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74173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barriers</a:t>
            </a:r>
            <a:endParaRPr lang="en-US" sz="2400" b="1" dirty="0">
              <a:solidFill>
                <a:srgbClr val="00B0F0"/>
              </a:solidFill>
              <a:latin typeface="Alexandria" charset="0"/>
              <a:cs typeface="Alexandria" charset="0"/>
            </a:endParaRPr>
          </a:p>
        </p:txBody>
      </p:sp>
      <p:sp>
        <p:nvSpPr>
          <p:cNvPr id="9" name="TextBox 8"/>
          <p:cNvSpPr txBox="1"/>
          <p:nvPr/>
        </p:nvSpPr>
        <p:spPr>
          <a:xfrm>
            <a:off x="8512537" y="-51934"/>
            <a:ext cx="19960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حواجز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97427" y="645292"/>
            <a:ext cx="3600666" cy="530594"/>
          </a:xfrm>
          <a:prstGeom prst="rect">
            <a:avLst/>
          </a:prstGeom>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Psychological barriers</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1" name="Rectangle 30"/>
          <p:cNvSpPr/>
          <p:nvPr/>
        </p:nvSpPr>
        <p:spPr>
          <a:xfrm>
            <a:off x="5439485" y="675828"/>
            <a:ext cx="2061783" cy="530145"/>
          </a:xfrm>
          <a:prstGeom prst="rect">
            <a:avLst/>
          </a:prstGeom>
        </p:spPr>
        <p:txBody>
          <a:bodyPr wrap="none">
            <a:spAutoFit/>
          </a:bodyPr>
          <a:lstStyle/>
          <a:p>
            <a:pPr algn="r" rtl="1">
              <a:lnSpc>
                <a:spcPct val="107000"/>
              </a:lnSpc>
              <a:spcAft>
                <a:spcPts val="800"/>
              </a:spcAft>
            </a:pPr>
            <a:r>
              <a:rPr lang="ar-EG" sz="2800" b="1" dirty="0" smtClean="0">
                <a:latin typeface="Times New Roman" panose="02020603050405020304" pitchFamily="18" charset="0"/>
                <a:ea typeface="Calibri" panose="020F0502020204030204" pitchFamily="34" charset="0"/>
                <a:cs typeface="Arial" panose="020B0604020202020204" pitchFamily="34" charset="0"/>
              </a:rPr>
              <a:t>الحواجز النفسية</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25379" y="1214187"/>
            <a:ext cx="2616807" cy="400110"/>
          </a:xfrm>
          <a:prstGeom prst="rect">
            <a:avLst/>
          </a:prstGeom>
          <a:solidFill>
            <a:schemeClr val="accent3">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en-US" sz="2000" b="1" u="sng" dirty="0">
                <a:solidFill>
                  <a:schemeClr val="bg1"/>
                </a:solidFill>
                <a:latin typeface="Times New Roman" panose="02020603050405020304" pitchFamily="18" charset="0"/>
                <a:cs typeface="Times New Roman" panose="02020603050405020304" pitchFamily="18" charset="0"/>
              </a:rPr>
              <a:t>Premature Evaluation</a:t>
            </a:r>
          </a:p>
        </p:txBody>
      </p:sp>
      <p:sp>
        <p:nvSpPr>
          <p:cNvPr id="8" name="Rectangle 7"/>
          <p:cNvSpPr/>
          <p:nvPr/>
        </p:nvSpPr>
        <p:spPr>
          <a:xfrm>
            <a:off x="60029" y="1816007"/>
            <a:ext cx="4242871" cy="2862322"/>
          </a:xfrm>
          <a:prstGeom prst="rect">
            <a:avLst/>
          </a:prstGeom>
        </p:spPr>
        <p:txBody>
          <a:bodyPr wrap="square">
            <a:spAutoFit/>
          </a:bodyPr>
          <a:lstStyle/>
          <a:p>
            <a:pPr lvl="0"/>
            <a:r>
              <a:rPr lang="en-US" dirty="0">
                <a:latin typeface="Times New Roman" panose="02020603050405020304" pitchFamily="18" charset="0"/>
                <a:cs typeface="Times New Roman" panose="02020603050405020304" pitchFamily="18" charset="0"/>
              </a:rPr>
              <a:t>Many people have a tendency to jump to the conclusions directly and form judgments without considering all the aspects of information. This is generally done by the people who are impatient and resort to a selective listening. This premature evaluation of the information acts as a barrier to the effective communication and lowers the morale of the sender.</a:t>
            </a:r>
          </a:p>
        </p:txBody>
      </p:sp>
      <p:sp>
        <p:nvSpPr>
          <p:cNvPr id="33" name="Rectangle 32"/>
          <p:cNvSpPr/>
          <p:nvPr/>
        </p:nvSpPr>
        <p:spPr>
          <a:xfrm>
            <a:off x="6965153" y="1214187"/>
            <a:ext cx="1244251" cy="400110"/>
          </a:xfrm>
          <a:prstGeom prst="rect">
            <a:avLst/>
          </a:prstGeom>
          <a:solidFill>
            <a:schemeClr val="accent3">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ar-EG" sz="2000" b="1" u="sng" dirty="0">
                <a:solidFill>
                  <a:schemeClr val="bg1"/>
                </a:solidFill>
                <a:latin typeface="Times New Roman" panose="02020603050405020304" pitchFamily="18" charset="0"/>
                <a:cs typeface="Times New Roman" panose="02020603050405020304" pitchFamily="18" charset="0"/>
              </a:rPr>
              <a:t>التقييم المبكر</a:t>
            </a:r>
            <a:endParaRPr lang="en-US" sz="2000" b="1" u="sng"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4550266" y="2107899"/>
            <a:ext cx="3790279" cy="2246769"/>
          </a:xfrm>
          <a:prstGeom prst="rect">
            <a:avLst/>
          </a:prstGeom>
        </p:spPr>
        <p:txBody>
          <a:bodyPr wrap="square">
            <a:spAutoFit/>
          </a:bodyPr>
          <a:lstStyle/>
          <a:p>
            <a:pPr lvl="0" algn="r" rtl="1"/>
            <a:r>
              <a:rPr lang="ar-EG" sz="2000" dirty="0">
                <a:latin typeface="Times New Roman" panose="02020603050405020304" pitchFamily="18" charset="0"/>
                <a:cs typeface="Times New Roman" panose="02020603050405020304" pitchFamily="18" charset="0"/>
              </a:rPr>
              <a:t>يميل كثير من الناس إلى استخلاص النتائج بشكل مباشر وتكوين الأحكام دون النظر في كافة جوانب المعلومات. ويفعل ذلك عادة الأشخاص الذين لا يتحلون بالصبر </a:t>
            </a:r>
            <a:r>
              <a:rPr lang="ar-EG" sz="2000" dirty="0" err="1">
                <a:latin typeface="Times New Roman" panose="02020603050405020304" pitchFamily="18" charset="0"/>
                <a:cs typeface="Times New Roman" panose="02020603050405020304" pitchFamily="18" charset="0"/>
              </a:rPr>
              <a:t>ويلجأون</a:t>
            </a:r>
            <a:r>
              <a:rPr lang="ar-EG" sz="2000" dirty="0">
                <a:latin typeface="Times New Roman" panose="02020603050405020304" pitchFamily="18" charset="0"/>
                <a:cs typeface="Times New Roman" panose="02020603050405020304" pitchFamily="18" charset="0"/>
              </a:rPr>
              <a:t> إلى الاستماع الانتقائي. ويعمل هذا التقييم المبكر للمعلومات كحاجز أمام التواصل الفعال ويخفض من معنويات المرسل.</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9556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500" fill="hold"/>
                                        <p:tgtEl>
                                          <p:spTgt spid="33"/>
                                        </p:tgtEl>
                                        <p:attrNameLst>
                                          <p:attrName>ppt_x</p:attrName>
                                        </p:attrNameLst>
                                      </p:cBhvr>
                                      <p:tavLst>
                                        <p:tav tm="0">
                                          <p:val>
                                            <p:strVal val="#ppt_x"/>
                                          </p:val>
                                        </p:tav>
                                        <p:tav tm="100000">
                                          <p:val>
                                            <p:strVal val="#ppt_x"/>
                                          </p:val>
                                        </p:tav>
                                      </p:tavLst>
                                    </p:anim>
                                    <p:anim calcmode="lin" valueType="num">
                                      <p:cBhvr additive="base">
                                        <p:cTn id="14"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510565" y="6614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172756"/>
            <a:ext cx="4348480" cy="40393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879" y="1169430"/>
            <a:ext cx="3894647" cy="4042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74173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barriers</a:t>
            </a:r>
            <a:endParaRPr lang="en-US" sz="2400" b="1" dirty="0">
              <a:solidFill>
                <a:srgbClr val="00B0F0"/>
              </a:solidFill>
              <a:latin typeface="Alexandria" charset="0"/>
              <a:cs typeface="Alexandria" charset="0"/>
            </a:endParaRPr>
          </a:p>
        </p:txBody>
      </p:sp>
      <p:sp>
        <p:nvSpPr>
          <p:cNvPr id="9" name="TextBox 8"/>
          <p:cNvSpPr txBox="1"/>
          <p:nvPr/>
        </p:nvSpPr>
        <p:spPr>
          <a:xfrm>
            <a:off x="8512537" y="-51934"/>
            <a:ext cx="19960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حواجز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97427" y="645292"/>
            <a:ext cx="3600666" cy="530594"/>
          </a:xfrm>
          <a:prstGeom prst="rect">
            <a:avLst/>
          </a:prstGeom>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Psychological barriers</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1" name="Rectangle 30"/>
          <p:cNvSpPr/>
          <p:nvPr/>
        </p:nvSpPr>
        <p:spPr>
          <a:xfrm>
            <a:off x="5439485" y="675828"/>
            <a:ext cx="2061783" cy="530145"/>
          </a:xfrm>
          <a:prstGeom prst="rect">
            <a:avLst/>
          </a:prstGeom>
        </p:spPr>
        <p:txBody>
          <a:bodyPr wrap="none">
            <a:spAutoFit/>
          </a:bodyPr>
          <a:lstStyle/>
          <a:p>
            <a:pPr algn="r" rtl="1">
              <a:lnSpc>
                <a:spcPct val="107000"/>
              </a:lnSpc>
              <a:spcAft>
                <a:spcPts val="800"/>
              </a:spcAft>
            </a:pPr>
            <a:r>
              <a:rPr lang="ar-EG" sz="2800" b="1" dirty="0" smtClean="0">
                <a:latin typeface="Times New Roman" panose="02020603050405020304" pitchFamily="18" charset="0"/>
                <a:ea typeface="Calibri" panose="020F0502020204030204" pitchFamily="34" charset="0"/>
                <a:cs typeface="Arial" panose="020B0604020202020204" pitchFamily="34" charset="0"/>
              </a:rPr>
              <a:t>الحواجز النفسية</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25379" y="1214187"/>
            <a:ext cx="1762406" cy="400110"/>
          </a:xfrm>
          <a:prstGeom prst="rect">
            <a:avLst/>
          </a:prstGeom>
          <a:solidFill>
            <a:schemeClr val="accent3">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en-US" sz="2000" b="1" u="sng" dirty="0" smtClean="0">
                <a:solidFill>
                  <a:schemeClr val="bg1"/>
                </a:solidFill>
                <a:latin typeface="Times New Roman" panose="02020603050405020304" pitchFamily="18" charset="0"/>
                <a:cs typeface="Times New Roman" panose="02020603050405020304" pitchFamily="18" charset="0"/>
              </a:rPr>
              <a:t>Poor retention</a:t>
            </a:r>
            <a:endParaRPr lang="en-US" sz="2000" b="1" u="sng" dirty="0">
              <a:solidFill>
                <a:schemeClr val="bg1"/>
              </a:solidFill>
              <a:latin typeface="Times New Roman" panose="02020603050405020304" pitchFamily="18" charset="0"/>
              <a:cs typeface="Times New Roman" panose="02020603050405020304" pitchFamily="18" charset="0"/>
            </a:endParaRPr>
          </a:p>
        </p:txBody>
      </p:sp>
      <p:sp>
        <p:nvSpPr>
          <p:cNvPr id="8" name="Rectangle 7"/>
          <p:cNvSpPr/>
          <p:nvPr/>
        </p:nvSpPr>
        <p:spPr>
          <a:xfrm>
            <a:off x="60029" y="1816007"/>
            <a:ext cx="4242871" cy="2585323"/>
          </a:xfrm>
          <a:prstGeom prst="rect">
            <a:avLst/>
          </a:prstGeom>
        </p:spPr>
        <p:txBody>
          <a:bodyPr wrap="square">
            <a:spAutoFit/>
          </a:bodyPr>
          <a:lstStyle/>
          <a:p>
            <a:pPr lvl="0"/>
            <a:r>
              <a:rPr lang="en-US" dirty="0">
                <a:latin typeface="Times New Roman" panose="02020603050405020304" pitchFamily="18" charset="0"/>
                <a:cs typeface="Times New Roman" panose="02020603050405020304" pitchFamily="18" charset="0"/>
              </a:rPr>
              <a:t>The retention refers to the capacity of a brain to retain or store things in the memory. The brain does not store all the information came across but in fact, retain only those which deems to be helpful in the future. Therefore, much of the information gets lost during the retention process, and this acts as a barrier to the effective communication.</a:t>
            </a:r>
          </a:p>
        </p:txBody>
      </p:sp>
      <p:sp>
        <p:nvSpPr>
          <p:cNvPr id="33" name="Rectangle 32"/>
          <p:cNvSpPr/>
          <p:nvPr/>
        </p:nvSpPr>
        <p:spPr>
          <a:xfrm>
            <a:off x="6710026" y="1214187"/>
            <a:ext cx="1582484" cy="400110"/>
          </a:xfrm>
          <a:prstGeom prst="rect">
            <a:avLst/>
          </a:prstGeom>
          <a:solidFill>
            <a:schemeClr val="accent3">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ar-EG" sz="2000" b="1" u="sng" dirty="0" smtClean="0">
                <a:solidFill>
                  <a:schemeClr val="bg1"/>
                </a:solidFill>
                <a:latin typeface="Times New Roman" panose="02020603050405020304" pitchFamily="18" charset="0"/>
                <a:cs typeface="Times New Roman" panose="02020603050405020304" pitchFamily="18" charset="0"/>
              </a:rPr>
              <a:t>الاحتفاظ الضعيف</a:t>
            </a:r>
            <a:endParaRPr lang="en-US" sz="2000" b="1" u="sng"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4550266" y="1985283"/>
            <a:ext cx="3790279" cy="2246769"/>
          </a:xfrm>
          <a:prstGeom prst="rect">
            <a:avLst/>
          </a:prstGeom>
        </p:spPr>
        <p:txBody>
          <a:bodyPr wrap="square">
            <a:spAutoFit/>
          </a:bodyPr>
          <a:lstStyle/>
          <a:p>
            <a:pPr lvl="0" algn="r" rtl="1"/>
            <a:r>
              <a:rPr lang="ar-EG" sz="2000" dirty="0">
                <a:latin typeface="Times New Roman" panose="02020603050405020304" pitchFamily="18" charset="0"/>
                <a:cs typeface="Times New Roman" panose="02020603050405020304" pitchFamily="18" charset="0"/>
              </a:rPr>
              <a:t>يشير مصطلح الاحتفاظ إلى قدرة الدماغ على الاحتفاظ بالأشياء أو تخزينها في الذاكرة. لا يخزن الدماغ كل المعلومات التي يتلقاها، بل يحتفظ فقط بالمعلومات التي يعتبرها مفيدة في المستقبل. وبالتالي، تضيع الكثير من المعلومات أثناء عملية الاحتفاظ، وهذا يعمل كحاجز أمام التواصل الفعال.</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7990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500" fill="hold"/>
                                        <p:tgtEl>
                                          <p:spTgt spid="33"/>
                                        </p:tgtEl>
                                        <p:attrNameLst>
                                          <p:attrName>ppt_x</p:attrName>
                                        </p:attrNameLst>
                                      </p:cBhvr>
                                      <p:tavLst>
                                        <p:tav tm="0">
                                          <p:val>
                                            <p:strVal val="#ppt_x"/>
                                          </p:val>
                                        </p:tav>
                                        <p:tav tm="100000">
                                          <p:val>
                                            <p:strVal val="#ppt_x"/>
                                          </p:val>
                                        </p:tav>
                                      </p:tavLst>
                                    </p:anim>
                                    <p:anim calcmode="lin" valueType="num">
                                      <p:cBhvr additive="base">
                                        <p:cTn id="14"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510565" y="6614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172756"/>
            <a:ext cx="4348480" cy="40393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879" y="1169430"/>
            <a:ext cx="3894647" cy="4042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74173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barriers</a:t>
            </a:r>
            <a:endParaRPr lang="en-US" sz="2400" b="1" dirty="0">
              <a:solidFill>
                <a:srgbClr val="00B0F0"/>
              </a:solidFill>
              <a:latin typeface="Alexandria" charset="0"/>
              <a:cs typeface="Alexandria" charset="0"/>
            </a:endParaRPr>
          </a:p>
        </p:txBody>
      </p:sp>
      <p:sp>
        <p:nvSpPr>
          <p:cNvPr id="9" name="TextBox 8"/>
          <p:cNvSpPr txBox="1"/>
          <p:nvPr/>
        </p:nvSpPr>
        <p:spPr>
          <a:xfrm>
            <a:off x="8512537" y="-51934"/>
            <a:ext cx="19960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حواجز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97427" y="645292"/>
            <a:ext cx="3600666" cy="530594"/>
          </a:xfrm>
          <a:prstGeom prst="rect">
            <a:avLst/>
          </a:prstGeom>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Psychological barriers</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1" name="Rectangle 30"/>
          <p:cNvSpPr/>
          <p:nvPr/>
        </p:nvSpPr>
        <p:spPr>
          <a:xfrm>
            <a:off x="5439485" y="675828"/>
            <a:ext cx="2061783" cy="530145"/>
          </a:xfrm>
          <a:prstGeom prst="rect">
            <a:avLst/>
          </a:prstGeom>
        </p:spPr>
        <p:txBody>
          <a:bodyPr wrap="none">
            <a:spAutoFit/>
          </a:bodyPr>
          <a:lstStyle/>
          <a:p>
            <a:pPr algn="r" rtl="1">
              <a:lnSpc>
                <a:spcPct val="107000"/>
              </a:lnSpc>
              <a:spcAft>
                <a:spcPts val="800"/>
              </a:spcAft>
            </a:pPr>
            <a:r>
              <a:rPr lang="ar-EG" sz="2800" b="1" dirty="0" smtClean="0">
                <a:latin typeface="Times New Roman" panose="02020603050405020304" pitchFamily="18" charset="0"/>
                <a:ea typeface="Calibri" panose="020F0502020204030204" pitchFamily="34" charset="0"/>
                <a:cs typeface="Arial" panose="020B0604020202020204" pitchFamily="34" charset="0"/>
              </a:rPr>
              <a:t>الحواجز النفسية</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25379" y="1214187"/>
            <a:ext cx="2538259" cy="400110"/>
          </a:xfrm>
          <a:prstGeom prst="rect">
            <a:avLst/>
          </a:prstGeom>
          <a:solidFill>
            <a:schemeClr val="accent3">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en-US" sz="2000" b="1" u="sng" dirty="0">
                <a:solidFill>
                  <a:schemeClr val="bg1"/>
                </a:solidFill>
                <a:latin typeface="Times New Roman" panose="02020603050405020304" pitchFamily="18" charset="0"/>
                <a:cs typeface="Times New Roman" panose="02020603050405020304" pitchFamily="18" charset="0"/>
              </a:rPr>
              <a:t>Loss by Transmission</a:t>
            </a:r>
          </a:p>
        </p:txBody>
      </p:sp>
      <p:sp>
        <p:nvSpPr>
          <p:cNvPr id="8" name="Rectangle 7"/>
          <p:cNvSpPr/>
          <p:nvPr/>
        </p:nvSpPr>
        <p:spPr>
          <a:xfrm>
            <a:off x="60029" y="1816007"/>
            <a:ext cx="4242871" cy="2862322"/>
          </a:xfrm>
          <a:prstGeom prst="rect">
            <a:avLst/>
          </a:prstGeom>
        </p:spPr>
        <p:txBody>
          <a:bodyPr wrap="square">
            <a:spAutoFit/>
          </a:bodyPr>
          <a:lstStyle/>
          <a:p>
            <a:pPr lvl="0"/>
            <a:r>
              <a:rPr lang="en-US" dirty="0">
                <a:latin typeface="Times New Roman" panose="02020603050405020304" pitchFamily="18" charset="0"/>
                <a:cs typeface="Times New Roman" panose="02020603050405020304" pitchFamily="18" charset="0"/>
              </a:rPr>
              <a:t>The loss by transmission means, whenever the information exchanges hand its credibility reduces. It is most often observed in the case of an oral communication where people handle information carelessly and transmits the information which has lost some of its truth. Thus, the improper and lack of information being transmitted to others acts as a hindrance in the communication process.</a:t>
            </a:r>
          </a:p>
        </p:txBody>
      </p:sp>
      <p:sp>
        <p:nvSpPr>
          <p:cNvPr id="33" name="Rectangle 32"/>
          <p:cNvSpPr/>
          <p:nvPr/>
        </p:nvSpPr>
        <p:spPr>
          <a:xfrm>
            <a:off x="6445405" y="1205973"/>
            <a:ext cx="1824538" cy="400110"/>
          </a:xfrm>
          <a:prstGeom prst="rect">
            <a:avLst/>
          </a:prstGeom>
          <a:solidFill>
            <a:schemeClr val="accent3">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ar-EG" sz="2000" b="1" u="sng" dirty="0">
                <a:solidFill>
                  <a:schemeClr val="bg1"/>
                </a:solidFill>
                <a:latin typeface="Times New Roman" panose="02020603050405020304" pitchFamily="18" charset="0"/>
                <a:cs typeface="Times New Roman" panose="02020603050405020304" pitchFamily="18" charset="0"/>
              </a:rPr>
              <a:t>الخسارة بسبب النقل</a:t>
            </a:r>
            <a:endParaRPr lang="en-US" sz="2000" b="1" u="sng"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4446461" y="1969895"/>
            <a:ext cx="3790279" cy="2554545"/>
          </a:xfrm>
          <a:prstGeom prst="rect">
            <a:avLst/>
          </a:prstGeom>
        </p:spPr>
        <p:txBody>
          <a:bodyPr wrap="square">
            <a:spAutoFit/>
          </a:bodyPr>
          <a:lstStyle/>
          <a:p>
            <a:pPr lvl="0" algn="r" rtl="1"/>
            <a:r>
              <a:rPr lang="ar-EG" sz="2000" dirty="0">
                <a:latin typeface="Times New Roman" panose="02020603050405020304" pitchFamily="18" charset="0"/>
                <a:cs typeface="Times New Roman" panose="02020603050405020304" pitchFamily="18" charset="0"/>
              </a:rPr>
              <a:t>إن الخسارة التي تلحق بوسائل </a:t>
            </a:r>
            <a:r>
              <a:rPr lang="ar-EG" sz="2000" dirty="0" smtClean="0">
                <a:latin typeface="Times New Roman" panose="02020603050405020304" pitchFamily="18" charset="0"/>
                <a:cs typeface="Times New Roman" panose="02020603050405020304" pitchFamily="18" charset="0"/>
              </a:rPr>
              <a:t>المعاملات، </a:t>
            </a:r>
            <a:r>
              <a:rPr lang="ar-EG" sz="2000" dirty="0">
                <a:latin typeface="Times New Roman" panose="02020603050405020304" pitchFamily="18" charset="0"/>
                <a:cs typeface="Times New Roman" panose="02020603050405020304" pitchFamily="18" charset="0"/>
              </a:rPr>
              <a:t>كلما تم تبادل المعلومات، تقل مصداقيتها. ويلاحظ ذلك غالبًا في حالة الاتصال الشفهي حيث يتعامل الناس مع المعلومات بلا مبالاة وينقلون المعلومات التي فقدت بعضًا من حقيقتها. وبالتالي، فإن نقل المعلومات غير السليمة ونقصها إلى الآخرين يعمل كعائق في عملية الاتصال.</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0007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500" fill="hold"/>
                                        <p:tgtEl>
                                          <p:spTgt spid="33"/>
                                        </p:tgtEl>
                                        <p:attrNameLst>
                                          <p:attrName>ppt_x</p:attrName>
                                        </p:attrNameLst>
                                      </p:cBhvr>
                                      <p:tavLst>
                                        <p:tav tm="0">
                                          <p:val>
                                            <p:strVal val="#ppt_x"/>
                                          </p:val>
                                        </p:tav>
                                        <p:tav tm="100000">
                                          <p:val>
                                            <p:strVal val="#ppt_x"/>
                                          </p:val>
                                        </p:tav>
                                      </p:tavLst>
                                    </p:anim>
                                    <p:anim calcmode="lin" valueType="num">
                                      <p:cBhvr additive="base">
                                        <p:cTn id="14"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510565" y="6614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172756"/>
            <a:ext cx="4348480" cy="40393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879" y="1169430"/>
            <a:ext cx="3894647" cy="4042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74173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barriers</a:t>
            </a:r>
            <a:endParaRPr lang="en-US" sz="2400" b="1" dirty="0">
              <a:solidFill>
                <a:srgbClr val="00B0F0"/>
              </a:solidFill>
              <a:latin typeface="Alexandria" charset="0"/>
              <a:cs typeface="Alexandria" charset="0"/>
            </a:endParaRPr>
          </a:p>
        </p:txBody>
      </p:sp>
      <p:sp>
        <p:nvSpPr>
          <p:cNvPr id="9" name="TextBox 8"/>
          <p:cNvSpPr txBox="1"/>
          <p:nvPr/>
        </p:nvSpPr>
        <p:spPr>
          <a:xfrm>
            <a:off x="8512537" y="-51934"/>
            <a:ext cx="19960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حواجز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97427" y="645292"/>
            <a:ext cx="3600666" cy="530594"/>
          </a:xfrm>
          <a:prstGeom prst="rect">
            <a:avLst/>
          </a:prstGeom>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Psychological barriers</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1" name="Rectangle 30"/>
          <p:cNvSpPr/>
          <p:nvPr/>
        </p:nvSpPr>
        <p:spPr>
          <a:xfrm>
            <a:off x="5439485" y="675828"/>
            <a:ext cx="2061783" cy="530145"/>
          </a:xfrm>
          <a:prstGeom prst="rect">
            <a:avLst/>
          </a:prstGeom>
        </p:spPr>
        <p:txBody>
          <a:bodyPr wrap="none">
            <a:spAutoFit/>
          </a:bodyPr>
          <a:lstStyle/>
          <a:p>
            <a:pPr algn="r" rtl="1">
              <a:lnSpc>
                <a:spcPct val="107000"/>
              </a:lnSpc>
              <a:spcAft>
                <a:spcPts val="800"/>
              </a:spcAft>
            </a:pPr>
            <a:r>
              <a:rPr lang="ar-EG" sz="2800" b="1" dirty="0" smtClean="0">
                <a:latin typeface="Times New Roman" panose="02020603050405020304" pitchFamily="18" charset="0"/>
                <a:ea typeface="Calibri" panose="020F0502020204030204" pitchFamily="34" charset="0"/>
                <a:cs typeface="Arial" panose="020B0604020202020204" pitchFamily="34" charset="0"/>
              </a:rPr>
              <a:t>الحواجز النفسية</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25379" y="1214187"/>
            <a:ext cx="1066318" cy="400110"/>
          </a:xfrm>
          <a:prstGeom prst="rect">
            <a:avLst/>
          </a:prstGeom>
          <a:solidFill>
            <a:schemeClr val="accent3">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en-US" sz="2000" b="1" u="sng" dirty="0" smtClean="0">
                <a:solidFill>
                  <a:schemeClr val="bg1"/>
                </a:solidFill>
                <a:latin typeface="Times New Roman" panose="02020603050405020304" pitchFamily="18" charset="0"/>
                <a:cs typeface="Times New Roman" panose="02020603050405020304" pitchFamily="18" charset="0"/>
              </a:rPr>
              <a:t>Distrust</a:t>
            </a:r>
            <a:endParaRPr lang="en-US" sz="2000" b="1" u="sng" dirty="0">
              <a:solidFill>
                <a:schemeClr val="bg1"/>
              </a:solidFill>
              <a:latin typeface="Times New Roman" panose="02020603050405020304" pitchFamily="18" charset="0"/>
              <a:cs typeface="Times New Roman" panose="02020603050405020304" pitchFamily="18" charset="0"/>
            </a:endParaRPr>
          </a:p>
        </p:txBody>
      </p:sp>
      <p:sp>
        <p:nvSpPr>
          <p:cNvPr id="8" name="Rectangle 7"/>
          <p:cNvSpPr/>
          <p:nvPr/>
        </p:nvSpPr>
        <p:spPr>
          <a:xfrm>
            <a:off x="60029" y="1816007"/>
            <a:ext cx="4242871" cy="3139321"/>
          </a:xfrm>
          <a:prstGeom prst="rect">
            <a:avLst/>
          </a:prstGeom>
        </p:spPr>
        <p:txBody>
          <a:bodyPr wrap="square">
            <a:spAutoFit/>
          </a:bodyPr>
          <a:lstStyle/>
          <a:p>
            <a:pPr lvl="0"/>
            <a:r>
              <a:rPr lang="en-US" dirty="0">
                <a:latin typeface="Times New Roman" panose="02020603050405020304" pitchFamily="18" charset="0"/>
                <a:cs typeface="Times New Roman" panose="02020603050405020304" pitchFamily="18" charset="0"/>
              </a:rPr>
              <a:t> To have an effective communication, it is must that both the communicators (sender and receiver) trust each other. In case there is a lack of trust between both the parties, then they will tend to derive negative meaning out of the message and often ignore what has been communicated. If the receiver has no trust, then he will not listen to whatever is being said by the sender, and this will result in a meaningless communication.</a:t>
            </a:r>
          </a:p>
        </p:txBody>
      </p:sp>
      <p:sp>
        <p:nvSpPr>
          <p:cNvPr id="33" name="Rectangle 32"/>
          <p:cNvSpPr/>
          <p:nvPr/>
        </p:nvSpPr>
        <p:spPr>
          <a:xfrm>
            <a:off x="7157598" y="1205973"/>
            <a:ext cx="1079142" cy="400110"/>
          </a:xfrm>
          <a:prstGeom prst="rect">
            <a:avLst/>
          </a:prstGeom>
          <a:solidFill>
            <a:schemeClr val="accent3">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ar-EG" sz="2000" b="1" u="sng" dirty="0" err="1" smtClean="0">
                <a:solidFill>
                  <a:schemeClr val="bg1"/>
                </a:solidFill>
                <a:latin typeface="Times New Roman" panose="02020603050405020304" pitchFamily="18" charset="0"/>
                <a:cs typeface="Times New Roman" panose="02020603050405020304" pitchFamily="18" charset="0"/>
              </a:rPr>
              <a:t>إنعدام</a:t>
            </a:r>
            <a:r>
              <a:rPr lang="ar-EG" sz="2000" b="1" u="sng" dirty="0" smtClean="0">
                <a:solidFill>
                  <a:schemeClr val="bg1"/>
                </a:solidFill>
                <a:latin typeface="Times New Roman" panose="02020603050405020304" pitchFamily="18" charset="0"/>
                <a:cs typeface="Times New Roman" panose="02020603050405020304" pitchFamily="18" charset="0"/>
              </a:rPr>
              <a:t> الثقة</a:t>
            </a:r>
            <a:endParaRPr lang="en-US" sz="2000" b="1" u="sng"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4446461" y="1969895"/>
            <a:ext cx="3790279" cy="2246769"/>
          </a:xfrm>
          <a:prstGeom prst="rect">
            <a:avLst/>
          </a:prstGeom>
        </p:spPr>
        <p:txBody>
          <a:bodyPr wrap="square">
            <a:spAutoFit/>
          </a:bodyPr>
          <a:lstStyle/>
          <a:p>
            <a:pPr lvl="0" algn="r" rtl="1"/>
            <a:r>
              <a:rPr lang="ar-EG" sz="2000" dirty="0">
                <a:latin typeface="Times New Roman" panose="02020603050405020304" pitchFamily="18" charset="0"/>
                <a:cs typeface="Times New Roman" panose="02020603050405020304" pitchFamily="18" charset="0"/>
              </a:rPr>
              <a:t>لكي يكون هناك تواصل فعال، لابد أن يثق كل من المرسل والمستقبل في الآخر. وفي حالة انعدام الثقة بين الطرفين، فإنهما يميلان إلى استخلاص معنى سلبي من الرسالة وغالبًا ما يتجاهلان ما تم توصيله. وإذا لم يكن لدى المستقبل ثقة، فلن يستمع إلى ما يقوله المرسل، وهذا سيؤدي إلى اتصال لا معنى له.</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6696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500" fill="hold"/>
                                        <p:tgtEl>
                                          <p:spTgt spid="33"/>
                                        </p:tgtEl>
                                        <p:attrNameLst>
                                          <p:attrName>ppt_x</p:attrName>
                                        </p:attrNameLst>
                                      </p:cBhvr>
                                      <p:tavLst>
                                        <p:tav tm="0">
                                          <p:val>
                                            <p:strVal val="#ppt_x"/>
                                          </p:val>
                                        </p:tav>
                                        <p:tav tm="100000">
                                          <p:val>
                                            <p:strVal val="#ppt_x"/>
                                          </p:val>
                                        </p:tav>
                                      </p:tavLst>
                                    </p:anim>
                                    <p:anim calcmode="lin" valueType="num">
                                      <p:cBhvr additive="base">
                                        <p:cTn id="14"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510565" y="6614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172756"/>
            <a:ext cx="4348480" cy="40393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879" y="1169430"/>
            <a:ext cx="3894647" cy="4042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74173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barriers</a:t>
            </a:r>
            <a:endParaRPr lang="en-US" sz="2400" b="1" dirty="0">
              <a:solidFill>
                <a:srgbClr val="00B0F0"/>
              </a:solidFill>
              <a:latin typeface="Alexandria" charset="0"/>
              <a:cs typeface="Alexandria" charset="0"/>
            </a:endParaRPr>
          </a:p>
        </p:txBody>
      </p:sp>
      <p:sp>
        <p:nvSpPr>
          <p:cNvPr id="9" name="TextBox 8"/>
          <p:cNvSpPr txBox="1"/>
          <p:nvPr/>
        </p:nvSpPr>
        <p:spPr>
          <a:xfrm>
            <a:off x="8512537" y="-51934"/>
            <a:ext cx="19960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حواجز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97427" y="645292"/>
            <a:ext cx="3600666" cy="530594"/>
          </a:xfrm>
          <a:prstGeom prst="rect">
            <a:avLst/>
          </a:prstGeom>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Psychological barriers</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1" name="Rectangle 30"/>
          <p:cNvSpPr/>
          <p:nvPr/>
        </p:nvSpPr>
        <p:spPr>
          <a:xfrm>
            <a:off x="5439485" y="675828"/>
            <a:ext cx="2061783" cy="530145"/>
          </a:xfrm>
          <a:prstGeom prst="rect">
            <a:avLst/>
          </a:prstGeom>
        </p:spPr>
        <p:txBody>
          <a:bodyPr wrap="none">
            <a:spAutoFit/>
          </a:bodyPr>
          <a:lstStyle/>
          <a:p>
            <a:pPr algn="r" rtl="1">
              <a:lnSpc>
                <a:spcPct val="107000"/>
              </a:lnSpc>
              <a:spcAft>
                <a:spcPts val="800"/>
              </a:spcAft>
            </a:pPr>
            <a:r>
              <a:rPr lang="ar-EG" sz="2800" b="1" dirty="0" smtClean="0">
                <a:latin typeface="Times New Roman" panose="02020603050405020304" pitchFamily="18" charset="0"/>
                <a:ea typeface="Calibri" panose="020F0502020204030204" pitchFamily="34" charset="0"/>
                <a:cs typeface="Arial" panose="020B0604020202020204" pitchFamily="34" charset="0"/>
              </a:rPr>
              <a:t>الحواجز النفسية</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25379" y="1214187"/>
            <a:ext cx="1223412" cy="400110"/>
          </a:xfrm>
          <a:prstGeom prst="rect">
            <a:avLst/>
          </a:prstGeom>
          <a:solidFill>
            <a:schemeClr val="accent3">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en-US" sz="2000" b="1" u="sng" dirty="0" smtClean="0">
                <a:solidFill>
                  <a:schemeClr val="bg1"/>
                </a:solidFill>
                <a:latin typeface="Times New Roman" panose="02020603050405020304" pitchFamily="18" charset="0"/>
                <a:cs typeface="Times New Roman" panose="02020603050405020304" pitchFamily="18" charset="0"/>
              </a:rPr>
              <a:t>Emotions</a:t>
            </a:r>
            <a:endParaRPr lang="en-US" sz="2000" b="1" u="sng" dirty="0">
              <a:solidFill>
                <a:schemeClr val="bg1"/>
              </a:solidFill>
              <a:latin typeface="Times New Roman" panose="02020603050405020304" pitchFamily="18" charset="0"/>
              <a:cs typeface="Times New Roman" panose="02020603050405020304" pitchFamily="18" charset="0"/>
            </a:endParaRPr>
          </a:p>
        </p:txBody>
      </p:sp>
      <p:sp>
        <p:nvSpPr>
          <p:cNvPr id="8" name="Rectangle 7"/>
          <p:cNvSpPr/>
          <p:nvPr/>
        </p:nvSpPr>
        <p:spPr>
          <a:xfrm>
            <a:off x="60029" y="1816007"/>
            <a:ext cx="4242871" cy="2308324"/>
          </a:xfrm>
          <a:prstGeom prst="rect">
            <a:avLst/>
          </a:prstGeom>
        </p:spPr>
        <p:txBody>
          <a:bodyPr wrap="square">
            <a:spAutoFit/>
          </a:bodyPr>
          <a:lstStyle/>
          <a:p>
            <a:pPr lvl="0"/>
            <a:r>
              <a:rPr lang="en-US" dirty="0">
                <a:latin typeface="Times New Roman" panose="02020603050405020304" pitchFamily="18" charset="0"/>
                <a:cs typeface="Times New Roman" panose="02020603050405020304" pitchFamily="18" charset="0"/>
              </a:rPr>
              <a:t>The communication is greatly influenced by the emotions of a person. If a person is not in a good temperament, then he would not listen properly to whatever is said and might say things offending the sender. Several other emotions such as anger, nervousness, confusion, restlessness, etc. affects the communication process.</a:t>
            </a:r>
          </a:p>
        </p:txBody>
      </p:sp>
      <p:sp>
        <p:nvSpPr>
          <p:cNvPr id="33" name="Rectangle 32"/>
          <p:cNvSpPr/>
          <p:nvPr/>
        </p:nvSpPr>
        <p:spPr>
          <a:xfrm>
            <a:off x="7157598" y="1205973"/>
            <a:ext cx="873957" cy="400110"/>
          </a:xfrm>
          <a:prstGeom prst="rect">
            <a:avLst/>
          </a:prstGeom>
          <a:solidFill>
            <a:schemeClr val="accent3">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ar-EG" sz="2000" b="1" u="sng" dirty="0" smtClean="0">
                <a:solidFill>
                  <a:schemeClr val="bg1"/>
                </a:solidFill>
                <a:latin typeface="Times New Roman" panose="02020603050405020304" pitchFamily="18" charset="0"/>
                <a:cs typeface="Times New Roman" panose="02020603050405020304" pitchFamily="18" charset="0"/>
              </a:rPr>
              <a:t>المشاعر</a:t>
            </a:r>
            <a:endParaRPr lang="en-US" sz="2000" b="1" u="sng"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4446461" y="1969895"/>
            <a:ext cx="3790279" cy="1938992"/>
          </a:xfrm>
          <a:prstGeom prst="rect">
            <a:avLst/>
          </a:prstGeom>
        </p:spPr>
        <p:txBody>
          <a:bodyPr wrap="square">
            <a:spAutoFit/>
          </a:bodyPr>
          <a:lstStyle/>
          <a:p>
            <a:pPr lvl="0" algn="r" rtl="1"/>
            <a:r>
              <a:rPr lang="ar-EG" sz="2000" dirty="0">
                <a:latin typeface="Times New Roman" panose="02020603050405020304" pitchFamily="18" charset="0"/>
                <a:cs typeface="Times New Roman" panose="02020603050405020304" pitchFamily="18" charset="0"/>
              </a:rPr>
              <a:t>يتأثر التواصل بشكل كبير بمشاعر الشخص. فإذا لم يكن الشخص في مزاج جيد، فلن يستمع بشكل صحيح إلى ما يقال وقد يقول أشياء تسيء إلى المرسل. وتؤثر العديد من المشاعر الأخرى مثل الغضب والعصبية والارتباك والقلق وما إلى ذلك على عملية التواصل.</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8232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500" fill="hold"/>
                                        <p:tgtEl>
                                          <p:spTgt spid="33"/>
                                        </p:tgtEl>
                                        <p:attrNameLst>
                                          <p:attrName>ppt_x</p:attrName>
                                        </p:attrNameLst>
                                      </p:cBhvr>
                                      <p:tavLst>
                                        <p:tav tm="0">
                                          <p:val>
                                            <p:strVal val="#ppt_x"/>
                                          </p:val>
                                        </p:tav>
                                        <p:tav tm="100000">
                                          <p:val>
                                            <p:strVal val="#ppt_x"/>
                                          </p:val>
                                        </p:tav>
                                      </p:tavLst>
                                    </p:anim>
                                    <p:anim calcmode="lin" valueType="num">
                                      <p:cBhvr additive="base">
                                        <p:cTn id="14"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510565" y="6614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2778" y="1104952"/>
            <a:ext cx="4348480" cy="56852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82648" y="1101626"/>
            <a:ext cx="3894647" cy="5688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74173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barriers</a:t>
            </a:r>
            <a:endParaRPr lang="en-US" sz="2400" b="1" dirty="0">
              <a:solidFill>
                <a:srgbClr val="00B0F0"/>
              </a:solidFill>
              <a:latin typeface="Alexandria" charset="0"/>
              <a:cs typeface="Alexandria" charset="0"/>
            </a:endParaRPr>
          </a:p>
        </p:txBody>
      </p:sp>
      <p:sp>
        <p:nvSpPr>
          <p:cNvPr id="9" name="TextBox 8"/>
          <p:cNvSpPr txBox="1"/>
          <p:nvPr/>
        </p:nvSpPr>
        <p:spPr>
          <a:xfrm>
            <a:off x="8512537" y="-51934"/>
            <a:ext cx="19960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حواجز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97427" y="645292"/>
            <a:ext cx="3599062" cy="522259"/>
          </a:xfrm>
          <a:prstGeom prst="rect">
            <a:avLst/>
          </a:prstGeom>
        </p:spPr>
        <p:txBody>
          <a:bodyPr wrap="none">
            <a:spAutoFit/>
          </a:bodyPr>
          <a:lstStyle/>
          <a:p>
            <a:pPr>
              <a:lnSpc>
                <a:spcPct val="107000"/>
              </a:lnSpc>
              <a:spcAft>
                <a:spcPts val="800"/>
              </a:spcAft>
            </a:pPr>
            <a:r>
              <a:rPr lang="en-US" sz="2800" b="1" dirty="0">
                <a:latin typeface="Times New Roman" panose="02020603050405020304" pitchFamily="18" charset="0"/>
                <a:cs typeface="Times New Roman" panose="02020603050405020304" pitchFamily="18" charset="0"/>
              </a:rPr>
              <a:t>Physiological</a:t>
            </a:r>
            <a:r>
              <a:rPr lang="en-US"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ea typeface="Calibri" panose="020F0502020204030204" pitchFamily="34" charset="0"/>
                <a:cs typeface="Times New Roman" panose="02020603050405020304" pitchFamily="18" charset="0"/>
              </a:rPr>
              <a:t> barriers</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1" name="Rectangle 30"/>
          <p:cNvSpPr/>
          <p:nvPr/>
        </p:nvSpPr>
        <p:spPr>
          <a:xfrm>
            <a:off x="5359335" y="675828"/>
            <a:ext cx="2141933" cy="530145"/>
          </a:xfrm>
          <a:prstGeom prst="rect">
            <a:avLst/>
          </a:prstGeom>
        </p:spPr>
        <p:txBody>
          <a:bodyPr wrap="none">
            <a:spAutoFit/>
          </a:bodyPr>
          <a:lstStyle/>
          <a:p>
            <a:pPr algn="r" rtl="1">
              <a:lnSpc>
                <a:spcPct val="107000"/>
              </a:lnSpc>
              <a:spcAft>
                <a:spcPts val="800"/>
              </a:spcAft>
            </a:pPr>
            <a:r>
              <a:rPr lang="ar-EG" sz="2800" b="1" dirty="0" smtClean="0">
                <a:latin typeface="Times New Roman" panose="02020603050405020304" pitchFamily="18" charset="0"/>
                <a:ea typeface="Calibri" panose="020F0502020204030204" pitchFamily="34" charset="0"/>
                <a:cs typeface="Arial" panose="020B0604020202020204" pitchFamily="34" charset="0"/>
              </a:rPr>
              <a:t>الحواجز الجسدية</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68358" y="1499520"/>
            <a:ext cx="4242871" cy="2031325"/>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Physiology is the state of human body and mind. Physiological barriers of communication occur due to the physical condition of sender or receiver which might even be physical disabilities. It includes sensory dysfunction and other physical dysfunctions.</a:t>
            </a:r>
          </a:p>
        </p:txBody>
      </p:sp>
      <p:sp>
        <p:nvSpPr>
          <p:cNvPr id="11" name="Rectangle 10"/>
          <p:cNvSpPr/>
          <p:nvPr/>
        </p:nvSpPr>
        <p:spPr>
          <a:xfrm>
            <a:off x="4462637" y="1699575"/>
            <a:ext cx="3790279" cy="1631216"/>
          </a:xfrm>
          <a:prstGeom prst="rect">
            <a:avLst/>
          </a:prstGeom>
        </p:spPr>
        <p:txBody>
          <a:bodyPr wrap="square">
            <a:spAutoFit/>
          </a:bodyPr>
          <a:lstStyle/>
          <a:p>
            <a:pPr lvl="0" algn="r" rtl="1"/>
            <a:r>
              <a:rPr lang="ar-EG" sz="2000" dirty="0">
                <a:latin typeface="Times New Roman" panose="02020603050405020304" pitchFamily="18" charset="0"/>
                <a:cs typeface="Times New Roman" panose="02020603050405020304" pitchFamily="18" charset="0"/>
              </a:rPr>
              <a:t>الفسيولوجيا هي حالة الجسم والعقل البشريين. تحدث الحواجز الفسيولوجية للتواصل بسبب الحالة الجسدية للمرسل أو المستقبل والتي قد تكون إعاقات جسدية. ويشمل ذلك الخلل الحسي والاختلالات الجسدية الأخرى.</a:t>
            </a:r>
            <a:endParaRPr lang="en-US" sz="2000" dirty="0">
              <a:latin typeface="Times New Roman" panose="02020603050405020304" pitchFamily="18" charset="0"/>
              <a:cs typeface="Times New Roman" panose="02020603050405020304" pitchFamily="18" charset="0"/>
            </a:endParaRPr>
          </a:p>
        </p:txBody>
      </p:sp>
      <p:sp>
        <p:nvSpPr>
          <p:cNvPr id="17" name="Rectangle 16"/>
          <p:cNvSpPr/>
          <p:nvPr/>
        </p:nvSpPr>
        <p:spPr>
          <a:xfrm>
            <a:off x="165957" y="3689773"/>
            <a:ext cx="3977371" cy="399405"/>
          </a:xfrm>
          <a:prstGeom prst="rect">
            <a:avLst/>
          </a:prstGeom>
          <a:solidFill>
            <a:schemeClr val="accent4">
              <a:lumMod val="60000"/>
              <a:lumOff val="40000"/>
            </a:schemeClr>
          </a:solidFill>
          <a:ln>
            <a:solidFill>
              <a:schemeClr val="bg2">
                <a:lumMod val="90000"/>
              </a:schemeClr>
            </a:solidFill>
          </a:ln>
        </p:spPr>
        <p:txBody>
          <a:bodyPr wrap="none">
            <a:spAutoFit/>
          </a:bodyPr>
          <a:lstStyle/>
          <a:p>
            <a:pPr fontAlgn="base">
              <a:lnSpc>
                <a:spcPct val="107000"/>
              </a:lnSpc>
              <a:spcAft>
                <a:spcPts val="900"/>
              </a:spcAft>
            </a:pPr>
            <a:r>
              <a:rPr lang="en-US" sz="20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Deafness and Hearing Impairment</a:t>
            </a:r>
            <a:endParaRPr lang="en-US" sz="1600"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9" name="Rectangle 18"/>
          <p:cNvSpPr/>
          <p:nvPr/>
        </p:nvSpPr>
        <p:spPr>
          <a:xfrm>
            <a:off x="216200" y="4279287"/>
            <a:ext cx="3849452" cy="399405"/>
          </a:xfrm>
          <a:prstGeom prst="rect">
            <a:avLst/>
          </a:prstGeom>
          <a:solidFill>
            <a:schemeClr val="accent4">
              <a:lumMod val="60000"/>
              <a:lumOff val="40000"/>
            </a:schemeClr>
          </a:solidFill>
          <a:ln>
            <a:solidFill>
              <a:schemeClr val="bg2">
                <a:lumMod val="90000"/>
              </a:schemeClr>
            </a:solidFill>
          </a:ln>
        </p:spPr>
        <p:txBody>
          <a:bodyPr wrap="none">
            <a:spAutoFit/>
          </a:bodyPr>
          <a:lstStyle/>
          <a:p>
            <a:pPr fontAlgn="base">
              <a:lnSpc>
                <a:spcPct val="107000"/>
              </a:lnSpc>
              <a:spcAft>
                <a:spcPts val="900"/>
              </a:spcAft>
            </a:pPr>
            <a:r>
              <a:rPr lang="en-US" sz="20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Blindness and Vision Impairment</a:t>
            </a:r>
            <a:endParaRPr lang="en-US" sz="1600"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0" name="Rectangle 19"/>
          <p:cNvSpPr/>
          <p:nvPr/>
        </p:nvSpPr>
        <p:spPr>
          <a:xfrm>
            <a:off x="1111728" y="4935520"/>
            <a:ext cx="2085827" cy="399405"/>
          </a:xfrm>
          <a:prstGeom prst="rect">
            <a:avLst/>
          </a:prstGeom>
          <a:solidFill>
            <a:schemeClr val="accent4">
              <a:lumMod val="60000"/>
              <a:lumOff val="40000"/>
            </a:schemeClr>
          </a:solidFill>
          <a:ln>
            <a:solidFill>
              <a:schemeClr val="bg2">
                <a:lumMod val="90000"/>
              </a:schemeClr>
            </a:solidFill>
          </a:ln>
        </p:spPr>
        <p:txBody>
          <a:bodyPr wrap="none">
            <a:spAutoFit/>
          </a:bodyPr>
          <a:lstStyle/>
          <a:p>
            <a:pPr fontAlgn="base">
              <a:lnSpc>
                <a:spcPct val="107000"/>
              </a:lnSpc>
              <a:spcAft>
                <a:spcPts val="900"/>
              </a:spcAft>
            </a:pPr>
            <a:r>
              <a:rPr lang="en-US" sz="20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Speech Disorders</a:t>
            </a:r>
            <a:endParaRPr lang="en-US" sz="1600"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1" name="Rectangle 20"/>
          <p:cNvSpPr/>
          <p:nvPr/>
        </p:nvSpPr>
        <p:spPr>
          <a:xfrm>
            <a:off x="1129145" y="5613731"/>
            <a:ext cx="2255746" cy="399405"/>
          </a:xfrm>
          <a:prstGeom prst="rect">
            <a:avLst/>
          </a:prstGeom>
          <a:solidFill>
            <a:schemeClr val="accent4">
              <a:lumMod val="60000"/>
              <a:lumOff val="40000"/>
            </a:schemeClr>
          </a:solidFill>
          <a:ln>
            <a:solidFill>
              <a:schemeClr val="bg2">
                <a:lumMod val="90000"/>
              </a:schemeClr>
            </a:solidFill>
          </a:ln>
        </p:spPr>
        <p:txBody>
          <a:bodyPr wrap="none">
            <a:spAutoFit/>
          </a:bodyPr>
          <a:lstStyle/>
          <a:p>
            <a:pPr fontAlgn="base">
              <a:lnSpc>
                <a:spcPct val="107000"/>
              </a:lnSpc>
              <a:spcAft>
                <a:spcPts val="900"/>
              </a:spcAft>
            </a:pPr>
            <a:r>
              <a:rPr lang="en-US" sz="20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Physical Condition</a:t>
            </a:r>
            <a:endParaRPr lang="en-US" sz="1600"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2" name="Rectangle 21"/>
          <p:cNvSpPr/>
          <p:nvPr/>
        </p:nvSpPr>
        <p:spPr>
          <a:xfrm>
            <a:off x="4534261" y="3689773"/>
            <a:ext cx="3718656" cy="460895"/>
          </a:xfrm>
          <a:prstGeom prst="rect">
            <a:avLst/>
          </a:prstGeom>
          <a:solidFill>
            <a:schemeClr val="accent4">
              <a:lumMod val="60000"/>
              <a:lumOff val="40000"/>
            </a:schemeClr>
          </a:solidFill>
          <a:ln>
            <a:solidFill>
              <a:schemeClr val="bg2">
                <a:lumMod val="90000"/>
              </a:schemeClr>
            </a:solidFill>
          </a:ln>
        </p:spPr>
        <p:txBody>
          <a:bodyPr wrap="square">
            <a:spAutoFit/>
          </a:bodyPr>
          <a:lstStyle/>
          <a:p>
            <a:pPr algn="ctr" rtl="1" fontAlgn="base">
              <a:lnSpc>
                <a:spcPct val="107000"/>
              </a:lnSpc>
              <a:spcAft>
                <a:spcPts val="900"/>
              </a:spcAft>
            </a:pPr>
            <a:r>
              <a:rPr lang="ar-EG" sz="24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الصمم وضعف السمع</a:t>
            </a:r>
            <a:endParaRPr lang="en-US"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4" name="Rectangle 23"/>
          <p:cNvSpPr/>
          <p:nvPr/>
        </p:nvSpPr>
        <p:spPr>
          <a:xfrm>
            <a:off x="4584503" y="4279287"/>
            <a:ext cx="3599058" cy="460895"/>
          </a:xfrm>
          <a:prstGeom prst="rect">
            <a:avLst/>
          </a:prstGeom>
          <a:solidFill>
            <a:schemeClr val="accent4">
              <a:lumMod val="60000"/>
              <a:lumOff val="40000"/>
            </a:schemeClr>
          </a:solidFill>
          <a:ln>
            <a:solidFill>
              <a:schemeClr val="bg2">
                <a:lumMod val="90000"/>
              </a:schemeClr>
            </a:solidFill>
          </a:ln>
        </p:spPr>
        <p:txBody>
          <a:bodyPr wrap="square">
            <a:spAutoFit/>
          </a:bodyPr>
          <a:lstStyle/>
          <a:p>
            <a:pPr algn="ctr" rtl="1" fontAlgn="base">
              <a:lnSpc>
                <a:spcPct val="107000"/>
              </a:lnSpc>
              <a:spcAft>
                <a:spcPts val="900"/>
              </a:spcAft>
            </a:pPr>
            <a:r>
              <a:rPr lang="ar-EG" sz="2400" b="1" dirty="0" smtClean="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العمى وضعف الرؤية</a:t>
            </a:r>
            <a:endParaRPr lang="en-US"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6" name="Rectangle 25"/>
          <p:cNvSpPr/>
          <p:nvPr/>
        </p:nvSpPr>
        <p:spPr>
          <a:xfrm>
            <a:off x="4856481" y="4935520"/>
            <a:ext cx="2573702" cy="487506"/>
          </a:xfrm>
          <a:prstGeom prst="rect">
            <a:avLst/>
          </a:prstGeom>
          <a:solidFill>
            <a:schemeClr val="accent4">
              <a:lumMod val="60000"/>
              <a:lumOff val="40000"/>
            </a:schemeClr>
          </a:solidFill>
          <a:ln>
            <a:solidFill>
              <a:schemeClr val="bg2">
                <a:lumMod val="90000"/>
              </a:schemeClr>
            </a:solidFill>
          </a:ln>
        </p:spPr>
        <p:txBody>
          <a:bodyPr wrap="square">
            <a:spAutoFit/>
          </a:bodyPr>
          <a:lstStyle/>
          <a:p>
            <a:pPr algn="ctr" rtl="1" fontAlgn="base">
              <a:lnSpc>
                <a:spcPct val="107000"/>
              </a:lnSpc>
              <a:spcAft>
                <a:spcPts val="900"/>
              </a:spcAft>
            </a:pPr>
            <a:r>
              <a:rPr lang="ar-EG" sz="2400" b="1" dirty="0" smtClean="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اضطرابات التخاطب</a:t>
            </a:r>
            <a:endParaRPr lang="en-US"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7" name="Rectangle 26"/>
          <p:cNvSpPr/>
          <p:nvPr/>
        </p:nvSpPr>
        <p:spPr>
          <a:xfrm>
            <a:off x="5084981" y="5619549"/>
            <a:ext cx="2109017" cy="460895"/>
          </a:xfrm>
          <a:prstGeom prst="rect">
            <a:avLst/>
          </a:prstGeom>
          <a:solidFill>
            <a:schemeClr val="accent4">
              <a:lumMod val="60000"/>
              <a:lumOff val="40000"/>
            </a:schemeClr>
          </a:solidFill>
          <a:ln>
            <a:solidFill>
              <a:schemeClr val="bg2">
                <a:lumMod val="90000"/>
              </a:schemeClr>
            </a:solidFill>
          </a:ln>
        </p:spPr>
        <p:txBody>
          <a:bodyPr wrap="square">
            <a:spAutoFit/>
          </a:bodyPr>
          <a:lstStyle/>
          <a:p>
            <a:pPr algn="ctr" rtl="1" fontAlgn="base">
              <a:lnSpc>
                <a:spcPct val="107000"/>
              </a:lnSpc>
              <a:spcAft>
                <a:spcPts val="900"/>
              </a:spcAft>
            </a:pPr>
            <a:r>
              <a:rPr lang="ar-EG" sz="2400" b="1" dirty="0" smtClean="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حالات جسدية</a:t>
            </a:r>
            <a:endParaRPr lang="en-US"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966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arn(inVertical)">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arn(inVertic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arn(inVertical)">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arn(inVertical)">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barn(inVertical)">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barn(inVertical)">
                                      <p:cBhvr>
                                        <p:cTn id="37" dur="500"/>
                                        <p:tgtEl>
                                          <p:spTgt spid="26"/>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barn(inVertical)">
                                      <p:cBhvr>
                                        <p:cTn id="4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0" grpId="0" animBg="1"/>
      <p:bldP spid="21" grpId="0" animBg="1"/>
      <p:bldP spid="22" grpId="0" animBg="1"/>
      <p:bldP spid="24" grpId="0" animBg="1"/>
      <p:bldP spid="26" grpId="0" animBg="1"/>
      <p:bldP spid="2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510565" y="6614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172756"/>
            <a:ext cx="4348480" cy="4821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879" y="1169430"/>
            <a:ext cx="3894647" cy="47436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74173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barriers</a:t>
            </a:r>
            <a:endParaRPr lang="en-US" sz="2400" b="1" dirty="0">
              <a:solidFill>
                <a:srgbClr val="00B0F0"/>
              </a:solidFill>
              <a:latin typeface="Alexandria" charset="0"/>
              <a:cs typeface="Alexandria" charset="0"/>
            </a:endParaRPr>
          </a:p>
        </p:txBody>
      </p:sp>
      <p:sp>
        <p:nvSpPr>
          <p:cNvPr id="9" name="TextBox 8"/>
          <p:cNvSpPr txBox="1"/>
          <p:nvPr/>
        </p:nvSpPr>
        <p:spPr>
          <a:xfrm>
            <a:off x="8512537" y="-51934"/>
            <a:ext cx="19960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حواجز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97427" y="645292"/>
            <a:ext cx="2845651" cy="530594"/>
          </a:xfrm>
          <a:prstGeom prst="rect">
            <a:avLst/>
          </a:prstGeom>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Cultural barriers</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1" name="Rectangle 30"/>
          <p:cNvSpPr/>
          <p:nvPr/>
        </p:nvSpPr>
        <p:spPr>
          <a:xfrm>
            <a:off x="5463530" y="675828"/>
            <a:ext cx="2037738" cy="530145"/>
          </a:xfrm>
          <a:prstGeom prst="rect">
            <a:avLst/>
          </a:prstGeom>
        </p:spPr>
        <p:txBody>
          <a:bodyPr wrap="none">
            <a:spAutoFit/>
          </a:bodyPr>
          <a:lstStyle/>
          <a:p>
            <a:pPr algn="r" rtl="1">
              <a:lnSpc>
                <a:spcPct val="107000"/>
              </a:lnSpc>
              <a:spcAft>
                <a:spcPts val="800"/>
              </a:spcAft>
            </a:pPr>
            <a:r>
              <a:rPr lang="ar-EG" sz="2800" b="1" dirty="0" smtClean="0">
                <a:latin typeface="Times New Roman" panose="02020603050405020304" pitchFamily="18" charset="0"/>
                <a:ea typeface="Calibri" panose="020F0502020204030204" pitchFamily="34" charset="0"/>
                <a:cs typeface="Arial" panose="020B0604020202020204" pitchFamily="34" charset="0"/>
              </a:rPr>
              <a:t>الحواجز الثقافية</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25379" y="1214187"/>
            <a:ext cx="2576346" cy="400110"/>
          </a:xfrm>
          <a:prstGeom prst="rect">
            <a:avLst/>
          </a:prstGeom>
          <a:solidFill>
            <a:schemeClr val="accent2">
              <a:lumMod val="60000"/>
              <a:lumOff val="4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en-US" sz="2000" b="1" u="sng" dirty="0">
                <a:solidFill>
                  <a:schemeClr val="bg1"/>
                </a:solidFill>
                <a:latin typeface="Times New Roman" panose="02020603050405020304" pitchFamily="18" charset="0"/>
                <a:cs typeface="Times New Roman" panose="02020603050405020304" pitchFamily="18" charset="0"/>
              </a:rPr>
              <a:t>Language (Semantic) </a:t>
            </a:r>
          </a:p>
        </p:txBody>
      </p:sp>
      <p:sp>
        <p:nvSpPr>
          <p:cNvPr id="8" name="Rectangle 7"/>
          <p:cNvSpPr/>
          <p:nvPr/>
        </p:nvSpPr>
        <p:spPr>
          <a:xfrm>
            <a:off x="60029" y="1816007"/>
            <a:ext cx="4242871" cy="3970318"/>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Language is considered as the most crucial barrier in cross-cultural communication. Since verbal communication is important in every context, the understandings of the meaning of words are also important. The language barrier occurs not only because of differences in language but also in the forms of a variety of dialects. The examples are of Chinese and Russian language where different dialects are used in several parts of the country. If one communicator is not aware of the exact meaning, it will create misunderstanding and lead to a conflict of ideas.</a:t>
            </a:r>
          </a:p>
        </p:txBody>
      </p:sp>
      <p:sp>
        <p:nvSpPr>
          <p:cNvPr id="33" name="Rectangle 32"/>
          <p:cNvSpPr/>
          <p:nvPr/>
        </p:nvSpPr>
        <p:spPr>
          <a:xfrm>
            <a:off x="6951528" y="1248438"/>
            <a:ext cx="1244251" cy="400110"/>
          </a:xfrm>
          <a:prstGeom prst="rect">
            <a:avLst/>
          </a:prstGeom>
          <a:solidFill>
            <a:schemeClr val="accent2">
              <a:lumMod val="60000"/>
              <a:lumOff val="4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ar-EG" sz="2000" b="1" u="sng" dirty="0" smtClean="0">
                <a:solidFill>
                  <a:schemeClr val="bg1"/>
                </a:solidFill>
                <a:latin typeface="Times New Roman" panose="02020603050405020304" pitchFamily="18" charset="0"/>
                <a:cs typeface="Times New Roman" panose="02020603050405020304" pitchFamily="18" charset="0"/>
              </a:rPr>
              <a:t>اللغة (دلالية)</a:t>
            </a:r>
            <a:endParaRPr lang="en-US" sz="2000" b="1" u="sng"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4446461" y="1969895"/>
            <a:ext cx="3790279" cy="3170099"/>
          </a:xfrm>
          <a:prstGeom prst="rect">
            <a:avLst/>
          </a:prstGeom>
        </p:spPr>
        <p:txBody>
          <a:bodyPr wrap="square">
            <a:spAutoFit/>
          </a:bodyPr>
          <a:lstStyle/>
          <a:p>
            <a:pPr lvl="0" algn="r" rtl="1"/>
            <a:r>
              <a:rPr lang="ar-EG" sz="2000" dirty="0">
                <a:latin typeface="Times New Roman" panose="02020603050405020304" pitchFamily="18" charset="0"/>
                <a:cs typeface="Times New Roman" panose="02020603050405020304" pitchFamily="18" charset="0"/>
              </a:rPr>
              <a:t>تعتبر اللغة الحاجز الأكثر أهمية في التواصل بين الثقافات. ولأن التواصل اللفظي مهم في كل سياق، فإن فهم معنى الكلمات مهم أيضًا. لا يحدث الحاجز اللغوي بسبب الاختلافات في اللغة فحسب، بل وأيضًا في أشكال اللهجات المتنوعة. ومن الأمثلة على ذلك اللغة الصينية والروسية حيث تُستخدم لهجات مختلفة في عدة أجزاء من البلاد. إذا لم يكن أحد المتصلين على دراية بالمعنى الدقيق، فسيؤدي ذلك إلى سوء فهم ويؤدي إلى صراع الأفكار.</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5272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500" fill="hold"/>
                                        <p:tgtEl>
                                          <p:spTgt spid="33"/>
                                        </p:tgtEl>
                                        <p:attrNameLst>
                                          <p:attrName>ppt_x</p:attrName>
                                        </p:attrNameLst>
                                      </p:cBhvr>
                                      <p:tavLst>
                                        <p:tav tm="0">
                                          <p:val>
                                            <p:strVal val="#ppt_x"/>
                                          </p:val>
                                        </p:tav>
                                        <p:tav tm="100000">
                                          <p:val>
                                            <p:strVal val="#ppt_x"/>
                                          </p:val>
                                        </p:tav>
                                      </p:tavLst>
                                    </p:anim>
                                    <p:anim calcmode="lin" valueType="num">
                                      <p:cBhvr additive="base">
                                        <p:cTn id="14"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510565" y="6614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172756"/>
            <a:ext cx="4348480" cy="56852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879" y="1169430"/>
            <a:ext cx="3894647" cy="5688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74173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barriers</a:t>
            </a:r>
            <a:endParaRPr lang="en-US" sz="2400" b="1" dirty="0">
              <a:solidFill>
                <a:srgbClr val="00B0F0"/>
              </a:solidFill>
              <a:latin typeface="Alexandria" charset="0"/>
              <a:cs typeface="Alexandria" charset="0"/>
            </a:endParaRPr>
          </a:p>
        </p:txBody>
      </p:sp>
      <p:sp>
        <p:nvSpPr>
          <p:cNvPr id="9" name="TextBox 8"/>
          <p:cNvSpPr txBox="1"/>
          <p:nvPr/>
        </p:nvSpPr>
        <p:spPr>
          <a:xfrm>
            <a:off x="8512537" y="-51934"/>
            <a:ext cx="19960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حواجز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97427" y="645292"/>
            <a:ext cx="2845651" cy="530594"/>
          </a:xfrm>
          <a:prstGeom prst="rect">
            <a:avLst/>
          </a:prstGeom>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Cultural barriers</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1" name="Rectangle 30"/>
          <p:cNvSpPr/>
          <p:nvPr/>
        </p:nvSpPr>
        <p:spPr>
          <a:xfrm>
            <a:off x="5463530" y="675828"/>
            <a:ext cx="2037738" cy="530145"/>
          </a:xfrm>
          <a:prstGeom prst="rect">
            <a:avLst/>
          </a:prstGeom>
        </p:spPr>
        <p:txBody>
          <a:bodyPr wrap="none">
            <a:spAutoFit/>
          </a:bodyPr>
          <a:lstStyle/>
          <a:p>
            <a:pPr algn="r" rtl="1">
              <a:lnSpc>
                <a:spcPct val="107000"/>
              </a:lnSpc>
              <a:spcAft>
                <a:spcPts val="800"/>
              </a:spcAft>
            </a:pPr>
            <a:r>
              <a:rPr lang="ar-EG" sz="2800" b="1" dirty="0" smtClean="0">
                <a:latin typeface="Times New Roman" panose="02020603050405020304" pitchFamily="18" charset="0"/>
                <a:ea typeface="Calibri" panose="020F0502020204030204" pitchFamily="34" charset="0"/>
                <a:cs typeface="Arial" panose="020B0604020202020204" pitchFamily="34" charset="0"/>
              </a:rPr>
              <a:t>الحواجز الثقافية</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25379" y="1214187"/>
            <a:ext cx="3174267" cy="400110"/>
          </a:xfrm>
          <a:prstGeom prst="rect">
            <a:avLst/>
          </a:prstGeom>
          <a:solidFill>
            <a:schemeClr val="accent2">
              <a:lumMod val="60000"/>
              <a:lumOff val="4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r>
              <a:rPr lang="en-US" sz="2000" b="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Cultural norms and values</a:t>
            </a:r>
            <a:r>
              <a:rPr lang="en-US" sz="2000"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p:txBody>
      </p:sp>
      <p:sp>
        <p:nvSpPr>
          <p:cNvPr id="8" name="Rectangle 7"/>
          <p:cNvSpPr/>
          <p:nvPr/>
        </p:nvSpPr>
        <p:spPr>
          <a:xfrm>
            <a:off x="60029" y="1816007"/>
            <a:ext cx="4242871" cy="1477328"/>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Each culture hold its own values, meaning and norms different from another. This difference is caused because of truth, belief and judgment through which they acquired knowledge about society and culture. </a:t>
            </a:r>
          </a:p>
        </p:txBody>
      </p:sp>
      <p:sp>
        <p:nvSpPr>
          <p:cNvPr id="33" name="Rectangle 32"/>
          <p:cNvSpPr/>
          <p:nvPr/>
        </p:nvSpPr>
        <p:spPr>
          <a:xfrm>
            <a:off x="6237475" y="1247522"/>
            <a:ext cx="1999265" cy="400110"/>
          </a:xfrm>
          <a:prstGeom prst="rect">
            <a:avLst/>
          </a:prstGeom>
          <a:solidFill>
            <a:schemeClr val="accent2">
              <a:lumMod val="60000"/>
              <a:lumOff val="4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ar-EG" sz="2000" b="1" u="sng" dirty="0">
                <a:solidFill>
                  <a:schemeClr val="bg1"/>
                </a:solidFill>
                <a:latin typeface="Times New Roman" panose="02020603050405020304" pitchFamily="18" charset="0"/>
                <a:cs typeface="Times New Roman" panose="02020603050405020304" pitchFamily="18" charset="0"/>
              </a:rPr>
              <a:t>المعايير والقيم الثقافية</a:t>
            </a:r>
            <a:endParaRPr lang="en-US" sz="2000" b="1" u="sng"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4446461" y="1969895"/>
            <a:ext cx="3790279" cy="1631216"/>
          </a:xfrm>
          <a:prstGeom prst="rect">
            <a:avLst/>
          </a:prstGeom>
        </p:spPr>
        <p:txBody>
          <a:bodyPr wrap="square">
            <a:spAutoFit/>
          </a:bodyPr>
          <a:lstStyle/>
          <a:p>
            <a:pPr algn="r" rtl="1"/>
            <a:r>
              <a:rPr lang="ar-EG" sz="2000" dirty="0">
                <a:latin typeface="Times New Roman" panose="02020603050405020304" pitchFamily="18" charset="0"/>
                <a:cs typeface="Times New Roman" panose="02020603050405020304" pitchFamily="18" charset="0"/>
              </a:rPr>
              <a:t>كل ثقافة لها قيمها ومعانيها ومعاييرها الخاصة التي تختلف عن الأخرى. وينشأ هذا الاختلاف بسبب الحقيقة والمعتقد والحكم الذي اكتسبوا من خلاله المعرفة عن المجتمع والثقافة.</a:t>
            </a:r>
            <a:endParaRPr lang="en-US" sz="2000" dirty="0">
              <a:latin typeface="Times New Roman" panose="02020603050405020304" pitchFamily="18" charset="0"/>
              <a:cs typeface="Times New Roman" panose="02020603050405020304" pitchFamily="18" charset="0"/>
            </a:endParaRPr>
          </a:p>
        </p:txBody>
      </p:sp>
      <p:sp>
        <p:nvSpPr>
          <p:cNvPr id="16" name="Rectangle 15"/>
          <p:cNvSpPr/>
          <p:nvPr/>
        </p:nvSpPr>
        <p:spPr>
          <a:xfrm>
            <a:off x="13814" y="3534583"/>
            <a:ext cx="1901483" cy="400110"/>
          </a:xfrm>
          <a:prstGeom prst="rect">
            <a:avLst/>
          </a:prstGeom>
          <a:solidFill>
            <a:schemeClr val="accent2">
              <a:lumMod val="60000"/>
              <a:lumOff val="4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r>
              <a:rPr lang="en-US" sz="2000" b="1" u="sng"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Body languages</a:t>
            </a:r>
            <a:endParaRPr lang="en-US" sz="2000" dirty="0">
              <a:solidFill>
                <a:schemeClr val="bg1"/>
              </a:solidFill>
            </a:endParaRPr>
          </a:p>
        </p:txBody>
      </p:sp>
      <p:sp>
        <p:nvSpPr>
          <p:cNvPr id="17" name="Rectangle 16"/>
          <p:cNvSpPr/>
          <p:nvPr/>
        </p:nvSpPr>
        <p:spPr>
          <a:xfrm>
            <a:off x="99222" y="4136403"/>
            <a:ext cx="4242871" cy="1477328"/>
          </a:xfrm>
          <a:prstGeom prst="rect">
            <a:avLst/>
          </a:prstGeom>
        </p:spPr>
        <p:txBody>
          <a:bodyPr wrap="square">
            <a:spAutoFit/>
          </a:bodyPr>
          <a:lstStyle/>
          <a:p>
            <a:r>
              <a:rPr lang="en-US" dirty="0">
                <a:latin typeface="Times New Roman" panose="02020603050405020304" pitchFamily="18" charset="0"/>
                <a:ea typeface="Times New Roman" panose="02020603050405020304" pitchFamily="18" charset="0"/>
                <a:cs typeface="Times New Roman" panose="02020603050405020304" pitchFamily="18" charset="0"/>
              </a:rPr>
              <a:t>Stereotypes are any negative image or preconceived notions on a particular community and identity. These are created through mass media and their content agenda.</a:t>
            </a:r>
          </a:p>
        </p:txBody>
      </p:sp>
      <p:sp>
        <p:nvSpPr>
          <p:cNvPr id="19" name="Rectangle 18"/>
          <p:cNvSpPr/>
          <p:nvPr/>
        </p:nvSpPr>
        <p:spPr>
          <a:xfrm>
            <a:off x="7261832" y="3638616"/>
            <a:ext cx="1003801" cy="400110"/>
          </a:xfrm>
          <a:prstGeom prst="rect">
            <a:avLst/>
          </a:prstGeom>
          <a:solidFill>
            <a:schemeClr val="accent2">
              <a:lumMod val="60000"/>
              <a:lumOff val="4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ar-EG" sz="2000" b="1" u="sng" dirty="0" smtClean="0">
                <a:solidFill>
                  <a:schemeClr val="bg1"/>
                </a:solidFill>
                <a:latin typeface="Times New Roman" panose="02020603050405020304" pitchFamily="18" charset="0"/>
                <a:cs typeface="Times New Roman" panose="02020603050405020304" pitchFamily="18" charset="0"/>
              </a:rPr>
              <a:t>لغة الجسد</a:t>
            </a:r>
            <a:endParaRPr lang="en-US" sz="2000" b="1" u="sng" dirty="0">
              <a:solidFill>
                <a:schemeClr val="bg1"/>
              </a:solidFill>
              <a:latin typeface="Times New Roman" panose="02020603050405020304" pitchFamily="18" charset="0"/>
              <a:cs typeface="Times New Roman" panose="02020603050405020304" pitchFamily="18" charset="0"/>
            </a:endParaRPr>
          </a:p>
        </p:txBody>
      </p:sp>
      <p:sp>
        <p:nvSpPr>
          <p:cNvPr id="20" name="Rectangle 19"/>
          <p:cNvSpPr/>
          <p:nvPr/>
        </p:nvSpPr>
        <p:spPr>
          <a:xfrm>
            <a:off x="4475354" y="4261427"/>
            <a:ext cx="3790279" cy="1323439"/>
          </a:xfrm>
          <a:prstGeom prst="rect">
            <a:avLst/>
          </a:prstGeom>
        </p:spPr>
        <p:txBody>
          <a:bodyPr wrap="square">
            <a:spAutoFit/>
          </a:bodyPr>
          <a:lstStyle/>
          <a:p>
            <a:pPr algn="r" rtl="1"/>
            <a:r>
              <a:rPr lang="ar-EG" sz="2000" dirty="0">
                <a:latin typeface="Times New Roman" panose="02020603050405020304" pitchFamily="18" charset="0"/>
                <a:cs typeface="Times New Roman" panose="02020603050405020304" pitchFamily="18" charset="0"/>
              </a:rPr>
              <a:t>الصور النمطية هي أي صورة سلبية أو أفكار مسبقة عن مجتمع أو هوية معينة. يتم إنشاء هذه الصور النمطية من خلال وسائل الإعلام وأجندة المحتوى الخاصة بها.</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9687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500" fill="hold"/>
                                        <p:tgtEl>
                                          <p:spTgt spid="33"/>
                                        </p:tgtEl>
                                        <p:attrNameLst>
                                          <p:attrName>ppt_x</p:attrName>
                                        </p:attrNameLst>
                                      </p:cBhvr>
                                      <p:tavLst>
                                        <p:tav tm="0">
                                          <p:val>
                                            <p:strVal val="#ppt_x"/>
                                          </p:val>
                                        </p:tav>
                                        <p:tav tm="100000">
                                          <p:val>
                                            <p:strVal val="#ppt_x"/>
                                          </p:val>
                                        </p:tav>
                                      </p:tavLst>
                                    </p:anim>
                                    <p:anim calcmode="lin" valueType="num">
                                      <p:cBhvr additive="base">
                                        <p:cTn id="14"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16" grpId="0" animBg="1"/>
      <p:bldP spid="1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510565" y="6614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172756"/>
            <a:ext cx="4348480" cy="56852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879" y="1169430"/>
            <a:ext cx="3894647" cy="5688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74173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barriers</a:t>
            </a:r>
            <a:endParaRPr lang="en-US" sz="2400" b="1" dirty="0">
              <a:solidFill>
                <a:srgbClr val="00B0F0"/>
              </a:solidFill>
              <a:latin typeface="Alexandria" charset="0"/>
              <a:cs typeface="Alexandria" charset="0"/>
            </a:endParaRPr>
          </a:p>
        </p:txBody>
      </p:sp>
      <p:sp>
        <p:nvSpPr>
          <p:cNvPr id="9" name="TextBox 8"/>
          <p:cNvSpPr txBox="1"/>
          <p:nvPr/>
        </p:nvSpPr>
        <p:spPr>
          <a:xfrm>
            <a:off x="8512537" y="-51934"/>
            <a:ext cx="19960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حواجز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97427" y="645292"/>
            <a:ext cx="2845651" cy="530594"/>
          </a:xfrm>
          <a:prstGeom prst="rect">
            <a:avLst/>
          </a:prstGeom>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Cultural barriers</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1" name="Rectangle 30"/>
          <p:cNvSpPr/>
          <p:nvPr/>
        </p:nvSpPr>
        <p:spPr>
          <a:xfrm>
            <a:off x="5463530" y="675828"/>
            <a:ext cx="2037738" cy="530145"/>
          </a:xfrm>
          <a:prstGeom prst="rect">
            <a:avLst/>
          </a:prstGeom>
        </p:spPr>
        <p:txBody>
          <a:bodyPr wrap="none">
            <a:spAutoFit/>
          </a:bodyPr>
          <a:lstStyle/>
          <a:p>
            <a:pPr algn="r" rtl="1">
              <a:lnSpc>
                <a:spcPct val="107000"/>
              </a:lnSpc>
              <a:spcAft>
                <a:spcPts val="800"/>
              </a:spcAft>
            </a:pPr>
            <a:r>
              <a:rPr lang="ar-EG" sz="2800" b="1" dirty="0" smtClean="0">
                <a:latin typeface="Times New Roman" panose="02020603050405020304" pitchFamily="18" charset="0"/>
                <a:ea typeface="Calibri" panose="020F0502020204030204" pitchFamily="34" charset="0"/>
                <a:cs typeface="Arial" panose="020B0604020202020204" pitchFamily="34" charset="0"/>
              </a:rPr>
              <a:t>الحواجز الثقافية</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25379" y="1214187"/>
            <a:ext cx="2296334" cy="400110"/>
          </a:xfrm>
          <a:prstGeom prst="rect">
            <a:avLst/>
          </a:prstGeom>
          <a:solidFill>
            <a:schemeClr val="accent2">
              <a:lumMod val="60000"/>
              <a:lumOff val="4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r>
              <a:rPr lang="en-US" sz="2000" b="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Values and believes</a:t>
            </a:r>
            <a:endParaRPr lang="en-US" sz="2000"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Rectangle 7"/>
          <p:cNvSpPr/>
          <p:nvPr/>
        </p:nvSpPr>
        <p:spPr>
          <a:xfrm>
            <a:off x="60029" y="1816007"/>
            <a:ext cx="4242871" cy="2031325"/>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The differences in values and beliefs in cultures also create a barrier in communication. The difference in the level of acceptability in cultures is an example. The reasons behind these are influenced by religion, political environment or epistemology. </a:t>
            </a:r>
          </a:p>
        </p:txBody>
      </p:sp>
      <p:sp>
        <p:nvSpPr>
          <p:cNvPr id="33" name="Rectangle 32"/>
          <p:cNvSpPr/>
          <p:nvPr/>
        </p:nvSpPr>
        <p:spPr>
          <a:xfrm>
            <a:off x="6237475" y="1247522"/>
            <a:ext cx="1505540" cy="400110"/>
          </a:xfrm>
          <a:prstGeom prst="rect">
            <a:avLst/>
          </a:prstGeom>
          <a:solidFill>
            <a:schemeClr val="accent2">
              <a:lumMod val="60000"/>
              <a:lumOff val="4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ar-EG" sz="2000" b="1" u="sng" dirty="0" smtClean="0">
                <a:solidFill>
                  <a:schemeClr val="bg1"/>
                </a:solidFill>
                <a:latin typeface="Times New Roman" panose="02020603050405020304" pitchFamily="18" charset="0"/>
                <a:cs typeface="Times New Roman" panose="02020603050405020304" pitchFamily="18" charset="0"/>
              </a:rPr>
              <a:t>القيم والمعتقدات</a:t>
            </a:r>
            <a:endParaRPr lang="en-US" sz="2000" b="1" u="sng"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4446461" y="1969895"/>
            <a:ext cx="3790279" cy="1631216"/>
          </a:xfrm>
          <a:prstGeom prst="rect">
            <a:avLst/>
          </a:prstGeom>
        </p:spPr>
        <p:txBody>
          <a:bodyPr wrap="square">
            <a:spAutoFit/>
          </a:bodyPr>
          <a:lstStyle/>
          <a:p>
            <a:pPr algn="r" rtl="1"/>
            <a:r>
              <a:rPr lang="ar-EG" sz="2000" dirty="0">
                <a:latin typeface="Times New Roman" panose="02020603050405020304" pitchFamily="18" charset="0"/>
                <a:cs typeface="Times New Roman" panose="02020603050405020304" pitchFamily="18" charset="0"/>
              </a:rPr>
              <a:t>كما أن الاختلافات في القيم والمعتقدات بين الثقافات تخلق حاجزًا في التواصل. والاختلاف في مستوى القبول بين الثقافات هو مثال على ذلك. وتتأثر الأسباب وراء ذلك بالدين أو البيئة السياسية أو نظرية المعرفة.</a:t>
            </a:r>
            <a:endParaRPr lang="en-US" sz="2000" dirty="0">
              <a:latin typeface="Times New Roman" panose="02020603050405020304" pitchFamily="18" charset="0"/>
              <a:cs typeface="Times New Roman" panose="02020603050405020304" pitchFamily="18" charset="0"/>
            </a:endParaRPr>
          </a:p>
        </p:txBody>
      </p:sp>
      <p:sp>
        <p:nvSpPr>
          <p:cNvPr id="16" name="Rectangle 15"/>
          <p:cNvSpPr/>
          <p:nvPr/>
        </p:nvSpPr>
        <p:spPr>
          <a:xfrm>
            <a:off x="60029" y="4063853"/>
            <a:ext cx="1710918" cy="400110"/>
          </a:xfrm>
          <a:prstGeom prst="rect">
            <a:avLst/>
          </a:prstGeom>
          <a:solidFill>
            <a:schemeClr val="accent2">
              <a:lumMod val="60000"/>
              <a:lumOff val="4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r>
              <a:rPr lang="en-US" sz="2000" b="1" u="sng"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Body gestures</a:t>
            </a:r>
            <a:endParaRPr lang="en-US" sz="2000" dirty="0">
              <a:solidFill>
                <a:schemeClr val="bg1"/>
              </a:solidFill>
            </a:endParaRPr>
          </a:p>
        </p:txBody>
      </p:sp>
      <p:sp>
        <p:nvSpPr>
          <p:cNvPr id="17" name="Rectangle 16"/>
          <p:cNvSpPr/>
          <p:nvPr/>
        </p:nvSpPr>
        <p:spPr>
          <a:xfrm>
            <a:off x="44743" y="4547520"/>
            <a:ext cx="4242871" cy="1477328"/>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Body language and gestures are another elements of the cultural barrier. It is impossible to communicate without body language and gestures. It provides meaning and justification for communication. </a:t>
            </a:r>
          </a:p>
        </p:txBody>
      </p:sp>
      <p:sp>
        <p:nvSpPr>
          <p:cNvPr id="19" name="Rectangle 18"/>
          <p:cNvSpPr/>
          <p:nvPr/>
        </p:nvSpPr>
        <p:spPr>
          <a:xfrm>
            <a:off x="6886836" y="4079473"/>
            <a:ext cx="1366080" cy="400110"/>
          </a:xfrm>
          <a:prstGeom prst="rect">
            <a:avLst/>
          </a:prstGeom>
          <a:solidFill>
            <a:schemeClr val="accent2">
              <a:lumMod val="60000"/>
              <a:lumOff val="4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ar-EG" sz="2000" b="1" u="sng" dirty="0" smtClean="0">
                <a:solidFill>
                  <a:schemeClr val="bg1"/>
                </a:solidFill>
                <a:latin typeface="Times New Roman" panose="02020603050405020304" pitchFamily="18" charset="0"/>
                <a:cs typeface="Times New Roman" panose="02020603050405020304" pitchFamily="18" charset="0"/>
              </a:rPr>
              <a:t>إيماءات الجسد</a:t>
            </a:r>
            <a:endParaRPr lang="en-US" sz="2000" b="1" u="sng" dirty="0">
              <a:solidFill>
                <a:schemeClr val="bg1"/>
              </a:solidFill>
              <a:latin typeface="Times New Roman" panose="02020603050405020304" pitchFamily="18" charset="0"/>
              <a:cs typeface="Times New Roman" panose="02020603050405020304" pitchFamily="18" charset="0"/>
            </a:endParaRPr>
          </a:p>
        </p:txBody>
      </p:sp>
      <p:sp>
        <p:nvSpPr>
          <p:cNvPr id="20" name="Rectangle 19"/>
          <p:cNvSpPr/>
          <p:nvPr/>
        </p:nvSpPr>
        <p:spPr>
          <a:xfrm>
            <a:off x="4462637" y="4573251"/>
            <a:ext cx="3790279" cy="1323439"/>
          </a:xfrm>
          <a:prstGeom prst="rect">
            <a:avLst/>
          </a:prstGeom>
        </p:spPr>
        <p:txBody>
          <a:bodyPr wrap="square">
            <a:spAutoFit/>
          </a:bodyPr>
          <a:lstStyle/>
          <a:p>
            <a:pPr algn="r" rtl="1"/>
            <a:r>
              <a:rPr lang="ar-EG" sz="2000" dirty="0">
                <a:latin typeface="Times New Roman" panose="02020603050405020304" pitchFamily="18" charset="0"/>
                <a:cs typeface="Times New Roman" panose="02020603050405020304" pitchFamily="18" charset="0"/>
              </a:rPr>
              <a:t>لغة الجسد والإيماءات هي عنصر آخر من عناصر الحاجز الثقافي. فمن المستحيل التواصل بدون لغة الجسد والإيماءات. فهي توفر المعنى والتبرير للتواصل.</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9664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500" fill="hold"/>
                                        <p:tgtEl>
                                          <p:spTgt spid="33"/>
                                        </p:tgtEl>
                                        <p:attrNameLst>
                                          <p:attrName>ppt_x</p:attrName>
                                        </p:attrNameLst>
                                      </p:cBhvr>
                                      <p:tavLst>
                                        <p:tav tm="0">
                                          <p:val>
                                            <p:strVal val="#ppt_x"/>
                                          </p:val>
                                        </p:tav>
                                        <p:tav tm="100000">
                                          <p:val>
                                            <p:strVal val="#ppt_x"/>
                                          </p:val>
                                        </p:tav>
                                      </p:tavLst>
                                    </p:anim>
                                    <p:anim calcmode="lin" valueType="num">
                                      <p:cBhvr additive="base">
                                        <p:cTn id="14"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16" grpId="0" animBg="1"/>
      <p:bldP spid="1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510565" y="6614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172756"/>
            <a:ext cx="4348480" cy="56852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879" y="1169430"/>
            <a:ext cx="3894647" cy="5688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74173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barriers</a:t>
            </a:r>
            <a:endParaRPr lang="en-US" sz="2400" b="1" dirty="0">
              <a:solidFill>
                <a:srgbClr val="00B0F0"/>
              </a:solidFill>
              <a:latin typeface="Alexandria" charset="0"/>
              <a:cs typeface="Alexandria" charset="0"/>
            </a:endParaRPr>
          </a:p>
        </p:txBody>
      </p:sp>
      <p:sp>
        <p:nvSpPr>
          <p:cNvPr id="9" name="TextBox 8"/>
          <p:cNvSpPr txBox="1"/>
          <p:nvPr/>
        </p:nvSpPr>
        <p:spPr>
          <a:xfrm>
            <a:off x="8512537" y="-51934"/>
            <a:ext cx="19960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حواجز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97427" y="645292"/>
            <a:ext cx="3841116" cy="530594"/>
          </a:xfrm>
          <a:prstGeom prst="rect">
            <a:avLst/>
          </a:prstGeom>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Organizational barriers</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1" name="Rectangle 30"/>
          <p:cNvSpPr/>
          <p:nvPr/>
        </p:nvSpPr>
        <p:spPr>
          <a:xfrm>
            <a:off x="5242316" y="675828"/>
            <a:ext cx="2258952" cy="530145"/>
          </a:xfrm>
          <a:prstGeom prst="rect">
            <a:avLst/>
          </a:prstGeom>
        </p:spPr>
        <p:txBody>
          <a:bodyPr wrap="none">
            <a:spAutoFit/>
          </a:bodyPr>
          <a:lstStyle/>
          <a:p>
            <a:pPr algn="r" rtl="1">
              <a:lnSpc>
                <a:spcPct val="107000"/>
              </a:lnSpc>
              <a:spcAft>
                <a:spcPts val="800"/>
              </a:spcAft>
            </a:pPr>
            <a:r>
              <a:rPr lang="ar-EG" sz="2800" b="1" dirty="0" smtClean="0">
                <a:latin typeface="Times New Roman" panose="02020603050405020304" pitchFamily="18" charset="0"/>
                <a:ea typeface="Calibri" panose="020F0502020204030204" pitchFamily="34" charset="0"/>
                <a:cs typeface="Arial" panose="020B0604020202020204" pitchFamily="34" charset="0"/>
              </a:rPr>
              <a:t>الحواجز التنظيمية</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94035" y="1175885"/>
            <a:ext cx="4242871" cy="1754326"/>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An organization is a collection of people who work together to achieve a common objective. Most of these barriers arise because of misinformation or lack of appropriate transparency available to the employees.</a:t>
            </a:r>
          </a:p>
        </p:txBody>
      </p:sp>
      <p:sp>
        <p:nvSpPr>
          <p:cNvPr id="11" name="Rectangle 10"/>
          <p:cNvSpPr/>
          <p:nvPr/>
        </p:nvSpPr>
        <p:spPr>
          <a:xfrm>
            <a:off x="4399879" y="1335182"/>
            <a:ext cx="3790279" cy="1631216"/>
          </a:xfrm>
          <a:prstGeom prst="rect">
            <a:avLst/>
          </a:prstGeom>
        </p:spPr>
        <p:txBody>
          <a:bodyPr wrap="square">
            <a:spAutoFit/>
          </a:bodyPr>
          <a:lstStyle/>
          <a:p>
            <a:pPr algn="r" rtl="1"/>
            <a:r>
              <a:rPr lang="ar-EG" sz="2000" dirty="0">
                <a:latin typeface="Times New Roman" panose="02020603050405020304" pitchFamily="18" charset="0"/>
                <a:cs typeface="Times New Roman" panose="02020603050405020304" pitchFamily="18" charset="0"/>
              </a:rPr>
              <a:t>المنظمة عبارة عن مجموعة من الأشخاص الذين يعملون معًا لتحقيق هدف مشترك. تنشأ معظم هذه الحواجز بسبب المعلومات المضللة أو الافتقار إلى الشفافية المناسبة المتاحة للموظفين.</a:t>
            </a:r>
            <a:endParaRPr lang="en-US" sz="2000" dirty="0">
              <a:latin typeface="Times New Roman" panose="02020603050405020304" pitchFamily="18" charset="0"/>
              <a:cs typeface="Times New Roman" panose="02020603050405020304" pitchFamily="18" charset="0"/>
            </a:endParaRPr>
          </a:p>
        </p:txBody>
      </p:sp>
      <p:sp>
        <p:nvSpPr>
          <p:cNvPr id="16" name="Rectangle 15"/>
          <p:cNvSpPr/>
          <p:nvPr/>
        </p:nvSpPr>
        <p:spPr>
          <a:xfrm>
            <a:off x="18852" y="2875144"/>
            <a:ext cx="2903552" cy="399405"/>
          </a:xfrm>
          <a:prstGeom prst="rect">
            <a:avLst/>
          </a:prstGeom>
          <a:solidFill>
            <a:schemeClr val="accent6">
              <a:lumMod val="75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2000" b="1" u="sng"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Organizational structure</a:t>
            </a:r>
            <a:endParaRPr lang="en-US" sz="20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Rectangle 16"/>
          <p:cNvSpPr/>
          <p:nvPr/>
        </p:nvSpPr>
        <p:spPr>
          <a:xfrm>
            <a:off x="25754" y="3274549"/>
            <a:ext cx="4242871" cy="3628750"/>
          </a:xfrm>
          <a:prstGeom prst="rect">
            <a:avLst/>
          </a:prstGeom>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Organizations are structured based on the hierarchies so that people of different experience levels, roles and responsibilities are at different levels of authority.</a:t>
            </a:r>
            <a:br>
              <a:rPr lang="en-US" dirty="0">
                <a:latin typeface="Times New Roman" panose="02020603050405020304" pitchFamily="18" charset="0"/>
                <a:ea typeface="Calibri" panose="020F0502020204030204" pitchFamily="34" charset="0"/>
                <a:cs typeface="Times New Roman" panose="02020603050405020304" pitchFamily="18" charset="0"/>
              </a:rPr>
            </a:br>
            <a:r>
              <a:rPr lang="en-US" dirty="0">
                <a:latin typeface="Times New Roman" panose="02020603050405020304" pitchFamily="18" charset="0"/>
                <a:ea typeface="Calibri" panose="020F0502020204030204" pitchFamily="34" charset="0"/>
                <a:cs typeface="Times New Roman" panose="02020603050405020304" pitchFamily="18" charset="0"/>
              </a:rPr>
              <a:t/>
            </a:r>
            <a:br>
              <a:rPr lang="en-US" dirty="0">
                <a:latin typeface="Times New Roman" panose="02020603050405020304" pitchFamily="18" charset="0"/>
                <a:ea typeface="Calibri" panose="020F0502020204030204" pitchFamily="34" charset="0"/>
                <a:cs typeface="Times New Roman" panose="02020603050405020304" pitchFamily="18" charset="0"/>
              </a:rPr>
            </a:br>
            <a:r>
              <a:rPr lang="en-US" dirty="0">
                <a:latin typeface="Times New Roman" panose="02020603050405020304" pitchFamily="18" charset="0"/>
                <a:ea typeface="Calibri" panose="020F0502020204030204" pitchFamily="34" charset="0"/>
                <a:cs typeface="Times New Roman" panose="02020603050405020304" pitchFamily="18" charset="0"/>
              </a:rPr>
              <a:t>Large organizations have a number of layers of supervision and long communication lines. This can cause distance between the workers and the top management resulting in communication barrier, especially as the organization is divided into departments. </a:t>
            </a:r>
          </a:p>
        </p:txBody>
      </p:sp>
      <p:sp>
        <p:nvSpPr>
          <p:cNvPr id="19" name="Rectangle 18"/>
          <p:cNvSpPr/>
          <p:nvPr/>
        </p:nvSpPr>
        <p:spPr>
          <a:xfrm>
            <a:off x="6824252" y="2846888"/>
            <a:ext cx="1470274" cy="400110"/>
          </a:xfrm>
          <a:prstGeom prst="rect">
            <a:avLst/>
          </a:prstGeom>
          <a:solidFill>
            <a:schemeClr val="accent6">
              <a:lumMod val="75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ar-EG" sz="2000" b="1" u="sng" dirty="0" smtClean="0">
                <a:solidFill>
                  <a:schemeClr val="bg1"/>
                </a:solidFill>
                <a:latin typeface="Times New Roman" panose="02020603050405020304" pitchFamily="18" charset="0"/>
                <a:cs typeface="Times New Roman" panose="02020603050405020304" pitchFamily="18" charset="0"/>
              </a:rPr>
              <a:t>الهيكل التنظيمي</a:t>
            </a:r>
            <a:endParaRPr lang="en-US" sz="2000" b="1" u="sng" dirty="0">
              <a:solidFill>
                <a:schemeClr val="bg1"/>
              </a:solidFill>
              <a:latin typeface="Times New Roman" panose="02020603050405020304" pitchFamily="18" charset="0"/>
              <a:cs typeface="Times New Roman" panose="02020603050405020304" pitchFamily="18" charset="0"/>
            </a:endParaRPr>
          </a:p>
        </p:txBody>
      </p:sp>
      <p:sp>
        <p:nvSpPr>
          <p:cNvPr id="20" name="Rectangle 19"/>
          <p:cNvSpPr/>
          <p:nvPr/>
        </p:nvSpPr>
        <p:spPr>
          <a:xfrm>
            <a:off x="4444058" y="3589209"/>
            <a:ext cx="3790279" cy="3170099"/>
          </a:xfrm>
          <a:prstGeom prst="rect">
            <a:avLst/>
          </a:prstGeom>
        </p:spPr>
        <p:txBody>
          <a:bodyPr wrap="square">
            <a:spAutoFit/>
          </a:bodyPr>
          <a:lstStyle/>
          <a:p>
            <a:pPr algn="r" rtl="1"/>
            <a:r>
              <a:rPr lang="ar-EG" sz="2000" dirty="0">
                <a:latin typeface="Times New Roman" panose="02020603050405020304" pitchFamily="18" charset="0"/>
                <a:cs typeface="Times New Roman" panose="02020603050405020304" pitchFamily="18" charset="0"/>
              </a:rPr>
              <a:t>يتم تنظيم المنظمات على أساس التسلسل الهرمي بحيث يكون الأشخاص من مستويات الخبرة والأدوار والمسؤوليات المختلفة على مستويات مختلفة من السلطة. </a:t>
            </a:r>
            <a:endParaRPr lang="ar-EG" sz="2000" dirty="0" smtClean="0">
              <a:latin typeface="Times New Roman" panose="02020603050405020304" pitchFamily="18" charset="0"/>
              <a:cs typeface="Times New Roman" panose="02020603050405020304" pitchFamily="18" charset="0"/>
            </a:endParaRPr>
          </a:p>
          <a:p>
            <a:pPr algn="r" rtl="1"/>
            <a:endParaRPr lang="ar-EG" sz="2000" dirty="0">
              <a:latin typeface="Times New Roman" panose="02020603050405020304" pitchFamily="18" charset="0"/>
              <a:cs typeface="Times New Roman" panose="02020603050405020304" pitchFamily="18" charset="0"/>
            </a:endParaRPr>
          </a:p>
          <a:p>
            <a:pPr algn="r" rtl="1"/>
            <a:r>
              <a:rPr lang="ar-EG" sz="2000" dirty="0" smtClean="0">
                <a:latin typeface="Times New Roman" panose="02020603050405020304" pitchFamily="18" charset="0"/>
                <a:cs typeface="Times New Roman" panose="02020603050405020304" pitchFamily="18" charset="0"/>
              </a:rPr>
              <a:t>تحتوي </a:t>
            </a:r>
            <a:r>
              <a:rPr lang="ar-EG" sz="2000" dirty="0">
                <a:latin typeface="Times New Roman" panose="02020603050405020304" pitchFamily="18" charset="0"/>
                <a:cs typeface="Times New Roman" panose="02020603050405020304" pitchFamily="18" charset="0"/>
              </a:rPr>
              <a:t>المنظمات الكبيرة على عدد من طبقات الإشراف وخطوط الاتصال الطويلة. يمكن أن يؤدي هذا إلى مسافة بين العمال والإدارة العليا مما يؤدي إلى حاجز الاتصال، خاصة وأن المنظمة مقسمة إلى أقسام.</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6998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510565" y="6614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169430"/>
            <a:ext cx="4348480" cy="56852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879" y="1169430"/>
            <a:ext cx="3894647" cy="5688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74173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barriers</a:t>
            </a:r>
            <a:endParaRPr lang="en-US" sz="2400" b="1" dirty="0">
              <a:solidFill>
                <a:srgbClr val="00B0F0"/>
              </a:solidFill>
              <a:latin typeface="Alexandria" charset="0"/>
              <a:cs typeface="Alexandria" charset="0"/>
            </a:endParaRPr>
          </a:p>
        </p:txBody>
      </p:sp>
      <p:sp>
        <p:nvSpPr>
          <p:cNvPr id="9" name="TextBox 8"/>
          <p:cNvSpPr txBox="1"/>
          <p:nvPr/>
        </p:nvSpPr>
        <p:spPr>
          <a:xfrm>
            <a:off x="8512537" y="-51934"/>
            <a:ext cx="19960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حواجز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97427" y="645292"/>
            <a:ext cx="3841116" cy="530594"/>
          </a:xfrm>
          <a:prstGeom prst="rect">
            <a:avLst/>
          </a:prstGeom>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Organizational barriers</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1" name="Rectangle 30"/>
          <p:cNvSpPr/>
          <p:nvPr/>
        </p:nvSpPr>
        <p:spPr>
          <a:xfrm>
            <a:off x="5242316" y="675828"/>
            <a:ext cx="2258952" cy="530145"/>
          </a:xfrm>
          <a:prstGeom prst="rect">
            <a:avLst/>
          </a:prstGeom>
        </p:spPr>
        <p:txBody>
          <a:bodyPr wrap="none">
            <a:spAutoFit/>
          </a:bodyPr>
          <a:lstStyle/>
          <a:p>
            <a:pPr algn="r" rtl="1">
              <a:lnSpc>
                <a:spcPct val="107000"/>
              </a:lnSpc>
              <a:spcAft>
                <a:spcPts val="800"/>
              </a:spcAft>
            </a:pPr>
            <a:r>
              <a:rPr lang="ar-EG" sz="2800" b="1" dirty="0">
                <a:latin typeface="Times New Roman" panose="02020603050405020304" pitchFamily="18" charset="0"/>
                <a:ea typeface="Calibri" panose="020F0502020204030204" pitchFamily="34" charset="0"/>
              </a:rPr>
              <a:t>الحواجز التنظيمية</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25754" y="1214187"/>
            <a:ext cx="3647345" cy="399405"/>
          </a:xfrm>
          <a:prstGeom prst="rect">
            <a:avLst/>
          </a:prstGeom>
          <a:solidFill>
            <a:schemeClr val="accent6">
              <a:lumMod val="75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2000" b="1" u="sng"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Status and power consciousness</a:t>
            </a:r>
          </a:p>
        </p:txBody>
      </p:sp>
      <p:sp>
        <p:nvSpPr>
          <p:cNvPr id="17" name="Rectangle 16"/>
          <p:cNvSpPr/>
          <p:nvPr/>
        </p:nvSpPr>
        <p:spPr>
          <a:xfrm>
            <a:off x="-42695" y="1613592"/>
            <a:ext cx="4442574" cy="1754326"/>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 Status reflects the degree of power, authority, importance and responsibility placed on an individual by other people in the society. Status consciousness exists in most organizations and is a formidable barrier to genuine communication. </a:t>
            </a:r>
          </a:p>
        </p:txBody>
      </p:sp>
      <p:sp>
        <p:nvSpPr>
          <p:cNvPr id="19" name="Rectangle 18"/>
          <p:cNvSpPr/>
          <p:nvPr/>
        </p:nvSpPr>
        <p:spPr>
          <a:xfrm>
            <a:off x="6257514" y="1214187"/>
            <a:ext cx="1976823" cy="400110"/>
          </a:xfrm>
          <a:prstGeom prst="rect">
            <a:avLst/>
          </a:prstGeom>
          <a:solidFill>
            <a:schemeClr val="accent6">
              <a:lumMod val="75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ar-EG" sz="2000" b="1" u="sng" dirty="0">
                <a:solidFill>
                  <a:schemeClr val="bg1"/>
                </a:solidFill>
                <a:latin typeface="Times New Roman" panose="02020603050405020304" pitchFamily="18" charset="0"/>
                <a:cs typeface="Times New Roman" panose="02020603050405020304" pitchFamily="18" charset="0"/>
              </a:rPr>
              <a:t>الوعي بالمكانة والقوة</a:t>
            </a:r>
            <a:endParaRPr lang="en-US" sz="2000" b="1" u="sng" dirty="0">
              <a:solidFill>
                <a:schemeClr val="bg1"/>
              </a:solidFill>
              <a:latin typeface="Times New Roman" panose="02020603050405020304" pitchFamily="18" charset="0"/>
              <a:cs typeface="Times New Roman" panose="02020603050405020304" pitchFamily="18" charset="0"/>
            </a:endParaRPr>
          </a:p>
        </p:txBody>
      </p:sp>
      <p:sp>
        <p:nvSpPr>
          <p:cNvPr id="20" name="Rectangle 19"/>
          <p:cNvSpPr/>
          <p:nvPr/>
        </p:nvSpPr>
        <p:spPr>
          <a:xfrm>
            <a:off x="4504247" y="1622511"/>
            <a:ext cx="3790279" cy="1631216"/>
          </a:xfrm>
          <a:prstGeom prst="rect">
            <a:avLst/>
          </a:prstGeom>
        </p:spPr>
        <p:txBody>
          <a:bodyPr wrap="square">
            <a:spAutoFit/>
          </a:bodyPr>
          <a:lstStyle/>
          <a:p>
            <a:pPr algn="r" rtl="1"/>
            <a:r>
              <a:rPr lang="ar-EG" sz="2000" dirty="0">
                <a:latin typeface="Times New Roman" panose="02020603050405020304" pitchFamily="18" charset="0"/>
                <a:cs typeface="Times New Roman" panose="02020603050405020304" pitchFamily="18" charset="0"/>
              </a:rPr>
              <a:t>تعكس المكانة الاجتماعية درجة القوة والسلطة والأهمية والمسؤولية التي يفرضها الآخرون على الفرد في المجتمع. ويتواجد الوعي بالمكانة الاجتماعية في أغلب المنظمات ويشكل حاجزًا هائلاً أمام التواصل الحقيقي.</a:t>
            </a:r>
            <a:endParaRPr lang="en-US" sz="2000" dirty="0">
              <a:latin typeface="Times New Roman" panose="02020603050405020304" pitchFamily="18" charset="0"/>
              <a:cs typeface="Times New Roman" panose="02020603050405020304" pitchFamily="18" charset="0"/>
            </a:endParaRPr>
          </a:p>
        </p:txBody>
      </p:sp>
      <p:sp>
        <p:nvSpPr>
          <p:cNvPr id="21" name="Rectangle 20"/>
          <p:cNvSpPr/>
          <p:nvPr/>
        </p:nvSpPr>
        <p:spPr>
          <a:xfrm>
            <a:off x="6999" y="3407759"/>
            <a:ext cx="2053767" cy="400110"/>
          </a:xfrm>
          <a:prstGeom prst="rect">
            <a:avLst/>
          </a:prstGeom>
          <a:solidFill>
            <a:schemeClr val="accent6">
              <a:lumMod val="75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r>
              <a:rPr lang="en-US" sz="2000" b="1" u="sng" dirty="0">
                <a:solidFill>
                  <a:schemeClr val="bg1"/>
                </a:solidFill>
                <a:latin typeface="Times New Roman" panose="02020603050405020304" pitchFamily="18" charset="0"/>
                <a:cs typeface="Times New Roman" panose="02020603050405020304" pitchFamily="18" charset="0"/>
              </a:rPr>
              <a:t>Message filtering</a:t>
            </a:r>
          </a:p>
        </p:txBody>
      </p:sp>
      <p:sp>
        <p:nvSpPr>
          <p:cNvPr id="22" name="Rectangle 21"/>
          <p:cNvSpPr/>
          <p:nvPr/>
        </p:nvSpPr>
        <p:spPr>
          <a:xfrm>
            <a:off x="6999" y="3970079"/>
            <a:ext cx="4442574" cy="2308324"/>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In organizations, some messages are filtered or stopped altogether on their way up or down in the organizational hierarchy. Filtering may involve deleting or delaying negative information, or using subtler words so that events sound more favorable. Managers and supervisors usually filter communication to create a good impression about themselves. </a:t>
            </a:r>
          </a:p>
        </p:txBody>
      </p:sp>
      <p:sp>
        <p:nvSpPr>
          <p:cNvPr id="24" name="Rectangle 23"/>
          <p:cNvSpPr/>
          <p:nvPr/>
        </p:nvSpPr>
        <p:spPr>
          <a:xfrm>
            <a:off x="6832991" y="3506753"/>
            <a:ext cx="1401346" cy="400110"/>
          </a:xfrm>
          <a:prstGeom prst="rect">
            <a:avLst/>
          </a:prstGeom>
          <a:solidFill>
            <a:schemeClr val="accent6">
              <a:lumMod val="75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ar-EG" sz="2000" b="1" u="sng" dirty="0">
                <a:solidFill>
                  <a:schemeClr val="bg1"/>
                </a:solidFill>
                <a:latin typeface="Times New Roman" panose="02020603050405020304" pitchFamily="18" charset="0"/>
                <a:cs typeface="Times New Roman" panose="02020603050405020304" pitchFamily="18" charset="0"/>
              </a:rPr>
              <a:t>تصفية الرسائل</a:t>
            </a:r>
            <a:endParaRPr lang="en-US" sz="2000" b="1" u="sng" dirty="0">
              <a:solidFill>
                <a:schemeClr val="bg1"/>
              </a:solidFill>
              <a:latin typeface="Times New Roman" panose="02020603050405020304" pitchFamily="18" charset="0"/>
              <a:cs typeface="Times New Roman" panose="02020603050405020304" pitchFamily="18" charset="0"/>
            </a:endParaRPr>
          </a:p>
        </p:txBody>
      </p:sp>
      <p:sp>
        <p:nvSpPr>
          <p:cNvPr id="26" name="Rectangle 25"/>
          <p:cNvSpPr/>
          <p:nvPr/>
        </p:nvSpPr>
        <p:spPr>
          <a:xfrm>
            <a:off x="4553941" y="3978998"/>
            <a:ext cx="3790279" cy="2554545"/>
          </a:xfrm>
          <a:prstGeom prst="rect">
            <a:avLst/>
          </a:prstGeom>
        </p:spPr>
        <p:txBody>
          <a:bodyPr wrap="square">
            <a:spAutoFit/>
          </a:bodyPr>
          <a:lstStyle/>
          <a:p>
            <a:pPr algn="r" rtl="1"/>
            <a:r>
              <a:rPr lang="ar-EG" sz="2000" dirty="0">
                <a:latin typeface="Times New Roman" panose="02020603050405020304" pitchFamily="18" charset="0"/>
                <a:cs typeface="Times New Roman" panose="02020603050405020304" pitchFamily="18" charset="0"/>
              </a:rPr>
              <a:t>في المنظمات، يتم تصفية بعض الرسائل أو إيقافها تمامًا أثناء صعودها أو هبوطها في التسلسل الهرمي التنظيمي. قد تتضمن عملية التصفية حذف المعلومات السلبية أو تأخيرها، أو استخدام كلمات أكثر دقة بحيث تبدو الأحداث أكثر ملاءمة. عادةً ما يقوم المديرون والمشرفون بتصفية الاتصالات لخلق انطباع جيد عن أنفسهم.</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9261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ppt_x"/>
                                          </p:val>
                                        </p:tav>
                                        <p:tav tm="100000">
                                          <p:val>
                                            <p:strVal val="#ppt_x"/>
                                          </p:val>
                                        </p:tav>
                                      </p:tavLst>
                                    </p:anim>
                                    <p:anim calcmode="lin" valueType="num">
                                      <p:cBhvr additive="base">
                                        <p:cTn id="2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ppt_x"/>
                                          </p:val>
                                        </p:tav>
                                        <p:tav tm="100000">
                                          <p:val>
                                            <p:strVal val="#ppt_x"/>
                                          </p:val>
                                        </p:tav>
                                      </p:tavLst>
                                    </p:anim>
                                    <p:anim calcmode="lin" valueType="num">
                                      <p:cBhvr additive="base">
                                        <p:cTn id="2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animBg="1"/>
      <p:bldP spid="21" grpId="0" animBg="1"/>
      <p:bldP spid="2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510565" y="6614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169430"/>
            <a:ext cx="4348480" cy="3880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879" y="1169430"/>
            <a:ext cx="3894647" cy="3880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74173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barriers</a:t>
            </a:r>
            <a:endParaRPr lang="en-US" sz="2400" b="1" dirty="0">
              <a:solidFill>
                <a:srgbClr val="00B0F0"/>
              </a:solidFill>
              <a:latin typeface="Alexandria" charset="0"/>
              <a:cs typeface="Alexandria" charset="0"/>
            </a:endParaRPr>
          </a:p>
        </p:txBody>
      </p:sp>
      <p:sp>
        <p:nvSpPr>
          <p:cNvPr id="9" name="TextBox 8"/>
          <p:cNvSpPr txBox="1"/>
          <p:nvPr/>
        </p:nvSpPr>
        <p:spPr>
          <a:xfrm>
            <a:off x="8512537" y="-51934"/>
            <a:ext cx="19960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حواجز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97427" y="645292"/>
            <a:ext cx="3841116" cy="530594"/>
          </a:xfrm>
          <a:prstGeom prst="rect">
            <a:avLst/>
          </a:prstGeom>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Organizational barriers</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1" name="Rectangle 30"/>
          <p:cNvSpPr/>
          <p:nvPr/>
        </p:nvSpPr>
        <p:spPr>
          <a:xfrm>
            <a:off x="5242316" y="675828"/>
            <a:ext cx="2258952" cy="530145"/>
          </a:xfrm>
          <a:prstGeom prst="rect">
            <a:avLst/>
          </a:prstGeom>
        </p:spPr>
        <p:txBody>
          <a:bodyPr wrap="none">
            <a:spAutoFit/>
          </a:bodyPr>
          <a:lstStyle/>
          <a:p>
            <a:pPr algn="r" rtl="1">
              <a:lnSpc>
                <a:spcPct val="107000"/>
              </a:lnSpc>
              <a:spcAft>
                <a:spcPts val="800"/>
              </a:spcAft>
            </a:pPr>
            <a:r>
              <a:rPr lang="ar-EG" sz="2800" b="1" dirty="0">
                <a:latin typeface="Times New Roman" panose="02020603050405020304" pitchFamily="18" charset="0"/>
                <a:ea typeface="Calibri" panose="020F0502020204030204" pitchFamily="34" charset="0"/>
              </a:rPr>
              <a:t>الحواجز التنظيمية</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25754" y="1214187"/>
            <a:ext cx="1683474" cy="400110"/>
          </a:xfrm>
          <a:prstGeom prst="rect">
            <a:avLst/>
          </a:prstGeom>
          <a:solidFill>
            <a:schemeClr val="accent6">
              <a:lumMod val="75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r>
              <a:rPr lang="en-US" sz="2000" b="1" u="sng" dirty="0">
                <a:solidFill>
                  <a:schemeClr val="bg1"/>
                </a:solidFill>
                <a:latin typeface="Times New Roman" panose="02020603050405020304" pitchFamily="18" charset="0"/>
                <a:cs typeface="Times New Roman" panose="02020603050405020304" pitchFamily="18" charset="0"/>
              </a:rPr>
              <a:t>Goal conflicts</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7" name="Rectangle 16"/>
          <p:cNvSpPr/>
          <p:nvPr/>
        </p:nvSpPr>
        <p:spPr>
          <a:xfrm>
            <a:off x="-42695" y="1613592"/>
            <a:ext cx="4442574" cy="2585323"/>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sometimes clashes may occur between two individuals on the goals they wish to achieve. This happens because their interpersonal relationships are not cordial and hence, even if both wish to achieve the same goal, because of mutual misunderstandings, they appear to be in a goal conflict. This problem is frequent and appears between departments within the organization.</a:t>
            </a:r>
          </a:p>
        </p:txBody>
      </p:sp>
      <p:sp>
        <p:nvSpPr>
          <p:cNvPr id="19" name="Rectangle 18"/>
          <p:cNvSpPr/>
          <p:nvPr/>
        </p:nvSpPr>
        <p:spPr>
          <a:xfrm>
            <a:off x="6832991" y="1168147"/>
            <a:ext cx="1369286" cy="400110"/>
          </a:xfrm>
          <a:prstGeom prst="rect">
            <a:avLst/>
          </a:prstGeom>
          <a:solidFill>
            <a:schemeClr val="accent6">
              <a:lumMod val="75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ar-EG" sz="2000" b="1" u="sng" dirty="0" smtClean="0">
                <a:solidFill>
                  <a:schemeClr val="bg1"/>
                </a:solidFill>
                <a:latin typeface="Times New Roman" panose="02020603050405020304" pitchFamily="18" charset="0"/>
                <a:cs typeface="Times New Roman" panose="02020603050405020304" pitchFamily="18" charset="0"/>
              </a:rPr>
              <a:t>تعارض </a:t>
            </a:r>
            <a:r>
              <a:rPr lang="ar-EG" sz="2000" b="1" u="sng" dirty="0" err="1" smtClean="0">
                <a:solidFill>
                  <a:schemeClr val="bg1"/>
                </a:solidFill>
                <a:latin typeface="Times New Roman" panose="02020603050405020304" pitchFamily="18" charset="0"/>
                <a:cs typeface="Times New Roman" panose="02020603050405020304" pitchFamily="18" charset="0"/>
              </a:rPr>
              <a:t>اهداف</a:t>
            </a:r>
            <a:endParaRPr lang="en-US" sz="2000" b="1" u="sng" dirty="0">
              <a:solidFill>
                <a:schemeClr val="bg1"/>
              </a:solidFill>
              <a:latin typeface="Times New Roman" panose="02020603050405020304" pitchFamily="18" charset="0"/>
              <a:cs typeface="Times New Roman" panose="02020603050405020304" pitchFamily="18" charset="0"/>
            </a:endParaRPr>
          </a:p>
        </p:txBody>
      </p:sp>
      <p:sp>
        <p:nvSpPr>
          <p:cNvPr id="20" name="Rectangle 19"/>
          <p:cNvSpPr/>
          <p:nvPr/>
        </p:nvSpPr>
        <p:spPr>
          <a:xfrm>
            <a:off x="4504247" y="1622511"/>
            <a:ext cx="3790279" cy="2554545"/>
          </a:xfrm>
          <a:prstGeom prst="rect">
            <a:avLst/>
          </a:prstGeom>
        </p:spPr>
        <p:txBody>
          <a:bodyPr wrap="square">
            <a:spAutoFit/>
          </a:bodyPr>
          <a:lstStyle/>
          <a:p>
            <a:pPr algn="r" rtl="1"/>
            <a:r>
              <a:rPr lang="ar-EG" sz="2000" dirty="0">
                <a:latin typeface="Times New Roman" panose="02020603050405020304" pitchFamily="18" charset="0"/>
                <a:cs typeface="Times New Roman" panose="02020603050405020304" pitchFamily="18" charset="0"/>
              </a:rPr>
              <a:t>في بعض الأحيان قد تحدث خلافات بين شخصين حول الأهداف التي يرغبان في تحقيقها. ويحدث هذا لأن علاقاتهما الشخصية ليست ودية وبالتالي، حتى لو رغب كلاهما في تحقيق نفس الهدف، بسبب سوء الفهم المتبادل، يبدو أنهما في صراع حول الأهداف. هذه المشكلة متكررة وتظهر بين الأقسام داخل المنظمة.</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7017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510565" y="6614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169430"/>
            <a:ext cx="4348480" cy="3880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879" y="1169430"/>
            <a:ext cx="3894647" cy="3880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74173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barriers</a:t>
            </a:r>
            <a:endParaRPr lang="en-US" sz="2400" b="1" dirty="0">
              <a:solidFill>
                <a:srgbClr val="00B0F0"/>
              </a:solidFill>
              <a:latin typeface="Alexandria" charset="0"/>
              <a:cs typeface="Alexandria" charset="0"/>
            </a:endParaRPr>
          </a:p>
        </p:txBody>
      </p:sp>
      <p:sp>
        <p:nvSpPr>
          <p:cNvPr id="9" name="TextBox 8"/>
          <p:cNvSpPr txBox="1"/>
          <p:nvPr/>
        </p:nvSpPr>
        <p:spPr>
          <a:xfrm>
            <a:off x="8512537" y="-51934"/>
            <a:ext cx="19960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حواجز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97427" y="645292"/>
            <a:ext cx="3841116" cy="530594"/>
          </a:xfrm>
          <a:prstGeom prst="rect">
            <a:avLst/>
          </a:prstGeom>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Organizational barriers</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1" name="Rectangle 30"/>
          <p:cNvSpPr/>
          <p:nvPr/>
        </p:nvSpPr>
        <p:spPr>
          <a:xfrm>
            <a:off x="5242316" y="675828"/>
            <a:ext cx="2258952" cy="530145"/>
          </a:xfrm>
          <a:prstGeom prst="rect">
            <a:avLst/>
          </a:prstGeom>
        </p:spPr>
        <p:txBody>
          <a:bodyPr wrap="none">
            <a:spAutoFit/>
          </a:bodyPr>
          <a:lstStyle/>
          <a:p>
            <a:pPr algn="r" rtl="1">
              <a:lnSpc>
                <a:spcPct val="107000"/>
              </a:lnSpc>
              <a:spcAft>
                <a:spcPts val="800"/>
              </a:spcAft>
            </a:pPr>
            <a:r>
              <a:rPr lang="ar-EG" sz="2800" b="1" dirty="0">
                <a:latin typeface="Times New Roman" panose="02020603050405020304" pitchFamily="18" charset="0"/>
                <a:ea typeface="Calibri" panose="020F0502020204030204" pitchFamily="34" charset="0"/>
              </a:rPr>
              <a:t>الحواجز التنظيمية</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25754" y="1214187"/>
            <a:ext cx="2166170" cy="400110"/>
          </a:xfrm>
          <a:prstGeom prst="rect">
            <a:avLst/>
          </a:prstGeom>
          <a:solidFill>
            <a:schemeClr val="accent6">
              <a:lumMod val="75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r>
              <a:rPr lang="en-US" sz="2000" b="1" u="sng" dirty="0">
                <a:solidFill>
                  <a:schemeClr val="bg1"/>
                </a:solidFill>
                <a:latin typeface="Times New Roman" panose="02020603050405020304" pitchFamily="18" charset="0"/>
                <a:cs typeface="Times New Roman" panose="02020603050405020304" pitchFamily="18" charset="0"/>
              </a:rPr>
              <a:t>Poor coordination</a:t>
            </a:r>
          </a:p>
        </p:txBody>
      </p:sp>
      <p:sp>
        <p:nvSpPr>
          <p:cNvPr id="17" name="Rectangle 16"/>
          <p:cNvSpPr/>
          <p:nvPr/>
        </p:nvSpPr>
        <p:spPr>
          <a:xfrm>
            <a:off x="-42695" y="1613592"/>
            <a:ext cx="4442574" cy="2585323"/>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Poor coordination is a damaging condition to effective communication so that different parts of the organization are working in isolation and not knowing or understanding what other parts are doing. Top executives are out of touch with lower levels, or departments and divisions are so poorly coordinated that people do not understand how the system works together as a whole.</a:t>
            </a:r>
          </a:p>
        </p:txBody>
      </p:sp>
      <p:sp>
        <p:nvSpPr>
          <p:cNvPr id="19" name="Rectangle 18"/>
          <p:cNvSpPr/>
          <p:nvPr/>
        </p:nvSpPr>
        <p:spPr>
          <a:xfrm>
            <a:off x="6832991" y="1168147"/>
            <a:ext cx="1321196" cy="400110"/>
          </a:xfrm>
          <a:prstGeom prst="rect">
            <a:avLst/>
          </a:prstGeom>
          <a:solidFill>
            <a:schemeClr val="accent6">
              <a:lumMod val="75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ar-EG" sz="2000" b="1" u="sng" dirty="0" smtClean="0">
                <a:solidFill>
                  <a:schemeClr val="bg1"/>
                </a:solidFill>
                <a:latin typeface="Times New Roman" panose="02020603050405020304" pitchFamily="18" charset="0"/>
                <a:cs typeface="Times New Roman" panose="02020603050405020304" pitchFamily="18" charset="0"/>
              </a:rPr>
              <a:t>تنسيق ضعيف</a:t>
            </a:r>
            <a:endParaRPr lang="en-US" sz="2000" b="1" u="sng" dirty="0">
              <a:solidFill>
                <a:schemeClr val="bg1"/>
              </a:solidFill>
              <a:latin typeface="Times New Roman" panose="02020603050405020304" pitchFamily="18" charset="0"/>
              <a:cs typeface="Times New Roman" panose="02020603050405020304" pitchFamily="18" charset="0"/>
            </a:endParaRPr>
          </a:p>
        </p:txBody>
      </p:sp>
      <p:sp>
        <p:nvSpPr>
          <p:cNvPr id="20" name="Rectangle 19"/>
          <p:cNvSpPr/>
          <p:nvPr/>
        </p:nvSpPr>
        <p:spPr>
          <a:xfrm>
            <a:off x="4504247" y="1622511"/>
            <a:ext cx="3790279" cy="2246769"/>
          </a:xfrm>
          <a:prstGeom prst="rect">
            <a:avLst/>
          </a:prstGeom>
        </p:spPr>
        <p:txBody>
          <a:bodyPr wrap="square">
            <a:spAutoFit/>
          </a:bodyPr>
          <a:lstStyle/>
          <a:p>
            <a:pPr algn="r" rtl="1"/>
            <a:r>
              <a:rPr lang="ar-EG" sz="2000" dirty="0">
                <a:latin typeface="Times New Roman" panose="02020603050405020304" pitchFamily="18" charset="0"/>
                <a:cs typeface="Times New Roman" panose="02020603050405020304" pitchFamily="18" charset="0"/>
              </a:rPr>
              <a:t>إن ضعف التنسيق يشكل حالة ضارة للتواصل الفعال، حيث تعمل أجزاء مختلفة من المنظمة في عزلة ولا تعرف أو تفهم ما تفعله الأجزاء الأخرى. ويكون كبار المديرين غير متصلين بالمستويات الأدنى، أو تكون الإدارات والأقسام ضعيفة التنسيق إلى الحد الذي يجعل الناس لا يفهمون كيف يعمل النظام معًا ككل.</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1771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510565" y="6614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169430"/>
            <a:ext cx="4348480" cy="34330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879" y="1169430"/>
            <a:ext cx="3894647" cy="34330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74173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barriers</a:t>
            </a:r>
            <a:endParaRPr lang="en-US" sz="2400" b="1" dirty="0">
              <a:solidFill>
                <a:srgbClr val="00B0F0"/>
              </a:solidFill>
              <a:latin typeface="Alexandria" charset="0"/>
              <a:cs typeface="Alexandria" charset="0"/>
            </a:endParaRPr>
          </a:p>
        </p:txBody>
      </p:sp>
      <p:sp>
        <p:nvSpPr>
          <p:cNvPr id="9" name="TextBox 8"/>
          <p:cNvSpPr txBox="1"/>
          <p:nvPr/>
        </p:nvSpPr>
        <p:spPr>
          <a:xfrm>
            <a:off x="8512537" y="-51934"/>
            <a:ext cx="19960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حواجز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97427" y="645292"/>
            <a:ext cx="3627019" cy="530594"/>
          </a:xfrm>
          <a:prstGeom prst="rect">
            <a:avLst/>
          </a:prstGeom>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Technological barriers</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1" name="Rectangle 30"/>
          <p:cNvSpPr/>
          <p:nvPr/>
        </p:nvSpPr>
        <p:spPr>
          <a:xfrm>
            <a:off x="4950570" y="675828"/>
            <a:ext cx="2550698" cy="530145"/>
          </a:xfrm>
          <a:prstGeom prst="rect">
            <a:avLst/>
          </a:prstGeom>
        </p:spPr>
        <p:txBody>
          <a:bodyPr wrap="none">
            <a:spAutoFit/>
          </a:bodyPr>
          <a:lstStyle/>
          <a:p>
            <a:pPr algn="r" rtl="1">
              <a:lnSpc>
                <a:spcPct val="107000"/>
              </a:lnSpc>
              <a:spcAft>
                <a:spcPts val="800"/>
              </a:spcAft>
            </a:pPr>
            <a:r>
              <a:rPr lang="ar-EG" sz="2800" b="1" dirty="0" smtClean="0">
                <a:latin typeface="Times New Roman" panose="02020603050405020304" pitchFamily="18" charset="0"/>
                <a:ea typeface="Calibri" panose="020F0502020204030204" pitchFamily="34" charset="0"/>
              </a:rPr>
              <a:t>الحواجز التكنولوجية</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42695" y="1271232"/>
            <a:ext cx="4442574" cy="2308324"/>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In today’s organizations, technology is largely used to mediate communication. Gone are the days when doing even the easiest task required the hardest </a:t>
            </a:r>
            <a:r>
              <a:rPr lang="en-US" dirty="0" err="1">
                <a:latin typeface="Times New Roman" panose="02020603050405020304" pitchFamily="18" charset="0"/>
                <a:cs typeface="Times New Roman" panose="02020603050405020304" pitchFamily="18" charset="0"/>
              </a:rPr>
              <a:t>labour</a:t>
            </a:r>
            <a:r>
              <a:rPr lang="en-US" dirty="0">
                <a:latin typeface="Times New Roman" panose="02020603050405020304" pitchFamily="18" charset="0"/>
                <a:cs typeface="Times New Roman" panose="02020603050405020304" pitchFamily="18" charset="0"/>
              </a:rPr>
              <a:t>. Now, with the proliferation of smart computers in organizations, we can perform any task at the click of a mouse, our dependence on technology is all the time high.</a:t>
            </a:r>
          </a:p>
        </p:txBody>
      </p:sp>
      <p:sp>
        <p:nvSpPr>
          <p:cNvPr id="20" name="Rectangle 19"/>
          <p:cNvSpPr/>
          <p:nvPr/>
        </p:nvSpPr>
        <p:spPr>
          <a:xfrm>
            <a:off x="4504247" y="1259628"/>
            <a:ext cx="3790279" cy="2246769"/>
          </a:xfrm>
          <a:prstGeom prst="rect">
            <a:avLst/>
          </a:prstGeom>
        </p:spPr>
        <p:txBody>
          <a:bodyPr wrap="square">
            <a:spAutoFit/>
          </a:bodyPr>
          <a:lstStyle/>
          <a:p>
            <a:pPr algn="r" rtl="1"/>
            <a:r>
              <a:rPr lang="ar-EG" sz="2000" dirty="0">
                <a:latin typeface="Times New Roman" panose="02020603050405020304" pitchFamily="18" charset="0"/>
                <a:cs typeface="Times New Roman" panose="02020603050405020304" pitchFamily="18" charset="0"/>
              </a:rPr>
              <a:t>في المنظمات اليوم، تُستخدم التكنولوجيا على نطاق واسع كوسيلة للتواصل. لقد ولت الأيام التي كان فيها أداء حتى أسهل المهام يتطلب بذل جهد شاق. والآن، مع انتشار أجهزة الكمبيوتر الذكية في المنظمات، يمكننا أداء أي مهمة بنقرة واحدة على الماوس، وأصبح اعتمادنا على التكنولوجيا مرتفعًا طوال الوقت.</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767592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510565" y="6614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169430"/>
            <a:ext cx="4348480" cy="45404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879" y="1169430"/>
            <a:ext cx="3894647" cy="45404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74173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barriers</a:t>
            </a:r>
            <a:endParaRPr lang="en-US" sz="2400" b="1" dirty="0">
              <a:solidFill>
                <a:srgbClr val="00B0F0"/>
              </a:solidFill>
              <a:latin typeface="Alexandria" charset="0"/>
              <a:cs typeface="Alexandria" charset="0"/>
            </a:endParaRPr>
          </a:p>
        </p:txBody>
      </p:sp>
      <p:sp>
        <p:nvSpPr>
          <p:cNvPr id="9" name="TextBox 8"/>
          <p:cNvSpPr txBox="1"/>
          <p:nvPr/>
        </p:nvSpPr>
        <p:spPr>
          <a:xfrm>
            <a:off x="8512537" y="-51934"/>
            <a:ext cx="19960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حواجز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97427" y="645292"/>
            <a:ext cx="3627019" cy="530594"/>
          </a:xfrm>
          <a:prstGeom prst="rect">
            <a:avLst/>
          </a:prstGeom>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Technological barriers</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31" name="Rectangle 30"/>
          <p:cNvSpPr/>
          <p:nvPr/>
        </p:nvSpPr>
        <p:spPr>
          <a:xfrm>
            <a:off x="4950570" y="675828"/>
            <a:ext cx="2550698" cy="530145"/>
          </a:xfrm>
          <a:prstGeom prst="rect">
            <a:avLst/>
          </a:prstGeom>
        </p:spPr>
        <p:txBody>
          <a:bodyPr wrap="none">
            <a:spAutoFit/>
          </a:bodyPr>
          <a:lstStyle/>
          <a:p>
            <a:pPr algn="r" rtl="1">
              <a:lnSpc>
                <a:spcPct val="107000"/>
              </a:lnSpc>
              <a:spcAft>
                <a:spcPts val="800"/>
              </a:spcAft>
            </a:pPr>
            <a:r>
              <a:rPr lang="ar-EG" sz="2800" b="1" dirty="0" smtClean="0">
                <a:latin typeface="Times New Roman" panose="02020603050405020304" pitchFamily="18" charset="0"/>
                <a:ea typeface="Calibri" panose="020F0502020204030204" pitchFamily="34" charset="0"/>
              </a:rPr>
              <a:t>الحواجز التكنولوجية</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42695" y="1169430"/>
            <a:ext cx="4442574" cy="4247317"/>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Though technology-based communication such as phone conversations, text messages and e-mails have made communication easy for us but on the flip side, it has reduced the possibility of natural face-to-face interaction that is at the helm of any human communication. Without non-verbal cues such as eye contact, facial expressions, and body language, people are more likely to misunderstand messages, causing the quality of communication to suffer. For example, a text message where all the words are in capital letters can be interpreted as an angry ‘yelling’ message, while the reality may be far from that.</a:t>
            </a:r>
          </a:p>
        </p:txBody>
      </p:sp>
      <p:sp>
        <p:nvSpPr>
          <p:cNvPr id="20" name="Rectangle 19"/>
          <p:cNvSpPr/>
          <p:nvPr/>
        </p:nvSpPr>
        <p:spPr>
          <a:xfrm>
            <a:off x="4504247" y="1259628"/>
            <a:ext cx="3790279" cy="4401205"/>
          </a:xfrm>
          <a:prstGeom prst="rect">
            <a:avLst/>
          </a:prstGeom>
        </p:spPr>
        <p:txBody>
          <a:bodyPr wrap="square">
            <a:spAutoFit/>
          </a:bodyPr>
          <a:lstStyle/>
          <a:p>
            <a:pPr algn="r" rtl="1"/>
            <a:r>
              <a:rPr lang="ar-EG" sz="2000" dirty="0">
                <a:latin typeface="Times New Roman" panose="02020603050405020304" pitchFamily="18" charset="0"/>
                <a:cs typeface="Times New Roman" panose="02020603050405020304" pitchFamily="18" charset="0"/>
              </a:rPr>
              <a:t>ورغم أن الاتصالات القائمة على التكنولوجيا، مثل المحادثات الهاتفية والرسائل النصية والبريد الإلكتروني، قد جعلت التواصل سهلاً بالنسبة لنا، إلا أنها على الجانب الآخر قللت من إمكانية التفاعل الطبيعي وجهاً لوجه، وهو ما يشكل رأس أي اتصال بشري. وبدون الإشارات غير اللفظية مثل الاتصال البصري وتعبيرات الوجه ولغة الجسد، يصبح الناس أكثر عرضة لسوء فهم الرسائل، مما يتسبب في تدهور جودة الاتصال. على سبيل المثال، يمكن تفسير رسالة نصية حيث تكون جميع الكلمات بأحرف كبيرة على أنها رسالة "صراخ" غاضبة، في حين أن الواقع قد يكون بعيدًا عن ذلك.</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286992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856084"/>
            <a:ext cx="4262705" cy="523220"/>
          </a:xfrm>
          <a:prstGeom prst="rect">
            <a:avLst/>
          </a:prstGeom>
          <a:noFill/>
        </p:spPr>
        <p:txBody>
          <a:bodyPr wrap="none" rtlCol="0">
            <a:spAutoFit/>
          </a:bodyPr>
          <a:lstStyle/>
          <a:p>
            <a:r>
              <a:rPr lang="en-US" sz="2800" b="1" dirty="0" smtClean="0">
                <a:solidFill>
                  <a:srgbClr val="00B0F0"/>
                </a:solidFill>
                <a:latin typeface="Alexandria" charset="0"/>
                <a:cs typeface="Alexandria" charset="0"/>
              </a:rPr>
              <a:t>Professional excellence</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978248" y="1514954"/>
            <a:ext cx="17267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التميز المهني</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262043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855637" y="68198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41750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61437" y="1045379"/>
            <a:ext cx="4084320" cy="41971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4404" cy="461665"/>
          </a:xfrm>
          <a:prstGeom prst="rect">
            <a:avLst/>
          </a:prstGeom>
        </p:spPr>
        <p:txBody>
          <a:bodyPr wrap="none">
            <a:spAutoFit/>
          </a:bodyPr>
          <a:lstStyle/>
          <a:p>
            <a:r>
              <a:rPr lang="en-US" sz="2400" b="1" dirty="0" smtClean="0">
                <a:solidFill>
                  <a:srgbClr val="00B0F0"/>
                </a:solidFill>
                <a:latin typeface="Alexandria" charset="0"/>
                <a:cs typeface="Alexandria" charset="0"/>
              </a:rPr>
              <a:t>Professional excellence</a:t>
            </a:r>
            <a:endParaRPr lang="en-US" sz="2400" b="1" dirty="0">
              <a:solidFill>
                <a:srgbClr val="00B0F0"/>
              </a:solidFill>
              <a:latin typeface="Alexandria" charset="0"/>
              <a:cs typeface="Alexandria" charset="0"/>
            </a:endParaRPr>
          </a:p>
        </p:txBody>
      </p:sp>
      <p:sp>
        <p:nvSpPr>
          <p:cNvPr id="9" name="TextBox 8"/>
          <p:cNvSpPr txBox="1"/>
          <p:nvPr/>
        </p:nvSpPr>
        <p:spPr>
          <a:xfrm>
            <a:off x="7372499" y="-11844"/>
            <a:ext cx="17267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التميز المهني</a:t>
            </a:r>
            <a:endParaRPr lang="en-US" sz="2800" b="1" dirty="0">
              <a:solidFill>
                <a:srgbClr val="00B0F0"/>
              </a:solidFill>
              <a:latin typeface="Alexandria" charset="0"/>
              <a:cs typeface="Alexandria" charset="0"/>
            </a:endParaRPr>
          </a:p>
        </p:txBody>
      </p:sp>
      <p:sp>
        <p:nvSpPr>
          <p:cNvPr id="10" name="Google Shape;8693;p58"/>
          <p:cNvSpPr/>
          <p:nvPr/>
        </p:nvSpPr>
        <p:spPr>
          <a:xfrm>
            <a:off x="6348660" y="1752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963975" y="568375"/>
            <a:ext cx="2419252"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Interviewing</a:t>
            </a:r>
          </a:p>
        </p:txBody>
      </p:sp>
      <p:sp>
        <p:nvSpPr>
          <p:cNvPr id="11" name="Rectangle 10"/>
          <p:cNvSpPr/>
          <p:nvPr/>
        </p:nvSpPr>
        <p:spPr>
          <a:xfrm>
            <a:off x="5511589" y="611231"/>
            <a:ext cx="2512226"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إجراء مقابلات العمل</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01002" y="1537198"/>
            <a:ext cx="4267200" cy="3416320"/>
          </a:xfrm>
          <a:prstGeom prst="rect">
            <a:avLst/>
          </a:prstGeom>
        </p:spPr>
        <p:txBody>
          <a:bodyPr wrap="square">
            <a:spAutoFit/>
          </a:bodyPr>
          <a:lstStyle/>
          <a:p>
            <a:r>
              <a:rPr lang="en-US" sz="2400" i="1" dirty="0">
                <a:latin typeface="Times New Roman" panose="02020603050405020304" pitchFamily="18" charset="0"/>
                <a:ea typeface="Calibri" panose="020F0502020204030204" pitchFamily="34" charset="0"/>
              </a:rPr>
              <a:t>Interviewing </a:t>
            </a:r>
            <a:r>
              <a:rPr lang="en-US" sz="2400" dirty="0">
                <a:latin typeface="Times New Roman" panose="02020603050405020304" pitchFamily="18" charset="0"/>
                <a:ea typeface="Calibri" panose="020F0502020204030204" pitchFamily="34" charset="0"/>
              </a:rPr>
              <a:t>is the process of making yourself available to employers in a formal setting and in the best possible light. Although the main goal of interviewing is to get a job, it also gives you the opportunity to determine whether the particular job is right for you.</a:t>
            </a:r>
            <a:endParaRPr lang="en-US" sz="2400" dirty="0"/>
          </a:p>
        </p:txBody>
      </p:sp>
      <p:sp>
        <p:nvSpPr>
          <p:cNvPr id="6" name="Rectangle 5"/>
          <p:cNvSpPr/>
          <p:nvPr/>
        </p:nvSpPr>
        <p:spPr>
          <a:xfrm>
            <a:off x="4399280" y="1537198"/>
            <a:ext cx="4100702" cy="2677656"/>
          </a:xfrm>
          <a:prstGeom prst="rect">
            <a:avLst/>
          </a:prstGeom>
        </p:spPr>
        <p:txBody>
          <a:bodyPr wrap="square">
            <a:spAutoFit/>
          </a:bodyPr>
          <a:lstStyle/>
          <a:p>
            <a:pPr algn="r" rtl="1"/>
            <a:r>
              <a:rPr lang="ar-EG" sz="2400" dirty="0"/>
              <a:t>المقابلة هي عملية جعل نفسك متاحًا لأصحاب العمل في إطار رسمي وفي أفضل صورة ممكنة. على الرغم من أن الهدف الرئيسي من المقابلة هو الحصول على وظيفة، إلا أنها تمنحك أيضًا الفرصة لتحديد ما إذا كانت الوظيفة المحددة مناسبة لك.</a:t>
            </a:r>
            <a:endParaRPr lang="en-US" sz="2400" dirty="0"/>
          </a:p>
        </p:txBody>
      </p:sp>
    </p:spTree>
    <p:extLst>
      <p:ext uri="{BB962C8B-B14F-4D97-AF65-F5344CB8AC3E}">
        <p14:creationId xmlns:p14="http://schemas.microsoft.com/office/powerpoint/2010/main" val="414522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855637" y="68198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61436" y="1067513"/>
            <a:ext cx="4084320" cy="5812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4404" cy="461665"/>
          </a:xfrm>
          <a:prstGeom prst="rect">
            <a:avLst/>
          </a:prstGeom>
        </p:spPr>
        <p:txBody>
          <a:bodyPr wrap="none">
            <a:spAutoFit/>
          </a:bodyPr>
          <a:lstStyle/>
          <a:p>
            <a:r>
              <a:rPr lang="en-US" sz="2400" b="1" dirty="0" smtClean="0">
                <a:solidFill>
                  <a:srgbClr val="00B0F0"/>
                </a:solidFill>
                <a:latin typeface="Alexandria" charset="0"/>
                <a:cs typeface="Alexandria" charset="0"/>
              </a:rPr>
              <a:t>Professional excellence</a:t>
            </a:r>
            <a:endParaRPr lang="en-US" sz="2400" b="1" dirty="0">
              <a:solidFill>
                <a:srgbClr val="00B0F0"/>
              </a:solidFill>
              <a:latin typeface="Alexandria" charset="0"/>
              <a:cs typeface="Alexandria" charset="0"/>
            </a:endParaRPr>
          </a:p>
        </p:txBody>
      </p:sp>
      <p:sp>
        <p:nvSpPr>
          <p:cNvPr id="9" name="TextBox 8"/>
          <p:cNvSpPr txBox="1"/>
          <p:nvPr/>
        </p:nvSpPr>
        <p:spPr>
          <a:xfrm>
            <a:off x="7372499" y="-11844"/>
            <a:ext cx="17267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التميز المهني</a:t>
            </a:r>
            <a:endParaRPr lang="en-US" sz="2800" b="1" dirty="0">
              <a:solidFill>
                <a:srgbClr val="00B0F0"/>
              </a:solidFill>
              <a:latin typeface="Alexandria" charset="0"/>
              <a:cs typeface="Alexandria" charset="0"/>
            </a:endParaRPr>
          </a:p>
        </p:txBody>
      </p:sp>
      <p:sp>
        <p:nvSpPr>
          <p:cNvPr id="10" name="Google Shape;8693;p58"/>
          <p:cNvSpPr/>
          <p:nvPr/>
        </p:nvSpPr>
        <p:spPr>
          <a:xfrm>
            <a:off x="6348660" y="1752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963975" y="568375"/>
            <a:ext cx="2419252"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Interviewing</a:t>
            </a:r>
          </a:p>
        </p:txBody>
      </p:sp>
      <p:sp>
        <p:nvSpPr>
          <p:cNvPr id="11" name="Rectangle 10"/>
          <p:cNvSpPr/>
          <p:nvPr/>
        </p:nvSpPr>
        <p:spPr>
          <a:xfrm>
            <a:off x="5511589" y="611231"/>
            <a:ext cx="2512226"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إجراء مقابلات العمل</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63159" y="1080711"/>
            <a:ext cx="4267200" cy="2677656"/>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Interviewing is a two-way street; you should also use this time to make sure that an organization meets your needs as a professional and that the organizational culture will allow you to thrive. </a:t>
            </a:r>
          </a:p>
        </p:txBody>
      </p:sp>
      <p:sp>
        <p:nvSpPr>
          <p:cNvPr id="6" name="Rectangle 5"/>
          <p:cNvSpPr/>
          <p:nvPr/>
        </p:nvSpPr>
        <p:spPr>
          <a:xfrm>
            <a:off x="4476133" y="1134451"/>
            <a:ext cx="4100702" cy="1938992"/>
          </a:xfrm>
          <a:prstGeom prst="rect">
            <a:avLst/>
          </a:prstGeom>
        </p:spPr>
        <p:txBody>
          <a:bodyPr wrap="square">
            <a:spAutoFit/>
          </a:bodyPr>
          <a:lstStyle/>
          <a:p>
            <a:pPr algn="r" rtl="1"/>
            <a:r>
              <a:rPr lang="ar-EG" sz="2400" dirty="0"/>
              <a:t>إن إجراء المقابلات هو طريق ذو اتجاهين؛ ويجب عليك أيضًا استخدام هذا الوقت للتأكد من أن المؤسسة تلبي احتياجاتك كمحترف وأن الثقافة التنظيمية ستسمح لك بالازدهار.</a:t>
            </a:r>
            <a:endParaRPr lang="en-US" sz="2400" dirty="0"/>
          </a:p>
        </p:txBody>
      </p:sp>
      <p:sp>
        <p:nvSpPr>
          <p:cNvPr id="8" name="Rectangle 7"/>
          <p:cNvSpPr/>
          <p:nvPr/>
        </p:nvSpPr>
        <p:spPr>
          <a:xfrm>
            <a:off x="18342" y="3801779"/>
            <a:ext cx="4412017" cy="3056221"/>
          </a:xfrm>
          <a:prstGeom prst="rect">
            <a:avLst/>
          </a:prstGeom>
        </p:spPr>
        <p:txBody>
          <a:bodyPr wrap="square">
            <a:spAutoFit/>
          </a:bodyPr>
          <a:lstStyle/>
          <a:p>
            <a:pPr marL="342900" indent="-342900">
              <a:lnSpc>
                <a:spcPct val="107000"/>
              </a:lnSpc>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Knowing how to prepare for an interview</a:t>
            </a:r>
            <a:r>
              <a:rPr lang="en-US" sz="2000" dirty="0" smtClean="0">
                <a:latin typeface="Times New Roman" panose="02020603050405020304" pitchFamily="18" charset="0"/>
                <a:ea typeface="Calibri" panose="020F0502020204030204" pitchFamily="34" charset="0"/>
                <a:cs typeface="Arial" panose="020B0604020202020204" pitchFamily="34" charset="0"/>
              </a:rPr>
              <a:t>.</a:t>
            </a:r>
            <a:endParaRPr lang="ar-EG" sz="2000" dirty="0" smtClean="0">
              <a:latin typeface="Times New Roman" panose="02020603050405020304" pitchFamily="18" charset="0"/>
              <a:ea typeface="Calibri" panose="020F0502020204030204" pitchFamily="34" charset="0"/>
              <a:cs typeface="Arial" panose="020B0604020202020204" pitchFamily="34" charset="0"/>
            </a:endParaRPr>
          </a:p>
          <a:p>
            <a:pPr marL="342900" indent="-342900">
              <a:lnSpc>
                <a:spcPct val="107000"/>
              </a:lnSpc>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Anticipating questions.</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Dressing appropriately.</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Providing credible </a:t>
            </a:r>
            <a:r>
              <a:rPr lang="en-US" sz="2000" dirty="0" smtClean="0">
                <a:latin typeface="Times New Roman" panose="02020603050405020304" pitchFamily="18" charset="0"/>
                <a:ea typeface="Calibri" panose="020F0502020204030204" pitchFamily="34" charset="0"/>
                <a:cs typeface="Arial" panose="020B0604020202020204" pitchFamily="34" charset="0"/>
              </a:rPr>
              <a:t>answers</a:t>
            </a:r>
            <a:r>
              <a:rPr lang="en-US" sz="2000" dirty="0">
                <a:latin typeface="Times New Roman" panose="02020603050405020304" pitchFamily="18" charset="0"/>
                <a:ea typeface="Calibri" panose="020F0502020204030204" pitchFamily="34" charset="0"/>
                <a:cs typeface="Arial" panose="020B0604020202020204" pitchFamily="34" charset="0"/>
              </a:rPr>
              <a:t>, and following up after an interview are all critical aspects of being a competent interview participant.</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buFont typeface="Arial" panose="020B0604020202020204" pitchFamily="34" charset="0"/>
              <a:buChar char="•"/>
            </a:pPr>
            <a:endParaRPr lang="en-US" sz="2000" dirty="0">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4762647" y="3801779"/>
            <a:ext cx="3635431" cy="2677656"/>
          </a:xfrm>
          <a:prstGeom prst="rect">
            <a:avLst/>
          </a:prstGeom>
        </p:spPr>
        <p:txBody>
          <a:bodyPr wrap="square">
            <a:spAutoFit/>
          </a:bodyPr>
          <a:lstStyle/>
          <a:p>
            <a:pPr marL="285750" indent="-285750" algn="r" rtl="1">
              <a:buFont typeface="Arial" panose="020B0604020202020204" pitchFamily="34" charset="0"/>
              <a:buChar char="•"/>
            </a:pPr>
            <a:r>
              <a:rPr lang="en-US" sz="2400" dirty="0" err="1"/>
              <a:t>معرفة</a:t>
            </a:r>
            <a:r>
              <a:rPr lang="en-US" sz="2400" dirty="0"/>
              <a:t> </a:t>
            </a:r>
            <a:r>
              <a:rPr lang="en-US" sz="2400" dirty="0" err="1"/>
              <a:t>كيفية</a:t>
            </a:r>
            <a:r>
              <a:rPr lang="en-US" sz="2400" dirty="0"/>
              <a:t> </a:t>
            </a:r>
            <a:r>
              <a:rPr lang="en-US" sz="2400" dirty="0" err="1"/>
              <a:t>الاستعداد</a:t>
            </a:r>
            <a:r>
              <a:rPr lang="en-US" sz="2400" dirty="0"/>
              <a:t> </a:t>
            </a:r>
            <a:r>
              <a:rPr lang="en-US" sz="2400" dirty="0" err="1"/>
              <a:t>للمقابلة</a:t>
            </a:r>
            <a:r>
              <a:rPr lang="en-US" sz="2400" dirty="0"/>
              <a:t>.</a:t>
            </a:r>
          </a:p>
          <a:p>
            <a:pPr marL="285750" indent="-285750" algn="r" rtl="1">
              <a:buFont typeface="Arial" panose="020B0604020202020204" pitchFamily="34" charset="0"/>
              <a:buChar char="•"/>
            </a:pPr>
            <a:r>
              <a:rPr lang="en-US" sz="2400" dirty="0" err="1"/>
              <a:t>توقع</a:t>
            </a:r>
            <a:r>
              <a:rPr lang="en-US" sz="2400" dirty="0"/>
              <a:t> </a:t>
            </a:r>
            <a:r>
              <a:rPr lang="en-US" sz="2400" dirty="0" err="1"/>
              <a:t>الأسئلة</a:t>
            </a:r>
            <a:r>
              <a:rPr lang="en-US" sz="2400" dirty="0"/>
              <a:t>.</a:t>
            </a:r>
          </a:p>
          <a:p>
            <a:pPr marL="285750" indent="-285750" algn="r" rtl="1">
              <a:buFont typeface="Arial" panose="020B0604020202020204" pitchFamily="34" charset="0"/>
              <a:buChar char="•"/>
            </a:pPr>
            <a:r>
              <a:rPr lang="en-US" sz="2400" dirty="0" err="1"/>
              <a:t>ارتداء</a:t>
            </a:r>
            <a:r>
              <a:rPr lang="en-US" sz="2400" dirty="0"/>
              <a:t> </a:t>
            </a:r>
            <a:r>
              <a:rPr lang="en-US" sz="2400" dirty="0" err="1"/>
              <a:t>الملابس</a:t>
            </a:r>
            <a:r>
              <a:rPr lang="en-US" sz="2400" dirty="0"/>
              <a:t> </a:t>
            </a:r>
            <a:r>
              <a:rPr lang="en-US" sz="2400" dirty="0" err="1"/>
              <a:t>المناسبة</a:t>
            </a:r>
            <a:r>
              <a:rPr lang="en-US" sz="2400" dirty="0"/>
              <a:t>.</a:t>
            </a:r>
          </a:p>
          <a:p>
            <a:pPr marL="285750" indent="-285750" algn="r" rtl="1">
              <a:buFont typeface="Arial" panose="020B0604020202020204" pitchFamily="34" charset="0"/>
              <a:buChar char="•"/>
            </a:pPr>
            <a:r>
              <a:rPr lang="en-US" sz="2400" dirty="0" err="1"/>
              <a:t>تقديم</a:t>
            </a:r>
            <a:r>
              <a:rPr lang="en-US" sz="2400" dirty="0"/>
              <a:t> </a:t>
            </a:r>
            <a:r>
              <a:rPr lang="en-US" sz="2400" dirty="0" err="1"/>
              <a:t>إجابات</a:t>
            </a:r>
            <a:r>
              <a:rPr lang="en-US" sz="2400" dirty="0"/>
              <a:t> </a:t>
            </a:r>
            <a:r>
              <a:rPr lang="en-US" sz="2400" dirty="0" err="1"/>
              <a:t>موثوقة</a:t>
            </a:r>
            <a:r>
              <a:rPr lang="en-US" sz="2400" dirty="0"/>
              <a:t> </a:t>
            </a:r>
            <a:r>
              <a:rPr lang="en-US" sz="2400" dirty="0" err="1"/>
              <a:t>ومتابعة</a:t>
            </a:r>
            <a:r>
              <a:rPr lang="en-US" sz="2400" dirty="0"/>
              <a:t> </a:t>
            </a:r>
            <a:r>
              <a:rPr lang="en-US" sz="2400" dirty="0" err="1"/>
              <a:t>المقابلة</a:t>
            </a:r>
            <a:r>
              <a:rPr lang="en-US" sz="2400" dirty="0"/>
              <a:t> </a:t>
            </a:r>
            <a:r>
              <a:rPr lang="en-US" sz="2400" dirty="0" err="1"/>
              <a:t>بعد</a:t>
            </a:r>
            <a:r>
              <a:rPr lang="en-US" sz="2400" dirty="0"/>
              <a:t> </a:t>
            </a:r>
            <a:r>
              <a:rPr lang="en-US" sz="2400" dirty="0" err="1"/>
              <a:t>انتهائها</a:t>
            </a:r>
            <a:r>
              <a:rPr lang="en-US" sz="2400" dirty="0"/>
              <a:t> </a:t>
            </a:r>
            <a:r>
              <a:rPr lang="en-US" sz="2400" dirty="0" err="1"/>
              <a:t>كلها</a:t>
            </a:r>
            <a:r>
              <a:rPr lang="en-US" sz="2400" dirty="0"/>
              <a:t> </a:t>
            </a:r>
            <a:r>
              <a:rPr lang="en-US" sz="2400" dirty="0" err="1"/>
              <a:t>جوانب</a:t>
            </a:r>
            <a:r>
              <a:rPr lang="en-US" sz="2400" dirty="0"/>
              <a:t> </a:t>
            </a:r>
            <a:r>
              <a:rPr lang="en-US" sz="2400" dirty="0" err="1"/>
              <a:t>مهمة</a:t>
            </a:r>
            <a:r>
              <a:rPr lang="en-US" sz="2400" dirty="0"/>
              <a:t> </a:t>
            </a:r>
            <a:r>
              <a:rPr lang="en-US" sz="2400" dirty="0" err="1"/>
              <a:t>لكي</a:t>
            </a:r>
            <a:r>
              <a:rPr lang="en-US" sz="2400" dirty="0"/>
              <a:t> </a:t>
            </a:r>
            <a:r>
              <a:rPr lang="en-US" sz="2400" dirty="0" err="1"/>
              <a:t>تكون</a:t>
            </a:r>
            <a:r>
              <a:rPr lang="en-US" sz="2400" dirty="0"/>
              <a:t> </a:t>
            </a:r>
            <a:r>
              <a:rPr lang="en-US" sz="2400" dirty="0" err="1"/>
              <a:t>مشاركًا</a:t>
            </a:r>
            <a:r>
              <a:rPr lang="en-US" sz="2400" dirty="0"/>
              <a:t> </a:t>
            </a:r>
            <a:r>
              <a:rPr lang="en-US" sz="2400" dirty="0" err="1"/>
              <a:t>كفؤًا</a:t>
            </a:r>
            <a:r>
              <a:rPr lang="en-US" sz="2400" dirty="0"/>
              <a:t> </a:t>
            </a:r>
            <a:r>
              <a:rPr lang="en-US" sz="2400" dirty="0" err="1"/>
              <a:t>في</a:t>
            </a:r>
            <a:r>
              <a:rPr lang="en-US" sz="2400" dirty="0"/>
              <a:t> </a:t>
            </a:r>
            <a:r>
              <a:rPr lang="en-US" sz="2400" dirty="0" err="1"/>
              <a:t>المقابلة</a:t>
            </a:r>
            <a:r>
              <a:rPr lang="en-US" sz="2400" dirty="0"/>
              <a:t>.</a:t>
            </a:r>
          </a:p>
        </p:txBody>
      </p:sp>
    </p:spTree>
    <p:extLst>
      <p:ext uri="{BB962C8B-B14F-4D97-AF65-F5344CB8AC3E}">
        <p14:creationId xmlns:p14="http://schemas.microsoft.com/office/powerpoint/2010/main" val="752465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855637" y="68198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61437" y="1045379"/>
            <a:ext cx="4084320" cy="5812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4404" cy="461665"/>
          </a:xfrm>
          <a:prstGeom prst="rect">
            <a:avLst/>
          </a:prstGeom>
        </p:spPr>
        <p:txBody>
          <a:bodyPr wrap="none">
            <a:spAutoFit/>
          </a:bodyPr>
          <a:lstStyle/>
          <a:p>
            <a:r>
              <a:rPr lang="en-US" sz="2400" b="1" dirty="0" smtClean="0">
                <a:solidFill>
                  <a:srgbClr val="00B0F0"/>
                </a:solidFill>
                <a:latin typeface="Alexandria" charset="0"/>
                <a:cs typeface="Alexandria" charset="0"/>
              </a:rPr>
              <a:t>Professional excellence</a:t>
            </a:r>
            <a:endParaRPr lang="en-US" sz="2400" b="1" dirty="0">
              <a:solidFill>
                <a:srgbClr val="00B0F0"/>
              </a:solidFill>
              <a:latin typeface="Alexandria" charset="0"/>
              <a:cs typeface="Alexandria" charset="0"/>
            </a:endParaRPr>
          </a:p>
        </p:txBody>
      </p:sp>
      <p:sp>
        <p:nvSpPr>
          <p:cNvPr id="9" name="TextBox 8"/>
          <p:cNvSpPr txBox="1"/>
          <p:nvPr/>
        </p:nvSpPr>
        <p:spPr>
          <a:xfrm>
            <a:off x="7372499" y="-11844"/>
            <a:ext cx="17267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التميز المهني</a:t>
            </a:r>
            <a:endParaRPr lang="en-US" sz="2800" b="1" dirty="0">
              <a:solidFill>
                <a:srgbClr val="00B0F0"/>
              </a:solidFill>
              <a:latin typeface="Alexandria" charset="0"/>
              <a:cs typeface="Alexandria" charset="0"/>
            </a:endParaRPr>
          </a:p>
        </p:txBody>
      </p:sp>
      <p:sp>
        <p:nvSpPr>
          <p:cNvPr id="10" name="Google Shape;8693;p58"/>
          <p:cNvSpPr/>
          <p:nvPr/>
        </p:nvSpPr>
        <p:spPr>
          <a:xfrm>
            <a:off x="6348660" y="1752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0188" y="568375"/>
            <a:ext cx="4326826" cy="523220"/>
          </a:xfrm>
          <a:prstGeom prst="rect">
            <a:avLst/>
          </a:prstGeom>
        </p:spPr>
        <p:txBody>
          <a:bodyPr wrap="none">
            <a:spAutoFit/>
          </a:bodyPr>
          <a:lstStyle/>
          <a:p>
            <a:pPr algn="ctr"/>
            <a:r>
              <a:rPr lang="en-US" sz="2800" b="1" dirty="0">
                <a:latin typeface="Times New Roman" panose="02020603050405020304" pitchFamily="18" charset="0"/>
                <a:cs typeface="Times New Roman" panose="02020603050405020304" pitchFamily="18" charset="0"/>
              </a:rPr>
              <a:t>Relational Communication</a:t>
            </a:r>
          </a:p>
        </p:txBody>
      </p:sp>
      <p:sp>
        <p:nvSpPr>
          <p:cNvPr id="11" name="Rectangle 10"/>
          <p:cNvSpPr/>
          <p:nvPr/>
        </p:nvSpPr>
        <p:spPr>
          <a:xfrm>
            <a:off x="5511589" y="611231"/>
            <a:ext cx="2124299"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التواصل العلائقي</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01002" y="1537198"/>
            <a:ext cx="4267200" cy="5016758"/>
          </a:xfrm>
          <a:prstGeom prst="rect">
            <a:avLst/>
          </a:prstGeom>
        </p:spPr>
        <p:txBody>
          <a:bodyPr wrap="square">
            <a:spAutoFit/>
          </a:bodyPr>
          <a:lstStyle/>
          <a:p>
            <a:r>
              <a:rPr lang="en-US" sz="2000" dirty="0">
                <a:latin typeface="Times New Roman" panose="02020603050405020304" pitchFamily="18" charset="0"/>
                <a:ea typeface="Calibri" panose="020F0502020204030204" pitchFamily="34" charset="0"/>
              </a:rPr>
              <a:t>Although you may be an effective communicator in interpersonal settings, you need to know the following</a:t>
            </a:r>
            <a:r>
              <a:rPr lang="en-US" sz="2000" dirty="0" smtClean="0">
                <a:latin typeface="Times New Roman" panose="02020603050405020304" pitchFamily="18" charset="0"/>
                <a:ea typeface="Calibri" panose="020F0502020204030204" pitchFamily="34" charset="0"/>
              </a:rPr>
              <a:t>:</a:t>
            </a:r>
            <a:endParaRPr lang="ar-EG" sz="2000" dirty="0" smtClean="0">
              <a:latin typeface="Times New Roman" panose="02020603050405020304" pitchFamily="18" charset="0"/>
              <a:ea typeface="Calibri" panose="020F0502020204030204" pitchFamily="34" charset="0"/>
            </a:endParaRPr>
          </a:p>
          <a:p>
            <a:endParaRPr lang="en-US" sz="2000" dirty="0">
              <a:latin typeface="Times New Roman" panose="02020603050405020304" pitchFamily="18" charset="0"/>
              <a:ea typeface="Calibri" panose="020F0502020204030204" pitchFamily="34" charset="0"/>
            </a:endParaRPr>
          </a:p>
          <a:p>
            <a:pPr marL="457200" indent="-457200">
              <a:buFont typeface="+mj-lt"/>
              <a:buAutoNum type="arabicPeriod"/>
            </a:pPr>
            <a:r>
              <a:rPr lang="en-US" sz="2000" dirty="0">
                <a:latin typeface="Times New Roman" panose="02020603050405020304" pitchFamily="18" charset="0"/>
                <a:ea typeface="Calibri" panose="020F0502020204030204" pitchFamily="34" charset="0"/>
              </a:rPr>
              <a:t>The way to apply relational communication to the business and professional world. Communication initiation, maintenance, and even disengagement are all necessary skills to possess for workplace relationships</a:t>
            </a:r>
            <a:r>
              <a:rPr lang="en-US" sz="2000" dirty="0" smtClean="0">
                <a:latin typeface="Times New Roman" panose="02020603050405020304" pitchFamily="18" charset="0"/>
                <a:ea typeface="Calibri" panose="020F0502020204030204" pitchFamily="34" charset="0"/>
              </a:rPr>
              <a:t>.</a:t>
            </a:r>
            <a:endParaRPr lang="en-US" sz="2000" dirty="0">
              <a:latin typeface="Times New Roman" panose="02020603050405020304" pitchFamily="18" charset="0"/>
              <a:ea typeface="Calibri" panose="020F0502020204030204" pitchFamily="34" charset="0"/>
            </a:endParaRPr>
          </a:p>
          <a:p>
            <a:pPr marL="457200" indent="-457200">
              <a:buFont typeface="+mj-lt"/>
              <a:buAutoNum type="arabicPeriod"/>
            </a:pPr>
            <a:r>
              <a:rPr lang="en-US" sz="2000" dirty="0">
                <a:latin typeface="Times New Roman" panose="02020603050405020304" pitchFamily="18" charset="0"/>
                <a:ea typeface="Calibri" panose="020F0502020204030204" pitchFamily="34" charset="0"/>
              </a:rPr>
              <a:t>The way to handle all the forming effective relationships with your coworkers, supervisors, customers, vendors, and subordinates</a:t>
            </a:r>
          </a:p>
        </p:txBody>
      </p:sp>
      <p:sp>
        <p:nvSpPr>
          <p:cNvPr id="6" name="Rectangle 5"/>
          <p:cNvSpPr/>
          <p:nvPr/>
        </p:nvSpPr>
        <p:spPr>
          <a:xfrm>
            <a:off x="4399280" y="1537198"/>
            <a:ext cx="4100702" cy="5262979"/>
          </a:xfrm>
          <a:prstGeom prst="rect">
            <a:avLst/>
          </a:prstGeom>
        </p:spPr>
        <p:txBody>
          <a:bodyPr wrap="square">
            <a:spAutoFit/>
          </a:bodyPr>
          <a:lstStyle/>
          <a:p>
            <a:pPr algn="r" rtl="1"/>
            <a:r>
              <a:rPr lang="ar-EG" sz="2400" dirty="0">
                <a:cs typeface="+mj-cs"/>
              </a:rPr>
              <a:t>على الرغم من أنك قد تكون متواصلاً فعالاً في المواقف الشخصية، إلا أنك تحتاج إلى معرفة ما يلي</a:t>
            </a:r>
            <a:r>
              <a:rPr lang="ar-EG" sz="2400" dirty="0" smtClean="0">
                <a:cs typeface="+mj-cs"/>
              </a:rPr>
              <a:t>:</a:t>
            </a:r>
          </a:p>
          <a:p>
            <a:pPr algn="r" rtl="1"/>
            <a:endParaRPr lang="ar-EG" sz="2400" dirty="0">
              <a:cs typeface="+mj-cs"/>
            </a:endParaRPr>
          </a:p>
          <a:p>
            <a:pPr marL="457200" indent="-457200" algn="r" rtl="1">
              <a:buFont typeface="+mj-lt"/>
              <a:buAutoNum type="arabicPeriod"/>
            </a:pPr>
            <a:r>
              <a:rPr lang="ar-EG" sz="2400" dirty="0">
                <a:cs typeface="+mj-cs"/>
              </a:rPr>
              <a:t>كيفية تطبيق الاتصال العلائقي في عالم الأعمال والمهنة. إن بدء الاتصال والحفاظ عليه وحتى فك الارتباط كلها مهارات ضرورية يجب امتلاكها للعلاقات في مكان العمل.</a:t>
            </a:r>
          </a:p>
          <a:p>
            <a:pPr marL="457200" indent="-457200" algn="r" rtl="1">
              <a:buFont typeface="+mj-lt"/>
              <a:buAutoNum type="arabicPeriod"/>
            </a:pPr>
            <a:r>
              <a:rPr lang="ar-EG" sz="2400" dirty="0">
                <a:cs typeface="+mj-cs"/>
              </a:rPr>
              <a:t>كيفية التعامل مع جميع جوانب تكوين علاقات فعالة مع زملائك في العمل والمشرفين والعملاء والبائعين والمرؤوسين</a:t>
            </a:r>
            <a:endParaRPr lang="en-US" sz="2400" dirty="0">
              <a:cs typeface="+mj-cs"/>
            </a:endParaRPr>
          </a:p>
        </p:txBody>
      </p:sp>
    </p:spTree>
    <p:extLst>
      <p:ext uri="{BB962C8B-B14F-4D97-AF65-F5344CB8AC3E}">
        <p14:creationId xmlns:p14="http://schemas.microsoft.com/office/powerpoint/2010/main" val="2056260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855637" y="68198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61437" y="1045379"/>
            <a:ext cx="4084320" cy="5812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4404" cy="461665"/>
          </a:xfrm>
          <a:prstGeom prst="rect">
            <a:avLst/>
          </a:prstGeom>
        </p:spPr>
        <p:txBody>
          <a:bodyPr wrap="none">
            <a:spAutoFit/>
          </a:bodyPr>
          <a:lstStyle/>
          <a:p>
            <a:r>
              <a:rPr lang="en-US" sz="2400" b="1" dirty="0" smtClean="0">
                <a:solidFill>
                  <a:srgbClr val="00B0F0"/>
                </a:solidFill>
                <a:latin typeface="Alexandria" charset="0"/>
                <a:cs typeface="Alexandria" charset="0"/>
              </a:rPr>
              <a:t>Professional excellence</a:t>
            </a:r>
            <a:endParaRPr lang="en-US" sz="2400" b="1" dirty="0">
              <a:solidFill>
                <a:srgbClr val="00B0F0"/>
              </a:solidFill>
              <a:latin typeface="Alexandria" charset="0"/>
              <a:cs typeface="Alexandria" charset="0"/>
            </a:endParaRPr>
          </a:p>
        </p:txBody>
      </p:sp>
      <p:sp>
        <p:nvSpPr>
          <p:cNvPr id="9" name="TextBox 8"/>
          <p:cNvSpPr txBox="1"/>
          <p:nvPr/>
        </p:nvSpPr>
        <p:spPr>
          <a:xfrm>
            <a:off x="7372499" y="-11844"/>
            <a:ext cx="17267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التميز المهني</a:t>
            </a:r>
            <a:endParaRPr lang="en-US" sz="2800" b="1" dirty="0">
              <a:solidFill>
                <a:srgbClr val="00B0F0"/>
              </a:solidFill>
              <a:latin typeface="Alexandria" charset="0"/>
              <a:cs typeface="Alexandria" charset="0"/>
            </a:endParaRPr>
          </a:p>
        </p:txBody>
      </p:sp>
      <p:sp>
        <p:nvSpPr>
          <p:cNvPr id="10" name="Google Shape;8693;p58"/>
          <p:cNvSpPr/>
          <p:nvPr/>
        </p:nvSpPr>
        <p:spPr>
          <a:xfrm>
            <a:off x="6348660" y="1752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0188" y="568375"/>
            <a:ext cx="4326826" cy="523220"/>
          </a:xfrm>
          <a:prstGeom prst="rect">
            <a:avLst/>
          </a:prstGeom>
        </p:spPr>
        <p:txBody>
          <a:bodyPr wrap="none">
            <a:spAutoFit/>
          </a:bodyPr>
          <a:lstStyle/>
          <a:p>
            <a:pPr algn="ctr"/>
            <a:r>
              <a:rPr lang="en-US" sz="2800" b="1" dirty="0">
                <a:latin typeface="Times New Roman" panose="02020603050405020304" pitchFamily="18" charset="0"/>
                <a:cs typeface="Times New Roman" panose="02020603050405020304" pitchFamily="18" charset="0"/>
              </a:rPr>
              <a:t>Relational Communication</a:t>
            </a:r>
          </a:p>
        </p:txBody>
      </p:sp>
      <p:sp>
        <p:nvSpPr>
          <p:cNvPr id="11" name="Rectangle 10"/>
          <p:cNvSpPr/>
          <p:nvPr/>
        </p:nvSpPr>
        <p:spPr>
          <a:xfrm>
            <a:off x="5511589" y="611231"/>
            <a:ext cx="2124299"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التواصل العلائقي</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01002" y="1537198"/>
            <a:ext cx="4267200" cy="4093428"/>
          </a:xfrm>
          <a:prstGeom prst="rect">
            <a:avLst/>
          </a:prstGeom>
        </p:spPr>
        <p:txBody>
          <a:bodyPr wrap="square">
            <a:spAutoFit/>
          </a:bodyPr>
          <a:lstStyle/>
          <a:p>
            <a:r>
              <a:rPr lang="en-US" sz="2000" dirty="0" smtClean="0">
                <a:latin typeface="Times New Roman" panose="02020603050405020304" pitchFamily="18" charset="0"/>
                <a:ea typeface="Calibri" panose="020F0502020204030204" pitchFamily="34" charset="0"/>
              </a:rPr>
              <a:t>Although you may be an effective communicator in interpersonal settings, you need to know the following:</a:t>
            </a:r>
            <a:endParaRPr lang="ar-EG" sz="2000" dirty="0" smtClean="0">
              <a:latin typeface="Times New Roman" panose="02020603050405020304" pitchFamily="18" charset="0"/>
              <a:ea typeface="Calibri" panose="020F0502020204030204" pitchFamily="34" charset="0"/>
            </a:endParaRPr>
          </a:p>
          <a:p>
            <a:endParaRPr lang="en-US" sz="2000" dirty="0" smtClean="0">
              <a:latin typeface="Times New Roman" panose="02020603050405020304" pitchFamily="18" charset="0"/>
              <a:ea typeface="Calibri" panose="020F0502020204030204" pitchFamily="34" charset="0"/>
            </a:endParaRPr>
          </a:p>
          <a:p>
            <a:r>
              <a:rPr lang="en-US" sz="2000" dirty="0" smtClean="0">
                <a:latin typeface="Times New Roman" panose="02020603050405020304" pitchFamily="18" charset="0"/>
                <a:cs typeface="Times New Roman" panose="02020603050405020304" pitchFamily="18" charset="0"/>
              </a:rPr>
              <a:t>3.   The way to balance small talk, self-disclosure, task delegation, and many other functions that are essential in the workplace. </a:t>
            </a:r>
          </a:p>
          <a:p>
            <a:r>
              <a:rPr lang="en-US" sz="2000" dirty="0" smtClean="0">
                <a:latin typeface="Times New Roman" panose="02020603050405020304" pitchFamily="18" charset="0"/>
                <a:cs typeface="Times New Roman" panose="02020603050405020304" pitchFamily="18" charset="0"/>
              </a:rPr>
              <a:t>4.   In </a:t>
            </a:r>
            <a:r>
              <a:rPr lang="en-US" sz="2000" dirty="0">
                <a:latin typeface="Times New Roman" panose="02020603050405020304" pitchFamily="18" charset="0"/>
                <a:cs typeface="Times New Roman" panose="02020603050405020304" pitchFamily="18" charset="0"/>
              </a:rPr>
              <a:t>addition, when business relationships turn sour or costly, you must know how to end the relationship with minimal tension and negative consequences.</a:t>
            </a:r>
          </a:p>
        </p:txBody>
      </p:sp>
      <p:sp>
        <p:nvSpPr>
          <p:cNvPr id="6" name="Rectangle 5"/>
          <p:cNvSpPr/>
          <p:nvPr/>
        </p:nvSpPr>
        <p:spPr>
          <a:xfrm>
            <a:off x="4399280" y="1537198"/>
            <a:ext cx="4100702" cy="3785652"/>
          </a:xfrm>
          <a:prstGeom prst="rect">
            <a:avLst/>
          </a:prstGeom>
        </p:spPr>
        <p:txBody>
          <a:bodyPr wrap="square">
            <a:spAutoFit/>
          </a:bodyPr>
          <a:lstStyle/>
          <a:p>
            <a:pPr algn="r" rtl="1"/>
            <a:r>
              <a:rPr lang="ar-EG" sz="2000" dirty="0">
                <a:cs typeface="+mj-cs"/>
              </a:rPr>
              <a:t>على الرغم من أنك قد تكون شخصًا فعالًا في التواصل في المواقف الشخصية، إلا أنك تحتاج إلى معرفة ما يلي:</a:t>
            </a:r>
          </a:p>
          <a:p>
            <a:pPr algn="r" rtl="1"/>
            <a:endParaRPr lang="ar-EG" sz="2000" dirty="0">
              <a:cs typeface="+mj-cs"/>
            </a:endParaRPr>
          </a:p>
          <a:p>
            <a:pPr algn="r" rtl="1"/>
            <a:r>
              <a:rPr lang="ar-EG" sz="2000" dirty="0">
                <a:cs typeface="+mj-cs"/>
              </a:rPr>
              <a:t>3. كيفية تحقيق التوازن بين الحديث القصير، والإفصاح عن الذات، وتفويض المهام، والعديد من الوظائف الأخرى التي تعد ضرورية في مكان العمل.</a:t>
            </a:r>
          </a:p>
          <a:p>
            <a:pPr algn="r" rtl="1"/>
            <a:r>
              <a:rPr lang="ar-EG" sz="2000" dirty="0">
                <a:cs typeface="+mj-cs"/>
              </a:rPr>
              <a:t>4. بالإضافة إلى ذلك، عندما تتحول العلاقات التجارية إلى علاقات سيئة أو مكلفة، يجب أن تعرف كيفية إنهاء العلاقة بأقل قدر من التوتر والعواقب السلبية.</a:t>
            </a:r>
            <a:endParaRPr lang="en-US" sz="2000" dirty="0">
              <a:cs typeface="+mj-cs"/>
            </a:endParaRPr>
          </a:p>
        </p:txBody>
      </p:sp>
    </p:spTree>
    <p:extLst>
      <p:ext uri="{BB962C8B-B14F-4D97-AF65-F5344CB8AC3E}">
        <p14:creationId xmlns:p14="http://schemas.microsoft.com/office/powerpoint/2010/main" val="4108623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855637" y="68198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61437" y="1045379"/>
            <a:ext cx="4084320" cy="5812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4404" cy="461665"/>
          </a:xfrm>
          <a:prstGeom prst="rect">
            <a:avLst/>
          </a:prstGeom>
        </p:spPr>
        <p:txBody>
          <a:bodyPr wrap="none">
            <a:spAutoFit/>
          </a:bodyPr>
          <a:lstStyle/>
          <a:p>
            <a:r>
              <a:rPr lang="en-US" sz="2400" b="1" dirty="0" smtClean="0">
                <a:solidFill>
                  <a:srgbClr val="00B0F0"/>
                </a:solidFill>
                <a:latin typeface="Alexandria" charset="0"/>
                <a:cs typeface="Alexandria" charset="0"/>
              </a:rPr>
              <a:t>Professional excellence</a:t>
            </a:r>
            <a:endParaRPr lang="en-US" sz="2400" b="1" dirty="0">
              <a:solidFill>
                <a:srgbClr val="00B0F0"/>
              </a:solidFill>
              <a:latin typeface="Alexandria" charset="0"/>
              <a:cs typeface="Alexandria" charset="0"/>
            </a:endParaRPr>
          </a:p>
        </p:txBody>
      </p:sp>
      <p:sp>
        <p:nvSpPr>
          <p:cNvPr id="9" name="TextBox 8"/>
          <p:cNvSpPr txBox="1"/>
          <p:nvPr/>
        </p:nvSpPr>
        <p:spPr>
          <a:xfrm>
            <a:off x="7372499" y="-11844"/>
            <a:ext cx="17267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التميز المهني</a:t>
            </a:r>
            <a:endParaRPr lang="en-US" sz="2800" b="1" dirty="0">
              <a:solidFill>
                <a:srgbClr val="00B0F0"/>
              </a:solidFill>
              <a:latin typeface="Alexandria" charset="0"/>
              <a:cs typeface="Alexandria" charset="0"/>
            </a:endParaRPr>
          </a:p>
        </p:txBody>
      </p:sp>
      <p:sp>
        <p:nvSpPr>
          <p:cNvPr id="10" name="Google Shape;8693;p58"/>
          <p:cNvSpPr/>
          <p:nvPr/>
        </p:nvSpPr>
        <p:spPr>
          <a:xfrm>
            <a:off x="6348660" y="1752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0188" y="568375"/>
            <a:ext cx="4326826" cy="523220"/>
          </a:xfrm>
          <a:prstGeom prst="rect">
            <a:avLst/>
          </a:prstGeom>
        </p:spPr>
        <p:txBody>
          <a:bodyPr wrap="none">
            <a:spAutoFit/>
          </a:bodyPr>
          <a:lstStyle/>
          <a:p>
            <a:pPr algn="ctr"/>
            <a:r>
              <a:rPr lang="en-US" sz="2800" b="1" dirty="0">
                <a:latin typeface="Times New Roman" panose="02020603050405020304" pitchFamily="18" charset="0"/>
                <a:cs typeface="Times New Roman" panose="02020603050405020304" pitchFamily="18" charset="0"/>
              </a:rPr>
              <a:t>Mediated Communication</a:t>
            </a:r>
          </a:p>
        </p:txBody>
      </p:sp>
      <p:sp>
        <p:nvSpPr>
          <p:cNvPr id="11" name="Rectangle 10"/>
          <p:cNvSpPr/>
          <p:nvPr/>
        </p:nvSpPr>
        <p:spPr>
          <a:xfrm>
            <a:off x="5511589" y="611231"/>
            <a:ext cx="2666114"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التواصل عبر الوسائط</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69814" y="1147649"/>
            <a:ext cx="4267200" cy="5940088"/>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The new media have opened numerous new channels for communication professionals. Computer-mediated communication offers convenience and timely access to pertinent information, and it connects communicators across the globe via screen taps and mouse clicks. </a:t>
            </a:r>
            <a:endParaRPr lang="ar-EG" sz="2000" dirty="0" smtClean="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However, as a communication professional you must be aware of the inherent</a:t>
            </a:r>
          </a:p>
          <a:p>
            <a:r>
              <a:rPr lang="en-US" sz="2000" dirty="0">
                <a:latin typeface="Times New Roman" panose="02020603050405020304" pitchFamily="18" charset="0"/>
                <a:cs typeface="Times New Roman" panose="02020603050405020304" pitchFamily="18" charset="0"/>
              </a:rPr>
              <a:t>Drawbacks of mediated communication. </a:t>
            </a:r>
          </a:p>
          <a:p>
            <a:r>
              <a:rPr lang="en-US" sz="2000" dirty="0">
                <a:latin typeface="Times New Roman" panose="02020603050405020304" pitchFamily="18" charset="0"/>
                <a:cs typeface="Times New Roman" panose="02020603050405020304" pitchFamily="18" charset="0"/>
              </a:rPr>
              <a:t>Be aware that traditional public speaking skills do not always translate as effectively (e.g., video or telephone conferences) and must be altered to fit the situation at hand.</a:t>
            </a:r>
          </a:p>
          <a:p>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399280" y="1537198"/>
            <a:ext cx="4100702" cy="4093428"/>
          </a:xfrm>
          <a:prstGeom prst="rect">
            <a:avLst/>
          </a:prstGeom>
        </p:spPr>
        <p:txBody>
          <a:bodyPr wrap="square">
            <a:spAutoFit/>
          </a:bodyPr>
          <a:lstStyle/>
          <a:p>
            <a:pPr algn="r" rtl="1"/>
            <a:r>
              <a:rPr lang="ar-EG" sz="2000" dirty="0">
                <a:cs typeface="+mj-cs"/>
              </a:rPr>
              <a:t>لقد فتحت وسائل الإعلام الجديدة العديد من القنوات الجديدة لمحترفي الاتصال. حيث توفر الاتصالات التي تتم بوساطة الكمبيوتر الراحة والوصول في الوقت المناسب إلى المعلومات ذات الصلة، كما أنها تربط بين المتصلين عبر العالم من خلال النقر على الشاشة ونقرات الماوس.</a:t>
            </a:r>
          </a:p>
          <a:p>
            <a:pPr algn="r" rtl="1"/>
            <a:r>
              <a:rPr lang="ar-EG" sz="2000" dirty="0">
                <a:cs typeface="+mj-cs"/>
              </a:rPr>
              <a:t>ومع ذلك، بصفتك محترفًا في مجال الاتصال، يجب أن تكون على دراية بالسلبيات المتأصلة في الاتصالات التي تتم بوساطة الكمبيوتر.</a:t>
            </a:r>
          </a:p>
          <a:p>
            <a:pPr algn="r" rtl="1"/>
            <a:r>
              <a:rPr lang="ar-EG" sz="2000" dirty="0">
                <a:cs typeface="+mj-cs"/>
              </a:rPr>
              <a:t>كن على دراية بأن مهارات التحدث أمام الجمهور التقليدية لا تترجم دائمًا بشكل فعال (على سبيل المثال، مؤتمرات الفيديو أو الهاتف) ويجب تعديلها لتناسب الموقف الحالي.</a:t>
            </a:r>
            <a:endParaRPr lang="en-US" sz="2000" dirty="0">
              <a:cs typeface="+mj-cs"/>
            </a:endParaRPr>
          </a:p>
        </p:txBody>
      </p:sp>
    </p:spTree>
    <p:extLst>
      <p:ext uri="{BB962C8B-B14F-4D97-AF65-F5344CB8AC3E}">
        <p14:creationId xmlns:p14="http://schemas.microsoft.com/office/powerpoint/2010/main" val="226603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855637" y="68198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4337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61437" y="1045379"/>
            <a:ext cx="4084320" cy="43597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4404" cy="461665"/>
          </a:xfrm>
          <a:prstGeom prst="rect">
            <a:avLst/>
          </a:prstGeom>
        </p:spPr>
        <p:txBody>
          <a:bodyPr wrap="none">
            <a:spAutoFit/>
          </a:bodyPr>
          <a:lstStyle/>
          <a:p>
            <a:r>
              <a:rPr lang="en-US" sz="2400" b="1" dirty="0" smtClean="0">
                <a:solidFill>
                  <a:srgbClr val="00B0F0"/>
                </a:solidFill>
                <a:latin typeface="Alexandria" charset="0"/>
                <a:cs typeface="Alexandria" charset="0"/>
              </a:rPr>
              <a:t>Professional excellence</a:t>
            </a:r>
            <a:endParaRPr lang="en-US" sz="2400" b="1" dirty="0">
              <a:solidFill>
                <a:srgbClr val="00B0F0"/>
              </a:solidFill>
              <a:latin typeface="Alexandria" charset="0"/>
              <a:cs typeface="Alexandria" charset="0"/>
            </a:endParaRPr>
          </a:p>
        </p:txBody>
      </p:sp>
      <p:sp>
        <p:nvSpPr>
          <p:cNvPr id="9" name="TextBox 8"/>
          <p:cNvSpPr txBox="1"/>
          <p:nvPr/>
        </p:nvSpPr>
        <p:spPr>
          <a:xfrm>
            <a:off x="7372499" y="-11844"/>
            <a:ext cx="17267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التميز المهني</a:t>
            </a:r>
            <a:endParaRPr lang="en-US" sz="2800" b="1" dirty="0">
              <a:solidFill>
                <a:srgbClr val="00B0F0"/>
              </a:solidFill>
              <a:latin typeface="Alexandria" charset="0"/>
              <a:cs typeface="Alexandria" charset="0"/>
            </a:endParaRPr>
          </a:p>
        </p:txBody>
      </p:sp>
      <p:sp>
        <p:nvSpPr>
          <p:cNvPr id="10" name="Google Shape;8693;p58"/>
          <p:cNvSpPr/>
          <p:nvPr/>
        </p:nvSpPr>
        <p:spPr>
          <a:xfrm>
            <a:off x="6348660" y="1752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253877" y="568375"/>
            <a:ext cx="3839448" cy="523220"/>
          </a:xfrm>
          <a:prstGeom prst="rect">
            <a:avLst/>
          </a:prstGeom>
        </p:spPr>
        <p:txBody>
          <a:bodyPr wrap="none">
            <a:spAutoFit/>
          </a:bodyPr>
          <a:lstStyle/>
          <a:p>
            <a:pPr algn="ctr"/>
            <a:r>
              <a:rPr lang="en-US" sz="2800" b="1" dirty="0">
                <a:latin typeface="Times New Roman" panose="02020603050405020304" pitchFamily="18" charset="0"/>
                <a:cs typeface="Times New Roman" panose="02020603050405020304" pitchFamily="18" charset="0"/>
              </a:rPr>
              <a:t>Presentational speaking</a:t>
            </a:r>
          </a:p>
        </p:txBody>
      </p:sp>
      <p:sp>
        <p:nvSpPr>
          <p:cNvPr id="11" name="Rectangle 10"/>
          <p:cNvSpPr/>
          <p:nvPr/>
        </p:nvSpPr>
        <p:spPr>
          <a:xfrm>
            <a:off x="5511589" y="611231"/>
            <a:ext cx="2917786"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تقديم العروض التقديمية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69814" y="1147649"/>
            <a:ext cx="4267200" cy="2862322"/>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Public speaking is one of the most feared—but also most important—functions of business and professional communication. </a:t>
            </a:r>
            <a:endParaRPr lang="ar-EG" sz="2000" dirty="0" smtClean="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r>
              <a:rPr lang="en-US" sz="2000" b="1" u="sng" dirty="0">
                <a:latin typeface="Times New Roman" panose="02020603050405020304" pitchFamily="18" charset="0"/>
                <a:cs typeface="Times New Roman" panose="02020603050405020304" pitchFamily="18" charset="0"/>
              </a:rPr>
              <a:t>Types of business presentations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Informative</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Persuasive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Public </a:t>
            </a:r>
          </a:p>
        </p:txBody>
      </p:sp>
      <p:sp>
        <p:nvSpPr>
          <p:cNvPr id="6" name="Rectangle 5"/>
          <p:cNvSpPr/>
          <p:nvPr/>
        </p:nvSpPr>
        <p:spPr>
          <a:xfrm>
            <a:off x="4399280" y="1537198"/>
            <a:ext cx="4100702" cy="2554545"/>
          </a:xfrm>
          <a:prstGeom prst="rect">
            <a:avLst/>
          </a:prstGeom>
        </p:spPr>
        <p:txBody>
          <a:bodyPr wrap="square">
            <a:spAutoFit/>
          </a:bodyPr>
          <a:lstStyle/>
          <a:p>
            <a:pPr algn="r" rtl="1"/>
            <a:r>
              <a:rPr lang="ar-EG" sz="2000" dirty="0">
                <a:cs typeface="+mj-cs"/>
              </a:rPr>
              <a:t>يُعد التحدث أمام الجمهور أحد أكثر الوظائف التي يخشاها الناس، ولكنه أيضًا من أهمها، في مجال الاتصال المهني والتجاري.</a:t>
            </a:r>
          </a:p>
          <a:p>
            <a:pPr algn="r" rtl="1"/>
            <a:endParaRPr lang="ar-EG" sz="2000" dirty="0">
              <a:cs typeface="+mj-cs"/>
            </a:endParaRPr>
          </a:p>
          <a:p>
            <a:pPr algn="r" rtl="1"/>
            <a:r>
              <a:rPr lang="ar-EG" sz="2000" b="1" u="sng" dirty="0">
                <a:effectLst>
                  <a:outerShdw blurRad="38100" dist="38100" dir="2700000" algn="tl">
                    <a:srgbClr val="000000">
                      <a:alpha val="43137"/>
                    </a:srgbClr>
                  </a:outerShdw>
                </a:effectLst>
                <a:cs typeface="+mj-cs"/>
              </a:rPr>
              <a:t>أنواع العروض التقديمية </a:t>
            </a:r>
            <a:r>
              <a:rPr lang="ar-EG" sz="2000" b="1" u="sng" dirty="0" smtClean="0">
                <a:effectLst>
                  <a:outerShdw blurRad="38100" dist="38100" dir="2700000" algn="tl">
                    <a:srgbClr val="000000">
                      <a:alpha val="43137"/>
                    </a:srgbClr>
                  </a:outerShdw>
                </a:effectLst>
                <a:cs typeface="+mj-cs"/>
              </a:rPr>
              <a:t>المهنية</a:t>
            </a:r>
            <a:endParaRPr lang="ar-EG" sz="2000" b="1" u="sng" dirty="0">
              <a:effectLst>
                <a:outerShdw blurRad="38100" dist="38100" dir="2700000" algn="tl">
                  <a:srgbClr val="000000">
                    <a:alpha val="43137"/>
                  </a:srgbClr>
                </a:outerShdw>
              </a:effectLst>
              <a:cs typeface="+mj-cs"/>
            </a:endParaRPr>
          </a:p>
          <a:p>
            <a:pPr marL="342900" indent="-342900" algn="r" rtl="1">
              <a:buFont typeface="Arial" panose="020B0604020202020204" pitchFamily="34" charset="0"/>
              <a:buChar char="•"/>
            </a:pPr>
            <a:r>
              <a:rPr lang="ar-EG" sz="2000" dirty="0">
                <a:cs typeface="+mj-cs"/>
              </a:rPr>
              <a:t>الإعلامية</a:t>
            </a:r>
          </a:p>
          <a:p>
            <a:pPr marL="342900" indent="-342900" algn="r" rtl="1">
              <a:buFont typeface="Arial" panose="020B0604020202020204" pitchFamily="34" charset="0"/>
              <a:buChar char="•"/>
            </a:pPr>
            <a:r>
              <a:rPr lang="ar-EG" sz="2000" dirty="0">
                <a:cs typeface="+mj-cs"/>
              </a:rPr>
              <a:t>المقنعة</a:t>
            </a:r>
          </a:p>
          <a:p>
            <a:pPr marL="342900" indent="-342900" algn="r" rtl="1">
              <a:buFont typeface="Arial" panose="020B0604020202020204" pitchFamily="34" charset="0"/>
              <a:buChar char="•"/>
            </a:pPr>
            <a:r>
              <a:rPr lang="ar-EG" sz="2000" dirty="0">
                <a:cs typeface="+mj-cs"/>
              </a:rPr>
              <a:t>العروض التقديمية العامة</a:t>
            </a:r>
            <a:endParaRPr lang="en-US" sz="2000" dirty="0">
              <a:cs typeface="+mj-cs"/>
            </a:endParaRPr>
          </a:p>
        </p:txBody>
      </p:sp>
    </p:spTree>
    <p:extLst>
      <p:ext uri="{BB962C8B-B14F-4D97-AF65-F5344CB8AC3E}">
        <p14:creationId xmlns:p14="http://schemas.microsoft.com/office/powerpoint/2010/main" val="50401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855637" y="68198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333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61437" y="1045379"/>
            <a:ext cx="4084320" cy="53554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674404" cy="461665"/>
          </a:xfrm>
          <a:prstGeom prst="rect">
            <a:avLst/>
          </a:prstGeom>
        </p:spPr>
        <p:txBody>
          <a:bodyPr wrap="none">
            <a:spAutoFit/>
          </a:bodyPr>
          <a:lstStyle/>
          <a:p>
            <a:r>
              <a:rPr lang="en-US" sz="2400" b="1" dirty="0" smtClean="0">
                <a:solidFill>
                  <a:srgbClr val="00B0F0"/>
                </a:solidFill>
                <a:latin typeface="Alexandria" charset="0"/>
                <a:cs typeface="Alexandria" charset="0"/>
              </a:rPr>
              <a:t>Professional excellence</a:t>
            </a:r>
            <a:endParaRPr lang="en-US" sz="2400" b="1" dirty="0">
              <a:solidFill>
                <a:srgbClr val="00B0F0"/>
              </a:solidFill>
              <a:latin typeface="Alexandria" charset="0"/>
              <a:cs typeface="Alexandria" charset="0"/>
            </a:endParaRPr>
          </a:p>
        </p:txBody>
      </p:sp>
      <p:sp>
        <p:nvSpPr>
          <p:cNvPr id="9" name="TextBox 8"/>
          <p:cNvSpPr txBox="1"/>
          <p:nvPr/>
        </p:nvSpPr>
        <p:spPr>
          <a:xfrm>
            <a:off x="7372499" y="-11844"/>
            <a:ext cx="1726755"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التميز المهني</a:t>
            </a:r>
            <a:endParaRPr lang="en-US" sz="2800" b="1" dirty="0">
              <a:solidFill>
                <a:srgbClr val="00B0F0"/>
              </a:solidFill>
              <a:latin typeface="Alexandria" charset="0"/>
              <a:cs typeface="Alexandria" charset="0"/>
            </a:endParaRPr>
          </a:p>
        </p:txBody>
      </p:sp>
      <p:sp>
        <p:nvSpPr>
          <p:cNvPr id="10" name="Google Shape;8693;p58"/>
          <p:cNvSpPr/>
          <p:nvPr/>
        </p:nvSpPr>
        <p:spPr>
          <a:xfrm>
            <a:off x="6348660" y="1752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602530" y="568375"/>
            <a:ext cx="3142142" cy="523220"/>
          </a:xfrm>
          <a:prstGeom prst="rect">
            <a:avLst/>
          </a:prstGeom>
        </p:spPr>
        <p:txBody>
          <a:bodyPr wrap="none">
            <a:spAutoFit/>
          </a:bodyPr>
          <a:lstStyle/>
          <a:p>
            <a:pPr algn="ctr"/>
            <a:r>
              <a:rPr lang="en-US" sz="2800" b="1" dirty="0">
                <a:latin typeface="Times New Roman" panose="02020603050405020304" pitchFamily="18" charset="0"/>
                <a:cs typeface="Times New Roman" panose="02020603050405020304" pitchFamily="18" charset="0"/>
              </a:rPr>
              <a:t>Written documents</a:t>
            </a:r>
          </a:p>
        </p:txBody>
      </p:sp>
      <p:sp>
        <p:nvSpPr>
          <p:cNvPr id="11" name="Rectangle 10"/>
          <p:cNvSpPr/>
          <p:nvPr/>
        </p:nvSpPr>
        <p:spPr>
          <a:xfrm>
            <a:off x="5511589" y="611231"/>
            <a:ext cx="2369559"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المستندات المكتوبة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69814" y="1147649"/>
            <a:ext cx="4267200" cy="4708981"/>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Although the type of written communication you engage in can vary greatly depending on your profession, there are certain universal skills, You should always have, include</a:t>
            </a:r>
            <a:r>
              <a:rPr lang="en-US" sz="2000" dirty="0" smtClean="0">
                <a:latin typeface="Times New Roman" panose="02020603050405020304" pitchFamily="18" charset="0"/>
                <a:cs typeface="Times New Roman" panose="02020603050405020304" pitchFamily="18" charset="0"/>
              </a:rPr>
              <a:t>:</a:t>
            </a:r>
            <a:endParaRPr lang="ar-EG" sz="2000" dirty="0" smtClean="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Structure the information</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Select the right style/tone/language.</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Determine what length is appropriate to cover all the important information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Cultivate and maintain credibility.</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Use appropriate grammar and punctuation to emphasize professionalism. </a:t>
            </a:r>
          </a:p>
        </p:txBody>
      </p:sp>
      <p:sp>
        <p:nvSpPr>
          <p:cNvPr id="6" name="Rectangle 5"/>
          <p:cNvSpPr/>
          <p:nvPr/>
        </p:nvSpPr>
        <p:spPr>
          <a:xfrm>
            <a:off x="4399280" y="1537198"/>
            <a:ext cx="4100702" cy="3785652"/>
          </a:xfrm>
          <a:prstGeom prst="rect">
            <a:avLst/>
          </a:prstGeom>
        </p:spPr>
        <p:txBody>
          <a:bodyPr wrap="square">
            <a:spAutoFit/>
          </a:bodyPr>
          <a:lstStyle/>
          <a:p>
            <a:pPr algn="r" rtl="1"/>
            <a:r>
              <a:rPr lang="ar-EG" sz="2000" dirty="0">
                <a:cs typeface="+mj-cs"/>
              </a:rPr>
              <a:t>على الرغم من أن نوع الاتصال الكتابي الذي تقوم به قد يختلف بشكل كبير حسب مهنتك، إلا أن هناك مهارات عالمية معينة يجب أن تمتلكها دائمًا، بما في ذلك</a:t>
            </a:r>
            <a:r>
              <a:rPr lang="ar-EG" sz="2000" dirty="0" smtClean="0">
                <a:cs typeface="+mj-cs"/>
              </a:rPr>
              <a:t>:</a:t>
            </a:r>
          </a:p>
          <a:p>
            <a:pPr algn="r" rtl="1"/>
            <a:endParaRPr lang="ar-EG" sz="2000" dirty="0">
              <a:cs typeface="+mj-cs"/>
            </a:endParaRPr>
          </a:p>
          <a:p>
            <a:pPr marL="342900" indent="-342900" algn="r" rtl="1">
              <a:buFont typeface="Arial" panose="020B0604020202020204" pitchFamily="34" charset="0"/>
              <a:buChar char="•"/>
            </a:pPr>
            <a:r>
              <a:rPr lang="ar-EG" sz="2000" dirty="0">
                <a:cs typeface="+mj-cs"/>
              </a:rPr>
              <a:t>تنظيم </a:t>
            </a:r>
            <a:r>
              <a:rPr lang="ar-EG" sz="2000" dirty="0" smtClean="0">
                <a:cs typeface="+mj-cs"/>
              </a:rPr>
              <a:t>المعلومات</a:t>
            </a:r>
            <a:endParaRPr lang="ar-EG" sz="2000" dirty="0">
              <a:cs typeface="+mj-cs"/>
            </a:endParaRPr>
          </a:p>
          <a:p>
            <a:pPr marL="342900" indent="-342900" algn="r" rtl="1">
              <a:buFont typeface="Arial" panose="020B0604020202020204" pitchFamily="34" charset="0"/>
              <a:buChar char="•"/>
            </a:pPr>
            <a:r>
              <a:rPr lang="ar-EG" sz="2000" dirty="0">
                <a:cs typeface="+mj-cs"/>
              </a:rPr>
              <a:t>اختيار الأسلوب/النغمة/اللغة المناسبة</a:t>
            </a:r>
            <a:r>
              <a:rPr lang="ar-EG" sz="2000" dirty="0" smtClean="0">
                <a:cs typeface="+mj-cs"/>
              </a:rPr>
              <a:t>.</a:t>
            </a:r>
            <a:endParaRPr lang="ar-EG" sz="2000" dirty="0">
              <a:cs typeface="+mj-cs"/>
            </a:endParaRPr>
          </a:p>
          <a:p>
            <a:pPr marL="342900" indent="-342900" algn="r" rtl="1">
              <a:buFont typeface="Arial" panose="020B0604020202020204" pitchFamily="34" charset="0"/>
              <a:buChar char="•"/>
            </a:pPr>
            <a:r>
              <a:rPr lang="ar-EG" sz="2000" dirty="0">
                <a:cs typeface="+mj-cs"/>
              </a:rPr>
              <a:t>تحديد الطول المناسب لتغطية جميع المعلومات </a:t>
            </a:r>
            <a:r>
              <a:rPr lang="ar-EG" sz="2000" dirty="0" smtClean="0">
                <a:cs typeface="+mj-cs"/>
              </a:rPr>
              <a:t>المهمة</a:t>
            </a:r>
            <a:endParaRPr lang="ar-EG" sz="2000" dirty="0">
              <a:cs typeface="+mj-cs"/>
            </a:endParaRPr>
          </a:p>
          <a:p>
            <a:pPr marL="342900" indent="-342900" algn="r" rtl="1">
              <a:buFont typeface="Arial" panose="020B0604020202020204" pitchFamily="34" charset="0"/>
              <a:buChar char="•"/>
            </a:pPr>
            <a:r>
              <a:rPr lang="ar-EG" sz="2000" dirty="0">
                <a:cs typeface="+mj-cs"/>
              </a:rPr>
              <a:t>تنمية المصداقية والحفاظ عليها</a:t>
            </a:r>
            <a:r>
              <a:rPr lang="ar-EG" sz="2000" dirty="0" smtClean="0">
                <a:cs typeface="+mj-cs"/>
              </a:rPr>
              <a:t>.</a:t>
            </a:r>
            <a:endParaRPr lang="ar-EG" sz="2000" dirty="0">
              <a:cs typeface="+mj-cs"/>
            </a:endParaRPr>
          </a:p>
          <a:p>
            <a:pPr marL="342900" indent="-342900" algn="r" rtl="1">
              <a:buFont typeface="Arial" panose="020B0604020202020204" pitchFamily="34" charset="0"/>
              <a:buChar char="•"/>
            </a:pPr>
            <a:r>
              <a:rPr lang="ar-EG" sz="2000" dirty="0">
                <a:cs typeface="+mj-cs"/>
              </a:rPr>
              <a:t>استخدام القواعد النحوية وعلامات الترقيم المناسبة للتأكيد على الاحتراف.</a:t>
            </a:r>
            <a:endParaRPr lang="en-US" sz="2000" dirty="0">
              <a:cs typeface="+mj-cs"/>
            </a:endParaRPr>
          </a:p>
        </p:txBody>
      </p:sp>
    </p:spTree>
    <p:extLst>
      <p:ext uri="{BB962C8B-B14F-4D97-AF65-F5344CB8AC3E}">
        <p14:creationId xmlns:p14="http://schemas.microsoft.com/office/powerpoint/2010/main" val="3378625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856084"/>
            <a:ext cx="4078361" cy="523220"/>
          </a:xfrm>
          <a:prstGeom prst="rect">
            <a:avLst/>
          </a:prstGeom>
          <a:noFill/>
        </p:spPr>
        <p:txBody>
          <a:bodyPr wrap="none" rtlCol="0">
            <a:spAutoFit/>
          </a:bodyPr>
          <a:lstStyle/>
          <a:p>
            <a:r>
              <a:rPr lang="en-US" sz="2800" b="1" dirty="0" smtClean="0">
                <a:solidFill>
                  <a:srgbClr val="00B0F0"/>
                </a:solidFill>
                <a:latin typeface="Alexandria" charset="0"/>
                <a:cs typeface="Alexandria" charset="0"/>
              </a:rPr>
              <a:t>Communication Ethics</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736998" y="1514954"/>
            <a:ext cx="22092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أخلاقيات التواصل</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236160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08100" y="71027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067512"/>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61437" y="1067513"/>
            <a:ext cx="408432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51731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Ethics</a:t>
            </a:r>
            <a:endParaRPr lang="en-US" sz="2400" b="1" dirty="0">
              <a:solidFill>
                <a:srgbClr val="00B0F0"/>
              </a:solidFill>
              <a:latin typeface="Alexandria" charset="0"/>
              <a:cs typeface="Alexandria" charset="0"/>
            </a:endParaRPr>
          </a:p>
        </p:txBody>
      </p:sp>
      <p:sp>
        <p:nvSpPr>
          <p:cNvPr id="9" name="TextBox 8"/>
          <p:cNvSpPr txBox="1"/>
          <p:nvPr/>
        </p:nvSpPr>
        <p:spPr>
          <a:xfrm>
            <a:off x="8405937" y="-51934"/>
            <a:ext cx="22092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أخلاقيات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6805142" y="19473"/>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819863" y="661422"/>
            <a:ext cx="2400850" cy="468077"/>
          </a:xfrm>
          <a:prstGeom prst="rect">
            <a:avLst/>
          </a:prstGeom>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What are ethics?</a:t>
            </a:r>
            <a:endParaRPr lang="en-US" sz="1600"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861394" y="649443"/>
            <a:ext cx="1704313"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ما هي الأخلاق؟</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31893" y="1244302"/>
            <a:ext cx="4267200" cy="5324535"/>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Ethics is the general term for the discussion, determination, and deliberation processes that attempt to decide what is right or wrong, what others should or should not do, and what is considered appropriate in our individual, communal, and professional lives.</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The discipline concerned with what is morally good and bad and morally right and wrong. The term is also applied to any system or theory of morals values or principles. Ethical behavior must serve as a foundation for people to be treated with fairness, dignity, and respect.</a:t>
            </a:r>
          </a:p>
        </p:txBody>
      </p:sp>
      <p:sp>
        <p:nvSpPr>
          <p:cNvPr id="6" name="Rectangle 5"/>
          <p:cNvSpPr/>
          <p:nvPr/>
        </p:nvSpPr>
        <p:spPr>
          <a:xfrm>
            <a:off x="4810823" y="1404004"/>
            <a:ext cx="3464560" cy="4401205"/>
          </a:xfrm>
          <a:prstGeom prst="rect">
            <a:avLst/>
          </a:prstGeom>
        </p:spPr>
        <p:txBody>
          <a:bodyPr wrap="square">
            <a:spAutoFit/>
          </a:bodyPr>
          <a:lstStyle/>
          <a:p>
            <a:pPr algn="r" rtl="1"/>
            <a:r>
              <a:rPr lang="ar-EG" sz="2000" dirty="0"/>
              <a:t>الأخلاق هو المصطلح العام لعمليات المناقشة والحسم والمداولة التي تحاول تحديد ما هو الصواب أو الخطأ، وما ينبغي للآخرين فعله أو لا ينبغي لهم فعله، وما يعتبر مناسبًا في حياتنا الفردية والجماعية والمهنية.</a:t>
            </a:r>
          </a:p>
          <a:p>
            <a:pPr algn="r" rtl="1"/>
            <a:endParaRPr lang="ar-EG" sz="2000" dirty="0"/>
          </a:p>
          <a:p>
            <a:pPr algn="r" rtl="1"/>
            <a:r>
              <a:rPr lang="ar-EG" sz="2000" dirty="0"/>
              <a:t>الانضباط المعني بما هو أخلاقي جيد وسيئ، وما هو أخلاقي صحيح وخاطئ. ينطبق المصطلح أيضًا على أي نظام أو نظرية للقيم أو المبادئ الأخلاقية. يجب أن يكون السلوك الأخلاقي بمثابة أساس لمعاملة الناس بالإنصاف والكرامة والاحترام.</a:t>
            </a:r>
            <a:endParaRPr lang="en-US" sz="2000" dirty="0"/>
          </a:p>
        </p:txBody>
      </p:sp>
    </p:spTree>
    <p:extLst>
      <p:ext uri="{BB962C8B-B14F-4D97-AF65-F5344CB8AC3E}">
        <p14:creationId xmlns:p14="http://schemas.microsoft.com/office/powerpoint/2010/main" val="1077786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34153" y="575035"/>
            <a:ext cx="4430598" cy="1480008"/>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graphicFrame>
        <p:nvGraphicFramePr>
          <p:cNvPr id="5" name="Table 4"/>
          <p:cNvGraphicFramePr>
            <a:graphicFrameLocks noGrp="1"/>
          </p:cNvGraphicFramePr>
          <p:nvPr>
            <p:extLst>
              <p:ext uri="{D42A27DB-BD31-4B8C-83A1-F6EECF244321}">
                <p14:modId xmlns:p14="http://schemas.microsoft.com/office/powerpoint/2010/main" val="846092844"/>
              </p:ext>
            </p:extLst>
          </p:nvPr>
        </p:nvGraphicFramePr>
        <p:xfrm>
          <a:off x="0" y="1"/>
          <a:ext cx="8432800" cy="7205651"/>
        </p:xfrm>
        <a:graphic>
          <a:graphicData uri="http://schemas.openxmlformats.org/drawingml/2006/table">
            <a:tbl>
              <a:tblPr/>
              <a:tblGrid>
                <a:gridCol w="1503680">
                  <a:extLst>
                    <a:ext uri="{9D8B030D-6E8A-4147-A177-3AD203B41FA5}">
                      <a16:colId xmlns:a16="http://schemas.microsoft.com/office/drawing/2014/main" val="3422570229"/>
                    </a:ext>
                  </a:extLst>
                </a:gridCol>
                <a:gridCol w="2976880">
                  <a:extLst>
                    <a:ext uri="{9D8B030D-6E8A-4147-A177-3AD203B41FA5}">
                      <a16:colId xmlns:a16="http://schemas.microsoft.com/office/drawing/2014/main" val="4244660172"/>
                    </a:ext>
                  </a:extLst>
                </a:gridCol>
                <a:gridCol w="3952240">
                  <a:extLst>
                    <a:ext uri="{9D8B030D-6E8A-4147-A177-3AD203B41FA5}">
                      <a16:colId xmlns:a16="http://schemas.microsoft.com/office/drawing/2014/main" val="2280123703"/>
                    </a:ext>
                  </a:extLst>
                </a:gridCol>
              </a:tblGrid>
              <a:tr h="568391">
                <a:tc>
                  <a:txBody>
                    <a:bodyPr/>
                    <a:lstStyle/>
                    <a:p>
                      <a:pPr algn="ctr" fontAlgn="ctr"/>
                      <a:r>
                        <a:rPr lang="en-US" sz="1600" b="1" cap="all" dirty="0">
                          <a:solidFill>
                            <a:schemeClr val="bg1"/>
                          </a:solidFill>
                          <a:effectLst/>
                          <a:latin typeface="Times New Roman" panose="02020603050405020304" pitchFamily="18" charset="0"/>
                          <a:cs typeface="Times New Roman" panose="02020603050405020304" pitchFamily="18" charset="0"/>
                        </a:rPr>
                        <a:t>BASIS FOR COMPARISON</a:t>
                      </a:r>
                    </a:p>
                  </a:txBody>
                  <a:tcPr marL="22201" marR="22201" marT="22201" marB="22201" anchor="ctr">
                    <a:lnL>
                      <a:noFill/>
                    </a:lnL>
                    <a:lnR>
                      <a:noFill/>
                    </a:lnR>
                    <a:lnT>
                      <a:noFill/>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ctr" fontAlgn="ctr"/>
                      <a:r>
                        <a:rPr lang="en-US" sz="2400" b="1" cap="all" dirty="0">
                          <a:solidFill>
                            <a:schemeClr val="bg1"/>
                          </a:solidFill>
                          <a:effectLst/>
                          <a:latin typeface="Times New Roman" panose="02020603050405020304" pitchFamily="18" charset="0"/>
                          <a:cs typeface="Times New Roman" panose="02020603050405020304" pitchFamily="18" charset="0"/>
                        </a:rPr>
                        <a:t>LAW</a:t>
                      </a:r>
                      <a:endParaRPr lang="en-US" sz="1600" b="1" cap="all" dirty="0">
                        <a:solidFill>
                          <a:schemeClr val="bg1"/>
                        </a:solidFill>
                        <a:effectLst/>
                        <a:latin typeface="Times New Roman" panose="02020603050405020304" pitchFamily="18" charset="0"/>
                        <a:cs typeface="Times New Roman" panose="02020603050405020304" pitchFamily="18" charset="0"/>
                      </a:endParaRPr>
                    </a:p>
                  </a:txBody>
                  <a:tcPr marL="22201" marR="22201" marT="22201" marB="22201" anchor="ctr">
                    <a:lnL>
                      <a:noFill/>
                    </a:lnL>
                    <a:lnR>
                      <a:noFill/>
                    </a:lnR>
                    <a:lnT>
                      <a:noFill/>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ctr" fontAlgn="ctr"/>
                      <a:r>
                        <a:rPr lang="en-US" sz="2000" b="1" cap="all" dirty="0">
                          <a:solidFill>
                            <a:schemeClr val="bg1"/>
                          </a:solidFill>
                          <a:effectLst/>
                          <a:latin typeface="Times New Roman" panose="02020603050405020304" pitchFamily="18" charset="0"/>
                          <a:cs typeface="Times New Roman" panose="02020603050405020304" pitchFamily="18" charset="0"/>
                        </a:rPr>
                        <a:t>ETHICS</a:t>
                      </a:r>
                      <a:endParaRPr lang="en-US" sz="1600" b="1" cap="all" dirty="0">
                        <a:solidFill>
                          <a:schemeClr val="bg1"/>
                        </a:solidFill>
                        <a:effectLst/>
                        <a:latin typeface="Times New Roman" panose="02020603050405020304" pitchFamily="18" charset="0"/>
                        <a:cs typeface="Times New Roman" panose="02020603050405020304" pitchFamily="18" charset="0"/>
                      </a:endParaRPr>
                    </a:p>
                  </a:txBody>
                  <a:tcPr marL="22201" marR="22201" marT="22201" marB="22201" anchor="ctr">
                    <a:lnL>
                      <a:noFill/>
                    </a:lnL>
                    <a:lnR>
                      <a:noFill/>
                    </a:lnR>
                    <a:lnT>
                      <a:noFill/>
                    </a:lnT>
                    <a:lnB w="7620" cap="flat" cmpd="sng" algn="ctr">
                      <a:solidFill>
                        <a:srgbClr val="DDDDDD"/>
                      </a:solidFill>
                      <a:prstDash val="solid"/>
                      <a:round/>
                      <a:headEnd type="none" w="med" len="med"/>
                      <a:tailEnd type="none" w="med" len="med"/>
                    </a:lnB>
                    <a:solidFill>
                      <a:schemeClr val="accent2">
                        <a:lumMod val="50000"/>
                      </a:schemeClr>
                    </a:solidFill>
                  </a:tcPr>
                </a:tc>
                <a:extLst>
                  <a:ext uri="{0D108BD9-81ED-4DB2-BD59-A6C34878D82A}">
                    <a16:rowId xmlns:a16="http://schemas.microsoft.com/office/drawing/2014/main" val="3557398902"/>
                  </a:ext>
                </a:extLst>
              </a:tr>
              <a:tr h="1399612">
                <a:tc>
                  <a:txBody>
                    <a:bodyPr/>
                    <a:lstStyle/>
                    <a:p>
                      <a:pPr algn="ctr" fontAlgn="t"/>
                      <a:r>
                        <a:rPr lang="en-US" sz="2000" dirty="0">
                          <a:solidFill>
                            <a:schemeClr val="bg1"/>
                          </a:solidFill>
                          <a:effectLst/>
                          <a:latin typeface="Times New Roman" panose="02020603050405020304" pitchFamily="18" charset="0"/>
                          <a:cs typeface="Times New Roman" panose="02020603050405020304" pitchFamily="18" charset="0"/>
                        </a:rPr>
                        <a:t>Meaning</a:t>
                      </a:r>
                      <a:endParaRPr lang="en-US" sz="1600" dirty="0">
                        <a:solidFill>
                          <a:schemeClr val="bg1"/>
                        </a:solidFill>
                        <a:effectLst/>
                        <a:latin typeface="Times New Roman" panose="02020603050405020304" pitchFamily="18" charset="0"/>
                        <a:cs typeface="Times New Roman" panose="02020603050405020304" pitchFamily="18" charset="0"/>
                      </a:endParaRP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cs typeface="Times New Roman" panose="02020603050405020304" pitchFamily="18" charset="0"/>
                        </a:rPr>
                        <a:t>.</a:t>
                      </a:r>
                    </a:p>
                    <a:p>
                      <a:pPr algn="l" fontAlgn="t"/>
                      <a:r>
                        <a:rPr lang="en-US" sz="1800" b="1" dirty="0">
                          <a:effectLst/>
                          <a:latin typeface="Times New Roman" panose="02020603050405020304" pitchFamily="18" charset="0"/>
                          <a:cs typeface="Times New Roman" panose="02020603050405020304" pitchFamily="18" charset="0"/>
                        </a:rPr>
                        <a:t>The law refers to a systematic body of rules that governs the whole society and the actions of its individual members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2000" b="1" dirty="0">
                          <a:solidFill>
                            <a:schemeClr val="accent4">
                              <a:lumMod val="75000"/>
                            </a:schemeClr>
                          </a:solidFill>
                          <a:effectLst/>
                          <a:latin typeface="Times New Roman" panose="02020603050405020304" pitchFamily="18" charset="0"/>
                          <a:cs typeface="Times New Roman" panose="02020603050405020304" pitchFamily="18" charset="0"/>
                        </a:rPr>
                        <a:t>Ethics is a branch of moral philosophy that guides people about the basic human conduct.</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4074973482"/>
                  </a:ext>
                </a:extLst>
              </a:tr>
              <a:tr h="334687">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What is it?</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1800" b="1" dirty="0">
                          <a:effectLst/>
                          <a:latin typeface="Times New Roman" panose="02020603050405020304" pitchFamily="18" charset="0"/>
                          <a:cs typeface="Times New Roman" panose="02020603050405020304" pitchFamily="18" charset="0"/>
                        </a:rPr>
                        <a:t>Set </a:t>
                      </a:r>
                      <a:r>
                        <a:rPr lang="en-US" sz="1800" b="1" dirty="0">
                          <a:solidFill>
                            <a:schemeClr val="tx1">
                              <a:lumMod val="95000"/>
                              <a:lumOff val="5000"/>
                            </a:schemeClr>
                          </a:solidFill>
                          <a:effectLst/>
                          <a:latin typeface="Times New Roman" panose="02020603050405020304" pitchFamily="18" charset="0"/>
                          <a:cs typeface="Times New Roman" panose="02020603050405020304" pitchFamily="18" charset="0"/>
                        </a:rPr>
                        <a:t>of rules and regulations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1800" b="1" dirty="0">
                          <a:solidFill>
                            <a:schemeClr val="accent4">
                              <a:lumMod val="75000"/>
                            </a:schemeClr>
                          </a:solidFill>
                          <a:effectLst/>
                          <a:latin typeface="Times New Roman" panose="02020603050405020304" pitchFamily="18" charset="0"/>
                          <a:cs typeface="Times New Roman" panose="02020603050405020304" pitchFamily="18" charset="0"/>
                        </a:rPr>
                        <a:t>Set of guidelines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1946322036"/>
                  </a:ext>
                </a:extLst>
              </a:tr>
              <a:tr h="743669">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Governed By</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2000" b="1" dirty="0">
                          <a:effectLst/>
                          <a:latin typeface="Times New Roman" panose="02020603050405020304" pitchFamily="18" charset="0"/>
                          <a:cs typeface="Times New Roman" panose="02020603050405020304" pitchFamily="18" charset="0"/>
                        </a:rPr>
                        <a:t>Government</a:t>
                      </a:r>
                      <a:endParaRPr lang="en-US" sz="1600" b="1" dirty="0">
                        <a:effectLst/>
                        <a:latin typeface="Times New Roman" panose="02020603050405020304" pitchFamily="18" charset="0"/>
                        <a:cs typeface="Times New Roman" panose="02020603050405020304" pitchFamily="18" charset="0"/>
                      </a:endParaRP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2000" b="1" dirty="0">
                          <a:solidFill>
                            <a:schemeClr val="accent4">
                              <a:lumMod val="75000"/>
                            </a:schemeClr>
                          </a:solidFill>
                          <a:effectLst/>
                          <a:latin typeface="Times New Roman" panose="02020603050405020304" pitchFamily="18" charset="0"/>
                          <a:cs typeface="Times New Roman" panose="02020603050405020304" pitchFamily="18" charset="0"/>
                        </a:rPr>
                        <a:t>Individual, Legal and Professional norms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469746553"/>
                  </a:ext>
                </a:extLst>
              </a:tr>
              <a:tr h="743669">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Expression</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2000" b="1" dirty="0">
                          <a:effectLst/>
                          <a:latin typeface="Times New Roman" panose="02020603050405020304" pitchFamily="18" charset="0"/>
                          <a:cs typeface="Times New Roman" panose="02020603050405020304" pitchFamily="18" charset="0"/>
                        </a:rPr>
                        <a:t>Expressed and published in writing.</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2000" b="1" dirty="0">
                          <a:solidFill>
                            <a:schemeClr val="accent4">
                              <a:lumMod val="75000"/>
                            </a:schemeClr>
                          </a:solidFill>
                          <a:effectLst/>
                          <a:latin typeface="Times New Roman" panose="02020603050405020304" pitchFamily="18" charset="0"/>
                          <a:cs typeface="Times New Roman" panose="02020603050405020304" pitchFamily="18" charset="0"/>
                        </a:rPr>
                        <a:t>They are abstract.</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3582092346"/>
                  </a:ext>
                </a:extLst>
              </a:tr>
              <a:tr h="1399612">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Violation</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1800" b="1" dirty="0">
                          <a:effectLst/>
                          <a:latin typeface="Times New Roman" panose="02020603050405020304" pitchFamily="18" charset="0"/>
                          <a:cs typeface="Times New Roman" panose="02020603050405020304" pitchFamily="18" charset="0"/>
                        </a:rPr>
                        <a:t>Violation of law is not permissible which may result in punishment like imprisonment or fine or both.</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1800" b="1" dirty="0">
                          <a:solidFill>
                            <a:schemeClr val="accent4">
                              <a:lumMod val="75000"/>
                            </a:schemeClr>
                          </a:solidFill>
                          <a:effectLst/>
                          <a:latin typeface="Times New Roman" panose="02020603050405020304" pitchFamily="18" charset="0"/>
                          <a:cs typeface="Times New Roman" panose="02020603050405020304" pitchFamily="18" charset="0"/>
                        </a:rPr>
                        <a:t>There is no punishment for violation of ethics.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721159669"/>
                  </a:ext>
                </a:extLst>
              </a:tr>
              <a:tr h="1399612">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Objective</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1800" b="1" dirty="0">
                          <a:effectLst/>
                          <a:latin typeface="Times New Roman" panose="02020603050405020304" pitchFamily="18" charset="0"/>
                          <a:cs typeface="Times New Roman" panose="02020603050405020304" pitchFamily="18" charset="0"/>
                        </a:rPr>
                        <a:t>Law is created with an intent to maintain social order and peace in the society and provide protection to all the citizens.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1800" b="1" dirty="0">
                          <a:solidFill>
                            <a:schemeClr val="accent4">
                              <a:lumMod val="75000"/>
                            </a:schemeClr>
                          </a:solidFill>
                          <a:effectLst/>
                          <a:latin typeface="Times New Roman" panose="02020603050405020304" pitchFamily="18" charset="0"/>
                          <a:cs typeface="Times New Roman" panose="02020603050405020304" pitchFamily="18" charset="0"/>
                        </a:rPr>
                        <a:t>Ethics are made to help people to decide what is right or wrong and how to act.</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115137991"/>
                  </a:ext>
                </a:extLst>
              </a:tr>
              <a:tr h="583619">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Binding</a:t>
                      </a:r>
                      <a:endParaRPr lang="en-US" sz="1600" dirty="0">
                        <a:solidFill>
                          <a:schemeClr val="bg1"/>
                        </a:solidFill>
                        <a:effectLst/>
                        <a:latin typeface="Times New Roman" panose="02020603050405020304" pitchFamily="18" charset="0"/>
                        <a:cs typeface="Times New Roman" panose="02020603050405020304" pitchFamily="18" charset="0"/>
                      </a:endParaRPr>
                    </a:p>
                  </a:txBody>
                  <a:tcPr marL="22201" marR="22201" marT="22201" marB="22201">
                    <a:lnL>
                      <a:noFill/>
                    </a:lnL>
                    <a:lnR>
                      <a:noFill/>
                    </a:lnR>
                    <a:lnT w="7620" cap="flat" cmpd="sng" algn="ctr">
                      <a:solidFill>
                        <a:srgbClr val="DDDDDD"/>
                      </a:solidFill>
                      <a:prstDash val="solid"/>
                      <a:round/>
                      <a:headEnd type="none" w="med" len="med"/>
                      <a:tailEnd type="none" w="med" len="med"/>
                    </a:lnT>
                    <a:lnB>
                      <a:noFill/>
                    </a:lnB>
                    <a:solidFill>
                      <a:schemeClr val="accent2">
                        <a:lumMod val="50000"/>
                      </a:schemeClr>
                    </a:solidFill>
                  </a:tcPr>
                </a:tc>
                <a:tc>
                  <a:txBody>
                    <a:bodyPr/>
                    <a:lstStyle/>
                    <a:p>
                      <a:pPr algn="l" fontAlgn="t"/>
                      <a:r>
                        <a:rPr lang="en-US" sz="2000" b="1" dirty="0">
                          <a:effectLst/>
                          <a:latin typeface="Times New Roman" panose="02020603050405020304" pitchFamily="18" charset="0"/>
                          <a:cs typeface="Times New Roman" panose="02020603050405020304" pitchFamily="18" charset="0"/>
                        </a:rPr>
                        <a:t>Law has a legal binding.</a:t>
                      </a:r>
                    </a:p>
                  </a:txBody>
                  <a:tcPr marL="22201" marR="22201" marT="22201" marB="22201">
                    <a:lnL>
                      <a:noFill/>
                    </a:lnL>
                    <a:lnR>
                      <a:noFill/>
                    </a:lnR>
                    <a:lnT w="7620" cap="flat" cmpd="sng" algn="ctr">
                      <a:solidFill>
                        <a:srgbClr val="DDDDDD"/>
                      </a:solidFill>
                      <a:prstDash val="solid"/>
                      <a:round/>
                      <a:headEnd type="none" w="med" len="med"/>
                      <a:tailEnd type="none" w="med" len="med"/>
                    </a:lnT>
                    <a:lnB>
                      <a:noFill/>
                    </a:lnB>
                    <a:solidFill>
                      <a:srgbClr val="F3F3F3"/>
                    </a:solidFill>
                  </a:tcPr>
                </a:tc>
                <a:tc>
                  <a:txBody>
                    <a:bodyPr/>
                    <a:lstStyle/>
                    <a:p>
                      <a:pPr algn="l" fontAlgn="t"/>
                      <a:r>
                        <a:rPr lang="en-US" sz="1800" b="1" dirty="0">
                          <a:solidFill>
                            <a:schemeClr val="accent4">
                              <a:lumMod val="75000"/>
                            </a:schemeClr>
                          </a:solidFill>
                          <a:effectLst/>
                          <a:latin typeface="Times New Roman" panose="02020603050405020304" pitchFamily="18" charset="0"/>
                          <a:cs typeface="Times New Roman" panose="02020603050405020304" pitchFamily="18" charset="0"/>
                        </a:rPr>
                        <a:t>Ethics do not have a binding nature.</a:t>
                      </a:r>
                    </a:p>
                  </a:txBody>
                  <a:tcPr marL="22201" marR="22201" marT="22201" marB="22201">
                    <a:lnL>
                      <a:noFill/>
                    </a:lnL>
                    <a:lnR>
                      <a:noFill/>
                    </a:lnR>
                    <a:lnT w="7620" cap="flat" cmpd="sng" algn="ctr">
                      <a:solidFill>
                        <a:srgbClr val="DDDDDD"/>
                      </a:solidFill>
                      <a:prstDash val="solid"/>
                      <a:round/>
                      <a:headEnd type="none" w="med" len="med"/>
                      <a:tailEnd type="none" w="med" len="med"/>
                    </a:lnT>
                    <a:lnB>
                      <a:noFill/>
                    </a:lnB>
                    <a:solidFill>
                      <a:srgbClr val="F3F3F3"/>
                    </a:solidFill>
                  </a:tcPr>
                </a:tc>
                <a:extLst>
                  <a:ext uri="{0D108BD9-81ED-4DB2-BD59-A6C34878D82A}">
                    <a16:rowId xmlns:a16="http://schemas.microsoft.com/office/drawing/2014/main" val="3004120982"/>
                  </a:ext>
                </a:extLst>
              </a:tr>
            </a:tbl>
          </a:graphicData>
        </a:graphic>
      </p:graphicFrame>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319532"/>
          </a:xfrm>
          <a:prstGeom prst="rect">
            <a:avLst/>
          </a:prstGeom>
        </p:spPr>
      </p:pic>
    </p:spTree>
    <p:extLst>
      <p:ext uri="{BB962C8B-B14F-4D97-AF65-F5344CB8AC3E}">
        <p14:creationId xmlns:p14="http://schemas.microsoft.com/office/powerpoint/2010/main" val="3313695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08100" y="71027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613" y="1018571"/>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61437" y="1067513"/>
            <a:ext cx="408432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51731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Ethics</a:t>
            </a:r>
            <a:endParaRPr lang="en-US" sz="2400" b="1" dirty="0">
              <a:solidFill>
                <a:srgbClr val="00B0F0"/>
              </a:solidFill>
              <a:latin typeface="Alexandria" charset="0"/>
              <a:cs typeface="Alexandria" charset="0"/>
            </a:endParaRPr>
          </a:p>
        </p:txBody>
      </p:sp>
      <p:sp>
        <p:nvSpPr>
          <p:cNvPr id="9" name="TextBox 8"/>
          <p:cNvSpPr txBox="1"/>
          <p:nvPr/>
        </p:nvSpPr>
        <p:spPr>
          <a:xfrm>
            <a:off x="8405937" y="-51934"/>
            <a:ext cx="22092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أخلاقيات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6805142" y="19473"/>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0" y="618461"/>
            <a:ext cx="4687694" cy="400110"/>
          </a:xfrm>
          <a:prstGeom prst="rect">
            <a:avLst/>
          </a:prstGeom>
        </p:spPr>
        <p:txBody>
          <a:bodyPr wrap="none">
            <a:spAutoFit/>
          </a:bodyPr>
          <a:lstStyle/>
          <a:p>
            <a:r>
              <a:rPr lang="en-US" sz="2000" b="1" dirty="0">
                <a:latin typeface="Times New Roman" panose="02020603050405020304" pitchFamily="18" charset="0"/>
                <a:cs typeface="Times New Roman" panose="02020603050405020304" pitchFamily="18" charset="0"/>
              </a:rPr>
              <a:t>Key Differences Between Law and Ethics</a:t>
            </a:r>
          </a:p>
        </p:txBody>
      </p:sp>
      <p:sp>
        <p:nvSpPr>
          <p:cNvPr id="11" name="Rectangle 10"/>
          <p:cNvSpPr/>
          <p:nvPr/>
        </p:nvSpPr>
        <p:spPr>
          <a:xfrm>
            <a:off x="5192636" y="648421"/>
            <a:ext cx="331052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الفروق الرئيسية بين القانون والأخلاق</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613" y="964252"/>
            <a:ext cx="4267200" cy="5632311"/>
          </a:xfrm>
          <a:prstGeom prst="rect">
            <a:avLst/>
          </a:prstGeom>
        </p:spPr>
        <p:txBody>
          <a:bodyPr wrap="square">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law is defined as the systematic body of rules that governs the whole society and the actions of its individual members. Ethics means the science of a standard human conduct</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law consists of a set of rules and regulations, whereas Ethics comprises of guidelines and principles that inform people about how to live or how to behave in a particular situation</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law is created by the Government, which may be local, regional, national or international. On the other hand, ethics are governed by an individual, legal or professional norms, i.e. workplace ethics, environmental ethics and so on</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law is expressed in the constitution in a written form. As opposed to ethics, it cannot be found in writing form.</a:t>
            </a:r>
          </a:p>
          <a:p>
            <a:pPr marL="28575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p:txBody>
      </p:sp>
      <p:sp>
        <p:nvSpPr>
          <p:cNvPr id="6" name="Rectangle 5"/>
          <p:cNvSpPr/>
          <p:nvPr/>
        </p:nvSpPr>
        <p:spPr>
          <a:xfrm>
            <a:off x="4687694" y="1146600"/>
            <a:ext cx="3723703" cy="5632311"/>
          </a:xfrm>
          <a:prstGeom prst="rect">
            <a:avLst/>
          </a:prstGeom>
        </p:spPr>
        <p:txBody>
          <a:bodyPr wrap="square">
            <a:spAutoFit/>
          </a:bodyPr>
          <a:lstStyle/>
          <a:p>
            <a:pPr marL="342900" indent="-342900" algn="r" rtl="1">
              <a:buFont typeface="Arial" panose="020B0604020202020204" pitchFamily="34" charset="0"/>
              <a:buChar char="•"/>
            </a:pPr>
            <a:r>
              <a:rPr lang="ar-EG" sz="2000" dirty="0"/>
              <a:t>القانون هو مجموعة القواعد المنظمة التي تحكم المجتمع بأكمله وأفعال أعضائه الأفراد. الأخلاق تعني علم السلوك البشري القياسي</a:t>
            </a:r>
            <a:r>
              <a:rPr lang="ar-EG" sz="2000" dirty="0" smtClean="0"/>
              <a:t>.</a:t>
            </a:r>
            <a:endParaRPr lang="ar-EG" sz="2000" dirty="0"/>
          </a:p>
          <a:p>
            <a:pPr marL="342900" indent="-342900" algn="r" rtl="1">
              <a:buFont typeface="Arial" panose="020B0604020202020204" pitchFamily="34" charset="0"/>
              <a:buChar char="•"/>
            </a:pPr>
            <a:r>
              <a:rPr lang="ar-EG" sz="2000" dirty="0"/>
              <a:t>يتكون القانون من مجموعة من القواعد واللوائح، في حين تتألف الأخلاق من المبادئ التوجيهية التي تخبر الناس عن كيفية العيش أو كيفية التصرف في موقف معين</a:t>
            </a:r>
            <a:r>
              <a:rPr lang="ar-EG" sz="2000" dirty="0" smtClean="0"/>
              <a:t>.</a:t>
            </a:r>
            <a:endParaRPr lang="ar-EG" sz="2000" dirty="0"/>
          </a:p>
          <a:p>
            <a:pPr marL="342900" indent="-342900" algn="r" rtl="1">
              <a:buFont typeface="Arial" panose="020B0604020202020204" pitchFamily="34" charset="0"/>
              <a:buChar char="•"/>
            </a:pPr>
            <a:r>
              <a:rPr lang="ar-EG" sz="2000" dirty="0"/>
              <a:t>يتم إنشاء القانون من قبل الحكومة، والتي قد تكون محلية أو إقليمية أو وطنية أو دولية. من ناحية أخرى، تخضع الأخلاق لمعايير فردية أو قانونية أو مهنية، أي أخلاقيات مكان العمل، والأخلاق البيئية وما إلى ذلك</a:t>
            </a:r>
            <a:r>
              <a:rPr lang="ar-EG" sz="2000" dirty="0" smtClean="0"/>
              <a:t>.</a:t>
            </a:r>
            <a:endParaRPr lang="ar-EG" sz="2000" dirty="0"/>
          </a:p>
          <a:p>
            <a:pPr marL="342900" indent="-342900" algn="r" rtl="1">
              <a:buFont typeface="Arial" panose="020B0604020202020204" pitchFamily="34" charset="0"/>
              <a:buChar char="•"/>
            </a:pPr>
            <a:r>
              <a:rPr lang="ar-EG" sz="2000" dirty="0"/>
              <a:t>يتم التعبير عن القانون في الدستور في شكل مكتوب. على عكس الأخلاق، لا يمكن العثور عليه في شكل مكتوب.</a:t>
            </a:r>
            <a:endParaRPr lang="en-US" sz="2000" dirty="0"/>
          </a:p>
        </p:txBody>
      </p:sp>
    </p:spTree>
    <p:extLst>
      <p:ext uri="{BB962C8B-B14F-4D97-AF65-F5344CB8AC3E}">
        <p14:creationId xmlns:p14="http://schemas.microsoft.com/office/powerpoint/2010/main" val="3919497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08100" y="71027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613" y="1018571"/>
            <a:ext cx="4348480" cy="4234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61437" y="1067513"/>
            <a:ext cx="4084320" cy="41852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51731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Ethics</a:t>
            </a:r>
            <a:endParaRPr lang="en-US" sz="2400" b="1" dirty="0">
              <a:solidFill>
                <a:srgbClr val="00B0F0"/>
              </a:solidFill>
              <a:latin typeface="Alexandria" charset="0"/>
              <a:cs typeface="Alexandria" charset="0"/>
            </a:endParaRPr>
          </a:p>
        </p:txBody>
      </p:sp>
      <p:sp>
        <p:nvSpPr>
          <p:cNvPr id="9" name="TextBox 8"/>
          <p:cNvSpPr txBox="1"/>
          <p:nvPr/>
        </p:nvSpPr>
        <p:spPr>
          <a:xfrm>
            <a:off x="8405937" y="-51934"/>
            <a:ext cx="22092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أخلاقيات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6805142" y="19473"/>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0" y="618461"/>
            <a:ext cx="4687694" cy="400110"/>
          </a:xfrm>
          <a:prstGeom prst="rect">
            <a:avLst/>
          </a:prstGeom>
        </p:spPr>
        <p:txBody>
          <a:bodyPr wrap="none">
            <a:spAutoFit/>
          </a:bodyPr>
          <a:lstStyle/>
          <a:p>
            <a:r>
              <a:rPr lang="en-US" sz="2000" b="1" dirty="0">
                <a:latin typeface="Times New Roman" panose="02020603050405020304" pitchFamily="18" charset="0"/>
                <a:cs typeface="Times New Roman" panose="02020603050405020304" pitchFamily="18" charset="0"/>
              </a:rPr>
              <a:t>Key Differences Between Law and Ethics</a:t>
            </a:r>
          </a:p>
        </p:txBody>
      </p:sp>
      <p:sp>
        <p:nvSpPr>
          <p:cNvPr id="11" name="Rectangle 10"/>
          <p:cNvSpPr/>
          <p:nvPr/>
        </p:nvSpPr>
        <p:spPr>
          <a:xfrm>
            <a:off x="5192636" y="648421"/>
            <a:ext cx="331052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الفروق الرئيسية بين القانون والأخلاق</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613" y="1418681"/>
            <a:ext cx="4267200" cy="3139321"/>
          </a:xfrm>
          <a:prstGeom prst="rect">
            <a:avLst/>
          </a:prstGeom>
        </p:spPr>
        <p:txBody>
          <a:bodyPr wrap="square">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objective of the law is to maintain social order and peace within the nation and protection to all the citizens. Unlike, ethics that are the code of conduct that helps a person to decide what is right or wrong and how to act.</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law creates a legal binding, but ethics has no such binding on the people</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breach of law may result in punishment or penalty, or both which is not in the case of breach of ethics</a:t>
            </a:r>
          </a:p>
        </p:txBody>
      </p:sp>
      <p:sp>
        <p:nvSpPr>
          <p:cNvPr id="6" name="Rectangle 5"/>
          <p:cNvSpPr/>
          <p:nvPr/>
        </p:nvSpPr>
        <p:spPr>
          <a:xfrm>
            <a:off x="4682234" y="1374203"/>
            <a:ext cx="3723703" cy="3477875"/>
          </a:xfrm>
          <a:prstGeom prst="rect">
            <a:avLst/>
          </a:prstGeom>
        </p:spPr>
        <p:txBody>
          <a:bodyPr wrap="square">
            <a:spAutoFit/>
          </a:bodyPr>
          <a:lstStyle/>
          <a:p>
            <a:pPr marL="342900" indent="-342900" algn="r" rtl="1">
              <a:buFont typeface="Arial" panose="020B0604020202020204" pitchFamily="34" charset="0"/>
              <a:buChar char="•"/>
            </a:pPr>
            <a:r>
              <a:rPr lang="ar-EG" sz="2000" dirty="0"/>
              <a:t>الهدف من القانون هو الحفاظ على النظام الاجتماعي والسلام داخل الأمة وحماية جميع المواطنين. على عكس الأخلاق التي هي مدونة سلوك تساعد الشخص على تحديد ما هو الصواب أو الخطأ وكيفية التصرف.</a:t>
            </a:r>
          </a:p>
          <a:p>
            <a:pPr marL="342900" indent="-342900" algn="r" rtl="1">
              <a:buFont typeface="Arial" panose="020B0604020202020204" pitchFamily="34" charset="0"/>
              <a:buChar char="•"/>
            </a:pPr>
            <a:r>
              <a:rPr lang="ar-EG" sz="2000" dirty="0"/>
              <a:t>يخلق القانون إلزامًا قانونيًا، لكن الأخلاق ليس لها مثل هذا الإلزام على الناس</a:t>
            </a:r>
          </a:p>
          <a:p>
            <a:pPr marL="342900" indent="-342900" algn="r" rtl="1">
              <a:buFont typeface="Arial" panose="020B0604020202020204" pitchFamily="34" charset="0"/>
              <a:buChar char="•"/>
            </a:pPr>
            <a:r>
              <a:rPr lang="ar-EG" sz="2000" dirty="0"/>
              <a:t>قد يؤدي انتهاك القانون إلى العقوبة أو الجزاء، أو كليهما وهو ما لا يحدث في حالة انتهاك الأخلاق</a:t>
            </a:r>
            <a:endParaRPr lang="en-US" sz="2000" dirty="0"/>
          </a:p>
        </p:txBody>
      </p:sp>
    </p:spTree>
    <p:extLst>
      <p:ext uri="{BB962C8B-B14F-4D97-AF65-F5344CB8AC3E}">
        <p14:creationId xmlns:p14="http://schemas.microsoft.com/office/powerpoint/2010/main" val="2635355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08100" y="71027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613" y="1018571"/>
            <a:ext cx="4348480" cy="54228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61437" y="1067513"/>
            <a:ext cx="4084320" cy="530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51731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Ethics</a:t>
            </a:r>
            <a:endParaRPr lang="en-US" sz="2400" b="1" dirty="0">
              <a:solidFill>
                <a:srgbClr val="00B0F0"/>
              </a:solidFill>
              <a:latin typeface="Alexandria" charset="0"/>
              <a:cs typeface="Alexandria" charset="0"/>
            </a:endParaRPr>
          </a:p>
        </p:txBody>
      </p:sp>
      <p:sp>
        <p:nvSpPr>
          <p:cNvPr id="9" name="TextBox 8"/>
          <p:cNvSpPr txBox="1"/>
          <p:nvPr/>
        </p:nvSpPr>
        <p:spPr>
          <a:xfrm>
            <a:off x="8405937" y="-51934"/>
            <a:ext cx="22092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أخلاقيات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6805142" y="19473"/>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0" y="618461"/>
            <a:ext cx="3708066" cy="400110"/>
          </a:xfrm>
          <a:prstGeom prst="rect">
            <a:avLst/>
          </a:prstGeom>
        </p:spPr>
        <p:txBody>
          <a:bodyPr wrap="none">
            <a:spAutoFit/>
          </a:bodyPr>
          <a:lstStyle/>
          <a:p>
            <a:r>
              <a:rPr lang="en-US" sz="2000" b="1" dirty="0">
                <a:latin typeface="Times New Roman" panose="02020603050405020304" pitchFamily="18" charset="0"/>
                <a:cs typeface="Times New Roman" panose="02020603050405020304" pitchFamily="18" charset="0"/>
              </a:rPr>
              <a:t>Examples of Unethical </a:t>
            </a:r>
            <a:r>
              <a:rPr lang="en-US" sz="2000" b="1" dirty="0" smtClean="0">
                <a:latin typeface="Times New Roman" panose="02020603050405020304" pitchFamily="18" charset="0"/>
                <a:cs typeface="Times New Roman" panose="02020603050405020304" pitchFamily="18" charset="0"/>
              </a:rPr>
              <a:t>Behavior</a:t>
            </a:r>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192636" y="648421"/>
            <a:ext cx="3118161" cy="400110"/>
          </a:xfrm>
          <a:prstGeom prst="rect">
            <a:avLst/>
          </a:prstGeom>
        </p:spPr>
        <p:txBody>
          <a:bodyPr wrap="none">
            <a:spAutoFit/>
          </a:bodyPr>
          <a:lstStyle/>
          <a:p>
            <a:pPr>
              <a:spcAft>
                <a:spcPts val="400"/>
              </a:spcAft>
            </a:pPr>
            <a:r>
              <a:rPr lang="ar-EG" sz="2000" b="1" dirty="0" smtClean="0">
                <a:latin typeface="Times New Roman" panose="02020603050405020304" pitchFamily="18" charset="0"/>
                <a:ea typeface="Calibri" panose="020F0502020204030204" pitchFamily="34" charset="0"/>
                <a:cs typeface="Times New Roman" panose="02020603050405020304" pitchFamily="18" charset="0"/>
              </a:rPr>
              <a:t>أمثلة على السلوكيات الغير الأخلاقية</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613" y="1418681"/>
            <a:ext cx="4267200" cy="4801314"/>
          </a:xfrm>
          <a:prstGeom prst="rect">
            <a:avLst/>
          </a:prstGeom>
        </p:spPr>
        <p:txBody>
          <a:bodyPr wrap="square">
            <a:spAutoFit/>
          </a:bodyPr>
          <a:lstStyle/>
          <a:p>
            <a:r>
              <a:rPr lang="en-US" b="1" u="sng" dirty="0">
                <a:solidFill>
                  <a:schemeClr val="accent6">
                    <a:lumMod val="75000"/>
                  </a:schemeClr>
                </a:solidFill>
                <a:latin typeface="Times New Roman" panose="02020603050405020304" pitchFamily="18" charset="0"/>
                <a:cs typeface="Times New Roman" panose="02020603050405020304" pitchFamily="18" charset="0"/>
              </a:rPr>
              <a:t>Taking Sides in an Employee </a:t>
            </a:r>
            <a:r>
              <a:rPr lang="en-US" b="1" u="sng" dirty="0" smtClean="0">
                <a:solidFill>
                  <a:schemeClr val="accent6">
                    <a:lumMod val="75000"/>
                  </a:schemeClr>
                </a:solidFill>
                <a:latin typeface="Times New Roman" panose="02020603050405020304" pitchFamily="18" charset="0"/>
                <a:cs typeface="Times New Roman" panose="02020603050405020304" pitchFamily="18" charset="0"/>
              </a:rPr>
              <a:t>Argument</a:t>
            </a:r>
            <a:endParaRPr lang="ar-EG" b="1" u="sng" dirty="0" smtClean="0">
              <a:solidFill>
                <a:schemeClr val="accent6">
                  <a:lumMod val="75000"/>
                </a:schemeClr>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It is not uncommon for conflicts to arise between employees in the workplace. Ethically, it is the job of company leadership and management to remain impartial during these conflicts. if two of a manager's employees are in conflict, it is important for the manager to remain as neutral as possible. When a manager gives preference to a favorite or senior employee or provides a solution that only works in favor of one party, they are participating in unethical behavior. They must allow both employees to speak their piece and then come to a solution that works best for both parties</a:t>
            </a:r>
          </a:p>
        </p:txBody>
      </p:sp>
      <p:sp>
        <p:nvSpPr>
          <p:cNvPr id="6" name="Rectangle 5"/>
          <p:cNvSpPr/>
          <p:nvPr/>
        </p:nvSpPr>
        <p:spPr>
          <a:xfrm>
            <a:off x="4682234" y="1374203"/>
            <a:ext cx="3723703" cy="4401205"/>
          </a:xfrm>
          <a:prstGeom prst="rect">
            <a:avLst/>
          </a:prstGeom>
        </p:spPr>
        <p:txBody>
          <a:bodyPr wrap="square">
            <a:spAutoFit/>
          </a:bodyPr>
          <a:lstStyle/>
          <a:p>
            <a:pPr algn="r" rtl="1"/>
            <a:r>
              <a:rPr lang="ar-EG" sz="2000" b="1" u="sng" dirty="0">
                <a:solidFill>
                  <a:schemeClr val="accent6">
                    <a:lumMod val="75000"/>
                  </a:schemeClr>
                </a:solidFill>
              </a:rPr>
              <a:t>اتخاذ موقف في جدال </a:t>
            </a:r>
            <a:r>
              <a:rPr lang="ar-EG" sz="2000" b="1" u="sng" dirty="0" smtClean="0">
                <a:solidFill>
                  <a:schemeClr val="accent6">
                    <a:lumMod val="75000"/>
                  </a:schemeClr>
                </a:solidFill>
              </a:rPr>
              <a:t>الموظف</a:t>
            </a:r>
          </a:p>
          <a:p>
            <a:pPr algn="r" rtl="1"/>
            <a:endParaRPr lang="ar-EG" sz="2000" dirty="0"/>
          </a:p>
          <a:p>
            <a:pPr algn="r" rtl="1"/>
            <a:r>
              <a:rPr lang="ar-EG" sz="2000" dirty="0"/>
              <a:t>ليس من غير المألوف أن تنشأ صراعات بين الموظفين في مكان العمل. من الناحية الأخلاقية، من وظيفة قيادة الشركة والإدارة أن يظلوا محايدين أثناء هذه الصراعات. إذا كان اثنان من موظفي المدير في صراع، فمن المهم أن يظل المدير محايدًا قدر الإمكان. عندما يعطي المدير الأفضلية لموظف مفضل أو كبير أو يقدم حلاً يعمل لصالح طرف واحد فقط، فهو يشارك في سلوك غير أخلاقي. يجب أن يسمح لكلا الموظفين بالتحدث عن رأيهما ثم التوصل إلى حل يناسب الطرفين بشكل أفضل</a:t>
            </a:r>
            <a:endParaRPr lang="en-US" sz="2000" dirty="0"/>
          </a:p>
        </p:txBody>
      </p:sp>
    </p:spTree>
    <p:extLst>
      <p:ext uri="{BB962C8B-B14F-4D97-AF65-F5344CB8AC3E}">
        <p14:creationId xmlns:p14="http://schemas.microsoft.com/office/powerpoint/2010/main" val="1227332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08100" y="71027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613" y="1018571"/>
            <a:ext cx="4348480" cy="54228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61437" y="1067513"/>
            <a:ext cx="4084320" cy="530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51731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Ethics</a:t>
            </a:r>
            <a:endParaRPr lang="en-US" sz="2400" b="1" dirty="0">
              <a:solidFill>
                <a:srgbClr val="00B0F0"/>
              </a:solidFill>
              <a:latin typeface="Alexandria" charset="0"/>
              <a:cs typeface="Alexandria" charset="0"/>
            </a:endParaRPr>
          </a:p>
        </p:txBody>
      </p:sp>
      <p:sp>
        <p:nvSpPr>
          <p:cNvPr id="9" name="TextBox 8"/>
          <p:cNvSpPr txBox="1"/>
          <p:nvPr/>
        </p:nvSpPr>
        <p:spPr>
          <a:xfrm>
            <a:off x="8405937" y="-51934"/>
            <a:ext cx="22092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أخلاقيات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6805142" y="19473"/>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0" y="618461"/>
            <a:ext cx="3708066" cy="400110"/>
          </a:xfrm>
          <a:prstGeom prst="rect">
            <a:avLst/>
          </a:prstGeom>
        </p:spPr>
        <p:txBody>
          <a:bodyPr wrap="none">
            <a:spAutoFit/>
          </a:bodyPr>
          <a:lstStyle/>
          <a:p>
            <a:r>
              <a:rPr lang="en-US" sz="2000" b="1" dirty="0">
                <a:latin typeface="Times New Roman" panose="02020603050405020304" pitchFamily="18" charset="0"/>
                <a:cs typeface="Times New Roman" panose="02020603050405020304" pitchFamily="18" charset="0"/>
              </a:rPr>
              <a:t>Examples of Unethical </a:t>
            </a:r>
            <a:r>
              <a:rPr lang="en-US" sz="2000" b="1" dirty="0" smtClean="0">
                <a:latin typeface="Times New Roman" panose="02020603050405020304" pitchFamily="18" charset="0"/>
                <a:cs typeface="Times New Roman" panose="02020603050405020304" pitchFamily="18" charset="0"/>
              </a:rPr>
              <a:t>Behavior</a:t>
            </a:r>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192636" y="648421"/>
            <a:ext cx="3118161" cy="400110"/>
          </a:xfrm>
          <a:prstGeom prst="rect">
            <a:avLst/>
          </a:prstGeom>
        </p:spPr>
        <p:txBody>
          <a:bodyPr wrap="none">
            <a:spAutoFit/>
          </a:bodyPr>
          <a:lstStyle/>
          <a:p>
            <a:pPr>
              <a:spcAft>
                <a:spcPts val="400"/>
              </a:spcAft>
            </a:pPr>
            <a:r>
              <a:rPr lang="ar-EG" sz="2000" b="1" dirty="0" smtClean="0">
                <a:latin typeface="Times New Roman" panose="02020603050405020304" pitchFamily="18" charset="0"/>
                <a:ea typeface="Calibri" panose="020F0502020204030204" pitchFamily="34" charset="0"/>
                <a:cs typeface="Times New Roman" panose="02020603050405020304" pitchFamily="18" charset="0"/>
              </a:rPr>
              <a:t>أمثلة على السلوكيات الغير الأخلاقية</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613" y="1418681"/>
            <a:ext cx="4267200" cy="4524315"/>
          </a:xfrm>
          <a:prstGeom prst="rect">
            <a:avLst/>
          </a:prstGeom>
        </p:spPr>
        <p:txBody>
          <a:bodyPr wrap="square">
            <a:spAutoFit/>
          </a:bodyPr>
          <a:lstStyle/>
          <a:p>
            <a:r>
              <a:rPr lang="en-US" b="1" u="sng" dirty="0" smtClean="0">
                <a:solidFill>
                  <a:schemeClr val="accent6">
                    <a:lumMod val="75000"/>
                  </a:schemeClr>
                </a:solidFill>
                <a:latin typeface="Times New Roman" panose="02020603050405020304" pitchFamily="18" charset="0"/>
                <a:cs typeface="Times New Roman" panose="02020603050405020304" pitchFamily="18" charset="0"/>
              </a:rPr>
              <a:t>Lying</a:t>
            </a:r>
            <a:endParaRPr lang="ar-EG" b="1" u="sng" dirty="0" smtClean="0">
              <a:solidFill>
                <a:schemeClr val="accent6">
                  <a:lumMod val="75000"/>
                </a:schemeClr>
              </a:solidFill>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Lying </a:t>
            </a:r>
            <a:r>
              <a:rPr lang="en-US" dirty="0">
                <a:latin typeface="Times New Roman" panose="02020603050405020304" pitchFamily="18" charset="0"/>
                <a:cs typeface="Times New Roman" panose="02020603050405020304" pitchFamily="18" charset="0"/>
              </a:rPr>
              <a:t>to your employees or customers is the biggest way to break trust. Trust is the best source of dedication and loyalty that any business has. Once that trust is broken, it is extremely difficult to get it back. For example, if a company has a high-performing employee who is asking for a promotion, they may say that there is no room in the budget for a promotion this year. A few months later, another employee may receive a promotion. Telling obvious lies isn't just unethical -- it will drive people away from your business.</a:t>
            </a:r>
          </a:p>
          <a:p>
            <a:endParaRPr lang="en-US" dirty="0">
              <a:latin typeface="Times New Roman" panose="02020603050405020304" pitchFamily="18" charset="0"/>
              <a:cs typeface="Times New Roman" panose="02020603050405020304" pitchFamily="18" charset="0"/>
            </a:endParaRPr>
          </a:p>
        </p:txBody>
      </p:sp>
      <p:sp>
        <p:nvSpPr>
          <p:cNvPr id="6" name="Rectangle 5"/>
          <p:cNvSpPr/>
          <p:nvPr/>
        </p:nvSpPr>
        <p:spPr>
          <a:xfrm>
            <a:off x="4682234" y="1374203"/>
            <a:ext cx="3723703" cy="4093428"/>
          </a:xfrm>
          <a:prstGeom prst="rect">
            <a:avLst/>
          </a:prstGeom>
        </p:spPr>
        <p:txBody>
          <a:bodyPr wrap="square">
            <a:spAutoFit/>
          </a:bodyPr>
          <a:lstStyle/>
          <a:p>
            <a:pPr algn="r" rtl="1"/>
            <a:r>
              <a:rPr lang="ar-EG" sz="2000" b="1" u="sng" dirty="0" smtClean="0">
                <a:solidFill>
                  <a:schemeClr val="accent6">
                    <a:lumMod val="75000"/>
                  </a:schemeClr>
                </a:solidFill>
              </a:rPr>
              <a:t>الكذب</a:t>
            </a:r>
          </a:p>
          <a:p>
            <a:pPr algn="r" rtl="1"/>
            <a:endParaRPr lang="ar-EG" sz="2000" dirty="0"/>
          </a:p>
          <a:p>
            <a:pPr algn="r" rtl="1"/>
            <a:r>
              <a:rPr lang="ar-EG" sz="2000" dirty="0"/>
              <a:t>إن الكذب على موظفيك أو عملائك هو أكبر طريقة لكسر الثقة. الثقة هي أفضل مصدر </a:t>
            </a:r>
            <a:r>
              <a:rPr lang="ar-EG" sz="2000" dirty="0" err="1"/>
              <a:t>للتفاني</a:t>
            </a:r>
            <a:r>
              <a:rPr lang="ar-EG" sz="2000" dirty="0"/>
              <a:t> والولاء لأي عمل تجاري. بمجرد كسر هذه الثقة، يكون من الصعب للغاية استعادتها. على سبيل المثال، إذا كان لدى الشركة موظف عالي الأداء يطلب ترقية، فقد يقولون إنه لا يوجد مجال في الميزانية للترقية هذا العام. بعد بضعة أشهر، قد يتلقى موظف آخر ترقية. إن قول الأكاذيب الواضحة ليس غير أخلاقي فحسب - بل سيؤدي أيضًا إلى إبعاد الناس عن عملك.</a:t>
            </a:r>
            <a:endParaRPr lang="en-US" sz="2000" dirty="0"/>
          </a:p>
        </p:txBody>
      </p:sp>
    </p:spTree>
    <p:extLst>
      <p:ext uri="{BB962C8B-B14F-4D97-AF65-F5344CB8AC3E}">
        <p14:creationId xmlns:p14="http://schemas.microsoft.com/office/powerpoint/2010/main" val="740155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08100" y="71027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613" y="1018571"/>
            <a:ext cx="4348480" cy="54228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61437" y="1067513"/>
            <a:ext cx="4084320" cy="530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51731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Ethics</a:t>
            </a:r>
            <a:endParaRPr lang="en-US" sz="2400" b="1" dirty="0">
              <a:solidFill>
                <a:srgbClr val="00B0F0"/>
              </a:solidFill>
              <a:latin typeface="Alexandria" charset="0"/>
              <a:cs typeface="Alexandria" charset="0"/>
            </a:endParaRPr>
          </a:p>
        </p:txBody>
      </p:sp>
      <p:sp>
        <p:nvSpPr>
          <p:cNvPr id="9" name="TextBox 8"/>
          <p:cNvSpPr txBox="1"/>
          <p:nvPr/>
        </p:nvSpPr>
        <p:spPr>
          <a:xfrm>
            <a:off x="8405937" y="-51934"/>
            <a:ext cx="22092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أخلاقيات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6805142" y="19473"/>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0" y="618461"/>
            <a:ext cx="3708066" cy="400110"/>
          </a:xfrm>
          <a:prstGeom prst="rect">
            <a:avLst/>
          </a:prstGeom>
        </p:spPr>
        <p:txBody>
          <a:bodyPr wrap="none">
            <a:spAutoFit/>
          </a:bodyPr>
          <a:lstStyle/>
          <a:p>
            <a:r>
              <a:rPr lang="en-US" sz="2000" b="1" dirty="0">
                <a:latin typeface="Times New Roman" panose="02020603050405020304" pitchFamily="18" charset="0"/>
                <a:cs typeface="Times New Roman" panose="02020603050405020304" pitchFamily="18" charset="0"/>
              </a:rPr>
              <a:t>Examples of Unethical </a:t>
            </a:r>
            <a:r>
              <a:rPr lang="en-US" sz="2000" b="1" dirty="0" smtClean="0">
                <a:latin typeface="Times New Roman" panose="02020603050405020304" pitchFamily="18" charset="0"/>
                <a:cs typeface="Times New Roman" panose="02020603050405020304" pitchFamily="18" charset="0"/>
              </a:rPr>
              <a:t>Behavior</a:t>
            </a:r>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192636" y="648421"/>
            <a:ext cx="3118161" cy="400110"/>
          </a:xfrm>
          <a:prstGeom prst="rect">
            <a:avLst/>
          </a:prstGeom>
        </p:spPr>
        <p:txBody>
          <a:bodyPr wrap="none">
            <a:spAutoFit/>
          </a:bodyPr>
          <a:lstStyle/>
          <a:p>
            <a:pPr>
              <a:spcAft>
                <a:spcPts val="400"/>
              </a:spcAft>
            </a:pPr>
            <a:r>
              <a:rPr lang="ar-EG" sz="2000" b="1" dirty="0" smtClean="0">
                <a:latin typeface="Times New Roman" panose="02020603050405020304" pitchFamily="18" charset="0"/>
                <a:ea typeface="Calibri" panose="020F0502020204030204" pitchFamily="34" charset="0"/>
                <a:cs typeface="Times New Roman" panose="02020603050405020304" pitchFamily="18" charset="0"/>
              </a:rPr>
              <a:t>أمثلة على السلوكيات الغير الأخلاقية</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613" y="1418681"/>
            <a:ext cx="4267200" cy="3693319"/>
          </a:xfrm>
          <a:prstGeom prst="rect">
            <a:avLst/>
          </a:prstGeom>
        </p:spPr>
        <p:txBody>
          <a:bodyPr wrap="square">
            <a:spAutoFit/>
          </a:bodyPr>
          <a:lstStyle/>
          <a:p>
            <a:r>
              <a:rPr lang="en-US" b="1" u="sng" dirty="0" smtClean="0">
                <a:solidFill>
                  <a:schemeClr val="accent6">
                    <a:lumMod val="75000"/>
                  </a:schemeClr>
                </a:solidFill>
                <a:latin typeface="Times New Roman" panose="02020603050405020304" pitchFamily="18" charset="0"/>
                <a:cs typeface="Times New Roman" panose="02020603050405020304" pitchFamily="18" charset="0"/>
              </a:rPr>
              <a:t>Misusing company time</a:t>
            </a:r>
            <a:endParaRPr lang="ar-EG" b="1" u="sng" dirty="0" smtClean="0">
              <a:solidFill>
                <a:schemeClr val="accent6">
                  <a:lumMod val="75000"/>
                </a:schemeClr>
              </a:solidFill>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This is a common ethical dilemma that many businesses face. Many employees misuse company time in a variety of ways, whether it's surfing the internet during business hours, taking extended breaks, altering time sheets, or similar. Misusing company time is unethical because the employee is being paid a salary for work that they did not complete or time they did not dedicate to their job.</a:t>
            </a:r>
            <a:endParaRPr lang="en-US" sz="24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6" name="Rectangle 5"/>
          <p:cNvSpPr/>
          <p:nvPr/>
        </p:nvSpPr>
        <p:spPr>
          <a:xfrm>
            <a:off x="4682234" y="1374203"/>
            <a:ext cx="3723703" cy="3477875"/>
          </a:xfrm>
          <a:prstGeom prst="rect">
            <a:avLst/>
          </a:prstGeom>
        </p:spPr>
        <p:txBody>
          <a:bodyPr wrap="square">
            <a:spAutoFit/>
          </a:bodyPr>
          <a:lstStyle/>
          <a:p>
            <a:pPr algn="r" rtl="1"/>
            <a:r>
              <a:rPr lang="ar-EG" sz="2000" b="1" u="sng" dirty="0" smtClean="0">
                <a:solidFill>
                  <a:schemeClr val="accent6">
                    <a:lumMod val="75000"/>
                  </a:schemeClr>
                </a:solidFill>
              </a:rPr>
              <a:t>استغلال وقت الشركة</a:t>
            </a:r>
          </a:p>
          <a:p>
            <a:pPr algn="r" rtl="1"/>
            <a:endParaRPr lang="ar-EG" sz="2000" dirty="0"/>
          </a:p>
          <a:p>
            <a:pPr algn="r" rtl="1"/>
            <a:r>
              <a:rPr lang="ar-EG" sz="2000" dirty="0"/>
              <a:t>هذه معضلة أخلاقية شائعة تواجهها العديد من الشركات. يستغل العديد من الموظفين وقت الشركة بطرق مختلفة، سواء كان ذلك تصفح الإنترنت أثناء ساعات العمل، أو أخذ فترات راحة طويلة، أو تغيير جداول العمل، أو ما شابه ذلك. يعد إساءة استخدام وقت الشركة أمرًا غير أخلاقي لأن الموظف يتقاضى راتبًا مقابل عمل لم يكمله أو وقت لم يكرسه لعمله.</a:t>
            </a:r>
            <a:endParaRPr lang="en-US" sz="2000" dirty="0"/>
          </a:p>
        </p:txBody>
      </p:sp>
    </p:spTree>
    <p:extLst>
      <p:ext uri="{BB962C8B-B14F-4D97-AF65-F5344CB8AC3E}">
        <p14:creationId xmlns:p14="http://schemas.microsoft.com/office/powerpoint/2010/main" val="2423036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08100" y="71027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613" y="1018571"/>
            <a:ext cx="4348480" cy="54228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61437" y="1067513"/>
            <a:ext cx="4084320" cy="530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517310" cy="461665"/>
          </a:xfrm>
          <a:prstGeom prst="rect">
            <a:avLst/>
          </a:prstGeom>
        </p:spPr>
        <p:txBody>
          <a:bodyPr wrap="none">
            <a:spAutoFit/>
          </a:bodyPr>
          <a:lstStyle/>
          <a:p>
            <a:r>
              <a:rPr lang="en-US" sz="2400" b="1" dirty="0" smtClean="0">
                <a:solidFill>
                  <a:srgbClr val="00B0F0"/>
                </a:solidFill>
                <a:latin typeface="Alexandria" charset="0"/>
                <a:cs typeface="Alexandria" charset="0"/>
              </a:rPr>
              <a:t>Communication Ethics</a:t>
            </a:r>
            <a:endParaRPr lang="en-US" sz="2400" b="1" dirty="0">
              <a:solidFill>
                <a:srgbClr val="00B0F0"/>
              </a:solidFill>
              <a:latin typeface="Alexandria" charset="0"/>
              <a:cs typeface="Alexandria" charset="0"/>
            </a:endParaRPr>
          </a:p>
        </p:txBody>
      </p:sp>
      <p:sp>
        <p:nvSpPr>
          <p:cNvPr id="9" name="TextBox 8"/>
          <p:cNvSpPr txBox="1"/>
          <p:nvPr/>
        </p:nvSpPr>
        <p:spPr>
          <a:xfrm>
            <a:off x="8405937" y="-51934"/>
            <a:ext cx="220925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أخلاقيات التواصل</a:t>
            </a:r>
            <a:endParaRPr lang="en-US" sz="2800" b="1" dirty="0">
              <a:solidFill>
                <a:srgbClr val="00B0F0"/>
              </a:solidFill>
              <a:latin typeface="Alexandria" charset="0"/>
              <a:cs typeface="Alexandria" charset="0"/>
            </a:endParaRPr>
          </a:p>
        </p:txBody>
      </p:sp>
      <p:sp>
        <p:nvSpPr>
          <p:cNvPr id="10" name="Google Shape;8693;p58"/>
          <p:cNvSpPr/>
          <p:nvPr/>
        </p:nvSpPr>
        <p:spPr>
          <a:xfrm>
            <a:off x="6805142" y="19473"/>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0" y="618461"/>
            <a:ext cx="3708066" cy="400110"/>
          </a:xfrm>
          <a:prstGeom prst="rect">
            <a:avLst/>
          </a:prstGeom>
        </p:spPr>
        <p:txBody>
          <a:bodyPr wrap="none">
            <a:spAutoFit/>
          </a:bodyPr>
          <a:lstStyle/>
          <a:p>
            <a:r>
              <a:rPr lang="en-US" sz="2000" b="1" dirty="0">
                <a:latin typeface="Times New Roman" panose="02020603050405020304" pitchFamily="18" charset="0"/>
                <a:cs typeface="Times New Roman" panose="02020603050405020304" pitchFamily="18" charset="0"/>
              </a:rPr>
              <a:t>Examples of Unethical </a:t>
            </a:r>
            <a:r>
              <a:rPr lang="en-US" sz="2000" b="1" dirty="0" smtClean="0">
                <a:latin typeface="Times New Roman" panose="02020603050405020304" pitchFamily="18" charset="0"/>
                <a:cs typeface="Times New Roman" panose="02020603050405020304" pitchFamily="18" charset="0"/>
              </a:rPr>
              <a:t>Behavior</a:t>
            </a:r>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192636" y="648421"/>
            <a:ext cx="3118161" cy="400110"/>
          </a:xfrm>
          <a:prstGeom prst="rect">
            <a:avLst/>
          </a:prstGeom>
        </p:spPr>
        <p:txBody>
          <a:bodyPr wrap="none">
            <a:spAutoFit/>
          </a:bodyPr>
          <a:lstStyle/>
          <a:p>
            <a:pPr>
              <a:spcAft>
                <a:spcPts val="400"/>
              </a:spcAft>
            </a:pPr>
            <a:r>
              <a:rPr lang="ar-EG" sz="2000" b="1" dirty="0" smtClean="0">
                <a:latin typeface="Times New Roman" panose="02020603050405020304" pitchFamily="18" charset="0"/>
                <a:ea typeface="Calibri" panose="020F0502020204030204" pitchFamily="34" charset="0"/>
                <a:cs typeface="Times New Roman" panose="02020603050405020304" pitchFamily="18" charset="0"/>
              </a:rPr>
              <a:t>أمثلة على السلوكيات الغير الأخلاقية</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613" y="1418681"/>
            <a:ext cx="4267200" cy="3970318"/>
          </a:xfrm>
          <a:prstGeom prst="rect">
            <a:avLst/>
          </a:prstGeom>
        </p:spPr>
        <p:txBody>
          <a:bodyPr wrap="square">
            <a:spAutoFit/>
          </a:bodyPr>
          <a:lstStyle/>
          <a:p>
            <a:r>
              <a:rPr lang="en-US" b="1" u="sng" dirty="0" smtClean="0">
                <a:solidFill>
                  <a:schemeClr val="accent6">
                    <a:lumMod val="75000"/>
                  </a:schemeClr>
                </a:solidFill>
                <a:latin typeface="Times New Roman" panose="02020603050405020304" pitchFamily="18" charset="0"/>
                <a:cs typeface="Times New Roman" panose="02020603050405020304" pitchFamily="18" charset="0"/>
              </a:rPr>
              <a:t>Ignoring conflicts of interests</a:t>
            </a:r>
            <a:endParaRPr lang="ar-EG" b="1" u="sng" dirty="0" smtClean="0">
              <a:solidFill>
                <a:schemeClr val="accent6">
                  <a:lumMod val="75000"/>
                </a:schemeClr>
              </a:solidFill>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Conflicts of interest encourage businesses to act in ways that do not benefit their customers or employees. For example, if a manager has a relative as their direct report, that manager may treat that employee differently than their other reports. It is the duty of the business to address this situation. Removing conflicts of interest can become more complex when a business is publicly traded, non-profit, or receives funds from a government entity.</a:t>
            </a:r>
          </a:p>
          <a:p>
            <a:endParaRPr lang="en-US" dirty="0">
              <a:latin typeface="Times New Roman" panose="02020603050405020304" pitchFamily="18" charset="0"/>
              <a:cs typeface="Times New Roman" panose="02020603050405020304" pitchFamily="18" charset="0"/>
            </a:endParaRPr>
          </a:p>
        </p:txBody>
      </p:sp>
      <p:sp>
        <p:nvSpPr>
          <p:cNvPr id="6" name="Rectangle 5"/>
          <p:cNvSpPr/>
          <p:nvPr/>
        </p:nvSpPr>
        <p:spPr>
          <a:xfrm>
            <a:off x="4682234" y="1374203"/>
            <a:ext cx="3723703" cy="3785652"/>
          </a:xfrm>
          <a:prstGeom prst="rect">
            <a:avLst/>
          </a:prstGeom>
        </p:spPr>
        <p:txBody>
          <a:bodyPr wrap="square">
            <a:spAutoFit/>
          </a:bodyPr>
          <a:lstStyle/>
          <a:p>
            <a:pPr algn="r" rtl="1"/>
            <a:r>
              <a:rPr lang="ar-EG" sz="2000" b="1" u="sng" dirty="0" smtClean="0">
                <a:solidFill>
                  <a:schemeClr val="accent6">
                    <a:lumMod val="75000"/>
                  </a:schemeClr>
                </a:solidFill>
              </a:rPr>
              <a:t>تجاهل تضارب المصالح</a:t>
            </a:r>
          </a:p>
          <a:p>
            <a:pPr algn="r" rtl="1"/>
            <a:endParaRPr lang="ar-EG" sz="2000" dirty="0"/>
          </a:p>
          <a:p>
            <a:pPr algn="r" rtl="1"/>
            <a:r>
              <a:rPr lang="ar-EG" sz="2000" dirty="0"/>
              <a:t>إن تضارب المصالح يشجع الشركات على التصرف بطرق لا تعود بالنفع على عملائها أو موظفيها. على سبيل المثال، إذا كان أحد المديرين لديه قريب يعمل تحت إشرافه المباشر، فقد يعامله هذا المدير بشكل مختلف عن غيره من الموظفين. ومن واجب الشركة معالجة هذا الموقف. وقد يصبح إزالة تضارب المصالح أكثر تعقيدًا عندما تكون الشركة مدرجة في البورصة أو غير ربحية أو تتلقى أموالاً من جهة حكومية.</a:t>
            </a:r>
            <a:endParaRPr lang="en-US" sz="2000" dirty="0"/>
          </a:p>
        </p:txBody>
      </p:sp>
    </p:spTree>
    <p:extLst>
      <p:ext uri="{BB962C8B-B14F-4D97-AF65-F5344CB8AC3E}">
        <p14:creationId xmlns:p14="http://schemas.microsoft.com/office/powerpoint/2010/main" val="1399506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4B6F86F-1AE5-4CF4-9D77-8F86D8A9510D}"/>
</file>

<file path=customXml/itemProps2.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terms/"/>
    <ds:schemaRef ds:uri="http://purl.org/dc/dcmitype/"/>
    <ds:schemaRef ds:uri="http://purl.org/dc/elements/1.1/"/>
    <ds:schemaRef ds:uri="http://schemas.openxmlformats.org/package/2006/metadata/core-properties"/>
    <ds:schemaRef ds:uri="aca13214-df29-4e3c-a050-857c0bf7bd8e"/>
    <ds:schemaRef ds:uri="http://www.w3.org/XML/1998/namespace"/>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237</TotalTime>
  <Words>6597</Words>
  <Application>Microsoft Office PowerPoint</Application>
  <PresentationFormat>Widescreen</PresentationFormat>
  <Paragraphs>498</Paragraphs>
  <Slides>54</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54</vt:i4>
      </vt:variant>
    </vt:vector>
  </HeadingPairs>
  <TitlesOfParts>
    <vt:vector size="61"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31</cp:revision>
  <dcterms:created xsi:type="dcterms:W3CDTF">2023-04-29T09:08:00Z</dcterms:created>
  <dcterms:modified xsi:type="dcterms:W3CDTF">2024-10-10T13:18:13Z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