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DF8E2-00DD-489A-802B-9609FA9B6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88095F-CB04-444E-D0EB-C9E5E688D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070AC-56AF-45A7-BD17-A5F0D664F995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0D585B-9940-FBEE-8216-64E0A1EF7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3A3A0-3106-2D15-A4BC-4FA94F18B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795C9-AC0A-4D78-86AB-486A1745F3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80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F0B6E5-06BA-D514-C36C-DE6BACA60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FC1D3-9B5B-2999-73E8-C992D71B7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0FDF2-51E2-5972-EA73-E2A930F6A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070AC-56AF-45A7-BD17-A5F0D664F995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B1D750-5A70-46CA-B952-D7C8E1DF5E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DDEB0-7BCA-332C-EF56-147F36C6D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E795C9-AC0A-4D78-86AB-486A1745F3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734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B68054-5178-41A4-DC7B-FF8995431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68AF4-B58A-CF7E-0F4B-4472BA4156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33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A71281-600A-B05C-D16A-FC723980C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BAB3E-ED57-CD62-7DE2-52FB77AC2F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243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795CE0-8CBD-0992-1302-7922E8AEF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88940-0212-9C67-11B0-707420BF09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16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DC3693-1127-460B-A914-303881EB2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4C125C-91C6-E108-8DDE-4886DDECEE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75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DB395C-CCA1-305B-C8B9-D45616214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Probabilistic Language Modeling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F0A7EC-3FAF-FD68-CCA0-B490D28AF1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157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31524-E43D-E57E-17B4-3948C4140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How to compute P(W)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D98E71-5C87-A719-14E9-64E9DE8CAB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635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635166-888F-9295-18F7-0A20A7E19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Reminder: The 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E48FB2-B427-23E7-D0C9-61F4D4811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56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9C281-D762-D509-3017-C0925570E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816"/>
              <a:t>The Chain Rule applied to compute joint probability of words in sentence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F0276D-BF04-7C76-6257-9C18641C4F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30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1F1E5-91D1-C89A-1A65-ED044CF65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How to estimate these probabilities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D23CD-F502-F45C-BDF9-9BD454EAF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916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643880-6C1C-18C8-DB6B-4D48124EC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Markov Assumption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847B6A-F031-523F-FC35-B569144552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90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06D4E7-2939-FB24-325D-1EE30216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Markov Assumption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83842-D49E-38A4-0AD6-B10AE44ACD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23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83DFFE-FFD2-D8C2-0A14-8BE834A84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Simplest case: Unigram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E87DF-45C3-967A-0BF8-72A2018829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173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1AA115-3630-D375-DC2F-664EDFA8B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Bigram model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79327F-3E15-4DD0-A583-6E25871E6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156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2BB68-2BF7-B3E7-AFEE-BFC781CB4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N-gram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4A2C39-0F60-80E6-BF17-E3BBD0E76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27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BE0CDE-5C54-5BB9-F2C2-D1194BD65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BB424B-2EFC-639A-5631-D58E1AB850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9565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6C6F5C-75E7-5B2D-B5C8-7569543D8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Estimating bigram probabilities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3CF2FE-9F26-60C2-B5E5-360C58A049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93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ECFDAA-181F-8EC8-0DDB-5797B1FE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An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B2BCC-13A3-C8B9-6F48-A87001DCC7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467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37E8A4-5FEF-3D39-80AE-C90B14F8B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More examples: </a:t>
            </a:r>
            <a:br>
              <a:rPr lang="en-US"/>
            </a:br>
            <a:r>
              <a:rPr lang="en-US"/>
              <a:t>Berkeley Restaurant Project sentences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56DD2-AD49-BF3A-AB67-BCA265D4E1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594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65D4B6-F470-1207-6102-E92B7CB61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Raw bigram counts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80720-ED46-CEB4-7080-14BBF6AEA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322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39DBB7-5D8E-DCF9-F12A-E2DB7E8F5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Raw bigram probabilities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F5F01-CB9D-3688-146A-88B5C1AE6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0596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4F9511-DAF8-2BEC-415A-F401C33A8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Bigram estimates of sentence probabilities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D6F3B0-A917-A771-4CB1-D2A8E67ECC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133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A9FCC9-019A-A5AE-4C22-6295855E1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What kinds of knowledge?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97096C-DBB1-7525-C9A8-78B648F171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739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8C901F-1D77-73B8-ABDC-A0ED52934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Practical Issues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A6F704-5DC0-E8D3-BECA-B3AB3B97B9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306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9EF71C-DCD2-DF55-82FD-2CE8DB891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Language Modeling Toolkits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25285-9029-5A77-103E-E99FD62A62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101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184EC2-9DE4-38CD-8580-B41A5FD50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Google N-Gram Release, August 2006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16DF4-49AD-AE5E-FDD5-3390736B14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184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8235D6-96CD-A1B8-FE4B-AD847E77F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Google N-Gram Release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2214D-30DE-3459-76CD-B75127D417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3819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AA243F-200A-7BC0-3F6D-DC2B32F11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664"/>
            </a:br>
            <a:r>
              <a:rPr lang="en-US" sz="4664"/>
              <a:t>Language Modeling</a:t>
            </a:r>
            <a:endParaRPr lang="en-US" sz="46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848A3-0FEF-5965-7B47-33A123DD27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681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728A74-125A-ABAC-34AF-4C501A6B6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Evaluation: How good is our model?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10DD2D-9B79-D45C-E928-EF183F5F9C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4709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A80713-219F-F39F-B410-30BCFA531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Extrinsic evaluation of N-gram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70F64-44C4-D66F-8FFA-5D3B460E5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9713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8CF372-7F6A-CD9C-C134-5BCF8A309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Difficulty of extrinsic evaluation of  N-gram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37B80D-CE08-2065-3AE8-B347AD52FD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954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902C7-FA9E-D9C7-3953-DB7917D41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Intuition of Perplexity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71DD5-702F-68AD-93B5-4B92175E5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278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4E9C8C-9A3C-786B-2D5E-BEDDBFC16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Perplexity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6B1393-6C3D-2CF3-3EDF-3B39B9F2A0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7435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9BCD68-37C7-70E5-4308-17067A419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The Shannon Game intuition for perplexity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48BD8-C7BB-13DD-C623-1FB5AD9F9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981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719F1-5711-8AFD-679F-8EA229BD9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Perplexity as branching factor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DF603-50DF-6362-6884-2367605B3B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180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7D13EA-382C-AB0D-072A-0BF87E3B9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Lower perplexity = better model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BD8ECC-1F26-4B9F-892F-34FD705037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878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89CAB6-9811-6B32-2D09-A817C680A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664"/>
            </a:br>
            <a:r>
              <a:rPr lang="en-US" sz="4664"/>
              <a:t>Language Modeling</a:t>
            </a:r>
            <a:endParaRPr lang="en-US" sz="46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FB6C1-9223-9430-8C16-5AA53BCF8F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7549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F15B07-7783-E795-9A7B-5783B768B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The Shannon Visualization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6C593-7341-7ED2-6011-83E1E1921C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2396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F3660A-33C3-2110-F3F7-5A60792C8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Approximating Shakespeare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3DC0E-9922-7EFD-03E7-2FC0AB11B9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9740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94E1DE-B7D4-7C3F-4018-C3C49A4ED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Shakespeare as corpus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5B1FB4-D08B-1233-3827-5C01607EA7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803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2898B2-982D-B180-0456-01F5AE399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The wall street journal is not shakespeare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5E9A9-D243-E53F-CFD3-37D298B811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213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830253-0129-9D70-EDC1-58001189D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Overfitting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7C9F92-8B59-EA09-C8EE-B7058C193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5096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F509D-96E0-20B1-3FA8-48E2BE62B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816">
                <a:latin typeface="Arial" charset="0"/>
                <a:ea typeface="ＭＳ Ｐゴシック" charset="0"/>
                <a:cs typeface="ＭＳ Ｐゴシック" charset="0"/>
              </a:rPr>
              <a:t>Zeros</a:t>
            </a:r>
            <a:endParaRPr lang="en-US" sz="3816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89F4DA-4F48-CAA4-1C58-C0C0FEE7A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2833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3B19B4-2BBF-2285-7C56-D538D9A17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Zero probability bigrams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0E4F3-3B72-F3EA-1503-E6191C08DB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8829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C7AA5-2CDF-B1F6-155D-577749B16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664"/>
            </a:br>
            <a:r>
              <a:rPr lang="en-US" sz="4664"/>
              <a:t>Language Modeling</a:t>
            </a:r>
            <a:endParaRPr lang="en-US" sz="46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B0400-F73F-A0B5-6790-629A861EE6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868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C22940-CAE4-D4E2-3635-D4668F4CA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544">
                <a:latin typeface="Arial" charset="0"/>
                <a:ea typeface="ＭＳ Ｐゴシック" charset="0"/>
                <a:cs typeface="ＭＳ Ｐゴシック" charset="0"/>
              </a:rPr>
              <a:t>The intuition of smoothing (from Dan Klein)</a:t>
            </a:r>
            <a:endParaRPr lang="en-US" sz="2544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6CB338-FF0A-B3BC-FD98-6118ED95A7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1667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41CFE-1B5A-ABAF-808F-FDEADB8E5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Add-one estimation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6B6BF-E9D6-EBEB-B3F2-FACE689D1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018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CF0120-8185-446F-A18A-14E452FCF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Maximum Likelihood Estimates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35AE9-9A71-B42F-0A7A-C0FEF3B9F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929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3AEDB0-3AD4-863E-4ACF-55961FBAD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Berkeley Restaurant Corpus: Laplace smoothed bigram counts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FE859D-3CDB-6454-84E6-617ADF6F3E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4020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9D8327-9FA9-EF81-EFD0-2247A483D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Laplace-smoothed bigrams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C90D5-D138-8C58-1EAF-F075B7407E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604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7EFD0D-B39B-23DC-3C8E-196EFAC3A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Reconstituted counts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9DA68E-EB09-0C54-BEFA-B471B667C3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82614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B6292B-5092-15B4-4AF1-D21454897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Compare with raw bigram counts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F8868F-ABB3-470F-80F9-F148A767A8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69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51165-E91E-A9F5-170B-0501E9038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Add-1 estimation is a blunt instrument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0FE5CD-6796-A3F2-8240-90AAB9F49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46734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187C08-44C4-7B5A-F5E9-DBA2BEAE7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BFEC80-EB0C-708B-E786-0179B6719C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015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</Words>
  <Application>Microsoft Office PowerPoint</Application>
  <PresentationFormat>Widescreen</PresentationFormat>
  <Paragraphs>48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8" baseType="lpstr">
      <vt:lpstr>Andalus</vt:lpstr>
      <vt:lpstr>Aptos</vt:lpstr>
      <vt:lpstr>Aptos Display</vt:lpstr>
      <vt:lpstr>Arial</vt:lpstr>
      <vt:lpstr>Office Theme</vt:lpstr>
      <vt:lpstr>PowerPoint Presentation</vt:lpstr>
      <vt:lpstr>PowerPoint Presentation</vt:lpstr>
      <vt:lpstr>The objectives of this lecture is to:</vt:lpstr>
      <vt:lpstr>PowerPoint Presentation</vt:lpstr>
      <vt:lpstr>Probabilistic Language Modeling</vt:lpstr>
      <vt:lpstr>How to compute P(W)</vt:lpstr>
      <vt:lpstr>Reminder: The Chain Rule</vt:lpstr>
      <vt:lpstr>The Chain Rule applied to compute joint probability of words in sentence</vt:lpstr>
      <vt:lpstr>How to estimate these probabilities</vt:lpstr>
      <vt:lpstr>Markov Assumption</vt:lpstr>
      <vt:lpstr>Markov Assumption</vt:lpstr>
      <vt:lpstr>Simplest case: Unigram model</vt:lpstr>
      <vt:lpstr>Bigram model</vt:lpstr>
      <vt:lpstr>N-gram models</vt:lpstr>
      <vt:lpstr>PowerPoint Presentation</vt:lpstr>
      <vt:lpstr>Estimating bigram probabilities</vt:lpstr>
      <vt:lpstr>An example</vt:lpstr>
      <vt:lpstr>More examples:  Berkeley Restaurant Project sentences</vt:lpstr>
      <vt:lpstr>Raw bigram counts</vt:lpstr>
      <vt:lpstr>Raw bigram probabilities</vt:lpstr>
      <vt:lpstr>Bigram estimates of sentence probabilities</vt:lpstr>
      <vt:lpstr>What kinds of knowledge?</vt:lpstr>
      <vt:lpstr>Practical Issues</vt:lpstr>
      <vt:lpstr>Language Modeling Toolkits</vt:lpstr>
      <vt:lpstr>Google N-Gram Release, August 2006</vt:lpstr>
      <vt:lpstr>Google N-Gram Release</vt:lpstr>
      <vt:lpstr> Language Modeling</vt:lpstr>
      <vt:lpstr>Evaluation: How good is our model?</vt:lpstr>
      <vt:lpstr>Extrinsic evaluation of N-gram models</vt:lpstr>
      <vt:lpstr>Difficulty of extrinsic evaluation of  N-gram models</vt:lpstr>
      <vt:lpstr>Intuition of Perplexity</vt:lpstr>
      <vt:lpstr>Perplexity</vt:lpstr>
      <vt:lpstr>The Shannon Game intuition for perplexity</vt:lpstr>
      <vt:lpstr>Perplexity as branching factor</vt:lpstr>
      <vt:lpstr>Lower perplexity = better model</vt:lpstr>
      <vt:lpstr> Language Modeling</vt:lpstr>
      <vt:lpstr>The Shannon Visualization Method</vt:lpstr>
      <vt:lpstr>Approximating Shakespeare</vt:lpstr>
      <vt:lpstr>Shakespeare as corpus</vt:lpstr>
      <vt:lpstr>The wall street journal is not shakespeare</vt:lpstr>
      <vt:lpstr>Overfitting</vt:lpstr>
      <vt:lpstr>Zeros</vt:lpstr>
      <vt:lpstr>Zero probability bigrams</vt:lpstr>
      <vt:lpstr> Language Modeling</vt:lpstr>
      <vt:lpstr>The intuition of smoothing (from Dan Klein)</vt:lpstr>
      <vt:lpstr>Add-one estimation</vt:lpstr>
      <vt:lpstr>Maximum Likelihood Estimates</vt:lpstr>
      <vt:lpstr>Berkeley Restaurant Corpus: Laplace smoothed bigram counts</vt:lpstr>
      <vt:lpstr>Laplace-smoothed bigrams</vt:lpstr>
      <vt:lpstr>Reconstituted counts</vt:lpstr>
      <vt:lpstr>Compare with raw bigram counts</vt:lpstr>
      <vt:lpstr>Add-1 estimation is a blunt instrument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2026-02-20T13:06:58Z</dcterms:created>
  <dcterms:modified xsi:type="dcterms:W3CDTF">2026-02-20T13:06:58Z</dcterms:modified>
</cp:coreProperties>
</file>