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490" r:id="rId3"/>
    <p:sldId id="641" r:id="rId4"/>
    <p:sldId id="642" r:id="rId5"/>
    <p:sldId id="643" r:id="rId6"/>
    <p:sldId id="644" r:id="rId7"/>
    <p:sldId id="645" r:id="rId8"/>
    <p:sldId id="646" r:id="rId9"/>
    <p:sldId id="647" r:id="rId10"/>
    <p:sldId id="674" r:id="rId11"/>
    <p:sldId id="648" r:id="rId12"/>
    <p:sldId id="649" r:id="rId13"/>
    <p:sldId id="650" r:id="rId14"/>
    <p:sldId id="651" r:id="rId15"/>
    <p:sldId id="652" r:id="rId16"/>
    <p:sldId id="653" r:id="rId17"/>
    <p:sldId id="654" r:id="rId18"/>
    <p:sldId id="655" r:id="rId19"/>
    <p:sldId id="656" r:id="rId20"/>
    <p:sldId id="657" r:id="rId21"/>
    <p:sldId id="675" r:id="rId22"/>
    <p:sldId id="658" r:id="rId23"/>
    <p:sldId id="659" r:id="rId24"/>
    <p:sldId id="660" r:id="rId25"/>
    <p:sldId id="661" r:id="rId26"/>
    <p:sldId id="662" r:id="rId27"/>
    <p:sldId id="676" r:id="rId28"/>
    <p:sldId id="663" r:id="rId29"/>
    <p:sldId id="664" r:id="rId30"/>
    <p:sldId id="665" r:id="rId31"/>
    <p:sldId id="666" r:id="rId32"/>
    <p:sldId id="667" r:id="rId33"/>
    <p:sldId id="668" r:id="rId34"/>
    <p:sldId id="669" r:id="rId35"/>
    <p:sldId id="670" r:id="rId36"/>
    <p:sldId id="671" r:id="rId37"/>
    <p:sldId id="672" r:id="rId38"/>
    <p:sldId id="673" r:id="rId39"/>
    <p:sldId id="550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641"/>
            <p14:sldId id="642"/>
            <p14:sldId id="643"/>
            <p14:sldId id="644"/>
            <p14:sldId id="645"/>
            <p14:sldId id="646"/>
            <p14:sldId id="647"/>
            <p14:sldId id="674"/>
            <p14:sldId id="64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75"/>
            <p14:sldId id="658"/>
            <p14:sldId id="659"/>
            <p14:sldId id="660"/>
            <p14:sldId id="661"/>
            <p14:sldId id="662"/>
            <p14:sldId id="676"/>
            <p14:sldId id="663"/>
            <p14:sldId id="664"/>
            <p14:sldId id="665"/>
            <p14:sldId id="666"/>
            <p14:sldId id="667"/>
            <p14:sldId id="668"/>
            <p14:sldId id="669"/>
            <p14:sldId id="670"/>
            <p14:sldId id="671"/>
            <p14:sldId id="672"/>
            <p14:sldId id="673"/>
            <p14:sldId id="55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3" autoAdjust="0"/>
    <p:restoredTop sz="93738" autoAdjust="0"/>
  </p:normalViewPr>
  <p:slideViewPr>
    <p:cSldViewPr snapToGrid="0">
      <p:cViewPr varScale="1">
        <p:scale>
          <a:sx n="85" d="100"/>
          <a:sy n="85" d="100"/>
        </p:scale>
        <p:origin x="1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CFDBCF4A-CFAC-961F-AB5D-CBCF7FF352DA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9825151" y="0"/>
            <a:ext cx="2203564" cy="1469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5.jp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Yasser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6A0A6A7C-EE94-4E3D-F43C-1BDD099374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837" y="219612"/>
            <a:ext cx="2835742" cy="189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3"/>
            <a:ext cx="8040594" cy="4559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4014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Decision trees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b="1" dirty="0"/>
              <a:t>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Decision trees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A decision tree is a supervised classification algorithm that implements divide and conquer strategy in building a tree structure for the training set.</a:t>
            </a:r>
          </a:p>
          <a:p>
            <a:r>
              <a:rPr lang="en-US" sz="3200" dirty="0"/>
              <a:t>Decision trees vs rule-based Expert systems.</a:t>
            </a:r>
            <a:endParaRPr lang="en-GB" sz="3200" dirty="0"/>
          </a:p>
          <a:p>
            <a:pPr lvl="1"/>
            <a:r>
              <a:rPr lang="en-GB" sz="2800" dirty="0"/>
              <a:t>Nodes represent features/attributes upon which a decision to be taken</a:t>
            </a:r>
          </a:p>
          <a:p>
            <a:pPr lvl="1"/>
            <a:r>
              <a:rPr lang="en-GB" sz="2800" dirty="0"/>
              <a:t>Arcs represent different rules.</a:t>
            </a:r>
          </a:p>
          <a:p>
            <a:pPr lvl="1"/>
            <a:r>
              <a:rPr lang="en-GB" sz="2800" dirty="0"/>
              <a:t>leaf nodes represent output variable classes.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57885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101662" cy="4351338"/>
          </a:xfrm>
        </p:spPr>
        <p:txBody>
          <a:bodyPr>
            <a:normAutofit/>
          </a:bodyPr>
          <a:lstStyle/>
          <a:p>
            <a:r>
              <a:rPr lang="en-US" dirty="0"/>
              <a:t>If tomorrow the values of Outlook, Temperature, Humidity and Windy were sunny, 74°F, 77% and false respectively, what would the decision be?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7644" y="2180760"/>
            <a:ext cx="6429375" cy="3996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954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406462" cy="4351338"/>
          </a:xfrm>
        </p:spPr>
        <p:txBody>
          <a:bodyPr/>
          <a:lstStyle/>
          <a:p>
            <a:r>
              <a:rPr lang="en-US" dirty="0"/>
              <a:t>If tomorrow the values of Outlook, Temperature, Humidity and Windy were:</a:t>
            </a:r>
          </a:p>
          <a:p>
            <a:pPr lvl="1"/>
            <a:r>
              <a:rPr lang="en-US" dirty="0"/>
              <a:t> </a:t>
            </a:r>
            <a:r>
              <a:rPr lang="en-US" b="1" u="sng" dirty="0"/>
              <a:t>sunny</a:t>
            </a:r>
            <a:r>
              <a:rPr lang="en-US" dirty="0"/>
              <a:t>, </a:t>
            </a:r>
          </a:p>
          <a:p>
            <a:pPr lvl="1"/>
            <a:r>
              <a:rPr lang="en-US" b="1" u="sng" dirty="0"/>
              <a:t>74°F</a:t>
            </a:r>
            <a:r>
              <a:rPr lang="en-US" dirty="0"/>
              <a:t>, </a:t>
            </a:r>
          </a:p>
          <a:p>
            <a:pPr lvl="1"/>
            <a:r>
              <a:rPr lang="en-US" b="1" u="sng" dirty="0"/>
              <a:t>77% </a:t>
            </a:r>
            <a:r>
              <a:rPr lang="en-US" dirty="0"/>
              <a:t>and </a:t>
            </a:r>
          </a:p>
          <a:p>
            <a:pPr lvl="1"/>
            <a:r>
              <a:rPr lang="en-US" b="1" u="sng" dirty="0"/>
              <a:t>false</a:t>
            </a:r>
            <a:r>
              <a:rPr lang="en-US" dirty="0"/>
              <a:t> respectively, </a:t>
            </a:r>
          </a:p>
          <a:p>
            <a:r>
              <a:rPr lang="en-US" dirty="0"/>
              <a:t>what would the decision be?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9314" y="2343808"/>
            <a:ext cx="6707769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126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Objects/Instances, Attributes, and Classes.</a:t>
            </a:r>
          </a:p>
          <a:p>
            <a:r>
              <a:rPr lang="en-US" dirty="0"/>
              <a:t>Splitting on attributes:</a:t>
            </a:r>
          </a:p>
          <a:p>
            <a:pPr lvl="1"/>
            <a:r>
              <a:rPr lang="en-US" dirty="0"/>
              <a:t>Testing the value of an attribute and then creating a branch for each of its possible values.</a:t>
            </a:r>
          </a:p>
          <a:p>
            <a:r>
              <a:rPr lang="en-US" dirty="0"/>
              <a:t>Splitting on categorical and continuous attributes.</a:t>
            </a:r>
          </a:p>
          <a:p>
            <a:r>
              <a:rPr lang="en-US" dirty="0"/>
              <a:t>Splitting continues until each branch can be labelled with just one classification.</a:t>
            </a:r>
          </a:p>
          <a:p>
            <a:r>
              <a:rPr lang="en-US" dirty="0"/>
              <a:t>Decision trees as an alternative </a:t>
            </a:r>
            <a:r>
              <a:rPr lang="en-US" b="1" u="sng" dirty="0"/>
              <a:t>concise</a:t>
            </a:r>
            <a:r>
              <a:rPr lang="en-US" dirty="0"/>
              <a:t> representation of the dataset.</a:t>
            </a:r>
          </a:p>
          <a:p>
            <a:r>
              <a:rPr lang="en-US" dirty="0"/>
              <a:t>Decision trees as a </a:t>
            </a:r>
            <a:r>
              <a:rPr lang="en-US" b="1" u="sng" dirty="0"/>
              <a:t>generalization</a:t>
            </a:r>
            <a:r>
              <a:rPr lang="en-US" dirty="0"/>
              <a:t> to predict the class of unseen instances.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641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2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5503" y="1646238"/>
            <a:ext cx="4637731" cy="484663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231610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753303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Think of the root node as corresponding to the original training set.</a:t>
            </a:r>
          </a:p>
          <a:p>
            <a:r>
              <a:rPr lang="en-US" dirty="0"/>
              <a:t>All other nodes correspond to a subset of the training set.</a:t>
            </a:r>
          </a:p>
          <a:p>
            <a:r>
              <a:rPr lang="en-US" dirty="0"/>
              <a:t>A branch is a path from root node to one of the leaf nodes.</a:t>
            </a:r>
          </a:p>
          <a:p>
            <a:r>
              <a:rPr lang="en-US" dirty="0"/>
              <a:t>There are five leaf nodes and hence five branches.</a:t>
            </a:r>
          </a:p>
          <a:p>
            <a:r>
              <a:rPr lang="en-US" dirty="0"/>
              <a:t>Each branch corresponds to a classification rule.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649" y="1825625"/>
            <a:ext cx="441869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439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Types of reasoning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Deduction : Making an inference based on accepted facts or premises. </a:t>
            </a:r>
          </a:p>
          <a:p>
            <a:r>
              <a:rPr lang="en-US" dirty="0"/>
              <a:t>if premises are true then actions are true.</a:t>
            </a:r>
          </a:p>
          <a:p>
            <a:pPr lvl="1"/>
            <a:endParaRPr lang="en-US" sz="3200" dirty="0"/>
          </a:p>
          <a:p>
            <a:pPr lvl="1"/>
            <a:endParaRPr lang="en-US" sz="3200" dirty="0"/>
          </a:p>
          <a:p>
            <a:pPr marL="292608" lvl="1" indent="0">
              <a:buNone/>
            </a:pPr>
            <a:endParaRPr lang="en-US" sz="3200" dirty="0"/>
          </a:p>
          <a:p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413" y="3584028"/>
            <a:ext cx="4639482" cy="1522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1989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reasoning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Abduction: making a </a:t>
            </a:r>
            <a:r>
              <a:rPr lang="en-US" b="1" dirty="0"/>
              <a:t>probable</a:t>
            </a:r>
            <a:r>
              <a:rPr lang="en-US" dirty="0"/>
              <a:t> conclusion from what you know.</a:t>
            </a:r>
          </a:p>
          <a:p>
            <a:r>
              <a:rPr lang="en-US" dirty="0"/>
              <a:t>Conclusion is consistent with the truth of the premises, but it </a:t>
            </a:r>
            <a:r>
              <a:rPr lang="en-US" b="1" dirty="0"/>
              <a:t>may not necessarily be correct</a:t>
            </a:r>
            <a:r>
              <a:rPr lang="en-US" dirty="0"/>
              <a:t>.</a:t>
            </a:r>
          </a:p>
          <a:p>
            <a:pPr lvl="1"/>
            <a:endParaRPr lang="en-US" sz="3200" dirty="0"/>
          </a:p>
          <a:p>
            <a:endParaRPr lang="en-US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911" y="4001294"/>
            <a:ext cx="3159836" cy="1243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5709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reasoning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Induction: Making an inference based on an observation.  </a:t>
            </a:r>
          </a:p>
          <a:p>
            <a:r>
              <a:rPr lang="en-US" dirty="0"/>
              <a:t>A generalization is based on repeated observations. </a:t>
            </a:r>
          </a:p>
          <a:p>
            <a:pPr marL="0" indent="0" algn="ctr">
              <a:buNone/>
            </a:pPr>
            <a:r>
              <a:rPr lang="en-US" dirty="0"/>
              <a:t>Example: </a:t>
            </a:r>
            <a:r>
              <a:rPr lang="en-US" b="1" u="sng" dirty="0"/>
              <a:t>After many observations </a:t>
            </a:r>
            <a:r>
              <a:rPr lang="en-US" dirty="0"/>
              <a:t>of x and y occurring together, learn the rule</a:t>
            </a:r>
          </a:p>
          <a:p>
            <a:pPr marL="0" indent="0" algn="ctr">
              <a:buNone/>
            </a:pPr>
            <a:r>
              <a:rPr lang="en-US" b="1" dirty="0"/>
              <a:t>if x then y</a:t>
            </a:r>
          </a:p>
          <a:p>
            <a:pPr marL="0" indent="0" algn="ctr">
              <a:buNone/>
            </a:pPr>
            <a:endParaRPr lang="en-US" dirty="0"/>
          </a:p>
          <a:p>
            <a:r>
              <a:rPr lang="en-US" dirty="0"/>
              <a:t>Example:  if I see 1,000 dogs with four legs I might reasonably conclude that </a:t>
            </a:r>
            <a:r>
              <a:rPr lang="en-US" b="1" dirty="0"/>
              <a:t>“if x is a dog then x has 4 legs”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103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err="1"/>
              <a:t>Tdidt</a:t>
            </a:r>
            <a:br>
              <a:rPr lang="en-US" sz="3200" dirty="0"/>
            </a:br>
            <a:r>
              <a:rPr lang="en-US" sz="3200" dirty="0"/>
              <a:t>(Top Down Induction on Decision Trees)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316615" cy="4351338"/>
          </a:xfrm>
        </p:spPr>
        <p:txBody>
          <a:bodyPr>
            <a:normAutofit/>
          </a:bodyPr>
          <a:lstStyle/>
          <a:p>
            <a:r>
              <a:rPr lang="en-US" sz="2400" dirty="0"/>
              <a:t>Decision trees are generated by repeatedly splitting on the values of attributes. </a:t>
            </a:r>
          </a:p>
          <a:p>
            <a:r>
              <a:rPr lang="en-US" sz="2400" dirty="0"/>
              <a:t>This process is known as </a:t>
            </a:r>
            <a:r>
              <a:rPr lang="en-US" sz="2400" b="1" u="sng" dirty="0"/>
              <a:t>recursive partitioning</a:t>
            </a:r>
            <a:r>
              <a:rPr lang="en-US" sz="2400" dirty="0"/>
              <a:t>.</a:t>
            </a:r>
          </a:p>
          <a:p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4815" y="2172494"/>
            <a:ext cx="7957752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341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tdidt</a:t>
            </a:r>
            <a:r>
              <a:rPr lang="en-US" dirty="0"/>
              <a:t>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maximum possible length for a branch is M (Number of attributes), hence the algorithm is </a:t>
            </a:r>
            <a:r>
              <a:rPr lang="en-US" b="1" dirty="0"/>
              <a:t>guaranteed to terminate</a:t>
            </a:r>
            <a:r>
              <a:rPr lang="en-US" dirty="0"/>
              <a:t>.</a:t>
            </a:r>
          </a:p>
          <a:p>
            <a:r>
              <a:rPr lang="en-US" dirty="0"/>
              <a:t>No two instances with the same values of all the attributes may belong to different classes (</a:t>
            </a:r>
            <a:r>
              <a:rPr lang="en-US" i="1" dirty="0"/>
              <a:t>Adequacy Condition)</a:t>
            </a:r>
            <a:r>
              <a:rPr lang="en-US" dirty="0"/>
              <a:t>.</a:t>
            </a:r>
          </a:p>
          <a:p>
            <a:r>
              <a:rPr lang="en-US" b="1" dirty="0"/>
              <a:t>The algorithm does not specify the method of selecting an attribute for split</a:t>
            </a:r>
            <a:r>
              <a:rPr lang="en-US" dirty="0"/>
              <a:t>.</a:t>
            </a:r>
          </a:p>
          <a:p>
            <a:r>
              <a:rPr lang="en-US" dirty="0"/>
              <a:t>Making a good choice of attributes to split on at each stage is crucial to the success of the TDIDT approach.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1868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7500"/>
          </a:bodyPr>
          <a:lstStyle/>
          <a:p>
            <a:r>
              <a:rPr lang="en-US" sz="3700" dirty="0"/>
              <a:t>Attribute Selection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407979" cy="4351338"/>
          </a:xfrm>
        </p:spPr>
        <p:txBody>
          <a:bodyPr/>
          <a:lstStyle/>
          <a:p>
            <a:r>
              <a:rPr lang="en-US" dirty="0"/>
              <a:t>Is it feasible to look for the best selection of attributes?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8812" y="2490952"/>
            <a:ext cx="7439378" cy="276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5341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070131" cy="4351338"/>
          </a:xfrm>
        </p:spPr>
        <p:txBody>
          <a:bodyPr/>
          <a:lstStyle/>
          <a:p>
            <a:r>
              <a:rPr lang="en-US" dirty="0"/>
              <a:t>Using this dataset can you make a set of generalization rules to decide whether a person will play Football or Netball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4434" y="1774113"/>
            <a:ext cx="6043613" cy="440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4649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56750"/>
            <a:ext cx="2598683" cy="1201354"/>
          </a:xfrm>
        </p:spPr>
        <p:txBody>
          <a:bodyPr/>
          <a:lstStyle/>
          <a:p>
            <a:r>
              <a:rPr lang="en-US" dirty="0"/>
              <a:t>Five branches ( rules )</a:t>
            </a:r>
          </a:p>
          <a:p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6428" y="2256750"/>
            <a:ext cx="7239000" cy="3447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7627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Only two rules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The only way to know which one gives better results for unseen data is to use them both and compare the results.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2998" y="2462049"/>
            <a:ext cx="4991100" cy="210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308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Selection using entropy and information gain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298324" cy="435133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Select the attribute that minimizes the value of </a:t>
            </a:r>
            <a:r>
              <a:rPr lang="en-US" b="1" dirty="0"/>
              <a:t>entropy</a:t>
            </a:r>
            <a:r>
              <a:rPr lang="en-US" dirty="0"/>
              <a:t>, thus maximizing the </a:t>
            </a:r>
            <a:r>
              <a:rPr lang="en-US" b="1" dirty="0"/>
              <a:t>information gain</a:t>
            </a:r>
            <a:r>
              <a:rPr lang="en-US" dirty="0"/>
              <a:t>.</a:t>
            </a:r>
          </a:p>
          <a:p>
            <a:endParaRPr lang="en-US" sz="2400" dirty="0"/>
          </a:p>
          <a:p>
            <a:r>
              <a:rPr lang="en-US" dirty="0"/>
              <a:t>There is </a:t>
            </a:r>
            <a:r>
              <a:rPr lang="en-US" b="1" dirty="0"/>
              <a:t>no guarantee </a:t>
            </a:r>
            <a:r>
              <a:rPr lang="en-US" dirty="0"/>
              <a:t>that using entropy will always lead to a small decision tree</a:t>
            </a:r>
          </a:p>
          <a:p>
            <a:r>
              <a:rPr lang="en-US" dirty="0"/>
              <a:t>Experience shows that it generally produces trees with </a:t>
            </a:r>
            <a:r>
              <a:rPr lang="en-US" b="1" dirty="0"/>
              <a:t>fewer branches</a:t>
            </a:r>
            <a:r>
              <a:rPr lang="en-US" dirty="0"/>
              <a:t>.</a:t>
            </a:r>
          </a:p>
          <a:p>
            <a:r>
              <a:rPr lang="en-US" dirty="0"/>
              <a:t>Experience also shows that </a:t>
            </a:r>
            <a:r>
              <a:rPr lang="en-US" b="1" dirty="0"/>
              <a:t>small trees tend to give more accurate predictions </a:t>
            </a:r>
            <a:r>
              <a:rPr lang="en-US" dirty="0"/>
              <a:t>than large ones, although there is certainly no guarantee of infallibility.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3441" y="2596055"/>
            <a:ext cx="4343400" cy="2354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8010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271345" cy="4351338"/>
          </a:xfrm>
        </p:spPr>
        <p:txBody>
          <a:bodyPr/>
          <a:lstStyle/>
          <a:p>
            <a:r>
              <a:rPr lang="en-US" dirty="0"/>
              <a:t>Lenses dataset</a:t>
            </a:r>
          </a:p>
          <a:p>
            <a:r>
              <a:rPr lang="en-US" dirty="0"/>
              <a:t>24 instances</a:t>
            </a:r>
          </a:p>
          <a:p>
            <a:r>
              <a:rPr lang="en-US" dirty="0"/>
              <a:t>3 classes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1131" y="625185"/>
            <a:ext cx="4848225" cy="575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5602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entropy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475483" cy="4351338"/>
          </a:xfrm>
        </p:spPr>
        <p:txBody>
          <a:bodyPr>
            <a:normAutofit/>
          </a:bodyPr>
          <a:lstStyle/>
          <a:p>
            <a:r>
              <a:rPr lang="en-US" sz="3200" dirty="0"/>
              <a:t>Entropy is a measure of the ‘uncertainty’ contained in a training set, due to the presence of more than one possible classification.</a:t>
            </a:r>
          </a:p>
          <a:p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263754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entropy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475483" cy="4351338"/>
          </a:xfrm>
        </p:spPr>
        <p:txBody>
          <a:bodyPr>
            <a:normAutofit/>
          </a:bodyPr>
          <a:lstStyle/>
          <a:p>
            <a:r>
              <a:rPr lang="en-US" dirty="0"/>
              <a:t>Let K = number of classes.</a:t>
            </a:r>
          </a:p>
          <a:p>
            <a:r>
              <a:rPr lang="en-US" dirty="0"/>
              <a:t>p</a:t>
            </a:r>
            <a:r>
              <a:rPr lang="en-US" baseline="-25000" dirty="0"/>
              <a:t>i</a:t>
            </a:r>
            <a:r>
              <a:rPr lang="en-US" dirty="0"/>
              <a:t> for </a:t>
            </a:r>
            <a:r>
              <a:rPr lang="en-US" dirty="0" err="1"/>
              <a:t>i</a:t>
            </a:r>
            <a:r>
              <a:rPr lang="en-US" dirty="0"/>
              <a:t> = 1 to K is  the number of occurrences of class </a:t>
            </a:r>
            <a:r>
              <a:rPr lang="en-US" dirty="0" err="1"/>
              <a:t>i</a:t>
            </a:r>
            <a:r>
              <a:rPr lang="en-US" dirty="0"/>
              <a:t> divided by the total number of instances, which is the </a:t>
            </a:r>
            <a:r>
              <a:rPr lang="en-US" b="1" dirty="0"/>
              <a:t>probability of the class </a:t>
            </a:r>
            <a:r>
              <a:rPr lang="en-US" b="1" dirty="0" err="1"/>
              <a:t>i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E is the entropy of the training set, it is measured in ‘</a:t>
            </a:r>
            <a:r>
              <a:rPr lang="en-US" b="1" dirty="0"/>
              <a:t>bits</a:t>
            </a:r>
            <a:r>
              <a:rPr lang="en-US" dirty="0"/>
              <a:t>’ of information, </a:t>
            </a:r>
            <a:r>
              <a:rPr lang="en-US" b="1" dirty="0"/>
              <a:t>where p</a:t>
            </a:r>
            <a:r>
              <a:rPr lang="en-US" b="1" baseline="-25000" dirty="0"/>
              <a:t>i</a:t>
            </a:r>
            <a:r>
              <a:rPr lang="en-US" b="1" i="1" dirty="0"/>
              <a:t> not equal </a:t>
            </a:r>
            <a:r>
              <a:rPr lang="en-US" b="1" dirty="0"/>
              <a:t>0.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1173" y="3694386"/>
            <a:ext cx="2495550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8637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entropy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286297" cy="4351338"/>
          </a:xfrm>
        </p:spPr>
        <p:txBody>
          <a:bodyPr/>
          <a:lstStyle/>
          <a:p>
            <a:r>
              <a:rPr lang="en-US" dirty="0"/>
              <a:t>The value of </a:t>
            </a:r>
            <a:r>
              <a:rPr lang="en-US" b="1" dirty="0"/>
              <a:t>−p</a:t>
            </a:r>
            <a:r>
              <a:rPr lang="en-US" b="1" baseline="-25000" dirty="0"/>
              <a:t>i</a:t>
            </a:r>
            <a:r>
              <a:rPr lang="en-US" b="1" dirty="0"/>
              <a:t> log2 p</a:t>
            </a:r>
            <a:r>
              <a:rPr lang="en-US" b="1" baseline="-25000" dirty="0"/>
              <a:t>i </a:t>
            </a:r>
            <a:r>
              <a:rPr lang="en-US" b="1" dirty="0"/>
              <a:t> </a:t>
            </a:r>
            <a:r>
              <a:rPr lang="en-US" dirty="0"/>
              <a:t>is positive </a:t>
            </a:r>
            <a:r>
              <a:rPr lang="en-US" b="1" dirty="0"/>
              <a:t>for values of p</a:t>
            </a:r>
            <a:r>
              <a:rPr lang="en-US" b="1" baseline="-25000" dirty="0"/>
              <a:t>i </a:t>
            </a:r>
            <a:r>
              <a:rPr lang="en-US" b="1" dirty="0"/>
              <a:t>greater than zero and less than 1</a:t>
            </a:r>
            <a:r>
              <a:rPr lang="en-US" dirty="0"/>
              <a:t>.</a:t>
            </a:r>
          </a:p>
          <a:p>
            <a:r>
              <a:rPr lang="en-US" dirty="0"/>
              <a:t>When </a:t>
            </a:r>
            <a:r>
              <a:rPr lang="en-US" b="1" dirty="0"/>
              <a:t>p</a:t>
            </a:r>
            <a:r>
              <a:rPr lang="en-US" b="1" baseline="-25000" dirty="0"/>
              <a:t>i</a:t>
            </a:r>
            <a:r>
              <a:rPr lang="en-US" dirty="0"/>
              <a:t> = 1 the value of </a:t>
            </a:r>
            <a:r>
              <a:rPr lang="en-US" b="1" dirty="0"/>
              <a:t>−p</a:t>
            </a:r>
            <a:r>
              <a:rPr lang="en-US" b="1" baseline="-25000" dirty="0"/>
              <a:t>i</a:t>
            </a:r>
            <a:r>
              <a:rPr lang="en-US" b="1" dirty="0"/>
              <a:t> log</a:t>
            </a:r>
            <a:r>
              <a:rPr lang="en-US" b="1" baseline="-25000" dirty="0"/>
              <a:t>2</a:t>
            </a:r>
            <a:r>
              <a:rPr lang="en-US" b="1" dirty="0"/>
              <a:t> p</a:t>
            </a:r>
            <a:r>
              <a:rPr lang="en-US" b="1" baseline="-25000" dirty="0"/>
              <a:t>i </a:t>
            </a:r>
            <a:r>
              <a:rPr lang="en-US" dirty="0"/>
              <a:t>is zero.</a:t>
            </a:r>
          </a:p>
          <a:p>
            <a:r>
              <a:rPr lang="en-US" dirty="0"/>
              <a:t>E is positive or zero for all training sets.</a:t>
            </a:r>
          </a:p>
          <a:p>
            <a:r>
              <a:rPr lang="en-US" dirty="0"/>
              <a:t>E is </a:t>
            </a:r>
            <a:r>
              <a:rPr lang="en-US" b="1" dirty="0"/>
              <a:t>zero</a:t>
            </a:r>
            <a:r>
              <a:rPr lang="en-US" dirty="0"/>
              <a:t> if all the instances belong to the </a:t>
            </a:r>
            <a:r>
              <a:rPr lang="en-US" b="1" dirty="0"/>
              <a:t>same class</a:t>
            </a:r>
            <a:r>
              <a:rPr lang="en-US" dirty="0"/>
              <a:t>.</a:t>
            </a:r>
          </a:p>
          <a:p>
            <a:r>
              <a:rPr lang="en-US" dirty="0"/>
              <a:t>E takes its </a:t>
            </a:r>
            <a:r>
              <a:rPr lang="en-US" b="1" dirty="0"/>
              <a:t>maximum value </a:t>
            </a:r>
            <a:r>
              <a:rPr lang="en-US" dirty="0"/>
              <a:t>when the instances are </a:t>
            </a:r>
            <a:r>
              <a:rPr lang="en-US" b="1" dirty="0"/>
              <a:t>equally distributed </a:t>
            </a:r>
            <a:r>
              <a:rPr lang="en-US" dirty="0"/>
              <a:t>amongst the K possible classes.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12617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Entropy of Lenses dataset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799786" cy="4659258"/>
          </a:xfrm>
        </p:spPr>
        <p:txBody>
          <a:bodyPr>
            <a:noAutofit/>
          </a:bodyPr>
          <a:lstStyle/>
          <a:p>
            <a:r>
              <a:rPr lang="en-US" sz="2400" dirty="0"/>
              <a:t>Total instances is 24.</a:t>
            </a:r>
          </a:p>
          <a:p>
            <a:r>
              <a:rPr lang="en-US" sz="2400" dirty="0"/>
              <a:t>4 	instances with classification 1</a:t>
            </a:r>
          </a:p>
          <a:p>
            <a:r>
              <a:rPr lang="en-US" sz="2400" dirty="0"/>
              <a:t>5 	instances with classification 2 </a:t>
            </a:r>
          </a:p>
          <a:p>
            <a:r>
              <a:rPr lang="en-US" sz="2400" dirty="0"/>
              <a:t>15	instances with classification 3</a:t>
            </a:r>
          </a:p>
          <a:p>
            <a:r>
              <a:rPr lang="en-US" sz="2400" dirty="0"/>
              <a:t>p</a:t>
            </a:r>
            <a:r>
              <a:rPr lang="en-US" sz="2400" baseline="-25000" dirty="0"/>
              <a:t>1</a:t>
            </a:r>
            <a:r>
              <a:rPr lang="en-US" sz="2400" dirty="0"/>
              <a:t> = 4/24, </a:t>
            </a:r>
          </a:p>
          <a:p>
            <a:r>
              <a:rPr lang="en-US" sz="2400" dirty="0"/>
              <a:t>p</a:t>
            </a:r>
            <a:r>
              <a:rPr lang="en-US" sz="2400" baseline="-25000" dirty="0"/>
              <a:t>2</a:t>
            </a:r>
            <a:r>
              <a:rPr lang="en-US" sz="2400" dirty="0"/>
              <a:t> = 5/24 and </a:t>
            </a:r>
          </a:p>
          <a:p>
            <a:r>
              <a:rPr lang="en-US" sz="2400" dirty="0"/>
              <a:t>p</a:t>
            </a:r>
            <a:r>
              <a:rPr lang="en-US" sz="2400" baseline="-25000" dirty="0"/>
              <a:t>3</a:t>
            </a:r>
            <a:r>
              <a:rPr lang="en-US" sz="2400" dirty="0"/>
              <a:t> = 15/24.</a:t>
            </a:r>
          </a:p>
          <a:p>
            <a:r>
              <a:rPr lang="en-US" sz="2400" dirty="0" err="1"/>
              <a:t>E</a:t>
            </a:r>
            <a:r>
              <a:rPr lang="en-US" sz="2400" baseline="-25000" dirty="0" err="1"/>
              <a:t>start</a:t>
            </a:r>
            <a:r>
              <a:rPr lang="en-US" sz="2400" baseline="-25000" dirty="0"/>
              <a:t>  </a:t>
            </a:r>
            <a:r>
              <a:rPr lang="en-US" sz="2400" dirty="0"/>
              <a:t>is the entropy of the whole dataset regardless to any attributes. </a:t>
            </a:r>
          </a:p>
          <a:p>
            <a:r>
              <a:rPr lang="en-US" sz="1800" dirty="0" err="1"/>
              <a:t>E</a:t>
            </a:r>
            <a:r>
              <a:rPr lang="en-US" sz="1800" baseline="-25000" dirty="0" err="1"/>
              <a:t>start</a:t>
            </a:r>
            <a:r>
              <a:rPr lang="en-US" sz="1800" dirty="0"/>
              <a:t> 	= −(4/24) log2(4/24) − (5/24) log2(5/24) − (15/24) log2(15/24)</a:t>
            </a:r>
          </a:p>
          <a:p>
            <a:r>
              <a:rPr lang="en-US" sz="1800" dirty="0"/>
              <a:t>       	= 0.4308 + 0.4715 + 0.4238 = 1.3261 bits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493005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Using Entropy for Attribute Selection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Partition the initial training set into smaller training sets repeatedly using attributes, until the entropy of each of these subsets becomes zero.</a:t>
            </a:r>
          </a:p>
          <a:p>
            <a:r>
              <a:rPr lang="en-US" dirty="0"/>
              <a:t>Splitting on </a:t>
            </a:r>
            <a:r>
              <a:rPr lang="en-US" i="1" dirty="0"/>
              <a:t>any </a:t>
            </a:r>
            <a:r>
              <a:rPr lang="en-US" dirty="0"/>
              <a:t>attribute has the property that </a:t>
            </a:r>
            <a:r>
              <a:rPr lang="en-US" b="1" dirty="0"/>
              <a:t>the average entropy of the resulting subsets will be less than (or occasionally equal to) to that of the previous training set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3940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70035" y="378123"/>
            <a:ext cx="7239000" cy="670560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0" lang="en-US" sz="3800" b="1" i="0" u="none" strike="noStrike" kern="1200" cap="all" spc="0" normalizeH="0" baseline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j-ea"/>
                <a:cs typeface="+mj-cs"/>
              </a:defRPr>
            </a:lvl1pPr>
          </a:lstStyle>
          <a:p>
            <a:r>
              <a:rPr lang="en-US" dirty="0"/>
              <a:t>splitting on age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40275" b="2072"/>
          <a:stretch/>
        </p:blipFill>
        <p:spPr>
          <a:xfrm>
            <a:off x="670035" y="1127235"/>
            <a:ext cx="2895599" cy="56389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5835" y="449239"/>
            <a:ext cx="2444106" cy="19352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2591" y="2472670"/>
            <a:ext cx="2416981" cy="19100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5835" y="4480035"/>
            <a:ext cx="2444106" cy="1914169"/>
          </a:xfrm>
          <a:prstGeom prst="rect">
            <a:avLst/>
          </a:prstGeom>
        </p:spPr>
      </p:pic>
      <p:cxnSp>
        <p:nvCxnSpPr>
          <p:cNvPr id="9" name="Straight Arrow Connector 8"/>
          <p:cNvCxnSpPr>
            <a:stCxn id="5" idx="3"/>
          </p:cNvCxnSpPr>
          <p:nvPr/>
        </p:nvCxnSpPr>
        <p:spPr>
          <a:xfrm flipV="1">
            <a:off x="3565634" y="1363271"/>
            <a:ext cx="1600201" cy="25834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3"/>
            <a:endCxn id="7" idx="1"/>
          </p:cNvCxnSpPr>
          <p:nvPr/>
        </p:nvCxnSpPr>
        <p:spPr>
          <a:xfrm flipV="1">
            <a:off x="3565634" y="3427695"/>
            <a:ext cx="1616957" cy="5190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5" idx="3"/>
            <a:endCxn id="8" idx="1"/>
          </p:cNvCxnSpPr>
          <p:nvPr/>
        </p:nvCxnSpPr>
        <p:spPr>
          <a:xfrm>
            <a:off x="3565634" y="3946726"/>
            <a:ext cx="1600201" cy="14903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7680434" y="1188287"/>
            <a:ext cx="762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Age=1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680434" y="3199094"/>
            <a:ext cx="762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Age=2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687779" y="5208519"/>
            <a:ext cx="762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Age=3</a:t>
            </a:r>
          </a:p>
        </p:txBody>
      </p:sp>
    </p:spTree>
    <p:extLst>
      <p:ext uri="{BB962C8B-B14F-4D97-AF65-F5344CB8AC3E}">
        <p14:creationId xmlns:p14="http://schemas.microsoft.com/office/powerpoint/2010/main" val="7514819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entropy of age attribute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Training set 1 (age = 1)</a:t>
            </a:r>
          </a:p>
          <a:p>
            <a:pPr lvl="1"/>
            <a:r>
              <a:rPr lang="en-US" dirty="0"/>
              <a:t>Entropy E1 = −(2/8) log</a:t>
            </a:r>
            <a:r>
              <a:rPr lang="en-US" baseline="-25000" dirty="0"/>
              <a:t>2</a:t>
            </a:r>
            <a:r>
              <a:rPr lang="en-US" dirty="0"/>
              <a:t>(2/8) − (2/8) log</a:t>
            </a:r>
            <a:r>
              <a:rPr lang="en-US" baseline="-25000" dirty="0"/>
              <a:t>2</a:t>
            </a:r>
            <a:r>
              <a:rPr lang="en-US" dirty="0"/>
              <a:t>(2/8) − (4/8) log</a:t>
            </a:r>
            <a:r>
              <a:rPr lang="en-US" baseline="-25000" dirty="0"/>
              <a:t>2</a:t>
            </a:r>
            <a:r>
              <a:rPr lang="en-US" dirty="0"/>
              <a:t>(4/8) </a:t>
            </a:r>
          </a:p>
          <a:p>
            <a:pPr lvl="1"/>
            <a:r>
              <a:rPr lang="en-US" dirty="0"/>
              <a:t>= 0.5 + 0.5 + 0.5 = </a:t>
            </a:r>
            <a:r>
              <a:rPr lang="en-US" b="1" dirty="0"/>
              <a:t>1.5</a:t>
            </a:r>
          </a:p>
          <a:p>
            <a:r>
              <a:rPr lang="en-US" b="1" dirty="0"/>
              <a:t>Training set 2 (age = 2)</a:t>
            </a:r>
          </a:p>
          <a:p>
            <a:pPr lvl="1"/>
            <a:r>
              <a:rPr lang="en-US" dirty="0"/>
              <a:t>Entropy </a:t>
            </a:r>
            <a:r>
              <a:rPr lang="en-US" i="1" dirty="0"/>
              <a:t>E</a:t>
            </a:r>
            <a:r>
              <a:rPr lang="en-US" dirty="0"/>
              <a:t>2 = </a:t>
            </a:r>
            <a:r>
              <a:rPr lang="en-US" i="1" dirty="0"/>
              <a:t>−</a:t>
            </a:r>
            <a:r>
              <a:rPr lang="en-US" dirty="0"/>
              <a:t>(1</a:t>
            </a:r>
            <a:r>
              <a:rPr lang="en-US" i="1" dirty="0"/>
              <a:t>/</a:t>
            </a:r>
            <a:r>
              <a:rPr lang="en-US" dirty="0"/>
              <a:t>8) log</a:t>
            </a:r>
            <a:r>
              <a:rPr lang="en-US" baseline="-25000" dirty="0"/>
              <a:t>2</a:t>
            </a:r>
            <a:r>
              <a:rPr lang="en-US" dirty="0"/>
              <a:t>(1</a:t>
            </a:r>
            <a:r>
              <a:rPr lang="en-US" i="1" dirty="0"/>
              <a:t>/</a:t>
            </a:r>
            <a:r>
              <a:rPr lang="en-US" dirty="0"/>
              <a:t>8) </a:t>
            </a:r>
            <a:r>
              <a:rPr lang="en-US" i="1" dirty="0"/>
              <a:t>− </a:t>
            </a:r>
            <a:r>
              <a:rPr lang="en-US" dirty="0"/>
              <a:t>(2</a:t>
            </a:r>
            <a:r>
              <a:rPr lang="en-US" i="1" dirty="0"/>
              <a:t>/</a:t>
            </a:r>
            <a:r>
              <a:rPr lang="en-US" dirty="0"/>
              <a:t>8) log</a:t>
            </a:r>
            <a:r>
              <a:rPr lang="en-US" baseline="-25000" dirty="0"/>
              <a:t>2</a:t>
            </a:r>
            <a:r>
              <a:rPr lang="en-US" dirty="0"/>
              <a:t>(2</a:t>
            </a:r>
            <a:r>
              <a:rPr lang="en-US" i="1" dirty="0"/>
              <a:t>/</a:t>
            </a:r>
            <a:r>
              <a:rPr lang="en-US" dirty="0"/>
              <a:t>8) </a:t>
            </a:r>
            <a:r>
              <a:rPr lang="en-US" i="1" dirty="0"/>
              <a:t>− </a:t>
            </a:r>
            <a:r>
              <a:rPr lang="en-US" dirty="0"/>
              <a:t>(5</a:t>
            </a:r>
            <a:r>
              <a:rPr lang="en-US" i="1" dirty="0"/>
              <a:t>/</a:t>
            </a:r>
            <a:r>
              <a:rPr lang="en-US" dirty="0"/>
              <a:t>8) log</a:t>
            </a:r>
            <a:r>
              <a:rPr lang="en-US" baseline="-25000" dirty="0"/>
              <a:t>2</a:t>
            </a:r>
            <a:r>
              <a:rPr lang="en-US" dirty="0"/>
              <a:t>(5</a:t>
            </a:r>
            <a:r>
              <a:rPr lang="en-US" i="1" dirty="0"/>
              <a:t>/</a:t>
            </a:r>
            <a:r>
              <a:rPr lang="en-US" dirty="0"/>
              <a:t>8)</a:t>
            </a:r>
          </a:p>
          <a:p>
            <a:pPr lvl="1"/>
            <a:r>
              <a:rPr lang="en-US" dirty="0"/>
              <a:t>= 0</a:t>
            </a:r>
            <a:r>
              <a:rPr lang="en-US" i="1" dirty="0"/>
              <a:t>.</a:t>
            </a:r>
            <a:r>
              <a:rPr lang="en-US" dirty="0"/>
              <a:t>375 + 0</a:t>
            </a:r>
            <a:r>
              <a:rPr lang="en-US" i="1" dirty="0"/>
              <a:t>.</a:t>
            </a:r>
            <a:r>
              <a:rPr lang="en-US" dirty="0"/>
              <a:t>5 + 0</a:t>
            </a:r>
            <a:r>
              <a:rPr lang="en-US" i="1" dirty="0"/>
              <a:t>.</a:t>
            </a:r>
            <a:r>
              <a:rPr lang="en-US" dirty="0"/>
              <a:t>4238 = </a:t>
            </a:r>
            <a:r>
              <a:rPr lang="en-US" b="1" dirty="0"/>
              <a:t>1</a:t>
            </a:r>
            <a:r>
              <a:rPr lang="en-US" b="1" i="1" dirty="0"/>
              <a:t>.</a:t>
            </a:r>
            <a:r>
              <a:rPr lang="en-US" b="1" dirty="0"/>
              <a:t>2988</a:t>
            </a:r>
          </a:p>
          <a:p>
            <a:r>
              <a:rPr lang="en-US" b="1" dirty="0"/>
              <a:t>Training Set 3 (age = 3)</a:t>
            </a:r>
          </a:p>
          <a:p>
            <a:pPr lvl="1"/>
            <a:r>
              <a:rPr lang="en-US" dirty="0"/>
              <a:t>Entropy </a:t>
            </a:r>
            <a:r>
              <a:rPr lang="en-US" i="1" dirty="0"/>
              <a:t>E</a:t>
            </a:r>
            <a:r>
              <a:rPr lang="en-US" dirty="0"/>
              <a:t>3 = </a:t>
            </a:r>
            <a:r>
              <a:rPr lang="en-US" i="1" dirty="0"/>
              <a:t>−</a:t>
            </a:r>
            <a:r>
              <a:rPr lang="en-US" dirty="0"/>
              <a:t>(1</a:t>
            </a:r>
            <a:r>
              <a:rPr lang="en-US" i="1" dirty="0"/>
              <a:t>/</a:t>
            </a:r>
            <a:r>
              <a:rPr lang="en-US" dirty="0"/>
              <a:t>8) log</a:t>
            </a:r>
            <a:r>
              <a:rPr lang="en-US" baseline="-25000" dirty="0"/>
              <a:t>2</a:t>
            </a:r>
            <a:r>
              <a:rPr lang="en-US" dirty="0"/>
              <a:t>(1</a:t>
            </a:r>
            <a:r>
              <a:rPr lang="en-US" i="1" dirty="0"/>
              <a:t>/</a:t>
            </a:r>
            <a:r>
              <a:rPr lang="en-US" dirty="0"/>
              <a:t>8) </a:t>
            </a:r>
            <a:r>
              <a:rPr lang="en-US" i="1" dirty="0"/>
              <a:t>− </a:t>
            </a:r>
            <a:r>
              <a:rPr lang="en-US" dirty="0"/>
              <a:t>(1</a:t>
            </a:r>
            <a:r>
              <a:rPr lang="en-US" i="1" dirty="0"/>
              <a:t>/</a:t>
            </a:r>
            <a:r>
              <a:rPr lang="en-US" dirty="0"/>
              <a:t>8) log</a:t>
            </a:r>
            <a:r>
              <a:rPr lang="en-US" baseline="-25000" dirty="0"/>
              <a:t>2</a:t>
            </a:r>
            <a:r>
              <a:rPr lang="en-US" dirty="0"/>
              <a:t>(1</a:t>
            </a:r>
            <a:r>
              <a:rPr lang="en-US" i="1" dirty="0"/>
              <a:t>/</a:t>
            </a:r>
            <a:r>
              <a:rPr lang="en-US" dirty="0"/>
              <a:t>8) </a:t>
            </a:r>
            <a:r>
              <a:rPr lang="en-US" i="1" dirty="0"/>
              <a:t>− </a:t>
            </a:r>
            <a:r>
              <a:rPr lang="en-US" dirty="0"/>
              <a:t>(6</a:t>
            </a:r>
            <a:r>
              <a:rPr lang="en-US" i="1" dirty="0"/>
              <a:t>/</a:t>
            </a:r>
            <a:r>
              <a:rPr lang="en-US" dirty="0"/>
              <a:t>8) log</a:t>
            </a:r>
            <a:r>
              <a:rPr lang="en-US" baseline="-25000" dirty="0"/>
              <a:t>`</a:t>
            </a:r>
            <a:r>
              <a:rPr lang="en-US" dirty="0"/>
              <a:t>(6</a:t>
            </a:r>
            <a:r>
              <a:rPr lang="en-US" i="1" dirty="0"/>
              <a:t>/</a:t>
            </a:r>
            <a:r>
              <a:rPr lang="en-US" dirty="0"/>
              <a:t>8)</a:t>
            </a:r>
          </a:p>
          <a:p>
            <a:pPr lvl="1"/>
            <a:r>
              <a:rPr lang="en-US" dirty="0"/>
              <a:t>= 0</a:t>
            </a:r>
            <a:r>
              <a:rPr lang="en-US" i="1" dirty="0"/>
              <a:t>.</a:t>
            </a:r>
            <a:r>
              <a:rPr lang="en-US" dirty="0"/>
              <a:t>375 + 0</a:t>
            </a:r>
            <a:r>
              <a:rPr lang="en-US" i="1" dirty="0"/>
              <a:t>.</a:t>
            </a:r>
            <a:r>
              <a:rPr lang="en-US" dirty="0"/>
              <a:t>375 + 0</a:t>
            </a:r>
            <a:r>
              <a:rPr lang="en-US" i="1" dirty="0"/>
              <a:t>.</a:t>
            </a:r>
            <a:r>
              <a:rPr lang="en-US" dirty="0"/>
              <a:t>3113 = </a:t>
            </a:r>
            <a:r>
              <a:rPr lang="en-US" b="1" dirty="0"/>
              <a:t>1</a:t>
            </a:r>
            <a:r>
              <a:rPr lang="en-US" b="1" i="1" dirty="0"/>
              <a:t>.</a:t>
            </a:r>
            <a:r>
              <a:rPr lang="en-US" b="1" dirty="0"/>
              <a:t>0613</a:t>
            </a:r>
          </a:p>
          <a:p>
            <a:endParaRPr lang="en-US" b="1" dirty="0"/>
          </a:p>
          <a:p>
            <a:pPr lvl="1"/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8221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Average entropy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Average entropy of the three training sets produced by splitting on attribute age is</a:t>
            </a:r>
            <a:endParaRPr lang="en-US" sz="3200" i="1" dirty="0"/>
          </a:p>
          <a:p>
            <a:r>
              <a:rPr lang="en-US" sz="3200" i="1" dirty="0" err="1"/>
              <a:t>E</a:t>
            </a:r>
            <a:r>
              <a:rPr lang="en-US" sz="3200" i="1" baseline="-25000" dirty="0" err="1"/>
              <a:t>new</a:t>
            </a:r>
            <a:r>
              <a:rPr lang="en-US" sz="3200" i="1" dirty="0"/>
              <a:t> </a:t>
            </a:r>
            <a:r>
              <a:rPr lang="en-US" sz="3200" dirty="0"/>
              <a:t>= (8</a:t>
            </a:r>
            <a:r>
              <a:rPr lang="en-US" sz="3200" i="1" dirty="0"/>
              <a:t>/</a:t>
            </a:r>
            <a:r>
              <a:rPr lang="en-US" sz="3200" dirty="0"/>
              <a:t>24)</a:t>
            </a:r>
            <a:r>
              <a:rPr lang="en-US" sz="3200" i="1" dirty="0"/>
              <a:t>E</a:t>
            </a:r>
            <a:r>
              <a:rPr lang="en-US" sz="3200" i="1" baseline="-25000" dirty="0"/>
              <a:t>1</a:t>
            </a:r>
            <a:r>
              <a:rPr lang="en-US" sz="3200" dirty="0"/>
              <a:t>+(8</a:t>
            </a:r>
            <a:r>
              <a:rPr lang="en-US" sz="3200" i="1" dirty="0"/>
              <a:t>/</a:t>
            </a:r>
            <a:r>
              <a:rPr lang="en-US" sz="3200" dirty="0"/>
              <a:t>24)</a:t>
            </a:r>
            <a:r>
              <a:rPr lang="en-US" sz="3200" i="1" dirty="0"/>
              <a:t>E</a:t>
            </a:r>
            <a:r>
              <a:rPr lang="en-US" sz="3200" i="1" baseline="-25000" dirty="0"/>
              <a:t>2</a:t>
            </a:r>
            <a:r>
              <a:rPr lang="en-US" sz="3200" dirty="0"/>
              <a:t>+(8</a:t>
            </a:r>
            <a:r>
              <a:rPr lang="en-US" sz="3200" i="1" dirty="0"/>
              <a:t>/</a:t>
            </a:r>
            <a:r>
              <a:rPr lang="en-US" sz="3200" dirty="0"/>
              <a:t>24)</a:t>
            </a:r>
            <a:r>
              <a:rPr lang="en-US" sz="3200" i="1" dirty="0"/>
              <a:t>E</a:t>
            </a:r>
            <a:r>
              <a:rPr lang="en-US" sz="3200" i="1" baseline="-25000" dirty="0"/>
              <a:t>3</a:t>
            </a:r>
            <a:r>
              <a:rPr lang="en-US" sz="3200" dirty="0"/>
              <a:t> = </a:t>
            </a:r>
            <a:r>
              <a:rPr lang="en-US" sz="3200" b="1" dirty="0"/>
              <a:t>1</a:t>
            </a:r>
            <a:r>
              <a:rPr lang="en-US" sz="3200" b="1" i="1" dirty="0"/>
              <a:t>.</a:t>
            </a:r>
            <a:r>
              <a:rPr lang="en-US" sz="3200" b="1" dirty="0"/>
              <a:t>2867 bits</a:t>
            </a:r>
          </a:p>
          <a:p>
            <a:endParaRPr lang="en-US" sz="3200" dirty="0"/>
          </a:p>
          <a:p>
            <a:pPr marL="0" indent="0" algn="ctr">
              <a:buNone/>
            </a:pPr>
            <a:r>
              <a:rPr lang="en-US" sz="3600" dirty="0"/>
              <a:t>Information Gain = </a:t>
            </a:r>
            <a:r>
              <a:rPr lang="en-US" sz="3600" i="1" dirty="0" err="1"/>
              <a:t>E</a:t>
            </a:r>
            <a:r>
              <a:rPr lang="en-US" sz="3600" i="1" baseline="-25000" dirty="0" err="1"/>
              <a:t>start</a:t>
            </a:r>
            <a:r>
              <a:rPr lang="en-US" sz="3600" i="1" dirty="0"/>
              <a:t> − </a:t>
            </a:r>
            <a:r>
              <a:rPr lang="en-US" sz="3600" i="1" dirty="0" err="1"/>
              <a:t>E</a:t>
            </a:r>
            <a:r>
              <a:rPr lang="en-US" sz="3600" i="1" baseline="-25000" dirty="0" err="1"/>
              <a:t>new</a:t>
            </a:r>
            <a:endParaRPr lang="en-US" sz="3600" i="1" baseline="-25000" dirty="0"/>
          </a:p>
          <a:p>
            <a:pPr marL="0" indent="0" algn="ctr">
              <a:buNone/>
            </a:pPr>
            <a:endParaRPr lang="en-US" sz="3600" i="1" baseline="-25000" dirty="0"/>
          </a:p>
          <a:p>
            <a:r>
              <a:rPr lang="en-US" dirty="0"/>
              <a:t>Information gain from splitting on attribute </a:t>
            </a:r>
            <a:r>
              <a:rPr lang="en-US" i="1" dirty="0"/>
              <a:t>age </a:t>
            </a:r>
            <a:r>
              <a:rPr lang="en-US" dirty="0"/>
              <a:t>is </a:t>
            </a:r>
          </a:p>
          <a:p>
            <a:pPr lvl="1"/>
            <a:r>
              <a:rPr lang="en-US" sz="2000" dirty="0"/>
              <a:t>1</a:t>
            </a:r>
            <a:r>
              <a:rPr lang="en-US" sz="2000" i="1" dirty="0"/>
              <a:t>.</a:t>
            </a:r>
            <a:r>
              <a:rPr lang="en-US" sz="2000" dirty="0"/>
              <a:t>3261 </a:t>
            </a:r>
            <a:r>
              <a:rPr lang="en-US" sz="2000" i="1" dirty="0"/>
              <a:t>− </a:t>
            </a:r>
            <a:r>
              <a:rPr lang="en-US" sz="2000" dirty="0"/>
              <a:t>1</a:t>
            </a:r>
            <a:r>
              <a:rPr lang="en-US" sz="2000" i="1" dirty="0"/>
              <a:t>.</a:t>
            </a:r>
            <a:r>
              <a:rPr lang="en-US" sz="2000" dirty="0"/>
              <a:t>2867 = 0</a:t>
            </a:r>
            <a:r>
              <a:rPr lang="en-US" sz="2000" i="1" dirty="0"/>
              <a:t>.</a:t>
            </a:r>
            <a:r>
              <a:rPr lang="en-US" sz="2000" dirty="0"/>
              <a:t>0394 bits</a:t>
            </a:r>
          </a:p>
          <a:p>
            <a:endParaRPr lang="en-US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174264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Average entropy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Notice that when the average entropy becomes smaller, the information gain becomes larger, and vice versa.</a:t>
            </a:r>
          </a:p>
          <a:p>
            <a:endParaRPr lang="en-US" sz="3200" dirty="0"/>
          </a:p>
          <a:p>
            <a:r>
              <a:rPr lang="en-US" sz="3200" dirty="0"/>
              <a:t>To conclude, we need to maximize information gain (or minimize attribute average entropy).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1337671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Maximizing Information Gain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We have four candidate attributes to split on in our dataset, </a:t>
            </a:r>
            <a:r>
              <a:rPr lang="en-US" i="1" dirty="0"/>
              <a:t>age</a:t>
            </a:r>
            <a:r>
              <a:rPr lang="en-US" dirty="0"/>
              <a:t>, </a:t>
            </a:r>
            <a:r>
              <a:rPr lang="en-US" i="1" dirty="0" err="1"/>
              <a:t>specRx</a:t>
            </a:r>
            <a:r>
              <a:rPr lang="en-US" dirty="0"/>
              <a:t>, </a:t>
            </a:r>
            <a:r>
              <a:rPr lang="en-US" i="1" dirty="0" err="1"/>
              <a:t>astig</a:t>
            </a:r>
            <a:r>
              <a:rPr lang="en-US" i="1" dirty="0"/>
              <a:t> </a:t>
            </a:r>
            <a:r>
              <a:rPr lang="en-US" dirty="0"/>
              <a:t>and </a:t>
            </a:r>
            <a:r>
              <a:rPr lang="en-US" i="1" dirty="0"/>
              <a:t>tears.</a:t>
            </a:r>
          </a:p>
          <a:p>
            <a:pPr marL="0" indent="0">
              <a:buNone/>
            </a:pPr>
            <a:r>
              <a:rPr lang="en-US" b="1" dirty="0"/>
              <a:t>Splitting on </a:t>
            </a:r>
            <a:r>
              <a:rPr lang="en-US" b="1" i="1" dirty="0"/>
              <a:t>age attribute generates average entropy of </a:t>
            </a:r>
          </a:p>
          <a:p>
            <a:pPr marL="0" indent="0">
              <a:buNone/>
            </a:pPr>
            <a:r>
              <a:rPr lang="en-US" dirty="0"/>
              <a:t> 1</a:t>
            </a:r>
            <a:r>
              <a:rPr lang="en-US" i="1" dirty="0"/>
              <a:t>.</a:t>
            </a:r>
            <a:r>
              <a:rPr lang="en-US" dirty="0"/>
              <a:t>2867, hence Information Gain = 1</a:t>
            </a:r>
            <a:r>
              <a:rPr lang="en-US" i="1" dirty="0"/>
              <a:t>.</a:t>
            </a:r>
            <a:r>
              <a:rPr lang="en-US" dirty="0"/>
              <a:t>3261 </a:t>
            </a:r>
            <a:r>
              <a:rPr lang="en-US" i="1" dirty="0"/>
              <a:t>− </a:t>
            </a:r>
            <a:r>
              <a:rPr lang="en-US" dirty="0"/>
              <a:t>1</a:t>
            </a:r>
            <a:r>
              <a:rPr lang="en-US" i="1" dirty="0"/>
              <a:t>.</a:t>
            </a:r>
            <a:r>
              <a:rPr lang="en-US" dirty="0"/>
              <a:t>2867 = </a:t>
            </a: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i="1" dirty="0">
                <a:solidFill>
                  <a:srgbClr val="FF0000"/>
                </a:solidFill>
              </a:rPr>
              <a:t>.</a:t>
            </a:r>
            <a:r>
              <a:rPr lang="en-US" dirty="0">
                <a:solidFill>
                  <a:srgbClr val="FF0000"/>
                </a:solidFill>
              </a:rPr>
              <a:t>0394 bits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/>
              <a:t>Splitting on </a:t>
            </a:r>
            <a:r>
              <a:rPr lang="en-US" i="1" dirty="0" err="1"/>
              <a:t>specRx</a:t>
            </a:r>
            <a:r>
              <a:rPr lang="en-US" i="1" dirty="0"/>
              <a:t> </a:t>
            </a:r>
            <a:r>
              <a:rPr lang="en-US" b="1" i="1" dirty="0"/>
              <a:t>attribute generates average entropy of </a:t>
            </a:r>
            <a:r>
              <a:rPr lang="en-US" dirty="0"/>
              <a:t>1</a:t>
            </a:r>
            <a:r>
              <a:rPr lang="en-US" i="1" dirty="0"/>
              <a:t>.</a:t>
            </a:r>
            <a:r>
              <a:rPr lang="en-US" dirty="0"/>
              <a:t>2866 hence Information Gain = 1</a:t>
            </a:r>
            <a:r>
              <a:rPr lang="en-US" i="1" dirty="0"/>
              <a:t>.</a:t>
            </a:r>
            <a:r>
              <a:rPr lang="en-US" dirty="0"/>
              <a:t>3261 </a:t>
            </a:r>
            <a:r>
              <a:rPr lang="en-US" i="1" dirty="0"/>
              <a:t>− </a:t>
            </a:r>
            <a:r>
              <a:rPr lang="en-US" dirty="0"/>
              <a:t>1</a:t>
            </a:r>
            <a:r>
              <a:rPr lang="en-US" i="1" dirty="0"/>
              <a:t>.</a:t>
            </a:r>
            <a:r>
              <a:rPr lang="en-US" dirty="0"/>
              <a:t>2866 = </a:t>
            </a: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i="1" dirty="0">
                <a:solidFill>
                  <a:srgbClr val="FF0000"/>
                </a:solidFill>
              </a:rPr>
              <a:t>.</a:t>
            </a:r>
            <a:r>
              <a:rPr lang="en-US" dirty="0">
                <a:solidFill>
                  <a:srgbClr val="FF0000"/>
                </a:solidFill>
              </a:rPr>
              <a:t>0395 bits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/>
              <a:t>Splitting on </a:t>
            </a:r>
            <a:r>
              <a:rPr lang="en-US" b="1" i="1" dirty="0" err="1"/>
              <a:t>astig</a:t>
            </a:r>
            <a:r>
              <a:rPr lang="en-US" b="1" i="1" dirty="0"/>
              <a:t> attribute generates average entropy of </a:t>
            </a:r>
          </a:p>
          <a:p>
            <a:pPr marL="0" indent="0">
              <a:buNone/>
            </a:pPr>
            <a:r>
              <a:rPr lang="en-US" dirty="0"/>
              <a:t>0</a:t>
            </a:r>
            <a:r>
              <a:rPr lang="en-US" i="1" dirty="0"/>
              <a:t>.</a:t>
            </a:r>
            <a:r>
              <a:rPr lang="en-US" dirty="0"/>
              <a:t>9491 hence Information Gain = 1</a:t>
            </a:r>
            <a:r>
              <a:rPr lang="en-US" i="1" dirty="0"/>
              <a:t>.</a:t>
            </a:r>
            <a:r>
              <a:rPr lang="en-US" dirty="0"/>
              <a:t>3261 </a:t>
            </a:r>
            <a:r>
              <a:rPr lang="en-US" i="1" dirty="0"/>
              <a:t>− </a:t>
            </a:r>
            <a:r>
              <a:rPr lang="en-US" dirty="0"/>
              <a:t>0</a:t>
            </a:r>
            <a:r>
              <a:rPr lang="en-US" i="1" dirty="0"/>
              <a:t>.</a:t>
            </a:r>
            <a:r>
              <a:rPr lang="en-US" dirty="0"/>
              <a:t>9491 = </a:t>
            </a:r>
            <a:r>
              <a:rPr lang="en-US" dirty="0">
                <a:solidFill>
                  <a:srgbClr val="FF0000"/>
                </a:solidFill>
              </a:rPr>
              <a:t>0.3770 bits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/>
              <a:t>Splitting on </a:t>
            </a:r>
            <a:r>
              <a:rPr lang="en-US" b="1" i="1" dirty="0"/>
              <a:t>tears attribute generates average entropy of </a:t>
            </a:r>
            <a:r>
              <a:rPr lang="en-US" dirty="0"/>
              <a:t>0</a:t>
            </a:r>
            <a:r>
              <a:rPr lang="en-US" i="1" dirty="0"/>
              <a:t>.</a:t>
            </a:r>
            <a:r>
              <a:rPr lang="en-US" dirty="0"/>
              <a:t>7773 hence Information Gain = 1</a:t>
            </a:r>
            <a:r>
              <a:rPr lang="en-US" i="1" dirty="0"/>
              <a:t>.</a:t>
            </a:r>
            <a:r>
              <a:rPr lang="en-US" dirty="0"/>
              <a:t>3261 </a:t>
            </a:r>
            <a:r>
              <a:rPr lang="en-US" i="1" dirty="0"/>
              <a:t>− </a:t>
            </a:r>
            <a:r>
              <a:rPr lang="en-US" dirty="0"/>
              <a:t>0</a:t>
            </a:r>
            <a:r>
              <a:rPr lang="en-US" i="1" dirty="0"/>
              <a:t>.</a:t>
            </a:r>
            <a:r>
              <a:rPr lang="en-US" dirty="0"/>
              <a:t>7773 = </a:t>
            </a:r>
            <a:r>
              <a:rPr lang="en-US" dirty="0">
                <a:solidFill>
                  <a:srgbClr val="FF0000"/>
                </a:solidFill>
              </a:rPr>
              <a:t>0.5488 bits</a:t>
            </a:r>
          </a:p>
          <a:p>
            <a:r>
              <a:rPr lang="en-US" dirty="0">
                <a:solidFill>
                  <a:srgbClr val="FF0000"/>
                </a:solidFill>
              </a:rPr>
              <a:t>Which attribute shall we select?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4502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888" y="1825625"/>
            <a:ext cx="8048848" cy="4351338"/>
          </a:xfrm>
        </p:spPr>
      </p:pic>
    </p:spTree>
    <p:extLst>
      <p:ext uri="{BB962C8B-B14F-4D97-AF65-F5344CB8AC3E}">
        <p14:creationId xmlns:p14="http://schemas.microsoft.com/office/powerpoint/2010/main" val="38083620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889" y="1825625"/>
            <a:ext cx="804884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2081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algorithms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889" y="1825625"/>
            <a:ext cx="8048847" cy="4351338"/>
          </a:xfrm>
        </p:spPr>
      </p:pic>
    </p:spTree>
    <p:extLst>
      <p:ext uri="{BB962C8B-B14F-4D97-AF65-F5344CB8AC3E}">
        <p14:creationId xmlns:p14="http://schemas.microsoft.com/office/powerpoint/2010/main" val="23055398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Entropy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Given a binary (two-class) classification, C, and a set of examples, S, the class distribution at any node can be written as (p0 , p1 ), where p1 =1 - p0 , and the entropy, of S is the sum of the information:</a:t>
            </a:r>
          </a:p>
          <a:p>
            <a:pPr marL="0" indent="0" algn="ctr">
              <a:buNone/>
            </a:pPr>
            <a:r>
              <a:rPr lang="pl-PL" b="1" dirty="0"/>
              <a:t>Info(S) = - p0 log</a:t>
            </a:r>
            <a:r>
              <a:rPr lang="pl-PL" b="1" baseline="-25000" dirty="0"/>
              <a:t>2</a:t>
            </a:r>
            <a:r>
              <a:rPr lang="pl-PL" b="1" dirty="0"/>
              <a:t> p0 - p1 log</a:t>
            </a:r>
            <a:r>
              <a:rPr lang="pl-PL" b="1" baseline="-25000" dirty="0"/>
              <a:t>2</a:t>
            </a:r>
            <a:r>
              <a:rPr lang="pl-PL" b="1" dirty="0"/>
              <a:t> p1</a:t>
            </a:r>
            <a:endParaRPr lang="en-US" b="1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638" y="4110038"/>
            <a:ext cx="5638800" cy="206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2312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the general case, the target attribute can take on </a:t>
            </a:r>
            <a:r>
              <a:rPr lang="en-GB" b="1" dirty="0"/>
              <a:t>m </a:t>
            </a:r>
            <a:r>
              <a:rPr lang="en-GB" dirty="0"/>
              <a:t>different values (multi-way split) and the entropy of S relative to this </a:t>
            </a:r>
            <a:r>
              <a:rPr lang="en-GB" b="1" dirty="0"/>
              <a:t>m</a:t>
            </a:r>
            <a:r>
              <a:rPr lang="en-GB" dirty="0"/>
              <a:t>-wise classification is </a:t>
            </a:r>
            <a:r>
              <a:rPr lang="en-US" dirty="0"/>
              <a:t>given by: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3993" y="3442138"/>
            <a:ext cx="3559126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8919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Information gain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Information gain is an attribute selection measure.</a:t>
            </a:r>
          </a:p>
          <a:p>
            <a:r>
              <a:rPr lang="en-GB" dirty="0"/>
              <a:t>It measures how much information a given attribute X tells us about the Class Y.</a:t>
            </a:r>
          </a:p>
          <a:p>
            <a:r>
              <a:rPr lang="en-GB" dirty="0"/>
              <a:t>According to this measure, we select the attribute with the highest information gain score.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Other notations:</a:t>
            </a:r>
          </a:p>
          <a:p>
            <a:pPr lvl="1"/>
            <a:r>
              <a:rPr lang="en-GB" b="1" i="1" dirty="0" err="1"/>
              <a:t>Info</a:t>
            </a:r>
            <a:r>
              <a:rPr lang="en-GB" b="1" i="1" baseline="-25000" dirty="0" err="1"/>
              <a:t>X</a:t>
            </a:r>
            <a:r>
              <a:rPr lang="en-GB" b="1" i="1" dirty="0"/>
              <a:t>(Y).</a:t>
            </a:r>
          </a:p>
          <a:p>
            <a:pPr lvl="1"/>
            <a:r>
              <a:rPr lang="en-GB" b="1" i="1" dirty="0"/>
              <a:t>I(X).</a:t>
            </a:r>
          </a:p>
          <a:p>
            <a:pPr lvl="1"/>
            <a:r>
              <a:rPr lang="en-GB" dirty="0"/>
              <a:t>Info(Y |X=</a:t>
            </a:r>
            <a:r>
              <a:rPr lang="en-GB" dirty="0" err="1"/>
              <a:t>v</a:t>
            </a:r>
            <a:r>
              <a:rPr lang="en-GB" baseline="-25000" dirty="0" err="1"/>
              <a:t>j</a:t>
            </a:r>
            <a:r>
              <a:rPr lang="en-GB" dirty="0"/>
              <a:t>).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9648" y="3815681"/>
            <a:ext cx="4949911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1090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Information gain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6214241" cy="4491092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Let </a:t>
            </a:r>
            <a:r>
              <a:rPr lang="en-GB" i="1" dirty="0"/>
              <a:t>p</a:t>
            </a:r>
            <a:r>
              <a:rPr lang="en-GB" i="1" baseline="-25000" dirty="0"/>
              <a:t>i</a:t>
            </a:r>
            <a:r>
              <a:rPr lang="en-GB" i="1" dirty="0"/>
              <a:t> </a:t>
            </a:r>
            <a:r>
              <a:rPr lang="en-GB" dirty="0"/>
              <a:t>be the probability that an arbitrary tuple in D (a data set) belongs to class C</a:t>
            </a:r>
            <a:r>
              <a:rPr lang="en-GB" i="1" baseline="-25000" dirty="0"/>
              <a:t>i</a:t>
            </a:r>
            <a:r>
              <a:rPr lang="en-GB" dirty="0"/>
              <a:t>, estimated by |</a:t>
            </a:r>
            <a:r>
              <a:rPr lang="en-GB" dirty="0" err="1"/>
              <a:t>C</a:t>
            </a:r>
            <a:r>
              <a:rPr lang="en-GB" i="1" baseline="-25000" dirty="0" err="1"/>
              <a:t>i,D</a:t>
            </a:r>
            <a:r>
              <a:rPr lang="en-GB" dirty="0"/>
              <a:t>|/|D|</a:t>
            </a:r>
          </a:p>
          <a:p>
            <a:endParaRPr lang="en-GB" dirty="0"/>
          </a:p>
          <a:p>
            <a:r>
              <a:rPr lang="en-GB" dirty="0"/>
              <a:t>Expected information (entropy) needed to classify a tuple in D: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Information needed (after using attribute A to split D into v </a:t>
            </a:r>
            <a:r>
              <a:rPr lang="en-US" dirty="0"/>
              <a:t>partitions) to classify D:</a:t>
            </a:r>
          </a:p>
          <a:p>
            <a:endParaRPr lang="en-US" dirty="0"/>
          </a:p>
          <a:p>
            <a:endParaRPr lang="en-US" dirty="0"/>
          </a:p>
          <a:p>
            <a:r>
              <a:rPr lang="en-GB" dirty="0"/>
              <a:t>Information gained by branching on attribute A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9662" y="2871952"/>
            <a:ext cx="2895600" cy="7143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9662" y="4071171"/>
            <a:ext cx="2514600" cy="8417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9662" y="5573185"/>
            <a:ext cx="360045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9892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12350" y="1825625"/>
            <a:ext cx="550992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2349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702" y="1825625"/>
            <a:ext cx="7275787" cy="4351338"/>
          </a:xfrm>
        </p:spPr>
        <p:txBody>
          <a:bodyPr>
            <a:normAutofit lnSpcReduction="10000"/>
          </a:bodyPr>
          <a:lstStyle/>
          <a:p>
            <a:endParaRPr lang="en-GB" sz="1800" b="1" dirty="0">
              <a:latin typeface="LiberationSans"/>
            </a:endParaRPr>
          </a:p>
          <a:p>
            <a:endParaRPr lang="en-GB" sz="1800" b="1" dirty="0">
              <a:latin typeface="LiberationSans"/>
            </a:endParaRPr>
          </a:p>
          <a:p>
            <a:endParaRPr lang="en-GB" sz="1800" b="1" dirty="0">
              <a:latin typeface="LiberationSans"/>
            </a:endParaRPr>
          </a:p>
          <a:p>
            <a:endParaRPr lang="en-GB" sz="1800" b="1" dirty="0">
              <a:latin typeface="LiberationSans"/>
            </a:endParaRPr>
          </a:p>
          <a:p>
            <a:endParaRPr lang="en-GB" sz="1800" b="1" dirty="0">
              <a:latin typeface="LiberationSans"/>
            </a:endParaRPr>
          </a:p>
          <a:p>
            <a:endParaRPr lang="en-GB" sz="1800" b="1" dirty="0">
              <a:latin typeface="LiberationSans"/>
            </a:endParaRPr>
          </a:p>
          <a:p>
            <a:endParaRPr lang="en-GB" sz="1800" b="1" dirty="0">
              <a:latin typeface="LiberationSans"/>
            </a:endParaRPr>
          </a:p>
          <a:p>
            <a:endParaRPr lang="en-GB" sz="1800" b="1" dirty="0">
              <a:latin typeface="LiberationSans"/>
            </a:endParaRPr>
          </a:p>
          <a:p>
            <a:r>
              <a:rPr lang="en-GB" sz="1800" b="1" dirty="0">
                <a:latin typeface="LiberationSans"/>
              </a:rPr>
              <a:t>Gain(age) 		= 0.246 bits   (Highest Information Gain)</a:t>
            </a:r>
            <a:endParaRPr lang="en-US" sz="1800" b="1" dirty="0"/>
          </a:p>
          <a:p>
            <a:r>
              <a:rPr lang="en-GB" sz="1800" dirty="0">
                <a:latin typeface="LiberationSans"/>
              </a:rPr>
              <a:t>Gain(student) 		= 0.151 bits</a:t>
            </a:r>
          </a:p>
          <a:p>
            <a:r>
              <a:rPr lang="en-GB" sz="1800" dirty="0">
                <a:latin typeface="LiberationSans"/>
              </a:rPr>
              <a:t>Gain(credit rating) 	= 0.048 bits</a:t>
            </a:r>
            <a:endParaRPr lang="en-US" sz="1800" dirty="0"/>
          </a:p>
          <a:p>
            <a:r>
              <a:rPr lang="en-GB" sz="1800" dirty="0">
                <a:latin typeface="LiberationSans"/>
              </a:rPr>
              <a:t>Gain(income) 		= 0.029 bits</a:t>
            </a:r>
          </a:p>
          <a:p>
            <a:endParaRPr lang="en-US" sz="1800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0069" y="1825625"/>
            <a:ext cx="5859517" cy="265186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1455" y="1825625"/>
            <a:ext cx="4332890" cy="435133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3041547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Decision trees</a:t>
            </a:r>
            <a:endParaRPr lang="en-US" sz="12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200" dirty="0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4376</TotalTime>
  <Words>1593</Words>
  <Application>Microsoft Office PowerPoint</Application>
  <PresentationFormat>Widescreen</PresentationFormat>
  <Paragraphs>221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Arial</vt:lpstr>
      <vt:lpstr>Calibri</vt:lpstr>
      <vt:lpstr>LiberationSans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Decision trees</vt:lpstr>
      <vt:lpstr>Example</vt:lpstr>
      <vt:lpstr>Example</vt:lpstr>
      <vt:lpstr>Basic Terminology</vt:lpstr>
      <vt:lpstr>Example 2</vt:lpstr>
      <vt:lpstr>Example 2</vt:lpstr>
      <vt:lpstr>Types of reasoning</vt:lpstr>
      <vt:lpstr>Types of reasoning</vt:lpstr>
      <vt:lpstr>Types of reasoning</vt:lpstr>
      <vt:lpstr>Tdidt (Top Down Induction on Decision Trees)</vt:lpstr>
      <vt:lpstr>tdidt(Cont.)</vt:lpstr>
      <vt:lpstr>Attribute Selection</vt:lpstr>
      <vt:lpstr>Example</vt:lpstr>
      <vt:lpstr>Solution 1</vt:lpstr>
      <vt:lpstr>Solution 2</vt:lpstr>
      <vt:lpstr>Selection using entropy and information gain</vt:lpstr>
      <vt:lpstr>Example</vt:lpstr>
      <vt:lpstr>entropy</vt:lpstr>
      <vt:lpstr>entropy</vt:lpstr>
      <vt:lpstr>entropy</vt:lpstr>
      <vt:lpstr>Entropy of Lenses dataset</vt:lpstr>
      <vt:lpstr>Using Entropy for Attribute Selection</vt:lpstr>
      <vt:lpstr>PowerPoint Presentation</vt:lpstr>
      <vt:lpstr>entropy of age attribute</vt:lpstr>
      <vt:lpstr>Average entropy</vt:lpstr>
      <vt:lpstr>Average entropy</vt:lpstr>
      <vt:lpstr>Maximizing Information Gain</vt:lpstr>
      <vt:lpstr>Example</vt:lpstr>
      <vt:lpstr>PowerPoint Presentation</vt:lpstr>
      <vt:lpstr>algorithms</vt:lpstr>
      <vt:lpstr>Entropy</vt:lpstr>
      <vt:lpstr>General form</vt:lpstr>
      <vt:lpstr>Information gain</vt:lpstr>
      <vt:lpstr>Information gain</vt:lpstr>
      <vt:lpstr>Example</vt:lpstr>
      <vt:lpstr>Example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267</cp:revision>
  <dcterms:created xsi:type="dcterms:W3CDTF">2023-04-29T09:08:23Z</dcterms:created>
  <dcterms:modified xsi:type="dcterms:W3CDTF">2026-01-23T09:30:24Z</dcterms:modified>
</cp:coreProperties>
</file>