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303" r:id="rId5"/>
    <p:sldId id="671" r:id="rId6"/>
    <p:sldId id="670" r:id="rId7"/>
    <p:sldId id="271" r:id="rId8"/>
    <p:sldId id="684" r:id="rId9"/>
    <p:sldId id="678" r:id="rId10"/>
    <p:sldId id="692" r:id="rId11"/>
    <p:sldId id="701" r:id="rId12"/>
    <p:sldId id="702" r:id="rId13"/>
    <p:sldId id="700" r:id="rId14"/>
    <p:sldId id="698" r:id="rId15"/>
    <p:sldId id="706" r:id="rId16"/>
    <p:sldId id="708" r:id="rId17"/>
    <p:sldId id="709" r:id="rId18"/>
    <p:sldId id="705" r:id="rId19"/>
    <p:sldId id="703" r:id="rId20"/>
    <p:sldId id="704" r:id="rId21"/>
    <p:sldId id="711" r:id="rId22"/>
    <p:sldId id="710" r:id="rId23"/>
    <p:sldId id="693" r:id="rId24"/>
    <p:sldId id="712" r:id="rId25"/>
    <p:sldId id="713" r:id="rId26"/>
    <p:sldId id="715" r:id="rId27"/>
    <p:sldId id="699" r:id="rId28"/>
    <p:sldId id="714" r:id="rId29"/>
    <p:sldId id="716" r:id="rId30"/>
    <p:sldId id="718" r:id="rId31"/>
    <p:sldId id="717" r:id="rId32"/>
    <p:sldId id="720" r:id="rId33"/>
    <p:sldId id="719" r:id="rId34"/>
    <p:sldId id="721" r:id="rId35"/>
    <p:sldId id="722" r:id="rId36"/>
    <p:sldId id="723" r:id="rId37"/>
    <p:sldId id="724" r:id="rId38"/>
    <p:sldId id="725" r:id="rId39"/>
    <p:sldId id="727" r:id="rId40"/>
    <p:sldId id="728" r:id="rId41"/>
    <p:sldId id="730" r:id="rId42"/>
    <p:sldId id="505" r:id="rId43"/>
    <p:sldId id="499"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671"/>
            <p14:sldId id="670"/>
            <p14:sldId id="271"/>
            <p14:sldId id="684"/>
            <p14:sldId id="678"/>
            <p14:sldId id="692"/>
            <p14:sldId id="701"/>
            <p14:sldId id="702"/>
            <p14:sldId id="700"/>
            <p14:sldId id="698"/>
            <p14:sldId id="706"/>
            <p14:sldId id="708"/>
            <p14:sldId id="709"/>
            <p14:sldId id="705"/>
            <p14:sldId id="703"/>
            <p14:sldId id="704"/>
            <p14:sldId id="711"/>
            <p14:sldId id="710"/>
            <p14:sldId id="693"/>
            <p14:sldId id="712"/>
            <p14:sldId id="713"/>
            <p14:sldId id="715"/>
            <p14:sldId id="699"/>
            <p14:sldId id="714"/>
            <p14:sldId id="716"/>
            <p14:sldId id="718"/>
            <p14:sldId id="717"/>
            <p14:sldId id="720"/>
            <p14:sldId id="719"/>
            <p14:sldId id="721"/>
            <p14:sldId id="722"/>
            <p14:sldId id="723"/>
            <p14:sldId id="724"/>
            <p14:sldId id="725"/>
            <p14:sldId id="727"/>
            <p14:sldId id="728"/>
            <p14:sldId id="730"/>
            <p14:sldId id="505"/>
            <p14:sldId id="49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6980" autoAdjust="0"/>
  </p:normalViewPr>
  <p:slideViewPr>
    <p:cSldViewPr snapToGrid="0">
      <p:cViewPr varScale="1">
        <p:scale>
          <a:sx n="68" d="100"/>
          <a:sy n="68" d="100"/>
        </p:scale>
        <p:origin x="1162"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51" Type="http://schemas.microsoft.com/office/2016/11/relationships/changesInfo" Target="changesInfos/changesInfo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AF636C8-C971-48AC-ABFA-CAFE11F9DE92}" type="doc">
      <dgm:prSet loTypeId="urn:microsoft.com/office/officeart/2018/layout/CircleProcess" loCatId="simpleprocesssa" qsTypeId="urn:microsoft.com/office/officeart/2005/8/quickstyle/simple1" qsCatId="simple" csTypeId="urn:microsoft.com/office/officeart/2005/8/colors/accent1_1" csCatId="accent1" phldr="1"/>
      <dgm:spPr/>
      <dgm:t>
        <a:bodyPr/>
        <a:lstStyle/>
        <a:p>
          <a:endParaRPr lang="en-US"/>
        </a:p>
      </dgm:t>
    </dgm:pt>
    <dgm:pt modelId="{E5FC2302-8E6E-4687-ADAD-BDB3E6CBD9AC}">
      <dgm:prSet custT="1"/>
      <dgm:spPr/>
      <dgm:t>
        <a:bodyPr/>
        <a:lstStyle/>
        <a:p>
          <a:pPr rtl="1"/>
          <a:r>
            <a:rPr lang="en-US" sz="1800" b="0" i="0" baseline="0" dirty="0">
              <a:latin typeface="Alexandria" pitchFamily="2" charset="-78"/>
              <a:cs typeface="Alexandria" pitchFamily="2" charset="-78"/>
            </a:rPr>
            <a:t>Definition of law</a:t>
          </a:r>
        </a:p>
      </dgm:t>
    </dgm:pt>
    <dgm:pt modelId="{E47178B5-0D45-4962-A29F-6BCE846BE64C}" type="parTrans" cxnId="{6186C20E-7363-4DFC-A274-3625C87FAC2D}">
      <dgm:prSet/>
      <dgm:spPr/>
      <dgm:t>
        <a:bodyPr/>
        <a:lstStyle/>
        <a:p>
          <a:endParaRPr lang="en-US"/>
        </a:p>
      </dgm:t>
    </dgm:pt>
    <dgm:pt modelId="{0CD6922C-6185-4C07-A528-1FC185226261}" type="sibTrans" cxnId="{6186C20E-7363-4DFC-A274-3625C87FAC2D}">
      <dgm:prSet/>
      <dgm:spPr/>
      <dgm:t>
        <a:bodyPr/>
        <a:lstStyle/>
        <a:p>
          <a:endParaRPr lang="en-US"/>
        </a:p>
      </dgm:t>
    </dgm:pt>
    <dgm:pt modelId="{D5D5F5D4-CF16-4393-9E27-486FF5878BCC}">
      <dgm:prSet custT="1"/>
      <dgm:spPr/>
      <dgm:t>
        <a:bodyPr/>
        <a:lstStyle/>
        <a:p>
          <a:pPr rtl="1"/>
          <a:r>
            <a:rPr lang="en-US" sz="1400" b="0" i="0" baseline="0" dirty="0">
              <a:latin typeface="Alexandria" pitchFamily="2" charset="-78"/>
              <a:cs typeface="Alexandria" pitchFamily="2" charset="-78"/>
            </a:rPr>
            <a:t>characteristics of law and its legal rules</a:t>
          </a:r>
        </a:p>
        <a:p>
          <a:pPr rtl="1"/>
          <a:endParaRPr lang="en-US" sz="1300" b="0" i="0" baseline="0" dirty="0"/>
        </a:p>
      </dgm:t>
    </dgm:pt>
    <dgm:pt modelId="{3A1958E4-A809-4771-8008-4B0195FCF2FC}" type="parTrans" cxnId="{E2E45BB2-A30E-47EC-ADDA-1EC50E5FE13A}">
      <dgm:prSet/>
      <dgm:spPr/>
      <dgm:t>
        <a:bodyPr/>
        <a:lstStyle/>
        <a:p>
          <a:endParaRPr lang="en-US"/>
        </a:p>
      </dgm:t>
    </dgm:pt>
    <dgm:pt modelId="{D585B8A4-18AB-4527-B18C-B97F2E7DEFCA}" type="sibTrans" cxnId="{E2E45BB2-A30E-47EC-ADDA-1EC50E5FE13A}">
      <dgm:prSet/>
      <dgm:spPr/>
      <dgm:t>
        <a:bodyPr/>
        <a:lstStyle/>
        <a:p>
          <a:endParaRPr lang="en-US"/>
        </a:p>
      </dgm:t>
    </dgm:pt>
    <dgm:pt modelId="{0BA684D9-B5A4-40EE-B4B6-B6B6E4877F38}">
      <dgm:prSet custT="1"/>
      <dgm:spPr/>
      <dgm:t>
        <a:bodyPr/>
        <a:lstStyle/>
        <a:p>
          <a:pPr rtl="1"/>
          <a:r>
            <a:rPr lang="en-US" sz="1800" b="0" i="0" baseline="0" dirty="0">
              <a:latin typeface="Alexandria" pitchFamily="2" charset="-78"/>
              <a:cs typeface="Alexandria" pitchFamily="2" charset="-78"/>
            </a:rPr>
            <a:t>Classifying laws into public and private law</a:t>
          </a:r>
        </a:p>
      </dgm:t>
    </dgm:pt>
    <dgm:pt modelId="{AE8E8987-F660-465F-8B26-07D4FC91DA23}" type="sibTrans" cxnId="{7AD6854D-C518-472B-994C-16B01DB571D6}">
      <dgm:prSet/>
      <dgm:spPr/>
      <dgm:t>
        <a:bodyPr/>
        <a:lstStyle/>
        <a:p>
          <a:endParaRPr lang="en-US"/>
        </a:p>
      </dgm:t>
    </dgm:pt>
    <dgm:pt modelId="{643DD628-FA83-4BE9-8121-868F4766DE58}" type="parTrans" cxnId="{7AD6854D-C518-472B-994C-16B01DB571D6}">
      <dgm:prSet/>
      <dgm:spPr/>
      <dgm:t>
        <a:bodyPr/>
        <a:lstStyle/>
        <a:p>
          <a:endParaRPr lang="en-US"/>
        </a:p>
      </dgm:t>
    </dgm:pt>
    <dgm:pt modelId="{AAC8FEB1-DB20-4CF7-8F96-D411D838B551}" type="pres">
      <dgm:prSet presAssocID="{5AF636C8-C971-48AC-ABFA-CAFE11F9DE92}" presName="Name0" presStyleCnt="0">
        <dgm:presLayoutVars>
          <dgm:chMax val="11"/>
          <dgm:chPref val="11"/>
          <dgm:dir/>
          <dgm:resizeHandles/>
        </dgm:presLayoutVars>
      </dgm:prSet>
      <dgm:spPr/>
    </dgm:pt>
    <dgm:pt modelId="{8D964CFD-DD1D-4B29-8245-7B0BB5B3C4C7}" type="pres">
      <dgm:prSet presAssocID="{0BA684D9-B5A4-40EE-B4B6-B6B6E4877F38}" presName="Accent3" presStyleCnt="0"/>
      <dgm:spPr/>
    </dgm:pt>
    <dgm:pt modelId="{1F22C185-FCDD-451E-80B6-0E3E39A70A81}" type="pres">
      <dgm:prSet presAssocID="{0BA684D9-B5A4-40EE-B4B6-B6B6E4877F38}" presName="Accent" presStyleLbl="node1" presStyleIdx="0" presStyleCnt="6"/>
      <dgm:spPr/>
    </dgm:pt>
    <dgm:pt modelId="{CFF86479-E7E1-4332-A4BA-F01B5DC10E43}" type="pres">
      <dgm:prSet presAssocID="{0BA684D9-B5A4-40EE-B4B6-B6B6E4877F38}" presName="ParentBackground3" presStyleCnt="0"/>
      <dgm:spPr/>
    </dgm:pt>
    <dgm:pt modelId="{60B39F98-79E3-4D77-9214-F06EA1FAD499}" type="pres">
      <dgm:prSet presAssocID="{0BA684D9-B5A4-40EE-B4B6-B6B6E4877F38}" presName="ParentBackground" presStyleLbl="node1" presStyleIdx="1" presStyleCnt="6"/>
      <dgm:spPr/>
    </dgm:pt>
    <dgm:pt modelId="{63A817FE-9AC2-42F3-A4BA-2E178EF04349}" type="pres">
      <dgm:prSet presAssocID="{0BA684D9-B5A4-40EE-B4B6-B6B6E4877F38}" presName="Parent3" presStyleLbl="fgAcc0" presStyleIdx="0" presStyleCnt="0">
        <dgm:presLayoutVars>
          <dgm:chMax val="1"/>
          <dgm:chPref val="1"/>
          <dgm:bulletEnabled val="1"/>
        </dgm:presLayoutVars>
      </dgm:prSet>
      <dgm:spPr/>
    </dgm:pt>
    <dgm:pt modelId="{ED87A76E-AE5B-405F-986F-C2578B180FAA}" type="pres">
      <dgm:prSet presAssocID="{D5D5F5D4-CF16-4393-9E27-486FF5878BCC}" presName="Accent2" presStyleCnt="0"/>
      <dgm:spPr/>
    </dgm:pt>
    <dgm:pt modelId="{6AEECE16-7F97-463B-80CD-69CDE77CA66C}" type="pres">
      <dgm:prSet presAssocID="{D5D5F5D4-CF16-4393-9E27-486FF5878BCC}" presName="Accent" presStyleLbl="node1" presStyleIdx="2" presStyleCnt="6"/>
      <dgm:spPr/>
    </dgm:pt>
    <dgm:pt modelId="{1CF0B5BE-0013-4B55-8368-8969E1564B7E}" type="pres">
      <dgm:prSet presAssocID="{D5D5F5D4-CF16-4393-9E27-486FF5878BCC}" presName="ParentBackground2" presStyleCnt="0"/>
      <dgm:spPr/>
    </dgm:pt>
    <dgm:pt modelId="{D4BD8BF2-2F1E-4282-B11D-BC8AA346AEC4}" type="pres">
      <dgm:prSet presAssocID="{D5D5F5D4-CF16-4393-9E27-486FF5878BCC}" presName="ParentBackground" presStyleLbl="node1" presStyleIdx="3" presStyleCnt="6"/>
      <dgm:spPr/>
    </dgm:pt>
    <dgm:pt modelId="{96186A59-9ECD-45C1-A5F0-01423208AEDC}" type="pres">
      <dgm:prSet presAssocID="{D5D5F5D4-CF16-4393-9E27-486FF5878BCC}" presName="Parent2" presStyleLbl="fgAcc0" presStyleIdx="0" presStyleCnt="0">
        <dgm:presLayoutVars>
          <dgm:chMax val="1"/>
          <dgm:chPref val="1"/>
          <dgm:bulletEnabled val="1"/>
        </dgm:presLayoutVars>
      </dgm:prSet>
      <dgm:spPr/>
    </dgm:pt>
    <dgm:pt modelId="{52829DDB-75B4-4C3D-9681-452FD57F2AB6}" type="pres">
      <dgm:prSet presAssocID="{E5FC2302-8E6E-4687-ADAD-BDB3E6CBD9AC}" presName="Accent1" presStyleCnt="0"/>
      <dgm:spPr/>
    </dgm:pt>
    <dgm:pt modelId="{3054A2C4-022B-4DC2-A3DA-CD2FA2778EA3}" type="pres">
      <dgm:prSet presAssocID="{E5FC2302-8E6E-4687-ADAD-BDB3E6CBD9AC}" presName="Accent" presStyleLbl="node1" presStyleIdx="4" presStyleCnt="6"/>
      <dgm:spPr/>
    </dgm:pt>
    <dgm:pt modelId="{29E7488E-61D2-40F2-9812-3B178DF3A529}" type="pres">
      <dgm:prSet presAssocID="{E5FC2302-8E6E-4687-ADAD-BDB3E6CBD9AC}" presName="ParentBackground1" presStyleCnt="0"/>
      <dgm:spPr/>
    </dgm:pt>
    <dgm:pt modelId="{12E5561F-1249-46E2-BB0F-0E0E04EAC493}" type="pres">
      <dgm:prSet presAssocID="{E5FC2302-8E6E-4687-ADAD-BDB3E6CBD9AC}" presName="ParentBackground" presStyleLbl="node1" presStyleIdx="5" presStyleCnt="6"/>
      <dgm:spPr/>
    </dgm:pt>
    <dgm:pt modelId="{7963B5BA-E68B-48CE-9F96-ADD44DF9973E}" type="pres">
      <dgm:prSet presAssocID="{E5FC2302-8E6E-4687-ADAD-BDB3E6CBD9AC}" presName="Parent1" presStyleLbl="fgAcc0" presStyleIdx="0" presStyleCnt="0">
        <dgm:presLayoutVars>
          <dgm:chMax val="1"/>
          <dgm:chPref val="1"/>
          <dgm:bulletEnabled val="1"/>
        </dgm:presLayoutVars>
      </dgm:prSet>
      <dgm:spPr/>
    </dgm:pt>
  </dgm:ptLst>
  <dgm:cxnLst>
    <dgm:cxn modelId="{6186C20E-7363-4DFC-A274-3625C87FAC2D}" srcId="{5AF636C8-C971-48AC-ABFA-CAFE11F9DE92}" destId="{E5FC2302-8E6E-4687-ADAD-BDB3E6CBD9AC}" srcOrd="0" destOrd="0" parTransId="{E47178B5-0D45-4962-A29F-6BCE846BE64C}" sibTransId="{0CD6922C-6185-4C07-A528-1FC185226261}"/>
    <dgm:cxn modelId="{C60E1A1E-823F-4D68-A555-9DF1F5F5AA90}" type="presOf" srcId="{E5FC2302-8E6E-4687-ADAD-BDB3E6CBD9AC}" destId="{7963B5BA-E68B-48CE-9F96-ADD44DF9973E}" srcOrd="1" destOrd="0" presId="urn:microsoft.com/office/officeart/2018/layout/CircleProcess"/>
    <dgm:cxn modelId="{E957F05B-3A32-4134-8B0C-B5B435D17176}" type="presOf" srcId="{D5D5F5D4-CF16-4393-9E27-486FF5878BCC}" destId="{96186A59-9ECD-45C1-A5F0-01423208AEDC}" srcOrd="1" destOrd="0" presId="urn:microsoft.com/office/officeart/2018/layout/CircleProcess"/>
    <dgm:cxn modelId="{7AD6854D-C518-472B-994C-16B01DB571D6}" srcId="{5AF636C8-C971-48AC-ABFA-CAFE11F9DE92}" destId="{0BA684D9-B5A4-40EE-B4B6-B6B6E4877F38}" srcOrd="2" destOrd="0" parTransId="{643DD628-FA83-4BE9-8121-868F4766DE58}" sibTransId="{AE8E8987-F660-465F-8B26-07D4FC91DA23}"/>
    <dgm:cxn modelId="{343C9D71-8C5C-4794-835B-AC0BEF02A273}" type="presOf" srcId="{E5FC2302-8E6E-4687-ADAD-BDB3E6CBD9AC}" destId="{12E5561F-1249-46E2-BB0F-0E0E04EAC493}" srcOrd="0" destOrd="0" presId="urn:microsoft.com/office/officeart/2018/layout/CircleProcess"/>
    <dgm:cxn modelId="{91F88079-97A8-4C1B-B8E3-F0561037E94C}" type="presOf" srcId="{D5D5F5D4-CF16-4393-9E27-486FF5878BCC}" destId="{D4BD8BF2-2F1E-4282-B11D-BC8AA346AEC4}" srcOrd="0" destOrd="0" presId="urn:microsoft.com/office/officeart/2018/layout/CircleProcess"/>
    <dgm:cxn modelId="{E2E45BB2-A30E-47EC-ADDA-1EC50E5FE13A}" srcId="{5AF636C8-C971-48AC-ABFA-CAFE11F9DE92}" destId="{D5D5F5D4-CF16-4393-9E27-486FF5878BCC}" srcOrd="1" destOrd="0" parTransId="{3A1958E4-A809-4771-8008-4B0195FCF2FC}" sibTransId="{D585B8A4-18AB-4527-B18C-B97F2E7DEFCA}"/>
    <dgm:cxn modelId="{DBEF77CF-9778-4F8D-8AC0-7545D2787BD9}" type="presOf" srcId="{0BA684D9-B5A4-40EE-B4B6-B6B6E4877F38}" destId="{60B39F98-79E3-4D77-9214-F06EA1FAD499}" srcOrd="0" destOrd="0" presId="urn:microsoft.com/office/officeart/2018/layout/CircleProcess"/>
    <dgm:cxn modelId="{D87C51EA-6435-4550-8D3C-0C1D60B268DC}" type="presOf" srcId="{5AF636C8-C971-48AC-ABFA-CAFE11F9DE92}" destId="{AAC8FEB1-DB20-4CF7-8F96-D411D838B551}" srcOrd="0" destOrd="0" presId="urn:microsoft.com/office/officeart/2018/layout/CircleProcess"/>
    <dgm:cxn modelId="{9AF69DFA-C932-4FE9-854A-3132D2E28429}" type="presOf" srcId="{0BA684D9-B5A4-40EE-B4B6-B6B6E4877F38}" destId="{63A817FE-9AC2-42F3-A4BA-2E178EF04349}" srcOrd="1" destOrd="0" presId="urn:microsoft.com/office/officeart/2018/layout/CircleProcess"/>
    <dgm:cxn modelId="{9DB6F70E-1EDD-4259-82C5-CE5E674F47A9}" type="presParOf" srcId="{AAC8FEB1-DB20-4CF7-8F96-D411D838B551}" destId="{8D964CFD-DD1D-4B29-8245-7B0BB5B3C4C7}" srcOrd="0" destOrd="0" presId="urn:microsoft.com/office/officeart/2018/layout/CircleProcess"/>
    <dgm:cxn modelId="{68F2CE1D-1FC4-402C-8852-1F0CE7EF8727}" type="presParOf" srcId="{8D964CFD-DD1D-4B29-8245-7B0BB5B3C4C7}" destId="{1F22C185-FCDD-451E-80B6-0E3E39A70A81}" srcOrd="0" destOrd="0" presId="urn:microsoft.com/office/officeart/2018/layout/CircleProcess"/>
    <dgm:cxn modelId="{CBFBF22C-C4E8-4908-8EBF-FC1CCEA96C15}" type="presParOf" srcId="{AAC8FEB1-DB20-4CF7-8F96-D411D838B551}" destId="{CFF86479-E7E1-4332-A4BA-F01B5DC10E43}" srcOrd="1" destOrd="0" presId="urn:microsoft.com/office/officeart/2018/layout/CircleProcess"/>
    <dgm:cxn modelId="{5BF0D8F2-7C1E-4ECC-AC80-8A0B696819ED}" type="presParOf" srcId="{CFF86479-E7E1-4332-A4BA-F01B5DC10E43}" destId="{60B39F98-79E3-4D77-9214-F06EA1FAD499}" srcOrd="0" destOrd="0" presId="urn:microsoft.com/office/officeart/2018/layout/CircleProcess"/>
    <dgm:cxn modelId="{5A00473F-7564-49BF-9CC3-248236DFEFF9}" type="presParOf" srcId="{AAC8FEB1-DB20-4CF7-8F96-D411D838B551}" destId="{63A817FE-9AC2-42F3-A4BA-2E178EF04349}" srcOrd="2" destOrd="0" presId="urn:microsoft.com/office/officeart/2018/layout/CircleProcess"/>
    <dgm:cxn modelId="{09A9B2E4-3C12-48A4-A5CC-F951112E1AEA}" type="presParOf" srcId="{AAC8FEB1-DB20-4CF7-8F96-D411D838B551}" destId="{ED87A76E-AE5B-405F-986F-C2578B180FAA}" srcOrd="3" destOrd="0" presId="urn:microsoft.com/office/officeart/2018/layout/CircleProcess"/>
    <dgm:cxn modelId="{4DA4F64A-3CB9-4057-8A00-833CDBA9DB69}" type="presParOf" srcId="{ED87A76E-AE5B-405F-986F-C2578B180FAA}" destId="{6AEECE16-7F97-463B-80CD-69CDE77CA66C}" srcOrd="0" destOrd="0" presId="urn:microsoft.com/office/officeart/2018/layout/CircleProcess"/>
    <dgm:cxn modelId="{3C1A05DC-CB7C-4DEB-A24F-05BD649AF00B}" type="presParOf" srcId="{AAC8FEB1-DB20-4CF7-8F96-D411D838B551}" destId="{1CF0B5BE-0013-4B55-8368-8969E1564B7E}" srcOrd="4" destOrd="0" presId="urn:microsoft.com/office/officeart/2018/layout/CircleProcess"/>
    <dgm:cxn modelId="{1DA46171-97BF-49D1-B680-4E49C4D0442E}" type="presParOf" srcId="{1CF0B5BE-0013-4B55-8368-8969E1564B7E}" destId="{D4BD8BF2-2F1E-4282-B11D-BC8AA346AEC4}" srcOrd="0" destOrd="0" presId="urn:microsoft.com/office/officeart/2018/layout/CircleProcess"/>
    <dgm:cxn modelId="{22325F5B-43AF-4447-B71B-305A7D910DE8}" type="presParOf" srcId="{AAC8FEB1-DB20-4CF7-8F96-D411D838B551}" destId="{96186A59-9ECD-45C1-A5F0-01423208AEDC}" srcOrd="5" destOrd="0" presId="urn:microsoft.com/office/officeart/2018/layout/CircleProcess"/>
    <dgm:cxn modelId="{095D2E6F-EF96-4176-B2C2-E3D6A64F06E1}" type="presParOf" srcId="{AAC8FEB1-DB20-4CF7-8F96-D411D838B551}" destId="{52829DDB-75B4-4C3D-9681-452FD57F2AB6}" srcOrd="6" destOrd="0" presId="urn:microsoft.com/office/officeart/2018/layout/CircleProcess"/>
    <dgm:cxn modelId="{D1F0C2EF-45EC-48C6-9315-D2B9E662EAE1}" type="presParOf" srcId="{52829DDB-75B4-4C3D-9681-452FD57F2AB6}" destId="{3054A2C4-022B-4DC2-A3DA-CD2FA2778EA3}" srcOrd="0" destOrd="0" presId="urn:microsoft.com/office/officeart/2018/layout/CircleProcess"/>
    <dgm:cxn modelId="{94FD5ABB-9CD8-47EB-9724-CDAB8AD6638C}" type="presParOf" srcId="{AAC8FEB1-DB20-4CF7-8F96-D411D838B551}" destId="{29E7488E-61D2-40F2-9812-3B178DF3A529}" srcOrd="7" destOrd="0" presId="urn:microsoft.com/office/officeart/2018/layout/CircleProcess"/>
    <dgm:cxn modelId="{326C3A72-8A7C-4EC4-A712-C1AD8F1A3D4C}" type="presParOf" srcId="{29E7488E-61D2-40F2-9812-3B178DF3A529}" destId="{12E5561F-1249-46E2-BB0F-0E0E04EAC493}" srcOrd="0" destOrd="0" presId="urn:microsoft.com/office/officeart/2018/layout/CircleProcess"/>
    <dgm:cxn modelId="{BA697FD8-6489-4336-AF24-893D791EAE97}" type="presParOf" srcId="{AAC8FEB1-DB20-4CF7-8F96-D411D838B551}" destId="{7963B5BA-E68B-48CE-9F96-ADD44DF9973E}" srcOrd="8" destOrd="0" presId="urn:microsoft.com/office/officeart/2018/layout/CircleProcess"/>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4537B6D-1525-4B3E-B8AC-B7B03C1DBC5E}" type="doc">
      <dgm:prSet loTypeId="urn:microsoft.com/office/officeart/2005/8/layout/hierarchy1" loCatId="hierarchy" qsTypeId="urn:microsoft.com/office/officeart/2005/8/quickstyle/3d1" qsCatId="3D" csTypeId="urn:microsoft.com/office/officeart/2005/8/colors/accent1_2" csCatId="accent1" phldr="1"/>
      <dgm:spPr/>
      <dgm:t>
        <a:bodyPr/>
        <a:lstStyle/>
        <a:p>
          <a:endParaRPr lang="en-US"/>
        </a:p>
      </dgm:t>
    </dgm:pt>
    <dgm:pt modelId="{AF31B5AA-3AAE-4EE5-8597-A4CB1A6896B2}">
      <dgm:prSet phldrT="[Text]"/>
      <dgm:spPr/>
      <dgm:t>
        <a:bodyPr/>
        <a:lstStyle/>
        <a:p>
          <a:r>
            <a:rPr lang="en-US" dirty="0"/>
            <a:t>Legal rights</a:t>
          </a:r>
        </a:p>
      </dgm:t>
    </dgm:pt>
    <dgm:pt modelId="{C301F8A4-9EE4-45F1-B9E1-70634C24FB98}" type="parTrans" cxnId="{F5399ABC-722E-4156-9686-D4B3D8CE5654}">
      <dgm:prSet/>
      <dgm:spPr/>
      <dgm:t>
        <a:bodyPr/>
        <a:lstStyle/>
        <a:p>
          <a:endParaRPr lang="en-US"/>
        </a:p>
      </dgm:t>
    </dgm:pt>
    <dgm:pt modelId="{9EAD74AB-4649-441A-93F8-6EC83B54F34B}" type="sibTrans" cxnId="{F5399ABC-722E-4156-9686-D4B3D8CE5654}">
      <dgm:prSet/>
      <dgm:spPr/>
      <dgm:t>
        <a:bodyPr/>
        <a:lstStyle/>
        <a:p>
          <a:endParaRPr lang="en-US"/>
        </a:p>
      </dgm:t>
    </dgm:pt>
    <dgm:pt modelId="{F798A11B-D015-4098-B5EF-D51D3E47F188}">
      <dgm:prSet phldrT="[Text]"/>
      <dgm:spPr/>
      <dgm:t>
        <a:bodyPr/>
        <a:lstStyle/>
        <a:p>
          <a:r>
            <a:rPr lang="en-US" dirty="0"/>
            <a:t>Non-Political rights</a:t>
          </a:r>
        </a:p>
      </dgm:t>
    </dgm:pt>
    <dgm:pt modelId="{30E1C6EB-DC20-4050-AADB-763F169DAE29}" type="parTrans" cxnId="{FCF47488-BA3D-47EC-881D-680B958543FB}">
      <dgm:prSet/>
      <dgm:spPr/>
      <dgm:t>
        <a:bodyPr/>
        <a:lstStyle/>
        <a:p>
          <a:endParaRPr lang="en-US"/>
        </a:p>
      </dgm:t>
    </dgm:pt>
    <dgm:pt modelId="{E1AFCE24-9D34-43B6-9F87-2D1B5FF48962}" type="sibTrans" cxnId="{FCF47488-BA3D-47EC-881D-680B958543FB}">
      <dgm:prSet/>
      <dgm:spPr/>
      <dgm:t>
        <a:bodyPr/>
        <a:lstStyle/>
        <a:p>
          <a:endParaRPr lang="en-US"/>
        </a:p>
      </dgm:t>
    </dgm:pt>
    <dgm:pt modelId="{51ADFB5D-109F-4504-A743-66C89AD3381A}">
      <dgm:prSet phldrT="[Text]"/>
      <dgm:spPr/>
      <dgm:t>
        <a:bodyPr/>
        <a:lstStyle/>
        <a:p>
          <a:r>
            <a:rPr lang="en-US" dirty="0"/>
            <a:t>Public rights</a:t>
          </a:r>
        </a:p>
      </dgm:t>
    </dgm:pt>
    <dgm:pt modelId="{3E5EFDA5-7163-4EB0-BE1E-AAB184AB635A}" type="parTrans" cxnId="{A4AC4F9F-44C2-4A7F-946D-6290D05BBC4E}">
      <dgm:prSet/>
      <dgm:spPr/>
      <dgm:t>
        <a:bodyPr/>
        <a:lstStyle/>
        <a:p>
          <a:endParaRPr lang="en-US"/>
        </a:p>
      </dgm:t>
    </dgm:pt>
    <dgm:pt modelId="{FF9D2C36-0086-4924-B122-1D0B0C3C6D6F}" type="sibTrans" cxnId="{A4AC4F9F-44C2-4A7F-946D-6290D05BBC4E}">
      <dgm:prSet/>
      <dgm:spPr/>
      <dgm:t>
        <a:bodyPr/>
        <a:lstStyle/>
        <a:p>
          <a:endParaRPr lang="en-US"/>
        </a:p>
      </dgm:t>
    </dgm:pt>
    <dgm:pt modelId="{CA55766D-A161-479D-A925-59817BB4CD6F}">
      <dgm:prSet phldrT="[Text]"/>
      <dgm:spPr/>
      <dgm:t>
        <a:bodyPr/>
        <a:lstStyle/>
        <a:p>
          <a:r>
            <a:rPr lang="en-US" dirty="0"/>
            <a:t>Private rights</a:t>
          </a:r>
        </a:p>
      </dgm:t>
    </dgm:pt>
    <dgm:pt modelId="{06CF285F-50C9-4AD5-99D3-200A3F42772E}" type="parTrans" cxnId="{009B6AF1-B658-4824-98FB-371A695DF23D}">
      <dgm:prSet/>
      <dgm:spPr/>
      <dgm:t>
        <a:bodyPr/>
        <a:lstStyle/>
        <a:p>
          <a:endParaRPr lang="en-US"/>
        </a:p>
      </dgm:t>
    </dgm:pt>
    <dgm:pt modelId="{D2073EAE-FACE-4F72-B803-E99D6E70E90A}" type="sibTrans" cxnId="{009B6AF1-B658-4824-98FB-371A695DF23D}">
      <dgm:prSet/>
      <dgm:spPr/>
      <dgm:t>
        <a:bodyPr/>
        <a:lstStyle/>
        <a:p>
          <a:endParaRPr lang="en-US"/>
        </a:p>
      </dgm:t>
    </dgm:pt>
    <dgm:pt modelId="{85127BDE-2C23-4683-9132-114741B7A461}">
      <dgm:prSet phldrT="[Text]"/>
      <dgm:spPr/>
      <dgm:t>
        <a:bodyPr/>
        <a:lstStyle/>
        <a:p>
          <a:r>
            <a:rPr lang="en-US" dirty="0"/>
            <a:t>political rights</a:t>
          </a:r>
        </a:p>
      </dgm:t>
    </dgm:pt>
    <dgm:pt modelId="{BD61EA90-A5CA-4E5E-A4C3-9D5D8C980829}" type="parTrans" cxnId="{721E3E6F-C7EA-4EC1-BC97-52CFED706DE5}">
      <dgm:prSet/>
      <dgm:spPr/>
      <dgm:t>
        <a:bodyPr/>
        <a:lstStyle/>
        <a:p>
          <a:endParaRPr lang="en-US"/>
        </a:p>
      </dgm:t>
    </dgm:pt>
    <dgm:pt modelId="{1120427F-F133-4DE4-B833-77A3F53457D6}" type="sibTrans" cxnId="{721E3E6F-C7EA-4EC1-BC97-52CFED706DE5}">
      <dgm:prSet/>
      <dgm:spPr/>
      <dgm:t>
        <a:bodyPr/>
        <a:lstStyle/>
        <a:p>
          <a:endParaRPr lang="en-US"/>
        </a:p>
      </dgm:t>
    </dgm:pt>
    <dgm:pt modelId="{81827E53-AF1B-43A4-9120-A44118DE2421}">
      <dgm:prSet/>
      <dgm:spPr/>
      <dgm:t>
        <a:bodyPr/>
        <a:lstStyle/>
        <a:p>
          <a:r>
            <a:rPr lang="en-US" dirty="0"/>
            <a:t>non-pecuniary or family rights</a:t>
          </a:r>
        </a:p>
      </dgm:t>
    </dgm:pt>
    <dgm:pt modelId="{5F3956B8-01E3-423B-A1C6-1895CDB8408D}" type="parTrans" cxnId="{5EDC7232-56CC-4925-9FC6-D9E09B91F73A}">
      <dgm:prSet/>
      <dgm:spPr/>
      <dgm:t>
        <a:bodyPr/>
        <a:lstStyle/>
        <a:p>
          <a:endParaRPr lang="en-US"/>
        </a:p>
      </dgm:t>
    </dgm:pt>
    <dgm:pt modelId="{4A606392-8FE9-415B-921F-6C35D13F1B3D}" type="sibTrans" cxnId="{5EDC7232-56CC-4925-9FC6-D9E09B91F73A}">
      <dgm:prSet/>
      <dgm:spPr/>
      <dgm:t>
        <a:bodyPr/>
        <a:lstStyle/>
        <a:p>
          <a:endParaRPr lang="en-US"/>
        </a:p>
      </dgm:t>
    </dgm:pt>
    <dgm:pt modelId="{772C3F9D-6CC0-4DB5-9CAA-3433A9571E2C}">
      <dgm:prSet/>
      <dgm:spPr/>
      <dgm:t>
        <a:bodyPr/>
        <a:lstStyle/>
        <a:p>
          <a:r>
            <a:rPr lang="en-US" dirty="0"/>
            <a:t>Pecuniary rights</a:t>
          </a:r>
        </a:p>
      </dgm:t>
    </dgm:pt>
    <dgm:pt modelId="{C9939835-0786-4D7E-8211-5ECF5EE51781}" type="parTrans" cxnId="{B519632B-48C8-41BF-B676-A29C52C9DC75}">
      <dgm:prSet/>
      <dgm:spPr/>
      <dgm:t>
        <a:bodyPr/>
        <a:lstStyle/>
        <a:p>
          <a:endParaRPr lang="en-US"/>
        </a:p>
      </dgm:t>
    </dgm:pt>
    <dgm:pt modelId="{CA32BA4E-F7B8-4DFD-B515-52C483FA7B8F}" type="sibTrans" cxnId="{B519632B-48C8-41BF-B676-A29C52C9DC75}">
      <dgm:prSet/>
      <dgm:spPr/>
      <dgm:t>
        <a:bodyPr/>
        <a:lstStyle/>
        <a:p>
          <a:endParaRPr lang="en-US"/>
        </a:p>
      </dgm:t>
    </dgm:pt>
    <dgm:pt modelId="{E0DA5DA3-E225-4B4B-829B-5146BB650C6E}">
      <dgm:prSet/>
      <dgm:spPr/>
      <dgm:t>
        <a:bodyPr/>
        <a:lstStyle/>
        <a:p>
          <a:r>
            <a:rPr lang="en-US" dirty="0"/>
            <a:t>Real rights</a:t>
          </a:r>
        </a:p>
      </dgm:t>
    </dgm:pt>
    <dgm:pt modelId="{4BAFD4E2-259C-4F72-9E8A-F411B3E2EA95}" type="parTrans" cxnId="{9EB6F314-4C16-4C9A-B958-2F7206DA45DA}">
      <dgm:prSet/>
      <dgm:spPr/>
      <dgm:t>
        <a:bodyPr/>
        <a:lstStyle/>
        <a:p>
          <a:endParaRPr lang="en-US"/>
        </a:p>
      </dgm:t>
    </dgm:pt>
    <dgm:pt modelId="{903C8871-BF25-4EB0-9ABF-AE27EB9FCD87}" type="sibTrans" cxnId="{9EB6F314-4C16-4C9A-B958-2F7206DA45DA}">
      <dgm:prSet/>
      <dgm:spPr/>
      <dgm:t>
        <a:bodyPr/>
        <a:lstStyle/>
        <a:p>
          <a:endParaRPr lang="en-US"/>
        </a:p>
      </dgm:t>
    </dgm:pt>
    <dgm:pt modelId="{E102AAA0-C5CA-4AB4-B911-AE161BB286B0}">
      <dgm:prSet/>
      <dgm:spPr/>
      <dgm:t>
        <a:bodyPr/>
        <a:lstStyle/>
        <a:p>
          <a:r>
            <a:rPr lang="en-US" dirty="0"/>
            <a:t>Personal rights</a:t>
          </a:r>
        </a:p>
      </dgm:t>
    </dgm:pt>
    <dgm:pt modelId="{427F708E-FF56-4D0B-AF98-7374C1461A33}" type="parTrans" cxnId="{201BBF9D-8DC3-402A-9145-197AEAF5FFB0}">
      <dgm:prSet/>
      <dgm:spPr/>
      <dgm:t>
        <a:bodyPr/>
        <a:lstStyle/>
        <a:p>
          <a:endParaRPr lang="en-US"/>
        </a:p>
      </dgm:t>
    </dgm:pt>
    <dgm:pt modelId="{0C2E3075-232C-4755-B364-97B82E0315AD}" type="sibTrans" cxnId="{201BBF9D-8DC3-402A-9145-197AEAF5FFB0}">
      <dgm:prSet/>
      <dgm:spPr/>
      <dgm:t>
        <a:bodyPr/>
        <a:lstStyle/>
        <a:p>
          <a:endParaRPr lang="en-US"/>
        </a:p>
      </dgm:t>
    </dgm:pt>
    <dgm:pt modelId="{FB9DDFDA-71BE-4774-89E3-7EEA304B1D54}" type="pres">
      <dgm:prSet presAssocID="{E4537B6D-1525-4B3E-B8AC-B7B03C1DBC5E}" presName="hierChild1" presStyleCnt="0">
        <dgm:presLayoutVars>
          <dgm:chPref val="1"/>
          <dgm:dir/>
          <dgm:animOne val="branch"/>
          <dgm:animLvl val="lvl"/>
          <dgm:resizeHandles/>
        </dgm:presLayoutVars>
      </dgm:prSet>
      <dgm:spPr/>
    </dgm:pt>
    <dgm:pt modelId="{5C07E24D-5519-420E-9029-4136E798AD5C}" type="pres">
      <dgm:prSet presAssocID="{AF31B5AA-3AAE-4EE5-8597-A4CB1A6896B2}" presName="hierRoot1" presStyleCnt="0"/>
      <dgm:spPr/>
    </dgm:pt>
    <dgm:pt modelId="{E4F9746C-0675-4695-AA64-344B5D2EB310}" type="pres">
      <dgm:prSet presAssocID="{AF31B5AA-3AAE-4EE5-8597-A4CB1A6896B2}" presName="composite" presStyleCnt="0"/>
      <dgm:spPr/>
    </dgm:pt>
    <dgm:pt modelId="{DF91036C-EC32-4AF2-ACD4-181862E74BDC}" type="pres">
      <dgm:prSet presAssocID="{AF31B5AA-3AAE-4EE5-8597-A4CB1A6896B2}" presName="background" presStyleLbl="node0" presStyleIdx="0" presStyleCnt="1"/>
      <dgm:spPr/>
    </dgm:pt>
    <dgm:pt modelId="{EFA1E857-58C7-4D44-971B-98F29CAD031A}" type="pres">
      <dgm:prSet presAssocID="{AF31B5AA-3AAE-4EE5-8597-A4CB1A6896B2}" presName="text" presStyleLbl="fgAcc0" presStyleIdx="0" presStyleCnt="1" custScaleX="230074" custScaleY="49721" custLinFactNeighborX="-16237" custLinFactNeighborY="301">
        <dgm:presLayoutVars>
          <dgm:chPref val="3"/>
        </dgm:presLayoutVars>
      </dgm:prSet>
      <dgm:spPr/>
    </dgm:pt>
    <dgm:pt modelId="{04745AF9-9CFC-4F69-87CD-3AFB844EC66D}" type="pres">
      <dgm:prSet presAssocID="{AF31B5AA-3AAE-4EE5-8597-A4CB1A6896B2}" presName="hierChild2" presStyleCnt="0"/>
      <dgm:spPr/>
    </dgm:pt>
    <dgm:pt modelId="{00B71726-5000-4F38-BADB-937A3939D5A6}" type="pres">
      <dgm:prSet presAssocID="{30E1C6EB-DC20-4050-AADB-763F169DAE29}" presName="Name10" presStyleLbl="parChTrans1D2" presStyleIdx="0" presStyleCnt="2"/>
      <dgm:spPr/>
    </dgm:pt>
    <dgm:pt modelId="{38586931-ADC4-4F3E-B56F-EE9DA1E5E2D9}" type="pres">
      <dgm:prSet presAssocID="{F798A11B-D015-4098-B5EF-D51D3E47F188}" presName="hierRoot2" presStyleCnt="0"/>
      <dgm:spPr/>
    </dgm:pt>
    <dgm:pt modelId="{E413FC16-B3DC-4E10-8051-DB69570E0165}" type="pres">
      <dgm:prSet presAssocID="{F798A11B-D015-4098-B5EF-D51D3E47F188}" presName="composite2" presStyleCnt="0"/>
      <dgm:spPr/>
    </dgm:pt>
    <dgm:pt modelId="{77ECEA59-CF91-404E-A28D-2FE698E46DD8}" type="pres">
      <dgm:prSet presAssocID="{F798A11B-D015-4098-B5EF-D51D3E47F188}" presName="background2" presStyleLbl="node2" presStyleIdx="0" presStyleCnt="2"/>
      <dgm:spPr/>
    </dgm:pt>
    <dgm:pt modelId="{D577E07D-54C0-419F-96F0-DEAF658626EA}" type="pres">
      <dgm:prSet presAssocID="{F798A11B-D015-4098-B5EF-D51D3E47F188}" presName="text2" presStyleLbl="fgAcc2" presStyleIdx="0" presStyleCnt="2" custScaleX="226660">
        <dgm:presLayoutVars>
          <dgm:chPref val="3"/>
        </dgm:presLayoutVars>
      </dgm:prSet>
      <dgm:spPr/>
    </dgm:pt>
    <dgm:pt modelId="{4167ECEC-8B49-4303-8A3A-FC8987D54D3C}" type="pres">
      <dgm:prSet presAssocID="{F798A11B-D015-4098-B5EF-D51D3E47F188}" presName="hierChild3" presStyleCnt="0"/>
      <dgm:spPr/>
    </dgm:pt>
    <dgm:pt modelId="{5B83B646-35D6-4B8F-8DE2-DA1F3B3D6BF6}" type="pres">
      <dgm:prSet presAssocID="{3E5EFDA5-7163-4EB0-BE1E-AAB184AB635A}" presName="Name17" presStyleLbl="parChTrans1D3" presStyleIdx="0" presStyleCnt="2"/>
      <dgm:spPr/>
    </dgm:pt>
    <dgm:pt modelId="{2204DF84-BC1C-45AB-86DE-3469C8FCB10C}" type="pres">
      <dgm:prSet presAssocID="{51ADFB5D-109F-4504-A743-66C89AD3381A}" presName="hierRoot3" presStyleCnt="0"/>
      <dgm:spPr/>
    </dgm:pt>
    <dgm:pt modelId="{8742183E-FE55-4BA6-999B-FCE6364AA188}" type="pres">
      <dgm:prSet presAssocID="{51ADFB5D-109F-4504-A743-66C89AD3381A}" presName="composite3" presStyleCnt="0"/>
      <dgm:spPr/>
    </dgm:pt>
    <dgm:pt modelId="{91306DE1-BF74-4B3A-BD75-58D368FCBBC8}" type="pres">
      <dgm:prSet presAssocID="{51ADFB5D-109F-4504-A743-66C89AD3381A}" presName="background3" presStyleLbl="node3" presStyleIdx="0" presStyleCnt="2"/>
      <dgm:spPr/>
    </dgm:pt>
    <dgm:pt modelId="{1D592812-271A-4FA8-93FB-94899A18F309}" type="pres">
      <dgm:prSet presAssocID="{51ADFB5D-109F-4504-A743-66C89AD3381A}" presName="text3" presStyleLbl="fgAcc3" presStyleIdx="0" presStyleCnt="2" custScaleX="159387">
        <dgm:presLayoutVars>
          <dgm:chPref val="3"/>
        </dgm:presLayoutVars>
      </dgm:prSet>
      <dgm:spPr/>
    </dgm:pt>
    <dgm:pt modelId="{E10030CB-E15B-4CBE-8B8C-A767C33C111E}" type="pres">
      <dgm:prSet presAssocID="{51ADFB5D-109F-4504-A743-66C89AD3381A}" presName="hierChild4" presStyleCnt="0"/>
      <dgm:spPr/>
    </dgm:pt>
    <dgm:pt modelId="{21289077-6388-4FB5-BEFC-DAD5121CDFC8}" type="pres">
      <dgm:prSet presAssocID="{06CF285F-50C9-4AD5-99D3-200A3F42772E}" presName="Name17" presStyleLbl="parChTrans1D3" presStyleIdx="1" presStyleCnt="2"/>
      <dgm:spPr/>
    </dgm:pt>
    <dgm:pt modelId="{420B652F-B302-4A9A-9E40-EEFBFEC4E28F}" type="pres">
      <dgm:prSet presAssocID="{CA55766D-A161-479D-A925-59817BB4CD6F}" presName="hierRoot3" presStyleCnt="0"/>
      <dgm:spPr/>
    </dgm:pt>
    <dgm:pt modelId="{25989386-B745-4DC9-8CBE-0DEC7019D6D7}" type="pres">
      <dgm:prSet presAssocID="{CA55766D-A161-479D-A925-59817BB4CD6F}" presName="composite3" presStyleCnt="0"/>
      <dgm:spPr/>
    </dgm:pt>
    <dgm:pt modelId="{317F5661-170D-48EB-894C-02001C1CB932}" type="pres">
      <dgm:prSet presAssocID="{CA55766D-A161-479D-A925-59817BB4CD6F}" presName="background3" presStyleLbl="node3" presStyleIdx="1" presStyleCnt="2"/>
      <dgm:spPr/>
    </dgm:pt>
    <dgm:pt modelId="{2423E086-4F43-460D-82EE-5A3406549AC5}" type="pres">
      <dgm:prSet presAssocID="{CA55766D-A161-479D-A925-59817BB4CD6F}" presName="text3" presStyleLbl="fgAcc3" presStyleIdx="1" presStyleCnt="2" custScaleX="179915">
        <dgm:presLayoutVars>
          <dgm:chPref val="3"/>
        </dgm:presLayoutVars>
      </dgm:prSet>
      <dgm:spPr/>
    </dgm:pt>
    <dgm:pt modelId="{C1126EFF-51FF-49C6-A835-E4401385EF4B}" type="pres">
      <dgm:prSet presAssocID="{CA55766D-A161-479D-A925-59817BB4CD6F}" presName="hierChild4" presStyleCnt="0"/>
      <dgm:spPr/>
    </dgm:pt>
    <dgm:pt modelId="{46907290-D5B5-4422-AF0E-DE3180DFA5D8}" type="pres">
      <dgm:prSet presAssocID="{C9939835-0786-4D7E-8211-5ECF5EE51781}" presName="Name23" presStyleLbl="parChTrans1D4" presStyleIdx="0" presStyleCnt="4"/>
      <dgm:spPr/>
    </dgm:pt>
    <dgm:pt modelId="{C623E403-B3B8-46BC-843D-FBEB72A3DBA4}" type="pres">
      <dgm:prSet presAssocID="{772C3F9D-6CC0-4DB5-9CAA-3433A9571E2C}" presName="hierRoot4" presStyleCnt="0"/>
      <dgm:spPr/>
    </dgm:pt>
    <dgm:pt modelId="{7C639260-C1DE-4ED7-938F-86B566D5BE6F}" type="pres">
      <dgm:prSet presAssocID="{772C3F9D-6CC0-4DB5-9CAA-3433A9571E2C}" presName="composite4" presStyleCnt="0"/>
      <dgm:spPr/>
    </dgm:pt>
    <dgm:pt modelId="{8917ACE8-48D7-4224-8CEF-E42AB9A05F30}" type="pres">
      <dgm:prSet presAssocID="{772C3F9D-6CC0-4DB5-9CAA-3433A9571E2C}" presName="background4" presStyleLbl="node4" presStyleIdx="0" presStyleCnt="4"/>
      <dgm:spPr/>
    </dgm:pt>
    <dgm:pt modelId="{235E3025-FDA1-488B-AAF4-9EEDFB084FF4}" type="pres">
      <dgm:prSet presAssocID="{772C3F9D-6CC0-4DB5-9CAA-3433A9571E2C}" presName="text4" presStyleLbl="fgAcc4" presStyleIdx="0" presStyleCnt="4" custScaleX="156961">
        <dgm:presLayoutVars>
          <dgm:chPref val="3"/>
        </dgm:presLayoutVars>
      </dgm:prSet>
      <dgm:spPr/>
    </dgm:pt>
    <dgm:pt modelId="{803771AC-C5DF-461E-BFB7-8C32B48F9F28}" type="pres">
      <dgm:prSet presAssocID="{772C3F9D-6CC0-4DB5-9CAA-3433A9571E2C}" presName="hierChild5" presStyleCnt="0"/>
      <dgm:spPr/>
    </dgm:pt>
    <dgm:pt modelId="{68897163-CD19-4370-B37B-26EA9A409C3D}" type="pres">
      <dgm:prSet presAssocID="{427F708E-FF56-4D0B-AF98-7374C1461A33}" presName="Name23" presStyleLbl="parChTrans1D4" presStyleIdx="1" presStyleCnt="4"/>
      <dgm:spPr/>
    </dgm:pt>
    <dgm:pt modelId="{CC5462BC-4BD7-4BA5-B388-ABD399AA69CB}" type="pres">
      <dgm:prSet presAssocID="{E102AAA0-C5CA-4AB4-B911-AE161BB286B0}" presName="hierRoot4" presStyleCnt="0"/>
      <dgm:spPr/>
    </dgm:pt>
    <dgm:pt modelId="{CDD27CF7-863F-47B1-81F2-2539FF94A92D}" type="pres">
      <dgm:prSet presAssocID="{E102AAA0-C5CA-4AB4-B911-AE161BB286B0}" presName="composite4" presStyleCnt="0"/>
      <dgm:spPr/>
    </dgm:pt>
    <dgm:pt modelId="{4FFC2C09-653C-411A-A7D0-45F999285125}" type="pres">
      <dgm:prSet presAssocID="{E102AAA0-C5CA-4AB4-B911-AE161BB286B0}" presName="background4" presStyleLbl="node4" presStyleIdx="1" presStyleCnt="4"/>
      <dgm:spPr/>
    </dgm:pt>
    <dgm:pt modelId="{1214696D-82E3-4503-983C-2AA0C5B13F39}" type="pres">
      <dgm:prSet presAssocID="{E102AAA0-C5CA-4AB4-B911-AE161BB286B0}" presName="text4" presStyleLbl="fgAcc4" presStyleIdx="1" presStyleCnt="4" custScaleX="153449">
        <dgm:presLayoutVars>
          <dgm:chPref val="3"/>
        </dgm:presLayoutVars>
      </dgm:prSet>
      <dgm:spPr/>
    </dgm:pt>
    <dgm:pt modelId="{4BEEC0E9-6DAA-445D-9E70-366F749E7024}" type="pres">
      <dgm:prSet presAssocID="{E102AAA0-C5CA-4AB4-B911-AE161BB286B0}" presName="hierChild5" presStyleCnt="0"/>
      <dgm:spPr/>
    </dgm:pt>
    <dgm:pt modelId="{BFF53A65-3392-49CC-AC10-CE6FFEB6AC87}" type="pres">
      <dgm:prSet presAssocID="{4BAFD4E2-259C-4F72-9E8A-F411B3E2EA95}" presName="Name23" presStyleLbl="parChTrans1D4" presStyleIdx="2" presStyleCnt="4"/>
      <dgm:spPr/>
    </dgm:pt>
    <dgm:pt modelId="{7FFE0E22-A6F1-4FEB-8075-B7455A65334C}" type="pres">
      <dgm:prSet presAssocID="{E0DA5DA3-E225-4B4B-829B-5146BB650C6E}" presName="hierRoot4" presStyleCnt="0"/>
      <dgm:spPr/>
    </dgm:pt>
    <dgm:pt modelId="{27A271E8-099A-48A4-893A-3994A710B528}" type="pres">
      <dgm:prSet presAssocID="{E0DA5DA3-E225-4B4B-829B-5146BB650C6E}" presName="composite4" presStyleCnt="0"/>
      <dgm:spPr/>
    </dgm:pt>
    <dgm:pt modelId="{8A20CA98-CDF0-4657-B9E4-76A0607E01C4}" type="pres">
      <dgm:prSet presAssocID="{E0DA5DA3-E225-4B4B-829B-5146BB650C6E}" presName="background4" presStyleLbl="node4" presStyleIdx="2" presStyleCnt="4"/>
      <dgm:spPr/>
    </dgm:pt>
    <dgm:pt modelId="{51A198B2-4834-465E-AD2F-BAA7F40CBDAE}" type="pres">
      <dgm:prSet presAssocID="{E0DA5DA3-E225-4B4B-829B-5146BB650C6E}" presName="text4" presStyleLbl="fgAcc4" presStyleIdx="2" presStyleCnt="4" custScaleX="196165">
        <dgm:presLayoutVars>
          <dgm:chPref val="3"/>
        </dgm:presLayoutVars>
      </dgm:prSet>
      <dgm:spPr/>
    </dgm:pt>
    <dgm:pt modelId="{3BD25C89-CA7B-4CF1-ABD1-C9AB90D77172}" type="pres">
      <dgm:prSet presAssocID="{E0DA5DA3-E225-4B4B-829B-5146BB650C6E}" presName="hierChild5" presStyleCnt="0"/>
      <dgm:spPr/>
    </dgm:pt>
    <dgm:pt modelId="{127E1621-CF78-4ECA-B51C-EDAD12DB7489}" type="pres">
      <dgm:prSet presAssocID="{5F3956B8-01E3-423B-A1C6-1895CDB8408D}" presName="Name23" presStyleLbl="parChTrans1D4" presStyleIdx="3" presStyleCnt="4"/>
      <dgm:spPr/>
    </dgm:pt>
    <dgm:pt modelId="{AC60D2F6-C46A-4AB4-9FB9-45E032F638B5}" type="pres">
      <dgm:prSet presAssocID="{81827E53-AF1B-43A4-9120-A44118DE2421}" presName="hierRoot4" presStyleCnt="0"/>
      <dgm:spPr/>
    </dgm:pt>
    <dgm:pt modelId="{E4253CFB-C94A-435E-B814-1501D6FCF2B5}" type="pres">
      <dgm:prSet presAssocID="{81827E53-AF1B-43A4-9120-A44118DE2421}" presName="composite4" presStyleCnt="0"/>
      <dgm:spPr/>
    </dgm:pt>
    <dgm:pt modelId="{FA5A1074-0610-434B-98A0-D9274A195153}" type="pres">
      <dgm:prSet presAssocID="{81827E53-AF1B-43A4-9120-A44118DE2421}" presName="background4" presStyleLbl="node4" presStyleIdx="3" presStyleCnt="4"/>
      <dgm:spPr/>
    </dgm:pt>
    <dgm:pt modelId="{CD218F51-F7B2-486B-AD58-0B8F60A35709}" type="pres">
      <dgm:prSet presAssocID="{81827E53-AF1B-43A4-9120-A44118DE2421}" presName="text4" presStyleLbl="fgAcc4" presStyleIdx="3" presStyleCnt="4" custScaleX="210822">
        <dgm:presLayoutVars>
          <dgm:chPref val="3"/>
        </dgm:presLayoutVars>
      </dgm:prSet>
      <dgm:spPr/>
    </dgm:pt>
    <dgm:pt modelId="{193FBA01-04C9-4CEA-B33A-2EAA94120605}" type="pres">
      <dgm:prSet presAssocID="{81827E53-AF1B-43A4-9120-A44118DE2421}" presName="hierChild5" presStyleCnt="0"/>
      <dgm:spPr/>
    </dgm:pt>
    <dgm:pt modelId="{FEBDECEF-1967-41D2-AC60-CFEFF66EAAE7}" type="pres">
      <dgm:prSet presAssocID="{BD61EA90-A5CA-4E5E-A4C3-9D5D8C980829}" presName="Name10" presStyleLbl="parChTrans1D2" presStyleIdx="1" presStyleCnt="2"/>
      <dgm:spPr/>
    </dgm:pt>
    <dgm:pt modelId="{23858512-E49D-406F-A040-4DB0A8874AC6}" type="pres">
      <dgm:prSet presAssocID="{85127BDE-2C23-4683-9132-114741B7A461}" presName="hierRoot2" presStyleCnt="0"/>
      <dgm:spPr/>
    </dgm:pt>
    <dgm:pt modelId="{9DC444EF-5520-4C76-92CE-03BE987AB04F}" type="pres">
      <dgm:prSet presAssocID="{85127BDE-2C23-4683-9132-114741B7A461}" presName="composite2" presStyleCnt="0"/>
      <dgm:spPr/>
    </dgm:pt>
    <dgm:pt modelId="{E99C5DD0-CA62-471A-BEB9-FD0E3A260331}" type="pres">
      <dgm:prSet presAssocID="{85127BDE-2C23-4683-9132-114741B7A461}" presName="background2" presStyleLbl="node2" presStyleIdx="1" presStyleCnt="2"/>
      <dgm:spPr/>
    </dgm:pt>
    <dgm:pt modelId="{D27D5543-0A4C-4982-83DA-F32391D070BD}" type="pres">
      <dgm:prSet presAssocID="{85127BDE-2C23-4683-9132-114741B7A461}" presName="text2" presStyleLbl="fgAcc2" presStyleIdx="1" presStyleCnt="2" custScaleX="225637">
        <dgm:presLayoutVars>
          <dgm:chPref val="3"/>
        </dgm:presLayoutVars>
      </dgm:prSet>
      <dgm:spPr/>
    </dgm:pt>
    <dgm:pt modelId="{C7196E57-69DC-42EE-B7F4-3D2A65F2B798}" type="pres">
      <dgm:prSet presAssocID="{85127BDE-2C23-4683-9132-114741B7A461}" presName="hierChild3" presStyleCnt="0"/>
      <dgm:spPr/>
    </dgm:pt>
  </dgm:ptLst>
  <dgm:cxnLst>
    <dgm:cxn modelId="{3A1C9107-E0E0-4D8D-A83F-386EBCDC48DD}" type="presOf" srcId="{CA55766D-A161-479D-A925-59817BB4CD6F}" destId="{2423E086-4F43-460D-82EE-5A3406549AC5}" srcOrd="0" destOrd="0" presId="urn:microsoft.com/office/officeart/2005/8/layout/hierarchy1"/>
    <dgm:cxn modelId="{9EB6F314-4C16-4C9A-B958-2F7206DA45DA}" srcId="{772C3F9D-6CC0-4DB5-9CAA-3433A9571E2C}" destId="{E0DA5DA3-E225-4B4B-829B-5146BB650C6E}" srcOrd="1" destOrd="0" parTransId="{4BAFD4E2-259C-4F72-9E8A-F411B3E2EA95}" sibTransId="{903C8871-BF25-4EB0-9ABF-AE27EB9FCD87}"/>
    <dgm:cxn modelId="{B519632B-48C8-41BF-B676-A29C52C9DC75}" srcId="{CA55766D-A161-479D-A925-59817BB4CD6F}" destId="{772C3F9D-6CC0-4DB5-9CAA-3433A9571E2C}" srcOrd="0" destOrd="0" parTransId="{C9939835-0786-4D7E-8211-5ECF5EE51781}" sibTransId="{CA32BA4E-F7B8-4DFD-B515-52C483FA7B8F}"/>
    <dgm:cxn modelId="{D9BDBA2B-5630-49A9-87BE-B27784E6B899}" type="presOf" srcId="{4BAFD4E2-259C-4F72-9E8A-F411B3E2EA95}" destId="{BFF53A65-3392-49CC-AC10-CE6FFEB6AC87}" srcOrd="0" destOrd="0" presId="urn:microsoft.com/office/officeart/2005/8/layout/hierarchy1"/>
    <dgm:cxn modelId="{5EDC7232-56CC-4925-9FC6-D9E09B91F73A}" srcId="{CA55766D-A161-479D-A925-59817BB4CD6F}" destId="{81827E53-AF1B-43A4-9120-A44118DE2421}" srcOrd="1" destOrd="0" parTransId="{5F3956B8-01E3-423B-A1C6-1895CDB8408D}" sibTransId="{4A606392-8FE9-415B-921F-6C35D13F1B3D}"/>
    <dgm:cxn modelId="{699C443E-9847-40E2-BCAD-0AA15CF5890B}" type="presOf" srcId="{3E5EFDA5-7163-4EB0-BE1E-AAB184AB635A}" destId="{5B83B646-35D6-4B8F-8DE2-DA1F3B3D6BF6}" srcOrd="0" destOrd="0" presId="urn:microsoft.com/office/officeart/2005/8/layout/hierarchy1"/>
    <dgm:cxn modelId="{16138B60-50DF-4282-93B7-08F5874DD051}" type="presOf" srcId="{5F3956B8-01E3-423B-A1C6-1895CDB8408D}" destId="{127E1621-CF78-4ECA-B51C-EDAD12DB7489}" srcOrd="0" destOrd="0" presId="urn:microsoft.com/office/officeart/2005/8/layout/hierarchy1"/>
    <dgm:cxn modelId="{3D07EF61-F663-456F-B219-66E264B1B613}" type="presOf" srcId="{427F708E-FF56-4D0B-AF98-7374C1461A33}" destId="{68897163-CD19-4370-B37B-26EA9A409C3D}" srcOrd="0" destOrd="0" presId="urn:microsoft.com/office/officeart/2005/8/layout/hierarchy1"/>
    <dgm:cxn modelId="{67D68063-C2D5-4B7B-840E-D6800B9097E6}" type="presOf" srcId="{E102AAA0-C5CA-4AB4-B911-AE161BB286B0}" destId="{1214696D-82E3-4503-983C-2AA0C5B13F39}" srcOrd="0" destOrd="0" presId="urn:microsoft.com/office/officeart/2005/8/layout/hierarchy1"/>
    <dgm:cxn modelId="{6F2E0C4C-8D3F-493E-AD65-43DB3AD11AB3}" type="presOf" srcId="{E4537B6D-1525-4B3E-B8AC-B7B03C1DBC5E}" destId="{FB9DDFDA-71BE-4774-89E3-7EEA304B1D54}" srcOrd="0" destOrd="0" presId="urn:microsoft.com/office/officeart/2005/8/layout/hierarchy1"/>
    <dgm:cxn modelId="{721E3E6F-C7EA-4EC1-BC97-52CFED706DE5}" srcId="{AF31B5AA-3AAE-4EE5-8597-A4CB1A6896B2}" destId="{85127BDE-2C23-4683-9132-114741B7A461}" srcOrd="1" destOrd="0" parTransId="{BD61EA90-A5CA-4E5E-A4C3-9D5D8C980829}" sibTransId="{1120427F-F133-4DE4-B833-77A3F53457D6}"/>
    <dgm:cxn modelId="{458ADD7E-E788-498D-8CA3-58388D183582}" type="presOf" srcId="{772C3F9D-6CC0-4DB5-9CAA-3433A9571E2C}" destId="{235E3025-FDA1-488B-AAF4-9EEDFB084FF4}" srcOrd="0" destOrd="0" presId="urn:microsoft.com/office/officeart/2005/8/layout/hierarchy1"/>
    <dgm:cxn modelId="{C4768C81-F907-443B-83AD-EB71DC4D92EB}" type="presOf" srcId="{85127BDE-2C23-4683-9132-114741B7A461}" destId="{D27D5543-0A4C-4982-83DA-F32391D070BD}" srcOrd="0" destOrd="0" presId="urn:microsoft.com/office/officeart/2005/8/layout/hierarchy1"/>
    <dgm:cxn modelId="{FCF47488-BA3D-47EC-881D-680B958543FB}" srcId="{AF31B5AA-3AAE-4EE5-8597-A4CB1A6896B2}" destId="{F798A11B-D015-4098-B5EF-D51D3E47F188}" srcOrd="0" destOrd="0" parTransId="{30E1C6EB-DC20-4050-AADB-763F169DAE29}" sibTransId="{E1AFCE24-9D34-43B6-9F87-2D1B5FF48962}"/>
    <dgm:cxn modelId="{32F4BE88-6D9A-4423-8F9D-AD8E4C059DCE}" type="presOf" srcId="{E0DA5DA3-E225-4B4B-829B-5146BB650C6E}" destId="{51A198B2-4834-465E-AD2F-BAA7F40CBDAE}" srcOrd="0" destOrd="0" presId="urn:microsoft.com/office/officeart/2005/8/layout/hierarchy1"/>
    <dgm:cxn modelId="{6E44D18C-66CA-4F77-9C03-194F34A60FBC}" type="presOf" srcId="{AF31B5AA-3AAE-4EE5-8597-A4CB1A6896B2}" destId="{EFA1E857-58C7-4D44-971B-98F29CAD031A}" srcOrd="0" destOrd="0" presId="urn:microsoft.com/office/officeart/2005/8/layout/hierarchy1"/>
    <dgm:cxn modelId="{35C6648F-15C3-4430-B7EF-45A97EE51398}" type="presOf" srcId="{30E1C6EB-DC20-4050-AADB-763F169DAE29}" destId="{00B71726-5000-4F38-BADB-937A3939D5A6}" srcOrd="0" destOrd="0" presId="urn:microsoft.com/office/officeart/2005/8/layout/hierarchy1"/>
    <dgm:cxn modelId="{201BBF9D-8DC3-402A-9145-197AEAF5FFB0}" srcId="{772C3F9D-6CC0-4DB5-9CAA-3433A9571E2C}" destId="{E102AAA0-C5CA-4AB4-B911-AE161BB286B0}" srcOrd="0" destOrd="0" parTransId="{427F708E-FF56-4D0B-AF98-7374C1461A33}" sibTransId="{0C2E3075-232C-4755-B364-97B82E0315AD}"/>
    <dgm:cxn modelId="{A4AC4F9F-44C2-4A7F-946D-6290D05BBC4E}" srcId="{F798A11B-D015-4098-B5EF-D51D3E47F188}" destId="{51ADFB5D-109F-4504-A743-66C89AD3381A}" srcOrd="0" destOrd="0" parTransId="{3E5EFDA5-7163-4EB0-BE1E-AAB184AB635A}" sibTransId="{FF9D2C36-0086-4924-B122-1D0B0C3C6D6F}"/>
    <dgm:cxn modelId="{0C3E3AA1-E3EE-442A-8D86-844FFF759F63}" type="presOf" srcId="{BD61EA90-A5CA-4E5E-A4C3-9D5D8C980829}" destId="{FEBDECEF-1967-41D2-AC60-CFEFF66EAAE7}" srcOrd="0" destOrd="0" presId="urn:microsoft.com/office/officeart/2005/8/layout/hierarchy1"/>
    <dgm:cxn modelId="{399CF0AB-F19B-4EF0-817F-10017644828C}" type="presOf" srcId="{C9939835-0786-4D7E-8211-5ECF5EE51781}" destId="{46907290-D5B5-4422-AF0E-DE3180DFA5D8}" srcOrd="0" destOrd="0" presId="urn:microsoft.com/office/officeart/2005/8/layout/hierarchy1"/>
    <dgm:cxn modelId="{30233EB5-29B3-4E23-AC91-685A4632A544}" type="presOf" srcId="{81827E53-AF1B-43A4-9120-A44118DE2421}" destId="{CD218F51-F7B2-486B-AD58-0B8F60A35709}" srcOrd="0" destOrd="0" presId="urn:microsoft.com/office/officeart/2005/8/layout/hierarchy1"/>
    <dgm:cxn modelId="{FD82CEB7-D350-4845-B4F4-00811989D9B5}" type="presOf" srcId="{51ADFB5D-109F-4504-A743-66C89AD3381A}" destId="{1D592812-271A-4FA8-93FB-94899A18F309}" srcOrd="0" destOrd="0" presId="urn:microsoft.com/office/officeart/2005/8/layout/hierarchy1"/>
    <dgm:cxn modelId="{F5399ABC-722E-4156-9686-D4B3D8CE5654}" srcId="{E4537B6D-1525-4B3E-B8AC-B7B03C1DBC5E}" destId="{AF31B5AA-3AAE-4EE5-8597-A4CB1A6896B2}" srcOrd="0" destOrd="0" parTransId="{C301F8A4-9EE4-45F1-B9E1-70634C24FB98}" sibTransId="{9EAD74AB-4649-441A-93F8-6EC83B54F34B}"/>
    <dgm:cxn modelId="{60C108DE-74A0-4830-AA67-471CCB6B3354}" type="presOf" srcId="{F798A11B-D015-4098-B5EF-D51D3E47F188}" destId="{D577E07D-54C0-419F-96F0-DEAF658626EA}" srcOrd="0" destOrd="0" presId="urn:microsoft.com/office/officeart/2005/8/layout/hierarchy1"/>
    <dgm:cxn modelId="{09F26DE0-04A5-4A28-880D-909D157756DF}" type="presOf" srcId="{06CF285F-50C9-4AD5-99D3-200A3F42772E}" destId="{21289077-6388-4FB5-BEFC-DAD5121CDFC8}" srcOrd="0" destOrd="0" presId="urn:microsoft.com/office/officeart/2005/8/layout/hierarchy1"/>
    <dgm:cxn modelId="{009B6AF1-B658-4824-98FB-371A695DF23D}" srcId="{F798A11B-D015-4098-B5EF-D51D3E47F188}" destId="{CA55766D-A161-479D-A925-59817BB4CD6F}" srcOrd="1" destOrd="0" parTransId="{06CF285F-50C9-4AD5-99D3-200A3F42772E}" sibTransId="{D2073EAE-FACE-4F72-B803-E99D6E70E90A}"/>
    <dgm:cxn modelId="{AB2C4304-6494-455B-9DD7-1B96DAD20320}" type="presParOf" srcId="{FB9DDFDA-71BE-4774-89E3-7EEA304B1D54}" destId="{5C07E24D-5519-420E-9029-4136E798AD5C}" srcOrd="0" destOrd="0" presId="urn:microsoft.com/office/officeart/2005/8/layout/hierarchy1"/>
    <dgm:cxn modelId="{F9F147B4-BF60-4479-940A-934654369EA0}" type="presParOf" srcId="{5C07E24D-5519-420E-9029-4136E798AD5C}" destId="{E4F9746C-0675-4695-AA64-344B5D2EB310}" srcOrd="0" destOrd="0" presId="urn:microsoft.com/office/officeart/2005/8/layout/hierarchy1"/>
    <dgm:cxn modelId="{23FF944B-4868-4D1D-8785-5BCA2718333B}" type="presParOf" srcId="{E4F9746C-0675-4695-AA64-344B5D2EB310}" destId="{DF91036C-EC32-4AF2-ACD4-181862E74BDC}" srcOrd="0" destOrd="0" presId="urn:microsoft.com/office/officeart/2005/8/layout/hierarchy1"/>
    <dgm:cxn modelId="{2D83C457-13C8-4C9C-BB89-580A34446796}" type="presParOf" srcId="{E4F9746C-0675-4695-AA64-344B5D2EB310}" destId="{EFA1E857-58C7-4D44-971B-98F29CAD031A}" srcOrd="1" destOrd="0" presId="urn:microsoft.com/office/officeart/2005/8/layout/hierarchy1"/>
    <dgm:cxn modelId="{E2784EE6-383E-49E3-9E0E-4E3B886225ED}" type="presParOf" srcId="{5C07E24D-5519-420E-9029-4136E798AD5C}" destId="{04745AF9-9CFC-4F69-87CD-3AFB844EC66D}" srcOrd="1" destOrd="0" presId="urn:microsoft.com/office/officeart/2005/8/layout/hierarchy1"/>
    <dgm:cxn modelId="{40F255AE-4010-4B79-83A7-38E6AF51592B}" type="presParOf" srcId="{04745AF9-9CFC-4F69-87CD-3AFB844EC66D}" destId="{00B71726-5000-4F38-BADB-937A3939D5A6}" srcOrd="0" destOrd="0" presId="urn:microsoft.com/office/officeart/2005/8/layout/hierarchy1"/>
    <dgm:cxn modelId="{308525A7-7F04-4625-A5B5-32E1E862E33A}" type="presParOf" srcId="{04745AF9-9CFC-4F69-87CD-3AFB844EC66D}" destId="{38586931-ADC4-4F3E-B56F-EE9DA1E5E2D9}" srcOrd="1" destOrd="0" presId="urn:microsoft.com/office/officeart/2005/8/layout/hierarchy1"/>
    <dgm:cxn modelId="{648D0B14-817A-444C-BD67-DB4482D766E7}" type="presParOf" srcId="{38586931-ADC4-4F3E-B56F-EE9DA1E5E2D9}" destId="{E413FC16-B3DC-4E10-8051-DB69570E0165}" srcOrd="0" destOrd="0" presId="urn:microsoft.com/office/officeart/2005/8/layout/hierarchy1"/>
    <dgm:cxn modelId="{06C2B4B9-7625-469B-A711-A242975E4793}" type="presParOf" srcId="{E413FC16-B3DC-4E10-8051-DB69570E0165}" destId="{77ECEA59-CF91-404E-A28D-2FE698E46DD8}" srcOrd="0" destOrd="0" presId="urn:microsoft.com/office/officeart/2005/8/layout/hierarchy1"/>
    <dgm:cxn modelId="{EBE07284-EFA7-4DF5-896D-D6080E6F8493}" type="presParOf" srcId="{E413FC16-B3DC-4E10-8051-DB69570E0165}" destId="{D577E07D-54C0-419F-96F0-DEAF658626EA}" srcOrd="1" destOrd="0" presId="urn:microsoft.com/office/officeart/2005/8/layout/hierarchy1"/>
    <dgm:cxn modelId="{BF207ED6-5477-4C1C-BF2B-D39762D7CD25}" type="presParOf" srcId="{38586931-ADC4-4F3E-B56F-EE9DA1E5E2D9}" destId="{4167ECEC-8B49-4303-8A3A-FC8987D54D3C}" srcOrd="1" destOrd="0" presId="urn:microsoft.com/office/officeart/2005/8/layout/hierarchy1"/>
    <dgm:cxn modelId="{A19AF0A9-71B9-449A-99A3-19053D227FEC}" type="presParOf" srcId="{4167ECEC-8B49-4303-8A3A-FC8987D54D3C}" destId="{5B83B646-35D6-4B8F-8DE2-DA1F3B3D6BF6}" srcOrd="0" destOrd="0" presId="urn:microsoft.com/office/officeart/2005/8/layout/hierarchy1"/>
    <dgm:cxn modelId="{2263429A-A2CE-4642-AB3E-0CFB6C7465CB}" type="presParOf" srcId="{4167ECEC-8B49-4303-8A3A-FC8987D54D3C}" destId="{2204DF84-BC1C-45AB-86DE-3469C8FCB10C}" srcOrd="1" destOrd="0" presId="urn:microsoft.com/office/officeart/2005/8/layout/hierarchy1"/>
    <dgm:cxn modelId="{99BAB0DE-C524-41A4-BFF6-3A51624FBC82}" type="presParOf" srcId="{2204DF84-BC1C-45AB-86DE-3469C8FCB10C}" destId="{8742183E-FE55-4BA6-999B-FCE6364AA188}" srcOrd="0" destOrd="0" presId="urn:microsoft.com/office/officeart/2005/8/layout/hierarchy1"/>
    <dgm:cxn modelId="{70851EF8-6CD0-4F1C-AD1D-3806C6930789}" type="presParOf" srcId="{8742183E-FE55-4BA6-999B-FCE6364AA188}" destId="{91306DE1-BF74-4B3A-BD75-58D368FCBBC8}" srcOrd="0" destOrd="0" presId="urn:microsoft.com/office/officeart/2005/8/layout/hierarchy1"/>
    <dgm:cxn modelId="{891C4940-DF82-43AE-ACCA-F1F28B53F29A}" type="presParOf" srcId="{8742183E-FE55-4BA6-999B-FCE6364AA188}" destId="{1D592812-271A-4FA8-93FB-94899A18F309}" srcOrd="1" destOrd="0" presId="urn:microsoft.com/office/officeart/2005/8/layout/hierarchy1"/>
    <dgm:cxn modelId="{B6070098-6182-45D4-943C-348152A0A7A7}" type="presParOf" srcId="{2204DF84-BC1C-45AB-86DE-3469C8FCB10C}" destId="{E10030CB-E15B-4CBE-8B8C-A767C33C111E}" srcOrd="1" destOrd="0" presId="urn:microsoft.com/office/officeart/2005/8/layout/hierarchy1"/>
    <dgm:cxn modelId="{28B34857-E67A-4CCE-9B5B-31AB230B5538}" type="presParOf" srcId="{4167ECEC-8B49-4303-8A3A-FC8987D54D3C}" destId="{21289077-6388-4FB5-BEFC-DAD5121CDFC8}" srcOrd="2" destOrd="0" presId="urn:microsoft.com/office/officeart/2005/8/layout/hierarchy1"/>
    <dgm:cxn modelId="{CB6E6DCD-75D6-444C-8103-EF3E94C7C9F3}" type="presParOf" srcId="{4167ECEC-8B49-4303-8A3A-FC8987D54D3C}" destId="{420B652F-B302-4A9A-9E40-EEFBFEC4E28F}" srcOrd="3" destOrd="0" presId="urn:microsoft.com/office/officeart/2005/8/layout/hierarchy1"/>
    <dgm:cxn modelId="{B5243C44-2E31-4D62-990C-AD70A2B6A853}" type="presParOf" srcId="{420B652F-B302-4A9A-9E40-EEFBFEC4E28F}" destId="{25989386-B745-4DC9-8CBE-0DEC7019D6D7}" srcOrd="0" destOrd="0" presId="urn:microsoft.com/office/officeart/2005/8/layout/hierarchy1"/>
    <dgm:cxn modelId="{0972FAEE-9B71-427D-8100-4954848D83DD}" type="presParOf" srcId="{25989386-B745-4DC9-8CBE-0DEC7019D6D7}" destId="{317F5661-170D-48EB-894C-02001C1CB932}" srcOrd="0" destOrd="0" presId="urn:microsoft.com/office/officeart/2005/8/layout/hierarchy1"/>
    <dgm:cxn modelId="{C2CE7DD3-7FFB-447E-AE5F-50E558A439A8}" type="presParOf" srcId="{25989386-B745-4DC9-8CBE-0DEC7019D6D7}" destId="{2423E086-4F43-460D-82EE-5A3406549AC5}" srcOrd="1" destOrd="0" presId="urn:microsoft.com/office/officeart/2005/8/layout/hierarchy1"/>
    <dgm:cxn modelId="{8E7506D3-AD69-4F8F-AFD7-454B3CA27120}" type="presParOf" srcId="{420B652F-B302-4A9A-9E40-EEFBFEC4E28F}" destId="{C1126EFF-51FF-49C6-A835-E4401385EF4B}" srcOrd="1" destOrd="0" presId="urn:microsoft.com/office/officeart/2005/8/layout/hierarchy1"/>
    <dgm:cxn modelId="{B91A4376-7E4E-49C5-960D-7C3DEAD14C61}" type="presParOf" srcId="{C1126EFF-51FF-49C6-A835-E4401385EF4B}" destId="{46907290-D5B5-4422-AF0E-DE3180DFA5D8}" srcOrd="0" destOrd="0" presId="urn:microsoft.com/office/officeart/2005/8/layout/hierarchy1"/>
    <dgm:cxn modelId="{A765070E-0299-4ED0-A56E-9E21209DA336}" type="presParOf" srcId="{C1126EFF-51FF-49C6-A835-E4401385EF4B}" destId="{C623E403-B3B8-46BC-843D-FBEB72A3DBA4}" srcOrd="1" destOrd="0" presId="urn:microsoft.com/office/officeart/2005/8/layout/hierarchy1"/>
    <dgm:cxn modelId="{EDA419A9-2D61-4B22-8F9E-F2A5D78F8FFE}" type="presParOf" srcId="{C623E403-B3B8-46BC-843D-FBEB72A3DBA4}" destId="{7C639260-C1DE-4ED7-938F-86B566D5BE6F}" srcOrd="0" destOrd="0" presId="urn:microsoft.com/office/officeart/2005/8/layout/hierarchy1"/>
    <dgm:cxn modelId="{B38F5413-9443-4C29-8861-AE8ACA431E71}" type="presParOf" srcId="{7C639260-C1DE-4ED7-938F-86B566D5BE6F}" destId="{8917ACE8-48D7-4224-8CEF-E42AB9A05F30}" srcOrd="0" destOrd="0" presId="urn:microsoft.com/office/officeart/2005/8/layout/hierarchy1"/>
    <dgm:cxn modelId="{BC051BF5-10C4-45DE-AB5B-959B6E1BCDD1}" type="presParOf" srcId="{7C639260-C1DE-4ED7-938F-86B566D5BE6F}" destId="{235E3025-FDA1-488B-AAF4-9EEDFB084FF4}" srcOrd="1" destOrd="0" presId="urn:microsoft.com/office/officeart/2005/8/layout/hierarchy1"/>
    <dgm:cxn modelId="{C58B6676-B6E6-43F8-9D2B-FF89FDDCE102}" type="presParOf" srcId="{C623E403-B3B8-46BC-843D-FBEB72A3DBA4}" destId="{803771AC-C5DF-461E-BFB7-8C32B48F9F28}" srcOrd="1" destOrd="0" presId="urn:microsoft.com/office/officeart/2005/8/layout/hierarchy1"/>
    <dgm:cxn modelId="{7C492532-BC4B-4339-9FCA-BB5BB83F8B95}" type="presParOf" srcId="{803771AC-C5DF-461E-BFB7-8C32B48F9F28}" destId="{68897163-CD19-4370-B37B-26EA9A409C3D}" srcOrd="0" destOrd="0" presId="urn:microsoft.com/office/officeart/2005/8/layout/hierarchy1"/>
    <dgm:cxn modelId="{0CD7088C-C99F-4FDB-806F-772837ABF384}" type="presParOf" srcId="{803771AC-C5DF-461E-BFB7-8C32B48F9F28}" destId="{CC5462BC-4BD7-4BA5-B388-ABD399AA69CB}" srcOrd="1" destOrd="0" presId="urn:microsoft.com/office/officeart/2005/8/layout/hierarchy1"/>
    <dgm:cxn modelId="{8FA627CF-DBD4-4600-81D4-E60450BBBE5A}" type="presParOf" srcId="{CC5462BC-4BD7-4BA5-B388-ABD399AA69CB}" destId="{CDD27CF7-863F-47B1-81F2-2539FF94A92D}" srcOrd="0" destOrd="0" presId="urn:microsoft.com/office/officeart/2005/8/layout/hierarchy1"/>
    <dgm:cxn modelId="{0B591634-AD1B-4757-8E02-404E2D163DE4}" type="presParOf" srcId="{CDD27CF7-863F-47B1-81F2-2539FF94A92D}" destId="{4FFC2C09-653C-411A-A7D0-45F999285125}" srcOrd="0" destOrd="0" presId="urn:microsoft.com/office/officeart/2005/8/layout/hierarchy1"/>
    <dgm:cxn modelId="{AE297E6B-8241-431C-8CC8-885C57F089C3}" type="presParOf" srcId="{CDD27CF7-863F-47B1-81F2-2539FF94A92D}" destId="{1214696D-82E3-4503-983C-2AA0C5B13F39}" srcOrd="1" destOrd="0" presId="urn:microsoft.com/office/officeart/2005/8/layout/hierarchy1"/>
    <dgm:cxn modelId="{B2739B44-574D-4E8B-8AC5-DDAD7E3F80C7}" type="presParOf" srcId="{CC5462BC-4BD7-4BA5-B388-ABD399AA69CB}" destId="{4BEEC0E9-6DAA-445D-9E70-366F749E7024}" srcOrd="1" destOrd="0" presId="urn:microsoft.com/office/officeart/2005/8/layout/hierarchy1"/>
    <dgm:cxn modelId="{EC51838A-B166-4F95-81EC-30DEDBD2DCB0}" type="presParOf" srcId="{803771AC-C5DF-461E-BFB7-8C32B48F9F28}" destId="{BFF53A65-3392-49CC-AC10-CE6FFEB6AC87}" srcOrd="2" destOrd="0" presId="urn:microsoft.com/office/officeart/2005/8/layout/hierarchy1"/>
    <dgm:cxn modelId="{0AE1F321-4AD9-49E9-AA93-DB917A661943}" type="presParOf" srcId="{803771AC-C5DF-461E-BFB7-8C32B48F9F28}" destId="{7FFE0E22-A6F1-4FEB-8075-B7455A65334C}" srcOrd="3" destOrd="0" presId="urn:microsoft.com/office/officeart/2005/8/layout/hierarchy1"/>
    <dgm:cxn modelId="{57BB2C56-DFE4-4339-9516-94CBD3CAA3E3}" type="presParOf" srcId="{7FFE0E22-A6F1-4FEB-8075-B7455A65334C}" destId="{27A271E8-099A-48A4-893A-3994A710B528}" srcOrd="0" destOrd="0" presId="urn:microsoft.com/office/officeart/2005/8/layout/hierarchy1"/>
    <dgm:cxn modelId="{42D95E38-1B3F-4540-AF1E-D3E77BB1DF49}" type="presParOf" srcId="{27A271E8-099A-48A4-893A-3994A710B528}" destId="{8A20CA98-CDF0-4657-B9E4-76A0607E01C4}" srcOrd="0" destOrd="0" presId="urn:microsoft.com/office/officeart/2005/8/layout/hierarchy1"/>
    <dgm:cxn modelId="{A9A6DCC1-3A51-4472-9C1D-C89FB1B916B1}" type="presParOf" srcId="{27A271E8-099A-48A4-893A-3994A710B528}" destId="{51A198B2-4834-465E-AD2F-BAA7F40CBDAE}" srcOrd="1" destOrd="0" presId="urn:microsoft.com/office/officeart/2005/8/layout/hierarchy1"/>
    <dgm:cxn modelId="{A29CBDC8-264D-44E2-9D09-FA03A2D2D8F9}" type="presParOf" srcId="{7FFE0E22-A6F1-4FEB-8075-B7455A65334C}" destId="{3BD25C89-CA7B-4CF1-ABD1-C9AB90D77172}" srcOrd="1" destOrd="0" presId="urn:microsoft.com/office/officeart/2005/8/layout/hierarchy1"/>
    <dgm:cxn modelId="{9AA40310-70CA-4953-A622-D6689E133D6E}" type="presParOf" srcId="{C1126EFF-51FF-49C6-A835-E4401385EF4B}" destId="{127E1621-CF78-4ECA-B51C-EDAD12DB7489}" srcOrd="2" destOrd="0" presId="urn:microsoft.com/office/officeart/2005/8/layout/hierarchy1"/>
    <dgm:cxn modelId="{8D562EAB-8B7B-40E5-83F9-3B260EC19680}" type="presParOf" srcId="{C1126EFF-51FF-49C6-A835-E4401385EF4B}" destId="{AC60D2F6-C46A-4AB4-9FB9-45E032F638B5}" srcOrd="3" destOrd="0" presId="urn:microsoft.com/office/officeart/2005/8/layout/hierarchy1"/>
    <dgm:cxn modelId="{F8F2606E-276A-4213-BB0D-FC0413290285}" type="presParOf" srcId="{AC60D2F6-C46A-4AB4-9FB9-45E032F638B5}" destId="{E4253CFB-C94A-435E-B814-1501D6FCF2B5}" srcOrd="0" destOrd="0" presId="urn:microsoft.com/office/officeart/2005/8/layout/hierarchy1"/>
    <dgm:cxn modelId="{A5141147-1EB0-484B-9B68-80C1FBAC8364}" type="presParOf" srcId="{E4253CFB-C94A-435E-B814-1501D6FCF2B5}" destId="{FA5A1074-0610-434B-98A0-D9274A195153}" srcOrd="0" destOrd="0" presId="urn:microsoft.com/office/officeart/2005/8/layout/hierarchy1"/>
    <dgm:cxn modelId="{D8C11F50-861E-4D65-8C3E-AF181AD801FF}" type="presParOf" srcId="{E4253CFB-C94A-435E-B814-1501D6FCF2B5}" destId="{CD218F51-F7B2-486B-AD58-0B8F60A35709}" srcOrd="1" destOrd="0" presId="urn:microsoft.com/office/officeart/2005/8/layout/hierarchy1"/>
    <dgm:cxn modelId="{2EF6AACA-D8B8-42E6-95AA-C102D5229B21}" type="presParOf" srcId="{AC60D2F6-C46A-4AB4-9FB9-45E032F638B5}" destId="{193FBA01-04C9-4CEA-B33A-2EAA94120605}" srcOrd="1" destOrd="0" presId="urn:microsoft.com/office/officeart/2005/8/layout/hierarchy1"/>
    <dgm:cxn modelId="{C525F346-9EDF-4C4C-B944-2492630C556E}" type="presParOf" srcId="{04745AF9-9CFC-4F69-87CD-3AFB844EC66D}" destId="{FEBDECEF-1967-41D2-AC60-CFEFF66EAAE7}" srcOrd="2" destOrd="0" presId="urn:microsoft.com/office/officeart/2005/8/layout/hierarchy1"/>
    <dgm:cxn modelId="{9965BDFE-C8B4-4839-A5CB-6B00E3D4178F}" type="presParOf" srcId="{04745AF9-9CFC-4F69-87CD-3AFB844EC66D}" destId="{23858512-E49D-406F-A040-4DB0A8874AC6}" srcOrd="3" destOrd="0" presId="urn:microsoft.com/office/officeart/2005/8/layout/hierarchy1"/>
    <dgm:cxn modelId="{14895B40-3CE1-43A7-B9AC-9341144C08AE}" type="presParOf" srcId="{23858512-E49D-406F-A040-4DB0A8874AC6}" destId="{9DC444EF-5520-4C76-92CE-03BE987AB04F}" srcOrd="0" destOrd="0" presId="urn:microsoft.com/office/officeart/2005/8/layout/hierarchy1"/>
    <dgm:cxn modelId="{6118869D-85B6-4F99-9FE5-F0B0BB52A58D}" type="presParOf" srcId="{9DC444EF-5520-4C76-92CE-03BE987AB04F}" destId="{E99C5DD0-CA62-471A-BEB9-FD0E3A260331}" srcOrd="0" destOrd="0" presId="urn:microsoft.com/office/officeart/2005/8/layout/hierarchy1"/>
    <dgm:cxn modelId="{4C616B0E-463D-472C-922E-6B85E9A879B2}" type="presParOf" srcId="{9DC444EF-5520-4C76-92CE-03BE987AB04F}" destId="{D27D5543-0A4C-4982-83DA-F32391D070BD}" srcOrd="1" destOrd="0" presId="urn:microsoft.com/office/officeart/2005/8/layout/hierarchy1"/>
    <dgm:cxn modelId="{EC3EAB9D-518C-476E-90E3-3FA4E4596A2B}" type="presParOf" srcId="{23858512-E49D-406F-A040-4DB0A8874AC6}" destId="{C7196E57-69DC-42EE-B7F4-3D2A65F2B798}" srcOrd="1" destOrd="0" presId="urn:microsoft.com/office/officeart/2005/8/layout/hierarchy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22C185-FCDD-451E-80B6-0E3E39A70A81}">
      <dsp:nvSpPr>
        <dsp:cNvPr id="0" name=""/>
        <dsp:cNvSpPr/>
      </dsp:nvSpPr>
      <dsp:spPr>
        <a:xfrm>
          <a:off x="6995817" y="729503"/>
          <a:ext cx="1932437" cy="1932794"/>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0B39F98-79E3-4D77-9214-F06EA1FAD499}">
      <dsp:nvSpPr>
        <dsp:cNvPr id="0" name=""/>
        <dsp:cNvSpPr/>
      </dsp:nvSpPr>
      <dsp:spPr>
        <a:xfrm>
          <a:off x="7059980" y="793941"/>
          <a:ext cx="1804111" cy="1803919"/>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rtl="1">
            <a:lnSpc>
              <a:spcPct val="90000"/>
            </a:lnSpc>
            <a:spcBef>
              <a:spcPct val="0"/>
            </a:spcBef>
            <a:spcAft>
              <a:spcPct val="35000"/>
            </a:spcAft>
            <a:buNone/>
          </a:pPr>
          <a:r>
            <a:rPr lang="en-US" sz="1800" b="0" i="0" kern="1200" baseline="0" dirty="0">
              <a:latin typeface="Alexandria" pitchFamily="2" charset="-78"/>
              <a:cs typeface="Alexandria" pitchFamily="2" charset="-78"/>
            </a:rPr>
            <a:t>Classifying laws into public and private law</a:t>
          </a:r>
        </a:p>
      </dsp:txBody>
      <dsp:txXfrm>
        <a:off x="7317890" y="1051692"/>
        <a:ext cx="1288291" cy="1288416"/>
      </dsp:txXfrm>
    </dsp:sp>
    <dsp:sp modelId="{6AEECE16-7F97-463B-80CD-69CDE77CA66C}">
      <dsp:nvSpPr>
        <dsp:cNvPr id="0" name=""/>
        <dsp:cNvSpPr/>
      </dsp:nvSpPr>
      <dsp:spPr>
        <a:xfrm rot="2700000">
          <a:off x="5000915" y="731840"/>
          <a:ext cx="1927782" cy="1927782"/>
        </a:xfrm>
        <a:prstGeom prst="teardrop">
          <a:avLst>
            <a:gd name="adj" fmla="val 10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4BD8BF2-2F1E-4282-B11D-BC8AA346AEC4}">
      <dsp:nvSpPr>
        <dsp:cNvPr id="0" name=""/>
        <dsp:cNvSpPr/>
      </dsp:nvSpPr>
      <dsp:spPr>
        <a:xfrm>
          <a:off x="5062751" y="793941"/>
          <a:ext cx="1804111" cy="1803919"/>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rtl="1">
            <a:lnSpc>
              <a:spcPct val="90000"/>
            </a:lnSpc>
            <a:spcBef>
              <a:spcPct val="0"/>
            </a:spcBef>
            <a:spcAft>
              <a:spcPct val="35000"/>
            </a:spcAft>
            <a:buNone/>
          </a:pPr>
          <a:r>
            <a:rPr lang="en-US" sz="1400" b="0" i="0" kern="1200" baseline="0" dirty="0">
              <a:latin typeface="Alexandria" pitchFamily="2" charset="-78"/>
              <a:cs typeface="Alexandria" pitchFamily="2" charset="-78"/>
            </a:rPr>
            <a:t>characteristics of law and its legal rules</a:t>
          </a:r>
        </a:p>
        <a:p>
          <a:pPr marL="0" lvl="0" indent="0" algn="ctr" defTabSz="622300" rtl="1">
            <a:lnSpc>
              <a:spcPct val="90000"/>
            </a:lnSpc>
            <a:spcBef>
              <a:spcPct val="0"/>
            </a:spcBef>
            <a:spcAft>
              <a:spcPct val="35000"/>
            </a:spcAft>
            <a:buNone/>
          </a:pPr>
          <a:endParaRPr lang="en-US" sz="1300" b="0" i="0" kern="1200" baseline="0" dirty="0"/>
        </a:p>
      </dsp:txBody>
      <dsp:txXfrm>
        <a:off x="5320661" y="1051692"/>
        <a:ext cx="1288291" cy="1288416"/>
      </dsp:txXfrm>
    </dsp:sp>
    <dsp:sp modelId="{3054A2C4-022B-4DC2-A3DA-CD2FA2778EA3}">
      <dsp:nvSpPr>
        <dsp:cNvPr id="0" name=""/>
        <dsp:cNvSpPr/>
      </dsp:nvSpPr>
      <dsp:spPr>
        <a:xfrm rot="2700000">
          <a:off x="3003686" y="731840"/>
          <a:ext cx="1927782" cy="1927782"/>
        </a:xfrm>
        <a:prstGeom prst="teardrop">
          <a:avLst>
            <a:gd name="adj" fmla="val 10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2E5561F-1249-46E2-BB0F-0E0E04EAC493}">
      <dsp:nvSpPr>
        <dsp:cNvPr id="0" name=""/>
        <dsp:cNvSpPr/>
      </dsp:nvSpPr>
      <dsp:spPr>
        <a:xfrm>
          <a:off x="3065522" y="793941"/>
          <a:ext cx="1804111" cy="1803919"/>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rtl="1">
            <a:lnSpc>
              <a:spcPct val="90000"/>
            </a:lnSpc>
            <a:spcBef>
              <a:spcPct val="0"/>
            </a:spcBef>
            <a:spcAft>
              <a:spcPct val="35000"/>
            </a:spcAft>
            <a:buNone/>
          </a:pPr>
          <a:r>
            <a:rPr lang="en-US" sz="1800" b="0" i="0" kern="1200" baseline="0" dirty="0">
              <a:latin typeface="Alexandria" pitchFamily="2" charset="-78"/>
              <a:cs typeface="Alexandria" pitchFamily="2" charset="-78"/>
            </a:rPr>
            <a:t>Definition of law</a:t>
          </a:r>
        </a:p>
      </dsp:txBody>
      <dsp:txXfrm>
        <a:off x="3323432" y="1051692"/>
        <a:ext cx="1288291" cy="128841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BDECEF-1967-41D2-AC60-CFEFF66EAAE7}">
      <dsp:nvSpPr>
        <dsp:cNvPr id="0" name=""/>
        <dsp:cNvSpPr/>
      </dsp:nvSpPr>
      <dsp:spPr>
        <a:xfrm>
          <a:off x="4941179" y="435004"/>
          <a:ext cx="1912371" cy="392759"/>
        </a:xfrm>
        <a:custGeom>
          <a:avLst/>
          <a:gdLst/>
          <a:ahLst/>
          <a:cxnLst/>
          <a:rect l="0" t="0" r="0" b="0"/>
          <a:pathLst>
            <a:path>
              <a:moveTo>
                <a:pt x="0" y="0"/>
              </a:moveTo>
              <a:lnTo>
                <a:pt x="0" y="266826"/>
              </a:lnTo>
              <a:lnTo>
                <a:pt x="1912371" y="266826"/>
              </a:lnTo>
              <a:lnTo>
                <a:pt x="1912371" y="392759"/>
              </a:lnTo>
            </a:path>
          </a:pathLst>
        </a:custGeom>
        <a:noFill/>
        <a:ln w="12700" cap="flat" cmpd="sng" algn="ctr">
          <a:solidFill>
            <a:schemeClr val="accent1">
              <a:shade val="60000"/>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127E1621-CF78-4ECA-B51C-EDAD12DB7489}">
      <dsp:nvSpPr>
        <dsp:cNvPr id="0" name=""/>
        <dsp:cNvSpPr/>
      </dsp:nvSpPr>
      <dsp:spPr>
        <a:xfrm>
          <a:off x="4711605" y="2949553"/>
          <a:ext cx="1217904" cy="395357"/>
        </a:xfrm>
        <a:custGeom>
          <a:avLst/>
          <a:gdLst/>
          <a:ahLst/>
          <a:cxnLst/>
          <a:rect l="0" t="0" r="0" b="0"/>
          <a:pathLst>
            <a:path>
              <a:moveTo>
                <a:pt x="0" y="0"/>
              </a:moveTo>
              <a:lnTo>
                <a:pt x="0" y="269424"/>
              </a:lnTo>
              <a:lnTo>
                <a:pt x="1217904" y="269424"/>
              </a:lnTo>
              <a:lnTo>
                <a:pt x="1217904" y="395357"/>
              </a:lnTo>
            </a:path>
          </a:pathLst>
        </a:custGeom>
        <a:noFill/>
        <a:ln w="12700" cap="flat" cmpd="sng" algn="ctr">
          <a:solidFill>
            <a:schemeClr val="accent1">
              <a:shade val="80000"/>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BFF53A65-3392-49CC-AC10-CE6FFEB6AC87}">
      <dsp:nvSpPr>
        <dsp:cNvPr id="0" name=""/>
        <dsp:cNvSpPr/>
      </dsp:nvSpPr>
      <dsp:spPr>
        <a:xfrm>
          <a:off x="3127609" y="4208126"/>
          <a:ext cx="1194033" cy="395357"/>
        </a:xfrm>
        <a:custGeom>
          <a:avLst/>
          <a:gdLst/>
          <a:ahLst/>
          <a:cxnLst/>
          <a:rect l="0" t="0" r="0" b="0"/>
          <a:pathLst>
            <a:path>
              <a:moveTo>
                <a:pt x="0" y="0"/>
              </a:moveTo>
              <a:lnTo>
                <a:pt x="0" y="269424"/>
              </a:lnTo>
              <a:lnTo>
                <a:pt x="1194033" y="269424"/>
              </a:lnTo>
              <a:lnTo>
                <a:pt x="1194033" y="395357"/>
              </a:lnTo>
            </a:path>
          </a:pathLst>
        </a:custGeom>
        <a:noFill/>
        <a:ln w="12700" cap="flat" cmpd="sng" algn="ctr">
          <a:solidFill>
            <a:schemeClr val="accent1">
              <a:shade val="80000"/>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68897163-CD19-4370-B37B-26EA9A409C3D}">
      <dsp:nvSpPr>
        <dsp:cNvPr id="0" name=""/>
        <dsp:cNvSpPr/>
      </dsp:nvSpPr>
      <dsp:spPr>
        <a:xfrm>
          <a:off x="1643236" y="4208126"/>
          <a:ext cx="1484372" cy="395357"/>
        </a:xfrm>
        <a:custGeom>
          <a:avLst/>
          <a:gdLst/>
          <a:ahLst/>
          <a:cxnLst/>
          <a:rect l="0" t="0" r="0" b="0"/>
          <a:pathLst>
            <a:path>
              <a:moveTo>
                <a:pt x="1484372" y="0"/>
              </a:moveTo>
              <a:lnTo>
                <a:pt x="1484372" y="269424"/>
              </a:lnTo>
              <a:lnTo>
                <a:pt x="0" y="269424"/>
              </a:lnTo>
              <a:lnTo>
                <a:pt x="0" y="395357"/>
              </a:lnTo>
            </a:path>
          </a:pathLst>
        </a:custGeom>
        <a:noFill/>
        <a:ln w="12700" cap="flat" cmpd="sng" algn="ctr">
          <a:solidFill>
            <a:schemeClr val="accent1">
              <a:shade val="80000"/>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46907290-D5B5-4422-AF0E-DE3180DFA5D8}">
      <dsp:nvSpPr>
        <dsp:cNvPr id="0" name=""/>
        <dsp:cNvSpPr/>
      </dsp:nvSpPr>
      <dsp:spPr>
        <a:xfrm>
          <a:off x="3127609" y="2949553"/>
          <a:ext cx="1583996" cy="395357"/>
        </a:xfrm>
        <a:custGeom>
          <a:avLst/>
          <a:gdLst/>
          <a:ahLst/>
          <a:cxnLst/>
          <a:rect l="0" t="0" r="0" b="0"/>
          <a:pathLst>
            <a:path>
              <a:moveTo>
                <a:pt x="1583996" y="0"/>
              </a:moveTo>
              <a:lnTo>
                <a:pt x="1583996" y="269424"/>
              </a:lnTo>
              <a:lnTo>
                <a:pt x="0" y="269424"/>
              </a:lnTo>
              <a:lnTo>
                <a:pt x="0" y="395357"/>
              </a:lnTo>
            </a:path>
          </a:pathLst>
        </a:custGeom>
        <a:noFill/>
        <a:ln w="12700" cap="flat" cmpd="sng" algn="ctr">
          <a:solidFill>
            <a:schemeClr val="accent1">
              <a:shade val="80000"/>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21289077-6388-4FB5-BEFC-DAD5121CDFC8}">
      <dsp:nvSpPr>
        <dsp:cNvPr id="0" name=""/>
        <dsp:cNvSpPr/>
      </dsp:nvSpPr>
      <dsp:spPr>
        <a:xfrm>
          <a:off x="3477211" y="1690979"/>
          <a:ext cx="1234393" cy="395357"/>
        </a:xfrm>
        <a:custGeom>
          <a:avLst/>
          <a:gdLst/>
          <a:ahLst/>
          <a:cxnLst/>
          <a:rect l="0" t="0" r="0" b="0"/>
          <a:pathLst>
            <a:path>
              <a:moveTo>
                <a:pt x="0" y="0"/>
              </a:moveTo>
              <a:lnTo>
                <a:pt x="0" y="269424"/>
              </a:lnTo>
              <a:lnTo>
                <a:pt x="1234393" y="269424"/>
              </a:lnTo>
              <a:lnTo>
                <a:pt x="1234393" y="395357"/>
              </a:lnTo>
            </a:path>
          </a:pathLst>
        </a:custGeom>
        <a:noFill/>
        <a:ln w="12700" cap="flat" cmpd="sng" algn="ctr">
          <a:solidFill>
            <a:schemeClr val="accent1">
              <a:shade val="80000"/>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5B83B646-35D6-4B8F-8DE2-DA1F3B3D6BF6}">
      <dsp:nvSpPr>
        <dsp:cNvPr id="0" name=""/>
        <dsp:cNvSpPr/>
      </dsp:nvSpPr>
      <dsp:spPr>
        <a:xfrm>
          <a:off x="2103289" y="1690979"/>
          <a:ext cx="1373921" cy="395357"/>
        </a:xfrm>
        <a:custGeom>
          <a:avLst/>
          <a:gdLst/>
          <a:ahLst/>
          <a:cxnLst/>
          <a:rect l="0" t="0" r="0" b="0"/>
          <a:pathLst>
            <a:path>
              <a:moveTo>
                <a:pt x="1373921" y="0"/>
              </a:moveTo>
              <a:lnTo>
                <a:pt x="1373921" y="269424"/>
              </a:lnTo>
              <a:lnTo>
                <a:pt x="0" y="269424"/>
              </a:lnTo>
              <a:lnTo>
                <a:pt x="0" y="395357"/>
              </a:lnTo>
            </a:path>
          </a:pathLst>
        </a:custGeom>
        <a:noFill/>
        <a:ln w="12700" cap="flat" cmpd="sng" algn="ctr">
          <a:solidFill>
            <a:schemeClr val="accent1">
              <a:shade val="80000"/>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00B71726-5000-4F38-BADB-937A3939D5A6}">
      <dsp:nvSpPr>
        <dsp:cNvPr id="0" name=""/>
        <dsp:cNvSpPr/>
      </dsp:nvSpPr>
      <dsp:spPr>
        <a:xfrm>
          <a:off x="3477211" y="435004"/>
          <a:ext cx="1463968" cy="392759"/>
        </a:xfrm>
        <a:custGeom>
          <a:avLst/>
          <a:gdLst/>
          <a:ahLst/>
          <a:cxnLst/>
          <a:rect l="0" t="0" r="0" b="0"/>
          <a:pathLst>
            <a:path>
              <a:moveTo>
                <a:pt x="1463968" y="0"/>
              </a:moveTo>
              <a:lnTo>
                <a:pt x="1463968" y="266826"/>
              </a:lnTo>
              <a:lnTo>
                <a:pt x="0" y="266826"/>
              </a:lnTo>
              <a:lnTo>
                <a:pt x="0" y="392759"/>
              </a:lnTo>
            </a:path>
          </a:pathLst>
        </a:custGeom>
        <a:noFill/>
        <a:ln w="12700" cap="flat" cmpd="sng" algn="ctr">
          <a:solidFill>
            <a:schemeClr val="accent1">
              <a:shade val="60000"/>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DF91036C-EC32-4AF2-ACD4-181862E74BDC}">
      <dsp:nvSpPr>
        <dsp:cNvPr id="0" name=""/>
        <dsp:cNvSpPr/>
      </dsp:nvSpPr>
      <dsp:spPr>
        <a:xfrm>
          <a:off x="3377372" y="5805"/>
          <a:ext cx="3127615" cy="429199"/>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sp>
    <dsp:sp modelId="{EFA1E857-58C7-4D44-971B-98F29CAD031A}">
      <dsp:nvSpPr>
        <dsp:cNvPr id="0" name=""/>
        <dsp:cNvSpPr/>
      </dsp:nvSpPr>
      <dsp:spPr>
        <a:xfrm>
          <a:off x="3528416" y="149296"/>
          <a:ext cx="3127615" cy="429199"/>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Legal rights</a:t>
          </a:r>
        </a:p>
      </dsp:txBody>
      <dsp:txXfrm>
        <a:off x="3540987" y="161867"/>
        <a:ext cx="3102473" cy="404057"/>
      </dsp:txXfrm>
    </dsp:sp>
    <dsp:sp modelId="{77ECEA59-CF91-404E-A28D-2FE698E46DD8}">
      <dsp:nvSpPr>
        <dsp:cNvPr id="0" name=""/>
        <dsp:cNvSpPr/>
      </dsp:nvSpPr>
      <dsp:spPr>
        <a:xfrm>
          <a:off x="1936608" y="827763"/>
          <a:ext cx="3081205" cy="863216"/>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sp>
    <dsp:sp modelId="{D577E07D-54C0-419F-96F0-DEAF658626EA}">
      <dsp:nvSpPr>
        <dsp:cNvPr id="0" name=""/>
        <dsp:cNvSpPr/>
      </dsp:nvSpPr>
      <dsp:spPr>
        <a:xfrm>
          <a:off x="2087652" y="971255"/>
          <a:ext cx="3081205" cy="863216"/>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Non-Political rights</a:t>
          </a:r>
        </a:p>
      </dsp:txBody>
      <dsp:txXfrm>
        <a:off x="2112935" y="996538"/>
        <a:ext cx="3030639" cy="812650"/>
      </dsp:txXfrm>
    </dsp:sp>
    <dsp:sp modelId="{91306DE1-BF74-4B3A-BD75-58D368FCBBC8}">
      <dsp:nvSpPr>
        <dsp:cNvPr id="0" name=""/>
        <dsp:cNvSpPr/>
      </dsp:nvSpPr>
      <dsp:spPr>
        <a:xfrm>
          <a:off x="1019939" y="2086337"/>
          <a:ext cx="2166699" cy="863216"/>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sp>
    <dsp:sp modelId="{1D592812-271A-4FA8-93FB-94899A18F309}">
      <dsp:nvSpPr>
        <dsp:cNvPr id="0" name=""/>
        <dsp:cNvSpPr/>
      </dsp:nvSpPr>
      <dsp:spPr>
        <a:xfrm>
          <a:off x="1170983" y="2229829"/>
          <a:ext cx="2166699" cy="863216"/>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Public rights</a:t>
          </a:r>
        </a:p>
      </dsp:txBody>
      <dsp:txXfrm>
        <a:off x="1196266" y="2255112"/>
        <a:ext cx="2116133" cy="812650"/>
      </dsp:txXfrm>
    </dsp:sp>
    <dsp:sp modelId="{317F5661-170D-48EB-894C-02001C1CB932}">
      <dsp:nvSpPr>
        <dsp:cNvPr id="0" name=""/>
        <dsp:cNvSpPr/>
      </dsp:nvSpPr>
      <dsp:spPr>
        <a:xfrm>
          <a:off x="3488727" y="2086337"/>
          <a:ext cx="2445756" cy="863216"/>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sp>
    <dsp:sp modelId="{2423E086-4F43-460D-82EE-5A3406549AC5}">
      <dsp:nvSpPr>
        <dsp:cNvPr id="0" name=""/>
        <dsp:cNvSpPr/>
      </dsp:nvSpPr>
      <dsp:spPr>
        <a:xfrm>
          <a:off x="3639771" y="2229829"/>
          <a:ext cx="2445756" cy="863216"/>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Private rights</a:t>
          </a:r>
        </a:p>
      </dsp:txBody>
      <dsp:txXfrm>
        <a:off x="3665054" y="2255112"/>
        <a:ext cx="2395190" cy="812650"/>
      </dsp:txXfrm>
    </dsp:sp>
    <dsp:sp modelId="{8917ACE8-48D7-4224-8CEF-E42AB9A05F30}">
      <dsp:nvSpPr>
        <dsp:cNvPr id="0" name=""/>
        <dsp:cNvSpPr/>
      </dsp:nvSpPr>
      <dsp:spPr>
        <a:xfrm>
          <a:off x="2060748" y="3344910"/>
          <a:ext cx="2133720" cy="863216"/>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sp>
    <dsp:sp modelId="{235E3025-FDA1-488B-AAF4-9EEDFB084FF4}">
      <dsp:nvSpPr>
        <dsp:cNvPr id="0" name=""/>
        <dsp:cNvSpPr/>
      </dsp:nvSpPr>
      <dsp:spPr>
        <a:xfrm>
          <a:off x="2211792" y="3488402"/>
          <a:ext cx="2133720" cy="863216"/>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Pecuniary rights</a:t>
          </a:r>
        </a:p>
      </dsp:txBody>
      <dsp:txXfrm>
        <a:off x="2237075" y="3513685"/>
        <a:ext cx="2083154" cy="812650"/>
      </dsp:txXfrm>
    </dsp:sp>
    <dsp:sp modelId="{4FFC2C09-653C-411A-A7D0-45F999285125}">
      <dsp:nvSpPr>
        <dsp:cNvPr id="0" name=""/>
        <dsp:cNvSpPr/>
      </dsp:nvSpPr>
      <dsp:spPr>
        <a:xfrm>
          <a:off x="600247" y="4603484"/>
          <a:ext cx="2085978" cy="863216"/>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sp>
    <dsp:sp modelId="{1214696D-82E3-4503-983C-2AA0C5B13F39}">
      <dsp:nvSpPr>
        <dsp:cNvPr id="0" name=""/>
        <dsp:cNvSpPr/>
      </dsp:nvSpPr>
      <dsp:spPr>
        <a:xfrm>
          <a:off x="751291" y="4746976"/>
          <a:ext cx="2085978" cy="863216"/>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Personal rights</a:t>
          </a:r>
        </a:p>
      </dsp:txBody>
      <dsp:txXfrm>
        <a:off x="776574" y="4772259"/>
        <a:ext cx="2035412" cy="812650"/>
      </dsp:txXfrm>
    </dsp:sp>
    <dsp:sp modelId="{8A20CA98-CDF0-4657-B9E4-76A0607E01C4}">
      <dsp:nvSpPr>
        <dsp:cNvPr id="0" name=""/>
        <dsp:cNvSpPr/>
      </dsp:nvSpPr>
      <dsp:spPr>
        <a:xfrm>
          <a:off x="2988313" y="4603484"/>
          <a:ext cx="2666657" cy="863216"/>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sp>
    <dsp:sp modelId="{51A198B2-4834-465E-AD2F-BAA7F40CBDAE}">
      <dsp:nvSpPr>
        <dsp:cNvPr id="0" name=""/>
        <dsp:cNvSpPr/>
      </dsp:nvSpPr>
      <dsp:spPr>
        <a:xfrm>
          <a:off x="3139357" y="4746976"/>
          <a:ext cx="2666657" cy="863216"/>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Real rights</a:t>
          </a:r>
        </a:p>
      </dsp:txBody>
      <dsp:txXfrm>
        <a:off x="3164640" y="4772259"/>
        <a:ext cx="2616091" cy="812650"/>
      </dsp:txXfrm>
    </dsp:sp>
    <dsp:sp modelId="{FA5A1074-0610-434B-98A0-D9274A195153}">
      <dsp:nvSpPr>
        <dsp:cNvPr id="0" name=""/>
        <dsp:cNvSpPr/>
      </dsp:nvSpPr>
      <dsp:spPr>
        <a:xfrm>
          <a:off x="4496557" y="3344910"/>
          <a:ext cx="2865904" cy="863216"/>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sp>
    <dsp:sp modelId="{CD218F51-F7B2-486B-AD58-0B8F60A35709}">
      <dsp:nvSpPr>
        <dsp:cNvPr id="0" name=""/>
        <dsp:cNvSpPr/>
      </dsp:nvSpPr>
      <dsp:spPr>
        <a:xfrm>
          <a:off x="4647601" y="3488402"/>
          <a:ext cx="2865904" cy="863216"/>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non-pecuniary or family rights</a:t>
          </a:r>
        </a:p>
      </dsp:txBody>
      <dsp:txXfrm>
        <a:off x="4672884" y="3513685"/>
        <a:ext cx="2815338" cy="812650"/>
      </dsp:txXfrm>
    </dsp:sp>
    <dsp:sp modelId="{E99C5DD0-CA62-471A-BEB9-FD0E3A260331}">
      <dsp:nvSpPr>
        <dsp:cNvPr id="0" name=""/>
        <dsp:cNvSpPr/>
      </dsp:nvSpPr>
      <dsp:spPr>
        <a:xfrm>
          <a:off x="5319902" y="827763"/>
          <a:ext cx="3067298" cy="863216"/>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sp>
    <dsp:sp modelId="{D27D5543-0A4C-4982-83DA-F32391D070BD}">
      <dsp:nvSpPr>
        <dsp:cNvPr id="0" name=""/>
        <dsp:cNvSpPr/>
      </dsp:nvSpPr>
      <dsp:spPr>
        <a:xfrm>
          <a:off x="5470946" y="971255"/>
          <a:ext cx="3067298" cy="863216"/>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political rights</a:t>
          </a:r>
        </a:p>
      </dsp:txBody>
      <dsp:txXfrm>
        <a:off x="5496229" y="996538"/>
        <a:ext cx="3016732" cy="812650"/>
      </dsp:txXfrm>
    </dsp:sp>
  </dsp:spTree>
</dsp:drawing>
</file>

<file path=ppt/diagrams/layout1.xml><?xml version="1.0" encoding="utf-8"?>
<dgm:layoutDef xmlns:dgm="http://schemas.openxmlformats.org/drawingml/2006/diagram" xmlns:a="http://schemas.openxmlformats.org/drawingml/2006/main" uniqueId="urn:microsoft.com/office/officeart/2018/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node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a-IR" dirty="0"/>
              <a:t>المادة الحادية والسبعون بعد المائة</a:t>
            </a:r>
          </a:p>
          <a:p>
            <a:r>
              <a:rPr lang="fa-IR" dirty="0"/>
              <a:t>إذا تأخر المدين في تنفيذ التزامه وجب عليه تعويض الدائن عما يلحقه من ضرر بسبب التأخير، ما لم يثبت أن تأخير الوفاء بسبب لا يد له فيه.</a:t>
            </a:r>
          </a:p>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7596984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1" eaLnBrk="1" fontAlgn="auto" latinLnBrk="0" hangingPunct="1">
              <a:lnSpc>
                <a:spcPct val="100000"/>
              </a:lnSpc>
              <a:spcBef>
                <a:spcPct val="20000"/>
              </a:spcBef>
              <a:spcAft>
                <a:spcPts val="0"/>
              </a:spcAft>
              <a:buClr>
                <a:srgbClr val="0BD0D9"/>
              </a:buClr>
              <a:buSzPct val="95000"/>
              <a:buFont typeface="Wingdings 2"/>
              <a:buNone/>
              <a:tabLst/>
              <a:defRPr/>
            </a:pPr>
            <a:r>
              <a:rPr kumimoji="0" lang="fa-IR" sz="1800" b="0"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المادة الثانية والسبعون</a:t>
            </a:r>
          </a:p>
          <a:p>
            <a:pPr marL="0" marR="0" lvl="0" indent="0" algn="just" defTabSz="914400" rtl="1" eaLnBrk="1" fontAlgn="auto" latinLnBrk="0" hangingPunct="1">
              <a:lnSpc>
                <a:spcPct val="100000"/>
              </a:lnSpc>
              <a:spcBef>
                <a:spcPct val="20000"/>
              </a:spcBef>
              <a:spcAft>
                <a:spcPts val="0"/>
              </a:spcAft>
              <a:buClr>
                <a:srgbClr val="0BD0D9"/>
              </a:buClr>
              <a:buSzPct val="95000"/>
              <a:buFont typeface="Wingdings 2"/>
              <a:buNone/>
              <a:tabLst/>
              <a:defRPr/>
            </a:pPr>
            <a:r>
              <a:rPr kumimoji="0" lang="fa-IR" sz="1800" b="0"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إذا تأخر المتعاقد في تنفيذ العقد عن الموعد المحدد؛ تفرض عليه غرامة تأخير لا تتجاوز (6%) من قيمة عقد التوريد، ولا تتجاوز (20%) من قيمة العقود الأخرى، ويجوز زيادة تلك النسب بموافقة مسبقة من الوزير، على أن توضح تلك الزيادة للمتنافسين قبل تقديم عروضهم.</a:t>
            </a: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6866950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a-IR" dirty="0"/>
              <a:t>تتميز</a:t>
            </a:r>
            <a:r>
              <a:rPr lang="ar-EG" dirty="0"/>
              <a:t> المحاكم الادارية</a:t>
            </a:r>
            <a:r>
              <a:rPr lang="fa-IR" dirty="0"/>
              <a:t> بالاعتراف للدولة في عقودها وتصرفاتها بسلطات استثنائية يبررها مبدا  تحقيق المصلحة العامة للمجتمع.</a:t>
            </a:r>
          </a:p>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3400757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3F3F53-000B-C2CD-B4B9-BE43E686363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D662556-A68D-B434-6B50-8AA9527825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60A9641-C8DB-560E-34B4-868727675CA5}"/>
              </a:ext>
            </a:extLst>
          </p:cNvPr>
          <p:cNvSpPr>
            <a:spLocks noGrp="1"/>
          </p:cNvSpPr>
          <p:nvPr>
            <p:ph type="body" idx="1"/>
          </p:nvPr>
        </p:nvSpPr>
        <p:spPr/>
        <p:txBody>
          <a:bodyPr/>
          <a:lstStyle/>
          <a:p>
            <a:r>
              <a:rPr lang="fa-IR" dirty="0"/>
              <a:t>تتميز</a:t>
            </a:r>
            <a:r>
              <a:rPr lang="ar-EG" dirty="0"/>
              <a:t> المحاكم الادارية</a:t>
            </a:r>
            <a:r>
              <a:rPr lang="fa-IR" dirty="0"/>
              <a:t> بالاعتراف للدولة في عقودها وتصرفاتها بسلطات استثنائية يبررها مبدا  تحقيق المصلحة العامة للمجتمع.</a:t>
            </a:r>
          </a:p>
          <a:p>
            <a:endParaRPr lang="en-US" dirty="0"/>
          </a:p>
        </p:txBody>
      </p:sp>
      <p:sp>
        <p:nvSpPr>
          <p:cNvPr id="4" name="Slide Number Placeholder 3">
            <a:extLst>
              <a:ext uri="{FF2B5EF4-FFF2-40B4-BE49-F238E27FC236}">
                <a16:creationId xmlns:a16="http://schemas.microsoft.com/office/drawing/2014/main" id="{290A9351-019F-82DA-687B-8A715ECEB3C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9964896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668D28-DE90-CB65-99AF-0677D8F17F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77EF8DF-0C12-9577-AECF-255A7C7133C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85171E9-497B-AA41-F7B9-0B3FDCE190EC}"/>
              </a:ext>
            </a:extLst>
          </p:cNvPr>
          <p:cNvSpPr>
            <a:spLocks noGrp="1"/>
          </p:cNvSpPr>
          <p:nvPr>
            <p:ph type="body" idx="1"/>
          </p:nvPr>
        </p:nvSpPr>
        <p:spPr/>
        <p:txBody>
          <a:bodyPr/>
          <a:lstStyle/>
          <a:p>
            <a:r>
              <a:rPr lang="fa-IR" dirty="0"/>
              <a:t>تباشر محاكم التنفيذ الفصل في منازعات التنفيذ مهما كانت قيمتها. وتتألف هذه المحاكم من دوائر متخصصة، حيث تضم كل دائرة قاضٍ واحد أو أكثر، ولها سلطة التنفيذ الجبري والإشراف عليه. وتختص محكمة التنفيذ بتنفيذ السندات الآتية:</a:t>
            </a:r>
          </a:p>
          <a:p>
            <a:endParaRPr lang="fa-IR" dirty="0"/>
          </a:p>
          <a:p>
            <a:r>
              <a:rPr lang="fa-IR" dirty="0"/>
              <a:t>الأحكام والقرارات والأوامر الصادرة من المحاكم</a:t>
            </a:r>
          </a:p>
          <a:p>
            <a:r>
              <a:rPr lang="fa-IR" dirty="0"/>
              <a:t>أحكام المحكمين المذيلة بأمر التنفيذ وفقًا لنظام التحكيم</a:t>
            </a:r>
          </a:p>
          <a:p>
            <a:r>
              <a:rPr lang="fa-IR" dirty="0"/>
              <a:t>محاضر الصلح التي تصدرها الجهات المخولة بذلك</a:t>
            </a:r>
          </a:p>
          <a:p>
            <a:r>
              <a:rPr lang="fa-IR" dirty="0"/>
              <a:t>الأوراق التجارية</a:t>
            </a:r>
          </a:p>
          <a:p>
            <a:r>
              <a:rPr lang="fa-IR" dirty="0"/>
              <a:t>العقود والمحررات الموثقة</a:t>
            </a:r>
            <a:endParaRPr lang="en-US" dirty="0"/>
          </a:p>
        </p:txBody>
      </p:sp>
      <p:sp>
        <p:nvSpPr>
          <p:cNvPr id="4" name="Slide Number Placeholder 3">
            <a:extLst>
              <a:ext uri="{FF2B5EF4-FFF2-40B4-BE49-F238E27FC236}">
                <a16:creationId xmlns:a16="http://schemas.microsoft.com/office/drawing/2014/main" id="{62E566F2-771C-17FD-991A-9A84C0201A1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757727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F4E934-EEFE-AEE3-A575-FCB4295CE99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118A5C-50F0-9551-5484-4C113DDEAA1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4798170-DE56-174B-A014-E3A84A8711DF}"/>
              </a:ext>
            </a:extLst>
          </p:cNvPr>
          <p:cNvSpPr>
            <a:spLocks noGrp="1"/>
          </p:cNvSpPr>
          <p:nvPr>
            <p:ph type="body" idx="1"/>
          </p:nvPr>
        </p:nvSpPr>
        <p:spPr/>
        <p:txBody>
          <a:bodyPr/>
          <a:lstStyle/>
          <a:p>
            <a:r>
              <a:rPr lang="fa-IR" dirty="0"/>
              <a:t>تتميز</a:t>
            </a:r>
            <a:r>
              <a:rPr lang="ar-EG" dirty="0"/>
              <a:t> المحاكم الادارية</a:t>
            </a:r>
            <a:r>
              <a:rPr lang="fa-IR" dirty="0"/>
              <a:t> بالاعتراف للدولة في عقودها وتصرفاتها بسلطات استثنائية يبررها مبدا  تحقيق المصلحة العامة للمجتمع.</a:t>
            </a:r>
          </a:p>
          <a:p>
            <a:endParaRPr lang="en-US" dirty="0"/>
          </a:p>
        </p:txBody>
      </p:sp>
      <p:sp>
        <p:nvSpPr>
          <p:cNvPr id="4" name="Slide Number Placeholder 3">
            <a:extLst>
              <a:ext uri="{FF2B5EF4-FFF2-40B4-BE49-F238E27FC236}">
                <a16:creationId xmlns:a16="http://schemas.microsoft.com/office/drawing/2014/main" id="{56A7D832-9D0F-F2E0-CA47-846FF38A01E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690724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F67C9F-AA71-D6B3-6821-D9F6AE61BAD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7D4580F-57E2-5845-3E6E-E612CC7F982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FA7E4F0-BBB8-3E98-475A-415D32F7A374}"/>
              </a:ext>
            </a:extLst>
          </p:cNvPr>
          <p:cNvSpPr>
            <a:spLocks noGrp="1"/>
          </p:cNvSpPr>
          <p:nvPr>
            <p:ph type="body" idx="1"/>
          </p:nvPr>
        </p:nvSpPr>
        <p:spPr/>
        <p:txBody>
          <a:bodyPr/>
          <a:lstStyle/>
          <a:p>
            <a:r>
              <a:rPr lang="fa-IR" dirty="0"/>
              <a:t>التحكيم هو قضاء خاص عن طريق الاتفاق على إحالة جميع أو المنازعات بين الأطراف التي نشأت أو قد تنشأ بينهما في شأن علاقة نظاميّة مُحدّدة، تعاقُديّة كانت أم غير تعاقُديّة، على واحد أو أكثر محايد من من الأفراد يسمون “محكّمين”، ليفصلوا في المنازعة المذكورة بإصدار حكم تحكيم ملزم وقابل للتنفيذ بدلًا من أن يفصل فيه القضاء. ويكون اتفاق الأطراف على التَحكيم في صورة شرط تحكيم وارد في عَقدٍ، أو في صورة مُشارطة تحكيم مُستقلّة بعد نشوء المنازعة.</a:t>
            </a:r>
            <a:endParaRPr lang="en-US" dirty="0"/>
          </a:p>
        </p:txBody>
      </p:sp>
      <p:sp>
        <p:nvSpPr>
          <p:cNvPr id="4" name="Slide Number Placeholder 3">
            <a:extLst>
              <a:ext uri="{FF2B5EF4-FFF2-40B4-BE49-F238E27FC236}">
                <a16:creationId xmlns:a16="http://schemas.microsoft.com/office/drawing/2014/main" id="{59AA19CC-3178-5F73-3EFA-76C28BB0AAB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391754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25371D-CD0A-94A7-3E28-946C7FD0C34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D5FF699-B7BC-9809-2FC9-30F8397D6AE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6A81D8D-034C-EC73-B7A9-65CDC8EC426A}"/>
              </a:ext>
            </a:extLst>
          </p:cNvPr>
          <p:cNvSpPr>
            <a:spLocks noGrp="1"/>
          </p:cNvSpPr>
          <p:nvPr>
            <p:ph type="body" idx="1"/>
          </p:nvPr>
        </p:nvSpPr>
        <p:spPr/>
        <p:txBody>
          <a:bodyPr/>
          <a:lstStyle/>
          <a:p>
            <a:r>
              <a:rPr lang="fa-IR" dirty="0"/>
              <a:t>المركز السعودي للتحكيم التجاري هو منشأة غير ربحية تأسس بقرار مجلس الوزراء السعودي في أبريل 2014، يتبع مجلس الغرف التجارية والصناعية، ويتولى الإشراف على إجراءات التحكيم في المنازعات التجارية والمدنية ذات الصلة التي يتفق أطرافها على تسويتها تحكيميًا لدى المركز، ولا يختص بالمنازعات المتعلقة بقضايا الأحوال الشخصية والقضايا الإدارية والجزائية وما لا يجوز الصلح فيه</a:t>
            </a:r>
            <a:r>
              <a:rPr lang="ar-EG" dirty="0"/>
              <a:t>.</a:t>
            </a:r>
          </a:p>
        </p:txBody>
      </p:sp>
      <p:sp>
        <p:nvSpPr>
          <p:cNvPr id="4" name="Slide Number Placeholder 3">
            <a:extLst>
              <a:ext uri="{FF2B5EF4-FFF2-40B4-BE49-F238E27FC236}">
                <a16:creationId xmlns:a16="http://schemas.microsoft.com/office/drawing/2014/main" id="{0A69DC91-61C7-832F-893D-FFF4B96CCC7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2443759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5A8800-DC7A-8C30-72C5-B10668053C1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9CAB08B-B94D-28DA-2DC9-355DAAD3E63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D820337-958C-1786-B954-3AE2E57C1F65}"/>
              </a:ext>
            </a:extLst>
          </p:cNvPr>
          <p:cNvSpPr>
            <a:spLocks noGrp="1"/>
          </p:cNvSpPr>
          <p:nvPr>
            <p:ph type="body" idx="1"/>
          </p:nvPr>
        </p:nvSpPr>
        <p:spPr/>
        <p:txBody>
          <a:bodyPr/>
          <a:lstStyle/>
          <a:p>
            <a:r>
              <a:rPr lang="ar-EG" dirty="0"/>
              <a:t>صحيفة الدعوى الإلكترونية: من خلالها يمكنك رفع دعوى بإدخال بيانات المدعين والمدعى عليهم ووكلائهم أو محاميهم مع تدوين موضوع الدعوى ونوعها ومتطلبات القضية وأسانيدها مع اختيار المحكمة المختصة.</a:t>
            </a:r>
          </a:p>
          <a:p>
            <a:endParaRPr lang="ar-EG" dirty="0"/>
          </a:p>
          <a:p>
            <a:endParaRPr lang="ar-EG" dirty="0"/>
          </a:p>
          <a:p>
            <a:r>
              <a:rPr lang="ar-EG" dirty="0"/>
              <a:t>التقاضي الإلكتروني: يمكن لأطراف الدعوى وممثليهم الترافع الإلكتروني من خلال بوابة ناجز كما يمكنهم الرد على طلبات الدائرة دون الحاجة لمراجعة المحكمة وذلك في قضايا مسار التقاضي عن بعد.</a:t>
            </a:r>
          </a:p>
        </p:txBody>
      </p:sp>
      <p:sp>
        <p:nvSpPr>
          <p:cNvPr id="4" name="Slide Number Placeholder 3">
            <a:extLst>
              <a:ext uri="{FF2B5EF4-FFF2-40B4-BE49-F238E27FC236}">
                <a16:creationId xmlns:a16="http://schemas.microsoft.com/office/drawing/2014/main" id="{7B1028F2-9507-6F7A-397C-F9BB9BE9AA2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495402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36C5D1-B056-4340-3B26-F7C9C1F7EC9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B4C14D9-BE5C-FFFF-34C5-B79631BC784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7A4548D-96B5-24AB-B69A-92B660BA4947}"/>
              </a:ext>
            </a:extLst>
          </p:cNvPr>
          <p:cNvSpPr>
            <a:spLocks noGrp="1"/>
          </p:cNvSpPr>
          <p:nvPr>
            <p:ph type="body" idx="1"/>
          </p:nvPr>
        </p:nvSpPr>
        <p:spPr/>
        <p:txBody>
          <a:bodyPr/>
          <a:lstStyle/>
          <a:p>
            <a:r>
              <a:rPr lang="fa-IR" dirty="0"/>
              <a:t>التنفيذ الإلكتروني: خدمة إلكترونية تقدمها وزارة العدل تمكن المستفيد من تعبئة بيانات طالب التنفيذ والمنفذ ضده، وبيانات السند التنفيذي ورقمه، وتاريخه، ومصدره ونوعه.</a:t>
            </a:r>
          </a:p>
          <a:p>
            <a:r>
              <a:rPr lang="fa-IR" dirty="0"/>
              <a:t>منصة تراضي: منصة تهدف إلى تسهيل عملية المصالحة بين الأطراف وتحفيزهم بتقريب وجهات النظر للوصول إلى اتفاق مرضي لجميع الأطراف.</a:t>
            </a:r>
            <a:endParaRPr lang="en-US" dirty="0"/>
          </a:p>
          <a:p>
            <a:endParaRPr lang="en-US" dirty="0"/>
          </a:p>
          <a:p>
            <a:r>
              <a:rPr lang="ar-EG" dirty="0"/>
              <a:t>أطلق المركز السعودي للتحكيم التجاري النسخة المطورة من خدمة التحكيم الإلكتروني، التي تقدم بديلًا افتراضيًّا بأفضل الإجراءات وأحدث التقنيات لتسوية المنازعات التجارية صغيرة الحجم عن طريق التحكيم، على نحو مَرِن يضمن تسوية النزاع في أقصر مدة وبأقل التكاليف.</a:t>
            </a:r>
          </a:p>
        </p:txBody>
      </p:sp>
      <p:sp>
        <p:nvSpPr>
          <p:cNvPr id="4" name="Slide Number Placeholder 3">
            <a:extLst>
              <a:ext uri="{FF2B5EF4-FFF2-40B4-BE49-F238E27FC236}">
                <a16:creationId xmlns:a16="http://schemas.microsoft.com/office/drawing/2014/main" id="{336AF135-0A3A-28FF-3A78-5F137C0C39E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5418182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50741846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D2B827-D43C-0866-5F4E-5856A88314E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18A047-5B1D-77A7-6016-3CA3EF9A17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2BC3F95-FD75-8B6C-36B0-C2FBAB18A5A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F278BBC-0694-FAFC-B8F8-609F628726D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8465572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4082BA-9326-8F53-BBD1-F9D0A99C6A7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D8F54E7-727E-32F4-5E38-63AF502EE4E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7B824B1-4F54-1CBA-C6AF-39DC8B9C858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BF8CEC0-8E90-7782-EE05-B3BDFCA01C5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4151892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79020142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D9ABFD-9C99-F79C-49D7-187253C7864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2391A0-2A14-2A85-CD9F-4BD28880475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286CD9B-D515-9217-D889-043B99017DA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6D819D6-272B-65BC-E1FD-36B4C52DDCB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8751429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D8BADF-9907-83A8-9661-E25A55DE638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AFC08DA-0B77-F092-E97A-F679C65F7FB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C3D9A6F-5916-84C1-F9B8-096FDF310B3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D5FC2BB-E2D3-7583-6567-AF934B2E22C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6045056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C145EF-9144-6261-F931-C20499A26DB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C31307D-E3FA-E8AE-CACD-F237D203B38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98A77F5-319B-C0D1-F7E2-11911B39999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29BE97E-D1CB-184F-02A1-EC760C2B28F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8541338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6F9AC0-FD21-AE07-0F0F-76C96D7D59B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397E0BA-972F-F35F-7BFB-CDB9C725E12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4ACA00B-103C-85D3-7EA5-4D177AEC139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08426A6-627E-CC04-28DF-E74479B76AD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8483044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86BAB4-8569-501E-462C-5A8D5D49C8A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448ABDD-8172-7CF6-F56D-EB82046AE4B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CFA03F2-6C4E-00CB-9086-EF76031E2C9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AFF45E6-9311-8A6B-8802-D4377E909E0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6315353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507F02-F98F-0EEF-C457-7685BA1D385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7247E97-A4EF-E2A0-2C63-FD7670F576B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72A30F8-A3E8-8468-E2A3-8E4311B6E4B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8CA9A0C-3365-2DC9-0F39-1D610FE0DD5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9753003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18D847-4210-2FA2-2A48-516133BF63E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01D736-2CF6-BC81-9B1B-DCABEB42196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4D24F34-A0D3-8AA3-3E6C-44080920BF5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F20D356-BB90-E56C-955D-24D34C9456A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0735239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FAEE83-859D-6AFF-A13D-7493A0030F0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49C43B-0ECF-835E-0B32-105C9F5A303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0C390C2-B598-0017-75A7-72015CEA8CB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8730A0C-EDCC-55CA-7157-35F1C437078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9994166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B19782-2E35-5568-0949-93B606C6493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BB78B34-0BDB-D9EE-34B9-5001E112957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7BBD114-EF52-CDCD-64E3-129F352C2B2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DEF1BC1-E4AA-E7D7-DFB5-985694DBD30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3721079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C494E1-12C7-7D4C-BD66-D33F0396881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3382FB7-F94A-F12F-E454-207D022B3F0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7A80CBC-DF06-3B8D-0982-1C295D18173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D1E3B99-AD32-9560-38ED-224DE72EA1F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287555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0AC645-5C7D-E788-1D9F-9E97C7AC30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D27739A-4EEA-F87F-66D5-21B7E4934E2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877D7B4-83EE-0EDD-3EB4-41DC9138A90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D1A3DAD-9891-C6FC-8077-CC3B1F34E66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6196238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9D1194-79C9-1485-A103-E627D3C4574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03BE302-2FD3-A192-AF33-E56C98D58FC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10C9DDF-74F8-7121-0879-23F7FCD8DB7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88D7C24-F15B-ABE5-BB93-1758D9DA794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1655036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3A6BBE-2C24-D460-896C-802799B5E33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ACD9002-A95C-F8CC-86ED-45C79F7A2A3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6B187F3-151D-435C-1C52-27A886A2FC44}"/>
              </a:ext>
            </a:extLst>
          </p:cNvPr>
          <p:cNvSpPr>
            <a:spLocks noGrp="1"/>
          </p:cNvSpPr>
          <p:nvPr>
            <p:ph type="body" idx="1"/>
          </p:nvPr>
        </p:nvSpPr>
        <p:spPr/>
        <p:txBody>
          <a:bodyPr/>
          <a:lstStyle/>
          <a:p>
            <a:r>
              <a:rPr lang="fa-IR" dirty="0"/>
              <a:t>المادة السابعة عشرة بعد الثلاثمائة</a:t>
            </a:r>
          </a:p>
          <a:p>
            <a:endParaRPr lang="fa-IR" dirty="0"/>
          </a:p>
          <a:p>
            <a:r>
              <a:rPr lang="fa-IR" dirty="0"/>
              <a:t>1- يُستحق الثمن في البيع معجلاً ما لم يُوجد اتفاق على أن يكون مؤجَّلاً أو مقسَّطاً لأجلٍ معلومٍ.</a:t>
            </a:r>
          </a:p>
          <a:p>
            <a:r>
              <a:rPr lang="fa-IR" dirty="0"/>
              <a:t>2- إذا كان الثمن مؤجلاً أو مقسَّطاً فيبدأ الأجل من تاريخ العقد؛ ما لم يتفق على خلاف ذلك.</a:t>
            </a:r>
          </a:p>
          <a:p>
            <a:endParaRPr lang="en-US" dirty="0"/>
          </a:p>
        </p:txBody>
      </p:sp>
      <p:sp>
        <p:nvSpPr>
          <p:cNvPr id="4" name="Slide Number Placeholder 3">
            <a:extLst>
              <a:ext uri="{FF2B5EF4-FFF2-40B4-BE49-F238E27FC236}">
                <a16:creationId xmlns:a16="http://schemas.microsoft.com/office/drawing/2014/main" id="{20B02692-9185-C675-8311-ACE5348DFEE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3066145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28CBD6-0FF1-D35B-F1A9-43B08C3DAA6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852B029-302D-3C58-7482-4D186A53996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5C1B425-F1AE-81C9-CFFC-14783FFCD051}"/>
              </a:ext>
            </a:extLst>
          </p:cNvPr>
          <p:cNvSpPr>
            <a:spLocks noGrp="1"/>
          </p:cNvSpPr>
          <p:nvPr>
            <p:ph type="body" idx="1"/>
          </p:nvPr>
        </p:nvSpPr>
        <p:spPr/>
        <p:txBody>
          <a:bodyPr/>
          <a:lstStyle/>
          <a:p>
            <a:r>
              <a:rPr lang="fa-IR" dirty="0"/>
              <a:t>المادة السابعة عشرة بعد الثلاثمائة</a:t>
            </a:r>
          </a:p>
          <a:p>
            <a:endParaRPr lang="fa-IR" dirty="0"/>
          </a:p>
          <a:p>
            <a:r>
              <a:rPr lang="fa-IR" dirty="0"/>
              <a:t>1- يُستحق الثمن في البيع معجلاً ما لم يُوجد اتفاق على أن يكون مؤجَّلاً أو مقسَّطاً لأجلٍ معلومٍ.</a:t>
            </a:r>
          </a:p>
          <a:p>
            <a:r>
              <a:rPr lang="fa-IR" dirty="0"/>
              <a:t>2- إذا كان الثمن مؤجلاً أو مقسَّطاً فيبدأ الأجل من تاريخ العقد؛ ما لم يتفق على خلاف ذلك.</a:t>
            </a:r>
          </a:p>
          <a:p>
            <a:endParaRPr lang="en-US" dirty="0"/>
          </a:p>
        </p:txBody>
      </p:sp>
      <p:sp>
        <p:nvSpPr>
          <p:cNvPr id="4" name="Slide Number Placeholder 3">
            <a:extLst>
              <a:ext uri="{FF2B5EF4-FFF2-40B4-BE49-F238E27FC236}">
                <a16:creationId xmlns:a16="http://schemas.microsoft.com/office/drawing/2014/main" id="{C057C16C-9D92-1634-F5FD-85022AB5D33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0730582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3268200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765282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10/10/2024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10/10/2024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10/10/2024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10/10/2024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6.png"/><Relationship Id="rId7" Type="http://schemas.openxmlformats.org/officeDocument/2006/relationships/diagramQuickStyle" Target="../diagrams/quickStyle1.xml"/><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7.png"/><Relationship Id="rId9" Type="http://schemas.microsoft.com/office/2007/relationships/diagramDrawing" Target="../diagrams/drawing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28.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4.png"/><Relationship Id="rId7" Type="http://schemas.openxmlformats.org/officeDocument/2006/relationships/diagramColors" Target="../diagrams/colors2.xml"/><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1.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5.xml"/><Relationship Id="rId4" Type="http://schemas.openxmlformats.org/officeDocument/2006/relationships/image" Target="../media/image18.pn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5.xml"/><Relationship Id="rId4" Type="http://schemas.openxmlformats.org/officeDocument/2006/relationships/image" Target="../media/image19.png"/></Relationships>
</file>

<file path=ppt/slides/_rels/slide4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16.xml"/><Relationship Id="rId5" Type="http://schemas.openxmlformats.org/officeDocument/2006/relationships/image" Target="../media/image23.png"/><Relationship Id="rId4" Type="http://schemas.openxmlformats.org/officeDocument/2006/relationships/image" Target="../media/image2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940502" cy="769441"/>
          </a:xfrm>
          <a:prstGeom prst="rect">
            <a:avLst/>
          </a:prstGeom>
          <a:noFill/>
        </p:spPr>
        <p:txBody>
          <a:bodyPr wrap="none" rtlCol="0">
            <a:spAutoFit/>
          </a:bodyPr>
          <a:lstStyle/>
          <a:p>
            <a:r>
              <a:rPr lang="en-US" sz="4400" b="1" dirty="0">
                <a:solidFill>
                  <a:srgbClr val="00B0F0"/>
                </a:solidFill>
                <a:latin typeface="Alexandria" charset="0"/>
                <a:cs typeface="Alexandria" charset="0"/>
              </a:rPr>
              <a:t>Business law</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2</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Dr. Fatma Abdalla</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2422C08E-EEEB-F4B4-1635-2567C7C613F3}"/>
              </a:ext>
            </a:extLst>
          </p:cNvPr>
          <p:cNvSpPr txBox="1"/>
          <p:nvPr/>
        </p:nvSpPr>
        <p:spPr>
          <a:xfrm>
            <a:off x="6401328" y="4913660"/>
            <a:ext cx="3500018" cy="769441"/>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prstClr val="black"/>
                </a:solidFill>
                <a:effectLst/>
                <a:uLnTx/>
                <a:uFillTx/>
                <a:latin typeface="Alexandria" pitchFamily="2" charset="-78"/>
                <a:cs typeface="Alexandria" pitchFamily="2" charset="-78"/>
              </a:rPr>
              <a:t>MGM412</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prstClr val="black"/>
                </a:solidFill>
                <a:effectLst/>
                <a:uLnTx/>
                <a:uFillTx/>
                <a:latin typeface="Alexandria" pitchFamily="2" charset="-78"/>
                <a:cs typeface="Alexandria" pitchFamily="2" charset="-78"/>
              </a:rPr>
              <a:t>Business law</a:t>
            </a:r>
            <a:endParaRPr kumimoji="0" lang="ar-EG" sz="2200" b="1"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p:cNvSpPr txBox="1"/>
          <p:nvPr/>
        </p:nvSpPr>
        <p:spPr>
          <a:xfrm>
            <a:off x="5864771" y="1412953"/>
            <a:ext cx="293838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b="1" dirty="0">
                <a:latin typeface="Alexandria regular" pitchFamily="2" charset="-78"/>
                <a:cs typeface="Alexandria regular" pitchFamily="2" charset="-78"/>
              </a:rPr>
              <a:t>Lecture goals </a:t>
            </a:r>
            <a:endParaRPr kumimoji="0" lang="en-US" sz="2800" b="1" i="0" u="none" strike="noStrike" kern="1200" cap="none" spc="0" normalizeH="0" baseline="0" noProof="0" dirty="0">
              <a:ln>
                <a:noFill/>
              </a:ln>
              <a:effectLst/>
              <a:uLnTx/>
              <a:uFillTx/>
              <a:latin typeface="Alexandria regular" pitchFamily="2" charset="-78"/>
              <a:ea typeface="+mn-ea"/>
              <a:cs typeface="Alexandria regular"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p:cNvSpPr txBox="1"/>
          <p:nvPr/>
        </p:nvSpPr>
        <p:spPr>
          <a:xfrm>
            <a:off x="3647439" y="2673688"/>
            <a:ext cx="7895183" cy="2676951"/>
          </a:xfrm>
          <a:prstGeom prst="rect">
            <a:avLst/>
          </a:prstGeom>
          <a:noFill/>
        </p:spPr>
        <p:txBody>
          <a:bodyPr wrap="square" rtlCol="0">
            <a:spAutoFit/>
          </a:bodyPr>
          <a:lstStyle/>
          <a:p>
            <a:pPr marL="0" marR="0" lvl="0" indent="0"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a:t>
            </a: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1- Quick revision of the previous lecture </a:t>
            </a:r>
          </a:p>
          <a:p>
            <a:pPr marL="0" marR="0" lvl="0" indent="0" defTabSz="914400" rtl="1" eaLnBrk="1" fontAlgn="auto" latinLnBrk="0" hangingPunct="1">
              <a:lnSpc>
                <a:spcPct val="150000"/>
              </a:lnSpc>
              <a:spcBef>
                <a:spcPts val="0"/>
              </a:spcBef>
              <a:spcAft>
                <a:spcPts val="0"/>
              </a:spcAft>
              <a:buClrTx/>
              <a:buSzTx/>
              <a:buFontTx/>
              <a:buNone/>
              <a:tabLst/>
              <a:defRPr/>
            </a:pPr>
            <a:r>
              <a:rPr lang="en-US" sz="2400" b="1" dirty="0">
                <a:solidFill>
                  <a:prstClr val="black"/>
                </a:solidFill>
                <a:latin typeface="Times New Roman" panose="02020603050405020304" pitchFamily="18" charset="0"/>
                <a:cs typeface="Times New Roman" panose="02020603050405020304" pitchFamily="18" charset="0"/>
              </a:rPr>
              <a:t>2- Our educational goals today </a:t>
            </a:r>
          </a:p>
          <a:p>
            <a:pPr marL="0" marR="0" lvl="0" indent="0" defTabSz="914400" rtl="1" eaLnBrk="1" fontAlgn="auto" latinLnBrk="0" hangingPunct="1">
              <a:lnSpc>
                <a:spcPct val="150000"/>
              </a:lnSpc>
              <a:spcBef>
                <a:spcPts val="0"/>
              </a:spcBef>
              <a:spcAft>
                <a:spcPts val="0"/>
              </a:spcAft>
              <a:buClrTx/>
              <a:buSzTx/>
              <a:buFontTx/>
              <a:buNone/>
              <a:tabLst/>
              <a:defRPr/>
            </a:pPr>
            <a:r>
              <a:rPr lang="en-US" sz="2400" b="1" dirty="0">
                <a:solidFill>
                  <a:prstClr val="black"/>
                </a:solidFill>
                <a:latin typeface="Times New Roman" panose="02020603050405020304" pitchFamily="18" charset="0"/>
                <a:cs typeface="Times New Roman" panose="02020603050405020304" pitchFamily="18" charset="0"/>
              </a:rPr>
              <a:t>3- Conclusion</a:t>
            </a:r>
          </a:p>
          <a:p>
            <a:pPr marL="0" marR="0" lvl="0" indent="0" defTabSz="914400" rtl="1" eaLnBrk="1" fontAlgn="auto" latinLnBrk="0" hangingPunct="1">
              <a:lnSpc>
                <a:spcPct val="150000"/>
              </a:lnSpc>
              <a:spcBef>
                <a:spcPts val="0"/>
              </a:spcBef>
              <a:spcAft>
                <a:spcPts val="0"/>
              </a:spcAft>
              <a:buClrTx/>
              <a:buSzTx/>
              <a:buFontTx/>
              <a:buNone/>
              <a:tabLst/>
              <a:defRPr/>
            </a:pPr>
            <a:r>
              <a:rPr lang="en-US" sz="2400" b="1" dirty="0">
                <a:solidFill>
                  <a:prstClr val="black"/>
                </a:solidFill>
                <a:latin typeface="Times New Roman" panose="02020603050405020304" pitchFamily="18" charset="0"/>
                <a:cs typeface="Times New Roman" panose="02020603050405020304" pitchFamily="18" charset="0"/>
              </a:rPr>
              <a:t>4- References </a:t>
            </a:r>
          </a:p>
          <a:p>
            <a:pPr marL="0" marR="0" lvl="0" indent="0" algn="r" defTabSz="914400" rtl="1" eaLnBrk="1" fontAlgn="auto" latinLnBrk="0" hangingPunct="1">
              <a:lnSpc>
                <a:spcPct val="150000"/>
              </a:lnSpc>
              <a:spcBef>
                <a:spcPts val="0"/>
              </a:spcBef>
              <a:spcAft>
                <a:spcPts val="0"/>
              </a:spcAft>
              <a:buClrTx/>
              <a:buSzTx/>
              <a:buFontTx/>
              <a:buNone/>
              <a:tabLst/>
              <a:defRPr/>
            </a:pPr>
            <a:endParaRPr lang="en-US" dirty="0">
              <a:solidFill>
                <a:prstClr val="black"/>
              </a:solidFill>
              <a:latin typeface="Alexandria regular" pitchFamily="2" charset="-78"/>
              <a:cs typeface="Alexandria regular" pitchFamily="2" charset="-78"/>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3157"/>
    </mc:Choice>
    <mc:Fallback xmlns="">
      <p:transition spd="slow" advTm="53157"/>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p:cNvSpPr txBox="1"/>
          <p:nvPr/>
        </p:nvSpPr>
        <p:spPr>
          <a:xfrm>
            <a:off x="3413761" y="1412953"/>
            <a:ext cx="5389396"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effectLst/>
                <a:uLnTx/>
                <a:uFillTx/>
                <a:latin typeface="Alexandria regular" pitchFamily="2" charset="-78"/>
                <a:ea typeface="+mn-ea"/>
                <a:cs typeface="Alexandria regular" pitchFamily="2" charset="-78"/>
              </a:rPr>
              <a:t>1- quick revision of the previous lecture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6" name="Graphic 21" descr="A logo for a university&#10;&#10;Description automatically generated"/>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 name="Picture Placeholder 11" descr="A head with a puzzle piece in it&#10;&#10;Description automatically generated">
            <a:extLst>
              <a:ext uri="{FF2B5EF4-FFF2-40B4-BE49-F238E27FC236}">
                <a16:creationId xmlns:a16="http://schemas.microsoft.com/office/drawing/2014/main" id="{A40DEDD1-34CE-1010-02D0-4A3672395975}"/>
              </a:ext>
            </a:extLst>
          </p:cNvPr>
          <p:cNvPicPr>
            <a:picLocks noGrp="1" noChangeAspect="1"/>
          </p:cNvPicPr>
          <p:nvPr>
            <p:ph type="pic" sz="quarter" idx="10"/>
          </p:nvPr>
        </p:nvPicPr>
        <p:blipFill>
          <a:blip r:embed="rId4"/>
          <a:srcRect l="2187" r="2187"/>
          <a:stretch>
            <a:fillRect/>
          </a:stretch>
        </p:blipFill>
        <p:spPr>
          <a:xfrm>
            <a:off x="387832" y="321986"/>
            <a:ext cx="1975224" cy="1856172"/>
          </a:xfrm>
          <a:prstGeom prst="rect">
            <a:avLst/>
          </a:prstGeom>
        </p:spPr>
      </p:pic>
      <p:graphicFrame>
        <p:nvGraphicFramePr>
          <p:cNvPr id="39" name="TextBox 30">
            <a:extLst>
              <a:ext uri="{FF2B5EF4-FFF2-40B4-BE49-F238E27FC236}">
                <a16:creationId xmlns:a16="http://schemas.microsoft.com/office/drawing/2014/main" id="{6F0FDBBD-E0C4-F90C-374F-DD107F7604A4}"/>
              </a:ext>
            </a:extLst>
          </p:cNvPr>
          <p:cNvGraphicFramePr/>
          <p:nvPr>
            <p:extLst>
              <p:ext uri="{D42A27DB-BD31-4B8C-83A1-F6EECF244321}">
                <p14:modId xmlns:p14="http://schemas.microsoft.com/office/powerpoint/2010/main" val="4270682568"/>
              </p:ext>
            </p:extLst>
          </p:nvPr>
        </p:nvGraphicFramePr>
        <p:xfrm>
          <a:off x="482885" y="2223877"/>
          <a:ext cx="11532685" cy="3391463"/>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Sld>
  <p:clrMapOvr>
    <a:masterClrMapping/>
  </p:clrMapOvr>
  <mc:AlternateContent xmlns:mc="http://schemas.openxmlformats.org/markup-compatibility/2006" xmlns:p14="http://schemas.microsoft.com/office/powerpoint/2010/main">
    <mc:Choice Requires="p14">
      <p:transition spd="slow" p14:dur="2000" advTm="211699"/>
    </mc:Choice>
    <mc:Fallback xmlns="">
      <p:transition spd="slow" advTm="211699"/>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2719022" y="893705"/>
            <a:ext cx="8270275" cy="3837052"/>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232350" y="3937545"/>
            <a:ext cx="6573640" cy="3100529"/>
          </a:xfrm>
          <a:prstGeom prst="rect">
            <a:avLst/>
          </a:prstGeom>
          <a:noFill/>
        </p:spPr>
        <p:txBody>
          <a:bodyPr wrap="square">
            <a:spAutoFit/>
          </a:bodyPr>
          <a:lstStyle/>
          <a:p>
            <a:pPr>
              <a:lnSpc>
                <a:spcPct val="120000"/>
              </a:lnSpc>
            </a:pPr>
            <a:r>
              <a:rPr lang="en-US" dirty="0">
                <a:latin typeface="Alexandria" charset="0"/>
                <a:cs typeface="Alexandria" charset="0"/>
              </a:rPr>
              <a:t>PART 2: classifying laws:</a:t>
            </a:r>
          </a:p>
          <a:p>
            <a:pPr>
              <a:lnSpc>
                <a:spcPct val="120000"/>
              </a:lnSpc>
            </a:pPr>
            <a:r>
              <a:rPr lang="en-US" dirty="0">
                <a:latin typeface="Alexandria" charset="0"/>
                <a:cs typeface="Alexandria" charset="0"/>
              </a:rPr>
              <a:t>( 1- The practical effect of classifying laws into public and private.</a:t>
            </a:r>
          </a:p>
          <a:p>
            <a:pPr>
              <a:lnSpc>
                <a:spcPct val="120000"/>
              </a:lnSpc>
            </a:pPr>
            <a:r>
              <a:rPr lang="en-US" dirty="0">
                <a:latin typeface="Alexandria" charset="0"/>
                <a:cs typeface="Alexandria" charset="0"/>
              </a:rPr>
              <a:t>2- Classifying laws into mandatory and complementary rules)</a:t>
            </a:r>
          </a:p>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b="0" i="0" u="none" strike="noStrike" kern="1200" cap="none" spc="0" normalizeH="0" baseline="0" noProof="0" dirty="0">
                <a:ln>
                  <a:noFill/>
                </a:ln>
                <a:solidFill>
                  <a:prstClr val="black"/>
                </a:solidFill>
                <a:effectLst/>
                <a:uLnTx/>
                <a:uFillTx/>
                <a:latin typeface="Alexandria" charset="0"/>
                <a:ea typeface="+mn-ea"/>
                <a:cs typeface="Alexandria" charset="0"/>
              </a:rPr>
              <a:t>PART 3: legal rights and their holders.</a:t>
            </a:r>
          </a:p>
          <a:p>
            <a:pPr>
              <a:lnSpc>
                <a:spcPct val="120000"/>
              </a:lnSpc>
            </a:pPr>
            <a:endParaRPr lang="en-US" sz="1400" dirty="0">
              <a:latin typeface="Alexandria" charset="0"/>
              <a:cs typeface="Alexandria" charset="0"/>
            </a:endParaRPr>
          </a:p>
          <a:p>
            <a:pPr>
              <a:lnSpc>
                <a:spcPct val="120000"/>
              </a:lnSpc>
            </a:pPr>
            <a:endParaRPr lang="en-US" sz="1400" dirty="0">
              <a:latin typeface="Alexandria" charset="0"/>
              <a:cs typeface="Alexandria" charset="0"/>
            </a:endParaRPr>
          </a:p>
          <a:p>
            <a:pPr>
              <a:lnSpc>
                <a:spcPct val="120000"/>
              </a:lnSpc>
            </a:pPr>
            <a:endParaRPr lang="en-US" sz="1400" dirty="0">
              <a:latin typeface="Alexandria" charset="0"/>
              <a:cs typeface="Alexandria" charset="0"/>
            </a:endParaRPr>
          </a:p>
          <a:p>
            <a:pPr>
              <a:lnSpc>
                <a:spcPct val="120000"/>
              </a:lnSpc>
            </a:pPr>
            <a:endParaRPr lang="en-US" sz="1400" dirty="0">
              <a:latin typeface="Alexandria" charset="0"/>
              <a:cs typeface="Alexandria" charset="0"/>
            </a:endParaRPr>
          </a:p>
        </p:txBody>
      </p:sp>
      <p:sp>
        <p:nvSpPr>
          <p:cNvPr id="41" name="TextBox 40"/>
          <p:cNvSpPr txBox="1"/>
          <p:nvPr/>
        </p:nvSpPr>
        <p:spPr>
          <a:xfrm>
            <a:off x="6301339" y="1259391"/>
            <a:ext cx="5067413" cy="523220"/>
          </a:xfrm>
          <a:prstGeom prst="rect">
            <a:avLst/>
          </a:prstGeom>
          <a:noFill/>
        </p:spPr>
        <p:txBody>
          <a:bodyPr wrap="none" rtlCol="0">
            <a:spAutoFit/>
          </a:bodyPr>
          <a:lstStyle/>
          <a:p>
            <a:r>
              <a:rPr lang="en-US" sz="2800" b="1" dirty="0">
                <a:solidFill>
                  <a:srgbClr val="00B0F0"/>
                </a:solidFill>
                <a:latin typeface="Alexandria" charset="0"/>
                <a:cs typeface="Alexandria" charset="0"/>
              </a:rPr>
              <a:t>2-  educational goal today </a:t>
            </a:r>
          </a:p>
        </p:txBody>
      </p:sp>
      <p:sp>
        <p:nvSpPr>
          <p:cNvPr id="42" name="TextBox 41"/>
          <p:cNvSpPr txBox="1"/>
          <p:nvPr/>
        </p:nvSpPr>
        <p:spPr>
          <a:xfrm>
            <a:off x="5071247" y="1139330"/>
            <a:ext cx="917148" cy="307777"/>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lecture</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2</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p:cNvSpPr/>
          <p:nvPr/>
        </p:nvSpPr>
        <p:spPr>
          <a:xfrm>
            <a:off x="206448" y="1484279"/>
            <a:ext cx="9369969" cy="48728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t"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t" latinLnBrk="0" hangingPunct="1">
              <a:lnSpc>
                <a:spcPct val="100000"/>
              </a:lnSpc>
              <a:spcBef>
                <a:spcPts val="0"/>
              </a:spcBef>
              <a:spcAft>
                <a:spcPts val="0"/>
              </a:spcAft>
              <a:buClrTx/>
              <a:buSzTx/>
              <a:buFontTx/>
              <a:buNone/>
              <a:tabLst/>
              <a:defRPr/>
            </a:pPr>
            <a:endParaRPr lang="en-US" sz="2800" b="1" dirty="0">
              <a:solidFill>
                <a:prstClr val="black"/>
              </a:solidFill>
              <a:latin typeface="Calibri"/>
            </a:endParaRPr>
          </a:p>
          <a:p>
            <a:pPr marL="0" marR="0" lvl="0" indent="0" algn="l" defTabSz="914400" rtl="0" eaLnBrk="1" fontAlgn="t"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You should differentiate between your relation with public persons and your relations with private persons </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To know the next : </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lang="en-US" dirty="0">
                <a:solidFill>
                  <a:prstClr val="black"/>
                </a:solidFill>
                <a:latin typeface="Alexandria" pitchFamily="2" charset="-78"/>
                <a:cs typeface="Alexandria" pitchFamily="2" charset="-78"/>
              </a:rPr>
              <a:t>I-</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r>
              <a:rPr lang="en-US" dirty="0">
                <a:solidFill>
                  <a:prstClr val="black"/>
                </a:solidFill>
                <a:latin typeface="Alexandria" pitchFamily="2" charset="-78"/>
                <a:cs typeface="Alexandria" pitchFamily="2" charset="-78"/>
              </a:rPr>
              <a:t>T</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he  </a:t>
            </a:r>
            <a:r>
              <a:rPr lang="en-US" b="1" dirty="0">
                <a:solidFill>
                  <a:srgbClr val="00AEEF"/>
                </a:solidFill>
                <a:latin typeface="Alexandria" pitchFamily="2" charset="-78"/>
                <a:cs typeface="Alexandria" pitchFamily="2" charset="-78"/>
              </a:rPr>
              <a:t>title</a:t>
            </a:r>
            <a:r>
              <a:rPr kumimoji="0" lang="en-US" b="1" i="0" u="none" strike="noStrike" kern="1200" cap="none" spc="0" normalizeH="0" baseline="0" noProof="0" dirty="0">
                <a:ln>
                  <a:noFill/>
                </a:ln>
                <a:solidFill>
                  <a:srgbClr val="00AEEF"/>
                </a:solidFill>
                <a:effectLst/>
                <a:uLnTx/>
                <a:uFillTx/>
                <a:latin typeface="Alexandria" pitchFamily="2" charset="-78"/>
                <a:cs typeface="Alexandria" pitchFamily="2" charset="-78"/>
              </a:rPr>
              <a:t> of the law </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governing this relationship and accordingly be able to define your rights and duties.</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lang="en-US" dirty="0">
                <a:solidFill>
                  <a:prstClr val="black"/>
                </a:solidFill>
                <a:latin typeface="Alexandria" pitchFamily="2" charset="-78"/>
                <a:cs typeface="Alexandria" pitchFamily="2" charset="-78"/>
              </a:rPr>
              <a:t>II-</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The </a:t>
            </a:r>
            <a:r>
              <a:rPr kumimoji="0" lang="en-US" b="1" i="0" u="none" strike="noStrike" kern="1200" cap="none" spc="0" normalizeH="0" baseline="0" noProof="0" dirty="0">
                <a:ln>
                  <a:noFill/>
                </a:ln>
                <a:solidFill>
                  <a:srgbClr val="00AEEF"/>
                </a:solidFill>
                <a:effectLst/>
                <a:uLnTx/>
                <a:uFillTx/>
                <a:latin typeface="Alexandria" pitchFamily="2" charset="-78"/>
                <a:cs typeface="Alexandria" pitchFamily="2" charset="-78"/>
              </a:rPr>
              <a:t>kind of court </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you may resort to in case of dispute. ( defining competent court) </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The discussion of this part will be Postponed to next lecture.</a:t>
            </a:r>
          </a:p>
          <a:p>
            <a:pPr marL="0" marR="0" lvl="0" indent="0" algn="l" defTabSz="914400" rtl="0" eaLnBrk="1" fontAlgn="t" latinLnBrk="0" hangingPunct="1">
              <a:lnSpc>
                <a:spcPct val="100000"/>
              </a:lnSpc>
              <a:spcBef>
                <a:spcPts val="0"/>
              </a:spcBef>
              <a:spcAft>
                <a:spcPts val="0"/>
              </a:spcAft>
              <a:buClrTx/>
              <a:buSzTx/>
              <a:buFontTx/>
              <a:buNone/>
              <a:tabLst/>
              <a:defRPr/>
            </a:pPr>
            <a:endParaRPr kumimoji="0" lang="en-US" sz="1400" b="1" i="1" u="sng" strike="noStrike" kern="1200" cap="none" spc="0" normalizeH="0" baseline="0" noProof="0" dirty="0">
              <a:ln>
                <a:noFill/>
              </a:ln>
              <a:solidFill>
                <a:prstClr val="black"/>
              </a:solidFill>
              <a:effectLst/>
              <a:uLnTx/>
              <a:uFillTx/>
              <a:latin typeface="Constantia"/>
              <a:ea typeface="+mn-ea"/>
              <a:cs typeface="+mn-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07E57D72-D3D3-7C2B-AE5A-C20F52D3E91C}"/>
              </a:ext>
            </a:extLst>
          </p:cNvPr>
          <p:cNvPicPr>
            <a:picLocks noChangeAspect="1"/>
          </p:cNvPicPr>
          <p:nvPr/>
        </p:nvPicPr>
        <p:blipFill>
          <a:blip r:embed="rId3"/>
          <a:srcRect r="50791"/>
          <a:stretch/>
        </p:blipFill>
        <p:spPr>
          <a:xfrm>
            <a:off x="9779324" y="1327761"/>
            <a:ext cx="2232245" cy="2129819"/>
          </a:xfrm>
          <a:prstGeom prst="rect">
            <a:avLst/>
          </a:prstGeom>
        </p:spPr>
      </p:pic>
      <p:pic>
        <p:nvPicPr>
          <p:cNvPr id="7" name="Picture 6">
            <a:extLst>
              <a:ext uri="{FF2B5EF4-FFF2-40B4-BE49-F238E27FC236}">
                <a16:creationId xmlns:a16="http://schemas.microsoft.com/office/drawing/2014/main" id="{D8716A6F-EE44-4D0D-604B-F47DC9E71205}"/>
              </a:ext>
            </a:extLst>
          </p:cNvPr>
          <p:cNvPicPr>
            <a:picLocks noChangeAspect="1"/>
          </p:cNvPicPr>
          <p:nvPr/>
        </p:nvPicPr>
        <p:blipFill>
          <a:blip r:embed="rId3"/>
          <a:srcRect l="50791"/>
          <a:stretch/>
        </p:blipFill>
        <p:spPr>
          <a:xfrm>
            <a:off x="9912927" y="3982499"/>
            <a:ext cx="2144596" cy="2046191"/>
          </a:xfrm>
          <a:prstGeom prst="rect">
            <a:avLst/>
          </a:prstGeom>
        </p:spPr>
      </p:pic>
      <p:sp>
        <p:nvSpPr>
          <p:cNvPr id="3" name="TextBox 2">
            <a:extLst>
              <a:ext uri="{FF2B5EF4-FFF2-40B4-BE49-F238E27FC236}">
                <a16:creationId xmlns:a16="http://schemas.microsoft.com/office/drawing/2014/main" id="{AA462ED8-BD2E-8BB1-41C8-B16C708F2620}"/>
              </a:ext>
            </a:extLst>
          </p:cNvPr>
          <p:cNvSpPr txBox="1"/>
          <p:nvPr/>
        </p:nvSpPr>
        <p:spPr>
          <a:xfrm>
            <a:off x="476599" y="1721838"/>
            <a:ext cx="9099818" cy="1569660"/>
          </a:xfrm>
          <a:prstGeom prst="rect">
            <a:avLst/>
          </a:prstGeom>
          <a:noFill/>
        </p:spPr>
        <p:txBody>
          <a:bodyPr wrap="square" rtlCol="0">
            <a:spAutoFit/>
          </a:bodyPr>
          <a:lstStyle/>
          <a:p>
            <a:r>
              <a:rPr lang="en-US" sz="2400" b="1" dirty="0">
                <a:solidFill>
                  <a:srgbClr val="00B0F0"/>
                </a:solidFill>
                <a:latin typeface="Alexandria" pitchFamily="2" charset="-78"/>
                <a:cs typeface="Alexandria" pitchFamily="2" charset="-78"/>
              </a:rPr>
              <a:t>PART 2:  1- Classifying laws into public and private law:</a:t>
            </a:r>
          </a:p>
          <a:p>
            <a:r>
              <a:rPr lang="en-US" sz="2400" b="1" dirty="0">
                <a:solidFill>
                  <a:srgbClr val="00B0F0"/>
                </a:solidFill>
                <a:latin typeface="Alexandria" pitchFamily="2" charset="-78"/>
                <a:cs typeface="Alexandria" pitchFamily="2" charset="-78"/>
              </a:rPr>
              <a:t>E-The practical effect of classifying laws into public and private:</a:t>
            </a:r>
          </a:p>
          <a:p>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2900726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p:cNvSpPr/>
          <p:nvPr/>
        </p:nvSpPr>
        <p:spPr>
          <a:xfrm>
            <a:off x="180431" y="1358375"/>
            <a:ext cx="9369969" cy="49987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2400" b="1" i="0" u="none" strike="noStrike" kern="1200" cap="none" spc="0" normalizeH="0" baseline="0" noProof="0" dirty="0">
                <a:ln>
                  <a:noFill/>
                </a:ln>
                <a:solidFill>
                  <a:prstClr val="black"/>
                </a:solidFill>
                <a:effectLst/>
                <a:uLnTx/>
                <a:uFillTx/>
                <a:latin typeface="Alexandria" pitchFamily="2" charset="-78"/>
                <a:cs typeface="Alexandria" pitchFamily="2" charset="-78"/>
              </a:rPr>
              <a:t> I– defining the  </a:t>
            </a:r>
            <a:r>
              <a:rPr kumimoji="0" lang="en-US" sz="2400" b="1" i="0" u="none" strike="noStrike" kern="1200" cap="none" spc="0" normalizeH="0" baseline="0" noProof="0" dirty="0">
                <a:ln>
                  <a:noFill/>
                </a:ln>
                <a:solidFill>
                  <a:srgbClr val="00AEEF"/>
                </a:solidFill>
                <a:effectLst/>
                <a:uLnTx/>
                <a:uFillTx/>
                <a:latin typeface="Alexandria" pitchFamily="2" charset="-78"/>
                <a:cs typeface="Alexandria" pitchFamily="2" charset="-78"/>
              </a:rPr>
              <a:t>name of the law </a:t>
            </a:r>
            <a:r>
              <a:rPr kumimoji="0" lang="en-US" sz="2400" b="1" i="0" u="none" strike="noStrike" kern="1200" cap="none" spc="0" normalizeH="0" baseline="0" noProof="0" dirty="0">
                <a:ln>
                  <a:noFill/>
                </a:ln>
                <a:solidFill>
                  <a:prstClr val="black"/>
                </a:solidFill>
                <a:effectLst/>
                <a:uLnTx/>
                <a:uFillTx/>
                <a:latin typeface="Alexandria" pitchFamily="2" charset="-78"/>
                <a:cs typeface="Alexandria" pitchFamily="2" charset="-78"/>
              </a:rPr>
              <a:t>governing my relationship</a:t>
            </a:r>
            <a:r>
              <a:rPr kumimoji="0" lang="ar-EG" sz="2400" b="1" i="0" u="none" strike="noStrike" kern="1200" cap="none" spc="0" normalizeH="0" baseline="0" noProof="0" dirty="0">
                <a:ln>
                  <a:noFill/>
                </a:ln>
                <a:solidFill>
                  <a:prstClr val="black"/>
                </a:solidFill>
                <a:effectLst/>
                <a:uLnTx/>
                <a:uFillTx/>
                <a:latin typeface="Alexandria" pitchFamily="2" charset="-78"/>
                <a:cs typeface="Alexandria" pitchFamily="2" charset="-78"/>
              </a:rPr>
              <a:t>:</a:t>
            </a:r>
            <a:r>
              <a:rPr kumimoji="0" lang="en-US" sz="2400" b="1" i="0" u="none" strike="noStrike" kern="1200" cap="none" spc="0" normalizeH="0" baseline="0" noProof="0" dirty="0">
                <a:ln>
                  <a:noFill/>
                </a:ln>
                <a:solidFill>
                  <a:prstClr val="black"/>
                </a:solidFill>
                <a:effectLst/>
                <a:uLnTx/>
                <a:uFillTx/>
                <a:latin typeface="Alexandria" pitchFamily="2" charset="-78"/>
                <a:cs typeface="Alexandria" pitchFamily="2" charset="-78"/>
              </a:rPr>
              <a:t> </a:t>
            </a:r>
            <a:endPar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lang="en-US" dirty="0">
                <a:solidFill>
                  <a:prstClr val="black"/>
                </a:solidFill>
                <a:latin typeface="Alexandria" pitchFamily="2" charset="-78"/>
                <a:cs typeface="Alexandria" pitchFamily="2" charset="-78"/>
              </a:rPr>
              <a:t>Defining the law governing your relationship, searching for it on the internet then read it is the way to define rules governing such relationship to define rights and obligations resulting thereof.</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lang="en-US" dirty="0">
                <a:solidFill>
                  <a:prstClr val="black"/>
                </a:solidFill>
                <a:latin typeface="Alexandria" pitchFamily="2" charset="-78"/>
                <a:cs typeface="Alexandria" pitchFamily="2" charset="-78"/>
              </a:rPr>
              <a:t> </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As </a:t>
            </a:r>
            <a:r>
              <a:rPr lang="en-US" dirty="0">
                <a:solidFill>
                  <a:prstClr val="black"/>
                </a:solidFill>
                <a:latin typeface="Alexandria" pitchFamily="2" charset="-78"/>
                <a:cs typeface="Alexandria" pitchFamily="2" charset="-78"/>
              </a:rPr>
              <a:t>we said </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there is no specific law titled as “ private law” or “ public law” this is only an </a:t>
            </a:r>
            <a:r>
              <a:rPr kumimoji="0" lang="en-US" b="0" i="0" u="none" strike="noStrike" kern="1200" cap="none" spc="0" normalizeH="0" baseline="0" noProof="0" dirty="0">
                <a:ln>
                  <a:noFill/>
                </a:ln>
                <a:solidFill>
                  <a:srgbClr val="00AEEF"/>
                </a:solidFill>
                <a:effectLst/>
                <a:uLnTx/>
                <a:uFillTx/>
                <a:latin typeface="Alexandria" pitchFamily="2" charset="-78"/>
                <a:cs typeface="Alexandria" pitchFamily="2" charset="-78"/>
              </a:rPr>
              <a:t>initial step </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to define the broad classification of the law governing the relation in hand. </a:t>
            </a:r>
            <a:r>
              <a:rPr lang="en-US" dirty="0">
                <a:solidFill>
                  <a:prstClr val="black"/>
                </a:solidFill>
                <a:latin typeface="Alexandria" pitchFamily="2" charset="-78"/>
                <a:cs typeface="Alexandria" pitchFamily="2" charset="-78"/>
              </a:rPr>
              <a:t>i.e., to define whether your legal relation is </a:t>
            </a:r>
            <a:r>
              <a:rPr lang="en-US" b="1" dirty="0">
                <a:solidFill>
                  <a:schemeClr val="tx1"/>
                </a:solidFill>
                <a:latin typeface="Alexandria" pitchFamily="2" charset="-78"/>
                <a:cs typeface="Alexandria" pitchFamily="2" charset="-78"/>
              </a:rPr>
              <a:t>public or private.</a:t>
            </a:r>
            <a:endPar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The </a:t>
            </a:r>
            <a:r>
              <a:rPr kumimoji="0" lang="en-US" b="0" i="0" u="none" strike="noStrike" kern="1200" cap="none" spc="0" normalizeH="0" baseline="0" noProof="0" dirty="0">
                <a:ln>
                  <a:noFill/>
                </a:ln>
                <a:solidFill>
                  <a:srgbClr val="00AEEF"/>
                </a:solidFill>
                <a:effectLst/>
                <a:uLnTx/>
                <a:uFillTx/>
                <a:latin typeface="Alexandria" pitchFamily="2" charset="-78"/>
                <a:cs typeface="Alexandria" pitchFamily="2" charset="-78"/>
              </a:rPr>
              <a:t>second step </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to define the governing law is to choose a subcategory or a branch.</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lang="en-US" dirty="0">
                <a:solidFill>
                  <a:prstClr val="black"/>
                </a:solidFill>
                <a:latin typeface="Alexandria" pitchFamily="2" charset="-78"/>
                <a:cs typeface="Alexandria" pitchFamily="2" charset="-78"/>
              </a:rPr>
              <a:t>The main branches of private law are: civil law, commercial law, labor law, transportation laws, private international law.</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The main branches of public law are: constitutional law, administrative law, criminal law, tax law, public international law.</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66F86283-07CC-0F0A-49B0-DA2F68CCA9FD}"/>
              </a:ext>
            </a:extLst>
          </p:cNvPr>
          <p:cNvPicPr>
            <a:picLocks noChangeAspect="1"/>
          </p:cNvPicPr>
          <p:nvPr/>
        </p:nvPicPr>
        <p:blipFill>
          <a:blip r:embed="rId3"/>
          <a:stretch>
            <a:fillRect/>
          </a:stretch>
        </p:blipFill>
        <p:spPr>
          <a:xfrm>
            <a:off x="10058164" y="2518549"/>
            <a:ext cx="1840516" cy="2312248"/>
          </a:xfrm>
          <a:prstGeom prst="rect">
            <a:avLst/>
          </a:prstGeom>
        </p:spPr>
      </p:pic>
    </p:spTree>
    <p:extLst>
      <p:ext uri="{BB962C8B-B14F-4D97-AF65-F5344CB8AC3E}">
        <p14:creationId xmlns:p14="http://schemas.microsoft.com/office/powerpoint/2010/main" val="15205796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40E292-957C-A420-2DC7-A225788CDB0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469E5DA-E250-773A-F328-6235FE47C67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C81A70BF-9915-FF5A-F8FC-CAE2F321E4AB}"/>
              </a:ext>
            </a:extLst>
          </p:cNvPr>
          <p:cNvSpPr/>
          <p:nvPr/>
        </p:nvSpPr>
        <p:spPr>
          <a:xfrm>
            <a:off x="180431" y="1363650"/>
            <a:ext cx="9810236" cy="48328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In 2-2-2023 “A” concluded a land purchase contract from “B” and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they both humans</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According to contract price should be paid on installments. </a:t>
            </a:r>
            <a:r>
              <a:rPr lang="en-US" dirty="0">
                <a:solidFill>
                  <a:prstClr val="black"/>
                </a:solidFill>
                <a:latin typeface="Alexandria" pitchFamily="2" charset="-78"/>
                <a:cs typeface="Alexandria" pitchFamily="2" charset="-78"/>
              </a:rPr>
              <a:t> But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 is not able to pay the next installment he needs to know the legal consequences of late payment of this installment ,apply the previous steps to define such legal consequences?</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endParaRPr lang="en-US" dirty="0">
              <a:solidFill>
                <a:prstClr val="black"/>
              </a:solidFill>
              <a:latin typeface="Alexandria" pitchFamily="2" charset="-78"/>
              <a:cs typeface="Alexandria" pitchFamily="2" charset="-78"/>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1- This relationship is a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private law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relationship, because there is no public person – governmental entity- involved as a party in that contract. So, the governing law is one of the private law branches.</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lang="en-US" dirty="0">
                <a:solidFill>
                  <a:prstClr val="black"/>
                </a:solidFill>
                <a:latin typeface="Alexandria" pitchFamily="2" charset="-78"/>
                <a:cs typeface="Alexandria" pitchFamily="2" charset="-78"/>
              </a:rPr>
              <a:t>2- since this is a non- commercial financial  relationship it will be governed by the civil law. Accordingly, “A” needs to read  the </a:t>
            </a:r>
            <a:r>
              <a:rPr lang="en-US" dirty="0">
                <a:solidFill>
                  <a:srgbClr val="00AEEF"/>
                </a:solidFill>
                <a:latin typeface="Alexandria" pitchFamily="2" charset="-78"/>
                <a:cs typeface="Alexandria" pitchFamily="2" charset="-78"/>
              </a:rPr>
              <a:t>Saudi civil transactions law.</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endParaRPr lang="en-US" dirty="0">
              <a:solidFill>
                <a:prstClr val="black"/>
              </a:solidFill>
              <a:latin typeface="Alexandria" pitchFamily="2" charset="-78"/>
              <a:cs typeface="Alexandria" pitchFamily="2" charset="-78"/>
            </a:endParaRPr>
          </a:p>
          <a:p>
            <a:pPr marR="0" lvl="0" algn="l" defTabSz="914400" rtl="0" eaLnBrk="1" fontAlgn="auto" latinLnBrk="0" hangingPunct="1">
              <a:lnSpc>
                <a:spcPct val="100000"/>
              </a:lnSpc>
              <a:spcBef>
                <a:spcPct val="20000"/>
              </a:spcBef>
              <a:spcAft>
                <a:spcPts val="0"/>
              </a:spcAft>
              <a:buClr>
                <a:srgbClr val="0BD0D9"/>
              </a:buClr>
              <a:buSzPct val="95000"/>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8F2D5B28-4C55-63DE-D8C9-A938F2D436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3A9C25F2-3F71-AE0C-BB0E-56704BD7B9C3}"/>
              </a:ext>
            </a:extLst>
          </p:cNvPr>
          <p:cNvPicPr>
            <a:picLocks noChangeAspect="1"/>
          </p:cNvPicPr>
          <p:nvPr/>
        </p:nvPicPr>
        <p:blipFill>
          <a:blip r:embed="rId3"/>
          <a:stretch>
            <a:fillRect/>
          </a:stretch>
        </p:blipFill>
        <p:spPr>
          <a:xfrm>
            <a:off x="10092268" y="2490976"/>
            <a:ext cx="1919301" cy="2411225"/>
          </a:xfrm>
          <a:prstGeom prst="rect">
            <a:avLst/>
          </a:prstGeom>
        </p:spPr>
      </p:pic>
    </p:spTree>
    <p:extLst>
      <p:ext uri="{BB962C8B-B14F-4D97-AF65-F5344CB8AC3E}">
        <p14:creationId xmlns:p14="http://schemas.microsoft.com/office/powerpoint/2010/main" val="31726720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CC1C63-7AA5-6B53-0835-573E20CA9FB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127FDCA-7F2E-7ED4-1D21-8508E20973A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3D4ED9EB-0C98-A546-9F81-56D31E27B4D2}"/>
              </a:ext>
            </a:extLst>
          </p:cNvPr>
          <p:cNvSpPr/>
          <p:nvPr/>
        </p:nvSpPr>
        <p:spPr>
          <a:xfrm>
            <a:off x="180431" y="1313836"/>
            <a:ext cx="8636191" cy="4843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defTabSz="914400" eaLnBrk="1" fontAlgn="auto" latinLnBrk="0" hangingPunct="1">
              <a:lnSpc>
                <a:spcPct val="100000"/>
              </a:lnSpc>
              <a:spcBef>
                <a:spcPct val="20000"/>
              </a:spcBef>
              <a:spcAft>
                <a:spcPts val="0"/>
              </a:spcAft>
              <a:buClr>
                <a:srgbClr val="0BD0D9"/>
              </a:buClr>
              <a:buSzPct val="95000"/>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Article 171</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of Saudi civil transactions law.</a:t>
            </a:r>
          </a:p>
          <a:p>
            <a:pPr marL="274320" marR="0" lvl="0" indent="-274320" algn="just" defTabSz="91440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“If the debtor delays in implementing his obligation, he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must compensate the creditor for any damage</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he suffers due to the delay.</a:t>
            </a:r>
          </a:p>
          <a:p>
            <a:pPr marL="274320" marR="0" lvl="0" indent="-274320" algn="just" defTabSz="91440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Unless it is proven that the delay in payment is due to a reason beyond his control.”</a:t>
            </a:r>
            <a:endPar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just" defTabSz="91440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According to this r</a:t>
            </a:r>
            <a:r>
              <a:rPr lang="en-US" dirty="0">
                <a:solidFill>
                  <a:prstClr val="black"/>
                </a:solidFill>
                <a:latin typeface="Alexandria" pitchFamily="2" charset="-78"/>
                <a:cs typeface="Alexandria" pitchFamily="2" charset="-78"/>
              </a:rPr>
              <a:t>ule the late non- payment of the installment will be punished by the </a:t>
            </a:r>
            <a:r>
              <a:rPr lang="en-US" dirty="0">
                <a:solidFill>
                  <a:srgbClr val="00AEEF"/>
                </a:solidFill>
                <a:latin typeface="Alexandria" pitchFamily="2" charset="-78"/>
                <a:cs typeface="Alexandria" pitchFamily="2" charset="-78"/>
              </a:rPr>
              <a:t>general rules of compensation (damages)</a:t>
            </a:r>
            <a:r>
              <a:rPr lang="en-US" dirty="0">
                <a:solidFill>
                  <a:prstClr val="black"/>
                </a:solidFill>
                <a:latin typeface="Alexandria" pitchFamily="2" charset="-78"/>
                <a:cs typeface="Alexandria" pitchFamily="2" charset="-78"/>
              </a:rPr>
              <a:t> in the civil punishment.</a:t>
            </a:r>
          </a:p>
          <a:p>
            <a:pPr marL="274320" marR="0" lvl="0" indent="-274320" algn="just" defTabSz="914400" eaLnBrk="1" fontAlgn="auto" latinLnBrk="0" hangingPunct="1">
              <a:lnSpc>
                <a:spcPct val="100000"/>
              </a:lnSpc>
              <a:spcBef>
                <a:spcPct val="20000"/>
              </a:spcBef>
              <a:spcAft>
                <a:spcPts val="0"/>
              </a:spcAft>
              <a:buClr>
                <a:srgbClr val="0BD0D9"/>
              </a:buClr>
              <a:buSzPct val="95000"/>
              <a:buFont typeface="Wingdings 2"/>
              <a:buChar char=""/>
              <a:tabLst/>
              <a:defRPr/>
            </a:pPr>
            <a:r>
              <a:rPr lang="en-US" dirty="0">
                <a:solidFill>
                  <a:prstClr val="black"/>
                </a:solidFill>
                <a:latin typeface="Alexandria" pitchFamily="2" charset="-78"/>
                <a:cs typeface="Alexandria" pitchFamily="2" charset="-78"/>
              </a:rPr>
              <a:t>Accordingly, the judge should ascertain the existence of harm sustained by “b” that is directly caused by the fault- the late payment – of “ A” to enforce him to pay compensation that cover the harm sustained.</a:t>
            </a:r>
          </a:p>
          <a:p>
            <a:pPr marL="274320" marR="0" lvl="0" indent="-274320" algn="just" defTabSz="914400" eaLnBrk="1" fontAlgn="auto" latinLnBrk="0" hangingPunct="1">
              <a:lnSpc>
                <a:spcPct val="100000"/>
              </a:lnSpc>
              <a:spcBef>
                <a:spcPct val="20000"/>
              </a:spcBef>
              <a:spcAft>
                <a:spcPts val="0"/>
              </a:spcAft>
              <a:buClr>
                <a:srgbClr val="0BD0D9"/>
              </a:buClr>
              <a:buSzPct val="95000"/>
              <a:buFont typeface="Wingdings 2"/>
              <a:buChar char=""/>
              <a:tabLst/>
              <a:defRPr/>
            </a:pPr>
            <a:r>
              <a:rPr lang="en-US" dirty="0">
                <a:solidFill>
                  <a:prstClr val="black"/>
                </a:solidFill>
                <a:latin typeface="Alexandria" pitchFamily="2" charset="-78"/>
                <a:cs typeface="Alexandria" pitchFamily="2" charset="-78"/>
              </a:rPr>
              <a:t>If the late performance </a:t>
            </a:r>
            <a:r>
              <a:rPr lang="en-US" u="sng" dirty="0">
                <a:solidFill>
                  <a:prstClr val="black"/>
                </a:solidFill>
                <a:latin typeface="Alexandria" pitchFamily="2" charset="-78"/>
                <a:cs typeface="Alexandria" pitchFamily="2" charset="-78"/>
              </a:rPr>
              <a:t>didn’t cause this direct harm. “A” mayn’t be enforced to compensation </a:t>
            </a:r>
            <a:r>
              <a:rPr lang="en-US" dirty="0">
                <a:solidFill>
                  <a:prstClr val="black"/>
                </a:solidFill>
                <a:latin typeface="Alexandria" pitchFamily="2" charset="-78"/>
                <a:cs typeface="Alexandria" pitchFamily="2" charset="-78"/>
              </a:rPr>
              <a:t>to “B”.</a:t>
            </a:r>
            <a:endPar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r" defTabSz="914400" rtl="1" eaLnBrk="1" fontAlgn="auto" latinLnBrk="0" hangingPunct="1">
              <a:lnSpc>
                <a:spcPct val="100000"/>
              </a:lnSpc>
              <a:spcBef>
                <a:spcPct val="20000"/>
              </a:spcBef>
              <a:spcAft>
                <a:spcPts val="0"/>
              </a:spcAft>
              <a:buClr>
                <a:srgbClr val="0BD0D9"/>
              </a:buClr>
              <a:buSzPct val="95000"/>
              <a:buFont typeface="Wingdings 2"/>
              <a:buChar char=""/>
              <a:tabLst/>
              <a:defRPr/>
            </a:pPr>
            <a:endPar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02C499CF-0F30-9E94-C81E-23BAD7F8D06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48FA9AD2-35D1-D73E-C73B-BA5FEAFE4930}"/>
              </a:ext>
            </a:extLst>
          </p:cNvPr>
          <p:cNvPicPr>
            <a:picLocks noChangeAspect="1"/>
          </p:cNvPicPr>
          <p:nvPr/>
        </p:nvPicPr>
        <p:blipFill>
          <a:blip r:embed="rId4"/>
          <a:stretch>
            <a:fillRect/>
          </a:stretch>
        </p:blipFill>
        <p:spPr>
          <a:xfrm>
            <a:off x="8946444" y="1774611"/>
            <a:ext cx="2946995" cy="3921770"/>
          </a:xfrm>
          <a:prstGeom prst="rect">
            <a:avLst/>
          </a:prstGeom>
        </p:spPr>
      </p:pic>
    </p:spTree>
    <p:extLst>
      <p:ext uri="{BB962C8B-B14F-4D97-AF65-F5344CB8AC3E}">
        <p14:creationId xmlns:p14="http://schemas.microsoft.com/office/powerpoint/2010/main" val="27110382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8FE8B1-4758-ECEF-2370-197135CC848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BAB70D8-4601-9047-1314-0DE0FD12B9F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C057DED-AEC6-82E6-F829-8E9BFCA63E27}"/>
              </a:ext>
            </a:extLst>
          </p:cNvPr>
          <p:cNvSpPr/>
          <p:nvPr/>
        </p:nvSpPr>
        <p:spPr>
          <a:xfrm>
            <a:off x="180431" y="1285191"/>
            <a:ext cx="9369969" cy="4843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In 2-2-2023 “A” concluded a land purchase contract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from “a governmental entity” .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According to contract price should be paid on installments.  But A is not able to pay the next installment he needs to know the legal consequences of late payment of this installment ,apply the previous steps to define such legal consequences?</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1- This relationship is a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public law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relationship, because there is governmental entity  involved as a party in that contract. So, the governing law is one of the public law branches.</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2- since this is a non- commercial financial  relationship it will be governed by the administrative law. Accordingly, “A” needs to read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the Saudi Government procurement law.</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endPar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FBBDC592-555A-A97F-FB95-89D2DD863C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ED5F91C9-1C3E-B2B4-C486-B3F896F1A47E}"/>
              </a:ext>
            </a:extLst>
          </p:cNvPr>
          <p:cNvPicPr>
            <a:picLocks noChangeAspect="1"/>
          </p:cNvPicPr>
          <p:nvPr/>
        </p:nvPicPr>
        <p:blipFill>
          <a:blip r:embed="rId3"/>
          <a:stretch>
            <a:fillRect/>
          </a:stretch>
        </p:blipFill>
        <p:spPr>
          <a:xfrm>
            <a:off x="9726929" y="2077719"/>
            <a:ext cx="2284639" cy="2870201"/>
          </a:xfrm>
          <a:prstGeom prst="rect">
            <a:avLst/>
          </a:prstGeom>
        </p:spPr>
      </p:pic>
    </p:spTree>
    <p:extLst>
      <p:ext uri="{BB962C8B-B14F-4D97-AF65-F5344CB8AC3E}">
        <p14:creationId xmlns:p14="http://schemas.microsoft.com/office/powerpoint/2010/main" val="5452268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C56BA4-A32D-2985-BC5B-37DCFD59F82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C84DC8D-BA46-7AF4-A713-F5CC2A2E427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259DFADF-BBBA-90F9-CC74-CBCDF88E3074}"/>
              </a:ext>
            </a:extLst>
          </p:cNvPr>
          <p:cNvSpPr/>
          <p:nvPr/>
        </p:nvSpPr>
        <p:spPr>
          <a:xfrm>
            <a:off x="180431" y="1477102"/>
            <a:ext cx="9369969" cy="47435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Saudi Government procurement law. Article 72</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“If the </a:t>
            </a:r>
            <a:r>
              <a:rPr kumimoji="0" lang="en-US" sz="18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contractor is late in implementing the contract beyond the specified date;</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He shall be subject to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a delay fine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not exceeding (6%) of the value of the supply contract, and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not exceeding (20%) of the value of other contracts.</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These percentages may be increased with the prior approval of the Minister, provided that this increase is explained to the competitors before submitting their offers.”</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lang="en-US" dirty="0">
                <a:solidFill>
                  <a:prstClr val="black"/>
                </a:solidFill>
                <a:latin typeface="Alexandria" pitchFamily="2" charset="-78"/>
                <a:cs typeface="Alexandria" pitchFamily="2" charset="-78"/>
              </a:rPr>
              <a:t>So if this contract is concluded with the government “A” will pay the governmental entity up to 20% of the value of the contract </a:t>
            </a:r>
            <a:r>
              <a:rPr lang="en-US" dirty="0">
                <a:solidFill>
                  <a:srgbClr val="00AEEF"/>
                </a:solidFill>
                <a:latin typeface="Alexandria" pitchFamily="2" charset="-78"/>
                <a:cs typeface="Alexandria" pitchFamily="2" charset="-78"/>
              </a:rPr>
              <a:t>disregard the existence of harm sustained by this governmental entity</a:t>
            </a:r>
            <a:r>
              <a:rPr lang="en-US" dirty="0">
                <a:solidFill>
                  <a:prstClr val="black"/>
                </a:solidFill>
                <a:latin typeface="Alexandria" pitchFamily="2" charset="-78"/>
                <a:cs typeface="Alexandria" pitchFamily="2" charset="-78"/>
              </a:rPr>
              <a:t>.</a:t>
            </a: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ct val="20000"/>
              </a:spcBef>
              <a:spcAft>
                <a:spcPts val="0"/>
              </a:spcAft>
              <a:buClr>
                <a:srgbClr val="0BD0D9"/>
              </a:buClr>
              <a:buSzPct val="95000"/>
              <a:buFont typeface="Wingdings 2"/>
              <a:buNone/>
              <a:tabLst/>
              <a:defRPr/>
            </a:pPr>
            <a:endParaRPr kumimoji="0" lang="en-US"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2327C15F-C546-ED06-8618-F3922FD9898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6A35D670-5D31-662E-6627-74391E3F70FF}"/>
              </a:ext>
            </a:extLst>
          </p:cNvPr>
          <p:cNvPicPr>
            <a:picLocks noChangeAspect="1"/>
          </p:cNvPicPr>
          <p:nvPr/>
        </p:nvPicPr>
        <p:blipFill>
          <a:blip r:embed="rId4"/>
          <a:srcRect r="50791"/>
          <a:stretch/>
        </p:blipFill>
        <p:spPr>
          <a:xfrm>
            <a:off x="9779324" y="1327761"/>
            <a:ext cx="2232245" cy="2129819"/>
          </a:xfrm>
          <a:prstGeom prst="rect">
            <a:avLst/>
          </a:prstGeom>
        </p:spPr>
      </p:pic>
      <p:pic>
        <p:nvPicPr>
          <p:cNvPr id="7" name="Picture 6">
            <a:extLst>
              <a:ext uri="{FF2B5EF4-FFF2-40B4-BE49-F238E27FC236}">
                <a16:creationId xmlns:a16="http://schemas.microsoft.com/office/drawing/2014/main" id="{D7F9B208-EC47-A126-9B55-A7DCCDF065F9}"/>
              </a:ext>
            </a:extLst>
          </p:cNvPr>
          <p:cNvPicPr>
            <a:picLocks noChangeAspect="1"/>
          </p:cNvPicPr>
          <p:nvPr/>
        </p:nvPicPr>
        <p:blipFill>
          <a:blip r:embed="rId4"/>
          <a:srcRect l="50791"/>
          <a:stretch/>
        </p:blipFill>
        <p:spPr>
          <a:xfrm>
            <a:off x="9912927" y="3982499"/>
            <a:ext cx="2144596" cy="2046191"/>
          </a:xfrm>
          <a:prstGeom prst="rect">
            <a:avLst/>
          </a:prstGeom>
        </p:spPr>
      </p:pic>
    </p:spTree>
    <p:extLst>
      <p:ext uri="{BB962C8B-B14F-4D97-AF65-F5344CB8AC3E}">
        <p14:creationId xmlns:p14="http://schemas.microsoft.com/office/powerpoint/2010/main" val="30666695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0CA76C-0E69-5C84-2BF9-2C6BE1471D1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3E28F3D-EDE0-9E18-E512-EB46DA73A22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DC3B27C6-F7E4-0145-50E9-CDDC30326828}"/>
              </a:ext>
            </a:extLst>
          </p:cNvPr>
          <p:cNvSpPr/>
          <p:nvPr/>
        </p:nvSpPr>
        <p:spPr>
          <a:xfrm>
            <a:off x="259644" y="1290077"/>
            <a:ext cx="9410418" cy="50670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ct val="20000"/>
              </a:spcBef>
              <a:spcAft>
                <a:spcPts val="0"/>
              </a:spcAft>
              <a:buClr>
                <a:srgbClr val="0BD0D9"/>
              </a:buClr>
              <a:buSzPct val="95000"/>
              <a:buFont typeface="Wingdings 2"/>
              <a:buNone/>
              <a:tabLst/>
              <a:defRPr/>
            </a:pPr>
            <a:r>
              <a:rPr kumimoji="0" lang="en-US"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 </a:t>
            </a:r>
            <a:r>
              <a:rPr lang="en-US" sz="2200" b="1" dirty="0">
                <a:solidFill>
                  <a:prstClr val="black"/>
                </a:solidFill>
                <a:latin typeface="Alexandria" pitchFamily="2" charset="-78"/>
                <a:cs typeface="Alexandria" pitchFamily="2" charset="-78"/>
              </a:rPr>
              <a:t>II </a:t>
            </a:r>
            <a:r>
              <a:rPr kumimoji="0" lang="en-US" sz="22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defining court you may resort to in case of dispute ( </a:t>
            </a:r>
            <a:r>
              <a:rPr kumimoji="0" lang="en-US" sz="2200" b="1"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defining competent court</a:t>
            </a:r>
            <a:r>
              <a:rPr kumimoji="0" lang="en-US" sz="22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endParaRPr kumimoji="0" lang="en-US" sz="7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l" defTabSz="914400" rtl="0" eaLnBrk="1" fontAlgn="auto" latinLnBrk="0" hangingPunct="1">
              <a:lnSpc>
                <a:spcPct val="100000"/>
              </a:lnSpc>
              <a:spcBef>
                <a:spcPct val="20000"/>
              </a:spcBef>
              <a:spcAft>
                <a:spcPts val="0"/>
              </a:spcAft>
              <a:buClr>
                <a:srgbClr val="0BD0D9"/>
              </a:buClr>
              <a:buSzPct val="95000"/>
              <a:buFont typeface="Wingdings 2"/>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There are two main kinds of courts in addition to arbitration:</a:t>
            </a:r>
          </a:p>
          <a:p>
            <a:pPr marL="0" marR="0" lvl="0" indent="0" algn="l" defTabSz="914400" rtl="0" eaLnBrk="1" fontAlgn="auto" latinLnBrk="0" hangingPunct="1">
              <a:lnSpc>
                <a:spcPct val="100000"/>
              </a:lnSpc>
              <a:spcBef>
                <a:spcPct val="20000"/>
              </a:spcBef>
              <a:spcAft>
                <a:spcPts val="0"/>
              </a:spcAft>
              <a:buClr>
                <a:srgbClr val="0BD0D9"/>
              </a:buClr>
              <a:buSzPct val="95000"/>
              <a:buFont typeface="Wingdings 2"/>
              <a:buNone/>
              <a:tabLst/>
              <a:defRPr/>
            </a:pPr>
            <a:r>
              <a:rPr lang="en-US" sz="2000" b="1" dirty="0">
                <a:solidFill>
                  <a:prstClr val="black"/>
                </a:solidFill>
                <a:latin typeface="Alexandria" pitchFamily="2" charset="-78"/>
                <a:cs typeface="Alexandria" pitchFamily="2" charset="-78"/>
              </a:rPr>
              <a:t>a</a:t>
            </a: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the ordinary courts:</a:t>
            </a:r>
          </a:p>
          <a:p>
            <a:pPr marL="0" marR="0" lvl="0" indent="0" algn="l" defTabSz="914400" rtl="0" eaLnBrk="1" fontAlgn="auto" latinLnBrk="0" hangingPunct="1">
              <a:lnSpc>
                <a:spcPct val="100000"/>
              </a:lnSpc>
              <a:spcBef>
                <a:spcPct val="20000"/>
              </a:spcBef>
              <a:spcAft>
                <a:spcPts val="0"/>
              </a:spcAft>
              <a:buClr>
                <a:srgbClr val="0BD0D9"/>
              </a:buClr>
              <a:buSzPct val="95000"/>
              <a:buFont typeface="Wingdings 2"/>
              <a:buNone/>
              <a:tabLst/>
              <a:defRPr/>
            </a:pPr>
            <a:r>
              <a:rPr kumimoji="0" lang="en-US"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It represents the general rule and the </a:t>
            </a:r>
            <a:r>
              <a:rPr kumimoji="0" lang="en-US"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judiciary with original jurisdiction to settle individual disputes. </a:t>
            </a:r>
            <a:r>
              <a:rPr lang="en-US" dirty="0">
                <a:solidFill>
                  <a:prstClr val="black"/>
                </a:solidFill>
                <a:latin typeface="Alexandria" pitchFamily="2" charset="-78"/>
                <a:cs typeface="Alexandria" pitchFamily="2" charset="-78"/>
              </a:rPr>
              <a:t>Ordinary </a:t>
            </a:r>
            <a:r>
              <a:rPr kumimoji="0" lang="en-US"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Courts that govern the civil, commercial, family, and labor disputes…etc.  between individuals in the society they apply regular civil, commercial, labor, and family laws.</a:t>
            </a:r>
          </a:p>
          <a:p>
            <a:pPr marL="0" marR="0" lvl="0" indent="0" algn="l" defTabSz="914400" rtl="0" eaLnBrk="1" fontAlgn="auto" latinLnBrk="0" hangingPunct="1">
              <a:lnSpc>
                <a:spcPct val="100000"/>
              </a:lnSpc>
              <a:spcBef>
                <a:spcPct val="20000"/>
              </a:spcBef>
              <a:spcAft>
                <a:spcPts val="0"/>
              </a:spcAft>
              <a:buClr>
                <a:srgbClr val="0BD0D9"/>
              </a:buClr>
              <a:buSzPct val="95000"/>
              <a:buFont typeface="Wingdings 2"/>
              <a:buNone/>
              <a:tabLst/>
              <a:defRPr/>
            </a:pPr>
            <a:r>
              <a:rPr kumimoji="0" lang="en-US"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It is to be noted that Ordinary courts also includes </a:t>
            </a:r>
            <a:r>
              <a:rPr kumimoji="0" lang="en-US"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criminal courts </a:t>
            </a:r>
            <a:r>
              <a:rPr kumimoji="0" lang="en-US"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which use criminal law to punish criminals.</a:t>
            </a:r>
          </a:p>
          <a:p>
            <a:pPr marL="0" marR="0" lvl="0" indent="0" algn="l" defTabSz="914400" rtl="0" eaLnBrk="1" fontAlgn="auto" latinLnBrk="0" hangingPunct="1">
              <a:lnSpc>
                <a:spcPct val="100000"/>
              </a:lnSpc>
              <a:spcBef>
                <a:spcPct val="20000"/>
              </a:spcBef>
              <a:spcAft>
                <a:spcPts val="0"/>
              </a:spcAft>
              <a:buClr>
                <a:srgbClr val="0BD0D9"/>
              </a:buClr>
              <a:buSzPct val="95000"/>
              <a:buFont typeface="Wingdings 2"/>
              <a:buNone/>
              <a:tabLst/>
              <a:defRPr/>
            </a:pPr>
            <a:r>
              <a:rPr kumimoji="0" lang="en-US"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laws applied by ordinary courts are characterized by </a:t>
            </a:r>
            <a:r>
              <a:rPr kumimoji="0" lang="en-US"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equality between parties</a:t>
            </a:r>
            <a:r>
              <a:rPr kumimoji="0" lang="en-US"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p>
          <a:p>
            <a:pPr marL="0" marR="0" lvl="0" indent="0" algn="l" defTabSz="914400" rtl="0" eaLnBrk="1" fontAlgn="auto" latinLnBrk="0" hangingPunct="1">
              <a:lnSpc>
                <a:spcPct val="100000"/>
              </a:lnSpc>
              <a:spcBef>
                <a:spcPct val="20000"/>
              </a:spcBef>
              <a:spcAft>
                <a:spcPts val="0"/>
              </a:spcAft>
              <a:buClr>
                <a:srgbClr val="0BD0D9"/>
              </a:buClr>
              <a:buSzPct val="95000"/>
              <a:buFont typeface="Wingdings 2"/>
              <a:buNone/>
              <a:tabLst/>
              <a:defRPr/>
            </a:pPr>
            <a:r>
              <a:rPr kumimoji="0" lang="en-US"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Ordinary judiciary is divided into </a:t>
            </a:r>
            <a:r>
              <a:rPr kumimoji="0" lang="en-US"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two levels in addition to Supreme Court and execution courts:</a:t>
            </a:r>
          </a:p>
          <a:p>
            <a:pPr marL="0" marR="0" lvl="0" indent="0" algn="l" defTabSz="914400" rtl="0" eaLnBrk="1" fontAlgn="auto" latinLnBrk="0" hangingPunct="1">
              <a:lnSpc>
                <a:spcPct val="100000"/>
              </a:lnSpc>
              <a:spcBef>
                <a:spcPct val="20000"/>
              </a:spcBef>
              <a:spcAft>
                <a:spcPts val="0"/>
              </a:spcAft>
              <a:buClr>
                <a:srgbClr val="0BD0D9"/>
              </a:buClr>
              <a:buSzPct val="95000"/>
              <a:buFont typeface="Wingdings 2"/>
              <a:buNone/>
              <a:tabLst/>
              <a:defRPr/>
            </a:pPr>
            <a:endParaRPr kumimoji="0" lang="en-US"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F26AF49B-BACF-E56F-A8A8-63ECD7672C4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90D14BF6-8508-067E-DE86-1E86DBCD09E9}"/>
              </a:ext>
            </a:extLst>
          </p:cNvPr>
          <p:cNvPicPr>
            <a:picLocks noChangeAspect="1"/>
          </p:cNvPicPr>
          <p:nvPr/>
        </p:nvPicPr>
        <p:blipFill>
          <a:blip r:embed="rId4"/>
          <a:stretch>
            <a:fillRect/>
          </a:stretch>
        </p:blipFill>
        <p:spPr>
          <a:xfrm>
            <a:off x="9918609" y="2374766"/>
            <a:ext cx="2092960" cy="2108467"/>
          </a:xfrm>
          <a:prstGeom prst="rect">
            <a:avLst/>
          </a:prstGeom>
        </p:spPr>
      </p:pic>
    </p:spTree>
    <p:extLst>
      <p:ext uri="{BB962C8B-B14F-4D97-AF65-F5344CB8AC3E}">
        <p14:creationId xmlns:p14="http://schemas.microsoft.com/office/powerpoint/2010/main" val="37972374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A159CB-D5C4-E875-40E6-F8AF369B24C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A33925F-D14E-C308-B2CD-21CF47D00FD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CDC6797A-CA5B-7BF7-21A7-D72F9FBC1D18}"/>
              </a:ext>
            </a:extLst>
          </p:cNvPr>
          <p:cNvSpPr/>
          <p:nvPr/>
        </p:nvSpPr>
        <p:spPr>
          <a:xfrm>
            <a:off x="180431" y="1354667"/>
            <a:ext cx="9369969" cy="48643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ct val="20000"/>
              </a:spcBef>
              <a:spcAft>
                <a:spcPts val="0"/>
              </a:spcAft>
              <a:buClr>
                <a:srgbClr val="0BD0D9"/>
              </a:buClr>
              <a:buSzPct val="95000"/>
              <a:buFont typeface="Wingdings 2"/>
              <a:buNone/>
              <a:tabLst/>
              <a:defRPr/>
            </a:pPr>
            <a:r>
              <a:rPr lang="en-US" sz="2000" b="1" dirty="0">
                <a:solidFill>
                  <a:prstClr val="black"/>
                </a:solidFill>
                <a:latin typeface="Alexandria" pitchFamily="2" charset="-78"/>
                <a:cs typeface="Alexandria" pitchFamily="2" charset="-78"/>
              </a:rPr>
              <a:t>*  levels of ordinary courts: </a:t>
            </a:r>
          </a:p>
          <a:p>
            <a:pPr marL="0" marR="0" lvl="0" indent="0" algn="l" defTabSz="914400" rtl="0" eaLnBrk="1" fontAlgn="auto" latinLnBrk="0" hangingPunct="1">
              <a:lnSpc>
                <a:spcPct val="100000"/>
              </a:lnSpc>
              <a:spcBef>
                <a:spcPct val="20000"/>
              </a:spcBef>
              <a:spcAft>
                <a:spcPts val="0"/>
              </a:spcAft>
              <a:buClr>
                <a:srgbClr val="0BD0D9"/>
              </a:buClr>
              <a:buSzPct val="95000"/>
              <a:buFont typeface="Wingdings 2"/>
              <a:buNone/>
              <a:tabLst/>
              <a:defRPr/>
            </a:pPr>
            <a:r>
              <a:rPr lang="en-US" sz="2000" b="1" dirty="0">
                <a:solidFill>
                  <a:prstClr val="black"/>
                </a:solidFill>
                <a:latin typeface="Alexandria" pitchFamily="2" charset="-78"/>
                <a:cs typeface="Alexandria" pitchFamily="2" charset="-78"/>
              </a:rPr>
              <a:t>Level one: Courts of first instance:</a:t>
            </a:r>
          </a:p>
          <a:p>
            <a:pPr marL="0" marR="0" lvl="0" indent="0" algn="l" defTabSz="914400" rtl="0" eaLnBrk="1" fontAlgn="auto" latinLnBrk="0" hangingPunct="1">
              <a:lnSpc>
                <a:spcPct val="100000"/>
              </a:lnSpc>
              <a:spcBef>
                <a:spcPct val="20000"/>
              </a:spcBef>
              <a:spcAft>
                <a:spcPts val="0"/>
              </a:spcAft>
              <a:buClr>
                <a:srgbClr val="0BD0D9"/>
              </a:buClr>
              <a:buSzPct val="95000"/>
              <a:buFont typeface="Wingdings 2"/>
              <a:buNone/>
              <a:tabLst/>
              <a:defRPr/>
            </a:pPr>
            <a:r>
              <a:rPr lang="en-US" dirty="0">
                <a:solidFill>
                  <a:srgbClr val="00AEEF"/>
                </a:solidFill>
                <a:latin typeface="Alexandria" pitchFamily="2" charset="-78"/>
                <a:cs typeface="Alexandria" pitchFamily="2" charset="-78"/>
              </a:rPr>
              <a:t>Courts of first instance </a:t>
            </a:r>
            <a:r>
              <a:rPr lang="en-US" dirty="0">
                <a:solidFill>
                  <a:prstClr val="black"/>
                </a:solidFill>
                <a:latin typeface="Alexandria" pitchFamily="2" charset="-78"/>
                <a:cs typeface="Alexandria" pitchFamily="2" charset="-78"/>
              </a:rPr>
              <a:t>are divided into: general courts, criminal courts, labor courts, commercial courts, and personal status courts. </a:t>
            </a: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l" defTabSz="914400" rtl="0" eaLnBrk="1" fontAlgn="auto" latinLnBrk="0" hangingPunct="1">
              <a:lnSpc>
                <a:spcPct val="100000"/>
              </a:lnSpc>
              <a:spcBef>
                <a:spcPct val="20000"/>
              </a:spcBef>
              <a:spcAft>
                <a:spcPts val="0"/>
              </a:spcAft>
              <a:buClr>
                <a:srgbClr val="0BD0D9"/>
              </a:buClr>
              <a:buSzPct val="95000"/>
              <a:buFont typeface="Wingdings 2"/>
              <a:buNone/>
              <a:tabLst/>
              <a:defRPr/>
            </a:pPr>
            <a:r>
              <a:rPr lang="en-US" sz="2000" b="1" dirty="0">
                <a:solidFill>
                  <a:prstClr val="black"/>
                </a:solidFill>
                <a:latin typeface="Alexandria" pitchFamily="2" charset="-78"/>
                <a:cs typeface="Alexandria" pitchFamily="2" charset="-78"/>
              </a:rPr>
              <a:t>Level two: Courts of appeal:</a:t>
            </a:r>
          </a:p>
          <a:p>
            <a:pPr marL="0" marR="0" lvl="0" indent="0" algn="l" defTabSz="914400" rtl="0" eaLnBrk="1" fontAlgn="auto" latinLnBrk="0" hangingPunct="1">
              <a:lnSpc>
                <a:spcPct val="100000"/>
              </a:lnSpc>
              <a:spcBef>
                <a:spcPct val="20000"/>
              </a:spcBef>
              <a:spcAft>
                <a:spcPts val="0"/>
              </a:spcAft>
              <a:buClr>
                <a:srgbClr val="0BD0D9"/>
              </a:buClr>
              <a:buSzPct val="95000"/>
              <a:buFont typeface="Wingdings 2"/>
              <a:buNone/>
              <a:tabLst/>
              <a:defRPr/>
            </a:pPr>
            <a:r>
              <a:rPr lang="en-US" dirty="0">
                <a:solidFill>
                  <a:prstClr val="black"/>
                </a:solidFill>
                <a:latin typeface="Alexandria" pitchFamily="2" charset="-78"/>
                <a:cs typeface="Alexandria" pitchFamily="2" charset="-78"/>
              </a:rPr>
              <a:t>Which </a:t>
            </a:r>
            <a:r>
              <a:rPr lang="en-US" dirty="0">
                <a:solidFill>
                  <a:srgbClr val="00AEEF"/>
                </a:solidFill>
                <a:latin typeface="Alexandria" pitchFamily="2" charset="-78"/>
                <a:cs typeface="Alexandria" pitchFamily="2" charset="-78"/>
              </a:rPr>
              <a:t>review rulings issued by courts of first instance</a:t>
            </a:r>
            <a:r>
              <a:rPr lang="en-US" dirty="0">
                <a:solidFill>
                  <a:prstClr val="black"/>
                </a:solidFill>
                <a:latin typeface="Alexandria" pitchFamily="2" charset="-78"/>
                <a:cs typeface="Alexandria" pitchFamily="2" charset="-78"/>
              </a:rPr>
              <a:t>.</a:t>
            </a: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l" defTabSz="914400" rtl="0" eaLnBrk="1" fontAlgn="auto" latinLnBrk="0" hangingPunct="1">
              <a:lnSpc>
                <a:spcPct val="100000"/>
              </a:lnSpc>
              <a:spcBef>
                <a:spcPct val="20000"/>
              </a:spcBef>
              <a:spcAft>
                <a:spcPts val="0"/>
              </a:spcAft>
              <a:buClr>
                <a:srgbClr val="0BD0D9"/>
              </a:buClr>
              <a:buSzPct val="95000"/>
              <a:buFont typeface="Wingdings 2"/>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Supreme Court :</a:t>
            </a:r>
          </a:p>
          <a:p>
            <a:pPr marL="0" marR="0" lvl="0" indent="0" algn="l" defTabSz="914400" rtl="0" eaLnBrk="1" fontAlgn="auto" latinLnBrk="0" hangingPunct="1">
              <a:lnSpc>
                <a:spcPct val="100000"/>
              </a:lnSpc>
              <a:spcBef>
                <a:spcPct val="20000"/>
              </a:spcBef>
              <a:spcAft>
                <a:spcPts val="0"/>
              </a:spcAft>
              <a:buClr>
                <a:srgbClr val="0BD0D9"/>
              </a:buClr>
              <a:buSzPct val="95000"/>
              <a:buFont typeface="Wingdings 2"/>
              <a:buNone/>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Supreme Court is ranked at the top of the judicial system as a complaint body against the court that issued the contested ruling and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not a body to resolve the dispute.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It judges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the ruling in terms of the correctness of the application of Sharia and legal rules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without having anything to do with assessing evidence or facts.</a:t>
            </a:r>
          </a:p>
          <a:p>
            <a:pPr marL="0" marR="0" lvl="0" indent="0" algn="l" defTabSz="914400" rtl="0" eaLnBrk="1" fontAlgn="auto" latinLnBrk="0" hangingPunct="1">
              <a:lnSpc>
                <a:spcPct val="100000"/>
              </a:lnSpc>
              <a:spcBef>
                <a:spcPct val="20000"/>
              </a:spcBef>
              <a:spcAft>
                <a:spcPts val="0"/>
              </a:spcAft>
              <a:buClr>
                <a:srgbClr val="0BD0D9"/>
              </a:buClr>
              <a:buSzPct val="95000"/>
              <a:buFont typeface="Wingdings 2"/>
              <a:buNone/>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18D7496B-0B2B-D5A0-65CB-11DBD23FA55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FEC30EE0-D996-BBBB-4723-5C509E24254A}"/>
              </a:ext>
            </a:extLst>
          </p:cNvPr>
          <p:cNvPicPr>
            <a:picLocks noChangeAspect="1"/>
          </p:cNvPicPr>
          <p:nvPr/>
        </p:nvPicPr>
        <p:blipFill>
          <a:blip r:embed="rId4"/>
          <a:stretch>
            <a:fillRect/>
          </a:stretch>
        </p:blipFill>
        <p:spPr>
          <a:xfrm>
            <a:off x="9794240" y="2374766"/>
            <a:ext cx="2092960" cy="2108467"/>
          </a:xfrm>
          <a:prstGeom prst="rect">
            <a:avLst/>
          </a:prstGeom>
        </p:spPr>
      </p:pic>
    </p:spTree>
    <p:extLst>
      <p:ext uri="{BB962C8B-B14F-4D97-AF65-F5344CB8AC3E}">
        <p14:creationId xmlns:p14="http://schemas.microsoft.com/office/powerpoint/2010/main" val="33272407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2E23C2-F069-0EBD-8F11-3AA9FBA570E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DB5612A-9FDE-C6D1-9C16-F29406DBF8B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960EDFB-F7DA-2D3A-683E-41A80B84CD29}"/>
              </a:ext>
            </a:extLst>
          </p:cNvPr>
          <p:cNvSpPr/>
          <p:nvPr/>
        </p:nvSpPr>
        <p:spPr>
          <a:xfrm>
            <a:off x="180431" y="1293023"/>
            <a:ext cx="9369969" cy="49726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ct val="20000"/>
              </a:spcBef>
              <a:spcAft>
                <a:spcPts val="0"/>
              </a:spcAft>
              <a:buClr>
                <a:srgbClr val="0BD0D9"/>
              </a:buClr>
              <a:buSzPct val="95000"/>
              <a:buFont typeface="Wingdings 2"/>
              <a:buNone/>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l" defTabSz="914400" rtl="0" eaLnBrk="1" fontAlgn="auto" latinLnBrk="0" hangingPunct="1">
              <a:lnSpc>
                <a:spcPct val="100000"/>
              </a:lnSpc>
              <a:spcBef>
                <a:spcPct val="20000"/>
              </a:spcBef>
              <a:spcAft>
                <a:spcPts val="0"/>
              </a:spcAft>
              <a:buClr>
                <a:srgbClr val="0BD0D9"/>
              </a:buClr>
              <a:buSzPct val="95000"/>
              <a:buFont typeface="Wingdings 2"/>
              <a:buNone/>
              <a:tabLst/>
              <a:defRPr/>
            </a:pPr>
            <a:r>
              <a:rPr lang="en-US" sz="2000" b="1" dirty="0">
                <a:solidFill>
                  <a:prstClr val="black"/>
                </a:solidFill>
                <a:latin typeface="Alexandria" pitchFamily="2" charset="-78"/>
                <a:cs typeface="Alexandria" pitchFamily="2" charset="-78"/>
              </a:rPr>
              <a:t>* </a:t>
            </a: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Execution courts :</a:t>
            </a:r>
          </a:p>
          <a:p>
            <a:pPr marL="0" marR="0" lvl="0" indent="0" algn="just" defTabSz="914400" rtl="0" eaLnBrk="1" fontAlgn="auto" latinLnBrk="0" hangingPunct="1">
              <a:lnSpc>
                <a:spcPct val="100000"/>
              </a:lnSpc>
              <a:spcBef>
                <a:spcPct val="20000"/>
              </a:spcBef>
              <a:spcAft>
                <a:spcPts val="0"/>
              </a:spcAft>
              <a:buClr>
                <a:srgbClr val="0BD0D9"/>
              </a:buClr>
              <a:buSzPct val="95000"/>
              <a:buFont typeface="Wingdings 2"/>
              <a:buNone/>
              <a:tabLst/>
              <a:defRPr/>
            </a:pPr>
            <a:r>
              <a:rPr kumimoji="0" lang="en-US" sz="180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shall adjudicate on execution disputes </a:t>
            </a:r>
            <a:r>
              <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regardless of their value. and have the authority to </a:t>
            </a:r>
            <a:r>
              <a:rPr kumimoji="0" lang="en-US" sz="180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enforce and supervise compulsory execution</a:t>
            </a:r>
            <a:r>
              <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The Execution Court shall be competent to enforce the following documents:</a:t>
            </a:r>
            <a:endParaRPr lang="ar-EG" dirty="0">
              <a:solidFill>
                <a:prstClr val="black"/>
              </a:solidFill>
              <a:latin typeface="Alexandria" pitchFamily="2" charset="-78"/>
              <a:cs typeface="Alexandria" pitchFamily="2" charset="-78"/>
            </a:endParaRPr>
          </a:p>
          <a:p>
            <a:pPr marL="0" marR="0" lvl="0" indent="0" algn="just" defTabSz="914400" rtl="0" eaLnBrk="1" fontAlgn="auto" latinLnBrk="0" hangingPunct="1">
              <a:lnSpc>
                <a:spcPct val="100000"/>
              </a:lnSpc>
              <a:spcBef>
                <a:spcPct val="20000"/>
              </a:spcBef>
              <a:spcAft>
                <a:spcPts val="0"/>
              </a:spcAft>
              <a:buClr>
                <a:srgbClr val="0BD0D9"/>
              </a:buClr>
              <a:buSzPct val="95000"/>
              <a:buFont typeface="Wingdings 2"/>
              <a:buNone/>
              <a:tabLst/>
              <a:defRPr/>
            </a:pP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Judgments, decisions and orders issued by the courts </a:t>
            </a:r>
          </a:p>
          <a:p>
            <a:pPr marL="285750" marR="0" lvl="0" indent="-285750" algn="just" defTabSz="914400" rtl="0" eaLnBrk="1" fontAlgn="auto" latinLnBrk="0" hangingPunct="1">
              <a:lnSpc>
                <a:spcPct val="100000"/>
              </a:lnSpc>
              <a:spcBef>
                <a:spcPct val="20000"/>
              </a:spcBef>
              <a:spcAft>
                <a:spcPts val="0"/>
              </a:spcAft>
              <a:buClr>
                <a:srgbClr val="0BD0D9"/>
              </a:buClr>
              <a:buSzPct val="95000"/>
              <a:buFont typeface="Arial" panose="020B0604020202020204" pitchFamily="34" charset="0"/>
              <a:buChar char="•"/>
              <a:tabLst/>
              <a:defRPr/>
            </a:pPr>
            <a:r>
              <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Arbitrators' awards appended with an execution order in accordance with the Arbitration law.</a:t>
            </a:r>
          </a:p>
          <a:p>
            <a:pPr marL="285750" marR="0" lvl="0" indent="-285750" algn="just" defTabSz="914400" rtl="0" eaLnBrk="1" fontAlgn="auto" latinLnBrk="0" hangingPunct="1">
              <a:lnSpc>
                <a:spcPct val="100000"/>
              </a:lnSpc>
              <a:spcBef>
                <a:spcPct val="20000"/>
              </a:spcBef>
              <a:spcAft>
                <a:spcPts val="0"/>
              </a:spcAft>
              <a:buClr>
                <a:srgbClr val="0BD0D9"/>
              </a:buClr>
              <a:buSzPct val="95000"/>
              <a:buFont typeface="Arial" panose="020B0604020202020204" pitchFamily="34" charset="0"/>
              <a:buChar char="•"/>
              <a:tabLst/>
              <a:defRPr/>
            </a:pPr>
            <a:r>
              <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Reconciliation transcripts issued by the authorized authorities</a:t>
            </a:r>
          </a:p>
          <a:p>
            <a:pPr marL="285750" marR="0" lvl="0" indent="-285750" algn="just" defTabSz="914400" rtl="0" eaLnBrk="1" fontAlgn="auto" latinLnBrk="0" hangingPunct="1">
              <a:lnSpc>
                <a:spcPct val="100000"/>
              </a:lnSpc>
              <a:spcBef>
                <a:spcPct val="20000"/>
              </a:spcBef>
              <a:spcAft>
                <a:spcPts val="0"/>
              </a:spcAft>
              <a:buClr>
                <a:srgbClr val="0BD0D9"/>
              </a:buClr>
              <a:buSzPct val="95000"/>
              <a:buFont typeface="Arial" panose="020B0604020202020204" pitchFamily="34" charset="0"/>
              <a:buChar char="•"/>
              <a:tabLst/>
              <a:defRPr/>
            </a:pPr>
            <a:r>
              <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Commercial papers </a:t>
            </a:r>
          </a:p>
          <a:p>
            <a:pPr marL="285750" marR="0" lvl="0" indent="-285750" algn="just" defTabSz="914400" rtl="0" eaLnBrk="1" fontAlgn="auto" latinLnBrk="0" hangingPunct="1">
              <a:lnSpc>
                <a:spcPct val="100000"/>
              </a:lnSpc>
              <a:spcBef>
                <a:spcPct val="20000"/>
              </a:spcBef>
              <a:spcAft>
                <a:spcPts val="0"/>
              </a:spcAft>
              <a:buClr>
                <a:srgbClr val="0BD0D9"/>
              </a:buClr>
              <a:buSzPct val="95000"/>
              <a:buFont typeface="Arial" panose="020B0604020202020204" pitchFamily="34" charset="0"/>
              <a:buChar char="•"/>
              <a:tabLst/>
              <a:defRPr/>
            </a:pPr>
            <a:r>
              <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Authenticated contracts and documents.</a:t>
            </a:r>
          </a:p>
          <a:p>
            <a:pPr marL="0" marR="0" lvl="0" indent="0" algn="l" defTabSz="914400" rtl="0" eaLnBrk="1" fontAlgn="auto" latinLnBrk="0" hangingPunct="1">
              <a:lnSpc>
                <a:spcPct val="100000"/>
              </a:lnSpc>
              <a:spcBef>
                <a:spcPct val="20000"/>
              </a:spcBef>
              <a:spcAft>
                <a:spcPts val="0"/>
              </a:spcAft>
              <a:buClr>
                <a:srgbClr val="0BD0D9"/>
              </a:buClr>
              <a:buSzPct val="95000"/>
              <a:buFont typeface="Wingdings 2"/>
              <a:buNone/>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l" defTabSz="914400" rtl="0" eaLnBrk="1" fontAlgn="auto" latinLnBrk="0" hangingPunct="1">
              <a:lnSpc>
                <a:spcPct val="100000"/>
              </a:lnSpc>
              <a:spcBef>
                <a:spcPct val="20000"/>
              </a:spcBef>
              <a:spcAft>
                <a:spcPts val="0"/>
              </a:spcAft>
              <a:buClr>
                <a:srgbClr val="0BD0D9"/>
              </a:buClr>
              <a:buSzPct val="95000"/>
              <a:buFont typeface="Wingdings 2"/>
              <a:buNone/>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7EB40A5F-7766-B1BE-7ABB-064D37EA772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D5F63499-C83E-9AC5-B3A1-40C241C46BF7}"/>
              </a:ext>
            </a:extLst>
          </p:cNvPr>
          <p:cNvPicPr>
            <a:picLocks noChangeAspect="1"/>
          </p:cNvPicPr>
          <p:nvPr/>
        </p:nvPicPr>
        <p:blipFill>
          <a:blip r:embed="rId4"/>
          <a:stretch>
            <a:fillRect/>
          </a:stretch>
        </p:blipFill>
        <p:spPr>
          <a:xfrm>
            <a:off x="9794240" y="2374766"/>
            <a:ext cx="2092960" cy="2108467"/>
          </a:xfrm>
          <a:prstGeom prst="rect">
            <a:avLst/>
          </a:prstGeom>
        </p:spPr>
      </p:pic>
    </p:spTree>
    <p:extLst>
      <p:ext uri="{BB962C8B-B14F-4D97-AF65-F5344CB8AC3E}">
        <p14:creationId xmlns:p14="http://schemas.microsoft.com/office/powerpoint/2010/main" val="17381452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587451-C2B0-C33E-0881-DD51C346FEB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C2EC314-7F63-8424-9078-DAD7A269173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9AA28DCA-3E59-D308-00B2-C54CA061E782}"/>
              </a:ext>
            </a:extLst>
          </p:cNvPr>
          <p:cNvSpPr/>
          <p:nvPr/>
        </p:nvSpPr>
        <p:spPr>
          <a:xfrm>
            <a:off x="180431" y="1285191"/>
            <a:ext cx="9369969" cy="50719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lang="en-US" dirty="0">
                <a:solidFill>
                  <a:prstClr val="black"/>
                </a:solidFill>
                <a:latin typeface="Alexandria" pitchFamily="2" charset="-78"/>
                <a:cs typeface="Alexandria" pitchFamily="2" charset="-78"/>
              </a:rPr>
              <a:t>Does it mean that if I have an authenticated – formal- contract indicating my right to certain debt from the other contracting party. I can directly execute my right by force?</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endParaRPr lang="en-US" dirty="0">
              <a:solidFill>
                <a:prstClr val="black"/>
              </a:solidFill>
              <a:latin typeface="Alexandria" pitchFamily="2" charset="-78"/>
              <a:cs typeface="Alexandria" pitchFamily="2" charset="-78"/>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lang="en-US" dirty="0">
                <a:solidFill>
                  <a:prstClr val="black"/>
                </a:solidFill>
                <a:latin typeface="Alexandria" pitchFamily="2" charset="-78"/>
                <a:cs typeface="Alexandria" pitchFamily="2" charset="-78"/>
              </a:rPr>
              <a:t>Actually,  you need to go to the execution court first to take an order of compulsory execution.</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endPar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82AEC8C0-922A-FA97-AA40-F11A7A1595C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7C04031D-540B-BA19-A31C-61BCCE47CEFE}"/>
              </a:ext>
            </a:extLst>
          </p:cNvPr>
          <p:cNvPicPr>
            <a:picLocks noChangeAspect="1"/>
          </p:cNvPicPr>
          <p:nvPr/>
        </p:nvPicPr>
        <p:blipFill>
          <a:blip r:embed="rId3"/>
          <a:stretch>
            <a:fillRect/>
          </a:stretch>
        </p:blipFill>
        <p:spPr>
          <a:xfrm>
            <a:off x="9726929" y="2077719"/>
            <a:ext cx="2284639" cy="2870201"/>
          </a:xfrm>
          <a:prstGeom prst="rect">
            <a:avLst/>
          </a:prstGeom>
        </p:spPr>
      </p:pic>
    </p:spTree>
    <p:extLst>
      <p:ext uri="{BB962C8B-B14F-4D97-AF65-F5344CB8AC3E}">
        <p14:creationId xmlns:p14="http://schemas.microsoft.com/office/powerpoint/2010/main" val="5507753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C07DE2-F7F4-5353-5098-89E28516A22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DF961BE-B941-E0AA-9529-BD01EA3E98F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CE2829BB-5811-21B9-5568-B2E0C986BEFB}"/>
              </a:ext>
            </a:extLst>
          </p:cNvPr>
          <p:cNvSpPr/>
          <p:nvPr/>
        </p:nvSpPr>
        <p:spPr>
          <a:xfrm>
            <a:off x="180431" y="1377807"/>
            <a:ext cx="9369969" cy="48878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ct val="20000"/>
              </a:spcBef>
              <a:spcAft>
                <a:spcPts val="0"/>
              </a:spcAft>
              <a:buClr>
                <a:srgbClr val="0BD0D9"/>
              </a:buClr>
              <a:buSzPct val="95000"/>
              <a:buFont typeface="Wingdings 2"/>
              <a:buNone/>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l" defTabSz="914400" rtl="0" eaLnBrk="1" fontAlgn="auto" latinLnBrk="0" hangingPunct="1">
              <a:lnSpc>
                <a:spcPct val="150000"/>
              </a:lnSpc>
              <a:spcBef>
                <a:spcPct val="20000"/>
              </a:spcBef>
              <a:spcAft>
                <a:spcPts val="0"/>
              </a:spcAft>
              <a:buClr>
                <a:srgbClr val="0BD0D9"/>
              </a:buClr>
              <a:buSzPct val="95000"/>
              <a:buFont typeface="Wingdings 2"/>
              <a:buNone/>
              <a:tabLst/>
              <a:defRPr/>
            </a:pPr>
            <a:r>
              <a:rPr lang="en-US" sz="2000" b="1" dirty="0">
                <a:solidFill>
                  <a:prstClr val="black"/>
                </a:solidFill>
                <a:latin typeface="Alexandria" pitchFamily="2" charset="-78"/>
                <a:cs typeface="Alexandria" pitchFamily="2" charset="-78"/>
              </a:rPr>
              <a:t>b</a:t>
            </a: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administrative courts </a:t>
            </a:r>
          </a:p>
          <a:p>
            <a:pPr marL="0" marR="0" lvl="0" indent="0" algn="l" defTabSz="914400" rtl="0" eaLnBrk="1" fontAlgn="auto" latinLnBrk="0" hangingPunct="1">
              <a:lnSpc>
                <a:spcPct val="150000"/>
              </a:lnSpc>
              <a:spcBef>
                <a:spcPct val="20000"/>
              </a:spcBef>
              <a:spcAft>
                <a:spcPts val="0"/>
              </a:spcAft>
              <a:buClr>
                <a:srgbClr val="0BD0D9"/>
              </a:buClr>
              <a:buSzPct val="95000"/>
              <a:buFont typeface="Wingdings 2"/>
              <a:buNone/>
              <a:tabLst/>
              <a:defRPr/>
            </a:pP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council of state in Egypt and The Board of Grievances</a:t>
            </a:r>
            <a:r>
              <a:rPr kumimoji="0" lang="ar-EG"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in Saudi Arabia</a:t>
            </a:r>
            <a:r>
              <a:rPr kumimoji="0" lang="ar-EG"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endPar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l" defTabSz="914400" rtl="0" eaLnBrk="1" fontAlgn="auto" latinLnBrk="0" hangingPunct="1">
              <a:lnSpc>
                <a:spcPct val="150000"/>
              </a:lnSpc>
              <a:spcBef>
                <a:spcPct val="20000"/>
              </a:spcBef>
              <a:spcAft>
                <a:spcPts val="0"/>
              </a:spcAft>
              <a:buClr>
                <a:srgbClr val="0BD0D9"/>
              </a:buClr>
              <a:buSzPct val="95000"/>
              <a:buFont typeface="Wingdings 2"/>
              <a:buNone/>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It includes courts that govern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all financial and work relations concluded by the governmental entities,</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these courts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uses administrative laws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to govern disputes before it . The administrative law is characterized by admitting the </a:t>
            </a:r>
            <a:r>
              <a:rPr kumimoji="0" lang="en-US" sz="18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extraordinary powers of the state justified by the public benefit principle.</a:t>
            </a:r>
          </a:p>
          <a:p>
            <a:pPr marL="0" marR="0" lvl="0" indent="0" algn="l" defTabSz="914400" rtl="0" eaLnBrk="1" fontAlgn="auto" latinLnBrk="0" hangingPunct="1">
              <a:lnSpc>
                <a:spcPct val="150000"/>
              </a:lnSpc>
              <a:spcBef>
                <a:spcPct val="20000"/>
              </a:spcBef>
              <a:spcAft>
                <a:spcPts val="0"/>
              </a:spcAft>
              <a:buClr>
                <a:srgbClr val="0BD0D9"/>
              </a:buClr>
              <a:buSzPct val="95000"/>
              <a:buFont typeface="Wingdings 2"/>
              <a:buNone/>
              <a:tabLst/>
              <a:defRPr/>
            </a:pPr>
            <a:endParaRPr kumimoji="0" lang="en-US" sz="18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l" defTabSz="914400" rtl="0" eaLnBrk="1" fontAlgn="auto" latinLnBrk="0" hangingPunct="1">
              <a:lnSpc>
                <a:spcPct val="150000"/>
              </a:lnSpc>
              <a:spcBef>
                <a:spcPct val="20000"/>
              </a:spcBef>
              <a:spcAft>
                <a:spcPts val="0"/>
              </a:spcAft>
              <a:buClr>
                <a:srgbClr val="0BD0D9"/>
              </a:buClr>
              <a:buSzPct val="95000"/>
              <a:buFont typeface="Wingdings 2"/>
              <a:buNone/>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9B657633-8AD5-40FD-DE36-26DCD01336B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A79AB64F-9342-24EC-2FF4-D7426540D9A8}"/>
              </a:ext>
            </a:extLst>
          </p:cNvPr>
          <p:cNvPicPr>
            <a:picLocks noChangeAspect="1"/>
          </p:cNvPicPr>
          <p:nvPr/>
        </p:nvPicPr>
        <p:blipFill>
          <a:blip r:embed="rId4"/>
          <a:stretch>
            <a:fillRect/>
          </a:stretch>
        </p:blipFill>
        <p:spPr>
          <a:xfrm>
            <a:off x="9794240" y="2374766"/>
            <a:ext cx="2092960" cy="2108467"/>
          </a:xfrm>
          <a:prstGeom prst="rect">
            <a:avLst/>
          </a:prstGeom>
        </p:spPr>
      </p:pic>
    </p:spTree>
    <p:extLst>
      <p:ext uri="{BB962C8B-B14F-4D97-AF65-F5344CB8AC3E}">
        <p14:creationId xmlns:p14="http://schemas.microsoft.com/office/powerpoint/2010/main" val="27536017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2FCB20-C75E-AF68-C8D4-98F452FA014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5CC5553-85DD-3885-80A0-A73DD027AF6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D850E9E4-F026-E75C-ECD1-C3CEEA5BC20F}"/>
              </a:ext>
            </a:extLst>
          </p:cNvPr>
          <p:cNvSpPr/>
          <p:nvPr/>
        </p:nvSpPr>
        <p:spPr>
          <a:xfrm>
            <a:off x="180431" y="1293024"/>
            <a:ext cx="9369969" cy="50183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ct val="20000"/>
              </a:spcBef>
              <a:spcAft>
                <a:spcPts val="0"/>
              </a:spcAft>
              <a:buClr>
                <a:srgbClr val="0BD0D9"/>
              </a:buClr>
              <a:buSzPct val="95000"/>
              <a:buFont typeface="Wingdings 2"/>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3- Arbitration: </a:t>
            </a: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l" defTabSz="914400" rtl="0" eaLnBrk="1" fontAlgn="auto" latinLnBrk="0" hangingPunct="1">
              <a:lnSpc>
                <a:spcPct val="100000"/>
              </a:lnSpc>
              <a:spcBef>
                <a:spcPct val="20000"/>
              </a:spcBef>
              <a:spcAft>
                <a:spcPts val="0"/>
              </a:spcAft>
              <a:buClr>
                <a:srgbClr val="0BD0D9"/>
              </a:buClr>
              <a:buSzPct val="95000"/>
              <a:buFont typeface="Wingdings 2"/>
              <a:buNone/>
              <a:tabLst/>
              <a:defRPr/>
            </a:pP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In addition</a:t>
            </a:r>
            <a:r>
              <a:rPr lang="en-US" b="1" dirty="0">
                <a:solidFill>
                  <a:prstClr val="black"/>
                </a:solidFill>
                <a:latin typeface="Alexandria" pitchFamily="2" charset="-78"/>
                <a:cs typeface="Alexandria" pitchFamily="2" charset="-78"/>
              </a:rPr>
              <a:t>, in</a:t>
            </a: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Egypt and in Saudi Arabia recognize </a:t>
            </a:r>
            <a:r>
              <a:rPr kumimoji="0" lang="en-US" sz="1800" b="1"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arbitration as a contractual method of settling disputes  :</a:t>
            </a:r>
            <a:endPar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0" eaLnBrk="1" fontAlgn="auto" latinLnBrk="0" hangingPunct="1">
              <a:lnSpc>
                <a:spcPct val="100000"/>
              </a:lnSpc>
              <a:spcBef>
                <a:spcPct val="20000"/>
              </a:spcBef>
              <a:spcAft>
                <a:spcPts val="0"/>
              </a:spcAft>
              <a:buClr>
                <a:srgbClr val="0BD0D9"/>
              </a:buClr>
              <a:buSzPct val="95000"/>
              <a:buFont typeface="Wingdings 2"/>
              <a:buNone/>
              <a:tabLst/>
              <a:defRPr/>
            </a:pPr>
            <a:r>
              <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Arbitration is a </a:t>
            </a:r>
            <a:r>
              <a:rPr kumimoji="0" lang="en-US" sz="180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private judiciary through an agreement between parties </a:t>
            </a:r>
            <a:r>
              <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to refer all or some of the disputes that have arisen or may arise between them regarding a specific legal relationship, to one or more neutral individuals called “arbitrators”, to decide on the aforementioned dispute by issuing a ruling. </a:t>
            </a:r>
            <a:endParaRPr lang="en-US" dirty="0">
              <a:solidFill>
                <a:prstClr val="black"/>
              </a:solidFill>
              <a:latin typeface="Alexandria" pitchFamily="2" charset="-78"/>
              <a:cs typeface="Alexandria" pitchFamily="2" charset="-78"/>
            </a:endParaRPr>
          </a:p>
          <a:p>
            <a:pPr marL="0" marR="0" lvl="0" indent="0" algn="just" defTabSz="914400" rtl="0" eaLnBrk="1" fontAlgn="auto" latinLnBrk="0" hangingPunct="1">
              <a:lnSpc>
                <a:spcPct val="100000"/>
              </a:lnSpc>
              <a:spcBef>
                <a:spcPct val="20000"/>
              </a:spcBef>
              <a:spcAft>
                <a:spcPts val="0"/>
              </a:spcAft>
              <a:buClr>
                <a:srgbClr val="0BD0D9"/>
              </a:buClr>
              <a:buSzPct val="95000"/>
              <a:buFont typeface="Wingdings 2"/>
              <a:buNone/>
              <a:tabLst/>
              <a:defRPr/>
            </a:pPr>
            <a:r>
              <a:rPr kumimoji="0" lang="en-US" sz="180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An arbitration award that is binding and enforceable </a:t>
            </a:r>
            <a:r>
              <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rather than decided by a court. The parties’ agreement to arbitration shall be in the form of an arbitration clause contained in a contract, or in the form of an independent arbitration agreement after the dispute arises.</a:t>
            </a:r>
          </a:p>
          <a:p>
            <a:pPr marL="0" marR="0" lvl="0" indent="0" algn="l" defTabSz="914400" rtl="0" eaLnBrk="1" fontAlgn="auto" latinLnBrk="0" hangingPunct="1">
              <a:lnSpc>
                <a:spcPct val="100000"/>
              </a:lnSpc>
              <a:spcBef>
                <a:spcPct val="20000"/>
              </a:spcBef>
              <a:spcAft>
                <a:spcPts val="0"/>
              </a:spcAft>
              <a:buClr>
                <a:srgbClr val="0BD0D9"/>
              </a:buClr>
              <a:buSzPct val="95000"/>
              <a:buFont typeface="Wingdings 2"/>
              <a:buNone/>
              <a:tabLst/>
              <a:defRPr/>
            </a:pPr>
            <a:r>
              <a:rPr lang="en-US" dirty="0">
                <a:solidFill>
                  <a:prstClr val="black"/>
                </a:solidFill>
                <a:latin typeface="Alexandria" pitchFamily="2" charset="-78"/>
                <a:cs typeface="Alexandria" pitchFamily="2" charset="-78"/>
              </a:rPr>
              <a:t>Arbitration saves time and flexible regarding the agreement on any law to be applied by the parties.</a:t>
            </a: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5409031C-9AD2-8BFF-4486-E39103D4763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C6908970-C8B8-51A8-52BF-AEB79A9ABDB7}"/>
              </a:ext>
            </a:extLst>
          </p:cNvPr>
          <p:cNvPicPr>
            <a:picLocks noChangeAspect="1"/>
          </p:cNvPicPr>
          <p:nvPr/>
        </p:nvPicPr>
        <p:blipFill>
          <a:blip r:embed="rId4"/>
          <a:stretch>
            <a:fillRect/>
          </a:stretch>
        </p:blipFill>
        <p:spPr>
          <a:xfrm>
            <a:off x="9794240" y="2374766"/>
            <a:ext cx="2092960" cy="2108467"/>
          </a:xfrm>
          <a:prstGeom prst="rect">
            <a:avLst/>
          </a:prstGeom>
        </p:spPr>
      </p:pic>
    </p:spTree>
    <p:extLst>
      <p:ext uri="{BB962C8B-B14F-4D97-AF65-F5344CB8AC3E}">
        <p14:creationId xmlns:p14="http://schemas.microsoft.com/office/powerpoint/2010/main" val="34193360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3A318C-9CED-D9A6-8682-6717EC3EE88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F8D01A2-8F2C-3F35-679F-6B6A1FB02D8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D416628A-3CFB-9A38-1361-5E22D1F14176}"/>
              </a:ext>
            </a:extLst>
          </p:cNvPr>
          <p:cNvSpPr/>
          <p:nvPr/>
        </p:nvSpPr>
        <p:spPr>
          <a:xfrm>
            <a:off x="180431" y="1219650"/>
            <a:ext cx="9369969" cy="52649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ct val="20000"/>
              </a:spcBef>
              <a:spcAft>
                <a:spcPts val="0"/>
              </a:spcAft>
              <a:buClr>
                <a:srgbClr val="0BD0D9"/>
              </a:buClr>
              <a:buSzPct val="95000"/>
              <a:buFont typeface="Wingdings 2"/>
              <a:buNone/>
              <a:tabLst/>
              <a:defRPr/>
            </a:pPr>
            <a:endPar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0" eaLnBrk="1" fontAlgn="auto" latinLnBrk="0" hangingPunct="1">
              <a:lnSpc>
                <a:spcPct val="150000"/>
              </a:lnSpc>
              <a:spcBef>
                <a:spcPct val="20000"/>
              </a:spcBef>
              <a:spcAft>
                <a:spcPts val="0"/>
              </a:spcAft>
              <a:buClr>
                <a:srgbClr val="0BD0D9"/>
              </a:buClr>
              <a:buSzPct val="95000"/>
              <a:buFont typeface="Wingdings 2"/>
              <a:buNone/>
              <a:tabLst/>
              <a:defRPr/>
            </a:pPr>
            <a:endPar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0" eaLnBrk="1" fontAlgn="auto" latinLnBrk="0" hangingPunct="1">
              <a:lnSpc>
                <a:spcPct val="150000"/>
              </a:lnSpc>
              <a:spcBef>
                <a:spcPct val="20000"/>
              </a:spcBef>
              <a:spcAft>
                <a:spcPts val="0"/>
              </a:spcAft>
              <a:buClr>
                <a:srgbClr val="0BD0D9"/>
              </a:buClr>
              <a:buSzPct val="95000"/>
              <a:buFont typeface="Wingdings 2"/>
              <a:buNone/>
              <a:tabLst/>
              <a:defRPr/>
            </a:pPr>
            <a:endParaRPr lang="en-US" dirty="0">
              <a:solidFill>
                <a:prstClr val="black"/>
              </a:solidFill>
              <a:latin typeface="Alexandria" pitchFamily="2" charset="-78"/>
              <a:cs typeface="Alexandria" pitchFamily="2" charset="-78"/>
            </a:endParaRPr>
          </a:p>
          <a:p>
            <a:pPr marL="0" marR="0" lvl="0" indent="0" algn="just" defTabSz="914400" rtl="0" eaLnBrk="1" fontAlgn="auto" latinLnBrk="0" hangingPunct="1">
              <a:lnSpc>
                <a:spcPct val="150000"/>
              </a:lnSpc>
              <a:spcBef>
                <a:spcPct val="20000"/>
              </a:spcBef>
              <a:spcAft>
                <a:spcPts val="0"/>
              </a:spcAft>
              <a:buClr>
                <a:srgbClr val="0BD0D9"/>
              </a:buClr>
              <a:buSzPct val="95000"/>
              <a:buFont typeface="Wingdings 2"/>
              <a:buNone/>
              <a:tabLst/>
              <a:defRPr/>
            </a:pPr>
            <a:r>
              <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One of the most important</a:t>
            </a:r>
            <a:r>
              <a:rPr lang="en-US" dirty="0">
                <a:solidFill>
                  <a:prstClr val="black"/>
                </a:solidFill>
                <a:latin typeface="Alexandria" pitchFamily="2" charset="-78"/>
                <a:cs typeface="Alexandria" pitchFamily="2" charset="-78"/>
              </a:rPr>
              <a:t> Arab arbitration panels is </a:t>
            </a:r>
            <a:r>
              <a:rPr lang="en-US" dirty="0">
                <a:solidFill>
                  <a:srgbClr val="00AEEF"/>
                </a:solidFill>
                <a:latin typeface="Alexandria" pitchFamily="2" charset="-78"/>
                <a:cs typeface="Alexandria" pitchFamily="2" charset="-78"/>
              </a:rPr>
              <a:t>the Saudi Center for Commercial Arbitration </a:t>
            </a:r>
            <a:r>
              <a:rPr lang="en-US" dirty="0">
                <a:solidFill>
                  <a:prstClr val="black"/>
                </a:solidFill>
                <a:latin typeface="Alexandria" pitchFamily="2" charset="-78"/>
                <a:cs typeface="Alexandria" pitchFamily="2" charset="-78"/>
              </a:rPr>
              <a:t>is a </a:t>
            </a:r>
            <a:r>
              <a:rPr lang="en-US" dirty="0">
                <a:solidFill>
                  <a:srgbClr val="00AEEF"/>
                </a:solidFill>
                <a:latin typeface="Alexandria" pitchFamily="2" charset="-78"/>
                <a:cs typeface="Alexandria" pitchFamily="2" charset="-78"/>
              </a:rPr>
              <a:t>non-profit facility</a:t>
            </a:r>
            <a:r>
              <a:rPr lang="en-US" dirty="0">
                <a:solidFill>
                  <a:prstClr val="black"/>
                </a:solidFill>
                <a:latin typeface="Alexandria" pitchFamily="2" charset="-78"/>
                <a:cs typeface="Alexandria" pitchFamily="2" charset="-78"/>
              </a:rPr>
              <a:t> established by a decision of the Saudi Council of Ministers in April 2014. It is affiliated with the Council of Chambers of Commerce and Industry. </a:t>
            </a:r>
          </a:p>
          <a:p>
            <a:pPr marL="0" marR="0" lvl="0" indent="0" algn="just" defTabSz="914400" rtl="0" eaLnBrk="1" fontAlgn="auto" latinLnBrk="0" hangingPunct="1">
              <a:lnSpc>
                <a:spcPct val="150000"/>
              </a:lnSpc>
              <a:spcBef>
                <a:spcPct val="20000"/>
              </a:spcBef>
              <a:spcAft>
                <a:spcPts val="0"/>
              </a:spcAft>
              <a:buClr>
                <a:srgbClr val="0BD0D9"/>
              </a:buClr>
              <a:buSzPct val="95000"/>
              <a:buFont typeface="Wingdings 2"/>
              <a:buNone/>
              <a:tabLst/>
              <a:defRPr/>
            </a:pPr>
            <a:r>
              <a:rPr lang="en-US" dirty="0">
                <a:solidFill>
                  <a:prstClr val="black"/>
                </a:solidFill>
                <a:latin typeface="Alexandria" pitchFamily="2" charset="-78"/>
                <a:cs typeface="Alexandria" pitchFamily="2" charset="-78"/>
              </a:rPr>
              <a:t>It supervises arbitration procedures in relevant </a:t>
            </a:r>
            <a:r>
              <a:rPr lang="en-US" dirty="0">
                <a:solidFill>
                  <a:srgbClr val="00AEEF"/>
                </a:solidFill>
                <a:latin typeface="Alexandria" pitchFamily="2" charset="-78"/>
                <a:cs typeface="Alexandria" pitchFamily="2" charset="-78"/>
              </a:rPr>
              <a:t>commercial and civil disputes </a:t>
            </a:r>
            <a:r>
              <a:rPr lang="en-US" dirty="0">
                <a:solidFill>
                  <a:prstClr val="black"/>
                </a:solidFill>
                <a:latin typeface="Alexandria" pitchFamily="2" charset="-78"/>
                <a:cs typeface="Alexandria" pitchFamily="2" charset="-78"/>
              </a:rPr>
              <a:t>whose parties agree to settle them arbitrarily with the Center. </a:t>
            </a:r>
            <a:r>
              <a:rPr lang="en-US" u="sng" dirty="0">
                <a:solidFill>
                  <a:prstClr val="black"/>
                </a:solidFill>
                <a:latin typeface="Alexandria" pitchFamily="2" charset="-78"/>
                <a:cs typeface="Alexandria" pitchFamily="2" charset="-78"/>
              </a:rPr>
              <a:t>It does not specialize in disputes related to personal status, </a:t>
            </a:r>
            <a:r>
              <a:rPr kumimoji="0" lang="en-US" sz="18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Administrative and penal</a:t>
            </a:r>
            <a:r>
              <a:rPr lang="en-US" u="sng" dirty="0">
                <a:solidFill>
                  <a:prstClr val="black"/>
                </a:solidFill>
                <a:latin typeface="Alexandria" pitchFamily="2" charset="-78"/>
                <a:cs typeface="Alexandria" pitchFamily="2" charset="-78"/>
              </a:rPr>
              <a:t> issues. </a:t>
            </a:r>
          </a:p>
          <a:p>
            <a:pPr marL="0" marR="0" lvl="0" indent="0" algn="just" defTabSz="914400" rtl="0" eaLnBrk="1" fontAlgn="auto" latinLnBrk="0" hangingPunct="1">
              <a:lnSpc>
                <a:spcPct val="150000"/>
              </a:lnSpc>
              <a:spcBef>
                <a:spcPct val="20000"/>
              </a:spcBef>
              <a:spcAft>
                <a:spcPts val="0"/>
              </a:spcAft>
              <a:buClr>
                <a:srgbClr val="0BD0D9"/>
              </a:buClr>
              <a:buSzPct val="95000"/>
              <a:buFont typeface="Wingdings 2"/>
              <a:buNone/>
              <a:tabLst/>
              <a:defRPr/>
            </a:pPr>
            <a:endParaRPr lang="ar-EG" dirty="0">
              <a:solidFill>
                <a:prstClr val="black"/>
              </a:solidFill>
              <a:latin typeface="Alexandria" pitchFamily="2" charset="-78"/>
              <a:cs typeface="Alexandria" pitchFamily="2" charset="-78"/>
            </a:endParaRPr>
          </a:p>
          <a:p>
            <a:pPr marL="0" marR="0" lvl="0" indent="0" algn="just" defTabSz="914400" rtl="0" eaLnBrk="1" fontAlgn="auto" latinLnBrk="0" hangingPunct="1">
              <a:lnSpc>
                <a:spcPct val="150000"/>
              </a:lnSpc>
              <a:spcBef>
                <a:spcPct val="20000"/>
              </a:spcBef>
              <a:spcAft>
                <a:spcPts val="0"/>
              </a:spcAft>
              <a:buClr>
                <a:srgbClr val="0BD0D9"/>
              </a:buClr>
              <a:buSzPct val="95000"/>
              <a:buFont typeface="Wingdings 2"/>
              <a:buNone/>
              <a:tabLst/>
              <a:defRPr/>
            </a:pPr>
            <a:endParaRPr lang="en-US" dirty="0">
              <a:solidFill>
                <a:prstClr val="black"/>
              </a:solidFill>
              <a:latin typeface="Alexandria" pitchFamily="2" charset="-78"/>
              <a:cs typeface="Alexandria" pitchFamily="2" charset="-78"/>
            </a:endParaRPr>
          </a:p>
          <a:p>
            <a:pPr marL="0" marR="0" lvl="0" indent="0" algn="l" defTabSz="914400" rtl="0" eaLnBrk="1" fontAlgn="auto" latinLnBrk="0" hangingPunct="1">
              <a:lnSpc>
                <a:spcPct val="150000"/>
              </a:lnSpc>
              <a:spcBef>
                <a:spcPct val="20000"/>
              </a:spcBef>
              <a:spcAft>
                <a:spcPts val="0"/>
              </a:spcAft>
              <a:buClr>
                <a:srgbClr val="0BD0D9"/>
              </a:buClr>
              <a:buSzPct val="95000"/>
              <a:buFont typeface="Wingdings 2"/>
              <a:buNone/>
              <a:tabLst/>
              <a:defRPr/>
            </a:pPr>
            <a:endPar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l" defTabSz="914400" rtl="0" eaLnBrk="1" fontAlgn="auto" latinLnBrk="0" hangingPunct="1">
              <a:lnSpc>
                <a:spcPct val="150000"/>
              </a:lnSpc>
              <a:spcBef>
                <a:spcPct val="20000"/>
              </a:spcBef>
              <a:spcAft>
                <a:spcPts val="0"/>
              </a:spcAft>
              <a:buClr>
                <a:srgbClr val="0BD0D9"/>
              </a:buClr>
              <a:buSzPct val="95000"/>
              <a:buFont typeface="Wingdings 2"/>
              <a:buNone/>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09D642FC-DC82-357D-DD85-21ABA404ABB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0C4A5222-1967-DED3-F2BA-069C6EB0EC2A}"/>
              </a:ext>
            </a:extLst>
          </p:cNvPr>
          <p:cNvPicPr>
            <a:picLocks noChangeAspect="1"/>
          </p:cNvPicPr>
          <p:nvPr/>
        </p:nvPicPr>
        <p:blipFill>
          <a:blip r:embed="rId4"/>
          <a:stretch>
            <a:fillRect/>
          </a:stretch>
        </p:blipFill>
        <p:spPr>
          <a:xfrm>
            <a:off x="9794240" y="2374766"/>
            <a:ext cx="2092960" cy="2108467"/>
          </a:xfrm>
          <a:prstGeom prst="rect">
            <a:avLst/>
          </a:prstGeom>
        </p:spPr>
      </p:pic>
    </p:spTree>
    <p:extLst>
      <p:ext uri="{BB962C8B-B14F-4D97-AF65-F5344CB8AC3E}">
        <p14:creationId xmlns:p14="http://schemas.microsoft.com/office/powerpoint/2010/main" val="9518235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F7F051-0AA6-80AD-07D5-C2EFBB43FDB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3AFB8BF-DA5E-A22D-A24E-1242AA65B11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751C33BB-9F0D-DB8F-007A-2151A00DA046}"/>
              </a:ext>
            </a:extLst>
          </p:cNvPr>
          <p:cNvSpPr/>
          <p:nvPr/>
        </p:nvSpPr>
        <p:spPr>
          <a:xfrm>
            <a:off x="180431" y="1338741"/>
            <a:ext cx="9369969" cy="47566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ct val="20000"/>
              </a:spcBef>
              <a:spcAft>
                <a:spcPts val="0"/>
              </a:spcAft>
              <a:buClr>
                <a:srgbClr val="0BD0D9"/>
              </a:buClr>
              <a:buSzPct val="95000"/>
              <a:buFont typeface="Wingdings 2"/>
              <a:buNone/>
              <a:tabLst/>
              <a:defRPr/>
            </a:pPr>
            <a:endPar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0" eaLnBrk="1" fontAlgn="auto" latinLnBrk="0" hangingPunct="1">
              <a:lnSpc>
                <a:spcPct val="100000"/>
              </a:lnSpc>
              <a:spcBef>
                <a:spcPct val="20000"/>
              </a:spcBef>
              <a:spcAft>
                <a:spcPts val="0"/>
              </a:spcAft>
              <a:buClr>
                <a:srgbClr val="0BD0D9"/>
              </a:buClr>
              <a:buSzPct val="95000"/>
              <a:buFont typeface="Wingdings 2"/>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Electronic judicial services:</a:t>
            </a:r>
            <a:endParaRPr lang="en-US" dirty="0">
              <a:solidFill>
                <a:prstClr val="black"/>
              </a:solidFill>
              <a:latin typeface="Alexandria" pitchFamily="2" charset="-78"/>
              <a:cs typeface="Alexandria" pitchFamily="2" charset="-78"/>
            </a:endParaRPr>
          </a:p>
          <a:p>
            <a:pPr marL="0" marR="0" lvl="0" indent="0" algn="just" defTabSz="914400" rtl="0" eaLnBrk="1" fontAlgn="auto" latinLnBrk="0" hangingPunct="1">
              <a:lnSpc>
                <a:spcPct val="100000"/>
              </a:lnSpc>
              <a:spcBef>
                <a:spcPct val="20000"/>
              </a:spcBef>
              <a:spcAft>
                <a:spcPts val="0"/>
              </a:spcAft>
              <a:buClr>
                <a:srgbClr val="0BD0D9"/>
              </a:buClr>
              <a:buSzPct val="95000"/>
              <a:buFont typeface="Wingdings 2"/>
              <a:buNone/>
              <a:tabLst/>
              <a:defRPr/>
            </a:pPr>
            <a:r>
              <a:rPr lang="en-US" sz="2000" b="1" dirty="0">
                <a:solidFill>
                  <a:prstClr val="black"/>
                </a:solidFill>
                <a:latin typeface="Alexandria" pitchFamily="2" charset="-78"/>
                <a:cs typeface="Alexandria" pitchFamily="2" charset="-78"/>
              </a:rPr>
              <a:t>1- Electronic lawsuit application form: </a:t>
            </a:r>
            <a:r>
              <a:rPr lang="en-US" dirty="0">
                <a:solidFill>
                  <a:prstClr val="black"/>
                </a:solidFill>
                <a:latin typeface="Alexandria" pitchFamily="2" charset="-78"/>
                <a:cs typeface="Alexandria" pitchFamily="2" charset="-78"/>
              </a:rPr>
              <a:t>Through it, you can </a:t>
            </a:r>
            <a:r>
              <a:rPr lang="en-US" dirty="0">
                <a:solidFill>
                  <a:srgbClr val="00AEEF"/>
                </a:solidFill>
                <a:latin typeface="Alexandria" pitchFamily="2" charset="-78"/>
                <a:cs typeface="Alexandria" pitchFamily="2" charset="-78"/>
              </a:rPr>
              <a:t>file a lawsuit by entering the data</a:t>
            </a:r>
            <a:r>
              <a:rPr lang="en-US" dirty="0">
                <a:solidFill>
                  <a:prstClr val="black"/>
                </a:solidFill>
                <a:latin typeface="Alexandria" pitchFamily="2" charset="-78"/>
                <a:cs typeface="Alexandria" pitchFamily="2" charset="-78"/>
              </a:rPr>
              <a:t> of the plaintiffs, defendants, their agents or lawyers, recording the subject of the lawsuit, its type, the requirements of the case and its grounds, and choosing the competent court.</a:t>
            </a:r>
          </a:p>
          <a:p>
            <a:pPr marL="0" marR="0" lvl="0" indent="0" algn="just" defTabSz="914400" rtl="0" eaLnBrk="1" fontAlgn="auto" latinLnBrk="0" hangingPunct="1">
              <a:lnSpc>
                <a:spcPct val="100000"/>
              </a:lnSpc>
              <a:spcBef>
                <a:spcPct val="20000"/>
              </a:spcBef>
              <a:spcAft>
                <a:spcPts val="0"/>
              </a:spcAft>
              <a:buClr>
                <a:srgbClr val="0BD0D9"/>
              </a:buClr>
              <a:buSzPct val="95000"/>
              <a:buFont typeface="Wingdings 2"/>
              <a:buNone/>
              <a:tabLst/>
              <a:defRPr/>
            </a:pPr>
            <a:endParaRPr lang="en-US" dirty="0">
              <a:solidFill>
                <a:prstClr val="black"/>
              </a:solidFill>
              <a:latin typeface="Alexandria" pitchFamily="2" charset="-78"/>
              <a:cs typeface="Alexandria" pitchFamily="2" charset="-78"/>
            </a:endParaRPr>
          </a:p>
          <a:p>
            <a:pPr marL="0" marR="0" lvl="0" indent="0" algn="just" defTabSz="914400" rtl="0" eaLnBrk="1" fontAlgn="auto" latinLnBrk="0" hangingPunct="1">
              <a:lnSpc>
                <a:spcPct val="100000"/>
              </a:lnSpc>
              <a:spcBef>
                <a:spcPct val="20000"/>
              </a:spcBef>
              <a:spcAft>
                <a:spcPts val="0"/>
              </a:spcAft>
              <a:buClr>
                <a:srgbClr val="0BD0D9"/>
              </a:buClr>
              <a:buSzPct val="95000"/>
              <a:buFont typeface="Wingdings 2"/>
              <a:buNone/>
              <a:tabLst/>
              <a:defRPr/>
            </a:pPr>
            <a:r>
              <a:rPr lang="en-US" sz="2000" b="1" dirty="0">
                <a:solidFill>
                  <a:prstClr val="black"/>
                </a:solidFill>
                <a:latin typeface="Alexandria" pitchFamily="2" charset="-78"/>
                <a:cs typeface="Alexandria" pitchFamily="2" charset="-78"/>
              </a:rPr>
              <a:t>2- Electronic litigation</a:t>
            </a:r>
            <a:r>
              <a:rPr lang="en-US" dirty="0">
                <a:solidFill>
                  <a:prstClr val="black"/>
                </a:solidFill>
                <a:latin typeface="Alexandria" pitchFamily="2" charset="-78"/>
                <a:cs typeface="Alexandria" pitchFamily="2" charset="-78"/>
              </a:rPr>
              <a:t>: The </a:t>
            </a:r>
            <a:r>
              <a:rPr lang="en-US" dirty="0">
                <a:solidFill>
                  <a:srgbClr val="00AEEF"/>
                </a:solidFill>
                <a:latin typeface="Alexandria" pitchFamily="2" charset="-78"/>
                <a:cs typeface="Alexandria" pitchFamily="2" charset="-78"/>
              </a:rPr>
              <a:t>parties to the lawsuit and their representatives can plead electronically</a:t>
            </a:r>
            <a:r>
              <a:rPr lang="en-US" dirty="0">
                <a:solidFill>
                  <a:prstClr val="black"/>
                </a:solidFill>
                <a:latin typeface="Alexandria" pitchFamily="2" charset="-78"/>
                <a:cs typeface="Alexandria" pitchFamily="2" charset="-78"/>
              </a:rPr>
              <a:t> through the </a:t>
            </a:r>
            <a:r>
              <a:rPr lang="en-US" dirty="0" err="1">
                <a:solidFill>
                  <a:prstClr val="black"/>
                </a:solidFill>
                <a:latin typeface="Alexandria" pitchFamily="2" charset="-78"/>
                <a:cs typeface="Alexandria" pitchFamily="2" charset="-78"/>
              </a:rPr>
              <a:t>Najiz</a:t>
            </a:r>
            <a:r>
              <a:rPr lang="en-US" dirty="0">
                <a:solidFill>
                  <a:prstClr val="black"/>
                </a:solidFill>
                <a:latin typeface="Alexandria" pitchFamily="2" charset="-78"/>
                <a:cs typeface="Alexandria" pitchFamily="2" charset="-78"/>
              </a:rPr>
              <a:t> portal, and they can respond to the department’s requests without the need to visit the court in cases of remote litigation.</a:t>
            </a:r>
          </a:p>
          <a:p>
            <a:pPr marL="0" marR="0" lvl="0" indent="0" algn="just" defTabSz="914400" rtl="0" eaLnBrk="1" fontAlgn="auto" latinLnBrk="0" hangingPunct="1">
              <a:lnSpc>
                <a:spcPct val="100000"/>
              </a:lnSpc>
              <a:spcBef>
                <a:spcPct val="20000"/>
              </a:spcBef>
              <a:spcAft>
                <a:spcPts val="0"/>
              </a:spcAft>
              <a:buClr>
                <a:srgbClr val="0BD0D9"/>
              </a:buClr>
              <a:buSzPct val="95000"/>
              <a:buFont typeface="Wingdings 2"/>
              <a:buNone/>
              <a:tabLst/>
              <a:defRPr/>
            </a:pPr>
            <a:endParaRPr lang="en-US" dirty="0">
              <a:solidFill>
                <a:prstClr val="black"/>
              </a:solidFill>
              <a:latin typeface="Alexandria" pitchFamily="2" charset="-78"/>
              <a:cs typeface="Alexandria" pitchFamily="2" charset="-78"/>
            </a:endParaRPr>
          </a:p>
          <a:p>
            <a:pPr marL="0" marR="0" lvl="0" indent="0" algn="l" defTabSz="914400" rtl="0" eaLnBrk="1" fontAlgn="auto" latinLnBrk="0" hangingPunct="1">
              <a:lnSpc>
                <a:spcPct val="100000"/>
              </a:lnSpc>
              <a:spcBef>
                <a:spcPct val="20000"/>
              </a:spcBef>
              <a:spcAft>
                <a:spcPts val="0"/>
              </a:spcAft>
              <a:buClr>
                <a:srgbClr val="0BD0D9"/>
              </a:buClr>
              <a:buSzPct val="95000"/>
              <a:buFont typeface="Wingdings 2"/>
              <a:buNone/>
              <a:tabLst/>
              <a:defRPr/>
            </a:pPr>
            <a:endPar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l" defTabSz="914400" rtl="0" eaLnBrk="1" fontAlgn="auto" latinLnBrk="0" hangingPunct="1">
              <a:lnSpc>
                <a:spcPct val="100000"/>
              </a:lnSpc>
              <a:spcBef>
                <a:spcPct val="20000"/>
              </a:spcBef>
              <a:spcAft>
                <a:spcPts val="0"/>
              </a:spcAft>
              <a:buClr>
                <a:srgbClr val="0BD0D9"/>
              </a:buClr>
              <a:buSzPct val="95000"/>
              <a:buFont typeface="Wingdings 2"/>
              <a:buNone/>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5C59DC49-69FB-3B66-D3D8-EC8EB855896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649F1137-2975-2FDE-16B4-C7D8EB7773A8}"/>
              </a:ext>
            </a:extLst>
          </p:cNvPr>
          <p:cNvPicPr>
            <a:picLocks noChangeAspect="1"/>
          </p:cNvPicPr>
          <p:nvPr/>
        </p:nvPicPr>
        <p:blipFill>
          <a:blip r:embed="rId4"/>
          <a:stretch>
            <a:fillRect/>
          </a:stretch>
        </p:blipFill>
        <p:spPr>
          <a:xfrm>
            <a:off x="9794240" y="2374766"/>
            <a:ext cx="2092960" cy="2108467"/>
          </a:xfrm>
          <a:prstGeom prst="rect">
            <a:avLst/>
          </a:prstGeom>
        </p:spPr>
      </p:pic>
    </p:spTree>
    <p:extLst>
      <p:ext uri="{BB962C8B-B14F-4D97-AF65-F5344CB8AC3E}">
        <p14:creationId xmlns:p14="http://schemas.microsoft.com/office/powerpoint/2010/main" val="17532222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7C0BF1-D602-1B21-8CDA-FBC55C60CF6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21910F5-4056-D708-F150-17060726D24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049FA312-6ED6-1094-7B85-B84508AF60B1}"/>
              </a:ext>
            </a:extLst>
          </p:cNvPr>
          <p:cNvSpPr/>
          <p:nvPr/>
        </p:nvSpPr>
        <p:spPr>
          <a:xfrm>
            <a:off x="180431" y="1338741"/>
            <a:ext cx="9369969" cy="49726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ct val="20000"/>
              </a:spcBef>
              <a:spcAft>
                <a:spcPts val="0"/>
              </a:spcAft>
              <a:buClr>
                <a:srgbClr val="0BD0D9"/>
              </a:buClr>
              <a:buSzPct val="95000"/>
              <a:buFont typeface="Wingdings 2"/>
              <a:buNone/>
              <a:tabLst/>
              <a:defRPr/>
            </a:pPr>
            <a:endPar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0" eaLnBrk="1" fontAlgn="auto" latinLnBrk="0" hangingPunct="1">
              <a:lnSpc>
                <a:spcPct val="100000"/>
              </a:lnSpc>
              <a:spcBef>
                <a:spcPct val="20000"/>
              </a:spcBef>
              <a:spcAft>
                <a:spcPts val="0"/>
              </a:spcAft>
              <a:buClr>
                <a:srgbClr val="0BD0D9"/>
              </a:buClr>
              <a:buSzPct val="95000"/>
              <a:buFont typeface="Wingdings 2"/>
              <a:buNone/>
              <a:tabLst/>
              <a:defRPr/>
            </a:pPr>
            <a:endParaRPr lang="ar-EG" dirty="0">
              <a:solidFill>
                <a:prstClr val="black"/>
              </a:solidFill>
              <a:latin typeface="Alexandria" pitchFamily="2" charset="-78"/>
              <a:cs typeface="Alexandria" pitchFamily="2" charset="-78"/>
            </a:endParaRPr>
          </a:p>
          <a:p>
            <a:pPr marL="0" marR="0" lvl="0" indent="0" algn="just" defTabSz="914400" rtl="0" eaLnBrk="1" fontAlgn="auto" latinLnBrk="0" hangingPunct="1">
              <a:lnSpc>
                <a:spcPct val="100000"/>
              </a:lnSpc>
              <a:spcBef>
                <a:spcPct val="20000"/>
              </a:spcBef>
              <a:spcAft>
                <a:spcPts val="0"/>
              </a:spcAft>
              <a:buClr>
                <a:srgbClr val="0BD0D9"/>
              </a:buClr>
              <a:buSzPct val="95000"/>
              <a:buFont typeface="Wingdings 2"/>
              <a:buNone/>
              <a:tabLst/>
              <a:defRPr/>
            </a:pPr>
            <a:r>
              <a:rPr lang="en-US" sz="2000" b="1" dirty="0">
                <a:solidFill>
                  <a:prstClr val="black"/>
                </a:solidFill>
                <a:latin typeface="Alexandria" pitchFamily="2" charset="-78"/>
                <a:cs typeface="Alexandria" pitchFamily="2" charset="-78"/>
              </a:rPr>
              <a:t>3-Electronic Execution: </a:t>
            </a:r>
            <a:r>
              <a:rPr lang="en-US" dirty="0">
                <a:solidFill>
                  <a:prstClr val="black"/>
                </a:solidFill>
                <a:latin typeface="Alexandria" pitchFamily="2" charset="-78"/>
                <a:cs typeface="Alexandria" pitchFamily="2" charset="-78"/>
              </a:rPr>
              <a:t>An electronic service provided by the Ministry of Justice that </a:t>
            </a:r>
            <a:r>
              <a:rPr lang="en-US" dirty="0">
                <a:solidFill>
                  <a:srgbClr val="00AEEF"/>
                </a:solidFill>
                <a:latin typeface="Alexandria" pitchFamily="2" charset="-78"/>
                <a:cs typeface="Alexandria" pitchFamily="2" charset="-78"/>
              </a:rPr>
              <a:t>enables the beneficiary to fill in the data of the execution </a:t>
            </a:r>
            <a:r>
              <a:rPr lang="en-US" dirty="0">
                <a:solidFill>
                  <a:prstClr val="black"/>
                </a:solidFill>
                <a:latin typeface="Alexandria" pitchFamily="2" charset="-78"/>
                <a:cs typeface="Alexandria" pitchFamily="2" charset="-78"/>
              </a:rPr>
              <a:t>applicant and the person against whom execution is being carried out, and the data of the executive instrument, its number, date, source and type.</a:t>
            </a:r>
          </a:p>
          <a:p>
            <a:pPr marL="0" marR="0" lvl="0" indent="0" algn="just" defTabSz="914400" rtl="0" eaLnBrk="1" fontAlgn="auto" latinLnBrk="0" hangingPunct="1">
              <a:lnSpc>
                <a:spcPct val="100000"/>
              </a:lnSpc>
              <a:spcBef>
                <a:spcPct val="20000"/>
              </a:spcBef>
              <a:spcAft>
                <a:spcPts val="0"/>
              </a:spcAft>
              <a:buClr>
                <a:srgbClr val="0BD0D9"/>
              </a:buClr>
              <a:buSzPct val="95000"/>
              <a:buFont typeface="Wingdings 2"/>
              <a:buNone/>
              <a:tabLst/>
              <a:defRPr/>
            </a:pPr>
            <a:r>
              <a:rPr lang="en-US" sz="2000" b="1" dirty="0">
                <a:solidFill>
                  <a:prstClr val="black"/>
                </a:solidFill>
                <a:latin typeface="Alexandria" pitchFamily="2" charset="-78"/>
                <a:cs typeface="Alexandria" pitchFamily="2" charset="-78"/>
              </a:rPr>
              <a:t>4- Tardi – Reconciliation- Platform: </a:t>
            </a:r>
            <a:r>
              <a:rPr lang="en-US" dirty="0">
                <a:solidFill>
                  <a:prstClr val="black"/>
                </a:solidFill>
                <a:latin typeface="Alexandria" pitchFamily="2" charset="-78"/>
                <a:cs typeface="Alexandria" pitchFamily="2" charset="-78"/>
              </a:rPr>
              <a:t>A platform that </a:t>
            </a:r>
            <a:r>
              <a:rPr lang="en-US" dirty="0">
                <a:solidFill>
                  <a:srgbClr val="00AEEF"/>
                </a:solidFill>
                <a:latin typeface="Alexandria" pitchFamily="2" charset="-78"/>
                <a:cs typeface="Alexandria" pitchFamily="2" charset="-78"/>
              </a:rPr>
              <a:t>aims to facilitate the reconciliation process between the parties </a:t>
            </a:r>
            <a:r>
              <a:rPr lang="en-US" dirty="0">
                <a:solidFill>
                  <a:prstClr val="black"/>
                </a:solidFill>
                <a:latin typeface="Alexandria" pitchFamily="2" charset="-78"/>
                <a:cs typeface="Alexandria" pitchFamily="2" charset="-78"/>
              </a:rPr>
              <a:t>and motivate them by bringing viewpoints closer together to reach an agreement that is satisfactory to all parties.</a:t>
            </a:r>
          </a:p>
          <a:p>
            <a:pPr marL="0" marR="0" lvl="0" indent="0" algn="just" defTabSz="914400" rtl="0" eaLnBrk="1" fontAlgn="auto" latinLnBrk="0" hangingPunct="1">
              <a:lnSpc>
                <a:spcPct val="100000"/>
              </a:lnSpc>
              <a:spcBef>
                <a:spcPct val="20000"/>
              </a:spcBef>
              <a:spcAft>
                <a:spcPts val="0"/>
              </a:spcAft>
              <a:buClr>
                <a:srgbClr val="0BD0D9"/>
              </a:buClr>
              <a:buSzPct val="95000"/>
              <a:buFont typeface="Wingdings 2"/>
              <a:buNone/>
              <a:tabLst/>
              <a:defRPr/>
            </a:pPr>
            <a:r>
              <a:rPr lang="en-US" dirty="0">
                <a:solidFill>
                  <a:prstClr val="black"/>
                </a:solidFill>
                <a:latin typeface="Alexandria" pitchFamily="2" charset="-78"/>
                <a:cs typeface="Alexandria" pitchFamily="2" charset="-78"/>
              </a:rPr>
              <a:t> </a:t>
            </a:r>
            <a:r>
              <a:rPr lang="en-US" sz="2000" b="1" dirty="0">
                <a:solidFill>
                  <a:prstClr val="black"/>
                </a:solidFill>
                <a:latin typeface="Alexandria" pitchFamily="2" charset="-78"/>
                <a:cs typeface="Alexandria" pitchFamily="2" charset="-78"/>
              </a:rPr>
              <a:t>5- electronic arbitration:  </a:t>
            </a:r>
            <a:r>
              <a:rPr lang="en-US" dirty="0">
                <a:solidFill>
                  <a:prstClr val="black"/>
                </a:solidFill>
                <a:latin typeface="Alexandria" pitchFamily="2" charset="-78"/>
                <a:cs typeface="Alexandria" pitchFamily="2" charset="-78"/>
              </a:rPr>
              <a:t>the Saudi Center for Commercial Arbitration has launched the </a:t>
            </a:r>
            <a:r>
              <a:rPr lang="en-US" dirty="0">
                <a:solidFill>
                  <a:srgbClr val="00AEEF"/>
                </a:solidFill>
                <a:latin typeface="Alexandria" pitchFamily="2" charset="-78"/>
                <a:cs typeface="Alexandria" pitchFamily="2" charset="-78"/>
              </a:rPr>
              <a:t>advanced version of the electronic arbitration service</a:t>
            </a:r>
            <a:r>
              <a:rPr lang="en-US" dirty="0">
                <a:solidFill>
                  <a:prstClr val="black"/>
                </a:solidFill>
                <a:latin typeface="Alexandria" pitchFamily="2" charset="-78"/>
                <a:cs typeface="Alexandria" pitchFamily="2" charset="-78"/>
              </a:rPr>
              <a:t>, which provides a virtual alternative with the best procedures and latest technologies for settling small-scale commercial disputes through arbitration, in a flexible manner that ensures the dispute is settled in the shortest period and at the lowest costs.</a:t>
            </a:r>
          </a:p>
          <a:p>
            <a:pPr marL="0" marR="0" lvl="0" indent="0" algn="just" defTabSz="914400" rtl="0" eaLnBrk="1" fontAlgn="auto" latinLnBrk="0" hangingPunct="1">
              <a:lnSpc>
                <a:spcPct val="100000"/>
              </a:lnSpc>
              <a:spcBef>
                <a:spcPct val="20000"/>
              </a:spcBef>
              <a:spcAft>
                <a:spcPts val="0"/>
              </a:spcAft>
              <a:buClr>
                <a:srgbClr val="0BD0D9"/>
              </a:buClr>
              <a:buSzPct val="95000"/>
              <a:buFont typeface="Wingdings 2"/>
              <a:buNone/>
              <a:tabLst/>
              <a:defRPr/>
            </a:pPr>
            <a:endParaRPr lang="en-US" dirty="0">
              <a:solidFill>
                <a:prstClr val="black"/>
              </a:solidFill>
              <a:latin typeface="Alexandria" pitchFamily="2" charset="-78"/>
              <a:cs typeface="Alexandria" pitchFamily="2" charset="-78"/>
            </a:endParaRPr>
          </a:p>
          <a:p>
            <a:pPr marL="0" marR="0" lvl="0" indent="0" algn="just" defTabSz="914400" rtl="0" eaLnBrk="1" fontAlgn="auto" latinLnBrk="0" hangingPunct="1">
              <a:lnSpc>
                <a:spcPct val="100000"/>
              </a:lnSpc>
              <a:spcBef>
                <a:spcPct val="20000"/>
              </a:spcBef>
              <a:spcAft>
                <a:spcPts val="0"/>
              </a:spcAft>
              <a:buClr>
                <a:srgbClr val="0BD0D9"/>
              </a:buClr>
              <a:buSzPct val="95000"/>
              <a:buFont typeface="Wingdings 2"/>
              <a:buNone/>
              <a:tabLst/>
              <a:defRPr/>
            </a:pPr>
            <a:endParaRPr lang="en-US" dirty="0">
              <a:solidFill>
                <a:prstClr val="black"/>
              </a:solidFill>
              <a:latin typeface="Alexandria" pitchFamily="2" charset="-78"/>
              <a:cs typeface="Alexandria" pitchFamily="2" charset="-78"/>
            </a:endParaRPr>
          </a:p>
          <a:p>
            <a:pPr marL="0" marR="0" lvl="0" indent="0" algn="l" defTabSz="914400" rtl="0" eaLnBrk="1" fontAlgn="auto" latinLnBrk="0" hangingPunct="1">
              <a:lnSpc>
                <a:spcPct val="100000"/>
              </a:lnSpc>
              <a:spcBef>
                <a:spcPct val="20000"/>
              </a:spcBef>
              <a:spcAft>
                <a:spcPts val="0"/>
              </a:spcAft>
              <a:buClr>
                <a:srgbClr val="0BD0D9"/>
              </a:buClr>
              <a:buSzPct val="95000"/>
              <a:buFont typeface="Wingdings 2"/>
              <a:buNone/>
              <a:tabLst/>
              <a:defRPr/>
            </a:pPr>
            <a:endPar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l" defTabSz="914400" rtl="0" eaLnBrk="1" fontAlgn="auto" latinLnBrk="0" hangingPunct="1">
              <a:lnSpc>
                <a:spcPct val="100000"/>
              </a:lnSpc>
              <a:spcBef>
                <a:spcPct val="20000"/>
              </a:spcBef>
              <a:spcAft>
                <a:spcPts val="0"/>
              </a:spcAft>
              <a:buClr>
                <a:srgbClr val="0BD0D9"/>
              </a:buClr>
              <a:buSzPct val="95000"/>
              <a:buFont typeface="Wingdings 2"/>
              <a:buNone/>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3D15C7DD-6F57-BCCD-0AD6-CAA2BCDDD6D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595802A1-662C-E2B1-4430-F60DBC1B7339}"/>
              </a:ext>
            </a:extLst>
          </p:cNvPr>
          <p:cNvPicPr>
            <a:picLocks noChangeAspect="1"/>
          </p:cNvPicPr>
          <p:nvPr/>
        </p:nvPicPr>
        <p:blipFill>
          <a:blip r:embed="rId4"/>
          <a:stretch>
            <a:fillRect/>
          </a:stretch>
        </p:blipFill>
        <p:spPr>
          <a:xfrm>
            <a:off x="9794240" y="2374766"/>
            <a:ext cx="2092960" cy="2108467"/>
          </a:xfrm>
          <a:prstGeom prst="rect">
            <a:avLst/>
          </a:prstGeom>
        </p:spPr>
      </p:pic>
    </p:spTree>
    <p:extLst>
      <p:ext uri="{BB962C8B-B14F-4D97-AF65-F5344CB8AC3E}">
        <p14:creationId xmlns:p14="http://schemas.microsoft.com/office/powerpoint/2010/main" val="38007432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017483-6882-3C09-8336-A809E35562B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EB156A0-8109-970F-08A7-FBD47A6542B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A59FE857-49FF-9C8D-FD8A-4575AA43F7B6}"/>
              </a:ext>
            </a:extLst>
          </p:cNvPr>
          <p:cNvSpPr/>
          <p:nvPr/>
        </p:nvSpPr>
        <p:spPr>
          <a:xfrm>
            <a:off x="180431" y="1285191"/>
            <a:ext cx="9369969" cy="50719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ct val="20000"/>
              </a:spcBef>
              <a:spcAft>
                <a:spcPts val="0"/>
              </a:spcAft>
              <a:buClr>
                <a:srgbClr val="0BD0D9"/>
              </a:buClr>
              <a:buSzPct val="95000"/>
              <a:buFont typeface="Wingdings 2"/>
              <a:buNone/>
              <a:tabLst/>
              <a:defRPr/>
            </a:pPr>
            <a:r>
              <a:rPr kumimoji="0" lang="en-US" sz="2400" b="1" i="0" u="none" strike="noStrike" kern="1200" cap="none" spc="0" normalizeH="0" baseline="0" noProof="0" dirty="0">
                <a:ln>
                  <a:noFill/>
                </a:ln>
                <a:solidFill>
                  <a:srgbClr val="00B0F0"/>
                </a:solidFill>
                <a:effectLst/>
                <a:uLnTx/>
                <a:uFillTx/>
                <a:latin typeface="Alexandria" pitchFamily="2" charset="-78"/>
                <a:cs typeface="Alexandria" pitchFamily="2" charset="-78"/>
              </a:rPr>
              <a:t> </a:t>
            </a:r>
            <a:r>
              <a:rPr lang="en-US" sz="2400" b="1" dirty="0">
                <a:solidFill>
                  <a:prstClr val="black"/>
                </a:solidFill>
                <a:latin typeface="Alexandria" pitchFamily="2" charset="-78"/>
                <a:cs typeface="Alexandria" pitchFamily="2" charset="-78"/>
              </a:rPr>
              <a:t>2</a:t>
            </a:r>
            <a:r>
              <a:rPr kumimoji="0" lang="en-US" sz="2400" b="1" i="0" u="none" strike="noStrike" kern="1200" cap="none" spc="0" normalizeH="0" baseline="0" noProof="0" dirty="0">
                <a:ln>
                  <a:noFill/>
                </a:ln>
                <a:solidFill>
                  <a:prstClr val="black"/>
                </a:solidFill>
                <a:effectLst/>
                <a:uLnTx/>
                <a:uFillTx/>
                <a:latin typeface="Alexandria" pitchFamily="2" charset="-78"/>
                <a:cs typeface="Alexandria" pitchFamily="2" charset="-78"/>
              </a:rPr>
              <a:t>- classifying laws into mandatory and complementary rules:</a:t>
            </a:r>
            <a:endParaRPr kumimoji="0" lang="en-US" sz="24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When the legislature enacted laws it differentiated between the important things that are related to the </a:t>
            </a:r>
            <a:r>
              <a:rPr kumimoji="0" lang="en-US" b="1" i="0" u="none" strike="noStrike" kern="1200" cap="none" spc="0" normalizeH="0" baseline="0" noProof="0" dirty="0">
                <a:ln>
                  <a:noFill/>
                </a:ln>
                <a:solidFill>
                  <a:srgbClr val="00AEEF"/>
                </a:solidFill>
                <a:effectLst/>
                <a:uLnTx/>
                <a:uFillTx/>
                <a:latin typeface="Alexandria" pitchFamily="2" charset="-78"/>
                <a:cs typeface="Alexandria" pitchFamily="2" charset="-78"/>
              </a:rPr>
              <a:t>general interest of society </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and the things that are not so important to the society they are only related to the </a:t>
            </a:r>
            <a:r>
              <a:rPr kumimoji="0" lang="en-US" b="1" i="0" u="none" strike="noStrike" kern="1200" cap="none" spc="0" normalizeH="0" baseline="0" noProof="0" dirty="0">
                <a:ln>
                  <a:noFill/>
                </a:ln>
                <a:solidFill>
                  <a:srgbClr val="00AEEF"/>
                </a:solidFill>
                <a:effectLst/>
                <a:uLnTx/>
                <a:uFillTx/>
                <a:latin typeface="Alexandria" pitchFamily="2" charset="-78"/>
                <a:cs typeface="Alexandria" pitchFamily="2" charset="-78"/>
              </a:rPr>
              <a:t>private interest </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of the persons governed by the law.</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The first called </a:t>
            </a:r>
            <a:r>
              <a:rPr kumimoji="0" lang="en-US" b="1" i="0" u="none" strike="noStrike" kern="1200" cap="none" spc="0" normalizeH="0" baseline="0" noProof="0" dirty="0">
                <a:ln>
                  <a:noFill/>
                </a:ln>
                <a:solidFill>
                  <a:srgbClr val="00AEEF"/>
                </a:solidFill>
                <a:effectLst/>
                <a:uLnTx/>
                <a:uFillTx/>
                <a:latin typeface="Alexandria" pitchFamily="2" charset="-78"/>
                <a:cs typeface="Alexandria" pitchFamily="2" charset="-78"/>
              </a:rPr>
              <a:t>imperative</a:t>
            </a:r>
            <a:r>
              <a:rPr kumimoji="0" lang="en-US" b="1" i="0" u="none" strike="noStrike" kern="1200" cap="none" spc="0" normalizeH="0" baseline="0" noProof="0" dirty="0">
                <a:ln>
                  <a:noFill/>
                </a:ln>
                <a:solidFill>
                  <a:srgbClr val="FF0000"/>
                </a:solidFill>
                <a:effectLst/>
                <a:uLnTx/>
                <a:uFillTx/>
                <a:latin typeface="Alexandria" pitchFamily="2" charset="-78"/>
                <a:cs typeface="Alexandria" pitchFamily="2" charset="-78"/>
              </a:rPr>
              <a:t> </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rules such as the rule prohibiting killing and the second called </a:t>
            </a:r>
            <a:r>
              <a:rPr kumimoji="0" lang="en-US" b="1" i="0" u="none" strike="noStrike" kern="1200" cap="none" spc="0" normalizeH="0" baseline="0" noProof="0" dirty="0">
                <a:ln>
                  <a:noFill/>
                </a:ln>
                <a:solidFill>
                  <a:srgbClr val="00AEEF"/>
                </a:solidFill>
                <a:effectLst/>
                <a:uLnTx/>
                <a:uFillTx/>
                <a:latin typeface="Alexandria" pitchFamily="2" charset="-78"/>
                <a:cs typeface="Alexandria" pitchFamily="2" charset="-78"/>
              </a:rPr>
              <a:t>complementary</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 rules such as the major part of the commercial law.</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We shall know the difference between the two parts in the following:</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endParaRPr kumimoji="0" lang="en-US" sz="24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288C9308-87D9-CCA2-EC1B-BB17D62B71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4146FBD2-C55E-13E0-FE7C-E453A91EB829}"/>
              </a:ext>
            </a:extLst>
          </p:cNvPr>
          <p:cNvPicPr>
            <a:picLocks noChangeAspect="1"/>
          </p:cNvPicPr>
          <p:nvPr/>
        </p:nvPicPr>
        <p:blipFill>
          <a:blip r:embed="rId3"/>
          <a:srcRect b="33814"/>
          <a:stretch/>
        </p:blipFill>
        <p:spPr>
          <a:xfrm>
            <a:off x="9550400" y="2428764"/>
            <a:ext cx="2466975" cy="2000471"/>
          </a:xfrm>
          <a:prstGeom prst="rect">
            <a:avLst/>
          </a:prstGeom>
        </p:spPr>
      </p:pic>
    </p:spTree>
    <p:extLst>
      <p:ext uri="{BB962C8B-B14F-4D97-AF65-F5344CB8AC3E}">
        <p14:creationId xmlns:p14="http://schemas.microsoft.com/office/powerpoint/2010/main" val="5583658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7363A7-27C7-6FB7-DB92-0DA4CD777D5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66857EB-C346-6211-DCB7-52432D5A98D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2AAAC239-3D37-4D1C-EAD8-74ABDA0AE33E}"/>
              </a:ext>
            </a:extLst>
          </p:cNvPr>
          <p:cNvSpPr/>
          <p:nvPr/>
        </p:nvSpPr>
        <p:spPr>
          <a:xfrm>
            <a:off x="180431" y="1583825"/>
            <a:ext cx="9369969" cy="44557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ct val="20000"/>
              </a:spcBef>
              <a:spcAft>
                <a:spcPts val="0"/>
              </a:spcAft>
              <a:buClr>
                <a:srgbClr val="0BD0D9"/>
              </a:buClr>
              <a:buSzPct val="95000"/>
              <a:buFont typeface="Wingdings 2"/>
              <a:buNone/>
              <a:tabLst/>
              <a:defRPr/>
            </a:pPr>
            <a:r>
              <a:rPr lang="en-US" sz="2400" b="1" dirty="0">
                <a:solidFill>
                  <a:prstClr val="black"/>
                </a:solidFill>
                <a:latin typeface="Alexandria" pitchFamily="2" charset="-78"/>
                <a:cs typeface="Alexandria" pitchFamily="2" charset="-78"/>
              </a:rPr>
              <a:t>A- </a:t>
            </a:r>
            <a:r>
              <a:rPr lang="en-US" sz="2400" b="1" dirty="0" err="1">
                <a:solidFill>
                  <a:prstClr val="black"/>
                </a:solidFill>
                <a:latin typeface="Alexandria" pitchFamily="2" charset="-78"/>
                <a:cs typeface="Alexandria" pitchFamily="2" charset="-78"/>
              </a:rPr>
              <a:t>i</a:t>
            </a:r>
            <a:r>
              <a:rPr kumimoji="0" lang="en-US" sz="2400" b="1"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mperative</a:t>
            </a:r>
            <a:r>
              <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or mandatory rules: </a:t>
            </a:r>
            <a:endParaRPr lang="en-US" sz="2400" b="1" dirty="0">
              <a:solidFill>
                <a:prstClr val="black"/>
              </a:solidFill>
              <a:latin typeface="Alexandria" pitchFamily="2" charset="-78"/>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They are rules related to the </a:t>
            </a:r>
            <a:r>
              <a:rPr kumimoji="0" lang="en-US" b="0" i="0" u="none" strike="noStrike" kern="1200" cap="none" spc="0" normalizeH="0" baseline="0" noProof="0" dirty="0">
                <a:ln>
                  <a:noFill/>
                </a:ln>
                <a:solidFill>
                  <a:srgbClr val="00AEEF"/>
                </a:solidFill>
                <a:effectLst/>
                <a:uLnTx/>
                <a:uFillTx/>
                <a:latin typeface="Alexandria" pitchFamily="2" charset="-78"/>
                <a:cs typeface="Alexandria" pitchFamily="2" charset="-78"/>
              </a:rPr>
              <a:t>general interest of the society</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 and called rules of public policy or public order. Without respecting them the society will be extremely damaged.</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They </a:t>
            </a:r>
            <a:r>
              <a:rPr kumimoji="0" lang="en-US" b="0" i="0" u="none" strike="noStrike" kern="1200" cap="none" spc="0" normalizeH="0" baseline="0" noProof="0" dirty="0">
                <a:ln>
                  <a:noFill/>
                </a:ln>
                <a:solidFill>
                  <a:srgbClr val="00AEEF"/>
                </a:solidFill>
                <a:effectLst/>
                <a:uLnTx/>
                <a:uFillTx/>
                <a:latin typeface="Alexandria" pitchFamily="2" charset="-78"/>
                <a:cs typeface="Alexandria" pitchFamily="2" charset="-78"/>
              </a:rPr>
              <a:t>can not be violated by the contrary private agreements </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between individuals , so courts will apply them despite any contrary will of the interested persons.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Ex: Most of criminal, tax, administrative , constitutional rules and some of civil, commercial laws. </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endParaRPr kumimoji="0" lang="en-US" sz="2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D56F0DB3-6D47-6AAB-1676-A026D9E5433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C8CF7331-9E71-5747-F8F8-E945C4C2BCBC}"/>
              </a:ext>
            </a:extLst>
          </p:cNvPr>
          <p:cNvPicPr>
            <a:picLocks noChangeAspect="1"/>
          </p:cNvPicPr>
          <p:nvPr/>
        </p:nvPicPr>
        <p:blipFill>
          <a:blip r:embed="rId4"/>
          <a:srcRect b="33814"/>
          <a:stretch/>
        </p:blipFill>
        <p:spPr>
          <a:xfrm>
            <a:off x="9550400" y="2428764"/>
            <a:ext cx="2466975" cy="2000471"/>
          </a:xfrm>
          <a:prstGeom prst="rect">
            <a:avLst/>
          </a:prstGeom>
        </p:spPr>
      </p:pic>
    </p:spTree>
    <p:extLst>
      <p:ext uri="{BB962C8B-B14F-4D97-AF65-F5344CB8AC3E}">
        <p14:creationId xmlns:p14="http://schemas.microsoft.com/office/powerpoint/2010/main" val="424598996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A837AA-43A7-724A-C8CA-1E84BA388C7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7FA8667-9654-1DFA-59BD-B9C08A6B146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58781918-52DB-7F79-28D0-6A02EC72370E}"/>
              </a:ext>
            </a:extLst>
          </p:cNvPr>
          <p:cNvSpPr/>
          <p:nvPr/>
        </p:nvSpPr>
        <p:spPr>
          <a:xfrm>
            <a:off x="180431" y="1285191"/>
            <a:ext cx="9369969" cy="49801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ct val="20000"/>
              </a:spcBef>
              <a:spcAft>
                <a:spcPts val="0"/>
              </a:spcAft>
              <a:buClr>
                <a:srgbClr val="0BD0D9"/>
              </a:buClr>
              <a:buSzPct val="95000"/>
              <a:buFont typeface="Wingdings 2"/>
              <a:buNone/>
              <a:tabLst/>
              <a:defRPr/>
            </a:pPr>
            <a:r>
              <a:rPr kumimoji="0" lang="en-US"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 </a:t>
            </a:r>
            <a:r>
              <a:rPr lang="en-US" sz="2400" b="1" dirty="0">
                <a:solidFill>
                  <a:prstClr val="black"/>
                </a:solidFill>
                <a:latin typeface="Alexandria" pitchFamily="2" charset="-78"/>
                <a:cs typeface="Alexandria" pitchFamily="2" charset="-78"/>
              </a:rPr>
              <a:t>B</a:t>
            </a:r>
            <a:r>
              <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 facultative and complementary rules:</a:t>
            </a:r>
          </a:p>
          <a:p>
            <a:pPr marL="0" marR="0" lvl="0" indent="0" algn="l" defTabSz="914400" rtl="0" eaLnBrk="1" fontAlgn="auto" latinLnBrk="0" hangingPunct="1">
              <a:lnSpc>
                <a:spcPct val="100000"/>
              </a:lnSpc>
              <a:spcBef>
                <a:spcPct val="20000"/>
              </a:spcBef>
              <a:spcAft>
                <a:spcPts val="0"/>
              </a:spcAft>
              <a:buClr>
                <a:srgbClr val="0BD0D9"/>
              </a:buClr>
              <a:buSzPct val="95000"/>
              <a:buFont typeface="Wingdings 2"/>
              <a:buNone/>
              <a:tabLst/>
              <a:defRPr/>
            </a:pP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They are rules for the </a:t>
            </a:r>
            <a:r>
              <a:rPr kumimoji="0" lang="en-US" b="0" i="0" u="none" strike="noStrike" kern="1200" cap="none" spc="0" normalizeH="0" baseline="0" noProof="0" dirty="0">
                <a:ln>
                  <a:noFill/>
                </a:ln>
                <a:solidFill>
                  <a:srgbClr val="00AEEF"/>
                </a:solidFill>
                <a:effectLst/>
                <a:uLnTx/>
                <a:uFillTx/>
                <a:latin typeface="Alexandria" pitchFamily="2" charset="-78"/>
                <a:cs typeface="Alexandria" pitchFamily="2" charset="-78"/>
              </a:rPr>
              <a:t>private interest of the individuals governed by the rule,</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 it is not related to the public interest of society and society will not be harmed if those rules were contradicted.</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They </a:t>
            </a:r>
            <a:r>
              <a:rPr kumimoji="0" lang="en-US" b="0" i="0" u="none" strike="noStrike" kern="1200" cap="none" spc="0" normalizeH="0" baseline="0" noProof="0" dirty="0">
                <a:ln>
                  <a:noFill/>
                </a:ln>
                <a:solidFill>
                  <a:srgbClr val="00AEEF"/>
                </a:solidFill>
                <a:effectLst/>
                <a:uLnTx/>
                <a:uFillTx/>
                <a:latin typeface="Alexandria" pitchFamily="2" charset="-78"/>
                <a:cs typeface="Alexandria" pitchFamily="2" charset="-78"/>
              </a:rPr>
              <a:t>could be violated by contrary agreement of individuals </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 so courts will not apply those rules unless there is no contrary agreement. </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If we can derogate from default rules by agreeing otherwise, </a:t>
            </a:r>
            <a:r>
              <a:rPr kumimoji="0" lang="en-US" b="0" i="0" u="none" strike="noStrike" kern="1200" cap="none" spc="0" normalizeH="0" baseline="0" noProof="0" dirty="0">
                <a:ln>
                  <a:noFill/>
                </a:ln>
                <a:solidFill>
                  <a:srgbClr val="00AEEF"/>
                </a:solidFill>
                <a:effectLst/>
                <a:uLnTx/>
                <a:uFillTx/>
                <a:latin typeface="Alexandria" pitchFamily="2" charset="-78"/>
                <a:cs typeface="Alexandria" pitchFamily="2" charset="-78"/>
              </a:rPr>
              <a:t>why do they exist? </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The purpose of default rules is to fill in any loophole. They are essential because they apply if parties did not agree on a certain matter or omitted to agree thereon</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endParaRPr kumimoji="0" lang="en-US" sz="2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34FA5678-4C31-A09A-4A44-E10CD11DABB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EA647FD8-6326-51AC-2304-27B2F2C6706D}"/>
              </a:ext>
            </a:extLst>
          </p:cNvPr>
          <p:cNvPicPr>
            <a:picLocks noChangeAspect="1"/>
          </p:cNvPicPr>
          <p:nvPr/>
        </p:nvPicPr>
        <p:blipFill>
          <a:blip r:embed="rId4"/>
          <a:srcRect b="33814"/>
          <a:stretch/>
        </p:blipFill>
        <p:spPr>
          <a:xfrm>
            <a:off x="9550400" y="2428764"/>
            <a:ext cx="2466975" cy="2000471"/>
          </a:xfrm>
          <a:prstGeom prst="rect">
            <a:avLst/>
          </a:prstGeom>
        </p:spPr>
      </p:pic>
    </p:spTree>
    <p:extLst>
      <p:ext uri="{BB962C8B-B14F-4D97-AF65-F5344CB8AC3E}">
        <p14:creationId xmlns:p14="http://schemas.microsoft.com/office/powerpoint/2010/main" val="8303359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80F487-9D6A-6D41-1A1E-1663BFE4D55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47D6070-3562-DACE-B6FE-0439CBD2F04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F87AAEE-C2DA-E7B0-D844-874397F5F40D}"/>
              </a:ext>
            </a:extLst>
          </p:cNvPr>
          <p:cNvSpPr/>
          <p:nvPr/>
        </p:nvSpPr>
        <p:spPr>
          <a:xfrm>
            <a:off x="174625" y="1423527"/>
            <a:ext cx="9369969" cy="4718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ct val="20000"/>
              </a:spcBef>
              <a:spcAft>
                <a:spcPts val="0"/>
              </a:spcAft>
              <a:buClr>
                <a:srgbClr val="0BD0D9"/>
              </a:buClr>
              <a:buSzPct val="95000"/>
              <a:buFont typeface="Wingdings 2"/>
              <a:buNone/>
              <a:tabLst/>
              <a:defRPr/>
            </a:pPr>
            <a:r>
              <a:rPr kumimoji="0" lang="en-US"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 </a:t>
            </a:r>
            <a:endPar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An Example of complementary rules : the Egyptian civil rule which state “ </a:t>
            </a:r>
            <a:r>
              <a:rPr kumimoji="0" lang="en-US" b="0" i="0" u="sng" strike="noStrike" kern="1200" cap="none" spc="0" normalizeH="0" baseline="0" noProof="0" dirty="0">
                <a:ln>
                  <a:noFill/>
                </a:ln>
                <a:solidFill>
                  <a:prstClr val="black"/>
                </a:solidFill>
                <a:effectLst/>
                <a:uLnTx/>
                <a:uFillTx/>
                <a:latin typeface="Alexandria" pitchFamily="2" charset="-78"/>
                <a:cs typeface="Alexandria" pitchFamily="2" charset="-78"/>
              </a:rPr>
              <a:t>that the price should be paid at the place and time of delivering the sold thing </a:t>
            </a:r>
            <a:r>
              <a:rPr kumimoji="0" lang="en-US" b="0" i="0" u="sng" strike="noStrike" kern="1200" cap="none" spc="0" normalizeH="0" baseline="0" noProof="0" dirty="0">
                <a:ln>
                  <a:noFill/>
                </a:ln>
                <a:solidFill>
                  <a:srgbClr val="00AEEF"/>
                </a:solidFill>
                <a:effectLst/>
                <a:uLnTx/>
                <a:uFillTx/>
                <a:latin typeface="Alexandria" pitchFamily="2" charset="-78"/>
                <a:cs typeface="Alexandria" pitchFamily="2" charset="-78"/>
              </a:rPr>
              <a:t>unless the parties agreed otherwise</a:t>
            </a:r>
            <a:r>
              <a:rPr kumimoji="0" lang="en-US" b="0" i="0" u="sng" strike="noStrike" kern="1200" cap="none" spc="0" normalizeH="0" baseline="0" noProof="0" dirty="0">
                <a:ln>
                  <a:noFill/>
                </a:ln>
                <a:solidFill>
                  <a:schemeClr val="tx1"/>
                </a:solidFill>
                <a:effectLst/>
                <a:uLnTx/>
                <a:uFillTx/>
                <a:latin typeface="Alexandria" pitchFamily="2" charset="-78"/>
                <a:cs typeface="Alexandria" pitchFamily="2" charset="-78"/>
              </a:rPr>
              <a:t>”</a:t>
            </a:r>
            <a:r>
              <a:rPr kumimoji="0" lang="en-US" b="0" i="0" u="none" strike="noStrike" kern="1200" cap="none" spc="0" normalizeH="0" baseline="0" noProof="0" dirty="0">
                <a:ln>
                  <a:noFill/>
                </a:ln>
                <a:solidFill>
                  <a:schemeClr val="tx1"/>
                </a:solidFill>
                <a:effectLst/>
                <a:uLnTx/>
                <a:uFillTx/>
                <a:latin typeface="Alexandria" pitchFamily="2" charset="-78"/>
                <a:cs typeface="Alexandria" pitchFamily="2" charset="-78"/>
              </a:rPr>
              <a:t>  </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is a facultative rule  and parties of contract can agree on its contrary. </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lang="en-US" dirty="0">
                <a:solidFill>
                  <a:prstClr val="black"/>
                </a:solidFill>
                <a:latin typeface="Alexandria" pitchFamily="2" charset="-78"/>
                <a:cs typeface="Alexandria" pitchFamily="2" charset="-78"/>
              </a:rPr>
              <a:t>A</a:t>
            </a:r>
            <a:r>
              <a:rPr kumimoji="0" lang="en-US" b="0" i="0" u="none" strike="noStrike" kern="1200" cap="none" spc="0" normalizeH="0" baseline="0" noProof="0" dirty="0" err="1">
                <a:ln>
                  <a:noFill/>
                </a:ln>
                <a:solidFill>
                  <a:prstClr val="black"/>
                </a:solidFill>
                <a:effectLst/>
                <a:uLnTx/>
                <a:uFillTx/>
                <a:latin typeface="Alexandria" pitchFamily="2" charset="-78"/>
                <a:cs typeface="Alexandria" pitchFamily="2" charset="-78"/>
              </a:rPr>
              <a:t>ccordingly</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 the may agree on paying the price on a latter day after delivering the sold thing or agree that the price will be paid on installments.</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If such agreement exists the judge will apply their agreement not the facultative rule. </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If not then price should be paid immediately on the deliverance of the sold thing.</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endParaRPr kumimoji="0" lang="en-US" sz="2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AE325453-2910-93F6-095D-744E967919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72C20AE6-A7CC-1485-BF8D-C50CE4884FD9}"/>
              </a:ext>
            </a:extLst>
          </p:cNvPr>
          <p:cNvPicPr>
            <a:picLocks noChangeAspect="1"/>
          </p:cNvPicPr>
          <p:nvPr/>
        </p:nvPicPr>
        <p:blipFill>
          <a:blip r:embed="rId4"/>
          <a:srcRect b="33814"/>
          <a:stretch/>
        </p:blipFill>
        <p:spPr>
          <a:xfrm>
            <a:off x="9550400" y="2428764"/>
            <a:ext cx="2466975" cy="2000471"/>
          </a:xfrm>
          <a:prstGeom prst="rect">
            <a:avLst/>
          </a:prstGeom>
        </p:spPr>
      </p:pic>
    </p:spTree>
    <p:extLst>
      <p:ext uri="{BB962C8B-B14F-4D97-AF65-F5344CB8AC3E}">
        <p14:creationId xmlns:p14="http://schemas.microsoft.com/office/powerpoint/2010/main" val="36520201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1F9E40-963F-D530-9D09-4F2E63CDBC1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1F37816-84E1-259C-2E22-69AC546323C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355B0590-C6CD-D5D1-F116-F22AD2B021C3}"/>
              </a:ext>
            </a:extLst>
          </p:cNvPr>
          <p:cNvSpPr/>
          <p:nvPr/>
        </p:nvSpPr>
        <p:spPr>
          <a:xfrm>
            <a:off x="180431" y="1285191"/>
            <a:ext cx="9369969" cy="50261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eaLnBrk="1" fontAlgn="auto" latinLnBrk="0" hangingPunct="1">
              <a:lnSpc>
                <a:spcPct val="100000"/>
              </a:lnSpc>
              <a:spcBef>
                <a:spcPct val="20000"/>
              </a:spcBef>
              <a:spcAft>
                <a:spcPts val="0"/>
              </a:spcAft>
              <a:buClr>
                <a:srgbClr val="0BD0D9"/>
              </a:buClr>
              <a:buSzPct val="95000"/>
              <a:buFont typeface="Wingdings 2"/>
              <a:buNone/>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According to article 317 of the Saudi law: </a:t>
            </a:r>
          </a:p>
          <a:p>
            <a:pPr marL="0" marR="0" lvl="0" indent="0" algn="just" defTabSz="914400" eaLnBrk="1" fontAlgn="auto" latinLnBrk="0" hangingPunct="1">
              <a:lnSpc>
                <a:spcPct val="100000"/>
              </a:lnSpc>
              <a:spcBef>
                <a:spcPct val="20000"/>
              </a:spcBef>
              <a:spcAft>
                <a:spcPts val="0"/>
              </a:spcAft>
              <a:buClr>
                <a:srgbClr val="0BD0D9"/>
              </a:buClr>
              <a:buSzPct val="95000"/>
              <a:buFont typeface="Wingdings 2"/>
              <a:buNone/>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1- The price in a sale is due immediately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unless there is an agreement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that it be deferred or paid in installments for a known period.</a:t>
            </a:r>
          </a:p>
          <a:p>
            <a:pPr marL="0" marR="0" lvl="0" indent="0" algn="just" defTabSz="914400" eaLnBrk="1" fontAlgn="auto" latinLnBrk="0" hangingPunct="1">
              <a:lnSpc>
                <a:spcPct val="100000"/>
              </a:lnSpc>
              <a:spcBef>
                <a:spcPct val="20000"/>
              </a:spcBef>
              <a:spcAft>
                <a:spcPts val="0"/>
              </a:spcAft>
              <a:buClr>
                <a:srgbClr val="0BD0D9"/>
              </a:buClr>
              <a:buSzPct val="95000"/>
              <a:buFont typeface="Wingdings 2"/>
              <a:buNone/>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2- If the price is deferred or paid in installments, the period begins from the date of the contract,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unless otherwise agreed.</a:t>
            </a:r>
            <a:endParaRPr kumimoji="0" lang="en-US" sz="1800" b="0" i="0" u="none" strike="noStrike" kern="1200" cap="none" spc="0" normalizeH="0" baseline="0" noProof="0" dirty="0">
              <a:ln>
                <a:noFill/>
              </a:ln>
              <a:solidFill>
                <a:srgbClr val="FF0000"/>
              </a:solidFill>
              <a:effectLst/>
              <a:uLnTx/>
              <a:uFillTx/>
              <a:latin typeface="Alexandria" pitchFamily="2" charset="-78"/>
              <a:ea typeface="+mn-ea"/>
              <a:cs typeface="Alexandria" pitchFamily="2" charset="-78"/>
            </a:endParaRPr>
          </a:p>
          <a:p>
            <a:pPr marL="0" marR="0" lvl="0" indent="0" algn="just" defTabSz="914400" eaLnBrk="1" fontAlgn="auto" latinLnBrk="0" hangingPunct="1">
              <a:lnSpc>
                <a:spcPct val="100000"/>
              </a:lnSpc>
              <a:spcBef>
                <a:spcPct val="20000"/>
              </a:spcBef>
              <a:spcAft>
                <a:spcPts val="0"/>
              </a:spcAft>
              <a:buClr>
                <a:srgbClr val="0BD0D9"/>
              </a:buClr>
              <a:buSzPct val="95000"/>
              <a:buFont typeface="Wingdings 2"/>
              <a:buNone/>
              <a:tabLst/>
              <a:defRPr/>
            </a:pPr>
            <a:r>
              <a:rPr kumimoji="0" lang="en-US" sz="1800" b="0" i="0" u="none" strike="noStrike" kern="1200" cap="none" spc="0" normalizeH="0" baseline="0" noProof="0" dirty="0">
                <a:ln>
                  <a:noFill/>
                </a:ln>
                <a:solidFill>
                  <a:schemeClr val="tx1"/>
                </a:solidFill>
                <a:effectLst/>
                <a:uLnTx/>
                <a:uFillTx/>
                <a:latin typeface="Alexandria" pitchFamily="2" charset="-78"/>
                <a:ea typeface="+mn-ea"/>
                <a:cs typeface="Alexandria" pitchFamily="2" charset="-78"/>
              </a:rPr>
              <a:t>According to this article: if the purchase contract is concluded in 1-10 -2024 and the sold thing to be delivered in 2-2-2025. according to  the contract price to be paid on two installments the first after three month and the second to be paid after 6 months. </a:t>
            </a:r>
          </a:p>
          <a:p>
            <a:pPr marL="0" marR="0" lvl="0" indent="0" algn="just" defTabSz="914400" eaLnBrk="1" fontAlgn="auto" latinLnBrk="0" hangingPunct="1">
              <a:lnSpc>
                <a:spcPct val="100000"/>
              </a:lnSpc>
              <a:spcBef>
                <a:spcPct val="20000"/>
              </a:spcBef>
              <a:spcAft>
                <a:spcPts val="0"/>
              </a:spcAft>
              <a:buClr>
                <a:srgbClr val="0BD0D9"/>
              </a:buClr>
              <a:buSzPct val="95000"/>
              <a:buFont typeface="Wingdings 2"/>
              <a:buNone/>
              <a:tabLst/>
              <a:defRPr/>
            </a:pPr>
            <a:r>
              <a:rPr kumimoji="0" lang="en-US" sz="1800" b="0" i="0" u="none" strike="noStrike" kern="1200" cap="none" spc="0" normalizeH="0" baseline="0" noProof="0" dirty="0">
                <a:ln>
                  <a:noFill/>
                </a:ln>
                <a:solidFill>
                  <a:schemeClr val="tx1"/>
                </a:solidFill>
                <a:effectLst/>
                <a:uLnTx/>
                <a:uFillTx/>
                <a:latin typeface="Alexandria" pitchFamily="2" charset="-78"/>
                <a:ea typeface="+mn-ea"/>
                <a:cs typeface="Alexandria" pitchFamily="2" charset="-78"/>
              </a:rPr>
              <a:t>The period of paying the first installment to be counted from the date of contract conclusion</a:t>
            </a:r>
            <a:r>
              <a:rPr kumimoji="0" lang="ar-EG" sz="1800" b="0" i="0" u="none" strike="noStrike" kern="1200" cap="none" spc="0" normalizeH="0" baseline="0" noProof="0" dirty="0">
                <a:ln>
                  <a:noFill/>
                </a:ln>
                <a:solidFill>
                  <a:schemeClr val="tx1"/>
                </a:solidFill>
                <a:effectLst/>
                <a:uLnTx/>
                <a:uFillTx/>
                <a:latin typeface="Alexandria" pitchFamily="2" charset="-78"/>
                <a:ea typeface="+mn-ea"/>
                <a:cs typeface="Alexandria" pitchFamily="2" charset="-78"/>
              </a:rPr>
              <a:t> </a:t>
            </a:r>
            <a:r>
              <a:rPr kumimoji="0" lang="en-US" sz="1800" b="0" i="0" u="none" strike="noStrike" kern="1200" cap="none" spc="0" normalizeH="0" baseline="0" noProof="0" dirty="0">
                <a:ln>
                  <a:noFill/>
                </a:ln>
                <a:solidFill>
                  <a:schemeClr val="tx1"/>
                </a:solidFill>
                <a:effectLst/>
                <a:uLnTx/>
                <a:uFillTx/>
                <a:latin typeface="Alexandria" pitchFamily="2" charset="-78"/>
                <a:ea typeface="+mn-ea"/>
                <a:cs typeface="Alexandria" pitchFamily="2" charset="-78"/>
              </a:rPr>
              <a:t>, unless the parties expressly agreed on another date for example the date of deliverance.</a:t>
            </a:r>
            <a:endParaRPr kumimoji="0" lang="fa-IR" sz="1800" b="0" i="0" u="none" strike="noStrike" kern="1200" cap="none" spc="0" normalizeH="0" baseline="0" noProof="0" dirty="0">
              <a:ln>
                <a:noFill/>
              </a:ln>
              <a:solidFill>
                <a:schemeClr val="tx1"/>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B7E42A54-4238-2F39-7F86-0CC5E8FB0FE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C034C863-1581-C1CA-7BDE-2F1A057A099C}"/>
              </a:ext>
            </a:extLst>
          </p:cNvPr>
          <p:cNvPicPr>
            <a:picLocks noChangeAspect="1"/>
          </p:cNvPicPr>
          <p:nvPr/>
        </p:nvPicPr>
        <p:blipFill>
          <a:blip r:embed="rId4"/>
          <a:srcRect b="33814"/>
          <a:stretch/>
        </p:blipFill>
        <p:spPr>
          <a:xfrm>
            <a:off x="9590548" y="1581149"/>
            <a:ext cx="2466975" cy="2000471"/>
          </a:xfrm>
          <a:prstGeom prst="rect">
            <a:avLst/>
          </a:prstGeom>
        </p:spPr>
      </p:pic>
    </p:spTree>
    <p:extLst>
      <p:ext uri="{BB962C8B-B14F-4D97-AF65-F5344CB8AC3E}">
        <p14:creationId xmlns:p14="http://schemas.microsoft.com/office/powerpoint/2010/main" val="67527598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78CD85-82DE-553F-6429-B38A670A13C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C03BA5F-E189-6696-0EA7-37AE944C22F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CC98F2B8-8305-3F72-9872-2A404A1C1C96}"/>
              </a:ext>
            </a:extLst>
          </p:cNvPr>
          <p:cNvSpPr/>
          <p:nvPr/>
        </p:nvSpPr>
        <p:spPr>
          <a:xfrm>
            <a:off x="697855" y="1321123"/>
            <a:ext cx="10952278" cy="4944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ct val="20000"/>
              </a:spcBef>
              <a:spcAft>
                <a:spcPts val="0"/>
              </a:spcAft>
              <a:buClr>
                <a:srgbClr val="0BD0D9"/>
              </a:buClr>
              <a:buSzPct val="95000"/>
              <a:buFont typeface="Wingdings 2"/>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cs typeface="Alexandria" pitchFamily="2" charset="-78"/>
              </a:rPr>
              <a:t>C- distinguishing between mandatory and default rules</a:t>
            </a:r>
            <a:r>
              <a:rPr kumimoji="0" lang="en-US" sz="2000" b="0" i="0" u="none" strike="noStrike" kern="1200" cap="none" spc="0" normalizeH="0" baseline="0" noProof="0" dirty="0">
                <a:ln>
                  <a:noFill/>
                </a:ln>
                <a:solidFill>
                  <a:prstClr val="black"/>
                </a:solidFill>
                <a:effectLst/>
                <a:uLnTx/>
                <a:uFillTx/>
                <a:latin typeface="Alexandria" pitchFamily="2" charset="-78"/>
                <a:cs typeface="Alexandria" pitchFamily="2" charset="-78"/>
              </a:rPr>
              <a:t>:</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lang="en-US" sz="2000" b="1" dirty="0">
                <a:solidFill>
                  <a:prstClr val="black"/>
                </a:solidFill>
                <a:latin typeface="Alexandria" pitchFamily="2" charset="-78"/>
                <a:cs typeface="Alexandria" pitchFamily="2" charset="-78"/>
              </a:rPr>
              <a:t>* </a:t>
            </a:r>
            <a:r>
              <a:rPr kumimoji="0" lang="en-US" sz="2000" b="1" i="0" u="none" strike="noStrike" kern="1200" cap="none" spc="0" normalizeH="0" baseline="0" noProof="0" dirty="0">
                <a:ln>
                  <a:noFill/>
                </a:ln>
                <a:solidFill>
                  <a:prstClr val="black"/>
                </a:solidFill>
                <a:effectLst/>
                <a:uLnTx/>
                <a:uFillTx/>
                <a:latin typeface="Alexandria" pitchFamily="2" charset="-78"/>
                <a:cs typeface="Alexandria" pitchFamily="2" charset="-78"/>
              </a:rPr>
              <a:t>the following wordings indicate that the rule is mandatory:</a:t>
            </a:r>
          </a:p>
          <a:p>
            <a:pPr marR="0" lvl="0" algn="l" defTabSz="914400" rtl="0" eaLnBrk="1" fontAlgn="auto" latinLnBrk="0" hangingPunct="1">
              <a:lnSpc>
                <a:spcPct val="100000"/>
              </a:lnSpc>
              <a:spcBef>
                <a:spcPct val="20000"/>
              </a:spcBef>
              <a:spcAft>
                <a:spcPts val="0"/>
              </a:spcAft>
              <a:buClr>
                <a:srgbClr val="0BD0D9"/>
              </a:buClr>
              <a:buSzPct val="95000"/>
              <a:tabLst/>
              <a:defRPr/>
            </a:pPr>
            <a:endParaRPr kumimoji="0" lang="en-US" sz="2000" b="1"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  The legal rule may provide that </a:t>
            </a:r>
            <a:r>
              <a:rPr kumimoji="0" lang="en-US" b="1" i="0" u="sng" strike="noStrike" kern="1200" cap="none" spc="0" normalizeH="0" baseline="0" noProof="0" dirty="0">
                <a:ln>
                  <a:noFill/>
                </a:ln>
                <a:solidFill>
                  <a:srgbClr val="00AEEF"/>
                </a:solidFill>
                <a:effectLst/>
                <a:uLnTx/>
                <a:uFillTx/>
                <a:latin typeface="Alexandria" pitchFamily="2" charset="-78"/>
                <a:cs typeface="Alexandria" pitchFamily="2" charset="-78"/>
              </a:rPr>
              <a:t>any contrary agreement will be null and void</a:t>
            </a:r>
            <a:r>
              <a:rPr kumimoji="0" lang="en-US" b="1" i="0" u="sng" strike="noStrike" kern="1200" cap="none" spc="0" normalizeH="0" baseline="0" noProof="0" dirty="0">
                <a:ln>
                  <a:noFill/>
                </a:ln>
                <a:solidFill>
                  <a:srgbClr val="FF0000"/>
                </a:solidFill>
                <a:effectLst/>
                <a:uLnTx/>
                <a:uFillTx/>
                <a:latin typeface="Alexandria" pitchFamily="2" charset="-78"/>
                <a:cs typeface="Alexandria" pitchFamily="2" charset="-78"/>
              </a:rPr>
              <a:t>. </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For example : The ECC states that “any agreement made with regard to the succession of a living person is </a:t>
            </a:r>
            <a:r>
              <a:rPr kumimoji="0" lang="en-US" b="0" i="0" u="none" strike="noStrike" kern="1200" cap="none" spc="0" normalizeH="0" baseline="0" noProof="0" dirty="0">
                <a:ln>
                  <a:noFill/>
                </a:ln>
                <a:solidFill>
                  <a:srgbClr val="00AEEF"/>
                </a:solidFill>
                <a:effectLst/>
                <a:uLnTx/>
                <a:uFillTx/>
                <a:latin typeface="Alexandria" pitchFamily="2" charset="-78"/>
                <a:cs typeface="Alexandria" pitchFamily="2" charset="-78"/>
              </a:rPr>
              <a:t>void even </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if the living person consents to such agreement”. </a:t>
            </a:r>
            <a:endParaRPr kumimoji="0" lang="en-US" b="1" i="0" u="sng" strike="noStrike" kern="1200" cap="none" spc="0" normalizeH="0" baseline="0" noProof="0" dirty="0">
              <a:ln>
                <a:noFill/>
              </a:ln>
              <a:solidFill>
                <a:srgbClr val="FF0000"/>
              </a:solidFill>
              <a:effectLst/>
              <a:uLnTx/>
              <a:uFillTx/>
              <a:latin typeface="Alexandria" pitchFamily="2" charset="-78"/>
              <a:cs typeface="Alexandria" pitchFamily="2" charset="-78"/>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  The legal rule may include a </a:t>
            </a:r>
            <a:r>
              <a:rPr kumimoji="0" lang="en-US" b="1" i="0" u="sng" strike="noStrike" kern="1200" cap="none" spc="0" normalizeH="0" baseline="0" noProof="0" dirty="0">
                <a:ln>
                  <a:noFill/>
                </a:ln>
                <a:solidFill>
                  <a:srgbClr val="00AEEF"/>
                </a:solidFill>
                <a:effectLst/>
                <a:uLnTx/>
                <a:uFillTx/>
                <a:latin typeface="Alexandria" pitchFamily="2" charset="-78"/>
                <a:cs typeface="Alexandria" pitchFamily="2" charset="-78"/>
              </a:rPr>
              <a:t>penal sanction </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for any breach of its provisions. Such stating penal punishment for committing crimes.</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  The legal rule may contain </a:t>
            </a:r>
            <a:r>
              <a:rPr kumimoji="0" lang="en-US" b="1" i="0" u="sng" strike="noStrike" kern="1200" cap="none" spc="0" normalizeH="0" baseline="0" noProof="0" dirty="0">
                <a:ln>
                  <a:noFill/>
                </a:ln>
                <a:solidFill>
                  <a:srgbClr val="00AEEF"/>
                </a:solidFill>
                <a:effectLst/>
                <a:uLnTx/>
                <a:uFillTx/>
                <a:latin typeface="Alexandria" pitchFamily="2" charset="-78"/>
                <a:cs typeface="Alexandria" pitchFamily="2" charset="-78"/>
              </a:rPr>
              <a:t>words of a commanding or a prohibiting purport</a:t>
            </a:r>
            <a:r>
              <a:rPr kumimoji="0" lang="en-US" b="1" i="0" u="sng" strike="noStrike" kern="1200" cap="none" spc="0" normalizeH="0" baseline="0" noProof="0" dirty="0">
                <a:ln>
                  <a:noFill/>
                </a:ln>
                <a:solidFill>
                  <a:srgbClr val="FF0000"/>
                </a:solidFill>
                <a:effectLst/>
                <a:uLnTx/>
                <a:uFillTx/>
                <a:latin typeface="Alexandria" pitchFamily="2" charset="-78"/>
                <a:cs typeface="Alexandria" pitchFamily="2" charset="-78"/>
              </a:rPr>
              <a:t>. </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For example :“The interest rate should not exceed seven percent (7%). If the parties agree to a rate exceeding seven percent, </a:t>
            </a:r>
            <a:r>
              <a:rPr kumimoji="0" lang="en-US" b="0" i="0" u="none" strike="noStrike" kern="1200" cap="none" spc="0" normalizeH="0" baseline="0" noProof="0" dirty="0">
                <a:ln>
                  <a:noFill/>
                </a:ln>
                <a:solidFill>
                  <a:srgbClr val="00AEEF"/>
                </a:solidFill>
                <a:effectLst/>
                <a:uLnTx/>
                <a:uFillTx/>
                <a:latin typeface="Alexandria" pitchFamily="2" charset="-78"/>
                <a:cs typeface="Alexandria" pitchFamily="2" charset="-78"/>
              </a:rPr>
              <a:t>the rate shall be reduced to seven percent </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and any surplus that has been paid shall be refunded. </a:t>
            </a:r>
          </a:p>
          <a:p>
            <a:pPr marL="0" marR="0" lvl="0" indent="0" algn="just" defTabSz="914400" rtl="0" eaLnBrk="1" fontAlgn="auto" latinLnBrk="0" hangingPunct="1">
              <a:lnSpc>
                <a:spcPct val="100000"/>
              </a:lnSpc>
              <a:spcBef>
                <a:spcPct val="20000"/>
              </a:spcBef>
              <a:spcAft>
                <a:spcPts val="0"/>
              </a:spcAft>
              <a:buClr>
                <a:srgbClr val="0BD0D9"/>
              </a:buClr>
              <a:buSzPct val="95000"/>
              <a:buFont typeface="Wingdings 2"/>
              <a:buNone/>
              <a:tabLst/>
              <a:defRPr/>
            </a:pPr>
            <a:r>
              <a:rPr kumimoji="0" lang="en-US" b="0" i="0" u="none" strike="noStrike" kern="1200" cap="none" spc="0" normalizeH="0" baseline="0" noProof="0" dirty="0">
                <a:ln>
                  <a:noFill/>
                </a:ln>
                <a:solidFill>
                  <a:srgbClr val="FF0000"/>
                </a:solidFill>
                <a:effectLst/>
                <a:uLnTx/>
                <a:uFillTx/>
                <a:latin typeface="Alexandria" pitchFamily="2" charset="-78"/>
                <a:cs typeface="Alexandria" pitchFamily="2" charset="-78"/>
              </a:rPr>
              <a:t>.</a:t>
            </a:r>
            <a:endParaRPr kumimoji="0" lang="fa-IR"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70D71E9B-8160-BD71-CFA9-F4D01FF79A9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4497631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1AB21F-0D19-92E5-ABC7-0B697B4BD2C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B41CF20-E227-6124-7B95-E0C9E72F859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6886C3AB-AC26-23B2-3610-B4DAB92AFBE4}"/>
              </a:ext>
            </a:extLst>
          </p:cNvPr>
          <p:cNvSpPr/>
          <p:nvPr/>
        </p:nvSpPr>
        <p:spPr>
          <a:xfrm>
            <a:off x="180431" y="1362955"/>
            <a:ext cx="9369969" cy="49941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the following wordings indicate that the rule is complementary:</a:t>
            </a:r>
            <a:endPar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On contrary, the wording of a default rule contain formulations that indicates to its elective nature:</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b="1" i="1" u="none" strike="noStrike" kern="1200" cap="none" spc="0" normalizeH="0" baseline="0" noProof="0" dirty="0">
                <a:ln>
                  <a:noFill/>
                </a:ln>
                <a:solidFill>
                  <a:prstClr val="black"/>
                </a:solidFill>
                <a:effectLst/>
                <a:uLnTx/>
                <a:uFillTx/>
                <a:latin typeface="Alexandria" pitchFamily="2" charset="-78"/>
                <a:cs typeface="Alexandria" pitchFamily="2" charset="-78"/>
              </a:rPr>
              <a:t>Example of Supplementary legal rules: </a:t>
            </a:r>
            <a:endPar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We usually find in its provision “</a:t>
            </a:r>
            <a:r>
              <a:rPr kumimoji="0" lang="en-US" b="1" i="0" u="none" strike="noStrike" kern="1200" cap="none" spc="0" normalizeH="0" baseline="0" noProof="0" dirty="0">
                <a:ln>
                  <a:noFill/>
                </a:ln>
                <a:solidFill>
                  <a:srgbClr val="00AEEF"/>
                </a:solidFill>
                <a:effectLst/>
                <a:uLnTx/>
                <a:uFillTx/>
                <a:latin typeface="Alexandria" pitchFamily="2" charset="-78"/>
                <a:cs typeface="Alexandria" pitchFamily="2" charset="-78"/>
              </a:rPr>
              <a:t>unless otherwise is agreed</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 or “</a:t>
            </a:r>
            <a:r>
              <a:rPr kumimoji="0" lang="en-US" b="1" i="0" u="none" strike="noStrike" kern="1200" cap="none" spc="0" normalizeH="0" baseline="0" noProof="0" dirty="0">
                <a:ln>
                  <a:noFill/>
                </a:ln>
                <a:solidFill>
                  <a:srgbClr val="00AEEF"/>
                </a:solidFill>
                <a:effectLst/>
                <a:uLnTx/>
                <a:uFillTx/>
                <a:latin typeface="Alexandria" pitchFamily="2" charset="-78"/>
                <a:cs typeface="Alexandria" pitchFamily="2" charset="-78"/>
              </a:rPr>
              <a:t>if there is no agreement</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Example of these wordings are the following:</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The ECC which states that “the price of a sold thing should be paid at the same place where the delivery of the sold thing is made, </a:t>
            </a:r>
            <a:r>
              <a:rPr kumimoji="0" lang="en-US" b="0" i="0" u="sng" strike="noStrike" kern="1200" cap="none" spc="0" normalizeH="0" baseline="0" noProof="0" dirty="0">
                <a:ln>
                  <a:noFill/>
                </a:ln>
                <a:solidFill>
                  <a:srgbClr val="00AEEF"/>
                </a:solidFill>
                <a:effectLst/>
                <a:uLnTx/>
                <a:uFillTx/>
                <a:latin typeface="Alexandria" pitchFamily="2" charset="-78"/>
                <a:cs typeface="Alexandria" pitchFamily="2" charset="-78"/>
              </a:rPr>
              <a:t>unless otherwise is agreed </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as may be required by custom”. </a:t>
            </a:r>
          </a:p>
        </p:txBody>
      </p:sp>
      <p:pic>
        <p:nvPicPr>
          <p:cNvPr id="5" name="Graphic 21">
            <a:extLst>
              <a:ext uri="{FF2B5EF4-FFF2-40B4-BE49-F238E27FC236}">
                <a16:creationId xmlns:a16="http://schemas.microsoft.com/office/drawing/2014/main" id="{A544671C-F53E-AD6D-507C-71D072B129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8152A1FA-EF93-BF17-B9F5-A2186C4370CE}"/>
              </a:ext>
            </a:extLst>
          </p:cNvPr>
          <p:cNvPicPr>
            <a:picLocks noChangeAspect="1"/>
          </p:cNvPicPr>
          <p:nvPr/>
        </p:nvPicPr>
        <p:blipFill>
          <a:blip r:embed="rId4"/>
          <a:srcRect b="33814"/>
          <a:stretch/>
        </p:blipFill>
        <p:spPr>
          <a:xfrm>
            <a:off x="9629423" y="2518127"/>
            <a:ext cx="2466975" cy="2000471"/>
          </a:xfrm>
          <a:prstGeom prst="rect">
            <a:avLst/>
          </a:prstGeom>
        </p:spPr>
      </p:pic>
    </p:spTree>
    <p:extLst>
      <p:ext uri="{BB962C8B-B14F-4D97-AF65-F5344CB8AC3E}">
        <p14:creationId xmlns:p14="http://schemas.microsoft.com/office/powerpoint/2010/main" val="393886535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F49178-D9CB-1C41-DEF9-D2D2A14841E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54DBF02-20CA-087D-6E65-EE83E79DA24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2CF9742-2F16-13A5-A92A-0185B513069A}"/>
              </a:ext>
            </a:extLst>
          </p:cNvPr>
          <p:cNvSpPr/>
          <p:nvPr/>
        </p:nvSpPr>
        <p:spPr>
          <a:xfrm>
            <a:off x="137087" y="1416869"/>
            <a:ext cx="9177867" cy="49402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indent="-274320">
              <a:spcBef>
                <a:spcPct val="20000"/>
              </a:spcBef>
              <a:buClr>
                <a:srgbClr val="0BD0D9"/>
              </a:buClr>
              <a:buSzPct val="95000"/>
              <a:buFont typeface="Wingdings 2"/>
              <a:buChar char=""/>
              <a:defRPr/>
            </a:pPr>
            <a:r>
              <a:rPr lang="en-US" sz="2400" b="1" dirty="0">
                <a:solidFill>
                  <a:srgbClr val="00B0F0"/>
                </a:solidFill>
                <a:latin typeface="Alexandria" pitchFamily="2" charset="-78"/>
                <a:cs typeface="Alexandria" pitchFamily="2" charset="-78"/>
              </a:rPr>
              <a:t>Part 3: definition, kinds, and holders of legal rights:</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endPar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22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1- Definition of legal right :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it is an interest or power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recognized and protected by law.</a:t>
            </a:r>
            <a:endParaRPr lang="en-US" dirty="0">
              <a:solidFill>
                <a:srgbClr val="00AEEF"/>
              </a:solidFill>
              <a:latin typeface="Alexandria" pitchFamily="2" charset="-78"/>
              <a:cs typeface="Alexandria" pitchFamily="2" charset="-78"/>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What about this statement “I have the right to be rich as long as I work hard” ?</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this is not a legal right, because law doesn’t recognize or protect such interest.</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7AEAA5BD-552D-A675-1E3F-AE9537C958A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ECB29EC0-9E9E-1CEE-572C-6EF647DE2322}"/>
              </a:ext>
            </a:extLst>
          </p:cNvPr>
          <p:cNvPicPr>
            <a:picLocks noChangeAspect="1"/>
          </p:cNvPicPr>
          <p:nvPr/>
        </p:nvPicPr>
        <p:blipFill>
          <a:blip r:embed="rId4"/>
          <a:stretch>
            <a:fillRect/>
          </a:stretch>
        </p:blipFill>
        <p:spPr>
          <a:xfrm>
            <a:off x="9487867" y="2069379"/>
            <a:ext cx="2567046" cy="3051840"/>
          </a:xfrm>
          <a:prstGeom prst="rect">
            <a:avLst/>
          </a:prstGeom>
        </p:spPr>
      </p:pic>
    </p:spTree>
    <p:extLst>
      <p:ext uri="{BB962C8B-B14F-4D97-AF65-F5344CB8AC3E}">
        <p14:creationId xmlns:p14="http://schemas.microsoft.com/office/powerpoint/2010/main" val="164871987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EE2747-45F6-7EC3-EC20-5DE2C953138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01DF1BC-E7BA-7152-CD5B-D844707C6B9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25E851FA-E933-836D-5F98-A0B004C8727D}"/>
              </a:ext>
            </a:extLst>
          </p:cNvPr>
          <p:cNvSpPr/>
          <p:nvPr/>
        </p:nvSpPr>
        <p:spPr>
          <a:xfrm>
            <a:off x="409355" y="894080"/>
            <a:ext cx="8668544" cy="56133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onstantia" panose="02030602050306030303" pitchFamily="18" charset="0"/>
              <a:ea typeface="+mn-ea"/>
              <a:cs typeface="+mn-cs"/>
            </a:endParaRPr>
          </a:p>
        </p:txBody>
      </p:sp>
      <p:pic>
        <p:nvPicPr>
          <p:cNvPr id="5" name="Graphic 21">
            <a:extLst>
              <a:ext uri="{FF2B5EF4-FFF2-40B4-BE49-F238E27FC236}">
                <a16:creationId xmlns:a16="http://schemas.microsoft.com/office/drawing/2014/main" id="{A684E35A-3223-C2CF-A11F-79406E8CEFC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2" name="Content Placeholder 4">
            <a:extLst>
              <a:ext uri="{FF2B5EF4-FFF2-40B4-BE49-F238E27FC236}">
                <a16:creationId xmlns:a16="http://schemas.microsoft.com/office/drawing/2014/main" id="{8C950AED-7651-02E2-ED88-C08C0A21D71B}"/>
              </a:ext>
            </a:extLst>
          </p:cNvPr>
          <p:cNvGraphicFramePr>
            <a:graphicFrameLocks/>
          </p:cNvGraphicFramePr>
          <p:nvPr>
            <p:extLst>
              <p:ext uri="{D42A27DB-BD31-4B8C-83A1-F6EECF244321}">
                <p14:modId xmlns:p14="http://schemas.microsoft.com/office/powerpoint/2010/main" val="1082269875"/>
              </p:ext>
            </p:extLst>
          </p:nvPr>
        </p:nvGraphicFramePr>
        <p:xfrm>
          <a:off x="457200" y="894079"/>
          <a:ext cx="9138492" cy="561339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Rectangle: Rounded Corners 3">
            <a:extLst>
              <a:ext uri="{FF2B5EF4-FFF2-40B4-BE49-F238E27FC236}">
                <a16:creationId xmlns:a16="http://schemas.microsoft.com/office/drawing/2014/main" id="{A80234BC-EBD1-38A1-86AF-7CCAE36FCF5B}"/>
              </a:ext>
            </a:extLst>
          </p:cNvPr>
          <p:cNvSpPr/>
          <p:nvPr/>
        </p:nvSpPr>
        <p:spPr>
          <a:xfrm>
            <a:off x="9306823" y="2724671"/>
            <a:ext cx="2765234" cy="1739164"/>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20000"/>
              </a:spcBef>
              <a:spcAft>
                <a:spcPts val="0"/>
              </a:spcAft>
              <a:buClr>
                <a:srgbClr val="0BD0D9"/>
              </a:buClr>
              <a:buSzPct val="95000"/>
              <a:buFont typeface="Wingdings 2"/>
              <a:buNone/>
              <a:tabLst/>
              <a:defRPr/>
            </a:pPr>
            <a:r>
              <a:rPr kumimoji="0" lang="en-US" sz="22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2- different kinds of legal right</a:t>
            </a:r>
            <a:endParaRPr kumimoji="0" lang="fa-IR" sz="22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Tree>
    <p:extLst>
      <p:ext uri="{BB962C8B-B14F-4D97-AF65-F5344CB8AC3E}">
        <p14:creationId xmlns:p14="http://schemas.microsoft.com/office/powerpoint/2010/main" val="427650909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E918AE-2E69-E907-F1F7-4E0A24BA60D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3EE86DA-2C30-A205-0C95-EF9D689537E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0E7B1796-0BFC-448C-D9F7-9753C41AFE88}"/>
              </a:ext>
            </a:extLst>
          </p:cNvPr>
          <p:cNvSpPr/>
          <p:nvPr/>
        </p:nvSpPr>
        <p:spPr>
          <a:xfrm>
            <a:off x="220579" y="1155869"/>
            <a:ext cx="8923421"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Accordingly, legal Rights could be classified into political and non- political rights :</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lang="en-US" dirty="0">
                <a:solidFill>
                  <a:prstClr val="black"/>
                </a:solidFill>
                <a:latin typeface="Alexandria" pitchFamily="2" charset="-78"/>
                <a:cs typeface="Alexandria" pitchFamily="2" charset="-78"/>
              </a:rPr>
              <a:t>A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political rights: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those which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enable their holders to participate in the administration of the country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so enjoyed only by citizens, for ex: the right to vote in public elections, the right to be a candidate for elections in national legislative body.</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lang="en-US" dirty="0">
                <a:solidFill>
                  <a:prstClr val="black"/>
                </a:solidFill>
                <a:latin typeface="Alexandria" pitchFamily="2" charset="-78"/>
                <a:cs typeface="Alexandria" pitchFamily="2" charset="-78"/>
              </a:rPr>
              <a:t>B-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non- political rights: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or civil rights) are those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not related to the administration of state</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they are divided into public and private rights.</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lang="en-US" sz="2000" b="1" dirty="0">
                <a:solidFill>
                  <a:prstClr val="black"/>
                </a:solidFill>
                <a:latin typeface="Alexandria" pitchFamily="2" charset="-78"/>
                <a:cs typeface="Alexandria" pitchFamily="2" charset="-78"/>
              </a:rPr>
              <a:t>a-</a:t>
            </a: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public rights: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those enjoyed by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all persons</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existing in the society even foreigners called also “public freedoms”: such as the right of privacy, freedom of opinion, freedom of religion.</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lang="en-US" sz="2000" b="1" dirty="0">
                <a:solidFill>
                  <a:prstClr val="black"/>
                </a:solidFill>
                <a:latin typeface="Alexandria" pitchFamily="2" charset="-78"/>
                <a:cs typeface="Alexandria" pitchFamily="2" charset="-78"/>
              </a:rPr>
              <a:t>b</a:t>
            </a: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private rights: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those enjoyed by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specific persons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in the society, they are divided into pecuniary and non-pecuniary rights</a:t>
            </a:r>
          </a:p>
          <a:p>
            <a:pPr marL="0" marR="0" lvl="0" indent="0" algn="just" defTabSz="914400" rtl="0" eaLnBrk="1" fontAlgn="auto" latinLnBrk="0" hangingPunct="1">
              <a:lnSpc>
                <a:spcPct val="100000"/>
              </a:lnSpc>
              <a:spcBef>
                <a:spcPct val="20000"/>
              </a:spcBef>
              <a:spcAft>
                <a:spcPts val="0"/>
              </a:spcAft>
              <a:buClr>
                <a:srgbClr val="0BD0D9"/>
              </a:buClr>
              <a:buSzPct val="95000"/>
              <a:buFont typeface="Wingdings 2"/>
              <a:buNone/>
              <a:tabLst/>
              <a:defRPr/>
            </a:pPr>
            <a:r>
              <a:rPr kumimoji="0" lang="en-US" sz="1800" b="0" i="0" u="none" strike="noStrike" kern="1200" cap="none" spc="0" normalizeH="0" baseline="0" noProof="0" dirty="0">
                <a:ln>
                  <a:noFill/>
                </a:ln>
                <a:solidFill>
                  <a:srgbClr val="FF0000"/>
                </a:solidFill>
                <a:effectLst/>
                <a:uLnTx/>
                <a:uFillTx/>
                <a:latin typeface="Alexandria" pitchFamily="2" charset="-78"/>
                <a:ea typeface="+mn-ea"/>
                <a:cs typeface="Alexandria" pitchFamily="2" charset="-78"/>
              </a:rPr>
              <a:t>.</a:t>
            </a:r>
            <a:endParaRPr kumimoji="0" lang="fa-IR"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4433E5F1-22F9-0CC6-C603-C9EB2A0556D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26410BCD-232B-917F-F17E-67ED026428D0}"/>
              </a:ext>
            </a:extLst>
          </p:cNvPr>
          <p:cNvPicPr>
            <a:picLocks noChangeAspect="1"/>
          </p:cNvPicPr>
          <p:nvPr/>
        </p:nvPicPr>
        <p:blipFill>
          <a:blip r:embed="rId4"/>
          <a:stretch>
            <a:fillRect/>
          </a:stretch>
        </p:blipFill>
        <p:spPr>
          <a:xfrm>
            <a:off x="9335150" y="2089805"/>
            <a:ext cx="2636271" cy="3134138"/>
          </a:xfrm>
          <a:prstGeom prst="rect">
            <a:avLst/>
          </a:prstGeom>
        </p:spPr>
      </p:pic>
    </p:spTree>
    <p:extLst>
      <p:ext uri="{BB962C8B-B14F-4D97-AF65-F5344CB8AC3E}">
        <p14:creationId xmlns:p14="http://schemas.microsoft.com/office/powerpoint/2010/main" val="38495467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69B34E-158D-8B33-A34C-767E4B91762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AFD351C-526B-5FE9-5910-0EEE2E18968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39D0D784-1F4B-5869-DB43-9BFE3F1C62B3}"/>
              </a:ext>
            </a:extLst>
          </p:cNvPr>
          <p:cNvSpPr/>
          <p:nvPr/>
        </p:nvSpPr>
        <p:spPr>
          <a:xfrm>
            <a:off x="220579" y="1388532"/>
            <a:ext cx="9160488" cy="49228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Private rights are divided into:</a:t>
            </a:r>
          </a:p>
          <a:p>
            <a:pPr marR="0" lvl="0" algn="l" defTabSz="914400" rtl="0" eaLnBrk="1" fontAlgn="auto" latinLnBrk="0" hangingPunct="1">
              <a:lnSpc>
                <a:spcPct val="100000"/>
              </a:lnSpc>
              <a:spcBef>
                <a:spcPct val="20000"/>
              </a:spcBef>
              <a:spcAft>
                <a:spcPts val="0"/>
              </a:spcAft>
              <a:buClr>
                <a:srgbClr val="0BD0D9"/>
              </a:buClr>
              <a:buSzPct val="95000"/>
              <a:tabLst/>
              <a:defRPr/>
            </a:pPr>
            <a:endPar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 non- pecuniary or family rights :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are those rights which cannot be evaluated by money and arising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between family members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such as the right of co-inhabitation, the right of The right of lineage between father and daughter</a:t>
            </a:r>
            <a:r>
              <a:rPr lang="en-US" dirty="0">
                <a:solidFill>
                  <a:prstClr val="black"/>
                </a:solidFill>
                <a:latin typeface="Alexandria" pitchFamily="2" charset="-78"/>
                <a:cs typeface="Alexandria" pitchFamily="2" charset="-78"/>
              </a:rPr>
              <a:t>.</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II- pecuniary rights: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are those rights acquired by certain individuals and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could be evaluated by money</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these rights are </a:t>
            </a:r>
            <a:r>
              <a:rPr kumimoji="0" lang="en-US" sz="18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divided into real and personal rights.</a:t>
            </a:r>
          </a:p>
          <a:p>
            <a:pPr marL="0" marR="0" lvl="0" indent="0" algn="just" defTabSz="914400" rtl="0" eaLnBrk="1" fontAlgn="auto" latinLnBrk="0" hangingPunct="1">
              <a:lnSpc>
                <a:spcPct val="100000"/>
              </a:lnSpc>
              <a:spcBef>
                <a:spcPct val="20000"/>
              </a:spcBef>
              <a:spcAft>
                <a:spcPts val="0"/>
              </a:spcAft>
              <a:buClr>
                <a:srgbClr val="0BD0D9"/>
              </a:buClr>
              <a:buSzPct val="95000"/>
              <a:buFont typeface="Wingdings 2"/>
              <a:buNone/>
              <a:tabLst/>
              <a:defRPr/>
            </a:pPr>
            <a:endParaRPr kumimoji="0" lang="fa-IR"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DB1191CB-7A60-9D3A-985E-7554C728281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8B29D72C-041A-F924-573D-D8CE67CFF4EC}"/>
              </a:ext>
            </a:extLst>
          </p:cNvPr>
          <p:cNvPicPr>
            <a:picLocks noChangeAspect="1"/>
          </p:cNvPicPr>
          <p:nvPr/>
        </p:nvPicPr>
        <p:blipFill>
          <a:blip r:embed="rId4"/>
          <a:stretch>
            <a:fillRect/>
          </a:stretch>
        </p:blipFill>
        <p:spPr>
          <a:xfrm>
            <a:off x="9532665" y="2078516"/>
            <a:ext cx="2438756" cy="2899322"/>
          </a:xfrm>
          <a:prstGeom prst="rect">
            <a:avLst/>
          </a:prstGeom>
        </p:spPr>
      </p:pic>
    </p:spTree>
    <p:extLst>
      <p:ext uri="{BB962C8B-B14F-4D97-AF65-F5344CB8AC3E}">
        <p14:creationId xmlns:p14="http://schemas.microsoft.com/office/powerpoint/2010/main" val="415758891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26ED5F-3D91-3032-F1CD-182E50484DB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3F227DC-B8AC-6800-A329-58D8B09219F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07E838EC-E95D-FB88-BC59-1A520268CEED}"/>
              </a:ext>
            </a:extLst>
          </p:cNvPr>
          <p:cNvSpPr/>
          <p:nvPr/>
        </p:nvSpPr>
        <p:spPr>
          <a:xfrm>
            <a:off x="220579" y="1244323"/>
            <a:ext cx="8787954" cy="50439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2000" b="1" i="0" u="none" strike="noStrike" kern="1200" cap="none" spc="0" normalizeH="0" baseline="0" noProof="0" dirty="0">
                <a:ln>
                  <a:noFill/>
                </a:ln>
                <a:solidFill>
                  <a:prstClr val="black"/>
                </a:solidFill>
                <a:effectLst/>
                <a:uLnTx/>
                <a:uFillTx/>
                <a:latin typeface="Alexandria" pitchFamily="2" charset="-78"/>
                <a:cs typeface="Alexandria" pitchFamily="2" charset="-78"/>
              </a:rPr>
              <a:t>Kinds of pecuniary rights</a:t>
            </a:r>
            <a:r>
              <a:rPr kumimoji="0" lang="en-US" b="1" i="0" u="none" strike="noStrike" kern="1200" cap="none" spc="0" normalizeH="0" baseline="0" noProof="0" dirty="0">
                <a:ln>
                  <a:noFill/>
                </a:ln>
                <a:solidFill>
                  <a:prstClr val="black"/>
                </a:solidFill>
                <a:effectLst/>
                <a:uLnTx/>
                <a:uFillTx/>
                <a:latin typeface="Alexandria" pitchFamily="2" charset="-78"/>
                <a:cs typeface="Alexandria" pitchFamily="2" charset="-78"/>
              </a:rPr>
              <a:t>:</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endParaRPr kumimoji="0" lang="en-US" b="1"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2000" b="1" i="1" u="sng" strike="noStrike" kern="1200" cap="none" spc="0" normalizeH="0" baseline="0" noProof="0" dirty="0">
                <a:ln>
                  <a:noFill/>
                </a:ln>
                <a:solidFill>
                  <a:prstClr val="black"/>
                </a:solidFill>
                <a:effectLst/>
                <a:uLnTx/>
                <a:uFillTx/>
                <a:latin typeface="Alexandria" pitchFamily="2" charset="-78"/>
                <a:cs typeface="Alexandria" pitchFamily="2" charset="-78"/>
              </a:rPr>
              <a:t>* the personal rights:  </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which is a legal relation between two persons according to which one of them is obliged </a:t>
            </a:r>
            <a:r>
              <a:rPr kumimoji="0" lang="en-US" b="0" i="0" u="none" strike="noStrike" kern="1200" cap="none" spc="0" normalizeH="0" baseline="0" noProof="0" dirty="0">
                <a:ln>
                  <a:noFill/>
                </a:ln>
                <a:solidFill>
                  <a:srgbClr val="00AEEF"/>
                </a:solidFill>
                <a:effectLst/>
                <a:uLnTx/>
                <a:uFillTx/>
                <a:latin typeface="Alexandria" pitchFamily="2" charset="-78"/>
                <a:cs typeface="Alexandria" pitchFamily="2" charset="-78"/>
              </a:rPr>
              <a:t>to do </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something or </a:t>
            </a:r>
            <a:r>
              <a:rPr kumimoji="0" lang="en-US" b="0" i="0" u="none" strike="noStrike" kern="1200" cap="none" spc="0" normalizeH="0" baseline="0" noProof="0" dirty="0">
                <a:ln>
                  <a:noFill/>
                </a:ln>
                <a:solidFill>
                  <a:srgbClr val="00AEEF"/>
                </a:solidFill>
                <a:effectLst/>
                <a:uLnTx/>
                <a:uFillTx/>
                <a:latin typeface="Alexandria" pitchFamily="2" charset="-78"/>
                <a:cs typeface="Alexandria" pitchFamily="2" charset="-78"/>
              </a:rPr>
              <a:t>not to do </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something to the other party. </a:t>
            </a:r>
            <a:r>
              <a:rPr kumimoji="0" lang="en-US" b="0" i="0" u="none" strike="noStrike" kern="1200" cap="none" spc="0" normalizeH="0" baseline="0" noProof="0" dirty="0">
                <a:ln>
                  <a:noFill/>
                </a:ln>
                <a:solidFill>
                  <a:srgbClr val="00AEEF"/>
                </a:solidFill>
                <a:effectLst/>
                <a:uLnTx/>
                <a:uFillTx/>
                <a:latin typeface="Alexandria" pitchFamily="2" charset="-78"/>
                <a:cs typeface="Alexandria" pitchFamily="2" charset="-78"/>
              </a:rPr>
              <a:t>Protected against the obliged person only.</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endPar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in personal rights, the obliged person is called the </a:t>
            </a:r>
            <a:r>
              <a:rPr kumimoji="0" lang="en-US" b="0" i="0" u="none" strike="noStrike" kern="1200" cap="none" spc="0" normalizeH="0" baseline="0" noProof="0" dirty="0">
                <a:ln>
                  <a:noFill/>
                </a:ln>
                <a:solidFill>
                  <a:srgbClr val="00AEEF"/>
                </a:solidFill>
                <a:effectLst/>
                <a:uLnTx/>
                <a:uFillTx/>
                <a:latin typeface="Alexandria" pitchFamily="2" charset="-78"/>
                <a:cs typeface="Alexandria" pitchFamily="2" charset="-78"/>
              </a:rPr>
              <a:t>debtor </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and the other is called the </a:t>
            </a:r>
            <a:r>
              <a:rPr kumimoji="0" lang="en-US" b="0" i="0" u="none" strike="noStrike" kern="1200" cap="none" spc="0" normalizeH="0" baseline="0" noProof="0" dirty="0">
                <a:ln>
                  <a:noFill/>
                </a:ln>
                <a:solidFill>
                  <a:srgbClr val="00AEEF"/>
                </a:solidFill>
                <a:effectLst/>
                <a:uLnTx/>
                <a:uFillTx/>
                <a:latin typeface="Alexandria" pitchFamily="2" charset="-78"/>
                <a:cs typeface="Alexandria" pitchFamily="2" charset="-78"/>
              </a:rPr>
              <a:t>creditor.  </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endPar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b="1" i="0" u="none" strike="noStrike" kern="1200" cap="none" spc="0" normalizeH="0" baseline="0" noProof="0" dirty="0">
                <a:ln>
                  <a:noFill/>
                </a:ln>
                <a:solidFill>
                  <a:prstClr val="black"/>
                </a:solidFill>
                <a:effectLst/>
                <a:uLnTx/>
                <a:uFillTx/>
                <a:latin typeface="Alexandria" pitchFamily="2" charset="-78"/>
                <a:cs typeface="Alexandria" pitchFamily="2" charset="-78"/>
              </a:rPr>
              <a:t>Personal right </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equals what is called the</a:t>
            </a:r>
            <a:r>
              <a:rPr kumimoji="0" lang="en-US" b="1" i="0" u="none" strike="noStrike" kern="1200" cap="none" spc="0" normalizeH="0" baseline="0" noProof="0" dirty="0">
                <a:ln>
                  <a:noFill/>
                </a:ln>
                <a:solidFill>
                  <a:prstClr val="black"/>
                </a:solidFill>
                <a:effectLst/>
                <a:uLnTx/>
                <a:uFillTx/>
                <a:latin typeface="Alexandria" pitchFamily="2" charset="-78"/>
                <a:cs typeface="Alexandria" pitchFamily="2" charset="-78"/>
              </a:rPr>
              <a:t> obligation </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because each personal right for the creditor creates an obligation on the debtor.</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endPar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EE5987F2-B740-D91D-C9E8-457DDC3F392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4FDD666D-EB82-E493-AA78-A32C758670BD}"/>
              </a:ext>
            </a:extLst>
          </p:cNvPr>
          <p:cNvPicPr>
            <a:picLocks noChangeAspect="1"/>
          </p:cNvPicPr>
          <p:nvPr/>
        </p:nvPicPr>
        <p:blipFill>
          <a:blip r:embed="rId4"/>
          <a:stretch>
            <a:fillRect/>
          </a:stretch>
        </p:blipFill>
        <p:spPr>
          <a:xfrm>
            <a:off x="9256574" y="2348651"/>
            <a:ext cx="2714847" cy="2988743"/>
          </a:xfrm>
          <a:prstGeom prst="rect">
            <a:avLst/>
          </a:prstGeom>
        </p:spPr>
      </p:pic>
    </p:spTree>
    <p:extLst>
      <p:ext uri="{BB962C8B-B14F-4D97-AF65-F5344CB8AC3E}">
        <p14:creationId xmlns:p14="http://schemas.microsoft.com/office/powerpoint/2010/main" val="361549231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B2FB7C-5083-29CE-00FA-B0879C95BA5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31FF8F7-815B-A22E-E81E-A63AE33D26D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C903321C-0D10-4EF0-229F-11E605BA4E24}"/>
              </a:ext>
            </a:extLst>
          </p:cNvPr>
          <p:cNvSpPr/>
          <p:nvPr/>
        </p:nvSpPr>
        <p:spPr>
          <a:xfrm>
            <a:off x="265734" y="1422962"/>
            <a:ext cx="8708933" cy="48644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100000"/>
              </a:lnSpc>
              <a:spcBef>
                <a:spcPct val="20000"/>
              </a:spcBef>
              <a:spcAft>
                <a:spcPts val="0"/>
              </a:spcAft>
              <a:buClr>
                <a:srgbClr val="0BD0D9"/>
              </a:buClr>
              <a:buSzPct val="95000"/>
              <a:tabLst/>
              <a:defRPr/>
            </a:pPr>
            <a:endPar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2000" b="1" i="0" u="sng" strike="noStrike" kern="1200" cap="none" spc="0" normalizeH="0" baseline="0" noProof="0" dirty="0">
                <a:ln>
                  <a:noFill/>
                </a:ln>
                <a:solidFill>
                  <a:prstClr val="black"/>
                </a:solidFill>
                <a:effectLst/>
                <a:uLnTx/>
                <a:uFillTx/>
                <a:latin typeface="Alexandria" pitchFamily="2" charset="-78"/>
                <a:cs typeface="Alexandria" pitchFamily="2" charset="-78"/>
              </a:rPr>
              <a:t>- the obligation to do: </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is the obligation to </a:t>
            </a:r>
            <a:r>
              <a:rPr kumimoji="0" lang="en-US" b="0" i="0" u="none" strike="noStrike" kern="1200" cap="none" spc="0" normalizeH="0" baseline="0" noProof="0" dirty="0">
                <a:ln>
                  <a:noFill/>
                </a:ln>
                <a:solidFill>
                  <a:srgbClr val="00AEEF"/>
                </a:solidFill>
                <a:effectLst/>
                <a:uLnTx/>
                <a:uFillTx/>
                <a:latin typeface="Alexandria" pitchFamily="2" charset="-78"/>
                <a:cs typeface="Alexandria" pitchFamily="2" charset="-78"/>
              </a:rPr>
              <a:t>do certain work </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 such as repairing certain machine, working in a certain job, drawing a picture….etc.. </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endPar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2000" b="1" i="0" u="sng" strike="noStrike" kern="1200" cap="none" spc="0" normalizeH="0" baseline="0" noProof="0" dirty="0">
                <a:ln>
                  <a:noFill/>
                </a:ln>
                <a:solidFill>
                  <a:prstClr val="black"/>
                </a:solidFill>
                <a:effectLst/>
                <a:uLnTx/>
                <a:uFillTx/>
                <a:latin typeface="Alexandria" pitchFamily="2" charset="-78"/>
                <a:cs typeface="Alexandria" pitchFamily="2" charset="-78"/>
              </a:rPr>
              <a:t>- The obligation not to: </a:t>
            </a:r>
            <a:r>
              <a:rPr kumimoji="0" lang="en-US" sz="2000"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the obligation </a:t>
            </a:r>
            <a:r>
              <a:rPr kumimoji="0" lang="en-US" b="0" i="0" u="none" strike="noStrike" kern="1200" cap="none" spc="0" normalizeH="0" baseline="0" noProof="0" dirty="0">
                <a:ln>
                  <a:noFill/>
                </a:ln>
                <a:solidFill>
                  <a:srgbClr val="00AEEF"/>
                </a:solidFill>
                <a:effectLst/>
                <a:uLnTx/>
                <a:uFillTx/>
                <a:latin typeface="Alexandria" pitchFamily="2" charset="-78"/>
                <a:cs typeface="Alexandria" pitchFamily="2" charset="-78"/>
              </a:rPr>
              <a:t>not to do certain act which the obliged legally has the right to do if there is no such obligation.</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endParaRPr lang="en-US" dirty="0">
              <a:solidFill>
                <a:prstClr val="black"/>
              </a:solidFill>
              <a:latin typeface="Alexandria" pitchFamily="2" charset="-78"/>
              <a:cs typeface="Alexandria" pitchFamily="2" charset="-78"/>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lang="en-US" dirty="0">
                <a:solidFill>
                  <a:prstClr val="black"/>
                </a:solidFill>
                <a:latin typeface="Alexandria" pitchFamily="2" charset="-78"/>
                <a:cs typeface="Alexandria" pitchFamily="2" charset="-78"/>
              </a:rPr>
              <a:t>T</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his obligation finds the great part of its examples in the commercial field:</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Such as the obligation of a vendor not to compete the buyer by not opening  a shop of the same kind of the sold shop in the same city,  and the obligation of former workers not to declare or use  the commercial secrets of his employer</a:t>
            </a:r>
            <a:endParaRPr kumimoji="0" lang="fa-IR"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CFBB234E-E3EC-EA96-7155-F677E1B8073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B817FAE8-11E8-9319-DCE5-F3263B7CA229}"/>
              </a:ext>
            </a:extLst>
          </p:cNvPr>
          <p:cNvPicPr>
            <a:picLocks noChangeAspect="1"/>
          </p:cNvPicPr>
          <p:nvPr/>
        </p:nvPicPr>
        <p:blipFill>
          <a:blip r:embed="rId4"/>
          <a:stretch>
            <a:fillRect/>
          </a:stretch>
        </p:blipFill>
        <p:spPr>
          <a:xfrm>
            <a:off x="9147538" y="2077399"/>
            <a:ext cx="2778728" cy="2957445"/>
          </a:xfrm>
          <a:prstGeom prst="rect">
            <a:avLst/>
          </a:prstGeom>
        </p:spPr>
      </p:pic>
    </p:spTree>
    <p:extLst>
      <p:ext uri="{BB962C8B-B14F-4D97-AF65-F5344CB8AC3E}">
        <p14:creationId xmlns:p14="http://schemas.microsoft.com/office/powerpoint/2010/main" val="391417943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55A357-440B-E623-B21F-94E8C4F64FD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C9C47B2-FCB9-E551-0332-4457CAB5AD5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A0C12235-4F88-105F-BA97-74332D0468EA}"/>
              </a:ext>
            </a:extLst>
          </p:cNvPr>
          <p:cNvSpPr/>
          <p:nvPr/>
        </p:nvSpPr>
        <p:spPr>
          <a:xfrm>
            <a:off x="417497" y="1466423"/>
            <a:ext cx="8421703" cy="47989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endPar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2000" b="1" i="1" u="sng" strike="noStrike" kern="1200" cap="none" spc="0" normalizeH="0" baseline="0" noProof="0" dirty="0">
                <a:ln>
                  <a:noFill/>
                </a:ln>
                <a:solidFill>
                  <a:prstClr val="black"/>
                </a:solidFill>
                <a:effectLst/>
                <a:uLnTx/>
                <a:uFillTx/>
                <a:latin typeface="Alexandria" pitchFamily="2" charset="-78"/>
                <a:cs typeface="Alexandria" pitchFamily="2" charset="-78"/>
              </a:rPr>
              <a:t>* real rights: </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it is a relation between a person and a thing according to which  a certain power is given for certain person over certain thing. </a:t>
            </a:r>
            <a:r>
              <a:rPr kumimoji="0" lang="en-US" b="0" i="0" u="none" strike="noStrike" kern="1200" cap="none" spc="0" normalizeH="0" baseline="0" noProof="0" dirty="0">
                <a:ln>
                  <a:noFill/>
                </a:ln>
                <a:solidFill>
                  <a:srgbClr val="00AEEF"/>
                </a:solidFill>
                <a:effectLst/>
                <a:uLnTx/>
                <a:uFillTx/>
                <a:latin typeface="Alexandria" pitchFamily="2" charset="-78"/>
                <a:cs typeface="Alexandria" pitchFamily="2" charset="-78"/>
              </a:rPr>
              <a:t>Protected against all person in the society.</a:t>
            </a:r>
            <a:endPar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Ex: </a:t>
            </a:r>
            <a:r>
              <a:rPr kumimoji="0" lang="en-US" b="0" i="0" u="none" strike="noStrike" kern="1200" cap="none" spc="0" normalizeH="0" baseline="0" noProof="0" dirty="0">
                <a:ln>
                  <a:noFill/>
                </a:ln>
                <a:solidFill>
                  <a:srgbClr val="00AEEF"/>
                </a:solidFill>
                <a:effectLst/>
                <a:uLnTx/>
                <a:uFillTx/>
                <a:latin typeface="Alexandria" pitchFamily="2" charset="-78"/>
                <a:cs typeface="Alexandria" pitchFamily="2" charset="-78"/>
              </a:rPr>
              <a:t>ownership</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 as a real right it give its holder three powers</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en-US" b="0" i="0" u="none" strike="noStrike" kern="1200" cap="none" spc="0" normalizeH="0" baseline="0" noProof="0" dirty="0">
                <a:ln>
                  <a:noFill/>
                </a:ln>
                <a:solidFill>
                  <a:srgbClr val="00AEEF"/>
                </a:solidFill>
                <a:effectLst/>
                <a:uLnTx/>
                <a:uFillTx/>
                <a:latin typeface="Alexandria" pitchFamily="2" charset="-78"/>
                <a:cs typeface="Alexandria" pitchFamily="2" charset="-78"/>
              </a:rPr>
              <a:t>enjoyment: </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to use the owned thing .</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endPar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en-US" b="0" i="0" u="none" strike="noStrike" kern="1200" cap="none" spc="0" normalizeH="0" baseline="0" noProof="0" dirty="0">
                <a:ln>
                  <a:noFill/>
                </a:ln>
                <a:solidFill>
                  <a:srgbClr val="00AEEF"/>
                </a:solidFill>
                <a:effectLst/>
                <a:uLnTx/>
                <a:uFillTx/>
                <a:latin typeface="Alexandria" pitchFamily="2" charset="-78"/>
                <a:cs typeface="Alexandria" pitchFamily="2" charset="-78"/>
              </a:rPr>
              <a:t>exploitation : </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to get the benefit of that things ( fruits of agricultural land, rent of apartment).</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endPar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en-US" b="0" i="0" u="none" strike="noStrike" kern="1200" cap="none" spc="0" normalizeH="0" baseline="0" noProof="0" dirty="0">
                <a:ln>
                  <a:noFill/>
                </a:ln>
                <a:solidFill>
                  <a:srgbClr val="00AEEF"/>
                </a:solidFill>
                <a:effectLst/>
                <a:uLnTx/>
                <a:uFillTx/>
                <a:latin typeface="Alexandria" pitchFamily="2" charset="-78"/>
                <a:cs typeface="Alexandria" pitchFamily="2" charset="-78"/>
              </a:rPr>
              <a:t>disposition: </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to sell it.</a:t>
            </a:r>
          </a:p>
        </p:txBody>
      </p:sp>
      <p:pic>
        <p:nvPicPr>
          <p:cNvPr id="5" name="Graphic 21">
            <a:extLst>
              <a:ext uri="{FF2B5EF4-FFF2-40B4-BE49-F238E27FC236}">
                <a16:creationId xmlns:a16="http://schemas.microsoft.com/office/drawing/2014/main" id="{12AA246B-D42B-8235-06F4-373A49DF903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AB8CB4BE-457F-C5DC-E2E4-640605DBD11B}"/>
              </a:ext>
            </a:extLst>
          </p:cNvPr>
          <p:cNvPicPr>
            <a:picLocks noChangeAspect="1"/>
          </p:cNvPicPr>
          <p:nvPr/>
        </p:nvPicPr>
        <p:blipFill>
          <a:blip r:embed="rId4"/>
          <a:stretch>
            <a:fillRect/>
          </a:stretch>
        </p:blipFill>
        <p:spPr>
          <a:xfrm>
            <a:off x="9117616" y="2251484"/>
            <a:ext cx="2656887" cy="3012896"/>
          </a:xfrm>
          <a:prstGeom prst="rect">
            <a:avLst/>
          </a:prstGeom>
        </p:spPr>
      </p:pic>
    </p:spTree>
    <p:extLst>
      <p:ext uri="{BB962C8B-B14F-4D97-AF65-F5344CB8AC3E}">
        <p14:creationId xmlns:p14="http://schemas.microsoft.com/office/powerpoint/2010/main" val="262045728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10C7F7-C379-D278-BD70-815F454726D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9AFA4D1-A627-F2AB-0D8B-F32E62952A7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270F3B61-4710-DB4C-55B2-5946506D3006}"/>
              </a:ext>
            </a:extLst>
          </p:cNvPr>
          <p:cNvSpPr/>
          <p:nvPr/>
        </p:nvSpPr>
        <p:spPr>
          <a:xfrm>
            <a:off x="180431" y="1545554"/>
            <a:ext cx="8262409" cy="48115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2000" b="1" i="0" strike="noStrike" kern="1200" cap="none" spc="0" normalizeH="0" baseline="0" noProof="0" dirty="0">
                <a:ln>
                  <a:noFill/>
                </a:ln>
                <a:solidFill>
                  <a:schemeClr val="tx1"/>
                </a:solidFill>
                <a:effectLst/>
                <a:uLnTx/>
                <a:uFillTx/>
                <a:latin typeface="Alexandria" pitchFamily="2" charset="-78"/>
                <a:cs typeface="Alexandria" pitchFamily="2" charset="-78"/>
              </a:rPr>
              <a:t>3- </a:t>
            </a:r>
            <a:r>
              <a:rPr kumimoji="0" lang="en-US" sz="2000" b="1" i="0" strike="noStrike" kern="1200" cap="none" spc="0" normalizeH="0" baseline="0" noProof="0" dirty="0">
                <a:ln>
                  <a:noFill/>
                </a:ln>
                <a:solidFill>
                  <a:schemeClr val="tx1"/>
                </a:solidFill>
                <a:effectLst/>
                <a:uLnTx/>
                <a:uFillTx/>
                <a:latin typeface="Alexandria" pitchFamily="2" charset="-78"/>
                <a:ea typeface="+mj-ea"/>
                <a:cs typeface="Alexandria" pitchFamily="2" charset="-78"/>
              </a:rPr>
              <a:t>Holders of rights (person):</a:t>
            </a:r>
          </a:p>
          <a:p>
            <a:pPr marL="0" marR="0" lvl="0" indent="0" algn="l" defTabSz="914400" rtl="0" eaLnBrk="1" fontAlgn="auto" latinLnBrk="0" hangingPunct="1">
              <a:lnSpc>
                <a:spcPct val="150000"/>
              </a:lnSpc>
              <a:spcBef>
                <a:spcPct val="20000"/>
              </a:spcBef>
              <a:spcAft>
                <a:spcPts val="0"/>
              </a:spcAft>
              <a:buClr>
                <a:srgbClr val="0BD0D9"/>
              </a:buClr>
              <a:buSzPct val="95000"/>
              <a:buFont typeface="Wingdings 2"/>
              <a:buNone/>
              <a:tabLst/>
              <a:defRPr/>
            </a:pPr>
            <a:r>
              <a:rPr kumimoji="0" lang="en-US" i="0" u="none" strike="noStrike" kern="1200" cap="none" spc="0" normalizeH="0" baseline="0" noProof="0" dirty="0">
                <a:ln>
                  <a:noFill/>
                </a:ln>
                <a:solidFill>
                  <a:prstClr val="black"/>
                </a:solidFill>
                <a:effectLst/>
                <a:uLnTx/>
                <a:uFillTx/>
                <a:latin typeface="Alexandria" pitchFamily="2" charset="-78"/>
                <a:cs typeface="Alexandria" pitchFamily="2" charset="-78"/>
              </a:rPr>
              <a:t>The law grants the </a:t>
            </a:r>
            <a:r>
              <a:rPr kumimoji="0" lang="en-US" i="0" u="none" strike="noStrike" kern="1200" cap="none" spc="0" normalizeH="0" baseline="0" noProof="0" dirty="0">
                <a:ln>
                  <a:noFill/>
                </a:ln>
                <a:solidFill>
                  <a:srgbClr val="00AEEF"/>
                </a:solidFill>
                <a:effectLst/>
                <a:uLnTx/>
                <a:uFillTx/>
                <a:latin typeface="Alexandria" pitchFamily="2" charset="-78"/>
                <a:cs typeface="Alexandria" pitchFamily="2" charset="-78"/>
              </a:rPr>
              <a:t>legal personality </a:t>
            </a:r>
            <a:r>
              <a:rPr kumimoji="0" lang="en-US" i="0" u="none" strike="noStrike" kern="1200" cap="none" spc="0" normalizeH="0" baseline="0" noProof="0" dirty="0">
                <a:ln>
                  <a:noFill/>
                </a:ln>
                <a:solidFill>
                  <a:prstClr val="black"/>
                </a:solidFill>
                <a:effectLst/>
                <a:uLnTx/>
                <a:uFillTx/>
                <a:latin typeface="Alexandria" pitchFamily="2" charset="-78"/>
                <a:cs typeface="Alexandria" pitchFamily="2" charset="-78"/>
              </a:rPr>
              <a:t>to two kinds of persons each of them may </a:t>
            </a:r>
            <a:r>
              <a:rPr kumimoji="0" lang="en-US" i="0" u="none" strike="noStrike" kern="1200" cap="none" spc="0" normalizeH="0" baseline="0" noProof="0" dirty="0">
                <a:ln>
                  <a:noFill/>
                </a:ln>
                <a:solidFill>
                  <a:srgbClr val="00AEEF"/>
                </a:solidFill>
                <a:effectLst/>
                <a:uLnTx/>
                <a:uFillTx/>
                <a:latin typeface="Alexandria" pitchFamily="2" charset="-78"/>
                <a:cs typeface="Alexandria" pitchFamily="2" charset="-78"/>
              </a:rPr>
              <a:t>acquire rights and bear obligations</a:t>
            </a:r>
            <a:r>
              <a:rPr kumimoji="0" lang="en-US" i="0" u="none" strike="noStrike" kern="1200" cap="none" spc="0" normalizeH="0" baseline="0" noProof="0" dirty="0">
                <a:ln>
                  <a:noFill/>
                </a:ln>
                <a:solidFill>
                  <a:prstClr val="black"/>
                </a:solidFill>
                <a:effectLst/>
                <a:uLnTx/>
                <a:uFillTx/>
                <a:latin typeface="Alexandria" pitchFamily="2" charset="-78"/>
                <a:cs typeface="Alexandria" pitchFamily="2" charset="-78"/>
              </a:rPr>
              <a:t> and make contracts, they can sue others and be sued and enjoy different features of legal personality.</a:t>
            </a:r>
            <a:endParaRPr lang="en-US" dirty="0">
              <a:solidFill>
                <a:prstClr val="black"/>
              </a:solidFill>
              <a:latin typeface="Alexandria" pitchFamily="2" charset="-78"/>
              <a:cs typeface="Alexandria" pitchFamily="2" charset="-78"/>
            </a:endParaRPr>
          </a:p>
          <a:p>
            <a:pPr marL="0" marR="0" lvl="0" indent="0" algn="l" defTabSz="914400" rtl="0" eaLnBrk="1" fontAlgn="auto" latinLnBrk="0" hangingPunct="1">
              <a:lnSpc>
                <a:spcPct val="150000"/>
              </a:lnSpc>
              <a:spcBef>
                <a:spcPct val="20000"/>
              </a:spcBef>
              <a:spcAft>
                <a:spcPts val="0"/>
              </a:spcAft>
              <a:buClr>
                <a:srgbClr val="0BD0D9"/>
              </a:buClr>
              <a:buSzPct val="95000"/>
              <a:buFont typeface="Wingdings 2"/>
              <a:buNone/>
              <a:tabLst/>
              <a:defRPr/>
            </a:pPr>
            <a:r>
              <a:rPr kumimoji="0" lang="en-US" i="0" u="none" strike="noStrike" kern="1200" cap="none" spc="0" normalizeH="0" baseline="0" noProof="0" dirty="0">
                <a:ln>
                  <a:noFill/>
                </a:ln>
                <a:solidFill>
                  <a:prstClr val="black"/>
                </a:solidFill>
                <a:effectLst/>
                <a:uLnTx/>
                <a:uFillTx/>
                <a:latin typeface="Alexandria" pitchFamily="2" charset="-78"/>
                <a:cs typeface="Alexandria" pitchFamily="2" charset="-78"/>
              </a:rPr>
              <a:t> These two persons are </a:t>
            </a:r>
            <a:r>
              <a:rPr kumimoji="0" lang="en-US" i="0" u="none" strike="noStrike" kern="1200" cap="none" spc="0" normalizeH="0" baseline="0" noProof="0" dirty="0">
                <a:ln>
                  <a:noFill/>
                </a:ln>
                <a:solidFill>
                  <a:srgbClr val="00AEEF"/>
                </a:solidFill>
                <a:effectLst/>
                <a:uLnTx/>
                <a:uFillTx/>
                <a:latin typeface="Alexandria" pitchFamily="2" charset="-78"/>
                <a:cs typeface="Alexandria" pitchFamily="2" charset="-78"/>
              </a:rPr>
              <a:t>natural</a:t>
            </a:r>
            <a:r>
              <a:rPr kumimoji="0" lang="en-US" i="0" u="none" strike="noStrike" kern="1200" cap="none" spc="0" normalizeH="0" baseline="0" noProof="0" dirty="0">
                <a:ln>
                  <a:noFill/>
                </a:ln>
                <a:solidFill>
                  <a:prstClr val="black"/>
                </a:solidFill>
                <a:effectLst/>
                <a:uLnTx/>
                <a:uFillTx/>
                <a:latin typeface="Alexandria" pitchFamily="2" charset="-78"/>
                <a:cs typeface="Alexandria" pitchFamily="2" charset="-78"/>
              </a:rPr>
              <a:t> and </a:t>
            </a:r>
            <a:r>
              <a:rPr kumimoji="0" lang="en-US" i="0" u="none" strike="noStrike" kern="1200" cap="none" spc="0" normalizeH="0" baseline="0" noProof="0" dirty="0">
                <a:ln>
                  <a:noFill/>
                </a:ln>
                <a:solidFill>
                  <a:srgbClr val="00AEEF"/>
                </a:solidFill>
                <a:effectLst/>
                <a:uLnTx/>
                <a:uFillTx/>
                <a:latin typeface="Alexandria" pitchFamily="2" charset="-78"/>
                <a:cs typeface="Alexandria" pitchFamily="2" charset="-78"/>
              </a:rPr>
              <a:t>juristic persons</a:t>
            </a:r>
            <a:r>
              <a:rPr kumimoji="0" lang="en-US" i="0" u="none" strike="noStrike" kern="1200" cap="none" spc="0" normalizeH="0" baseline="0" noProof="0" dirty="0">
                <a:ln>
                  <a:noFill/>
                </a:ln>
                <a:solidFill>
                  <a:prstClr val="black"/>
                </a:solidFill>
                <a:effectLst/>
                <a:uLnTx/>
                <a:uFillTx/>
                <a:latin typeface="Alexandria" pitchFamily="2" charset="-78"/>
                <a:cs typeface="Alexandria" pitchFamily="2" charset="-78"/>
              </a:rPr>
              <a:t>: they are called the holder of  legal right.</a:t>
            </a:r>
            <a:endParaRPr kumimoji="0" lang="fa-IR" i="0" strike="noStrike" kern="1200" cap="none" spc="0" normalizeH="0" baseline="0" noProof="0" dirty="0">
              <a:ln>
                <a:noFill/>
              </a:ln>
              <a:solidFill>
                <a:schemeClr val="tx1"/>
              </a:solidFill>
              <a:effectLst/>
              <a:uLnTx/>
              <a:uFillTx/>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6DDC2A61-DDDA-861A-AD90-8C3F2877B80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9FC132C6-134F-E621-A7DE-51AAE7ADB6C4}"/>
              </a:ext>
            </a:extLst>
          </p:cNvPr>
          <p:cNvPicPr>
            <a:picLocks noChangeAspect="1"/>
          </p:cNvPicPr>
          <p:nvPr/>
        </p:nvPicPr>
        <p:blipFill>
          <a:blip r:embed="rId4"/>
          <a:stretch>
            <a:fillRect/>
          </a:stretch>
        </p:blipFill>
        <p:spPr>
          <a:xfrm>
            <a:off x="8725873" y="2110000"/>
            <a:ext cx="3377477" cy="3105467"/>
          </a:xfrm>
          <a:prstGeom prst="rect">
            <a:avLst/>
          </a:prstGeom>
        </p:spPr>
      </p:pic>
    </p:spTree>
    <p:extLst>
      <p:ext uri="{BB962C8B-B14F-4D97-AF65-F5344CB8AC3E}">
        <p14:creationId xmlns:p14="http://schemas.microsoft.com/office/powerpoint/2010/main" val="323008004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2AEC61-C7B9-9908-62E1-0EB3CA09029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1629ADD-1B18-D91C-993B-C2D251484AB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2C44DF7E-7F61-D724-23B4-1965D12DC884}"/>
              </a:ext>
            </a:extLst>
          </p:cNvPr>
          <p:cNvSpPr/>
          <p:nvPr/>
        </p:nvSpPr>
        <p:spPr>
          <a:xfrm>
            <a:off x="180431" y="1519364"/>
            <a:ext cx="8923421" cy="48377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 -  The natural person:</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Natural persons are the ordinary individuals. Natural person enjoy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unlimited legal capacity to conclude contracts</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Which means if the natural person attained majority  (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21 years in Egypt- 18 years in Saudi Arabia</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with a </a:t>
            </a:r>
            <a:r>
              <a:rPr kumimoji="0" lang="en-US" sz="18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sound mind ( no mental defect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he can make any kind of contracts and accordingly bears all kinds of obligations and acquire all kinds of rights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Natural person enjoys wide range of features: such as legal capacity, domicile, right to patrimony…etc. we shall explain legal capacity in this lecture</a:t>
            </a:r>
            <a:r>
              <a:rPr kumimoji="0" lang="en-US" sz="18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 leaving the other feature to the next lecture:</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fa-IR"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92863926-8EAE-FF65-3045-0D35EEFAA24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0AEBBC1B-82CE-FD6E-161F-F6D83C40037A}"/>
              </a:ext>
            </a:extLst>
          </p:cNvPr>
          <p:cNvPicPr>
            <a:picLocks noChangeAspect="1"/>
          </p:cNvPicPr>
          <p:nvPr/>
        </p:nvPicPr>
        <p:blipFill>
          <a:blip r:embed="rId4"/>
          <a:stretch>
            <a:fillRect/>
          </a:stretch>
        </p:blipFill>
        <p:spPr>
          <a:xfrm>
            <a:off x="9298860" y="2168827"/>
            <a:ext cx="2712709" cy="3225012"/>
          </a:xfrm>
          <a:prstGeom prst="rect">
            <a:avLst/>
          </a:prstGeom>
        </p:spPr>
      </p:pic>
    </p:spTree>
    <p:extLst>
      <p:ext uri="{BB962C8B-B14F-4D97-AF65-F5344CB8AC3E}">
        <p14:creationId xmlns:p14="http://schemas.microsoft.com/office/powerpoint/2010/main" val="371042697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45DD99-BDB3-DBC4-C688-33D8FF264BF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816706B-78A6-401C-32C2-9CCB06A0102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C9C0DC27-1B2A-8ABC-BB72-B4410711BE4F}"/>
              </a:ext>
            </a:extLst>
          </p:cNvPr>
          <p:cNvSpPr/>
          <p:nvPr/>
        </p:nvSpPr>
        <p:spPr>
          <a:xfrm>
            <a:off x="220579" y="1293026"/>
            <a:ext cx="8923421" cy="51714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capacity of natural person to make contracts : </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Arial" charset="0"/>
              <a:buChar char="•"/>
              <a:tabLst/>
              <a:defRPr/>
            </a:pPr>
            <a:r>
              <a:rPr kumimoji="0" lang="en-US" b="1" i="1" u="sng" strike="noStrike" kern="1200" cap="none" spc="0" normalizeH="0" baseline="0" noProof="0" dirty="0">
                <a:ln>
                  <a:noFill/>
                </a:ln>
                <a:solidFill>
                  <a:prstClr val="black"/>
                </a:solidFill>
                <a:effectLst/>
                <a:uLnTx/>
                <a:uFillTx/>
                <a:latin typeface="Alexandria" pitchFamily="2" charset="-78"/>
                <a:cs typeface="Alexandria" pitchFamily="2" charset="-78"/>
              </a:rPr>
              <a:t>people under majority age are called minors </a:t>
            </a:r>
            <a:r>
              <a:rPr kumimoji="0" lang="en-US" b="1" i="1" u="none" strike="noStrike" kern="1200" cap="none" spc="0" normalizeH="0" baseline="0" noProof="0" dirty="0">
                <a:ln>
                  <a:noFill/>
                </a:ln>
                <a:solidFill>
                  <a:prstClr val="black"/>
                </a:solidFill>
                <a:effectLst/>
                <a:uLnTx/>
                <a:uFillTx/>
                <a:latin typeface="Alexandria" pitchFamily="2" charset="-78"/>
                <a:cs typeface="Alexandria" pitchFamily="2" charset="-78"/>
              </a:rPr>
              <a:t>: capacity of minors are divided into two levels</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Arial" charset="0"/>
              <a:buChar char="•"/>
              <a:tabLst/>
              <a:defRPr/>
            </a:pPr>
            <a:r>
              <a:rPr kumimoji="0" lang="en-US" b="0" i="0" u="none" strike="noStrike" kern="1200" cap="none" spc="0" normalizeH="0" baseline="0" noProof="0" dirty="0">
                <a:ln>
                  <a:noFill/>
                </a:ln>
                <a:solidFill>
                  <a:srgbClr val="FF0000"/>
                </a:solidFill>
                <a:effectLst/>
                <a:uLnTx/>
                <a:uFillTx/>
                <a:latin typeface="Alexandria" pitchFamily="2" charset="-78"/>
                <a:cs typeface="Alexandria" pitchFamily="2" charset="-78"/>
              </a:rPr>
              <a:t>From</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en-US" b="0" i="0" u="none" strike="noStrike" kern="1200" cap="none" spc="0" normalizeH="0" baseline="0" noProof="0" dirty="0">
                <a:ln>
                  <a:noFill/>
                </a:ln>
                <a:solidFill>
                  <a:srgbClr val="FF0000"/>
                </a:solidFill>
                <a:effectLst/>
                <a:uLnTx/>
                <a:uFillTx/>
                <a:latin typeface="Alexandria" pitchFamily="2" charset="-78"/>
                <a:cs typeface="Alexandria" pitchFamily="2" charset="-78"/>
              </a:rPr>
              <a:t>birth to 7 years: </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(no discretion)can only receive rights but have  no capacity to make contracts.</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Arial" charset="0"/>
              <a:buChar char="•"/>
              <a:tabLst/>
              <a:defRPr/>
            </a:pPr>
            <a:r>
              <a:rPr kumimoji="0" lang="en-US" b="0" i="0" u="none" strike="noStrike" kern="1200" cap="none" spc="0" normalizeH="0" baseline="0" noProof="0" dirty="0">
                <a:ln>
                  <a:noFill/>
                </a:ln>
                <a:solidFill>
                  <a:srgbClr val="FF0000"/>
                </a:solidFill>
                <a:effectLst/>
                <a:uLnTx/>
                <a:uFillTx/>
                <a:latin typeface="Alexandria" pitchFamily="2" charset="-78"/>
                <a:cs typeface="Alexandria" pitchFamily="2" charset="-78"/>
              </a:rPr>
              <a:t>From 7 to 21: </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(lack of discretion):- can make </a:t>
            </a:r>
            <a:r>
              <a:rPr kumimoji="0" lang="en-US" b="0" i="0" u="none" strike="noStrike" kern="1200" cap="none" spc="0" normalizeH="0" baseline="0" noProof="0" dirty="0">
                <a:ln>
                  <a:noFill/>
                </a:ln>
                <a:solidFill>
                  <a:srgbClr val="0F6FC6"/>
                </a:solidFill>
                <a:effectLst/>
                <a:uLnTx/>
                <a:uFillTx/>
                <a:latin typeface="Alexandria" pitchFamily="2" charset="-78"/>
                <a:cs typeface="Alexandria" pitchFamily="2" charset="-78"/>
              </a:rPr>
              <a:t>totally</a:t>
            </a:r>
            <a:r>
              <a:rPr kumimoji="0" lang="en-US" b="0" i="0" u="none" strike="noStrike" kern="1200" cap="none" spc="0" normalizeH="0" baseline="0" noProof="0" dirty="0">
                <a:ln>
                  <a:noFill/>
                </a:ln>
                <a:solidFill>
                  <a:srgbClr val="FF0000"/>
                </a:solidFill>
                <a:effectLst/>
                <a:uLnTx/>
                <a:uFillTx/>
                <a:latin typeface="Alexandria" pitchFamily="2" charset="-78"/>
                <a:cs typeface="Alexandria" pitchFamily="2" charset="-78"/>
              </a:rPr>
              <a:t> </a:t>
            </a:r>
            <a:r>
              <a:rPr kumimoji="0" lang="en-US" b="0" i="0" u="none" strike="noStrike" kern="1200" cap="none" spc="0" normalizeH="0" baseline="0" noProof="0" dirty="0">
                <a:ln>
                  <a:noFill/>
                </a:ln>
                <a:solidFill>
                  <a:srgbClr val="0F6FC6"/>
                </a:solidFill>
                <a:effectLst/>
                <a:uLnTx/>
                <a:uFillTx/>
                <a:latin typeface="Alexandria" pitchFamily="2" charset="-78"/>
                <a:cs typeface="Alexandria" pitchFamily="2" charset="-78"/>
              </a:rPr>
              <a:t>beneficial </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contracts( such as receiving donations)…  only minors’ beneficial contracts are </a:t>
            </a:r>
            <a:r>
              <a:rPr kumimoji="0" lang="en-US" b="0" i="0" u="none" strike="noStrike" kern="1200" cap="none" spc="0" normalizeH="0" baseline="0" noProof="0" dirty="0">
                <a:ln>
                  <a:noFill/>
                </a:ln>
                <a:solidFill>
                  <a:srgbClr val="0F6FC6"/>
                </a:solidFill>
                <a:effectLst/>
                <a:uLnTx/>
                <a:uFillTx/>
                <a:latin typeface="Alexandria" pitchFamily="2" charset="-78"/>
                <a:cs typeface="Alexandria" pitchFamily="2" charset="-78"/>
              </a:rPr>
              <a:t>valid </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Arial" charset="0"/>
              <a:buChar char="•"/>
              <a:tabLst/>
              <a:defRPr/>
            </a:pP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 cant make </a:t>
            </a:r>
            <a:r>
              <a:rPr kumimoji="0" lang="en-US" b="0" i="0" u="none" strike="noStrike" kern="1200" cap="none" spc="0" normalizeH="0" baseline="0" noProof="0" dirty="0">
                <a:ln>
                  <a:noFill/>
                </a:ln>
                <a:solidFill>
                  <a:srgbClr val="0F6FC6"/>
                </a:solidFill>
                <a:effectLst/>
                <a:uLnTx/>
                <a:uFillTx/>
                <a:latin typeface="Alexandria" pitchFamily="2" charset="-78"/>
                <a:cs typeface="Alexandria" pitchFamily="2" charset="-78"/>
              </a:rPr>
              <a:t>totally detrimental </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contracts ( such as giving donations)other wise the contract would be </a:t>
            </a:r>
            <a:r>
              <a:rPr kumimoji="0" lang="en-US" b="0" i="0" u="none" strike="noStrike" kern="1200" cap="none" spc="0" normalizeH="0" baseline="0" noProof="0" dirty="0">
                <a:ln>
                  <a:noFill/>
                </a:ln>
                <a:solidFill>
                  <a:srgbClr val="0F6FC6"/>
                </a:solidFill>
                <a:effectLst/>
                <a:uLnTx/>
                <a:uFillTx/>
                <a:latin typeface="Alexandria" pitchFamily="2" charset="-78"/>
                <a:cs typeface="Alexandria" pitchFamily="2" charset="-78"/>
              </a:rPr>
              <a:t>void</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Arial" charset="0"/>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According to Article 50 of Saudi civil transactions law:</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Arial" charset="0"/>
              <a:buChar char="•"/>
              <a:tabLst/>
              <a:defRPr/>
            </a:pPr>
            <a:r>
              <a:rPr lang="en-US" dirty="0">
                <a:solidFill>
                  <a:prstClr val="black"/>
                </a:solidFill>
                <a:latin typeface="Alexandria" pitchFamily="2" charset="-78"/>
                <a:cs typeface="Alexandria" pitchFamily="2" charset="-78"/>
              </a:rPr>
              <a:t>“1-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If the actions of a discerning minor are purely beneficial, they are valid, and if they are purely harmful, they are in valid.”</a:t>
            </a:r>
          </a:p>
          <a:p>
            <a:pPr marR="0" lvl="0" algn="l" defTabSz="914400" rtl="0" eaLnBrk="1" fontAlgn="auto" latinLnBrk="0" hangingPunct="1">
              <a:lnSpc>
                <a:spcPct val="100000"/>
              </a:lnSpc>
              <a:spcBef>
                <a:spcPct val="20000"/>
              </a:spcBef>
              <a:spcAft>
                <a:spcPts val="0"/>
              </a:spcAft>
              <a:buClr>
                <a:srgbClr val="0BD0D9"/>
              </a:buClr>
              <a:buSzPct val="95000"/>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E15BDEA8-4280-6B62-9FD4-A1C253DB4FF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B3C13BEB-2507-EF97-2D93-925CC68C5A6B}"/>
              </a:ext>
            </a:extLst>
          </p:cNvPr>
          <p:cNvPicPr>
            <a:picLocks noChangeAspect="1"/>
          </p:cNvPicPr>
          <p:nvPr/>
        </p:nvPicPr>
        <p:blipFill>
          <a:blip r:embed="rId4"/>
          <a:stretch>
            <a:fillRect/>
          </a:stretch>
        </p:blipFill>
        <p:spPr>
          <a:xfrm>
            <a:off x="9296220" y="2157538"/>
            <a:ext cx="2675201" cy="3180420"/>
          </a:xfrm>
          <a:prstGeom prst="rect">
            <a:avLst/>
          </a:prstGeom>
        </p:spPr>
      </p:pic>
    </p:spTree>
    <p:extLst>
      <p:ext uri="{BB962C8B-B14F-4D97-AF65-F5344CB8AC3E}">
        <p14:creationId xmlns:p14="http://schemas.microsoft.com/office/powerpoint/2010/main" val="285533300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8E28A1-B8CC-C595-1F11-18198295A84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6D40C6B-8718-833F-0C48-58290D248DD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775BC753-0D78-C528-63CC-3EC0FA836487}"/>
              </a:ext>
            </a:extLst>
          </p:cNvPr>
          <p:cNvSpPr/>
          <p:nvPr/>
        </p:nvSpPr>
        <p:spPr>
          <a:xfrm>
            <a:off x="180431" y="1405680"/>
            <a:ext cx="8923421" cy="49514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00000"/>
              </a:lnSpc>
              <a:spcBef>
                <a:spcPct val="20000"/>
              </a:spcBef>
              <a:spcAft>
                <a:spcPts val="0"/>
              </a:spcAft>
              <a:buClr>
                <a:srgbClr val="0BD0D9"/>
              </a:buClr>
              <a:buSzPct val="95000"/>
              <a:buFont typeface="Arial" charset="0"/>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as to the contracts which are </a:t>
            </a:r>
            <a:r>
              <a:rPr lang="en-US" dirty="0">
                <a:solidFill>
                  <a:srgbClr val="00AEEF"/>
                </a:solidFill>
                <a:latin typeface="Alexandria" pitchFamily="2" charset="-78"/>
                <a:cs typeface="Alexandria" pitchFamily="2" charset="-78"/>
              </a:rPr>
              <a:t>detrimental and profitable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in the same time ( such as sale contract)… his contract will be </a:t>
            </a:r>
            <a:r>
              <a:rPr lang="en-US" dirty="0">
                <a:solidFill>
                  <a:srgbClr val="00AEEF"/>
                </a:solidFill>
                <a:latin typeface="Alexandria" pitchFamily="2" charset="-78"/>
                <a:cs typeface="Alexandria" pitchFamily="2" charset="-78"/>
              </a:rPr>
              <a:t>voidable</a:t>
            </a:r>
            <a:r>
              <a:rPr kumimoji="0" lang="en-US" sz="1800" b="0" i="0" u="none" strike="noStrike" kern="1200" cap="none" spc="0" normalizeH="0" baseline="0" noProof="0" dirty="0">
                <a:ln>
                  <a:noFill/>
                </a:ln>
                <a:solidFill>
                  <a:srgbClr val="0F6FC6"/>
                </a:solidFill>
                <a:effectLst/>
                <a:uLnTx/>
                <a:uFillTx/>
                <a:latin typeface="Alexandria" pitchFamily="2" charset="-78"/>
                <a:ea typeface="+mn-ea"/>
                <a:cs typeface="Alexandria" pitchFamily="2" charset="-78"/>
              </a:rPr>
              <a:t>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which mean it will exist and produce all their legal effect unless the minor required their annulment.</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Arial" charset="0"/>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Arial" charset="0"/>
              <a:buChar char="•"/>
              <a:tabLst/>
              <a:defRPr/>
            </a:pPr>
            <a:r>
              <a:rPr lang="en-US" dirty="0">
                <a:solidFill>
                  <a:prstClr val="black"/>
                </a:solidFill>
                <a:latin typeface="Alexandria" pitchFamily="2" charset="-78"/>
                <a:cs typeface="Alexandria" pitchFamily="2" charset="-78"/>
              </a:rPr>
              <a:t>According to Article 50 of Saudi civil transactions law:</a:t>
            </a:r>
          </a:p>
          <a:p>
            <a:pPr marR="0" lvl="0" algn="l" defTabSz="914400" rtl="0" eaLnBrk="1" fontAlgn="auto" latinLnBrk="0" hangingPunct="1">
              <a:lnSpc>
                <a:spcPct val="100000"/>
              </a:lnSpc>
              <a:spcBef>
                <a:spcPct val="20000"/>
              </a:spcBef>
              <a:spcAft>
                <a:spcPts val="0"/>
              </a:spcAft>
              <a:buClr>
                <a:srgbClr val="0BD0D9"/>
              </a:buClr>
              <a:buSzPct val="95000"/>
              <a:tabLst/>
              <a:defRPr/>
            </a:pPr>
            <a:endParaRPr lang="en-US" dirty="0">
              <a:solidFill>
                <a:prstClr val="black"/>
              </a:solidFill>
              <a:latin typeface="Alexandria" pitchFamily="2" charset="-78"/>
              <a:cs typeface="Alexandria" pitchFamily="2" charset="-78"/>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Arial" charset="0"/>
              <a:buChar char="•"/>
              <a:tabLst/>
              <a:defRPr/>
            </a:pPr>
            <a:r>
              <a:rPr lang="en-US" dirty="0">
                <a:solidFill>
                  <a:prstClr val="black"/>
                </a:solidFill>
                <a:latin typeface="Alexandria" pitchFamily="2" charset="-78"/>
                <a:cs typeface="Alexandria" pitchFamily="2" charset="-78"/>
              </a:rPr>
              <a:t> “the actions of a discerning minor are between beneficial and harmful, they are </a:t>
            </a:r>
            <a:r>
              <a:rPr lang="en-US" dirty="0">
                <a:solidFill>
                  <a:srgbClr val="00AEEF"/>
                </a:solidFill>
                <a:latin typeface="Alexandria" pitchFamily="2" charset="-78"/>
                <a:cs typeface="Alexandria" pitchFamily="2" charset="-78"/>
              </a:rPr>
              <a:t>valid,</a:t>
            </a:r>
            <a:r>
              <a:rPr lang="en-US" dirty="0">
                <a:solidFill>
                  <a:prstClr val="black"/>
                </a:solidFill>
                <a:latin typeface="Alexandria" pitchFamily="2" charset="-78"/>
                <a:cs typeface="Alexandria" pitchFamily="2" charset="-78"/>
              </a:rPr>
              <a:t> and his guardian, trustee, or the minor after reaching the age of majority </a:t>
            </a:r>
            <a:r>
              <a:rPr lang="en-US" dirty="0">
                <a:solidFill>
                  <a:srgbClr val="00AEEF"/>
                </a:solidFill>
                <a:latin typeface="Alexandria" pitchFamily="2" charset="-78"/>
                <a:cs typeface="Alexandria" pitchFamily="2" charset="-78"/>
              </a:rPr>
              <a:t>may request the annulment </a:t>
            </a:r>
            <a:r>
              <a:rPr lang="en-US" dirty="0">
                <a:solidFill>
                  <a:prstClr val="black"/>
                </a:solidFill>
                <a:latin typeface="Alexandria" pitchFamily="2" charset="-78"/>
                <a:cs typeface="Alexandria" pitchFamily="2" charset="-78"/>
              </a:rPr>
              <a:t>of the action.”</a:t>
            </a: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Arial" charset="0"/>
              <a:buChar char="•"/>
              <a:tabLst/>
              <a:defRPr/>
            </a:pPr>
            <a:endParaRPr lang="en-US" dirty="0">
              <a:solidFill>
                <a:prstClr val="black"/>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5E876B68-0766-B96D-56AD-52F0E2FFB92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4B703949-4BEC-65D4-0FF5-E7FD6E44C2DA}"/>
              </a:ext>
            </a:extLst>
          </p:cNvPr>
          <p:cNvPicPr>
            <a:picLocks noChangeAspect="1"/>
          </p:cNvPicPr>
          <p:nvPr/>
        </p:nvPicPr>
        <p:blipFill>
          <a:blip r:embed="rId4"/>
          <a:stretch>
            <a:fillRect/>
          </a:stretch>
        </p:blipFill>
        <p:spPr>
          <a:xfrm>
            <a:off x="9387349" y="2191405"/>
            <a:ext cx="2541788" cy="3021812"/>
          </a:xfrm>
          <a:prstGeom prst="rect">
            <a:avLst/>
          </a:prstGeom>
        </p:spPr>
      </p:pic>
    </p:spTree>
    <p:extLst>
      <p:ext uri="{BB962C8B-B14F-4D97-AF65-F5344CB8AC3E}">
        <p14:creationId xmlns:p14="http://schemas.microsoft.com/office/powerpoint/2010/main" val="129916046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14CF3E-7002-5226-126B-0452BD95139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78965DC-F2C9-24D4-DD64-CA25438994A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80849BB6-A26F-53BC-7256-DD8EEAF09F6A}"/>
              </a:ext>
            </a:extLst>
          </p:cNvPr>
          <p:cNvSpPr/>
          <p:nvPr/>
        </p:nvSpPr>
        <p:spPr>
          <a:xfrm>
            <a:off x="220579" y="1293026"/>
            <a:ext cx="8923421" cy="51714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Arial" charset="0"/>
              <a:buChar char="•"/>
              <a:tabLst/>
              <a:defRPr/>
            </a:pPr>
            <a:r>
              <a:rPr kumimoji="0" lang="en-US" sz="2000" b="1" i="0" u="none" strike="noStrike" kern="1200" cap="none" spc="0" normalizeH="0" baseline="0" noProof="0" dirty="0">
                <a:ln>
                  <a:noFill/>
                </a:ln>
                <a:solidFill>
                  <a:prstClr val="black"/>
                </a:solidFill>
                <a:effectLst/>
                <a:uLnTx/>
                <a:uFillTx/>
                <a:latin typeface="Alexandria" pitchFamily="2" charset="-78"/>
                <a:cs typeface="Alexandria" pitchFamily="2" charset="-78"/>
              </a:rPr>
              <a:t>Exception of the previous rule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According to article 51 of Saudi civil transactions law:</a:t>
            </a:r>
            <a:endParaRPr lang="en-US" dirty="0">
              <a:solidFill>
                <a:prstClr val="black"/>
              </a:solidFill>
              <a:latin typeface="Alexandria" pitchFamily="2" charset="-78"/>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If the minor reaches the age of (fifteen), </a:t>
            </a:r>
            <a:r>
              <a:rPr kumimoji="0" lang="en-US" b="0" i="0" u="none" strike="noStrike" kern="1200" cap="none" spc="0" normalizeH="0" baseline="0" noProof="0" dirty="0">
                <a:ln>
                  <a:noFill/>
                </a:ln>
                <a:solidFill>
                  <a:srgbClr val="00AEEF"/>
                </a:solidFill>
                <a:effectLst/>
                <a:uLnTx/>
                <a:uFillTx/>
                <a:latin typeface="Alexandria" pitchFamily="2" charset="-78"/>
                <a:cs typeface="Alexandria" pitchFamily="2" charset="-78"/>
              </a:rPr>
              <a:t>his guardian or trustee </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may hand over to the minor an amount of his money and authorize him to make financial transactions.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The court may authorize him to make transactions if his guardian or trustee refuses to give permission.</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A discriminating minor who is authorized - in accordance with the provisions of paragraph (1) of this article - is considered to have reached the age of majority in the </a:t>
            </a:r>
            <a:r>
              <a:rPr kumimoji="0" lang="en-US" b="0" i="0" u="none" strike="noStrike" kern="1200" cap="none" spc="0" normalizeH="0" baseline="0" noProof="0" dirty="0">
                <a:ln>
                  <a:noFill/>
                </a:ln>
                <a:solidFill>
                  <a:srgbClr val="00AEEF"/>
                </a:solidFill>
                <a:effectLst/>
                <a:uLnTx/>
                <a:uFillTx/>
                <a:latin typeface="Alexandria" pitchFamily="2" charset="-78"/>
                <a:cs typeface="Alexandria" pitchFamily="2" charset="-78"/>
              </a:rPr>
              <a:t>transactions for which he has been authorized.</a:t>
            </a:r>
            <a:endPar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Arial" charset="0"/>
              <a:buChar char="•"/>
              <a:tabLst/>
              <a:defRPr/>
            </a:pPr>
            <a:endPar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4397A338-99B5-2BD5-E45C-DC1EBFB5954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2E8280B9-A4EC-72B7-3957-6C34FBA85681}"/>
              </a:ext>
            </a:extLst>
          </p:cNvPr>
          <p:cNvPicPr>
            <a:picLocks noChangeAspect="1"/>
          </p:cNvPicPr>
          <p:nvPr/>
        </p:nvPicPr>
        <p:blipFill>
          <a:blip r:embed="rId4"/>
          <a:stretch>
            <a:fillRect/>
          </a:stretch>
        </p:blipFill>
        <p:spPr>
          <a:xfrm>
            <a:off x="9403836" y="2150709"/>
            <a:ext cx="2567585" cy="3052480"/>
          </a:xfrm>
          <a:prstGeom prst="rect">
            <a:avLst/>
          </a:prstGeom>
        </p:spPr>
      </p:pic>
    </p:spTree>
    <p:extLst>
      <p:ext uri="{BB962C8B-B14F-4D97-AF65-F5344CB8AC3E}">
        <p14:creationId xmlns:p14="http://schemas.microsoft.com/office/powerpoint/2010/main" val="319919556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144984" y="1039164"/>
            <a:ext cx="3902032"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3- Conclusion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3A9AAF88-A77F-EC5B-905C-142706940568}"/>
              </a:ext>
            </a:extLst>
          </p:cNvPr>
          <p:cNvPicPr>
            <a:picLocks noChangeAspect="1"/>
          </p:cNvPicPr>
          <p:nvPr/>
        </p:nvPicPr>
        <p:blipFill>
          <a:blip r:embed="rId4"/>
          <a:stretch>
            <a:fillRect/>
          </a:stretch>
        </p:blipFill>
        <p:spPr>
          <a:xfrm>
            <a:off x="3532997" y="2567052"/>
            <a:ext cx="4602879" cy="3511600"/>
          </a:xfrm>
          <a:prstGeom prst="rect">
            <a:avLst/>
          </a:prstGeom>
        </p:spPr>
      </p:pic>
    </p:spTree>
    <p:extLst>
      <p:ext uri="{BB962C8B-B14F-4D97-AF65-F5344CB8AC3E}">
        <p14:creationId xmlns:p14="http://schemas.microsoft.com/office/powerpoint/2010/main" val="463048312"/>
      </p:ext>
    </p:extLst>
  </p:cSld>
  <p:clrMapOvr>
    <a:masterClrMapping/>
  </p:clrMapOvr>
  <mc:AlternateContent xmlns:mc="http://schemas.openxmlformats.org/markup-compatibility/2006" xmlns:p14="http://schemas.microsoft.com/office/powerpoint/2010/main">
    <mc:Choice Requires="p14">
      <p:transition p14:dur="10" advTm="120118"/>
    </mc:Choice>
    <mc:Fallback xmlns="">
      <p:transition advTm="120118"/>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1618" y="2076137"/>
            <a:ext cx="3523933" cy="4216494"/>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cs typeface="Alexandria" pitchFamily="2" charset="-78"/>
              </a:rPr>
              <a:t>Business Law (Barron's Business Review) by Robert W. Emerson J.D. </a:t>
            </a:r>
          </a:p>
        </p:txBody>
      </p:sp>
      <p:sp>
        <p:nvSpPr>
          <p:cNvPr id="3" name="TextBox 2"/>
          <p:cNvSpPr txBox="1"/>
          <p:nvPr/>
        </p:nvSpPr>
        <p:spPr>
          <a:xfrm>
            <a:off x="3681297" y="1083696"/>
            <a:ext cx="3902032"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mn-cs"/>
              </a:rPr>
              <a:t>4- References</a:t>
            </a:r>
            <a:endPar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fa-IR"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08A84E38-AB9B-AFE2-C43F-BFF680504161}"/>
              </a:ext>
            </a:extLst>
          </p:cNvPr>
          <p:cNvPicPr>
            <a:picLocks noChangeAspect="1"/>
          </p:cNvPicPr>
          <p:nvPr/>
        </p:nvPicPr>
        <p:blipFill>
          <a:blip r:embed="rId4"/>
          <a:stretch>
            <a:fillRect/>
          </a:stretch>
        </p:blipFill>
        <p:spPr>
          <a:xfrm>
            <a:off x="4162450" y="2076137"/>
            <a:ext cx="6841758" cy="4216494"/>
          </a:xfrm>
          <a:prstGeom prst="rect">
            <a:avLst/>
          </a:prstGeom>
        </p:spPr>
      </p:pic>
    </p:spTree>
    <p:extLst>
      <p:ext uri="{BB962C8B-B14F-4D97-AF65-F5344CB8AC3E}">
        <p14:creationId xmlns:p14="http://schemas.microsoft.com/office/powerpoint/2010/main" val="1196044778"/>
      </p:ext>
    </p:extLst>
  </p:cSld>
  <p:clrMapOvr>
    <a:masterClrMapping/>
  </p:clrMapOvr>
  <mc:AlternateContent xmlns:mc="http://schemas.openxmlformats.org/markup-compatibility/2006" xmlns:p14="http://schemas.microsoft.com/office/powerpoint/2010/main">
    <mc:Choice Requires="p14">
      <p:transition p14:dur="10" advTm="148184"/>
    </mc:Choice>
    <mc:Fallback xmlns="">
      <p:transition advTm="148184"/>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schemas.microsoft.com/office/2006/documentManagement/types"/>
    <ds:schemaRef ds:uri="http://purl.org/dc/elements/1.1/"/>
    <ds:schemaRef ds:uri="http://schemas.microsoft.com/office/2006/metadata/properties"/>
    <ds:schemaRef ds:uri="http://purl.org/dc/terms/"/>
    <ds:schemaRef ds:uri="49100919-8a76-4266-be0c-7dc583902cb4"/>
    <ds:schemaRef ds:uri="http://www.w3.org/XML/1998/namespace"/>
    <ds:schemaRef ds:uri="http://schemas.openxmlformats.org/package/2006/metadata/core-properties"/>
    <ds:schemaRef ds:uri="http://schemas.microsoft.com/office/infopath/2007/PartnerControls"/>
    <ds:schemaRef ds:uri="d13aca44-ef33-4cf4-9980-7f0b00e6eeb9"/>
    <ds:schemaRef ds:uri="http://purl.org/dc/dcmitype/"/>
  </ds:schemaRefs>
</ds:datastoreItem>
</file>

<file path=customXml/itemProps2.xml><?xml version="1.0" encoding="utf-8"?>
<ds:datastoreItem xmlns:ds="http://schemas.openxmlformats.org/officeDocument/2006/customXml" ds:itemID="{155AD565-EF85-4E49-BE93-F3F06471F1C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5371</TotalTime>
  <Words>4384</Words>
  <Application>Microsoft Office PowerPoint</Application>
  <PresentationFormat>شاشة عريضة</PresentationFormat>
  <Paragraphs>300</Paragraphs>
  <Slides>41</Slides>
  <Notes>33</Notes>
  <HiddenSlides>0</HiddenSlides>
  <MMClips>0</MMClips>
  <ScaleCrop>false</ScaleCrop>
  <HeadingPairs>
    <vt:vector size="6" baseType="variant">
      <vt:variant>
        <vt:lpstr>الخطوط المستخدمة</vt:lpstr>
      </vt:variant>
      <vt:variant>
        <vt:i4>9</vt:i4>
      </vt:variant>
      <vt:variant>
        <vt:lpstr>نسق</vt:lpstr>
      </vt:variant>
      <vt:variant>
        <vt:i4>1</vt:i4>
      </vt:variant>
      <vt:variant>
        <vt:lpstr>عناوين الشرائح</vt:lpstr>
      </vt:variant>
      <vt:variant>
        <vt:i4>41</vt:i4>
      </vt:variant>
    </vt:vector>
  </HeadingPairs>
  <TitlesOfParts>
    <vt:vector size="51" baseType="lpstr">
      <vt:lpstr>Alexandria</vt:lpstr>
      <vt:lpstr>Alexandria regular</vt:lpstr>
      <vt:lpstr>Arial</vt:lpstr>
      <vt:lpstr>Calibri</vt:lpstr>
      <vt:lpstr>Calibri Light</vt:lpstr>
      <vt:lpstr>Constantia</vt:lpstr>
      <vt:lpstr>Roboto Light</vt:lpstr>
      <vt:lpstr>Times New Roman</vt:lpstr>
      <vt:lpstr>Wingdings 2</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firas saadaldeen</cp:lastModifiedBy>
  <cp:revision>33</cp:revision>
  <dcterms:created xsi:type="dcterms:W3CDTF">2023-04-29T09:08:00Z</dcterms:created>
  <dcterms:modified xsi:type="dcterms:W3CDTF">2024-10-10T16:32:26Z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