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546" r:id="rId6"/>
    <p:sldId id="548"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20" r:id="rId26"/>
    <p:sldId id="508" r:id="rId27"/>
    <p:sldId id="511" r:id="rId28"/>
    <p:sldId id="512" r:id="rId29"/>
    <p:sldId id="513" r:id="rId30"/>
    <p:sldId id="514" r:id="rId31"/>
    <p:sldId id="515" r:id="rId32"/>
    <p:sldId id="516" r:id="rId33"/>
    <p:sldId id="534" r:id="rId34"/>
    <p:sldId id="535" r:id="rId35"/>
    <p:sldId id="536" r:id="rId36"/>
    <p:sldId id="537" r:id="rId37"/>
    <p:sldId id="538" r:id="rId38"/>
    <p:sldId id="539" r:id="rId39"/>
    <p:sldId id="540" r:id="rId40"/>
    <p:sldId id="547"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39"/>
            <p14:sldId id="540"/>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813855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13806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35693" cy="461665"/>
          </a:xfrm>
          <a:prstGeom prst="rect">
            <a:avLst/>
          </a:prstGeom>
          <a:noFill/>
        </p:spPr>
        <p:txBody>
          <a:bodyPr wrap="none" rtlCol="0">
            <a:spAutoFit/>
          </a:bodyPr>
          <a:lstStyle/>
          <a:p>
            <a:r>
              <a:rPr lang="ar-SA" sz="24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4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Segoe UI" panose="020B0502040204020203" pitchFamily="34" charset="0"/>
                <a:cs typeface="Segoe UI" panose="020B0502040204020203" pitchFamily="34" charset="0"/>
              </a:rPr>
              <a:t>أ.د/ محمد محمدي مخلص </a:t>
            </a:r>
          </a:p>
          <a:p>
            <a:pPr algn="ctr"/>
            <a:r>
              <a:rPr lang="ar-EG" sz="2400" b="1" dirty="0">
                <a:solidFill>
                  <a:schemeClr val="accent1"/>
                </a:solidFill>
                <a:latin typeface="Segoe UI" panose="020B0502040204020203" pitchFamily="34" charset="0"/>
                <a:cs typeface="Segoe UI" panose="020B0502040204020203" pitchFamily="34" charset="0"/>
              </a:rPr>
              <a:t>أستاذ القيادة التربوية المشارك بالجامعة </a:t>
            </a:r>
            <a:endParaRPr lang="en-US" sz="2400" b="1" dirty="0">
              <a:solidFill>
                <a:schemeClr val="accent1"/>
              </a:solidFill>
              <a:latin typeface="Segoe UI" panose="020B0502040204020203" pitchFamily="34" charset="0"/>
              <a:cs typeface="Segoe UI" panose="020B0502040204020203" pitchFamily="34" charset="0"/>
            </a:endParaRPr>
          </a:p>
        </p:txBody>
      </p:sp>
      <p:sp>
        <p:nvSpPr>
          <p:cNvPr id="11" name="TextBox 10"/>
          <p:cNvSpPr txBox="1"/>
          <p:nvPr/>
        </p:nvSpPr>
        <p:spPr>
          <a:xfrm>
            <a:off x="4128655" y="4795591"/>
            <a:ext cx="7752169" cy="461665"/>
          </a:xfrm>
          <a:prstGeom prst="rect">
            <a:avLst/>
          </a:prstGeom>
          <a:noFill/>
        </p:spPr>
        <p:txBody>
          <a:bodyPr wrap="square" rtlCol="0">
            <a:spAutoFit/>
          </a:bodyPr>
          <a:lstStyle/>
          <a:p>
            <a:r>
              <a:rPr lang="ar-EG" sz="2400" b="1" dirty="0">
                <a:solidFill>
                  <a:srgbClr val="FF0000"/>
                </a:solidFill>
                <a:latin typeface="Segoe UI" panose="020B0502040204020203" pitchFamily="34" charset="0"/>
                <a:cs typeface="Segoe UI" panose="020B0502040204020203" pitchFamily="34" charset="0"/>
              </a:rPr>
              <a:t>المحاضرة الثانية   – المدخل المفاهيمي للقيادة</a:t>
            </a:r>
            <a:endParaRPr lang="en-US" sz="2400" b="1" dirty="0">
              <a:solidFill>
                <a:srgbClr val="FF0000"/>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4528547"/>
          </a:xfrm>
          <a:prstGeom prst="rect">
            <a:avLst/>
          </a:prstGeom>
          <a:noFill/>
        </p:spPr>
        <p:txBody>
          <a:bodyPr wrap="square" rtlCol="0">
            <a:spAutoFit/>
          </a:bodyPr>
          <a:lstStyle/>
          <a:p>
            <a:pPr algn="r"/>
            <a:r>
              <a:rPr lang="ar-EG" sz="32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تذكير بالمحاضرة السابقة تناولنا  الموضوعات التالية:</a:t>
            </a:r>
          </a:p>
          <a:p>
            <a:pPr algn="r"/>
            <a:r>
              <a:rPr lang="ar-EG" sz="2000" kern="0" dirty="0">
                <a:latin typeface="Segoe UI" panose="020B0502040204020203" pitchFamily="34" charset="0"/>
                <a:cs typeface="Segoe UI" panose="020B0502040204020203" pitchFamily="34" charset="0"/>
                <a:sym typeface="Arial"/>
              </a:rPr>
              <a:t>1- تمهيد للمحاضرة </a:t>
            </a:r>
          </a:p>
          <a:p>
            <a:pPr algn="r">
              <a:lnSpc>
                <a:spcPct val="150000"/>
              </a:lnSpc>
              <a:buClr>
                <a:srgbClr val="000000"/>
              </a:buClr>
              <a:buFont typeface="Arial"/>
              <a:buNone/>
            </a:pPr>
            <a:r>
              <a:rPr lang="ar-EG" sz="2000" kern="0" dirty="0">
                <a:latin typeface="Segoe UI" panose="020B0502040204020203" pitchFamily="34" charset="0"/>
                <a:cs typeface="Segoe UI" panose="020B0502040204020203" pitchFamily="34" charset="0"/>
                <a:sym typeface="Arial"/>
              </a:rPr>
              <a:t>2- مفاهيم عن الاخلاق</a:t>
            </a:r>
          </a:p>
          <a:p>
            <a:pPr algn="r">
              <a:lnSpc>
                <a:spcPct val="150000"/>
              </a:lnSpc>
              <a:buClr>
                <a:srgbClr val="000000"/>
              </a:buClr>
              <a:buFont typeface="Arial"/>
              <a:buNone/>
            </a:pPr>
            <a:r>
              <a:rPr lang="ar-EG" sz="2000" kern="0" dirty="0">
                <a:latin typeface="Segoe UI" panose="020B0502040204020203" pitchFamily="34" charset="0"/>
                <a:cs typeface="Segoe UI" panose="020B0502040204020203" pitchFamily="34" charset="0"/>
                <a:sym typeface="Arial"/>
              </a:rPr>
              <a:t>3- أهمية الأخلاق بالعمل </a:t>
            </a:r>
          </a:p>
          <a:p>
            <a:pPr algn="r">
              <a:lnSpc>
                <a:spcPct val="150000"/>
              </a:lnSpc>
              <a:buClr>
                <a:srgbClr val="000000"/>
              </a:buClr>
              <a:buFont typeface="Arial"/>
              <a:buNone/>
            </a:pPr>
            <a:r>
              <a:rPr lang="ar-EG" sz="2000" kern="0" dirty="0">
                <a:latin typeface="Segoe UI" panose="020B0502040204020203" pitchFamily="34" charset="0"/>
                <a:cs typeface="Segoe UI" panose="020B0502040204020203" pitchFamily="34" charset="0"/>
                <a:sym typeface="Arial"/>
              </a:rPr>
              <a:t>4- المعايير الأخلاقية </a:t>
            </a:r>
          </a:p>
          <a:p>
            <a:pPr algn="r">
              <a:lnSpc>
                <a:spcPct val="150000"/>
              </a:lnSpc>
              <a:buClr>
                <a:srgbClr val="000000"/>
              </a:buClr>
              <a:buFont typeface="Arial"/>
              <a:buNone/>
            </a:pPr>
            <a:r>
              <a:rPr lang="ar-EG" sz="2000" kern="0" dirty="0">
                <a:latin typeface="Segoe UI" panose="020B0502040204020203" pitchFamily="34" charset="0"/>
                <a:cs typeface="Segoe UI" panose="020B0502040204020203" pitchFamily="34" charset="0"/>
                <a:sym typeface="Arial"/>
              </a:rPr>
              <a:t>5- أسباب زيادة الاهتمام بالأخلاق</a:t>
            </a:r>
          </a:p>
          <a:p>
            <a:pPr algn="r">
              <a:lnSpc>
                <a:spcPct val="150000"/>
              </a:lnSpc>
              <a:buClr>
                <a:srgbClr val="000000"/>
              </a:buClr>
              <a:buFont typeface="Arial"/>
              <a:buNone/>
            </a:pPr>
            <a:r>
              <a:rPr lang="ar-EG" sz="2000" kern="0" dirty="0">
                <a:latin typeface="Segoe UI" panose="020B0502040204020203" pitchFamily="34" charset="0"/>
                <a:cs typeface="Segoe UI" panose="020B0502040204020203" pitchFamily="34" charset="0"/>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2000" kern="0" dirty="0">
                <a:latin typeface="Segoe UI" panose="020B0502040204020203" pitchFamily="34" charset="0"/>
                <a:cs typeface="Segoe UI" panose="020B0502040204020203" pitchFamily="34" charset="0"/>
                <a:sym typeface="Arial"/>
              </a:rPr>
              <a:t>7- الاخلاق والإدارة</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 </a:t>
            </a:r>
            <a:endParaRPr lang="ar-EG" sz="2000" b="1"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136132"/>
            <a:ext cx="8702667" cy="3416320"/>
          </a:xfrm>
          <a:prstGeom prst="rect">
            <a:avLst/>
          </a:prstGeom>
          <a:noFill/>
        </p:spPr>
        <p:txBody>
          <a:bodyPr wrap="square" rtlCol="0">
            <a:spAutoFit/>
          </a:bodyPr>
          <a:lstStyle/>
          <a:p>
            <a:pPr algn="r"/>
            <a:r>
              <a:rPr lang="ar-EG"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عناصر المحاضرة </a:t>
            </a:r>
          </a:p>
          <a:p>
            <a:pPr algn="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dirty="0">
                <a:effectLst/>
                <a:latin typeface="Segoe UI" panose="020B0502040204020203" pitchFamily="34" charset="0"/>
                <a:ea typeface="Calibri" panose="020F0502020204030204" pitchFamily="34" charset="0"/>
                <a:cs typeface="Segoe UI" panose="020B0502040204020203" pitchFamily="34" charset="0"/>
              </a:rPr>
              <a:t>1- </a:t>
            </a:r>
            <a:r>
              <a:rPr lang="ar-SA" dirty="0">
                <a:effectLst/>
                <a:latin typeface="Segoe UI" panose="020B0502040204020203" pitchFamily="34" charset="0"/>
                <a:ea typeface="Calibri" panose="020F0502020204030204" pitchFamily="34" charset="0"/>
                <a:cs typeface="Segoe UI" panose="020B0502040204020203" pitchFamily="34" charset="0"/>
              </a:rPr>
              <a:t>تعريفات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2- </a:t>
            </a:r>
            <a:r>
              <a:rPr lang="ar-SA" dirty="0">
                <a:effectLst/>
                <a:latin typeface="Segoe UI" panose="020B0502040204020203" pitchFamily="34" charset="0"/>
                <a:ea typeface="Calibri" panose="020F0502020204030204" pitchFamily="34" charset="0"/>
                <a:cs typeface="Segoe UI" panose="020B0502040204020203" pitchFamily="34" charset="0"/>
              </a:rPr>
              <a:t>عناصر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3- </a:t>
            </a:r>
            <a:r>
              <a:rPr lang="ar-SA" dirty="0">
                <a:effectLst/>
                <a:latin typeface="Segoe UI" panose="020B0502040204020203" pitchFamily="34" charset="0"/>
                <a:ea typeface="Calibri" panose="020F0502020204030204" pitchFamily="34" charset="0"/>
                <a:cs typeface="Segoe UI" panose="020B0502040204020203" pitchFamily="34" charset="0"/>
              </a:rPr>
              <a:t>أركان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4- </a:t>
            </a:r>
            <a:r>
              <a:rPr lang="ar-SA" dirty="0">
                <a:effectLst/>
                <a:latin typeface="Segoe UI" panose="020B0502040204020203" pitchFamily="34" charset="0"/>
                <a:ea typeface="Calibri" panose="020F0502020204030204" pitchFamily="34" charset="0"/>
                <a:cs typeface="Segoe UI" panose="020B0502040204020203" pitchFamily="34" charset="0"/>
              </a:rPr>
              <a:t>المهارات اللازمة للقائد التربوي</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5- </a:t>
            </a:r>
            <a:r>
              <a:rPr lang="ar-SA" dirty="0">
                <a:effectLst/>
                <a:latin typeface="Segoe UI" panose="020B0502040204020203" pitchFamily="34" charset="0"/>
                <a:ea typeface="Calibri" panose="020F0502020204030204" pitchFamily="34" charset="0"/>
                <a:cs typeface="Segoe UI" panose="020B0502040204020203" pitchFamily="34" charset="0"/>
              </a:rPr>
              <a:t>وظائف القيادة والسلوك القيادي</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6- </a:t>
            </a:r>
            <a:r>
              <a:rPr lang="ar-SA" dirty="0">
                <a:effectLst/>
                <a:latin typeface="Segoe UI" panose="020B0502040204020203" pitchFamily="34" charset="0"/>
                <a:ea typeface="Calibri" panose="020F0502020204030204" pitchFamily="34" charset="0"/>
                <a:cs typeface="Segoe UI" panose="020B0502040204020203" pitchFamily="34" charset="0"/>
              </a:rPr>
              <a:t>أنماط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7- </a:t>
            </a:r>
            <a:r>
              <a:rPr lang="ar-SA" dirty="0">
                <a:effectLst/>
                <a:latin typeface="Segoe UI" panose="020B0502040204020203" pitchFamily="34" charset="0"/>
                <a:ea typeface="Calibri" panose="020F0502020204030204" pitchFamily="34" charset="0"/>
                <a:cs typeface="Segoe UI" panose="020B0502040204020203" pitchFamily="34" charset="0"/>
              </a:rPr>
              <a:t>نظريات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8- </a:t>
            </a:r>
            <a:r>
              <a:rPr lang="ar-SA" dirty="0">
                <a:effectLst/>
                <a:latin typeface="Segoe UI" panose="020B0502040204020203" pitchFamily="34" charset="0"/>
                <a:ea typeface="Calibri" panose="020F0502020204030204" pitchFamily="34" charset="0"/>
                <a:cs typeface="Segoe UI" panose="020B0502040204020203" pitchFamily="34" charset="0"/>
              </a:rPr>
              <a:t>خصائص القيادة التربوية ومتطلباتها</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9- </a:t>
            </a:r>
            <a:r>
              <a:rPr lang="ar-SA" dirty="0">
                <a:effectLst/>
                <a:latin typeface="Segoe UI" panose="020B0502040204020203" pitchFamily="34" charset="0"/>
                <a:ea typeface="Calibri" panose="020F0502020204030204" pitchFamily="34" charset="0"/>
                <a:cs typeface="Segoe UI" panose="020B0502040204020203" pitchFamily="34" charset="0"/>
              </a:rPr>
              <a:t>أسس وقواعد التدريب</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10- </a:t>
            </a:r>
            <a:r>
              <a:rPr lang="ar-SA" dirty="0">
                <a:effectLst/>
                <a:latin typeface="Segoe UI" panose="020B0502040204020203" pitchFamily="34" charset="0"/>
                <a:ea typeface="Calibri" panose="020F0502020204030204" pitchFamily="34" charset="0"/>
                <a:cs typeface="Segoe UI" panose="020B0502040204020203" pitchFamily="34" charset="0"/>
              </a:rPr>
              <a:t>معوقات القيادة التربوية</a:t>
            </a:r>
            <a:r>
              <a:rPr lang="ar-EG" kern="0" dirty="0">
                <a:latin typeface="Segoe UI" panose="020B0502040204020203" pitchFamily="34" charset="0"/>
                <a:cs typeface="Segoe UI" panose="020B0502040204020203" pitchFamily="34" charset="0"/>
                <a:sym typeface="Arial"/>
              </a:rPr>
              <a:t> </a:t>
            </a:r>
            <a:endParaRPr lang="ar-EG"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83694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تمهيد: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تمثل القيادة التربوية والإدارة المدرسية أهمية كبرى في نجاح العملية التعليمية، وتعرف القيادة بأنها فن</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endParaRPr lang="ar-EG" sz="1600" dirty="0">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 معاملة الطبيعة البشرية أو فن التأثير في السلوك البشري لتوجيه جماعة من الناس نحو هدف معين بطريقة</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endParaRPr lang="ar-EG" sz="1600" dirty="0">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 تضمن طاعتهم وثقتهم واحترامهم وتعاونهم، ويعرفها البعض بأنها فن توجيه الناس والتأثير فيهم، إلى أن</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endParaRPr lang="ar-EG" sz="1600" dirty="0">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 الإدارة تعنى بالنشاط المؤثر بالجهاز الإداري لأنه ينقله من</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الحالة الساكنة إلى الحالة المتحركة، والقائد هو</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endParaRPr lang="ar-EG" sz="1600" dirty="0">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 الذي يمارس هذا الفن متمثلاً في القدرة على التوجيه والتنسيق</a:t>
            </a:r>
            <a:r>
              <a:rPr lang="ar-EG" sz="1600" dirty="0">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 والرقابة والتحفيز بالنسبة لعدد من الناس الذين</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endParaRPr lang="ar-EG" sz="1600" dirty="0">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 يعملون لتحقيق الأهداف المطلوبة </a:t>
            </a:r>
            <a:r>
              <a:rPr lang="ar-EG" sz="1600" dirty="0">
                <a:effectLst/>
                <a:latin typeface="Segoe UI" panose="020B0502040204020203" pitchFamily="34" charset="0"/>
                <a:ea typeface="Calibri" panose="020F0502020204030204" pitchFamily="34"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2674386"/>
          </a:xfrm>
          <a:prstGeom prst="rect">
            <a:avLst/>
          </a:prstGeom>
          <a:noFill/>
        </p:spPr>
        <p:txBody>
          <a:bodyPr wrap="square" rtlCol="0">
            <a:spAutoFit/>
          </a:bodyPr>
          <a:lstStyle/>
          <a:p>
            <a:pPr algn="r">
              <a:lnSpc>
                <a:spcPct val="107000"/>
              </a:lnSpc>
              <a:spcAft>
                <a:spcPts val="800"/>
              </a:spcAft>
            </a:pPr>
            <a:r>
              <a:rPr lang="ar-SA" sz="1600" b="1"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تعريفات القيادة</a:t>
            </a:r>
            <a:endParaRPr lang="en-GB" sz="16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عرفها (روبرت) : بأنها الوصول إلى الهدف بأحسن الوسائل وبأقل التكاليف وفي حدود الموارد والتسهيلات المتاحة مع حسن استخدام الموارد والتسهيلات</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وعرفها (أوردي تيد ) : بأنها نشاط التأثير في الآخرين ليتعاونوا على تحقيق هدف ما ، اتفقوا على أنه مرغوب فيه</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r"/>
            <a:r>
              <a:rPr lang="en-GB" sz="1600" dirty="0">
                <a:effectLst/>
                <a:latin typeface="Segoe UI" panose="020B0502040204020203" pitchFamily="34" charset="0"/>
                <a:ea typeface="Calibri" panose="020F0502020204030204" pitchFamily="34" charset="0"/>
                <a:cs typeface="Segoe UI" panose="020B0502040204020203" pitchFamily="34" charset="0"/>
              </a:rPr>
              <a:t>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وتعرف القيادة : أنها استمالة أفراد الجماعة للتعاون على تحقيق هدف مشترك يتفقون عليه مع القائد ، وينتفعون بأهميته ، فيتفاعلون معاً بطريقة تضمن تماسك الجماعة في علاقاتها ، وسيرها في الاتجاهات ” الذي يحافظ على تكامل عملها ” .</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1600" dirty="0">
                <a:effectLst/>
                <a:latin typeface="Segoe UI" panose="020B0502040204020203" pitchFamily="34" charset="0"/>
                <a:ea typeface="Calibri" panose="020F0502020204030204" pitchFamily="34" charset="0"/>
                <a:cs typeface="Segoe UI" panose="020B0502040204020203" pitchFamily="34" charset="0"/>
              </a:rPr>
              <a:t> </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1600" dirty="0">
                <a:effectLst/>
                <a:latin typeface="Segoe UI" panose="020B0502040204020203" pitchFamily="34" charset="0"/>
                <a:ea typeface="Calibri" panose="020F0502020204030204" pitchFamily="34" charset="0"/>
                <a:cs typeface="Segoe UI" panose="020B0502040204020203" pitchFamily="34" charset="0"/>
              </a:rPr>
              <a:t>وتعرف أيضاً ، ” بأنها العملية التي يتمكن من خلالها القائد أن يؤثر في تفكير الآخرين ، ويضبط مشاعرهم ويوجه سلوكهم ”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4189224"/>
          </a:xfrm>
          <a:prstGeom prst="rect">
            <a:avLst/>
          </a:prstGeom>
          <a:noFill/>
        </p:spPr>
        <p:txBody>
          <a:bodyPr wrap="square" rtlCol="0">
            <a:spAutoFit/>
          </a:bodyPr>
          <a:lstStyle/>
          <a:p>
            <a:pPr algn="r">
              <a:lnSpc>
                <a:spcPct val="107000"/>
              </a:lnSpc>
              <a:spcAft>
                <a:spcPts val="800"/>
              </a:spcAft>
            </a:pPr>
            <a:r>
              <a:rPr lang="ar-SA" sz="1800" b="1" kern="100" dirty="0">
                <a:effectLst/>
                <a:latin typeface="Segoe UI" panose="020B0502040204020203" pitchFamily="34" charset="0"/>
                <a:ea typeface="Calibri" panose="020F0502020204030204" pitchFamily="34" charset="0"/>
                <a:cs typeface="Segoe UI" panose="020B0502040204020203" pitchFamily="34" charset="0"/>
              </a:rPr>
              <a:t>عناصر القيادة</a:t>
            </a:r>
            <a:endParaRPr lang="en-GB" sz="18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يمكن أن نستخلص من مجمل التعريفات العناصر التالية للقيادة</a:t>
            </a: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r>
              <a:rPr lang="ar-SA" sz="1800" kern="100" dirty="0">
                <a:effectLst/>
                <a:latin typeface="Segoe UI" panose="020B0502040204020203" pitchFamily="34" charset="0"/>
                <a:ea typeface="Calibri" panose="020F0502020204030204" pitchFamily="34" charset="0"/>
                <a:cs typeface="Segoe UI" panose="020B0502040204020203" pitchFamily="34" charset="0"/>
              </a:rPr>
              <a:t>إنها عملية تفاعل اجتماعي ، إذ لا يمكن لأي إنسان أن يكون قائداً بمفرده ، و إنما يستطيع أن يمارس القيادة من خلال مشاركته الفعالة في جماعة ما ضمن إطار موقف معين</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ar-SA" sz="1800" kern="100" dirty="0">
                <a:effectLst/>
                <a:latin typeface="Segoe UI" panose="020B0502040204020203" pitchFamily="34" charset="0"/>
                <a:ea typeface="Calibri" panose="020F0502020204030204" pitchFamily="34" charset="0"/>
                <a:cs typeface="Segoe UI" panose="020B0502040204020203" pitchFamily="34" charset="0"/>
              </a:rPr>
              <a:t>إن القيادة تعتمد على تكرار التفاعل الاجتماعي</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ar-SA" sz="1800" kern="100" dirty="0">
                <a:effectLst/>
                <a:latin typeface="Segoe UI" panose="020B0502040204020203" pitchFamily="34" charset="0"/>
                <a:ea typeface="Calibri" panose="020F0502020204030204" pitchFamily="34" charset="0"/>
                <a:cs typeface="Segoe UI" panose="020B0502040204020203" pitchFamily="34" charset="0"/>
              </a:rPr>
              <a:t>تتم فيها ممارسة سلطات واتخاذ قرارات</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ar-SA" sz="1800" kern="100" dirty="0">
                <a:effectLst/>
                <a:latin typeface="Segoe UI" panose="020B0502040204020203" pitchFamily="34" charset="0"/>
                <a:ea typeface="Calibri" panose="020F0502020204030204" pitchFamily="34" charset="0"/>
                <a:cs typeface="Segoe UI" panose="020B0502040204020203" pitchFamily="34" charset="0"/>
              </a:rPr>
              <a:t>تتطلب صفات شخصية معينة في القائد</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r>
              <a:rPr lang="ar-SA" sz="1800" kern="100" dirty="0">
                <a:effectLst/>
                <a:latin typeface="Segoe UI" panose="020B0502040204020203" pitchFamily="34" charset="0"/>
                <a:ea typeface="Calibri" panose="020F0502020204030204" pitchFamily="34" charset="0"/>
                <a:cs typeface="Segoe UI" panose="020B0502040204020203" pitchFamily="34" charset="0"/>
              </a:rPr>
              <a:t>تهدف إلى تحقيق أهداف معينة</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ar-SA" sz="1800" kern="100" dirty="0">
                <a:effectLst/>
                <a:latin typeface="Segoe UI" panose="020B0502040204020203" pitchFamily="34" charset="0"/>
                <a:ea typeface="Calibri" panose="020F0502020204030204" pitchFamily="34" charset="0"/>
                <a:cs typeface="Segoe UI" panose="020B0502040204020203" pitchFamily="34" charset="0"/>
              </a:rPr>
              <a:t>لها تأثير في مجموعات منظمة من الناس</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ar-SA" sz="1800" kern="100" dirty="0">
                <a:effectLst/>
                <a:latin typeface="Segoe UI" panose="020B0502040204020203" pitchFamily="34" charset="0"/>
                <a:ea typeface="Calibri" panose="020F0502020204030204" pitchFamily="34" charset="0"/>
                <a:cs typeface="Segoe UI" panose="020B0502040204020203" pitchFamily="34" charset="0"/>
              </a:rPr>
              <a:t>إنها عملية تفجير لطاقات الأفراد للبلوغ إلى الأهداف المشتركة</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SA" sz="1800" kern="100" dirty="0">
                <a:effectLst/>
                <a:latin typeface="Segoe UI" panose="020B0502040204020203" pitchFamily="34" charset="0"/>
                <a:ea typeface="Calibri" panose="020F0502020204030204" pitchFamily="34" charset="0"/>
                <a:cs typeface="Segoe UI" panose="020B0502040204020203" pitchFamily="34" charset="0"/>
              </a:rPr>
              <a:t>أن لها معايير الجماعة ومشاعرها تحدد القائد كما تحدد درجة اعتبارهم لسلوكيات القيادة</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283015"/>
          </a:xfrm>
          <a:prstGeom prst="rect">
            <a:avLst/>
          </a:prstGeom>
          <a:noFill/>
        </p:spPr>
        <p:txBody>
          <a:bodyPr wrap="square" rtlCol="0">
            <a:spAutoFit/>
          </a:bodyPr>
          <a:lstStyle/>
          <a:p>
            <a:pPr algn="r">
              <a:lnSpc>
                <a:spcPct val="107000"/>
              </a:lnSpc>
              <a:spcAft>
                <a:spcPts val="800"/>
              </a:spcAft>
            </a:pPr>
            <a:r>
              <a:rPr lang="ar-SA" sz="24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أركان القيادة</a:t>
            </a:r>
            <a:endParaRPr lang="en-GB" sz="24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2000" kern="100" dirty="0">
                <a:effectLst/>
                <a:latin typeface="Segoe UI" panose="020B0502040204020203" pitchFamily="34" charset="0"/>
                <a:ea typeface="Calibri" panose="020F0502020204030204" pitchFamily="34" charset="0"/>
                <a:cs typeface="Segoe UI" panose="020B0502040204020203" pitchFamily="34" charset="0"/>
              </a:rPr>
              <a:t>تعتمد عملية القيادة على الأركان التالية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20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جماعة من الناس لها هدف مشترك تسعى لتحقيقه وهم الأتباع</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شخص يوجه هذه الجماعة ويتعاون معها لتحقيق هذا الهدف وهو القائد سواء كان هذا الشخص مختاراً من قبل الجماعة، أو معيناً من قبل سلطة خارجية مع تمتع هذا القائد بسمات مثل الذكاء ، الاتزان العاطفي والانفعالي ، الخبرة بالعمل ، التعاون ومحبة</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ظروف وملابسات يتفاعل فيها الأفراد وتتم بوجود القائد (الموقف) مثل حجم الجماعة، تجانس الجماعة ، استقرار الجماعة واستقلالها ووعيها</a:t>
            </a:r>
            <a:r>
              <a:rPr lang="ar-EG" sz="1600" dirty="0">
                <a:effectLst/>
                <a:latin typeface="Segoe UI" panose="020B0502040204020203" pitchFamily="34" charset="0"/>
                <a:ea typeface="Calibri" panose="020F0502020204030204" pitchFamily="34" charset="0"/>
                <a:cs typeface="Segoe UI" panose="020B0502040204020203" pitchFamily="34" charset="0"/>
              </a:rPr>
              <a:t>.</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اتخاذ القرارات اللازمة للوصول للهدف بأقل جهد وتكاليف ممكنة</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ar-EG"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a:lnSpc>
                <a:spcPct val="107000"/>
              </a:lnSpc>
              <a:spcAft>
                <a:spcPts val="800"/>
              </a:spcAft>
            </a:pPr>
            <a:r>
              <a:rPr lang="ar-EG" sz="1600" kern="0" spc="35" dirty="0">
                <a:solidFill>
                  <a:srgbClr val="000000"/>
                </a:solidFill>
                <a:latin typeface="Segoe UI" panose="020B0502040204020203" pitchFamily="34" charset="0"/>
                <a:ea typeface="Times New Roman" panose="02020603050405020304" pitchFamily="18" charset="0"/>
                <a:cs typeface="Segoe UI" panose="020B0502040204020203" pitchFamily="34" charset="0"/>
              </a:rPr>
              <a:t>- </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مها</a:t>
            </a:r>
            <a:r>
              <a:rPr lang="ar-SA" sz="1600" dirty="0">
                <a:effectLst/>
                <a:latin typeface="Segoe UI" panose="020B0502040204020203" pitchFamily="34" charset="0"/>
                <a:ea typeface="Calibri" panose="020F0502020204030204" pitchFamily="34" charset="0"/>
                <a:cs typeface="Segoe UI" panose="020B0502040204020203" pitchFamily="34" charset="0"/>
              </a:rPr>
              <a:t>م ومسؤوليات يقوم بها أفراد الجماعة من أجل تحقيق أهدافهم المشتركة</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398944"/>
          </a:xfrm>
          <a:prstGeom prst="rect">
            <a:avLst/>
          </a:prstGeom>
          <a:noFill/>
        </p:spPr>
        <p:txBody>
          <a:bodyPr wrap="square" rtlCol="0">
            <a:spAutoFit/>
          </a:bodyPr>
          <a:lstStyle/>
          <a:p>
            <a:pPr algn="r">
              <a:lnSpc>
                <a:spcPct val="107000"/>
              </a:lnSpc>
              <a:spcAft>
                <a:spcPts val="800"/>
              </a:spcAft>
            </a:pPr>
            <a:r>
              <a:rPr lang="ar-EG"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المهارات الخاصة بالقائد التربوي :</a:t>
            </a:r>
            <a:endParaRPr lang="en-GB"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EG" kern="100" dirty="0">
                <a:latin typeface="Segoe UI" panose="020B0502040204020203" pitchFamily="34" charset="0"/>
                <a:ea typeface="Calibri" panose="020F0502020204030204" pitchFamily="34" charset="0"/>
                <a:cs typeface="Segoe UI" panose="020B0502040204020203" pitchFamily="34" charset="0"/>
              </a:rPr>
              <a:t>1</a:t>
            </a:r>
            <a:r>
              <a:rPr lang="ar-EG" kern="100" dirty="0">
                <a:effectLst/>
                <a:latin typeface="Segoe UI" panose="020B0502040204020203" pitchFamily="34" charset="0"/>
                <a:ea typeface="Calibri" panose="020F0502020204030204" pitchFamily="34" charset="0"/>
                <a:cs typeface="Segoe UI" panose="020B0502040204020203" pitchFamily="34" charset="0"/>
              </a:rPr>
              <a:t>- </a:t>
            </a:r>
            <a:r>
              <a:rPr lang="ar-SA" kern="100" dirty="0">
                <a:effectLst/>
                <a:latin typeface="Segoe UI" panose="020B0502040204020203" pitchFamily="34" charset="0"/>
                <a:ea typeface="Calibri" panose="020F0502020204030204" pitchFamily="34" charset="0"/>
                <a:cs typeface="Segoe UI" panose="020B0502040204020203" pitchFamily="34" charset="0"/>
              </a:rPr>
              <a:t>المهارة التصويرية</a:t>
            </a:r>
            <a:r>
              <a:rPr lang="ar-EG" kern="100" dirty="0">
                <a:effectLst/>
                <a:latin typeface="Segoe UI" panose="020B0502040204020203" pitchFamily="34" charset="0"/>
                <a:ea typeface="Calibri" panose="020F0502020204030204" pitchFamily="34" charset="0"/>
                <a:cs typeface="Segoe UI" panose="020B0502040204020203" pitchFamily="34" charset="0"/>
              </a:rPr>
              <a:t>                                                       </a:t>
            </a:r>
            <a:r>
              <a:rPr lang="en-GB" kern="100" dirty="0">
                <a:effectLst/>
                <a:latin typeface="Segoe UI" panose="020B0502040204020203" pitchFamily="34" charset="0"/>
                <a:ea typeface="Calibri" panose="020F0502020204030204" pitchFamily="34" charset="0"/>
                <a:cs typeface="Segoe UI" panose="020B0502040204020203" pitchFamily="34" charset="0"/>
              </a:rPr>
              <a:t/>
            </a:r>
            <a:br>
              <a:rPr lang="en-GB" kern="100" dirty="0">
                <a:effectLst/>
                <a:latin typeface="Segoe UI" panose="020B0502040204020203" pitchFamily="34" charset="0"/>
                <a:ea typeface="Calibri" panose="020F0502020204030204" pitchFamily="34" charset="0"/>
                <a:cs typeface="Segoe UI" panose="020B0502040204020203" pitchFamily="34" charset="0"/>
              </a:rPr>
            </a:br>
            <a:r>
              <a:rPr lang="ar-SA" kern="100" dirty="0">
                <a:effectLst/>
                <a:latin typeface="Segoe UI" panose="020B0502040204020203" pitchFamily="34" charset="0"/>
                <a:ea typeface="Calibri" panose="020F0502020204030204" pitchFamily="34" charset="0"/>
                <a:cs typeface="Segoe UI" panose="020B0502040204020203" pitchFamily="34" charset="0"/>
              </a:rPr>
              <a:t>هي مهارة يحتاجها القائد التربوي في التخطيط للعمل ، بحيث تمثل الخطة استشراقاً للمستقبل ، فالخطة تقوم على دراسة الواقع والإمكانات المتوافرة فيه والاستبصار في جوانبه وفي اتجاهات تغيره ، ويتوقع من القائد التربوي أن لا يكون حالماً في خططه كما لا ينتظر منه أن يكون يائساً من إمكانات التطور ويكون لديه الجرأة ، وتنظيم أعمال التابعين له كما القائد الذي يمتلك هذه المهارة يكون قادراً على الإحساس بالمشكلات قبل وقوعها والحلول لها ، ويجب عند التخطيط لشيء ما أن يحقق القائد الانسجام والتوافق لإرضاء كافة الأذواق</a:t>
            </a:r>
            <a:r>
              <a:rPr lang="ar-EG" kern="100" dirty="0">
                <a:effectLst/>
                <a:latin typeface="Segoe UI" panose="020B0502040204020203" pitchFamily="34" charset="0"/>
                <a:ea typeface="Calibri" panose="020F0502020204030204" pitchFamily="34"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89638" y="1885072"/>
            <a:ext cx="10453255" cy="2861361"/>
          </a:xfrm>
          <a:prstGeom prst="rect">
            <a:avLst/>
          </a:prstGeom>
          <a:noFill/>
        </p:spPr>
        <p:txBody>
          <a:bodyPr wrap="square" rtlCol="0">
            <a:spAutoFit/>
          </a:bodyPr>
          <a:lstStyle/>
          <a:p>
            <a:pPr algn="r" rtl="1">
              <a:lnSpc>
                <a:spcPct val="107000"/>
              </a:lnSpc>
              <a:spcAft>
                <a:spcPts val="800"/>
              </a:spcAft>
            </a:pPr>
            <a:r>
              <a:rPr lang="en-GB"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2 </a:t>
            </a:r>
            <a:r>
              <a:rPr lang="ar-EG"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a:t>
            </a:r>
            <a:r>
              <a:rPr lang="ar-SA"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المهارة </a:t>
            </a:r>
            <a:r>
              <a:rPr lang="ar-EG"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الفنية:</a:t>
            </a:r>
          </a:p>
          <a:p>
            <a:pPr algn="r" rtl="1">
              <a:lnSpc>
                <a:spcPct val="107000"/>
              </a:lnSpc>
              <a:spcAft>
                <a:spcPts val="800"/>
              </a:spcAft>
            </a:pP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هي مهارة تتعلق بالجانب التنفيذي ، وغالباً ما تعكس المعرفة والخبرة ، معرفة بالأصول والقواعد والطرائق وخبرة عملية في استخدام هذه الطرائق ومتطلبات وترتيبات الانتفاع بها على أحسن وجه</a:t>
            </a:r>
            <a:r>
              <a:rPr lang="en-GB" sz="1600" dirty="0">
                <a:effectLst/>
                <a:latin typeface="Segoe UI" panose="020B0502040204020203" pitchFamily="34" charset="0"/>
                <a:ea typeface="Calibri" panose="020F0502020204030204" pitchFamily="34" charset="0"/>
                <a:cs typeface="Segoe UI" panose="020B0502040204020203" pitchFamily="34" charset="0"/>
              </a:rPr>
              <a:t>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وهي مهارة يكتسبها المسؤول بالممارسة الواعية الهادفة إلى تنمية القدرة الذاتية أو بالمشاركة في ورشات العمل التي تعقدها الإدارات للقادة لتدريبهم على تطوير أداء المهمات</a:t>
            </a:r>
            <a:r>
              <a:rPr lang="ar-EG" sz="1600" dirty="0">
                <a:effectLst/>
                <a:latin typeface="Segoe UI" panose="020B0502040204020203" pitchFamily="34" charset="0"/>
                <a:ea typeface="Calibri" panose="020F0502020204030204" pitchFamily="34" charset="0"/>
                <a:cs typeface="Segoe UI" panose="020B0502040204020203" pitchFamily="34" charset="0"/>
              </a:rPr>
              <a:t>. </a:t>
            </a:r>
          </a:p>
          <a:p>
            <a:pPr algn="r" rtl="1">
              <a:lnSpc>
                <a:spcPct val="107000"/>
              </a:lnSpc>
              <a:spcAft>
                <a:spcPts val="800"/>
              </a:spcAft>
            </a:pPr>
            <a:r>
              <a:rPr lang="ar-EG" sz="1600" dirty="0">
                <a:effectLst/>
                <a:latin typeface="Segoe UI" panose="020B0502040204020203" pitchFamily="34" charset="0"/>
                <a:ea typeface="Calibri" panose="020F0502020204030204" pitchFamily="34" charset="0"/>
                <a:cs typeface="Segoe UI" panose="020B0502040204020203" pitchFamily="34" charset="0"/>
              </a:rPr>
              <a:t> </a:t>
            </a:r>
          </a:p>
          <a:p>
            <a:pPr algn="r" rtl="1">
              <a:lnSpc>
                <a:spcPct val="107000"/>
              </a:lnSpc>
              <a:spcAft>
                <a:spcPts val="800"/>
              </a:spcAft>
            </a:pP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ومثال ذلك مدير المدرسة الذي لديه المهارة يكون خبيراً في إعداد برامج المدرسة ، وأنصب</a:t>
            </a:r>
            <a:r>
              <a:rPr lang="ar-EG" sz="16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ة</a:t>
            </a:r>
            <a:r>
              <a:rPr lang="ar-SA" sz="16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المعلمين وفي حفظ السجلات وكتابة التقارير والعمل كمشرف تربوي مقيم ، وأيضاً خبيراً في تنظيم الاجتماعات وإدارة الحوار وإجراء الاتصالات </a:t>
            </a:r>
            <a:r>
              <a:rPr lang="ar-SA" sz="1600" kern="0" spc="35"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 </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038717"/>
          </a:xfrm>
          <a:prstGeom prst="rect">
            <a:avLst/>
          </a:prstGeom>
          <a:noFill/>
        </p:spPr>
        <p:txBody>
          <a:bodyPr wrap="square" rtlCol="0">
            <a:spAutoFit/>
          </a:bodyPr>
          <a:lstStyle/>
          <a:p>
            <a:pPr algn="r">
              <a:lnSpc>
                <a:spcPct val="107000"/>
              </a:lnSpc>
              <a:spcAft>
                <a:spcPts val="800"/>
              </a:spcAft>
            </a:pPr>
            <a:r>
              <a:rPr lang="ar-EG" sz="2000" b="1" kern="100" dirty="0">
                <a:effectLst/>
                <a:latin typeface="Segoe UI" panose="020B0502040204020203" pitchFamily="34" charset="0"/>
                <a:ea typeface="Calibri" panose="020F0502020204030204" pitchFamily="34" charset="0"/>
                <a:cs typeface="Segoe UI" panose="020B0502040204020203" pitchFamily="34" charset="0"/>
              </a:rPr>
              <a:t>3- </a:t>
            </a:r>
            <a:r>
              <a:rPr lang="ar-SA" sz="2000" b="1" kern="100" dirty="0">
                <a:effectLst/>
                <a:latin typeface="Segoe UI" panose="020B0502040204020203" pitchFamily="34" charset="0"/>
                <a:ea typeface="Calibri" panose="020F0502020204030204" pitchFamily="34" charset="0"/>
                <a:cs typeface="Segoe UI" panose="020B0502040204020203" pitchFamily="34" charset="0"/>
              </a:rPr>
              <a:t>المهارة الإنسانية</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ar-SA" sz="1600" kern="100" dirty="0">
                <a:effectLst/>
                <a:latin typeface="Segoe UI" panose="020B0502040204020203" pitchFamily="34" charset="0"/>
                <a:ea typeface="Calibri" panose="020F0502020204030204" pitchFamily="34" charset="0"/>
                <a:cs typeface="Segoe UI" panose="020B0502040204020203" pitchFamily="34" charset="0"/>
              </a:rPr>
              <a:t>هي مهارة اكتساب ثقة الناس وتعاونهم وحفزهم للعمل والنشاط وفي الميدان التربوي تظهر أهمية توفر هذه المهارة بشكل كبير لأن أهداف العمل التربوي أساساً تتعلق بالإنسان نفسه مباشرة ، وتعديل سلوكه وضبط انفعالاته وتطوير طرقه في التفكير والحوار والتكيف مع الآخرين ، لا تأتي مع أوامر يذعن لها وتعليمات يرغم على الالتزام بها ، بل تأتي من جعله يجد بهجة في التعليم</a:t>
            </a: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p>
          <a:p>
            <a:pPr algn="r">
              <a:lnSpc>
                <a:spcPct val="107000"/>
              </a:lnSpc>
              <a:spcAft>
                <a:spcPts val="800"/>
              </a:spcAft>
            </a:pP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1600" dirty="0">
                <a:effectLst/>
                <a:latin typeface="Segoe UI" panose="020B0502040204020203" pitchFamily="34" charset="0"/>
                <a:ea typeface="Calibri" panose="020F0502020204030204" pitchFamily="34" charset="0"/>
                <a:cs typeface="Segoe UI" panose="020B0502040204020203" pitchFamily="34" charset="0"/>
              </a:rPr>
              <a:t>كما تأتي أهمية هذه المهارة في الميدان أيضاً كون القائد التربوي يحتاج أن يتعامل مع فئات متعددة من الناس </a:t>
            </a:r>
            <a:r>
              <a:rPr lang="ar-EG" sz="1600" dirty="0">
                <a:effectLst/>
                <a:latin typeface="Segoe UI" panose="020B0502040204020203" pitchFamily="34" charset="0"/>
                <a:ea typeface="Calibri" panose="020F0502020204030204" pitchFamily="34" charset="0"/>
                <a:cs typeface="Segoe UI" panose="020B0502040204020203" pitchFamily="34" charset="0"/>
              </a:rPr>
              <a:t>مثل </a:t>
            </a:r>
            <a:r>
              <a:rPr lang="ar-SA" sz="1600" dirty="0">
                <a:effectLst/>
                <a:latin typeface="Segoe UI" panose="020B0502040204020203" pitchFamily="34" charset="0"/>
                <a:ea typeface="Calibri" panose="020F0502020204030204" pitchFamily="34" charset="0"/>
                <a:cs typeface="Segoe UI" panose="020B0502040204020203" pitchFamily="34" charset="0"/>
              </a:rPr>
              <a:t>الطلبة ، أعضاء الهيئة التدريسية ، أولياء الأمور ، البيئة المحيطة </a:t>
            </a:r>
            <a:r>
              <a:rPr lang="ar-SA" sz="16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ومن الصور التي تظهر فيها ملامح هذه المهارة لدى القائد التربوي</a:t>
            </a:r>
            <a:r>
              <a:rPr lang="ar-EG" sz="16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ما يلي:</a:t>
            </a:r>
            <a:r>
              <a:rPr lang="ar-SA" sz="1600" kern="0" spc="35"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 </a:t>
            </a:r>
            <a:r>
              <a:rPr lang="ar-SA" sz="2400" kern="0" spc="35"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31618" y="1517515"/>
            <a:ext cx="11118074" cy="5031570"/>
          </a:xfrm>
          <a:prstGeom prst="rect">
            <a:avLst/>
          </a:prstGeom>
          <a:noFill/>
        </p:spPr>
        <p:txBody>
          <a:bodyPr wrap="square" rtlCol="0">
            <a:spAutoFit/>
          </a:bodyPr>
          <a:lstStyle/>
          <a:p>
            <a:pPr algn="r" rtl="1">
              <a:lnSpc>
                <a:spcPct val="107000"/>
              </a:lnSpc>
              <a:spcAft>
                <a:spcPts val="800"/>
              </a:spcAft>
            </a:pP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en-GB" dirty="0">
                <a:effectLst/>
                <a:latin typeface="Segoe UI" panose="020B0502040204020203" pitchFamily="34" charset="0"/>
                <a:ea typeface="Calibri" panose="020F0502020204030204" pitchFamily="34" charset="0"/>
                <a:cs typeface="Segoe UI" panose="020B0502040204020203" pitchFamily="34" charset="0"/>
              </a:rPr>
              <a:t>–</a:t>
            </a:r>
            <a:r>
              <a:rPr lang="en-GB" sz="1400" dirty="0">
                <a:effectLst/>
                <a:latin typeface="Segoe UI" panose="020B0502040204020203" pitchFamily="34" charset="0"/>
                <a:ea typeface="Calibri" panose="020F0502020204030204" pitchFamily="34" charset="0"/>
                <a:cs typeface="Segoe UI" panose="020B0502040204020203" pitchFamily="34" charset="0"/>
              </a:rPr>
              <a:t> </a:t>
            </a:r>
            <a:r>
              <a:rPr lang="ar-SA" sz="1400" dirty="0">
                <a:effectLst/>
                <a:latin typeface="Segoe UI" panose="020B0502040204020203" pitchFamily="34" charset="0"/>
                <a:ea typeface="Calibri" panose="020F0502020204030204" pitchFamily="34" charset="0"/>
                <a:cs typeface="Segoe UI" panose="020B0502040204020203" pitchFamily="34" charset="0"/>
              </a:rPr>
              <a:t>الموازنة بين دور القائد تجاه رؤسائه ودوره تجاه مرؤوسيه</a:t>
            </a:r>
            <a:r>
              <a:rPr lang="en-GB" sz="1400" dirty="0">
                <a:effectLst/>
                <a:latin typeface="Segoe UI" panose="020B0502040204020203" pitchFamily="34" charset="0"/>
                <a:ea typeface="Calibri" panose="020F0502020204030204" pitchFamily="34" charset="0"/>
                <a:cs typeface="Segoe UI" panose="020B0502040204020203" pitchFamily="34" charset="0"/>
              </a:rPr>
              <a:t> .</a:t>
            </a:r>
            <a:endParaRPr lang="ar-EG" sz="14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sz="1400" dirty="0">
                <a:effectLst/>
                <a:latin typeface="Segoe UI" panose="020B0502040204020203" pitchFamily="34" charset="0"/>
                <a:ea typeface="Calibri" panose="020F0502020204030204" pitchFamily="34" charset="0"/>
                <a:cs typeface="Segoe UI" panose="020B0502040204020203" pitchFamily="34" charset="0"/>
              </a:rPr>
              <a:t/>
            </a:r>
            <a:br>
              <a:rPr lang="en-GB" sz="1400" dirty="0">
                <a:effectLst/>
                <a:latin typeface="Segoe UI" panose="020B0502040204020203" pitchFamily="34" charset="0"/>
                <a:ea typeface="Calibri" panose="020F0502020204030204" pitchFamily="34" charset="0"/>
                <a:cs typeface="Segoe UI" panose="020B0502040204020203" pitchFamily="34" charset="0"/>
              </a:rPr>
            </a:br>
            <a:r>
              <a:rPr lang="en-GB" sz="1400" dirty="0">
                <a:effectLst/>
                <a:latin typeface="Segoe UI" panose="020B0502040204020203" pitchFamily="34" charset="0"/>
                <a:ea typeface="Calibri" panose="020F0502020204030204" pitchFamily="34" charset="0"/>
                <a:cs typeface="Segoe UI" panose="020B0502040204020203" pitchFamily="34" charset="0"/>
              </a:rPr>
              <a:t>– </a:t>
            </a:r>
            <a:r>
              <a:rPr lang="ar-SA" sz="1400" dirty="0">
                <a:effectLst/>
                <a:latin typeface="Segoe UI" panose="020B0502040204020203" pitchFamily="34" charset="0"/>
                <a:ea typeface="Calibri" panose="020F0502020204030204" pitchFamily="34" charset="0"/>
                <a:cs typeface="Segoe UI" panose="020B0502040204020203" pitchFamily="34" charset="0"/>
              </a:rPr>
              <a:t>مراعاة الدوافع والحاجات لدى المرؤوسين</a:t>
            </a:r>
            <a:r>
              <a:rPr lang="en-GB" sz="1400" dirty="0">
                <a:effectLst/>
                <a:latin typeface="Segoe UI" panose="020B0502040204020203" pitchFamily="34" charset="0"/>
                <a:ea typeface="Calibri" panose="020F0502020204030204" pitchFamily="34" charset="0"/>
                <a:cs typeface="Segoe UI" panose="020B0502040204020203" pitchFamily="34" charset="0"/>
              </a:rPr>
              <a:t> .</a:t>
            </a:r>
            <a:endParaRPr lang="ar-EG" sz="14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sz="1400" dirty="0">
                <a:effectLst/>
                <a:latin typeface="Segoe UI" panose="020B0502040204020203" pitchFamily="34" charset="0"/>
                <a:ea typeface="Calibri" panose="020F0502020204030204" pitchFamily="34" charset="0"/>
                <a:cs typeface="Segoe UI" panose="020B0502040204020203" pitchFamily="34" charset="0"/>
              </a:rPr>
              <a:t/>
            </a:r>
            <a:br>
              <a:rPr lang="en-GB" sz="1400" dirty="0">
                <a:effectLst/>
                <a:latin typeface="Segoe UI" panose="020B0502040204020203" pitchFamily="34" charset="0"/>
                <a:ea typeface="Calibri" panose="020F0502020204030204" pitchFamily="34" charset="0"/>
                <a:cs typeface="Segoe UI" panose="020B0502040204020203" pitchFamily="34" charset="0"/>
              </a:rPr>
            </a:br>
            <a:r>
              <a:rPr lang="en-GB" sz="1400" dirty="0">
                <a:effectLst/>
                <a:latin typeface="Segoe UI" panose="020B0502040204020203" pitchFamily="34" charset="0"/>
                <a:ea typeface="Calibri" panose="020F0502020204030204" pitchFamily="34" charset="0"/>
                <a:cs typeface="Segoe UI" panose="020B0502040204020203" pitchFamily="34" charset="0"/>
              </a:rPr>
              <a:t>– </a:t>
            </a:r>
            <a:r>
              <a:rPr lang="ar-SA" sz="1400" dirty="0">
                <a:effectLst/>
                <a:latin typeface="Segoe UI" panose="020B0502040204020203" pitchFamily="34" charset="0"/>
                <a:ea typeface="Calibri" panose="020F0502020204030204" pitchFamily="34" charset="0"/>
                <a:cs typeface="Segoe UI" panose="020B0502040204020203" pitchFamily="34" charset="0"/>
              </a:rPr>
              <a:t>احترام قيم الآخرين واتجاهاتهم</a:t>
            </a:r>
            <a:r>
              <a:rPr lang="en-GB" sz="1400" dirty="0">
                <a:effectLst/>
                <a:latin typeface="Segoe UI" panose="020B0502040204020203" pitchFamily="34" charset="0"/>
                <a:ea typeface="Calibri" panose="020F0502020204030204" pitchFamily="34" charset="0"/>
                <a:cs typeface="Segoe UI" panose="020B0502040204020203" pitchFamily="34" charset="0"/>
              </a:rPr>
              <a:t> .</a:t>
            </a:r>
            <a:endParaRPr lang="ar-EG" sz="14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sz="1400" dirty="0">
                <a:effectLst/>
                <a:latin typeface="Segoe UI" panose="020B0502040204020203" pitchFamily="34" charset="0"/>
                <a:ea typeface="Calibri" panose="020F0502020204030204" pitchFamily="34" charset="0"/>
                <a:cs typeface="Segoe UI" panose="020B0502040204020203" pitchFamily="34" charset="0"/>
              </a:rPr>
              <a:t/>
            </a:r>
            <a:br>
              <a:rPr lang="en-GB" sz="1400" dirty="0">
                <a:effectLst/>
                <a:latin typeface="Segoe UI" panose="020B0502040204020203" pitchFamily="34" charset="0"/>
                <a:ea typeface="Calibri" panose="020F0502020204030204" pitchFamily="34" charset="0"/>
                <a:cs typeface="Segoe UI" panose="020B0502040204020203" pitchFamily="34" charset="0"/>
              </a:rPr>
            </a:br>
            <a:r>
              <a:rPr lang="en-GB" sz="1400" dirty="0">
                <a:effectLst/>
                <a:latin typeface="Segoe UI" panose="020B0502040204020203" pitchFamily="34" charset="0"/>
                <a:ea typeface="Calibri" panose="020F0502020204030204" pitchFamily="34" charset="0"/>
                <a:cs typeface="Segoe UI" panose="020B0502040204020203" pitchFamily="34" charset="0"/>
              </a:rPr>
              <a:t>– </a:t>
            </a:r>
            <a:r>
              <a:rPr lang="ar-SA" sz="1400" dirty="0">
                <a:effectLst/>
                <a:latin typeface="Segoe UI" panose="020B0502040204020203" pitchFamily="34" charset="0"/>
                <a:ea typeface="Calibri" panose="020F0502020204030204" pitchFamily="34" charset="0"/>
                <a:cs typeface="Segoe UI" panose="020B0502040204020203" pitchFamily="34" charset="0"/>
              </a:rPr>
              <a:t>عدم تحدي</a:t>
            </a:r>
            <a:r>
              <a:rPr lang="ar-EG" sz="1400" dirty="0">
                <a:effectLst/>
                <a:latin typeface="Segoe UI" panose="020B0502040204020203" pitchFamily="34" charset="0"/>
                <a:ea typeface="Calibri" panose="020F0502020204030204" pitchFamily="34" charset="0"/>
                <a:cs typeface="Segoe UI" panose="020B0502040204020203" pitchFamily="34" charset="0"/>
              </a:rPr>
              <a:t> </a:t>
            </a:r>
            <a:r>
              <a:rPr lang="ar-SA" sz="1400" dirty="0">
                <a:effectLst/>
                <a:latin typeface="Segoe UI" panose="020B0502040204020203" pitchFamily="34" charset="0"/>
                <a:ea typeface="Calibri" panose="020F0502020204030204" pitchFamily="34" charset="0"/>
                <a:cs typeface="Segoe UI" panose="020B0502040204020203" pitchFamily="34" charset="0"/>
              </a:rPr>
              <a:t>القيم والعادات والتقاليد بل العمل على تطويرها بطريقة غير مباشرة</a:t>
            </a:r>
            <a:endParaRPr lang="ar-EG" sz="14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sz="1400" dirty="0">
                <a:effectLst/>
                <a:latin typeface="Segoe UI" panose="020B0502040204020203" pitchFamily="34" charset="0"/>
                <a:ea typeface="Calibri" panose="020F0502020204030204" pitchFamily="34" charset="0"/>
                <a:cs typeface="Segoe UI" panose="020B0502040204020203" pitchFamily="34" charset="0"/>
              </a:rPr>
              <a:t> .</a:t>
            </a:r>
            <a:br>
              <a:rPr lang="en-GB" sz="1400" dirty="0">
                <a:effectLst/>
                <a:latin typeface="Segoe UI" panose="020B0502040204020203" pitchFamily="34" charset="0"/>
                <a:ea typeface="Calibri" panose="020F0502020204030204" pitchFamily="34" charset="0"/>
                <a:cs typeface="Segoe UI" panose="020B0502040204020203" pitchFamily="34" charset="0"/>
              </a:rPr>
            </a:br>
            <a:r>
              <a:rPr lang="en-GB" sz="1400" dirty="0">
                <a:effectLst/>
                <a:latin typeface="Segoe UI" panose="020B0502040204020203" pitchFamily="34" charset="0"/>
                <a:ea typeface="Calibri" panose="020F0502020204030204" pitchFamily="34" charset="0"/>
                <a:cs typeface="Segoe UI" panose="020B0502040204020203" pitchFamily="34" charset="0"/>
              </a:rPr>
              <a:t>– </a:t>
            </a:r>
            <a:r>
              <a:rPr lang="ar-SA" sz="1400" dirty="0">
                <a:effectLst/>
                <a:latin typeface="Segoe UI" panose="020B0502040204020203" pitchFamily="34" charset="0"/>
                <a:ea typeface="Calibri" panose="020F0502020204030204" pitchFamily="34" charset="0"/>
                <a:cs typeface="Segoe UI" panose="020B0502040204020203" pitchFamily="34" charset="0"/>
              </a:rPr>
              <a:t>الصبر والتريث في مواجهة التحديات</a:t>
            </a:r>
            <a:r>
              <a:rPr lang="en-GB" sz="1400" dirty="0">
                <a:effectLst/>
                <a:latin typeface="Segoe UI" panose="020B0502040204020203" pitchFamily="34" charset="0"/>
                <a:ea typeface="Calibri" panose="020F0502020204030204" pitchFamily="34" charset="0"/>
                <a:cs typeface="Segoe UI" panose="020B0502040204020203" pitchFamily="34" charset="0"/>
              </a:rPr>
              <a:t> .</a:t>
            </a:r>
            <a:endParaRPr lang="ar-EG" sz="14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sz="1400" dirty="0">
                <a:effectLst/>
                <a:latin typeface="Segoe UI" panose="020B0502040204020203" pitchFamily="34" charset="0"/>
                <a:ea typeface="Calibri" panose="020F0502020204030204" pitchFamily="34" charset="0"/>
                <a:cs typeface="Segoe UI" panose="020B0502040204020203" pitchFamily="34" charset="0"/>
              </a:rPr>
              <a:t/>
            </a:r>
            <a:br>
              <a:rPr lang="en-GB" sz="1400" dirty="0">
                <a:effectLst/>
                <a:latin typeface="Segoe UI" panose="020B0502040204020203" pitchFamily="34" charset="0"/>
                <a:ea typeface="Calibri" panose="020F0502020204030204" pitchFamily="34" charset="0"/>
                <a:cs typeface="Segoe UI" panose="020B0502040204020203" pitchFamily="34" charset="0"/>
              </a:rPr>
            </a:br>
            <a:r>
              <a:rPr lang="en-GB" sz="1400" dirty="0">
                <a:effectLst/>
                <a:latin typeface="Segoe UI" panose="020B0502040204020203" pitchFamily="34" charset="0"/>
                <a:ea typeface="Calibri" panose="020F0502020204030204" pitchFamily="34" charset="0"/>
                <a:cs typeface="Segoe UI" panose="020B0502040204020203" pitchFamily="34" charset="0"/>
              </a:rPr>
              <a:t>– </a:t>
            </a:r>
            <a:r>
              <a:rPr lang="ar-SA" sz="1400" dirty="0">
                <a:effectLst/>
                <a:latin typeface="Segoe UI" panose="020B0502040204020203" pitchFamily="34" charset="0"/>
                <a:ea typeface="Calibri" panose="020F0502020204030204" pitchFamily="34" charset="0"/>
                <a:cs typeface="Segoe UI" panose="020B0502040204020203" pitchFamily="34" charset="0"/>
              </a:rPr>
              <a:t>الالتزام بمبدأ المشاركة واحترام الحريات</a:t>
            </a:r>
            <a:r>
              <a:rPr lang="en-GB" sz="1400" dirty="0">
                <a:effectLst/>
                <a:latin typeface="Segoe UI" panose="020B0502040204020203" pitchFamily="34" charset="0"/>
                <a:ea typeface="Calibri" panose="020F0502020204030204" pitchFamily="34" charset="0"/>
                <a:cs typeface="Segoe UI" panose="020B0502040204020203" pitchFamily="34" charset="0"/>
              </a:rPr>
              <a:t> .</a:t>
            </a:r>
            <a:endParaRPr lang="ar-EG" sz="14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sz="1400" dirty="0">
                <a:effectLst/>
                <a:latin typeface="Segoe UI" panose="020B0502040204020203" pitchFamily="34" charset="0"/>
                <a:ea typeface="Calibri" panose="020F0502020204030204" pitchFamily="34" charset="0"/>
                <a:cs typeface="Segoe UI" panose="020B0502040204020203" pitchFamily="34" charset="0"/>
              </a:rPr>
              <a:t/>
            </a:r>
            <a:br>
              <a:rPr lang="en-GB" sz="1400" dirty="0">
                <a:effectLst/>
                <a:latin typeface="Segoe UI" panose="020B0502040204020203" pitchFamily="34" charset="0"/>
                <a:ea typeface="Calibri" panose="020F0502020204030204" pitchFamily="34" charset="0"/>
                <a:cs typeface="Segoe UI" panose="020B0502040204020203" pitchFamily="34" charset="0"/>
              </a:rPr>
            </a:br>
            <a:r>
              <a:rPr lang="en-GB" sz="1400" dirty="0">
                <a:effectLst/>
                <a:latin typeface="Segoe UI" panose="020B0502040204020203" pitchFamily="34" charset="0"/>
                <a:ea typeface="Calibri" panose="020F0502020204030204" pitchFamily="34" charset="0"/>
                <a:cs typeface="Segoe UI" panose="020B0502040204020203" pitchFamily="34" charset="0"/>
              </a:rPr>
              <a:t>– </a:t>
            </a:r>
            <a:r>
              <a:rPr lang="ar-SA" sz="1400" dirty="0">
                <a:effectLst/>
                <a:latin typeface="Segoe UI" panose="020B0502040204020203" pitchFamily="34" charset="0"/>
                <a:ea typeface="Calibri" panose="020F0502020204030204" pitchFamily="34" charset="0"/>
                <a:cs typeface="Segoe UI" panose="020B0502040204020203" pitchFamily="34" charset="0"/>
              </a:rPr>
              <a:t>البساطة والوضوح في التعبير والتأني والتفهم في الردود</a:t>
            </a:r>
            <a:r>
              <a:rPr lang="en-GB" sz="1400" dirty="0">
                <a:effectLst/>
                <a:latin typeface="Segoe UI" panose="020B0502040204020203" pitchFamily="34" charset="0"/>
                <a:ea typeface="Calibri" panose="020F0502020204030204" pitchFamily="34" charset="0"/>
                <a:cs typeface="Segoe UI" panose="020B0502040204020203" pitchFamily="34" charset="0"/>
              </a:rPr>
              <a:t> </a:t>
            </a:r>
            <a:endParaRPr lang="ar-EG" sz="14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sz="1400" dirty="0">
                <a:effectLst/>
                <a:latin typeface="Segoe UI" panose="020B0502040204020203" pitchFamily="34" charset="0"/>
                <a:ea typeface="Calibri" panose="020F0502020204030204" pitchFamily="34" charset="0"/>
                <a:cs typeface="Segoe UI" panose="020B0502040204020203" pitchFamily="34" charset="0"/>
              </a:rPr>
              <a:t>.</a:t>
            </a:r>
            <a:br>
              <a:rPr lang="en-GB" sz="1400" dirty="0">
                <a:effectLst/>
                <a:latin typeface="Segoe UI" panose="020B0502040204020203" pitchFamily="34" charset="0"/>
                <a:ea typeface="Calibri" panose="020F0502020204030204" pitchFamily="34" charset="0"/>
                <a:cs typeface="Segoe UI" panose="020B0502040204020203" pitchFamily="34" charset="0"/>
              </a:rPr>
            </a:br>
            <a:r>
              <a:rPr lang="en-GB" sz="1400" dirty="0">
                <a:effectLst/>
                <a:latin typeface="Segoe UI" panose="020B0502040204020203" pitchFamily="34" charset="0"/>
                <a:ea typeface="Calibri" panose="020F0502020204030204" pitchFamily="34" charset="0"/>
                <a:cs typeface="Segoe UI" panose="020B0502040204020203" pitchFamily="34" charset="0"/>
              </a:rPr>
              <a:t>– </a:t>
            </a:r>
            <a:r>
              <a:rPr lang="ar-SA" sz="1400" dirty="0">
                <a:effectLst/>
                <a:latin typeface="Segoe UI" panose="020B0502040204020203" pitchFamily="34" charset="0"/>
                <a:ea typeface="Calibri" panose="020F0502020204030204" pitchFamily="34" charset="0"/>
                <a:cs typeface="Segoe UI" panose="020B0502040204020203" pitchFamily="34" charset="0"/>
              </a:rPr>
              <a:t>اختيار القنوات المناسبة للاتصال والوقت الملائم</a:t>
            </a:r>
            <a:r>
              <a:rPr lang="en-GB" sz="1400" dirty="0">
                <a:effectLst/>
                <a:latin typeface="Segoe UI" panose="020B0502040204020203" pitchFamily="34" charset="0"/>
                <a:ea typeface="Calibri" panose="020F0502020204030204" pitchFamily="34" charset="0"/>
                <a:cs typeface="Segoe UI" panose="020B0502040204020203" pitchFamily="34" charset="0"/>
              </a:rPr>
              <a:t> .</a:t>
            </a: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49746" y="1877438"/>
            <a:ext cx="10399946" cy="2963888"/>
          </a:xfrm>
          <a:prstGeom prst="rect">
            <a:avLst/>
          </a:prstGeom>
          <a:noFill/>
        </p:spPr>
        <p:txBody>
          <a:bodyPr wrap="square" rtlCol="0">
            <a:spAutoFit/>
          </a:bodyPr>
          <a:lstStyle/>
          <a:p>
            <a:pPr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وظائف القيادة والسلوك القيادي</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effectLst/>
                <a:latin typeface="Segoe UI" panose="020B0502040204020203" pitchFamily="34" charset="0"/>
                <a:ea typeface="Calibri" panose="020F0502020204030204" pitchFamily="34" charset="0"/>
                <a:cs typeface="Segoe UI" panose="020B0502040204020203" pitchFamily="34" charset="0"/>
              </a:rPr>
              <a:t>عندما يكون سلوك الإداري قيادياً فإن وظائف القيادة لا تخرج عن الأطر التالية</a:t>
            </a:r>
            <a:r>
              <a:rPr lang="ar-EG" kern="100" dirty="0">
                <a:effectLst/>
                <a:latin typeface="Segoe UI" panose="020B0502040204020203" pitchFamily="34" charset="0"/>
                <a:ea typeface="Calibri" panose="020F0502020204030204" pitchFamily="34"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1- </a:t>
            </a:r>
            <a:r>
              <a:rPr lang="ar-SA" kern="100" dirty="0">
                <a:effectLst/>
                <a:latin typeface="Segoe UI" panose="020B0502040204020203" pitchFamily="34" charset="0"/>
                <a:ea typeface="Calibri" panose="020F0502020204030204" pitchFamily="34" charset="0"/>
                <a:cs typeface="Segoe UI" panose="020B0502040204020203" pitchFamily="34" charset="0"/>
              </a:rPr>
              <a:t>التخطيط : التخطيط للأهداف بعيدة المدى وللخطوات المرحلية في الطريق نحو الأهداف النهائية ، وتبعاً لنمط القيادة فقد تتم عملية التخطيط بالمشاركة ، أو ينفرد بها القائد ، وقد تكون المشاركة من جانب التابعين شمولية وقد لا تتصل إلا ببعض جوانب الخطة مثل اقتراح الوسائل التي يستعان بها على تحقيق الأهداف من جانب الفنيين</a:t>
            </a:r>
            <a:r>
              <a:rPr lang="ar-EG" kern="100" dirty="0">
                <a:effectLst/>
                <a:latin typeface="Segoe UI" panose="020B0502040204020203" pitchFamily="34" charset="0"/>
                <a:ea typeface="Calibri" panose="020F0502020204030204" pitchFamily="34" charset="0"/>
                <a:cs typeface="Segoe UI" panose="020B0502040204020203" pitchFamily="34" charset="0"/>
              </a:rPr>
              <a:t>.</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dirty="0">
                <a:effectLst/>
                <a:latin typeface="Segoe UI" panose="020B0502040204020203" pitchFamily="34" charset="0"/>
                <a:ea typeface="Calibri" panose="020F0502020204030204" pitchFamily="34" charset="0"/>
                <a:cs typeface="Segoe UI" panose="020B0502040204020203" pitchFamily="34" charset="0"/>
              </a:rPr>
              <a:t>2- </a:t>
            </a:r>
            <a:r>
              <a:rPr lang="ar-SA" dirty="0">
                <a:effectLst/>
                <a:latin typeface="Segoe UI" panose="020B0502040204020203" pitchFamily="34" charset="0"/>
                <a:ea typeface="Calibri" panose="020F0502020204030204" pitchFamily="34" charset="0"/>
                <a:cs typeface="Segoe UI" panose="020B0502040204020203" pitchFamily="34" charset="0"/>
              </a:rPr>
              <a:t>المسؤولية عن التنفيذ : إذ بجانب تحديد الأهداف ورسم السياسات يتابع القائد خطوات التنفيذ بالرقابة المباشرة على عمليات التنفيذ أو بتفويض سلطة الإشراف على التنفيذ إلى بعض تابعيه الذي لا يتخلى القائد من المسؤولية </a:t>
            </a: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8" y="2212316"/>
            <a:ext cx="10667249" cy="3286412"/>
          </a:xfrm>
          <a:prstGeom prst="rect">
            <a:avLst/>
          </a:prstGeom>
          <a:noFill/>
        </p:spPr>
        <p:txBody>
          <a:bodyPr wrap="square" rtlCol="0">
            <a:spAutoFit/>
          </a:bodyPr>
          <a:lstStyle/>
          <a:p>
            <a:pPr algn="r">
              <a:lnSpc>
                <a:spcPct val="107000"/>
              </a:lnSpc>
              <a:spcAft>
                <a:spcPts val="800"/>
              </a:spcAft>
            </a:pPr>
            <a:r>
              <a:rPr lang="ar-EG" sz="1600" kern="100" dirty="0">
                <a:effectLst/>
                <a:latin typeface="Segoe UI" panose="020B0502040204020203" pitchFamily="34" charset="0"/>
                <a:ea typeface="Calibri" panose="020F0502020204030204" pitchFamily="34" charset="0"/>
                <a:cs typeface="Segoe UI" panose="020B0502040204020203" pitchFamily="34" charset="0"/>
              </a:rPr>
              <a:t>3- </a:t>
            </a:r>
            <a:r>
              <a:rPr lang="ar-SA" sz="1600" kern="100" dirty="0">
                <a:effectLst/>
                <a:latin typeface="Segoe UI" panose="020B0502040204020203" pitchFamily="34" charset="0"/>
                <a:ea typeface="Calibri" panose="020F0502020204030204" pitchFamily="34" charset="0"/>
                <a:cs typeface="Segoe UI" panose="020B0502040204020203" pitchFamily="34" charset="0"/>
              </a:rPr>
              <a:t>توزيع الأدوار وتنظيم العلاقات : حيث تحدد الأدوار لكل عضو في الجماعة تحديداً يظهر مسؤولياته والصلاحيات المقابلة لها بشكل يمنع اختلاط الأدوار والازدواجية ويفضي إلى التكامل في الجهود</a:t>
            </a:r>
            <a:endParaRPr lang="ar-EG"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1600" kern="100" dirty="0">
                <a:effectLst/>
                <a:latin typeface="Segoe UI" panose="020B0502040204020203" pitchFamily="34" charset="0"/>
                <a:ea typeface="Calibri" panose="020F0502020204030204" pitchFamily="34" charset="0"/>
                <a:cs typeface="Segoe UI" panose="020B0502040204020203" pitchFamily="34" charset="0"/>
              </a:rPr>
              <a:t>4- </a:t>
            </a:r>
            <a:r>
              <a:rPr lang="ar-SA" sz="1600" kern="100" dirty="0">
                <a:effectLst/>
                <a:latin typeface="Segoe UI" panose="020B0502040204020203" pitchFamily="34" charset="0"/>
                <a:ea typeface="Calibri" panose="020F0502020204030204" pitchFamily="34" charset="0"/>
                <a:cs typeface="Segoe UI" panose="020B0502040204020203" pitchFamily="34" charset="0"/>
              </a:rPr>
              <a:t>المتابعة والتقييم والتحفيز والعقوبات : أن يمتلك القائد سلطة ضبط العمل والتأكد من أن الجهود موظفة في خدمة الأهداف ، وبالتالي توفير الدوافع اللازمة للنشاط في العمل ، ومعاقبة حالات الشذوذ عن خط سير العمل وإعادة تعديل المسارات</a:t>
            </a:r>
            <a:endParaRPr lang="ar-EG"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sz="1600" dirty="0">
                <a:effectLst/>
                <a:latin typeface="Segoe UI" panose="020B0502040204020203" pitchFamily="34" charset="0"/>
                <a:ea typeface="Calibri" panose="020F0502020204030204" pitchFamily="34" charset="0"/>
                <a:cs typeface="Segoe UI" panose="020B0502040204020203" pitchFamily="34" charset="0"/>
              </a:rPr>
              <a:t>5- </a:t>
            </a:r>
            <a:r>
              <a:rPr lang="ar-SA" sz="1600" dirty="0">
                <a:effectLst/>
                <a:latin typeface="Segoe UI" panose="020B0502040204020203" pitchFamily="34" charset="0"/>
                <a:ea typeface="Calibri" panose="020F0502020204030204" pitchFamily="34" charset="0"/>
                <a:cs typeface="Segoe UI" panose="020B0502040204020203" pitchFamily="34" charset="0"/>
              </a:rPr>
              <a:t>المبادأة والابتكار : بمعنى أن يتخذ القائد ما يراه من تسهيلات تسمح للأفكار والممارسات الإبداعية أن تأخذ طريقها إلى حيز العمل لدى الجماعة فلا تحسبه مخاوفة خلف قضبان التوازن والاستقرار لذلك على القائد أن يكون على وعي بطبيعة التغيير والتجديد ويسعى إلى كسب تأييد الجماعة للتغيير المقترح ، وإضفاء قيمة ملموسة على المؤسسة التي يعملون بها ، كما عدم تجاهل القائد قدامى العاملين الذين يمانعون التطوير</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49746" y="2212316"/>
            <a:ext cx="10307781" cy="2867965"/>
          </a:xfrm>
          <a:prstGeom prst="rect">
            <a:avLst/>
          </a:prstGeom>
          <a:noFill/>
        </p:spPr>
        <p:txBody>
          <a:bodyPr wrap="square" rtlCol="0">
            <a:spAutoFit/>
          </a:bodyPr>
          <a:lstStyle/>
          <a:p>
            <a:pPr algn="r">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6- </a:t>
            </a:r>
            <a:r>
              <a:rPr lang="ar-SA" kern="100" dirty="0">
                <a:effectLst/>
                <a:latin typeface="Segoe UI" panose="020B0502040204020203" pitchFamily="34" charset="0"/>
                <a:ea typeface="Calibri" panose="020F0502020204030204" pitchFamily="34" charset="0"/>
                <a:cs typeface="Segoe UI" panose="020B0502040204020203" pitchFamily="34" charset="0"/>
              </a:rPr>
              <a:t>تعميق الشعور بالعضوية في الجماعة : إذ ينتظر من القائد أن يساهم في عملية التفاعل الاجتماعي بشكل يزيد من تقبل الأعضاء لبعضهم البعض ، واعترافهم بالسلطات التي لا تكون لكل فرد في الجماعة وهنا يجب تمييز القائد بالذكاء</a:t>
            </a:r>
            <a:endParaRPr lang="ar-EG"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dirty="0">
                <a:effectLst/>
                <a:latin typeface="Segoe UI" panose="020B0502040204020203" pitchFamily="34" charset="0"/>
                <a:ea typeface="Calibri" panose="020F0502020204030204" pitchFamily="34" charset="0"/>
                <a:cs typeface="Segoe UI" panose="020B0502040204020203" pitchFamily="34" charset="0"/>
              </a:rPr>
              <a:t>7- </a:t>
            </a:r>
            <a:r>
              <a:rPr lang="ar-SA" dirty="0">
                <a:effectLst/>
                <a:latin typeface="Segoe UI" panose="020B0502040204020203" pitchFamily="34" charset="0"/>
                <a:ea typeface="Calibri" panose="020F0502020204030204" pitchFamily="34" charset="0"/>
                <a:cs typeface="Segoe UI" panose="020B0502040204020203" pitchFamily="34" charset="0"/>
              </a:rPr>
              <a:t>قدوة و نموذج للعاملين في الداخل وممثل لهم في الخارج : ترفع كل مؤسسة شعاراً يميزها عن غيرها مثل شعار النخبة ، الصفوة ، العصرية وحتى لا تكون هذه الشعارات فارغة ، يجب أن يكون القائد قدوة ونموذج يحتذي للعاملين في اجتهاده على ترجمة الشعارات إلى واقع بالتزامه بالأهداف وتحمله للمسؤولية وضبطه للعمل ، ويمثل القائد جماعته في تفاعلاتها مع الجماعات و المؤسسات الأخرى التي تربط بها بعلاقات ، فيرعى مصالح مؤسسته ويدافع عنها ويحافظ عليها ويكسب ثقة الناس بها وبمخرجاتها</a:t>
            </a: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305552" y="2212316"/>
            <a:ext cx="10851975" cy="2355068"/>
          </a:xfrm>
          <a:prstGeom prst="rect">
            <a:avLst/>
          </a:prstGeom>
          <a:noFill/>
        </p:spPr>
        <p:txBody>
          <a:bodyPr wrap="square" rtlCol="0">
            <a:spAutoFit/>
          </a:bodyPr>
          <a:lstStyle/>
          <a:p>
            <a:pPr algn="r" rtl="1">
              <a:lnSpc>
                <a:spcPct val="107000"/>
              </a:lnSpc>
              <a:spcAft>
                <a:spcPts val="800"/>
              </a:spcAft>
            </a:pPr>
            <a:r>
              <a:rPr lang="ar-EG" dirty="0">
                <a:effectLst/>
                <a:latin typeface="Segoe UI" panose="020B0502040204020203" pitchFamily="34" charset="0"/>
                <a:ea typeface="Calibri" panose="020F0502020204030204" pitchFamily="34" charset="0"/>
                <a:cs typeface="Segoe UI" panose="020B0502040204020203" pitchFamily="34" charset="0"/>
              </a:rPr>
              <a:t>8- </a:t>
            </a:r>
            <a:r>
              <a:rPr lang="ar-SA" dirty="0">
                <a:effectLst/>
                <a:latin typeface="Segoe UI" panose="020B0502040204020203" pitchFamily="34" charset="0"/>
                <a:ea typeface="Calibri" panose="020F0502020204030204" pitchFamily="34" charset="0"/>
                <a:cs typeface="Segoe UI" panose="020B0502040204020203" pitchFamily="34" charset="0"/>
              </a:rPr>
              <a:t>القائد كسلطة وكوسيط لحل التناقضات : إن دور القائد في حسم الخلافات في المواقف يستند إلى مخزونه المعرفي واستعانته بذوي الاختصاص ، ولكنه لا يسمح للجدل بالاستمرار وإهدار الوقت</a:t>
            </a:r>
            <a:r>
              <a:rPr lang="en-GB" dirty="0">
                <a:effectLst/>
                <a:latin typeface="Segoe UI" panose="020B0502040204020203" pitchFamily="34" charset="0"/>
                <a:ea typeface="Calibri" panose="020F0502020204030204" pitchFamily="34" charset="0"/>
                <a:cs typeface="Segoe UI" panose="020B0502040204020203" pitchFamily="34" charset="0"/>
              </a:rPr>
              <a:t> .</a:t>
            </a:r>
            <a:endParaRPr lang="ar-EG"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9- </a:t>
            </a:r>
            <a:r>
              <a:rPr lang="ar-SA" dirty="0">
                <a:effectLst/>
                <a:latin typeface="Segoe UI" panose="020B0502040204020203" pitchFamily="34" charset="0"/>
                <a:ea typeface="Calibri" panose="020F0502020204030204" pitchFamily="34" charset="0"/>
                <a:cs typeface="Segoe UI" panose="020B0502040204020203" pitchFamily="34" charset="0"/>
              </a:rPr>
              <a:t>هو وسيط بين أعضاء مؤسسته حين يتنازعون فيمنع تجاوز حدود الصلاحيات والمسؤوليات ، ويبت في المواقف بمقتضى اللوائح التي تحكم نظام المؤسسة . لذلك لا بد من تمتع القائد بحس التدبير ، وسعة الأفق ، وقوة الشخصية ، والاتزان العاطفي ، والتوافق النفسي والاجتماعي والاتجاه الإيجابي نحو الناس </a:t>
            </a:r>
            <a:r>
              <a:rPr lang="ar-EG" dirty="0">
                <a:effectLst/>
                <a:latin typeface="Segoe UI" panose="020B0502040204020203" pitchFamily="34" charset="0"/>
                <a:ea typeface="Calibri" panose="020F0502020204030204" pitchFamily="34" charset="0"/>
                <a:cs typeface="Segoe UI" panose="020B0502040204020203" pitchFamily="34" charset="0"/>
              </a:rPr>
              <a:t>.</a:t>
            </a: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ar-EG" kern="0" dirty="0">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07000"/>
              </a:lnSpc>
              <a:spcAft>
                <a:spcPts val="800"/>
              </a:spcAft>
            </a:pP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8" y="1674544"/>
            <a:ext cx="10759414" cy="2815514"/>
          </a:xfrm>
          <a:prstGeom prst="rect">
            <a:avLst/>
          </a:prstGeom>
          <a:noFill/>
        </p:spPr>
        <p:txBody>
          <a:bodyPr wrap="square" rtlCol="0">
            <a:spAutoFit/>
          </a:bodyPr>
          <a:lstStyle/>
          <a:p>
            <a:pPr algn="r">
              <a:lnSpc>
                <a:spcPct val="107000"/>
              </a:lnSpc>
              <a:spcAft>
                <a:spcPts val="800"/>
              </a:spcAft>
            </a:pPr>
            <a:r>
              <a:rPr lang="en-GB" kern="100" dirty="0">
                <a:effectLst/>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r>
              <a:rPr lang="ar-SA" b="1"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أنماط القيادة</a:t>
            </a:r>
            <a:r>
              <a:rPr lang="en-GB" b="1"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a:t>
            </a:r>
            <a:endParaRPr lang="ar-EG" b="1"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effectLst/>
                <a:latin typeface="Segoe UI" panose="020B0502040204020203" pitchFamily="34" charset="0"/>
                <a:ea typeface="Calibri" panose="020F0502020204030204" pitchFamily="34" charset="0"/>
                <a:cs typeface="Segoe UI" panose="020B0502040204020203" pitchFamily="34" charset="0"/>
              </a:rPr>
              <a:t>عنيت دراسات وبحوث المختصين في الإدارة للتوصل إلى تحديد أنماط القيادة الإدارية ، وقد توصلت معظم تلك الدراسات والبحوث إلى تحديد الأنماط القيادية حسب التصنيفات التالية</a:t>
            </a:r>
            <a:r>
              <a:rPr lang="ar-EG" kern="100" dirty="0">
                <a:effectLst/>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1- </a:t>
            </a:r>
            <a:r>
              <a:rPr lang="ar-SA"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النمط الديمقراطي : </a:t>
            </a:r>
            <a:r>
              <a:rPr lang="ar-SA" dirty="0">
                <a:effectLst/>
                <a:latin typeface="Segoe UI" panose="020B0502040204020203" pitchFamily="34" charset="0"/>
                <a:ea typeface="Calibri" panose="020F0502020204030204" pitchFamily="34" charset="0"/>
                <a:cs typeface="Segoe UI" panose="020B0502040204020203" pitchFamily="34" charset="0"/>
              </a:rPr>
              <a:t>وهذا النمط يشرك الجماعة في اتخاذ القرارات حيث يتوقع أن تتبنى الجماعة المشاركة في اتخاذ القرارات الأهداف المبتغاة منها ، وأيضاً هذه النمط يوفر جواً من الحرية يسمح بارتفاع المعنويات والتواصل بين العاملين وتبادل المعلومات والتعاون ، ويسمح بالمرونة والتعلم بالقدوة من القائد</a:t>
            </a:r>
            <a:r>
              <a:rPr lang="ar-EG" dirty="0">
                <a:effectLst/>
                <a:latin typeface="Segoe UI" panose="020B0502040204020203" pitchFamily="34" charset="0"/>
                <a:ea typeface="Calibri" panose="020F0502020204030204" pitchFamily="34" charset="0"/>
                <a:cs typeface="Segoe UI" panose="020B0502040204020203" pitchFamily="34" charset="0"/>
              </a:rPr>
              <a:t>.</a:t>
            </a: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58659" y="1674544"/>
            <a:ext cx="10583595" cy="3209212"/>
          </a:xfrm>
          <a:prstGeom prst="rect">
            <a:avLst/>
          </a:prstGeom>
          <a:noFill/>
        </p:spPr>
        <p:txBody>
          <a:bodyPr wrap="square" rtlCol="0">
            <a:spAutoFit/>
          </a:bodyPr>
          <a:lstStyle/>
          <a:p>
            <a:pPr algn="r" rtl="1">
              <a:lnSpc>
                <a:spcPct val="107000"/>
              </a:lnSpc>
              <a:spcAft>
                <a:spcPts val="800"/>
              </a:spcAft>
            </a:pPr>
            <a:r>
              <a:rPr lang="ar-EG"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2- </a:t>
            </a:r>
            <a:r>
              <a:rPr lang="ar-SA"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النمط الأوتوقراطي</a:t>
            </a:r>
            <a:r>
              <a:rPr lang="en-GB"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a:t>
            </a:r>
            <a:r>
              <a:rPr lang="ar-EG"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(الديكتاتوري)</a:t>
            </a:r>
          </a:p>
          <a:p>
            <a:pPr algn="r" rtl="1">
              <a:lnSpc>
                <a:spcPct val="107000"/>
              </a:lnSpc>
              <a:spcAft>
                <a:spcPts val="800"/>
              </a:spcAft>
            </a:pP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حيث تدار المؤسسة في أجواء الأمر والنهي تحت طائلة العقوبة لأية مخالفة للتعليمات الصادرة عن القيادة التي تنفرد بالرأي وتتعصب لوجهة نظرها ، وتبرمج العمل على صورة خطوات ينبغي عدم الخروج عنها ، حيث لا يوجد مجال لاجتهاد أو مقترحات من جانب القاعدة . ولربما كان أفلاطون قد أوحى في جمهوريته بهذا النمط عندما اعتبر الناس طبقات بعضها خلق لينفذ وبعضه خلق للقيادة ، وكان أفلاطون يعتقد أن القائد يولد بالفطرة قائداً متهيئا للحكمة في تصوراته وقراراته ، لذلك فمن العبث أن يأخذ بوجهة نظر التابعين الذين لا يتجاوزون ظلال الحقيقة إلى جوهرها بأي حال من الأحوال</a:t>
            </a:r>
            <a:r>
              <a:rPr lang="en-GB" sz="1600" dirty="0">
                <a:effectLst/>
                <a:latin typeface="Segoe UI" panose="020B0502040204020203" pitchFamily="34" charset="0"/>
                <a:ea typeface="Calibri" panose="020F0502020204030204" pitchFamily="34" charset="0"/>
                <a:cs typeface="Segoe UI" panose="020B0502040204020203" pitchFamily="34" charset="0"/>
              </a:rPr>
              <a:t> .</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إن القائد الديكتاتوري لا يتمتع بولاء من جانب المرؤوسين ، ولذلك فهم ينصاعون للأوامر في حالة وجود فوق رؤوسهم بخنوع ويهملون العمل لدى غيابه . وغالباً ما نجد أن جماعة العمل تحت سيطرة هنا القائد موزعة إلى جماعات عدة : بعضها يقترب من القائد وبعضها يلوذ بالصمت ، والآخر يتمرد عليه ، لذلك لا نجد هنا أي نوع من أنواع التكامل لأنه يصعب تماسك هذه الجماعات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29574" y="1345306"/>
            <a:ext cx="10520118" cy="3230500"/>
          </a:xfrm>
          <a:prstGeom prst="rect">
            <a:avLst/>
          </a:prstGeom>
          <a:noFill/>
        </p:spPr>
        <p:txBody>
          <a:bodyPr wrap="square" rtlCol="0">
            <a:spAutoFit/>
          </a:bodyPr>
          <a:lstStyle/>
          <a:p>
            <a:pPr algn="r">
              <a:lnSpc>
                <a:spcPct val="107000"/>
              </a:lnSpc>
              <a:spcAft>
                <a:spcPts val="800"/>
              </a:spcAft>
            </a:pP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p>
          <a:p>
            <a:pPr algn="r"/>
            <a:r>
              <a:rPr lang="ar-EG" sz="2000"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3- </a:t>
            </a:r>
            <a:r>
              <a:rPr lang="ar-SA" sz="2000"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النمط التر</a:t>
            </a:r>
            <a:r>
              <a:rPr lang="ar-EG" sz="2000"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a:t>
            </a:r>
            <a:r>
              <a:rPr lang="ar-SA" sz="2000"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سلي أو السائب أو غير الموجه</a:t>
            </a:r>
            <a:endParaRPr lang="ar-EG" sz="2000" b="1"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r"/>
            <a:r>
              <a:rPr lang="en-GB" sz="1400" dirty="0">
                <a:effectLst/>
                <a:latin typeface="Segoe UI" panose="020B0502040204020203" pitchFamily="34" charset="0"/>
                <a:ea typeface="Calibri" panose="020F0502020204030204" pitchFamily="34" charset="0"/>
                <a:cs typeface="Segoe UI" panose="020B0502040204020203" pitchFamily="34" charset="0"/>
              </a:rPr>
              <a:t/>
            </a:r>
            <a:br>
              <a:rPr lang="en-GB" sz="14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يطلق على هذا النمط القيادي مصطلح النمط الفوضوي ، لأن القائد يتخلى عن دوره في التوجيه وتحمل المسؤولية والمتابعة ، فكأنه قد فوض للتابعين الصلاحيات والمسؤوليات كاملة وقام هو بدور الوسيط بإحاطة التابعين بالأهداف وإمدادهم بالمعلومات وترك المبادرة لهم في التصرف والاكتفاء بنقل صورة عن نتائج العمل إلى السلطة العليا لتتخذ قراراتها كيفما تراه مناسباً ، بمعنى تبني سياسة عدم التدخل</a:t>
            </a:r>
            <a:r>
              <a:rPr lang="ar-EG" sz="1600" dirty="0">
                <a:effectLst/>
                <a:latin typeface="Segoe UI" panose="020B0502040204020203" pitchFamily="34" charset="0"/>
                <a:ea typeface="Calibri" panose="020F0502020204030204" pitchFamily="34" charset="0"/>
                <a:cs typeface="Segoe UI" panose="020B0502040204020203" pitchFamily="34" charset="0"/>
              </a:rPr>
              <a:t>. </a:t>
            </a:r>
          </a:p>
          <a:p>
            <a:pPr algn="r"/>
            <a:endParaRPr lang="ar-EG" sz="1600" dirty="0">
              <a:latin typeface="Segoe UI" panose="020B0502040204020203" pitchFamily="34" charset="0"/>
              <a:ea typeface="Calibri" panose="020F0502020204030204" pitchFamily="34" charset="0"/>
              <a:cs typeface="Segoe UI" panose="020B0502040204020203" pitchFamily="34" charset="0"/>
            </a:endParaRPr>
          </a:p>
          <a:p>
            <a:pPr algn="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هنا كل شيء يخضع للصدفة حسب رأي صاحب نظرية المجال في علم النفس ” كيرت ليفين ” وتتردد بين ارتفاع مستوى الإنجاز وانخفاضه دونما ارتباط بحجم النشاط ، حيث لم يكن النشاط في مجمله موجهاً نحو الأهداف ، بل إن قسماً كبيراً منه كان يضيع في تجاوز التناقضات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7" y="1575882"/>
            <a:ext cx="10851977" cy="3355790"/>
          </a:xfrm>
          <a:prstGeom prst="rect">
            <a:avLst/>
          </a:prstGeom>
          <a:noFill/>
        </p:spPr>
        <p:txBody>
          <a:bodyPr wrap="square" rtlCol="0">
            <a:spAutoFit/>
          </a:bodyPr>
          <a:lstStyle/>
          <a:p>
            <a:pPr algn="r">
              <a:lnSpc>
                <a:spcPct val="107000"/>
              </a:lnSpc>
              <a:spcAft>
                <a:spcPts val="800"/>
              </a:spcAft>
            </a:pPr>
            <a:r>
              <a:rPr lang="en-GB" sz="20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a:t>
            </a:r>
          </a:p>
          <a:p>
            <a:pPr algn="r"/>
            <a:r>
              <a:rPr lang="ar-SA" sz="20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النمط القيادي التقليدي </a:t>
            </a:r>
            <a:r>
              <a:rPr lang="ar-EG" sz="20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a:t>
            </a:r>
            <a:r>
              <a:rPr lang="ar-SA" sz="20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والجذاب</a:t>
            </a:r>
            <a:r>
              <a:rPr lang="ar-EG" sz="20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a:t>
            </a:r>
            <a:r>
              <a:rPr lang="ar-SA" sz="20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والعقلاني</a:t>
            </a:r>
            <a:r>
              <a:rPr lang="ar-EG" sz="20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a:t>
            </a:r>
            <a:r>
              <a:rPr lang="en-GB" sz="20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a:t>
            </a:r>
            <a:r>
              <a:rPr lang="ar-EG" sz="2000" dirty="0">
                <a:effectLst/>
                <a:latin typeface="Segoe UI" panose="020B0502040204020203" pitchFamily="34" charset="0"/>
                <a:ea typeface="Calibri" panose="020F0502020204030204" pitchFamily="34" charset="0"/>
                <a:cs typeface="Segoe UI" panose="020B0502040204020203" pitchFamily="34" charset="0"/>
              </a:rPr>
              <a:t>4- </a:t>
            </a:r>
            <a:r>
              <a:rPr lang="en-GB" sz="2000" dirty="0">
                <a:effectLst/>
                <a:latin typeface="Segoe UI" panose="020B0502040204020203" pitchFamily="34" charset="0"/>
                <a:ea typeface="Calibri" panose="020F0502020204030204" pitchFamily="34" charset="0"/>
                <a:cs typeface="Segoe UI" panose="020B0502040204020203" pitchFamily="34" charset="0"/>
              </a:rPr>
              <a:t/>
            </a:r>
            <a:br>
              <a:rPr lang="en-GB" sz="2000" dirty="0">
                <a:effectLst/>
                <a:latin typeface="Segoe UI" panose="020B0502040204020203" pitchFamily="34" charset="0"/>
                <a:ea typeface="Calibri" panose="020F0502020204030204" pitchFamily="34" charset="0"/>
                <a:cs typeface="Segoe UI" panose="020B0502040204020203" pitchFamily="34" charset="0"/>
              </a:rPr>
            </a:br>
            <a:r>
              <a:rPr lang="ar-EG" sz="2000"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القيادة التقليدية : تقوم على كبر السن وفصاحة القول والحكمة ، ويتوقع من الأفراد الطاعة المطلقة للقائد والولاء الشخصي له ، ويهتم القائد بالمحافظة على الوضع الراهن دون تغيير ويسود في المجتمعات الريفية القبلية</a:t>
            </a:r>
            <a:r>
              <a:rPr lang="ar-EG" dirty="0">
                <a:effectLst/>
                <a:latin typeface="Segoe UI" panose="020B0502040204020203" pitchFamily="34" charset="0"/>
                <a:ea typeface="Calibri" panose="020F0502020204030204" pitchFamily="34" charset="0"/>
                <a:cs typeface="Segoe UI" panose="020B0502040204020203" pitchFamily="34" charset="0"/>
              </a:rPr>
              <a:t>.</a:t>
            </a:r>
          </a:p>
          <a:p>
            <a:pPr algn="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القيادة الجذابة : تقوم على تمتع صاحبها بصفات شخصية محبوبة ومثالية على قوة التأثير الشخصي للقائد وعلى الولاء الشخصي له وأنسب ما تكون للزعامات الشعبية والمنظمات غير الرسمية والحركات الاجتماعية</a:t>
            </a:r>
            <a:r>
              <a:rPr lang="ar-EG" dirty="0">
                <a:effectLst/>
                <a:latin typeface="Segoe UI" panose="020B0502040204020203" pitchFamily="34" charset="0"/>
                <a:ea typeface="Calibri" panose="020F0502020204030204" pitchFamily="34" charset="0"/>
                <a:cs typeface="Segoe UI" panose="020B0502040204020203" pitchFamily="34" charset="0"/>
              </a:rPr>
              <a:t>.</a:t>
            </a:r>
          </a:p>
          <a:p>
            <a:pPr algn="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القيادة العقلانية : تقوم على أساس المركز الوظيفي فقط أي أن صاحبها يستمد دور القيادة مما يخوله مركزه الرسمي في مجال عمله من السلطات والصلاحيات والاختصاصات</a:t>
            </a:r>
            <a:r>
              <a:rPr lang="ar-EG"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وهو يعتمد في ممارسته للقيادة على سيادة القانون واللوائح والتنظيمات المرعية ويتوقع من الآخرين أن يعملوا نفس الشيء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670413" y="2025059"/>
            <a:ext cx="9779041" cy="3388876"/>
          </a:xfrm>
          <a:prstGeom prst="rect">
            <a:avLst/>
          </a:prstGeom>
          <a:noFill/>
        </p:spPr>
        <p:txBody>
          <a:bodyPr wrap="square" rtlCol="0">
            <a:spAutoFit/>
          </a:bodyPr>
          <a:lstStyle/>
          <a:p>
            <a:pPr algn="r">
              <a:lnSpc>
                <a:spcPct val="107000"/>
              </a:lnSpc>
              <a:spcAft>
                <a:spcPts val="800"/>
              </a:spcAft>
            </a:pPr>
            <a:r>
              <a:rPr lang="ar-SA" b="1" kern="100" dirty="0">
                <a:effectLst/>
                <a:latin typeface="Segoe UI" panose="020B0502040204020203" pitchFamily="34" charset="0"/>
                <a:ea typeface="Calibri" panose="020F0502020204030204" pitchFamily="34" charset="0"/>
                <a:cs typeface="Segoe UI" panose="020B0502040204020203" pitchFamily="34" charset="0"/>
              </a:rPr>
              <a:t>أنماط القادة : هناك خمسة أنماط للقادة وذلك</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effectLst/>
                <a:latin typeface="Segoe UI" panose="020B0502040204020203" pitchFamily="34" charset="0"/>
                <a:ea typeface="Calibri" panose="020F0502020204030204" pitchFamily="34" charset="0"/>
                <a:cs typeface="Segoe UI" panose="020B0502040204020203" pitchFamily="34" charset="0"/>
              </a:rPr>
              <a:t>حسب تصنيف ” إيرنست ديل ” وهو ما يقوم على تحليل ” فروم ” لأنماط الشخصية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effectLst/>
                <a:latin typeface="Segoe UI" panose="020B0502040204020203" pitchFamily="34" charset="0"/>
                <a:ea typeface="Calibri" panose="020F0502020204030204" pitchFamily="34" charset="0"/>
                <a:cs typeface="Segoe UI" panose="020B0502040204020203" pitchFamily="34" charset="0"/>
              </a:rPr>
              <a:t>النمط السلبي أو الدفاعي</a:t>
            </a:r>
            <a:r>
              <a:rPr lang="en-GB" kern="100" dirty="0">
                <a:effectLst/>
                <a:latin typeface="Segoe UI" panose="020B0502040204020203" pitchFamily="34" charset="0"/>
                <a:ea typeface="Calibri" panose="020F0502020204030204" pitchFamily="34" charset="0"/>
                <a:cs typeface="Segoe UI" panose="020B0502040204020203" pitchFamily="34" charset="0"/>
              </a:rPr>
              <a:t> </a:t>
            </a:r>
            <a:r>
              <a:rPr lang="ar-EG" kern="100" dirty="0">
                <a:effectLst/>
                <a:latin typeface="Segoe UI" panose="020B0502040204020203" pitchFamily="34" charset="0"/>
                <a:ea typeface="Calibri" panose="020F0502020204030204" pitchFamily="34" charset="0"/>
                <a:cs typeface="Segoe UI" panose="020B0502040204020203" pitchFamily="34" charset="0"/>
              </a:rPr>
              <a:t>-</a:t>
            </a:r>
            <a:r>
              <a:rPr lang="en-GB" kern="100" dirty="0">
                <a:effectLst/>
                <a:latin typeface="Segoe UI" panose="020B0502040204020203" pitchFamily="34" charset="0"/>
                <a:ea typeface="Calibri" panose="020F0502020204030204" pitchFamily="34" charset="0"/>
                <a:cs typeface="Segoe UI" panose="020B0502040204020203" pitchFamily="34" charset="0"/>
              </a:rPr>
              <a:t>1</a:t>
            </a:r>
            <a:br>
              <a:rPr lang="en-GB" kern="100" dirty="0">
                <a:effectLst/>
                <a:latin typeface="Segoe UI" panose="020B0502040204020203" pitchFamily="34" charset="0"/>
                <a:ea typeface="Calibri" panose="020F0502020204030204" pitchFamily="34" charset="0"/>
                <a:cs typeface="Segoe UI" panose="020B0502040204020203" pitchFamily="34" charset="0"/>
              </a:rPr>
            </a:br>
            <a:r>
              <a:rPr lang="ar-SA" kern="100" dirty="0">
                <a:effectLst/>
                <a:latin typeface="Segoe UI" panose="020B0502040204020203" pitchFamily="34" charset="0"/>
                <a:ea typeface="Calibri" panose="020F0502020204030204" pitchFamily="34" charset="0"/>
                <a:cs typeface="Segoe UI" panose="020B0502040204020203" pitchFamily="34" charset="0"/>
              </a:rPr>
              <a:t>هو ذلك النوع من القادة الذي لا يثق فيما يمكن أن يصدر عنه ، فينفض يده من المسؤولية بتفويضها لغيره معتمداً بدرجة كبيرة على مقترحات استشارية أو تعليمات رؤسائه</a:t>
            </a:r>
            <a:endParaRPr lang="ar-EG" kern="100" dirty="0">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kern="100" dirty="0">
                <a:effectLst/>
                <a:latin typeface="Segoe UI" panose="020B0502040204020203" pitchFamily="34" charset="0"/>
                <a:ea typeface="Calibri" panose="020F0502020204030204" pitchFamily="34" charset="0"/>
                <a:cs typeface="Segoe UI" panose="020B0502040204020203" pitchFamily="34" charset="0"/>
              </a:rPr>
              <a:t> </a:t>
            </a:r>
          </a:p>
          <a:p>
            <a:pPr algn="r"/>
            <a:r>
              <a:rPr lang="ar-EG" dirty="0">
                <a:effectLst/>
                <a:latin typeface="Segoe UI" panose="020B0502040204020203" pitchFamily="34" charset="0"/>
                <a:ea typeface="Calibri" panose="020F0502020204030204" pitchFamily="34" charset="0"/>
                <a:cs typeface="Segoe UI" panose="020B0502040204020203" pitchFamily="34" charset="0"/>
              </a:rPr>
              <a:t>2- </a:t>
            </a:r>
            <a:r>
              <a:rPr lang="ar-SA" dirty="0">
                <a:effectLst/>
                <a:latin typeface="Segoe UI" panose="020B0502040204020203" pitchFamily="34" charset="0"/>
                <a:ea typeface="Calibri" panose="020F0502020204030204" pitchFamily="34" charset="0"/>
                <a:cs typeface="Segoe UI" panose="020B0502040204020203" pitchFamily="34" charset="0"/>
              </a:rPr>
              <a:t>النمط الاستغلالي أو العدواني</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SA" dirty="0">
                <a:effectLst/>
                <a:latin typeface="Segoe UI" panose="020B0502040204020203" pitchFamily="34" charset="0"/>
                <a:ea typeface="Calibri" panose="020F0502020204030204" pitchFamily="34" charset="0"/>
                <a:cs typeface="Segoe UI" panose="020B0502040204020203" pitchFamily="34" charset="0"/>
              </a:rPr>
              <a:t>هو كالنوع السابق من القادة لا يثق فيما يمكن أن يصدر عنه فيستغل آراء الآخرين التي يحصل عليها بالقوة أو بالتحايل عليهم لمصلحته الشخصية ، فيشعر الآخرين بالتنكر لجهودهم بإخضاعهم لرقابة صارمة وتقديم منجزاتهم على أنها استجابة لأوامره</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النمط التسويقي</a:t>
            </a:r>
            <a: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3-</a:t>
            </a:r>
            <a: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r>
            <a:b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br>
            <a:r>
              <a:rPr lang="ar-SA"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وهو النمط الذي يستخدم سلطته كسلعة يستثمرها في الحصول على ما يرغب فيه ، فيدعم هذه الوحدة ، أو تلك بمقدار ما يمكن أن تنفع بها ويعرض عنها حين يجد أن دعمه لفئة أخرى يعود عليه بنفع أكبر</a:t>
            </a:r>
            <a: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r>
              <a:rPr lang="ar-SA"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النمط </a:t>
            </a:r>
            <a:r>
              <a:rPr lang="ar-SA" sz="1600" kern="100" dirty="0" err="1">
                <a:solidFill>
                  <a:schemeClr val="tx1"/>
                </a:solidFill>
                <a:effectLst/>
                <a:latin typeface="Segoe UI" panose="020B0502040204020203" pitchFamily="34" charset="0"/>
                <a:ea typeface="Calibri" panose="020F0502020204030204" pitchFamily="34" charset="0"/>
                <a:cs typeface="Segoe UI" panose="020B0502040204020203" pitchFamily="34" charset="0"/>
              </a:rPr>
              <a:t>الاستحواذي</a:t>
            </a:r>
            <a:r>
              <a:rPr lang="ar-EG"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ي</a:t>
            </a:r>
            <a: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3- </a:t>
            </a:r>
            <a: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r>
            <a:b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br>
            <a:r>
              <a:rPr lang="ar-SA"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ويقوم سلوكه على كل الاعتبارات التي يمكن أن تدعم موقفه وتعززه ، يعتمد في قراءاته على نفسه ولا يعطي للعوامل الخارجية قيمة إلا بمقدار ما تدعم موقفه</a:t>
            </a:r>
            <a: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r>
              <a:rPr lang="ar-SA"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النمط المنتج</a:t>
            </a:r>
            <a: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4- </a:t>
            </a:r>
            <a: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r>
            <a:b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br>
            <a:r>
              <a:rPr lang="ar-SA"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يستخدم إمكاناته ويستعين بغيره إلى أقصى ما تسمح به قدراتهم ، ويعمل على تطوير قدرات الآخرين بغية زيادة فعالية المؤسسة ، ويؤمن بأهمية اندماج جميع العاملين بأهداف المؤسسة وغايتها</a:t>
            </a:r>
            <a:r>
              <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en-GB" sz="24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45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ويمكن تصنيف القادة إلى أربعة أنماط وذلك حسب علاقة القادة بمرؤوسيه وذلك استناداً إلى أداة وصف فاعلية القائد وتكيفه لـ ” </a:t>
            </a:r>
            <a:r>
              <a:rPr lang="ar-SA" kern="100" dirty="0" err="1">
                <a:solidFill>
                  <a:schemeClr val="tx1"/>
                </a:solidFill>
                <a:effectLst/>
                <a:latin typeface="Segoe UI" panose="020B0502040204020203" pitchFamily="34" charset="0"/>
                <a:ea typeface="Calibri" panose="020F0502020204030204" pitchFamily="34" charset="0"/>
                <a:cs typeface="Segoe UI" panose="020B0502040204020203" pitchFamily="34" charset="0"/>
              </a:rPr>
              <a:t>هيرسي</a:t>
            </a:r>
            <a:r>
              <a:rPr lang="ar-SA"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SA" kern="100" dirty="0" err="1">
                <a:solidFill>
                  <a:schemeClr val="tx1"/>
                </a:solidFill>
                <a:effectLst/>
                <a:latin typeface="Segoe UI" panose="020B0502040204020203" pitchFamily="34" charset="0"/>
                <a:ea typeface="Calibri" panose="020F0502020204030204" pitchFamily="34" charset="0"/>
                <a:cs typeface="Segoe UI" panose="020B0502040204020203" pitchFamily="34" charset="0"/>
              </a:rPr>
              <a:t>وبلانشرد</a:t>
            </a:r>
            <a:r>
              <a:rPr lang="ar-SA"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وهذه الأنماط هي</a:t>
            </a:r>
            <a:r>
              <a:rPr lang="ar-EG"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t>
            </a:r>
            <a:endParaRPr lang="en-GB"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kern="100" dirty="0">
                <a:solidFill>
                  <a:schemeClr val="tx1"/>
                </a:solidFill>
                <a:latin typeface="Segoe UI" panose="020B0502040204020203" pitchFamily="34" charset="0"/>
                <a:ea typeface="Calibri" panose="020F0502020204030204" pitchFamily="34" charset="0"/>
                <a:cs typeface="Segoe UI" panose="020B0502040204020203" pitchFamily="34" charset="0"/>
              </a:rPr>
              <a:t>: </a:t>
            </a:r>
            <a:r>
              <a:rPr lang="en-GB"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SA"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نمط الإبلاغ</a:t>
            </a:r>
            <a:r>
              <a:rPr lang="en-GB"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EG"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1- </a:t>
            </a:r>
            <a:r>
              <a:rPr lang="en-GB"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r>
            <a:br>
              <a:rPr lang="en-GB"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br>
            <a:r>
              <a:rPr lang="ar-SA"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إذ يهتم الإداري في هذا النمط بالعمل أكثر من عنايته بالعلاقات الإنسانية مع مرؤوسيه وهو هنا ” عال في التوجيه ومنخفض في المساندة ” وهو يناسب التوجيهات لحديثي العهد وظيفياً</a:t>
            </a:r>
            <a:endParaRPr lang="en-GB"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r>
              <a:rPr lang="ar-EG"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2- </a:t>
            </a:r>
            <a:r>
              <a:rPr lang="ar-SA"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نمط الإقناع</a:t>
            </a:r>
            <a:r>
              <a:rPr lang="en-GB"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r>
            <a:br>
              <a:rPr lang="en-GB"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br>
            <a:r>
              <a:rPr lang="ar-SA"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حيث يهتم الإداري بالعمل والعلاقات الإنسانية التي تربطه بمرؤوسيه وهو</a:t>
            </a:r>
            <a:r>
              <a:rPr lang="ar-SA" dirty="0">
                <a:effectLst/>
                <a:latin typeface="Segoe UI" panose="020B0502040204020203" pitchFamily="34" charset="0"/>
                <a:ea typeface="Calibri" panose="020F0502020204030204" pitchFamily="34" charset="0"/>
                <a:cs typeface="Segoe UI" panose="020B0502040204020203" pitchFamily="34" charset="0"/>
              </a:rPr>
              <a:t> </a:t>
            </a:r>
            <a:r>
              <a:rPr lang="ar-SA"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عال في التوجيه والمساندة ” ويناسب هذا النمط الأشخاص الذين يتأرجح مستوى نضجهم الوظيفي دون رتبة متوسط ، وهنا الثقة عالية متبادلة ، وتشجع على دعم العلاقات الإنسانية بين الطرفين</a:t>
            </a:r>
            <a:endParaRPr lang="en-US" dirty="0">
              <a:solidFill>
                <a:schemeClr val="tx1"/>
              </a:solidFill>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518784"/>
          </a:xfrm>
          <a:prstGeom prst="rect">
            <a:avLst/>
          </a:prstGeom>
          <a:noFill/>
        </p:spPr>
        <p:txBody>
          <a:bodyPr wrap="square" rtlCol="0">
            <a:spAutoFit/>
          </a:bodyPr>
          <a:lstStyle/>
          <a:p>
            <a:pPr algn="r">
              <a:lnSpc>
                <a:spcPct val="107000"/>
              </a:lnSpc>
              <a:spcAft>
                <a:spcPts val="800"/>
              </a:spcAft>
            </a:pPr>
            <a:r>
              <a:rPr lang="ar-EG" sz="1800" kern="100" dirty="0">
                <a:effectLst/>
                <a:latin typeface="Segoe UI" panose="020B0502040204020203" pitchFamily="34" charset="0"/>
                <a:ea typeface="Calibri" panose="020F0502020204030204" pitchFamily="34" charset="0"/>
                <a:cs typeface="Segoe UI" panose="020B0502040204020203" pitchFamily="34" charset="0"/>
              </a:rPr>
              <a:t>:</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SA" sz="1800" kern="100" dirty="0">
                <a:effectLst/>
                <a:latin typeface="Segoe UI" panose="020B0502040204020203" pitchFamily="34" charset="0"/>
                <a:ea typeface="Calibri" panose="020F0502020204030204" pitchFamily="34" charset="0"/>
                <a:cs typeface="Segoe UI" panose="020B0502040204020203" pitchFamily="34" charset="0"/>
              </a:rPr>
              <a:t>نمط المشاركة</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3- </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ar-SA" sz="1800" kern="100" dirty="0">
                <a:effectLst/>
                <a:latin typeface="Segoe UI" panose="020B0502040204020203" pitchFamily="34" charset="0"/>
                <a:ea typeface="Calibri" panose="020F0502020204030204" pitchFamily="34" charset="0"/>
                <a:cs typeface="Segoe UI" panose="020B0502040204020203" pitchFamily="34" charset="0"/>
              </a:rPr>
              <a:t>حيث يهتم الإداري في هذه المرحلة بالعلاقات الإنسانية بشكل يفوق اهتمامه بالعمل ” عال في المساندة ومنخفض في التوجيه ” ويناسب هذا النمط الأشخاص الذين يتأرجح مستوى نضجهم الوظيفي فوق رتبة متوسط ، ويكون المرؤوسين لديهم القدرة والمهارة اللازمة لإنجاز العمل وتناقص حاجتهم للإرشاد أو التوجيه وهذا يرفع معنوياتهم ويزيد في قوة العلاقات الإنسانية التي تربط بينه وبينهم</a:t>
            </a:r>
            <a:r>
              <a:rPr lang="ar-EG" sz="1800" kern="100" dirty="0">
                <a:effectLst/>
                <a:latin typeface="Segoe UI" panose="020B0502040204020203" pitchFamily="34" charset="0"/>
                <a:ea typeface="Calibri" panose="020F0502020204030204" pitchFamily="34" charset="0"/>
                <a:cs typeface="Segoe UI" panose="020B0502040204020203" pitchFamily="34" charset="0"/>
              </a:rPr>
              <a:t>.</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نمط التفويض</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4- </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r>
            <a:br>
              <a:rPr lang="en-GB" sz="1800" kern="100" dirty="0">
                <a:effectLst/>
                <a:latin typeface="Segoe UI" panose="020B0502040204020203" pitchFamily="34" charset="0"/>
                <a:ea typeface="Calibri" panose="020F0502020204030204" pitchFamily="34" charset="0"/>
                <a:cs typeface="Segoe UI" panose="020B0502040204020203" pitchFamily="34" charset="0"/>
              </a:rPr>
            </a:br>
            <a:r>
              <a:rPr lang="ar-SA" sz="1800" kern="100" dirty="0">
                <a:effectLst/>
                <a:latin typeface="Segoe UI" panose="020B0502040204020203" pitchFamily="34" charset="0"/>
                <a:ea typeface="Calibri" panose="020F0502020204030204" pitchFamily="34" charset="0"/>
                <a:cs typeface="Segoe UI" panose="020B0502040204020203" pitchFamily="34" charset="0"/>
              </a:rPr>
              <a:t>يتناسب هذا النمط الذي تنخفض فيه عمليات التوجيه والمساندة مع الأشخاص ذوي الاستعداد الوظيفي المرتفع ، أي الأشخاص الذين يزاولون عملهم بوعي كامل ، ودقة مدروسة ، مما يؤهلهم لمشاطرة القائد في إدارة شؤون المؤسسة التي يعملون فيها كجيل مؤهل للقيادة</a:t>
            </a:r>
            <a:r>
              <a:rPr lang="ar-EG" sz="1800" kern="100" dirty="0">
                <a:effectLst/>
                <a:latin typeface="Segoe UI" panose="020B0502040204020203" pitchFamily="34" charset="0"/>
                <a:ea typeface="Calibri" panose="020F0502020204030204" pitchFamily="34" charset="0"/>
                <a:cs typeface="Segoe UI" panose="020B0502040204020203" pitchFamily="34" charset="0"/>
              </a:rPr>
              <a:t>.</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1800" dirty="0">
                <a:effectLst/>
                <a:latin typeface="Segoe UI" panose="020B0502040204020203" pitchFamily="34" charset="0"/>
                <a:ea typeface="Calibri" panose="020F0502020204030204" pitchFamily="34" charset="0"/>
                <a:cs typeface="Segoe UI" panose="020B0502040204020203" pitchFamily="34" charset="0"/>
              </a:rPr>
              <a:t>وجميعها أنماط تعتمد أولاً وأخيراً على مدى قدرة القائد وشخصيته وتعاون البيئة المحيطة معه للوصول للأهداف المرجوة والمنتجات العالية الجودة ، واكساب الناس الثقة بما لديه </a:t>
            </a:r>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542252"/>
          </a:xfrm>
          <a:prstGeom prst="rect">
            <a:avLst/>
          </a:prstGeom>
          <a:noFill/>
        </p:spPr>
        <p:txBody>
          <a:bodyPr wrap="square" rtlCol="0">
            <a:spAutoFit/>
          </a:bodyPr>
          <a:lstStyle/>
          <a:p>
            <a:pPr algn="r">
              <a:lnSpc>
                <a:spcPct val="107000"/>
              </a:lnSpc>
              <a:spcAft>
                <a:spcPts val="800"/>
              </a:spcAft>
            </a:pPr>
            <a:r>
              <a:rPr lang="ar-SA" b="1" kern="100" dirty="0">
                <a:effectLst/>
                <a:latin typeface="Segoe UI" panose="020B0502040204020203" pitchFamily="34" charset="0"/>
                <a:ea typeface="Calibri" panose="020F0502020204030204" pitchFamily="34" charset="0"/>
                <a:cs typeface="Segoe UI" panose="020B0502040204020203" pitchFamily="34" charset="0"/>
              </a:rPr>
              <a:t>نظريات القيادة:  </a:t>
            </a:r>
            <a:endParaRPr lang="en-GB"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لقد شغلت ظاهرة القيادة معظم المهتمين بمجال الإدارة وكان طبيعياً أن يصدر بصددها آراء كثيرة وبحوث عديدة للوقوف على طبيعتها وأبعادها والمفاهيم والأسس المتعلقة بها وفيما يلي أهم النظريات الأساسية التي اهتمت بالقيادة ومعالمها ونتائجها</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نظرية السمات</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1- نظرية السمات:</a:t>
            </a:r>
          </a:p>
          <a:p>
            <a:pPr algn="r">
              <a:lnSpc>
                <a:spcPct val="10700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لقد انصب اهتمام الباحثين في مجال القيادة بصفة عامة على بيان الخصائص أو السمات الشخصية التي ينبغي أن تتوفر في القائد كي يكون قائداً أو إدارياً ولذا تسمى أيضاً بنظرية الصفات أو الخصائص</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وتقوم هذه النظرية في تفسيرها للقيادة على مفهوم أساسي مؤداه : ” إنّ الفعالية في القيادة تتوقف على سمات وخصائص معينة تتسم بها شخصية القائد عن غيره ، كما أن توافر هذه السمات في شخص ما يجعل منه قائداً فعالاً</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en-GB" sz="1800" dirty="0">
                <a:effectLst/>
                <a:latin typeface="Segoe UI" panose="020B0502040204020203" pitchFamily="34" charset="0"/>
                <a:ea typeface="Calibri" panose="020F0502020204030204" pitchFamily="34" charset="0"/>
                <a:cs typeface="Segoe UI" panose="020B0502040204020203" pitchFamily="34" charset="0"/>
              </a:rPr>
              <a:t>”</a:t>
            </a:r>
            <a:br>
              <a:rPr lang="en-GB" sz="1800" dirty="0">
                <a:effectLst/>
                <a:latin typeface="Segoe UI" panose="020B0502040204020203" pitchFamily="34" charset="0"/>
                <a:ea typeface="Calibri" panose="020F0502020204030204" pitchFamily="34" charset="0"/>
                <a:cs typeface="Segoe UI" panose="020B0502040204020203" pitchFamily="34" charset="0"/>
              </a:rPr>
            </a:br>
            <a:r>
              <a:rPr lang="ar-EG" sz="28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US" sz="2800" dirty="0">
              <a:latin typeface="Segoe UI" panose="020B0502040204020203"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2782428"/>
          </a:xfrm>
          <a:prstGeom prst="rect">
            <a:avLst/>
          </a:prstGeom>
          <a:noFill/>
        </p:spPr>
        <p:txBody>
          <a:bodyPr wrap="square" rtlCol="0">
            <a:spAutoFit/>
          </a:bodyPr>
          <a:lstStyle/>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وفي ضوء هذا المفهوم تركزت جهود أنصار هذه النظرية حول الكشف عن مجموعة السمات المشتركة التي تميز القادة الناجحين ووجدت أن القادة يتميزون بالطول وضخامة الحجم وأصح جسماً وأحسن مظهراً وأذكى عقلاً وأكثر ثقة بالنفس وأنشط اجتماعياً وأكثر طموحاً وسيطرة ومرحاً</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وتركز هذه النظرية على أن السمات تورث ولا تكتسب ولا يشترط للقائد مؤهلات تجعله قائداً</a:t>
            </a: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من أهم الانتقادات على هذه النظرية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إن الصفات الشخصية وحدها غير كافية في جعل المدير أو القائد ناجحاً</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ar-SA" sz="1600" kern="100" dirty="0">
                <a:effectLst/>
                <a:latin typeface="Segoe UI" panose="020B0502040204020203" pitchFamily="34" charset="0"/>
                <a:ea typeface="Calibri" panose="020F0502020204030204" pitchFamily="34" charset="0"/>
                <a:cs typeface="Segoe UI" panose="020B0502040204020203" pitchFamily="34" charset="0"/>
              </a:rPr>
              <a:t>أن تفسير القيادة بالموروثة فقط أمراً مرفوضاً لأنه يوجد من لديه سمات القيادة ولم يحصل عليها والعكس صحيح</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يعاب على هذه النظرية أن السمات لا يمكن قياسها نسبياً فهي غير ملموسة</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ar-SA" sz="1600" kern="100" dirty="0">
                <a:effectLst/>
                <a:latin typeface="Segoe UI" panose="020B0502040204020203" pitchFamily="34" charset="0"/>
                <a:ea typeface="Calibri" panose="020F0502020204030204" pitchFamily="34" charset="0"/>
                <a:cs typeface="Segoe UI" panose="020B0502040204020203" pitchFamily="34" charset="0"/>
              </a:rPr>
              <a:t>اختلافها مع التطبيق العملي السليم لعدم وجود سمات رئيسية مشتركة بين شخصيات جميع القادة</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ar-SA" sz="1600" kern="100" dirty="0">
                <a:effectLst/>
                <a:latin typeface="Segoe UI" panose="020B0502040204020203" pitchFamily="34" charset="0"/>
                <a:ea typeface="Calibri" panose="020F0502020204030204" pitchFamily="34" charset="0"/>
                <a:cs typeface="Segoe UI" panose="020B0502040204020203" pitchFamily="34" charset="0"/>
              </a:rPr>
              <a:t>سمات القائد تختلف باختلاف الجماعة فالسمات التي تصلح لجماعة لا تصلح لغيرها</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7865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911268"/>
            <a:ext cx="10487692" cy="3246851"/>
          </a:xfrm>
          <a:prstGeom prst="rect">
            <a:avLst/>
          </a:prstGeom>
          <a:noFill/>
        </p:spPr>
        <p:txBody>
          <a:bodyPr wrap="square" rtlCol="0">
            <a:spAutoFit/>
          </a:bodyPr>
          <a:lstStyle/>
          <a:p>
            <a:pPr algn="r">
              <a:lnSpc>
                <a:spcPct val="107000"/>
              </a:lnSpc>
              <a:spcAft>
                <a:spcPts val="800"/>
              </a:spcAft>
            </a:pPr>
            <a:r>
              <a:rPr lang="ar-EG" b="1" kern="100" dirty="0">
                <a:effectLst/>
                <a:latin typeface="Segoe UI" panose="020B0502040204020203" pitchFamily="34" charset="0"/>
                <a:ea typeface="Calibri" panose="020F0502020204030204" pitchFamily="34" charset="0"/>
                <a:cs typeface="Segoe UI" panose="020B0502040204020203" pitchFamily="34" charset="0"/>
              </a:rPr>
              <a:t>2- </a:t>
            </a:r>
            <a:r>
              <a:rPr lang="ar-SA" b="1" kern="100" dirty="0">
                <a:effectLst/>
                <a:latin typeface="Segoe UI" panose="020B0502040204020203" pitchFamily="34" charset="0"/>
                <a:ea typeface="Calibri" panose="020F0502020204030204" pitchFamily="34" charset="0"/>
                <a:cs typeface="Segoe UI" panose="020B0502040204020203" pitchFamily="34" charset="0"/>
              </a:rPr>
              <a:t>النظرية </a:t>
            </a:r>
            <a:r>
              <a:rPr lang="ar-SA" b="1" kern="100" dirty="0" err="1">
                <a:effectLst/>
                <a:latin typeface="Segoe UI" panose="020B0502040204020203" pitchFamily="34" charset="0"/>
                <a:ea typeface="Calibri" panose="020F0502020204030204" pitchFamily="34" charset="0"/>
                <a:cs typeface="Segoe UI" panose="020B0502040204020203" pitchFamily="34" charset="0"/>
              </a:rPr>
              <a:t>الموقفية</a:t>
            </a:r>
            <a:endParaRPr lang="ar-EG"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وتقوم هذه النظرية على أساس أن القائد وليد الموقف ، وأن المواقف هي التي تبرز القيادات وتكشف عن إمكانياتهم الحقيقية في القيادة ، فالقيادة في نظرها وليدة الموقف ، وأن القيادة لا تتوقف على الصفات الشخصية التي يتمتع بها القائد ، بل إن القيادة هي نتيجة مباشرة للتفاعل بين الناس في مواقف معينة وتمتاز هذه النظرية بحريتها فهي لا تقصر القيادة على عدد محدد من الناس وتركز سلوك القائد في عدة عوامل أهمها</a:t>
            </a: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p>
          <a:p>
            <a:pPr algn="r">
              <a:lnSpc>
                <a:spcPct val="107000"/>
              </a:lnSpc>
              <a:spcAft>
                <a:spcPts val="800"/>
              </a:spcAft>
            </a:pP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أنها درست عدداً محدوداً من العناصر المكونة للموقف الذي يتم فيه عملية القيادة ذاتها</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ليس هناك اتفاق تام بين الدراسات </a:t>
            </a:r>
            <a:r>
              <a:rPr lang="ar-SA" sz="1600" kern="100" dirty="0" err="1">
                <a:effectLst/>
                <a:latin typeface="Segoe UI" panose="020B0502040204020203" pitchFamily="34" charset="0"/>
                <a:ea typeface="Calibri" panose="020F0502020204030204" pitchFamily="34" charset="0"/>
                <a:cs typeface="Segoe UI" panose="020B0502040204020203" pitchFamily="34" charset="0"/>
              </a:rPr>
              <a:t>الموقفية</a:t>
            </a:r>
            <a:r>
              <a:rPr lang="ar-SA" sz="1600" kern="100" dirty="0">
                <a:effectLst/>
                <a:latin typeface="Segoe UI" panose="020B0502040204020203" pitchFamily="34" charset="0"/>
                <a:ea typeface="Calibri" panose="020F0502020204030204" pitchFamily="34" charset="0"/>
                <a:cs typeface="Segoe UI" panose="020B0502040204020203" pitchFamily="34" charset="0"/>
              </a:rPr>
              <a:t> حول عناصر الموقف التي يمكن على ضوئها تحديد نمط القيادة</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التركيز على موقف فقط في الاعتبار الأول عند تحديد النمط القيادي الفعال لا يعني ظهور قائد ناجح</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إغفالها لطبيعة التفاعل الذي يمكن أن يحدث بين جميع المتغيرات وتأثيره على أنماط القيادة</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r>
            <a:br>
              <a:rPr lang="en-GB" sz="1600" kern="100" dirty="0">
                <a:effectLst/>
                <a:latin typeface="Segoe UI" panose="020B0502040204020203" pitchFamily="34" charset="0"/>
                <a:ea typeface="Calibri" panose="020F0502020204030204" pitchFamily="34" charset="0"/>
                <a:cs typeface="Segoe UI" panose="020B0502040204020203" pitchFamily="34" charset="0"/>
              </a:rPr>
            </a:b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لا يمكن التعميم في هذه النظرية لاختلاف المواقف والسلوكيات القيادية</a:t>
            </a:r>
            <a:r>
              <a:rPr lang="en-GB"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2740237"/>
          </a:xfrm>
          <a:prstGeom prst="rect">
            <a:avLst/>
          </a:prstGeom>
          <a:noFill/>
        </p:spPr>
        <p:txBody>
          <a:bodyPr wrap="square" rtlCol="0">
            <a:spAutoFit/>
          </a:bodyPr>
          <a:lstStyle/>
          <a:p>
            <a:pPr algn="r" rtl="1">
              <a:lnSpc>
                <a:spcPct val="107000"/>
              </a:lnSpc>
              <a:spcAft>
                <a:spcPts val="800"/>
              </a:spcAft>
            </a:pPr>
            <a:r>
              <a:rPr lang="ar-EG" sz="2000" kern="100" dirty="0">
                <a:effectLst/>
                <a:latin typeface="Segoe UI" panose="020B0502040204020203" pitchFamily="34" charset="0"/>
                <a:ea typeface="Calibri" panose="020F0502020204030204" pitchFamily="34" charset="0"/>
                <a:cs typeface="Segoe UI" panose="020B0502040204020203" pitchFamily="34" charset="0"/>
              </a:rPr>
              <a:t>3</a:t>
            </a:r>
            <a:r>
              <a:rPr lang="ar-SA" sz="2000" kern="100" dirty="0">
                <a:effectLst/>
                <a:latin typeface="Segoe UI" panose="020B0502040204020203" pitchFamily="34" charset="0"/>
                <a:ea typeface="Calibri" panose="020F0502020204030204" pitchFamily="34" charset="0"/>
                <a:cs typeface="Segoe UI" panose="020B0502040204020203" pitchFamily="34" charset="0"/>
              </a:rPr>
              <a:t>- النظرية الوظيفية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1600" dirty="0">
                <a:effectLst/>
                <a:latin typeface="Segoe UI" panose="020B0502040204020203" pitchFamily="34" charset="0"/>
                <a:ea typeface="Calibri" panose="020F0502020204030204" pitchFamily="34" charset="0"/>
                <a:cs typeface="Segoe UI" panose="020B0502040204020203" pitchFamily="34" charset="0"/>
              </a:rPr>
              <a:t>تقوم هذه النظرية على الجمع بين النظريتين السابقتين السمات والمواقف إذ يعتبر النظرية الوظيفية أن القيادة تقوم في جوهرها على التفاعل الوظيفي بين الشخصية بكل مقوماتها وبين الظروف </a:t>
            </a:r>
            <a:r>
              <a:rPr lang="ar-SA" sz="1600" dirty="0" err="1">
                <a:effectLst/>
                <a:latin typeface="Segoe UI" panose="020B0502040204020203" pitchFamily="34" charset="0"/>
                <a:ea typeface="Calibri" panose="020F0502020204030204" pitchFamily="34" charset="0"/>
                <a:cs typeface="Segoe UI" panose="020B0502040204020203" pitchFamily="34" charset="0"/>
              </a:rPr>
              <a:t>الموقفية</a:t>
            </a:r>
            <a:r>
              <a:rPr lang="ar-SA" sz="1600" dirty="0">
                <a:effectLst/>
                <a:latin typeface="Segoe UI" panose="020B0502040204020203" pitchFamily="34" charset="0"/>
                <a:ea typeface="Calibri" panose="020F0502020204030204" pitchFamily="34" charset="0"/>
                <a:cs typeface="Segoe UI" panose="020B0502040204020203" pitchFamily="34" charset="0"/>
              </a:rPr>
              <a:t> والسيئة المحيطة بها ، فهي تهتم بدراسة المواقف التي تعمل فيها القيادة والجماعة من ناحية أخرى ، وبذلك تحدد القيادة في ضوء النظرية الوظيفية في إطار الوظائف والأشخاص الذين يقومون بها طبقاً لحجم ما يقوم له كل منهم في هذه الوظائف</a:t>
            </a:r>
            <a:r>
              <a:rPr lang="ar-EG" sz="1600" dirty="0">
                <a:effectLst/>
                <a:latin typeface="Segoe UI" panose="020B0502040204020203" pitchFamily="34" charset="0"/>
                <a:ea typeface="Calibri" panose="020F0502020204030204" pitchFamily="34" charset="0"/>
                <a:cs typeface="Segoe UI" panose="020B0502040204020203" pitchFamily="34" charset="0"/>
              </a:rPr>
              <a:t>.</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ومن هذه الوظائف</a:t>
            </a:r>
            <a:r>
              <a:rPr lang="ar-EG" sz="1600" dirty="0">
                <a:effectLst/>
                <a:latin typeface="Segoe UI" panose="020B0502040204020203" pitchFamily="34" charset="0"/>
                <a:ea typeface="Calibri" panose="020F0502020204030204" pitchFamily="34" charset="0"/>
                <a:cs typeface="Segoe UI" panose="020B0502040204020203" pitchFamily="34" charset="0"/>
              </a:rPr>
              <a:t>:</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تحقيق أهداف الجماعة</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الاهتمام بالعمل أو المهام وتركيز القائد على أداء العمل وتنظيمه</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المحافظة على العضوية</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ترشيد سلوك القائد لأنه قدوة للعاملين لديه </a:t>
            </a:r>
            <a:endParaRPr lang="en-GB" sz="16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2727" y="1911268"/>
            <a:ext cx="10737273" cy="3952364"/>
          </a:xfrm>
          <a:prstGeom prst="rect">
            <a:avLst/>
          </a:prstGeom>
          <a:noFill/>
        </p:spPr>
        <p:txBody>
          <a:bodyPr wrap="square" rtlCol="0">
            <a:spAutoFit/>
          </a:bodyPr>
          <a:lstStyle/>
          <a:p>
            <a:pPr indent="457200" algn="r" rtl="1">
              <a:lnSpc>
                <a:spcPts val="1690"/>
              </a:lnSpc>
              <a:spcAft>
                <a:spcPts val="800"/>
              </a:spcAft>
            </a:pPr>
            <a:r>
              <a:rPr lang="ar-EG" sz="2800" dirty="0">
                <a:effectLst/>
                <a:latin typeface="Segoe UI" panose="020B0502040204020203" pitchFamily="34" charset="0"/>
                <a:ea typeface="Calibri" panose="020F0502020204030204" pitchFamily="34" charset="0"/>
                <a:cs typeface="Segoe UI" panose="020B0502040204020203" pitchFamily="34" charset="0"/>
              </a:rPr>
              <a:t>4</a:t>
            </a:r>
            <a:r>
              <a:rPr lang="ar-SA" b="1" dirty="0">
                <a:effectLst/>
                <a:latin typeface="Segoe UI" panose="020B0502040204020203" pitchFamily="34" charset="0"/>
                <a:ea typeface="Calibri" panose="020F0502020204030204" pitchFamily="34" charset="0"/>
                <a:cs typeface="Segoe UI" panose="020B0502040204020203" pitchFamily="34" charset="0"/>
              </a:rPr>
              <a:t>- نظرية </a:t>
            </a:r>
            <a:r>
              <a:rPr lang="ar-SA" b="1" dirty="0" err="1">
                <a:effectLst/>
                <a:latin typeface="Segoe UI" panose="020B0502040204020203" pitchFamily="34" charset="0"/>
                <a:ea typeface="Calibri" panose="020F0502020204030204" pitchFamily="34" charset="0"/>
                <a:cs typeface="Segoe UI" panose="020B0502040204020203" pitchFamily="34" charset="0"/>
              </a:rPr>
              <a:t>ليكرت</a:t>
            </a:r>
            <a:r>
              <a:rPr lang="ar-SA" b="1" dirty="0">
                <a:effectLst/>
                <a:latin typeface="Segoe UI" panose="020B0502040204020203" pitchFamily="34" charset="0"/>
                <a:ea typeface="Calibri" panose="020F0502020204030204" pitchFamily="34" charset="0"/>
                <a:cs typeface="Segoe UI" panose="020B0502040204020203" pitchFamily="34" charset="0"/>
              </a:rPr>
              <a:t> في القيادة </a:t>
            </a:r>
            <a:endParaRPr lang="ar-EG" b="1" dirty="0">
              <a:effectLst/>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لقد استطاع </a:t>
            </a:r>
            <a:r>
              <a:rPr lang="ar-SA" sz="1600" dirty="0" err="1">
                <a:effectLst/>
                <a:latin typeface="Segoe UI" panose="020B0502040204020203" pitchFamily="34" charset="0"/>
                <a:ea typeface="Calibri" panose="020F0502020204030204" pitchFamily="34" charset="0"/>
                <a:cs typeface="Segoe UI" panose="020B0502040204020203" pitchFamily="34" charset="0"/>
              </a:rPr>
              <a:t>ليكرت</a:t>
            </a:r>
            <a:r>
              <a:rPr lang="ar-SA" sz="1600" dirty="0">
                <a:effectLst/>
                <a:latin typeface="Segoe UI" panose="020B0502040204020203" pitchFamily="34" charset="0"/>
                <a:ea typeface="Calibri" panose="020F0502020204030204" pitchFamily="34" charset="0"/>
                <a:cs typeface="Segoe UI" panose="020B0502040204020203" pitchFamily="34" charset="0"/>
              </a:rPr>
              <a:t> تحديد مميزات القيادة عن طريق مقارنة سلوك المشرفين في المجموعات</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endParaRPr lang="ar-EG" sz="1600" dirty="0">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 ذات الإنتاجية العالية والمجموعات ذات الإنتاجية المنخفضة ، </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وقد وجد </a:t>
            </a:r>
            <a:r>
              <a:rPr lang="ar-SA" sz="1600" dirty="0" err="1">
                <a:effectLst/>
                <a:latin typeface="Segoe UI" panose="020B0502040204020203" pitchFamily="34" charset="0"/>
                <a:ea typeface="Calibri" panose="020F0502020204030204" pitchFamily="34" charset="0"/>
                <a:cs typeface="Segoe UI" panose="020B0502040204020203" pitchFamily="34" charset="0"/>
              </a:rPr>
              <a:t>ليكرت</a:t>
            </a:r>
            <a:r>
              <a:rPr lang="ar-SA" sz="1600" dirty="0">
                <a:effectLst/>
                <a:latin typeface="Segoe UI" panose="020B0502040204020203" pitchFamily="34" charset="0"/>
                <a:ea typeface="Calibri" panose="020F0502020204030204" pitchFamily="34" charset="0"/>
                <a:cs typeface="Segoe UI" panose="020B0502040204020203" pitchFamily="34" charset="0"/>
              </a:rPr>
              <a:t> بأن</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 المشرفين</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 ذوي الإنتاجية العالية تميزوا بمشاركة محدودة في التنفيذ الفعلي للعمل ، وأنهم</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endParaRPr lang="ar-EG" sz="1600" dirty="0">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 مهتمون</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 بالأفراد وحرية أكبر لمرؤوسيهم في اتخاذ القرار وطرق العمل</a:t>
            </a:r>
            <a:r>
              <a:rPr lang="en-GB" sz="1600" dirty="0">
                <a:effectLst/>
                <a:latin typeface="Segoe UI" panose="020B0502040204020203" pitchFamily="34" charset="0"/>
                <a:ea typeface="Calibri" panose="020F0502020204030204" pitchFamily="34" charset="0"/>
                <a:cs typeface="Segoe UI" panose="020B0502040204020203" pitchFamily="34" charset="0"/>
              </a:rPr>
              <a:t> .</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وتوصل </a:t>
            </a:r>
            <a:r>
              <a:rPr lang="ar-SA" sz="1600" dirty="0" err="1">
                <a:effectLst/>
                <a:latin typeface="Segoe UI" panose="020B0502040204020203" pitchFamily="34" charset="0"/>
                <a:ea typeface="Calibri" panose="020F0502020204030204" pitchFamily="34" charset="0"/>
                <a:cs typeface="Segoe UI" panose="020B0502040204020203" pitchFamily="34" charset="0"/>
              </a:rPr>
              <a:t>ليكرت</a:t>
            </a:r>
            <a:r>
              <a:rPr lang="ar-SA" sz="1600" dirty="0">
                <a:effectLst/>
                <a:latin typeface="Segoe UI" panose="020B0502040204020203" pitchFamily="34" charset="0"/>
                <a:ea typeface="Calibri" panose="020F0502020204030204" pitchFamily="34" charset="0"/>
                <a:cs typeface="Segoe UI" panose="020B0502040204020203" pitchFamily="34" charset="0"/>
              </a:rPr>
              <a:t> بشكل عام إلى أن القيادة والديمقراطية تعطي نتائج أفضل من القيادة</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endParaRPr lang="ar-EG" sz="1600" dirty="0">
              <a:latin typeface="Segoe UI" panose="020B0502040204020203" pitchFamily="34" charset="0"/>
              <a:ea typeface="Calibri" panose="020F0502020204030204" pitchFamily="34" charset="0"/>
              <a:cs typeface="Segoe UI" panose="020B0502040204020203" pitchFamily="34" charset="0"/>
            </a:endParaRPr>
          </a:p>
          <a:p>
            <a:pPr indent="457200" algn="r" rtl="1">
              <a:lnSpc>
                <a:spcPts val="169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 الأوتوقراطية</a:t>
            </a:r>
            <a:r>
              <a:rPr lang="ar-EG" sz="1600" dirty="0">
                <a:effectLst/>
                <a:latin typeface="Segoe UI" panose="020B0502040204020203" pitchFamily="34" charset="0"/>
                <a:ea typeface="Calibri" panose="020F0502020204030204" pitchFamily="34"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582030"/>
            <a:ext cx="10418419" cy="3469219"/>
          </a:xfrm>
          <a:prstGeom prst="rect">
            <a:avLst/>
          </a:prstGeom>
          <a:noFill/>
        </p:spPr>
        <p:txBody>
          <a:bodyPr wrap="square" rtlCol="0">
            <a:spAutoFit/>
          </a:bodyPr>
          <a:lstStyle/>
          <a:p>
            <a:pPr algn="r">
              <a:lnSpc>
                <a:spcPct val="107000"/>
              </a:lnSpc>
              <a:spcAft>
                <a:spcPts val="800"/>
              </a:spcAft>
            </a:pPr>
            <a:r>
              <a:rPr lang="en-GB" sz="14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4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400" b="1" kern="100" dirty="0">
                <a:effectLst/>
                <a:latin typeface="Segoe UI" panose="020B0502040204020203" pitchFamily="34" charset="0"/>
                <a:ea typeface="Calibri" panose="020F0502020204030204" pitchFamily="34" charset="0"/>
                <a:cs typeface="Segoe UI" panose="020B0502040204020203" pitchFamily="34" charset="0"/>
              </a:rPr>
              <a:t>6- نظرية بلاك </a:t>
            </a:r>
            <a:r>
              <a:rPr lang="ar-SA" sz="1400" b="1" kern="100" dirty="0" err="1">
                <a:effectLst/>
                <a:latin typeface="Segoe UI" panose="020B0502040204020203" pitchFamily="34" charset="0"/>
                <a:ea typeface="Calibri" panose="020F0502020204030204" pitchFamily="34" charset="0"/>
                <a:cs typeface="Segoe UI" panose="020B0502040204020203" pitchFamily="34" charset="0"/>
              </a:rPr>
              <a:t>وموتون</a:t>
            </a:r>
            <a:r>
              <a:rPr lang="ar-SA" sz="1400" b="1"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400" kern="100" dirty="0">
                <a:effectLst/>
                <a:latin typeface="Segoe UI" panose="020B0502040204020203" pitchFamily="34" charset="0"/>
                <a:ea typeface="Calibri" panose="020F0502020204030204" pitchFamily="34" charset="0"/>
                <a:cs typeface="Segoe UI" panose="020B0502040204020203" pitchFamily="34" charset="0"/>
              </a:rPr>
              <a:t>تمكن كل من بلاك </a:t>
            </a:r>
            <a:r>
              <a:rPr lang="ar-SA" sz="1400" kern="100" dirty="0" err="1">
                <a:effectLst/>
                <a:latin typeface="Segoe UI" panose="020B0502040204020203" pitchFamily="34" charset="0"/>
                <a:ea typeface="Calibri" panose="020F0502020204030204" pitchFamily="34" charset="0"/>
                <a:cs typeface="Segoe UI" panose="020B0502040204020203" pitchFamily="34" charset="0"/>
              </a:rPr>
              <a:t>وموتون</a:t>
            </a:r>
            <a:r>
              <a:rPr lang="ar-SA" sz="1400" kern="100" dirty="0">
                <a:effectLst/>
                <a:latin typeface="Segoe UI" panose="020B0502040204020203" pitchFamily="34" charset="0"/>
                <a:ea typeface="Calibri" panose="020F0502020204030204" pitchFamily="34" charset="0"/>
                <a:cs typeface="Segoe UI" panose="020B0502040204020203" pitchFamily="34" charset="0"/>
              </a:rPr>
              <a:t> من صياغة ما يسمى بالشبكة الإدارية وقد حددوا فيها أبعاد العلاقات التي تربط بين نمطي القيادة ، وهما النمط الذي يهتم بالإنتاج والآخر الذي يهتم بالعلاقات</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r>
            <a:br>
              <a:rPr lang="en-GB" sz="1400" kern="100" dirty="0">
                <a:effectLst/>
                <a:latin typeface="Segoe UI" panose="020B0502040204020203" pitchFamily="34" charset="0"/>
                <a:ea typeface="Calibri" panose="020F0502020204030204" pitchFamily="34" charset="0"/>
                <a:cs typeface="Segoe UI" panose="020B0502040204020203" pitchFamily="34" charset="0"/>
              </a:rPr>
            </a:br>
            <a:r>
              <a:rPr lang="ar-SA" sz="1400" kern="100" dirty="0">
                <a:effectLst/>
                <a:latin typeface="Segoe UI" panose="020B0502040204020203" pitchFamily="34" charset="0"/>
                <a:ea typeface="Calibri" panose="020F0502020204030204" pitchFamily="34" charset="0"/>
                <a:cs typeface="Segoe UI" panose="020B0502040204020203" pitchFamily="34" charset="0"/>
              </a:rPr>
              <a:t>وقد ركزا على خمسة أنماط رئيسية هي</a:t>
            </a:r>
            <a:r>
              <a:rPr lang="ar-EG" sz="1400" kern="100" dirty="0">
                <a:effectLst/>
                <a:latin typeface="Segoe UI" panose="020B0502040204020203" pitchFamily="34" charset="0"/>
                <a:ea typeface="Calibri" panose="020F0502020204030204" pitchFamily="34" charset="0"/>
                <a:cs typeface="Segoe UI" panose="020B0502040204020203" pitchFamily="34" charset="0"/>
              </a:rPr>
              <a:t>:</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r>
            <a:br>
              <a:rPr lang="en-GB" sz="1400" kern="100" dirty="0">
                <a:effectLst/>
                <a:latin typeface="Segoe UI" panose="020B0502040204020203" pitchFamily="34" charset="0"/>
                <a:ea typeface="Calibri" panose="020F0502020204030204" pitchFamily="34" charset="0"/>
                <a:cs typeface="Segoe UI" panose="020B0502040204020203" pitchFamily="34" charset="0"/>
              </a:rPr>
            </a:br>
            <a:r>
              <a:rPr lang="ar-SA" sz="1400" kern="100" dirty="0">
                <a:effectLst/>
                <a:latin typeface="Segoe UI" panose="020B0502040204020203" pitchFamily="34" charset="0"/>
                <a:ea typeface="Calibri" panose="020F0502020204030204" pitchFamily="34" charset="0"/>
                <a:cs typeface="Segoe UI" panose="020B0502040204020203" pitchFamily="34" charset="0"/>
              </a:rPr>
              <a:t>السلبية : يتميز أسلوب القيادة فيه باهتمام ضعيف بالإنتاج والعلاقات الشخصية وعدم الإسهام في تحقيق أهداف المؤسسة والجماعة</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t>
            </a:r>
            <a:r>
              <a:rPr lang="ar-EG" sz="1400" kern="100" dirty="0">
                <a:effectLst/>
                <a:latin typeface="Segoe UI" panose="020B0502040204020203" pitchFamily="34" charset="0"/>
                <a:ea typeface="Calibri" panose="020F0502020204030204" pitchFamily="34" charset="0"/>
                <a:cs typeface="Segoe UI" panose="020B0502040204020203" pitchFamily="34" charset="0"/>
              </a:rPr>
              <a:t>-</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r>
            <a:br>
              <a:rPr lang="en-GB" sz="1400" kern="100" dirty="0">
                <a:effectLst/>
                <a:latin typeface="Segoe UI" panose="020B0502040204020203" pitchFamily="34" charset="0"/>
                <a:ea typeface="Calibri" panose="020F0502020204030204" pitchFamily="34" charset="0"/>
                <a:cs typeface="Segoe UI" panose="020B0502040204020203" pitchFamily="34" charset="0"/>
              </a:rPr>
            </a:br>
            <a:r>
              <a:rPr lang="ar-SA" sz="1400" kern="100" dirty="0">
                <a:effectLst/>
                <a:latin typeface="Segoe UI" panose="020B0502040204020203" pitchFamily="34" charset="0"/>
                <a:ea typeface="Calibri" panose="020F0502020204030204" pitchFamily="34" charset="0"/>
                <a:cs typeface="Segoe UI" panose="020B0502040204020203" pitchFamily="34" charset="0"/>
              </a:rPr>
              <a:t>الديكتاتورية : يتميز القائد باهتمام عال الإنتاج وضعيف بالعلاقات الشخصية والجماعة ، مما يؤدي إلى انخفاض الإنتاجية</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t>
            </a:r>
            <a:r>
              <a:rPr lang="ar-EG" sz="1400" kern="100" dirty="0">
                <a:effectLst/>
                <a:latin typeface="Segoe UI" panose="020B0502040204020203" pitchFamily="34" charset="0"/>
                <a:ea typeface="Calibri" panose="020F0502020204030204" pitchFamily="34" charset="0"/>
                <a:cs typeface="Segoe UI" panose="020B0502040204020203" pitchFamily="34" charset="0"/>
              </a:rPr>
              <a:t>-</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r>
            <a:br>
              <a:rPr lang="en-GB" sz="1400" kern="100" dirty="0">
                <a:effectLst/>
                <a:latin typeface="Segoe UI" panose="020B0502040204020203" pitchFamily="34" charset="0"/>
                <a:ea typeface="Calibri" panose="020F0502020204030204" pitchFamily="34" charset="0"/>
                <a:cs typeface="Segoe UI" panose="020B0502040204020203" pitchFamily="34" charset="0"/>
              </a:rPr>
            </a:br>
            <a:r>
              <a:rPr lang="ar-SA" sz="1400" kern="100" dirty="0">
                <a:effectLst/>
                <a:latin typeface="Segoe UI" panose="020B0502040204020203" pitchFamily="34" charset="0"/>
                <a:ea typeface="Calibri" panose="020F0502020204030204" pitchFamily="34" charset="0"/>
                <a:cs typeface="Segoe UI" panose="020B0502040204020203" pitchFamily="34" charset="0"/>
              </a:rPr>
              <a:t>العلاقات الإنسانية : يتميز أسلوب القيادة باهتمام ضعيف بالإنتاج واهتمام عال بالأفراد والعلاقات تكون جيدة لكن على حساب الإنتاج</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t>
            </a:r>
            <a:r>
              <a:rPr lang="ar-EG" sz="1400" kern="100" dirty="0">
                <a:effectLst/>
                <a:latin typeface="Segoe UI" panose="020B0502040204020203" pitchFamily="34" charset="0"/>
                <a:ea typeface="Calibri" panose="020F0502020204030204" pitchFamily="34" charset="0"/>
                <a:cs typeface="Segoe UI" panose="020B0502040204020203" pitchFamily="34" charset="0"/>
              </a:rPr>
              <a:t>-</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r>
            <a:br>
              <a:rPr lang="en-GB" sz="1400" kern="100" dirty="0">
                <a:effectLst/>
                <a:latin typeface="Segoe UI" panose="020B0502040204020203" pitchFamily="34" charset="0"/>
                <a:ea typeface="Calibri" panose="020F0502020204030204" pitchFamily="34" charset="0"/>
                <a:cs typeface="Segoe UI" panose="020B0502040204020203" pitchFamily="34" charset="0"/>
              </a:rPr>
            </a:br>
            <a:r>
              <a:rPr lang="ar-EG" sz="1400" kern="100" dirty="0">
                <a:effectLst/>
                <a:latin typeface="Segoe UI" panose="020B0502040204020203" pitchFamily="34" charset="0"/>
                <a:ea typeface="Calibri" panose="020F0502020204030204" pitchFamily="34" charset="0"/>
                <a:cs typeface="Segoe UI" panose="020B0502040204020203" pitchFamily="34" charset="0"/>
              </a:rPr>
              <a:t>- </a:t>
            </a:r>
            <a:r>
              <a:rPr lang="ar-SA" sz="1400" kern="100" dirty="0">
                <a:effectLst/>
                <a:latin typeface="Segoe UI" panose="020B0502040204020203" pitchFamily="34" charset="0"/>
                <a:ea typeface="Calibri" panose="020F0502020204030204" pitchFamily="34" charset="0"/>
                <a:cs typeface="Segoe UI" panose="020B0502040204020203" pitchFamily="34" charset="0"/>
              </a:rPr>
              <a:t>المتوازنة : يتميز أسلوب القيادة بالاعتدال في التعامل مع الأفراد والإنتاج يتصف الأسلوب هنا بالمرونة حيث إنتاج جيد مع علاقات إنسانية جيدة</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t>
            </a:r>
            <a:br>
              <a:rPr lang="en-GB" sz="1400" kern="100" dirty="0">
                <a:effectLst/>
                <a:latin typeface="Segoe UI" panose="020B0502040204020203" pitchFamily="34" charset="0"/>
                <a:ea typeface="Calibri" panose="020F0502020204030204" pitchFamily="34" charset="0"/>
                <a:cs typeface="Segoe UI" panose="020B0502040204020203" pitchFamily="34" charset="0"/>
              </a:rPr>
            </a:br>
            <a:r>
              <a:rPr lang="ar-EG" sz="1400" kern="100" dirty="0">
                <a:effectLst/>
                <a:latin typeface="Segoe UI" panose="020B0502040204020203" pitchFamily="34" charset="0"/>
                <a:ea typeface="Calibri" panose="020F0502020204030204" pitchFamily="34" charset="0"/>
                <a:cs typeface="Segoe UI" panose="020B0502040204020203" pitchFamily="34" charset="0"/>
              </a:rPr>
              <a:t>- </a:t>
            </a:r>
            <a:r>
              <a:rPr lang="ar-SA" sz="1400" kern="100" dirty="0">
                <a:effectLst/>
                <a:latin typeface="Segoe UI" panose="020B0502040204020203" pitchFamily="34" charset="0"/>
                <a:ea typeface="Calibri" panose="020F0502020204030204" pitchFamily="34" charset="0"/>
                <a:cs typeface="Segoe UI" panose="020B0502040204020203" pitchFamily="34" charset="0"/>
              </a:rPr>
              <a:t>الإدارة بالمشاركة : يهتم القائد بروح الفريق الواحد والإنتاج على حد سواء للوصول إلى أقصى درجات الإنتاج . </a:t>
            </a:r>
            <a:endParaRPr lang="ar-EG" sz="14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400" kern="100" dirty="0">
                <a:effectLst/>
                <a:latin typeface="Segoe UI" panose="020B0502040204020203" pitchFamily="34" charset="0"/>
                <a:ea typeface="Calibri" panose="020F0502020204030204" pitchFamily="34" charset="0"/>
                <a:cs typeface="Segoe UI" panose="020B0502040204020203" pitchFamily="34" charset="0"/>
              </a:rPr>
              <a:t>وهذه القيادة تشجع العاملين على التخطيط والابتكار والتجديد والتكامل والاتصال مع جميع القنوات العاملة بديمقراطية</a:t>
            </a:r>
            <a:r>
              <a:rPr lang="en-GB" sz="1400" kern="100" dirty="0">
                <a:effectLst/>
                <a:latin typeface="Segoe UI" panose="020B0502040204020203" pitchFamily="34" charset="0"/>
                <a:ea typeface="Calibri" panose="020F0502020204030204" pitchFamily="34" charset="0"/>
                <a:cs typeface="Segoe UI" panose="020B0502040204020203" pitchFamily="34" charset="0"/>
              </a:rPr>
              <a:t> </a:t>
            </a:r>
            <a:r>
              <a:rPr lang="ar-EG" sz="14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r>
              <a:rPr lang="ar-SA" sz="1400" dirty="0">
                <a:effectLst/>
                <a:latin typeface="Segoe UI" panose="020B0502040204020203" pitchFamily="34" charset="0"/>
                <a:ea typeface="Calibri" panose="020F0502020204030204" pitchFamily="34" charset="0"/>
                <a:cs typeface="Segoe UI" panose="020B0502040204020203" pitchFamily="34" charset="0"/>
              </a:rPr>
              <a:t>نستنتج من ذلك أن الإدارة الناجحة تعتمد في الأساس على قيادة ناجحة ليستمر العمل والإنجاز وفشل القيادة يعني فشل الإدارة وفشل المؤسسة</a:t>
            </a:r>
            <a:r>
              <a:rPr lang="ar-EG" sz="1400" dirty="0">
                <a:effectLst/>
                <a:latin typeface="Segoe UI" panose="020B0502040204020203" pitchFamily="34" charset="0"/>
                <a:ea typeface="Calibri" panose="020F0502020204030204" pitchFamily="34" charset="0"/>
                <a:cs typeface="Segoe UI" panose="020B0502040204020203" pitchFamily="34" charset="0"/>
              </a:rPr>
              <a:t>.                                                                                                                                                                                 </a:t>
            </a:r>
            <a:r>
              <a:rPr lang="ar-SA" sz="1400" b="1" dirty="0">
                <a:effectLst/>
                <a:latin typeface="Segoe UI" panose="020B0502040204020203" pitchFamily="34" charset="0"/>
                <a:ea typeface="Calibri" panose="020F0502020204030204" pitchFamily="34" charset="0"/>
                <a:cs typeface="Segoe UI" panose="020B0502040204020203" pitchFamily="34" charset="0"/>
              </a:rPr>
              <a:t> </a:t>
            </a:r>
            <a:endParaRPr lang="en-GB" sz="1400" b="1"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386568"/>
          </a:xfrm>
          <a:prstGeom prst="rect">
            <a:avLst/>
          </a:prstGeom>
          <a:noFill/>
        </p:spPr>
        <p:txBody>
          <a:bodyPr wrap="square" rtlCol="0">
            <a:spAutoFit/>
          </a:bodyPr>
          <a:lstStyle/>
          <a:p>
            <a:pPr algn="r" rtl="1">
              <a:lnSpc>
                <a:spcPct val="107000"/>
              </a:lnSpc>
              <a:spcAft>
                <a:spcPts val="800"/>
              </a:spcAft>
            </a:pPr>
            <a:r>
              <a:rPr lang="ar-SA" b="1" kern="100" dirty="0">
                <a:effectLst/>
                <a:latin typeface="Segoe UI" panose="020B0502040204020203" pitchFamily="34" charset="0"/>
                <a:ea typeface="Calibri" panose="020F0502020204030204" pitchFamily="34" charset="0"/>
                <a:cs typeface="Segoe UI" panose="020B0502040204020203" pitchFamily="34" charset="0"/>
              </a:rPr>
              <a:t>7- النظرية التفاعلية </a:t>
            </a:r>
            <a:endParaRPr lang="en-GB" b="1"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1600" dirty="0">
                <a:effectLst/>
                <a:latin typeface="Segoe UI" panose="020B0502040204020203" pitchFamily="34" charset="0"/>
                <a:ea typeface="Calibri" panose="020F0502020204030204" pitchFamily="34" charset="0"/>
                <a:cs typeface="Segoe UI" panose="020B0502040204020203" pitchFamily="34" charset="0"/>
              </a:rPr>
              <a:t>تقوم هذه النظرية على فكرة الامتزاج والتفاعل بين المتغيرات التي نادت بها نظرية السمات والنظرية الوظيفية ، فهي تأخذ في الاعتبار السمات الشخصية والظروف </a:t>
            </a:r>
            <a:r>
              <a:rPr lang="ar-SA" sz="1600" dirty="0" err="1">
                <a:effectLst/>
                <a:latin typeface="Segoe UI" panose="020B0502040204020203" pitchFamily="34" charset="0"/>
                <a:ea typeface="Calibri" panose="020F0502020204030204" pitchFamily="34" charset="0"/>
                <a:cs typeface="Segoe UI" panose="020B0502040204020203" pitchFamily="34" charset="0"/>
              </a:rPr>
              <a:t>الموقفية</a:t>
            </a:r>
            <a:r>
              <a:rPr lang="ar-SA" sz="1600" dirty="0">
                <a:effectLst/>
                <a:latin typeface="Segoe UI" panose="020B0502040204020203" pitchFamily="34" charset="0"/>
                <a:ea typeface="Calibri" panose="020F0502020204030204" pitchFamily="34" charset="0"/>
                <a:cs typeface="Segoe UI" panose="020B0502040204020203" pitchFamily="34" charset="0"/>
              </a:rPr>
              <a:t> والعوامل الوظيفية معاً . وتعطي النظرية أهمية كبرى لإدراك القائد لنفسه وللآخرين وإدراك الآخرين له ، فالقيادة هي عملية تفاعل اجتماعي ، وأنه لا يكفي النجاح للسمات والموقف للقائد بل أيضاً لجميع المتغيرات المحيطة بالموقف القيادي والمجموعة بشكل متكامل</a:t>
            </a:r>
            <a:r>
              <a:rPr lang="ar-EG" sz="1600" dirty="0">
                <a:effectLst/>
                <a:latin typeface="Segoe UI" panose="020B0502040204020203" pitchFamily="34" charset="0"/>
                <a:ea typeface="Calibri" panose="020F0502020204030204" pitchFamily="34" charset="0"/>
                <a:cs typeface="Segoe UI" panose="020B0502040204020203" pitchFamily="34" charset="0"/>
              </a:rPr>
              <a:t>.</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وتتفاعل مع القيادة مجموعة عوامل أساسية لنجاحها أهمها</a:t>
            </a:r>
            <a:r>
              <a:rPr lang="ar-EG" sz="1600" dirty="0">
                <a:effectLst/>
                <a:latin typeface="Segoe UI" panose="020B0502040204020203" pitchFamily="34" charset="0"/>
                <a:ea typeface="Calibri" panose="020F0502020204030204" pitchFamily="34" charset="0"/>
                <a:cs typeface="Segoe UI" panose="020B0502040204020203" pitchFamily="34" charset="0"/>
              </a:rPr>
              <a:t>:</a:t>
            </a:r>
          </a:p>
          <a:p>
            <a:pPr algn="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خصائص المدير الشخصية مثل الدوافع ، التجارب السابقة والتعليم</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خصائص المرؤوسين الشخصية وتشمل الحاجات والدوافع والتوقعات</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طبيعة العمل والجماعة والتنظيم</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الأنماط السلوكية للقائد والأساليب القيادية والنظام</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EG" sz="1800" dirty="0">
                <a:effectLst/>
                <a:latin typeface="Segoe UI" panose="020B0502040204020203" pitchFamily="34" charset="0"/>
                <a:ea typeface="Calibri" panose="020F0502020204030204" pitchFamily="34" charset="0"/>
                <a:cs typeface="Segoe UI" panose="020B0502040204020203" pitchFamily="34" charset="0"/>
              </a:rPr>
              <a:t>-</a:t>
            </a:r>
            <a:r>
              <a:rPr lang="en-GB" sz="1800" dirty="0">
                <a:effectLst/>
                <a:latin typeface="Segoe UI" panose="020B0502040204020203" pitchFamily="34" charset="0"/>
                <a:ea typeface="Calibri" panose="020F0502020204030204" pitchFamily="34" charset="0"/>
                <a:cs typeface="Segoe UI" panose="020B0502040204020203" pitchFamily="34" charset="0"/>
              </a:rPr>
              <a:t/>
            </a:r>
            <a:br>
              <a:rPr lang="en-GB" sz="1800" dirty="0">
                <a:effectLst/>
                <a:latin typeface="Segoe UI" panose="020B0502040204020203" pitchFamily="34" charset="0"/>
                <a:ea typeface="Calibri" panose="020F0502020204030204" pitchFamily="34" charset="0"/>
                <a:cs typeface="Segoe UI" panose="020B0502040204020203" pitchFamily="34" charset="0"/>
              </a:rPr>
            </a:br>
            <a:endParaRPr lang="en-GB" sz="24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6437" y="1326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2318"/>
            <a:ext cx="10453255" cy="2674386"/>
          </a:xfrm>
          <a:prstGeom prst="rect">
            <a:avLst/>
          </a:prstGeom>
          <a:noFill/>
        </p:spPr>
        <p:txBody>
          <a:bodyPr wrap="square" rtlCol="0">
            <a:spAutoFit/>
          </a:bodyPr>
          <a:lstStyle/>
          <a:p>
            <a:pPr algn="r">
              <a:lnSpc>
                <a:spcPct val="107000"/>
              </a:lnSpc>
              <a:spcAft>
                <a:spcPts val="800"/>
              </a:spcAft>
            </a:pPr>
            <a:r>
              <a:rPr lang="ar-EG" sz="1600" b="1" kern="0" dirty="0">
                <a:effectLst/>
                <a:latin typeface="Segoe UI" panose="020B0502040204020203" pitchFamily="34" charset="0"/>
                <a:ea typeface="Times New Roman" panose="02020603050405020304" pitchFamily="18" charset="0"/>
                <a:cs typeface="Segoe UI" panose="020B0502040204020203" pitchFamily="34" charset="0"/>
              </a:rPr>
              <a:t>خصائص القيادة التربوية: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التخطيط لترجمة الأهداف التربوية البعيدة المدى إلى أهداف واقعية ممكنة التحقيق</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وضع سياسة تعليمية لمؤسسة تعكس السياسة العامة للتعليم مكيفة لمطالب وظروف الجماعة</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إدارة عمليات التفاعل الاجتماعي المحققة للأهداف في إطار المناهج المقررة</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التنسيق بين الأدوار لتجنب صراع الأدوار والقيام بالدور ضمن معايير مشتقة من أهداف</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صيانة بناء الجماعة من حيث توفير إمكانات الحراك الرأسي والأفقي وطرق الاتصال المنتظم</a:t>
            </a:r>
            <a:r>
              <a:rPr lang="en-GB" sz="1600" dirty="0">
                <a:effectLst/>
                <a:latin typeface="Segoe UI" panose="020B0502040204020203" pitchFamily="34" charset="0"/>
                <a:ea typeface="Calibri" panose="020F0502020204030204" pitchFamily="34" charset="0"/>
                <a:cs typeface="Segoe UI" panose="020B0502040204020203" pitchFamily="34" charset="0"/>
              </a:rPr>
              <a:t> </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تهيئة المناخ الصحي لعمل جماعي يمارس بروح الفريق</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أن يكون القائد حكماً ووسيطاً وقدوة لمرؤوسيه</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الثواب والعقاب في حالة الصواب والخطأ</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حراسة معايير السلوك التربوي في ضوء الأعراف والتقاليد والقوانين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17280" y="1775572"/>
            <a:ext cx="10812720" cy="3532890"/>
          </a:xfrm>
          <a:prstGeom prst="rect">
            <a:avLst/>
          </a:prstGeom>
          <a:noFill/>
        </p:spPr>
        <p:txBody>
          <a:bodyPr wrap="square" rtlCol="0">
            <a:spAutoFit/>
          </a:bodyPr>
          <a:lstStyle/>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وعلى ضوء هذه الوظائف للقائد التربوي يمكن تحديد خصائص القيادة التربوية ومتطلباتها على النحو التالي</a:t>
            </a: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p>
          <a:p>
            <a:pPr algn="r">
              <a:lnSpc>
                <a:spcPct val="107000"/>
              </a:lnSpc>
              <a:spcAft>
                <a:spcPts val="800"/>
              </a:spcAft>
            </a:pP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sz="1600" dirty="0">
                <a:effectLst/>
                <a:latin typeface="Segoe UI" panose="020B0502040204020203" pitchFamily="34" charset="0"/>
                <a:ea typeface="Calibri" panose="020F0502020204030204" pitchFamily="34" charset="0"/>
                <a:cs typeface="Segoe UI" panose="020B0502040204020203" pitchFamily="34" charset="0"/>
              </a:rPr>
              <a:t>1- </a:t>
            </a:r>
            <a:r>
              <a:rPr lang="ar-SA" sz="1600" dirty="0">
                <a:effectLst/>
                <a:latin typeface="Segoe UI" panose="020B0502040204020203" pitchFamily="34" charset="0"/>
                <a:ea typeface="Calibri" panose="020F0502020204030204" pitchFamily="34" charset="0"/>
                <a:cs typeface="Segoe UI" panose="020B0502040204020203" pitchFamily="34" charset="0"/>
              </a:rPr>
              <a:t>إن العنصر الأساسي في القيادة التربوية هو الإنسان : إن كل الجهود القيادية والأموال المستثمرة في التعليم والإمكانات والمناخ الملائم هي لمساعدة الإنسان والأفراد والتطور في كل الميادين فكان الفرد قديماً مظلوماً لعدم وجود الأسلوب المناسب والقيادة المناسبة ولكن بعد التعلم والثقافة والكفاءة والخبرات القيادية ووجود نظريات تهتم بالإنسان أصبح الاهتمام به ملزماً لكل الأطراف</a:t>
            </a:r>
            <a:r>
              <a:rPr lang="ar-EG" sz="1600" dirty="0">
                <a:effectLst/>
                <a:latin typeface="Segoe UI" panose="020B0502040204020203" pitchFamily="34" charset="0"/>
                <a:ea typeface="Calibri" panose="020F0502020204030204" pitchFamily="34" charset="0"/>
                <a:cs typeface="Segoe UI" panose="020B0502040204020203" pitchFamily="34" charset="0"/>
              </a:rPr>
              <a:t>.</a:t>
            </a:r>
          </a:p>
          <a:p>
            <a:pPr algn="r"/>
            <a:endParaRPr lang="ar-EG" sz="1600" dirty="0">
              <a:latin typeface="Segoe UI" panose="020B0502040204020203" pitchFamily="34" charset="0"/>
              <a:ea typeface="Calibri" panose="020F0502020204030204" pitchFamily="34" charset="0"/>
              <a:cs typeface="Segoe UI" panose="020B0502040204020203" pitchFamily="34" charset="0"/>
            </a:endParaRPr>
          </a:p>
          <a:p>
            <a:pPr algn="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2- </a:t>
            </a:r>
            <a:r>
              <a:rPr lang="ar-SA" sz="1600" dirty="0">
                <a:effectLst/>
                <a:latin typeface="Segoe UI" panose="020B0502040204020203" pitchFamily="34" charset="0"/>
                <a:ea typeface="Calibri" panose="020F0502020204030204" pitchFamily="34" charset="0"/>
                <a:cs typeface="Segoe UI" panose="020B0502040204020203" pitchFamily="34" charset="0"/>
              </a:rPr>
              <a:t>إن قيادة التربية هي قيادة جماعية وليست مسؤولية الأفراد : وذلك عن طريق دراسة دين</a:t>
            </a:r>
            <a:r>
              <a:rPr lang="ar-EG" sz="1600" dirty="0">
                <a:effectLst/>
                <a:latin typeface="Segoe UI" panose="020B0502040204020203" pitchFamily="34" charset="0"/>
                <a:ea typeface="Calibri" panose="020F0502020204030204" pitchFamily="34" charset="0"/>
                <a:cs typeface="Segoe UI" panose="020B0502040204020203" pitchFamily="34" charset="0"/>
              </a:rPr>
              <a:t>ا</a:t>
            </a:r>
            <a:r>
              <a:rPr lang="ar-SA" sz="1600" dirty="0">
                <a:effectLst/>
                <a:latin typeface="Segoe UI" panose="020B0502040204020203" pitchFamily="34" charset="0"/>
                <a:ea typeface="Calibri" panose="020F0502020204030204" pitchFamily="34" charset="0"/>
                <a:cs typeface="Segoe UI" panose="020B0502040204020203" pitchFamily="34" charset="0"/>
              </a:rPr>
              <a:t>مي</a:t>
            </a:r>
            <a:r>
              <a:rPr lang="ar-EG" sz="1600" dirty="0">
                <a:effectLst/>
                <a:latin typeface="Segoe UI" panose="020B0502040204020203" pitchFamily="34" charset="0"/>
                <a:ea typeface="Calibri" panose="020F0502020204030204" pitchFamily="34" charset="0"/>
                <a:cs typeface="Segoe UI" panose="020B0502040204020203" pitchFamily="34" charset="0"/>
              </a:rPr>
              <a:t>كي</a:t>
            </a:r>
            <a:r>
              <a:rPr lang="ar-SA" sz="1600" dirty="0">
                <a:effectLst/>
                <a:latin typeface="Segoe UI" panose="020B0502040204020203" pitchFamily="34" charset="0"/>
                <a:ea typeface="Calibri" panose="020F0502020204030204" pitchFamily="34" charset="0"/>
                <a:cs typeface="Segoe UI" panose="020B0502040204020203" pitchFamily="34" charset="0"/>
              </a:rPr>
              <a:t>ات الجماعة وتفاعلها وخصائصها وتكاملها وتوزيع الأدوار فيها</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3- </a:t>
            </a:r>
            <a:r>
              <a:rPr lang="ar-SA" sz="1600" dirty="0">
                <a:effectLst/>
                <a:latin typeface="Segoe UI" panose="020B0502040204020203" pitchFamily="34" charset="0"/>
                <a:ea typeface="Calibri" panose="020F0502020204030204" pitchFamily="34" charset="0"/>
                <a:cs typeface="Segoe UI" panose="020B0502040204020203" pitchFamily="34" charset="0"/>
              </a:rPr>
              <a:t>القيادة التربوية هي في الأساس قيادة للعمل التربوي والتعليمي : وللعمل التربوي غرضان : أحدهما فردي متعلق بنمو التلاميذ بمختلف أنواعه ويأتي من داخل الفرد نفسه وتطوير قدراته وسلوكياته ومعارفه</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والغرض الثاني اجتماعي ينتظر من المؤسسة التربوية أن تزوده بالموارد البشرية المؤهلة والقضاء على البطالة وتؤدي لازدهار المجتمع ونموه</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113710"/>
            <a:ext cx="10487692" cy="3148170"/>
          </a:xfrm>
          <a:prstGeom prst="rect">
            <a:avLst/>
          </a:prstGeom>
          <a:noFill/>
        </p:spPr>
        <p:txBody>
          <a:bodyPr wrap="square" rtlCol="0">
            <a:spAutoFit/>
          </a:bodyPr>
          <a:lstStyle/>
          <a:p>
            <a:pPr algn="r">
              <a:lnSpc>
                <a:spcPct val="107000"/>
              </a:lnSpc>
              <a:spcAft>
                <a:spcPts val="800"/>
              </a:spcAft>
            </a:pPr>
            <a:r>
              <a:rPr lang="en-GB" sz="1800" b="1" kern="0" dirty="0">
                <a:effectLst/>
                <a:latin typeface="Segoe UI" panose="020B0502040204020203" pitchFamily="34" charset="0"/>
                <a:ea typeface="Times New Roman" panose="02020603050405020304" pitchFamily="18" charset="0"/>
                <a:cs typeface="Segoe UI" panose="020B0502040204020203" pitchFamily="34" charset="0"/>
              </a:rPr>
              <a:t> </a:t>
            </a:r>
            <a:r>
              <a:rPr lang="ar-EG" b="1" kern="0" dirty="0">
                <a:effectLst/>
                <a:latin typeface="Segoe UI" panose="020B0502040204020203" pitchFamily="34" charset="0"/>
                <a:ea typeface="Times New Roman" panose="02020603050405020304" pitchFamily="18" charset="0"/>
                <a:cs typeface="Segoe UI" panose="020B0502040204020203" pitchFamily="34" charset="0"/>
              </a:rPr>
              <a:t>4- </a:t>
            </a:r>
            <a:r>
              <a:rPr lang="ar-SA" kern="100" dirty="0">
                <a:effectLst/>
                <a:latin typeface="Segoe UI" panose="020B0502040204020203" pitchFamily="34" charset="0"/>
                <a:ea typeface="Calibri" panose="020F0502020204030204" pitchFamily="34" charset="0"/>
                <a:cs typeface="Segoe UI" panose="020B0502040204020203" pitchFamily="34" charset="0"/>
              </a:rPr>
              <a:t>القيادة التربوية تقوم على تحفيز التعاون : هي لا تملك حق التصرف والإكراه على التلاميذ بل تتعاون مع أولياء الأمور والمجتمع ومجالس الطلبة والمعلمين والبيئة المحيطة</a:t>
            </a:r>
            <a:endParaRPr lang="ar-EG"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kern="100" dirty="0">
                <a:effectLst/>
                <a:latin typeface="Segoe UI" panose="020B0502040204020203" pitchFamily="34" charset="0"/>
                <a:ea typeface="Calibri" panose="020F0502020204030204" pitchFamily="34" charset="0"/>
                <a:cs typeface="Segoe UI" panose="020B0502040204020203" pitchFamily="34" charset="0"/>
              </a:rPr>
              <a:t/>
            </a:r>
            <a:br>
              <a:rPr lang="en-GB" kern="100" dirty="0">
                <a:effectLst/>
                <a:latin typeface="Segoe UI" panose="020B0502040204020203" pitchFamily="34" charset="0"/>
                <a:ea typeface="Calibri" panose="020F0502020204030204" pitchFamily="34" charset="0"/>
                <a:cs typeface="Segoe UI" panose="020B0502040204020203" pitchFamily="34" charset="0"/>
              </a:rPr>
            </a:br>
            <a:r>
              <a:rPr lang="ar-SA" kern="100" dirty="0">
                <a:effectLst/>
                <a:latin typeface="Segoe UI" panose="020B0502040204020203" pitchFamily="34" charset="0"/>
                <a:ea typeface="Calibri" panose="020F0502020204030204" pitchFamily="34" charset="0"/>
                <a:cs typeface="Segoe UI" panose="020B0502040204020203" pitchFamily="34" charset="0"/>
              </a:rPr>
              <a:t>القيادة التربوية مسؤولية أكثر مما هي سلطة : لها غاية وهدف ولا يجب فصلها عن قيم المجتمع</a:t>
            </a:r>
            <a:r>
              <a:rPr lang="en-GB" kern="100" dirty="0">
                <a:effectLst/>
                <a:latin typeface="Segoe UI" panose="020B0502040204020203" pitchFamily="34" charset="0"/>
                <a:ea typeface="Calibri" panose="020F0502020204030204" pitchFamily="34" charset="0"/>
                <a:cs typeface="Segoe UI" panose="020B0502040204020203" pitchFamily="34" charset="0"/>
              </a:rPr>
              <a:t> </a:t>
            </a:r>
            <a:r>
              <a:rPr lang="ar-EG" kern="100" dirty="0">
                <a:effectLst/>
                <a:latin typeface="Segoe UI" panose="020B0502040204020203" pitchFamily="34" charset="0"/>
                <a:ea typeface="Calibri" panose="020F0502020204030204" pitchFamily="34" charset="0"/>
                <a:cs typeface="Segoe UI" panose="020B0502040204020203" pitchFamily="34" charset="0"/>
              </a:rPr>
              <a:t>5-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effectLst/>
                <a:latin typeface="Segoe UI" panose="020B0502040204020203" pitchFamily="34" charset="0"/>
                <a:ea typeface="Calibri" panose="020F0502020204030204" pitchFamily="34" charset="0"/>
                <a:cs typeface="Segoe UI" panose="020B0502040204020203" pitchFamily="34" charset="0"/>
              </a:rPr>
              <a:t>لذلك يكون من متطلبات إعداد القادة التربويين تدريبهم على فهم ثقافة المجتمع والتوحيد معها ، ومشاركة المجتمع مشكلاته وهمومه في إطار القيم والمصلحة العامة</a:t>
            </a:r>
            <a:endParaRPr lang="ar-EG"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6- </a:t>
            </a:r>
            <a:r>
              <a:rPr lang="ar-SA" kern="100" dirty="0">
                <a:effectLst/>
                <a:latin typeface="Segoe UI" panose="020B0502040204020203" pitchFamily="34" charset="0"/>
                <a:ea typeface="Calibri" panose="020F0502020204030204" pitchFamily="34" charset="0"/>
                <a:cs typeface="Segoe UI" panose="020B0502040204020203" pitchFamily="34" charset="0"/>
              </a:rPr>
              <a:t>اختيار القادة وإعدادهم وتدريبهم : فنظريات القيادة المختلفة لم تبت في سمات القائد المميزة عن غيره أم </a:t>
            </a:r>
            <a:r>
              <a:rPr lang="ar-SA" dirty="0">
                <a:effectLst/>
                <a:latin typeface="Segoe UI" panose="020B0502040204020203" pitchFamily="34" charset="0"/>
                <a:ea typeface="Calibri" panose="020F0502020204030204" pitchFamily="34" charset="0"/>
                <a:cs typeface="Segoe UI" panose="020B0502040204020203" pitchFamily="34" charset="0"/>
              </a:rPr>
              <a:t>أيضاً الوظيفة المعطاة لقائد ما حسب مؤهل عالٍ ربما يحرم منها لسبب خارج عن إرادته كاقترابه من سن التقاعد مثلاً</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2000" y="1775572"/>
            <a:ext cx="10487692" cy="3060581"/>
          </a:xfrm>
          <a:prstGeom prst="rect">
            <a:avLst/>
          </a:prstGeom>
          <a:noFill/>
        </p:spPr>
        <p:txBody>
          <a:bodyPr wrap="square" rtlCol="0">
            <a:spAutoFit/>
          </a:bodyPr>
          <a:lstStyle/>
          <a:p>
            <a:pPr algn="r">
              <a:lnSpc>
                <a:spcPct val="107000"/>
              </a:lnSpc>
              <a:spcAft>
                <a:spcPts val="800"/>
              </a:spcAft>
            </a:pPr>
            <a:r>
              <a:rPr lang="en-GB" sz="1800" b="1"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b="1" kern="100" dirty="0">
                <a:effectLst/>
                <a:latin typeface="Segoe UI" panose="020B0502040204020203" pitchFamily="34" charset="0"/>
                <a:ea typeface="Calibri" panose="020F0502020204030204" pitchFamily="34" charset="0"/>
                <a:cs typeface="Segoe UI" panose="020B0502040204020203" pitchFamily="34" charset="0"/>
              </a:rPr>
              <a:t> </a:t>
            </a:r>
            <a:r>
              <a:rPr lang="ar-SA" b="1" kern="100" dirty="0">
                <a:effectLst/>
                <a:latin typeface="Segoe UI" panose="020B0502040204020203" pitchFamily="34" charset="0"/>
                <a:ea typeface="Calibri" panose="020F0502020204030204" pitchFamily="34" charset="0"/>
                <a:cs typeface="Segoe UI" panose="020B0502040204020203" pitchFamily="34" charset="0"/>
              </a:rPr>
              <a:t>معوقات القيادة التربوية</a:t>
            </a:r>
            <a:endParaRPr lang="en-GB"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effectLst/>
                <a:latin typeface="Segoe UI" panose="020B0502040204020203" pitchFamily="34" charset="0"/>
                <a:ea typeface="Calibri" panose="020F0502020204030204" pitchFamily="34" charset="0"/>
                <a:cs typeface="Segoe UI" panose="020B0502040204020203" pitchFamily="34" charset="0"/>
              </a:rPr>
              <a:t>هناك العديد من سلوكيات القادة والإتباع التي تحد من فعالية القائد ، فيعد تركيز المدير على الإنجازات التي تم تحقيقها في الماضي ، والتي لا تتصل بهؤلاء الأعضاء الحاليين من أهم السلوكيات المعوقة ، ومنها أيضاً محاولة تحقيق النجاح أو السمعة استناداً إلى اسم الأب أو قريب أو صديق ، فهذه الأمور ليست معايير شرعية للمطالبة بالقيادة ، فكل ما له قيمة هو من أنت ؟ وما هي معرفتك ؟ وإنما المعايير المناسبة التي تعكس وتوضح المهارات الضرورية لكي يصبح الفرد قائداً جيداً هي</a:t>
            </a:r>
            <a:r>
              <a:rPr lang="ar-EG" kern="100" dirty="0">
                <a:effectLst/>
                <a:latin typeface="Segoe UI" panose="020B0502040204020203" pitchFamily="34" charset="0"/>
                <a:ea typeface="Calibri" panose="020F0502020204030204" pitchFamily="34"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1600" dirty="0">
                <a:effectLst/>
                <a:latin typeface="Segoe UI" panose="020B0502040204020203" pitchFamily="34" charset="0"/>
                <a:ea typeface="Calibri" panose="020F0502020204030204" pitchFamily="34" charset="0"/>
                <a:cs typeface="Segoe UI" panose="020B0502040204020203" pitchFamily="34" charset="0"/>
              </a:rPr>
              <a:t>تمكن الخبرة القادة من توقع الفرص والمشكلات وربما قد تزودهم ببصيرة في كيفية التعامل معها</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1- </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SA" sz="1600" dirty="0">
                <a:effectLst/>
                <a:latin typeface="Segoe UI" panose="020B0502040204020203" pitchFamily="34" charset="0"/>
                <a:ea typeface="Calibri" panose="020F0502020204030204" pitchFamily="34" charset="0"/>
                <a:cs typeface="Segoe UI" panose="020B0502040204020203" pitchFamily="34" charset="0"/>
              </a:rPr>
              <a:t>تساعد مهارات الاتصال القادة في التعبير عن رؤيتهم ، وتلعب دوراً هاماً في إقناع الآخرين بإتباعهم تحت قيادتهم</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2- </a:t>
            </a:r>
            <a:r>
              <a:rPr lang="en-GB" sz="1600" dirty="0">
                <a:effectLst/>
                <a:latin typeface="Segoe UI" panose="020B0502040204020203" pitchFamily="34" charset="0"/>
                <a:ea typeface="Calibri" panose="020F0502020204030204" pitchFamily="34" charset="0"/>
                <a:cs typeface="Segoe UI" panose="020B0502040204020203" pitchFamily="34" charset="0"/>
              </a:rPr>
              <a:t/>
            </a:r>
            <a:br>
              <a:rPr lang="en-GB" sz="1600" dirty="0">
                <a:effectLst/>
                <a:latin typeface="Segoe UI" panose="020B0502040204020203" pitchFamily="34" charset="0"/>
                <a:ea typeface="Calibri" panose="020F0502020204030204" pitchFamily="34" charset="0"/>
                <a:cs typeface="Segoe UI" panose="020B0502040204020203" pitchFamily="34" charset="0"/>
              </a:rPr>
            </a:br>
            <a:r>
              <a:rPr lang="ar-EG" sz="1600" dirty="0">
                <a:effectLst/>
                <a:latin typeface="Segoe UI" panose="020B0502040204020203" pitchFamily="34" charset="0"/>
                <a:ea typeface="Calibri" panose="020F0502020204030204" pitchFamily="34" charset="0"/>
                <a:cs typeface="Segoe UI" panose="020B0502040204020203" pitchFamily="34" charset="0"/>
              </a:rPr>
              <a:t>3- </a:t>
            </a:r>
            <a:r>
              <a:rPr lang="ar-SA" sz="1600" dirty="0">
                <a:effectLst/>
                <a:latin typeface="Segoe UI" panose="020B0502040204020203" pitchFamily="34" charset="0"/>
                <a:ea typeface="Calibri" panose="020F0502020204030204" pitchFamily="34" charset="0"/>
                <a:cs typeface="Segoe UI" panose="020B0502040204020203" pitchFamily="34" charset="0"/>
              </a:rPr>
              <a:t>يجهز التدريب الرسمي ويؤهل الفرد إلى تولي الأدوار القيادية فلا بد أن يدعم التدريب على قيادة المهارات الإيجابية ، بالإضافة إلى أنه يساعد القائد على التغلب على نقاط الضعف والسلوكيات والمواقف التي تحد من فعالية القيادة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674544"/>
            <a:ext cx="10487692" cy="3341941"/>
          </a:xfrm>
          <a:prstGeom prst="rect">
            <a:avLst/>
          </a:prstGeom>
          <a:noFill/>
        </p:spPr>
        <p:txBody>
          <a:bodyPr wrap="square" rtlCol="0">
            <a:spAutoFit/>
          </a:bodyPr>
          <a:lstStyle/>
          <a:p>
            <a:pPr algn="r">
              <a:lnSpc>
                <a:spcPct val="107000"/>
              </a:lnSpc>
              <a:spcAft>
                <a:spcPts val="800"/>
              </a:spcAft>
            </a:pPr>
            <a:endParaRPr lang="ar-EG"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b="1" dirty="0">
                <a:effectLst/>
                <a:latin typeface="Segoe UI" panose="020B0502040204020203" pitchFamily="34" charset="0"/>
                <a:ea typeface="Calibri" panose="020F0502020204030204" pitchFamily="34" charset="0"/>
                <a:cs typeface="Segoe UI" panose="020B0502040204020203" pitchFamily="34" charset="0"/>
              </a:rPr>
              <a:t>هناك أربع سلوكيات قيادية خاطئة (سلبية) شائعة </a:t>
            </a:r>
            <a:r>
              <a:rPr lang="ar-EG" b="1" dirty="0">
                <a:effectLst/>
                <a:latin typeface="Segoe UI" panose="020B0502040204020203" pitchFamily="34" charset="0"/>
                <a:ea typeface="Calibri" panose="020F0502020204030204" pitchFamily="34" charset="0"/>
                <a:cs typeface="Segoe UI" panose="020B0502040204020203" pitchFamily="34" charset="0"/>
              </a:rPr>
              <a:t>هي: </a:t>
            </a:r>
            <a:r>
              <a:rPr lang="en-GB" kern="100" dirty="0">
                <a:effectLst/>
                <a:latin typeface="Segoe UI" panose="020B0502040204020203" pitchFamily="34" charset="0"/>
                <a:ea typeface="Calibri" panose="020F0502020204030204" pitchFamily="34" charset="0"/>
                <a:cs typeface="Segoe UI" panose="020B0502040204020203" pitchFamily="34" charset="0"/>
              </a:rPr>
              <a:t/>
            </a:r>
            <a:br>
              <a:rPr lang="en-GB" kern="100" dirty="0">
                <a:effectLst/>
                <a:latin typeface="Segoe UI" panose="020B0502040204020203" pitchFamily="34" charset="0"/>
                <a:ea typeface="Calibri" panose="020F0502020204030204" pitchFamily="34" charset="0"/>
                <a:cs typeface="Segoe UI" panose="020B0502040204020203" pitchFamily="34" charset="0"/>
              </a:rPr>
            </a:br>
            <a:r>
              <a:rPr lang="ar-SA" kern="100" dirty="0">
                <a:latin typeface="Segoe UI" panose="020B0502040204020203" pitchFamily="34" charset="0"/>
                <a:ea typeface="Calibri" panose="020F0502020204030204" pitchFamily="34" charset="0"/>
                <a:cs typeface="Segoe UI" panose="020B0502040204020203" pitchFamily="34" charset="0"/>
              </a:rPr>
              <a:t>تجاهل الأخطاء في سبيل الوصول إلى درجة الكمال</a:t>
            </a:r>
            <a:r>
              <a:rPr lang="en-GB" kern="100" dirty="0">
                <a:latin typeface="Segoe UI" panose="020B0502040204020203" pitchFamily="34" charset="0"/>
                <a:ea typeface="Calibri" panose="020F0502020204030204" pitchFamily="34" charset="0"/>
                <a:cs typeface="Segoe UI" panose="020B0502040204020203" pitchFamily="34" charset="0"/>
              </a:rPr>
              <a:t> </a:t>
            </a:r>
            <a:r>
              <a:rPr lang="ar-EG" kern="100" dirty="0">
                <a:effectLst/>
                <a:latin typeface="Segoe UI" panose="020B0502040204020203" pitchFamily="34" charset="0"/>
                <a:ea typeface="Calibri" panose="020F0502020204030204" pitchFamily="34" charset="0"/>
                <a:cs typeface="Segoe UI" panose="020B0502040204020203" pitchFamily="34" charset="0"/>
              </a:rPr>
              <a:t>1- </a:t>
            </a:r>
            <a:r>
              <a:rPr lang="ar-SA" kern="100" dirty="0">
                <a:effectLst/>
                <a:latin typeface="Segoe UI" panose="020B0502040204020203" pitchFamily="34" charset="0"/>
                <a:ea typeface="Calibri" panose="020F0502020204030204" pitchFamily="34" charset="0"/>
                <a:cs typeface="Segoe UI" panose="020B0502040204020203" pitchFamily="34" charset="0"/>
              </a:rPr>
              <a:t>الكمال مستوى مرغوب لكنه مكلف جداً أو مستحيل التحقيق . يقدم </a:t>
            </a:r>
            <a:r>
              <a:rPr lang="ar-SA" kern="100" dirty="0" err="1">
                <a:effectLst/>
                <a:latin typeface="Segoe UI" panose="020B0502040204020203" pitchFamily="34" charset="0"/>
                <a:ea typeface="Calibri" panose="020F0502020204030204" pitchFamily="34" charset="0"/>
                <a:cs typeface="Segoe UI" panose="020B0502040204020203" pitchFamily="34" charset="0"/>
              </a:rPr>
              <a:t>ميللر</a:t>
            </a:r>
            <a:r>
              <a:rPr lang="ar-SA" kern="100" dirty="0">
                <a:effectLst/>
                <a:latin typeface="Segoe UI" panose="020B0502040204020203" pitchFamily="34" charset="0"/>
                <a:ea typeface="Calibri" panose="020F0502020204030204" pitchFamily="34" charset="0"/>
                <a:cs typeface="Segoe UI" panose="020B0502040204020203" pitchFamily="34" charset="0"/>
              </a:rPr>
              <a:t> هذه النصيحة ” لا يوجد شخص كامل ولا يقدر أحد على النجاح دون مساعدة ” فعن طريق الخوف من الخطأ ، عدم طلب المساعدة ، الاعتماد على النفس فقط ،عدم تفويض السلطة ، السيطرة الزائدة ، مقاومة النقد البناء ، استخدام القوانين والروتين</a:t>
            </a:r>
            <a:endParaRPr lang="ar-EG"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2- </a:t>
            </a:r>
            <a:r>
              <a:rPr lang="ar-SA" kern="100" dirty="0">
                <a:effectLst/>
                <a:latin typeface="Segoe UI" panose="020B0502040204020203" pitchFamily="34" charset="0"/>
                <a:ea typeface="Calibri" panose="020F0502020204030204" pitchFamily="34" charset="0"/>
                <a:cs typeface="Segoe UI" panose="020B0502040204020203" pitchFamily="34" charset="0"/>
              </a:rPr>
              <a:t>تجنب الصراعات عن طريق إرضاء </a:t>
            </a:r>
            <a:r>
              <a:rPr lang="ar-EG" kern="100" dirty="0">
                <a:effectLst/>
                <a:latin typeface="Segoe UI" panose="020B0502040204020203" pitchFamily="34" charset="0"/>
                <a:ea typeface="Calibri" panose="020F0502020204030204" pitchFamily="34" charset="0"/>
                <a:cs typeface="Segoe UI" panose="020B0502040204020203" pitchFamily="34" charset="0"/>
              </a:rPr>
              <a:t>الجميع ف</a:t>
            </a:r>
            <a:r>
              <a:rPr lang="ar-SA" dirty="0">
                <a:effectLst/>
                <a:latin typeface="Segoe UI" panose="020B0502040204020203" pitchFamily="34" charset="0"/>
                <a:ea typeface="Calibri" panose="020F0502020204030204" pitchFamily="34" charset="0"/>
                <a:cs typeface="Segoe UI" panose="020B0502040204020203" pitchFamily="34" charset="0"/>
              </a:rPr>
              <a:t>من المستحيل إرضاء كل الناس في جميع الأوقات ،ولقد قال بنيامين فرانكلين ” لا أستطيع أن أعطيك وصفة للنجاح ، ولكن ها هي وصفة الفشل ! حاول إرضاء كل فرد ،إن هذه المعرفة كافية لتجنب الصراعات” إن ذلك يؤدي إلى سوء الفهم ، وعدم القدرة على الوفاء بالوعود ، ويفاقم الوضع سوءاً</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688370"/>
            <a:ext cx="10487692" cy="3836884"/>
          </a:xfrm>
          <a:prstGeom prst="rect">
            <a:avLst/>
          </a:prstGeom>
          <a:noFill/>
        </p:spPr>
        <p:txBody>
          <a:bodyPr wrap="square" rtlCol="0">
            <a:spAutoFit/>
          </a:bodyPr>
          <a:lstStyle/>
          <a:p>
            <a:pPr algn="r" rtl="1">
              <a:lnSpc>
                <a:spcPct val="107000"/>
              </a:lnSpc>
              <a:spcAft>
                <a:spcPts val="800"/>
              </a:spcAft>
            </a:pPr>
            <a:r>
              <a:rPr lang="ar-EG" dirty="0">
                <a:effectLst/>
                <a:latin typeface="Segoe UI" panose="020B0502040204020203" pitchFamily="34" charset="0"/>
                <a:ea typeface="Calibri" panose="020F0502020204030204" pitchFamily="34" charset="0"/>
                <a:cs typeface="Segoe UI" panose="020B0502040204020203" pitchFamily="34" charset="0"/>
              </a:rPr>
              <a:t>3- </a:t>
            </a:r>
            <a:r>
              <a:rPr lang="ar-SA" dirty="0">
                <a:effectLst/>
                <a:latin typeface="Segoe UI" panose="020B0502040204020203" pitchFamily="34" charset="0"/>
                <a:ea typeface="Calibri" panose="020F0502020204030204" pitchFamily="34" charset="0"/>
                <a:cs typeface="Segoe UI" panose="020B0502040204020203" pitchFamily="34" charset="0"/>
              </a:rPr>
              <a:t>الفشل في استخدام منظور أوسع</a:t>
            </a:r>
            <a:r>
              <a:rPr lang="en-GB" dirty="0">
                <a:effectLst/>
                <a:latin typeface="Segoe UI" panose="020B0502040204020203" pitchFamily="34" charset="0"/>
                <a:ea typeface="Calibri" panose="020F0502020204030204" pitchFamily="34" charset="0"/>
                <a:cs typeface="Segoe UI" panose="020B0502040204020203" pitchFamily="34" charset="0"/>
              </a:rPr>
              <a:t>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SA" dirty="0">
                <a:effectLst/>
                <a:latin typeface="Segoe UI" panose="020B0502040204020203" pitchFamily="34" charset="0"/>
                <a:ea typeface="Calibri" panose="020F0502020204030204" pitchFamily="34" charset="0"/>
                <a:cs typeface="Segoe UI" panose="020B0502040204020203" pitchFamily="34" charset="0"/>
              </a:rPr>
              <a:t>يكون من الصعب الانتقال من مواقع القيادة للخبراء الفنيين – الذين تمت ترقيتهم إلى مناصب إدارية – ومحيط عمل الخبراء الفنيين ضيق وذلك لأن مسؤوليات وظائفهم تعكس ذلك التخصص . فتوليتهم لمناصب إدارية إشرافية لا يعني نجاحهم لأمرين</a:t>
            </a:r>
            <a:r>
              <a:rPr lang="en-GB" dirty="0">
                <a:effectLst/>
                <a:latin typeface="Segoe UI" panose="020B0502040204020203" pitchFamily="34" charset="0"/>
                <a:ea typeface="Calibri" panose="020F0502020204030204" pitchFamily="34" charset="0"/>
                <a:cs typeface="Segoe UI" panose="020B0502040204020203" pitchFamily="34" charset="0"/>
              </a:rPr>
              <a:t> :</a:t>
            </a:r>
            <a:endParaRPr lang="ar-EG"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en-GB"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لا تكفي المهارات الفنية للقيام بالمهارات الإدارية القيادية ، فلا بد من الأخذ بعين الاعتبار المهارات الإدارية عند اختبار المشرفين الجدد ، والتدريب الجيد والتجهيز</a:t>
            </a:r>
            <a:r>
              <a:rPr lang="en-GB" dirty="0">
                <a:effectLst/>
                <a:latin typeface="Segoe UI" panose="020B0502040204020203" pitchFamily="34" charset="0"/>
                <a:ea typeface="Calibri" panose="020F0502020204030204" pitchFamily="34" charset="0"/>
                <a:cs typeface="Segoe UI" panose="020B0502040204020203" pitchFamily="34" charset="0"/>
              </a:rPr>
              <a:t> .</a:t>
            </a:r>
            <a:endParaRPr lang="ar-EG"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en-GB"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لا بد أن يغير المشرف الجديد سلوكه ليناسب المهمة والدور الجديد فلن يتمكن من أداء الدور القيادي دون التخلي عن العادات القديمة وإلا أدى ذلك إلى مشاكل منها : سلوك المشرف ربما يخلق عائقاً في طريق تنمية أداء الموظفين ، ويؤدي التركيز على الجوانب الفنية إلى تجاهل العديد من المسؤوليات الأخرى مثل التنسيق في الجهود والعمل على سيادة روح التعاون بين الأفراد</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94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2000" y="1685495"/>
            <a:ext cx="10330873" cy="5105052"/>
          </a:xfrm>
          <a:prstGeom prst="rect">
            <a:avLst/>
          </a:prstGeom>
          <a:noFill/>
        </p:spPr>
        <p:txBody>
          <a:bodyPr wrap="square" rtlCol="0">
            <a:spAutoFit/>
          </a:bodyPr>
          <a:lstStyle/>
          <a:p>
            <a:pPr algn="r"/>
            <a:r>
              <a:rPr lang="ar-EG" sz="2000" b="1"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ملخص المحاضرة: تناولنا بعض العناصر المهمة تتمثل فيما يلي :</a:t>
            </a:r>
          </a:p>
          <a:p>
            <a:pPr algn="r"/>
            <a:endParaRPr lang="ar-EG" sz="2000" b="1"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r"/>
            <a:r>
              <a:rPr lang="ar-EG" sz="1600" b="1" dirty="0">
                <a:effectLst/>
                <a:latin typeface="Segoe UI" panose="020B0502040204020203" pitchFamily="34" charset="0"/>
                <a:ea typeface="Calibri" panose="020F0502020204030204" pitchFamily="34" charset="0"/>
                <a:cs typeface="Segoe UI" panose="020B0502040204020203" pitchFamily="34" charset="0"/>
              </a:rPr>
              <a:t>1- </a:t>
            </a:r>
            <a:r>
              <a:rPr lang="ar-SA" sz="1600" b="1" dirty="0">
                <a:effectLst/>
                <a:latin typeface="Segoe UI" panose="020B0502040204020203" pitchFamily="34" charset="0"/>
                <a:ea typeface="Calibri" panose="020F0502020204030204" pitchFamily="34" charset="0"/>
                <a:cs typeface="Segoe UI" panose="020B0502040204020203" pitchFamily="34" charset="0"/>
              </a:rPr>
              <a:t>تعريفات القيادة</a:t>
            </a:r>
            <a:r>
              <a:rPr lang="en-GB" sz="1600" b="1" dirty="0">
                <a:effectLst/>
                <a:latin typeface="Segoe UI" panose="020B0502040204020203" pitchFamily="34" charset="0"/>
                <a:ea typeface="Calibri" panose="020F0502020204030204" pitchFamily="34" charset="0"/>
                <a:cs typeface="Segoe UI" panose="020B0502040204020203" pitchFamily="34" charset="0"/>
              </a:rPr>
              <a:t/>
            </a:r>
            <a:br>
              <a:rPr lang="en-GB" sz="1600" b="1"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2- </a:t>
            </a:r>
            <a:r>
              <a:rPr lang="ar-SA" sz="1600" b="1" dirty="0">
                <a:effectLst/>
                <a:latin typeface="Segoe UI" panose="020B0502040204020203" pitchFamily="34" charset="0"/>
                <a:ea typeface="Calibri" panose="020F0502020204030204" pitchFamily="34" charset="0"/>
                <a:cs typeface="Segoe UI" panose="020B0502040204020203" pitchFamily="34" charset="0"/>
              </a:rPr>
              <a:t>عناصر القيادة</a:t>
            </a:r>
            <a:r>
              <a:rPr lang="en-GB" sz="1600" b="1" dirty="0">
                <a:effectLst/>
                <a:latin typeface="Segoe UI" panose="020B0502040204020203" pitchFamily="34" charset="0"/>
                <a:ea typeface="Calibri" panose="020F0502020204030204" pitchFamily="34" charset="0"/>
                <a:cs typeface="Segoe UI" panose="020B0502040204020203" pitchFamily="34" charset="0"/>
              </a:rPr>
              <a:t/>
            </a:r>
            <a:br>
              <a:rPr lang="en-GB" sz="1600" b="1"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3- </a:t>
            </a:r>
            <a:r>
              <a:rPr lang="ar-SA" sz="1600" b="1" dirty="0">
                <a:effectLst/>
                <a:latin typeface="Segoe UI" panose="020B0502040204020203" pitchFamily="34" charset="0"/>
                <a:ea typeface="Calibri" panose="020F0502020204030204" pitchFamily="34" charset="0"/>
                <a:cs typeface="Segoe UI" panose="020B0502040204020203" pitchFamily="34" charset="0"/>
              </a:rPr>
              <a:t>أركان القيادة</a:t>
            </a:r>
            <a:r>
              <a:rPr lang="en-GB" sz="1600" b="1" dirty="0">
                <a:effectLst/>
                <a:latin typeface="Segoe UI" panose="020B0502040204020203" pitchFamily="34" charset="0"/>
                <a:ea typeface="Calibri" panose="020F0502020204030204" pitchFamily="34" charset="0"/>
                <a:cs typeface="Segoe UI" panose="020B0502040204020203" pitchFamily="34" charset="0"/>
              </a:rPr>
              <a:t/>
            </a:r>
            <a:br>
              <a:rPr lang="en-GB" sz="1600" b="1"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4- </a:t>
            </a:r>
            <a:r>
              <a:rPr lang="ar-SA" sz="1600" b="1" dirty="0">
                <a:effectLst/>
                <a:latin typeface="Segoe UI" panose="020B0502040204020203" pitchFamily="34" charset="0"/>
                <a:ea typeface="Calibri" panose="020F0502020204030204" pitchFamily="34" charset="0"/>
                <a:cs typeface="Segoe UI" panose="020B0502040204020203" pitchFamily="34" charset="0"/>
              </a:rPr>
              <a:t>المهارات اللازمة للقائد التربوي</a:t>
            </a:r>
            <a:r>
              <a:rPr lang="en-GB" sz="1600" b="1" dirty="0">
                <a:effectLst/>
                <a:latin typeface="Segoe UI" panose="020B0502040204020203" pitchFamily="34" charset="0"/>
                <a:ea typeface="Calibri" panose="020F0502020204030204" pitchFamily="34" charset="0"/>
                <a:cs typeface="Segoe UI" panose="020B0502040204020203" pitchFamily="34" charset="0"/>
              </a:rPr>
              <a:t/>
            </a:r>
            <a:br>
              <a:rPr lang="en-GB" sz="1600" b="1"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5- </a:t>
            </a:r>
            <a:r>
              <a:rPr lang="ar-SA" sz="1600" b="1" dirty="0">
                <a:effectLst/>
                <a:latin typeface="Segoe UI" panose="020B0502040204020203" pitchFamily="34" charset="0"/>
                <a:ea typeface="Calibri" panose="020F0502020204030204" pitchFamily="34" charset="0"/>
                <a:cs typeface="Segoe UI" panose="020B0502040204020203" pitchFamily="34" charset="0"/>
              </a:rPr>
              <a:t>وظائف القيادة والسلوك القيادي</a:t>
            </a:r>
            <a:r>
              <a:rPr lang="en-GB" sz="1600" b="1" dirty="0">
                <a:effectLst/>
                <a:latin typeface="Segoe UI" panose="020B0502040204020203" pitchFamily="34" charset="0"/>
                <a:ea typeface="Calibri" panose="020F0502020204030204" pitchFamily="34" charset="0"/>
                <a:cs typeface="Segoe UI" panose="020B0502040204020203" pitchFamily="34" charset="0"/>
              </a:rPr>
              <a:t/>
            </a:r>
            <a:br>
              <a:rPr lang="en-GB" sz="1600" b="1"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6- </a:t>
            </a:r>
            <a:r>
              <a:rPr lang="ar-SA" sz="1600" b="1" dirty="0">
                <a:effectLst/>
                <a:latin typeface="Segoe UI" panose="020B0502040204020203" pitchFamily="34" charset="0"/>
                <a:ea typeface="Calibri" panose="020F0502020204030204" pitchFamily="34" charset="0"/>
                <a:cs typeface="Segoe UI" panose="020B0502040204020203" pitchFamily="34" charset="0"/>
              </a:rPr>
              <a:t>أنماط القيادة</a:t>
            </a:r>
            <a:r>
              <a:rPr lang="en-GB" sz="1600" b="1" dirty="0">
                <a:effectLst/>
                <a:latin typeface="Segoe UI" panose="020B0502040204020203" pitchFamily="34" charset="0"/>
                <a:ea typeface="Calibri" panose="020F0502020204030204" pitchFamily="34" charset="0"/>
                <a:cs typeface="Segoe UI" panose="020B0502040204020203" pitchFamily="34" charset="0"/>
              </a:rPr>
              <a:t/>
            </a:r>
            <a:br>
              <a:rPr lang="en-GB" sz="1600" b="1"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7- </a:t>
            </a:r>
            <a:r>
              <a:rPr lang="ar-SA" sz="1600" b="1" dirty="0">
                <a:effectLst/>
                <a:latin typeface="Segoe UI" panose="020B0502040204020203" pitchFamily="34" charset="0"/>
                <a:ea typeface="Calibri" panose="020F0502020204030204" pitchFamily="34" charset="0"/>
                <a:cs typeface="Segoe UI" panose="020B0502040204020203" pitchFamily="34" charset="0"/>
              </a:rPr>
              <a:t>نظريات القيادة</a:t>
            </a:r>
            <a:r>
              <a:rPr lang="en-GB" sz="1600" b="1" dirty="0">
                <a:effectLst/>
                <a:latin typeface="Segoe UI" panose="020B0502040204020203" pitchFamily="34" charset="0"/>
                <a:ea typeface="Calibri" panose="020F0502020204030204" pitchFamily="34" charset="0"/>
                <a:cs typeface="Segoe UI" panose="020B0502040204020203" pitchFamily="34" charset="0"/>
              </a:rPr>
              <a:t/>
            </a:r>
            <a:br>
              <a:rPr lang="en-GB" sz="1600" b="1"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8- </a:t>
            </a:r>
            <a:r>
              <a:rPr lang="ar-SA" sz="1600" b="1" dirty="0">
                <a:effectLst/>
                <a:latin typeface="Segoe UI" panose="020B0502040204020203" pitchFamily="34" charset="0"/>
                <a:ea typeface="Calibri" panose="020F0502020204030204" pitchFamily="34" charset="0"/>
                <a:cs typeface="Segoe UI" panose="020B0502040204020203" pitchFamily="34" charset="0"/>
              </a:rPr>
              <a:t>خصائص القيادة التربوية ومتطلباتها</a:t>
            </a:r>
            <a:r>
              <a:rPr lang="en-GB" sz="1600" b="1" dirty="0">
                <a:effectLst/>
                <a:latin typeface="Segoe UI" panose="020B0502040204020203" pitchFamily="34" charset="0"/>
                <a:ea typeface="Calibri" panose="020F0502020204030204" pitchFamily="34" charset="0"/>
                <a:cs typeface="Segoe UI" panose="020B0502040204020203" pitchFamily="34" charset="0"/>
              </a:rPr>
              <a:t/>
            </a:r>
            <a:br>
              <a:rPr lang="en-GB" sz="1600" b="1"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9- </a:t>
            </a:r>
            <a:r>
              <a:rPr lang="ar-SA" sz="1600" b="1" dirty="0">
                <a:effectLst/>
                <a:latin typeface="Segoe UI" panose="020B0502040204020203" pitchFamily="34" charset="0"/>
                <a:ea typeface="Calibri" panose="020F0502020204030204" pitchFamily="34" charset="0"/>
                <a:cs typeface="Segoe UI" panose="020B0502040204020203" pitchFamily="34" charset="0"/>
              </a:rPr>
              <a:t>أسس وقواعد التدريب</a:t>
            </a:r>
            <a:r>
              <a:rPr lang="en-GB" sz="1600" b="1" dirty="0">
                <a:effectLst/>
                <a:latin typeface="Segoe UI" panose="020B0502040204020203" pitchFamily="34" charset="0"/>
                <a:ea typeface="Calibri" panose="020F0502020204030204" pitchFamily="34" charset="0"/>
                <a:cs typeface="Segoe UI" panose="020B0502040204020203" pitchFamily="34" charset="0"/>
              </a:rPr>
              <a:t/>
            </a:r>
            <a:br>
              <a:rPr lang="en-GB" sz="1600" b="1" dirty="0">
                <a:effectLst/>
                <a:latin typeface="Segoe UI" panose="020B0502040204020203" pitchFamily="34" charset="0"/>
                <a:ea typeface="Calibri" panose="020F0502020204030204" pitchFamily="34" charset="0"/>
                <a:cs typeface="Segoe UI" panose="020B0502040204020203" pitchFamily="34" charset="0"/>
              </a:rPr>
            </a:br>
            <a:r>
              <a:rPr lang="ar-EG" sz="1600" b="1" dirty="0">
                <a:effectLst/>
                <a:latin typeface="Segoe UI" panose="020B0502040204020203" pitchFamily="34" charset="0"/>
                <a:ea typeface="Calibri" panose="020F0502020204030204" pitchFamily="34" charset="0"/>
                <a:cs typeface="Segoe UI" panose="020B0502040204020203" pitchFamily="34" charset="0"/>
              </a:rPr>
              <a:t>10- </a:t>
            </a:r>
            <a:r>
              <a:rPr lang="ar-SA" sz="1600" b="1" dirty="0">
                <a:effectLst/>
                <a:latin typeface="Segoe UI" panose="020B0502040204020203" pitchFamily="34" charset="0"/>
                <a:ea typeface="Calibri" panose="020F0502020204030204" pitchFamily="34" charset="0"/>
                <a:cs typeface="Segoe UI" panose="020B0502040204020203" pitchFamily="34" charset="0"/>
              </a:rPr>
              <a:t>معوقات القيادة التربوية</a:t>
            </a:r>
            <a:r>
              <a:rPr lang="ar-EG" sz="1600" b="1" kern="0" dirty="0">
                <a:latin typeface="Segoe UI" panose="020B0502040204020203" pitchFamily="34" charset="0"/>
                <a:cs typeface="Segoe UI" panose="020B0502040204020203" pitchFamily="34" charset="0"/>
                <a:sym typeface="Arial"/>
              </a:rPr>
              <a:t> </a:t>
            </a:r>
            <a:endParaRPr lang="ar-EG" sz="1600" b="1" kern="0" dirty="0">
              <a:latin typeface="Segoe UI" panose="020B0502040204020203" pitchFamily="34" charset="0"/>
              <a:ea typeface="Calibri"/>
              <a:cs typeface="Segoe UI" panose="020B0502040204020203" pitchFamily="34" charset="0"/>
              <a:sym typeface="Calibri"/>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المرجع: </a:t>
            </a:r>
            <a:r>
              <a:rPr lang="ar-SA" sz="16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الحبسية, رضية(2012). القيادة الأخلاقية. دار الحامد للنشر والتوزيع.</a:t>
            </a:r>
            <a:r>
              <a:rPr lang="ar-EG" sz="16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مع مراعاة الاهتمام بالمحاضرات المباشرة والشرائح المرفقة .         </a:t>
            </a:r>
            <a:r>
              <a:rPr lang="ar-EG" sz="24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                </a:t>
            </a:r>
            <a:r>
              <a:rPr lang="ar-EG" sz="2400" kern="0" spc="35"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مع الشكر</a:t>
            </a:r>
            <a:endParaRPr lang="ar-EG"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9A90F4-BF44-4544-B221-4B46C524AD6A}">
  <ds:schemaRefs>
    <ds:schemaRef ds:uri="http://schemas.microsoft.com/sharepoint/v3/contenttype/forms"/>
  </ds:schemaRefs>
</ds:datastoreItem>
</file>

<file path=customXml/itemProps2.xml><?xml version="1.0" encoding="utf-8"?>
<ds:datastoreItem xmlns:ds="http://schemas.openxmlformats.org/officeDocument/2006/customXml" ds:itemID="{8F12AF7C-8A37-4612-A70A-9ADC612E04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3A86AA9-AB92-49B8-AF69-05EDDBB1D21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772</TotalTime>
  <Words>1342</Words>
  <Application>Microsoft Office PowerPoint</Application>
  <PresentationFormat>Widescreen</PresentationFormat>
  <Paragraphs>250</Paragraphs>
  <Slides>38</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Calibri Light</vt:lpstr>
      <vt:lpstr>Courier New</vt:lpstr>
      <vt:lpstr>Roboto Light</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54</cp:revision>
  <dcterms:created xsi:type="dcterms:W3CDTF">2023-04-29T09:08:00Z</dcterms:created>
  <dcterms:modified xsi:type="dcterms:W3CDTF">2026-02-09T14:03:58Z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