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6"/>
  </p:notesMasterIdLst>
  <p:sldIdLst>
    <p:sldId id="480" r:id="rId5"/>
    <p:sldId id="560" r:id="rId6"/>
    <p:sldId id="567" r:id="rId7"/>
    <p:sldId id="574" r:id="rId8"/>
    <p:sldId id="616" r:id="rId9"/>
    <p:sldId id="694" r:id="rId10"/>
    <p:sldId id="764" r:id="rId11"/>
    <p:sldId id="730" r:id="rId12"/>
    <p:sldId id="765" r:id="rId13"/>
    <p:sldId id="766" r:id="rId14"/>
    <p:sldId id="767" r:id="rId15"/>
    <p:sldId id="768" r:id="rId16"/>
    <p:sldId id="769" r:id="rId17"/>
    <p:sldId id="781" r:id="rId18"/>
    <p:sldId id="770" r:id="rId19"/>
    <p:sldId id="771" r:id="rId20"/>
    <p:sldId id="772" r:id="rId21"/>
    <p:sldId id="773" r:id="rId22"/>
    <p:sldId id="774" r:id="rId23"/>
    <p:sldId id="775" r:id="rId24"/>
    <p:sldId id="776" r:id="rId25"/>
    <p:sldId id="777" r:id="rId26"/>
    <p:sldId id="778" r:id="rId27"/>
    <p:sldId id="779" r:id="rId28"/>
    <p:sldId id="782" r:id="rId29"/>
    <p:sldId id="784" r:id="rId30"/>
    <p:sldId id="783" r:id="rId31"/>
    <p:sldId id="785" r:id="rId32"/>
    <p:sldId id="786" r:id="rId33"/>
    <p:sldId id="787" r:id="rId34"/>
    <p:sldId id="788" r:id="rId35"/>
    <p:sldId id="789" r:id="rId36"/>
    <p:sldId id="790" r:id="rId37"/>
    <p:sldId id="791" r:id="rId38"/>
    <p:sldId id="792" r:id="rId39"/>
    <p:sldId id="793" r:id="rId40"/>
    <p:sldId id="794" r:id="rId41"/>
    <p:sldId id="796" r:id="rId42"/>
    <p:sldId id="797" r:id="rId43"/>
    <p:sldId id="798" r:id="rId44"/>
    <p:sldId id="349" r:id="rId45"/>
  </p:sldIdLst>
  <p:sldSz cx="12192000" cy="6858000"/>
  <p:notesSz cx="6858000" cy="9144000"/>
  <p:embeddedFontLst>
    <p:embeddedFont>
      <p:font typeface="Alexandria" pitchFamily="2" charset="-78"/>
      <p:regular r:id="rId47"/>
      <p:bold r:id="rId48"/>
    </p:embeddedFont>
    <p:embeddedFont>
      <p:font typeface="Alexandria Black" pitchFamily="2" charset="-78"/>
      <p:bold r:id="rId49"/>
    </p:embeddedFont>
    <p:embeddedFont>
      <p:font typeface="Alexandria Light" pitchFamily="2" charset="-78"/>
      <p:regular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60"/>
            <p14:sldId id="567"/>
            <p14:sldId id="574"/>
            <p14:sldId id="616"/>
            <p14:sldId id="694"/>
            <p14:sldId id="764"/>
            <p14:sldId id="730"/>
            <p14:sldId id="765"/>
            <p14:sldId id="766"/>
            <p14:sldId id="767"/>
            <p14:sldId id="768"/>
            <p14:sldId id="769"/>
            <p14:sldId id="781"/>
            <p14:sldId id="770"/>
            <p14:sldId id="771"/>
            <p14:sldId id="772"/>
            <p14:sldId id="773"/>
            <p14:sldId id="774"/>
            <p14:sldId id="775"/>
            <p14:sldId id="776"/>
            <p14:sldId id="777"/>
            <p14:sldId id="778"/>
            <p14:sldId id="779"/>
            <p14:sldId id="782"/>
            <p14:sldId id="784"/>
            <p14:sldId id="783"/>
            <p14:sldId id="785"/>
            <p14:sldId id="786"/>
            <p14:sldId id="787"/>
            <p14:sldId id="788"/>
            <p14:sldId id="789"/>
            <p14:sldId id="790"/>
            <p14:sldId id="791"/>
            <p14:sldId id="792"/>
            <p14:sldId id="793"/>
            <p14:sldId id="794"/>
            <p14:sldId id="796"/>
            <p14:sldId id="797"/>
            <p14:sldId id="79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259F6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5" d="100"/>
          <a:sy n="75" d="100"/>
        </p:scale>
        <p:origin x="946"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font" Target="fonts/font4.fntdata"/><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C06D6-A30E-734C-39F3-DEBAA4E190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B3BB39-4B55-D726-3E5A-2A2F037B1D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911307-A863-1FC9-FFEA-D868995DCBD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79D87FD-A4BA-6CE0-7E40-BC79A281803C}"/>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177697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0FEDEC-8ABC-37F2-3E7E-4AF673021B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B68C6B-D16A-5514-36B0-A89A1F0533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F44300-7678-69B5-CB21-3E2B84A3649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95F4F4-37B3-BFD3-5328-9C42F5D28A5E}"/>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1502438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24.png"/></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3.xml"/><Relationship Id="rId5" Type="http://schemas.openxmlformats.org/officeDocument/2006/relationships/image" Target="../media/image3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0" y="1804750"/>
            <a:ext cx="6095999"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Project Communication</a:t>
            </a:r>
            <a:r>
              <a:rPr lang="tr-TR" sz="3600" b="1" dirty="0">
                <a:solidFill>
                  <a:srgbClr val="00B0F0"/>
                </a:solidFill>
                <a:latin typeface="Alexandria" charset="0"/>
                <a:cs typeface="Alexandria" charset="0"/>
              </a:rPr>
              <a:t>s</a:t>
            </a:r>
            <a:endParaRPr lang="en-US" sz="3600" b="1" dirty="0">
              <a:solidFill>
                <a:srgbClr val="00B0F0"/>
              </a:solidFill>
              <a:latin typeface="Alexandria" charset="0"/>
              <a:cs typeface="Alexandria" charset="0"/>
            </a:endParaRP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tr-TR" sz="2800" b="1" dirty="0">
                <a:solidFill>
                  <a:schemeClr val="bg1"/>
                </a:solidFill>
                <a:latin typeface="Alexandria" charset="0"/>
                <a:cs typeface="Alexandria" charset="0"/>
              </a:rPr>
              <a:t>06</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202573" cy="400110"/>
          </a:xfrm>
          <a:prstGeom prst="rect">
            <a:avLst/>
          </a:prstGeom>
          <a:noFill/>
        </p:spPr>
        <p:txBody>
          <a:bodyPr wrap="none" rtlCol="0">
            <a:spAutoFit/>
          </a:bodyPr>
          <a:lstStyle/>
          <a:p>
            <a:r>
              <a:rPr lang="en-US" sz="2000" dirty="0">
                <a:latin typeface="Alexandria" charset="0"/>
                <a:cs typeface="Alexandria" charset="0"/>
              </a:rPr>
              <a:t>PMG 112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4DEAD-3D87-083B-F325-5DBD85D3B0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B352B70-26AF-05BB-2836-570B80C6606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2FCB2B4-22A0-6C3B-0FB4-CDE280A402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763799B-10B2-4459-DED9-30ADDFBA97B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Reference Book:</a:t>
            </a:r>
          </a:p>
        </p:txBody>
      </p:sp>
      <p:pic>
        <p:nvPicPr>
          <p:cNvPr id="4" name="Picture 3">
            <a:extLst>
              <a:ext uri="{FF2B5EF4-FFF2-40B4-BE49-F238E27FC236}">
                <a16:creationId xmlns:a16="http://schemas.microsoft.com/office/drawing/2014/main" id="{66415CC5-9D30-3C42-F5F6-5FC181AC86CD}"/>
              </a:ext>
            </a:extLst>
          </p:cNvPr>
          <p:cNvPicPr>
            <a:picLocks noChangeAspect="1"/>
          </p:cNvPicPr>
          <p:nvPr/>
        </p:nvPicPr>
        <p:blipFill>
          <a:blip r:embed="rId3"/>
          <a:stretch>
            <a:fillRect/>
          </a:stretch>
        </p:blipFill>
        <p:spPr>
          <a:xfrm>
            <a:off x="6804193" y="0"/>
            <a:ext cx="5387807" cy="6790008"/>
          </a:xfrm>
          <a:prstGeom prst="rect">
            <a:avLst/>
          </a:prstGeom>
        </p:spPr>
      </p:pic>
      <p:sp>
        <p:nvSpPr>
          <p:cNvPr id="7" name="Rectangle: Rounded Corners 6">
            <a:extLst>
              <a:ext uri="{FF2B5EF4-FFF2-40B4-BE49-F238E27FC236}">
                <a16:creationId xmlns:a16="http://schemas.microsoft.com/office/drawing/2014/main" id="{62107946-D380-BFDA-C4C3-36309DC0FB7A}"/>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769DF83C-D662-692B-59DD-4C22934F5DA6}"/>
              </a:ext>
            </a:extLst>
          </p:cNvPr>
          <p:cNvSpPr/>
          <p:nvPr/>
        </p:nvSpPr>
        <p:spPr>
          <a:xfrm>
            <a:off x="461462" y="1667145"/>
            <a:ext cx="5766618" cy="5031442"/>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a:t>
            </a:r>
            <a:r>
              <a:rPr lang="en-US" dirty="0">
                <a:latin typeface="Alexandria Light" pitchFamily="2" charset="-78"/>
                <a:cs typeface="Alexandria Light" pitchFamily="2" charset="-78"/>
              </a:rPr>
              <a:t> Introduction.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Ch2</a:t>
            </a:r>
            <a:r>
              <a:rPr lang="en-US" dirty="0">
                <a:latin typeface="Alexandria Light" pitchFamily="2" charset="-78"/>
                <a:cs typeface="Alexandria Light" pitchFamily="2" charset="-78"/>
              </a:rPr>
              <a:t>: Exploring Communication Theories.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Ch3</a:t>
            </a:r>
            <a:r>
              <a:rPr lang="en-US" dirty="0">
                <a:latin typeface="Alexandria Light" pitchFamily="2" charset="-78"/>
                <a:cs typeface="Alexandria Light" pitchFamily="2" charset="-78"/>
              </a:rPr>
              <a:t>: Knowing Your Audience.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Ch4</a:t>
            </a:r>
            <a:r>
              <a:rPr lang="en-US" dirty="0">
                <a:latin typeface="Alexandria Light" pitchFamily="2" charset="-78"/>
                <a:cs typeface="Alexandria Light" pitchFamily="2" charset="-78"/>
              </a:rPr>
              <a:t>: Starting with the Basics.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Ch5</a:t>
            </a:r>
            <a:r>
              <a:rPr lang="en-US" dirty="0">
                <a:latin typeface="Alexandria Light" pitchFamily="2" charset="-78"/>
                <a:cs typeface="Alexandria Light" pitchFamily="2" charset="-78"/>
              </a:rPr>
              <a:t>: Planning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Ch6</a:t>
            </a:r>
            <a:r>
              <a:rPr lang="en-US" dirty="0">
                <a:latin typeface="Alexandria Light" pitchFamily="2" charset="-78"/>
                <a:cs typeface="Alexandria Light" pitchFamily="2" charset="-78"/>
              </a:rPr>
              <a:t>: Managing and Monitoring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Ch7</a:t>
            </a:r>
            <a:r>
              <a:rPr lang="en-US" dirty="0">
                <a:latin typeface="Alexandria Light" pitchFamily="2" charset="-78"/>
                <a:cs typeface="Alexandria Light" pitchFamily="2" charset="-78"/>
              </a:rPr>
              <a:t>: Using Project Communication Tools.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Ch8</a:t>
            </a:r>
            <a:r>
              <a:rPr lang="en-US" dirty="0">
                <a:latin typeface="Alexandria Light" pitchFamily="2" charset="-78"/>
                <a:cs typeface="Alexandria Light" pitchFamily="2" charset="-78"/>
              </a:rPr>
              <a:t>: Communicating Change.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Ch9</a:t>
            </a:r>
            <a:r>
              <a:rPr lang="en-US" dirty="0">
                <a:latin typeface="Alexandria Light" pitchFamily="2" charset="-78"/>
                <a:cs typeface="Alexandria Light" pitchFamily="2" charset="-78"/>
              </a:rPr>
              <a:t>: Managing Conflict through Communication.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Ch10</a:t>
            </a:r>
            <a:r>
              <a:rPr lang="en-US" dirty="0">
                <a:latin typeface="Alexandria Light" pitchFamily="2" charset="-78"/>
                <a:cs typeface="Alexandria Light" pitchFamily="2" charset="-78"/>
              </a:rPr>
              <a:t>: Closing.</a:t>
            </a:r>
          </a:p>
        </p:txBody>
      </p:sp>
    </p:spTree>
    <p:extLst>
      <p:ext uri="{BB962C8B-B14F-4D97-AF65-F5344CB8AC3E}">
        <p14:creationId xmlns:p14="http://schemas.microsoft.com/office/powerpoint/2010/main" val="428379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FF25B2-3735-2CAA-8766-9DB4B15CEF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1EC5AA2-EA3A-692A-B934-279F75E7113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D72E685-2C0B-8792-9699-17EF01F7BF4B}"/>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115D8F7-49DD-7575-548D-CE956C5B39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F0956EE1-8580-4229-F895-313EC31CB047}"/>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6</a:t>
            </a:r>
            <a:r>
              <a:rPr lang="en-US" sz="2400" dirty="0">
                <a:latin typeface="Alexandria" pitchFamily="2" charset="-78"/>
                <a:ea typeface="Times New Roman" panose="02020603050405020304" pitchFamily="18" charset="0"/>
                <a:cs typeface="Alexandria" pitchFamily="2" charset="-78"/>
              </a:rPr>
              <a:t>: Managing and Monitoring Project Communications</a:t>
            </a:r>
          </a:p>
        </p:txBody>
      </p:sp>
      <p:sp>
        <p:nvSpPr>
          <p:cNvPr id="3" name="Rectangle: Rounded Corners 2">
            <a:extLst>
              <a:ext uri="{FF2B5EF4-FFF2-40B4-BE49-F238E27FC236}">
                <a16:creationId xmlns:a16="http://schemas.microsoft.com/office/drawing/2014/main" id="{AEB5E793-92B8-D052-DF62-A20BC76689CC}"/>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66B2A22-205C-251F-8BC1-86CDB3DB764E}"/>
              </a:ext>
            </a:extLst>
          </p:cNvPr>
          <p:cNvSpPr/>
          <p:nvPr/>
        </p:nvSpPr>
        <p:spPr>
          <a:xfrm>
            <a:off x="461462" y="2109598"/>
            <a:ext cx="5766618" cy="3271921"/>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Build key skills needed to address stakeholders’ practical needs and personal needs when communicating on projects—including a five-step approach.</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Measure the effectiveness of your project communications.</a:t>
            </a:r>
          </a:p>
        </p:txBody>
      </p:sp>
      <p:pic>
        <p:nvPicPr>
          <p:cNvPr id="2" name="Picture 2" descr="Project Communications and Visibility | Top Tips for Youth Action">
            <a:extLst>
              <a:ext uri="{FF2B5EF4-FFF2-40B4-BE49-F238E27FC236}">
                <a16:creationId xmlns:a16="http://schemas.microsoft.com/office/drawing/2014/main" id="{67AA133F-7456-8AEA-CA34-0041B9CAFDF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59298" y="2363838"/>
            <a:ext cx="5619480" cy="365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3584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FE5A2B-A7DB-76DE-EA6D-B8B844984E3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33D718-BF1C-FBF3-3ABC-69E651F8E8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7C8B45A-079F-29C1-CC77-EABCA6ACC603}"/>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39FC78E-50A2-0682-67DF-287A23D1A4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C06076D2-3AC4-6DB3-04BC-795661DA4493}"/>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6</a:t>
            </a:r>
            <a:r>
              <a:rPr lang="en-US" sz="2400" dirty="0">
                <a:latin typeface="Alexandria" pitchFamily="2" charset="-78"/>
                <a:ea typeface="Times New Roman" panose="02020603050405020304" pitchFamily="18" charset="0"/>
                <a:cs typeface="Alexandria" pitchFamily="2" charset="-78"/>
              </a:rPr>
              <a:t>: Managing and Monitoring Project Communications</a:t>
            </a:r>
          </a:p>
        </p:txBody>
      </p:sp>
      <p:sp>
        <p:nvSpPr>
          <p:cNvPr id="3" name="Rectangle: Rounded Corners 2">
            <a:extLst>
              <a:ext uri="{FF2B5EF4-FFF2-40B4-BE49-F238E27FC236}">
                <a16:creationId xmlns:a16="http://schemas.microsoft.com/office/drawing/2014/main" id="{955DFC3B-F88F-EEDC-F50F-5602341DD228}"/>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E367F1F-A088-D5A6-371B-C1037680F319}"/>
              </a:ext>
            </a:extLst>
          </p:cNvPr>
          <p:cNvSpPr/>
          <p:nvPr/>
        </p:nvSpPr>
        <p:spPr>
          <a:xfrm>
            <a:off x="461462" y="2109598"/>
            <a:ext cx="5766618" cy="4195251"/>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Understand the importance of incorporating feedback loops.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Examine lessons learned and retrospectives.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Put it into practice: Managing and monitoring communications in traditional, agile, and virtual project teams.</a:t>
            </a:r>
          </a:p>
        </p:txBody>
      </p:sp>
      <p:pic>
        <p:nvPicPr>
          <p:cNvPr id="14338" name="Picture 2" descr="Project Communications and Visibility | Top Tips for Youth Action">
            <a:extLst>
              <a:ext uri="{FF2B5EF4-FFF2-40B4-BE49-F238E27FC236}">
                <a16:creationId xmlns:a16="http://schemas.microsoft.com/office/drawing/2014/main" id="{88063016-3FE6-DBA5-1B6E-F65FC3A3397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59298" y="2363838"/>
            <a:ext cx="5619480" cy="365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3373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9A3CF3-194A-E763-96B8-7391496CE4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95DA8C-B0C4-DF50-0C04-ACE2718C0B3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DF08348-36FB-F2E5-461E-E65995CAA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5E56B4F-255B-F486-7F6C-C6E904D79DF9}"/>
              </a:ext>
            </a:extLst>
          </p:cNvPr>
          <p:cNvSpPr/>
          <p:nvPr/>
        </p:nvSpPr>
        <p:spPr>
          <a:xfrm>
            <a:off x="496489" y="634335"/>
            <a:ext cx="8932646"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8" name="TextBox 7">
            <a:extLst>
              <a:ext uri="{FF2B5EF4-FFF2-40B4-BE49-F238E27FC236}">
                <a16:creationId xmlns:a16="http://schemas.microsoft.com/office/drawing/2014/main" id="{134AECE0-D97D-14F6-759D-C71A67A14305}"/>
              </a:ext>
            </a:extLst>
          </p:cNvPr>
          <p:cNvSpPr txBox="1"/>
          <p:nvPr/>
        </p:nvSpPr>
        <p:spPr>
          <a:xfrm>
            <a:off x="737419" y="5635896"/>
            <a:ext cx="10810349" cy="1133148"/>
          </a:xfrm>
          <a:prstGeom prst="rect">
            <a:avLst/>
          </a:prstGeom>
          <a:noFill/>
        </p:spPr>
        <p:txBody>
          <a:bodyPr wrap="square">
            <a:spAutoFit/>
          </a:bodyPr>
          <a:lstStyle/>
          <a:p>
            <a:pPr algn="ctr">
              <a:lnSpc>
                <a:spcPct val="150000"/>
              </a:lnSpc>
            </a:pPr>
            <a:r>
              <a:rPr lang="en-US" sz="2400" b="1" i="1" dirty="0">
                <a:solidFill>
                  <a:schemeClr val="accent6">
                    <a:lumMod val="75000"/>
                  </a:schemeClr>
                </a:solidFill>
              </a:rPr>
              <a:t>The great enemy of communication, we find, is the illusion of it.</a:t>
            </a:r>
          </a:p>
          <a:p>
            <a:pPr algn="ctr">
              <a:lnSpc>
                <a:spcPct val="150000"/>
              </a:lnSpc>
            </a:pPr>
            <a:r>
              <a:rPr lang="en-US" sz="2400" b="1" i="1" dirty="0">
                <a:solidFill>
                  <a:schemeClr val="accent6">
                    <a:lumMod val="75000"/>
                  </a:schemeClr>
                </a:solidFill>
              </a:rPr>
              <a:t>—William H. Whyte, journalist and author</a:t>
            </a:r>
          </a:p>
        </p:txBody>
      </p:sp>
      <p:pic>
        <p:nvPicPr>
          <p:cNvPr id="1026" name="Picture 2">
            <a:extLst>
              <a:ext uri="{FF2B5EF4-FFF2-40B4-BE49-F238E27FC236}">
                <a16:creationId xmlns:a16="http://schemas.microsoft.com/office/drawing/2014/main" id="{133E858C-095E-5A34-D758-FF7561C414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1459" y="1403146"/>
            <a:ext cx="9990729" cy="428768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43946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5B3AC9-74CF-4196-664B-E9CE3D53DA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462079-53A7-8855-F35E-F49A471362F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317C8DE-971F-F269-5365-799C71DEF4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A27476B-3C5A-6E58-715D-212CC38F8161}"/>
              </a:ext>
            </a:extLst>
          </p:cNvPr>
          <p:cNvSpPr/>
          <p:nvPr/>
        </p:nvSpPr>
        <p:spPr>
          <a:xfrm>
            <a:off x="496488" y="634335"/>
            <a:ext cx="9404595"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BB13E3FD-EFEA-B589-276C-38CB58316D1B}"/>
              </a:ext>
            </a:extLst>
          </p:cNvPr>
          <p:cNvSpPr/>
          <p:nvPr/>
        </p:nvSpPr>
        <p:spPr>
          <a:xfrm>
            <a:off x="569419" y="2024873"/>
            <a:ext cx="7915820" cy="4621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14736B-791D-370D-BEF0-A6C374CE64C0}"/>
              </a:ext>
            </a:extLst>
          </p:cNvPr>
          <p:cNvSpPr/>
          <p:nvPr/>
        </p:nvSpPr>
        <p:spPr>
          <a:xfrm>
            <a:off x="599767" y="2024001"/>
            <a:ext cx="7737987"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Managing</a:t>
            </a:r>
            <a:r>
              <a:rPr lang="tr-TR" b="1" dirty="0">
                <a:solidFill>
                  <a:srgbClr val="FF0000"/>
                </a:solidFill>
                <a:latin typeface="Alexandria Light" pitchFamily="2" charset="-78"/>
                <a:cs typeface="Alexandria Light" pitchFamily="2" charset="-78"/>
              </a:rPr>
              <a:t> </a:t>
            </a:r>
            <a:r>
              <a:rPr lang="en-US" b="1" dirty="0">
                <a:solidFill>
                  <a:srgbClr val="FF0000"/>
                </a:solidFill>
                <a:latin typeface="Alexandria Light" pitchFamily="2" charset="-78"/>
                <a:cs typeface="Alexandria Light" pitchFamily="2" charset="-78"/>
              </a:rPr>
              <a:t>communications </a:t>
            </a:r>
            <a:r>
              <a:rPr lang="en-US" dirty="0">
                <a:latin typeface="Alexandria Light" pitchFamily="2" charset="-78"/>
                <a:cs typeface="Alexandria Light" pitchFamily="2" charset="-78"/>
              </a:rPr>
              <a:t>is “the process of ensuring timely and</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appropriate collection, creation, distribution, storage, retrieval,</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management, monitoring, and the ultimate disposition of Project</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information?</a:t>
            </a:r>
            <a:r>
              <a:rPr lang="tr-TR" dirty="0">
                <a:latin typeface="Alexandria Light" pitchFamily="2" charset="-78"/>
                <a:cs typeface="Alexandria Light" pitchFamily="2" charset="-78"/>
              </a:rPr>
              <a:t>,</a:t>
            </a:r>
          </a:p>
          <a:p>
            <a:pPr marL="342900" indent="-342900" algn="just">
              <a:lnSpc>
                <a:spcPct val="20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Managing communications </a:t>
            </a:r>
            <a:r>
              <a:rPr lang="en-US" dirty="0">
                <a:latin typeface="Alexandria Light" pitchFamily="2" charset="-78"/>
                <a:cs typeface="Alexandria Light" pitchFamily="2" charset="-78"/>
              </a:rPr>
              <a:t>happens in the executing process group.</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This is when work is being done on the project. This is also the time when</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the project team is following their project communications management</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plan outlined in Chapter 5</a:t>
            </a:r>
            <a:r>
              <a:rPr lang="tr-TR" dirty="0">
                <a:latin typeface="Alexandria Light" pitchFamily="2" charset="-78"/>
                <a:cs typeface="Alexandria Light" pitchFamily="2" charset="-78"/>
              </a:rPr>
              <a:t>,</a:t>
            </a:r>
            <a:endParaRPr lang="en-US" dirty="0">
              <a:latin typeface="Alexandria Light" pitchFamily="2" charset="-78"/>
              <a:cs typeface="Alexandria Light" pitchFamily="2" charset="-78"/>
            </a:endParaRPr>
          </a:p>
        </p:txBody>
      </p:sp>
      <p:sp>
        <p:nvSpPr>
          <p:cNvPr id="4" name="Rectangle: Rounded Corners 3">
            <a:extLst>
              <a:ext uri="{FF2B5EF4-FFF2-40B4-BE49-F238E27FC236}">
                <a16:creationId xmlns:a16="http://schemas.microsoft.com/office/drawing/2014/main" id="{C4CDB19F-1C3B-036D-6D12-B5C56C865C42}"/>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8553049-E8A3-1404-0C8F-43BC11EDB774}"/>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Managing and Monitoring Project Communications</a:t>
            </a:r>
          </a:p>
        </p:txBody>
      </p:sp>
      <p:sp>
        <p:nvSpPr>
          <p:cNvPr id="7" name="TextBox 6">
            <a:extLst>
              <a:ext uri="{FF2B5EF4-FFF2-40B4-BE49-F238E27FC236}">
                <a16:creationId xmlns:a16="http://schemas.microsoft.com/office/drawing/2014/main" id="{44A0633F-379B-3B68-CB47-8C3548899DC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50" name="Picture 2" descr="Chapter 6 Managing and Monitoring Project Communications - Project  Communications [Book]">
            <a:extLst>
              <a:ext uri="{FF2B5EF4-FFF2-40B4-BE49-F238E27FC236}">
                <a16:creationId xmlns:a16="http://schemas.microsoft.com/office/drawing/2014/main" id="{FF062D67-59C1-59F3-8179-D849DB1B12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43268" y="2017454"/>
            <a:ext cx="2762250" cy="46291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6023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E66B3-DE63-8A0A-E696-9F54C5E4268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2F93D7-E734-39A9-3FD1-A403E9E4576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D730E35-9B63-934C-79C4-8EF048BDB8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6BEECBE-1F14-CAD1-B8D6-7397522B73EC}"/>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A672949E-ADD0-3C06-1CC9-CC6437A67088}"/>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4885ADD-E415-056C-8B5B-7AFED06DE375}"/>
              </a:ext>
            </a:extLst>
          </p:cNvPr>
          <p:cNvSpPr/>
          <p:nvPr/>
        </p:nvSpPr>
        <p:spPr>
          <a:xfrm>
            <a:off x="599767" y="2128176"/>
            <a:ext cx="10520517" cy="4442819"/>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Light" pitchFamily="2" charset="-78"/>
                <a:cs typeface="Alexandria Light" pitchFamily="2" charset="-78"/>
              </a:rPr>
              <a:t>Why is managing communications important? </a:t>
            </a:r>
            <a:endParaRPr lang="tr-TR" b="1" dirty="0">
              <a:solidFill>
                <a:schemeClr val="accent6">
                  <a:lumMod val="50000"/>
                </a:schemeClr>
              </a:solidFill>
              <a:latin typeface="Alexandria Light" pitchFamily="2" charset="-78"/>
              <a:cs typeface="Alexandria Light" pitchFamily="2" charset="-78"/>
            </a:endParaRPr>
          </a:p>
          <a:p>
            <a:pPr marL="342900" indent="-342900" algn="just">
              <a:lnSpc>
                <a:spcPct val="200000"/>
              </a:lnSpc>
              <a:buFont typeface="+mj-lt"/>
              <a:buAutoNum type="arabicPeriod"/>
            </a:pPr>
            <a:r>
              <a:rPr lang="en-US" dirty="0">
                <a:solidFill>
                  <a:srgbClr val="FF0000"/>
                </a:solidFill>
                <a:latin typeface="Alexandria Light" pitchFamily="2" charset="-78"/>
                <a:cs typeface="Alexandria Light" pitchFamily="2" charset="-78"/>
              </a:rPr>
              <a:t>Among the project team</a:t>
            </a:r>
            <a:r>
              <a:rPr lang="en-US" dirty="0">
                <a:latin typeface="Alexandria Light" pitchFamily="2" charset="-78"/>
                <a:cs typeface="Alexandria Light" pitchFamily="2" charset="-78"/>
              </a:rPr>
              <a:t>, we need to make sure</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that everyone who is working on the project is kept informed—that they</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have the information they need for successful completion of their assigned</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tasks and deliverables.</a:t>
            </a:r>
          </a:p>
          <a:p>
            <a:pPr marL="342900" indent="-342900" algn="just">
              <a:lnSpc>
                <a:spcPct val="200000"/>
              </a:lnSpc>
              <a:buFont typeface="+mj-lt"/>
              <a:buAutoNum type="arabicPeriod"/>
            </a:pPr>
            <a:r>
              <a:rPr lang="en-US" dirty="0">
                <a:solidFill>
                  <a:srgbClr val="FF0000"/>
                </a:solidFill>
                <a:latin typeface="Alexandria Light" pitchFamily="2" charset="-78"/>
                <a:cs typeface="Alexandria Light" pitchFamily="2" charset="-78"/>
              </a:rPr>
              <a:t>Outside the project team</a:t>
            </a:r>
            <a:r>
              <a:rPr lang="en-US" dirty="0">
                <a:latin typeface="Alexandria Light" pitchFamily="2" charset="-78"/>
                <a:cs typeface="Alexandria Light" pitchFamily="2" charset="-78"/>
              </a:rPr>
              <a:t>, we need to ensure that stakeholders are also well informed—that they have the information they need to stay up-to-date and continue to support the project or move from being unaware or resisting the project to a more supportive position.</a:t>
            </a:r>
          </a:p>
        </p:txBody>
      </p:sp>
      <p:sp>
        <p:nvSpPr>
          <p:cNvPr id="4" name="Rectangle: Rounded Corners 3">
            <a:extLst>
              <a:ext uri="{FF2B5EF4-FFF2-40B4-BE49-F238E27FC236}">
                <a16:creationId xmlns:a16="http://schemas.microsoft.com/office/drawing/2014/main" id="{A4F3CF3A-AF9F-0951-5029-3E0D2A8E90A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A6AB54B-93BC-DA5B-8265-E9CD7DA7FE16}"/>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and Monitoring Project Communications</a:t>
            </a:r>
          </a:p>
        </p:txBody>
      </p:sp>
      <p:sp>
        <p:nvSpPr>
          <p:cNvPr id="7" name="TextBox 6">
            <a:extLst>
              <a:ext uri="{FF2B5EF4-FFF2-40B4-BE49-F238E27FC236}">
                <a16:creationId xmlns:a16="http://schemas.microsoft.com/office/drawing/2014/main" id="{67C1E4B6-10EC-20D7-E0CA-9B79A6E7B15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699203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7DF6D3-6167-8704-679D-0D026566010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D23C8E-7A7F-D60D-E7A4-47F7F4DA68B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924B223-0A79-B413-F643-CD681B432A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4E4FC90-CE8A-C6D2-88D4-000B148FDFF2}"/>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98D2AE85-3F89-947B-5292-A152399FAF87}"/>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C1BCE608-5B5C-93F7-52AF-0D718DAE0C7F}"/>
              </a:ext>
            </a:extLst>
          </p:cNvPr>
          <p:cNvSpPr/>
          <p:nvPr/>
        </p:nvSpPr>
        <p:spPr>
          <a:xfrm>
            <a:off x="599767" y="2128176"/>
            <a:ext cx="10710490" cy="4442819"/>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Light" pitchFamily="2" charset="-78"/>
                <a:cs typeface="Alexandria Light" pitchFamily="2" charset="-78"/>
              </a:rPr>
              <a:t>Monitoring communications: </a:t>
            </a:r>
            <a:endParaRPr lang="tr-TR" b="1" dirty="0">
              <a:solidFill>
                <a:schemeClr val="accent6">
                  <a:lumMod val="50000"/>
                </a:schemeClr>
              </a:solidFill>
              <a:latin typeface="Alexandria Light" pitchFamily="2" charset="-78"/>
              <a:cs typeface="Alexandria Light"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While we may not be able to control everything — like when and how stakeholders communicate—we can control our </a:t>
            </a:r>
            <a:r>
              <a:rPr lang="en-US" b="1" dirty="0">
                <a:solidFill>
                  <a:schemeClr val="accent6">
                    <a:lumMod val="50000"/>
                  </a:schemeClr>
                </a:solidFill>
                <a:latin typeface="Alexandria Light" pitchFamily="2" charset="-78"/>
                <a:cs typeface="Alexandria Light" pitchFamily="2" charset="-78"/>
              </a:rPr>
              <a:t>reaction, attitude, approach, and response </a:t>
            </a:r>
            <a:r>
              <a:rPr lang="en-US" dirty="0">
                <a:latin typeface="Alexandria Light" pitchFamily="2" charset="-78"/>
                <a:cs typeface="Alexandria Light" pitchFamily="2" charset="-78"/>
              </a:rPr>
              <a:t>to their communications.</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During monitoring communications, </a:t>
            </a:r>
            <a:r>
              <a:rPr lang="en-US" b="1" dirty="0">
                <a:solidFill>
                  <a:schemeClr val="accent6">
                    <a:lumMod val="50000"/>
                  </a:schemeClr>
                </a:solidFill>
                <a:latin typeface="Alexandria Light" pitchFamily="2" charset="-78"/>
                <a:cs typeface="Alexandria Light" pitchFamily="2" charset="-78"/>
              </a:rPr>
              <a:t>continuous oversight </a:t>
            </a:r>
            <a:r>
              <a:rPr lang="en-US" dirty="0">
                <a:latin typeface="Alexandria Light" pitchFamily="2" charset="-78"/>
                <a:cs typeface="Alexandria Light" pitchFamily="2" charset="-78"/>
              </a:rPr>
              <a:t>is necessary to be constantly aware of the communication occurring throughout the project, whether it is communicating about project status, activities, or results or keeping stakeholders current with project information.</a:t>
            </a:r>
          </a:p>
        </p:txBody>
      </p:sp>
      <p:sp>
        <p:nvSpPr>
          <p:cNvPr id="4" name="Rectangle: Rounded Corners 3">
            <a:extLst>
              <a:ext uri="{FF2B5EF4-FFF2-40B4-BE49-F238E27FC236}">
                <a16:creationId xmlns:a16="http://schemas.microsoft.com/office/drawing/2014/main" id="{1A00CE3C-809A-9020-950F-701C26F08B6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C0BF95F-8D23-C430-90C0-70FE4A52A6BF}"/>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and Monitoring Project Communications</a:t>
            </a:r>
          </a:p>
        </p:txBody>
      </p:sp>
      <p:sp>
        <p:nvSpPr>
          <p:cNvPr id="7" name="TextBox 6">
            <a:extLst>
              <a:ext uri="{FF2B5EF4-FFF2-40B4-BE49-F238E27FC236}">
                <a16:creationId xmlns:a16="http://schemas.microsoft.com/office/drawing/2014/main" id="{DCCB4020-43E9-A3EA-6394-FB337C024C6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319274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44103B-07D8-C191-A1DE-3096E40BDE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672F700-8C9D-D094-6052-D91CBFFD051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FAC22C5-F61C-D5D5-37A8-5F9BD9D0EF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A2B423D-1897-C95A-A5E1-F4BBAC85F5B1}"/>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A8090AF3-FC14-6473-42F2-6012E80DA274}"/>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AFF4F71-C3D2-33F7-5E08-6C456148DAD7}"/>
              </a:ext>
            </a:extLst>
          </p:cNvPr>
          <p:cNvSpPr/>
          <p:nvPr/>
        </p:nvSpPr>
        <p:spPr>
          <a:xfrm>
            <a:off x="599767" y="2128176"/>
            <a:ext cx="10710490" cy="4442819"/>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Light" pitchFamily="2" charset="-78"/>
                <a:cs typeface="Alexandria Light" pitchFamily="2" charset="-78"/>
              </a:rPr>
              <a:t>Monitoring communications: </a:t>
            </a:r>
            <a:endParaRPr lang="tr-TR" b="1" dirty="0">
              <a:solidFill>
                <a:schemeClr val="accent6">
                  <a:lumMod val="50000"/>
                </a:schemeClr>
              </a:solidFill>
              <a:latin typeface="Alexandria Light" pitchFamily="2" charset="-78"/>
              <a:cs typeface="Alexandria Light"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Over the life of the project, we should also seek opportunities to make improvements in our communications. This can be done through </a:t>
            </a:r>
            <a:r>
              <a:rPr lang="en-US" b="1" dirty="0">
                <a:solidFill>
                  <a:schemeClr val="accent6">
                    <a:lumMod val="50000"/>
                  </a:schemeClr>
                </a:solidFill>
                <a:latin typeface="Alexandria Light" pitchFamily="2" charset="-78"/>
                <a:cs typeface="Alexandria Light" pitchFamily="2" charset="-78"/>
              </a:rPr>
              <a:t>feedback, surveys, and ongoing conversations</a:t>
            </a:r>
            <a:r>
              <a:rPr lang="en-US" dirty="0">
                <a:latin typeface="Alexandria Light" pitchFamily="2" charset="-78"/>
                <a:cs typeface="Alexandria Light"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Your project communications management plan should be </a:t>
            </a:r>
            <a:r>
              <a:rPr lang="en-US" b="1" dirty="0">
                <a:solidFill>
                  <a:schemeClr val="accent6">
                    <a:lumMod val="50000"/>
                  </a:schemeClr>
                </a:solidFill>
                <a:latin typeface="Alexandria Light" pitchFamily="2" charset="-78"/>
                <a:cs typeface="Alexandria Light" pitchFamily="2" charset="-78"/>
              </a:rPr>
              <a:t>revisited regularly and revised as needed</a:t>
            </a:r>
            <a:r>
              <a:rPr lang="en-US" dirty="0">
                <a:latin typeface="Alexandria Light" pitchFamily="2" charset="-78"/>
                <a:cs typeface="Alexandria Light"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When the team receives input on implementing more effective ways of communicating with stakeholders, the project communications management plan should be </a:t>
            </a:r>
            <a:r>
              <a:rPr lang="en-US" b="1" dirty="0">
                <a:solidFill>
                  <a:schemeClr val="accent6">
                    <a:lumMod val="50000"/>
                  </a:schemeClr>
                </a:solidFill>
                <a:latin typeface="Alexandria Light" pitchFamily="2" charset="-78"/>
                <a:cs typeface="Alexandria Light" pitchFamily="2" charset="-78"/>
              </a:rPr>
              <a:t>updated</a:t>
            </a:r>
            <a:r>
              <a:rPr lang="en-US" dirty="0">
                <a:latin typeface="Alexandria Light" pitchFamily="2" charset="-78"/>
                <a:cs typeface="Alexandria Light" pitchFamily="2" charset="-78"/>
              </a:rPr>
              <a:t> to reflect this improved way of working.</a:t>
            </a:r>
          </a:p>
        </p:txBody>
      </p:sp>
      <p:sp>
        <p:nvSpPr>
          <p:cNvPr id="4" name="Rectangle: Rounded Corners 3">
            <a:extLst>
              <a:ext uri="{FF2B5EF4-FFF2-40B4-BE49-F238E27FC236}">
                <a16:creationId xmlns:a16="http://schemas.microsoft.com/office/drawing/2014/main" id="{B8CAE99E-D430-23FF-7459-F3A855F72EB3}"/>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0374B85-7ACF-92A0-5727-8F3B32433DA4}"/>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and Monitoring Project Communications</a:t>
            </a:r>
          </a:p>
        </p:txBody>
      </p:sp>
      <p:sp>
        <p:nvSpPr>
          <p:cNvPr id="7" name="TextBox 6">
            <a:extLst>
              <a:ext uri="{FF2B5EF4-FFF2-40B4-BE49-F238E27FC236}">
                <a16:creationId xmlns:a16="http://schemas.microsoft.com/office/drawing/2014/main" id="{57672DED-4BF4-9593-A179-758258E82B1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3879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DEF8F8-084F-0AA3-F74A-7EA77CC66A3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DA364F6-91DF-04B1-64FD-64F0596E1EC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53E25E3-8080-E06B-63E3-F4AFF25890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89473CD-3F92-EBD7-76CE-FBF8AE906E23}"/>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and Monitoring Project Communications</a:t>
            </a:r>
          </a:p>
        </p:txBody>
      </p:sp>
      <p:sp>
        <p:nvSpPr>
          <p:cNvPr id="3" name="Rectangle: Rounded Corners 2">
            <a:extLst>
              <a:ext uri="{FF2B5EF4-FFF2-40B4-BE49-F238E27FC236}">
                <a16:creationId xmlns:a16="http://schemas.microsoft.com/office/drawing/2014/main" id="{E54D7C78-F37A-5BD0-C99D-8B29941F6460}"/>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728BEEB-CB2B-99B6-6097-43787AE8C694}"/>
              </a:ext>
            </a:extLst>
          </p:cNvPr>
          <p:cNvSpPr/>
          <p:nvPr/>
        </p:nvSpPr>
        <p:spPr>
          <a:xfrm>
            <a:off x="599767" y="2128176"/>
            <a:ext cx="10710490" cy="2780826"/>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Light" pitchFamily="2" charset="-78"/>
                <a:cs typeface="Alexandria Light" pitchFamily="2" charset="-78"/>
              </a:rPr>
              <a:t>Monitoring communications: </a:t>
            </a:r>
            <a:endParaRPr lang="tr-TR" b="1" dirty="0">
              <a:solidFill>
                <a:schemeClr val="accent6">
                  <a:lumMod val="50000"/>
                </a:schemeClr>
              </a:solidFill>
              <a:latin typeface="Alexandria Light" pitchFamily="2" charset="-78"/>
              <a:cs typeface="Alexandria Light"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And finally, we need to deliver project information in a way that </a:t>
            </a:r>
            <a:r>
              <a:rPr lang="en-US" b="1" dirty="0">
                <a:solidFill>
                  <a:schemeClr val="accent6">
                    <a:lumMod val="50000"/>
                  </a:schemeClr>
                </a:solidFill>
                <a:latin typeface="Alexandria Light" pitchFamily="2" charset="-78"/>
                <a:cs typeface="Alexandria Light" pitchFamily="2" charset="-78"/>
              </a:rPr>
              <a:t>influences and inspires</a:t>
            </a:r>
            <a:r>
              <a:rPr lang="en-US" dirty="0">
                <a:latin typeface="Alexandria Light" pitchFamily="2" charset="-78"/>
                <a:cs typeface="Alexandria Light" pitchFamily="2" charset="-78"/>
              </a:rPr>
              <a:t>, </a:t>
            </a:r>
            <a:r>
              <a:rPr lang="en-US" b="1" dirty="0">
                <a:solidFill>
                  <a:schemeClr val="accent6">
                    <a:lumMod val="50000"/>
                  </a:schemeClr>
                </a:solidFill>
                <a:latin typeface="Alexandria Light" pitchFamily="2" charset="-78"/>
                <a:cs typeface="Alexandria Light" pitchFamily="2" charset="-78"/>
              </a:rPr>
              <a:t>reduces uncertainty </a:t>
            </a:r>
            <a:r>
              <a:rPr lang="en-US" dirty="0">
                <a:latin typeface="Alexandria Light" pitchFamily="2" charset="-78"/>
                <a:cs typeface="Alexandria Light" pitchFamily="2" charset="-78"/>
              </a:rPr>
              <a:t>and </a:t>
            </a:r>
            <a:r>
              <a:rPr lang="en-US" b="1" dirty="0">
                <a:solidFill>
                  <a:schemeClr val="accent6">
                    <a:lumMod val="50000"/>
                  </a:schemeClr>
                </a:solidFill>
                <a:latin typeface="Alexandria Light" pitchFamily="2" charset="-78"/>
                <a:cs typeface="Alexandria Light" pitchFamily="2" charset="-78"/>
              </a:rPr>
              <a:t>builds trust</a:t>
            </a:r>
            <a:r>
              <a:rPr lang="en-US" dirty="0">
                <a:latin typeface="Alexandria Light" pitchFamily="2" charset="-78"/>
                <a:cs typeface="Alexandria Light" pitchFamily="2" charset="-78"/>
              </a:rPr>
              <a:t>, and that grows the project knowledge and support of individuals and groups interested in our project at all levels, both inside and outside the organization.</a:t>
            </a:r>
          </a:p>
        </p:txBody>
      </p:sp>
      <p:sp>
        <p:nvSpPr>
          <p:cNvPr id="4" name="Rectangle: Rounded Corners 3">
            <a:extLst>
              <a:ext uri="{FF2B5EF4-FFF2-40B4-BE49-F238E27FC236}">
                <a16:creationId xmlns:a16="http://schemas.microsoft.com/office/drawing/2014/main" id="{62D5535F-2C32-0127-0A22-F62C357C911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21B1A58-A1A6-0230-7C01-B1E7F81DFF19}"/>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and Monitoring Project Communications</a:t>
            </a:r>
          </a:p>
        </p:txBody>
      </p:sp>
      <p:sp>
        <p:nvSpPr>
          <p:cNvPr id="7" name="TextBox 6">
            <a:extLst>
              <a:ext uri="{FF2B5EF4-FFF2-40B4-BE49-F238E27FC236}">
                <a16:creationId xmlns:a16="http://schemas.microsoft.com/office/drawing/2014/main" id="{AD111CA8-A7E8-61DC-3B54-BFD8A662BD6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78669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0DEAB-B81F-6B23-E44F-B9029E09EE0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2199498-8F10-6F34-BC7C-5018C5BFCD5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1ED28FF-8DBF-179B-C53F-D84D09C8F3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25D386C-F001-202E-8762-BE19E861DFFF}"/>
              </a:ext>
            </a:extLst>
          </p:cNvPr>
          <p:cNvSpPr/>
          <p:nvPr/>
        </p:nvSpPr>
        <p:spPr>
          <a:xfrm>
            <a:off x="496489" y="634335"/>
            <a:ext cx="8932646" cy="461665"/>
          </a:xfrm>
          <a:prstGeom prst="rect">
            <a:avLst/>
          </a:prstGeom>
        </p:spPr>
        <p:txBody>
          <a:bodyPr wrap="square">
            <a:spAutoFit/>
          </a:bodyPr>
          <a:lstStyle/>
          <a:p>
            <a:r>
              <a:rPr lang="en-US" sz="2400" b="1" dirty="0">
                <a:solidFill>
                  <a:srgbClr val="00B0F0"/>
                </a:solidFill>
                <a:latin typeface="Alexandria" charset="0"/>
                <a:cs typeface="Alexandria" charset="0"/>
              </a:rPr>
              <a:t>Managing Project Communications</a:t>
            </a:r>
          </a:p>
        </p:txBody>
      </p:sp>
      <p:pic>
        <p:nvPicPr>
          <p:cNvPr id="1028" name="Picture 4" descr="Critical Conversations: How to Get them Right | DDI">
            <a:extLst>
              <a:ext uri="{FF2B5EF4-FFF2-40B4-BE49-F238E27FC236}">
                <a16:creationId xmlns:a16="http://schemas.microsoft.com/office/drawing/2014/main" id="{FD5079BF-3B9F-8ACA-FBA9-01A78AEF05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5610" y="1230123"/>
            <a:ext cx="7594713" cy="56278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30582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F9E041-3F14-4491-547E-04DCCC24B8A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167675-FAA4-8AF6-0354-F8131F0A694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0F395E5-DC64-D0D0-B895-9CD0439442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DF92B00-AACF-ED78-930E-84D49815AD74}"/>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Project Communications</a:t>
            </a:r>
          </a:p>
        </p:txBody>
      </p:sp>
      <p:sp>
        <p:nvSpPr>
          <p:cNvPr id="3" name="Rectangle: Rounded Corners 2">
            <a:extLst>
              <a:ext uri="{FF2B5EF4-FFF2-40B4-BE49-F238E27FC236}">
                <a16:creationId xmlns:a16="http://schemas.microsoft.com/office/drawing/2014/main" id="{B9865118-DE23-8B0A-872D-18236F3677E5}"/>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0D432DF-ABF0-C2CF-90AA-1B68042232EF}"/>
              </a:ext>
            </a:extLst>
          </p:cNvPr>
          <p:cNvSpPr/>
          <p:nvPr/>
        </p:nvSpPr>
        <p:spPr>
          <a:xfrm>
            <a:off x="599766" y="2128176"/>
            <a:ext cx="10805751" cy="3888821"/>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solidFill>
                  <a:srgbClr val="002060"/>
                </a:solidFill>
                <a:latin typeface="Alexandria Light" pitchFamily="2" charset="-78"/>
                <a:cs typeface="Alexandria Light" pitchFamily="2" charset="-78"/>
              </a:rPr>
              <a:t>From a broad perspective, managing communications on a project means ensuring that the project communications management plan is being executed</a:t>
            </a:r>
            <a:r>
              <a:rPr lang="en-US" dirty="0">
                <a:latin typeface="Alexandria Light" pitchFamily="2" charset="-78"/>
                <a:cs typeface="Alexandria Light" pitchFamily="2" charset="-78"/>
              </a:rPr>
              <a:t>. In practice, managing communications starts with managing your conversations with all stakeholders.</a:t>
            </a:r>
          </a:p>
          <a:p>
            <a:pPr algn="just">
              <a:lnSpc>
                <a:spcPct val="200000"/>
              </a:lnSpc>
            </a:pPr>
            <a:r>
              <a:rPr lang="en-US" b="1" dirty="0">
                <a:solidFill>
                  <a:srgbClr val="FF0000"/>
                </a:solidFill>
                <a:latin typeface="Alexandria Light" pitchFamily="2" charset="-78"/>
                <a:cs typeface="Alexandria Light" pitchFamily="2" charset="-78"/>
              </a:rPr>
              <a:t>Ideally, your interactions end by accomplishing at least one of the following:</a:t>
            </a:r>
          </a:p>
          <a:p>
            <a:pPr marL="342900" indent="-342900" algn="just">
              <a:lnSpc>
                <a:spcPct val="200000"/>
              </a:lnSpc>
              <a:buFont typeface="+mj-lt"/>
              <a:buAutoNum type="arabicPeriod"/>
            </a:pPr>
            <a:r>
              <a:rPr lang="en-US" dirty="0">
                <a:latin typeface="Alexandria Light" pitchFamily="2" charset="-78"/>
                <a:cs typeface="Alexandria Light" pitchFamily="2" charset="-78"/>
              </a:rPr>
              <a:t>Providing information needed to support the role of the person/group or their project needs</a:t>
            </a:r>
          </a:p>
          <a:p>
            <a:pPr marL="342900" indent="-342900" algn="just">
              <a:lnSpc>
                <a:spcPct val="200000"/>
              </a:lnSpc>
              <a:buFont typeface="+mj-lt"/>
              <a:buAutoNum type="arabicPeriod"/>
            </a:pPr>
            <a:r>
              <a:rPr lang="en-US" dirty="0">
                <a:latin typeface="Alexandria Light" pitchFamily="2" charset="-78"/>
                <a:cs typeface="Alexandria Light" pitchFamily="2" charset="-78"/>
              </a:rPr>
              <a:t>Reducing their uncertainty about the project, their role, or others involved in the project.</a:t>
            </a:r>
          </a:p>
          <a:p>
            <a:pPr marL="342900" indent="-342900" algn="just">
              <a:lnSpc>
                <a:spcPct val="200000"/>
              </a:lnSpc>
              <a:buFont typeface="+mj-lt"/>
              <a:buAutoNum type="arabicPeriod"/>
            </a:pPr>
            <a:r>
              <a:rPr lang="en-US" dirty="0">
                <a:latin typeface="Alexandria Light" pitchFamily="2" charset="-78"/>
                <a:cs typeface="Alexandria Light" pitchFamily="2" charset="-78"/>
              </a:rPr>
              <a:t>Building their trust in the project’s goals, plan, and participants.</a:t>
            </a:r>
          </a:p>
        </p:txBody>
      </p:sp>
      <p:sp>
        <p:nvSpPr>
          <p:cNvPr id="4" name="Rectangle: Rounded Corners 3">
            <a:extLst>
              <a:ext uri="{FF2B5EF4-FFF2-40B4-BE49-F238E27FC236}">
                <a16:creationId xmlns:a16="http://schemas.microsoft.com/office/drawing/2014/main" id="{E6AE1961-C155-7D1A-86C1-70C75BECE4F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E7EB393-6498-D915-BA49-E00D6A607534}"/>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Project Communications</a:t>
            </a:r>
          </a:p>
        </p:txBody>
      </p:sp>
      <p:sp>
        <p:nvSpPr>
          <p:cNvPr id="7" name="TextBox 6">
            <a:extLst>
              <a:ext uri="{FF2B5EF4-FFF2-40B4-BE49-F238E27FC236}">
                <a16:creationId xmlns:a16="http://schemas.microsoft.com/office/drawing/2014/main" id="{EA5EAC04-BED8-24DF-EC17-4BE00D43085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082563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8187A5-455A-20E6-D0F7-C98D840E1DC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0F7A67-5B4D-EF35-DD7D-C2D9C8CEDD5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306A81A-7CAC-8F66-DE71-659F71E7B2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B9E9253-7B49-AF3C-3B44-E5126D3239D8}"/>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Project Communications</a:t>
            </a:r>
          </a:p>
        </p:txBody>
      </p:sp>
      <p:sp>
        <p:nvSpPr>
          <p:cNvPr id="3" name="Rectangle: Rounded Corners 2">
            <a:extLst>
              <a:ext uri="{FF2B5EF4-FFF2-40B4-BE49-F238E27FC236}">
                <a16:creationId xmlns:a16="http://schemas.microsoft.com/office/drawing/2014/main" id="{283981BE-EDE3-A86E-A0B9-0AE4D9283E86}"/>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DB81D37B-0498-516D-21CF-FCEAECF2F6F9}"/>
              </a:ext>
            </a:extLst>
          </p:cNvPr>
          <p:cNvSpPr/>
          <p:nvPr/>
        </p:nvSpPr>
        <p:spPr>
          <a:xfrm>
            <a:off x="599766" y="2128176"/>
            <a:ext cx="10805751" cy="2780826"/>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Team members are focused on getting the work done to achieve the project objective (</a:t>
            </a:r>
            <a:r>
              <a:rPr lang="en-US" b="1" dirty="0">
                <a:solidFill>
                  <a:srgbClr val="FF0000"/>
                </a:solidFill>
                <a:latin typeface="Alexandria Light" pitchFamily="2" charset="-78"/>
                <a:cs typeface="Alexandria Light" pitchFamily="2" charset="-78"/>
              </a:rPr>
              <a:t>practical needs</a:t>
            </a:r>
            <a:r>
              <a:rPr lang="en-US" dirty="0">
                <a:latin typeface="Alexandria Light" pitchFamily="2" charset="-78"/>
                <a:cs typeface="Alexandria Light" pitchFamily="2" charset="-78"/>
              </a:rPr>
              <a:t>) and to know that they are valued contributors and integral key members to the project team (</a:t>
            </a:r>
            <a:r>
              <a:rPr lang="en-US" b="1" dirty="0">
                <a:solidFill>
                  <a:srgbClr val="FF0000"/>
                </a:solidFill>
                <a:latin typeface="Alexandria Light" pitchFamily="2" charset="-78"/>
                <a:cs typeface="Alexandria Light" pitchFamily="2" charset="-78"/>
              </a:rPr>
              <a:t>personal needs</a:t>
            </a:r>
            <a:r>
              <a:rPr lang="en-US" dirty="0">
                <a:latin typeface="Alexandria Light" pitchFamily="2" charset="-78"/>
                <a:cs typeface="Alexandria Light"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skills used to meet the personal and practical needs in our communications are called “</a:t>
            </a:r>
            <a:r>
              <a:rPr lang="en-US" b="1" dirty="0">
                <a:solidFill>
                  <a:schemeClr val="accent6">
                    <a:lumMod val="50000"/>
                  </a:schemeClr>
                </a:solidFill>
                <a:latin typeface="Alexandria Light" pitchFamily="2" charset="-78"/>
                <a:cs typeface="Alexandria Light" pitchFamily="2" charset="-78"/>
              </a:rPr>
              <a:t>Interaction Essentials</a:t>
            </a:r>
            <a:r>
              <a:rPr lang="en-US" dirty="0">
                <a:latin typeface="Alexandria Light" pitchFamily="2" charset="-78"/>
                <a:cs typeface="Alexandria Light" pitchFamily="2" charset="-78"/>
              </a:rPr>
              <a:t>.”</a:t>
            </a:r>
          </a:p>
        </p:txBody>
      </p:sp>
      <p:sp>
        <p:nvSpPr>
          <p:cNvPr id="4" name="Rectangle: Rounded Corners 3">
            <a:extLst>
              <a:ext uri="{FF2B5EF4-FFF2-40B4-BE49-F238E27FC236}">
                <a16:creationId xmlns:a16="http://schemas.microsoft.com/office/drawing/2014/main" id="{6652312E-E875-B791-3104-11A2F1DBBB0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5CC9C50-6C78-0360-98DF-9A9AC8D07872}"/>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Project Communications</a:t>
            </a:r>
          </a:p>
        </p:txBody>
      </p:sp>
      <p:sp>
        <p:nvSpPr>
          <p:cNvPr id="7" name="TextBox 6">
            <a:extLst>
              <a:ext uri="{FF2B5EF4-FFF2-40B4-BE49-F238E27FC236}">
                <a16:creationId xmlns:a16="http://schemas.microsoft.com/office/drawing/2014/main" id="{80974592-7CC4-2881-A539-1BD6403D2B7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16168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9A5A55-7C07-C577-B253-356B0AC870D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19BA3D1-7347-54D4-F8FF-BDF699CBEF9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BD587D2-0CC6-C5EF-1D15-0F03F945C5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8446784-CA8D-FE0B-B82B-64D3360B1917}"/>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Project Communications</a:t>
            </a:r>
          </a:p>
        </p:txBody>
      </p:sp>
      <p:sp>
        <p:nvSpPr>
          <p:cNvPr id="4" name="Rectangle: Rounded Corners 3">
            <a:extLst>
              <a:ext uri="{FF2B5EF4-FFF2-40B4-BE49-F238E27FC236}">
                <a16:creationId xmlns:a16="http://schemas.microsoft.com/office/drawing/2014/main" id="{FFE31749-5791-46E9-32CC-B8EE0EFE062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7AA0257-ACFF-EFAD-EB37-B54ECB4AE8CF}"/>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Project Communications</a:t>
            </a:r>
          </a:p>
        </p:txBody>
      </p:sp>
      <p:sp>
        <p:nvSpPr>
          <p:cNvPr id="7" name="TextBox 6">
            <a:extLst>
              <a:ext uri="{FF2B5EF4-FFF2-40B4-BE49-F238E27FC236}">
                <a16:creationId xmlns:a16="http://schemas.microsoft.com/office/drawing/2014/main" id="{617B10E2-C76E-F857-199F-DA36AB3731A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6146" name="Picture 2" descr="Tools &amp; Techniques for Managing Employee Relations Issues - STAR - ppt  video online download">
            <a:extLst>
              <a:ext uri="{FF2B5EF4-FFF2-40B4-BE49-F238E27FC236}">
                <a16:creationId xmlns:a16="http://schemas.microsoft.com/office/drawing/2014/main" id="{35886E43-85BA-0292-7358-777717765DF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0537"/>
          <a:stretch/>
        </p:blipFill>
        <p:spPr bwMode="auto">
          <a:xfrm>
            <a:off x="2250809" y="1982562"/>
            <a:ext cx="7236970" cy="48557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1223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EE1777-F569-6D29-B08D-8ACF7516AFA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62F971-2090-7A1D-427E-0968D994E17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2BD9AE9-BE15-1B82-8C79-C1429735A6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866CDB1-F5DD-0BBB-99F0-0367987C2DB8}"/>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Project Communications</a:t>
            </a:r>
          </a:p>
        </p:txBody>
      </p:sp>
      <p:sp>
        <p:nvSpPr>
          <p:cNvPr id="3" name="Rectangle: Rounded Corners 2">
            <a:extLst>
              <a:ext uri="{FF2B5EF4-FFF2-40B4-BE49-F238E27FC236}">
                <a16:creationId xmlns:a16="http://schemas.microsoft.com/office/drawing/2014/main" id="{02FA405B-4D4A-3DC4-7FEB-C1B1CCED9A74}"/>
              </a:ext>
            </a:extLst>
          </p:cNvPr>
          <p:cNvSpPr/>
          <p:nvPr/>
        </p:nvSpPr>
        <p:spPr>
          <a:xfrm>
            <a:off x="569419" y="2024874"/>
            <a:ext cx="6106684"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53F878A6-5879-AEE8-DEC9-06B3AC246601}"/>
              </a:ext>
            </a:extLst>
          </p:cNvPr>
          <p:cNvSpPr/>
          <p:nvPr/>
        </p:nvSpPr>
        <p:spPr>
          <a:xfrm>
            <a:off x="599767" y="1980694"/>
            <a:ext cx="5968182" cy="4616007"/>
          </a:xfrm>
          <a:prstGeom prst="rect">
            <a:avLst/>
          </a:prstGeom>
        </p:spPr>
        <p:txBody>
          <a:bodyPr wrap="square">
            <a:spAutoFit/>
          </a:bodyPr>
          <a:lstStyle/>
          <a:p>
            <a:pPr algn="ctr">
              <a:lnSpc>
                <a:spcPct val="150000"/>
              </a:lnSpc>
            </a:pPr>
            <a:r>
              <a:rPr lang="en-US" b="1" dirty="0">
                <a:solidFill>
                  <a:srgbClr val="FF0000"/>
                </a:solidFill>
                <a:latin typeface="Alexandria Black" pitchFamily="2" charset="-78"/>
                <a:cs typeface="Alexandria Black" pitchFamily="2" charset="-78"/>
              </a:rPr>
              <a:t>Personal Needs.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Let’s start with managing project communications by addressing personal needs. This includes everyone inside and outside the project team who has an interest in our project.</a:t>
            </a:r>
          </a:p>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 The five key principles are:</a:t>
            </a:r>
          </a:p>
          <a:p>
            <a:pPr marL="800100" lvl="1" indent="-342900" algn="just">
              <a:lnSpc>
                <a:spcPct val="150000"/>
              </a:lnSpc>
              <a:buFont typeface="+mj-lt"/>
              <a:buAutoNum type="arabicPeriod"/>
            </a:pPr>
            <a:r>
              <a:rPr lang="en-US" b="1" dirty="0">
                <a:solidFill>
                  <a:srgbClr val="002060"/>
                </a:solidFill>
                <a:latin typeface="Alexandria Light" pitchFamily="2" charset="-78"/>
                <a:cs typeface="Alexandria Light" pitchFamily="2" charset="-78"/>
              </a:rPr>
              <a:t>Self-esteem.</a:t>
            </a:r>
          </a:p>
          <a:p>
            <a:pPr marL="800100" lvl="1" indent="-342900" algn="just">
              <a:lnSpc>
                <a:spcPct val="150000"/>
              </a:lnSpc>
              <a:buFont typeface="+mj-lt"/>
              <a:buAutoNum type="arabicPeriod"/>
            </a:pPr>
            <a:r>
              <a:rPr lang="en-US" b="1" dirty="0">
                <a:solidFill>
                  <a:srgbClr val="002060"/>
                </a:solidFill>
                <a:latin typeface="Alexandria Light" pitchFamily="2" charset="-78"/>
                <a:cs typeface="Alexandria Light" pitchFamily="2" charset="-78"/>
              </a:rPr>
              <a:t>Empathy.</a:t>
            </a:r>
          </a:p>
          <a:p>
            <a:pPr marL="800100" lvl="1" indent="-342900" algn="just">
              <a:lnSpc>
                <a:spcPct val="150000"/>
              </a:lnSpc>
              <a:buFont typeface="+mj-lt"/>
              <a:buAutoNum type="arabicPeriod"/>
            </a:pPr>
            <a:r>
              <a:rPr lang="en-US" b="1" dirty="0">
                <a:solidFill>
                  <a:srgbClr val="002060"/>
                </a:solidFill>
                <a:latin typeface="Alexandria Light" pitchFamily="2" charset="-78"/>
                <a:cs typeface="Alexandria Light" pitchFamily="2" charset="-78"/>
              </a:rPr>
              <a:t>Involvement.</a:t>
            </a:r>
          </a:p>
          <a:p>
            <a:pPr marL="800100" lvl="1" indent="-342900" algn="just">
              <a:lnSpc>
                <a:spcPct val="150000"/>
              </a:lnSpc>
              <a:buFont typeface="+mj-lt"/>
              <a:buAutoNum type="arabicPeriod"/>
            </a:pPr>
            <a:r>
              <a:rPr lang="en-US" b="1" dirty="0">
                <a:solidFill>
                  <a:srgbClr val="002060"/>
                </a:solidFill>
                <a:latin typeface="Alexandria Light" pitchFamily="2" charset="-78"/>
                <a:cs typeface="Alexandria Light" pitchFamily="2" charset="-78"/>
              </a:rPr>
              <a:t>Share.</a:t>
            </a:r>
          </a:p>
          <a:p>
            <a:pPr marL="800100" lvl="1" indent="-342900" algn="just">
              <a:lnSpc>
                <a:spcPct val="150000"/>
              </a:lnSpc>
              <a:buFont typeface="+mj-lt"/>
              <a:buAutoNum type="arabicPeriod"/>
            </a:pPr>
            <a:r>
              <a:rPr lang="en-US" b="1" dirty="0">
                <a:solidFill>
                  <a:srgbClr val="002060"/>
                </a:solidFill>
                <a:latin typeface="Alexandria Light" pitchFamily="2" charset="-78"/>
                <a:cs typeface="Alexandria Light" pitchFamily="2" charset="-78"/>
              </a:rPr>
              <a:t>Support.</a:t>
            </a:r>
          </a:p>
        </p:txBody>
      </p:sp>
      <p:sp>
        <p:nvSpPr>
          <p:cNvPr id="4" name="Rectangle: Rounded Corners 3">
            <a:extLst>
              <a:ext uri="{FF2B5EF4-FFF2-40B4-BE49-F238E27FC236}">
                <a16:creationId xmlns:a16="http://schemas.microsoft.com/office/drawing/2014/main" id="{951E9B31-0585-BDD7-7655-F44501AEDBA4}"/>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C76C693-A4B5-A912-65A1-A1114CF3C050}"/>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Project Communications</a:t>
            </a:r>
          </a:p>
        </p:txBody>
      </p:sp>
      <p:sp>
        <p:nvSpPr>
          <p:cNvPr id="7" name="TextBox 6">
            <a:extLst>
              <a:ext uri="{FF2B5EF4-FFF2-40B4-BE49-F238E27FC236}">
                <a16:creationId xmlns:a16="http://schemas.microsoft.com/office/drawing/2014/main" id="{5B24F6F3-DF8B-2C30-F3E0-CE5BB87DA7C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52" name="Picture 4" descr="Improving Communication in the Workplace: 5 Ways to Help Your ...">
            <a:extLst>
              <a:ext uri="{FF2B5EF4-FFF2-40B4-BE49-F238E27FC236}">
                <a16:creationId xmlns:a16="http://schemas.microsoft.com/office/drawing/2014/main" id="{E36319B0-DEED-2A3E-4332-6A2AACC879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7091" y="1926105"/>
            <a:ext cx="4542504" cy="4542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2435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97D079-CD2F-8F51-E789-7A2E678DFD3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F9BD882-0B8E-6D7D-9C16-D45548034DB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8FDA633-A6BC-9972-0354-92737CB72E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9CD0E22-7DC3-ACC4-9CD6-8AAE8EF94EE5}"/>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Project Communications</a:t>
            </a:r>
          </a:p>
        </p:txBody>
      </p:sp>
      <p:sp>
        <p:nvSpPr>
          <p:cNvPr id="3" name="Rectangle: Rounded Corners 2">
            <a:extLst>
              <a:ext uri="{FF2B5EF4-FFF2-40B4-BE49-F238E27FC236}">
                <a16:creationId xmlns:a16="http://schemas.microsoft.com/office/drawing/2014/main" id="{0086A771-49C1-E8EC-B5DC-37CBDAB13DF9}"/>
              </a:ext>
            </a:extLst>
          </p:cNvPr>
          <p:cNvSpPr/>
          <p:nvPr/>
        </p:nvSpPr>
        <p:spPr>
          <a:xfrm>
            <a:off x="569419" y="2024874"/>
            <a:ext cx="6106684"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3E74B6E-8007-F310-2519-80E958BDDFFC}"/>
              </a:ext>
            </a:extLst>
          </p:cNvPr>
          <p:cNvSpPr/>
          <p:nvPr/>
        </p:nvSpPr>
        <p:spPr>
          <a:xfrm>
            <a:off x="599767" y="1980694"/>
            <a:ext cx="5968182" cy="4211987"/>
          </a:xfrm>
          <a:prstGeom prst="rect">
            <a:avLst/>
          </a:prstGeom>
        </p:spPr>
        <p:txBody>
          <a:bodyPr wrap="square">
            <a:spAutoFit/>
          </a:bodyPr>
          <a:lstStyle/>
          <a:p>
            <a:pPr algn="ctr">
              <a:lnSpc>
                <a:spcPct val="150000"/>
              </a:lnSpc>
            </a:pPr>
            <a:r>
              <a:rPr lang="en-US" sz="2000" b="1" dirty="0">
                <a:solidFill>
                  <a:srgbClr val="FF0000"/>
                </a:solidFill>
                <a:latin typeface="Alexandria Black" pitchFamily="2" charset="-78"/>
                <a:cs typeface="Alexandria Black" pitchFamily="2" charset="-78"/>
              </a:rPr>
              <a:t>Personal Needs.</a:t>
            </a:r>
          </a:p>
          <a:p>
            <a:pPr marL="342900" indent="-342900" algn="just">
              <a:lnSpc>
                <a:spcPct val="150000"/>
              </a:lnSpc>
              <a:buFont typeface="+mj-lt"/>
              <a:buAutoNum type="arabicPeriod"/>
            </a:pPr>
            <a:r>
              <a:rPr lang="en-US" b="1" dirty="0">
                <a:solidFill>
                  <a:srgbClr val="002060"/>
                </a:solidFill>
                <a:latin typeface="Alexandria Black" pitchFamily="2" charset="-78"/>
                <a:cs typeface="Alexandria Black" pitchFamily="2" charset="-78"/>
              </a:rPr>
              <a:t>Self-esteem.</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By maintaining or enhancing self-esteem, we are managing communications by reassuring team members that they have the necessary expertise to be part of the team, by giving praise for doing a great job, or by suggesting a better way of working.</a:t>
            </a:r>
          </a:p>
        </p:txBody>
      </p:sp>
      <p:sp>
        <p:nvSpPr>
          <p:cNvPr id="4" name="Rectangle: Rounded Corners 3">
            <a:extLst>
              <a:ext uri="{FF2B5EF4-FFF2-40B4-BE49-F238E27FC236}">
                <a16:creationId xmlns:a16="http://schemas.microsoft.com/office/drawing/2014/main" id="{123A5EF0-237A-0D89-F08D-7C9C8EE5841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8C073DF-5490-AEC2-CF0B-C7018A8C972B}"/>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Project Communications</a:t>
            </a:r>
          </a:p>
        </p:txBody>
      </p:sp>
      <p:sp>
        <p:nvSpPr>
          <p:cNvPr id="7" name="TextBox 6">
            <a:extLst>
              <a:ext uri="{FF2B5EF4-FFF2-40B4-BE49-F238E27FC236}">
                <a16:creationId xmlns:a16="http://schemas.microsoft.com/office/drawing/2014/main" id="{09F49868-BDEE-4F39-F416-513011007BE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CE7CE886-977C-72A7-1F26-BC811882130F}"/>
              </a:ext>
            </a:extLst>
          </p:cNvPr>
          <p:cNvPicPr>
            <a:picLocks noChangeAspect="1"/>
          </p:cNvPicPr>
          <p:nvPr/>
        </p:nvPicPr>
        <p:blipFill>
          <a:blip r:embed="rId3"/>
          <a:stretch>
            <a:fillRect/>
          </a:stretch>
        </p:blipFill>
        <p:spPr>
          <a:xfrm>
            <a:off x="7010400" y="2063722"/>
            <a:ext cx="4367277" cy="4371061"/>
          </a:xfrm>
          <a:prstGeom prst="rect">
            <a:avLst/>
          </a:prstGeom>
          <a:ln>
            <a:noFill/>
          </a:ln>
          <a:effectLst>
            <a:softEdge rad="112500"/>
          </a:effectLst>
        </p:spPr>
      </p:pic>
    </p:spTree>
    <p:extLst>
      <p:ext uri="{BB962C8B-B14F-4D97-AF65-F5344CB8AC3E}">
        <p14:creationId xmlns:p14="http://schemas.microsoft.com/office/powerpoint/2010/main" val="178758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1E5D15-F1F5-4722-20EE-785D4021AF3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2A11A80-9C1E-6F56-D8DA-1AF4AA00400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C27D00F-B361-FABF-5171-26D48BA12C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3050AA7-919D-525F-D525-2CE72C46768D}"/>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Project Communications</a:t>
            </a:r>
          </a:p>
        </p:txBody>
      </p:sp>
      <p:sp>
        <p:nvSpPr>
          <p:cNvPr id="3" name="Rectangle: Rounded Corners 2">
            <a:extLst>
              <a:ext uri="{FF2B5EF4-FFF2-40B4-BE49-F238E27FC236}">
                <a16:creationId xmlns:a16="http://schemas.microsoft.com/office/drawing/2014/main" id="{43169BE5-5258-9ABC-7225-9D37546C14EA}"/>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C02A904-745A-425B-E656-933C136BB14E}"/>
              </a:ext>
            </a:extLst>
          </p:cNvPr>
          <p:cNvSpPr/>
          <p:nvPr/>
        </p:nvSpPr>
        <p:spPr>
          <a:xfrm>
            <a:off x="599766" y="1980694"/>
            <a:ext cx="10805751" cy="4575035"/>
          </a:xfrm>
          <a:prstGeom prst="rect">
            <a:avLst/>
          </a:prstGeom>
        </p:spPr>
        <p:txBody>
          <a:bodyPr wrap="square">
            <a:spAutoFit/>
          </a:bodyPr>
          <a:lstStyle/>
          <a:p>
            <a:pPr algn="ctr">
              <a:lnSpc>
                <a:spcPct val="150000"/>
              </a:lnSpc>
            </a:pPr>
            <a:r>
              <a:rPr lang="en-US" sz="2000" b="1" dirty="0">
                <a:solidFill>
                  <a:srgbClr val="FF0000"/>
                </a:solidFill>
                <a:latin typeface="Alexandria Black" pitchFamily="2" charset="-78"/>
                <a:cs typeface="Alexandria Black" pitchFamily="2" charset="-78"/>
              </a:rPr>
              <a:t>Personal Needs.</a:t>
            </a:r>
          </a:p>
          <a:p>
            <a:pPr marL="342900" indent="-342900" algn="just">
              <a:lnSpc>
                <a:spcPct val="150000"/>
              </a:lnSpc>
              <a:buFont typeface="+mj-lt"/>
              <a:buAutoNum type="arabicPeriod"/>
            </a:pPr>
            <a:r>
              <a:rPr lang="en-US" sz="1600" b="1" dirty="0">
                <a:solidFill>
                  <a:srgbClr val="002060"/>
                </a:solidFill>
                <a:latin typeface="Alexandria Light" pitchFamily="2" charset="-78"/>
                <a:cs typeface="Alexandria Light" pitchFamily="2" charset="-78"/>
              </a:rPr>
              <a:t>Self-esteem.</a:t>
            </a:r>
          </a:p>
          <a:p>
            <a:pPr marL="342900" indent="-342900" algn="just">
              <a:lnSpc>
                <a:spcPct val="150000"/>
              </a:lnSpc>
              <a:buFont typeface="Arial" panose="020B0604020202020204" pitchFamily="34" charset="0"/>
              <a:buChar char="•"/>
            </a:pPr>
            <a:r>
              <a:rPr lang="en-US" sz="1600" b="1" dirty="0">
                <a:latin typeface="Alexandria Black" pitchFamily="2" charset="-78"/>
                <a:cs typeface="Alexandria Black" pitchFamily="2" charset="-78"/>
              </a:rPr>
              <a:t>To maintain self-esteem</a:t>
            </a:r>
            <a:r>
              <a:rPr lang="en-US" sz="1600" dirty="0">
                <a:latin typeface="Alexandria Light" pitchFamily="2" charset="-78"/>
                <a:cs typeface="Alexandria Light" pitchFamily="2" charset="-78"/>
              </a:rPr>
              <a:t>, we would have fact-based discussions focused on the problem (not the person) and show our respect and support.</a:t>
            </a:r>
          </a:p>
          <a:p>
            <a:pPr algn="ctr">
              <a:lnSpc>
                <a:spcPct val="150000"/>
              </a:lnSpc>
            </a:pPr>
            <a:r>
              <a:rPr lang="en-US" sz="1600" dirty="0">
                <a:solidFill>
                  <a:srgbClr val="FF0000"/>
                </a:solidFill>
                <a:latin typeface="Alexandria Light" pitchFamily="2" charset="-78"/>
                <a:cs typeface="Alexandria Light" pitchFamily="2" charset="-78"/>
              </a:rPr>
              <a:t>Example</a:t>
            </a:r>
            <a:r>
              <a:rPr lang="en-US" sz="1600" dirty="0">
                <a:solidFill>
                  <a:srgbClr val="002060"/>
                </a:solidFill>
                <a:latin typeface="Alexandria Light" pitchFamily="2" charset="-78"/>
                <a:cs typeface="Alexandria Light" pitchFamily="2" charset="-78"/>
              </a:rPr>
              <a:t>: “Joe, you have the most knowledge about the problem on this project. This project is very important to our customers. We really need your expertise in handling this situation.”</a:t>
            </a:r>
          </a:p>
          <a:p>
            <a:pPr marL="285750" indent="-285750" algn="just">
              <a:lnSpc>
                <a:spcPct val="150000"/>
              </a:lnSpc>
              <a:buFont typeface="Arial" panose="020B0604020202020204" pitchFamily="34" charset="0"/>
              <a:buChar char="•"/>
            </a:pPr>
            <a:r>
              <a:rPr lang="en-US" sz="1600" b="1" dirty="0">
                <a:latin typeface="Alexandria Black" pitchFamily="2" charset="-78"/>
                <a:cs typeface="Alexandria Black" pitchFamily="2" charset="-78"/>
              </a:rPr>
              <a:t>To enhance self-esteem</a:t>
            </a:r>
            <a:r>
              <a:rPr lang="en-US" sz="1600" dirty="0">
                <a:latin typeface="Alexandria Light" pitchFamily="2" charset="-78"/>
                <a:cs typeface="Alexandria Light" pitchFamily="2" charset="-78"/>
              </a:rPr>
              <a:t>, we would focus on recognizing great ideas and key contributions. This is an opportunity to build and show confidence in the project team member or stakeholder. To do this, we must be specific and sincere. </a:t>
            </a:r>
          </a:p>
          <a:p>
            <a:pPr algn="ctr">
              <a:lnSpc>
                <a:spcPct val="150000"/>
              </a:lnSpc>
            </a:pPr>
            <a:r>
              <a:rPr lang="en-US" sz="1600" dirty="0">
                <a:solidFill>
                  <a:srgbClr val="FF0000"/>
                </a:solidFill>
                <a:latin typeface="Alexandria Light" pitchFamily="2" charset="-78"/>
                <a:cs typeface="Alexandria Light" pitchFamily="2" charset="-78"/>
              </a:rPr>
              <a:t>Example</a:t>
            </a:r>
            <a:r>
              <a:rPr lang="en-US" sz="1600" dirty="0">
                <a:solidFill>
                  <a:srgbClr val="002060"/>
                </a:solidFill>
                <a:latin typeface="Alexandria Light" pitchFamily="2" charset="-78"/>
                <a:cs typeface="Alexandria Light" pitchFamily="2" charset="-78"/>
              </a:rPr>
              <a:t>: “Sally, great job in speaking up today at the project team meeting to express your concerns with the project schedule. You are correct. It is very aggressive. Thanks for pointing this out. I really appreciate your ongoing contributions to the team.”</a:t>
            </a:r>
          </a:p>
        </p:txBody>
      </p:sp>
      <p:sp>
        <p:nvSpPr>
          <p:cNvPr id="4" name="Rectangle: Rounded Corners 3">
            <a:extLst>
              <a:ext uri="{FF2B5EF4-FFF2-40B4-BE49-F238E27FC236}">
                <a16:creationId xmlns:a16="http://schemas.microsoft.com/office/drawing/2014/main" id="{2F29F70C-B806-AD80-9F64-158886A285E7}"/>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20F2F63-79BA-92E6-1B82-8AD1AA6816FE}"/>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Project Communications</a:t>
            </a:r>
          </a:p>
        </p:txBody>
      </p:sp>
      <p:sp>
        <p:nvSpPr>
          <p:cNvPr id="7" name="TextBox 6">
            <a:extLst>
              <a:ext uri="{FF2B5EF4-FFF2-40B4-BE49-F238E27FC236}">
                <a16:creationId xmlns:a16="http://schemas.microsoft.com/office/drawing/2014/main" id="{E0BA64FC-E509-E918-A366-7954AD40055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96070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5F3A27-674A-0925-F45A-A835202E1B4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FB1823-CDF1-CC49-A93E-A2CE990CC70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9407C0B-17F1-B4C5-3711-B1FE23220B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DCE6807-1C72-6F4C-0655-5ADFB73CB9A9}"/>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Project Communications</a:t>
            </a:r>
          </a:p>
        </p:txBody>
      </p:sp>
      <p:sp>
        <p:nvSpPr>
          <p:cNvPr id="3" name="Rectangle: Rounded Corners 2">
            <a:extLst>
              <a:ext uri="{FF2B5EF4-FFF2-40B4-BE49-F238E27FC236}">
                <a16:creationId xmlns:a16="http://schemas.microsoft.com/office/drawing/2014/main" id="{8702490C-093D-9FCC-71F8-C2A5462DF971}"/>
              </a:ext>
            </a:extLst>
          </p:cNvPr>
          <p:cNvSpPr/>
          <p:nvPr/>
        </p:nvSpPr>
        <p:spPr>
          <a:xfrm>
            <a:off x="569419" y="2024874"/>
            <a:ext cx="6106684"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9AB6A8C1-4090-B55C-D82B-2A2F2946E530}"/>
              </a:ext>
            </a:extLst>
          </p:cNvPr>
          <p:cNvSpPr/>
          <p:nvPr/>
        </p:nvSpPr>
        <p:spPr>
          <a:xfrm>
            <a:off x="599767" y="1980694"/>
            <a:ext cx="5968182" cy="4615944"/>
          </a:xfrm>
          <a:prstGeom prst="rect">
            <a:avLst/>
          </a:prstGeom>
        </p:spPr>
        <p:txBody>
          <a:bodyPr wrap="square">
            <a:spAutoFit/>
          </a:bodyPr>
          <a:lstStyle/>
          <a:p>
            <a:pPr algn="ctr">
              <a:lnSpc>
                <a:spcPct val="150000"/>
              </a:lnSpc>
            </a:pPr>
            <a:r>
              <a:rPr lang="en-US" b="1" dirty="0">
                <a:solidFill>
                  <a:srgbClr val="FF0000"/>
                </a:solidFill>
                <a:latin typeface="Alexandria Black" pitchFamily="2" charset="-78"/>
                <a:cs typeface="Alexandria Black" pitchFamily="2" charset="-78"/>
              </a:rPr>
              <a:t>Personal Needs.</a:t>
            </a:r>
          </a:p>
          <a:p>
            <a:pPr marL="342900" indent="-342900" algn="just">
              <a:lnSpc>
                <a:spcPct val="150000"/>
              </a:lnSpc>
              <a:buFont typeface="+mj-lt"/>
              <a:buAutoNum type="arabicPeriod" startAt="2"/>
            </a:pPr>
            <a:r>
              <a:rPr lang="en-US" b="1" dirty="0">
                <a:solidFill>
                  <a:srgbClr val="002060"/>
                </a:solidFill>
                <a:latin typeface="Alexandria Black" pitchFamily="2" charset="-78"/>
                <a:cs typeface="Alexandria Black" pitchFamily="2" charset="-78"/>
              </a:rPr>
              <a:t>Empathy.</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By listening and responding with empathy, we are managing communications to build understanding, address the positive and negative emotions, and show that we care about others’ feelings while working with the facts.</a:t>
            </a:r>
          </a:p>
          <a:p>
            <a:pPr algn="ctr">
              <a:lnSpc>
                <a:spcPct val="150000"/>
              </a:lnSpc>
            </a:pPr>
            <a:r>
              <a:rPr lang="en-US" dirty="0">
                <a:solidFill>
                  <a:srgbClr val="FF0000"/>
                </a:solidFill>
                <a:latin typeface="Alexandria Light" pitchFamily="2" charset="-78"/>
                <a:cs typeface="Alexandria Light" pitchFamily="2" charset="-78"/>
              </a:rPr>
              <a:t>Example</a:t>
            </a:r>
            <a:r>
              <a:rPr lang="en-US" dirty="0">
                <a:solidFill>
                  <a:srgbClr val="002060"/>
                </a:solidFill>
                <a:latin typeface="Alexandria Light" pitchFamily="2" charset="-78"/>
                <a:cs typeface="Alexandria Light" pitchFamily="2" charset="-78"/>
              </a:rPr>
              <a:t>: “Brian, I know this is a very large, complex project. You might be feeling a bit overwhelmed with doing all this project work, as well as getting your regular work done.”</a:t>
            </a:r>
          </a:p>
        </p:txBody>
      </p:sp>
      <p:sp>
        <p:nvSpPr>
          <p:cNvPr id="4" name="Rectangle: Rounded Corners 3">
            <a:extLst>
              <a:ext uri="{FF2B5EF4-FFF2-40B4-BE49-F238E27FC236}">
                <a16:creationId xmlns:a16="http://schemas.microsoft.com/office/drawing/2014/main" id="{DBA0C738-2F8E-3BE9-8F00-6F1343AA5EC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B16CF46-03A7-9919-7C9E-140865183591}"/>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Project Communications</a:t>
            </a:r>
          </a:p>
        </p:txBody>
      </p:sp>
      <p:sp>
        <p:nvSpPr>
          <p:cNvPr id="7" name="TextBox 6">
            <a:extLst>
              <a:ext uri="{FF2B5EF4-FFF2-40B4-BE49-F238E27FC236}">
                <a16:creationId xmlns:a16="http://schemas.microsoft.com/office/drawing/2014/main" id="{00180BEE-82DF-07E2-17C0-1B8AA686C42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7F15FCFD-7DA5-466A-3AC1-5F094649E051}"/>
              </a:ext>
            </a:extLst>
          </p:cNvPr>
          <p:cNvPicPr>
            <a:picLocks noChangeAspect="1"/>
          </p:cNvPicPr>
          <p:nvPr/>
        </p:nvPicPr>
        <p:blipFill>
          <a:blip r:embed="rId3"/>
          <a:stretch>
            <a:fillRect/>
          </a:stretch>
        </p:blipFill>
        <p:spPr>
          <a:xfrm>
            <a:off x="6853084" y="1954444"/>
            <a:ext cx="4578915" cy="4655045"/>
          </a:xfrm>
          <a:prstGeom prst="rect">
            <a:avLst/>
          </a:prstGeom>
          <a:ln>
            <a:noFill/>
          </a:ln>
          <a:effectLst>
            <a:softEdge rad="112500"/>
          </a:effectLst>
        </p:spPr>
      </p:pic>
    </p:spTree>
    <p:extLst>
      <p:ext uri="{BB962C8B-B14F-4D97-AF65-F5344CB8AC3E}">
        <p14:creationId xmlns:p14="http://schemas.microsoft.com/office/powerpoint/2010/main" val="559479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531182-D3DE-2D60-F41E-89F23360BC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B7AA273-3427-85EE-F85C-7D491C9DC2C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67D414E-9AFB-274F-23C1-53D519ADD2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61ED9C9-92BF-6BEB-D99C-CBB29EC8EB5E}"/>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Project Communications</a:t>
            </a:r>
          </a:p>
        </p:txBody>
      </p:sp>
      <p:sp>
        <p:nvSpPr>
          <p:cNvPr id="3" name="Rectangle: Rounded Corners 2">
            <a:extLst>
              <a:ext uri="{FF2B5EF4-FFF2-40B4-BE49-F238E27FC236}">
                <a16:creationId xmlns:a16="http://schemas.microsoft.com/office/drawing/2014/main" id="{B10E8735-1FA3-6F23-9183-9E0114FBC7CE}"/>
              </a:ext>
            </a:extLst>
          </p:cNvPr>
          <p:cNvSpPr/>
          <p:nvPr/>
        </p:nvSpPr>
        <p:spPr>
          <a:xfrm>
            <a:off x="569419" y="2024874"/>
            <a:ext cx="6106684"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D367166-E9CE-25BC-FBF3-F95FDEE35413}"/>
              </a:ext>
            </a:extLst>
          </p:cNvPr>
          <p:cNvSpPr/>
          <p:nvPr/>
        </p:nvSpPr>
        <p:spPr>
          <a:xfrm>
            <a:off x="599767" y="1980694"/>
            <a:ext cx="5968182" cy="4615944"/>
          </a:xfrm>
          <a:prstGeom prst="rect">
            <a:avLst/>
          </a:prstGeom>
        </p:spPr>
        <p:txBody>
          <a:bodyPr wrap="square">
            <a:spAutoFit/>
          </a:bodyPr>
          <a:lstStyle/>
          <a:p>
            <a:pPr algn="ctr">
              <a:lnSpc>
                <a:spcPct val="150000"/>
              </a:lnSpc>
            </a:pPr>
            <a:r>
              <a:rPr lang="en-US" b="1" dirty="0">
                <a:solidFill>
                  <a:srgbClr val="FF0000"/>
                </a:solidFill>
                <a:latin typeface="Alexandria Black" pitchFamily="2" charset="-78"/>
                <a:cs typeface="Alexandria Black" pitchFamily="2" charset="-78"/>
              </a:rPr>
              <a:t>Personal Needs.</a:t>
            </a:r>
          </a:p>
          <a:p>
            <a:pPr marL="342900" indent="-342900" algn="just">
              <a:lnSpc>
                <a:spcPct val="150000"/>
              </a:lnSpc>
              <a:buFont typeface="+mj-lt"/>
              <a:buAutoNum type="arabicPeriod" startAt="3"/>
            </a:pPr>
            <a:r>
              <a:rPr lang="en-US" b="1" dirty="0">
                <a:solidFill>
                  <a:srgbClr val="002060"/>
                </a:solidFill>
                <a:latin typeface="Alexandria Black" pitchFamily="2" charset="-78"/>
                <a:cs typeface="Alexandria Black" pitchFamily="2" charset="-78"/>
              </a:rPr>
              <a:t>Involvement.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By asking for help and encouraging involvement, we are managing communications to seek ideas, ask for help, get commitment, and really be involved with the project and working together as a team. This is an opportunity to ask open-ended questions..</a:t>
            </a:r>
          </a:p>
          <a:p>
            <a:pPr algn="ctr">
              <a:lnSpc>
                <a:spcPct val="150000"/>
              </a:lnSpc>
            </a:pPr>
            <a:r>
              <a:rPr lang="en-US" dirty="0">
                <a:solidFill>
                  <a:srgbClr val="FF0000"/>
                </a:solidFill>
                <a:latin typeface="Alexandria Light" pitchFamily="2" charset="-78"/>
                <a:cs typeface="Alexandria Light" pitchFamily="2" charset="-78"/>
              </a:rPr>
              <a:t>Example</a:t>
            </a:r>
            <a:r>
              <a:rPr lang="en-US" dirty="0">
                <a:solidFill>
                  <a:srgbClr val="002060"/>
                </a:solidFill>
                <a:latin typeface="Alexandria Light" pitchFamily="2" charset="-78"/>
                <a:cs typeface="Alexandria Light" pitchFamily="2" charset="-78"/>
              </a:rPr>
              <a:t>: “Maria, now that we have developed the project plan together, what are your thoughts? What does project success look like for you?”.</a:t>
            </a:r>
          </a:p>
        </p:txBody>
      </p:sp>
      <p:sp>
        <p:nvSpPr>
          <p:cNvPr id="4" name="Rectangle: Rounded Corners 3">
            <a:extLst>
              <a:ext uri="{FF2B5EF4-FFF2-40B4-BE49-F238E27FC236}">
                <a16:creationId xmlns:a16="http://schemas.microsoft.com/office/drawing/2014/main" id="{656C5883-8BD0-7064-08BC-A68348452BC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4628D48-CAA1-9BEA-F14F-48B71DBE9D6D}"/>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Project Communications</a:t>
            </a:r>
          </a:p>
        </p:txBody>
      </p:sp>
      <p:sp>
        <p:nvSpPr>
          <p:cNvPr id="7" name="TextBox 6">
            <a:extLst>
              <a:ext uri="{FF2B5EF4-FFF2-40B4-BE49-F238E27FC236}">
                <a16:creationId xmlns:a16="http://schemas.microsoft.com/office/drawing/2014/main" id="{F91AB541-126B-30D3-2169-8DA02AD8085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1" name="Picture 10">
            <a:extLst>
              <a:ext uri="{FF2B5EF4-FFF2-40B4-BE49-F238E27FC236}">
                <a16:creationId xmlns:a16="http://schemas.microsoft.com/office/drawing/2014/main" id="{6BEA5073-D1FD-ECD8-3BD4-7C28648285A4}"/>
              </a:ext>
            </a:extLst>
          </p:cNvPr>
          <p:cNvPicPr>
            <a:picLocks noChangeAspect="1"/>
          </p:cNvPicPr>
          <p:nvPr/>
        </p:nvPicPr>
        <p:blipFill>
          <a:blip r:embed="rId3"/>
          <a:stretch>
            <a:fillRect/>
          </a:stretch>
        </p:blipFill>
        <p:spPr>
          <a:xfrm>
            <a:off x="6892413" y="2024874"/>
            <a:ext cx="4539586" cy="4572874"/>
          </a:xfrm>
          <a:prstGeom prst="rect">
            <a:avLst/>
          </a:prstGeom>
          <a:ln>
            <a:noFill/>
          </a:ln>
          <a:effectLst>
            <a:softEdge rad="112500"/>
          </a:effectLst>
        </p:spPr>
      </p:pic>
    </p:spTree>
    <p:extLst>
      <p:ext uri="{BB962C8B-B14F-4D97-AF65-F5344CB8AC3E}">
        <p14:creationId xmlns:p14="http://schemas.microsoft.com/office/powerpoint/2010/main" val="1495285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2950DD-800E-5718-F3D7-CCE8B9E339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07D107E-CB16-D13B-CD49-644E57EADE8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4F23FBC-AC35-6065-077F-64E8DF244C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FC25AB9-D551-7704-618E-A5C58C854FEC}"/>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Project Communications</a:t>
            </a:r>
          </a:p>
        </p:txBody>
      </p:sp>
      <p:sp>
        <p:nvSpPr>
          <p:cNvPr id="3" name="Rectangle: Rounded Corners 2">
            <a:extLst>
              <a:ext uri="{FF2B5EF4-FFF2-40B4-BE49-F238E27FC236}">
                <a16:creationId xmlns:a16="http://schemas.microsoft.com/office/drawing/2014/main" id="{3CE43D8C-9B15-E321-7E43-4DE9CCDEC6B8}"/>
              </a:ext>
            </a:extLst>
          </p:cNvPr>
          <p:cNvSpPr/>
          <p:nvPr/>
        </p:nvSpPr>
        <p:spPr>
          <a:xfrm>
            <a:off x="569419" y="2024874"/>
            <a:ext cx="6106684"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953ACA2E-434A-F429-B1E8-03C0B7A8EDEA}"/>
              </a:ext>
            </a:extLst>
          </p:cNvPr>
          <p:cNvSpPr/>
          <p:nvPr/>
        </p:nvSpPr>
        <p:spPr>
          <a:xfrm>
            <a:off x="599767" y="1980694"/>
            <a:ext cx="5968182" cy="4200445"/>
          </a:xfrm>
          <a:prstGeom prst="rect">
            <a:avLst/>
          </a:prstGeom>
        </p:spPr>
        <p:txBody>
          <a:bodyPr wrap="square">
            <a:spAutoFit/>
          </a:bodyPr>
          <a:lstStyle/>
          <a:p>
            <a:pPr algn="ctr">
              <a:lnSpc>
                <a:spcPct val="150000"/>
              </a:lnSpc>
            </a:pPr>
            <a:r>
              <a:rPr lang="en-US" b="1" dirty="0">
                <a:solidFill>
                  <a:srgbClr val="FF0000"/>
                </a:solidFill>
                <a:latin typeface="Alexandria Black" pitchFamily="2" charset="-78"/>
                <a:cs typeface="Alexandria Black" pitchFamily="2" charset="-78"/>
              </a:rPr>
              <a:t>Personal Needs.</a:t>
            </a:r>
          </a:p>
          <a:p>
            <a:pPr marL="342900" indent="-342900" algn="just">
              <a:lnSpc>
                <a:spcPct val="150000"/>
              </a:lnSpc>
              <a:buFont typeface="+mj-lt"/>
              <a:buAutoNum type="arabicPeriod" startAt="4"/>
            </a:pPr>
            <a:r>
              <a:rPr lang="en-US" b="1" dirty="0">
                <a:solidFill>
                  <a:srgbClr val="002060"/>
                </a:solidFill>
                <a:latin typeface="Alexandria Black" pitchFamily="2" charset="-78"/>
                <a:cs typeface="Alexandria Black" pitchFamily="2" charset="-78"/>
              </a:rPr>
              <a:t>Share.</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By sharing our thoughts, feelings, and rationale, we are managing communications to build trust. Trust is everything when it comes to working as a high-performing project team. To build trust, we must share our feelings, have open and honest communications, and discuss “why” decisions, changes, or actions are taken. The benefit of sharing is building relationships.</a:t>
            </a:r>
            <a:endParaRPr lang="en-US" dirty="0">
              <a:solidFill>
                <a:srgbClr val="002060"/>
              </a:solidFill>
              <a:latin typeface="Alexandria Light" pitchFamily="2" charset="-78"/>
              <a:cs typeface="Alexandria Light" pitchFamily="2" charset="-78"/>
            </a:endParaRPr>
          </a:p>
        </p:txBody>
      </p:sp>
      <p:sp>
        <p:nvSpPr>
          <p:cNvPr id="4" name="Rectangle: Rounded Corners 3">
            <a:extLst>
              <a:ext uri="{FF2B5EF4-FFF2-40B4-BE49-F238E27FC236}">
                <a16:creationId xmlns:a16="http://schemas.microsoft.com/office/drawing/2014/main" id="{6CE18E77-B568-53CD-65A7-62F3FAF658B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2609E5A-E52B-DE22-3E64-F2820BF9FA63}"/>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Project Communications</a:t>
            </a:r>
          </a:p>
        </p:txBody>
      </p:sp>
      <p:sp>
        <p:nvSpPr>
          <p:cNvPr id="7" name="TextBox 6">
            <a:extLst>
              <a:ext uri="{FF2B5EF4-FFF2-40B4-BE49-F238E27FC236}">
                <a16:creationId xmlns:a16="http://schemas.microsoft.com/office/drawing/2014/main" id="{79AB20D9-237F-BB21-64EA-97907E7AF39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A693D44B-B42D-67DB-DD9A-D24F7604C4D8}"/>
              </a:ext>
            </a:extLst>
          </p:cNvPr>
          <p:cNvPicPr>
            <a:picLocks noChangeAspect="1"/>
          </p:cNvPicPr>
          <p:nvPr/>
        </p:nvPicPr>
        <p:blipFill>
          <a:blip r:embed="rId3"/>
          <a:stretch>
            <a:fillRect/>
          </a:stretch>
        </p:blipFill>
        <p:spPr>
          <a:xfrm>
            <a:off x="6872748" y="2024874"/>
            <a:ext cx="4532770" cy="4577412"/>
          </a:xfrm>
          <a:prstGeom prst="rect">
            <a:avLst/>
          </a:prstGeom>
          <a:ln>
            <a:noFill/>
          </a:ln>
          <a:effectLst>
            <a:softEdge rad="112500"/>
          </a:effectLst>
        </p:spPr>
      </p:pic>
    </p:spTree>
    <p:extLst>
      <p:ext uri="{BB962C8B-B14F-4D97-AF65-F5344CB8AC3E}">
        <p14:creationId xmlns:p14="http://schemas.microsoft.com/office/powerpoint/2010/main" val="75449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FC85EC-499F-BD31-5839-F2675915A78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8657144-53E2-5F97-9EDF-9D34CB071EA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98463B-8493-7977-34DE-5E4A35EE10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A4271C2-DF72-8245-6D7E-A95E66D4AFF2}"/>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Project Communications</a:t>
            </a:r>
          </a:p>
        </p:txBody>
      </p:sp>
      <p:sp>
        <p:nvSpPr>
          <p:cNvPr id="3" name="Rectangle: Rounded Corners 2">
            <a:extLst>
              <a:ext uri="{FF2B5EF4-FFF2-40B4-BE49-F238E27FC236}">
                <a16:creationId xmlns:a16="http://schemas.microsoft.com/office/drawing/2014/main" id="{CB18DCD9-AB4A-F2A0-4B5C-2B1E89F51A97}"/>
              </a:ext>
            </a:extLst>
          </p:cNvPr>
          <p:cNvSpPr/>
          <p:nvPr/>
        </p:nvSpPr>
        <p:spPr>
          <a:xfrm>
            <a:off x="569419" y="2024874"/>
            <a:ext cx="6106684"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D174C2E0-1D3F-A7CC-0FF8-057AF3255C1B}"/>
              </a:ext>
            </a:extLst>
          </p:cNvPr>
          <p:cNvSpPr/>
          <p:nvPr/>
        </p:nvSpPr>
        <p:spPr>
          <a:xfrm>
            <a:off x="599767" y="1980694"/>
            <a:ext cx="5968182" cy="3784947"/>
          </a:xfrm>
          <a:prstGeom prst="rect">
            <a:avLst/>
          </a:prstGeom>
        </p:spPr>
        <p:txBody>
          <a:bodyPr wrap="square">
            <a:spAutoFit/>
          </a:bodyPr>
          <a:lstStyle/>
          <a:p>
            <a:pPr algn="ctr">
              <a:lnSpc>
                <a:spcPct val="150000"/>
              </a:lnSpc>
            </a:pPr>
            <a:r>
              <a:rPr lang="en-US" b="1" dirty="0">
                <a:solidFill>
                  <a:srgbClr val="FF0000"/>
                </a:solidFill>
                <a:latin typeface="Alexandria Black" pitchFamily="2" charset="-78"/>
                <a:cs typeface="Alexandria Black" pitchFamily="2" charset="-78"/>
              </a:rPr>
              <a:t>Personal Needs.</a:t>
            </a:r>
          </a:p>
          <a:p>
            <a:pPr marL="342900" indent="-342900" algn="just">
              <a:lnSpc>
                <a:spcPct val="150000"/>
              </a:lnSpc>
              <a:buFont typeface="+mj-lt"/>
              <a:buAutoNum type="arabicPeriod" startAt="4"/>
            </a:pPr>
            <a:r>
              <a:rPr lang="en-US" b="1" dirty="0">
                <a:solidFill>
                  <a:srgbClr val="002060"/>
                </a:solidFill>
                <a:latin typeface="Alexandria Black" pitchFamily="2" charset="-78"/>
                <a:cs typeface="Alexandria Black" pitchFamily="2" charset="-78"/>
              </a:rPr>
              <a:t>Share.</a:t>
            </a:r>
          </a:p>
          <a:p>
            <a:pPr algn="ctr">
              <a:lnSpc>
                <a:spcPct val="150000"/>
              </a:lnSpc>
            </a:pPr>
            <a:r>
              <a:rPr lang="en-US" dirty="0">
                <a:solidFill>
                  <a:srgbClr val="FF0000"/>
                </a:solidFill>
                <a:latin typeface="Alexandria Light" pitchFamily="2" charset="-78"/>
                <a:cs typeface="Alexandria Light" pitchFamily="2" charset="-78"/>
              </a:rPr>
              <a:t>Example</a:t>
            </a:r>
            <a:r>
              <a:rPr lang="en-US" dirty="0">
                <a:solidFill>
                  <a:schemeClr val="accent5">
                    <a:lumMod val="50000"/>
                  </a:schemeClr>
                </a:solidFill>
                <a:latin typeface="Alexandria Light" pitchFamily="2" charset="-78"/>
                <a:cs typeface="Alexandria Light" pitchFamily="2" charset="-78"/>
              </a:rPr>
              <a:t>: “I understand how you are feeling. I had a similar experience working on a large, complex project and worried about getting my regular work done. By developing a simple time management system, I scheduled time in my calendar to do project work and time for my operations work. It worked for me. It might also work for you.”</a:t>
            </a:r>
          </a:p>
        </p:txBody>
      </p:sp>
      <p:sp>
        <p:nvSpPr>
          <p:cNvPr id="4" name="Rectangle: Rounded Corners 3">
            <a:extLst>
              <a:ext uri="{FF2B5EF4-FFF2-40B4-BE49-F238E27FC236}">
                <a16:creationId xmlns:a16="http://schemas.microsoft.com/office/drawing/2014/main" id="{D590F5CC-4A0B-4EEB-98B0-86EA1E6CBFD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63114AE-5615-758B-DDF5-D7FBF91BA5AC}"/>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Project Communications</a:t>
            </a:r>
          </a:p>
        </p:txBody>
      </p:sp>
      <p:sp>
        <p:nvSpPr>
          <p:cNvPr id="7" name="TextBox 6">
            <a:extLst>
              <a:ext uri="{FF2B5EF4-FFF2-40B4-BE49-F238E27FC236}">
                <a16:creationId xmlns:a16="http://schemas.microsoft.com/office/drawing/2014/main" id="{D3043356-E027-48AD-ED0E-5493F16F37B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6B3C01A5-69E7-386C-5617-23E9A5B0A8C4}"/>
              </a:ext>
            </a:extLst>
          </p:cNvPr>
          <p:cNvPicPr>
            <a:picLocks noChangeAspect="1"/>
          </p:cNvPicPr>
          <p:nvPr/>
        </p:nvPicPr>
        <p:blipFill>
          <a:blip r:embed="rId3"/>
          <a:stretch>
            <a:fillRect/>
          </a:stretch>
        </p:blipFill>
        <p:spPr>
          <a:xfrm>
            <a:off x="6872748" y="2024874"/>
            <a:ext cx="4532770" cy="4577412"/>
          </a:xfrm>
          <a:prstGeom prst="rect">
            <a:avLst/>
          </a:prstGeom>
          <a:ln>
            <a:noFill/>
          </a:ln>
          <a:effectLst>
            <a:softEdge rad="112500"/>
          </a:effectLst>
        </p:spPr>
      </p:pic>
    </p:spTree>
    <p:extLst>
      <p:ext uri="{BB962C8B-B14F-4D97-AF65-F5344CB8AC3E}">
        <p14:creationId xmlns:p14="http://schemas.microsoft.com/office/powerpoint/2010/main" val="305763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008C00-E4FD-C27A-C12F-E10A8BF64E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99DC01-04F4-6A59-04ED-6595E9D502B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81E4468-DC74-EA20-CE98-94DAAF6A6D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0C27CBB-9D2E-576B-445E-DC0C1AF9D23F}"/>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Project Communications</a:t>
            </a:r>
          </a:p>
        </p:txBody>
      </p:sp>
      <p:sp>
        <p:nvSpPr>
          <p:cNvPr id="3" name="Rectangle: Rounded Corners 2">
            <a:extLst>
              <a:ext uri="{FF2B5EF4-FFF2-40B4-BE49-F238E27FC236}">
                <a16:creationId xmlns:a16="http://schemas.microsoft.com/office/drawing/2014/main" id="{939A13B4-7707-8E82-4197-07DA519F8EB4}"/>
              </a:ext>
            </a:extLst>
          </p:cNvPr>
          <p:cNvSpPr/>
          <p:nvPr/>
        </p:nvSpPr>
        <p:spPr>
          <a:xfrm>
            <a:off x="569418" y="2024874"/>
            <a:ext cx="6303329"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BFE0CC6-7618-990C-4522-47E5C301C89E}"/>
              </a:ext>
            </a:extLst>
          </p:cNvPr>
          <p:cNvSpPr/>
          <p:nvPr/>
        </p:nvSpPr>
        <p:spPr>
          <a:xfrm>
            <a:off x="599766" y="1980694"/>
            <a:ext cx="6164827" cy="4575035"/>
          </a:xfrm>
          <a:prstGeom prst="rect">
            <a:avLst/>
          </a:prstGeom>
        </p:spPr>
        <p:txBody>
          <a:bodyPr wrap="square">
            <a:spAutoFit/>
          </a:bodyPr>
          <a:lstStyle/>
          <a:p>
            <a:pPr algn="ctr">
              <a:lnSpc>
                <a:spcPct val="150000"/>
              </a:lnSpc>
            </a:pPr>
            <a:r>
              <a:rPr lang="en-US" b="1" dirty="0">
                <a:solidFill>
                  <a:srgbClr val="FF0000"/>
                </a:solidFill>
                <a:latin typeface="Alexandria Black" pitchFamily="2" charset="-78"/>
                <a:cs typeface="Alexandria Black" pitchFamily="2" charset="-78"/>
              </a:rPr>
              <a:t>Personal Needs.</a:t>
            </a:r>
          </a:p>
          <a:p>
            <a:pPr marL="342900" indent="-342900" algn="just">
              <a:lnSpc>
                <a:spcPct val="150000"/>
              </a:lnSpc>
              <a:buFont typeface="+mj-lt"/>
              <a:buAutoNum type="arabicPeriod" startAt="5"/>
            </a:pPr>
            <a:r>
              <a:rPr lang="en-US" b="1" dirty="0">
                <a:solidFill>
                  <a:srgbClr val="002060"/>
                </a:solidFill>
                <a:latin typeface="Alexandria Black" pitchFamily="2" charset="-78"/>
                <a:cs typeface="Alexandria Black" pitchFamily="2" charset="-78"/>
              </a:rPr>
              <a:t>Support.</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By providing support without removing responsibility, we are managing communications to build ownership. In managing projects, everything is “owned” by someone. When you own a task or responsibility, you are more likely to see it to completion and be successful. As the project manager, it is your responsibility to provide the necessary resources to help team members get their project tasks done and remove any obstacles that get in their way. With support, you are building confidence in others to be successful.</a:t>
            </a:r>
            <a:endParaRPr lang="en-US" sz="1600" dirty="0">
              <a:solidFill>
                <a:srgbClr val="002060"/>
              </a:solidFill>
              <a:latin typeface="Alexandria Light" pitchFamily="2" charset="-78"/>
              <a:cs typeface="Alexandria Light" pitchFamily="2" charset="-78"/>
            </a:endParaRPr>
          </a:p>
        </p:txBody>
      </p:sp>
      <p:sp>
        <p:nvSpPr>
          <p:cNvPr id="4" name="Rectangle: Rounded Corners 3">
            <a:extLst>
              <a:ext uri="{FF2B5EF4-FFF2-40B4-BE49-F238E27FC236}">
                <a16:creationId xmlns:a16="http://schemas.microsoft.com/office/drawing/2014/main" id="{0306FA46-E69F-1778-C2C2-BA810685097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CF093D8-1D2A-B2BA-457A-1A21A5D0C40B}"/>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Project Communications</a:t>
            </a:r>
          </a:p>
        </p:txBody>
      </p:sp>
      <p:sp>
        <p:nvSpPr>
          <p:cNvPr id="7" name="TextBox 6">
            <a:extLst>
              <a:ext uri="{FF2B5EF4-FFF2-40B4-BE49-F238E27FC236}">
                <a16:creationId xmlns:a16="http://schemas.microsoft.com/office/drawing/2014/main" id="{1BC185D4-DFF1-9B1A-1A66-C376F802269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1" name="Picture 10">
            <a:extLst>
              <a:ext uri="{FF2B5EF4-FFF2-40B4-BE49-F238E27FC236}">
                <a16:creationId xmlns:a16="http://schemas.microsoft.com/office/drawing/2014/main" id="{3AA7D9CD-81AC-C446-DCA3-07243F76507B}"/>
              </a:ext>
            </a:extLst>
          </p:cNvPr>
          <p:cNvPicPr>
            <a:picLocks noChangeAspect="1"/>
          </p:cNvPicPr>
          <p:nvPr/>
        </p:nvPicPr>
        <p:blipFill>
          <a:blip r:embed="rId3"/>
          <a:stretch>
            <a:fillRect/>
          </a:stretch>
        </p:blipFill>
        <p:spPr>
          <a:xfrm>
            <a:off x="7010400" y="2024874"/>
            <a:ext cx="4421599" cy="4661127"/>
          </a:xfrm>
          <a:prstGeom prst="rect">
            <a:avLst/>
          </a:prstGeom>
          <a:ln>
            <a:noFill/>
          </a:ln>
          <a:effectLst>
            <a:softEdge rad="112500"/>
          </a:effectLst>
        </p:spPr>
      </p:pic>
    </p:spTree>
    <p:extLst>
      <p:ext uri="{BB962C8B-B14F-4D97-AF65-F5344CB8AC3E}">
        <p14:creationId xmlns:p14="http://schemas.microsoft.com/office/powerpoint/2010/main" val="1338869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564D05-D493-0801-3261-DDDE5D3579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24F0698-D133-9794-CBFB-873BBABFDAD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B5CBAF4-6CD9-EC68-4593-55C396E0CE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55CECE2-E6E6-18AF-2220-6156EA11F9F0}"/>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Project Communications</a:t>
            </a:r>
          </a:p>
        </p:txBody>
      </p:sp>
      <p:sp>
        <p:nvSpPr>
          <p:cNvPr id="3" name="Rectangle: Rounded Corners 2">
            <a:extLst>
              <a:ext uri="{FF2B5EF4-FFF2-40B4-BE49-F238E27FC236}">
                <a16:creationId xmlns:a16="http://schemas.microsoft.com/office/drawing/2014/main" id="{7DF91404-4F35-CA0C-4D4D-F55895FA0FB0}"/>
              </a:ext>
            </a:extLst>
          </p:cNvPr>
          <p:cNvSpPr/>
          <p:nvPr/>
        </p:nvSpPr>
        <p:spPr>
          <a:xfrm>
            <a:off x="569419" y="2024874"/>
            <a:ext cx="6106684"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502F2814-DCBD-CE61-5A4C-41D8989028B9}"/>
              </a:ext>
            </a:extLst>
          </p:cNvPr>
          <p:cNvSpPr/>
          <p:nvPr/>
        </p:nvSpPr>
        <p:spPr>
          <a:xfrm>
            <a:off x="599767" y="1980694"/>
            <a:ext cx="5968182" cy="3334824"/>
          </a:xfrm>
          <a:prstGeom prst="rect">
            <a:avLst/>
          </a:prstGeom>
        </p:spPr>
        <p:txBody>
          <a:bodyPr wrap="square">
            <a:spAutoFit/>
          </a:bodyPr>
          <a:lstStyle/>
          <a:p>
            <a:pPr algn="ctr">
              <a:lnSpc>
                <a:spcPct val="200000"/>
              </a:lnSpc>
            </a:pPr>
            <a:r>
              <a:rPr lang="en-US" b="1" dirty="0">
                <a:solidFill>
                  <a:srgbClr val="FF0000"/>
                </a:solidFill>
                <a:latin typeface="Alexandria Black" pitchFamily="2" charset="-78"/>
                <a:cs typeface="Alexandria Black" pitchFamily="2" charset="-78"/>
              </a:rPr>
              <a:t>Personal Needs.</a:t>
            </a:r>
          </a:p>
          <a:p>
            <a:pPr marL="342900" indent="-342900" algn="just">
              <a:lnSpc>
                <a:spcPct val="200000"/>
              </a:lnSpc>
              <a:buFont typeface="+mj-lt"/>
              <a:buAutoNum type="arabicPeriod" startAt="4"/>
            </a:pPr>
            <a:r>
              <a:rPr lang="en-US" b="1" dirty="0">
                <a:solidFill>
                  <a:srgbClr val="002060"/>
                </a:solidFill>
                <a:latin typeface="Alexandria Black" pitchFamily="2" charset="-78"/>
                <a:cs typeface="Alexandria Black" pitchFamily="2" charset="-78"/>
              </a:rPr>
              <a:t>Share.</a:t>
            </a:r>
          </a:p>
          <a:p>
            <a:pPr algn="ctr">
              <a:lnSpc>
                <a:spcPct val="200000"/>
              </a:lnSpc>
            </a:pPr>
            <a:r>
              <a:rPr lang="en-US" dirty="0">
                <a:solidFill>
                  <a:srgbClr val="FF0000"/>
                </a:solidFill>
                <a:latin typeface="Alexandria Light" pitchFamily="2" charset="-78"/>
                <a:cs typeface="Alexandria Light" pitchFamily="2" charset="-78"/>
              </a:rPr>
              <a:t>Example</a:t>
            </a:r>
            <a:r>
              <a:rPr lang="en-US" dirty="0">
                <a:solidFill>
                  <a:schemeClr val="accent5">
                    <a:lumMod val="50000"/>
                  </a:schemeClr>
                </a:solidFill>
                <a:latin typeface="Alexandria Light" pitchFamily="2" charset="-78"/>
                <a:cs typeface="Alexandria Light" pitchFamily="2" charset="-78"/>
              </a:rPr>
              <a:t>: “What can I do to help you? What is in your way of getting the project done? Perhaps there are some barriers that I can remove for you to be successful.”</a:t>
            </a:r>
          </a:p>
        </p:txBody>
      </p:sp>
      <p:sp>
        <p:nvSpPr>
          <p:cNvPr id="4" name="Rectangle: Rounded Corners 3">
            <a:extLst>
              <a:ext uri="{FF2B5EF4-FFF2-40B4-BE49-F238E27FC236}">
                <a16:creationId xmlns:a16="http://schemas.microsoft.com/office/drawing/2014/main" id="{71CB2306-D6A0-6B87-EC27-2DCB76E13A42}"/>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3762FD4-4CE6-7228-D31C-744C8D8B15F7}"/>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Project Communications</a:t>
            </a:r>
          </a:p>
        </p:txBody>
      </p:sp>
      <p:sp>
        <p:nvSpPr>
          <p:cNvPr id="7" name="TextBox 6">
            <a:extLst>
              <a:ext uri="{FF2B5EF4-FFF2-40B4-BE49-F238E27FC236}">
                <a16:creationId xmlns:a16="http://schemas.microsoft.com/office/drawing/2014/main" id="{B4CE4B8B-0495-7AD4-B1CC-F78B70801EE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9" name="Picture 8">
            <a:extLst>
              <a:ext uri="{FF2B5EF4-FFF2-40B4-BE49-F238E27FC236}">
                <a16:creationId xmlns:a16="http://schemas.microsoft.com/office/drawing/2014/main" id="{C3942666-09C7-D427-89D5-07EACBD8D20C}"/>
              </a:ext>
            </a:extLst>
          </p:cNvPr>
          <p:cNvPicPr>
            <a:picLocks noChangeAspect="1"/>
          </p:cNvPicPr>
          <p:nvPr/>
        </p:nvPicPr>
        <p:blipFill>
          <a:blip r:embed="rId3"/>
          <a:stretch>
            <a:fillRect/>
          </a:stretch>
        </p:blipFill>
        <p:spPr>
          <a:xfrm>
            <a:off x="7010400" y="2024874"/>
            <a:ext cx="4421599" cy="4661127"/>
          </a:xfrm>
          <a:prstGeom prst="rect">
            <a:avLst/>
          </a:prstGeom>
          <a:ln>
            <a:noFill/>
          </a:ln>
          <a:effectLst>
            <a:softEdge rad="112500"/>
          </a:effectLst>
        </p:spPr>
      </p:pic>
    </p:spTree>
    <p:extLst>
      <p:ext uri="{BB962C8B-B14F-4D97-AF65-F5344CB8AC3E}">
        <p14:creationId xmlns:p14="http://schemas.microsoft.com/office/powerpoint/2010/main" val="2131804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EA68C3-A434-A60B-4A4B-B7AC08F6BD8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A6CAB10-0A94-4150-6AE0-34310AA3001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C1F6109-31D7-4B53-B44E-55C875684D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858E584-E915-7AAD-79A5-50EAF86D3F4A}"/>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Project Communications</a:t>
            </a:r>
          </a:p>
        </p:txBody>
      </p:sp>
      <p:sp>
        <p:nvSpPr>
          <p:cNvPr id="3" name="Rectangle: Rounded Corners 2">
            <a:extLst>
              <a:ext uri="{FF2B5EF4-FFF2-40B4-BE49-F238E27FC236}">
                <a16:creationId xmlns:a16="http://schemas.microsoft.com/office/drawing/2014/main" id="{4F85C653-71FB-09F4-AED2-235F5B489ABA}"/>
              </a:ext>
            </a:extLst>
          </p:cNvPr>
          <p:cNvSpPr/>
          <p:nvPr/>
        </p:nvSpPr>
        <p:spPr>
          <a:xfrm>
            <a:off x="569419" y="2024874"/>
            <a:ext cx="6106684"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498D380-9D42-E05B-E1D4-4D29C01ED9F9}"/>
              </a:ext>
            </a:extLst>
          </p:cNvPr>
          <p:cNvSpPr/>
          <p:nvPr/>
        </p:nvSpPr>
        <p:spPr>
          <a:xfrm>
            <a:off x="599767" y="1980694"/>
            <a:ext cx="5968182" cy="4528869"/>
          </a:xfrm>
          <a:prstGeom prst="rect">
            <a:avLst/>
          </a:prstGeom>
        </p:spPr>
        <p:txBody>
          <a:bodyPr wrap="square">
            <a:spAutoFit/>
          </a:bodyPr>
          <a:lstStyle/>
          <a:p>
            <a:pPr algn="ctr">
              <a:lnSpc>
                <a:spcPct val="150000"/>
              </a:lnSpc>
            </a:pPr>
            <a:r>
              <a:rPr lang="en-US" b="1" dirty="0">
                <a:solidFill>
                  <a:srgbClr val="FF0000"/>
                </a:solidFill>
                <a:latin typeface="Alexandria Black" pitchFamily="2" charset="-78"/>
                <a:cs typeface="Alexandria Black" pitchFamily="2" charset="-78"/>
              </a:rPr>
              <a:t>Personal Needs.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Using these five key principles in managing project communications ensures that the personal needs of your project team and stakeholders are being addressed.</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 They feel “</a:t>
            </a:r>
            <a:r>
              <a:rPr lang="en-US" sz="1600" dirty="0">
                <a:solidFill>
                  <a:srgbClr val="7030A0"/>
                </a:solidFill>
                <a:latin typeface="Alexandria Light" pitchFamily="2" charset="-78"/>
                <a:cs typeface="Alexandria Light" pitchFamily="2" charset="-78"/>
              </a:rPr>
              <a:t>valued, respected, and understood</a:t>
            </a:r>
            <a:r>
              <a:rPr lang="en-US" sz="1600" dirty="0">
                <a:latin typeface="Alexandria Light" pitchFamily="2" charset="-78"/>
                <a:cs typeface="Alexandria Light" pitchFamily="2" charset="-78"/>
              </a:rPr>
              <a:t>.” How will you know their personal needs? For the project team, we suggest simply asking each team member. For outside stakeholders, we suggest identifying their needs during stakeholder analysis and documenting them in your stakeholder register as part of knowing your audience.</a:t>
            </a:r>
          </a:p>
        </p:txBody>
      </p:sp>
      <p:sp>
        <p:nvSpPr>
          <p:cNvPr id="4" name="Rectangle: Rounded Corners 3">
            <a:extLst>
              <a:ext uri="{FF2B5EF4-FFF2-40B4-BE49-F238E27FC236}">
                <a16:creationId xmlns:a16="http://schemas.microsoft.com/office/drawing/2014/main" id="{596ABD36-7490-0B49-8D0C-5E42BCB17F02}"/>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56BC58C-C5CC-F05A-1637-CB9156F61922}"/>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Project Communications</a:t>
            </a:r>
          </a:p>
        </p:txBody>
      </p:sp>
      <p:sp>
        <p:nvSpPr>
          <p:cNvPr id="7" name="TextBox 6">
            <a:extLst>
              <a:ext uri="{FF2B5EF4-FFF2-40B4-BE49-F238E27FC236}">
                <a16:creationId xmlns:a16="http://schemas.microsoft.com/office/drawing/2014/main" id="{DD9B7459-D9B4-838E-D404-A79DB223B02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52" name="Picture 4" descr="Improving Communication in the Workplace: 5 Ways to Help Your ...">
            <a:extLst>
              <a:ext uri="{FF2B5EF4-FFF2-40B4-BE49-F238E27FC236}">
                <a16:creationId xmlns:a16="http://schemas.microsoft.com/office/drawing/2014/main" id="{AD3E5A6A-001C-FC01-8E97-DE5DDFA9B1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7091" y="1926105"/>
            <a:ext cx="4542504" cy="4542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9539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757518-209A-5EBE-1C45-E9395264478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94791E-1735-A8AA-8724-D79C5D2101B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BA4D68D-20FB-C300-3D1F-2ED0B63D86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B92C1F5-0F98-60D2-37A1-1FFC8FA8D24B}"/>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Project Communications</a:t>
            </a:r>
          </a:p>
        </p:txBody>
      </p:sp>
      <p:sp>
        <p:nvSpPr>
          <p:cNvPr id="3" name="Rectangle: Rounded Corners 2">
            <a:extLst>
              <a:ext uri="{FF2B5EF4-FFF2-40B4-BE49-F238E27FC236}">
                <a16:creationId xmlns:a16="http://schemas.microsoft.com/office/drawing/2014/main" id="{F52987F4-226C-5CDE-730D-AED3950899D3}"/>
              </a:ext>
            </a:extLst>
          </p:cNvPr>
          <p:cNvSpPr/>
          <p:nvPr/>
        </p:nvSpPr>
        <p:spPr>
          <a:xfrm>
            <a:off x="569419" y="2024874"/>
            <a:ext cx="6106684"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16340DF-8948-1CF3-7DCE-408D8C6613AF}"/>
              </a:ext>
            </a:extLst>
          </p:cNvPr>
          <p:cNvSpPr/>
          <p:nvPr/>
        </p:nvSpPr>
        <p:spPr>
          <a:xfrm>
            <a:off x="599767" y="1921702"/>
            <a:ext cx="5968182" cy="4667368"/>
          </a:xfrm>
          <a:prstGeom prst="rect">
            <a:avLst/>
          </a:prstGeom>
        </p:spPr>
        <p:txBody>
          <a:bodyPr wrap="square">
            <a:spAutoFit/>
          </a:bodyPr>
          <a:lstStyle/>
          <a:p>
            <a:pPr algn="ctr">
              <a:lnSpc>
                <a:spcPct val="150000"/>
              </a:lnSpc>
            </a:pPr>
            <a:r>
              <a:rPr lang="en-US" sz="2400" b="1" dirty="0">
                <a:solidFill>
                  <a:srgbClr val="FF0000"/>
                </a:solidFill>
                <a:latin typeface="Alexandria Black" pitchFamily="2" charset="-78"/>
                <a:cs typeface="Alexandria Black" pitchFamily="2" charset="-78"/>
              </a:rPr>
              <a:t>Practical Needs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 “five-step” conversation roadmap called the Interaction Guidelines is considered as “a vehicle to frame conversations in a quick, logical, and thorough way—from start to finish—to cover all the specific information people need” on the project.</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This approach can be used with any conversation or interaction—any time—with anyone associated with the project. To meet the practical needs and to ensure that you have addressed all items that need discussing, the five steps in the Interaction Guidelines provide an excellent framework to follow</a:t>
            </a:r>
          </a:p>
        </p:txBody>
      </p:sp>
      <p:sp>
        <p:nvSpPr>
          <p:cNvPr id="4" name="Rectangle: Rounded Corners 3">
            <a:extLst>
              <a:ext uri="{FF2B5EF4-FFF2-40B4-BE49-F238E27FC236}">
                <a16:creationId xmlns:a16="http://schemas.microsoft.com/office/drawing/2014/main" id="{E6AF07F7-1C75-8817-BAA0-2BF2F615AFA4}"/>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807B3E6-F9C9-DADA-800D-525F81FEBEB5}"/>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Project Communications</a:t>
            </a:r>
          </a:p>
        </p:txBody>
      </p:sp>
      <p:sp>
        <p:nvSpPr>
          <p:cNvPr id="7" name="TextBox 6">
            <a:extLst>
              <a:ext uri="{FF2B5EF4-FFF2-40B4-BE49-F238E27FC236}">
                <a16:creationId xmlns:a16="http://schemas.microsoft.com/office/drawing/2014/main" id="{D7693975-5610-BE66-6B3B-2AC0FD71C21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4338" name="Picture 2" descr="Critical Conversations: How to Get them Right | DDI">
            <a:extLst>
              <a:ext uri="{FF2B5EF4-FFF2-40B4-BE49-F238E27FC236}">
                <a16:creationId xmlns:a16="http://schemas.microsoft.com/office/drawing/2014/main" id="{3E11360F-7ECE-0E1C-0D83-308EF4083E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1636" y="2063722"/>
            <a:ext cx="5582879" cy="4137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3092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67B720-8B6A-BD19-417B-4526F41C04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4F2FC7F-1349-8944-C3A7-85A2325B573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9EB82B8-E113-F131-54EB-E346A26E6B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58EC17D-1093-EE8E-910C-2E78DCBA4D37}"/>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Project Communications</a:t>
            </a:r>
          </a:p>
        </p:txBody>
      </p:sp>
      <p:sp>
        <p:nvSpPr>
          <p:cNvPr id="3" name="Rectangle: Rounded Corners 2">
            <a:extLst>
              <a:ext uri="{FF2B5EF4-FFF2-40B4-BE49-F238E27FC236}">
                <a16:creationId xmlns:a16="http://schemas.microsoft.com/office/drawing/2014/main" id="{2B935F60-1776-03B6-C521-2D8F66E3B5F8}"/>
              </a:ext>
            </a:extLst>
          </p:cNvPr>
          <p:cNvSpPr/>
          <p:nvPr/>
        </p:nvSpPr>
        <p:spPr>
          <a:xfrm>
            <a:off x="569419" y="2024874"/>
            <a:ext cx="6106684"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74E002BF-960F-5890-4778-E596D933CB69}"/>
              </a:ext>
            </a:extLst>
          </p:cNvPr>
          <p:cNvSpPr/>
          <p:nvPr/>
        </p:nvSpPr>
        <p:spPr>
          <a:xfrm>
            <a:off x="599767" y="1921702"/>
            <a:ext cx="5968182" cy="4667368"/>
          </a:xfrm>
          <a:prstGeom prst="rect">
            <a:avLst/>
          </a:prstGeom>
        </p:spPr>
        <p:txBody>
          <a:bodyPr wrap="square">
            <a:spAutoFit/>
          </a:bodyPr>
          <a:lstStyle/>
          <a:p>
            <a:pPr algn="ctr">
              <a:lnSpc>
                <a:spcPct val="150000"/>
              </a:lnSpc>
            </a:pPr>
            <a:r>
              <a:rPr lang="en-US" sz="2400" b="1" dirty="0">
                <a:solidFill>
                  <a:srgbClr val="FF0000"/>
                </a:solidFill>
                <a:latin typeface="Alexandria Black" pitchFamily="2" charset="-78"/>
                <a:cs typeface="Alexandria Black" pitchFamily="2" charset="-78"/>
              </a:rPr>
              <a:t>Practical Needs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 “five-step” conversation roadmap called the Interaction Guidelines is considered as “a vehicle to frame conversations in a quick, logical, and thorough way—from start to finish—to cover all the specific information people need” on the project.</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This approach can be used with any conversation or interaction—any time—with anyone associated with the project. To meet the practical needs and to ensure that you have addressed all items that need discussing, the five steps in the Interaction Guidelines provide an excellent framework to follow</a:t>
            </a:r>
          </a:p>
        </p:txBody>
      </p:sp>
      <p:sp>
        <p:nvSpPr>
          <p:cNvPr id="4" name="Rectangle: Rounded Corners 3">
            <a:extLst>
              <a:ext uri="{FF2B5EF4-FFF2-40B4-BE49-F238E27FC236}">
                <a16:creationId xmlns:a16="http://schemas.microsoft.com/office/drawing/2014/main" id="{38F64906-7ECF-8C93-028B-6447015F8454}"/>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C090330-971B-6A51-ADFF-C491F6FD9003}"/>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Project Communications</a:t>
            </a:r>
          </a:p>
        </p:txBody>
      </p:sp>
      <p:sp>
        <p:nvSpPr>
          <p:cNvPr id="7" name="TextBox 6">
            <a:extLst>
              <a:ext uri="{FF2B5EF4-FFF2-40B4-BE49-F238E27FC236}">
                <a16:creationId xmlns:a16="http://schemas.microsoft.com/office/drawing/2014/main" id="{F8D893C0-5B20-960E-5E56-0B4E06BB808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4338" name="Picture 2" descr="Critical Conversations: How to Get them Right | DDI">
            <a:extLst>
              <a:ext uri="{FF2B5EF4-FFF2-40B4-BE49-F238E27FC236}">
                <a16:creationId xmlns:a16="http://schemas.microsoft.com/office/drawing/2014/main" id="{8A725956-B612-1772-0F72-DAA7BA92CC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1636" y="2063722"/>
            <a:ext cx="5582879" cy="4137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7662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534D4-5AB4-C477-D6B6-B9B0992F1EB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34C4A86-48FB-F389-D591-77425B53F9F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1488B9D-AE9D-F5D5-0E28-00DDBBEAA0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4809823-3BBB-ACA2-5C6B-0AC19D713660}"/>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Project Communications</a:t>
            </a:r>
          </a:p>
        </p:txBody>
      </p:sp>
      <p:sp>
        <p:nvSpPr>
          <p:cNvPr id="3" name="Rectangle: Rounded Corners 2">
            <a:extLst>
              <a:ext uri="{FF2B5EF4-FFF2-40B4-BE49-F238E27FC236}">
                <a16:creationId xmlns:a16="http://schemas.microsoft.com/office/drawing/2014/main" id="{3671DD4D-38AC-F48A-533E-B1513916157B}"/>
              </a:ext>
            </a:extLst>
          </p:cNvPr>
          <p:cNvSpPr/>
          <p:nvPr/>
        </p:nvSpPr>
        <p:spPr>
          <a:xfrm>
            <a:off x="569418" y="2024874"/>
            <a:ext cx="6303329"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757C6DA-D86C-6D0C-021E-A3B15C35A36B}"/>
              </a:ext>
            </a:extLst>
          </p:cNvPr>
          <p:cNvSpPr/>
          <p:nvPr/>
        </p:nvSpPr>
        <p:spPr>
          <a:xfrm>
            <a:off x="599766" y="2020022"/>
            <a:ext cx="6164827" cy="4528869"/>
          </a:xfrm>
          <a:prstGeom prst="rect">
            <a:avLst/>
          </a:prstGeom>
        </p:spPr>
        <p:txBody>
          <a:bodyPr wrap="square">
            <a:spAutoFit/>
          </a:bodyPr>
          <a:lstStyle/>
          <a:p>
            <a:pPr algn="ctr"/>
            <a:r>
              <a:rPr lang="en-US" sz="2400" b="1" dirty="0">
                <a:solidFill>
                  <a:srgbClr val="FF0000"/>
                </a:solidFill>
                <a:latin typeface="Alexandria Black" pitchFamily="2" charset="-78"/>
                <a:cs typeface="Alexandria Black" pitchFamily="2" charset="-78"/>
              </a:rPr>
              <a:t>Practical Needs</a:t>
            </a:r>
          </a:p>
          <a:p>
            <a:pPr marL="342900" indent="-342900" algn="just">
              <a:lnSpc>
                <a:spcPct val="150000"/>
              </a:lnSpc>
              <a:buFont typeface="+mj-lt"/>
              <a:buAutoNum type="arabicPeriod"/>
            </a:pPr>
            <a:r>
              <a:rPr lang="en-US" b="1" dirty="0">
                <a:solidFill>
                  <a:srgbClr val="002060"/>
                </a:solidFill>
                <a:latin typeface="Alexandria Black" pitchFamily="2" charset="-78"/>
                <a:cs typeface="Alexandria Black" pitchFamily="2" charset="-78"/>
              </a:rPr>
              <a:t>OPEN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 this step, we address what the objective of this conversation is and why it is important. Just like a “project objective,” you could consider this step as your “communication objective.” This is an opportunity to “open the dialogue.</a:t>
            </a:r>
          </a:p>
          <a:p>
            <a:pPr algn="ctr">
              <a:lnSpc>
                <a:spcPct val="150000"/>
              </a:lnSpc>
            </a:pPr>
            <a:r>
              <a:rPr lang="en-US" sz="1600" dirty="0">
                <a:solidFill>
                  <a:srgbClr val="FF0000"/>
                </a:solidFill>
                <a:latin typeface="Alexandria Light" pitchFamily="2" charset="-78"/>
                <a:cs typeface="Alexandria Light" pitchFamily="2" charset="-78"/>
              </a:rPr>
              <a:t>Example</a:t>
            </a:r>
            <a:r>
              <a:rPr lang="en-US" sz="1600" dirty="0">
                <a:solidFill>
                  <a:srgbClr val="002060"/>
                </a:solidFill>
                <a:latin typeface="Alexandria Light" pitchFamily="2" charset="-78"/>
                <a:cs typeface="Alexandria Light" pitchFamily="2" charset="-78"/>
              </a:rPr>
              <a:t>: Today, I would like to hear your thoughts on how the team will achieve the project objective for the new accounting system. This new system will reduce our invoicing time by 30 days and accelerate the receipt of customer payments.</a:t>
            </a:r>
          </a:p>
        </p:txBody>
      </p:sp>
      <p:sp>
        <p:nvSpPr>
          <p:cNvPr id="4" name="Rectangle: Rounded Corners 3">
            <a:extLst>
              <a:ext uri="{FF2B5EF4-FFF2-40B4-BE49-F238E27FC236}">
                <a16:creationId xmlns:a16="http://schemas.microsoft.com/office/drawing/2014/main" id="{D94F54FA-9340-35BD-62BC-6D8E8324FDF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F37F7F8-6ABA-456E-BAC5-28E7C848814D}"/>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Project Communications</a:t>
            </a:r>
          </a:p>
        </p:txBody>
      </p:sp>
      <p:sp>
        <p:nvSpPr>
          <p:cNvPr id="7" name="TextBox 6">
            <a:extLst>
              <a:ext uri="{FF2B5EF4-FFF2-40B4-BE49-F238E27FC236}">
                <a16:creationId xmlns:a16="http://schemas.microsoft.com/office/drawing/2014/main" id="{1F21D478-E545-AC8F-3E0D-E1E0196B3E0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75438000-2A87-6DE8-CC8B-F162E3E67965}"/>
              </a:ext>
            </a:extLst>
          </p:cNvPr>
          <p:cNvPicPr>
            <a:picLocks noChangeAspect="1"/>
          </p:cNvPicPr>
          <p:nvPr/>
        </p:nvPicPr>
        <p:blipFill>
          <a:blip r:embed="rId3"/>
          <a:stretch>
            <a:fillRect/>
          </a:stretch>
        </p:blipFill>
        <p:spPr>
          <a:xfrm>
            <a:off x="7010400" y="2063722"/>
            <a:ext cx="4421599" cy="4635332"/>
          </a:xfrm>
          <a:prstGeom prst="rect">
            <a:avLst/>
          </a:prstGeom>
          <a:ln>
            <a:noFill/>
          </a:ln>
          <a:effectLst>
            <a:softEdge rad="112500"/>
          </a:effectLst>
        </p:spPr>
      </p:pic>
    </p:spTree>
    <p:extLst>
      <p:ext uri="{BB962C8B-B14F-4D97-AF65-F5344CB8AC3E}">
        <p14:creationId xmlns:p14="http://schemas.microsoft.com/office/powerpoint/2010/main" val="3695290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101F3D-D746-4167-5E65-0E5AAB608C2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884BB76-FCC4-91D3-0950-822F2FA45D6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C27CE49-3CBD-9B40-690D-018AA4A01B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A440020-D5A0-2BCF-C92D-5420521CC8BE}"/>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Project Communications</a:t>
            </a:r>
          </a:p>
        </p:txBody>
      </p:sp>
      <p:sp>
        <p:nvSpPr>
          <p:cNvPr id="3" name="Rectangle: Rounded Corners 2">
            <a:extLst>
              <a:ext uri="{FF2B5EF4-FFF2-40B4-BE49-F238E27FC236}">
                <a16:creationId xmlns:a16="http://schemas.microsoft.com/office/drawing/2014/main" id="{FE17B7A5-5FD2-D79A-B64E-6CC6E7B9C363}"/>
              </a:ext>
            </a:extLst>
          </p:cNvPr>
          <p:cNvSpPr/>
          <p:nvPr/>
        </p:nvSpPr>
        <p:spPr>
          <a:xfrm>
            <a:off x="569418" y="2024874"/>
            <a:ext cx="6303329"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1DFA08C-F099-C539-8D79-11268B71CB19}"/>
              </a:ext>
            </a:extLst>
          </p:cNvPr>
          <p:cNvSpPr/>
          <p:nvPr/>
        </p:nvSpPr>
        <p:spPr>
          <a:xfrm>
            <a:off x="599766" y="2020022"/>
            <a:ext cx="6164827" cy="4159537"/>
          </a:xfrm>
          <a:prstGeom prst="rect">
            <a:avLst/>
          </a:prstGeom>
        </p:spPr>
        <p:txBody>
          <a:bodyPr wrap="square">
            <a:spAutoFit/>
          </a:bodyPr>
          <a:lstStyle/>
          <a:p>
            <a:pPr algn="ctr"/>
            <a:r>
              <a:rPr lang="en-US" sz="2400" b="1" dirty="0">
                <a:solidFill>
                  <a:srgbClr val="FF0000"/>
                </a:solidFill>
                <a:latin typeface="Alexandria Black" pitchFamily="2" charset="-78"/>
                <a:cs typeface="Alexandria Black" pitchFamily="2" charset="-78"/>
              </a:rPr>
              <a:t>Practical Needs</a:t>
            </a:r>
          </a:p>
          <a:p>
            <a:pPr marL="342900" indent="-342900" algn="just">
              <a:lnSpc>
                <a:spcPct val="150000"/>
              </a:lnSpc>
              <a:buFont typeface="+mj-lt"/>
              <a:buAutoNum type="arabicPeriod" startAt="2"/>
            </a:pPr>
            <a:r>
              <a:rPr lang="en-US" b="1" dirty="0">
                <a:solidFill>
                  <a:srgbClr val="002060"/>
                </a:solidFill>
                <a:latin typeface="Alexandria Black" pitchFamily="2" charset="-78"/>
                <a:cs typeface="Alexandria Black" pitchFamily="2" charset="-78"/>
              </a:rPr>
              <a:t>CLARIFY</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 this step, we are gathering information by seeking details and sharing data about the project problem. This is an opportunity to ask questions, identify roadblocks, and reveal any concerns. This step is essential for establishing clarity and gaining mutual understanding.</a:t>
            </a:r>
          </a:p>
          <a:p>
            <a:pPr algn="ctr">
              <a:lnSpc>
                <a:spcPct val="150000"/>
              </a:lnSpc>
            </a:pPr>
            <a:r>
              <a:rPr lang="en-US" sz="1600" dirty="0">
                <a:solidFill>
                  <a:srgbClr val="FF0000"/>
                </a:solidFill>
                <a:latin typeface="Alexandria Light" pitchFamily="2" charset="-78"/>
                <a:cs typeface="Alexandria Light" pitchFamily="2" charset="-78"/>
              </a:rPr>
              <a:t>Example</a:t>
            </a:r>
            <a:r>
              <a:rPr lang="en-US" sz="1600" dirty="0">
                <a:solidFill>
                  <a:srgbClr val="002060"/>
                </a:solidFill>
                <a:latin typeface="Alexandria Light" pitchFamily="2" charset="-78"/>
                <a:cs typeface="Alexandria Light" pitchFamily="2" charset="-78"/>
              </a:rPr>
              <a:t>: We both agree that this is a very difficult project and must be delivered on time, within budget, and according to project specifications. So, let’s look at the facts that we have. I don’t want to miss anything..</a:t>
            </a:r>
          </a:p>
        </p:txBody>
      </p:sp>
      <p:sp>
        <p:nvSpPr>
          <p:cNvPr id="4" name="Rectangle: Rounded Corners 3">
            <a:extLst>
              <a:ext uri="{FF2B5EF4-FFF2-40B4-BE49-F238E27FC236}">
                <a16:creationId xmlns:a16="http://schemas.microsoft.com/office/drawing/2014/main" id="{8F0DE0E2-E34C-C0B5-AD57-92DCD884E107}"/>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E98216C-A283-BB83-58E4-41B43C683AE3}"/>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Project Communications</a:t>
            </a:r>
          </a:p>
        </p:txBody>
      </p:sp>
      <p:sp>
        <p:nvSpPr>
          <p:cNvPr id="7" name="TextBox 6">
            <a:extLst>
              <a:ext uri="{FF2B5EF4-FFF2-40B4-BE49-F238E27FC236}">
                <a16:creationId xmlns:a16="http://schemas.microsoft.com/office/drawing/2014/main" id="{FA3CCFE7-38F8-320D-9ED3-9A574AC4B88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1" name="Picture 10">
            <a:extLst>
              <a:ext uri="{FF2B5EF4-FFF2-40B4-BE49-F238E27FC236}">
                <a16:creationId xmlns:a16="http://schemas.microsoft.com/office/drawing/2014/main" id="{22E29FC1-BEE2-8CB6-F5D1-D6A874167EBA}"/>
              </a:ext>
            </a:extLst>
          </p:cNvPr>
          <p:cNvPicPr>
            <a:picLocks noChangeAspect="1"/>
          </p:cNvPicPr>
          <p:nvPr/>
        </p:nvPicPr>
        <p:blipFill>
          <a:blip r:embed="rId3"/>
          <a:stretch>
            <a:fillRect/>
          </a:stretch>
        </p:blipFill>
        <p:spPr>
          <a:xfrm>
            <a:off x="7000568" y="2063722"/>
            <a:ext cx="4404950" cy="4551338"/>
          </a:xfrm>
          <a:prstGeom prst="rect">
            <a:avLst/>
          </a:prstGeom>
          <a:ln>
            <a:noFill/>
          </a:ln>
          <a:effectLst>
            <a:softEdge rad="112500"/>
          </a:effectLst>
        </p:spPr>
      </p:pic>
    </p:spTree>
    <p:extLst>
      <p:ext uri="{BB962C8B-B14F-4D97-AF65-F5344CB8AC3E}">
        <p14:creationId xmlns:p14="http://schemas.microsoft.com/office/powerpoint/2010/main" val="1631548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401237-955B-CDA6-D0B4-6868920AD6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B7AA830-F259-F6D8-DF98-D391DEB83F2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F50CDFC-C5D9-D749-B586-1589F252AC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9FAF3A3-E4CD-2FB3-780C-243F3EF6C2C0}"/>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Project Communications</a:t>
            </a:r>
          </a:p>
        </p:txBody>
      </p:sp>
      <p:sp>
        <p:nvSpPr>
          <p:cNvPr id="3" name="Rectangle: Rounded Corners 2">
            <a:extLst>
              <a:ext uri="{FF2B5EF4-FFF2-40B4-BE49-F238E27FC236}">
                <a16:creationId xmlns:a16="http://schemas.microsoft.com/office/drawing/2014/main" id="{1C503474-B58C-77C8-4156-EFC4F084EF2F}"/>
              </a:ext>
            </a:extLst>
          </p:cNvPr>
          <p:cNvSpPr/>
          <p:nvPr/>
        </p:nvSpPr>
        <p:spPr>
          <a:xfrm>
            <a:off x="569418" y="2024874"/>
            <a:ext cx="6303329"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09CC6BA-AD0D-D578-0FF5-33256FAF3B69}"/>
              </a:ext>
            </a:extLst>
          </p:cNvPr>
          <p:cNvSpPr/>
          <p:nvPr/>
        </p:nvSpPr>
        <p:spPr>
          <a:xfrm>
            <a:off x="599766" y="2020022"/>
            <a:ext cx="6164827" cy="4528869"/>
          </a:xfrm>
          <a:prstGeom prst="rect">
            <a:avLst/>
          </a:prstGeom>
        </p:spPr>
        <p:txBody>
          <a:bodyPr wrap="square">
            <a:spAutoFit/>
          </a:bodyPr>
          <a:lstStyle/>
          <a:p>
            <a:pPr algn="ctr"/>
            <a:r>
              <a:rPr lang="en-US" sz="2400" b="1" dirty="0">
                <a:solidFill>
                  <a:srgbClr val="FF0000"/>
                </a:solidFill>
                <a:latin typeface="Alexandria Black" pitchFamily="2" charset="-78"/>
                <a:cs typeface="Alexandria Black" pitchFamily="2" charset="-78"/>
              </a:rPr>
              <a:t>Practical Needs</a:t>
            </a:r>
          </a:p>
          <a:p>
            <a:pPr marL="342900" indent="-342900" algn="just">
              <a:lnSpc>
                <a:spcPct val="150000"/>
              </a:lnSpc>
              <a:buFont typeface="+mj-lt"/>
              <a:buAutoNum type="arabicPeriod" startAt="3"/>
            </a:pPr>
            <a:r>
              <a:rPr lang="en-US" b="1" dirty="0">
                <a:solidFill>
                  <a:srgbClr val="002060"/>
                </a:solidFill>
                <a:latin typeface="Alexandria Black" pitchFamily="2" charset="-78"/>
                <a:cs typeface="Alexandria Black" pitchFamily="2" charset="-78"/>
              </a:rPr>
              <a:t>DEVELOP</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 this step, we are developing ideas, leveraging our creativity, utilizing the expertise of others, and discussing</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what resources and support are needed to make these ideas a reality. This is an opportunity for the project manager to also share your ideas and suggestions.</a:t>
            </a:r>
          </a:p>
          <a:p>
            <a:pPr algn="ctr">
              <a:lnSpc>
                <a:spcPct val="150000"/>
              </a:lnSpc>
            </a:pPr>
            <a:r>
              <a:rPr lang="en-US" sz="1600" dirty="0">
                <a:solidFill>
                  <a:srgbClr val="FF0000"/>
                </a:solidFill>
                <a:latin typeface="Alexandria Light" pitchFamily="2" charset="-78"/>
                <a:cs typeface="Alexandria Light" pitchFamily="2" charset="-78"/>
              </a:rPr>
              <a:t>Example</a:t>
            </a:r>
            <a:r>
              <a:rPr lang="en-US" sz="1600" dirty="0">
                <a:solidFill>
                  <a:srgbClr val="002060"/>
                </a:solidFill>
                <a:latin typeface="Alexandria Light" pitchFamily="2" charset="-78"/>
                <a:cs typeface="Alexandria Light" pitchFamily="2" charset="-78"/>
              </a:rPr>
              <a:t>: To achieve the project objective, we really need a high-performing project team. I would like to hear your ideas on this. What do you think it will take to be a high-performing team, and what additional resources do you think are needed?..</a:t>
            </a:r>
          </a:p>
        </p:txBody>
      </p:sp>
      <p:sp>
        <p:nvSpPr>
          <p:cNvPr id="4" name="Rectangle: Rounded Corners 3">
            <a:extLst>
              <a:ext uri="{FF2B5EF4-FFF2-40B4-BE49-F238E27FC236}">
                <a16:creationId xmlns:a16="http://schemas.microsoft.com/office/drawing/2014/main" id="{0018D5FE-26FF-65AB-89C5-6DC8865EF2B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1DC972B-01BE-D30D-322B-214E5619CD5A}"/>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Project Communications</a:t>
            </a:r>
          </a:p>
        </p:txBody>
      </p:sp>
      <p:sp>
        <p:nvSpPr>
          <p:cNvPr id="7" name="TextBox 6">
            <a:extLst>
              <a:ext uri="{FF2B5EF4-FFF2-40B4-BE49-F238E27FC236}">
                <a16:creationId xmlns:a16="http://schemas.microsoft.com/office/drawing/2014/main" id="{2228043D-285B-F5A0-06CC-4162FFF6444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0D74244E-3B5B-DAAB-3DCF-2334A15A94FE}"/>
              </a:ext>
            </a:extLst>
          </p:cNvPr>
          <p:cNvPicPr>
            <a:picLocks noChangeAspect="1"/>
          </p:cNvPicPr>
          <p:nvPr/>
        </p:nvPicPr>
        <p:blipFill>
          <a:blip r:embed="rId3"/>
          <a:stretch>
            <a:fillRect/>
          </a:stretch>
        </p:blipFill>
        <p:spPr>
          <a:xfrm>
            <a:off x="7023413" y="2029229"/>
            <a:ext cx="4382105" cy="4601876"/>
          </a:xfrm>
          <a:prstGeom prst="rect">
            <a:avLst/>
          </a:prstGeom>
          <a:ln>
            <a:noFill/>
          </a:ln>
          <a:effectLst>
            <a:softEdge rad="112500"/>
          </a:effectLst>
        </p:spPr>
      </p:pic>
    </p:spTree>
    <p:extLst>
      <p:ext uri="{BB962C8B-B14F-4D97-AF65-F5344CB8AC3E}">
        <p14:creationId xmlns:p14="http://schemas.microsoft.com/office/powerpoint/2010/main" val="3736597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06FB86-8734-D6C8-D8F8-4D669E00391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E39E9E7-BB2F-157D-974D-78892E2EBBA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C642320-0BAB-454A-A726-1CC9EEF87F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1101A4D-D0D4-B72A-B194-CC812197B0E7}"/>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Project Communications</a:t>
            </a:r>
          </a:p>
        </p:txBody>
      </p:sp>
      <p:sp>
        <p:nvSpPr>
          <p:cNvPr id="3" name="Rectangle: Rounded Corners 2">
            <a:extLst>
              <a:ext uri="{FF2B5EF4-FFF2-40B4-BE49-F238E27FC236}">
                <a16:creationId xmlns:a16="http://schemas.microsoft.com/office/drawing/2014/main" id="{64745B45-97EC-30E2-9952-C126A40F64E9}"/>
              </a:ext>
            </a:extLst>
          </p:cNvPr>
          <p:cNvSpPr/>
          <p:nvPr/>
        </p:nvSpPr>
        <p:spPr>
          <a:xfrm>
            <a:off x="569418" y="2024874"/>
            <a:ext cx="6303329"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46D7CC2-E538-9D4E-974D-408F4A34B3CD}"/>
              </a:ext>
            </a:extLst>
          </p:cNvPr>
          <p:cNvSpPr/>
          <p:nvPr/>
        </p:nvSpPr>
        <p:spPr>
          <a:xfrm>
            <a:off x="599766" y="2020022"/>
            <a:ext cx="6164827" cy="3790205"/>
          </a:xfrm>
          <a:prstGeom prst="rect">
            <a:avLst/>
          </a:prstGeom>
        </p:spPr>
        <p:txBody>
          <a:bodyPr wrap="square">
            <a:spAutoFit/>
          </a:bodyPr>
          <a:lstStyle/>
          <a:p>
            <a:pPr algn="ctr"/>
            <a:r>
              <a:rPr lang="en-US" sz="2400" b="1" dirty="0">
                <a:solidFill>
                  <a:srgbClr val="FF0000"/>
                </a:solidFill>
                <a:latin typeface="Alexandria Black" pitchFamily="2" charset="-78"/>
                <a:cs typeface="Alexandria Black" pitchFamily="2" charset="-78"/>
              </a:rPr>
              <a:t>Practical Needs</a:t>
            </a:r>
          </a:p>
          <a:p>
            <a:pPr marL="342900" indent="-342900" algn="just">
              <a:lnSpc>
                <a:spcPct val="150000"/>
              </a:lnSpc>
              <a:buFont typeface="+mj-lt"/>
              <a:buAutoNum type="arabicPeriod" startAt="4"/>
            </a:pPr>
            <a:r>
              <a:rPr lang="en-US" b="1" dirty="0">
                <a:solidFill>
                  <a:srgbClr val="002060"/>
                </a:solidFill>
                <a:latin typeface="Alexandria Black" pitchFamily="2" charset="-78"/>
                <a:cs typeface="Alexandria Black" pitchFamily="2" charset="-78"/>
              </a:rPr>
              <a:t>AGREE</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 this step, we are putting together our action plan with specific dates, details, and alternatives if needed. This is an opportunity to show commitment and how progress on the action plan will be tracked.</a:t>
            </a:r>
          </a:p>
          <a:p>
            <a:pPr algn="ctr">
              <a:lnSpc>
                <a:spcPct val="150000"/>
              </a:lnSpc>
            </a:pPr>
            <a:r>
              <a:rPr lang="en-US" sz="1600" dirty="0">
                <a:solidFill>
                  <a:srgbClr val="FF0000"/>
                </a:solidFill>
                <a:latin typeface="Alexandria Light" pitchFamily="2" charset="-78"/>
                <a:cs typeface="Alexandria Light" pitchFamily="2" charset="-78"/>
              </a:rPr>
              <a:t>Example</a:t>
            </a:r>
            <a:r>
              <a:rPr lang="en-US" sz="1600" dirty="0">
                <a:solidFill>
                  <a:srgbClr val="002060"/>
                </a:solidFill>
                <a:latin typeface="Alexandria Light" pitchFamily="2" charset="-78"/>
                <a:cs typeface="Alexandria Light" pitchFamily="2" charset="-78"/>
              </a:rPr>
              <a:t>: So let’s agree to meet every Monday morning at 9 a.m. to review the action plan together and make any necessary adjustments. I will send a calendar request for our weekly meetings.</a:t>
            </a:r>
          </a:p>
        </p:txBody>
      </p:sp>
      <p:sp>
        <p:nvSpPr>
          <p:cNvPr id="4" name="Rectangle: Rounded Corners 3">
            <a:extLst>
              <a:ext uri="{FF2B5EF4-FFF2-40B4-BE49-F238E27FC236}">
                <a16:creationId xmlns:a16="http://schemas.microsoft.com/office/drawing/2014/main" id="{1647B976-479D-1403-C824-DBBDA7112635}"/>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FF46861-56A7-3291-A578-735467DE4406}"/>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Project Communications</a:t>
            </a:r>
          </a:p>
        </p:txBody>
      </p:sp>
      <p:sp>
        <p:nvSpPr>
          <p:cNvPr id="7" name="TextBox 6">
            <a:extLst>
              <a:ext uri="{FF2B5EF4-FFF2-40B4-BE49-F238E27FC236}">
                <a16:creationId xmlns:a16="http://schemas.microsoft.com/office/drawing/2014/main" id="{25A45F7D-AC07-3F93-435A-883C1A13D97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1" name="Picture 10">
            <a:extLst>
              <a:ext uri="{FF2B5EF4-FFF2-40B4-BE49-F238E27FC236}">
                <a16:creationId xmlns:a16="http://schemas.microsoft.com/office/drawing/2014/main" id="{14F21DCF-5C02-6296-1A40-862D179864F4}"/>
              </a:ext>
            </a:extLst>
          </p:cNvPr>
          <p:cNvPicPr>
            <a:picLocks noChangeAspect="1"/>
          </p:cNvPicPr>
          <p:nvPr/>
        </p:nvPicPr>
        <p:blipFill>
          <a:blip r:embed="rId3"/>
          <a:stretch>
            <a:fillRect/>
          </a:stretch>
        </p:blipFill>
        <p:spPr>
          <a:xfrm>
            <a:off x="6964178" y="2003320"/>
            <a:ext cx="4520375" cy="4643286"/>
          </a:xfrm>
          <a:prstGeom prst="rect">
            <a:avLst/>
          </a:prstGeom>
          <a:ln>
            <a:noFill/>
          </a:ln>
          <a:effectLst>
            <a:softEdge rad="112500"/>
          </a:effectLst>
        </p:spPr>
      </p:pic>
    </p:spTree>
    <p:extLst>
      <p:ext uri="{BB962C8B-B14F-4D97-AF65-F5344CB8AC3E}">
        <p14:creationId xmlns:p14="http://schemas.microsoft.com/office/powerpoint/2010/main" val="3551900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869832-517B-D76F-C3F2-2D755BC58B8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8CC8A1A-D47A-CD0B-8FAD-54A7DEB195C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B20BC20-40AF-2CFD-58F7-D1200ACB18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CB533A3-59ED-4EE8-D652-90202F2EE14B}"/>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Project Communications</a:t>
            </a:r>
          </a:p>
        </p:txBody>
      </p:sp>
      <p:sp>
        <p:nvSpPr>
          <p:cNvPr id="3" name="Rectangle: Rounded Corners 2">
            <a:extLst>
              <a:ext uri="{FF2B5EF4-FFF2-40B4-BE49-F238E27FC236}">
                <a16:creationId xmlns:a16="http://schemas.microsoft.com/office/drawing/2014/main" id="{34F161A4-796A-C068-1A10-C3D47FFEC60F}"/>
              </a:ext>
            </a:extLst>
          </p:cNvPr>
          <p:cNvSpPr/>
          <p:nvPr/>
        </p:nvSpPr>
        <p:spPr>
          <a:xfrm>
            <a:off x="569418" y="2024874"/>
            <a:ext cx="6303329"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6F09FAB-7176-3C58-9C5B-44267154926F}"/>
              </a:ext>
            </a:extLst>
          </p:cNvPr>
          <p:cNvSpPr/>
          <p:nvPr/>
        </p:nvSpPr>
        <p:spPr>
          <a:xfrm>
            <a:off x="599766" y="2020022"/>
            <a:ext cx="6164827" cy="4159537"/>
          </a:xfrm>
          <a:prstGeom prst="rect">
            <a:avLst/>
          </a:prstGeom>
        </p:spPr>
        <p:txBody>
          <a:bodyPr wrap="square">
            <a:spAutoFit/>
          </a:bodyPr>
          <a:lstStyle/>
          <a:p>
            <a:pPr algn="ctr"/>
            <a:r>
              <a:rPr lang="en-US" sz="2400" b="1" dirty="0">
                <a:solidFill>
                  <a:srgbClr val="FF0000"/>
                </a:solidFill>
                <a:latin typeface="Alexandria Black" pitchFamily="2" charset="-78"/>
                <a:cs typeface="Alexandria Black" pitchFamily="2" charset="-78"/>
              </a:rPr>
              <a:t>Practical Needs</a:t>
            </a:r>
          </a:p>
          <a:p>
            <a:pPr marL="342900" indent="-342900" algn="just">
              <a:lnSpc>
                <a:spcPct val="150000"/>
              </a:lnSpc>
              <a:buFont typeface="+mj-lt"/>
              <a:buAutoNum type="arabicPeriod" startAt="5"/>
            </a:pPr>
            <a:r>
              <a:rPr lang="en-US" b="1" dirty="0">
                <a:solidFill>
                  <a:srgbClr val="002060"/>
                </a:solidFill>
                <a:latin typeface="Alexandria Black" pitchFamily="2" charset="-78"/>
                <a:cs typeface="Alexandria Black" pitchFamily="2" charset="-78"/>
              </a:rPr>
              <a:t>CLOSE</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 this step, we want to summarize the important items that have been discussed and provide our support and encouragement. This is an opportunity to build confidence and trust.</a:t>
            </a:r>
          </a:p>
          <a:p>
            <a:pPr algn="ctr">
              <a:lnSpc>
                <a:spcPct val="150000"/>
              </a:lnSpc>
            </a:pPr>
            <a:r>
              <a:rPr lang="en-US" sz="1600" dirty="0">
                <a:solidFill>
                  <a:srgbClr val="FF0000"/>
                </a:solidFill>
                <a:latin typeface="Alexandria Light" pitchFamily="2" charset="-78"/>
                <a:cs typeface="Alexandria Light" pitchFamily="2" charset="-78"/>
              </a:rPr>
              <a:t>Example</a:t>
            </a:r>
            <a:r>
              <a:rPr lang="en-US" sz="1600" dirty="0">
                <a:solidFill>
                  <a:srgbClr val="002060"/>
                </a:solidFill>
                <a:latin typeface="Alexandria Light" pitchFamily="2" charset="-78"/>
                <a:cs typeface="Alexandria Light" pitchFamily="2" charset="-78"/>
              </a:rPr>
              <a:t>: Let’s recap what we have decided. Do you have any questions? </a:t>
            </a:r>
          </a:p>
          <a:p>
            <a:pPr algn="ctr">
              <a:lnSpc>
                <a:spcPct val="150000"/>
              </a:lnSpc>
            </a:pPr>
            <a:r>
              <a:rPr lang="en-US" sz="1600" dirty="0">
                <a:solidFill>
                  <a:srgbClr val="002060"/>
                </a:solidFill>
                <a:latin typeface="Alexandria Light" pitchFamily="2" charset="-78"/>
                <a:cs typeface="Alexandria Light" pitchFamily="2" charset="-78"/>
              </a:rPr>
              <a:t>I have complete trust and confidence in you. I know that you will do an excellent job on this. You are the right person to handle this difficult situation.</a:t>
            </a:r>
          </a:p>
        </p:txBody>
      </p:sp>
      <p:sp>
        <p:nvSpPr>
          <p:cNvPr id="4" name="Rectangle: Rounded Corners 3">
            <a:extLst>
              <a:ext uri="{FF2B5EF4-FFF2-40B4-BE49-F238E27FC236}">
                <a16:creationId xmlns:a16="http://schemas.microsoft.com/office/drawing/2014/main" id="{85CC4FD0-6AB0-EA0D-B7E6-CC216D77614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DF54D67-FE4C-3FF4-EF76-A6B188ADF4AE}"/>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Project Communications</a:t>
            </a:r>
          </a:p>
        </p:txBody>
      </p:sp>
      <p:sp>
        <p:nvSpPr>
          <p:cNvPr id="7" name="TextBox 6">
            <a:extLst>
              <a:ext uri="{FF2B5EF4-FFF2-40B4-BE49-F238E27FC236}">
                <a16:creationId xmlns:a16="http://schemas.microsoft.com/office/drawing/2014/main" id="{645D079E-4CDF-54B0-694B-CFB9161E667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4077834C-8E52-20DD-9DFA-0B0AA866EF15}"/>
              </a:ext>
            </a:extLst>
          </p:cNvPr>
          <p:cNvPicPr>
            <a:picLocks noChangeAspect="1"/>
          </p:cNvPicPr>
          <p:nvPr/>
        </p:nvPicPr>
        <p:blipFill>
          <a:blip r:embed="rId3"/>
          <a:stretch>
            <a:fillRect/>
          </a:stretch>
        </p:blipFill>
        <p:spPr>
          <a:xfrm>
            <a:off x="7065429" y="2063722"/>
            <a:ext cx="4366570" cy="4561686"/>
          </a:xfrm>
          <a:prstGeom prst="rect">
            <a:avLst/>
          </a:prstGeom>
          <a:ln>
            <a:noFill/>
          </a:ln>
          <a:effectLst>
            <a:softEdge rad="112500"/>
          </a:effectLst>
        </p:spPr>
      </p:pic>
    </p:spTree>
    <p:extLst>
      <p:ext uri="{BB962C8B-B14F-4D97-AF65-F5344CB8AC3E}">
        <p14:creationId xmlns:p14="http://schemas.microsoft.com/office/powerpoint/2010/main" val="942930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FB3562-325E-4BDC-D5D0-D21723425F8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8F1A9B-8573-8EA2-2DDD-79A4A660CD1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2379750-0E5B-482D-F7DF-4143BF2BFF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D57C629-F15E-1C28-E007-366003BA0054}"/>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Project Communications</a:t>
            </a:r>
          </a:p>
        </p:txBody>
      </p:sp>
      <p:sp>
        <p:nvSpPr>
          <p:cNvPr id="3" name="Rectangle: Rounded Corners 2">
            <a:extLst>
              <a:ext uri="{FF2B5EF4-FFF2-40B4-BE49-F238E27FC236}">
                <a16:creationId xmlns:a16="http://schemas.microsoft.com/office/drawing/2014/main" id="{E14D39C6-F0B2-2F2A-64A8-0B52AC157323}"/>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562E842D-7B02-7D15-2472-BAA3D82A7308}"/>
              </a:ext>
            </a:extLst>
          </p:cNvPr>
          <p:cNvSpPr/>
          <p:nvPr/>
        </p:nvSpPr>
        <p:spPr>
          <a:xfrm>
            <a:off x="599766" y="2128176"/>
            <a:ext cx="10805751" cy="4200445"/>
          </a:xfrm>
          <a:prstGeom prst="rect">
            <a:avLst/>
          </a:prstGeom>
        </p:spPr>
        <p:txBody>
          <a:bodyPr wrap="square">
            <a:spAutoFit/>
          </a:bodyPr>
          <a:lstStyle/>
          <a:p>
            <a:pPr algn="just">
              <a:lnSpc>
                <a:spcPct val="150000"/>
              </a:lnSpc>
            </a:pPr>
            <a:r>
              <a:rPr lang="en-US" b="1" dirty="0">
                <a:solidFill>
                  <a:srgbClr val="FF0000"/>
                </a:solidFill>
                <a:latin typeface="Alexandria Light" pitchFamily="2" charset="-78"/>
                <a:cs typeface="Alexandria Light" pitchFamily="2" charset="-78"/>
              </a:rPr>
              <a:t>Throughout the five-step process, make sure that you are also:</a:t>
            </a:r>
          </a:p>
          <a:p>
            <a:pPr marL="342900" indent="-342900" algn="just">
              <a:lnSpc>
                <a:spcPct val="150000"/>
              </a:lnSpc>
              <a:buFont typeface="+mj-lt"/>
              <a:buAutoNum type="arabicPeriod"/>
            </a:pPr>
            <a:r>
              <a:rPr lang="en-US" b="1" dirty="0">
                <a:solidFill>
                  <a:srgbClr val="FF0000"/>
                </a:solidFill>
                <a:latin typeface="Alexandria Light" pitchFamily="2" charset="-78"/>
                <a:cs typeface="Alexandria Light" pitchFamily="2" charset="-78"/>
              </a:rPr>
              <a:t>Checking for understanding</a:t>
            </a:r>
            <a:r>
              <a:rPr lang="en-US" dirty="0">
                <a:latin typeface="Alexandria Light" pitchFamily="2" charset="-78"/>
                <a:cs typeface="Alexandria Light" pitchFamily="2" charset="-78"/>
              </a:rPr>
              <a:t>. In project conversations, there is often a lot of information to share and discuss. Getting “off track” can easily occur, which can create misunderstandings and confusion. During the discussion, use the opportunity to “check in.” Ask: “What have you just heard?” When someone repeats what you have said, this helps to check for understanding.</a:t>
            </a:r>
          </a:p>
          <a:p>
            <a:pPr marL="342900" indent="-342900" algn="just">
              <a:lnSpc>
                <a:spcPct val="150000"/>
              </a:lnSpc>
              <a:buFont typeface="+mj-lt"/>
              <a:buAutoNum type="arabicPeriod"/>
            </a:pPr>
            <a:r>
              <a:rPr lang="en-US" b="1" dirty="0">
                <a:solidFill>
                  <a:srgbClr val="FF0000"/>
                </a:solidFill>
                <a:latin typeface="Alexandria Light" pitchFamily="2" charset="-78"/>
                <a:cs typeface="Alexandria Light" pitchFamily="2" charset="-78"/>
              </a:rPr>
              <a:t>Making procedural suggestions</a:t>
            </a:r>
            <a:r>
              <a:rPr lang="en-US" dirty="0">
                <a:latin typeface="Alexandria Light" pitchFamily="2" charset="-78"/>
                <a:cs typeface="Alexandria Light" pitchFamily="2" charset="-78"/>
              </a:rPr>
              <a:t>. In project conversations, we need to keep the discussion moving forward and on target. Remember that during Step 1, we stated the purpose and importance when we “opened” the discussion. To achieve your conversation objective, you may need to adjust the dialogue along the way.</a:t>
            </a:r>
          </a:p>
        </p:txBody>
      </p:sp>
      <p:sp>
        <p:nvSpPr>
          <p:cNvPr id="4" name="Rectangle: Rounded Corners 3">
            <a:extLst>
              <a:ext uri="{FF2B5EF4-FFF2-40B4-BE49-F238E27FC236}">
                <a16:creationId xmlns:a16="http://schemas.microsoft.com/office/drawing/2014/main" id="{E4838383-B6D9-E569-A179-481A0A5EF54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CB62000-14AE-EDC3-2E0E-566AA2E0B22D}"/>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Project Communications</a:t>
            </a:r>
          </a:p>
        </p:txBody>
      </p:sp>
      <p:sp>
        <p:nvSpPr>
          <p:cNvPr id="7" name="TextBox 6">
            <a:extLst>
              <a:ext uri="{FF2B5EF4-FFF2-40B4-BE49-F238E27FC236}">
                <a16:creationId xmlns:a16="http://schemas.microsoft.com/office/drawing/2014/main" id="{0D9E95DE-F053-4E11-E484-21E970A3093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086299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0F493-460F-BBD5-E604-84A243B8ABA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9166184-C2BE-DE61-D138-331F154FFB7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C0D759A-B0CF-2E8B-5422-977984BB4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02A0EE4-7CE2-4D70-6F3A-223596D7683B}"/>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Monitoring Project Communications</a:t>
            </a:r>
          </a:p>
        </p:txBody>
      </p:sp>
      <p:sp>
        <p:nvSpPr>
          <p:cNvPr id="4" name="Rectangle: Rounded Corners 3">
            <a:extLst>
              <a:ext uri="{FF2B5EF4-FFF2-40B4-BE49-F238E27FC236}">
                <a16:creationId xmlns:a16="http://schemas.microsoft.com/office/drawing/2014/main" id="{1BDD0E87-4DA3-C488-F5CD-CF5E94D3E1E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D4E8AD6-D6CA-194D-70E2-6FA2FA814D78}"/>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Monitoring Project Communications</a:t>
            </a:r>
          </a:p>
        </p:txBody>
      </p:sp>
      <p:sp>
        <p:nvSpPr>
          <p:cNvPr id="7" name="TextBox 6">
            <a:extLst>
              <a:ext uri="{FF2B5EF4-FFF2-40B4-BE49-F238E27FC236}">
                <a16:creationId xmlns:a16="http://schemas.microsoft.com/office/drawing/2014/main" id="{E4E354C5-7B5D-839C-B323-2E6CEC41254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5362" name="Picture 2" descr="10.3 Project Communications Management : Monitor Communications – Network  Pioneers">
            <a:extLst>
              <a:ext uri="{FF2B5EF4-FFF2-40B4-BE49-F238E27FC236}">
                <a16:creationId xmlns:a16="http://schemas.microsoft.com/office/drawing/2014/main" id="{35F813DC-D501-BEEE-B274-46DEB769B6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6916" y="2489911"/>
            <a:ext cx="5658168" cy="36212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36025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8DC38-2CA3-1C21-04BF-05D75809562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EE197E1-A9FE-9CAF-DBC6-BF63EF51E07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BC063B5-E404-7D52-B84B-8FCE3DA68B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6120A7B-ACF0-B619-5B16-DA46754CB6B9}"/>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Monitoring Project Communications</a:t>
            </a:r>
          </a:p>
        </p:txBody>
      </p:sp>
      <p:sp>
        <p:nvSpPr>
          <p:cNvPr id="3" name="Rectangle: Rounded Corners 2">
            <a:extLst>
              <a:ext uri="{FF2B5EF4-FFF2-40B4-BE49-F238E27FC236}">
                <a16:creationId xmlns:a16="http://schemas.microsoft.com/office/drawing/2014/main" id="{83A04F5C-06DF-EC38-417D-C3D4BDE346F3}"/>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5450C5AF-11A7-C6DF-56A5-C54122EE4848}"/>
              </a:ext>
            </a:extLst>
          </p:cNvPr>
          <p:cNvSpPr/>
          <p:nvPr/>
        </p:nvSpPr>
        <p:spPr>
          <a:xfrm>
            <a:off x="599766" y="2128176"/>
            <a:ext cx="10805751" cy="3888821"/>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solidFill>
                  <a:srgbClr val="002060"/>
                </a:solidFill>
                <a:latin typeface="Alexandria Light" pitchFamily="2" charset="-78"/>
                <a:cs typeface="Alexandria Light" pitchFamily="2" charset="-78"/>
              </a:rPr>
              <a:t>Monitoring communications in your project means evaluating the communications that are taking place so that you can ensure you are achieving the intent of your project communications management plan.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Even a project communications management plan that is executed fully, down to every e-mail and status report, may not be effective if the communications are not achieving their purpose. Two methods to do this are to measure the effectiveness of your project communications and to incorporate feedback loops.</a:t>
            </a:r>
          </a:p>
        </p:txBody>
      </p:sp>
      <p:sp>
        <p:nvSpPr>
          <p:cNvPr id="4" name="Rectangle: Rounded Corners 3">
            <a:extLst>
              <a:ext uri="{FF2B5EF4-FFF2-40B4-BE49-F238E27FC236}">
                <a16:creationId xmlns:a16="http://schemas.microsoft.com/office/drawing/2014/main" id="{A81E9B0E-D33D-07E0-B184-33831295943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D9A1826-2712-6971-6BCE-050F21999857}"/>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Monitoring Project Communications</a:t>
            </a:r>
          </a:p>
        </p:txBody>
      </p:sp>
      <p:sp>
        <p:nvSpPr>
          <p:cNvPr id="7" name="TextBox 6">
            <a:extLst>
              <a:ext uri="{FF2B5EF4-FFF2-40B4-BE49-F238E27FC236}">
                <a16:creationId xmlns:a16="http://schemas.microsoft.com/office/drawing/2014/main" id="{61D83936-3837-DD40-A84A-640766A65D6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848869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815538-BE5B-1F11-C8E0-BF55EF1814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232A68-0203-188C-F8E8-232E54ADBE0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A30E5C9-2D05-85F7-8AFF-FA6998E9DB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005CD55-A88D-1CFC-CB81-E40C50BA2BAC}"/>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Monitoring Project Communications</a:t>
            </a:r>
          </a:p>
        </p:txBody>
      </p:sp>
      <p:sp>
        <p:nvSpPr>
          <p:cNvPr id="3" name="Rectangle: Rounded Corners 2">
            <a:extLst>
              <a:ext uri="{FF2B5EF4-FFF2-40B4-BE49-F238E27FC236}">
                <a16:creationId xmlns:a16="http://schemas.microsoft.com/office/drawing/2014/main" id="{003A5A44-B566-63D7-9A1F-5875B372CF0F}"/>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A144AD4-0998-1F6F-80AA-AB9ED688C308}"/>
              </a:ext>
            </a:extLst>
          </p:cNvPr>
          <p:cNvSpPr/>
          <p:nvPr/>
        </p:nvSpPr>
        <p:spPr>
          <a:xfrm>
            <a:off x="599766" y="2128176"/>
            <a:ext cx="10805751" cy="2226828"/>
          </a:xfrm>
          <a:prstGeom prst="rect">
            <a:avLst/>
          </a:prstGeom>
        </p:spPr>
        <p:txBody>
          <a:bodyPr wrap="square">
            <a:spAutoFit/>
          </a:bodyPr>
          <a:lstStyle/>
          <a:p>
            <a:pPr algn="just">
              <a:lnSpc>
                <a:spcPct val="200000"/>
              </a:lnSpc>
            </a:pPr>
            <a:r>
              <a:rPr lang="en-US" b="1" dirty="0">
                <a:solidFill>
                  <a:srgbClr val="FF0000"/>
                </a:solidFill>
                <a:latin typeface="Alexandria Light" pitchFamily="2" charset="-78"/>
                <a:cs typeface="Alexandria Light" pitchFamily="2" charset="-78"/>
              </a:rPr>
              <a:t>Measuring the Effectiveness of Project Communications:</a:t>
            </a:r>
          </a:p>
          <a:p>
            <a:pPr marL="285750" indent="-285750" algn="just">
              <a:lnSpc>
                <a:spcPct val="200000"/>
              </a:lnSpc>
              <a:buFont typeface="Arial" panose="020B0604020202020204" pitchFamily="34" charset="0"/>
              <a:buChar char="•"/>
            </a:pPr>
            <a:r>
              <a:rPr lang="en-US" dirty="0">
                <a:latin typeface="Alexandria Light" pitchFamily="2" charset="-78"/>
                <a:cs typeface="Alexandria Light" pitchFamily="2" charset="-78"/>
              </a:rPr>
              <a:t>Before you start evaluating the effectiveness of your project communication, you need to determine what, how, and when.</a:t>
            </a:r>
          </a:p>
          <a:p>
            <a:pPr marL="285750" indent="-285750" algn="just">
              <a:lnSpc>
                <a:spcPct val="200000"/>
              </a:lnSpc>
              <a:buFont typeface="Arial" panose="020B0604020202020204" pitchFamily="34" charset="0"/>
              <a:buChar char="•"/>
            </a:pPr>
            <a:endParaRPr lang="en-US" dirty="0">
              <a:latin typeface="Alexandria Light" pitchFamily="2" charset="-78"/>
              <a:cs typeface="Alexandria Light" pitchFamily="2" charset="-78"/>
            </a:endParaRPr>
          </a:p>
        </p:txBody>
      </p:sp>
      <p:sp>
        <p:nvSpPr>
          <p:cNvPr id="4" name="Rectangle: Rounded Corners 3">
            <a:extLst>
              <a:ext uri="{FF2B5EF4-FFF2-40B4-BE49-F238E27FC236}">
                <a16:creationId xmlns:a16="http://schemas.microsoft.com/office/drawing/2014/main" id="{1A644D13-8F3A-0D9D-AF41-B640ACCA4E3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C8D31B5-3AD7-3AF5-0E3E-5D66E41380E7}"/>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Monitoring Project Communications</a:t>
            </a:r>
          </a:p>
        </p:txBody>
      </p:sp>
      <p:sp>
        <p:nvSpPr>
          <p:cNvPr id="7" name="TextBox 6">
            <a:extLst>
              <a:ext uri="{FF2B5EF4-FFF2-40B4-BE49-F238E27FC236}">
                <a16:creationId xmlns:a16="http://schemas.microsoft.com/office/drawing/2014/main" id="{042F318A-35D5-DD0E-FCB5-3C8E9B3A333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EB3FD2BF-FC8E-0650-7E8D-96810FEBEDE6}"/>
              </a:ext>
            </a:extLst>
          </p:cNvPr>
          <p:cNvPicPr>
            <a:picLocks noChangeAspect="1"/>
          </p:cNvPicPr>
          <p:nvPr/>
        </p:nvPicPr>
        <p:blipFill>
          <a:blip r:embed="rId3"/>
          <a:stretch>
            <a:fillRect/>
          </a:stretch>
        </p:blipFill>
        <p:spPr>
          <a:xfrm>
            <a:off x="1867755" y="4027563"/>
            <a:ext cx="8240275" cy="714475"/>
          </a:xfrm>
          <a:prstGeom prst="rect">
            <a:avLst/>
          </a:prstGeom>
          <a:ln w="28575">
            <a:solidFill>
              <a:srgbClr val="FFC000"/>
            </a:solidFill>
          </a:ln>
        </p:spPr>
      </p:pic>
      <p:pic>
        <p:nvPicPr>
          <p:cNvPr id="12" name="Picture 11">
            <a:extLst>
              <a:ext uri="{FF2B5EF4-FFF2-40B4-BE49-F238E27FC236}">
                <a16:creationId xmlns:a16="http://schemas.microsoft.com/office/drawing/2014/main" id="{CEBC10B6-DD92-962E-A1F9-C25209658D8E}"/>
              </a:ext>
            </a:extLst>
          </p:cNvPr>
          <p:cNvPicPr>
            <a:picLocks noChangeAspect="1"/>
          </p:cNvPicPr>
          <p:nvPr/>
        </p:nvPicPr>
        <p:blipFill>
          <a:blip r:embed="rId4"/>
          <a:stretch>
            <a:fillRect/>
          </a:stretch>
        </p:blipFill>
        <p:spPr>
          <a:xfrm>
            <a:off x="1867755" y="4944601"/>
            <a:ext cx="8221222" cy="457264"/>
          </a:xfrm>
          <a:prstGeom prst="rect">
            <a:avLst/>
          </a:prstGeom>
          <a:ln w="28575">
            <a:solidFill>
              <a:srgbClr val="FFC000"/>
            </a:solidFill>
          </a:ln>
        </p:spPr>
      </p:pic>
      <p:pic>
        <p:nvPicPr>
          <p:cNvPr id="14" name="Picture 13">
            <a:extLst>
              <a:ext uri="{FF2B5EF4-FFF2-40B4-BE49-F238E27FC236}">
                <a16:creationId xmlns:a16="http://schemas.microsoft.com/office/drawing/2014/main" id="{07C9BF6C-4056-4085-E159-05E0CE53304F}"/>
              </a:ext>
            </a:extLst>
          </p:cNvPr>
          <p:cNvPicPr>
            <a:picLocks noChangeAspect="1"/>
          </p:cNvPicPr>
          <p:nvPr/>
        </p:nvPicPr>
        <p:blipFill>
          <a:blip r:embed="rId5"/>
          <a:stretch>
            <a:fillRect/>
          </a:stretch>
        </p:blipFill>
        <p:spPr>
          <a:xfrm>
            <a:off x="1886808" y="5604428"/>
            <a:ext cx="8221222" cy="428685"/>
          </a:xfrm>
          <a:prstGeom prst="rect">
            <a:avLst/>
          </a:prstGeom>
          <a:ln w="28575">
            <a:solidFill>
              <a:srgbClr val="FFC000"/>
            </a:solidFill>
          </a:ln>
        </p:spPr>
      </p:pic>
    </p:spTree>
    <p:extLst>
      <p:ext uri="{BB962C8B-B14F-4D97-AF65-F5344CB8AC3E}">
        <p14:creationId xmlns:p14="http://schemas.microsoft.com/office/powerpoint/2010/main" val="2268327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49597F-A8E2-3A06-9686-1AE1944DE2C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BAD643D-E73E-68F0-EED5-DF86561A900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EEBFD9A-138D-2081-E9F2-6094B86170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D3D38FF-CA26-D175-43AA-6DDB9792E082}"/>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Monitoring Project Communications</a:t>
            </a:r>
          </a:p>
        </p:txBody>
      </p:sp>
      <p:sp>
        <p:nvSpPr>
          <p:cNvPr id="3" name="Rectangle: Rounded Corners 2">
            <a:extLst>
              <a:ext uri="{FF2B5EF4-FFF2-40B4-BE49-F238E27FC236}">
                <a16:creationId xmlns:a16="http://schemas.microsoft.com/office/drawing/2014/main" id="{88AF5B85-3783-ED8B-C29E-8FBF348288D6}"/>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5228DE90-7ACA-23EE-0127-103A856B3854}"/>
              </a:ext>
            </a:extLst>
          </p:cNvPr>
          <p:cNvSpPr/>
          <p:nvPr/>
        </p:nvSpPr>
        <p:spPr>
          <a:xfrm>
            <a:off x="599766" y="2128176"/>
            <a:ext cx="10805751" cy="4027321"/>
          </a:xfrm>
          <a:prstGeom prst="rect">
            <a:avLst/>
          </a:prstGeom>
        </p:spPr>
        <p:txBody>
          <a:bodyPr wrap="square">
            <a:spAutoFit/>
          </a:bodyPr>
          <a:lstStyle/>
          <a:p>
            <a:pPr algn="just">
              <a:lnSpc>
                <a:spcPct val="250000"/>
              </a:lnSpc>
            </a:pPr>
            <a:r>
              <a:rPr lang="en-US" b="1" dirty="0">
                <a:solidFill>
                  <a:srgbClr val="FF0000"/>
                </a:solidFill>
                <a:latin typeface="Alexandria Light" pitchFamily="2" charset="-78"/>
                <a:cs typeface="Alexandria Light" pitchFamily="2" charset="-78"/>
              </a:rPr>
              <a:t>Measuring the Effectiveness of Project Communications:</a:t>
            </a:r>
          </a:p>
          <a:p>
            <a:pPr marL="285750" indent="-285750" algn="just">
              <a:lnSpc>
                <a:spcPct val="200000"/>
              </a:lnSpc>
              <a:buFont typeface="Arial" panose="020B0604020202020204" pitchFamily="34" charset="0"/>
              <a:buChar char="•"/>
            </a:pPr>
            <a:endParaRPr lang="en-US" dirty="0">
              <a:latin typeface="Alexandria Light" pitchFamily="2" charset="-78"/>
              <a:cs typeface="Alexandria Light" pitchFamily="2" charset="-78"/>
            </a:endParaRPr>
          </a:p>
          <a:p>
            <a:pPr marL="285750" indent="-285750" algn="just">
              <a:lnSpc>
                <a:spcPct val="200000"/>
              </a:lnSpc>
              <a:buFont typeface="Arial" panose="020B0604020202020204" pitchFamily="34" charset="0"/>
              <a:buChar char="•"/>
            </a:pPr>
            <a:endParaRPr lang="en-US" dirty="0">
              <a:latin typeface="Alexandria Light" pitchFamily="2" charset="-78"/>
              <a:cs typeface="Alexandria Light" pitchFamily="2" charset="-78"/>
            </a:endParaRPr>
          </a:p>
          <a:p>
            <a:pPr marL="285750" indent="-285750" algn="just">
              <a:lnSpc>
                <a:spcPct val="200000"/>
              </a:lnSpc>
              <a:buFont typeface="Arial" panose="020B0604020202020204" pitchFamily="34" charset="0"/>
              <a:buChar char="•"/>
            </a:pPr>
            <a:r>
              <a:rPr lang="en-US" dirty="0">
                <a:latin typeface="Alexandria Light" pitchFamily="2" charset="-78"/>
                <a:cs typeface="Alexandria Light" pitchFamily="2" charset="-78"/>
              </a:rPr>
              <a:t>When deciding what to measure, revisit the specific goals of each tactic in your project communications management plan. You are looking to measure whether your project communications are meeting your stated </a:t>
            </a:r>
            <a:r>
              <a:rPr lang="en-US" b="1" dirty="0">
                <a:solidFill>
                  <a:srgbClr val="FF0000"/>
                </a:solidFill>
                <a:latin typeface="Alexandria Light" pitchFamily="2" charset="-78"/>
                <a:cs typeface="Alexandria Light" pitchFamily="2" charset="-78"/>
              </a:rPr>
              <a:t>goals</a:t>
            </a:r>
            <a:r>
              <a:rPr lang="en-US" dirty="0">
                <a:latin typeface="Alexandria Light" pitchFamily="2" charset="-78"/>
                <a:cs typeface="Alexandria Light" pitchFamily="2" charset="-78"/>
              </a:rPr>
              <a:t>..</a:t>
            </a:r>
          </a:p>
          <a:p>
            <a:pPr marL="285750" indent="-285750" algn="just">
              <a:lnSpc>
                <a:spcPct val="200000"/>
              </a:lnSpc>
              <a:buFont typeface="Arial" panose="020B0604020202020204" pitchFamily="34" charset="0"/>
              <a:buChar char="•"/>
            </a:pPr>
            <a:endParaRPr lang="en-US" dirty="0">
              <a:latin typeface="Alexandria Light" pitchFamily="2" charset="-78"/>
              <a:cs typeface="Alexandria Light" pitchFamily="2" charset="-78"/>
            </a:endParaRPr>
          </a:p>
        </p:txBody>
      </p:sp>
      <p:sp>
        <p:nvSpPr>
          <p:cNvPr id="4" name="Rectangle: Rounded Corners 3">
            <a:extLst>
              <a:ext uri="{FF2B5EF4-FFF2-40B4-BE49-F238E27FC236}">
                <a16:creationId xmlns:a16="http://schemas.microsoft.com/office/drawing/2014/main" id="{1D68A4CB-007A-51EC-9D2D-1DD5113B2F12}"/>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26D36DE-222B-8138-8AE1-BE7DC483C0CF}"/>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Monitoring Project Communications</a:t>
            </a:r>
          </a:p>
        </p:txBody>
      </p:sp>
      <p:sp>
        <p:nvSpPr>
          <p:cNvPr id="7" name="TextBox 6">
            <a:extLst>
              <a:ext uri="{FF2B5EF4-FFF2-40B4-BE49-F238E27FC236}">
                <a16:creationId xmlns:a16="http://schemas.microsoft.com/office/drawing/2014/main" id="{92AD3E47-2829-D188-1A62-B8A2554D50E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F4B753D1-D7A4-BEEE-C7E9-17CB695CB875}"/>
              </a:ext>
            </a:extLst>
          </p:cNvPr>
          <p:cNvPicPr>
            <a:picLocks noChangeAspect="1"/>
          </p:cNvPicPr>
          <p:nvPr/>
        </p:nvPicPr>
        <p:blipFill>
          <a:blip r:embed="rId3"/>
          <a:stretch>
            <a:fillRect/>
          </a:stretch>
        </p:blipFill>
        <p:spPr>
          <a:xfrm>
            <a:off x="1747520" y="3071762"/>
            <a:ext cx="8240275" cy="714475"/>
          </a:xfrm>
          <a:prstGeom prst="rect">
            <a:avLst/>
          </a:prstGeom>
          <a:ln w="28575">
            <a:solidFill>
              <a:srgbClr val="FFC000"/>
            </a:solidFill>
          </a:ln>
        </p:spPr>
      </p:pic>
    </p:spTree>
    <p:extLst>
      <p:ext uri="{BB962C8B-B14F-4D97-AF65-F5344CB8AC3E}">
        <p14:creationId xmlns:p14="http://schemas.microsoft.com/office/powerpoint/2010/main" val="1846184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81A925-7503-2A59-3A95-5577C0EAAB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474B0D-B2F2-8609-E49A-3A1E80AFC9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70E1FAC-BDED-2BCC-FAC2-B62EB196CF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DED6C45-09AC-5C91-7443-A248625BD1D6}"/>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Monitoring Project Communications</a:t>
            </a:r>
          </a:p>
        </p:txBody>
      </p:sp>
      <p:sp>
        <p:nvSpPr>
          <p:cNvPr id="3" name="Rectangle: Rounded Corners 2">
            <a:extLst>
              <a:ext uri="{FF2B5EF4-FFF2-40B4-BE49-F238E27FC236}">
                <a16:creationId xmlns:a16="http://schemas.microsoft.com/office/drawing/2014/main" id="{1537754E-D3F3-2BD8-ACAF-383908B7369A}"/>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0C90E95-71D1-50A9-2673-42012C77FF46}"/>
              </a:ext>
            </a:extLst>
          </p:cNvPr>
          <p:cNvSpPr/>
          <p:nvPr/>
        </p:nvSpPr>
        <p:spPr>
          <a:xfrm>
            <a:off x="599766" y="2128176"/>
            <a:ext cx="10805751" cy="3923446"/>
          </a:xfrm>
          <a:prstGeom prst="rect">
            <a:avLst/>
          </a:prstGeom>
        </p:spPr>
        <p:txBody>
          <a:bodyPr wrap="square">
            <a:spAutoFit/>
          </a:bodyPr>
          <a:lstStyle/>
          <a:p>
            <a:pPr algn="just">
              <a:lnSpc>
                <a:spcPct val="150000"/>
              </a:lnSpc>
            </a:pPr>
            <a:r>
              <a:rPr lang="en-US" b="1" dirty="0">
                <a:solidFill>
                  <a:srgbClr val="FF0000"/>
                </a:solidFill>
                <a:latin typeface="Alexandria Light" pitchFamily="2" charset="-78"/>
                <a:cs typeface="Alexandria Light" pitchFamily="2" charset="-78"/>
              </a:rPr>
              <a:t>Measuring the Effectiveness of Project Communications:</a:t>
            </a:r>
          </a:p>
          <a:p>
            <a:pPr marL="285750" indent="-285750" algn="just">
              <a:lnSpc>
                <a:spcPct val="200000"/>
              </a:lnSpc>
              <a:buFont typeface="Arial" panose="020B0604020202020204" pitchFamily="34" charset="0"/>
              <a:buChar char="•"/>
            </a:pPr>
            <a:endParaRPr lang="en-US" dirty="0">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Light" pitchFamily="2" charset="-78"/>
                <a:cs typeface="Alexandria Light" pitchFamily="2" charset="-78"/>
              </a:rPr>
              <a:t>There are several approaches to measuring communications:</a:t>
            </a:r>
          </a:p>
          <a:p>
            <a:pPr marL="342900" indent="-342900" algn="just">
              <a:lnSpc>
                <a:spcPct val="150000"/>
              </a:lnSpc>
              <a:buFont typeface="+mj-lt"/>
              <a:buAutoNum type="arabicPeriod"/>
            </a:pPr>
            <a:r>
              <a:rPr lang="en-US" b="1" dirty="0">
                <a:solidFill>
                  <a:srgbClr val="FF0000"/>
                </a:solidFill>
                <a:latin typeface="Alexandria Light" pitchFamily="2" charset="-78"/>
                <a:cs typeface="Alexandria Light" pitchFamily="2" charset="-78"/>
              </a:rPr>
              <a:t>Usage data</a:t>
            </a:r>
            <a:r>
              <a:rPr lang="en-US" dirty="0">
                <a:latin typeface="Alexandria Light" pitchFamily="2" charset="-78"/>
                <a:cs typeface="Alexandria Light" pitchFamily="2" charset="-78"/>
              </a:rPr>
              <a:t>: Technology applications lend themselves most readily to quantitative measures.</a:t>
            </a:r>
          </a:p>
          <a:p>
            <a:pPr marL="342900" indent="-342900" algn="just">
              <a:lnSpc>
                <a:spcPct val="150000"/>
              </a:lnSpc>
              <a:buFont typeface="+mj-lt"/>
              <a:buAutoNum type="arabicPeriod"/>
            </a:pPr>
            <a:r>
              <a:rPr lang="en-US" b="1" dirty="0">
                <a:solidFill>
                  <a:srgbClr val="FF0000"/>
                </a:solidFill>
                <a:latin typeface="Alexandria Light" pitchFamily="2" charset="-78"/>
                <a:cs typeface="Alexandria Light" pitchFamily="2" charset="-78"/>
              </a:rPr>
              <a:t>Surveys</a:t>
            </a:r>
            <a:r>
              <a:rPr lang="en-US" dirty="0">
                <a:latin typeface="Alexandria Light" pitchFamily="2" charset="-78"/>
                <a:cs typeface="Alexandria Light" pitchFamily="2" charset="-78"/>
              </a:rPr>
              <a:t>: If you want to know if communications are working for the people who receive them, just ask. Surveys can range from simple feedback questions that provide qualitative and/or anecdotal information to more formal surveys with quantitative results.</a:t>
            </a:r>
          </a:p>
          <a:p>
            <a:pPr marL="342900" indent="-342900" algn="just">
              <a:lnSpc>
                <a:spcPct val="150000"/>
              </a:lnSpc>
              <a:buFont typeface="+mj-lt"/>
              <a:buAutoNum type="arabicPeriod"/>
            </a:pPr>
            <a:r>
              <a:rPr lang="en-US" b="1" dirty="0">
                <a:solidFill>
                  <a:srgbClr val="FF0000"/>
                </a:solidFill>
                <a:latin typeface="Alexandria Light" pitchFamily="2" charset="-78"/>
                <a:cs typeface="Alexandria Light" pitchFamily="2" charset="-78"/>
              </a:rPr>
              <a:t>Planned versus actual communications</a:t>
            </a:r>
            <a:r>
              <a:rPr lang="en-US" dirty="0">
                <a:latin typeface="Alexandria Light" pitchFamily="2" charset="-78"/>
                <a:cs typeface="Alexandria Light" pitchFamily="2" charset="-78"/>
              </a:rPr>
              <a:t>: Measure how closely you are keeping to the plan and compare that with other project outputs</a:t>
            </a:r>
          </a:p>
        </p:txBody>
      </p:sp>
      <p:sp>
        <p:nvSpPr>
          <p:cNvPr id="4" name="Rectangle: Rounded Corners 3">
            <a:extLst>
              <a:ext uri="{FF2B5EF4-FFF2-40B4-BE49-F238E27FC236}">
                <a16:creationId xmlns:a16="http://schemas.microsoft.com/office/drawing/2014/main" id="{6ACB73D6-71FC-93AB-1BF5-F3F3234DC372}"/>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FFB4133-C916-156D-FFB2-96FCA5C6303B}"/>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Monitoring Project Communications</a:t>
            </a:r>
          </a:p>
        </p:txBody>
      </p:sp>
      <p:sp>
        <p:nvSpPr>
          <p:cNvPr id="7" name="TextBox 6">
            <a:extLst>
              <a:ext uri="{FF2B5EF4-FFF2-40B4-BE49-F238E27FC236}">
                <a16:creationId xmlns:a16="http://schemas.microsoft.com/office/drawing/2014/main" id="{79D049EE-8627-0F96-B9EA-37C348259B7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2" name="Picture 11">
            <a:extLst>
              <a:ext uri="{FF2B5EF4-FFF2-40B4-BE49-F238E27FC236}">
                <a16:creationId xmlns:a16="http://schemas.microsoft.com/office/drawing/2014/main" id="{E1FC52B8-1ABE-AFDF-AE77-07C879FBCC07}"/>
              </a:ext>
            </a:extLst>
          </p:cNvPr>
          <p:cNvPicPr>
            <a:picLocks noChangeAspect="1"/>
          </p:cNvPicPr>
          <p:nvPr/>
        </p:nvPicPr>
        <p:blipFill>
          <a:blip r:embed="rId3"/>
          <a:stretch>
            <a:fillRect/>
          </a:stretch>
        </p:blipFill>
        <p:spPr>
          <a:xfrm>
            <a:off x="1916786" y="2647343"/>
            <a:ext cx="8220075" cy="457200"/>
          </a:xfrm>
          <a:prstGeom prst="rect">
            <a:avLst/>
          </a:prstGeom>
          <a:ln w="28575">
            <a:solidFill>
              <a:srgbClr val="FFC000"/>
            </a:solidFill>
          </a:ln>
        </p:spPr>
      </p:pic>
    </p:spTree>
    <p:extLst>
      <p:ext uri="{BB962C8B-B14F-4D97-AF65-F5344CB8AC3E}">
        <p14:creationId xmlns:p14="http://schemas.microsoft.com/office/powerpoint/2010/main" val="3942982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C51ABE-CE8C-1527-E1FF-F292B6C5AF6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DBC2B8-EEC1-1D3B-B1F1-CB05E6F8840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78CF76C-8826-88DD-9857-48F3C51C25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1AF4271-9AAF-E6D0-068E-3252CA441BCC}"/>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Monitoring Project Communications</a:t>
            </a:r>
          </a:p>
        </p:txBody>
      </p:sp>
      <p:sp>
        <p:nvSpPr>
          <p:cNvPr id="3" name="Rectangle: Rounded Corners 2">
            <a:extLst>
              <a:ext uri="{FF2B5EF4-FFF2-40B4-BE49-F238E27FC236}">
                <a16:creationId xmlns:a16="http://schemas.microsoft.com/office/drawing/2014/main" id="{9CBDBC38-D3AF-8326-4BD1-CFC229517C84}"/>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8DA5B0B5-28A2-0BCA-4E1B-DD875F5376D9}"/>
              </a:ext>
            </a:extLst>
          </p:cNvPr>
          <p:cNvSpPr/>
          <p:nvPr/>
        </p:nvSpPr>
        <p:spPr>
          <a:xfrm>
            <a:off x="599766" y="2128176"/>
            <a:ext cx="10805751" cy="3473323"/>
          </a:xfrm>
          <a:prstGeom prst="rect">
            <a:avLst/>
          </a:prstGeom>
        </p:spPr>
        <p:txBody>
          <a:bodyPr wrap="square">
            <a:spAutoFit/>
          </a:bodyPr>
          <a:lstStyle/>
          <a:p>
            <a:pPr algn="just">
              <a:lnSpc>
                <a:spcPct val="250000"/>
              </a:lnSpc>
            </a:pPr>
            <a:r>
              <a:rPr lang="en-US" b="1" dirty="0">
                <a:solidFill>
                  <a:srgbClr val="FF0000"/>
                </a:solidFill>
                <a:latin typeface="Alexandria Light" pitchFamily="2" charset="-78"/>
                <a:cs typeface="Alexandria Light" pitchFamily="2" charset="-78"/>
              </a:rPr>
              <a:t>Measuring the Effectiveness of Project Communications:</a:t>
            </a:r>
          </a:p>
          <a:p>
            <a:pPr marL="285750" indent="-285750" algn="just">
              <a:lnSpc>
                <a:spcPct val="200000"/>
              </a:lnSpc>
              <a:buFont typeface="Arial" panose="020B0604020202020204" pitchFamily="34" charset="0"/>
              <a:buChar char="•"/>
            </a:pPr>
            <a:endParaRPr lang="en-US" dirty="0">
              <a:latin typeface="Alexandria Light" pitchFamily="2" charset="-78"/>
              <a:cs typeface="Alexandria Light" pitchFamily="2" charset="-78"/>
            </a:endParaRPr>
          </a:p>
          <a:p>
            <a:pPr marL="285750" indent="-285750" algn="just">
              <a:lnSpc>
                <a:spcPct val="200000"/>
              </a:lnSpc>
              <a:buFont typeface="Arial" panose="020B0604020202020204" pitchFamily="34" charset="0"/>
              <a:buChar char="•"/>
            </a:pPr>
            <a:r>
              <a:rPr lang="en-US" dirty="0">
                <a:latin typeface="Alexandria Light" pitchFamily="2" charset="-78"/>
                <a:cs typeface="Alexandria Light" pitchFamily="2" charset="-78"/>
              </a:rPr>
              <a:t>It is a good idea to start measuring early and then measure frequently </a:t>
            </a:r>
            <a:r>
              <a:rPr lang="en-US" b="1" dirty="0">
                <a:solidFill>
                  <a:srgbClr val="FF0000"/>
                </a:solidFill>
                <a:latin typeface="Alexandria Light" pitchFamily="2" charset="-78"/>
                <a:cs typeface="Alexandria Light" pitchFamily="2" charset="-78"/>
              </a:rPr>
              <a:t>throughout the life of the project</a:t>
            </a:r>
            <a:r>
              <a:rPr lang="en-US" dirty="0">
                <a:latin typeface="Alexandria Light" pitchFamily="2" charset="-78"/>
                <a:cs typeface="Alexandria Light" pitchFamily="2" charset="-78"/>
              </a:rPr>
              <a:t>.</a:t>
            </a:r>
          </a:p>
          <a:p>
            <a:pPr marL="285750" indent="-285750" algn="just">
              <a:lnSpc>
                <a:spcPct val="200000"/>
              </a:lnSpc>
              <a:buFont typeface="Arial" panose="020B0604020202020204" pitchFamily="34" charset="0"/>
              <a:buChar char="•"/>
            </a:pPr>
            <a:r>
              <a:rPr lang="en-US" dirty="0">
                <a:latin typeface="Alexandria Light" pitchFamily="2" charset="-78"/>
                <a:cs typeface="Alexandria Light" pitchFamily="2" charset="-78"/>
              </a:rPr>
              <a:t>Project communications should be iterated and refined to ensure they are effectively informing all of your stakeholders.</a:t>
            </a:r>
          </a:p>
        </p:txBody>
      </p:sp>
      <p:sp>
        <p:nvSpPr>
          <p:cNvPr id="4" name="Rectangle: Rounded Corners 3">
            <a:extLst>
              <a:ext uri="{FF2B5EF4-FFF2-40B4-BE49-F238E27FC236}">
                <a16:creationId xmlns:a16="http://schemas.microsoft.com/office/drawing/2014/main" id="{A3BBA8FF-E451-C005-11F3-7D0FEAAAF5F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112CD48-0081-B3EB-39E2-8997303E6330}"/>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Monitoring Project Communications</a:t>
            </a:r>
          </a:p>
        </p:txBody>
      </p:sp>
      <p:sp>
        <p:nvSpPr>
          <p:cNvPr id="7" name="TextBox 6">
            <a:extLst>
              <a:ext uri="{FF2B5EF4-FFF2-40B4-BE49-F238E27FC236}">
                <a16:creationId xmlns:a16="http://schemas.microsoft.com/office/drawing/2014/main" id="{033BCFF9-4E26-07D9-7B42-D7AC43E3372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9" name="Picture 8">
            <a:extLst>
              <a:ext uri="{FF2B5EF4-FFF2-40B4-BE49-F238E27FC236}">
                <a16:creationId xmlns:a16="http://schemas.microsoft.com/office/drawing/2014/main" id="{564498A0-A476-7956-0F17-CB81DC84FF50}"/>
              </a:ext>
            </a:extLst>
          </p:cNvPr>
          <p:cNvPicPr>
            <a:picLocks noChangeAspect="1"/>
          </p:cNvPicPr>
          <p:nvPr/>
        </p:nvPicPr>
        <p:blipFill>
          <a:blip r:embed="rId3"/>
          <a:stretch>
            <a:fillRect/>
          </a:stretch>
        </p:blipFill>
        <p:spPr>
          <a:xfrm>
            <a:off x="1710084" y="3000315"/>
            <a:ext cx="8221222" cy="428685"/>
          </a:xfrm>
          <a:prstGeom prst="rect">
            <a:avLst/>
          </a:prstGeom>
          <a:ln w="28575">
            <a:solidFill>
              <a:srgbClr val="FFC000"/>
            </a:solidFill>
          </a:ln>
        </p:spPr>
      </p:pic>
    </p:spTree>
    <p:extLst>
      <p:ext uri="{BB962C8B-B14F-4D97-AF65-F5344CB8AC3E}">
        <p14:creationId xmlns:p14="http://schemas.microsoft.com/office/powerpoint/2010/main" val="1311854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A49D62-9432-FEC9-2A19-40FDA5D34E3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B29C9F0-978F-36BC-7432-D3A5000F897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E05418E-C734-D4F7-E52C-30CD65D8D9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033EAD6-2DD7-AF64-BC3A-73F4C6A7CAE9}"/>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Monitoring Project Communications</a:t>
            </a:r>
          </a:p>
        </p:txBody>
      </p:sp>
      <p:sp>
        <p:nvSpPr>
          <p:cNvPr id="3" name="Rectangle: Rounded Corners 2">
            <a:extLst>
              <a:ext uri="{FF2B5EF4-FFF2-40B4-BE49-F238E27FC236}">
                <a16:creationId xmlns:a16="http://schemas.microsoft.com/office/drawing/2014/main" id="{D208B50D-836F-5485-4C71-69453DD5FF8F}"/>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93DEE46F-4CD9-3B07-535E-44B7B3777443}"/>
              </a:ext>
            </a:extLst>
          </p:cNvPr>
          <p:cNvSpPr/>
          <p:nvPr/>
        </p:nvSpPr>
        <p:spPr>
          <a:xfrm>
            <a:off x="599766" y="2128176"/>
            <a:ext cx="10805751" cy="4442819"/>
          </a:xfrm>
          <a:prstGeom prst="rect">
            <a:avLst/>
          </a:prstGeom>
        </p:spPr>
        <p:txBody>
          <a:bodyPr wrap="square">
            <a:spAutoFit/>
          </a:bodyPr>
          <a:lstStyle/>
          <a:p>
            <a:pPr algn="just">
              <a:lnSpc>
                <a:spcPct val="200000"/>
              </a:lnSpc>
            </a:pPr>
            <a:r>
              <a:rPr lang="en-US" b="1" dirty="0">
                <a:solidFill>
                  <a:srgbClr val="FF0000"/>
                </a:solidFill>
                <a:latin typeface="Alexandria Light" pitchFamily="2" charset="-78"/>
                <a:cs typeface="Alexandria Light" pitchFamily="2" charset="-78"/>
              </a:rPr>
              <a:t>Feedback Loops:</a:t>
            </a:r>
          </a:p>
          <a:p>
            <a:pPr marL="285750" indent="-285750" algn="just">
              <a:lnSpc>
                <a:spcPct val="200000"/>
              </a:lnSpc>
              <a:buFont typeface="Arial" panose="020B0604020202020204" pitchFamily="34" charset="0"/>
              <a:buChar char="•"/>
            </a:pPr>
            <a:r>
              <a:rPr lang="en-US" dirty="0">
                <a:latin typeface="Alexandria Light" pitchFamily="2" charset="-78"/>
                <a:cs typeface="Alexandria Light" pitchFamily="2" charset="-78"/>
              </a:rPr>
              <a:t>Communication is not a one-way street. Sending an e-mail, for example, is only half of the process. Have you ever sent an e-mail and not received a response? You might ask yourself, “</a:t>
            </a:r>
            <a:r>
              <a:rPr lang="en-US" b="1" dirty="0">
                <a:solidFill>
                  <a:srgbClr val="002060"/>
                </a:solidFill>
                <a:latin typeface="Alexandria Light" pitchFamily="2" charset="-78"/>
                <a:cs typeface="Alexandria Light" pitchFamily="2" charset="-78"/>
              </a:rPr>
              <a:t>Did the person receive my message</a:t>
            </a:r>
            <a:r>
              <a:rPr lang="en-US" dirty="0">
                <a:latin typeface="Alexandria Light" pitchFamily="2" charset="-78"/>
                <a:cs typeface="Alexandria Light" pitchFamily="2" charset="-78"/>
              </a:rPr>
              <a:t>? </a:t>
            </a:r>
            <a:r>
              <a:rPr lang="en-US" b="1" dirty="0">
                <a:solidFill>
                  <a:schemeClr val="accent6">
                    <a:lumMod val="50000"/>
                  </a:schemeClr>
                </a:solidFill>
                <a:latin typeface="Alexandria Light" pitchFamily="2" charset="-78"/>
                <a:cs typeface="Alexandria Light" pitchFamily="2" charset="-78"/>
              </a:rPr>
              <a:t>Did they read it</a:t>
            </a:r>
            <a:r>
              <a:rPr lang="en-US" dirty="0">
                <a:latin typeface="Alexandria Light" pitchFamily="2" charset="-78"/>
                <a:cs typeface="Alexandria Light" pitchFamily="2" charset="-78"/>
              </a:rPr>
              <a:t>? </a:t>
            </a:r>
            <a:r>
              <a:rPr lang="en-US" b="1" dirty="0">
                <a:solidFill>
                  <a:srgbClr val="002060"/>
                </a:solidFill>
                <a:latin typeface="Alexandria Light" pitchFamily="2" charset="-78"/>
                <a:cs typeface="Alexandria Light" pitchFamily="2" charset="-78"/>
              </a:rPr>
              <a:t>Did they understand it</a:t>
            </a:r>
            <a:r>
              <a:rPr lang="en-US" dirty="0">
                <a:latin typeface="Alexandria Light" pitchFamily="2" charset="-78"/>
                <a:cs typeface="Alexandria Light" pitchFamily="2" charset="-78"/>
              </a:rPr>
              <a:t>?” </a:t>
            </a:r>
          </a:p>
          <a:p>
            <a:pPr marL="285750" indent="-285750" algn="just">
              <a:lnSpc>
                <a:spcPct val="200000"/>
              </a:lnSpc>
              <a:buFont typeface="Arial" panose="020B0604020202020204" pitchFamily="34" charset="0"/>
              <a:buChar char="•"/>
            </a:pPr>
            <a:r>
              <a:rPr lang="en-US" dirty="0">
                <a:latin typeface="Alexandria Light" pitchFamily="2" charset="-78"/>
                <a:cs typeface="Alexandria Light" pitchFamily="2" charset="-78"/>
              </a:rPr>
              <a:t>You are uncertain whether your message has been delivered because you have not gotten feedback from the receiver. Feedback from the receiver, such as a response to your e-mail, “closes the loop” between the sender and receiver of the message.</a:t>
            </a:r>
          </a:p>
          <a:p>
            <a:pPr marL="285750" indent="-285750" algn="just">
              <a:lnSpc>
                <a:spcPct val="200000"/>
              </a:lnSpc>
              <a:buFont typeface="Arial" panose="020B0604020202020204" pitchFamily="34" charset="0"/>
              <a:buChar char="•"/>
            </a:pPr>
            <a:endParaRPr lang="en-US" dirty="0">
              <a:latin typeface="Alexandria Light" pitchFamily="2" charset="-78"/>
              <a:cs typeface="Alexandria Light" pitchFamily="2" charset="-78"/>
            </a:endParaRPr>
          </a:p>
        </p:txBody>
      </p:sp>
      <p:sp>
        <p:nvSpPr>
          <p:cNvPr id="4" name="Rectangle: Rounded Corners 3">
            <a:extLst>
              <a:ext uri="{FF2B5EF4-FFF2-40B4-BE49-F238E27FC236}">
                <a16:creationId xmlns:a16="http://schemas.microsoft.com/office/drawing/2014/main" id="{AFF04489-91EA-5E31-FADB-AC410E97953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C32DDA5-B4B7-1B29-DD47-8292D3919D5A}"/>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Monitoring Project Communications</a:t>
            </a:r>
          </a:p>
        </p:txBody>
      </p:sp>
      <p:sp>
        <p:nvSpPr>
          <p:cNvPr id="7" name="TextBox 6">
            <a:extLst>
              <a:ext uri="{FF2B5EF4-FFF2-40B4-BE49-F238E27FC236}">
                <a16:creationId xmlns:a16="http://schemas.microsoft.com/office/drawing/2014/main" id="{AB35CF30-1BAF-45BE-2D26-5A08AD2E651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633229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AABA05-58CD-6184-7695-59C2A2C6293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16131F1-18D5-1333-4B7F-517BCA5E609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389BCFB-8DED-06CC-CE65-2964802869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26B9FE2-BC42-569D-13C0-36E52898FA9F}"/>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Monitoring Project Communications</a:t>
            </a:r>
          </a:p>
        </p:txBody>
      </p:sp>
      <p:sp>
        <p:nvSpPr>
          <p:cNvPr id="3" name="Rectangle: Rounded Corners 2">
            <a:extLst>
              <a:ext uri="{FF2B5EF4-FFF2-40B4-BE49-F238E27FC236}">
                <a16:creationId xmlns:a16="http://schemas.microsoft.com/office/drawing/2014/main" id="{687AA62C-F07A-2FDC-10D6-3F375FEE07D4}"/>
              </a:ext>
            </a:extLst>
          </p:cNvPr>
          <p:cNvSpPr/>
          <p:nvPr/>
        </p:nvSpPr>
        <p:spPr>
          <a:xfrm>
            <a:off x="569419" y="2024874"/>
            <a:ext cx="5526581"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4D8FD362-FEAA-A1AB-44C7-FBEA5ECA0590}"/>
              </a:ext>
            </a:extLst>
          </p:cNvPr>
          <p:cNvSpPr/>
          <p:nvPr/>
        </p:nvSpPr>
        <p:spPr>
          <a:xfrm>
            <a:off x="599767" y="2128176"/>
            <a:ext cx="5427058" cy="2780889"/>
          </a:xfrm>
          <a:prstGeom prst="rect">
            <a:avLst/>
          </a:prstGeom>
        </p:spPr>
        <p:txBody>
          <a:bodyPr wrap="square">
            <a:spAutoFit/>
          </a:bodyPr>
          <a:lstStyle/>
          <a:p>
            <a:pPr algn="just">
              <a:lnSpc>
                <a:spcPct val="200000"/>
              </a:lnSpc>
            </a:pPr>
            <a:r>
              <a:rPr lang="en-US" b="1" dirty="0">
                <a:solidFill>
                  <a:srgbClr val="FF0000"/>
                </a:solidFill>
                <a:latin typeface="Alexandria Light" pitchFamily="2" charset="-78"/>
                <a:cs typeface="Alexandria Light" pitchFamily="2" charset="-78"/>
              </a:rPr>
              <a:t>Feedback Loops:</a:t>
            </a:r>
          </a:p>
          <a:p>
            <a:pPr algn="just">
              <a:lnSpc>
                <a:spcPct val="200000"/>
              </a:lnSpc>
            </a:pPr>
            <a:r>
              <a:rPr lang="en-US" dirty="0">
                <a:latin typeface="Alexandria Light" pitchFamily="2" charset="-78"/>
                <a:cs typeface="Alexandria Light" pitchFamily="2" charset="-78"/>
              </a:rPr>
              <a:t>Why is a feedback loop important? </a:t>
            </a:r>
          </a:p>
          <a:p>
            <a:pPr marL="285750" indent="-285750" algn="just">
              <a:lnSpc>
                <a:spcPct val="20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It verifies that what you intended to communicate is what is actually understood by the receiver</a:t>
            </a:r>
            <a:r>
              <a:rPr lang="en-US" dirty="0">
                <a:latin typeface="Alexandria Light" pitchFamily="2" charset="-78"/>
                <a:cs typeface="Alexandria Light" pitchFamily="2" charset="-78"/>
              </a:rPr>
              <a:t>.</a:t>
            </a:r>
          </a:p>
        </p:txBody>
      </p:sp>
      <p:sp>
        <p:nvSpPr>
          <p:cNvPr id="4" name="Rectangle: Rounded Corners 3">
            <a:extLst>
              <a:ext uri="{FF2B5EF4-FFF2-40B4-BE49-F238E27FC236}">
                <a16:creationId xmlns:a16="http://schemas.microsoft.com/office/drawing/2014/main" id="{A757D3CE-489D-BEE7-7836-37F8289EB23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7E85A7-679E-792D-0F27-4EE365C35F33}"/>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Monitoring Project Communications</a:t>
            </a:r>
          </a:p>
        </p:txBody>
      </p:sp>
      <p:sp>
        <p:nvSpPr>
          <p:cNvPr id="7" name="TextBox 6">
            <a:extLst>
              <a:ext uri="{FF2B5EF4-FFF2-40B4-BE49-F238E27FC236}">
                <a16:creationId xmlns:a16="http://schemas.microsoft.com/office/drawing/2014/main" id="{5519BC85-F1CA-3C66-9FEA-BBF58E17976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62BDD410-16A5-D767-F688-17DFD4D5464B}"/>
              </a:ext>
            </a:extLst>
          </p:cNvPr>
          <p:cNvPicPr>
            <a:picLocks noChangeAspect="1"/>
          </p:cNvPicPr>
          <p:nvPr/>
        </p:nvPicPr>
        <p:blipFill>
          <a:blip r:embed="rId3"/>
          <a:stretch>
            <a:fillRect/>
          </a:stretch>
        </p:blipFill>
        <p:spPr>
          <a:xfrm>
            <a:off x="6168936" y="2483537"/>
            <a:ext cx="5453645" cy="3504931"/>
          </a:xfrm>
          <a:prstGeom prst="rect">
            <a:avLst/>
          </a:prstGeom>
          <a:ln>
            <a:noFill/>
          </a:ln>
          <a:effectLst>
            <a:softEdge rad="112500"/>
          </a:effectLst>
        </p:spPr>
      </p:pic>
    </p:spTree>
    <p:extLst>
      <p:ext uri="{BB962C8B-B14F-4D97-AF65-F5344CB8AC3E}">
        <p14:creationId xmlns:p14="http://schemas.microsoft.com/office/powerpoint/2010/main" val="4217338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A0C0346B-5265-4899-952C-92A0A772FA3F}"/>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3775</TotalTime>
  <Words>3120</Words>
  <Application>Microsoft Office PowerPoint</Application>
  <PresentationFormat>Widescreen</PresentationFormat>
  <Paragraphs>251</Paragraphs>
  <Slides>41</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Alexandria Black</vt:lpstr>
      <vt:lpstr>Calibri</vt:lpstr>
      <vt:lpstr>Alexandria</vt:lpstr>
      <vt:lpstr>Alexandria Light</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535</cp:revision>
  <dcterms:created xsi:type="dcterms:W3CDTF">2023-04-29T09:08:00Z</dcterms:created>
  <dcterms:modified xsi:type="dcterms:W3CDTF">2025-03-11T11:55:13Z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