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embeddedFontLst>
    <p:embeddedFont>
      <p:font typeface="Cairo"/>
      <p:regular r:id="rId39"/>
      <p:bold r:id="rId40"/>
    </p:embeddedFont>
    <p:embeddedFont>
      <p:font typeface="Tajawal Medium"/>
      <p:regular r:id="rId41"/>
      <p:bold r:id="rId42"/>
    </p:embeddedFont>
    <p:embeddedFont>
      <p:font typeface="Oi"/>
      <p:regular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4" roundtripDataSignature="AMtx7miC0fDeFUXwqFf8Xk/bnbblQTXC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4638D88-A239-4A02-8CAB-545A4344080D}">
  <a:tblStyle styleId="{14638D88-A239-4A02-8CAB-545A4344080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Cairo-bold.fntdata"/><Relationship Id="rId20" Type="http://schemas.openxmlformats.org/officeDocument/2006/relationships/slide" Target="slides/slide15.xml"/><Relationship Id="rId42" Type="http://schemas.openxmlformats.org/officeDocument/2006/relationships/font" Target="fonts/TajawalMedium-bold.fntdata"/><Relationship Id="rId41" Type="http://schemas.openxmlformats.org/officeDocument/2006/relationships/font" Target="fonts/TajawalMedium-regular.fntdata"/><Relationship Id="rId22" Type="http://schemas.openxmlformats.org/officeDocument/2006/relationships/slide" Target="slides/slide17.xml"/><Relationship Id="rId44" Type="http://customschemas.google.com/relationships/presentationmetadata" Target="metadata"/><Relationship Id="rId21" Type="http://schemas.openxmlformats.org/officeDocument/2006/relationships/slide" Target="slides/slide16.xml"/><Relationship Id="rId43" Type="http://schemas.openxmlformats.org/officeDocument/2006/relationships/font" Target="fonts/Oi-regular.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airo-regular.fnt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spcBef>
                <a:spcPts val="0"/>
              </a:spcBef>
              <a:spcAft>
                <a:spcPts val="0"/>
              </a:spcAft>
              <a:buNone/>
            </a:pPr>
            <a:fld id="{00000000-1234-1234-1234-123412341234}" type="slidenum">
              <a:rPr b="0" i="0" lang="ar-JO"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JO"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1" name="Google Shape;471;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JO"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1" name="Google Shape;481;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ar-JO"/>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35"/>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7" name="Shape 17"/>
        <p:cNvGrpSpPr/>
        <p:nvPr/>
      </p:nvGrpSpPr>
      <p:grpSpPr>
        <a:xfrm>
          <a:off x="0" y="0"/>
          <a:ext cx="0" cy="0"/>
          <a:chOff x="0" y="0"/>
          <a:chExt cx="0" cy="0"/>
        </a:xfrm>
      </p:grpSpPr>
      <p:sp>
        <p:nvSpPr>
          <p:cNvPr id="18" name="Google Shape;18;p36"/>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9" name="Shape 19"/>
        <p:cNvGrpSpPr/>
        <p:nvPr/>
      </p:nvGrpSpPr>
      <p:grpSpPr>
        <a:xfrm>
          <a:off x="0" y="0"/>
          <a:ext cx="0" cy="0"/>
          <a:chOff x="0" y="0"/>
          <a:chExt cx="0" cy="0"/>
        </a:xfrm>
      </p:grpSpPr>
      <p:sp>
        <p:nvSpPr>
          <p:cNvPr id="20" name="Google Shape;20;p37"/>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3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27" name="Shape 27"/>
        <p:cNvGrpSpPr/>
        <p:nvPr/>
      </p:nvGrpSpPr>
      <p:grpSpPr>
        <a:xfrm>
          <a:off x="0" y="0"/>
          <a:ext cx="0" cy="0"/>
          <a:chOff x="0" y="0"/>
          <a:chExt cx="0" cy="0"/>
        </a:xfrm>
      </p:grpSpPr>
      <p:sp>
        <p:nvSpPr>
          <p:cNvPr id="28" name="Google Shape;28;p39"/>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Images and Contents Layout">
  <p:cSld name="5_Images and Contents Layout">
    <p:bg>
      <p:bgPr>
        <a:blipFill>
          <a:blip r:embed="rId2">
            <a:alphaModFix/>
          </a:blip>
          <a:stretch>
            <a:fillRect/>
          </a:stretch>
        </a:blipFill>
      </p:bgPr>
    </p:bg>
    <p:spTree>
      <p:nvGrpSpPr>
        <p:cNvPr id="29" name="Shape 29"/>
        <p:cNvGrpSpPr/>
        <p:nvPr/>
      </p:nvGrpSpPr>
      <p:grpSpPr>
        <a:xfrm>
          <a:off x="0" y="0"/>
          <a:ext cx="0" cy="0"/>
          <a:chOff x="0" y="0"/>
          <a:chExt cx="0" cy="0"/>
        </a:xfrm>
      </p:grpSpPr>
      <p:sp>
        <p:nvSpPr>
          <p:cNvPr id="30" name="Google Shape;30;p40"/>
          <p:cNvSpPr/>
          <p:nvPr/>
        </p:nvSpPr>
        <p:spPr>
          <a:xfrm>
            <a:off x="1" y="4060923"/>
            <a:ext cx="12204700" cy="2797076"/>
          </a:xfrm>
          <a:custGeom>
            <a:rect b="b" l="l" r="r" t="t"/>
            <a:pathLst>
              <a:path extrusionOk="0" h="2097807" w="9153525">
                <a:moveTo>
                  <a:pt x="0" y="1038225"/>
                </a:moveTo>
                <a:lnTo>
                  <a:pt x="9153525" y="0"/>
                </a:lnTo>
                <a:lnTo>
                  <a:pt x="9144000" y="2097807"/>
                </a:lnTo>
                <a:lnTo>
                  <a:pt x="0" y="2097807"/>
                </a:lnTo>
                <a:lnTo>
                  <a:pt x="0" y="1038225"/>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libri"/>
              <a:ea typeface="Calibri"/>
              <a:cs typeface="Calibri"/>
              <a:sym typeface="Calibri"/>
            </a:endParaRPr>
          </a:p>
        </p:txBody>
      </p:sp>
      <p:sp>
        <p:nvSpPr>
          <p:cNvPr id="31" name="Google Shape;31;p40"/>
          <p:cNvSpPr txBox="1"/>
          <p:nvPr>
            <p:ph idx="1" type="body"/>
          </p:nvPr>
        </p:nvSpPr>
        <p:spPr>
          <a:xfrm>
            <a:off x="0" y="242176"/>
            <a:ext cx="12192000" cy="768085"/>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4800"/>
              <a:buNone/>
              <a:defRPr b="0" sz="4800">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0"/>
          <p:cNvSpPr txBox="1"/>
          <p:nvPr>
            <p:ph idx="2" type="body"/>
          </p:nvPr>
        </p:nvSpPr>
        <p:spPr>
          <a:xfrm>
            <a:off x="0" y="1010261"/>
            <a:ext cx="12192000" cy="384043"/>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lt1"/>
              </a:buClr>
              <a:buSzPts val="1867"/>
              <a:buNone/>
              <a:defRPr b="0" sz="1867">
                <a:solidFill>
                  <a:schemeClr val="lt1"/>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descr="D:\KBM-정애\014-Fullppt\PNG이미지\모니터.png" id="33" name="Google Shape;33;p40"/>
          <p:cNvPicPr preferRelativeResize="0"/>
          <p:nvPr/>
        </p:nvPicPr>
        <p:blipFill rotWithShape="1">
          <a:blip r:embed="rId3">
            <a:alphaModFix/>
          </a:blip>
          <a:srcRect b="0" l="0" r="0" t="0"/>
          <a:stretch/>
        </p:blipFill>
        <p:spPr>
          <a:xfrm>
            <a:off x="815414" y="1619125"/>
            <a:ext cx="5088565" cy="4882216"/>
          </a:xfrm>
          <a:prstGeom prst="rect">
            <a:avLst/>
          </a:prstGeom>
          <a:noFill/>
          <a:ln>
            <a:noFill/>
          </a:ln>
        </p:spPr>
      </p:pic>
      <p:sp>
        <p:nvSpPr>
          <p:cNvPr id="34" name="Google Shape;34;p40"/>
          <p:cNvSpPr/>
          <p:nvPr>
            <p:ph idx="3" type="pic"/>
          </p:nvPr>
        </p:nvSpPr>
        <p:spPr>
          <a:xfrm>
            <a:off x="1028214" y="1833032"/>
            <a:ext cx="4607380" cy="3098392"/>
          </a:xfrm>
          <a:prstGeom prst="rect">
            <a:avLst/>
          </a:prstGeom>
          <a:solidFill>
            <a:srgbClr val="F2F2F2"/>
          </a:solid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4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4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4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4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4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4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8"/>
          <p:cNvSpPr/>
          <p:nvPr>
            <p:ph idx="2" type="pic"/>
          </p:nvPr>
        </p:nvSpPr>
        <p:spPr>
          <a:xfrm>
            <a:off x="5183188" y="987425"/>
            <a:ext cx="6172200" cy="4873625"/>
          </a:xfrm>
          <a:prstGeom prst="rect">
            <a:avLst/>
          </a:prstGeom>
          <a:noFill/>
          <a:ln>
            <a:noFill/>
          </a:ln>
        </p:spPr>
      </p:sp>
      <p:sp>
        <p:nvSpPr>
          <p:cNvPr id="82" name="Google Shape;82;p4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4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5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5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18" Type="http://schemas.openxmlformats.org/officeDocument/2006/relationships/theme" Target="../theme/theme1.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JO"/>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image" Target="../media/image1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5.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5.png"/><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 Id="rId3" Type="http://schemas.openxmlformats.org/officeDocument/2006/relationships/image" Target="../media/image16.jpg"/><Relationship Id="rId4" Type="http://schemas.openxmlformats.org/officeDocument/2006/relationships/image" Target="../media/image12.png"/><Relationship Id="rId5" Type="http://schemas.openxmlformats.org/officeDocument/2006/relationships/image" Target="../media/image1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04" name="Google Shape;104;p1"/>
          <p:cNvSpPr/>
          <p:nvPr/>
        </p:nvSpPr>
        <p:spPr>
          <a:xfrm>
            <a:off x="5554197" y="-172354"/>
            <a:ext cx="6736926" cy="6858000"/>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 name="Google Shape;105;p1"/>
          <p:cNvSpPr txBox="1"/>
          <p:nvPr/>
        </p:nvSpPr>
        <p:spPr>
          <a:xfrm>
            <a:off x="1105197" y="3794396"/>
            <a:ext cx="275855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400" u="none" cap="none" strike="noStrike">
                <a:solidFill>
                  <a:srgbClr val="FFFFFF"/>
                </a:solidFill>
                <a:latin typeface="Times New Roman"/>
                <a:ea typeface="Times New Roman"/>
                <a:cs typeface="Times New Roman"/>
                <a:sym typeface="Times New Roman"/>
              </a:rPr>
              <a:t>ريادة الأعمال والابتكار </a:t>
            </a:r>
            <a:endParaRPr/>
          </a:p>
        </p:txBody>
      </p:sp>
      <p:sp>
        <p:nvSpPr>
          <p:cNvPr id="106" name="Google Shape;106;p1"/>
          <p:cNvSpPr txBox="1"/>
          <p:nvPr/>
        </p:nvSpPr>
        <p:spPr>
          <a:xfrm>
            <a:off x="479376" y="2253649"/>
            <a:ext cx="4099840"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4000" u="none" cap="none" strike="noStrike">
                <a:solidFill>
                  <a:srgbClr val="00B0F0"/>
                </a:solidFill>
                <a:latin typeface="Times New Roman"/>
                <a:ea typeface="Times New Roman"/>
                <a:cs typeface="Times New Roman"/>
                <a:sym typeface="Times New Roman"/>
              </a:rPr>
              <a:t>Entrepreneurship</a:t>
            </a:r>
            <a:endParaRPr/>
          </a:p>
          <a:p>
            <a:pPr indent="0" lvl="0" marL="0" marR="0" rtl="0" algn="l">
              <a:spcBef>
                <a:spcPts val="0"/>
              </a:spcBef>
              <a:spcAft>
                <a:spcPts val="0"/>
              </a:spcAft>
              <a:buNone/>
            </a:pPr>
            <a:r>
              <a:rPr b="1" i="0" lang="ar-JO" sz="4000" u="none" cap="none" strike="noStrike">
                <a:solidFill>
                  <a:srgbClr val="00B0F0"/>
                </a:solidFill>
                <a:latin typeface="Times New Roman"/>
                <a:ea typeface="Times New Roman"/>
                <a:cs typeface="Times New Roman"/>
                <a:sym typeface="Times New Roman"/>
              </a:rPr>
              <a:t>and Innovation</a:t>
            </a:r>
            <a:endParaRPr/>
          </a:p>
        </p:txBody>
      </p:sp>
      <p:pic>
        <p:nvPicPr>
          <p:cNvPr id="107" name="Google Shape;107;p1"/>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08" name="Google Shape;108;p1"/>
          <p:cNvSpPr/>
          <p:nvPr/>
        </p:nvSpPr>
        <p:spPr>
          <a:xfrm>
            <a:off x="5582945" y="-76920"/>
            <a:ext cx="6609055" cy="6593215"/>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 name="Google Shape;109;p1"/>
          <p:cNvSpPr/>
          <p:nvPr/>
        </p:nvSpPr>
        <p:spPr>
          <a:xfrm>
            <a:off x="88603" y="4473369"/>
            <a:ext cx="5474576" cy="46166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400"/>
              <a:buFont typeface="Tajawal Medium"/>
              <a:buNone/>
            </a:pPr>
            <a:r>
              <a:rPr b="0" i="0" lang="ar-JO" sz="2400" u="none" cap="none" strike="noStrike">
                <a:solidFill>
                  <a:schemeClr val="lt1"/>
                </a:solidFill>
                <a:latin typeface="Tajawal Medium"/>
                <a:ea typeface="Tajawal Medium"/>
                <a:cs typeface="Tajawal Medium"/>
                <a:sym typeface="Tajawal Medium"/>
              </a:rPr>
              <a:t>Prepared by </a:t>
            </a:r>
            <a:r>
              <a:rPr b="1" i="0" lang="ar-JO" sz="2400" u="none" cap="none" strike="noStrike">
                <a:solidFill>
                  <a:schemeClr val="lt1"/>
                </a:solidFill>
                <a:latin typeface="Tajawal Medium"/>
                <a:ea typeface="Tajawal Medium"/>
                <a:cs typeface="Tajawal Medium"/>
                <a:sym typeface="Tajawal Medium"/>
              </a:rPr>
              <a:t>Dr.Warda Mahmoud Kloub </a:t>
            </a:r>
            <a:endParaRPr b="1" i="0" sz="1800" u="none" cap="none" strike="noStrike">
              <a:solidFill>
                <a:schemeClr val="lt1"/>
              </a:solidFill>
              <a:latin typeface="Calibri"/>
              <a:ea typeface="Calibri"/>
              <a:cs typeface="Calibri"/>
              <a:sym typeface="Calibri"/>
            </a:endParaRPr>
          </a:p>
        </p:txBody>
      </p:sp>
      <p:sp>
        <p:nvSpPr>
          <p:cNvPr id="110" name="Google Shape;110;p1"/>
          <p:cNvSpPr/>
          <p:nvPr/>
        </p:nvSpPr>
        <p:spPr>
          <a:xfrm>
            <a:off x="587987" y="6000379"/>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JO" sz="2400" u="none" cap="none" strike="noStrike">
                <a:solidFill>
                  <a:srgbClr val="2D3956"/>
                </a:solidFill>
                <a:latin typeface="Tajawal Medium"/>
                <a:ea typeface="Tajawal Medium"/>
                <a:cs typeface="Tajawal Medium"/>
                <a:sym typeface="Tajawal Medium"/>
              </a:rPr>
              <a:t>LDR 725</a:t>
            </a:r>
            <a:endParaRPr b="1" i="0" sz="2400" u="none" cap="none" strike="noStrike">
              <a:solidFill>
                <a:srgbClr val="2D3956"/>
              </a:solidFill>
              <a:latin typeface="Tajawal Medium"/>
              <a:ea typeface="Tajawal Medium"/>
              <a:cs typeface="Tajawal Medium"/>
              <a:sym typeface="Tajawal Medium"/>
            </a:endParaRPr>
          </a:p>
        </p:txBody>
      </p:sp>
      <p:sp>
        <p:nvSpPr>
          <p:cNvPr id="111" name="Google Shape;111;p1"/>
          <p:cNvSpPr/>
          <p:nvPr/>
        </p:nvSpPr>
        <p:spPr>
          <a:xfrm>
            <a:off x="562376" y="5187208"/>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JO" sz="2800" u="none" cap="none" strike="noStrike">
                <a:solidFill>
                  <a:srgbClr val="2D3956"/>
                </a:solidFill>
                <a:latin typeface="Tajawal Medium"/>
                <a:ea typeface="Tajawal Medium"/>
                <a:cs typeface="Tajawal Medium"/>
                <a:sym typeface="Tajawal Medium"/>
              </a:rPr>
              <a:t>Lecture 7</a:t>
            </a:r>
            <a:endParaRPr b="0" i="0" sz="1800" u="none" cap="none" strike="noStrike">
              <a:solidFill>
                <a:schemeClr val="dk1"/>
              </a:solidFill>
              <a:latin typeface="Calibri"/>
              <a:ea typeface="Calibri"/>
              <a:cs typeface="Calibri"/>
              <a:sym typeface="Calibri"/>
            </a:endParaRPr>
          </a:p>
        </p:txBody>
      </p:sp>
      <p:sp>
        <p:nvSpPr>
          <p:cNvPr id="112" name="Google Shape;112;p1"/>
          <p:cNvSpPr txBox="1"/>
          <p:nvPr/>
        </p:nvSpPr>
        <p:spPr>
          <a:xfrm>
            <a:off x="7614560" y="6064907"/>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JO" sz="2000" u="none" cap="none" strike="noStrike">
                <a:solidFill>
                  <a:srgbClr val="FFFFFF"/>
                </a:solidFill>
                <a:latin typeface="Calibri"/>
                <a:ea typeface="Calibri"/>
                <a:cs typeface="Calibri"/>
                <a:sym typeface="Calibri"/>
              </a:rPr>
              <a:t>www.midocean.ae</a:t>
            </a:r>
            <a:endParaRPr/>
          </a:p>
        </p:txBody>
      </p:sp>
    </p:spTree>
  </p:cSld>
  <p:clrMapOvr>
    <a:masterClrMapping/>
  </p:clrMapOvr>
  <p:transition advTm="27582" spd="slow" p14:dur="800">
    <p:circle/>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
          <p:cNvSpPr/>
          <p:nvPr>
            <p:ph idx="2" type="pic"/>
          </p:nvPr>
        </p:nvSpPr>
        <p:spPr>
          <a:xfrm>
            <a:off x="205274" y="93306"/>
            <a:ext cx="6826250" cy="6858000"/>
          </a:xfrm>
          <a:prstGeom prst="ellipse">
            <a:avLst/>
          </a:prstGeom>
          <a:solidFill>
            <a:schemeClr val="lt1"/>
          </a:solidFill>
          <a:ln cap="flat" cmpd="sng" w="12700">
            <a:solidFill>
              <a:schemeClr val="accent1"/>
            </a:solidFill>
            <a:prstDash val="solid"/>
            <a:miter lim="800000"/>
            <a:headEnd len="sm" w="sm" type="none"/>
            <a:tailEnd len="sm" w="sm" type="none"/>
          </a:ln>
        </p:spPr>
      </p:sp>
      <p:sp>
        <p:nvSpPr>
          <p:cNvPr id="118" name="Google Shape;118;p2"/>
          <p:cNvSpPr/>
          <p:nvPr/>
        </p:nvSpPr>
        <p:spPr>
          <a:xfrm>
            <a:off x="8085589" y="3228391"/>
            <a:ext cx="3307381" cy="587829"/>
          </a:xfrm>
          <a:prstGeom prst="hexagon">
            <a:avLst>
              <a:gd fmla="val 25000" name="adj"/>
              <a:gd fmla="val 115470" name="vf"/>
            </a:avLst>
          </a:prstGeom>
          <a:solidFill>
            <a:srgbClr val="00B0F0"/>
          </a:solidFill>
          <a:ln cap="flat" cmpd="sng" w="635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333333"/>
              </a:buClr>
              <a:buSzPts val="2400"/>
              <a:buFont typeface="Arial"/>
              <a:buNone/>
            </a:pPr>
            <a:r>
              <a:rPr b="1" i="0" lang="ar-JO" sz="2400" u="none" cap="none" strike="noStrike">
                <a:solidFill>
                  <a:srgbClr val="333333"/>
                </a:solidFill>
                <a:latin typeface="Arial"/>
                <a:ea typeface="Arial"/>
                <a:cs typeface="Arial"/>
                <a:sym typeface="Arial"/>
              </a:rPr>
              <a:t>مراجعة للمحاضرة السابقة</a:t>
            </a:r>
            <a:endParaRPr b="1" i="0" sz="2400" u="none" cap="none" strike="noStrike">
              <a:solidFill>
                <a:srgbClr val="FFFFFF"/>
              </a:solidFill>
              <a:latin typeface="Calibri"/>
              <a:ea typeface="Calibri"/>
              <a:cs typeface="Calibri"/>
              <a:sym typeface="Calibri"/>
            </a:endParaRPr>
          </a:p>
        </p:txBody>
      </p:sp>
      <p:sp>
        <p:nvSpPr>
          <p:cNvPr id="119" name="Google Shape;119;p2"/>
          <p:cNvSpPr/>
          <p:nvPr/>
        </p:nvSpPr>
        <p:spPr>
          <a:xfrm>
            <a:off x="929840" y="451397"/>
            <a:ext cx="6609055" cy="6593215"/>
          </a:xfrm>
          <a:prstGeom prst="ellipse">
            <a:avLst/>
          </a:prstGeom>
          <a:blipFill rotWithShape="1">
            <a:blip r:embed="rId3">
              <a:alphaModFix/>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b="0" l="0" r="0" t="0"/>
          <a:stretch/>
        </p:blipFill>
        <p:spPr>
          <a:xfrm>
            <a:off x="9409430" y="-79757"/>
            <a:ext cx="2773532" cy="110612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3"/>
          <p:cNvSpPr/>
          <p:nvPr/>
        </p:nvSpPr>
        <p:spPr>
          <a:xfrm>
            <a:off x="617280" y="1685494"/>
            <a:ext cx="10951328" cy="476784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6" name="Google Shape;126;p3"/>
          <p:cNvSpPr/>
          <p:nvPr/>
        </p:nvSpPr>
        <p:spPr>
          <a:xfrm>
            <a:off x="942308" y="935396"/>
            <a:ext cx="1245663" cy="909428"/>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 name="Google Shape;127;p3"/>
          <p:cNvSpPr txBox="1"/>
          <p:nvPr/>
        </p:nvSpPr>
        <p:spPr>
          <a:xfrm>
            <a:off x="1047728" y="1072381"/>
            <a:ext cx="103482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800"/>
              <a:buFont typeface="Times New Roman"/>
              <a:buNone/>
            </a:pPr>
            <a:r>
              <a:rPr b="0" i="0" lang="ar-JO" sz="1800" u="none" cap="none" strike="noStrike">
                <a:solidFill>
                  <a:srgbClr val="FFFFFF"/>
                </a:solidFill>
                <a:latin typeface="Times New Roman"/>
                <a:ea typeface="Times New Roman"/>
                <a:cs typeface="Times New Roman"/>
                <a:sym typeface="Times New Roman"/>
              </a:rPr>
              <a:t>Lecture 7</a:t>
            </a:r>
            <a:endParaRPr b="0" i="0" sz="2800" u="none" cap="none" strike="noStrike">
              <a:solidFill>
                <a:srgbClr val="FFFFFF"/>
              </a:solidFill>
              <a:latin typeface="Times New Roman"/>
              <a:ea typeface="Times New Roman"/>
              <a:cs typeface="Times New Roman"/>
              <a:sym typeface="Times New Roman"/>
            </a:endParaRPr>
          </a:p>
        </p:txBody>
      </p:sp>
      <p:pic>
        <p:nvPicPr>
          <p:cNvPr id="128" name="Google Shape;128;p3"/>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29" name="Google Shape;129;p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JO" sz="2000" u="none" cap="none" strike="noStrike">
                <a:solidFill>
                  <a:srgbClr val="FFFFFF"/>
                </a:solidFill>
                <a:latin typeface="Calibri"/>
                <a:ea typeface="Calibri"/>
                <a:cs typeface="Calibri"/>
                <a:sym typeface="Calibri"/>
              </a:rPr>
              <a:t>www.midocean.ae</a:t>
            </a:r>
            <a:endParaRPr/>
          </a:p>
        </p:txBody>
      </p:sp>
      <p:sp>
        <p:nvSpPr>
          <p:cNvPr id="130" name="Google Shape;130;p3"/>
          <p:cNvSpPr/>
          <p:nvPr/>
        </p:nvSpPr>
        <p:spPr>
          <a:xfrm>
            <a:off x="3666489" y="278873"/>
            <a:ext cx="485902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ar-JO" sz="2800" u="none" cap="none" strike="noStrike">
                <a:solidFill>
                  <a:srgbClr val="FFFFFF"/>
                </a:solidFill>
                <a:latin typeface="Arial"/>
                <a:ea typeface="Arial"/>
                <a:cs typeface="Arial"/>
                <a:sym typeface="Arial"/>
              </a:rPr>
              <a:t>Master of Educational Leadership</a:t>
            </a:r>
            <a:endParaRPr b="1" i="0" sz="2800" u="none" cap="none" strike="noStrike">
              <a:solidFill>
                <a:srgbClr val="FFFFFF"/>
              </a:solidFill>
              <a:latin typeface="Arial"/>
              <a:ea typeface="Arial"/>
              <a:cs typeface="Arial"/>
              <a:sym typeface="Arial"/>
            </a:endParaRPr>
          </a:p>
        </p:txBody>
      </p:sp>
      <p:graphicFrame>
        <p:nvGraphicFramePr>
          <p:cNvPr id="131" name="Google Shape;131;p3"/>
          <p:cNvGraphicFramePr/>
          <p:nvPr/>
        </p:nvGraphicFramePr>
        <p:xfrm>
          <a:off x="2044243" y="1961533"/>
          <a:ext cx="3000000" cy="3000000"/>
        </p:xfrm>
        <a:graphic>
          <a:graphicData uri="http://schemas.openxmlformats.org/drawingml/2006/table">
            <a:tbl>
              <a:tblPr bandRow="1" firstCol="1" firstRow="1">
                <a:noFill/>
                <a:tableStyleId>{14638D88-A239-4A02-8CAB-545A4344080D}</a:tableStyleId>
              </a:tblPr>
              <a:tblGrid>
                <a:gridCol w="1657225"/>
                <a:gridCol w="6518725"/>
              </a:tblGrid>
              <a:tr h="368325">
                <a:tc>
                  <a:txBody>
                    <a:bodyPr/>
                    <a:lstStyle/>
                    <a:p>
                      <a:pPr indent="0" lvl="0" marL="0" marR="0" rtl="1" algn="ctr">
                        <a:lnSpc>
                          <a:spcPct val="115000"/>
                        </a:lnSpc>
                        <a:spcBef>
                          <a:spcPts val="0"/>
                        </a:spcBef>
                        <a:spcAft>
                          <a:spcPts val="0"/>
                        </a:spcAft>
                        <a:buNone/>
                      </a:pPr>
                      <a:r>
                        <a:rPr b="1" lang="ar-JO" sz="2400" u="none" cap="none" strike="noStrike">
                          <a:solidFill>
                            <a:schemeClr val="dk1"/>
                          </a:solidFill>
                        </a:rPr>
                        <a:t>المحاضرة</a:t>
                      </a:r>
                      <a:endParaRPr b="1" sz="2400" u="none" cap="none" strike="noStrike">
                        <a:solidFill>
                          <a:schemeClr val="dk1"/>
                        </a:solidFill>
                        <a:latin typeface="Arial"/>
                        <a:ea typeface="Arial"/>
                        <a:cs typeface="Arial"/>
                        <a:sym typeface="Arial"/>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solidFill>
                            <a:schemeClr val="dk1"/>
                          </a:solidFill>
                        </a:rPr>
                        <a:t>الموضوع</a:t>
                      </a:r>
                      <a:endParaRPr b="1" sz="2400" u="none" cap="none" strike="noStrike">
                        <a:solidFill>
                          <a:schemeClr val="dk1"/>
                        </a:solidFill>
                        <a:latin typeface="Arial"/>
                        <a:ea typeface="Arial"/>
                        <a:cs typeface="Arial"/>
                        <a:sym typeface="Arial"/>
                      </a:endParaRPr>
                    </a:p>
                  </a:txBody>
                  <a:tcPr marT="0" marB="0" marR="68575" marL="68575">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1 </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457200" marR="0" rtl="1" algn="ctr">
                        <a:lnSpc>
                          <a:spcPct val="115000"/>
                        </a:lnSpc>
                        <a:spcBef>
                          <a:spcPts val="0"/>
                        </a:spcBef>
                        <a:spcAft>
                          <a:spcPts val="0"/>
                        </a:spcAft>
                        <a:buNone/>
                      </a:pPr>
                      <a:r>
                        <a:rPr b="1" lang="ar-JO" sz="2400" u="none" cap="none" strike="noStrike"/>
                        <a:t>مفهوم : الإبداع والابتكار</a:t>
                      </a:r>
                      <a:endParaRPr b="1" sz="2400" u="none" cap="none" strike="noStrike">
                        <a:latin typeface="Calibri"/>
                        <a:ea typeface="Calibri"/>
                        <a:cs typeface="Calibri"/>
                        <a:sym typeface="Calibri"/>
                      </a:endParaRPr>
                    </a:p>
                  </a:txBody>
                  <a:tcPr marT="0" marB="0" marR="68575" marL="68575">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2 </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solidFill>
                            <a:schemeClr val="dk1"/>
                          </a:solidFill>
                        </a:rPr>
                        <a:t>نظريات: الإبداع والابتكار </a:t>
                      </a:r>
                      <a:endParaRPr b="1" sz="2400" u="none" cap="none" strike="noStrike">
                        <a:solidFill>
                          <a:schemeClr val="dk1"/>
                        </a:solidFill>
                        <a:latin typeface="Arial"/>
                        <a:ea typeface="Arial"/>
                        <a:cs typeface="Arial"/>
                        <a:sym typeface="Arial"/>
                      </a:endParaRPr>
                    </a:p>
                  </a:txBody>
                  <a:tcPr marT="0" marB="0" marR="68575" marL="68575">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3 </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solidFill>
                            <a:schemeClr val="dk1"/>
                          </a:solidFill>
                        </a:rPr>
                        <a:t>مهارات القائد المبدع والمبتكر</a:t>
                      </a:r>
                      <a:endParaRPr b="1" sz="2400" u="none" cap="none" strike="noStrike">
                        <a:solidFill>
                          <a:schemeClr val="dk1"/>
                        </a:solidFill>
                        <a:latin typeface="Arial"/>
                        <a:ea typeface="Arial"/>
                        <a:cs typeface="Arial"/>
                        <a:sym typeface="Arial"/>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4 </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solidFill>
                            <a:schemeClr val="dk1"/>
                          </a:solidFill>
                        </a:rPr>
                        <a:t>الإدراك والتفكير الإبداعي</a:t>
                      </a:r>
                      <a:endParaRPr b="1" sz="2400" u="none" cap="none" strike="noStrike">
                        <a:solidFill>
                          <a:schemeClr val="dk1"/>
                        </a:solidFill>
                        <a:latin typeface="Arial"/>
                        <a:ea typeface="Arial"/>
                        <a:cs typeface="Arial"/>
                        <a:sym typeface="Arial"/>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latin typeface="Calibri"/>
                          <a:ea typeface="Calibri"/>
                          <a:cs typeface="Calibri"/>
                          <a:sym typeface="Calibri"/>
                        </a:rPr>
                        <a:t>5</a:t>
                      </a:r>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t>الكفاءة الإبداعية وحاضنات الأعمال</a:t>
                      </a:r>
                      <a:endParaRPr b="1" sz="2400" u="none" cap="none" strike="noStrike">
                        <a:latin typeface="Arial"/>
                        <a:ea typeface="Arial"/>
                        <a:cs typeface="Arial"/>
                        <a:sym typeface="Arial"/>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6  </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t>الإنتاجية الإبداعية وتحقيق الميزة التنافسية</a:t>
                      </a:r>
                      <a:endParaRPr b="1" sz="2400" u="none" cap="none" strike="noStrike">
                        <a:latin typeface="Arial"/>
                        <a:ea typeface="Arial"/>
                        <a:cs typeface="Arial"/>
                        <a:sym typeface="Arial"/>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 </a:t>
                      </a:r>
                      <a:r>
                        <a:rPr b="1" lang="ar-JO" sz="2400" u="none" cap="none" strike="noStrike">
                          <a:solidFill>
                            <a:schemeClr val="lt1"/>
                          </a:solidFill>
                        </a:rPr>
                        <a:t>7</a:t>
                      </a:r>
                      <a:endParaRPr b="1" sz="2400" u="none" cap="none" strike="noStrike">
                        <a:solidFill>
                          <a:schemeClr val="lt1"/>
                        </a:solidFill>
                        <a:latin typeface="Calibri"/>
                        <a:ea typeface="Calibri"/>
                        <a:cs typeface="Calibri"/>
                        <a:sym typeface="Calibri"/>
                      </a:endParaRPr>
                    </a:p>
                  </a:txBody>
                  <a:tcPr marT="0" marB="0" marR="68575" marL="68575">
                    <a:solidFill>
                      <a:srgbClr val="00B0F0"/>
                    </a:solidFill>
                  </a:tcPr>
                </a:tc>
                <a:tc>
                  <a:txBody>
                    <a:bodyPr/>
                    <a:lstStyle/>
                    <a:p>
                      <a:pPr indent="0" lvl="0" marL="457200" marR="0" rtl="1" algn="ctr">
                        <a:lnSpc>
                          <a:spcPct val="115000"/>
                        </a:lnSpc>
                        <a:spcBef>
                          <a:spcPts val="0"/>
                        </a:spcBef>
                        <a:spcAft>
                          <a:spcPts val="0"/>
                        </a:spcAft>
                        <a:buNone/>
                      </a:pPr>
                      <a:r>
                        <a:rPr b="1" lang="ar-JO" sz="2400" u="none" cap="none" strike="noStrike">
                          <a:solidFill>
                            <a:schemeClr val="lt1"/>
                          </a:solidFill>
                        </a:rPr>
                        <a:t>التفكير الناقد ومهاراته</a:t>
                      </a:r>
                      <a:endParaRPr b="1" sz="2400" u="none" cap="none" strike="noStrike">
                        <a:solidFill>
                          <a:schemeClr val="lt1"/>
                        </a:solidFill>
                        <a:latin typeface="Calibri"/>
                        <a:ea typeface="Calibri"/>
                        <a:cs typeface="Calibri"/>
                        <a:sym typeface="Calibri"/>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 8</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t>التفكير المنطقي وخطواته</a:t>
                      </a:r>
                      <a:endParaRPr b="1" sz="2400" u="none" cap="none" strike="noStrike">
                        <a:latin typeface="Arial"/>
                        <a:ea typeface="Arial"/>
                        <a:cs typeface="Arial"/>
                        <a:sym typeface="Arial"/>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 9</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t>أدوار القادة في تعزيز الإبداع والابتكار</a:t>
                      </a:r>
                      <a:endParaRPr b="1" sz="2400" u="none" cap="none" strike="noStrike">
                        <a:latin typeface="Arial"/>
                        <a:ea typeface="Arial"/>
                        <a:cs typeface="Arial"/>
                        <a:sym typeface="Arial"/>
                      </a:endParaRPr>
                    </a:p>
                  </a:txBody>
                  <a:tcPr marT="0" marB="0" marR="68575" marL="68575" anchor="ctr">
                    <a:solidFill>
                      <a:srgbClr val="00B0F0"/>
                    </a:solidFill>
                  </a:tcPr>
                </a:tc>
              </a:tr>
              <a:tr h="376700">
                <a:tc>
                  <a:txBody>
                    <a:bodyPr/>
                    <a:lstStyle/>
                    <a:p>
                      <a:pPr indent="0" lvl="0" marL="0" marR="0" rtl="1" algn="ctr">
                        <a:lnSpc>
                          <a:spcPct val="115000"/>
                        </a:lnSpc>
                        <a:spcBef>
                          <a:spcPts val="0"/>
                        </a:spcBef>
                        <a:spcAft>
                          <a:spcPts val="0"/>
                        </a:spcAft>
                        <a:buClr>
                          <a:schemeClr val="dk1"/>
                        </a:buClr>
                        <a:buSzPts val="2400"/>
                        <a:buFont typeface="Arial"/>
                        <a:buNone/>
                      </a:pPr>
                      <a:r>
                        <a:rPr b="1" lang="ar-JO" sz="2400" u="none" cap="none" strike="noStrike">
                          <a:solidFill>
                            <a:schemeClr val="dk1"/>
                          </a:solidFill>
                        </a:rPr>
                        <a:t> 10</a:t>
                      </a:r>
                      <a:endParaRPr b="1" sz="2400" u="none" cap="none" strike="noStrike">
                        <a:solidFill>
                          <a:schemeClr val="dk1"/>
                        </a:solidFill>
                        <a:latin typeface="Calibri"/>
                        <a:ea typeface="Calibri"/>
                        <a:cs typeface="Calibri"/>
                        <a:sym typeface="Calibri"/>
                      </a:endParaRPr>
                    </a:p>
                  </a:txBody>
                  <a:tcPr marT="0" marB="0" marR="68575" marL="68575">
                    <a:solidFill>
                      <a:srgbClr val="00B0F0"/>
                    </a:solidFill>
                  </a:tcPr>
                </a:tc>
                <a:tc>
                  <a:txBody>
                    <a:bodyPr/>
                    <a:lstStyle/>
                    <a:p>
                      <a:pPr indent="0" lvl="0" marL="0" marR="0" rtl="1" algn="ctr">
                        <a:lnSpc>
                          <a:spcPct val="115000"/>
                        </a:lnSpc>
                        <a:spcBef>
                          <a:spcPts val="0"/>
                        </a:spcBef>
                        <a:spcAft>
                          <a:spcPts val="0"/>
                        </a:spcAft>
                        <a:buNone/>
                      </a:pPr>
                      <a:r>
                        <a:rPr b="1" lang="ar-JO" sz="2400" u="none" cap="none" strike="noStrike"/>
                        <a:t>تنظيم وتنسيق الإبداع التكنولوجي</a:t>
                      </a:r>
                      <a:endParaRPr b="1" sz="2400" u="none" cap="none" strike="noStrike">
                        <a:latin typeface="Arial"/>
                        <a:ea typeface="Arial"/>
                        <a:cs typeface="Arial"/>
                        <a:sym typeface="Arial"/>
                      </a:endParaRPr>
                    </a:p>
                  </a:txBody>
                  <a:tcPr marT="0" marB="0" marR="68575" marL="68575" anchor="ctr">
                    <a:solidFill>
                      <a:srgbClr val="00B0F0"/>
                    </a:solidFill>
                  </a:tcPr>
                </a:tc>
              </a:tr>
            </a:tbl>
          </a:graphicData>
        </a:graphic>
      </p:graphicFrame>
      <p:sp>
        <p:nvSpPr>
          <p:cNvPr id="132" name="Google Shape;132;p3"/>
          <p:cNvSpPr/>
          <p:nvPr/>
        </p:nvSpPr>
        <p:spPr>
          <a:xfrm>
            <a:off x="2927648" y="1107120"/>
            <a:ext cx="7292552"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ar-JO" sz="2400" u="none" cap="none" strike="noStrike">
                <a:solidFill>
                  <a:srgbClr val="FFFFFF"/>
                </a:solidFill>
                <a:latin typeface="Simplified Arabic"/>
                <a:ea typeface="Simplified Arabic"/>
                <a:cs typeface="Simplified Arabic"/>
                <a:sym typeface="Simplified Arabic"/>
              </a:rPr>
              <a:t>الموضوعات التي سيتم دراستها في مساق ريادة الأعمال والابتكار </a:t>
            </a:r>
            <a:endParaRPr/>
          </a:p>
        </p:txBody>
      </p:sp>
    </p:spTree>
  </p:cSld>
  <p:clrMapOvr>
    <a:masterClrMapping/>
  </p:clrMapOvr>
  <p:transition advTm="31453" spd="slow" p14:dur="800">
    <p:circle/>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4"/>
          <p:cNvSpPr/>
          <p:nvPr/>
        </p:nvSpPr>
        <p:spPr>
          <a:xfrm>
            <a:off x="903286" y="47412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38" name="Google Shape;138;p4"/>
          <p:cNvPicPr preferRelativeResize="0"/>
          <p:nvPr/>
        </p:nvPicPr>
        <p:blipFill rotWithShape="1">
          <a:blip r:embed="rId3">
            <a:alphaModFix/>
          </a:blip>
          <a:srcRect b="0" l="0" r="0" t="0"/>
          <a:stretch/>
        </p:blipFill>
        <p:spPr>
          <a:xfrm>
            <a:off x="903286" y="553250"/>
            <a:ext cx="3509515" cy="1619953"/>
          </a:xfrm>
          <a:prstGeom prst="rect">
            <a:avLst/>
          </a:prstGeom>
          <a:noFill/>
          <a:ln>
            <a:noFill/>
          </a:ln>
        </p:spPr>
      </p:pic>
      <p:sp>
        <p:nvSpPr>
          <p:cNvPr id="139" name="Google Shape;139;p4"/>
          <p:cNvSpPr txBox="1"/>
          <p:nvPr/>
        </p:nvSpPr>
        <p:spPr>
          <a:xfrm>
            <a:off x="4787899" y="6264295"/>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JO" sz="2000" u="none" cap="none" strike="noStrike">
                <a:solidFill>
                  <a:srgbClr val="FFFFFF"/>
                </a:solidFill>
                <a:latin typeface="Calibri"/>
                <a:ea typeface="Calibri"/>
                <a:cs typeface="Calibri"/>
                <a:sym typeface="Calibri"/>
              </a:rPr>
              <a:t>www.midocean.ae</a:t>
            </a:r>
            <a:endParaRPr/>
          </a:p>
        </p:txBody>
      </p:sp>
      <p:sp>
        <p:nvSpPr>
          <p:cNvPr id="140" name="Google Shape;140;p4"/>
          <p:cNvSpPr/>
          <p:nvPr/>
        </p:nvSpPr>
        <p:spPr>
          <a:xfrm>
            <a:off x="4531179" y="692544"/>
            <a:ext cx="6237514" cy="563231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ar-JO" sz="2000" u="none" cap="none" strike="noStrike">
                <a:solidFill>
                  <a:schemeClr val="dk1"/>
                </a:solidFill>
                <a:latin typeface="Simplified Arabic"/>
                <a:ea typeface="Simplified Arabic"/>
                <a:cs typeface="Simplified Arabic"/>
                <a:sym typeface="Simplified Arabic"/>
              </a:rPr>
              <a:t>في هذه المحاضرة سنتحدث عن:</a:t>
            </a:r>
            <a:endParaRPr b="1" i="0" sz="2000" u="none" cap="none" strike="noStrike">
              <a:solidFill>
                <a:schemeClr val="dk1"/>
              </a:solidFill>
              <a:latin typeface="Simplified Arabic"/>
              <a:ea typeface="Simplified Arabic"/>
              <a:cs typeface="Simplified Arabic"/>
              <a:sym typeface="Simplified Arabic"/>
            </a:endParaRPr>
          </a:p>
          <a:p>
            <a:pPr indent="0" lvl="0" marL="0" marR="0" rtl="0" algn="r">
              <a:spcBef>
                <a:spcPts val="0"/>
              </a:spcBef>
              <a:spcAft>
                <a:spcPts val="0"/>
              </a:spcAft>
              <a:buNone/>
            </a:pPr>
            <a:r>
              <a:t/>
            </a:r>
            <a:endParaRPr b="1" i="0" sz="2000" u="sng" cap="none" strike="noStrike">
              <a:solidFill>
                <a:schemeClr val="dk1"/>
              </a:solidFill>
              <a:latin typeface="Simplified Arabic"/>
              <a:ea typeface="Simplified Arabic"/>
              <a:cs typeface="Simplified Arabic"/>
              <a:sym typeface="Simplified Arabic"/>
            </a:endParaRPr>
          </a:p>
          <a:p>
            <a:pPr indent="0" lvl="0" marL="0" marR="0" rtl="1" algn="ctr">
              <a:spcBef>
                <a:spcPts val="0"/>
              </a:spcBef>
              <a:spcAft>
                <a:spcPts val="0"/>
              </a:spcAft>
              <a:buNone/>
            </a:pPr>
            <a:r>
              <a:rPr b="1" i="0" lang="ar-JO" sz="2000" u="sng" cap="none" strike="noStrike">
                <a:solidFill>
                  <a:schemeClr val="dk1"/>
                </a:solidFill>
                <a:latin typeface="Simplified Arabic"/>
                <a:ea typeface="Simplified Arabic"/>
                <a:cs typeface="Simplified Arabic"/>
                <a:sym typeface="Simplified Arabic"/>
              </a:rPr>
              <a:t> التفكير الناقد Critical thinking</a:t>
            </a:r>
            <a:endParaRPr/>
          </a:p>
          <a:p>
            <a:pPr indent="0" lvl="0" marL="0" marR="0" rtl="0" algn="r">
              <a:spcBef>
                <a:spcPts val="0"/>
              </a:spcBef>
              <a:spcAft>
                <a:spcPts val="0"/>
              </a:spcAft>
              <a:buNone/>
            </a:pPr>
            <a:r>
              <a:t/>
            </a:r>
            <a:endParaRPr b="0" i="0" sz="2000" u="sng" cap="none" strike="noStrike">
              <a:solidFill>
                <a:schemeClr val="dk1"/>
              </a:solidFill>
              <a:latin typeface="Simplified Arabic"/>
              <a:ea typeface="Simplified Arabic"/>
              <a:cs typeface="Simplified Arabic"/>
              <a:sym typeface="Simplified Arabic"/>
            </a:endParaRPr>
          </a:p>
          <a:p>
            <a:pPr indent="0" lvl="0" marL="0" marR="0" rtl="0" algn="r">
              <a:spcBef>
                <a:spcPts val="0"/>
              </a:spcBef>
              <a:spcAft>
                <a:spcPts val="0"/>
              </a:spcAft>
              <a:buNone/>
            </a:pPr>
            <a:r>
              <a:rPr b="1" i="0" lang="ar-JO" sz="2000" u="none" cap="none" strike="noStrike">
                <a:solidFill>
                  <a:schemeClr val="dk1"/>
                </a:solidFill>
                <a:latin typeface="Simplified Arabic"/>
                <a:ea typeface="Simplified Arabic"/>
                <a:cs typeface="Simplified Arabic"/>
                <a:sym typeface="Simplified Arabic"/>
              </a:rPr>
              <a:t>تعريف التفكير الناقد/ النقدي</a:t>
            </a:r>
            <a:endParaRPr/>
          </a:p>
          <a:p>
            <a:pPr indent="0" lvl="0" marL="0" marR="0" rtl="0" algn="r">
              <a:spcBef>
                <a:spcPts val="0"/>
              </a:spcBef>
              <a:spcAft>
                <a:spcPts val="0"/>
              </a:spcAft>
              <a:buNone/>
            </a:pPr>
            <a:r>
              <a:rPr b="0" i="0" lang="ar-JO" sz="2000" u="none" cap="none" strike="noStrike">
                <a:solidFill>
                  <a:srgbClr val="00B0F0"/>
                </a:solidFill>
                <a:latin typeface="Arial"/>
                <a:ea typeface="Arial"/>
                <a:cs typeface="Arial"/>
                <a:sym typeface="Arial"/>
              </a:rPr>
              <a:t>إسهامات الإغريق في موضوع التّفكير النَّاقد</a:t>
            </a:r>
            <a:endParaRPr/>
          </a:p>
          <a:p>
            <a:pPr indent="0" lvl="0" marL="0" marR="0" rtl="1" algn="r">
              <a:spcBef>
                <a:spcPts val="0"/>
              </a:spcBef>
              <a:spcAft>
                <a:spcPts val="0"/>
              </a:spcAft>
              <a:buNone/>
            </a:pPr>
            <a:r>
              <a:rPr b="0" i="0" lang="ar-JO" sz="2000" u="none" cap="none" strike="noStrike">
                <a:solidFill>
                  <a:srgbClr val="00B0F0"/>
                </a:solidFill>
                <a:latin typeface="Arial"/>
                <a:ea typeface="Arial"/>
                <a:cs typeface="Arial"/>
                <a:sym typeface="Arial"/>
              </a:rPr>
              <a:t>إسهامات العلماء المسلمين في موضوع التّفكير النَّاقد</a:t>
            </a:r>
            <a:endParaRPr/>
          </a:p>
          <a:p>
            <a:pPr indent="0" lvl="0" marL="0" marR="0" rtl="1" algn="r">
              <a:spcBef>
                <a:spcPts val="0"/>
              </a:spcBef>
              <a:spcAft>
                <a:spcPts val="0"/>
              </a:spcAft>
              <a:buNone/>
            </a:pPr>
            <a:r>
              <a:rPr b="0" i="0" lang="ar-JO" sz="2000" u="none" cap="none" strike="noStrike">
                <a:solidFill>
                  <a:srgbClr val="00B0F0"/>
                </a:solidFill>
                <a:latin typeface="Arial"/>
                <a:ea typeface="Arial"/>
                <a:cs typeface="Arial"/>
                <a:sym typeface="Arial"/>
              </a:rPr>
              <a:t>التفكير النَّاقد  في العصور الوسطى</a:t>
            </a:r>
            <a:endParaRPr/>
          </a:p>
          <a:p>
            <a:pPr indent="0" lvl="0" marL="0" marR="0" rtl="1" algn="r">
              <a:spcBef>
                <a:spcPts val="0"/>
              </a:spcBef>
              <a:spcAft>
                <a:spcPts val="0"/>
              </a:spcAft>
              <a:buNone/>
            </a:pPr>
            <a:r>
              <a:rPr b="0" i="0" lang="ar-JO" sz="2000" u="none" cap="none" strike="noStrike">
                <a:solidFill>
                  <a:srgbClr val="00B0F0"/>
                </a:solidFill>
                <a:latin typeface="Arial"/>
                <a:ea typeface="Arial"/>
                <a:cs typeface="Arial"/>
                <a:sym typeface="Arial"/>
              </a:rPr>
              <a:t>التفكير النَّاقد في عصر النهضة (القرنان الخامس عشر والسادس عشر)</a:t>
            </a:r>
            <a:endParaRPr/>
          </a:p>
          <a:p>
            <a:pPr indent="0" lvl="0" marL="0" marR="0" rtl="1" algn="r">
              <a:spcBef>
                <a:spcPts val="0"/>
              </a:spcBef>
              <a:spcAft>
                <a:spcPts val="0"/>
              </a:spcAft>
              <a:buNone/>
            </a:pPr>
            <a:r>
              <a:rPr b="0" i="0" lang="ar-JO" sz="2000" u="none" cap="none" strike="noStrike">
                <a:solidFill>
                  <a:srgbClr val="00B0F0"/>
                </a:solidFill>
                <a:latin typeface="Arial"/>
                <a:ea typeface="Arial"/>
                <a:cs typeface="Arial"/>
                <a:sym typeface="Arial"/>
              </a:rPr>
              <a:t>التفكير النَّاقد في القرن السابع والثامن والتاسع عشر</a:t>
            </a:r>
            <a:endParaRPr/>
          </a:p>
          <a:p>
            <a:pPr indent="0" lvl="0" marL="0" marR="0" rtl="1" algn="r">
              <a:spcBef>
                <a:spcPts val="0"/>
              </a:spcBef>
              <a:spcAft>
                <a:spcPts val="0"/>
              </a:spcAft>
              <a:buNone/>
            </a:pPr>
            <a:r>
              <a:rPr b="1" i="0" lang="ar-JO" sz="2000" u="none" cap="none" strike="noStrike">
                <a:solidFill>
                  <a:srgbClr val="2C2F34"/>
                </a:solidFill>
                <a:latin typeface="Arial"/>
                <a:ea typeface="Arial"/>
                <a:cs typeface="Arial"/>
                <a:sym typeface="Arial"/>
              </a:rPr>
              <a:t>مكونات التفكير النَّاقد / وخصائص التفكير الناقد والمفكر الناقد</a:t>
            </a:r>
            <a:endParaRPr/>
          </a:p>
          <a:p>
            <a:pPr indent="0" lvl="0" marL="0" marR="0" rtl="1" algn="r">
              <a:spcBef>
                <a:spcPts val="0"/>
              </a:spcBef>
              <a:spcAft>
                <a:spcPts val="0"/>
              </a:spcAft>
              <a:buNone/>
            </a:pPr>
            <a:r>
              <a:rPr b="1" i="0" lang="ar-JO" sz="2000" u="none" cap="none" strike="noStrike">
                <a:solidFill>
                  <a:srgbClr val="2C2F34"/>
                </a:solidFill>
                <a:latin typeface="Arial"/>
                <a:ea typeface="Arial"/>
                <a:cs typeface="Arial"/>
                <a:sym typeface="Arial"/>
              </a:rPr>
              <a:t>اتجاهات ومراحل ومعايير التفكير الناقد</a:t>
            </a:r>
            <a:endParaRPr/>
          </a:p>
          <a:p>
            <a:pPr indent="0" lvl="0" marL="0" marR="0" rtl="1" algn="r">
              <a:spcBef>
                <a:spcPts val="0"/>
              </a:spcBef>
              <a:spcAft>
                <a:spcPts val="0"/>
              </a:spcAft>
              <a:buNone/>
            </a:pPr>
            <a:r>
              <a:rPr b="1" i="0" lang="ar-JO" sz="2000" u="none" cap="none" strike="noStrike">
                <a:solidFill>
                  <a:srgbClr val="2C2F34"/>
                </a:solidFill>
                <a:latin typeface="Arial"/>
                <a:ea typeface="Arial"/>
                <a:cs typeface="Arial"/>
                <a:sym typeface="Arial"/>
              </a:rPr>
              <a:t> </a:t>
            </a:r>
            <a:r>
              <a:rPr b="1" i="0" lang="ar-JO" sz="2000" u="none" cap="none" strike="noStrike">
                <a:solidFill>
                  <a:schemeClr val="dk1"/>
                </a:solidFill>
                <a:latin typeface="Simplified Arabic"/>
                <a:ea typeface="Simplified Arabic"/>
                <a:cs typeface="Simplified Arabic"/>
                <a:sym typeface="Simplified Arabic"/>
              </a:rPr>
              <a:t>التفكير الناقد في التعليم</a:t>
            </a:r>
            <a:endParaRPr/>
          </a:p>
          <a:p>
            <a:pPr indent="0" lvl="0" marL="0" marR="0" rtl="0" algn="r">
              <a:spcBef>
                <a:spcPts val="0"/>
              </a:spcBef>
              <a:spcAft>
                <a:spcPts val="0"/>
              </a:spcAft>
              <a:buNone/>
            </a:pPr>
            <a:r>
              <a:rPr b="1" i="0" lang="ar-JO" sz="2000" u="none" cap="none" strike="noStrike">
                <a:solidFill>
                  <a:schemeClr val="dk1"/>
                </a:solidFill>
                <a:latin typeface="Simplified Arabic"/>
                <a:ea typeface="Simplified Arabic"/>
                <a:cs typeface="Simplified Arabic"/>
                <a:sym typeface="Simplified Arabic"/>
              </a:rPr>
              <a:t>دور المعلم في تنمية مهارات التفكير الناقد </a:t>
            </a:r>
            <a:endParaRPr/>
          </a:p>
          <a:p>
            <a:pPr indent="0" lvl="0" marL="0" marR="0" rtl="0" algn="r">
              <a:spcBef>
                <a:spcPts val="0"/>
              </a:spcBef>
              <a:spcAft>
                <a:spcPts val="0"/>
              </a:spcAft>
              <a:buNone/>
            </a:pPr>
            <a:r>
              <a:rPr b="1" i="0" lang="ar-JO" sz="2000" u="none" cap="none" strike="noStrike">
                <a:solidFill>
                  <a:srgbClr val="000000"/>
                </a:solidFill>
                <a:latin typeface="Cairo"/>
                <a:ea typeface="Cairo"/>
                <a:cs typeface="Cairo"/>
                <a:sym typeface="Cairo"/>
              </a:rPr>
              <a:t>دور المدرسة في تنمية التفكير الناقد</a:t>
            </a:r>
            <a:endParaRPr/>
          </a:p>
          <a:p>
            <a:pPr indent="0" lvl="0" marL="0" marR="0" rtl="0" algn="r">
              <a:spcBef>
                <a:spcPts val="0"/>
              </a:spcBef>
              <a:spcAft>
                <a:spcPts val="0"/>
              </a:spcAft>
              <a:buNone/>
            </a:pPr>
            <a:r>
              <a:rPr b="1" i="0" lang="ar-JO" sz="2000" u="none" cap="none" strike="noStrike">
                <a:solidFill>
                  <a:schemeClr val="dk1"/>
                </a:solidFill>
                <a:latin typeface="Simplified Arabic"/>
                <a:ea typeface="Simplified Arabic"/>
                <a:cs typeface="Simplified Arabic"/>
                <a:sym typeface="Simplified Arabic"/>
              </a:rPr>
              <a:t>قياس التفكير الناقد</a:t>
            </a:r>
            <a:endParaRPr/>
          </a:p>
          <a:p>
            <a:pPr indent="0" lvl="0" marL="0" marR="0" rtl="0" algn="r">
              <a:spcBef>
                <a:spcPts val="0"/>
              </a:spcBef>
              <a:spcAft>
                <a:spcPts val="0"/>
              </a:spcAft>
              <a:buNone/>
            </a:pPr>
            <a:r>
              <a:rPr b="1" i="0" lang="ar-JO" sz="2000" u="none" cap="none" strike="noStrike">
                <a:solidFill>
                  <a:schemeClr val="dk1"/>
                </a:solidFill>
                <a:latin typeface="Simplified Arabic"/>
                <a:ea typeface="Simplified Arabic"/>
                <a:cs typeface="Simplified Arabic"/>
                <a:sym typeface="Simplified Arabic"/>
              </a:rPr>
              <a:t>معيقات التفكير الناقد</a:t>
            </a:r>
            <a:endParaRPr/>
          </a:p>
          <a:p>
            <a:pPr indent="0" lvl="0" marL="0" marR="0" rtl="0" algn="r">
              <a:spcBef>
                <a:spcPts val="0"/>
              </a:spcBef>
              <a:spcAft>
                <a:spcPts val="0"/>
              </a:spcAft>
              <a:buNone/>
            </a:pPr>
            <a:r>
              <a:t/>
            </a:r>
            <a:endParaRPr b="1" i="0" sz="2000" u="none" cap="none" strike="noStrike">
              <a:solidFill>
                <a:schemeClr val="dk1"/>
              </a:solidFill>
              <a:latin typeface="Simplified Arabic"/>
              <a:ea typeface="Simplified Arabic"/>
              <a:cs typeface="Simplified Arabic"/>
              <a:sym typeface="Simplified Arabic"/>
            </a:endParaRPr>
          </a:p>
        </p:txBody>
      </p:sp>
      <p:sp>
        <p:nvSpPr>
          <p:cNvPr id="141" name="Google Shape;141;p4"/>
          <p:cNvSpPr/>
          <p:nvPr/>
        </p:nvSpPr>
        <p:spPr>
          <a:xfrm flipH="1" rot="10800000">
            <a:off x="10667713" y="475951"/>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22A35"/>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42" name="Google Shape;142;p4"/>
          <p:cNvSpPr/>
          <p:nvPr/>
        </p:nvSpPr>
        <p:spPr>
          <a:xfrm>
            <a:off x="903286" y="2276872"/>
            <a:ext cx="2024361" cy="3875138"/>
          </a:xfrm>
          <a:prstGeom prst="rtTriangle">
            <a:avLst/>
          </a:prstGeom>
          <a:solidFill>
            <a:srgbClr val="222A35"/>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43" name="Google Shape;143;p4"/>
          <p:cNvSpPr txBox="1"/>
          <p:nvPr/>
        </p:nvSpPr>
        <p:spPr>
          <a:xfrm>
            <a:off x="1634528" y="2590039"/>
            <a:ext cx="2586237" cy="1015663"/>
          </a:xfrm>
          <a:prstGeom prst="rect">
            <a:avLst/>
          </a:prstGeom>
          <a:solidFill>
            <a:schemeClr val="lt1"/>
          </a:solidFill>
          <a:ln cap="flat" cmpd="sng" w="12700">
            <a:solidFill>
              <a:schemeClr val="accent5"/>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1" algn="ctr">
              <a:spcBef>
                <a:spcPts val="0"/>
              </a:spcBef>
              <a:spcAft>
                <a:spcPts val="0"/>
              </a:spcAft>
              <a:buNone/>
            </a:pPr>
            <a:r>
              <a:rPr b="1" i="0" lang="ar-JO" sz="2000" u="none" cap="none" strike="noStrike">
                <a:solidFill>
                  <a:srgbClr val="00B0F0"/>
                </a:solidFill>
                <a:latin typeface="Arial"/>
                <a:ea typeface="Arial"/>
                <a:cs typeface="Arial"/>
                <a:sym typeface="Arial"/>
              </a:rPr>
              <a:t>ملاحظة: الموضوعات باللون الأزرق غير داخلة في الامتحان</a:t>
            </a:r>
            <a:endParaRPr/>
          </a:p>
        </p:txBody>
      </p:sp>
    </p:spTree>
  </p:cSld>
  <p:clrMapOvr>
    <a:masterClrMapping/>
  </p:clrMapOvr>
  <mc:AlternateContent>
    <mc:Choice Requires="p14">
      <p:transition advTm="56252"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20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5"/>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 name="Google Shape;149;p5"/>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150" name="Google Shape;150;p5"/>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1" name="Google Shape;151;p5"/>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152" name="Google Shape;152;p5"/>
          <p:cNvSpPr txBox="1"/>
          <p:nvPr/>
        </p:nvSpPr>
        <p:spPr>
          <a:xfrm>
            <a:off x="251926" y="1337770"/>
            <a:ext cx="11559813" cy="550920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0" i="0" lang="ar-JO" sz="2200" u="none" cap="none" strike="noStrike">
                <a:solidFill>
                  <a:schemeClr val="dk1"/>
                </a:solidFill>
                <a:latin typeface="Times New Roman"/>
                <a:ea typeface="Times New Roman"/>
                <a:cs typeface="Times New Roman"/>
                <a:sym typeface="Times New Roman"/>
              </a:rPr>
              <a:t>        التفكير الناقد هو عملية فكرية يتم فيها تقييم وتحليل المعلومات الموجودة بطريقة منطقية ومستقلة. ويتضمن ذلك القدرة على تحليل الأدلة وتقييم صحتها وموثوقيتها والبحث عن الحقائق الكامنة وراءها. وهو مصطلح شامل يشير إلى استخدام قدراتنا الفكرية لجمع المعلومات والتحليل والتقييم والتطوير للبحث عن الحقيقة المسندة بالأدلة الموضوعية ونتائج البحث العلمي.</a:t>
            </a:r>
            <a:endParaRPr/>
          </a:p>
          <a:p>
            <a:pPr indent="0" lvl="0" marL="0" marR="0" rtl="1"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200" u="none" cap="none" strike="noStrike">
                <a:solidFill>
                  <a:schemeClr val="dk1"/>
                </a:solidFill>
                <a:latin typeface="Times New Roman"/>
                <a:ea typeface="Times New Roman"/>
                <a:cs typeface="Times New Roman"/>
                <a:sym typeface="Times New Roman"/>
              </a:rPr>
              <a:t>يشمل  التفكير الناقد التحليل الموضوعي للحقائق بهدف صياغة حكم، وعدم التسليم بالمعطيات قبل التحقق منها وتحليلها للوصول إلى حل نهائي. فالتفكير الناقد يساعد على تنمية مهارات التفكير واتخاذ القرارات وحل المشكلات بصورة سليمة من خلال التحليل العميق للأمور. ويرى البعض بأن التفكير الناقد يعتمد على التحليل والفرز والتمحيص للمعلومات ويعنى بالحكم على صدق المقدمات التي تقوم عليها النتيجة أو الأدلة المؤيدة للفرضية وهو يقوم على فحص وتقويم الحلول المعروضة، والقدرة على التقييم وإصدار الأحكام. متجاوزين بذلك المفهوم المنتشر عن التفكير الناقد بأنه ذكر جوانب القصور والذم، لأن التفكير الناقد أوسع وأشمل من مجرد ذكر العيوب والنقائص.</a:t>
            </a:r>
            <a:endParaRPr/>
          </a:p>
          <a:p>
            <a:pPr indent="0" lvl="0" marL="0" marR="0" rtl="1" algn="just">
              <a:spcBef>
                <a:spcPts val="0"/>
              </a:spcBef>
              <a:spcAft>
                <a:spcPts val="0"/>
              </a:spcAft>
              <a:buNone/>
            </a:pPr>
            <a:r>
              <a:rPr b="0" i="0" lang="ar-JO" sz="2200" u="none" cap="none" strike="noStrike">
                <a:solidFill>
                  <a:schemeClr val="dk1"/>
                </a:solidFill>
                <a:latin typeface="Times New Roman"/>
                <a:ea typeface="Times New Roman"/>
                <a:cs typeface="Times New Roman"/>
                <a:sym typeface="Times New Roman"/>
              </a:rPr>
              <a:t>إن الاهتمام بالتفكير الناقد يعود إلى عهد سقراط في القرن الخامس قبل الميلاد، الا أن اهتمام التربية المعاصرة بالتفكير الناقد بدأ عندنا استعمل </a:t>
            </a:r>
            <a:r>
              <a:rPr b="1" i="0" lang="ar-JO" sz="2200" u="none" cap="none" strike="noStrike">
                <a:solidFill>
                  <a:schemeClr val="dk1"/>
                </a:solidFill>
                <a:latin typeface="Times New Roman"/>
                <a:ea typeface="Times New Roman"/>
                <a:cs typeface="Times New Roman"/>
                <a:sym typeface="Times New Roman"/>
              </a:rPr>
              <a:t>جون ديوي </a:t>
            </a:r>
            <a:r>
              <a:rPr b="0" i="0" lang="ar-JO" sz="2200" u="none" cap="none" strike="noStrike">
                <a:solidFill>
                  <a:schemeClr val="dk1"/>
                </a:solidFill>
                <a:latin typeface="Times New Roman"/>
                <a:ea typeface="Times New Roman"/>
                <a:cs typeface="Times New Roman"/>
                <a:sym typeface="Times New Roman"/>
              </a:rPr>
              <a:t>Dewey Jon  في كتابه "</a:t>
            </a:r>
            <a:r>
              <a:rPr b="1" i="0" lang="ar-JO" sz="2200" u="none" cap="none" strike="noStrike">
                <a:solidFill>
                  <a:schemeClr val="dk1"/>
                </a:solidFill>
                <a:latin typeface="Times New Roman"/>
                <a:ea typeface="Times New Roman"/>
                <a:cs typeface="Times New Roman"/>
                <a:sym typeface="Times New Roman"/>
              </a:rPr>
              <a:t>كيف نفكر" </a:t>
            </a:r>
            <a:r>
              <a:rPr b="0" i="0" lang="ar-JO" sz="2200" u="none" cap="none" strike="noStrike">
                <a:solidFill>
                  <a:schemeClr val="dk1"/>
                </a:solidFill>
                <a:latin typeface="Times New Roman"/>
                <a:ea typeface="Times New Roman"/>
                <a:cs typeface="Times New Roman"/>
                <a:sym typeface="Times New Roman"/>
              </a:rPr>
              <a:t>مصطلحات من نوع التفكير التأملي والتساؤل التي اعتمدها في أسلوبه العلمي، ثم جاء إدوارد جالسر وآخرون وأعطوا معنى أوسع لمصطلحات التفكير الناقد من خلال وضع اختبارات تقيس هذا النوع من التفكير.</a:t>
            </a:r>
            <a:endParaRPr/>
          </a:p>
          <a:p>
            <a:pPr indent="0" lvl="0" marL="0" marR="0" rtl="1" algn="just">
              <a:spcBef>
                <a:spcPts val="0"/>
              </a:spcBef>
              <a:spcAft>
                <a:spcPts val="0"/>
              </a:spcAft>
              <a:buNone/>
            </a:pPr>
            <a:r>
              <a:t/>
            </a:r>
            <a:endParaRPr b="1" i="0" sz="2200" u="none" cap="none" strike="noStrike">
              <a:solidFill>
                <a:srgbClr val="00B0F0"/>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b="1" i="0" sz="2200" u="none" cap="none" strike="noStrike">
              <a:solidFill>
                <a:srgbClr val="00B0F0"/>
              </a:solidFill>
              <a:latin typeface="Times New Roman"/>
              <a:ea typeface="Times New Roman"/>
              <a:cs typeface="Times New Roman"/>
              <a:sym typeface="Times New Roman"/>
            </a:endParaRPr>
          </a:p>
        </p:txBody>
      </p:sp>
      <p:pic>
        <p:nvPicPr>
          <p:cNvPr id="153" name="Google Shape;153;p5"/>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154" name="Google Shape;154;p5"/>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6"/>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 name="Google Shape;160;p6"/>
          <p:cNvSpPr txBox="1"/>
          <p:nvPr/>
        </p:nvSpPr>
        <p:spPr>
          <a:xfrm>
            <a:off x="4155303" y="307512"/>
            <a:ext cx="364892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مفهوم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161" name="Google Shape;161;p6"/>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2" name="Google Shape;162;p6"/>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163" name="Google Shape;163;p6"/>
          <p:cNvSpPr txBox="1"/>
          <p:nvPr/>
        </p:nvSpPr>
        <p:spPr>
          <a:xfrm>
            <a:off x="316093" y="1324133"/>
            <a:ext cx="11559813" cy="526297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2400" u="none" cap="none" strike="noStrike">
                <a:solidFill>
                  <a:srgbClr val="00B0F0"/>
                </a:solidFill>
                <a:latin typeface="Times New Roman"/>
                <a:ea typeface="Times New Roman"/>
                <a:cs typeface="Times New Roman"/>
                <a:sym typeface="Times New Roman"/>
              </a:rPr>
              <a:t>تعريف التفكير الناقد:</a:t>
            </a:r>
            <a:endParaRPr/>
          </a:p>
          <a:p>
            <a:pPr indent="0" lvl="0" marL="0" marR="0" rtl="1" algn="just">
              <a:spcBef>
                <a:spcPts val="0"/>
              </a:spcBef>
              <a:spcAft>
                <a:spcPts val="0"/>
              </a:spcAft>
              <a:buNone/>
            </a:pPr>
            <a:r>
              <a:rPr b="0" i="0" lang="ar-JO" sz="2400" u="none" cap="none" strike="noStrike">
                <a:solidFill>
                  <a:schemeClr val="dk1"/>
                </a:solidFill>
                <a:latin typeface="Times New Roman"/>
                <a:ea typeface="Times New Roman"/>
                <a:cs typeface="Times New Roman"/>
                <a:sym typeface="Times New Roman"/>
              </a:rPr>
              <a:t>      إن مراجعة تعريفات التفكير الناقد الواردة في الأدب التربوي تشير إلى توافر زخم كبير من التعريفات له، وتعتبر محاولة جون ديوي من المحاولات الأولى في تعريف التفكير الناقد، حيث عرفه بأنه: </a:t>
            </a:r>
            <a:endParaRPr b="0" i="0" sz="24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400" u="none" cap="none" strike="noStrike">
                <a:solidFill>
                  <a:schemeClr val="dk1"/>
                </a:solidFill>
                <a:latin typeface="Times New Roman"/>
                <a:ea typeface="Times New Roman"/>
                <a:cs typeface="Times New Roman"/>
                <a:sym typeface="Times New Roman"/>
              </a:rPr>
              <a:t>"تفكير يرتبط بقدرة الفرد على النشاط والمثابرة، وهو تفكير حذر يتناول دراسة وتحليل المعتقدات وما هو متوقع من المعارف استنادا إلى أرضية حقيقية تدعمها القدرة على الاستنتاج". </a:t>
            </a:r>
            <a:endParaRPr b="0" i="0" sz="24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400" u="none" cap="none" strike="noStrike">
                <a:solidFill>
                  <a:schemeClr val="dk1"/>
                </a:solidFill>
                <a:latin typeface="Times New Roman"/>
                <a:ea typeface="Times New Roman"/>
                <a:cs typeface="Times New Roman"/>
                <a:sym typeface="Times New Roman"/>
              </a:rPr>
              <a:t>كما عرفه بعض الخبراء بدعوة من الجمعية الامريكية لعلم النفس (APA )في دراسة استمرت لمدة عامين متتالين بأنه:</a:t>
            </a:r>
            <a:endParaRPr/>
          </a:p>
          <a:p>
            <a:pPr indent="0" lvl="0" marL="0" marR="0" rtl="1" algn="just">
              <a:spcBef>
                <a:spcPts val="0"/>
              </a:spcBef>
              <a:spcAft>
                <a:spcPts val="0"/>
              </a:spcAft>
              <a:buNone/>
            </a:pPr>
            <a:r>
              <a:rPr b="0" i="0" lang="ar-JO" sz="2400" u="none" cap="none" strike="noStrike">
                <a:solidFill>
                  <a:schemeClr val="dk1"/>
                </a:solidFill>
                <a:latin typeface="Times New Roman"/>
                <a:ea typeface="Times New Roman"/>
                <a:cs typeface="Times New Roman"/>
                <a:sym typeface="Times New Roman"/>
              </a:rPr>
              <a:t>"حكم منظم ذاتيا بالأدلة والبراهين، والمفاهيم، والطرق المختلفة، يهدف إلى التفسير والتحليل والاستنتاج والتقويم ويهتم بشرح الاعتبارت المتعلقة والمقاييس التي يستند إليها الحكم الذي تم التوصل اليه".</a:t>
            </a:r>
            <a:endParaRPr/>
          </a:p>
          <a:p>
            <a:pPr indent="0" lvl="0" marL="0" marR="0" rtl="1" algn="just">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400" u="none" cap="none" strike="noStrike">
                <a:solidFill>
                  <a:schemeClr val="dk1"/>
                </a:solidFill>
                <a:latin typeface="Times New Roman"/>
                <a:ea typeface="Times New Roman"/>
                <a:cs typeface="Times New Roman"/>
                <a:sym typeface="Times New Roman"/>
              </a:rPr>
              <a:t>وقد عرف كذلك بأنه: "عملية تفكيرية (عقلانية أو منطقية) يتم فيها إخضاع فكرة أو أكثر للتحقيق والتقصي وجمع وإقامة الادلة والشواهد بموضوعية وتجرد للتأكد من  مدى صحتها، ومن ثم إصدار حكم بقبولها من عدمه وذلك  اعتمادا على معايير أو قيم معينة تؤخذ بالاعتبار ".</a:t>
            </a:r>
            <a:endParaRPr/>
          </a:p>
        </p:txBody>
      </p:sp>
      <p:pic>
        <p:nvPicPr>
          <p:cNvPr id="164" name="Google Shape;164;p6"/>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165" name="Google Shape;165;p6"/>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7"/>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1" name="Google Shape;171;p7"/>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172" name="Google Shape;172;p7"/>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3" name="Google Shape;173;p7"/>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174" name="Google Shape;174;p7"/>
          <p:cNvSpPr txBox="1"/>
          <p:nvPr/>
        </p:nvSpPr>
        <p:spPr>
          <a:xfrm>
            <a:off x="417761" y="1291769"/>
            <a:ext cx="11341913" cy="493981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2100" u="none" cap="none" strike="noStrike">
                <a:solidFill>
                  <a:srgbClr val="00B0F0"/>
                </a:solidFill>
                <a:latin typeface="Oi"/>
                <a:ea typeface="Oi"/>
                <a:cs typeface="Oi"/>
                <a:sym typeface="Oi"/>
              </a:rPr>
              <a:t>إسهامات الإغريق في موضوع التّفكير النَّاقد</a:t>
            </a:r>
            <a:endParaRPr/>
          </a:p>
          <a:p>
            <a:pPr indent="0" lvl="0" marL="0" marR="0" rtl="1" algn="just">
              <a:spcBef>
                <a:spcPts val="0"/>
              </a:spcBef>
              <a:spcAft>
                <a:spcPts val="0"/>
              </a:spcAft>
              <a:buNone/>
            </a:pPr>
            <a:r>
              <a:rPr b="0" i="0" lang="ar-JO" sz="2100" u="none" cap="none" strike="noStrike">
                <a:solidFill>
                  <a:srgbClr val="333333"/>
                </a:solidFill>
                <a:latin typeface="arial"/>
                <a:ea typeface="arial"/>
                <a:cs typeface="arial"/>
                <a:sym typeface="arial"/>
              </a:rPr>
              <a:t>      يعتبر مَوضوع التفكير النَّاقد وليدًا للعصر الحديث كما أنه يُعتبر موضوعا مثيرا للجدل وتدور حوله نقاشات عديدة. لقد مرَّ تطور التفكير الناقد في مراحل تاريخية أسهمت في انتشاره في القرن العشرين بشكل واضح. فجذوره الفكرية قديمة، تستند على رؤية سقراط منذ 2500 عام، فقد أثبت سقراط  أهمية طرح الأسئلة العميقة لنبحثَ بعمقٍ في التَّفكير قبل أن تٌقبل نتائجهُ كأفكار.</a:t>
            </a:r>
            <a:endParaRPr/>
          </a:p>
          <a:p>
            <a:pPr indent="0" lvl="0" marL="0" marR="0" rtl="1" algn="just">
              <a:spcBef>
                <a:spcPts val="0"/>
              </a:spcBef>
              <a:spcAft>
                <a:spcPts val="0"/>
              </a:spcAft>
              <a:buNone/>
            </a:pPr>
            <a:r>
              <a:rPr b="0" i="0" lang="ar-JO" sz="2100" u="none" cap="none" strike="noStrike">
                <a:solidFill>
                  <a:srgbClr val="333333"/>
                </a:solidFill>
                <a:latin typeface="arial"/>
                <a:ea typeface="arial"/>
                <a:cs typeface="arial"/>
                <a:sym typeface="arial"/>
              </a:rPr>
              <a:t>  وفي أسلوبه في الاسْتجواب، سلط سقراط الضّوءَ على الحاجةِ إلى التَّفكير الواضح الذي يتسقُ ويتميزُ  بالمنطق، لذلك أكد سقراط على  أهمية البحث عن الأدلةٍ  والافتراضات وفحصها عن كثب، كما أشار إلى أهمية تَحليل المفاهيم الأساسية، وتَتبع الآثار ليس فقط لما يُقال ولكن لما تم فعْله أي تتبع مرحلة التَّفكير ومعرفة حيثياتها.</a:t>
            </a:r>
            <a:endParaRPr/>
          </a:p>
          <a:p>
            <a:pPr indent="0" lvl="0" marL="0" marR="0" rtl="1" algn="just">
              <a:spcBef>
                <a:spcPts val="0"/>
              </a:spcBef>
              <a:spcAft>
                <a:spcPts val="0"/>
              </a:spcAft>
              <a:buNone/>
            </a:pPr>
            <a:r>
              <a:rPr b="0" i="0" lang="ar-JO" sz="2100" u="none" cap="none" strike="noStrike">
                <a:solidFill>
                  <a:srgbClr val="333333"/>
                </a:solidFill>
                <a:latin typeface="arial"/>
                <a:ea typeface="arial"/>
                <a:cs typeface="arial"/>
                <a:sym typeface="arial"/>
              </a:rPr>
              <a:t>تُعرَف طريقة </a:t>
            </a:r>
            <a:r>
              <a:rPr b="0" i="0" lang="ar-JO" sz="2100" u="none" cap="none" strike="noStrike">
                <a:solidFill>
                  <a:srgbClr val="00B0F0"/>
                </a:solidFill>
                <a:latin typeface="arial"/>
                <a:ea typeface="arial"/>
                <a:cs typeface="arial"/>
                <a:sym typeface="arial"/>
              </a:rPr>
              <a:t>سقراط</a:t>
            </a:r>
            <a:r>
              <a:rPr b="0" i="0" lang="ar-JO" sz="2100" u="none" cap="none" strike="noStrike">
                <a:solidFill>
                  <a:srgbClr val="333333"/>
                </a:solidFill>
                <a:latin typeface="arial"/>
                <a:ea typeface="arial"/>
                <a:cs typeface="arial"/>
                <a:sym typeface="arial"/>
              </a:rPr>
              <a:t> في طرح الأسئلة الآن باسم “</a:t>
            </a:r>
            <a:r>
              <a:rPr b="0" i="0" lang="ar-JO" sz="2100" u="none" cap="none" strike="noStrike">
                <a:solidFill>
                  <a:srgbClr val="00B0F0"/>
                </a:solidFill>
                <a:latin typeface="arial"/>
                <a:ea typeface="arial"/>
                <a:cs typeface="arial"/>
                <a:sym typeface="arial"/>
              </a:rPr>
              <a:t>التساؤل السُّقراطي</a:t>
            </a:r>
            <a:r>
              <a:rPr b="0" i="0" lang="ar-JO" sz="2100" u="none" cap="none" strike="noStrike">
                <a:solidFill>
                  <a:srgbClr val="333333"/>
                </a:solidFill>
                <a:latin typeface="arial"/>
                <a:ea typeface="arial"/>
                <a:cs typeface="arial"/>
                <a:sym typeface="arial"/>
              </a:rPr>
              <a:t>” وهي أشهر اسْتراتيجية تدريسية للتفكير النَّاقد (كراوت ،2018). إذ وضعَ سُقراط أجندة لتقليد وممارسة التَّفكير النَّاقد كالتشكيك في المُعتقدات والتَّفسيرات الشَّائعة بشكل انْعكاسي، والتَّمييز بعناية بين تلك المُعتقدات المعقولة والمنطقية من تلك التي  تَفتقر إلى الأدلة الكافية أو الأساس العقلاني لتبرير اعتقادات الفرد.</a:t>
            </a:r>
            <a:endParaRPr/>
          </a:p>
          <a:p>
            <a:pPr indent="0" lvl="0" marL="0" marR="0" rtl="1" algn="just">
              <a:spcBef>
                <a:spcPts val="0"/>
              </a:spcBef>
              <a:spcAft>
                <a:spcPts val="0"/>
              </a:spcAft>
              <a:buNone/>
            </a:pPr>
            <a:r>
              <a:t/>
            </a:r>
            <a:endParaRPr b="0" i="0" sz="2100" u="none" cap="none" strike="noStrike">
              <a:solidFill>
                <a:srgbClr val="333333"/>
              </a:solidFill>
              <a:latin typeface="arial"/>
              <a:ea typeface="arial"/>
              <a:cs typeface="arial"/>
              <a:sym typeface="arial"/>
            </a:endParaRPr>
          </a:p>
          <a:p>
            <a:pPr indent="0" lvl="0" marL="0" marR="0" rtl="1" algn="just">
              <a:spcBef>
                <a:spcPts val="0"/>
              </a:spcBef>
              <a:spcAft>
                <a:spcPts val="0"/>
              </a:spcAft>
              <a:buNone/>
            </a:pPr>
            <a:r>
              <a:rPr b="0" i="0" lang="ar-JO" sz="2100" u="none" cap="none" strike="noStrike">
                <a:solidFill>
                  <a:srgbClr val="333333"/>
                </a:solidFill>
                <a:latin typeface="arial"/>
                <a:ea typeface="arial"/>
                <a:cs typeface="arial"/>
                <a:sym typeface="arial"/>
              </a:rPr>
              <a:t>      وفي أعقاب سُقراط  كان </a:t>
            </a:r>
            <a:r>
              <a:rPr b="0" i="0" lang="ar-JO" sz="2100" u="none" cap="none" strike="noStrike">
                <a:solidFill>
                  <a:srgbClr val="00B0F0"/>
                </a:solidFill>
                <a:latin typeface="arial"/>
                <a:ea typeface="arial"/>
                <a:cs typeface="arial"/>
                <a:sym typeface="arial"/>
              </a:rPr>
              <a:t>أفالطون</a:t>
            </a:r>
            <a:r>
              <a:rPr b="0" i="0" lang="ar-JO" sz="2100" u="none" cap="none" strike="noStrike">
                <a:solidFill>
                  <a:srgbClr val="333333"/>
                </a:solidFill>
                <a:latin typeface="arial"/>
                <a:ea typeface="arial"/>
                <a:cs typeface="arial"/>
                <a:sym typeface="arial"/>
              </a:rPr>
              <a:t> تلميذه الذي دوَّنَ أفكارَه وتبِعه في مُمارسة التَّفكير النَّاقد ثمَّ تبعه </a:t>
            </a:r>
            <a:r>
              <a:rPr b="0" i="0" lang="ar-JO" sz="2100" u="none" cap="none" strike="noStrike">
                <a:solidFill>
                  <a:srgbClr val="00B0F0"/>
                </a:solidFill>
                <a:latin typeface="arial"/>
                <a:ea typeface="arial"/>
                <a:cs typeface="arial"/>
                <a:sym typeface="arial"/>
              </a:rPr>
              <a:t>أرسطو</a:t>
            </a:r>
            <a:r>
              <a:rPr b="0" i="0" lang="ar-JO" sz="2100" u="none" cap="none" strike="noStrike">
                <a:solidFill>
                  <a:srgbClr val="333333"/>
                </a:solidFill>
                <a:latin typeface="arial"/>
                <a:ea typeface="arial"/>
                <a:cs typeface="arial"/>
                <a:sym typeface="arial"/>
              </a:rPr>
              <a:t> واليونانيون. لقد أكدَّ هؤلاء جميعًا على “أن الأشياء غالبًا ما تكون مُختلفة تمامًا عما تبدو عليه”، لذلك فهناك حاجة  لتدريب العقل من أجل فهم الحقائق بصورة أعمق وليس بصورة ظاهرية. ومن هذا النَّهج العلمي ظَهرت الحاجة  لإعدادِ المُفكر النَّاقد الذي  يَطمح إلى فهم الحقائق الأعمق، والتَّفكير المُمنهج، ويتبِع مراحل التَّفكير للوصول للإجابات المنطقية والعقلانية  ، وفهم ما وراء الظاهر المُضلل للأمور.</a:t>
            </a:r>
            <a:endParaRPr/>
          </a:p>
        </p:txBody>
      </p:sp>
      <p:pic>
        <p:nvPicPr>
          <p:cNvPr id="175" name="Google Shape;175;p7"/>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176" name="Google Shape;176;p7"/>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8"/>
          <p:cNvSpPr/>
          <p:nvPr/>
        </p:nvSpPr>
        <p:spPr>
          <a:xfrm>
            <a:off x="251926" y="1153990"/>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2" name="Google Shape;182;p8"/>
          <p:cNvSpPr txBox="1"/>
          <p:nvPr/>
        </p:nvSpPr>
        <p:spPr>
          <a:xfrm>
            <a:off x="4114019" y="210535"/>
            <a:ext cx="4390789"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إسْهامات علماء المُسلمين في تَطوير نَهج التَّفكير النَّاقد</a:t>
            </a:r>
            <a:endParaRPr/>
          </a:p>
        </p:txBody>
      </p:sp>
      <p:sp>
        <p:nvSpPr>
          <p:cNvPr id="183" name="Google Shape;183;p8"/>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4" name="Google Shape;184;p8"/>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185" name="Google Shape;185;p8"/>
          <p:cNvSpPr txBox="1"/>
          <p:nvPr/>
        </p:nvSpPr>
        <p:spPr>
          <a:xfrm>
            <a:off x="2254339" y="1538419"/>
            <a:ext cx="9674847" cy="4708981"/>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0" i="0" lang="ar-JO" sz="2000" u="none" cap="none" strike="noStrike">
                <a:solidFill>
                  <a:schemeClr val="dk1"/>
                </a:solidFill>
                <a:latin typeface="Times New Roman"/>
                <a:ea typeface="Times New Roman"/>
                <a:cs typeface="Times New Roman"/>
                <a:sym typeface="Times New Roman"/>
              </a:rPr>
              <a:t>      أسهمَ العلماءُ المُسلمون في وضعِ اللبنات الأولى للتَّطورالعلمي الحديث حيث شهدت القرون الوسطى في بلاد الإسلام تقدماً مُميزًا في كلِّ العلوم والمجالات، ومهدَ هذا التقَّدم الطريق أمام العلماء للبحث والمعرفة ووضعِ أُسس المَنهج العلمي الذي يَعتمد على التَّجربة، والمُشاهدة ، والاسْتنتاج، والتفكير الناقد. ومن أهم هؤلاء العلماء:</a:t>
            </a:r>
            <a:endParaRPr/>
          </a:p>
          <a:p>
            <a:pPr indent="0" lvl="0" marL="0" marR="0" rtl="1" algn="just">
              <a:spcBef>
                <a:spcPts val="0"/>
              </a:spcBef>
              <a:spcAft>
                <a:spcPts val="0"/>
              </a:spcAft>
              <a:buNone/>
            </a:pPr>
            <a:r>
              <a:rPr b="1" i="0" lang="ar-JO" sz="2000" u="none" cap="none" strike="noStrike">
                <a:solidFill>
                  <a:srgbClr val="00B0F0"/>
                </a:solidFill>
                <a:latin typeface="Times New Roman"/>
                <a:ea typeface="Times New Roman"/>
                <a:cs typeface="Times New Roman"/>
                <a:sym typeface="Times New Roman"/>
              </a:rPr>
              <a:t>الخوارزمي</a:t>
            </a:r>
            <a:endParaRPr/>
          </a:p>
          <a:p>
            <a:pPr indent="0" lvl="0" marL="0" marR="0" rtl="1" algn="just">
              <a:spcBef>
                <a:spcPts val="0"/>
              </a:spcBef>
              <a:spcAft>
                <a:spcPts val="0"/>
              </a:spcAft>
              <a:buNone/>
            </a:pPr>
            <a:r>
              <a:rPr b="0" i="0" lang="ar-JO" sz="2000" u="none" cap="none" strike="noStrike">
                <a:solidFill>
                  <a:schemeClr val="dk1"/>
                </a:solidFill>
                <a:latin typeface="Times New Roman"/>
                <a:ea typeface="Times New Roman"/>
                <a:cs typeface="Times New Roman"/>
                <a:sym typeface="Times New Roman"/>
              </a:rPr>
              <a:t>لُقب الخوارزمي بأستاذ الغرب في الرِّياضيات  وهو أحد‏ ‏أعظم‏ ‏الرِّياضيين‏ ‏في‏ ‏كل‏ ‏العصور. يُجمع‏ ‏مؤرخو‏ ‏العلم‏ ‏وعلماء‏ ‏الرِّياضيات‏ ‏في‏ ‏العالم‏ ‏على ‏أن‏ ‏الخوارزمي‏ ‏هو‏ ‏</a:t>
            </a:r>
            <a:r>
              <a:rPr b="0" i="0" lang="ar-JO" sz="2000" u="none" cap="none" strike="noStrike">
                <a:solidFill>
                  <a:srgbClr val="00B0F0"/>
                </a:solidFill>
                <a:latin typeface="Times New Roman"/>
                <a:ea typeface="Times New Roman"/>
                <a:cs typeface="Times New Roman"/>
                <a:sym typeface="Times New Roman"/>
              </a:rPr>
              <a:t>مُؤسس‏ الجبر</a:t>
            </a:r>
            <a:r>
              <a:rPr b="0" i="0" lang="ar-JO" sz="2000" u="none" cap="none" strike="noStrike">
                <a:solidFill>
                  <a:schemeClr val="dk1"/>
                </a:solidFill>
                <a:latin typeface="Times New Roman"/>
                <a:ea typeface="Times New Roman"/>
                <a:cs typeface="Times New Roman"/>
                <a:sym typeface="Times New Roman"/>
              </a:rPr>
              <a:t>‏، وهو algebra ‏ كعلم‏ ‏مستقل‏ ‏عن‏ ‏الحساب، ‏وهو الذي ‏ ‏أطلْقَ‏ ‏على‏ ‏هذا‏ ‏العِلم  الاسم‏ ‏الذي‏ ‏يُعَرفُ‏ ‏به‏ ‏في‏ ‏جميع‏ ‏اللغات‏ ‏تقريباً‏.</a:t>
            </a:r>
            <a:endParaRPr b="0" i="0" sz="20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000" u="none" cap="none" strike="noStrike">
                <a:solidFill>
                  <a:schemeClr val="dk1"/>
                </a:solidFill>
                <a:latin typeface="Times New Roman"/>
                <a:ea typeface="Times New Roman"/>
                <a:cs typeface="Times New Roman"/>
                <a:sym typeface="Times New Roman"/>
              </a:rPr>
              <a:t> كما ابْتكر ‏الخوارزمي ‏علم‏ </a:t>
            </a:r>
            <a:r>
              <a:rPr b="0" i="0" lang="ar-JO" sz="2000" u="none" cap="none" strike="noStrike">
                <a:solidFill>
                  <a:srgbClr val="00B0F0"/>
                </a:solidFill>
                <a:latin typeface="Times New Roman"/>
                <a:ea typeface="Times New Roman"/>
                <a:cs typeface="Times New Roman"/>
                <a:sym typeface="Times New Roman"/>
              </a:rPr>
              <a:t>‏حساب‏ ‏اللوغاريتمات</a:t>
            </a:r>
            <a:r>
              <a:rPr b="0" i="0" lang="ar-JO" sz="2000" u="none" cap="none" strike="noStrike">
                <a:solidFill>
                  <a:schemeClr val="dk1"/>
                </a:solidFill>
                <a:latin typeface="Times New Roman"/>
                <a:ea typeface="Times New Roman"/>
                <a:cs typeface="Times New Roman"/>
                <a:sym typeface="Times New Roman"/>
              </a:rPr>
              <a:t>‏، ‏وهو‏ ‏يقوم على تحويل‏ ‏عمليات‏ ‏الضَّرب‏ ‏إلى ‏جمع،‏ ‏و‏القسمة‏ ‏إلى ‏طرح. ووضع‏ ‏الخوارزمي أُسس‏ ‏</a:t>
            </a:r>
            <a:r>
              <a:rPr b="0" i="0" lang="ar-JO" sz="2000" u="none" cap="none" strike="noStrike">
                <a:solidFill>
                  <a:srgbClr val="00B0F0"/>
                </a:solidFill>
                <a:latin typeface="Times New Roman"/>
                <a:ea typeface="Times New Roman"/>
                <a:cs typeface="Times New Roman"/>
                <a:sym typeface="Times New Roman"/>
              </a:rPr>
              <a:t>البحث‏ ‏العلمي‏ ‏التَّجريبي‏ ‏الحديث</a:t>
            </a:r>
            <a:r>
              <a:rPr b="0" i="0" lang="ar-JO" sz="2000" u="none" cap="none" strike="noStrike">
                <a:solidFill>
                  <a:schemeClr val="dk1"/>
                </a:solidFill>
                <a:latin typeface="Times New Roman"/>
                <a:ea typeface="Times New Roman"/>
                <a:cs typeface="Times New Roman"/>
                <a:sym typeface="Times New Roman"/>
              </a:rPr>
              <a:t>، ‏وذلك‏ ‏باسْتخدام‏ ‏النَّماذج‏ ‏الرياضية‏.‏ كما ألّف </a:t>
            </a:r>
            <a:r>
              <a:rPr b="0" i="0" lang="ar-JO" sz="2000" u="sng" cap="none" strike="noStrike">
                <a:solidFill>
                  <a:schemeClr val="dk1"/>
                </a:solidFill>
                <a:latin typeface="Times New Roman"/>
                <a:ea typeface="Times New Roman"/>
                <a:cs typeface="Times New Roman"/>
                <a:sym typeface="Times New Roman"/>
              </a:rPr>
              <a:t>كتاب “الجبر‏ ‏والمقابلة</a:t>
            </a:r>
            <a:r>
              <a:rPr b="0" i="0" lang="ar-JO" sz="2000" u="none" cap="none" strike="noStrike">
                <a:solidFill>
                  <a:schemeClr val="dk1"/>
                </a:solidFill>
                <a:latin typeface="Times New Roman"/>
                <a:ea typeface="Times New Roman"/>
                <a:cs typeface="Times New Roman"/>
                <a:sym typeface="Times New Roman"/>
              </a:rPr>
              <a:t>“، وهو‏ ‏أعظم‏ ‏كُتبه ‏انتشاراً‏ ‏في‏ ‏الغرب، ‏وقد ‏تأثر‏ ‏بهذا  ‏الكتاب‏ ‏كثيرٌ‏ ‏من‏ ‏المُتعلمين‏ ‏والعلماء، سواء‏ ‏من‏ ‏المُسلمين‏ ‏أو‏ ‏من‏ ‏غيرهم. ‏ويُذكر‏ ‏أن‏ ‏العالم‏ ‏ليوناردو‏ ‏البيزي‏ (الموسوعة العربية ،1996) ‏كان‏ ‏أشد‏ ‏الغربيين ‏تأثراً‏ ‏به، ‏‏ وظل‏ ‏هذا‏ ‏الكتاب‏ ‏يُدرَّس‏ ‏في‏ ‏الجامعات‏ ‏الأوروبية‏ ‏حتى‏ ‏القرن‏ ‏السَّادس‏ ‏عشر‏ ‏الميلادي. </a:t>
            </a:r>
            <a:endParaRPr b="0" i="0" sz="20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000" u="none" cap="none" strike="noStrike">
                <a:solidFill>
                  <a:schemeClr val="dk1"/>
                </a:solidFill>
                <a:latin typeface="Times New Roman"/>
                <a:ea typeface="Times New Roman"/>
                <a:cs typeface="Times New Roman"/>
                <a:sym typeface="Times New Roman"/>
              </a:rPr>
              <a:t>كما  ألّف‏ الخوارزمي كتاباً‏ ‏في‏ ‏</a:t>
            </a:r>
            <a:r>
              <a:rPr b="0" i="0" lang="ar-JO" sz="2000" u="sng" cap="none" strike="noStrike">
                <a:solidFill>
                  <a:schemeClr val="dk1"/>
                </a:solidFill>
                <a:latin typeface="Times New Roman"/>
                <a:ea typeface="Times New Roman"/>
                <a:cs typeface="Times New Roman"/>
                <a:sym typeface="Times New Roman"/>
              </a:rPr>
              <a:t>علم‏ ‏الحساب</a:t>
            </a:r>
            <a:r>
              <a:rPr b="0" i="0" lang="ar-JO" sz="2000" u="none" cap="none" strike="noStrike">
                <a:solidFill>
                  <a:schemeClr val="dk1"/>
                </a:solidFill>
                <a:latin typeface="Times New Roman"/>
                <a:ea typeface="Times New Roman"/>
                <a:cs typeface="Times New Roman"/>
                <a:sym typeface="Times New Roman"/>
              </a:rPr>
              <a:t>‏ ‏لم‏ ‏يسبقه‏ ‏أحد‏ ‏في‏ ‏العالم‏ ‏إليه، ‏وأدخل نظام </a:t>
            </a:r>
            <a:r>
              <a:rPr b="0" i="0" lang="ar-JO" sz="2000" u="none" cap="none" strike="noStrike">
                <a:solidFill>
                  <a:srgbClr val="00B0F0"/>
                </a:solidFill>
                <a:latin typeface="Times New Roman"/>
                <a:ea typeface="Times New Roman"/>
                <a:cs typeface="Times New Roman"/>
                <a:sym typeface="Times New Roman"/>
              </a:rPr>
              <a:t>الأرقام العربية </a:t>
            </a:r>
            <a:r>
              <a:rPr b="0" i="0" lang="ar-JO" sz="2000" u="none" cap="none" strike="noStrike">
                <a:solidFill>
                  <a:schemeClr val="dk1"/>
                </a:solidFill>
                <a:latin typeface="Times New Roman"/>
                <a:ea typeface="Times New Roman"/>
                <a:cs typeface="Times New Roman"/>
                <a:sym typeface="Times New Roman"/>
              </a:rPr>
              <a:t>إلى العالم الغربي، وهذا النظام مُتطابق مع النِّظام  المُستخدم في الوقت الحالي‏(محمد ،2003).</a:t>
            </a:r>
            <a:endParaRPr/>
          </a:p>
        </p:txBody>
      </p:sp>
      <p:pic>
        <p:nvPicPr>
          <p:cNvPr id="186" name="Google Shape;186;p8"/>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187" name="Google Shape;187;p8"/>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pic>
        <p:nvPicPr>
          <p:cNvPr id="188" name="Google Shape;188;p8"/>
          <p:cNvPicPr preferRelativeResize="0"/>
          <p:nvPr/>
        </p:nvPicPr>
        <p:blipFill rotWithShape="1">
          <a:blip r:embed="rId4">
            <a:alphaModFix/>
          </a:blip>
          <a:srcRect b="0" l="0" r="0" t="0"/>
          <a:stretch/>
        </p:blipFill>
        <p:spPr>
          <a:xfrm>
            <a:off x="251924" y="1837679"/>
            <a:ext cx="1923105" cy="3639844"/>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9"/>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4" name="Google Shape;194;p9"/>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195" name="Google Shape;195;p9"/>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6" name="Google Shape;196;p9"/>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197" name="Google Shape;197;p9"/>
          <p:cNvSpPr txBox="1"/>
          <p:nvPr/>
        </p:nvSpPr>
        <p:spPr>
          <a:xfrm>
            <a:off x="502071" y="1266434"/>
            <a:ext cx="11256279" cy="526297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2100" u="none" cap="none" strike="noStrike">
                <a:solidFill>
                  <a:srgbClr val="00B0F0"/>
                </a:solidFill>
                <a:latin typeface="Times New Roman"/>
                <a:ea typeface="Times New Roman"/>
                <a:cs typeface="Times New Roman"/>
                <a:sym typeface="Times New Roman"/>
              </a:rPr>
              <a:t>ابن رشد</a:t>
            </a:r>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لُقب  الفيلسوف العربي، الأندلسي ابن رشد ( 520 هـ- 595 هـ) بفيلسوف “الشَّرق والغرب”، لما انتجه من تفكير فلسفي في مؤلفاته، المختصرات، والشروح الصغرى، والشروح الوسطى ومناهج الأدلة وتهافت التهافت (فكري ،1983). ومن خلال دراسة هذا الإنتاج الرُّشدي نستنتج أن هذا الإنتاج الفلسفي مرَّ في مراحل متعددة:</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 </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المرحلة الأولى، مرحلة تأسيس الوعي والإدراك، وتنعكس في  المُختصرات الأولى لبعض كُتب المفكرين السّابقين.</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 المرحلة الثانية “مرحلة تطور الوعي الفلسفي وتَنعكس في إعادة قراءة وشرح التُّراث الأرسطي وتحتوي على “الشُّروح الصغرى”</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 ”والتلخيصات”.  </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المرحلة الثالثة هي “الشُّروح الوسطى”، وهي عبارة عن  نقد وقراءة وشرح التُّراث الإسلامي. كما تنعكس هذه المرحلة في المؤلفات الأصيلة في كتابه “فصل المقال”. </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 و المرحلة الرَّابعة هي مرحلة اكتمال الوعي الفلسفي وبلوغه قمة النُّضج في العلم والفلسفة، وتُعتبر مرحلة الشُّروح الكبرى والمقالات الاسْتدراكية التي تَحمل تأويلات وتفسيرات جديدة لمواقف قديمة انعكاساً لعمليات التفكير النَّاقد، وتنعكس هذه المرحلة في مؤلفاته مثل ” مناهج الأدلة، وتهافت التَّهافت. </a:t>
            </a:r>
            <a:endParaRPr b="0" i="0" sz="21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2100" u="none" cap="none" strike="noStrike">
                <a:solidFill>
                  <a:schemeClr val="dk1"/>
                </a:solidFill>
                <a:latin typeface="Times New Roman"/>
                <a:ea typeface="Times New Roman"/>
                <a:cs typeface="Times New Roman"/>
                <a:sym typeface="Times New Roman"/>
              </a:rPr>
              <a:t>وهذه الأعمال جميعها لابن رشد أسْهمت في تَطور التَّفكير النَّاقد وسُميت طريقتُه بالطريقة الرُشدية وتعتمد على البرهان والحجة (باول والدر، 2001).</a:t>
            </a:r>
            <a:endParaRPr/>
          </a:p>
          <a:p>
            <a:pPr indent="0" lvl="0" marL="0" marR="0" rtl="1" algn="just">
              <a:spcBef>
                <a:spcPts val="0"/>
              </a:spcBef>
              <a:spcAft>
                <a:spcPts val="0"/>
              </a:spcAft>
              <a:buNone/>
            </a:pPr>
            <a:r>
              <a:t/>
            </a:r>
            <a:endParaRPr b="0" i="0" sz="2100" u="none" cap="none" strike="noStrike">
              <a:solidFill>
                <a:schemeClr val="dk1"/>
              </a:solidFill>
              <a:latin typeface="Times New Roman"/>
              <a:ea typeface="Times New Roman"/>
              <a:cs typeface="Times New Roman"/>
              <a:sym typeface="Times New Roman"/>
            </a:endParaRPr>
          </a:p>
        </p:txBody>
      </p:sp>
      <p:pic>
        <p:nvPicPr>
          <p:cNvPr id="198" name="Google Shape;198;p9"/>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199" name="Google Shape;199;p9"/>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0"/>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5" name="Google Shape;205;p10"/>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06" name="Google Shape;206;p10"/>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7" name="Google Shape;207;p10"/>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08" name="Google Shape;208;p10"/>
          <p:cNvSpPr txBox="1"/>
          <p:nvPr/>
        </p:nvSpPr>
        <p:spPr>
          <a:xfrm>
            <a:off x="470471" y="1038664"/>
            <a:ext cx="11272845" cy="535531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الإمام ابن تيمية</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تَميز مَنهج ابن تيمية الدمشقي (661هـ – 728هـ / 1263م – 1328م) في إصدار الأحكام النَّقدية التي  قامت على قاعدة وأسس تشكلت لديه من خلالها معايير وأسس لمُمارسة التفكير الناَّقد للقيام بعملية الإصلاح، وتمثلت تلك القاعدة في اعتماد العلم والعدل في نقد الآخرين والحكم عليهم. واتصفَ ابن تيمية بالإخلاص والتأني في إصدار الأحكام، والتَّمييز بين الرأي والحقيقة والاهتمام بالأدلة والبراهين للوصول إلى الحقيقة بطرق صَحيحة.</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 كما تميز أسلوبه بالموضوعية والبُعد عن العوامل الذاتية، ومراعاة الأولويات، والفصل بين الحكم على الأفكار وبين الحكم على الأشْخاص، والانْفتاح على أفكار الآخرين وتقبل ما كان صائبا موافقا للحق، وآداب الأمر بالمعروف والنَّهي عن المنكر.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امتاز ابن تيمية في عرضه لآراء المذاهب المختلفة، وبقدرته على تركيب وتفكيك وجهات النظر المختلفة في  الرأي والمنهجية، فقارن بينها وأشار إلى الاختلاف والتَّشابه بين هذه المناهج وخصوصًا التي تَخُص الفلاسفةَ المتكلمين وأهل الحديث أي الحنابلة. وفي كتابه” </a:t>
            </a:r>
            <a:r>
              <a:rPr b="0" i="0" lang="ar-JO" sz="1800" u="sng" cap="none" strike="noStrike">
                <a:solidFill>
                  <a:schemeClr val="dk1"/>
                </a:solidFill>
                <a:latin typeface="Times New Roman"/>
                <a:ea typeface="Times New Roman"/>
                <a:cs typeface="Times New Roman"/>
                <a:sym typeface="Times New Roman"/>
              </a:rPr>
              <a:t>الرد على المنطقيين</a:t>
            </a:r>
            <a:r>
              <a:rPr b="0" i="0" lang="ar-JO" sz="1800" u="none" cap="none" strike="noStrike">
                <a:solidFill>
                  <a:schemeClr val="dk1"/>
                </a:solidFill>
                <a:latin typeface="Times New Roman"/>
                <a:ea typeface="Times New Roman"/>
                <a:cs typeface="Times New Roman"/>
                <a:sym typeface="Times New Roman"/>
              </a:rPr>
              <a:t>”، قام  إبن تيمية بنقض المَنطق اليوناني الذي انْفردَ بالقضايا العقلية التي استعملتها التيارات الإسلامية من فقهاء ،ومتصوفة ومتكلمين ( البزار، 1976). </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وبشكل عام نستطيع أن نلخص انَّ منهج ابن تيمية يُؤكد إرساء التَّفكير العلمي والتفكير النَّاقد، و يشكلُ  قاعدةً لتطوير نَهج التَّفكير النَّاقد. ويَعكس هذا العمل قدرةَ وتمتع ابن تيمية بمنهجيةٍ علميةٍ غاية في الدِّقة والموضوعيةِ في تعامله وإصداره الأحكام النَّقدية على قضايا وشخصيات عصره الذي تتميز بالمتناقضات والفِتن.</a:t>
            </a:r>
            <a:endParaRPr/>
          </a:p>
          <a:p>
            <a:pPr indent="0" lvl="0" marL="0" marR="0" rtl="1"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ابن سينا </a:t>
            </a:r>
            <a:r>
              <a:rPr b="0" i="0" lang="ar-JO" sz="1800" u="none" cap="none" strike="noStrike">
                <a:solidFill>
                  <a:schemeClr val="dk1"/>
                </a:solidFill>
                <a:latin typeface="Times New Roman"/>
                <a:ea typeface="Times New Roman"/>
                <a:cs typeface="Times New Roman"/>
                <a:sym typeface="Times New Roman"/>
              </a:rPr>
              <a:t>( 370هـ  27 4 هـ \  980- 1037م)</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يَنتمي إبن سينا لأصحاب المنهج العلمي والمنهج العقلي في الإسلام، وهذا المنهج يُؤمن بالسَّببية أي ارتباط النّتائج بالأسباب، والذي  ساعد في ظهور فلاسفة الاسلام وعلمائِه أمثال إبن سينا والرَّازي والفارابي. ويَعتقد ابن سينا أنّ هناك حقائق يمكن للمرء الوصول إليها باستخدام العقل. من هذه الفكرة، حاول أن يبدأ في بناء طريقة تفكير تَعتمد فقط على ما لديه من أدلة مَنطقية، ويتستبعد كل ما لا يعتمد على الحجة والبرهان والقياس، وهو الأمر الذي حاول أن يعمل به بعد قرون الفيلسوف الفرنسي الشهير رينيه ديكارت (1596-1650) الذي يُعتبر “أبو الفلسفة الحديثة” (الذهبي ،2011). وبهذا أسهم ابن سينا في تَطور الانْفتاح  العقلي و الحرية الفكرية التي سَبقت عصر النَّهضة في أوروبا.</a:t>
            </a:r>
            <a:endParaRPr/>
          </a:p>
        </p:txBody>
      </p:sp>
      <p:pic>
        <p:nvPicPr>
          <p:cNvPr id="209" name="Google Shape;209;p10"/>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10" name="Google Shape;210;p10"/>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1"/>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6" name="Google Shape;216;p11"/>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17" name="Google Shape;217;p11"/>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8" name="Google Shape;218;p11"/>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19" name="Google Shape;219;p11"/>
          <p:cNvSpPr txBox="1"/>
          <p:nvPr/>
        </p:nvSpPr>
        <p:spPr>
          <a:xfrm>
            <a:off x="417762" y="1308631"/>
            <a:ext cx="11393978" cy="535531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1900" u="none" cap="none" strike="noStrike">
                <a:solidFill>
                  <a:srgbClr val="00B0F0"/>
                </a:solidFill>
                <a:latin typeface="Times New Roman"/>
                <a:ea typeface="Times New Roman"/>
                <a:cs typeface="Times New Roman"/>
                <a:sym typeface="Times New Roman"/>
              </a:rPr>
              <a:t>التفكير النَّاقد  في العصور الوسطى</a:t>
            </a:r>
            <a:endParaRPr/>
          </a:p>
          <a:p>
            <a:pPr indent="0" lvl="0" marL="0" marR="0" rtl="1" algn="just">
              <a:spcBef>
                <a:spcPts val="0"/>
              </a:spcBef>
              <a:spcAft>
                <a:spcPts val="0"/>
              </a:spcAft>
              <a:buNone/>
            </a:pPr>
            <a:r>
              <a:rPr b="0" i="0" lang="ar-JO" sz="1900" u="none" cap="none" strike="noStrike">
                <a:solidFill>
                  <a:schemeClr val="dk1"/>
                </a:solidFill>
                <a:latin typeface="Times New Roman"/>
                <a:ea typeface="Times New Roman"/>
                <a:cs typeface="Times New Roman"/>
                <a:sym typeface="Times New Roman"/>
              </a:rPr>
              <a:t>تجسد التَّفكير الناقد المُمَنهج في كتابات وتعاليم مفكرين مثلتوماس الأكويني (1225 –1274) . حيث زاد الأكويني من الوعي ليس فقط بالقوة الكامنة للتفكير، ولكن أيضًا بالحاجة إلى تنمية التفكير بشكل منهجي والقيام  “بالاسْتقصاء”. ويعكس نهج الأكويني في التَّفكير أن أولئك الذين يفكرون بشكل ناقد لا يرفضون دائمًا المعتقدات الراسخة إنما يرفضون المُعتقدات التي تفتقر إلى الأسس المعقولة.</a:t>
            </a:r>
            <a:endParaRPr b="0" i="0" sz="19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900" u="none" cap="none" strike="noStrike">
                <a:solidFill>
                  <a:schemeClr val="dk1"/>
                </a:solidFill>
                <a:latin typeface="Times New Roman"/>
                <a:ea typeface="Times New Roman"/>
                <a:cs typeface="Times New Roman"/>
                <a:sym typeface="Times New Roman"/>
              </a:rPr>
              <a:t> </a:t>
            </a:r>
            <a:endParaRPr b="0" i="0" sz="19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1" i="0" lang="ar-JO" sz="1900" u="none" cap="none" strike="noStrike">
                <a:solidFill>
                  <a:srgbClr val="00B0F0"/>
                </a:solidFill>
                <a:latin typeface="Times New Roman"/>
                <a:ea typeface="Times New Roman"/>
                <a:cs typeface="Times New Roman"/>
                <a:sym typeface="Times New Roman"/>
              </a:rPr>
              <a:t>التفكير النَّاقد في عصر النهضة (القرنان الخامس عشر والسادس عشر)</a:t>
            </a:r>
            <a:endParaRPr/>
          </a:p>
          <a:p>
            <a:pPr indent="0" lvl="0" marL="0" marR="0" rtl="1" algn="just">
              <a:spcBef>
                <a:spcPts val="0"/>
              </a:spcBef>
              <a:spcAft>
                <a:spcPts val="0"/>
              </a:spcAft>
              <a:buNone/>
            </a:pPr>
            <a:r>
              <a:rPr b="0" i="0" lang="ar-JO" sz="1900" u="none" cap="none" strike="noStrike">
                <a:solidFill>
                  <a:schemeClr val="dk1"/>
                </a:solidFill>
                <a:latin typeface="Times New Roman"/>
                <a:ea typeface="Times New Roman"/>
                <a:cs typeface="Times New Roman"/>
                <a:sym typeface="Times New Roman"/>
              </a:rPr>
              <a:t>ظهر نهج التَّفكير النَّاقد عند الكثير من العلماء في أوروبا وخصوصا التفكير الناقد في الدين والفن والمجتمع والطبيعة البشرية والقانون والحرية. حيث شرع هؤلاء العلماء في افتراض أن معظم مجالات الحياة البشرية كانت بحاجة إلى تحليل ونقد بحثي. وكان من بين هؤلاء العلماء كوليت وإيراسموس ومور، وفرانسيس بيكون الذي  أدرك بأنه لا يمكن ترك العقل بأمان لميوله الطبيعية (ديورانت، 1988) وذلك في كتابه” تَقدم التعلُّم” The Advancement of Learning.</a:t>
            </a:r>
            <a:endParaRPr/>
          </a:p>
          <a:p>
            <a:pPr indent="0" lvl="0" marL="0" marR="0" rtl="1" algn="just">
              <a:spcBef>
                <a:spcPts val="0"/>
              </a:spcBef>
              <a:spcAft>
                <a:spcPts val="0"/>
              </a:spcAft>
              <a:buNone/>
            </a:pPr>
            <a:r>
              <a:t/>
            </a:r>
            <a:endParaRPr b="0" i="0" sz="19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900" u="none" cap="none" strike="noStrike">
                <a:solidFill>
                  <a:schemeClr val="dk1"/>
                </a:solidFill>
                <a:latin typeface="Times New Roman"/>
                <a:ea typeface="Times New Roman"/>
                <a:cs typeface="Times New Roman"/>
                <a:sym typeface="Times New Roman"/>
              </a:rPr>
              <a:t>كما جادل  بيكون في أهمية دراسة العالم بشكل تَجريبي ووضع الأساس للعلم الحديث مع تركيزه على عمليات جمع المعلومات. حيث أشار  إلى حقيقة “أن معظم الناس، إذا تُركوا على طبيعتهم الخاصة، سيطورون عادات فكرية سيئة”، والتي أطلق عليها اسم “الأصنام”. هذه العادات تقودهم إلى تصديق ما هو خاطئ أو مُضلل. ولفت الانتباه إلى “أصنام القبيلة” المقصود بها الطُّرق التي تميل بها أذهاننا بشكل طبيعي إلى خداع نفسها. و”أصنام السوق” وقصد بها الوقوع في الفخ في النُّظم التقليدية للفكر، أما  “أصنام المدارس” فقصد بها  مشاكل التَّفكير عندما تستند إلى قواعد عمياء وأساليب تعليم ضعيفة. لذلك يمكن  اعْتبار كتابه “تقدم التَّعلم” أحد أقدم النُّصوص في التفكير الناقد، لأن نهجه وأجندته يتوافقان إلى حد كبير مع الأجندة التقليدية للتفكير الناقد.</a:t>
            </a:r>
            <a:endParaRPr/>
          </a:p>
          <a:p>
            <a:pPr indent="0" lvl="0" marL="0" marR="0" rtl="1" algn="just">
              <a:spcBef>
                <a:spcPts val="0"/>
              </a:spcBef>
              <a:spcAft>
                <a:spcPts val="0"/>
              </a:spcAft>
              <a:buNone/>
            </a:pPr>
            <a:r>
              <a:t/>
            </a:r>
            <a:endParaRPr b="0" i="0" sz="1900" u="none" cap="none" strike="noStrike">
              <a:solidFill>
                <a:schemeClr val="dk1"/>
              </a:solidFill>
              <a:latin typeface="Times New Roman"/>
              <a:ea typeface="Times New Roman"/>
              <a:cs typeface="Times New Roman"/>
              <a:sym typeface="Times New Roman"/>
            </a:endParaRPr>
          </a:p>
        </p:txBody>
      </p:sp>
      <p:pic>
        <p:nvPicPr>
          <p:cNvPr id="220" name="Google Shape;220;p11"/>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21" name="Google Shape;221;p11"/>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2"/>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7" name="Google Shape;227;p12"/>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28" name="Google Shape;228;p12"/>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9" name="Google Shape;229;p12"/>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30" name="Google Shape;230;p12"/>
          <p:cNvSpPr txBox="1"/>
          <p:nvPr/>
        </p:nvSpPr>
        <p:spPr>
          <a:xfrm>
            <a:off x="380260" y="1014601"/>
            <a:ext cx="11559814" cy="5632311"/>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ديكارت الفرنسي 1596 -1650م</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بعد حوالي خمسين عامًا من فترة بيكون الإنجليزي، كتب ديكارت الفيلسوف والرِّياضي الفرنسي ما يمكن تسميته بالنص الثاني في التفكير الناقد، “قواعد توجيه العقل”. في هذا  الكتاب، دافع ديكارت عن الحاجة إلى نظام منهجي خاص للعقل لتوجيهه في عمليات التَّفكير. وهذا النظام يتميز بالوضوح والدِّقة، ويعتمد على أساس الشَّك المنهجي، والافتراضات التأسيسية. كما أشار ديكارت  بأن كل جزء من التفكير يجب أن يكون موضع تساؤل وشك واختبار، لذلك يُعتبر ديكارت واحدًا من فلاسفة الحقبة الحديثة البارزين في تطور نهج التفكير النَّاقد.</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توماس مور</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في نفس الفترة الزَّمنية  لديكارت، طور توماس مور نموذجًا لنظام اجتماعي جديد، “يوتوبيا “، </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حيث كان كل مجال من مجالات العالم الحالي عرضةً للنَّقد استنادا لأطروحته التي أشار من خلالها إلى أنَّ الأنظمة الاجتماعية الرَّاسخة بحاجة إلى تحليل ونقد جذريين (ديورانت، 1988). هذا العمل فتح المجال للتفكير النَّاقد لعلماء عصر النَّهضة وما بعد النَّهضة ومهد الطَّريق أمام ظهور العلم وتَطوير الديمقراطية وحقوق الإنسان وحرية الفكر (بارنيت،1997).</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مكيافيللي</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أما في عصر النَّهضة الإيطالية، قام مكيافيللي في كتابه ” الأمير”، بتقييم السِّياسات السَّائدة في ذلك الوقت بشكل نقدي، ووضع الأساس للتفكير السّياسي الذي يَكشف، من ناحية، الأعمال والأجندات الحقيقية للسياسيين، ومن ناحية أخرى، يكشف  العديد من التناقضات في سياسةِ عصره.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كما ظهر كل من هوبز  ولوك في إنجلترا في القرنين السَّادس عشر والسَّابع عشر، ويُعتبر نهجهما في التَّفكير  النَّاقد مُماثلا وشبيها لنَّهج مكيافيلي. حيث لم يقبل هؤلاء بالصورة التقليدية للأمور. حيث تبنى هوبز وجهة النظر التي تعتمد على الأدلة والمنطق.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أما  لوك  فدافع عن تحليل الفطرة السليمة للحياة اليومية والفكر، ووضع الأساس النَّظري للتَّفكير النَّاقد حول حقوق الإنسان الأساسية ، ومسؤولية الحكومات في الخضوع للنقد العقلاني للمواطنين والمفكرين (خليفة،2005).</a:t>
            </a:r>
            <a:endParaRPr/>
          </a:p>
          <a:p>
            <a:pPr indent="0" lvl="0" marL="0" marR="0" rtl="1"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p:txBody>
      </p:sp>
      <p:pic>
        <p:nvPicPr>
          <p:cNvPr id="231" name="Google Shape;231;p12"/>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32" name="Google Shape;232;p12"/>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3"/>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8" name="Google Shape;238;p13"/>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39" name="Google Shape;239;p13"/>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0" name="Google Shape;240;p13"/>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41" name="Google Shape;241;p13"/>
          <p:cNvSpPr txBox="1"/>
          <p:nvPr/>
        </p:nvSpPr>
        <p:spPr>
          <a:xfrm>
            <a:off x="470472" y="1097264"/>
            <a:ext cx="11405434" cy="507831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أما  مفكرو القرن السابع والثامن والتاسع عشر:</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 فقد وسعوا مفهوم الفكر النَّاقد إلى أبعاد أخرى وطوروا أدواته لتعنى بالاقتصاد، وفي هذه الفترة  ظهر  كتاب “ثروة الأمم” لآدم سميث (1723-1790). كذلك  ظهر كتاب كانط “نقد العقل الصافي” (1787). فكانت هناك مُساهمات مهمة أُخرى في التَّفكير النَّاقد، إذ انتقد بويل (1691-1627) بشدة النَّظرية الكيميائية التي سبقته، وطور نيوتن (1642-1727) بدوره إطارًا فكريًا بعيد المدى ينتقد بشدة وجهة النَّظر العالمية المقبولة تقليديًا.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كذلك أسهم  مفكرو عصر التَّنوير الفرنسي: أمثال بايل (1689-1755) وفولتير (1694-1778) وديدرو (1713-1784) من خلال فرضيتهم “أن العقل البشري عندما يكون منضبطًا عن طريق التفكير، يكون قادرًا بشكل أفضل على معرفة طبيعة العالم الاجتماعي والسياسي”. واعتقد  هؤلاء المفكرون أنه يجب على العقل أن ينقلب على نفسه من أجل تحديد نقاط الضَّعف والقوة في الفكر، أي التَّفكير على التَّفكير ، كما أشاروا إلى أهمية  التَّبادل الفكري المُنضبط ، والذي بموجبه يتم  إخضاع جميع الآراء للتَّحليل والنَّقد الجاد. كما امتد التفكير النَّاقد إلى أبعد من ذلك ليشمل  مجال الحياة الاجتماعية البشرية من قبل كونت وسبنسر. وانْعكس في  تطبيقه على مشاكل الرأسمالية، وظهر النَّقد الاجتماعي والاقتصادي للباحث كارل ماركس (1818-1883)، من خلال  تطبيقه على تاريخ الثقافة البشرية وأساس الحياة البيولوجية، مما أدى إلى ظهور نظرية داروين وأصل الإنسان.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كما  انعكس التفكير الناقد في أعمال سيغموند فرويد (1856-1939) عند تطبيقه على العقل اللاواعي، وفي  تطبيقه على الثقافات، مما أدى إلى إنشاء مجال الدراسات الأنثروبولوجية. وعند تطبيقه على اللغة مما أدى إلى تطور مجال اللغويات والرموز واللغة.</a:t>
            </a:r>
            <a:endParaRPr/>
          </a:p>
          <a:p>
            <a:pPr indent="0" lvl="0" marL="0" marR="0" rtl="1"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b="1" i="0" lang="ar-JO" sz="1800" u="none" cap="none" strike="noStrike">
                <a:solidFill>
                  <a:srgbClr val="00B0F0"/>
                </a:solidFill>
                <a:latin typeface="Times New Roman"/>
                <a:ea typeface="Times New Roman"/>
                <a:cs typeface="Times New Roman"/>
                <a:sym typeface="Times New Roman"/>
              </a:rPr>
              <a:t>خلاصة</a:t>
            </a:r>
            <a:r>
              <a:rPr b="0" i="0" lang="ar-JO" sz="1800" u="none" cap="none" strike="noStrike">
                <a:solidFill>
                  <a:schemeClr val="dk1"/>
                </a:solidFill>
                <a:latin typeface="Times New Roman"/>
                <a:ea typeface="Times New Roman"/>
                <a:cs typeface="Times New Roman"/>
                <a:sym typeface="Times New Roman"/>
              </a:rPr>
              <a:t>:</a:t>
            </a:r>
            <a:endParaRPr/>
          </a:p>
          <a:p>
            <a:pPr indent="0" lvl="0" marL="0" marR="0" rtl="1" algn="just">
              <a:spcBef>
                <a:spcPts val="0"/>
              </a:spcBef>
              <a:spcAft>
                <a:spcPts val="0"/>
              </a:spcAft>
              <a:buNone/>
            </a:pPr>
            <a:r>
              <a:rPr b="0" i="0" lang="ar-JO" sz="1800" u="none" cap="none" strike="noStrike">
                <a:solidFill>
                  <a:schemeClr val="dk1"/>
                </a:solidFill>
                <a:latin typeface="Times New Roman"/>
                <a:ea typeface="Times New Roman"/>
                <a:cs typeface="Times New Roman"/>
                <a:sym typeface="Times New Roman"/>
              </a:rPr>
              <a:t>يتضحُ مما تقدم  من إسهامات للفلاسفة والباحثين في تَطور التَّفكير النَّاقد، وتعريف أدواتِه وموارِده كيف تم توسيع وفهم وادراك التفكير النَّاقد (فاسيون ،2013). وعلى الرغم من المساهمة الجماعية لتاريخ التفكير الناقد فإن الأسئلة الأساسية لسقراط  وما يسمى “بالطريقة السُّقراطية ” تعتبر الأكثر قوة وتأطيرًا واستخدامًأ لتنمية التَّفكير النَّاقد، لان طرح الأسئلة  يركز على أساسيات التَّفكير والاسْتدلال الذي أصبح فيما بعد الأساس الذي يقوم عليه التفكيرالنَّاقد.</a:t>
            </a:r>
            <a:endParaRPr/>
          </a:p>
        </p:txBody>
      </p:sp>
      <p:pic>
        <p:nvPicPr>
          <p:cNvPr id="242" name="Google Shape;242;p13"/>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43" name="Google Shape;243;p13"/>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4"/>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9" name="Google Shape;249;p14"/>
          <p:cNvSpPr txBox="1"/>
          <p:nvPr/>
        </p:nvSpPr>
        <p:spPr>
          <a:xfrm>
            <a:off x="3788229" y="276721"/>
            <a:ext cx="349963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2800" u="none" cap="none" strike="noStrike">
                <a:solidFill>
                  <a:srgbClr val="FFFFFF"/>
                </a:solidFill>
                <a:latin typeface="Times New Roman"/>
                <a:ea typeface="Times New Roman"/>
                <a:cs typeface="Times New Roman"/>
                <a:sym typeface="Times New Roman"/>
              </a:rPr>
              <a:t>مكونات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50" name="Google Shape;250;p14"/>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51" name="Google Shape;251;p14"/>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b="0" i="0" lang="ar-JO" sz="1600" u="none" cap="none" strike="noStrike">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pic>
        <p:nvPicPr>
          <p:cNvPr id="252" name="Google Shape;252;p14"/>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53" name="Google Shape;253;p14"/>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254" name="Google Shape;254;p14"/>
          <p:cNvSpPr txBox="1"/>
          <p:nvPr/>
        </p:nvSpPr>
        <p:spPr>
          <a:xfrm>
            <a:off x="623656" y="6211947"/>
            <a:ext cx="60945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1800" u="none" cap="none" strike="noStrike">
                <a:solidFill>
                  <a:schemeClr val="dk1"/>
                </a:solidFill>
                <a:latin typeface="Times New Roman"/>
                <a:ea typeface="Times New Roman"/>
                <a:cs typeface="Times New Roman"/>
                <a:sym typeface="Times New Roman"/>
              </a:rPr>
              <a:t>https://tarbiyaa.com</a:t>
            </a:r>
            <a:endParaRPr sz="1800">
              <a:solidFill>
                <a:schemeClr val="dk1"/>
              </a:solidFill>
              <a:latin typeface="Calibri"/>
              <a:ea typeface="Calibri"/>
              <a:cs typeface="Calibri"/>
              <a:sym typeface="Calibri"/>
            </a:endParaRPr>
          </a:p>
        </p:txBody>
      </p:sp>
      <p:sp>
        <p:nvSpPr>
          <p:cNvPr id="255" name="Google Shape;255;p14"/>
          <p:cNvSpPr txBox="1"/>
          <p:nvPr/>
        </p:nvSpPr>
        <p:spPr>
          <a:xfrm>
            <a:off x="486595" y="1446330"/>
            <a:ext cx="10986345" cy="449353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JO" sz="2200">
                <a:solidFill>
                  <a:srgbClr val="00B0F0"/>
                </a:solidFill>
                <a:latin typeface="Calibri"/>
                <a:ea typeface="Calibri"/>
                <a:cs typeface="Calibri"/>
                <a:sym typeface="Calibri"/>
              </a:rPr>
              <a:t>مكونات التفكير الناقد </a:t>
            </a:r>
            <a:r>
              <a:rPr lang="ar-JO" sz="2200">
                <a:solidFill>
                  <a:schemeClr val="dk1"/>
                </a:solidFill>
                <a:latin typeface="Calibri"/>
                <a:ea typeface="Calibri"/>
                <a:cs typeface="Calibri"/>
                <a:sym typeface="Calibri"/>
              </a:rPr>
              <a:t>: </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ليكتسب الأفراد مهارة التفكير الناقد لا بد أن يتعلموا أهم مبادىء (مكونات) التفكير الناقد التي يتبعونها خلال عملية التفكير الناقد وهي:</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 </a:t>
            </a:r>
            <a:r>
              <a:rPr lang="ar-JO" sz="2200">
                <a:solidFill>
                  <a:srgbClr val="00B0F0"/>
                </a:solidFill>
                <a:latin typeface="Calibri"/>
                <a:ea typeface="Calibri"/>
                <a:cs typeface="Calibri"/>
                <a:sym typeface="Calibri"/>
              </a:rPr>
              <a:t>المعرفة</a:t>
            </a:r>
            <a:r>
              <a:rPr lang="ar-JO" sz="2200">
                <a:solidFill>
                  <a:schemeClr val="dk1"/>
                </a:solidFill>
                <a:latin typeface="Calibri"/>
                <a:ea typeface="Calibri"/>
                <a:cs typeface="Calibri"/>
                <a:sym typeface="Calibri"/>
              </a:rPr>
              <a:t> : وهي إدراك المفاهيم والقدرة على تذكرها واتباع منهج معين للتحليل ومعرفة التفاصيل والمعلومات والنظريات المتبعة والمبادىء الرئيسية.</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 </a:t>
            </a:r>
            <a:r>
              <a:rPr lang="ar-JO" sz="2200">
                <a:solidFill>
                  <a:srgbClr val="00B0F0"/>
                </a:solidFill>
                <a:latin typeface="Calibri"/>
                <a:ea typeface="Calibri"/>
                <a:cs typeface="Calibri"/>
                <a:sym typeface="Calibri"/>
              </a:rPr>
              <a:t>الفهم </a:t>
            </a:r>
            <a:r>
              <a:rPr lang="ar-JO" sz="2200">
                <a:solidFill>
                  <a:schemeClr val="dk1"/>
                </a:solidFill>
                <a:latin typeface="Calibri"/>
                <a:ea typeface="Calibri"/>
                <a:cs typeface="Calibri"/>
                <a:sym typeface="Calibri"/>
              </a:rPr>
              <a:t>: وهو إستخلاص الأفكار وتنظيمها والوعي بها وترتيبها منطقيًا والقدرة على سردها وتفسيرها ومقارنتها مع غيرها.</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 </a:t>
            </a:r>
            <a:r>
              <a:rPr lang="ar-JO" sz="2200">
                <a:solidFill>
                  <a:srgbClr val="00B0F0"/>
                </a:solidFill>
                <a:latin typeface="Calibri"/>
                <a:ea typeface="Calibri"/>
                <a:cs typeface="Calibri"/>
                <a:sym typeface="Calibri"/>
              </a:rPr>
              <a:t>التحليل</a:t>
            </a:r>
            <a:r>
              <a:rPr lang="ar-JO" sz="2200">
                <a:solidFill>
                  <a:schemeClr val="dk1"/>
                </a:solidFill>
                <a:latin typeface="Calibri"/>
                <a:ea typeface="Calibri"/>
                <a:cs typeface="Calibri"/>
                <a:sym typeface="Calibri"/>
              </a:rPr>
              <a:t> : وهو أهم أركان التفكير الناقد ويعتمد على جمع المعلومات وتحليلها بغرض الإستفادة منها والتفكير العميق المنظم واستخدام كل معلومة لخدمة غرض معين. </a:t>
            </a:r>
            <a:endParaRPr/>
          </a:p>
          <a:p>
            <a:pPr indent="0" lvl="0" marL="0" marR="0" rtl="1" algn="just">
              <a:spcBef>
                <a:spcPts val="0"/>
              </a:spcBef>
              <a:spcAft>
                <a:spcPts val="0"/>
              </a:spcAft>
              <a:buNone/>
            </a:pPr>
            <a:r>
              <a:rPr lang="ar-JO" sz="2200">
                <a:solidFill>
                  <a:srgbClr val="00B0F0"/>
                </a:solidFill>
                <a:latin typeface="Calibri"/>
                <a:ea typeface="Calibri"/>
                <a:cs typeface="Calibri"/>
                <a:sym typeface="Calibri"/>
              </a:rPr>
              <a:t>التركيب</a:t>
            </a:r>
            <a:r>
              <a:rPr lang="ar-JO" sz="2200">
                <a:solidFill>
                  <a:schemeClr val="dk1"/>
                </a:solidFill>
                <a:latin typeface="Calibri"/>
                <a:ea typeface="Calibri"/>
                <a:cs typeface="Calibri"/>
                <a:sym typeface="Calibri"/>
              </a:rPr>
              <a:t> : وهو تجميع التفاصيل والمعلومات مع بعضها البعض وترتيبها بطريقة متسلسلة، ووضع الخطط التي ستسير عليها عملية الوصول إلى الحل. </a:t>
            </a:r>
            <a:endParaRPr/>
          </a:p>
          <a:p>
            <a:pPr indent="0" lvl="0" marL="0" marR="0" rtl="1" algn="just">
              <a:spcBef>
                <a:spcPts val="0"/>
              </a:spcBef>
              <a:spcAft>
                <a:spcPts val="0"/>
              </a:spcAft>
              <a:buNone/>
            </a:pPr>
            <a:r>
              <a:rPr lang="ar-JO" sz="2200">
                <a:solidFill>
                  <a:srgbClr val="00B0F0"/>
                </a:solidFill>
                <a:latin typeface="Calibri"/>
                <a:ea typeface="Calibri"/>
                <a:cs typeface="Calibri"/>
                <a:sym typeface="Calibri"/>
              </a:rPr>
              <a:t>التقييم </a:t>
            </a:r>
            <a:r>
              <a:rPr lang="ar-JO" sz="2200">
                <a:solidFill>
                  <a:schemeClr val="dk1"/>
                </a:solidFill>
                <a:latin typeface="Calibri"/>
                <a:ea typeface="Calibri"/>
                <a:cs typeface="Calibri"/>
                <a:sym typeface="Calibri"/>
              </a:rPr>
              <a:t>: وهو تقييم العمليات السابقة والتأكد من صحة عملية النقد والبدء في وضع الأفكار والحلول ووضع التساؤلات والمقارنة بين النتائج.</a:t>
            </a:r>
            <a:endParaRPr/>
          </a:p>
          <a:p>
            <a:pPr indent="0" lvl="0" marL="0" marR="0" rtl="1" algn="just">
              <a:spcBef>
                <a:spcPts val="0"/>
              </a:spcBef>
              <a:spcAft>
                <a:spcPts val="0"/>
              </a:spcAft>
              <a:buNone/>
            </a:pPr>
            <a:r>
              <a:t/>
            </a:r>
            <a:endParaRPr sz="2200">
              <a:solidFill>
                <a:schemeClr val="dk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5"/>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61" name="Google Shape;261;p15"/>
          <p:cNvSpPr txBox="1"/>
          <p:nvPr/>
        </p:nvSpPr>
        <p:spPr>
          <a:xfrm>
            <a:off x="3452327" y="276721"/>
            <a:ext cx="383554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مراحل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62" name="Google Shape;262;p15"/>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63" name="Google Shape;263;p15"/>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64" name="Google Shape;264;p15"/>
          <p:cNvSpPr txBox="1"/>
          <p:nvPr/>
        </p:nvSpPr>
        <p:spPr>
          <a:xfrm>
            <a:off x="355107" y="1175294"/>
            <a:ext cx="11388210" cy="969496"/>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1900">
                <a:solidFill>
                  <a:schemeClr val="dk1"/>
                </a:solidFill>
                <a:latin typeface="Times New Roman"/>
                <a:ea typeface="Times New Roman"/>
                <a:cs typeface="Times New Roman"/>
                <a:sym typeface="Times New Roman"/>
              </a:rPr>
              <a:t>مراحل تعليم التفكير الناقد:</a:t>
            </a:r>
            <a:endParaRPr/>
          </a:p>
          <a:p>
            <a:pPr indent="0" lvl="0" marL="0" marR="0" rtl="1" algn="r">
              <a:spcBef>
                <a:spcPts val="0"/>
              </a:spcBef>
              <a:spcAft>
                <a:spcPts val="0"/>
              </a:spcAft>
              <a:buNone/>
            </a:pPr>
            <a:r>
              <a:rPr lang="ar-JO" sz="1900">
                <a:solidFill>
                  <a:schemeClr val="dk1"/>
                </a:solidFill>
                <a:latin typeface="Times New Roman"/>
                <a:ea typeface="Times New Roman"/>
                <a:cs typeface="Times New Roman"/>
                <a:sym typeface="Times New Roman"/>
              </a:rPr>
              <a:t>إ</a:t>
            </a:r>
            <a:r>
              <a:rPr i="0" lang="ar-JO" sz="1900">
                <a:solidFill>
                  <a:schemeClr val="dk1"/>
                </a:solidFill>
                <a:latin typeface="Times New Roman"/>
                <a:ea typeface="Times New Roman"/>
                <a:cs typeface="Times New Roman"/>
                <a:sym typeface="Times New Roman"/>
              </a:rPr>
              <a:t>ن التفكير الناقد يمكن تطويره من خلال الأنشطة والتدريبات المختلفة عبرعدد من الخطوات المتسلسلة ، ويمكن توضيح هذه المراحل من خلال الجدول التالي:</a:t>
            </a:r>
            <a:endParaRPr/>
          </a:p>
        </p:txBody>
      </p:sp>
      <p:pic>
        <p:nvPicPr>
          <p:cNvPr id="265" name="Google Shape;265;p15"/>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66" name="Google Shape;266;p15"/>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pic>
        <p:nvPicPr>
          <p:cNvPr id="267" name="Google Shape;267;p15"/>
          <p:cNvPicPr preferRelativeResize="0"/>
          <p:nvPr/>
        </p:nvPicPr>
        <p:blipFill rotWithShape="1">
          <a:blip r:embed="rId4">
            <a:alphaModFix/>
          </a:blip>
          <a:srcRect b="0" l="0" r="0" t="0"/>
          <a:stretch/>
        </p:blipFill>
        <p:spPr>
          <a:xfrm>
            <a:off x="1526039" y="2144790"/>
            <a:ext cx="9046346" cy="4169963"/>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6"/>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73" name="Google Shape;273;p16"/>
          <p:cNvSpPr txBox="1"/>
          <p:nvPr/>
        </p:nvSpPr>
        <p:spPr>
          <a:xfrm>
            <a:off x="4904131" y="276721"/>
            <a:ext cx="315751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خصائص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74" name="Google Shape;274;p16"/>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75" name="Google Shape;275;p16"/>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76" name="Google Shape;276;p16"/>
          <p:cNvSpPr txBox="1"/>
          <p:nvPr/>
        </p:nvSpPr>
        <p:spPr>
          <a:xfrm>
            <a:off x="710214" y="1210300"/>
            <a:ext cx="10830757" cy="5262979"/>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100">
                <a:solidFill>
                  <a:srgbClr val="00B0F0"/>
                </a:solidFill>
                <a:latin typeface="Times New Roman"/>
                <a:ea typeface="Times New Roman"/>
                <a:cs typeface="Times New Roman"/>
                <a:sym typeface="Times New Roman"/>
              </a:rPr>
              <a:t>خصائص التفكير الناقد:</a:t>
            </a:r>
            <a:endParaRPr/>
          </a:p>
          <a:p>
            <a:pPr indent="0" lvl="0" marL="0" marR="0" rtl="1" algn="r">
              <a:spcBef>
                <a:spcPts val="0"/>
              </a:spcBef>
              <a:spcAft>
                <a:spcPts val="0"/>
              </a:spcAft>
              <a:buNone/>
            </a:pPr>
            <a:r>
              <a:rPr b="1" i="0" lang="ar-JO" sz="2100">
                <a:solidFill>
                  <a:schemeClr val="dk1"/>
                </a:solidFill>
                <a:latin typeface="Times New Roman"/>
                <a:ea typeface="Times New Roman"/>
                <a:cs typeface="Times New Roman"/>
                <a:sym typeface="Times New Roman"/>
              </a:rPr>
              <a:t>يتميز التفكير الناقد بالخصائص التالية :</a:t>
            </a:r>
            <a:endParaRPr i="0" sz="2100">
              <a:solidFill>
                <a:schemeClr val="dk1"/>
              </a:solidFill>
              <a:latin typeface="Times New Roman"/>
              <a:ea typeface="Times New Roman"/>
              <a:cs typeface="Times New Roman"/>
              <a:sym typeface="Times New Roman"/>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التفكير الناقد عملية ذهنية للوصول للحقائق والمعرفة المراد الوصول إليها.</a:t>
            </a:r>
            <a:br>
              <a:rPr i="0" lang="ar-JO" sz="2100">
                <a:solidFill>
                  <a:schemeClr val="dk1"/>
                </a:solidFill>
                <a:latin typeface="Times New Roman"/>
                <a:ea typeface="Times New Roman"/>
                <a:cs typeface="Times New Roman"/>
                <a:sym typeface="Times New Roman"/>
              </a:rPr>
            </a:br>
            <a:r>
              <a:rPr i="0" lang="ar-JO" sz="2100">
                <a:solidFill>
                  <a:schemeClr val="dk1"/>
                </a:solidFill>
                <a:latin typeface="Times New Roman"/>
                <a:ea typeface="Times New Roman"/>
                <a:cs typeface="Times New Roman"/>
                <a:sym typeface="Times New Roman"/>
              </a:rPr>
              <a:t>تتضمن مهارات متعددة لمعرفة جوانب المشكلة والإلمام بها. </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يمكن التدرب على مهارات التفكير الناقد الجزئية لتحقيق كفاية التفكير الناقد.</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التفكير الناقد نشاط إيجابي</a:t>
            </a:r>
            <a:r>
              <a:rPr lang="ar-JO" sz="2100">
                <a:solidFill>
                  <a:schemeClr val="dk1"/>
                </a:solidFill>
                <a:latin typeface="Times New Roman"/>
                <a:ea typeface="Times New Roman"/>
                <a:cs typeface="Times New Roman"/>
                <a:sym typeface="Times New Roman"/>
              </a:rPr>
              <a:t>، وهو </a:t>
            </a:r>
            <a:r>
              <a:rPr i="0" lang="ar-JO" sz="2100">
                <a:solidFill>
                  <a:schemeClr val="dk1"/>
                </a:solidFill>
                <a:latin typeface="Times New Roman"/>
                <a:ea typeface="Times New Roman"/>
                <a:cs typeface="Times New Roman"/>
                <a:sym typeface="Times New Roman"/>
              </a:rPr>
              <a:t>عملية وليس نتاجا فقط.</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يتغير التعبير عن التفكير الناقد  بتغير السياق الذي يظهر فيه.</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يستثار التفكير الناقد بالاحداث السلبية والايجابية.</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يعتبر التفكير الناقد نشاط انفعالي وعقلاني معا.</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التفكير الناقد مهارة قابلة للتنمية</a:t>
            </a:r>
            <a:r>
              <a:rPr lang="ar-JO" sz="2100">
                <a:solidFill>
                  <a:schemeClr val="dk1"/>
                </a:solidFill>
                <a:latin typeface="Times New Roman"/>
                <a:ea typeface="Times New Roman"/>
                <a:cs typeface="Times New Roman"/>
                <a:sym typeface="Times New Roman"/>
              </a:rPr>
              <a:t>، حيث أن </a:t>
            </a:r>
            <a:r>
              <a:rPr i="0" lang="ar-JO" sz="2100">
                <a:solidFill>
                  <a:schemeClr val="dk1"/>
                </a:solidFill>
                <a:latin typeface="Times New Roman"/>
                <a:ea typeface="Times New Roman"/>
                <a:cs typeface="Times New Roman"/>
                <a:sym typeface="Times New Roman"/>
              </a:rPr>
              <a:t>التعاون بين المتعلمين يعزز فرصة تنمية مهارات التفكير الناقد لديهم.</a:t>
            </a:r>
            <a:endParaRPr/>
          </a:p>
          <a:p>
            <a:pPr indent="0" lvl="0" marL="0" marR="0" rtl="1" algn="r">
              <a:spcBef>
                <a:spcPts val="0"/>
              </a:spcBef>
              <a:spcAft>
                <a:spcPts val="0"/>
              </a:spcAft>
              <a:buNone/>
            </a:pPr>
            <a:r>
              <a:rPr i="0" lang="ar-JO" sz="2100">
                <a:solidFill>
                  <a:srgbClr val="00B0F0"/>
                </a:solidFill>
                <a:latin typeface="Times New Roman"/>
                <a:ea typeface="Times New Roman"/>
                <a:cs typeface="Times New Roman"/>
                <a:sym typeface="Times New Roman"/>
              </a:rPr>
              <a:t>وقد أورد (سعادة ،2003) بعض من الخصائص الأخرى التي يقوم عليها التفكير الناقد، فقد ذكر أنه يقوم على:</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طرح الأسئلة.</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تحديد المشكلات.</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فحص الادلة.</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تحليل الافتراضات.</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الاخذ بالاعتبار وجهات النظر والتفسيرات الاخرى للأمور.</a:t>
            </a:r>
            <a:endParaRPr/>
          </a:p>
        </p:txBody>
      </p:sp>
      <p:pic>
        <p:nvPicPr>
          <p:cNvPr id="277" name="Google Shape;277;p16"/>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78" name="Google Shape;278;p16"/>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7"/>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84" name="Google Shape;284;p17"/>
          <p:cNvSpPr txBox="1"/>
          <p:nvPr/>
        </p:nvSpPr>
        <p:spPr>
          <a:xfrm>
            <a:off x="4481049" y="295988"/>
            <a:ext cx="404081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معايير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285" name="Google Shape;285;p17"/>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86" name="Google Shape;286;p17"/>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pic>
        <p:nvPicPr>
          <p:cNvPr id="287" name="Google Shape;287;p17"/>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88" name="Google Shape;288;p17"/>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289" name="Google Shape;289;p17"/>
          <p:cNvSpPr txBox="1"/>
          <p:nvPr/>
        </p:nvSpPr>
        <p:spPr>
          <a:xfrm>
            <a:off x="470472" y="1097264"/>
            <a:ext cx="11370907" cy="532453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JO" sz="2000">
                <a:solidFill>
                  <a:srgbClr val="00B0F0"/>
                </a:solidFill>
                <a:latin typeface="Calibri"/>
                <a:ea typeface="Calibri"/>
                <a:cs typeface="Calibri"/>
                <a:sym typeface="Calibri"/>
              </a:rPr>
              <a:t>يقصد بمعايير التفكير الناقد: تلك المواصفات العامة المتفق عليها لدى الباحثين في مجال التفكير والتي تتخذ أساسا في الحكم على نوعية التفكير الذي يمارسه الفرد</a:t>
            </a:r>
            <a:r>
              <a:rPr lang="ar-JO" sz="2000">
                <a:solidFill>
                  <a:schemeClr val="dk1"/>
                </a:solidFill>
                <a:latin typeface="Calibri"/>
                <a:ea typeface="Calibri"/>
                <a:cs typeface="Calibri"/>
                <a:sym typeface="Calibri"/>
              </a:rPr>
              <a:t>، ومنها :</a:t>
            </a:r>
            <a:endParaRPr/>
          </a:p>
          <a:p>
            <a:pPr indent="0" lvl="0" marL="0" marR="0" rtl="0" algn="r">
              <a:spcBef>
                <a:spcPts val="0"/>
              </a:spcBef>
              <a:spcAft>
                <a:spcPts val="0"/>
              </a:spcAft>
              <a:buNone/>
            </a:pPr>
            <a:r>
              <a:rPr b="1" lang="ar-JO" sz="2000">
                <a:solidFill>
                  <a:srgbClr val="00B0F0"/>
                </a:solidFill>
                <a:latin typeface="Calibri"/>
                <a:ea typeface="Calibri"/>
                <a:cs typeface="Calibri"/>
                <a:sym typeface="Calibri"/>
              </a:rPr>
              <a:t>الوضوح</a:t>
            </a:r>
            <a:r>
              <a:rPr lang="ar-JO" sz="2000">
                <a:solidFill>
                  <a:schemeClr val="dk1"/>
                </a:solidFill>
                <a:latin typeface="Calibri"/>
                <a:ea typeface="Calibri"/>
                <a:cs typeface="Calibri"/>
                <a:sym typeface="Calibri"/>
              </a:rPr>
              <a:t>: وهو من أهم معايير التفكير الناقد باعتباره المدخل الرئيسي لباقي المعايير الأخرى، ولكي يدرب المعلم طلبته على الالتزام بوضوح العبارات يسألهم أحد الأسئلة التالية:</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هل يمكن أن تعبر عن هذه الفكرة بطريقة أخرى؟</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هل يمكن أن تعطي مثال على ما تقول؟</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ماذا تقصد بقولك؟</a:t>
            </a:r>
            <a:endParaRPr/>
          </a:p>
          <a:p>
            <a:pPr indent="0" lvl="0" marL="0" marR="0" rtl="0" algn="r">
              <a:spcBef>
                <a:spcPts val="0"/>
              </a:spcBef>
              <a:spcAft>
                <a:spcPts val="0"/>
              </a:spcAft>
              <a:buNone/>
            </a:pPr>
            <a:r>
              <a:rPr b="1" lang="ar-JO" sz="2000">
                <a:solidFill>
                  <a:srgbClr val="00B0F0"/>
                </a:solidFill>
                <a:latin typeface="Calibri"/>
                <a:ea typeface="Calibri"/>
                <a:cs typeface="Calibri"/>
                <a:sym typeface="Calibri"/>
              </a:rPr>
              <a:t>الصحة</a:t>
            </a:r>
            <a:r>
              <a:rPr lang="ar-JO" sz="2000">
                <a:solidFill>
                  <a:srgbClr val="00B0F0"/>
                </a:solidFill>
                <a:latin typeface="Calibri"/>
                <a:ea typeface="Calibri"/>
                <a:cs typeface="Calibri"/>
                <a:sym typeface="Calibri"/>
              </a:rPr>
              <a:t>: </a:t>
            </a:r>
            <a:r>
              <a:rPr lang="ar-JO" sz="2000">
                <a:solidFill>
                  <a:schemeClr val="dk1"/>
                </a:solidFill>
                <a:latin typeface="Calibri"/>
                <a:ea typeface="Calibri"/>
                <a:cs typeface="Calibri"/>
                <a:sym typeface="Calibri"/>
              </a:rPr>
              <a:t>أن تكون العبارة صحيحة وموثقة، فقد تكون العبارة واضحة ولكنها ليست صحيحة أي دون أن تستند إلى إحصاءات رسمية ومعلومات موثقة، ولكي يدرب المعلم طلبته على مراعاة هذا المعيار يسألهم كالتالي:</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هل ذلك صحيح بالفعل؟</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من أين جئت بهذه المعلومة؟</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كيف يمكن أن نتأكد من ذلك؟</a:t>
            </a:r>
            <a:endParaRPr/>
          </a:p>
          <a:p>
            <a:pPr indent="0" lvl="0" marL="0" marR="0" rtl="0" algn="r">
              <a:spcBef>
                <a:spcPts val="0"/>
              </a:spcBef>
              <a:spcAft>
                <a:spcPts val="0"/>
              </a:spcAft>
              <a:buNone/>
            </a:pPr>
            <a:r>
              <a:rPr b="1" lang="ar-JO" sz="2000">
                <a:solidFill>
                  <a:srgbClr val="00B0F0"/>
                </a:solidFill>
                <a:latin typeface="Calibri"/>
                <a:ea typeface="Calibri"/>
                <a:cs typeface="Calibri"/>
                <a:sym typeface="Calibri"/>
              </a:rPr>
              <a:t>الدقة</a:t>
            </a:r>
            <a:r>
              <a:rPr lang="ar-JO" sz="2000">
                <a:solidFill>
                  <a:srgbClr val="00B0F0"/>
                </a:solidFill>
                <a:latin typeface="Calibri"/>
                <a:ea typeface="Calibri"/>
                <a:cs typeface="Calibri"/>
                <a:sym typeface="Calibri"/>
              </a:rPr>
              <a:t>: </a:t>
            </a:r>
            <a:r>
              <a:rPr lang="ar-JO" sz="2000">
                <a:solidFill>
                  <a:schemeClr val="dk1"/>
                </a:solidFill>
                <a:latin typeface="Calibri"/>
                <a:ea typeface="Calibri"/>
                <a:cs typeface="Calibri"/>
                <a:sym typeface="Calibri"/>
              </a:rPr>
              <a:t>الدقة في التفكير تعني استيفاء الموضوع حقه من المعالجة والتعبير عنه بلا زيادة ولا نقصان، ويمكن للمعلم أن يوجه طلبته لهذا المعيار من خلال السؤالين الآتيين:</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في حالة الإسهاب: هل يمكن أن تكون أكثر تحديدا؟</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 في حالة الإيجاز الشديد: هل يمكن أن تعطي تفصيلات أكثر؟</a:t>
            </a:r>
            <a:endParaRPr/>
          </a:p>
          <a:p>
            <a:pPr indent="0" lvl="0" marL="0" marR="0" rtl="0" algn="r">
              <a:spcBef>
                <a:spcPts val="0"/>
              </a:spcBef>
              <a:spcAft>
                <a:spcPts val="0"/>
              </a:spcAft>
              <a:buNone/>
            </a:pPr>
            <a:r>
              <a:rPr lang="ar-JO" sz="2000">
                <a:solidFill>
                  <a:schemeClr val="dk1"/>
                </a:solidFill>
                <a:latin typeface="Calibri"/>
                <a:ea typeface="Calibri"/>
                <a:cs typeface="Calibri"/>
                <a:sym typeface="Calibri"/>
              </a:rPr>
              <a:t>-</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18"/>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95" name="Google Shape;295;p18"/>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96" name="Google Shape;296;p18"/>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297" name="Google Shape;297;p18"/>
          <p:cNvSpPr txBox="1"/>
          <p:nvPr/>
        </p:nvSpPr>
        <p:spPr>
          <a:xfrm>
            <a:off x="380525" y="1453179"/>
            <a:ext cx="11559814" cy="493981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ar-JO" sz="2100">
                <a:solidFill>
                  <a:srgbClr val="00B0F0"/>
                </a:solidFill>
                <a:latin typeface="Calibri"/>
                <a:ea typeface="Calibri"/>
                <a:cs typeface="Calibri"/>
                <a:sym typeface="Calibri"/>
              </a:rPr>
              <a:t>4- </a:t>
            </a:r>
            <a:r>
              <a:rPr b="1" lang="ar-JO" sz="2100">
                <a:solidFill>
                  <a:srgbClr val="00B0F0"/>
                </a:solidFill>
                <a:latin typeface="Calibri"/>
                <a:ea typeface="Calibri"/>
                <a:cs typeface="Calibri"/>
                <a:sym typeface="Calibri"/>
              </a:rPr>
              <a:t>الربط</a:t>
            </a:r>
            <a:r>
              <a:rPr lang="ar-JO" sz="2100">
                <a:solidFill>
                  <a:srgbClr val="00B0F0"/>
                </a:solidFill>
                <a:latin typeface="Calibri"/>
                <a:ea typeface="Calibri"/>
                <a:cs typeface="Calibri"/>
                <a:sym typeface="Calibri"/>
              </a:rPr>
              <a:t>: </a:t>
            </a:r>
            <a:r>
              <a:rPr lang="ar-JO" sz="2100">
                <a:solidFill>
                  <a:schemeClr val="dk1"/>
                </a:solidFill>
                <a:latin typeface="Calibri"/>
                <a:ea typeface="Calibri"/>
                <a:cs typeface="Calibri"/>
                <a:sym typeface="Calibri"/>
              </a:rPr>
              <a:t>يعني الربط أن الجملة المطروحة في السؤال ينبغي أن تكون وثيقة الصلة بالقضية أو بموضوع النقاش أو بالمشكلة المطروحة، ومن الأسئلة المساعدة على ذلك:</a:t>
            </a:r>
            <a:endParaRPr/>
          </a:p>
          <a:p>
            <a:pPr indent="0" lvl="0" marL="0" marR="0" rtl="0" algn="r">
              <a:spcBef>
                <a:spcPts val="0"/>
              </a:spcBef>
              <a:spcAft>
                <a:spcPts val="0"/>
              </a:spcAft>
              <a:buNone/>
            </a:pPr>
            <a:r>
              <a:rPr lang="ar-JO" sz="2100">
                <a:solidFill>
                  <a:schemeClr val="dk1"/>
                </a:solidFill>
                <a:latin typeface="Calibri"/>
                <a:ea typeface="Calibri"/>
                <a:cs typeface="Calibri"/>
                <a:sym typeface="Calibri"/>
              </a:rPr>
              <a:t>- هل تعطي هذه الأفكار أو الأسئلة تفصيلات أو إيضاحات للمشكلة؟</a:t>
            </a:r>
            <a:endParaRPr/>
          </a:p>
          <a:p>
            <a:pPr indent="0" lvl="0" marL="0" marR="0" rtl="0" algn="r">
              <a:spcBef>
                <a:spcPts val="0"/>
              </a:spcBef>
              <a:spcAft>
                <a:spcPts val="0"/>
              </a:spcAft>
              <a:buNone/>
            </a:pPr>
            <a:r>
              <a:rPr lang="ar-JO" sz="2100">
                <a:solidFill>
                  <a:schemeClr val="dk1"/>
                </a:solidFill>
                <a:latin typeface="Calibri"/>
                <a:ea typeface="Calibri"/>
                <a:cs typeface="Calibri"/>
                <a:sym typeface="Calibri"/>
              </a:rPr>
              <a:t>- هل تتضمن هذه الأفكار أو الأسئلة أدلة مؤيدة أو داحضة للموقف؟</a:t>
            </a:r>
            <a:endParaRPr sz="2100">
              <a:solidFill>
                <a:schemeClr val="dk1"/>
              </a:solidFill>
              <a:latin typeface="Calibri"/>
              <a:ea typeface="Calibri"/>
              <a:cs typeface="Calibri"/>
              <a:sym typeface="Calibri"/>
            </a:endParaRPr>
          </a:p>
          <a:p>
            <a:pPr indent="0" lvl="0" marL="0" marR="0" rtl="0" algn="r">
              <a:spcBef>
                <a:spcPts val="0"/>
              </a:spcBef>
              <a:spcAft>
                <a:spcPts val="0"/>
              </a:spcAft>
              <a:buNone/>
            </a:pPr>
            <a:r>
              <a:t/>
            </a:r>
            <a:endParaRPr sz="2100">
              <a:solidFill>
                <a:schemeClr val="dk1"/>
              </a:solidFill>
              <a:latin typeface="Calibri"/>
              <a:ea typeface="Calibri"/>
              <a:cs typeface="Calibri"/>
              <a:sym typeface="Calibri"/>
            </a:endParaRPr>
          </a:p>
          <a:p>
            <a:pPr indent="0" lvl="0" marL="0" marR="0" rtl="1" algn="r">
              <a:spcBef>
                <a:spcPts val="0"/>
              </a:spcBef>
              <a:spcAft>
                <a:spcPts val="0"/>
              </a:spcAft>
              <a:buNone/>
            </a:pPr>
            <a:r>
              <a:rPr lang="ar-JO" sz="2100">
                <a:solidFill>
                  <a:srgbClr val="00B0F0"/>
                </a:solidFill>
                <a:latin typeface="Calibri"/>
                <a:ea typeface="Calibri"/>
                <a:cs typeface="Calibri"/>
                <a:sym typeface="Calibri"/>
              </a:rPr>
              <a:t>5- </a:t>
            </a:r>
            <a:r>
              <a:rPr b="1" lang="ar-JO" sz="2100">
                <a:solidFill>
                  <a:srgbClr val="00B0F0"/>
                </a:solidFill>
                <a:latin typeface="Calibri"/>
                <a:ea typeface="Calibri"/>
                <a:cs typeface="Calibri"/>
                <a:sym typeface="Calibri"/>
              </a:rPr>
              <a:t>العمق</a:t>
            </a:r>
            <a:r>
              <a:rPr lang="ar-JO" sz="2100">
                <a:solidFill>
                  <a:schemeClr val="dk1"/>
                </a:solidFill>
                <a:latin typeface="Calibri"/>
                <a:ea typeface="Calibri"/>
                <a:cs typeface="Calibri"/>
                <a:sym typeface="Calibri"/>
              </a:rPr>
              <a:t>: ويقصد به المعالجة الفكرية للمشكلة أو الموضوع بالعمق المطلوب الذي يتناسب مع تعقيدات المشكلة وتشعب الموضوع.</a:t>
            </a:r>
            <a:endParaRPr/>
          </a:p>
          <a:p>
            <a:pPr indent="0" lvl="0" marL="0" marR="0" rtl="1" algn="r">
              <a:spcBef>
                <a:spcPts val="0"/>
              </a:spcBef>
              <a:spcAft>
                <a:spcPts val="0"/>
              </a:spcAft>
              <a:buNone/>
            </a:pPr>
            <a:r>
              <a:t/>
            </a:r>
            <a:endParaRPr sz="2100">
              <a:solidFill>
                <a:schemeClr val="dk1"/>
              </a:solidFill>
              <a:latin typeface="Calibri"/>
              <a:ea typeface="Calibri"/>
              <a:cs typeface="Calibri"/>
              <a:sym typeface="Calibri"/>
            </a:endParaRPr>
          </a:p>
          <a:p>
            <a:pPr indent="0" lvl="0" marL="0" marR="0" rtl="1" algn="r">
              <a:spcBef>
                <a:spcPts val="0"/>
              </a:spcBef>
              <a:spcAft>
                <a:spcPts val="0"/>
              </a:spcAft>
              <a:buNone/>
            </a:pPr>
            <a:r>
              <a:rPr i="0" lang="ar-JO" sz="2100">
                <a:solidFill>
                  <a:srgbClr val="00B0F0"/>
                </a:solidFill>
                <a:latin typeface="Times New Roman"/>
                <a:ea typeface="Times New Roman"/>
                <a:cs typeface="Times New Roman"/>
                <a:sym typeface="Times New Roman"/>
              </a:rPr>
              <a:t>6- </a:t>
            </a:r>
            <a:r>
              <a:rPr b="1" i="0" lang="ar-JO" sz="2100">
                <a:solidFill>
                  <a:srgbClr val="00B0F0"/>
                </a:solidFill>
                <a:latin typeface="Times New Roman"/>
                <a:ea typeface="Times New Roman"/>
                <a:cs typeface="Times New Roman"/>
                <a:sym typeface="Times New Roman"/>
              </a:rPr>
              <a:t>الاتساع</a:t>
            </a:r>
            <a:r>
              <a:rPr i="0" lang="ar-JO" sz="2100">
                <a:solidFill>
                  <a:srgbClr val="00B0F0"/>
                </a:solidFill>
                <a:latin typeface="Times New Roman"/>
                <a:ea typeface="Times New Roman"/>
                <a:cs typeface="Times New Roman"/>
                <a:sym typeface="Times New Roman"/>
              </a:rPr>
              <a:t>: </a:t>
            </a:r>
            <a:r>
              <a:rPr i="0" lang="ar-JO" sz="2100">
                <a:solidFill>
                  <a:schemeClr val="dk1"/>
                </a:solidFill>
                <a:latin typeface="Times New Roman"/>
                <a:ea typeface="Times New Roman"/>
                <a:cs typeface="Times New Roman"/>
                <a:sym typeface="Times New Roman"/>
              </a:rPr>
              <a:t>ويعني أخذ جميع جوانب الموضوع بالاعتبار، ومن الأسئلة التي يمكن إثارتها لذلك:</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هل هناك حاجة لاخذ وجهة نظر أخرى بالاعتبار؟</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هل هناك جهة لا ينطبق عليها هذا الوضع؟</a:t>
            </a:r>
            <a:endParaRPr i="0" sz="2100">
              <a:solidFill>
                <a:schemeClr val="dk1"/>
              </a:solidFill>
              <a:latin typeface="Times New Roman"/>
              <a:ea typeface="Times New Roman"/>
              <a:cs typeface="Times New Roman"/>
              <a:sym typeface="Times New Roman"/>
            </a:endParaRPr>
          </a:p>
          <a:p>
            <a:pPr indent="0" lvl="0" marL="0" marR="0" rtl="1" algn="r">
              <a:spcBef>
                <a:spcPts val="0"/>
              </a:spcBef>
              <a:spcAft>
                <a:spcPts val="0"/>
              </a:spcAft>
              <a:buNone/>
            </a:pPr>
            <a:r>
              <a:t/>
            </a:r>
            <a:endParaRPr i="0" sz="2100">
              <a:solidFill>
                <a:schemeClr val="dk1"/>
              </a:solidFill>
              <a:latin typeface="Times New Roman"/>
              <a:ea typeface="Times New Roman"/>
              <a:cs typeface="Times New Roman"/>
              <a:sym typeface="Times New Roman"/>
            </a:endParaRPr>
          </a:p>
          <a:p>
            <a:pPr indent="0" lvl="0" marL="0" marR="0" rtl="1" algn="r">
              <a:spcBef>
                <a:spcPts val="0"/>
              </a:spcBef>
              <a:spcAft>
                <a:spcPts val="0"/>
              </a:spcAft>
              <a:buNone/>
            </a:pPr>
            <a:r>
              <a:rPr i="0" lang="ar-JO" sz="2100">
                <a:solidFill>
                  <a:srgbClr val="00B0F0"/>
                </a:solidFill>
                <a:latin typeface="Times New Roman"/>
                <a:ea typeface="Times New Roman"/>
                <a:cs typeface="Times New Roman"/>
                <a:sym typeface="Times New Roman"/>
              </a:rPr>
              <a:t>7 - </a:t>
            </a:r>
            <a:r>
              <a:rPr b="1" i="0" lang="ar-JO" sz="2100">
                <a:solidFill>
                  <a:srgbClr val="00B0F0"/>
                </a:solidFill>
                <a:latin typeface="Times New Roman"/>
                <a:ea typeface="Times New Roman"/>
                <a:cs typeface="Times New Roman"/>
                <a:sym typeface="Times New Roman"/>
              </a:rPr>
              <a:t>المنطق</a:t>
            </a:r>
            <a:r>
              <a:rPr i="0" lang="ar-JO" sz="2100">
                <a:solidFill>
                  <a:schemeClr val="dk1"/>
                </a:solidFill>
                <a:latin typeface="Times New Roman"/>
                <a:ea typeface="Times New Roman"/>
                <a:cs typeface="Times New Roman"/>
                <a:sym typeface="Times New Roman"/>
              </a:rPr>
              <a:t>: من الصفات المهمة للتفكير الناقد أن يكون منطقيا في تنظيم الأفكار وتسلسلها</a:t>
            </a:r>
            <a:r>
              <a:rPr lang="ar-JO" sz="2100">
                <a:solidFill>
                  <a:schemeClr val="dk1"/>
                </a:solidFill>
                <a:latin typeface="Times New Roman"/>
                <a:ea typeface="Times New Roman"/>
                <a:cs typeface="Times New Roman"/>
                <a:sym typeface="Times New Roman"/>
              </a:rPr>
              <a:t> </a:t>
            </a:r>
            <a:r>
              <a:rPr i="0" lang="ar-JO" sz="2100">
                <a:solidFill>
                  <a:schemeClr val="dk1"/>
                </a:solidFill>
                <a:latin typeface="Times New Roman"/>
                <a:ea typeface="Times New Roman"/>
                <a:cs typeface="Times New Roman"/>
                <a:sym typeface="Times New Roman"/>
              </a:rPr>
              <a:t>والمقدمات والنتائج. ويمكن إثارة الأسئلة الآتية للحكم على منطقية التفكير:</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هل ذلك معقول؟</a:t>
            </a:r>
            <a:endParaRPr/>
          </a:p>
          <a:p>
            <a:pPr indent="0" lvl="0" marL="0" marR="0" rtl="1" algn="r">
              <a:spcBef>
                <a:spcPts val="0"/>
              </a:spcBef>
              <a:spcAft>
                <a:spcPts val="0"/>
              </a:spcAft>
              <a:buNone/>
            </a:pPr>
            <a:r>
              <a:rPr i="0" lang="ar-JO" sz="2100">
                <a:solidFill>
                  <a:schemeClr val="dk1"/>
                </a:solidFill>
                <a:latin typeface="Times New Roman"/>
                <a:ea typeface="Times New Roman"/>
                <a:cs typeface="Times New Roman"/>
                <a:sym typeface="Times New Roman"/>
              </a:rPr>
              <a:t>- هل المقدمات تؤدي بالضرورة إلى هذه النتيجة؟</a:t>
            </a:r>
            <a:endParaRPr/>
          </a:p>
        </p:txBody>
      </p:sp>
      <p:pic>
        <p:nvPicPr>
          <p:cNvPr id="298" name="Google Shape;298;p18"/>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299" name="Google Shape;299;p18"/>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300" name="Google Shape;300;p18"/>
          <p:cNvSpPr txBox="1"/>
          <p:nvPr/>
        </p:nvSpPr>
        <p:spPr>
          <a:xfrm>
            <a:off x="4421313" y="137047"/>
            <a:ext cx="404081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معايير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301" name="Google Shape;301;p18"/>
          <p:cNvSpPr txBox="1"/>
          <p:nvPr/>
        </p:nvSpPr>
        <p:spPr>
          <a:xfrm>
            <a:off x="1844706" y="1049224"/>
            <a:ext cx="850258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1800">
                <a:solidFill>
                  <a:srgbClr val="00B0F0"/>
                </a:solidFill>
                <a:latin typeface="Calibri"/>
                <a:ea typeface="Calibri"/>
                <a:cs typeface="Calibri"/>
                <a:sym typeface="Calibri"/>
              </a:rPr>
              <a:t>المواصفات العامة المتفق عليها لدى الباحثين في مجال التفكير والتي تتخذ أساسا في الحكم على نوعية التفكير </a:t>
            </a:r>
            <a:endParaRPr sz="1800">
              <a:solidFill>
                <a:srgbClr val="00B0F0"/>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19"/>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07" name="Google Shape;307;p19"/>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308" name="Google Shape;308;p19"/>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09" name="Google Shape;309;p19"/>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310" name="Google Shape;310;p19"/>
          <p:cNvSpPr txBox="1"/>
          <p:nvPr/>
        </p:nvSpPr>
        <p:spPr>
          <a:xfrm>
            <a:off x="251926" y="1453180"/>
            <a:ext cx="11559814" cy="38472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1900">
                <a:solidFill>
                  <a:schemeClr val="dk1"/>
                </a:solidFill>
                <a:latin typeface="Times New Roman"/>
                <a:ea typeface="Times New Roman"/>
                <a:cs typeface="Times New Roman"/>
                <a:sym typeface="Times New Roman"/>
              </a:rPr>
              <a:t>  </a:t>
            </a:r>
            <a:endParaRPr i="0" sz="1900">
              <a:solidFill>
                <a:schemeClr val="dk1"/>
              </a:solidFill>
              <a:latin typeface="Times New Roman"/>
              <a:ea typeface="Times New Roman"/>
              <a:cs typeface="Times New Roman"/>
              <a:sym typeface="Times New Roman"/>
            </a:endParaRPr>
          </a:p>
        </p:txBody>
      </p:sp>
      <p:pic>
        <p:nvPicPr>
          <p:cNvPr id="311" name="Google Shape;311;p19"/>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12" name="Google Shape;312;p19"/>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313" name="Google Shape;313;p19"/>
          <p:cNvSpPr txBox="1"/>
          <p:nvPr/>
        </p:nvSpPr>
        <p:spPr>
          <a:xfrm>
            <a:off x="6271395" y="1823364"/>
            <a:ext cx="5428121" cy="4093428"/>
          </a:xfrm>
          <a:prstGeom prst="rect">
            <a:avLst/>
          </a:prstGeom>
          <a:solidFill>
            <a:schemeClr val="accent5"/>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rPr lang="ar-JO" sz="2000">
                <a:solidFill>
                  <a:schemeClr val="lt1"/>
                </a:solidFill>
                <a:latin typeface="Calibri"/>
                <a:ea typeface="Calibri"/>
                <a:cs typeface="Calibri"/>
                <a:sym typeface="Calibri"/>
              </a:rPr>
              <a:t>- الاستدلال المنطقي وتجنب الأخطاء الشائعة.</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الحوار والميل إلى المناقشة وتقبل آراء الآخرين. </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الاستدلال والفحص والتنظيم والقياس.</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-القدرة على  تحديد الافتراضات والتعامل مع البدائل المختلفة للوصول إلى هدف معين.</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الملاحظة المتعمقة وحب الاستطلاع والقدرة على التشكيك.</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التعامل مع البدائل وتوفرالمرونة.</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توليد الأفكار بموضوعية واتخاذ القرار وحل المشكلات.</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الاهتمام بالمنطق العقلاني في التفكير.</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ربط المتغيرات بالحلول.</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الفهم والتحليل والتركيب.</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التمييز بين الحجج، والقدرة على التفسير والاستنتاج والاستنباط.</a:t>
            </a:r>
            <a:endParaRPr/>
          </a:p>
          <a:p>
            <a:pPr indent="0" lvl="0" marL="0" marR="0" rtl="0" algn="r">
              <a:spcBef>
                <a:spcPts val="0"/>
              </a:spcBef>
              <a:spcAft>
                <a:spcPts val="0"/>
              </a:spcAft>
              <a:buNone/>
            </a:pPr>
            <a:r>
              <a:t/>
            </a:r>
            <a:endParaRPr sz="2000">
              <a:solidFill>
                <a:schemeClr val="lt1"/>
              </a:solidFill>
              <a:latin typeface="Calibri"/>
              <a:ea typeface="Calibri"/>
              <a:cs typeface="Calibri"/>
              <a:sym typeface="Calibri"/>
            </a:endParaRPr>
          </a:p>
        </p:txBody>
      </p:sp>
      <p:sp>
        <p:nvSpPr>
          <p:cNvPr id="314" name="Google Shape;314;p19"/>
          <p:cNvSpPr txBox="1"/>
          <p:nvPr/>
        </p:nvSpPr>
        <p:spPr>
          <a:xfrm>
            <a:off x="444427" y="1817659"/>
            <a:ext cx="5587406" cy="4093428"/>
          </a:xfrm>
          <a:prstGeom prst="rect">
            <a:avLst/>
          </a:prstGeom>
          <a:solidFill>
            <a:schemeClr val="accent5"/>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rPr lang="ar-JO" sz="2000">
                <a:solidFill>
                  <a:schemeClr val="lt1"/>
                </a:solidFill>
                <a:latin typeface="Calibri"/>
                <a:ea typeface="Calibri"/>
                <a:cs typeface="Calibri"/>
                <a:sym typeface="Calibri"/>
              </a:rPr>
              <a:t>-  الحصول على المعلومات الجيدة والحكم على مصداقية المصادر.</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تحديد النتائج والأسباب والفروض.</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-الحكم على نوعية المناقشة وتشمل القدرة على تقبل الأسباب والفروض والدلائل.</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صياغة أسئلة واضحة ومناسبة.</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تعريف المصطلحات بطرق تلائم المحتوى.</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القيام بعمليات التفكير في سياق البحث عن الحقيقة.</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التفتح الذهني وصياغة النتائج بدقة.</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الحساسية نحو المشكلات والقدرة على تحديدها.</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الميل إلى التحليل والتنظيم عند التعامل مع المعلومات والبيانات.</a:t>
            </a:r>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الانفتاح الذهني نحو الأفكار والخبرات الجيدة.</a:t>
            </a:r>
            <a:endParaRPr sz="2000">
              <a:solidFill>
                <a:schemeClr val="lt1"/>
              </a:solidFill>
              <a:latin typeface="Calibri"/>
              <a:ea typeface="Calibri"/>
              <a:cs typeface="Calibri"/>
              <a:sym typeface="Calibri"/>
            </a:endParaRPr>
          </a:p>
          <a:p>
            <a:pPr indent="0" lvl="0" marL="0" marR="0" rtl="0" algn="r">
              <a:spcBef>
                <a:spcPts val="0"/>
              </a:spcBef>
              <a:spcAft>
                <a:spcPts val="0"/>
              </a:spcAft>
              <a:buNone/>
            </a:pPr>
            <a:r>
              <a:rPr lang="ar-JO" sz="2000">
                <a:solidFill>
                  <a:schemeClr val="lt1"/>
                </a:solidFill>
                <a:latin typeface="Calibri"/>
                <a:ea typeface="Calibri"/>
                <a:cs typeface="Calibri"/>
                <a:sym typeface="Calibri"/>
              </a:rPr>
              <a:t>- القدرة على  تطبيق استراتيجيات حل المشكلة في مجالات جديدة.</a:t>
            </a:r>
            <a:endParaRPr/>
          </a:p>
          <a:p>
            <a:pPr indent="0" lvl="0" marL="0" marR="0" rtl="0" algn="r">
              <a:spcBef>
                <a:spcPts val="0"/>
              </a:spcBef>
              <a:spcAft>
                <a:spcPts val="0"/>
              </a:spcAft>
              <a:buNone/>
            </a:pPr>
            <a:r>
              <a:t/>
            </a:r>
            <a:endParaRPr sz="2000">
              <a:solidFill>
                <a:schemeClr val="lt1"/>
              </a:solidFill>
              <a:latin typeface="Calibri"/>
              <a:ea typeface="Calibri"/>
              <a:cs typeface="Calibri"/>
              <a:sym typeface="Calibri"/>
            </a:endParaRPr>
          </a:p>
        </p:txBody>
      </p:sp>
      <p:sp>
        <p:nvSpPr>
          <p:cNvPr id="315" name="Google Shape;315;p19"/>
          <p:cNvSpPr txBox="1"/>
          <p:nvPr/>
        </p:nvSpPr>
        <p:spPr>
          <a:xfrm>
            <a:off x="4385568" y="1140775"/>
            <a:ext cx="2439139"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JO" sz="2400">
                <a:solidFill>
                  <a:srgbClr val="00B0F0"/>
                </a:solidFill>
                <a:latin typeface="Calibri"/>
                <a:ea typeface="Calibri"/>
                <a:cs typeface="Calibri"/>
                <a:sym typeface="Calibri"/>
              </a:rPr>
              <a:t>صفات المفكر الناقد</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0"/>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21" name="Google Shape;321;p20"/>
          <p:cNvSpPr txBox="1"/>
          <p:nvPr/>
        </p:nvSpPr>
        <p:spPr>
          <a:xfrm>
            <a:off x="4119239" y="276721"/>
            <a:ext cx="316862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00B0F0"/>
                </a:solidFill>
                <a:latin typeface="Times New Roman"/>
                <a:ea typeface="Times New Roman"/>
                <a:cs typeface="Times New Roman"/>
                <a:sym typeface="Times New Roman"/>
              </a:rPr>
              <a:t>التفكير الناقد في التعليم</a:t>
            </a:r>
            <a:endParaRPr b="1" i="0" sz="2800" u="none" cap="none" strike="noStrike">
              <a:solidFill>
                <a:srgbClr val="00B0F0"/>
              </a:solidFill>
              <a:latin typeface="Times New Roman"/>
              <a:ea typeface="Times New Roman"/>
              <a:cs typeface="Times New Roman"/>
              <a:sym typeface="Times New Roman"/>
            </a:endParaRPr>
          </a:p>
        </p:txBody>
      </p:sp>
      <p:sp>
        <p:nvSpPr>
          <p:cNvPr id="322" name="Google Shape;322;p20"/>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23" name="Google Shape;323;p20"/>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324" name="Google Shape;324;p20"/>
          <p:cNvSpPr txBox="1"/>
          <p:nvPr/>
        </p:nvSpPr>
        <p:spPr>
          <a:xfrm>
            <a:off x="251926" y="1209661"/>
            <a:ext cx="11559814" cy="5016758"/>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lang="ar-JO" sz="2000">
                <a:solidFill>
                  <a:schemeClr val="dk1"/>
                </a:solidFill>
                <a:latin typeface="Calibri"/>
                <a:ea typeface="Calibri"/>
                <a:cs typeface="Calibri"/>
                <a:sym typeface="Calibri"/>
              </a:rPr>
              <a:t>    يعد التفكير الناقد من الموضوعات المهمة والحيوية التي لها أهمية بالغة في عملية  </a:t>
            </a:r>
            <a:r>
              <a:rPr lang="ar-JO" sz="2000">
                <a:solidFill>
                  <a:srgbClr val="00B0F0"/>
                </a:solidFill>
                <a:latin typeface="Calibri"/>
                <a:ea typeface="Calibri"/>
                <a:cs typeface="Calibri"/>
                <a:sym typeface="Calibri"/>
              </a:rPr>
              <a:t>تمكين المتعلمين </a:t>
            </a:r>
            <a:r>
              <a:rPr lang="ar-JO" sz="2000">
                <a:solidFill>
                  <a:schemeClr val="dk1"/>
                </a:solidFill>
                <a:latin typeface="Calibri"/>
                <a:ea typeface="Calibri"/>
                <a:cs typeface="Calibri"/>
                <a:sym typeface="Calibri"/>
              </a:rPr>
              <a:t>من مهارات أساسية في عملية التعلم والتعليم؛ إذ تتجلى جوانب هذه الأهمية في ميل التربويين على اختلاف مواقعهم العلمية إلى تبني استراتيجيات تعليم وتعلم مهارات التفكير الناقد (Skills Thinking Critical) . إذ إن </a:t>
            </a:r>
            <a:r>
              <a:rPr lang="ar-JO" sz="2000">
                <a:solidFill>
                  <a:srgbClr val="00B0F0"/>
                </a:solidFill>
                <a:latin typeface="Calibri"/>
                <a:ea typeface="Calibri"/>
                <a:cs typeface="Calibri"/>
                <a:sym typeface="Calibri"/>
              </a:rPr>
              <a:t>الهدف الاساسي من تعليم وتعلم التفكير الناقد </a:t>
            </a:r>
            <a:r>
              <a:rPr lang="ar-JO" sz="2000">
                <a:solidFill>
                  <a:schemeClr val="dk1"/>
                </a:solidFill>
                <a:latin typeface="Calibri"/>
                <a:ea typeface="Calibri"/>
                <a:cs typeface="Calibri"/>
                <a:sym typeface="Calibri"/>
              </a:rPr>
              <a:t>هو </a:t>
            </a:r>
            <a:r>
              <a:rPr lang="ar-JO" sz="2000" u="sng">
                <a:solidFill>
                  <a:schemeClr val="dk1"/>
                </a:solidFill>
                <a:latin typeface="Calibri"/>
                <a:ea typeface="Calibri"/>
                <a:cs typeface="Calibri"/>
                <a:sym typeface="Calibri"/>
              </a:rPr>
              <a:t>تحسين مهارات التفكير لدى الطلبة</a:t>
            </a:r>
            <a:r>
              <a:rPr lang="ar-JO" sz="2000">
                <a:solidFill>
                  <a:schemeClr val="dk1"/>
                </a:solidFill>
                <a:latin typeface="Calibri"/>
                <a:ea typeface="Calibri"/>
                <a:cs typeface="Calibri"/>
                <a:sym typeface="Calibri"/>
              </a:rPr>
              <a:t>، والتي تمكنهم بالتالي من النجاح في مختلف جوانب حياتهم، كما أن </a:t>
            </a:r>
            <a:r>
              <a:rPr lang="ar-JO" sz="2000" u="sng">
                <a:solidFill>
                  <a:schemeClr val="dk1"/>
                </a:solidFill>
                <a:latin typeface="Calibri"/>
                <a:ea typeface="Calibri"/>
                <a:cs typeface="Calibri"/>
                <a:sym typeface="Calibri"/>
              </a:rPr>
              <a:t>تشجيع روح التساؤل والبحث والاستفهام، وعدم التسليم بالحقائق دون التحري أو الاستكشاف </a:t>
            </a:r>
            <a:r>
              <a:rPr lang="ar-JO" sz="2000">
                <a:solidFill>
                  <a:schemeClr val="dk1"/>
                </a:solidFill>
                <a:latin typeface="Calibri"/>
                <a:ea typeface="Calibri"/>
                <a:cs typeface="Calibri"/>
                <a:sym typeface="Calibri"/>
              </a:rPr>
              <a:t>كل ذلك يؤدي إلى </a:t>
            </a:r>
            <a:r>
              <a:rPr lang="ar-JO" sz="2000" u="sng">
                <a:solidFill>
                  <a:schemeClr val="dk1"/>
                </a:solidFill>
                <a:latin typeface="Calibri"/>
                <a:ea typeface="Calibri"/>
                <a:cs typeface="Calibri"/>
                <a:sym typeface="Calibri"/>
              </a:rPr>
              <a:t>توسيع آفاق الطلبة المعرفية</a:t>
            </a:r>
            <a:r>
              <a:rPr lang="ar-JO" sz="2000">
                <a:solidFill>
                  <a:schemeClr val="dk1"/>
                </a:solidFill>
                <a:latin typeface="Calibri"/>
                <a:ea typeface="Calibri"/>
                <a:cs typeface="Calibri"/>
                <a:sym typeface="Calibri"/>
              </a:rPr>
              <a:t>، ويدفعهم نحو الانطلاق إلى مجالات علمية أوسع، مما يعمل على </a:t>
            </a:r>
            <a:r>
              <a:rPr lang="ar-JO" sz="2000" u="sng">
                <a:solidFill>
                  <a:schemeClr val="dk1"/>
                </a:solidFill>
                <a:latin typeface="Calibri"/>
                <a:ea typeface="Calibri"/>
                <a:cs typeface="Calibri"/>
                <a:sym typeface="Calibri"/>
              </a:rPr>
              <a:t>ثراء أبنيتهم المعرفية وزيادة التعلم النوعي لديهم</a:t>
            </a:r>
            <a:r>
              <a:rPr lang="ar-JO" sz="2000">
                <a:solidFill>
                  <a:schemeClr val="dk1"/>
                </a:solidFill>
                <a:latin typeface="Calibri"/>
                <a:ea typeface="Calibri"/>
                <a:cs typeface="Calibri"/>
                <a:sym typeface="Calibri"/>
              </a:rPr>
              <a:t>، وتزداد أهميته إذا ما اقتنعنا بوجهة النظر القائلة أن التعلم هو تفكير .</a:t>
            </a:r>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rPr lang="ar-JO" sz="2000">
                <a:solidFill>
                  <a:schemeClr val="dk1"/>
                </a:solidFill>
                <a:latin typeface="Calibri"/>
                <a:ea typeface="Calibri"/>
                <a:cs typeface="Calibri"/>
                <a:sym typeface="Calibri"/>
              </a:rPr>
              <a:t> كما أن التفكير الناقد له أهمية كبيرة في مساعدة الفرد على </a:t>
            </a:r>
            <a:r>
              <a:rPr lang="ar-JO" sz="2000" u="sng">
                <a:solidFill>
                  <a:schemeClr val="dk1"/>
                </a:solidFill>
                <a:latin typeface="Calibri"/>
                <a:ea typeface="Calibri"/>
                <a:cs typeface="Calibri"/>
                <a:sym typeface="Calibri"/>
              </a:rPr>
              <a:t>مواجهة التغيرات السريعة</a:t>
            </a:r>
            <a:r>
              <a:rPr lang="ar-JO" sz="2000">
                <a:solidFill>
                  <a:schemeClr val="dk1"/>
                </a:solidFill>
                <a:latin typeface="Calibri"/>
                <a:ea typeface="Calibri"/>
                <a:cs typeface="Calibri"/>
                <a:sym typeface="Calibri"/>
              </a:rPr>
              <a:t> التي يشهدها عالم اليوم، </a:t>
            </a:r>
            <a:r>
              <a:rPr lang="ar-JO" sz="2000" u="sng">
                <a:solidFill>
                  <a:schemeClr val="dk1"/>
                </a:solidFill>
                <a:latin typeface="Calibri"/>
                <a:ea typeface="Calibri"/>
                <a:cs typeface="Calibri"/>
                <a:sym typeface="Calibri"/>
              </a:rPr>
              <a:t>والتعامل مع المشكلات </a:t>
            </a:r>
            <a:r>
              <a:rPr lang="ar-JO" sz="2000">
                <a:solidFill>
                  <a:schemeClr val="dk1"/>
                </a:solidFill>
                <a:latin typeface="Calibri"/>
                <a:ea typeface="Calibri"/>
                <a:cs typeface="Calibri"/>
                <a:sym typeface="Calibri"/>
              </a:rPr>
              <a:t>التي تتطلب مهارات التفكير، كما يسهم التفكير الناقد في اكتساب الأفراد القدرة على الاختيار الجيد ، و القدرة على </a:t>
            </a:r>
            <a:r>
              <a:rPr lang="ar-JO" sz="2000" u="sng">
                <a:solidFill>
                  <a:schemeClr val="dk1"/>
                </a:solidFill>
                <a:latin typeface="Calibri"/>
                <a:ea typeface="Calibri"/>
                <a:cs typeface="Calibri"/>
                <a:sym typeface="Calibri"/>
              </a:rPr>
              <a:t>اتخاذ القرارات المناسبة </a:t>
            </a:r>
            <a:r>
              <a:rPr lang="ar-JO" sz="2000">
                <a:solidFill>
                  <a:schemeClr val="dk1"/>
                </a:solidFill>
                <a:latin typeface="Calibri"/>
                <a:ea typeface="Calibri"/>
                <a:cs typeface="Calibri"/>
                <a:sym typeface="Calibri"/>
              </a:rPr>
              <a:t>التي تعتمد على </a:t>
            </a:r>
            <a:r>
              <a:rPr lang="ar-JO" sz="2000" u="sng">
                <a:solidFill>
                  <a:schemeClr val="dk1"/>
                </a:solidFill>
                <a:latin typeface="Calibri"/>
                <a:ea typeface="Calibri"/>
                <a:cs typeface="Calibri"/>
                <a:sym typeface="Calibri"/>
              </a:rPr>
              <a:t>قياس البدائل وتقويمها </a:t>
            </a:r>
            <a:r>
              <a:rPr lang="ar-JO" sz="2000">
                <a:solidFill>
                  <a:schemeClr val="dk1"/>
                </a:solidFill>
                <a:latin typeface="Calibri"/>
                <a:ea typeface="Calibri"/>
                <a:cs typeface="Calibri"/>
                <a:sym typeface="Calibri"/>
              </a:rPr>
              <a:t>( جوهر التفكير الناقد) . فمن خلال هذا التفكير يتعلم المتعلم كيف يسال؟ ومتى يسال ؟ ومتى يستخدم الاستدلال؟ تعتبر تنمية مهارات التفكير بصفة عامة والتفكير الناقد بصفة خاصة لدى المتعلمين من أهم الأهداف التي تسعى الأنظمة التربوية الحديثة إلى تحقيقها، وذلك لانعكاساتها الإيجابية على مستوى الأداء لدى المتعلمين سواء في الوسط الأكاديمي أوالمهني أو المجالات الأخرى، مما دفع العديد من الأنظمة التربوية إلى جعل تعليم مهارات التفكير الناقد جزءا أساسيا من المناهج الدراسية باعتباره </a:t>
            </a:r>
            <a:r>
              <a:rPr lang="ar-JO" sz="2000" u="sng">
                <a:solidFill>
                  <a:schemeClr val="dk1"/>
                </a:solidFill>
                <a:latin typeface="Calibri"/>
                <a:ea typeface="Calibri"/>
                <a:cs typeface="Calibri"/>
                <a:sym typeface="Calibri"/>
              </a:rPr>
              <a:t>الجسر الذي يسمح بنقل الخبرات العلمية وبناء المهارات الفكرية</a:t>
            </a:r>
            <a:r>
              <a:rPr lang="ar-JO" sz="2000">
                <a:solidFill>
                  <a:schemeClr val="dk1"/>
                </a:solidFill>
                <a:latin typeface="Calibri"/>
                <a:ea typeface="Calibri"/>
                <a:cs typeface="Calibri"/>
                <a:sym typeface="Calibri"/>
              </a:rPr>
              <a:t>، ولقد تعددت الاتجاهات حول المقاربة الأفضل في تعليم مهارات التفكير، فالاتجاه الأول يدعو إلى تعليم هذه المهارات من خلال المحتوى الدراسي في حين يدعو الاتجاه الثاني بتعليمها بشكل منفصل عن المنهاج الدراسي، كما برز الاتجاه الثالث الذي يدعو إلى الدمج بين الاتجاهين السابقين.</a:t>
            </a:r>
            <a:endParaRPr i="0" sz="2000">
              <a:solidFill>
                <a:schemeClr val="dk1"/>
              </a:solidFill>
              <a:latin typeface="Times New Roman"/>
              <a:ea typeface="Times New Roman"/>
              <a:cs typeface="Times New Roman"/>
              <a:sym typeface="Times New Roman"/>
            </a:endParaRPr>
          </a:p>
        </p:txBody>
      </p:sp>
      <p:pic>
        <p:nvPicPr>
          <p:cNvPr id="325" name="Google Shape;325;p20"/>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26" name="Google Shape;326;p20"/>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1"/>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32" name="Google Shape;332;p21"/>
          <p:cNvSpPr txBox="1"/>
          <p:nvPr/>
        </p:nvSpPr>
        <p:spPr>
          <a:xfrm>
            <a:off x="2918398" y="251875"/>
            <a:ext cx="524446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دور المعلم في تنمية مهارات التفكير الناقد </a:t>
            </a:r>
            <a:endParaRPr b="1" i="0" sz="2800" u="none" cap="none" strike="noStrike">
              <a:solidFill>
                <a:srgbClr val="FFFFFF"/>
              </a:solidFill>
              <a:latin typeface="Times New Roman"/>
              <a:ea typeface="Times New Roman"/>
              <a:cs typeface="Times New Roman"/>
              <a:sym typeface="Times New Roman"/>
            </a:endParaRPr>
          </a:p>
        </p:txBody>
      </p:sp>
      <p:sp>
        <p:nvSpPr>
          <p:cNvPr id="333" name="Google Shape;333;p21"/>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34" name="Google Shape;334;p21"/>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pic>
        <p:nvPicPr>
          <p:cNvPr id="335" name="Google Shape;335;p21"/>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36" name="Google Shape;336;p21"/>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337" name="Google Shape;337;p21"/>
          <p:cNvSpPr txBox="1"/>
          <p:nvPr/>
        </p:nvSpPr>
        <p:spPr>
          <a:xfrm>
            <a:off x="623656" y="6211947"/>
            <a:ext cx="60945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1800">
                <a:solidFill>
                  <a:schemeClr val="dk1"/>
                </a:solidFill>
                <a:latin typeface="Times New Roman"/>
                <a:ea typeface="Times New Roman"/>
                <a:cs typeface="Times New Roman"/>
                <a:sym typeface="Times New Roman"/>
              </a:rPr>
              <a:t>https://tarbiyaa.com</a:t>
            </a:r>
            <a:endParaRPr sz="1800">
              <a:solidFill>
                <a:schemeClr val="dk1"/>
              </a:solidFill>
              <a:latin typeface="Calibri"/>
              <a:ea typeface="Calibri"/>
              <a:cs typeface="Calibri"/>
              <a:sym typeface="Calibri"/>
            </a:endParaRPr>
          </a:p>
        </p:txBody>
      </p:sp>
      <p:sp>
        <p:nvSpPr>
          <p:cNvPr id="338" name="Google Shape;338;p21"/>
          <p:cNvSpPr txBox="1"/>
          <p:nvPr/>
        </p:nvSpPr>
        <p:spPr>
          <a:xfrm>
            <a:off x="146870" y="1164413"/>
            <a:ext cx="11665796" cy="5078313"/>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JO" sz="1800">
                <a:solidFill>
                  <a:srgbClr val="00B0F0"/>
                </a:solidFill>
                <a:latin typeface="Calibri"/>
                <a:ea typeface="Calibri"/>
                <a:cs typeface="Calibri"/>
                <a:sym typeface="Calibri"/>
              </a:rPr>
              <a:t>يأتي دور المعلم من خلال تطبيق بعض الأفكار لتنمية التفكير الناقد لدى الطلبة ومنها: </a:t>
            </a:r>
            <a:endParaRPr/>
          </a:p>
          <a:p>
            <a:pPr indent="0" lvl="0" marL="0" marR="0" rtl="0" algn="r">
              <a:spcBef>
                <a:spcPts val="0"/>
              </a:spcBef>
              <a:spcAft>
                <a:spcPts val="0"/>
              </a:spcAft>
              <a:buNone/>
            </a:pPr>
            <a:r>
              <a:rPr lang="ar-JO" sz="1800">
                <a:solidFill>
                  <a:srgbClr val="00B0F0"/>
                </a:solidFill>
                <a:latin typeface="Calibri"/>
                <a:ea typeface="Calibri"/>
                <a:cs typeface="Calibri"/>
                <a:sym typeface="Calibri"/>
              </a:rPr>
              <a:t>أنشطة التفكير الناقد </a:t>
            </a:r>
            <a:r>
              <a:rPr lang="ar-JO" sz="1800">
                <a:solidFill>
                  <a:schemeClr val="dk1"/>
                </a:solidFill>
                <a:latin typeface="Calibri"/>
                <a:ea typeface="Calibri"/>
                <a:cs typeface="Calibri"/>
                <a:sym typeface="Calibri"/>
              </a:rPr>
              <a:t>يستطيع المعلم أن يقوم بطرح موضوعات للبحث والمناقشة التي يستخدم فيها الطلاب التفكير الناقد، فيقومون أولًا بجمع المعلومات من المكتبة والإنترنت. ثم يقومون بإدارة الحوار بينهم وبين المعلم ويسجلون ملاحظاتهم ويعقدون المقارنات ويستمروا في البحث حتى الوصول إلى وجهة نظر نهائية. إن معرفة المعلم لأنشطة التفكير الناقد أمر هام لتعليم مهارات التفكير الناقد للطلبة </a:t>
            </a:r>
            <a:r>
              <a:rPr lang="ar-JO" sz="1800" u="sng">
                <a:solidFill>
                  <a:schemeClr val="dk1"/>
                </a:solidFill>
                <a:latin typeface="Calibri"/>
                <a:ea typeface="Calibri"/>
                <a:cs typeface="Calibri"/>
                <a:sym typeface="Calibri"/>
              </a:rPr>
              <a:t>كمهارات التواصل ومهارة حل المشكلات، والمرونة والإنفتاح، وتقبل الرأي الآخر، والإطلاع على العالم الخارجي</a:t>
            </a:r>
            <a:r>
              <a:rPr lang="ar-JO" sz="1800">
                <a:solidFill>
                  <a:schemeClr val="dk1"/>
                </a:solidFill>
                <a:latin typeface="Calibri"/>
                <a:ea typeface="Calibri"/>
                <a:cs typeface="Calibri"/>
                <a:sym typeface="Calibri"/>
              </a:rPr>
              <a:t>. كما تعتبر مهارة </a:t>
            </a:r>
            <a:r>
              <a:rPr lang="ar-JO" sz="1800" u="sng">
                <a:solidFill>
                  <a:schemeClr val="dk1"/>
                </a:solidFill>
                <a:latin typeface="Calibri"/>
                <a:ea typeface="Calibri"/>
                <a:cs typeface="Calibri"/>
                <a:sym typeface="Calibri"/>
              </a:rPr>
              <a:t>تصنيف الأنماط </a:t>
            </a:r>
            <a:r>
              <a:rPr lang="ar-JO" sz="1800">
                <a:solidFill>
                  <a:schemeClr val="dk1"/>
                </a:solidFill>
                <a:latin typeface="Calibri"/>
                <a:ea typeface="Calibri"/>
                <a:cs typeface="Calibri"/>
                <a:sym typeface="Calibri"/>
              </a:rPr>
              <a:t>طريقة ممتازة لممارسة التفكير النقدي عند الطلاب. </a:t>
            </a:r>
            <a:endParaRPr/>
          </a:p>
          <a:p>
            <a:pPr indent="0" lvl="0" marL="0" marR="0" rtl="0"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r">
              <a:spcBef>
                <a:spcPts val="0"/>
              </a:spcBef>
              <a:spcAft>
                <a:spcPts val="0"/>
              </a:spcAft>
              <a:buNone/>
            </a:pPr>
            <a:r>
              <a:rPr lang="ar-JO" sz="1800">
                <a:solidFill>
                  <a:schemeClr val="dk1"/>
                </a:solidFill>
                <a:latin typeface="Calibri"/>
                <a:ea typeface="Calibri"/>
                <a:cs typeface="Calibri"/>
                <a:sym typeface="Calibri"/>
              </a:rPr>
              <a:t> </a:t>
            </a:r>
            <a:r>
              <a:rPr lang="ar-JO" sz="1800">
                <a:solidFill>
                  <a:srgbClr val="00B0F0"/>
                </a:solidFill>
                <a:latin typeface="Calibri"/>
                <a:ea typeface="Calibri"/>
                <a:cs typeface="Calibri"/>
                <a:sym typeface="Calibri"/>
              </a:rPr>
              <a:t>إقامة المناظرات </a:t>
            </a:r>
            <a:r>
              <a:rPr lang="ar-JO" sz="1800">
                <a:solidFill>
                  <a:schemeClr val="dk1"/>
                </a:solidFill>
                <a:latin typeface="Calibri"/>
                <a:ea typeface="Calibri"/>
                <a:cs typeface="Calibri"/>
                <a:sym typeface="Calibri"/>
              </a:rPr>
              <a:t>يمكن للمعلم أن يقوم بعمل مناظرات داخل الفصل فيقوم بطرح قضية ما، ويتولى كل طرف من الطلبة التحيز لرأي معين وتقام مناظرة بين الطرفين. وعلى كل طرف أن يقدم جميع الحجج والدلائل التي تؤكد صحة كلامه ويقوم بقية الطلبة بطرح الأسئلة وتحليل تلك الحجج والوصول إلى حل نهائي. </a:t>
            </a:r>
            <a:endParaRPr/>
          </a:p>
          <a:p>
            <a:pPr indent="0" lvl="0" marL="0" marR="0" rtl="0" algn="r">
              <a:spcBef>
                <a:spcPts val="0"/>
              </a:spcBef>
              <a:spcAft>
                <a:spcPts val="0"/>
              </a:spcAft>
              <a:buNone/>
            </a:pPr>
            <a:r>
              <a:t/>
            </a:r>
            <a:endParaRPr sz="1800">
              <a:solidFill>
                <a:srgbClr val="00B0F0"/>
              </a:solidFill>
              <a:latin typeface="Calibri"/>
              <a:ea typeface="Calibri"/>
              <a:cs typeface="Calibri"/>
              <a:sym typeface="Calibri"/>
            </a:endParaRPr>
          </a:p>
          <a:p>
            <a:pPr indent="0" lvl="0" marL="0" marR="0" rtl="0" algn="r">
              <a:spcBef>
                <a:spcPts val="0"/>
              </a:spcBef>
              <a:spcAft>
                <a:spcPts val="0"/>
              </a:spcAft>
              <a:buNone/>
            </a:pPr>
            <a:r>
              <a:rPr lang="ar-JO" sz="1800">
                <a:solidFill>
                  <a:srgbClr val="00B0F0"/>
                </a:solidFill>
                <a:latin typeface="Calibri"/>
                <a:ea typeface="Calibri"/>
                <a:cs typeface="Calibri"/>
                <a:sym typeface="Calibri"/>
              </a:rPr>
              <a:t>طرح الأسئلة :</a:t>
            </a:r>
            <a:r>
              <a:rPr lang="ar-JO" sz="1800">
                <a:solidFill>
                  <a:schemeClr val="dk1"/>
                </a:solidFill>
                <a:latin typeface="Calibri"/>
                <a:ea typeface="Calibri"/>
                <a:cs typeface="Calibri"/>
                <a:sym typeface="Calibri"/>
              </a:rPr>
              <a:t> إن طرح الأسئلة أداة أساسية لتطوير مهارات التفكير الناقد. وهي أبسط استراتيجية سهلة التنفيذ في الفصل الدراسي. ويحتاج المعلم فيها إلي طرح أسئلة تتطلب من الطلاب التعمق أكثر بأن تكون أسئلة مفتوحة بدلاً من أسئلة “نعم” أو “لا”. على سبيل المثال، بدلاً من سؤال الطلاب، “هل التعلم مهم؟” اطرح سؤال مفتوح مثل” لماذا التعلم مهم؟”. الأسئلة المفتوحة تمنح الطلاب فرصة أكبر لفحص معرفتهم المتعلقة بالموضوع. </a:t>
            </a:r>
            <a:endParaRPr/>
          </a:p>
          <a:p>
            <a:pPr indent="0" lvl="0" marL="0" marR="0" rtl="0"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r">
              <a:spcBef>
                <a:spcPts val="0"/>
              </a:spcBef>
              <a:spcAft>
                <a:spcPts val="0"/>
              </a:spcAft>
              <a:buNone/>
            </a:pPr>
            <a:r>
              <a:rPr lang="ar-JO" sz="1800">
                <a:solidFill>
                  <a:srgbClr val="00B0F0"/>
                </a:solidFill>
                <a:latin typeface="Calibri"/>
                <a:ea typeface="Calibri"/>
                <a:cs typeface="Calibri"/>
                <a:sym typeface="Calibri"/>
              </a:rPr>
              <a:t>العمل الجماعي </a:t>
            </a:r>
            <a:r>
              <a:rPr lang="ar-JO" sz="1800">
                <a:solidFill>
                  <a:schemeClr val="dk1"/>
                </a:solidFill>
                <a:latin typeface="Calibri"/>
                <a:ea typeface="Calibri"/>
                <a:cs typeface="Calibri"/>
                <a:sym typeface="Calibri"/>
              </a:rPr>
              <a:t>على المعلم أن يشجع طلابه للعمل الجماعي فيقوم بتقسيمهم إلى مجموعات. فالعمل التعاوني يعلمهم تبادل الأفكار، والمشاركة، والتحليل والنقاش. كما يساعدهم على طرح الآراء ومناقشاتها بشكل تلقائي حتى يصلوا إلى وجهة نظر نهائية يتفق علىها ويدعمها جميع أعضاء المجموعة. </a:t>
            </a:r>
            <a:endParaRPr/>
          </a:p>
          <a:p>
            <a:pPr indent="0" lvl="0" marL="0" marR="0" rtl="0"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r">
              <a:spcBef>
                <a:spcPts val="0"/>
              </a:spcBef>
              <a:spcAft>
                <a:spcPts val="0"/>
              </a:spcAft>
              <a:buNone/>
            </a:pPr>
            <a:r>
              <a:rPr lang="ar-JO" sz="1800">
                <a:solidFill>
                  <a:srgbClr val="00B0F0"/>
                </a:solidFill>
                <a:latin typeface="Calibri"/>
                <a:ea typeface="Calibri"/>
                <a:cs typeface="Calibri"/>
                <a:sym typeface="Calibri"/>
              </a:rPr>
              <a:t>التقييم الذاتي </a:t>
            </a:r>
            <a:r>
              <a:rPr lang="ar-JO" sz="1800">
                <a:solidFill>
                  <a:schemeClr val="dk1"/>
                </a:solidFill>
                <a:latin typeface="Calibri"/>
                <a:ea typeface="Calibri"/>
                <a:cs typeface="Calibri"/>
                <a:sym typeface="Calibri"/>
              </a:rPr>
              <a:t>ويأتي دور المعلم في تنمية مهارات التفكير الناقد لدى تلاميذه بأن يعلمهم كيف يقيمون أنفسهم في الأنشطة المختلفة فإن ذلك ينمي داخلهم مهارة التفكير الناقد. ويساعدهم على تحليل أدائهم ومعرفة نقاط الضعف والقوة بحيادية ومنطقية ودون تحيز ، وبذلك يكون المعلم قد نجح في تعليم طلابه التفكير الناقد.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2"/>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4" name="Google Shape;344;p22"/>
          <p:cNvSpPr txBox="1"/>
          <p:nvPr/>
        </p:nvSpPr>
        <p:spPr>
          <a:xfrm>
            <a:off x="3352870" y="266515"/>
            <a:ext cx="525379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دور المعلم في تنمية مهارات التفكير الناقد </a:t>
            </a:r>
            <a:endParaRPr/>
          </a:p>
        </p:txBody>
      </p:sp>
      <p:sp>
        <p:nvSpPr>
          <p:cNvPr id="345" name="Google Shape;345;p22"/>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6" name="Google Shape;346;p22"/>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pic>
        <p:nvPicPr>
          <p:cNvPr id="347" name="Google Shape;347;p22"/>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48" name="Google Shape;348;p22"/>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349" name="Google Shape;349;p22"/>
          <p:cNvSpPr txBox="1"/>
          <p:nvPr/>
        </p:nvSpPr>
        <p:spPr>
          <a:xfrm>
            <a:off x="623656" y="6211947"/>
            <a:ext cx="60945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1800">
                <a:solidFill>
                  <a:schemeClr val="dk1"/>
                </a:solidFill>
                <a:latin typeface="Times New Roman"/>
                <a:ea typeface="Times New Roman"/>
                <a:cs typeface="Times New Roman"/>
                <a:sym typeface="Times New Roman"/>
              </a:rPr>
              <a:t>https://tarbiyaa.com</a:t>
            </a:r>
            <a:endParaRPr sz="1800">
              <a:solidFill>
                <a:schemeClr val="dk1"/>
              </a:solidFill>
              <a:latin typeface="Calibri"/>
              <a:ea typeface="Calibri"/>
              <a:cs typeface="Calibri"/>
              <a:sym typeface="Calibri"/>
            </a:endParaRPr>
          </a:p>
        </p:txBody>
      </p:sp>
      <p:sp>
        <p:nvSpPr>
          <p:cNvPr id="350" name="Google Shape;350;p22"/>
          <p:cNvSpPr txBox="1"/>
          <p:nvPr/>
        </p:nvSpPr>
        <p:spPr>
          <a:xfrm>
            <a:off x="472002" y="1278100"/>
            <a:ext cx="11316418" cy="4708981"/>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JO" sz="2000">
                <a:solidFill>
                  <a:srgbClr val="00B0F0"/>
                </a:solidFill>
                <a:latin typeface="Calibri"/>
                <a:ea typeface="Calibri"/>
                <a:cs typeface="Calibri"/>
                <a:sym typeface="Calibri"/>
              </a:rPr>
              <a:t>التعلم القائم على حل المشكلات </a:t>
            </a:r>
            <a:r>
              <a:rPr lang="ar-JO" sz="2000">
                <a:solidFill>
                  <a:schemeClr val="dk1"/>
                </a:solidFill>
                <a:latin typeface="Calibri"/>
                <a:ea typeface="Calibri"/>
                <a:cs typeface="Calibri"/>
                <a:sym typeface="Calibri"/>
              </a:rPr>
              <a:t>: هو استراتيجية تشجع الطلاب على استخدام مهارات التفكير الناقد من خلال توفير هيكل للاكتشاف يساعد الطلاب على تعميق الفهم من خلال خطوات بسيطة ويمكن تكرارها لكل موضوع جديد: استكشف موضوع أو مشكلة معينة. امنح الطلاب مشكلة واطلب منهم جمع المعلومات لتشكيل حل. </a:t>
            </a:r>
            <a:endParaRPr/>
          </a:p>
          <a:p>
            <a:pPr indent="0" lvl="0" marL="0" marR="0" rtl="1" algn="just">
              <a:spcBef>
                <a:spcPts val="0"/>
              </a:spcBef>
              <a:spcAft>
                <a:spcPts val="0"/>
              </a:spcAft>
              <a:buNone/>
            </a:pPr>
            <a:r>
              <a:rPr lang="ar-JO" sz="2000">
                <a:solidFill>
                  <a:srgbClr val="00B0F0"/>
                </a:solidFill>
                <a:latin typeface="Calibri"/>
                <a:ea typeface="Calibri"/>
                <a:cs typeface="Calibri"/>
                <a:sym typeface="Calibri"/>
              </a:rPr>
              <a:t>العصف الذهني</a:t>
            </a:r>
            <a:r>
              <a:rPr lang="ar-JO" sz="2000">
                <a:solidFill>
                  <a:schemeClr val="dk1"/>
                </a:solidFill>
                <a:latin typeface="Calibri"/>
                <a:ea typeface="Calibri"/>
                <a:cs typeface="Calibri"/>
                <a:sym typeface="Calibri"/>
              </a:rPr>
              <a:t>: هو استراتيجية تشجع  الطلاب على البحث في المشكلة وطرح الأفكار والحلول الممكنة. ومناقشة الاعتبارات لكل حل مقدم. ثم استخلاص الحل ، مما يساعد الطلاب على المناقشة والتعلم من بعضهم البعض، وتوضيح الحل والخطوات المتبعة لحل المشكلة. كما يجب على الطلاب شرح الخطوات والإجراءات التي يجب اتخاذها لحل المشكلة.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000">
                <a:solidFill>
                  <a:srgbClr val="00B0F0"/>
                </a:solidFill>
                <a:latin typeface="Calibri"/>
                <a:ea typeface="Calibri"/>
                <a:cs typeface="Calibri"/>
                <a:sym typeface="Calibri"/>
              </a:rPr>
              <a:t>استخدام التعلم النشط : </a:t>
            </a:r>
            <a:r>
              <a:rPr lang="ar-JO" sz="2000">
                <a:solidFill>
                  <a:schemeClr val="dk1"/>
                </a:solidFill>
                <a:latin typeface="Calibri"/>
                <a:ea typeface="Calibri"/>
                <a:cs typeface="Calibri"/>
                <a:sym typeface="Calibri"/>
              </a:rPr>
              <a:t>من خلال تحويل الطلاب إلى متعلمين نشطين أحد أهم الأهداف الأساسية للتفكير الناقد. غالبًا ما يتفاعل الطلاب بهدوء مع المادة، أو يتعلمونها دون التفكير بها أو ربطها بما يعرفونه بالفعل من خبرات حياتية سابقة. ولذلك من ربط هذه المعلومات والمعارف بالخبرات السابقة وهذا يولد طريق أسرع في الدماغ وروابط أقوي تحسن الذاكرة. وتعلم التفكير الناقد سيساعد الطلاب على تحليل المعلومات وعدم أخذها في ظاهرها. فالتفكير الناقد يعد مهارة أساسية في الفصل الدراسي و مهارة حياتية لأي مهنة مستقبلية للطلاب تقريبًا.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إن تطوير مهارات التفكير الناقد لدى الطلاب أمر ضروري يساعدهم على اتخاذ القرارات ويسمح لهم بمواصلة التطور وتنمية المهارات بعد التخرج. فالتفكير الناقد يعطي فرصة للطلبة لفهم أعمق للروابط بين المفاهيم والمصطلحات العلمية في عملية التعلم. كما أنه يحفز الطلاب على ربط المعلومات والمعارف النظرية داخل الكتب الدراسية مع ظروف الحياة الواقعية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3"/>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6" name="Google Shape;356;p23"/>
          <p:cNvSpPr txBox="1"/>
          <p:nvPr/>
        </p:nvSpPr>
        <p:spPr>
          <a:xfrm>
            <a:off x="3941685" y="276721"/>
            <a:ext cx="434389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أهمية التفكير الناقد في التعليم </a:t>
            </a:r>
            <a:endParaRPr b="1" i="0" sz="2800" u="none" cap="none" strike="noStrike">
              <a:solidFill>
                <a:srgbClr val="FFFFFF"/>
              </a:solidFill>
              <a:latin typeface="Times New Roman"/>
              <a:ea typeface="Times New Roman"/>
              <a:cs typeface="Times New Roman"/>
              <a:sym typeface="Times New Roman"/>
            </a:endParaRPr>
          </a:p>
        </p:txBody>
      </p:sp>
      <p:sp>
        <p:nvSpPr>
          <p:cNvPr id="357" name="Google Shape;357;p23"/>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8" name="Google Shape;358;p23"/>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359" name="Google Shape;359;p23"/>
          <p:cNvSpPr txBox="1"/>
          <p:nvPr/>
        </p:nvSpPr>
        <p:spPr>
          <a:xfrm>
            <a:off x="417761" y="1175294"/>
            <a:ext cx="11350955"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i="0" lang="ar-JO" sz="2000">
                <a:solidFill>
                  <a:schemeClr val="dk1"/>
                </a:solidFill>
                <a:latin typeface="Times New Roman"/>
                <a:ea typeface="Times New Roman"/>
                <a:cs typeface="Times New Roman"/>
                <a:sym typeface="Times New Roman"/>
              </a:rPr>
              <a:t>     إن تعليم التفكير الناقد يعتبر هدفاً أساسياً يجب السعي لتحقيقه في الوقت الحاضر، ويمكن تلخيص أهمية تعليم التفكير الناقد من خلال عدة نقاط أهمها: </a:t>
            </a:r>
            <a:endParaRPr sz="2000">
              <a:solidFill>
                <a:schemeClr val="dk1"/>
              </a:solidFill>
              <a:latin typeface="Times New Roman"/>
              <a:ea typeface="Times New Roman"/>
              <a:cs typeface="Times New Roman"/>
              <a:sym typeface="Times New Roman"/>
            </a:endParaRPr>
          </a:p>
          <a:p>
            <a:pPr indent="-342900" lvl="0" marL="342900" marR="0" rtl="1" algn="r">
              <a:spcBef>
                <a:spcPts val="0"/>
              </a:spcBef>
              <a:spcAft>
                <a:spcPts val="0"/>
              </a:spcAft>
              <a:buClr>
                <a:schemeClr val="dk1"/>
              </a:buClr>
              <a:buSzPts val="2000"/>
              <a:buFont typeface="Arial"/>
              <a:buChar char="•"/>
            </a:pPr>
            <a:r>
              <a:rPr i="0" lang="ar-JO" sz="2000">
                <a:solidFill>
                  <a:schemeClr val="dk1"/>
                </a:solidFill>
                <a:latin typeface="Times New Roman"/>
                <a:ea typeface="Times New Roman"/>
                <a:cs typeface="Times New Roman"/>
                <a:sym typeface="Times New Roman"/>
              </a:rPr>
              <a:t>يجعلنا أكثر صدقاً مع أنفسنا، وتعلما </a:t>
            </a:r>
            <a:r>
              <a:rPr lang="ar-JO" sz="2000">
                <a:solidFill>
                  <a:schemeClr val="dk1"/>
                </a:solidFill>
                <a:latin typeface="Times New Roman"/>
                <a:ea typeface="Times New Roman"/>
                <a:cs typeface="Times New Roman"/>
                <a:sym typeface="Times New Roman"/>
              </a:rPr>
              <a:t>واعترافا </a:t>
            </a:r>
            <a:r>
              <a:rPr i="0" lang="ar-JO" sz="2000">
                <a:solidFill>
                  <a:schemeClr val="dk1"/>
                </a:solidFill>
                <a:latin typeface="Times New Roman"/>
                <a:ea typeface="Times New Roman"/>
                <a:cs typeface="Times New Roman"/>
                <a:sym typeface="Times New Roman"/>
              </a:rPr>
              <a:t>بأخطائنا. </a:t>
            </a:r>
            <a:endParaRPr i="0" sz="2000">
              <a:solidFill>
                <a:schemeClr val="dk1"/>
              </a:solidFill>
              <a:latin typeface="Times New Roman"/>
              <a:ea typeface="Times New Roman"/>
              <a:cs typeface="Times New Roman"/>
              <a:sym typeface="Times New Roman"/>
            </a:endParaRPr>
          </a:p>
          <a:p>
            <a:pPr indent="-342900" lvl="0" marL="342900" marR="0" rtl="1" algn="r">
              <a:spcBef>
                <a:spcPts val="0"/>
              </a:spcBef>
              <a:spcAft>
                <a:spcPts val="0"/>
              </a:spcAft>
              <a:buClr>
                <a:schemeClr val="dk1"/>
              </a:buClr>
              <a:buSzPts val="2000"/>
              <a:buFont typeface="Arial"/>
              <a:buChar char="•"/>
            </a:pPr>
            <a:r>
              <a:rPr i="0" lang="ar-JO" sz="2000">
                <a:solidFill>
                  <a:schemeClr val="dk1"/>
                </a:solidFill>
                <a:latin typeface="Times New Roman"/>
                <a:ea typeface="Times New Roman"/>
                <a:cs typeface="Times New Roman"/>
                <a:sym typeface="Times New Roman"/>
              </a:rPr>
              <a:t>يساعد على تحليل الأفكار والمعلومات التي نتلقاها ومن ثم تقييمها وفحصها، ويبعدنا من التصديق الساذج لكل ما نسمع ونقرأ. </a:t>
            </a:r>
            <a:endParaRPr i="0" sz="2000">
              <a:solidFill>
                <a:schemeClr val="dk1"/>
              </a:solidFill>
              <a:latin typeface="Times New Roman"/>
              <a:ea typeface="Times New Roman"/>
              <a:cs typeface="Times New Roman"/>
              <a:sym typeface="Times New Roman"/>
            </a:endParaRPr>
          </a:p>
          <a:p>
            <a:pPr indent="-342900" lvl="0" marL="342900" marR="0" rtl="1" algn="r">
              <a:spcBef>
                <a:spcPts val="0"/>
              </a:spcBef>
              <a:spcAft>
                <a:spcPts val="0"/>
              </a:spcAft>
              <a:buClr>
                <a:schemeClr val="dk1"/>
              </a:buClr>
              <a:buSzPts val="2000"/>
              <a:buFont typeface="Arial"/>
              <a:buChar char="•"/>
            </a:pPr>
            <a:r>
              <a:rPr i="0" lang="ar-JO" sz="2000">
                <a:solidFill>
                  <a:schemeClr val="dk1"/>
                </a:solidFill>
                <a:latin typeface="Times New Roman"/>
                <a:ea typeface="Times New Roman"/>
                <a:cs typeface="Times New Roman"/>
                <a:sym typeface="Times New Roman"/>
              </a:rPr>
              <a:t>يعلمنا التثبت والبحث عن دليل أو برهان لما يتم طرحه وتناوله من أراء ومواقف.ويجعلنا أكثر استقلالاً في تفكيرنا وتحرراً من التبعية للآخرين. كما يساعدنا على اتخاذ قرارات صائبة قوية. </a:t>
            </a:r>
            <a:endParaRPr i="0" sz="2000">
              <a:solidFill>
                <a:schemeClr val="dk1"/>
              </a:solidFill>
              <a:latin typeface="Times New Roman"/>
              <a:ea typeface="Times New Roman"/>
              <a:cs typeface="Times New Roman"/>
              <a:sym typeface="Times New Roman"/>
            </a:endParaRPr>
          </a:p>
          <a:p>
            <a:pPr indent="-342900" lvl="0" marL="342900" marR="0" rtl="1" algn="r">
              <a:spcBef>
                <a:spcPts val="0"/>
              </a:spcBef>
              <a:spcAft>
                <a:spcPts val="0"/>
              </a:spcAft>
              <a:buClr>
                <a:schemeClr val="dk1"/>
              </a:buClr>
              <a:buSzPts val="2000"/>
              <a:buFont typeface="Arial"/>
              <a:buChar char="•"/>
            </a:pPr>
            <a:r>
              <a:rPr i="0" lang="ar-JO" sz="2000">
                <a:solidFill>
                  <a:schemeClr val="dk1"/>
                </a:solidFill>
                <a:latin typeface="Times New Roman"/>
                <a:ea typeface="Times New Roman"/>
                <a:cs typeface="Times New Roman"/>
                <a:sym typeface="Times New Roman"/>
              </a:rPr>
              <a:t>يطور قدراتنا على فهم الآخرين والاستماع لهم بعقلية منفتحة. ويساعد الافراد على تغليب التفكير العقلي على التفكير العاطفي مما يساعد لتكون قراراتهم أكثر نجاح وفاعالية </a:t>
            </a:r>
            <a:endParaRPr i="0" sz="2000">
              <a:solidFill>
                <a:schemeClr val="dk1"/>
              </a:solidFill>
              <a:latin typeface="Times New Roman"/>
              <a:ea typeface="Times New Roman"/>
              <a:cs typeface="Times New Roman"/>
              <a:sym typeface="Times New Roman"/>
            </a:endParaRPr>
          </a:p>
          <a:p>
            <a:pPr indent="-342900" lvl="0" marL="342900" marR="0" rtl="1" algn="r">
              <a:spcBef>
                <a:spcPts val="0"/>
              </a:spcBef>
              <a:spcAft>
                <a:spcPts val="0"/>
              </a:spcAft>
              <a:buClr>
                <a:schemeClr val="dk1"/>
              </a:buClr>
              <a:buSzPts val="2000"/>
              <a:buFont typeface="Arial"/>
              <a:buChar char="•"/>
            </a:pPr>
            <a:r>
              <a:rPr i="0" lang="ar-JO" sz="2000">
                <a:solidFill>
                  <a:schemeClr val="dk1"/>
                </a:solidFill>
                <a:latin typeface="Times New Roman"/>
                <a:ea typeface="Times New Roman"/>
                <a:cs typeface="Times New Roman"/>
                <a:sym typeface="Times New Roman"/>
              </a:rPr>
              <a:t>يحسن قدرتنا على استخدام عقولنا مع عواطفنا، وربطها منطقياً مع عواطفنا.</a:t>
            </a:r>
            <a:endParaRPr i="0" sz="2000">
              <a:solidFill>
                <a:schemeClr val="dk1"/>
              </a:solidFill>
              <a:latin typeface="Times New Roman"/>
              <a:ea typeface="Times New Roman"/>
              <a:cs typeface="Times New Roman"/>
              <a:sym typeface="Times New Roman"/>
            </a:endParaRPr>
          </a:p>
          <a:p>
            <a:pPr indent="-342900" lvl="0" marL="342900" marR="0" rtl="1" algn="r">
              <a:spcBef>
                <a:spcPts val="0"/>
              </a:spcBef>
              <a:spcAft>
                <a:spcPts val="0"/>
              </a:spcAft>
              <a:buClr>
                <a:schemeClr val="dk1"/>
              </a:buClr>
              <a:buSzPts val="2000"/>
              <a:buFont typeface="Arial"/>
              <a:buChar char="•"/>
            </a:pPr>
            <a:r>
              <a:rPr i="0" lang="ar-JO" sz="2000">
                <a:solidFill>
                  <a:schemeClr val="dk1"/>
                </a:solidFill>
                <a:latin typeface="Times New Roman"/>
                <a:ea typeface="Times New Roman"/>
                <a:cs typeface="Times New Roman"/>
                <a:sym typeface="Times New Roman"/>
              </a:rPr>
              <a:t> يحسن الوعي بالقضايا المطروحة على الساحة العالمية، والإقليمية والمحلية، ويكون القدرة على التعامل مع هذه القضايا بروح ناقدة.</a:t>
            </a:r>
            <a:endParaRPr i="0" sz="2000">
              <a:solidFill>
                <a:schemeClr val="dk1"/>
              </a:solidFill>
              <a:latin typeface="Times New Roman"/>
              <a:ea typeface="Times New Roman"/>
              <a:cs typeface="Times New Roman"/>
              <a:sym typeface="Times New Roman"/>
            </a:endParaRPr>
          </a:p>
          <a:p>
            <a:pPr indent="-215900" lvl="0" marL="342900" marR="0" rtl="1" algn="r">
              <a:spcBef>
                <a:spcPts val="0"/>
              </a:spcBef>
              <a:spcAft>
                <a:spcPts val="0"/>
              </a:spcAft>
              <a:buClr>
                <a:schemeClr val="dk1"/>
              </a:buClr>
              <a:buSzPts val="2000"/>
              <a:buFont typeface="Arial"/>
              <a:buNone/>
            </a:pPr>
            <a:r>
              <a:t/>
            </a:r>
            <a:endParaRPr sz="2000">
              <a:solidFill>
                <a:schemeClr val="dk1"/>
              </a:solidFill>
              <a:latin typeface="Times New Roman"/>
              <a:ea typeface="Times New Roman"/>
              <a:cs typeface="Times New Roman"/>
              <a:sym typeface="Times New Roman"/>
            </a:endParaRPr>
          </a:p>
        </p:txBody>
      </p:sp>
      <p:pic>
        <p:nvPicPr>
          <p:cNvPr id="360" name="Google Shape;360;p23"/>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61" name="Google Shape;361;p23"/>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362" name="Google Shape;362;p23"/>
          <p:cNvSpPr txBox="1"/>
          <p:nvPr/>
        </p:nvSpPr>
        <p:spPr>
          <a:xfrm>
            <a:off x="623656" y="6211947"/>
            <a:ext cx="60945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1800">
                <a:solidFill>
                  <a:schemeClr val="dk1"/>
                </a:solidFill>
                <a:latin typeface="Times New Roman"/>
                <a:ea typeface="Times New Roman"/>
                <a:cs typeface="Times New Roman"/>
                <a:sym typeface="Times New Roman"/>
              </a:rPr>
              <a:t>https://tarbiyaa.com</a:t>
            </a:r>
            <a:endParaRPr sz="1800">
              <a:solidFill>
                <a:schemeClr val="dk1"/>
              </a:solidFill>
              <a:latin typeface="Calibri"/>
              <a:ea typeface="Calibri"/>
              <a:cs typeface="Calibri"/>
              <a:sym typeface="Calibri"/>
            </a:endParaRPr>
          </a:p>
        </p:txBody>
      </p:sp>
      <p:sp>
        <p:nvSpPr>
          <p:cNvPr id="363" name="Google Shape;363;p23"/>
          <p:cNvSpPr txBox="1"/>
          <p:nvPr/>
        </p:nvSpPr>
        <p:spPr>
          <a:xfrm>
            <a:off x="1020931" y="4620987"/>
            <a:ext cx="10722385" cy="1323439"/>
          </a:xfrm>
          <a:prstGeom prst="rect">
            <a:avLst/>
          </a:prstGeom>
          <a:noFill/>
          <a:ln cap="flat" cmpd="sng" w="9525">
            <a:solidFill>
              <a:srgbClr val="00B0F0"/>
            </a:solidFill>
            <a:prstDash val="solid"/>
            <a:round/>
            <a:headEnd len="sm" w="sm" type="none"/>
            <a:tailEnd len="sm" w="sm" type="none"/>
          </a:ln>
        </p:spPr>
        <p:txBody>
          <a:bodyPr anchorCtr="0" anchor="t" bIns="45700" lIns="91425" spcFirstLastPara="1" rIns="91425" wrap="square" tIns="45700">
            <a:spAutoFit/>
          </a:bodyPr>
          <a:lstStyle/>
          <a:p>
            <a:pPr indent="0" lvl="0" marL="0" marR="0" rtl="1" algn="r">
              <a:spcBef>
                <a:spcPts val="0"/>
              </a:spcBef>
              <a:spcAft>
                <a:spcPts val="0"/>
              </a:spcAft>
              <a:buNone/>
            </a:pPr>
            <a:r>
              <a:rPr b="1" lang="ar-JO" sz="2000">
                <a:solidFill>
                  <a:schemeClr val="dk1"/>
                </a:solidFill>
                <a:latin typeface="Calibri"/>
                <a:ea typeface="Calibri"/>
                <a:cs typeface="Calibri"/>
                <a:sym typeface="Calibri"/>
              </a:rPr>
              <a:t>وتبرز أهمية تنمية مهارات التفكير لدى المتعلمين من خلال جانبين أساسيين</a:t>
            </a:r>
            <a:r>
              <a:rPr lang="ar-JO" sz="2000">
                <a:solidFill>
                  <a:schemeClr val="dk1"/>
                </a:solidFill>
                <a:latin typeface="Calibri"/>
                <a:ea typeface="Calibri"/>
                <a:cs typeface="Calibri"/>
                <a:sym typeface="Calibri"/>
              </a:rPr>
              <a:t>: </a:t>
            </a:r>
            <a:endParaRPr/>
          </a:p>
          <a:p>
            <a:pPr indent="0" lvl="0" marL="0" marR="0" rtl="1" algn="r">
              <a:spcBef>
                <a:spcPts val="0"/>
              </a:spcBef>
              <a:spcAft>
                <a:spcPts val="0"/>
              </a:spcAft>
              <a:buNone/>
            </a:pPr>
            <a:r>
              <a:rPr lang="ar-JO" sz="2000">
                <a:solidFill>
                  <a:schemeClr val="dk1"/>
                </a:solidFill>
                <a:latin typeface="Calibri"/>
                <a:ea typeface="Calibri"/>
                <a:cs typeface="Calibri"/>
                <a:sym typeface="Calibri"/>
              </a:rPr>
              <a:t>- الجانب الأول :القدرة التي يمنحها التفكير للفرد على التكيف مع الوضعيات المختلفة، وإنتاج أشياء أصيلة تكون حلولا للمشكلات .</a:t>
            </a:r>
            <a:endParaRPr/>
          </a:p>
          <a:p>
            <a:pPr indent="0" lvl="0" marL="0" marR="0" rtl="1" algn="r">
              <a:spcBef>
                <a:spcPts val="0"/>
              </a:spcBef>
              <a:spcAft>
                <a:spcPts val="0"/>
              </a:spcAft>
              <a:buNone/>
            </a:pPr>
            <a:r>
              <a:rPr lang="ar-JO" sz="2000">
                <a:solidFill>
                  <a:schemeClr val="dk1"/>
                </a:solidFill>
                <a:latin typeface="Calibri"/>
                <a:ea typeface="Calibri"/>
                <a:cs typeface="Calibri"/>
                <a:sym typeface="Calibri"/>
              </a:rPr>
              <a:t>- أما الجانب الثاني: فيتمثل في القدرة التي يكتسبها المتعلم من خلال عملية التثقيف فيستطيع التمييز واختيار ما يناسبه دون الانصهار في ثقافة الآخرين. </a:t>
            </a:r>
            <a:endParaRPr i="0" sz="20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4"/>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9" name="Google Shape;369;p24"/>
          <p:cNvSpPr txBox="1"/>
          <p:nvPr/>
        </p:nvSpPr>
        <p:spPr>
          <a:xfrm>
            <a:off x="3969844" y="411622"/>
            <a:ext cx="432073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اتجاهات تعليم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370" name="Google Shape;370;p24"/>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71" name="Google Shape;371;p24"/>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372" name="Google Shape;372;p24"/>
          <p:cNvSpPr txBox="1"/>
          <p:nvPr/>
        </p:nvSpPr>
        <p:spPr>
          <a:xfrm>
            <a:off x="417762" y="1453180"/>
            <a:ext cx="11393978" cy="501675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JO" sz="2000">
                <a:solidFill>
                  <a:schemeClr val="dk1"/>
                </a:solidFill>
                <a:latin typeface="Calibri"/>
                <a:ea typeface="Calibri"/>
                <a:cs typeface="Calibri"/>
                <a:sym typeface="Calibri"/>
              </a:rPr>
              <a:t>        تُكتسب مهارات التفكير الناقد من خلال التعليم المنظم الذي يبدأ بمهارات التفكير الأساسية ويتدرج إلى عمليات التفكير العليا، وفيما يتعلق بكيفية تنمية التفكير الناقد هناك ثلاثة اتجاهات رئيسة كما في الجدول التالي:</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000">
                <a:solidFill>
                  <a:srgbClr val="00B0F0"/>
                </a:solidFill>
                <a:latin typeface="Calibri"/>
                <a:ea typeface="Calibri"/>
                <a:cs typeface="Calibri"/>
                <a:sym typeface="Calibri"/>
              </a:rPr>
              <a:t>الاتجاه الأول</a:t>
            </a:r>
            <a:r>
              <a:rPr lang="ar-JO" sz="2000">
                <a:solidFill>
                  <a:schemeClr val="dk1"/>
                </a:solidFill>
                <a:latin typeface="Calibri"/>
                <a:ea typeface="Calibri"/>
                <a:cs typeface="Calibri"/>
                <a:sym typeface="Calibri"/>
              </a:rPr>
              <a:t>: </a:t>
            </a:r>
            <a:r>
              <a:rPr b="1" lang="ar-JO" sz="2000">
                <a:solidFill>
                  <a:schemeClr val="dk1"/>
                </a:solidFill>
                <a:latin typeface="Calibri"/>
                <a:ea typeface="Calibri"/>
                <a:cs typeface="Calibri"/>
                <a:sym typeface="Calibri"/>
              </a:rPr>
              <a:t>تعليم التفكير الناقد ضمن محتوى المواد الدراسية المختلفة</a:t>
            </a:r>
            <a:r>
              <a:rPr lang="ar-JO" sz="2000">
                <a:solidFill>
                  <a:schemeClr val="dk1"/>
                </a:solidFill>
                <a:latin typeface="Calibri"/>
                <a:ea typeface="Calibri"/>
                <a:cs typeface="Calibri"/>
                <a:sym typeface="Calibri"/>
              </a:rPr>
              <a:t>. وهذا يستدعي تحليل أهداف المنهج لتحديد أنواع المهارات المطلوبة وتقويم الحاجات المعرفية للمتعلمين مع أهداف المنهج، بناءً على متطلبات المنهج وحاجات الطالب المعرفية حيث تقدم المهارات المرتبطة بمحتوى دراسي محدد. ويمكن تعليم عمليات التفكير من خلال أشكال عديدة للمنهج منها : المحاضرات، والمختبرات، والواجبات المنزلية وخاصة قراءة الكتب والبحوث، والتمارين الرياضية، وأوراق العمل، والاختبارات .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ان أنصار هذا الاتجاه يرون المميزات التالية من وجهة نظرهم: - تسهم مهارات التفكير الناقد المتضمنة في المنهج الدراسي في مساعدة الطلبة على التغلب على الصعوبات الأساسية في التعليم المدرسي، وخاصة مهارات القراءة والكتابة والرياضيات وغيرها. كما أنها تنشط العملية التعليمية باستمرار، وتحفز المتعلمين على استخدام أعمق للمحتوى المعرفي لهذه المواد، كما تكسب الطلبة فهما بوظائف حياتهم اليومية وبالتالي جعل المادة الدراسية ممتعة، من خلال تحفيز الطلبة على توظيف عمليات التفكير المتنوعة بغية الوصول إلى الفهم الصحيح ومن ثم اتخاذ القرارات المناسبة والصحيحة.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a:t>
            </a:r>
            <a:endParaRPr i="0" sz="1900">
              <a:solidFill>
                <a:schemeClr val="dk1"/>
              </a:solidFill>
              <a:latin typeface="Times New Roman"/>
              <a:ea typeface="Times New Roman"/>
              <a:cs typeface="Times New Roman"/>
              <a:sym typeface="Times New Roman"/>
            </a:endParaRPr>
          </a:p>
        </p:txBody>
      </p:sp>
      <p:pic>
        <p:nvPicPr>
          <p:cNvPr id="373" name="Google Shape;373;p24"/>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74" name="Google Shape;374;p24"/>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pic>
        <p:nvPicPr>
          <p:cNvPr id="375" name="Google Shape;375;p24"/>
          <p:cNvPicPr preferRelativeResize="0"/>
          <p:nvPr/>
        </p:nvPicPr>
        <p:blipFill rotWithShape="1">
          <a:blip r:embed="rId4">
            <a:alphaModFix/>
          </a:blip>
          <a:srcRect b="0" l="0" r="0" t="0"/>
          <a:stretch/>
        </p:blipFill>
        <p:spPr>
          <a:xfrm>
            <a:off x="2705100" y="2202965"/>
            <a:ext cx="6781800" cy="109537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5"/>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1" name="Google Shape;381;p25"/>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2" name="Google Shape;382;p25"/>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383" name="Google Shape;383;p25"/>
          <p:cNvSpPr txBox="1"/>
          <p:nvPr/>
        </p:nvSpPr>
        <p:spPr>
          <a:xfrm>
            <a:off x="380260" y="1212467"/>
            <a:ext cx="11559814" cy="461664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JO" sz="2100">
                <a:solidFill>
                  <a:srgbClr val="00B0F0"/>
                </a:solidFill>
                <a:latin typeface="Calibri"/>
                <a:ea typeface="Calibri"/>
                <a:cs typeface="Calibri"/>
                <a:sym typeface="Calibri"/>
              </a:rPr>
              <a:t>الاتجاه الثاني</a:t>
            </a:r>
            <a:r>
              <a:rPr lang="ar-JO" sz="2100">
                <a:solidFill>
                  <a:schemeClr val="dk1"/>
                </a:solidFill>
                <a:latin typeface="Calibri"/>
                <a:ea typeface="Calibri"/>
                <a:cs typeface="Calibri"/>
                <a:sym typeface="Calibri"/>
              </a:rPr>
              <a:t>: </a:t>
            </a:r>
            <a:r>
              <a:rPr b="1" lang="ar-JO" sz="2100">
                <a:solidFill>
                  <a:schemeClr val="dk1"/>
                </a:solidFill>
                <a:latin typeface="Calibri"/>
                <a:ea typeface="Calibri"/>
                <a:cs typeface="Calibri"/>
                <a:sym typeface="Calibri"/>
              </a:rPr>
              <a:t>تعليم التفكير الناقد خارج المنهج الدراسي </a:t>
            </a:r>
            <a:r>
              <a:rPr lang="ar-JO" sz="2100">
                <a:solidFill>
                  <a:schemeClr val="dk1"/>
                </a:solidFill>
                <a:latin typeface="Calibri"/>
                <a:ea typeface="Calibri"/>
                <a:cs typeface="Calibri"/>
                <a:sym typeface="Calibri"/>
              </a:rPr>
              <a:t>وذلك من خلال برامج تدريبية يتم تحديدها على شكل أنشطة وتمارين </a:t>
            </a:r>
            <a:r>
              <a:rPr b="1" lang="ar-JO" sz="2100">
                <a:solidFill>
                  <a:schemeClr val="dk1"/>
                </a:solidFill>
                <a:latin typeface="Calibri"/>
                <a:ea typeface="Calibri"/>
                <a:cs typeface="Calibri"/>
                <a:sym typeface="Calibri"/>
              </a:rPr>
              <a:t>لا ترتبط </a:t>
            </a:r>
            <a:r>
              <a:rPr lang="ar-JO" sz="2100">
                <a:solidFill>
                  <a:schemeClr val="dk1"/>
                </a:solidFill>
                <a:latin typeface="Calibri"/>
                <a:ea typeface="Calibri"/>
                <a:cs typeface="Calibri"/>
                <a:sym typeface="Calibri"/>
              </a:rPr>
              <a:t>بالمواد الدراسية وقد طورت العديد من البرامج المتخصصة لتنمية مهارات التفكير الناقد، ومن مميزات هذا الاتجاه أنه يجعل المتعلمين يدركون أهمية الموضوع الذي يدرسونه ويشعرون بالعمليات التفكيرية التي يقومون بها، </a:t>
            </a:r>
            <a:r>
              <a:rPr b="1" lang="ar-JO" sz="2100">
                <a:solidFill>
                  <a:schemeClr val="dk1"/>
                </a:solidFill>
                <a:latin typeface="Calibri"/>
                <a:ea typeface="Calibri"/>
                <a:cs typeface="Calibri"/>
                <a:sym typeface="Calibri"/>
              </a:rPr>
              <a:t>ومن أبرز من نادى بهذا الاتجاه دي بونو</a:t>
            </a:r>
            <a:r>
              <a:rPr lang="ar-JO" sz="2100">
                <a:solidFill>
                  <a:schemeClr val="dk1"/>
                </a:solidFill>
                <a:latin typeface="Calibri"/>
                <a:ea typeface="Calibri"/>
                <a:cs typeface="Calibri"/>
                <a:sym typeface="Calibri"/>
              </a:rPr>
              <a:t>.</a:t>
            </a:r>
            <a:endParaRPr/>
          </a:p>
          <a:p>
            <a:pPr indent="0" lvl="0" marL="0" marR="0" rtl="1" algn="just">
              <a:spcBef>
                <a:spcPts val="0"/>
              </a:spcBef>
              <a:spcAft>
                <a:spcPts val="0"/>
              </a:spcAft>
              <a:buNone/>
            </a:pPr>
            <a:r>
              <a:t/>
            </a:r>
            <a:endParaRPr sz="21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100">
                <a:solidFill>
                  <a:schemeClr val="dk1"/>
                </a:solidFill>
                <a:latin typeface="Calibri"/>
                <a:ea typeface="Calibri"/>
                <a:cs typeface="Calibri"/>
                <a:sym typeface="Calibri"/>
              </a:rPr>
              <a:t> </a:t>
            </a:r>
            <a:r>
              <a:rPr b="1" lang="ar-JO" sz="2100">
                <a:solidFill>
                  <a:srgbClr val="00B0F0"/>
                </a:solidFill>
                <a:latin typeface="Calibri"/>
                <a:ea typeface="Calibri"/>
                <a:cs typeface="Calibri"/>
                <a:sym typeface="Calibri"/>
              </a:rPr>
              <a:t>الاتجاه الثالث</a:t>
            </a:r>
            <a:r>
              <a:rPr lang="ar-JO" sz="2100">
                <a:solidFill>
                  <a:schemeClr val="dk1"/>
                </a:solidFill>
                <a:latin typeface="Calibri"/>
                <a:ea typeface="Calibri"/>
                <a:cs typeface="Calibri"/>
                <a:sym typeface="Calibri"/>
              </a:rPr>
              <a:t>: ظهر حديثا ما يسمى </a:t>
            </a:r>
            <a:r>
              <a:rPr b="1" lang="ar-JO" sz="2100">
                <a:solidFill>
                  <a:schemeClr val="dk1"/>
                </a:solidFill>
                <a:latin typeface="Calibri"/>
                <a:ea typeface="Calibri"/>
                <a:cs typeface="Calibri"/>
                <a:sym typeface="Calibri"/>
              </a:rPr>
              <a:t>بالاتجاه التوفيقي</a:t>
            </a:r>
            <a:r>
              <a:rPr lang="ar-JO" sz="2100">
                <a:solidFill>
                  <a:schemeClr val="dk1"/>
                </a:solidFill>
                <a:latin typeface="Calibri"/>
                <a:ea typeface="Calibri"/>
                <a:cs typeface="Calibri"/>
                <a:sym typeface="Calibri"/>
              </a:rPr>
              <a:t>، والذي ينادي بتعليم التفكير الناقد بهدف الاستفادة من المميزات والإيجابيات ليجمع بين الاتجاه الأول والثاني معا، </a:t>
            </a:r>
            <a:r>
              <a:rPr b="1" lang="ar-JO" sz="2100">
                <a:solidFill>
                  <a:schemeClr val="dk1"/>
                </a:solidFill>
                <a:latin typeface="Calibri"/>
                <a:ea typeface="Calibri"/>
                <a:cs typeface="Calibri"/>
                <a:sym typeface="Calibri"/>
              </a:rPr>
              <a:t>وينسجم هذا الاتجاه مع ما قدمه ناسيتش </a:t>
            </a:r>
            <a:r>
              <a:rPr lang="ar-JO" sz="2100">
                <a:solidFill>
                  <a:schemeClr val="dk1"/>
                </a:solidFill>
                <a:latin typeface="Calibri"/>
                <a:ea typeface="Calibri"/>
                <a:cs typeface="Calibri"/>
                <a:sym typeface="Calibri"/>
              </a:rPr>
              <a:t>في كتابه بعنوان: </a:t>
            </a:r>
            <a:r>
              <a:rPr lang="ar-JO" sz="2100">
                <a:solidFill>
                  <a:srgbClr val="00B0F0"/>
                </a:solidFill>
                <a:latin typeface="Calibri"/>
                <a:ea typeface="Calibri"/>
                <a:cs typeface="Calibri"/>
                <a:sym typeface="Calibri"/>
              </a:rPr>
              <a:t>تطبيق التفكير الشامل</a:t>
            </a:r>
            <a:r>
              <a:rPr lang="ar-JO" sz="2100">
                <a:solidFill>
                  <a:schemeClr val="dk1"/>
                </a:solidFill>
                <a:latin typeface="Calibri"/>
                <a:ea typeface="Calibri"/>
                <a:cs typeface="Calibri"/>
                <a:sym typeface="Calibri"/>
              </a:rPr>
              <a:t>: وهو دليل للتفكير الناقد عبر المنهج للعديد من المقررات، ويساعد الطالب على التفكير بطريقة فعالة. </a:t>
            </a:r>
            <a:endParaRPr/>
          </a:p>
          <a:p>
            <a:pPr indent="0" lvl="0" marL="0" marR="0" rtl="1" algn="just">
              <a:spcBef>
                <a:spcPts val="0"/>
              </a:spcBef>
              <a:spcAft>
                <a:spcPts val="0"/>
              </a:spcAft>
              <a:buNone/>
            </a:pPr>
            <a:r>
              <a:t/>
            </a:r>
            <a:endParaRPr sz="21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100">
                <a:solidFill>
                  <a:schemeClr val="dk1"/>
                </a:solidFill>
                <a:latin typeface="Calibri"/>
                <a:ea typeface="Calibri"/>
                <a:cs typeface="Calibri"/>
                <a:sym typeface="Calibri"/>
              </a:rPr>
              <a:t>    إن أنصار هذا الاتجاه يرون أن  العمل على تعليم مهارات التفكير كمادة مستقلة يزيد من دافعية الطلبة من خلال إدراكهم للموضوع الذي يدرسونه. ففي كثير من الأحيان قد لا يتوفر مدرس يحسن تعليم مهارات التفكير الناقد من خلال المواد الدراسية وبالتالي فإن تعليم التفكير كمادة مستقلة قد يكون أجدى. كما تسهم مهارات التفكير الناقد المتضمنة في المنهج الدراسي في مساعدة الطلبة وتنشيط العملية التعليمية. لذلك يرى  أنصار هذا الاتجاه أن استخدام كلا الاتجاهين يؤدي إلى إشباع حاجات المتعلم من تعليم وتعلم مهارات التفكير الناقد بالمستوى المطلوب من خلال الدمج ما بين الاتجاهين السابقين.</a:t>
            </a:r>
            <a:endParaRPr/>
          </a:p>
          <a:p>
            <a:pPr indent="0" lvl="0" marL="0" marR="0" rtl="1" algn="just">
              <a:spcBef>
                <a:spcPts val="0"/>
              </a:spcBef>
              <a:spcAft>
                <a:spcPts val="0"/>
              </a:spcAft>
              <a:buNone/>
            </a:pPr>
            <a:r>
              <a:rPr lang="ar-JO" sz="2100">
                <a:solidFill>
                  <a:schemeClr val="dk1"/>
                </a:solidFill>
                <a:latin typeface="Calibri"/>
                <a:ea typeface="Calibri"/>
                <a:cs typeface="Calibri"/>
                <a:sym typeface="Calibri"/>
              </a:rPr>
              <a:t> </a:t>
            </a:r>
            <a:endParaRPr i="0" sz="2100">
              <a:solidFill>
                <a:schemeClr val="dk1"/>
              </a:solidFill>
              <a:latin typeface="Times New Roman"/>
              <a:ea typeface="Times New Roman"/>
              <a:cs typeface="Times New Roman"/>
              <a:sym typeface="Times New Roman"/>
            </a:endParaRPr>
          </a:p>
        </p:txBody>
      </p:sp>
      <p:pic>
        <p:nvPicPr>
          <p:cNvPr id="384" name="Google Shape;384;p25"/>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85" name="Google Shape;385;p25"/>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386" name="Google Shape;386;p25"/>
          <p:cNvSpPr txBox="1"/>
          <p:nvPr/>
        </p:nvSpPr>
        <p:spPr>
          <a:xfrm>
            <a:off x="3431347" y="271878"/>
            <a:ext cx="432073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اتجاهات تعليم التفكير الناقد</a:t>
            </a:r>
            <a:endParaRPr b="1" i="0" sz="2800" u="none" cap="none" strike="noStrike">
              <a:solidFill>
                <a:srgbClr val="FFFFFF"/>
              </a:solidFill>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26"/>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2" name="Google Shape;392;p26"/>
          <p:cNvSpPr txBox="1"/>
          <p:nvPr/>
        </p:nvSpPr>
        <p:spPr>
          <a:xfrm>
            <a:off x="3450842" y="181373"/>
            <a:ext cx="505785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دور المدرسة في تنمية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393" name="Google Shape;393;p26"/>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4" name="Google Shape;394;p26"/>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395" name="Google Shape;395;p26"/>
          <p:cNvSpPr txBox="1"/>
          <p:nvPr/>
        </p:nvSpPr>
        <p:spPr>
          <a:xfrm>
            <a:off x="470472" y="1132717"/>
            <a:ext cx="11252492" cy="5170646"/>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JO" sz="2200">
                <a:solidFill>
                  <a:srgbClr val="00B0F0"/>
                </a:solidFill>
                <a:latin typeface="Calibri"/>
                <a:ea typeface="Calibri"/>
                <a:cs typeface="Calibri"/>
                <a:sym typeface="Calibri"/>
              </a:rPr>
              <a:t>دور المدرسة في تنمية التفكير الناقد: </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 الاقتناع الكافي لدى المعلمين والمديرين والمشرفين التربويين والمرشدين النفسيين الذين يعملون في المدرسة أو يشرفون عليها إداريا بأهمية دور المدرسة في تنمية التفكير وتعليمه وأهمية التفكير الناقد. </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 تركيز المنهج المدرسي على عمليات ومهارات  التفكير الناقد.</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 - ضرورة ممارسة الطلبة لعمليات التفكير بحرية تامة في مناخ تربوي سليم يسوده الأمن والأمان.</a:t>
            </a:r>
            <a:endParaRPr/>
          </a:p>
          <a:p>
            <a:pPr indent="0" lvl="0" marL="0" marR="0" rtl="1" algn="just">
              <a:spcBef>
                <a:spcPts val="0"/>
              </a:spcBef>
              <a:spcAft>
                <a:spcPts val="0"/>
              </a:spcAft>
              <a:buNone/>
            </a:pPr>
            <a:r>
              <a:t/>
            </a:r>
            <a:endParaRPr sz="22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تسهم المدرسة في تنمية التفكير الناقد لدى الطلبة كونها البيئة الثانية التي يقضي فيها الطلبة فترة زمنية طويلة بعد البيت، كما أنها الركيزة الاساسية في تحقيق الأهداف التعليمية وتنمية مواهب الطلبة وإظهار الجوانب التي تُمَيزهم وتوجيهها بشكل لينعكس إيجاباً على أدائهم من خلال توفير بيئة مناخية ملائمة،  فالمدرسة هي وسيلة المجتمع لتحقيق أهدافه ومن واجب المدرسة أن تساير اتجاهات المجتمع وأن تواجه التغيرات المستجدة والاهتمام أيضاً بالأنشطة المختلفة الخاصة بتنمية التفكير الناقد مثل: زيارة المكتبة المدرسية وإشراكهم بالإذاعة الصباحية والمسابقات والأبحاث الثقافية وحضور الندوات والاستفادة من تجارب الاخرين.</a:t>
            </a:r>
            <a:endParaRPr/>
          </a:p>
          <a:p>
            <a:pPr indent="0" lvl="0" marL="0" marR="0" rtl="1" algn="just">
              <a:spcBef>
                <a:spcPts val="0"/>
              </a:spcBef>
              <a:spcAft>
                <a:spcPts val="0"/>
              </a:spcAft>
              <a:buNone/>
            </a:pPr>
            <a:r>
              <a:rPr lang="ar-JO" sz="2200">
                <a:solidFill>
                  <a:schemeClr val="dk1"/>
                </a:solidFill>
                <a:latin typeface="Calibri"/>
                <a:ea typeface="Calibri"/>
                <a:cs typeface="Calibri"/>
                <a:sym typeface="Calibri"/>
              </a:rPr>
              <a:t>كما تسهم المدرسة في صقل مهارات التفكير الناقد لدى الطلبة وتنميتها من خلال الاهتمام توفير مناهج وتجهيزات سمعية وبصرية لعرض أفلام وبرامج وثائقية وثقافية ودروس تعليمية، تستثير تفكير الطلبة بما يتناسب مع أعمارهم وميولهم وقدراتهم ومهاراتهم .</a:t>
            </a:r>
            <a:endParaRPr i="0" sz="2200">
              <a:solidFill>
                <a:schemeClr val="dk1"/>
              </a:solidFill>
              <a:latin typeface="Times New Roman"/>
              <a:ea typeface="Times New Roman"/>
              <a:cs typeface="Times New Roman"/>
              <a:sym typeface="Times New Roman"/>
            </a:endParaRPr>
          </a:p>
        </p:txBody>
      </p:sp>
      <p:pic>
        <p:nvPicPr>
          <p:cNvPr id="396" name="Google Shape;396;p26"/>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397" name="Google Shape;397;p26"/>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7"/>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3" name="Google Shape;403;p27"/>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قياس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404" name="Google Shape;404;p27"/>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5" name="Google Shape;405;p27"/>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406" name="Google Shape;406;p27"/>
          <p:cNvSpPr txBox="1"/>
          <p:nvPr/>
        </p:nvSpPr>
        <p:spPr>
          <a:xfrm>
            <a:off x="251926" y="1453180"/>
            <a:ext cx="11559814" cy="38472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1900">
                <a:solidFill>
                  <a:schemeClr val="dk1"/>
                </a:solidFill>
                <a:latin typeface="Times New Roman"/>
                <a:ea typeface="Times New Roman"/>
                <a:cs typeface="Times New Roman"/>
                <a:sym typeface="Times New Roman"/>
              </a:rPr>
              <a:t>  </a:t>
            </a:r>
            <a:endParaRPr i="0" sz="1900">
              <a:solidFill>
                <a:schemeClr val="dk1"/>
              </a:solidFill>
              <a:latin typeface="Times New Roman"/>
              <a:ea typeface="Times New Roman"/>
              <a:cs typeface="Times New Roman"/>
              <a:sym typeface="Times New Roman"/>
            </a:endParaRPr>
          </a:p>
        </p:txBody>
      </p:sp>
      <p:pic>
        <p:nvPicPr>
          <p:cNvPr id="407" name="Google Shape;407;p27"/>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408" name="Google Shape;408;p27"/>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
        <p:nvSpPr>
          <p:cNvPr id="409" name="Google Shape;409;p27"/>
          <p:cNvSpPr txBox="1"/>
          <p:nvPr/>
        </p:nvSpPr>
        <p:spPr>
          <a:xfrm>
            <a:off x="380260" y="1270620"/>
            <a:ext cx="11431480" cy="532453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JO" sz="2000">
                <a:solidFill>
                  <a:schemeClr val="dk1"/>
                </a:solidFill>
                <a:latin typeface="Calibri"/>
                <a:ea typeface="Calibri"/>
                <a:cs typeface="Calibri"/>
                <a:sym typeface="Calibri"/>
              </a:rPr>
              <a:t>قام الباحثين بمحاولات متعددة هدفت إلى قياس مهارات وقدرات التفكير الناقد لدى الافرد، ومن الاختبارات المعروفة في هذا المجال :</a:t>
            </a:r>
            <a:endParaRPr/>
          </a:p>
          <a:p>
            <a:pPr indent="0" lvl="0" marL="0" marR="0" rtl="1" algn="just">
              <a:spcBef>
                <a:spcPts val="0"/>
              </a:spcBef>
              <a:spcAft>
                <a:spcPts val="0"/>
              </a:spcAft>
              <a:buNone/>
            </a:pPr>
            <a:r>
              <a:rPr b="1" lang="ar-JO" sz="2000">
                <a:solidFill>
                  <a:schemeClr val="dk1"/>
                </a:solidFill>
                <a:latin typeface="Calibri"/>
                <a:ea typeface="Calibri"/>
                <a:cs typeface="Calibri"/>
                <a:sym typeface="Calibri"/>
              </a:rPr>
              <a:t>اختبار "كورنيل" للتفكير الناقد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CCTT. The Cornell Project Critical Thinking Test</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صمم الاختبار على شكل مواقف نقاش جماعي حول قضايا عامة يطلب من الفرد في النهاية الحكم على مدى صحة بعض النتائج التي تسفر عنها المناقشات ومدى اتساقها مع الوقائع , ويقيس الاختبار مهارات الاستنتاج والاستقراء وتحديد التعريف وتحديد المسلمات ومصداقية العبارات والمعاني.</a:t>
            </a:r>
            <a:endParaRPr/>
          </a:p>
          <a:p>
            <a:pPr indent="0" lvl="0" marL="0" marR="0" rtl="1" algn="just">
              <a:spcBef>
                <a:spcPts val="0"/>
              </a:spcBef>
              <a:spcAft>
                <a:spcPts val="0"/>
              </a:spcAft>
              <a:buNone/>
            </a:pPr>
            <a:r>
              <a:rPr b="1" lang="ar-JO" sz="2000">
                <a:solidFill>
                  <a:schemeClr val="dk1"/>
                </a:solidFill>
                <a:latin typeface="Calibri"/>
                <a:ea typeface="Calibri"/>
                <a:cs typeface="Calibri"/>
                <a:sym typeface="Calibri"/>
              </a:rPr>
              <a:t>اختبار "روس" للعمليات المعرفية العليا</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Ross Test of Higher Cognitive Processors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يهدف إلى قياس العمليات المعرفية العليا للطلبة ، وتحديد العمليات العقلية وهي التحليل، والتركيب ، والتقويم ، كما يهدف هذا الإختبار إلى معرفة مهارات التفكير لدى الطلبة المتفوقين وغير المتفوقين في تلك الفصول. ويتكون هذا الاختبار من فقرات موزعة على الأبعاد التالية: التناظر، والاستدلال الاستنتاجي، والمعلومات الناقصة، والعلاقات المجردة، وتتابع الجمل، وطرح السؤال، وتحليل المعلومات، وتحليل التناسب.</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JO" sz="2000">
                <a:solidFill>
                  <a:schemeClr val="dk1"/>
                </a:solidFill>
                <a:latin typeface="Calibri"/>
                <a:ea typeface="Calibri"/>
                <a:cs typeface="Calibri"/>
                <a:sym typeface="Calibri"/>
              </a:rPr>
              <a:t>اختبار أو استراتيجية باير الاستنتاجية لتطوير مهارة التفكير الناقد</a:t>
            </a:r>
            <a:r>
              <a:rPr lang="ar-JO" sz="2000">
                <a:solidFill>
                  <a:schemeClr val="dk1"/>
                </a:solidFill>
                <a:latin typeface="Calibri"/>
                <a:ea typeface="Calibri"/>
                <a:cs typeface="Calibri"/>
                <a:sym typeface="Calibri"/>
              </a:rPr>
              <a:t>: وتمر هذه الاستراتيجية بالمراحل التالية:  -1 تقديم المعلم للمهارة أمام الطلبة وشرحها نظريا -2 العرض التوضيحي للمهارة -3 مناقشة العرض التوضيحي -4 تطبيق المهارة عمليا -5 متابعة وتأمل ما قام به الطلبة من عمل -6 تطبيق استنتاجات الطالب لهذه المهارة لاستخدامها مرة أخرى وتسمح هذه الاستراتيجية بالمشاركة في عملية التعلم بصورة فعالة وتلقي على المعلم مسؤولية التعلم من خلال تقديم المهارة وتطبيقها من قبل الطلبة وإدراكه ما يدور في أذهانهم عند التطبيق ثم تكرارها من قبلهم عدة مرات إلى أن يصلوا مرحلة الاتقان.</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28"/>
          <p:cNvSpPr/>
          <p:nvPr/>
        </p:nvSpPr>
        <p:spPr>
          <a:xfrm>
            <a:off x="251926"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5" name="Google Shape;415;p28"/>
          <p:cNvSpPr txBox="1"/>
          <p:nvPr/>
        </p:nvSpPr>
        <p:spPr>
          <a:xfrm>
            <a:off x="4904131" y="276721"/>
            <a:ext cx="2383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قياس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416" name="Google Shape;416;p28"/>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7" name="Google Shape;417;p28"/>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418" name="Google Shape;418;p28"/>
          <p:cNvSpPr txBox="1"/>
          <p:nvPr/>
        </p:nvSpPr>
        <p:spPr>
          <a:xfrm>
            <a:off x="470472" y="1175294"/>
            <a:ext cx="11341268" cy="529375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JO" sz="1900">
                <a:solidFill>
                  <a:schemeClr val="dk1"/>
                </a:solidFill>
                <a:latin typeface="Times New Roman"/>
                <a:ea typeface="Times New Roman"/>
                <a:cs typeface="Times New Roman"/>
                <a:sym typeface="Times New Roman"/>
              </a:rPr>
              <a:t>اختبار "اينس - وير" للتفكير الناقد.</a:t>
            </a:r>
            <a:endParaRPr/>
          </a:p>
          <a:p>
            <a:pPr indent="0" lvl="0" marL="0" marR="0" rtl="1" algn="just">
              <a:spcBef>
                <a:spcPts val="0"/>
              </a:spcBef>
              <a:spcAft>
                <a:spcPts val="0"/>
              </a:spcAft>
              <a:buNone/>
            </a:pPr>
            <a:r>
              <a:rPr b="1" i="0" lang="ar-JO" sz="1900">
                <a:solidFill>
                  <a:schemeClr val="dk1"/>
                </a:solidFill>
                <a:latin typeface="Times New Roman"/>
                <a:ea typeface="Times New Roman"/>
                <a:cs typeface="Times New Roman"/>
                <a:sym typeface="Times New Roman"/>
              </a:rPr>
              <a:t>The Ennis Weir, Critical Thinking Essay Test</a:t>
            </a:r>
            <a:endParaRPr b="1" sz="1900">
              <a:solidFill>
                <a:schemeClr val="dk1"/>
              </a:solidFill>
              <a:latin typeface="Times New Roman"/>
              <a:ea typeface="Times New Roman"/>
              <a:cs typeface="Times New Roman"/>
              <a:sym typeface="Times New Roman"/>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وهو اختبار مقالي متعدد الأوجه أعد عام 1985م صمم للمرحلة الثانوية والجامعية يقيس عدد كبير من أبعاد التفكير الناقد, ويسمح الاختبار بإعطاء الحرية للمفحوص لتقويم المناقشات والتمحيص والتقويم بشكل فردي حيث يتضمن الاختبار خطاب مكتوب يطلب من الفرد تبريره وتقويم مدى صحة أفكاره . </a:t>
            </a:r>
            <a:endParaRPr/>
          </a:p>
          <a:p>
            <a:pPr indent="0" lvl="0" marL="0" marR="0" rtl="1" algn="just">
              <a:spcBef>
                <a:spcPts val="0"/>
              </a:spcBef>
              <a:spcAft>
                <a:spcPts val="0"/>
              </a:spcAft>
              <a:buNone/>
            </a:pPr>
            <a:r>
              <a:rPr b="1" lang="ar-JO" sz="2000">
                <a:solidFill>
                  <a:schemeClr val="dk1"/>
                </a:solidFill>
                <a:latin typeface="Calibri"/>
                <a:ea typeface="Calibri"/>
                <a:cs typeface="Calibri"/>
                <a:sym typeface="Calibri"/>
              </a:rPr>
              <a:t>اختبار "واطسن - جليسر" للتفكير الناقد. Test Glasser &amp; Watson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يعد تصنيف واطسون وجليسر من أشهر التصنيفات التي وضعت لمها ارت التفكير الناقد وهي اختبارات فرعية لكل مهارة كما يأتي:</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الاستتنتاج: هـو العمليـة العقليـة التـي يتوصـل مـن خلالهـا الفـرد إلـى اسـتنتاجات معينـة متفاوتـة فـي الدقـة بنـاء على الحقائق والبيانات مقدمة إليه.</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معرفة الافتراضات : هي العملية العقلية التي يتعرف من خلالها الفرد افتراضات متضمنة في المواقف إليه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الاستنباط: هي العملية العقلية التي يصل بها الفرد إلى نتيجة ما بناء على وجود مقدمتين منطقيتين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التفسير: هي العملية العقلية التي يحكم من خلالها الفـرد علـى اسـتنتاجات مقترحـة هـل هـي مرتبـة منطقيـا مـع المعلومات المقدمة إليه أم ال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تقويم الحجج : هي العملية العقلية التي نميز من خلالها الحجـج القويـة والحجـج الضـعيفة بنـاء علـى أهميتهـا وصلتها بالأسئلة المقدمة للمتعلم .</a:t>
            </a:r>
            <a:endParaRPr/>
          </a:p>
          <a:p>
            <a:pPr indent="0" lvl="0" marL="0" marR="0" rtl="1" algn="just">
              <a:spcBef>
                <a:spcPts val="0"/>
              </a:spcBef>
              <a:spcAft>
                <a:spcPts val="0"/>
              </a:spcAft>
              <a:buNone/>
            </a:pPr>
            <a:r>
              <a:rPr b="1" lang="ar-JO" sz="2000">
                <a:solidFill>
                  <a:schemeClr val="dk1"/>
                </a:solidFill>
                <a:latin typeface="Calibri"/>
                <a:ea typeface="Calibri"/>
                <a:cs typeface="Calibri"/>
                <a:sym typeface="Calibri"/>
              </a:rPr>
              <a:t>: اختبار  Slater &amp; Munro للتفكير الناقد:</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يهدف للتمييز بين الحقيقة والرأي، ويمكن استخدام هذه ويمكن تطبيقها أثناء الأنشطة داخل وخارج الصف.</a:t>
            </a:r>
            <a:endParaRPr/>
          </a:p>
          <a:p>
            <a:pPr indent="0" lvl="0" marL="0" marR="0" rtl="1" algn="just">
              <a:spcBef>
                <a:spcPts val="0"/>
              </a:spcBef>
              <a:spcAft>
                <a:spcPts val="0"/>
              </a:spcAft>
              <a:buNone/>
            </a:pPr>
            <a:r>
              <a:rPr lang="ar-JO" sz="2000">
                <a:solidFill>
                  <a:srgbClr val="00B0F0"/>
                </a:solidFill>
                <a:latin typeface="Calibri"/>
                <a:ea typeface="Calibri"/>
                <a:cs typeface="Calibri"/>
                <a:sym typeface="Calibri"/>
              </a:rPr>
              <a:t>أمثلة على الحقائق</a:t>
            </a:r>
            <a:r>
              <a:rPr lang="ar-JO" sz="2000">
                <a:solidFill>
                  <a:schemeClr val="dk1"/>
                </a:solidFill>
                <a:latin typeface="Calibri"/>
                <a:ea typeface="Calibri"/>
                <a:cs typeface="Calibri"/>
                <a:sym typeface="Calibri"/>
              </a:rPr>
              <a:t>: مجموع زوايا المثلث 180 درجة.</a:t>
            </a:r>
            <a:endParaRPr/>
          </a:p>
          <a:p>
            <a:pPr indent="0" lvl="0" marL="0" marR="0" rtl="1" algn="just">
              <a:spcBef>
                <a:spcPts val="0"/>
              </a:spcBef>
              <a:spcAft>
                <a:spcPts val="0"/>
              </a:spcAft>
              <a:buNone/>
            </a:pPr>
            <a:r>
              <a:rPr lang="ar-JO" sz="2000">
                <a:solidFill>
                  <a:srgbClr val="00B0F0"/>
                </a:solidFill>
                <a:latin typeface="Calibri"/>
                <a:ea typeface="Calibri"/>
                <a:cs typeface="Calibri"/>
                <a:sym typeface="Calibri"/>
              </a:rPr>
              <a:t>أمثلة على الآراء: </a:t>
            </a:r>
            <a:r>
              <a:rPr lang="ar-JO" sz="2000">
                <a:solidFill>
                  <a:schemeClr val="dk1"/>
                </a:solidFill>
                <a:latin typeface="Calibri"/>
                <a:ea typeface="Calibri"/>
                <a:cs typeface="Calibri"/>
                <a:sym typeface="Calibri"/>
              </a:rPr>
              <a:t>تخصص الطب البيطري أفضل من تخصص الطب البشري</a:t>
            </a:r>
            <a:endParaRPr/>
          </a:p>
        </p:txBody>
      </p:sp>
      <p:pic>
        <p:nvPicPr>
          <p:cNvPr id="419" name="Google Shape;419;p28"/>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420" name="Google Shape;420;p28"/>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29"/>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26" name="Google Shape;426;p29"/>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pic>
        <p:nvPicPr>
          <p:cNvPr id="427" name="Google Shape;427;p29"/>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pic>
        <p:nvPicPr>
          <p:cNvPr id="428" name="Google Shape;428;p29"/>
          <p:cNvPicPr preferRelativeResize="0"/>
          <p:nvPr/>
        </p:nvPicPr>
        <p:blipFill rotWithShape="1">
          <a:blip r:embed="rId4">
            <a:alphaModFix/>
          </a:blip>
          <a:srcRect b="0" l="0" r="0" t="0"/>
          <a:stretch/>
        </p:blipFill>
        <p:spPr>
          <a:xfrm>
            <a:off x="-1" y="3231472"/>
            <a:ext cx="12192000" cy="3626528"/>
          </a:xfrm>
          <a:prstGeom prst="rect">
            <a:avLst/>
          </a:prstGeom>
          <a:noFill/>
          <a:ln>
            <a:noFill/>
          </a:ln>
        </p:spPr>
      </p:pic>
      <p:sp>
        <p:nvSpPr>
          <p:cNvPr id="429" name="Google Shape;429;p29"/>
          <p:cNvSpPr txBox="1"/>
          <p:nvPr/>
        </p:nvSpPr>
        <p:spPr>
          <a:xfrm>
            <a:off x="4904131" y="6519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2F5496"/>
              </a:buClr>
              <a:buSzPts val="1600"/>
              <a:buFont typeface="Calibri"/>
              <a:buNone/>
            </a:pPr>
            <a:r>
              <a:rPr b="0" i="0" lang="ar-JO" sz="1600" u="none" cap="none" strike="noStrike">
                <a:solidFill>
                  <a:srgbClr val="2F5496"/>
                </a:solidFill>
                <a:latin typeface="Calibri"/>
                <a:ea typeface="Calibri"/>
                <a:cs typeface="Calibri"/>
                <a:sym typeface="Calibri"/>
              </a:rPr>
              <a:t>www.midocean.ae</a:t>
            </a:r>
            <a:endParaRPr/>
          </a:p>
        </p:txBody>
      </p:sp>
      <p:sp>
        <p:nvSpPr>
          <p:cNvPr id="430" name="Google Shape;430;p29"/>
          <p:cNvSpPr txBox="1"/>
          <p:nvPr/>
        </p:nvSpPr>
        <p:spPr>
          <a:xfrm>
            <a:off x="3344151" y="454586"/>
            <a:ext cx="4697807" cy="1200329"/>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JO" sz="2400">
                <a:solidFill>
                  <a:schemeClr val="lt1"/>
                </a:solidFill>
                <a:latin typeface="Calibri"/>
                <a:ea typeface="Calibri"/>
                <a:cs typeface="Calibri"/>
                <a:sym typeface="Calibri"/>
              </a:rPr>
              <a:t>تطبيق على استراتيجية Slater &amp; Munro للتفكير الناقد:</a:t>
            </a:r>
            <a:endParaRPr/>
          </a:p>
          <a:p>
            <a:pPr indent="0" lvl="0" marL="0" marR="0" rtl="1" algn="r">
              <a:spcBef>
                <a:spcPts val="0"/>
              </a:spcBef>
              <a:spcAft>
                <a:spcPts val="0"/>
              </a:spcAft>
              <a:buNone/>
            </a:pPr>
            <a:r>
              <a:rPr lang="ar-JO" sz="2400">
                <a:solidFill>
                  <a:schemeClr val="dk1"/>
                </a:solidFill>
                <a:latin typeface="Calibri"/>
                <a:ea typeface="Calibri"/>
                <a:cs typeface="Calibri"/>
                <a:sym typeface="Calibri"/>
              </a:rPr>
              <a:t> </a:t>
            </a:r>
            <a:r>
              <a:rPr lang="ar-JO" sz="2400">
                <a:solidFill>
                  <a:schemeClr val="lt1"/>
                </a:solidFill>
                <a:latin typeface="Calibri"/>
                <a:ea typeface="Calibri"/>
                <a:cs typeface="Calibri"/>
                <a:sym typeface="Calibri"/>
              </a:rPr>
              <a:t>ميز بين </a:t>
            </a:r>
            <a:r>
              <a:rPr b="1" lang="ar-JO" sz="2400">
                <a:solidFill>
                  <a:srgbClr val="FF0000"/>
                </a:solidFill>
                <a:latin typeface="Calibri"/>
                <a:ea typeface="Calibri"/>
                <a:cs typeface="Calibri"/>
                <a:sym typeface="Calibri"/>
              </a:rPr>
              <a:t>الحقيقة</a:t>
            </a:r>
            <a:r>
              <a:rPr lang="ar-JO" sz="2400">
                <a:solidFill>
                  <a:schemeClr val="dk1"/>
                </a:solidFill>
                <a:latin typeface="Calibri"/>
                <a:ea typeface="Calibri"/>
                <a:cs typeface="Calibri"/>
                <a:sym typeface="Calibri"/>
              </a:rPr>
              <a:t> </a:t>
            </a:r>
            <a:r>
              <a:rPr b="1" lang="ar-JO" sz="2400">
                <a:solidFill>
                  <a:srgbClr val="548135"/>
                </a:solidFill>
                <a:latin typeface="Calibri"/>
                <a:ea typeface="Calibri"/>
                <a:cs typeface="Calibri"/>
                <a:sym typeface="Calibri"/>
              </a:rPr>
              <a:t>والرأي</a:t>
            </a:r>
            <a:r>
              <a:rPr lang="ar-JO" sz="2400">
                <a:solidFill>
                  <a:schemeClr val="lt1"/>
                </a:solidFill>
                <a:latin typeface="Calibri"/>
                <a:ea typeface="Calibri"/>
                <a:cs typeface="Calibri"/>
                <a:sym typeface="Calibri"/>
              </a:rPr>
              <a:t>؟</a:t>
            </a:r>
            <a:endParaRPr/>
          </a:p>
        </p:txBody>
      </p:sp>
      <p:sp>
        <p:nvSpPr>
          <p:cNvPr id="431" name="Google Shape;431;p29"/>
          <p:cNvSpPr txBox="1"/>
          <p:nvPr/>
        </p:nvSpPr>
        <p:spPr>
          <a:xfrm>
            <a:off x="888999" y="1475694"/>
            <a:ext cx="4295559" cy="2805320"/>
          </a:xfrm>
          <a:prstGeom prst="rect">
            <a:avLst/>
          </a:prstGeom>
          <a:noFill/>
          <a:ln>
            <a:noFill/>
          </a:ln>
        </p:spPr>
        <p:txBody>
          <a:bodyPr anchorCtr="0" anchor="t" bIns="45700" lIns="91425" spcFirstLastPara="1" rIns="91425" wrap="square" tIns="45700">
            <a:spAutoFit/>
          </a:bodyPr>
          <a:lstStyle/>
          <a:p>
            <a:pPr indent="0" lvl="0" marL="0" marR="0" rtl="0" algn="r">
              <a:lnSpc>
                <a:spcPct val="150000"/>
              </a:lnSpc>
              <a:spcBef>
                <a:spcPts val="0"/>
              </a:spcBef>
              <a:spcAft>
                <a:spcPts val="0"/>
              </a:spcAft>
              <a:buNone/>
            </a:pPr>
            <a:r>
              <a:rPr b="1" lang="ar-JO" sz="2000">
                <a:solidFill>
                  <a:schemeClr val="lt1"/>
                </a:solidFill>
                <a:latin typeface="Calibri"/>
                <a:ea typeface="Calibri"/>
                <a:cs typeface="Calibri"/>
                <a:sym typeface="Calibri"/>
              </a:rPr>
              <a:t>- الرياض عاصمة المملكة العربية السعودية. </a:t>
            </a:r>
            <a:endParaRPr/>
          </a:p>
          <a:p>
            <a:pPr indent="0" lvl="0" marL="0" marR="0" rtl="0" algn="r">
              <a:lnSpc>
                <a:spcPct val="150000"/>
              </a:lnSpc>
              <a:spcBef>
                <a:spcPts val="0"/>
              </a:spcBef>
              <a:spcAft>
                <a:spcPts val="0"/>
              </a:spcAft>
              <a:buNone/>
            </a:pPr>
            <a:r>
              <a:rPr b="1" lang="ar-JO" sz="2000">
                <a:solidFill>
                  <a:schemeClr val="lt1"/>
                </a:solidFill>
                <a:latin typeface="Calibri"/>
                <a:ea typeface="Calibri"/>
                <a:cs typeface="Calibri"/>
                <a:sym typeface="Calibri"/>
              </a:rPr>
              <a:t>- تنقسم الكلمة إلى اسم وفعل وحرف.</a:t>
            </a:r>
            <a:endParaRPr/>
          </a:p>
          <a:p>
            <a:pPr indent="0" lvl="0" marL="0" marR="0" rtl="0" algn="r">
              <a:lnSpc>
                <a:spcPct val="150000"/>
              </a:lnSpc>
              <a:spcBef>
                <a:spcPts val="0"/>
              </a:spcBef>
              <a:spcAft>
                <a:spcPts val="0"/>
              </a:spcAft>
              <a:buNone/>
            </a:pPr>
            <a:r>
              <a:rPr b="1" lang="ar-JO" sz="2000">
                <a:solidFill>
                  <a:schemeClr val="lt1"/>
                </a:solidFill>
                <a:latin typeface="Calibri"/>
                <a:ea typeface="Calibri"/>
                <a:cs typeface="Calibri"/>
                <a:sym typeface="Calibri"/>
              </a:rPr>
              <a:t>- المعادن تتمدد بالحرارة. </a:t>
            </a:r>
            <a:endParaRPr/>
          </a:p>
          <a:p>
            <a:pPr indent="0" lvl="0" marL="0" marR="0" rtl="0" algn="r">
              <a:lnSpc>
                <a:spcPct val="150000"/>
              </a:lnSpc>
              <a:spcBef>
                <a:spcPts val="0"/>
              </a:spcBef>
              <a:spcAft>
                <a:spcPts val="0"/>
              </a:spcAft>
              <a:buNone/>
            </a:pPr>
            <a:r>
              <a:rPr b="1" lang="ar-JO" sz="2000">
                <a:solidFill>
                  <a:schemeClr val="lt1"/>
                </a:solidFill>
                <a:latin typeface="Calibri"/>
                <a:ea typeface="Calibri"/>
                <a:cs typeface="Calibri"/>
                <a:sym typeface="Calibri"/>
              </a:rPr>
              <a:t>- تعلم الرياضيات أصعب من تعلم الفيزياء.</a:t>
            </a:r>
            <a:endParaRPr/>
          </a:p>
          <a:p>
            <a:pPr indent="0" lvl="0" marL="0" marR="0" rtl="0" algn="r">
              <a:lnSpc>
                <a:spcPct val="150000"/>
              </a:lnSpc>
              <a:spcBef>
                <a:spcPts val="0"/>
              </a:spcBef>
              <a:spcAft>
                <a:spcPts val="0"/>
              </a:spcAft>
              <a:buNone/>
            </a:pPr>
            <a:r>
              <a:rPr b="1" lang="ar-JO" sz="2000">
                <a:solidFill>
                  <a:schemeClr val="lt1"/>
                </a:solidFill>
                <a:latin typeface="Calibri"/>
                <a:ea typeface="Calibri"/>
                <a:cs typeface="Calibri"/>
                <a:sym typeface="Calibri"/>
              </a:rPr>
              <a:t> - مهنة المحاماة هي المهنة الأولى في العالم. </a:t>
            </a:r>
            <a:endParaRPr/>
          </a:p>
          <a:p>
            <a:pPr indent="0" lvl="0" marL="0" marR="0" rtl="0" algn="r">
              <a:lnSpc>
                <a:spcPct val="150000"/>
              </a:lnSpc>
              <a:spcBef>
                <a:spcPts val="0"/>
              </a:spcBef>
              <a:spcAft>
                <a:spcPts val="0"/>
              </a:spcAft>
              <a:buNone/>
            </a:pPr>
            <a:r>
              <a:t/>
            </a:r>
            <a:endParaRPr b="1" sz="2000">
              <a:solidFill>
                <a:schemeClr val="lt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0"/>
          <p:cNvSpPr/>
          <p:nvPr/>
        </p:nvSpPr>
        <p:spPr>
          <a:xfrm>
            <a:off x="153547" y="960634"/>
            <a:ext cx="11756571" cy="56206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7" name="Google Shape;437;p30"/>
          <p:cNvSpPr txBox="1"/>
          <p:nvPr/>
        </p:nvSpPr>
        <p:spPr>
          <a:xfrm>
            <a:off x="4904131" y="276721"/>
            <a:ext cx="348526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2800">
                <a:solidFill>
                  <a:srgbClr val="FFFFFF"/>
                </a:solidFill>
                <a:latin typeface="Times New Roman"/>
                <a:ea typeface="Times New Roman"/>
                <a:cs typeface="Times New Roman"/>
                <a:sym typeface="Times New Roman"/>
              </a:rPr>
              <a:t>معوقات التفكير الناقد</a:t>
            </a:r>
            <a:endParaRPr b="1" i="0" sz="2800" u="none" cap="none" strike="noStrike">
              <a:solidFill>
                <a:srgbClr val="FFFFFF"/>
              </a:solidFill>
              <a:latin typeface="Times New Roman"/>
              <a:ea typeface="Times New Roman"/>
              <a:cs typeface="Times New Roman"/>
              <a:sym typeface="Times New Roman"/>
            </a:endParaRPr>
          </a:p>
        </p:txBody>
      </p:sp>
      <p:sp>
        <p:nvSpPr>
          <p:cNvPr id="438" name="Google Shape;438;p30"/>
          <p:cNvSpPr/>
          <p:nvPr/>
        </p:nvSpPr>
        <p:spPr>
          <a:xfrm>
            <a:off x="417762" y="127872"/>
            <a:ext cx="942476" cy="750099"/>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9" name="Google Shape;439;p30"/>
          <p:cNvSpPr txBox="1"/>
          <p:nvPr/>
        </p:nvSpPr>
        <p:spPr>
          <a:xfrm>
            <a:off x="470472" y="210535"/>
            <a:ext cx="83705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imes New Roman"/>
              <a:buNone/>
            </a:pPr>
            <a:r>
              <a:rPr lang="ar-JO" sz="1600">
                <a:solidFill>
                  <a:srgbClr val="FFFFFF"/>
                </a:solidFill>
                <a:latin typeface="Times New Roman"/>
                <a:ea typeface="Times New Roman"/>
                <a:cs typeface="Times New Roman"/>
                <a:sym typeface="Times New Roman"/>
              </a:rPr>
              <a:t>Lecture 7</a:t>
            </a:r>
            <a:endParaRPr b="0" i="0" sz="1600" u="none" cap="none" strike="noStrike">
              <a:solidFill>
                <a:srgbClr val="FFFFFF"/>
              </a:solidFill>
              <a:latin typeface="Times New Roman"/>
              <a:ea typeface="Times New Roman"/>
              <a:cs typeface="Times New Roman"/>
              <a:sym typeface="Times New Roman"/>
            </a:endParaRPr>
          </a:p>
        </p:txBody>
      </p:sp>
      <p:sp>
        <p:nvSpPr>
          <p:cNvPr id="440" name="Google Shape;440;p30"/>
          <p:cNvSpPr txBox="1"/>
          <p:nvPr/>
        </p:nvSpPr>
        <p:spPr>
          <a:xfrm>
            <a:off x="251926" y="1453180"/>
            <a:ext cx="11559814" cy="38472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1900">
                <a:solidFill>
                  <a:schemeClr val="dk1"/>
                </a:solidFill>
                <a:latin typeface="Times New Roman"/>
                <a:ea typeface="Times New Roman"/>
                <a:cs typeface="Times New Roman"/>
                <a:sym typeface="Times New Roman"/>
              </a:rPr>
              <a:t>  </a:t>
            </a:r>
            <a:endParaRPr i="0" sz="1900">
              <a:solidFill>
                <a:schemeClr val="dk1"/>
              </a:solidFill>
              <a:latin typeface="Times New Roman"/>
              <a:ea typeface="Times New Roman"/>
              <a:cs typeface="Times New Roman"/>
              <a:sym typeface="Times New Roman"/>
            </a:endParaRPr>
          </a:p>
        </p:txBody>
      </p:sp>
      <p:pic>
        <p:nvPicPr>
          <p:cNvPr id="441" name="Google Shape;441;p30"/>
          <p:cNvPicPr preferRelativeResize="0"/>
          <p:nvPr/>
        </p:nvPicPr>
        <p:blipFill rotWithShape="1">
          <a:blip r:embed="rId3">
            <a:alphaModFix/>
          </a:blip>
          <a:srcRect b="0" l="0" r="0" t="0"/>
          <a:stretch/>
        </p:blipFill>
        <p:spPr>
          <a:xfrm>
            <a:off x="9721022" y="-110522"/>
            <a:ext cx="2383737" cy="1125123"/>
          </a:xfrm>
          <a:prstGeom prst="rect">
            <a:avLst/>
          </a:prstGeom>
          <a:noFill/>
          <a:ln>
            <a:noFill/>
          </a:ln>
        </p:spPr>
      </p:pic>
      <p:sp>
        <p:nvSpPr>
          <p:cNvPr id="442" name="Google Shape;442;p30"/>
          <p:cNvSpPr txBox="1"/>
          <p:nvPr/>
        </p:nvSpPr>
        <p:spPr>
          <a:xfrm>
            <a:off x="4671668" y="6475446"/>
            <a:ext cx="2616200" cy="33855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Calibri"/>
              <a:buNone/>
            </a:pPr>
            <a:r>
              <a:rPr b="0" i="0" lang="ar-JO" sz="1600" u="none" cap="none" strike="noStrike">
                <a:solidFill>
                  <a:srgbClr val="FFFFFF"/>
                </a:solidFill>
                <a:latin typeface="Calibri"/>
                <a:ea typeface="Calibri"/>
                <a:cs typeface="Calibri"/>
                <a:sym typeface="Calibri"/>
              </a:rPr>
              <a:t>www.midocean.ae</a:t>
            </a:r>
            <a:endParaRPr/>
          </a:p>
        </p:txBody>
      </p:sp>
      <p:grpSp>
        <p:nvGrpSpPr>
          <p:cNvPr id="443" name="Google Shape;443;p30"/>
          <p:cNvGrpSpPr/>
          <p:nvPr/>
        </p:nvGrpSpPr>
        <p:grpSpPr>
          <a:xfrm>
            <a:off x="251926" y="2309099"/>
            <a:ext cx="4203227" cy="4272180"/>
            <a:chOff x="683568" y="2533698"/>
            <a:chExt cx="4536504" cy="2902694"/>
          </a:xfrm>
        </p:grpSpPr>
        <p:sp>
          <p:nvSpPr>
            <p:cNvPr id="444" name="Google Shape;444;p30"/>
            <p:cNvSpPr/>
            <p:nvPr/>
          </p:nvSpPr>
          <p:spPr>
            <a:xfrm>
              <a:off x="683568" y="3263960"/>
              <a:ext cx="1694196" cy="1406401"/>
            </a:xfrm>
            <a:prstGeom prst="hexagon">
              <a:avLst>
                <a:gd fmla="val 25000" name="adj"/>
                <a:gd fmla="val 115470" name="vf"/>
              </a:avLst>
            </a:prstGeom>
            <a:noFill/>
            <a:ln cap="flat" cmpd="sng" w="6350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Calibri"/>
                <a:ea typeface="Calibri"/>
                <a:cs typeface="Calibri"/>
                <a:sym typeface="Calibri"/>
              </a:endParaRPr>
            </a:p>
          </p:txBody>
        </p:sp>
        <p:sp>
          <p:nvSpPr>
            <p:cNvPr id="445" name="Google Shape;445;p30"/>
            <p:cNvSpPr/>
            <p:nvPr/>
          </p:nvSpPr>
          <p:spPr>
            <a:xfrm>
              <a:off x="2104722" y="2533698"/>
              <a:ext cx="1694196" cy="1406401"/>
            </a:xfrm>
            <a:prstGeom prst="hexagon">
              <a:avLst>
                <a:gd fmla="val 25000" name="adj"/>
                <a:gd fmla="val 115470" name="vf"/>
              </a:avLst>
            </a:prstGeom>
            <a:noFill/>
            <a:ln cap="flat" cmpd="sng" w="635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Calibri"/>
                <a:ea typeface="Calibri"/>
                <a:cs typeface="Calibri"/>
                <a:sym typeface="Calibri"/>
              </a:endParaRPr>
            </a:p>
          </p:txBody>
        </p:sp>
        <p:sp>
          <p:nvSpPr>
            <p:cNvPr id="446" name="Google Shape;446;p30"/>
            <p:cNvSpPr/>
            <p:nvPr/>
          </p:nvSpPr>
          <p:spPr>
            <a:xfrm>
              <a:off x="2104722" y="4029991"/>
              <a:ext cx="1694196" cy="1406401"/>
            </a:xfrm>
            <a:prstGeom prst="hexagon">
              <a:avLst>
                <a:gd fmla="val 25000" name="adj"/>
                <a:gd fmla="val 115470" name="vf"/>
              </a:avLst>
            </a:prstGeom>
            <a:noFill/>
            <a:ln cap="flat" cmpd="sng" w="63500">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Calibri"/>
                <a:ea typeface="Calibri"/>
                <a:cs typeface="Calibri"/>
                <a:sym typeface="Calibri"/>
              </a:endParaRPr>
            </a:p>
          </p:txBody>
        </p:sp>
        <p:sp>
          <p:nvSpPr>
            <p:cNvPr id="447" name="Google Shape;447;p30"/>
            <p:cNvSpPr/>
            <p:nvPr/>
          </p:nvSpPr>
          <p:spPr>
            <a:xfrm>
              <a:off x="3525876" y="3274191"/>
              <a:ext cx="1694196" cy="1406401"/>
            </a:xfrm>
            <a:prstGeom prst="hexagon">
              <a:avLst>
                <a:gd fmla="val 25000" name="adj"/>
                <a:gd fmla="val 115470" name="vf"/>
              </a:avLst>
            </a:prstGeom>
            <a:noFill/>
            <a:ln cap="flat" cmpd="sng" w="635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Calibri"/>
                <a:ea typeface="Calibri"/>
                <a:cs typeface="Calibri"/>
                <a:sym typeface="Calibri"/>
              </a:endParaRPr>
            </a:p>
          </p:txBody>
        </p:sp>
      </p:grpSp>
      <p:sp>
        <p:nvSpPr>
          <p:cNvPr id="448" name="Google Shape;448;p30"/>
          <p:cNvSpPr/>
          <p:nvPr/>
        </p:nvSpPr>
        <p:spPr>
          <a:xfrm>
            <a:off x="4267414" y="2671928"/>
            <a:ext cx="1694196" cy="1793104"/>
          </a:xfrm>
          <a:prstGeom prst="hexagon">
            <a:avLst>
              <a:gd fmla="val 25000" name="adj"/>
              <a:gd fmla="val 115470" name="vf"/>
            </a:avLst>
          </a:prstGeom>
          <a:noFill/>
          <a:ln cap="flat" cmpd="sng" w="63500">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Calibri"/>
              <a:ea typeface="Calibri"/>
              <a:cs typeface="Calibri"/>
              <a:sym typeface="Calibri"/>
            </a:endParaRPr>
          </a:p>
        </p:txBody>
      </p:sp>
      <p:sp>
        <p:nvSpPr>
          <p:cNvPr id="449" name="Google Shape;449;p30"/>
          <p:cNvSpPr/>
          <p:nvPr/>
        </p:nvSpPr>
        <p:spPr>
          <a:xfrm>
            <a:off x="2859336" y="1373105"/>
            <a:ext cx="1694196" cy="1871986"/>
          </a:xfrm>
          <a:prstGeom prst="hexagon">
            <a:avLst>
              <a:gd fmla="val 25000" name="adj"/>
              <a:gd fmla="val 115470" name="vf"/>
            </a:avLst>
          </a:prstGeom>
          <a:noFill/>
          <a:ln cap="flat" cmpd="sng" w="63500">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Calibri"/>
              <a:ea typeface="Calibri"/>
              <a:cs typeface="Calibri"/>
              <a:sym typeface="Calibri"/>
            </a:endParaRPr>
          </a:p>
        </p:txBody>
      </p:sp>
      <p:sp>
        <p:nvSpPr>
          <p:cNvPr id="450" name="Google Shape;450;p30"/>
          <p:cNvSpPr txBox="1"/>
          <p:nvPr/>
        </p:nvSpPr>
        <p:spPr>
          <a:xfrm>
            <a:off x="3074123" y="4049534"/>
            <a:ext cx="119329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400">
                <a:solidFill>
                  <a:srgbClr val="00B0F0"/>
                </a:solidFill>
                <a:latin typeface="Calibri"/>
                <a:ea typeface="Calibri"/>
                <a:cs typeface="Calibri"/>
                <a:sym typeface="Calibri"/>
              </a:rPr>
              <a:t>التعصب</a:t>
            </a:r>
            <a:endParaRPr b="1" sz="2400">
              <a:solidFill>
                <a:schemeClr val="dk1"/>
              </a:solidFill>
              <a:latin typeface="Calibri"/>
              <a:ea typeface="Calibri"/>
              <a:cs typeface="Calibri"/>
              <a:sym typeface="Calibri"/>
            </a:endParaRPr>
          </a:p>
        </p:txBody>
      </p:sp>
      <p:sp>
        <p:nvSpPr>
          <p:cNvPr id="451" name="Google Shape;451;p30"/>
          <p:cNvSpPr txBox="1"/>
          <p:nvPr/>
        </p:nvSpPr>
        <p:spPr>
          <a:xfrm>
            <a:off x="1797246" y="3052919"/>
            <a:ext cx="119329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400">
                <a:solidFill>
                  <a:srgbClr val="00B0F0"/>
                </a:solidFill>
                <a:latin typeface="Calibri"/>
                <a:ea typeface="Calibri"/>
                <a:cs typeface="Calibri"/>
                <a:sym typeface="Calibri"/>
              </a:rPr>
              <a:t>الجمود</a:t>
            </a:r>
            <a:endParaRPr b="1" sz="2400">
              <a:solidFill>
                <a:schemeClr val="dk1"/>
              </a:solidFill>
              <a:latin typeface="Calibri"/>
              <a:ea typeface="Calibri"/>
              <a:cs typeface="Calibri"/>
              <a:sym typeface="Calibri"/>
            </a:endParaRPr>
          </a:p>
        </p:txBody>
      </p:sp>
      <p:sp>
        <p:nvSpPr>
          <p:cNvPr id="452" name="Google Shape;452;p30"/>
          <p:cNvSpPr txBox="1"/>
          <p:nvPr/>
        </p:nvSpPr>
        <p:spPr>
          <a:xfrm>
            <a:off x="1820326" y="5238062"/>
            <a:ext cx="119329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400">
                <a:solidFill>
                  <a:srgbClr val="00B0F0"/>
                </a:solidFill>
                <a:latin typeface="Calibri"/>
                <a:ea typeface="Calibri"/>
                <a:cs typeface="Calibri"/>
                <a:sym typeface="Calibri"/>
              </a:rPr>
              <a:t>الخوف</a:t>
            </a:r>
            <a:endParaRPr b="1" sz="2400">
              <a:solidFill>
                <a:schemeClr val="dk1"/>
              </a:solidFill>
              <a:latin typeface="Calibri"/>
              <a:ea typeface="Calibri"/>
              <a:cs typeface="Calibri"/>
              <a:sym typeface="Calibri"/>
            </a:endParaRPr>
          </a:p>
        </p:txBody>
      </p:sp>
      <p:sp>
        <p:nvSpPr>
          <p:cNvPr id="453" name="Google Shape;453;p30"/>
          <p:cNvSpPr txBox="1"/>
          <p:nvPr/>
        </p:nvSpPr>
        <p:spPr>
          <a:xfrm>
            <a:off x="455225" y="4047787"/>
            <a:ext cx="119329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400">
                <a:solidFill>
                  <a:srgbClr val="00B0F0"/>
                </a:solidFill>
                <a:latin typeface="Calibri"/>
                <a:ea typeface="Calibri"/>
                <a:cs typeface="Calibri"/>
                <a:sym typeface="Calibri"/>
              </a:rPr>
              <a:t>المسايرة</a:t>
            </a:r>
            <a:endParaRPr b="1" sz="2400">
              <a:solidFill>
                <a:schemeClr val="dk1"/>
              </a:solidFill>
              <a:latin typeface="Calibri"/>
              <a:ea typeface="Calibri"/>
              <a:cs typeface="Calibri"/>
              <a:sym typeface="Calibri"/>
            </a:endParaRPr>
          </a:p>
        </p:txBody>
      </p:sp>
      <p:sp>
        <p:nvSpPr>
          <p:cNvPr id="454" name="Google Shape;454;p30"/>
          <p:cNvSpPr txBox="1"/>
          <p:nvPr/>
        </p:nvSpPr>
        <p:spPr>
          <a:xfrm>
            <a:off x="3100208" y="2039606"/>
            <a:ext cx="119329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400">
                <a:solidFill>
                  <a:srgbClr val="00B0F0"/>
                </a:solidFill>
                <a:latin typeface="Calibri"/>
                <a:ea typeface="Calibri"/>
                <a:cs typeface="Calibri"/>
                <a:sym typeface="Calibri"/>
              </a:rPr>
              <a:t>العناد</a:t>
            </a:r>
            <a:endParaRPr b="1" sz="2400">
              <a:solidFill>
                <a:schemeClr val="dk1"/>
              </a:solidFill>
              <a:latin typeface="Calibri"/>
              <a:ea typeface="Calibri"/>
              <a:cs typeface="Calibri"/>
              <a:sym typeface="Calibri"/>
            </a:endParaRPr>
          </a:p>
        </p:txBody>
      </p:sp>
      <p:sp>
        <p:nvSpPr>
          <p:cNvPr id="455" name="Google Shape;455;p30"/>
          <p:cNvSpPr txBox="1"/>
          <p:nvPr/>
        </p:nvSpPr>
        <p:spPr>
          <a:xfrm>
            <a:off x="4601419" y="3398955"/>
            <a:ext cx="119329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400">
                <a:solidFill>
                  <a:srgbClr val="00B0F0"/>
                </a:solidFill>
                <a:latin typeface="Calibri"/>
                <a:ea typeface="Calibri"/>
                <a:cs typeface="Calibri"/>
                <a:sym typeface="Calibri"/>
              </a:rPr>
              <a:t>الكسل</a:t>
            </a:r>
            <a:endParaRPr b="1" sz="2400">
              <a:solidFill>
                <a:schemeClr val="dk1"/>
              </a:solidFill>
              <a:latin typeface="Calibri"/>
              <a:ea typeface="Calibri"/>
              <a:cs typeface="Calibri"/>
              <a:sym typeface="Calibri"/>
            </a:endParaRPr>
          </a:p>
        </p:txBody>
      </p:sp>
      <p:sp>
        <p:nvSpPr>
          <p:cNvPr id="456" name="Google Shape;456;p30"/>
          <p:cNvSpPr txBox="1"/>
          <p:nvPr/>
        </p:nvSpPr>
        <p:spPr>
          <a:xfrm>
            <a:off x="5861188" y="1205279"/>
            <a:ext cx="5950552" cy="501675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JO" sz="2000">
                <a:solidFill>
                  <a:schemeClr val="dk1"/>
                </a:solidFill>
                <a:latin typeface="Calibri"/>
                <a:ea typeface="Calibri"/>
                <a:cs typeface="Calibri"/>
                <a:sym typeface="Calibri"/>
              </a:rPr>
              <a:t>أما البعض فيرى أن هناك مجموعة من الصعوبات التي تواجه تعليم وتعلم مها ارت التفكير الناقد كالتالي </a:t>
            </a:r>
            <a:r>
              <a:rPr lang="ar-JO" sz="2000">
                <a:solidFill>
                  <a:schemeClr val="dk1"/>
                </a:solidFill>
                <a:latin typeface="Calibri"/>
                <a:ea typeface="Calibri"/>
                <a:cs typeface="Calibri"/>
                <a:sym typeface="Calibri"/>
              </a:rPr>
              <a:t>: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المهارات الخاصة التي يحتاجها التفكير الناقد على شكل دروس مشروحة بدقة وموضحة بأمثلة وتمارين.</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 قلة توافر البرامج المعدة خصيصا لتكتسب المهارة التي يتدرب عليها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 قلة توافر اختبارات ومقاييس تتمتع بدلالات سيكومترية موثوقة لقياس مهارات التفكير الناقد للمجتمعات المتباينة, إذ أن معظم اختبارات ومقاييس مهارات التفكير الناقد مستوردة وغير مناسبة لكثير من البيئات .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غياب التأهيل العلمي والتربوي للمعلمين وبالتالي فإن قدراته على تعليم مها ارت التفكير الناقد ستكون ضعيفة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 قلة توافر أدلة لاستخدام البرامج التي ترشد المعلم إلى كيفية شرح مهارات التفكير الناقد وكذلك إرشادات توضح دور كل من المعلم والطالب في عملية تعليم وتعلم مهارات التفكير الناقد .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غياب الدافعية لدى المعلم والمتعلم والمدير التي تدفعهم بعدم الالتزام بالأعمال التي ينبغي عليهما تنفيذها لتعليم وتعلم التفكير الناقد .</a:t>
            </a:r>
            <a:endParaRPr/>
          </a:p>
          <a:p>
            <a:pPr indent="0" lvl="0" marL="0" marR="0" rtl="1" algn="just">
              <a:spcBef>
                <a:spcPts val="0"/>
              </a:spcBef>
              <a:spcAft>
                <a:spcPts val="0"/>
              </a:spcAft>
              <a:buNone/>
            </a:pPr>
            <a:r>
              <a:rPr lang="ar-JO" sz="2000">
                <a:solidFill>
                  <a:schemeClr val="dk1"/>
                </a:solidFill>
                <a:latin typeface="Calibri"/>
                <a:ea typeface="Calibri"/>
                <a:cs typeface="Calibri"/>
                <a:sym typeface="Calibri"/>
              </a:rPr>
              <a:t> - عدم توافر البيئة الصفية التي تدعم تعليم وتعلم مهارات التفكير الناقد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31"/>
          <p:cNvSpPr/>
          <p:nvPr/>
        </p:nvSpPr>
        <p:spPr>
          <a:xfrm>
            <a:off x="310697" y="1164477"/>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62" name="Google Shape;462;p31"/>
          <p:cNvSpPr/>
          <p:nvPr/>
        </p:nvSpPr>
        <p:spPr>
          <a:xfrm>
            <a:off x="1181061" y="1291870"/>
            <a:ext cx="10534688" cy="485517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63" name="Google Shape;463;p31"/>
          <p:cNvSpPr txBox="1"/>
          <p:nvPr/>
        </p:nvSpPr>
        <p:spPr>
          <a:xfrm>
            <a:off x="1675976" y="1728530"/>
            <a:ext cx="8417320"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Calibri"/>
              <a:buNone/>
            </a:pPr>
            <a:r>
              <a:t/>
            </a:r>
            <a:endParaRPr b="0" i="0" sz="20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000"/>
              <a:buFont typeface="Calibri"/>
              <a:buNone/>
            </a:pPr>
            <a:r>
              <a:t/>
            </a:r>
            <a:endParaRPr b="0" i="0" sz="2000" u="none" cap="none" strike="noStrike">
              <a:solidFill>
                <a:srgbClr val="2D3956"/>
              </a:solidFill>
              <a:latin typeface="Times New Roman"/>
              <a:ea typeface="Times New Roman"/>
              <a:cs typeface="Times New Roman"/>
              <a:sym typeface="Times New Roman"/>
            </a:endParaRPr>
          </a:p>
        </p:txBody>
      </p:sp>
      <p:pic>
        <p:nvPicPr>
          <p:cNvPr id="464" name="Google Shape;464;p31"/>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465" name="Google Shape;465;p3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JO" sz="2000" u="none" cap="none" strike="noStrike">
                <a:solidFill>
                  <a:srgbClr val="FFFFFF"/>
                </a:solidFill>
                <a:latin typeface="Calibri"/>
                <a:ea typeface="Calibri"/>
                <a:cs typeface="Calibri"/>
                <a:sym typeface="Calibri"/>
              </a:rPr>
              <a:t>www.midocean.ae</a:t>
            </a:r>
            <a:endParaRPr/>
          </a:p>
        </p:txBody>
      </p:sp>
      <p:sp>
        <p:nvSpPr>
          <p:cNvPr id="466" name="Google Shape;466;p31"/>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67" name="Google Shape;467;p31"/>
          <p:cNvSpPr txBox="1"/>
          <p:nvPr/>
        </p:nvSpPr>
        <p:spPr>
          <a:xfrm>
            <a:off x="5356283" y="1340237"/>
            <a:ext cx="6524542" cy="430887"/>
          </a:xfrm>
          <a:prstGeom prst="rect">
            <a:avLst/>
          </a:prstGeom>
          <a:noFill/>
          <a:ln>
            <a:noFill/>
          </a:ln>
        </p:spPr>
        <p:txBody>
          <a:bodyPr anchorCtr="0" anchor="t" bIns="45700" lIns="91425" spcFirstLastPara="1" rIns="91425" wrap="square" tIns="45700">
            <a:spAutoFit/>
          </a:bodyPr>
          <a:lstStyle/>
          <a:p>
            <a:pPr indent="503555" lvl="0" marL="0" marR="0" rtl="1" algn="just">
              <a:lnSpc>
                <a:spcPct val="85714"/>
              </a:lnSpc>
              <a:spcBef>
                <a:spcPts val="0"/>
              </a:spcBef>
              <a:spcAft>
                <a:spcPts val="0"/>
              </a:spcAft>
              <a:buNone/>
            </a:pPr>
            <a:r>
              <a:rPr b="1" lang="ar-JO" sz="2800">
                <a:solidFill>
                  <a:schemeClr val="dk1"/>
                </a:solidFill>
                <a:latin typeface="Times New Roman"/>
                <a:ea typeface="Times New Roman"/>
                <a:cs typeface="Times New Roman"/>
                <a:sym typeface="Times New Roman"/>
              </a:rPr>
              <a:t>خاتمــــــة:</a:t>
            </a:r>
            <a:endParaRPr sz="2800">
              <a:solidFill>
                <a:schemeClr val="dk1"/>
              </a:solidFill>
              <a:latin typeface="Times New Roman"/>
              <a:ea typeface="Times New Roman"/>
              <a:cs typeface="Times New Roman"/>
              <a:sym typeface="Times New Roman"/>
            </a:endParaRPr>
          </a:p>
        </p:txBody>
      </p:sp>
      <p:sp>
        <p:nvSpPr>
          <p:cNvPr id="468" name="Google Shape;468;p31"/>
          <p:cNvSpPr txBox="1"/>
          <p:nvPr/>
        </p:nvSpPr>
        <p:spPr>
          <a:xfrm>
            <a:off x="1309648" y="1622769"/>
            <a:ext cx="10277514" cy="440120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JO" sz="2800">
                <a:solidFill>
                  <a:schemeClr val="dk1"/>
                </a:solidFill>
                <a:latin typeface="Calibri"/>
                <a:ea typeface="Calibri"/>
                <a:cs typeface="Calibri"/>
                <a:sym typeface="Calibri"/>
              </a:rPr>
              <a:t>     يعد التفكير من الظواهر النمائية التي تتطور عبر مراحل العمر المختلفة مما يعكس تعقد العقل البشري وتعقد عملياته، فالتقدم الحضاري الذي نلمسه في مختلف جوانب حياتنا المعاصرة، إنما يعود إلى تطور نتائج تفكيـر الأجيال المتعاقبة . إن التفكير الناقد من أسلحة المؤسسات المعاصرة في مواجهـة التحـديات المرتبطة بالعولمة والمنافسة والجودة، لذا يجب لفت أنظار القائمين إلى أهمية هذا المدخل والدور الذي يمكن أن يلعبه في تحقيق التطوّر من جوانبه المختلفة، سواء ما يتعلّق بالموارد البشرية وتطوير مهاراتها، أو ما يتعلق بالجانب المادي كزيادة الربحية والإنتاجية وتحسين جودتها.</a:t>
            </a:r>
            <a:endParaRPr/>
          </a:p>
          <a:p>
            <a:pPr indent="0" lvl="0" marL="0" marR="0" rtl="1" algn="just">
              <a:spcBef>
                <a:spcPts val="0"/>
              </a:spcBef>
              <a:spcAft>
                <a:spcPts val="0"/>
              </a:spcAft>
              <a:buNone/>
            </a:pPr>
            <a:r>
              <a:rPr lang="ar-JO" sz="2800">
                <a:solidFill>
                  <a:schemeClr val="dk1"/>
                </a:solidFill>
                <a:latin typeface="Calibri"/>
                <a:ea typeface="Calibri"/>
                <a:cs typeface="Calibri"/>
                <a:sym typeface="Calibri"/>
              </a:rPr>
              <a:t> إن تعليم التفكير الناقد للطلبة يعتبر هدفاً أساسياً يجب السعي لتحقيقه في الوقت الحاضر، وذلك لمساعدة الطلاب على معالجة القضايا والمواقف التي تواجههم وتنمية قدراتهم على الاستكشاف وحل المشكلات وغيرها.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pic>
        <p:nvPicPr>
          <p:cNvPr id="474" name="Google Shape;474;p32"/>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pic>
        <p:nvPicPr>
          <p:cNvPr id="475" name="Google Shape;475;p32"/>
          <p:cNvPicPr preferRelativeResize="0"/>
          <p:nvPr/>
        </p:nvPicPr>
        <p:blipFill rotWithShape="1">
          <a:blip r:embed="rId4">
            <a:alphaModFix/>
          </a:blip>
          <a:srcRect b="0" l="0" r="0" t="0"/>
          <a:stretch/>
        </p:blipFill>
        <p:spPr>
          <a:xfrm>
            <a:off x="9578322" y="165259"/>
            <a:ext cx="2470340" cy="1166001"/>
          </a:xfrm>
          <a:prstGeom prst="rect">
            <a:avLst/>
          </a:prstGeom>
          <a:noFill/>
          <a:ln>
            <a:noFill/>
          </a:ln>
        </p:spPr>
      </p:pic>
      <p:sp>
        <p:nvSpPr>
          <p:cNvPr id="476" name="Google Shape;476;p32"/>
          <p:cNvSpPr txBox="1"/>
          <p:nvPr/>
        </p:nvSpPr>
        <p:spPr>
          <a:xfrm>
            <a:off x="4187800" y="63307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1" i="0" lang="ar-JO" sz="2000" u="none" cap="none" strike="noStrike">
                <a:solidFill>
                  <a:srgbClr val="FFFFFF"/>
                </a:solidFill>
                <a:latin typeface="Calibri"/>
                <a:ea typeface="Calibri"/>
                <a:cs typeface="Calibri"/>
                <a:sym typeface="Calibri"/>
              </a:rPr>
              <a:t>www.midocean.ae</a:t>
            </a:r>
            <a:endParaRPr/>
          </a:p>
        </p:txBody>
      </p:sp>
      <p:sp>
        <p:nvSpPr>
          <p:cNvPr id="477" name="Google Shape;477;p32"/>
          <p:cNvSpPr/>
          <p:nvPr/>
        </p:nvSpPr>
        <p:spPr>
          <a:xfrm>
            <a:off x="8822767" y="2020504"/>
            <a:ext cx="4747323" cy="765915"/>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Clr>
                <a:srgbClr val="D8D8D8"/>
              </a:buClr>
              <a:buSzPts val="4000"/>
              <a:buFont typeface="Calibri"/>
              <a:buNone/>
            </a:pPr>
            <a:r>
              <a:rPr b="1" lang="ar-JO" sz="4000">
                <a:solidFill>
                  <a:srgbClr val="D8D8D8"/>
                </a:solidFill>
                <a:latin typeface="Calibri"/>
                <a:ea typeface="Calibri"/>
                <a:cs typeface="Calibri"/>
                <a:sym typeface="Calibri"/>
              </a:rPr>
              <a:t>ملخص المحاضرة</a:t>
            </a:r>
            <a:endParaRPr b="0" i="0" sz="1600" u="none" cap="none" strike="noStrike">
              <a:solidFill>
                <a:srgbClr val="FFFFFF"/>
              </a:solidFill>
              <a:latin typeface="Times New Roman"/>
              <a:ea typeface="Times New Roman"/>
              <a:cs typeface="Times New Roman"/>
              <a:sym typeface="Times New Roman"/>
            </a:endParaRPr>
          </a:p>
        </p:txBody>
      </p:sp>
      <p:pic>
        <p:nvPicPr>
          <p:cNvPr id="478" name="Google Shape;478;p32"/>
          <p:cNvPicPr preferRelativeResize="0"/>
          <p:nvPr/>
        </p:nvPicPr>
        <p:blipFill rotWithShape="1">
          <a:blip r:embed="rId5">
            <a:alphaModFix/>
          </a:blip>
          <a:srcRect b="0" l="0" r="0" t="0"/>
          <a:stretch/>
        </p:blipFill>
        <p:spPr>
          <a:xfrm>
            <a:off x="9738105" y="6389660"/>
            <a:ext cx="2279266" cy="38405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pic>
        <p:nvPicPr>
          <p:cNvPr id="484" name="Google Shape;484;p33"/>
          <p:cNvPicPr preferRelativeResize="0"/>
          <p:nvPr>
            <p:ph idx="3" type="pic"/>
          </p:nvPr>
        </p:nvPicPr>
        <p:blipFill rotWithShape="1">
          <a:blip r:embed="rId3">
            <a:alphaModFix/>
          </a:blip>
          <a:srcRect b="4878" l="0" r="0" t="4878"/>
          <a:stretch/>
        </p:blipFill>
        <p:spPr>
          <a:xfrm>
            <a:off x="1028214" y="1833032"/>
            <a:ext cx="4607380" cy="3098392"/>
          </a:xfrm>
          <a:prstGeom prst="rect">
            <a:avLst/>
          </a:prstGeom>
          <a:solidFill>
            <a:srgbClr val="F2F2F2"/>
          </a:solidFill>
          <a:ln>
            <a:noFill/>
          </a:ln>
        </p:spPr>
      </p:pic>
      <p:pic>
        <p:nvPicPr>
          <p:cNvPr id="485" name="Google Shape;485;p33"/>
          <p:cNvPicPr preferRelativeResize="0"/>
          <p:nvPr/>
        </p:nvPicPr>
        <p:blipFill rotWithShape="1">
          <a:blip r:embed="rId4">
            <a:alphaModFix/>
          </a:blip>
          <a:srcRect b="0" l="0" r="0" t="0"/>
          <a:stretch/>
        </p:blipFill>
        <p:spPr>
          <a:xfrm>
            <a:off x="9497088" y="59146"/>
            <a:ext cx="2383737" cy="1125123"/>
          </a:xfrm>
          <a:prstGeom prst="rect">
            <a:avLst/>
          </a:prstGeom>
          <a:noFill/>
          <a:ln>
            <a:noFill/>
          </a:ln>
        </p:spPr>
      </p:pic>
      <p:sp>
        <p:nvSpPr>
          <p:cNvPr id="486" name="Google Shape;486;p33"/>
          <p:cNvSpPr txBox="1"/>
          <p:nvPr/>
        </p:nvSpPr>
        <p:spPr>
          <a:xfrm>
            <a:off x="7741328" y="5092532"/>
            <a:ext cx="3924577" cy="83099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B0F0"/>
              </a:buClr>
              <a:buSzPts val="2400"/>
              <a:buFont typeface="Arial"/>
              <a:buNone/>
            </a:pPr>
            <a:r>
              <a:rPr b="1" i="0" lang="ar-JO" sz="2400" u="none" cap="none" strike="noStrike">
                <a:solidFill>
                  <a:srgbClr val="00B0F0"/>
                </a:solidFill>
                <a:latin typeface="Times New Roman"/>
                <a:ea typeface="Times New Roman"/>
                <a:cs typeface="Times New Roman"/>
                <a:sym typeface="Times New Roman"/>
              </a:rPr>
              <a:t>دمتم بحفظ الله ورعايته </a:t>
            </a:r>
            <a:endParaRPr/>
          </a:p>
          <a:p>
            <a:pPr indent="0" lvl="0" marL="0" marR="0" rtl="0" algn="r">
              <a:lnSpc>
                <a:spcPct val="100000"/>
              </a:lnSpc>
              <a:spcBef>
                <a:spcPts val="0"/>
              </a:spcBef>
              <a:spcAft>
                <a:spcPts val="0"/>
              </a:spcAft>
              <a:buClr>
                <a:srgbClr val="00B0F0"/>
              </a:buClr>
              <a:buSzPts val="2400"/>
              <a:buFont typeface="Arial"/>
              <a:buNone/>
            </a:pPr>
            <a:r>
              <a:rPr b="1" i="0" lang="ar-JO" sz="2400" u="none" cap="none" strike="noStrike">
                <a:solidFill>
                  <a:srgbClr val="00B0F0"/>
                </a:solidFill>
                <a:latin typeface="Times New Roman"/>
                <a:ea typeface="Times New Roman"/>
                <a:cs typeface="Times New Roman"/>
                <a:sym typeface="Times New Roman"/>
              </a:rPr>
              <a:t>د. وردة أبو كلوب</a:t>
            </a:r>
            <a:endParaRPr b="1" i="0" sz="2400" u="none" cap="none" strike="noStrike">
              <a:solidFill>
                <a:srgbClr val="00B0F0"/>
              </a:solidFill>
              <a:latin typeface="Times New Roman"/>
              <a:ea typeface="Times New Roman"/>
              <a:cs typeface="Times New Roman"/>
              <a:sym typeface="Times New Roman"/>
            </a:endParaRPr>
          </a:p>
        </p:txBody>
      </p:sp>
      <p:sp>
        <p:nvSpPr>
          <p:cNvPr id="487" name="Google Shape;487;p33"/>
          <p:cNvSpPr txBox="1"/>
          <p:nvPr/>
        </p:nvSpPr>
        <p:spPr>
          <a:xfrm>
            <a:off x="839755" y="621707"/>
            <a:ext cx="6663223" cy="8925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B0F0"/>
              </a:buClr>
              <a:buSzPts val="2400"/>
              <a:buFont typeface="Arial"/>
              <a:buNone/>
            </a:pPr>
            <a:r>
              <a:rPr b="1" i="0" lang="ar-JO" sz="2400" u="none" cap="none" strike="noStrike">
                <a:solidFill>
                  <a:srgbClr val="00B0F0"/>
                </a:solidFill>
                <a:latin typeface="Times New Roman"/>
                <a:ea typeface="Times New Roman"/>
                <a:cs typeface="Times New Roman"/>
                <a:sym typeface="Times New Roman"/>
              </a:rPr>
              <a:t>الموضوع القادم: التفكير المنطقي وخطواته</a:t>
            </a:r>
            <a:endParaRPr/>
          </a:p>
          <a:p>
            <a:pPr indent="0" lvl="0" marL="0" marR="0" rtl="0" algn="l">
              <a:lnSpc>
                <a:spcPct val="100000"/>
              </a:lnSpc>
              <a:spcBef>
                <a:spcPts val="0"/>
              </a:spcBef>
              <a:spcAft>
                <a:spcPts val="0"/>
              </a:spcAft>
              <a:buClr>
                <a:schemeClr val="dk1"/>
              </a:buClr>
              <a:buSzPts val="2800"/>
              <a:buFont typeface="Arial"/>
              <a:buNone/>
            </a:pPr>
            <a:r>
              <a:t/>
            </a:r>
            <a:endParaRPr b="1" i="0" sz="2800" u="none" cap="none" strike="noStrike">
              <a:solidFill>
                <a:srgbClr val="000000"/>
              </a:solidFill>
              <a:latin typeface="Times New Roman"/>
              <a:ea typeface="Times New Roman"/>
              <a:cs typeface="Times New Roman"/>
              <a:sym typeface="Times New Roman"/>
            </a:endParaRPr>
          </a:p>
        </p:txBody>
      </p:sp>
      <p:pic>
        <p:nvPicPr>
          <p:cNvPr id="488" name="Google Shape;488;p33"/>
          <p:cNvPicPr preferRelativeResize="0"/>
          <p:nvPr/>
        </p:nvPicPr>
        <p:blipFill rotWithShape="1">
          <a:blip r:embed="rId5">
            <a:alphaModFix/>
          </a:blip>
          <a:srcRect b="0" l="0" r="0" t="0"/>
          <a:stretch/>
        </p:blipFill>
        <p:spPr>
          <a:xfrm>
            <a:off x="8776080" y="3518715"/>
            <a:ext cx="2279266" cy="38405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2023-10-13T06:05:23Z</dcterms:created>
  <dc:creator>ward kloub</dc:creator>
</cp:coreProperties>
</file>