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7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3" r:id="rId17"/>
    <p:sldId id="275" r:id="rId18"/>
    <p:sldId id="276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4A9E1"/>
    <a:srgbClr val="0A1F61"/>
    <a:srgbClr val="FF95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emf"/><Relationship Id="rId3" Type="http://schemas.openxmlformats.org/officeDocument/2006/relationships/image" Target="../media/image6.png"/><Relationship Id="rId7" Type="http://schemas.openxmlformats.org/officeDocument/2006/relationships/image" Target="../media/image13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emf"/><Relationship Id="rId3" Type="http://schemas.openxmlformats.org/officeDocument/2006/relationships/image" Target="../media/image6.png"/><Relationship Id="rId7" Type="http://schemas.openxmlformats.org/officeDocument/2006/relationships/image" Target="../media/image13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emf"/><Relationship Id="rId3" Type="http://schemas.openxmlformats.org/officeDocument/2006/relationships/image" Target="../media/image6.png"/><Relationship Id="rId7" Type="http://schemas.openxmlformats.org/officeDocument/2006/relationships/image" Target="../media/image13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emf"/><Relationship Id="rId3" Type="http://schemas.openxmlformats.org/officeDocument/2006/relationships/image" Target="../media/image6.png"/><Relationship Id="rId7" Type="http://schemas.openxmlformats.org/officeDocument/2006/relationships/image" Target="../media/image13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emf"/><Relationship Id="rId3" Type="http://schemas.openxmlformats.org/officeDocument/2006/relationships/image" Target="../media/image6.png"/><Relationship Id="rId7" Type="http://schemas.openxmlformats.org/officeDocument/2006/relationships/image" Target="../media/image13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4"/>
            <a:ext cx="12271022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-112889" y="715791"/>
            <a:ext cx="646196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Security Operations Center </a:t>
            </a:r>
          </a:p>
          <a:p>
            <a:pPr algn="ctr"/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Ibrahim Gomaa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086302" y="3381252"/>
            <a:ext cx="34067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- Intro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7622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About Author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966" y="186085"/>
            <a:ext cx="211788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Intro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 descr="A close-up of a business card&#10;&#10;Description automatically generated">
            <a:extLst>
              <a:ext uri="{FF2B5EF4-FFF2-40B4-BE49-F238E27FC236}">
                <a16:creationId xmlns:a16="http://schemas.microsoft.com/office/drawing/2014/main" id="{144FE82A-9E8D-8977-DC90-6C89E35B2F5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9853" y="1341702"/>
            <a:ext cx="7923582" cy="4457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0884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Course Introduction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31076" y="1436465"/>
            <a:ext cx="828961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US" sz="2800" dirty="0"/>
              <a:t>The course covers the knowledge and skills needed to successfully handle </a:t>
            </a:r>
          </a:p>
          <a:p>
            <a:pPr algn="ctr">
              <a:lnSpc>
                <a:spcPct val="200000"/>
              </a:lnSpc>
            </a:pPr>
            <a:r>
              <a:rPr lang="en-US" sz="2800" dirty="0"/>
              <a:t>the 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tasks</a:t>
            </a:r>
            <a:r>
              <a:rPr lang="en-US" sz="2800" dirty="0"/>
              <a:t>, 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duties</a:t>
            </a:r>
            <a:r>
              <a:rPr lang="en-US" sz="2800" dirty="0"/>
              <a:t>, and 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responsibilities</a:t>
            </a:r>
            <a:r>
              <a:rPr lang="en-US" sz="2800" dirty="0"/>
              <a:t> </a:t>
            </a:r>
          </a:p>
          <a:p>
            <a:pPr algn="ctr">
              <a:lnSpc>
                <a:spcPct val="200000"/>
              </a:lnSpc>
            </a:pPr>
            <a:r>
              <a:rPr lang="en-US" sz="2800" dirty="0"/>
              <a:t>of 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an associate-level Security Analyst </a:t>
            </a:r>
            <a:r>
              <a:rPr lang="en-US" sz="2800" dirty="0"/>
              <a:t>working in </a:t>
            </a:r>
          </a:p>
          <a:p>
            <a:pPr algn="ctr">
              <a:lnSpc>
                <a:spcPct val="200000"/>
              </a:lnSpc>
            </a:pPr>
            <a:r>
              <a:rPr lang="en-US" sz="2800" dirty="0"/>
              <a:t>a Security Operations Center (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SOC</a:t>
            </a:r>
            <a:r>
              <a:rPr lang="en-US" sz="2800" dirty="0"/>
              <a:t>).</a:t>
            </a:r>
            <a:endParaRPr lang="en-US" sz="2800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21966" y="186085"/>
            <a:ext cx="211788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Intro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16129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438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Prerequisites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83937" y="1798660"/>
            <a:ext cx="7843814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000099"/>
                </a:solidFill>
              </a:rPr>
              <a:t>General required knowledge </a:t>
            </a:r>
          </a:p>
          <a:p>
            <a:r>
              <a:rPr lang="en-US" sz="3200" dirty="0"/>
              <a:t>IT Technical Knowledge</a:t>
            </a:r>
          </a:p>
          <a:p>
            <a:endParaRPr lang="en-US" sz="3200" dirty="0"/>
          </a:p>
          <a:p>
            <a:r>
              <a:rPr lang="en-US" sz="3200" dirty="0">
                <a:solidFill>
                  <a:srgbClr val="000099"/>
                </a:solidFill>
              </a:rPr>
              <a:t>Preferred knowledge</a:t>
            </a:r>
          </a:p>
          <a:p>
            <a:pPr marL="169863" lvl="1" indent="-169863">
              <a:spcAft>
                <a:spcPts val="600"/>
              </a:spcAft>
              <a:buSzPct val="90000"/>
              <a:buFont typeface="Wingdings" panose="05000000000000000000" pitchFamily="2" charset="2"/>
              <a:buChar char="§"/>
            </a:pPr>
            <a:r>
              <a:rPr lang="en-US" sz="3200" dirty="0"/>
              <a:t>Familiarity with operating system concepts</a:t>
            </a:r>
          </a:p>
          <a:p>
            <a:pPr marL="169863" lvl="1" indent="-169863">
              <a:spcAft>
                <a:spcPts val="600"/>
              </a:spcAft>
              <a:buSzPct val="90000"/>
              <a:buFont typeface="Wingdings" panose="05000000000000000000" pitchFamily="2" charset="2"/>
              <a:buChar char="§"/>
            </a:pPr>
            <a:r>
              <a:rPr lang="en-US" sz="3200" dirty="0"/>
              <a:t>Working knowledge of information security</a:t>
            </a:r>
          </a:p>
          <a:p>
            <a:pPr marL="169863" lvl="1" indent="-169863">
              <a:spcAft>
                <a:spcPts val="600"/>
              </a:spcAft>
              <a:buSzPct val="90000"/>
              <a:buFont typeface="Wingdings" panose="05000000000000000000" pitchFamily="2" charset="2"/>
              <a:buChar char="§"/>
            </a:pPr>
            <a:r>
              <a:rPr lang="en-US" sz="3200" dirty="0"/>
              <a:t>Familiarity with general networking concepts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21966" y="186085"/>
            <a:ext cx="211788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Intro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422543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7478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Course objectives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69310" y="1818035"/>
            <a:ext cx="8624477" cy="34624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After completing this course, you should be able to: </a:t>
            </a:r>
          </a:p>
          <a:p>
            <a:endParaRPr lang="en-US" sz="2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900" dirty="0"/>
              <a:t>Security Operations Center (SOC) operation and structure.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900" dirty="0"/>
              <a:t>Linux Operating System features needed for cybersecurity analysis.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900" dirty="0"/>
              <a:t>Analyze the operation of network protocols and services.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900" dirty="0"/>
              <a:t>Identification of attacks against network protocols using network monitoring tools.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900" dirty="0"/>
              <a:t>How to prevent malicious access to computer networks, hosts, and data.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900" dirty="0"/>
              <a:t>Understanding the impacts of cryptography on network security monitoring.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900" dirty="0"/>
              <a:t>How to investigate endpoint vulnerabilities and attacks?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900" dirty="0"/>
              <a:t>Analyze network intrusion data to identify compromised hosts and vulnerabilities.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900" dirty="0"/>
              <a:t>Apply incident response models to manage network security incidents.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21966" y="186085"/>
            <a:ext cx="211788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Intro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337760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6478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Lab Environment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93692" y="1574430"/>
            <a:ext cx="8455328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In this course,</a:t>
            </a:r>
          </a:p>
          <a:p>
            <a:r>
              <a:rPr lang="en-US" dirty="0"/>
              <a:t> two virtual machines (VM) are used: </a:t>
            </a:r>
          </a:p>
          <a:p>
            <a:r>
              <a:rPr lang="en-US" dirty="0">
                <a:solidFill>
                  <a:srgbClr val="24A9E1"/>
                </a:solidFill>
              </a:rPr>
              <a:t>CyberOps Workstation </a:t>
            </a:r>
            <a:r>
              <a:rPr lang="en-US" dirty="0"/>
              <a:t>and </a:t>
            </a:r>
            <a:r>
              <a:rPr lang="en-US" dirty="0">
                <a:solidFill>
                  <a:srgbClr val="24A9E1"/>
                </a:solidFill>
              </a:rPr>
              <a:t>Security Onion</a:t>
            </a:r>
            <a:r>
              <a:rPr lang="en-US" dirty="0"/>
              <a:t>. </a:t>
            </a:r>
          </a:p>
          <a:p>
            <a:r>
              <a:rPr lang="en-US" dirty="0"/>
              <a:t>These VMs provide all of the applications and latest security monitoring and </a:t>
            </a:r>
          </a:p>
          <a:p>
            <a:r>
              <a:rPr lang="en-US" dirty="0"/>
              <a:t>network intrusion analysis capabilities needed for the course.</a:t>
            </a:r>
          </a:p>
          <a:p>
            <a:endParaRPr lang="en-US" dirty="0"/>
          </a:p>
          <a:p>
            <a:r>
              <a:rPr lang="en-US" dirty="0"/>
              <a:t>The minimum RAM memory requirement to run CyberOps Workstation virtual machines</a:t>
            </a:r>
          </a:p>
          <a:p>
            <a:r>
              <a:rPr lang="en-US" dirty="0"/>
              <a:t> is </a:t>
            </a:r>
            <a:r>
              <a:rPr lang="en-US" dirty="0">
                <a:solidFill>
                  <a:srgbClr val="24A9E1"/>
                </a:solidFill>
              </a:rPr>
              <a:t>1 GB</a:t>
            </a:r>
            <a:r>
              <a:rPr lang="en-US" dirty="0"/>
              <a:t>. However, for the Security Onion virtual machine, </a:t>
            </a:r>
            <a:r>
              <a:rPr lang="en-US" dirty="0">
                <a:solidFill>
                  <a:srgbClr val="24A9E1"/>
                </a:solidFill>
              </a:rPr>
              <a:t>4 GB </a:t>
            </a:r>
            <a:r>
              <a:rPr lang="en-US" dirty="0"/>
              <a:t>RAM is recommended. </a:t>
            </a:r>
          </a:p>
          <a:p>
            <a:r>
              <a:rPr lang="en-US" dirty="0"/>
              <a:t>The RAM memory recommendation on Security Onion VM allows the services, </a:t>
            </a:r>
          </a:p>
          <a:p>
            <a:r>
              <a:rPr lang="en-US" dirty="0"/>
              <a:t>such as network security monitoring (NSM), to function properly.</a:t>
            </a:r>
          </a:p>
          <a:p>
            <a:endParaRPr lang="en-US" dirty="0"/>
          </a:p>
          <a:p>
            <a:r>
              <a:rPr lang="en-US" dirty="0"/>
              <a:t>Installation labs are available in the course and provide detailed steps to properly set up</a:t>
            </a:r>
          </a:p>
          <a:p>
            <a:r>
              <a:rPr lang="en-US" dirty="0"/>
              <a:t> your VMs and the lab environment.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21966" y="186085"/>
            <a:ext cx="211788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Intro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147271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3024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Course outline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966" y="186085"/>
            <a:ext cx="211788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Intro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Content Placeholder 4"/>
          <p:cNvSpPr txBox="1">
            <a:spLocks/>
          </p:cNvSpPr>
          <p:nvPr/>
        </p:nvSpPr>
        <p:spPr>
          <a:xfrm>
            <a:off x="314323" y="1610200"/>
            <a:ext cx="6307193" cy="4088021"/>
          </a:xfr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Aft>
                <a:spcPts val="750"/>
              </a:spcAft>
            </a:pPr>
            <a:r>
              <a:rPr lang="en-US" sz="2000" b="1" dirty="0"/>
              <a:t>Lecture 1:</a:t>
            </a:r>
            <a:r>
              <a:rPr lang="en-US" sz="2000" dirty="0"/>
              <a:t> Network Security Monitoring</a:t>
            </a:r>
          </a:p>
          <a:p>
            <a:pPr>
              <a:lnSpc>
                <a:spcPct val="100000"/>
              </a:lnSpc>
              <a:spcAft>
                <a:spcPts val="750"/>
              </a:spcAft>
            </a:pPr>
            <a:r>
              <a:rPr lang="en-US" sz="2000" b="1" dirty="0"/>
              <a:t>Lecture 2:</a:t>
            </a:r>
            <a:r>
              <a:rPr lang="en-US" sz="2000" dirty="0"/>
              <a:t> The features and characteristics of the Linux Operating System</a:t>
            </a:r>
          </a:p>
          <a:p>
            <a:pPr>
              <a:lnSpc>
                <a:spcPct val="100000"/>
              </a:lnSpc>
              <a:spcAft>
                <a:spcPts val="750"/>
              </a:spcAft>
            </a:pPr>
            <a:r>
              <a:rPr lang="en-US" sz="2000" b="1" dirty="0"/>
              <a:t>Lecture 3:</a:t>
            </a:r>
            <a:r>
              <a:rPr lang="en-US" sz="2000" dirty="0"/>
              <a:t> Network protocols and services analysis</a:t>
            </a:r>
          </a:p>
          <a:p>
            <a:pPr>
              <a:lnSpc>
                <a:spcPct val="100000"/>
              </a:lnSpc>
              <a:spcAft>
                <a:spcPts val="750"/>
              </a:spcAft>
            </a:pPr>
            <a:r>
              <a:rPr lang="en-US" sz="2000" b="1" dirty="0"/>
              <a:t>Lecture 4:</a:t>
            </a:r>
            <a:r>
              <a:rPr lang="en-US" sz="2000" dirty="0"/>
              <a:t> Types of network attacks</a:t>
            </a:r>
          </a:p>
          <a:p>
            <a:pPr>
              <a:lnSpc>
                <a:spcPct val="100000"/>
              </a:lnSpc>
              <a:spcAft>
                <a:spcPts val="750"/>
              </a:spcAft>
            </a:pPr>
            <a:r>
              <a:rPr lang="en-US" sz="2000" b="1" dirty="0"/>
              <a:t>Lecture 5:</a:t>
            </a:r>
            <a:r>
              <a:rPr lang="en-US" sz="2000" dirty="0"/>
              <a:t> Investigate endpoint vulnerabilities and attacks</a:t>
            </a:r>
          </a:p>
          <a:p>
            <a:pPr>
              <a:lnSpc>
                <a:spcPct val="100000"/>
              </a:lnSpc>
              <a:spcAft>
                <a:spcPts val="750"/>
              </a:spcAft>
            </a:pPr>
            <a:r>
              <a:rPr lang="en-US" sz="2000" b="1" dirty="0"/>
              <a:t>Lecture 6:</a:t>
            </a:r>
            <a:r>
              <a:rPr lang="en-US" sz="2000" dirty="0"/>
              <a:t> Preventing malicious access to computer networks, hosts, and data</a:t>
            </a:r>
          </a:p>
          <a:p>
            <a:pPr>
              <a:lnSpc>
                <a:spcPct val="100000"/>
              </a:lnSpc>
              <a:spcAft>
                <a:spcPts val="750"/>
              </a:spcAft>
            </a:pPr>
            <a:endParaRPr lang="en-US" sz="2000" dirty="0"/>
          </a:p>
          <a:p>
            <a:pPr>
              <a:lnSpc>
                <a:spcPct val="100000"/>
              </a:lnSpc>
              <a:spcAft>
                <a:spcPts val="750"/>
              </a:spcAft>
            </a:pPr>
            <a:endParaRPr lang="en-US" sz="2000" dirty="0"/>
          </a:p>
        </p:txBody>
      </p:sp>
      <p:sp>
        <p:nvSpPr>
          <p:cNvPr id="12" name="Content Placeholder 6">
            <a:extLst>
              <a:ext uri="{FF2B5EF4-FFF2-40B4-BE49-F238E27FC236}">
                <a16:creationId xmlns:a16="http://schemas.microsoft.com/office/drawing/2014/main" id="{0E47C914-D7E4-AB43-875C-8EE9294950D6}"/>
              </a:ext>
            </a:extLst>
          </p:cNvPr>
          <p:cNvSpPr txBox="1">
            <a:spLocks/>
          </p:cNvSpPr>
          <p:nvPr/>
        </p:nvSpPr>
        <p:spPr>
          <a:xfrm>
            <a:off x="6621516" y="1610200"/>
            <a:ext cx="5029201" cy="3486591"/>
          </a:xfr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Aft>
                <a:spcPts val="750"/>
              </a:spcAft>
            </a:pPr>
            <a:r>
              <a:rPr lang="en-US" sz="2000" b="1" dirty="0"/>
              <a:t>Lecture 7: </a:t>
            </a:r>
            <a:r>
              <a:rPr lang="en-US" sz="2000" dirty="0"/>
              <a:t>The impacts of cryptography on network security monitoring.</a:t>
            </a:r>
          </a:p>
          <a:p>
            <a:pPr>
              <a:lnSpc>
                <a:spcPct val="100000"/>
              </a:lnSpc>
              <a:spcAft>
                <a:spcPts val="750"/>
              </a:spcAft>
            </a:pPr>
            <a:r>
              <a:rPr lang="en-US" sz="2000" b="1" dirty="0"/>
              <a:t>Lecture 8: </a:t>
            </a:r>
            <a:r>
              <a:rPr lang="en-US" sz="2000" dirty="0"/>
              <a:t>Evaluate network security alerts</a:t>
            </a:r>
          </a:p>
          <a:p>
            <a:pPr>
              <a:lnSpc>
                <a:spcPct val="100000"/>
              </a:lnSpc>
              <a:spcAft>
                <a:spcPts val="750"/>
              </a:spcAft>
            </a:pPr>
            <a:r>
              <a:rPr lang="en-US" sz="2000" b="1" dirty="0"/>
              <a:t>Lecture 9: </a:t>
            </a:r>
            <a:r>
              <a:rPr lang="en-US" sz="2000" dirty="0"/>
              <a:t>Analyze network intrusion data to identify compromised hosts and vulnerabilities</a:t>
            </a:r>
          </a:p>
          <a:p>
            <a:pPr>
              <a:lnSpc>
                <a:spcPct val="100000"/>
              </a:lnSpc>
              <a:spcAft>
                <a:spcPts val="750"/>
              </a:spcAft>
            </a:pPr>
            <a:r>
              <a:rPr lang="en-US" sz="2000" b="1" dirty="0"/>
              <a:t>Lecture 10: </a:t>
            </a:r>
            <a:r>
              <a:rPr lang="en-US" sz="2000" dirty="0"/>
              <a:t>Apply incident response models to manage network security incidents</a:t>
            </a:r>
          </a:p>
          <a:p>
            <a:pPr>
              <a:lnSpc>
                <a:spcPct val="100000"/>
              </a:lnSpc>
              <a:spcAft>
                <a:spcPts val="750"/>
              </a:spcAft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8965390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9499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Lecture 1: Network Security Monitoring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966" y="186085"/>
            <a:ext cx="211788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Intro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3" name="Table 12"/>
          <p:cNvGraphicFramePr>
            <a:graphicFrameLocks noGrp="1"/>
          </p:cNvGraphicFramePr>
          <p:nvPr/>
        </p:nvGraphicFramePr>
        <p:xfrm>
          <a:off x="1302188" y="1724478"/>
          <a:ext cx="9598913" cy="36482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389048">
                  <a:extLst>
                    <a:ext uri="{9D8B030D-6E8A-4147-A177-3AD203B41FA5}">
                      <a16:colId xmlns:a16="http://schemas.microsoft.com/office/drawing/2014/main" val="399010295"/>
                    </a:ext>
                  </a:extLst>
                </a:gridCol>
                <a:gridCol w="6209865">
                  <a:extLst>
                    <a:ext uri="{9D8B030D-6E8A-4147-A177-3AD203B41FA5}">
                      <a16:colId xmlns:a16="http://schemas.microsoft.com/office/drawing/2014/main" val="3417728144"/>
                    </a:ext>
                  </a:extLst>
                </a:gridCol>
              </a:tblGrid>
              <a:tr h="37985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+mn-lt"/>
                        </a:rPr>
                        <a:t>Topic Title</a:t>
                      </a:r>
                      <a:endParaRPr lang="en-US" sz="18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68" marR="6016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+mn-lt"/>
                        </a:rPr>
                        <a:t>Topic Objective</a:t>
                      </a:r>
                      <a:endParaRPr lang="en-US" sz="18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68" marR="60168" marT="0" marB="0"/>
                </a:tc>
                <a:extLst>
                  <a:ext uri="{0D108BD9-81ED-4DB2-BD59-A6C34878D82A}">
                    <a16:rowId xmlns:a16="http://schemas.microsoft.com/office/drawing/2014/main" val="364302898"/>
                  </a:ext>
                </a:extLst>
              </a:tr>
              <a:tr h="445577">
                <a:tc>
                  <a:txBody>
                    <a:bodyPr/>
                    <a:lstStyle/>
                    <a:p>
                      <a:pPr fontAlgn="ctr"/>
                      <a:r>
                        <a:rPr lang="en-US" sz="1800" b="1" dirty="0">
                          <a:latin typeface="+mn-lt"/>
                        </a:rPr>
                        <a:t>Introduction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800" dirty="0"/>
                        <a:t>Monitoring, Alerting, and what they can do for you.</a:t>
                      </a:r>
                      <a:endParaRPr lang="en-US" sz="1800" b="0" dirty="0">
                        <a:latin typeface="+mn-lt"/>
                      </a:endParaRP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2646230504"/>
                  </a:ext>
                </a:extLst>
              </a:tr>
              <a:tr h="445577">
                <a:tc>
                  <a:txBody>
                    <a:bodyPr/>
                    <a:lstStyle/>
                    <a:p>
                      <a:pPr fontAlgn="ctr"/>
                      <a:r>
                        <a:rPr lang="en-US" sz="1800" b="1" dirty="0">
                          <a:latin typeface="+mn-lt"/>
                        </a:rPr>
                        <a:t>War Stories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800" b="0" dirty="0">
                          <a:latin typeface="+mn-lt"/>
                        </a:rPr>
                        <a:t>Explain why networks and data are attacked.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999312931"/>
                  </a:ext>
                </a:extLst>
              </a:tr>
              <a:tr h="445577">
                <a:tc>
                  <a:txBody>
                    <a:bodyPr/>
                    <a:lstStyle/>
                    <a:p>
                      <a:pPr fontAlgn="ctr"/>
                      <a:r>
                        <a:rPr lang="en-US" sz="1800" b="1" dirty="0">
                          <a:latin typeface="+mn-lt"/>
                        </a:rPr>
                        <a:t>Threat Actors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800" b="0" dirty="0">
                          <a:latin typeface="+mn-lt"/>
                        </a:rPr>
                        <a:t>Explain the motivations of the threat actors behind specific security incidents.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2296854508"/>
                  </a:ext>
                </a:extLst>
              </a:tr>
              <a:tr h="445577">
                <a:tc>
                  <a:txBody>
                    <a:bodyPr/>
                    <a:lstStyle/>
                    <a:p>
                      <a:pPr fontAlgn="ctr"/>
                      <a:r>
                        <a:rPr lang="en-US" sz="1800" b="1" dirty="0">
                          <a:latin typeface="+mn-lt"/>
                        </a:rPr>
                        <a:t>Threat Impact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800" b="0" dirty="0">
                          <a:latin typeface="+mn-lt"/>
                        </a:rPr>
                        <a:t>Explain the potential impact of network security attacks.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2969059201"/>
                  </a:ext>
                </a:extLst>
              </a:tr>
              <a:tr h="445577">
                <a:tc>
                  <a:txBody>
                    <a:bodyPr/>
                    <a:lstStyle/>
                    <a:p>
                      <a:pPr fontAlgn="ctr"/>
                      <a:r>
                        <a:rPr lang="en-US" sz="1800" b="1" dirty="0"/>
                        <a:t>The Modern Security Operations Centre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800" b="0" dirty="0"/>
                        <a:t>Explain the mission of the Security Operations Center (SOC).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225715641"/>
                  </a:ext>
                </a:extLst>
              </a:tr>
              <a:tr h="445577">
                <a:tc>
                  <a:txBody>
                    <a:bodyPr/>
                    <a:lstStyle/>
                    <a:p>
                      <a:pPr fontAlgn="ctr"/>
                      <a:r>
                        <a:rPr lang="en-US" sz="1800" b="1" dirty="0"/>
                        <a:t>Becoming a Defender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800" b="0" dirty="0"/>
                        <a:t>Describe resources available to prepare for a career in cybersecurity operations.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32743017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181670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6951" y="385830"/>
            <a:ext cx="684334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Lecture 2: The features and characteristics of </a:t>
            </a:r>
          </a:p>
          <a:p>
            <a:r>
              <a:rPr lang="en-US" sz="2800" dirty="0">
                <a:solidFill>
                  <a:schemeClr val="bg1"/>
                </a:solidFill>
              </a:rPr>
              <a:t>the Linux Operating System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966" y="186085"/>
            <a:ext cx="211788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Intro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7B69FE4A-473B-4492-B6AB-ACE33550EC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4196453"/>
              </p:ext>
            </p:extLst>
          </p:nvPr>
        </p:nvGraphicFramePr>
        <p:xfrm>
          <a:off x="924382" y="1692250"/>
          <a:ext cx="10517936" cy="373467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713524">
                  <a:extLst>
                    <a:ext uri="{9D8B030D-6E8A-4147-A177-3AD203B41FA5}">
                      <a16:colId xmlns:a16="http://schemas.microsoft.com/office/drawing/2014/main" val="399010295"/>
                    </a:ext>
                  </a:extLst>
                </a:gridCol>
                <a:gridCol w="6804412">
                  <a:extLst>
                    <a:ext uri="{9D8B030D-6E8A-4147-A177-3AD203B41FA5}">
                      <a16:colId xmlns:a16="http://schemas.microsoft.com/office/drawing/2014/main" val="3417728144"/>
                    </a:ext>
                  </a:extLst>
                </a:gridCol>
              </a:tblGrid>
              <a:tr h="39376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dirty="0">
                          <a:effectLst/>
                        </a:rPr>
                        <a:t>Topic Title</a:t>
                      </a:r>
                      <a:endParaRPr lang="en-US" sz="1800" dirty="0">
                        <a:effectLst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dirty="0">
                          <a:effectLst/>
                        </a:rPr>
                        <a:t>Topic Objective</a:t>
                      </a:r>
                      <a:endParaRPr lang="en-US" sz="1800" dirty="0">
                        <a:effectLst/>
                      </a:endParaRP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364302898"/>
                  </a:ext>
                </a:extLst>
              </a:tr>
              <a:tr h="686044">
                <a:tc>
                  <a:txBody>
                    <a:bodyPr/>
                    <a:lstStyle/>
                    <a:p>
                      <a:pPr fontAlgn="ctr"/>
                      <a:r>
                        <a:rPr lang="en-US" sz="1800" b="1" dirty="0"/>
                        <a:t>Linux Basics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800" b="0" dirty="0"/>
                        <a:t>Explain why Linux skills are essential for network security monitoring and investigation.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3530891527"/>
                  </a:ext>
                </a:extLst>
              </a:tr>
              <a:tr h="393765">
                <a:tc>
                  <a:txBody>
                    <a:bodyPr/>
                    <a:lstStyle/>
                    <a:p>
                      <a:pPr fontAlgn="ctr"/>
                      <a:r>
                        <a:rPr lang="en-US" sz="1800" b="1" dirty="0"/>
                        <a:t>Working in the Linux Shell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800" b="0" dirty="0"/>
                        <a:t>Use the Linux shell to manipulate text files.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662892947"/>
                  </a:ext>
                </a:extLst>
              </a:tr>
              <a:tr h="393765">
                <a:tc>
                  <a:txBody>
                    <a:bodyPr/>
                    <a:lstStyle/>
                    <a:p>
                      <a:pPr fontAlgn="ctr"/>
                      <a:r>
                        <a:rPr lang="en-US" sz="1800" b="1" dirty="0"/>
                        <a:t>Linux Servers and Clients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800" b="0" dirty="0"/>
                        <a:t>Explain how client-server networks function.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701741117"/>
                  </a:ext>
                </a:extLst>
              </a:tr>
              <a:tr h="686044">
                <a:tc>
                  <a:txBody>
                    <a:bodyPr/>
                    <a:lstStyle/>
                    <a:p>
                      <a:pPr fontAlgn="ctr"/>
                      <a:r>
                        <a:rPr lang="en-US" sz="1800" b="1" dirty="0"/>
                        <a:t>Basic Server Administration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800" b="0" dirty="0"/>
                        <a:t>Explain how a Linux administrator locates and manipulates security log files.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3919467579"/>
                  </a:ext>
                </a:extLst>
              </a:tr>
              <a:tr h="393765">
                <a:tc>
                  <a:txBody>
                    <a:bodyPr/>
                    <a:lstStyle/>
                    <a:p>
                      <a:pPr fontAlgn="ctr"/>
                      <a:r>
                        <a:rPr lang="en-US" sz="1800" b="1" dirty="0"/>
                        <a:t>The Linux File System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800" b="0" dirty="0"/>
                        <a:t>Manage the Linux file system and permissions.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3192747068"/>
                  </a:ext>
                </a:extLst>
              </a:tr>
              <a:tr h="393765">
                <a:tc>
                  <a:txBody>
                    <a:bodyPr/>
                    <a:lstStyle/>
                    <a:p>
                      <a:pPr fontAlgn="ctr"/>
                      <a:r>
                        <a:rPr lang="en-US" sz="1800" b="1" dirty="0"/>
                        <a:t>Working in the Linux GUI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800" b="0" dirty="0"/>
                        <a:t>Explain the basic components of the Linux GUI.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406498951"/>
                  </a:ext>
                </a:extLst>
              </a:tr>
              <a:tr h="393765">
                <a:tc>
                  <a:txBody>
                    <a:bodyPr/>
                    <a:lstStyle/>
                    <a:p>
                      <a:pPr fontAlgn="ctr"/>
                      <a:r>
                        <a:rPr lang="en-US" sz="1800" b="1" dirty="0"/>
                        <a:t>Working on a Linux Host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800" b="0" dirty="0"/>
                        <a:t>Use tools to detect malware on a Linux host.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3810531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968873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51611" y="405070"/>
            <a:ext cx="50402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Lecture</a:t>
            </a:r>
            <a:r>
              <a:rPr lang="en-US" sz="2700" dirty="0">
                <a:solidFill>
                  <a:schemeClr val="bg1"/>
                </a:solidFill>
              </a:rPr>
              <a:t> 3: </a:t>
            </a:r>
            <a:r>
              <a:rPr lang="en-US" sz="2800" dirty="0">
                <a:solidFill>
                  <a:schemeClr val="bg1"/>
                </a:solidFill>
              </a:rPr>
              <a:t>Network protocols and</a:t>
            </a:r>
          </a:p>
          <a:p>
            <a:r>
              <a:rPr lang="en-US" sz="2800" dirty="0">
                <a:solidFill>
                  <a:schemeClr val="bg1"/>
                </a:solidFill>
              </a:rPr>
              <a:t> services analysis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966" y="186085"/>
            <a:ext cx="211788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Intro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0895264"/>
              </p:ext>
            </p:extLst>
          </p:nvPr>
        </p:nvGraphicFramePr>
        <p:xfrm>
          <a:off x="693086" y="1695829"/>
          <a:ext cx="10817116" cy="377399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819154">
                  <a:extLst>
                    <a:ext uri="{9D8B030D-6E8A-4147-A177-3AD203B41FA5}">
                      <a16:colId xmlns:a16="http://schemas.microsoft.com/office/drawing/2014/main" val="871753079"/>
                    </a:ext>
                  </a:extLst>
                </a:gridCol>
                <a:gridCol w="6997962">
                  <a:extLst>
                    <a:ext uri="{9D8B030D-6E8A-4147-A177-3AD203B41FA5}">
                      <a16:colId xmlns:a16="http://schemas.microsoft.com/office/drawing/2014/main" val="2303412561"/>
                    </a:ext>
                  </a:extLst>
                </a:gridCol>
              </a:tblGrid>
              <a:tr h="435209">
                <a:tc>
                  <a:txBody>
                    <a:bodyPr/>
                    <a:lstStyle/>
                    <a:p>
                      <a:pPr marL="0" marR="0" indent="0" algn="l" defTabSz="68577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IPv4 and IPv6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marL="0" marR="0" indent="0" algn="l" defTabSz="68577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dirty="0">
                          <a:effectLst/>
                        </a:rPr>
                        <a:t>Explain how the IP protocol supports network communications.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012695385"/>
                  </a:ext>
                </a:extLst>
              </a:tr>
              <a:tr h="435209">
                <a:tc>
                  <a:txBody>
                    <a:bodyPr/>
                    <a:lstStyle/>
                    <a:p>
                      <a:pPr fontAlgn="ctr"/>
                      <a:r>
                        <a:rPr lang="en-US" sz="1600" b="1" dirty="0">
                          <a:effectLst/>
                        </a:rPr>
                        <a:t>ICMP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Explain how ICMP is used to test network connectivity</a:t>
                      </a:r>
                      <a:endParaRPr lang="en-US" sz="1600" b="0" dirty="0">
                        <a:effectLst/>
                      </a:endParaRP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679681946"/>
                  </a:ext>
                </a:extLst>
              </a:tr>
              <a:tr h="435209">
                <a:tc>
                  <a:txBody>
                    <a:bodyPr/>
                    <a:lstStyle/>
                    <a:p>
                      <a:pPr marL="0" marR="0" indent="0" algn="l" defTabSz="68577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>
                          <a:effectLst/>
                        </a:rPr>
                        <a:t>ARP and </a:t>
                      </a:r>
                      <a:r>
                        <a:rPr lang="en-US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ARP Issues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Explain how ARP requests impact network and host performance as well as potential security risks.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3534578350"/>
                  </a:ext>
                </a:extLst>
              </a:tr>
              <a:tr h="435209">
                <a:tc>
                  <a:txBody>
                    <a:bodyPr/>
                    <a:lstStyle/>
                    <a:p>
                      <a:pPr marL="0" marR="0" indent="0" algn="l" defTabSz="68577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DHCP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Explain how DHCP services enable network Functionality 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3318733979"/>
                  </a:ext>
                </a:extLst>
              </a:tr>
              <a:tr h="435209">
                <a:tc>
                  <a:txBody>
                    <a:bodyPr/>
                    <a:lstStyle/>
                    <a:p>
                      <a:pPr marL="0" marR="0" indent="0" algn="l" defTabSz="68577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DNS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marL="0" marR="0" indent="0" algn="l" defTabSz="685777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Explain how DNS services enable network Functionality 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b="0" i="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2439564211"/>
                  </a:ext>
                </a:extLst>
              </a:tr>
              <a:tr h="435209">
                <a:tc>
                  <a:txBody>
                    <a:bodyPr/>
                    <a:lstStyle/>
                    <a:p>
                      <a:pPr marL="0" marR="0" indent="0" algn="l" defTabSz="68577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NAT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marL="0" marR="0" indent="0" algn="l" defTabSz="685777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Explain how NAT services enable network Functionality 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b="0" i="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2287461299"/>
                  </a:ext>
                </a:extLst>
              </a:tr>
              <a:tr h="435209">
                <a:tc>
                  <a:txBody>
                    <a:bodyPr/>
                    <a:lstStyle/>
                    <a:p>
                      <a:pPr marL="0" marR="0" indent="0" algn="l" defTabSz="68577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Email and HTTP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marL="0" marR="0" indent="0" algn="l" defTabSz="685777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Explain how Email</a:t>
                      </a:r>
                      <a:r>
                        <a:rPr lang="en-US" sz="1600" b="0" i="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and HTTP</a:t>
                      </a:r>
                      <a:r>
                        <a:rPr lang="en-US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services enable network Functionality 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b="0" i="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9965463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285586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3744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Lecture 4: Types of network attacks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966" y="186085"/>
            <a:ext cx="211788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Intro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6546724"/>
              </p:ext>
            </p:extLst>
          </p:nvPr>
        </p:nvGraphicFramePr>
        <p:xfrm>
          <a:off x="651740" y="1796285"/>
          <a:ext cx="10670968" cy="355781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767554">
                  <a:extLst>
                    <a:ext uri="{9D8B030D-6E8A-4147-A177-3AD203B41FA5}">
                      <a16:colId xmlns:a16="http://schemas.microsoft.com/office/drawing/2014/main" val="399010295"/>
                    </a:ext>
                  </a:extLst>
                </a:gridCol>
                <a:gridCol w="6903414">
                  <a:extLst>
                    <a:ext uri="{9D8B030D-6E8A-4147-A177-3AD203B41FA5}">
                      <a16:colId xmlns:a16="http://schemas.microsoft.com/office/drawing/2014/main" val="3417728144"/>
                    </a:ext>
                  </a:extLst>
                </a:gridCol>
              </a:tblGrid>
              <a:tr h="33367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+mn-lt"/>
                        </a:rPr>
                        <a:t>Topic Title</a:t>
                      </a:r>
                      <a:endParaRPr lang="en-US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68" marR="6016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+mn-lt"/>
                        </a:rPr>
                        <a:t>Topic Objective</a:t>
                      </a:r>
                      <a:endParaRPr lang="en-US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68" marR="60168" marT="0" marB="0"/>
                </a:tc>
                <a:extLst>
                  <a:ext uri="{0D108BD9-81ED-4DB2-BD59-A6C34878D82A}">
                    <a16:rowId xmlns:a16="http://schemas.microsoft.com/office/drawing/2014/main" val="364302898"/>
                  </a:ext>
                </a:extLst>
              </a:tr>
              <a:tr h="754639">
                <a:tc>
                  <a:txBody>
                    <a:bodyPr/>
                    <a:lstStyle/>
                    <a:p>
                      <a:pPr fontAlgn="ctr"/>
                      <a:r>
                        <a:rPr lang="en-US" sz="2000" b="1" dirty="0">
                          <a:effectLst/>
                        </a:rPr>
                        <a:t>Who is Attacking our Network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2000" b="0" dirty="0">
                          <a:effectLst/>
                        </a:rPr>
                        <a:t>Explain how network threats have evolved.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2646230504"/>
                  </a:ext>
                </a:extLst>
              </a:tr>
              <a:tr h="754639">
                <a:tc>
                  <a:txBody>
                    <a:bodyPr/>
                    <a:lstStyle/>
                    <a:p>
                      <a:pPr fontAlgn="ctr"/>
                      <a:r>
                        <a:rPr lang="en-US" sz="2000" b="1" dirty="0">
                          <a:effectLst/>
                        </a:rPr>
                        <a:t>Threat Actor Tools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2000" b="0" dirty="0">
                          <a:effectLst/>
                        </a:rPr>
                        <a:t>Describe the various types of attack tools used by Threat Actors.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999312931"/>
                  </a:ext>
                </a:extLst>
              </a:tr>
              <a:tr h="333673">
                <a:tc>
                  <a:txBody>
                    <a:bodyPr/>
                    <a:lstStyle/>
                    <a:p>
                      <a:pPr marL="0" marR="0" lvl="0" indent="0" algn="l" defTabSz="685777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Malware</a:t>
                      </a:r>
                    </a:p>
                  </a:txBody>
                  <a:tcPr marL="60168" marR="60168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777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Describe types of malware.</a:t>
                      </a:r>
                    </a:p>
                  </a:txBody>
                  <a:tcPr marL="60168" marR="60168" marT="0" marB="0" anchor="ctr"/>
                </a:tc>
                <a:extLst>
                  <a:ext uri="{0D108BD9-81ED-4DB2-BD59-A6C34878D82A}">
                    <a16:rowId xmlns:a16="http://schemas.microsoft.com/office/drawing/2014/main" val="3505258502"/>
                  </a:ext>
                </a:extLst>
              </a:tr>
              <a:tr h="1381194">
                <a:tc>
                  <a:txBody>
                    <a:bodyPr/>
                    <a:lstStyle/>
                    <a:p>
                      <a:pPr marL="0" marR="0" lvl="0" indent="0" algn="l" defTabSz="685777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Common Network Attacks - Reconnaissance, Access, and Social Engineering, DoS, DDos</a:t>
                      </a:r>
                    </a:p>
                  </a:txBody>
                  <a:tcPr marL="60168" marR="60168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777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Explain reconnaissance, access, social engineering network attacks, DoS and DDoS</a:t>
                      </a:r>
                    </a:p>
                  </a:txBody>
                  <a:tcPr marL="60168" marR="60168" marT="0" marB="0" anchor="ctr"/>
                </a:tc>
                <a:extLst>
                  <a:ext uri="{0D108BD9-81ED-4DB2-BD59-A6C34878D82A}">
                    <a16:rowId xmlns:a16="http://schemas.microsoft.com/office/drawing/2014/main" val="300494147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495405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69855" y="421089"/>
            <a:ext cx="48202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Lecture 5: Investigate endpoint </a:t>
            </a:r>
          </a:p>
          <a:p>
            <a:r>
              <a:rPr lang="en-US" sz="2800" dirty="0">
                <a:solidFill>
                  <a:schemeClr val="bg1"/>
                </a:solidFill>
              </a:rPr>
              <a:t>vulnerabilities and attacks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966" y="186085"/>
            <a:ext cx="211788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Intro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8621050"/>
              </p:ext>
            </p:extLst>
          </p:nvPr>
        </p:nvGraphicFramePr>
        <p:xfrm>
          <a:off x="1080909" y="2204822"/>
          <a:ext cx="10434485" cy="263118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684060">
                  <a:extLst>
                    <a:ext uri="{9D8B030D-6E8A-4147-A177-3AD203B41FA5}">
                      <a16:colId xmlns:a16="http://schemas.microsoft.com/office/drawing/2014/main" val="399010295"/>
                    </a:ext>
                  </a:extLst>
                </a:gridCol>
                <a:gridCol w="6750425">
                  <a:extLst>
                    <a:ext uri="{9D8B030D-6E8A-4147-A177-3AD203B41FA5}">
                      <a16:colId xmlns:a16="http://schemas.microsoft.com/office/drawing/2014/main" val="3417728144"/>
                    </a:ext>
                  </a:extLst>
                </a:gridCol>
              </a:tblGrid>
              <a:tr h="22411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+mn-lt"/>
                        </a:rPr>
                        <a:t>Topic Title</a:t>
                      </a:r>
                      <a:endParaRPr lang="en-US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68" marR="6016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+mn-lt"/>
                        </a:rPr>
                        <a:t>Topic Objective</a:t>
                      </a:r>
                      <a:endParaRPr lang="en-US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68" marR="60168" marT="0" marB="0"/>
                </a:tc>
                <a:extLst>
                  <a:ext uri="{0D108BD9-81ED-4DB2-BD59-A6C34878D82A}">
                    <a16:rowId xmlns:a16="http://schemas.microsoft.com/office/drawing/2014/main" val="364302898"/>
                  </a:ext>
                </a:extLst>
              </a:tr>
              <a:tr h="254659">
                <a:tc>
                  <a:txBody>
                    <a:bodyPr/>
                    <a:lstStyle/>
                    <a:p>
                      <a:pPr marL="0" algn="l" defTabSz="685777" rtl="0" eaLnBrk="1" fontAlgn="ctr" latinLnBrk="0" hangingPunct="1"/>
                      <a:r>
                        <a:rPr lang="en-US" sz="2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Antimalware Protection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2000" b="0" dirty="0">
                          <a:effectLst/>
                        </a:rPr>
                        <a:t>Explain methods of mitigating malware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3274301724"/>
                  </a:ext>
                </a:extLst>
              </a:tr>
              <a:tr h="254659">
                <a:tc>
                  <a:txBody>
                    <a:bodyPr/>
                    <a:lstStyle/>
                    <a:p>
                      <a:pPr marL="0" algn="l" defTabSz="685777" rtl="0" eaLnBrk="1" fontAlgn="ctr" latinLnBrk="0" hangingPunct="1"/>
                      <a:r>
                        <a:rPr lang="en-US" sz="2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Host-based Intrusion Prevention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2000" b="0" dirty="0">
                          <a:effectLst/>
                        </a:rPr>
                        <a:t>Explain host-based IPS/IDS log entries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2471976045"/>
                  </a:ext>
                </a:extLst>
              </a:tr>
              <a:tr h="254659">
                <a:tc>
                  <a:txBody>
                    <a:bodyPr/>
                    <a:lstStyle/>
                    <a:p>
                      <a:pPr marL="0" algn="l" defTabSz="685777" rtl="0" eaLnBrk="1" fontAlgn="ctr" latinLnBrk="0" hangingPunct="1"/>
                      <a:r>
                        <a:rPr lang="en-US" sz="2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Application Security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2000" b="0" dirty="0">
                          <a:effectLst/>
                        </a:rPr>
                        <a:t>Explain how a sandbox is used to analyze malware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2762570969"/>
                  </a:ext>
                </a:extLst>
              </a:tr>
              <a:tr h="254659">
                <a:tc>
                  <a:txBody>
                    <a:bodyPr/>
                    <a:lstStyle/>
                    <a:p>
                      <a:pPr fontAlgn="ctr"/>
                      <a:r>
                        <a:rPr lang="en-US" sz="2000" b="1" dirty="0">
                          <a:solidFill>
                            <a:schemeClr val="bg1"/>
                          </a:solidFill>
                        </a:rPr>
                        <a:t>Network and Server Profiling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GB" sz="2000" b="0" dirty="0"/>
                        <a:t>Explain the value of network and server profiling.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2836270570"/>
                  </a:ext>
                </a:extLst>
              </a:tr>
              <a:tr h="254659">
                <a:tc>
                  <a:txBody>
                    <a:bodyPr/>
                    <a:lstStyle/>
                    <a:p>
                      <a:pPr fontAlgn="ctr"/>
                      <a:r>
                        <a:rPr lang="en-GB" sz="2000" b="1" dirty="0">
                          <a:solidFill>
                            <a:schemeClr val="bg1"/>
                          </a:solidFill>
                        </a:rPr>
                        <a:t>Common Vulnerability Scoring System (CVSS)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GB" sz="2000" b="0" dirty="0"/>
                        <a:t>Explain how CVSS reports are used to describe security vulnerabilities.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24103741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592802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69855" y="421089"/>
            <a:ext cx="627043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Lecture 6: Preventing malicious access to </a:t>
            </a:r>
          </a:p>
          <a:p>
            <a:r>
              <a:rPr lang="en-US" sz="2800" dirty="0">
                <a:solidFill>
                  <a:schemeClr val="bg1"/>
                </a:solidFill>
              </a:rPr>
              <a:t>computer networks, hosts, and data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966" y="186085"/>
            <a:ext cx="211788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Intro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5115195"/>
              </p:ext>
            </p:extLst>
          </p:nvPr>
        </p:nvGraphicFramePr>
        <p:xfrm>
          <a:off x="651740" y="1928909"/>
          <a:ext cx="10938982" cy="32613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862181">
                  <a:extLst>
                    <a:ext uri="{9D8B030D-6E8A-4147-A177-3AD203B41FA5}">
                      <a16:colId xmlns:a16="http://schemas.microsoft.com/office/drawing/2014/main" val="399010295"/>
                    </a:ext>
                  </a:extLst>
                </a:gridCol>
                <a:gridCol w="7076801">
                  <a:extLst>
                    <a:ext uri="{9D8B030D-6E8A-4147-A177-3AD203B41FA5}">
                      <a16:colId xmlns:a16="http://schemas.microsoft.com/office/drawing/2014/main" val="3417728144"/>
                    </a:ext>
                  </a:extLst>
                </a:gridCol>
              </a:tblGrid>
              <a:tr h="22411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+mn-lt"/>
                        </a:rPr>
                        <a:t>Topic Title</a:t>
                      </a:r>
                      <a:endParaRPr lang="en-US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68" marR="6016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+mn-lt"/>
                        </a:rPr>
                        <a:t>Topic Objective</a:t>
                      </a:r>
                      <a:endParaRPr lang="en-US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68" marR="60168" marT="0" marB="0"/>
                </a:tc>
                <a:extLst>
                  <a:ext uri="{0D108BD9-81ED-4DB2-BD59-A6C34878D82A}">
                    <a16:rowId xmlns:a16="http://schemas.microsoft.com/office/drawing/2014/main" val="364302898"/>
                  </a:ext>
                </a:extLst>
              </a:tr>
              <a:tr h="254659">
                <a:tc>
                  <a:txBody>
                    <a:bodyPr/>
                    <a:lstStyle/>
                    <a:p>
                      <a:pPr marL="0" marR="0" lvl="0" indent="0" algn="l" defTabSz="685777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Defense-in-Depth</a:t>
                      </a:r>
                    </a:p>
                  </a:txBody>
                  <a:tcPr marL="60168" marR="60168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777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Explain how the defense-in-depth strategy is used to protect networks.</a:t>
                      </a:r>
                    </a:p>
                  </a:txBody>
                  <a:tcPr marL="60168" marR="60168" marT="0" marB="0" anchor="ctr"/>
                </a:tc>
                <a:extLst>
                  <a:ext uri="{0D108BD9-81ED-4DB2-BD59-A6C34878D82A}">
                    <a16:rowId xmlns:a16="http://schemas.microsoft.com/office/drawing/2014/main" val="2646230504"/>
                  </a:ext>
                </a:extLst>
              </a:tr>
              <a:tr h="254659">
                <a:tc>
                  <a:txBody>
                    <a:bodyPr/>
                    <a:lstStyle/>
                    <a:p>
                      <a:pPr marL="0" marR="0" lvl="0" indent="0" algn="l" defTabSz="685777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Security Policies, Regulations, and Standards</a:t>
                      </a:r>
                    </a:p>
                  </a:txBody>
                  <a:tcPr marL="60168" marR="60168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777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Explain security policies, regulations, and standards.</a:t>
                      </a:r>
                    </a:p>
                  </a:txBody>
                  <a:tcPr marL="60168" marR="60168" marT="0" marB="0" anchor="ctr"/>
                </a:tc>
                <a:extLst>
                  <a:ext uri="{0D108BD9-81ED-4DB2-BD59-A6C34878D82A}">
                    <a16:rowId xmlns:a16="http://schemas.microsoft.com/office/drawing/2014/main" val="999312931"/>
                  </a:ext>
                </a:extLst>
              </a:tr>
              <a:tr h="25465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Access Control Concepts</a:t>
                      </a:r>
                    </a:p>
                  </a:txBody>
                  <a:tcPr marL="60168" marR="60168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Explain how access control protocols network data.</a:t>
                      </a:r>
                    </a:p>
                  </a:txBody>
                  <a:tcPr marL="60168" marR="60168" marT="0" marB="0" anchor="ctr"/>
                </a:tc>
                <a:extLst>
                  <a:ext uri="{0D108BD9-81ED-4DB2-BD59-A6C34878D82A}">
                    <a16:rowId xmlns:a16="http://schemas.microsoft.com/office/drawing/2014/main" val="2296854508"/>
                  </a:ext>
                </a:extLst>
              </a:tr>
              <a:tr h="25465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AAA Usage and Operation</a:t>
                      </a:r>
                    </a:p>
                  </a:txBody>
                  <a:tcPr marL="60168" marR="60168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Explain how AAA is used to control network access.</a:t>
                      </a:r>
                    </a:p>
                  </a:txBody>
                  <a:tcPr marL="60168" marR="60168" marT="0" marB="0" anchor="ctr"/>
                </a:tc>
                <a:extLst>
                  <a:ext uri="{0D108BD9-81ED-4DB2-BD59-A6C34878D82A}">
                    <a16:rowId xmlns:a16="http://schemas.microsoft.com/office/drawing/2014/main" val="2969059201"/>
                  </a:ext>
                </a:extLst>
              </a:tr>
              <a:tr h="25465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Information Sources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68" marR="60168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Describe information sources used to communicate emerging network security threats.</a:t>
                      </a:r>
                      <a:endParaRPr lang="en-US" sz="20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68" marR="60168" marT="0" marB="0"/>
                </a:tc>
                <a:extLst>
                  <a:ext uri="{0D108BD9-81ED-4DB2-BD59-A6C34878D82A}">
                    <a16:rowId xmlns:a16="http://schemas.microsoft.com/office/drawing/2014/main" val="225715641"/>
                  </a:ext>
                </a:extLst>
              </a:tr>
              <a:tr h="25465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Threat Intelligence Services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68" marR="60168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Describe various threat intelligence services.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68" marR="60168" marT="0" marB="0"/>
                </a:tc>
                <a:extLst>
                  <a:ext uri="{0D108BD9-81ED-4DB2-BD59-A6C34878D82A}">
                    <a16:rowId xmlns:a16="http://schemas.microsoft.com/office/drawing/2014/main" val="32743017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094919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69855" y="369335"/>
            <a:ext cx="637565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Lecture 7: The impacts of cryptography on</a:t>
            </a:r>
          </a:p>
          <a:p>
            <a:r>
              <a:rPr lang="en-US" sz="2800" dirty="0">
                <a:solidFill>
                  <a:schemeClr val="bg1"/>
                </a:solidFill>
              </a:rPr>
              <a:t> network security monitoring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966" y="186085"/>
            <a:ext cx="211788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Intro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3894361"/>
              </p:ext>
            </p:extLst>
          </p:nvPr>
        </p:nvGraphicFramePr>
        <p:xfrm>
          <a:off x="740200" y="2055020"/>
          <a:ext cx="10722888" cy="300913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041487">
                  <a:extLst>
                    <a:ext uri="{9D8B030D-6E8A-4147-A177-3AD203B41FA5}">
                      <a16:colId xmlns:a16="http://schemas.microsoft.com/office/drawing/2014/main" val="399010295"/>
                    </a:ext>
                  </a:extLst>
                </a:gridCol>
                <a:gridCol w="6681401">
                  <a:extLst>
                    <a:ext uri="{9D8B030D-6E8A-4147-A177-3AD203B41FA5}">
                      <a16:colId xmlns:a16="http://schemas.microsoft.com/office/drawing/2014/main" val="3417728144"/>
                    </a:ext>
                  </a:extLst>
                </a:gridCol>
              </a:tblGrid>
              <a:tr h="24674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Topic Title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68" marR="6016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Topic Objective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68" marR="60168" marT="0" marB="0" anchor="ctr"/>
                </a:tc>
                <a:extLst>
                  <a:ext uri="{0D108BD9-81ED-4DB2-BD59-A6C34878D82A}">
                    <a16:rowId xmlns:a16="http://schemas.microsoft.com/office/drawing/2014/main" val="364302898"/>
                  </a:ext>
                </a:extLst>
              </a:tr>
              <a:tr h="261257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Integrity and Authenticity</a:t>
                      </a:r>
                    </a:p>
                  </a:txBody>
                  <a:tcPr marL="60168" marR="60168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Explain the role of cryptography in ensuring the integrity and authenticity of data.</a:t>
                      </a:r>
                    </a:p>
                  </a:txBody>
                  <a:tcPr marL="60168" marR="60168" marT="0" marB="0" anchor="ctr"/>
                </a:tc>
                <a:extLst>
                  <a:ext uri="{0D108BD9-81ED-4DB2-BD59-A6C34878D82A}">
                    <a16:rowId xmlns:a16="http://schemas.microsoft.com/office/drawing/2014/main" val="3530891527"/>
                  </a:ext>
                </a:extLst>
              </a:tr>
              <a:tr h="255814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Confidentiality</a:t>
                      </a:r>
                    </a:p>
                  </a:txBody>
                  <a:tcPr marL="60168" marR="60168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Explain how cryptographic approaches enhance data confidentiality.</a:t>
                      </a:r>
                    </a:p>
                  </a:txBody>
                  <a:tcPr marL="60168" marR="60168" marT="0" marB="0" anchor="ctr"/>
                </a:tc>
                <a:extLst>
                  <a:ext uri="{0D108BD9-81ED-4DB2-BD59-A6C34878D82A}">
                    <a16:rowId xmlns:a16="http://schemas.microsoft.com/office/drawing/2014/main" val="662892947"/>
                  </a:ext>
                </a:extLst>
              </a:tr>
              <a:tr h="261257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Public Key Cryptography</a:t>
                      </a:r>
                    </a:p>
                  </a:txBody>
                  <a:tcPr marL="60168" marR="60168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Explain public key cryptography.</a:t>
                      </a:r>
                    </a:p>
                  </a:txBody>
                  <a:tcPr marL="60168" marR="60168" marT="0" marB="0" anchor="ctr"/>
                </a:tc>
                <a:extLst>
                  <a:ext uri="{0D108BD9-81ED-4DB2-BD59-A6C34878D82A}">
                    <a16:rowId xmlns:a16="http://schemas.microsoft.com/office/drawing/2014/main" val="1283686363"/>
                  </a:ext>
                </a:extLst>
              </a:tr>
              <a:tr h="277586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Authorities and the PKI Trust System</a:t>
                      </a:r>
                    </a:p>
                  </a:txBody>
                  <a:tcPr marL="60168" marR="60168" marT="0" marB="0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Explain how the public key infrastructure functions.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2466644772"/>
                  </a:ext>
                </a:extLst>
              </a:tr>
              <a:tr h="362086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Applications and Impacts of Cryptography</a:t>
                      </a:r>
                    </a:p>
                  </a:txBody>
                  <a:tcPr marL="60168" marR="60168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Explain how the use of cryptography affects cybersecurity operations.</a:t>
                      </a:r>
                    </a:p>
                  </a:txBody>
                  <a:tcPr marL="60168" marR="60168" marT="0" marB="0" anchor="ctr"/>
                </a:tc>
                <a:extLst>
                  <a:ext uri="{0D108BD9-81ED-4DB2-BD59-A6C34878D82A}">
                    <a16:rowId xmlns:a16="http://schemas.microsoft.com/office/drawing/2014/main" val="28938546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282650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4182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Lecture 8: Evaluate network security alerts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966" y="186085"/>
            <a:ext cx="211788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Intro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9111201"/>
              </p:ext>
            </p:extLst>
          </p:nvPr>
        </p:nvGraphicFramePr>
        <p:xfrm>
          <a:off x="1403382" y="1950135"/>
          <a:ext cx="9396525" cy="321890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317592">
                  <a:extLst>
                    <a:ext uri="{9D8B030D-6E8A-4147-A177-3AD203B41FA5}">
                      <a16:colId xmlns:a16="http://schemas.microsoft.com/office/drawing/2014/main" val="399010295"/>
                    </a:ext>
                  </a:extLst>
                </a:gridCol>
                <a:gridCol w="6078933">
                  <a:extLst>
                    <a:ext uri="{9D8B030D-6E8A-4147-A177-3AD203B41FA5}">
                      <a16:colId xmlns:a16="http://schemas.microsoft.com/office/drawing/2014/main" val="3417728144"/>
                    </a:ext>
                  </a:extLst>
                </a:gridCol>
              </a:tblGrid>
              <a:tr h="607943">
                <a:tc>
                  <a:txBody>
                    <a:bodyPr/>
                    <a:lstStyle/>
                    <a:p>
                      <a:pPr marL="0" marR="0" algn="l" defTabSz="685777" rtl="0" eaLnBrk="1" fontAlgn="ctr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Topic Title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marL="0" marR="0" algn="l" defTabSz="685777" rtl="0" eaLnBrk="1" fontAlgn="ctr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Topic Objective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364302898"/>
                  </a:ext>
                </a:extLst>
              </a:tr>
              <a:tr h="1016902">
                <a:tc>
                  <a:txBody>
                    <a:bodyPr/>
                    <a:lstStyle/>
                    <a:p>
                      <a:pPr marL="0" marR="0" algn="l" defTabSz="685777" rtl="0" eaLnBrk="1" fontAlgn="ctr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Types of Security Data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2000" b="0" dirty="0">
                          <a:effectLst/>
                        </a:rPr>
                        <a:t>Describe the types of data used in security monitoring.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3530891527"/>
                  </a:ext>
                </a:extLst>
              </a:tr>
              <a:tr h="577161">
                <a:tc>
                  <a:txBody>
                    <a:bodyPr/>
                    <a:lstStyle/>
                    <a:p>
                      <a:pPr fontAlgn="ctr"/>
                      <a:r>
                        <a:rPr lang="en-US" sz="2000" b="1" dirty="0">
                          <a:effectLst/>
                        </a:rPr>
                        <a:t>Source of Alerts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2000" b="0" dirty="0">
                          <a:effectLst/>
                        </a:rPr>
                        <a:t>Identify the structure of alerts.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662892947"/>
                  </a:ext>
                </a:extLst>
              </a:tr>
              <a:tr h="1016902">
                <a:tc>
                  <a:txBody>
                    <a:bodyPr/>
                    <a:lstStyle/>
                    <a:p>
                      <a:pPr fontAlgn="ctr"/>
                      <a:r>
                        <a:rPr lang="en-US" sz="2000" b="1" dirty="0">
                          <a:effectLst/>
                        </a:rPr>
                        <a:t>Overview of Alert Evaluation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2000" b="0" dirty="0">
                          <a:effectLst/>
                        </a:rPr>
                        <a:t>Explain how alerts are classified.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2836863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112873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45721" y="405070"/>
            <a:ext cx="707347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Lecture 9: Analyze network intrusion data to</a:t>
            </a:r>
          </a:p>
          <a:p>
            <a:r>
              <a:rPr lang="en-US" sz="2800" dirty="0">
                <a:solidFill>
                  <a:schemeClr val="bg1"/>
                </a:solidFill>
              </a:rPr>
              <a:t> identify compromised hosts and vulnerabilities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966" y="186085"/>
            <a:ext cx="211788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Intro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4366997"/>
              </p:ext>
            </p:extLst>
          </p:nvPr>
        </p:nvGraphicFramePr>
        <p:xfrm>
          <a:off x="651740" y="2204822"/>
          <a:ext cx="10789730" cy="26921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933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64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2829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dirty="0"/>
                        <a:t>Topic Title</a:t>
                      </a:r>
                      <a:endParaRPr lang="en-US" sz="2000" b="0" dirty="0"/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dirty="0"/>
                        <a:t>Topic Objective</a:t>
                      </a:r>
                      <a:endParaRPr lang="en-US" sz="2000" b="0" dirty="0"/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54608">
                <a:tc>
                  <a:txBody>
                    <a:bodyPr/>
                    <a:lstStyle/>
                    <a:p>
                      <a:pPr algn="l" fontAlgn="ctr"/>
                      <a:r>
                        <a:rPr lang="en-US" sz="2000" dirty="0"/>
                        <a:t>A Common Data Platform</a:t>
                      </a:r>
                      <a:endParaRPr lang="en-US" sz="2000" b="1" dirty="0">
                        <a:solidFill>
                          <a:schemeClr val="bg1">
                            <a:lumMod val="95000"/>
                          </a:schemeClr>
                        </a:solidFill>
                      </a:endParaRPr>
                    </a:p>
                  </a:txBody>
                  <a:tcPr marL="47625" marR="47625" marT="47625" marB="47625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2000" dirty="0"/>
                        <a:t>Explain how data is prepared for use in a Network Security Monitoring (NSM) system.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54608">
                <a:tc>
                  <a:txBody>
                    <a:bodyPr/>
                    <a:lstStyle/>
                    <a:p>
                      <a:pPr fontAlgn="ctr"/>
                      <a:r>
                        <a:rPr lang="en-US" sz="2000" dirty="0"/>
                        <a:t>Investigating Network Data</a:t>
                      </a:r>
                      <a:endParaRPr lang="en-US" sz="2000" b="1" dirty="0">
                        <a:solidFill>
                          <a:schemeClr val="bg1">
                            <a:lumMod val="95000"/>
                          </a:schemeClr>
                        </a:solidFill>
                      </a:endParaRPr>
                    </a:p>
                  </a:txBody>
                  <a:tcPr marL="47625" marR="47625" marT="47625" marB="47625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GB" sz="2000" dirty="0"/>
                        <a:t>Use Security Onion tools to investigate network security events.</a:t>
                      </a:r>
                      <a:endParaRPr lang="en-GB" sz="2000" b="0" dirty="0"/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54608">
                <a:tc>
                  <a:txBody>
                    <a:bodyPr/>
                    <a:lstStyle/>
                    <a:p>
                      <a:pPr fontAlgn="ctr"/>
                      <a:r>
                        <a:rPr lang="en-GB" sz="2000" dirty="0"/>
                        <a:t>Enhancing the Work of the CyberSecurity Analyst</a:t>
                      </a:r>
                      <a:endParaRPr lang="en-GB" sz="2000" b="1" dirty="0">
                        <a:solidFill>
                          <a:schemeClr val="bg1">
                            <a:lumMod val="95000"/>
                          </a:schemeClr>
                        </a:solidFill>
                      </a:endParaRPr>
                    </a:p>
                  </a:txBody>
                  <a:tcPr marL="47625" marR="47625" marT="47625" marB="47625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GB" sz="2000" dirty="0"/>
                        <a:t>Describe network monitoring tools that enhance workflow management.</a:t>
                      </a:r>
                      <a:endParaRPr lang="en-GB" sz="2000" b="0" dirty="0"/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167416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69855" y="424739"/>
            <a:ext cx="697780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Lecture 10: Apply incident response models to</a:t>
            </a:r>
          </a:p>
          <a:p>
            <a:r>
              <a:rPr lang="en-US" sz="2800" dirty="0">
                <a:solidFill>
                  <a:schemeClr val="bg1"/>
                </a:solidFill>
              </a:rPr>
              <a:t> manage network security incidents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966" y="186085"/>
            <a:ext cx="211788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Intro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4206421"/>
              </p:ext>
            </p:extLst>
          </p:nvPr>
        </p:nvGraphicFramePr>
        <p:xfrm>
          <a:off x="651740" y="2101598"/>
          <a:ext cx="10968800" cy="28241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860582">
                  <a:extLst>
                    <a:ext uri="{9D8B030D-6E8A-4147-A177-3AD203B41FA5}">
                      <a16:colId xmlns:a16="http://schemas.microsoft.com/office/drawing/2014/main" val="399010295"/>
                    </a:ext>
                  </a:extLst>
                </a:gridCol>
                <a:gridCol w="6108218">
                  <a:extLst>
                    <a:ext uri="{9D8B030D-6E8A-4147-A177-3AD203B41FA5}">
                      <a16:colId xmlns:a16="http://schemas.microsoft.com/office/drawing/2014/main" val="3417728144"/>
                    </a:ext>
                  </a:extLst>
                </a:gridCol>
              </a:tblGrid>
              <a:tr h="3112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Topic Title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68" marR="6016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Topic Objective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68" marR="60168" marT="0" marB="0"/>
                </a:tc>
                <a:extLst>
                  <a:ext uri="{0D108BD9-81ED-4DB2-BD59-A6C34878D82A}">
                    <a16:rowId xmlns:a16="http://schemas.microsoft.com/office/drawing/2014/main" val="364302898"/>
                  </a:ext>
                </a:extLst>
              </a:tr>
              <a:tr h="703815">
                <a:tc>
                  <a:txBody>
                    <a:bodyPr/>
                    <a:lstStyle/>
                    <a:p>
                      <a:pPr fontAlgn="ctr"/>
                      <a:r>
                        <a:rPr lang="en-IN" sz="2000" b="1" dirty="0">
                          <a:effectLst/>
                        </a:rPr>
                        <a:t>Evidence Handling and Attack Attribution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2000" b="0" dirty="0">
                          <a:effectLst/>
                        </a:rPr>
                        <a:t>Explain the role of digital forensics processes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3530891527"/>
                  </a:ext>
                </a:extLst>
              </a:tr>
              <a:tr h="399463">
                <a:tc>
                  <a:txBody>
                    <a:bodyPr/>
                    <a:lstStyle/>
                    <a:p>
                      <a:pPr fontAlgn="ctr"/>
                      <a:r>
                        <a:rPr lang="en-IN" sz="2000" b="1" dirty="0">
                          <a:effectLst/>
                        </a:rPr>
                        <a:t>The Cyber Kill Chain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2000" b="0" dirty="0">
                          <a:effectLst/>
                        </a:rPr>
                        <a:t>Identify the steps in the Cyber Kill Chain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03815">
                <a:tc>
                  <a:txBody>
                    <a:bodyPr/>
                    <a:lstStyle/>
                    <a:p>
                      <a:pPr fontAlgn="ctr"/>
                      <a:r>
                        <a:rPr lang="en-US" sz="2000" b="1" dirty="0">
                          <a:effectLst/>
                        </a:rPr>
                        <a:t>The Diamond Model of Intrusion Analysis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2000" b="0" dirty="0">
                          <a:effectLst/>
                        </a:rPr>
                        <a:t>Classify an intrusion event using the Diamond Model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662892947"/>
                  </a:ext>
                </a:extLst>
              </a:tr>
              <a:tr h="703815">
                <a:tc>
                  <a:txBody>
                    <a:bodyPr/>
                    <a:lstStyle/>
                    <a:p>
                      <a:pPr fontAlgn="ctr"/>
                      <a:r>
                        <a:rPr lang="en-IN" sz="2000" b="1" dirty="0">
                          <a:effectLst/>
                        </a:rPr>
                        <a:t>Incident Response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2000" b="0" dirty="0">
                          <a:effectLst/>
                        </a:rPr>
                        <a:t>Apply the NIST 800-61r2 incident handling procedures to a given incident scenario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2836863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9738863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21966" y="186085"/>
            <a:ext cx="211788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Intro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79577" y="2644170"/>
            <a:ext cx="5552546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9600" dirty="0">
                <a:latin typeface="Arial Black" panose="020B0A04020102020204" pitchFamily="34" charset="0"/>
              </a:rPr>
              <a:t>Thanks </a:t>
            </a:r>
          </a:p>
        </p:txBody>
      </p:sp>
    </p:spTree>
    <p:extLst>
      <p:ext uri="{BB962C8B-B14F-4D97-AF65-F5344CB8AC3E}">
        <p14:creationId xmlns:p14="http://schemas.microsoft.com/office/powerpoint/2010/main" val="12290440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1253</Words>
  <Application>Microsoft Office PowerPoint</Application>
  <PresentationFormat>Widescreen</PresentationFormat>
  <Paragraphs>225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7" baseType="lpstr">
      <vt:lpstr>Arial</vt:lpstr>
      <vt:lpstr>Arial Black</vt:lpstr>
      <vt:lpstr>Calibri</vt:lpstr>
      <vt:lpstr>Calibri Light</vt:lpstr>
      <vt:lpstr>Tajawal ExtraBold</vt:lpstr>
      <vt:lpstr>Tajawal Medium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Dr. Ibrahim Gomaa</cp:lastModifiedBy>
  <cp:revision>17</cp:revision>
  <dcterms:created xsi:type="dcterms:W3CDTF">2021-08-03T13:03:26Z</dcterms:created>
  <dcterms:modified xsi:type="dcterms:W3CDTF">2023-09-26T12:06:26Z</dcterms:modified>
</cp:coreProperties>
</file>