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1"/>
  </p:notesMasterIdLst>
  <p:sldIdLst>
    <p:sldId id="256" r:id="rId2"/>
    <p:sldId id="257" r:id="rId3"/>
    <p:sldId id="258" r:id="rId4"/>
    <p:sldId id="410" r:id="rId5"/>
    <p:sldId id="416" r:id="rId6"/>
    <p:sldId id="417" r:id="rId7"/>
    <p:sldId id="418" r:id="rId8"/>
    <p:sldId id="419" r:id="rId9"/>
    <p:sldId id="420" r:id="rId10"/>
    <p:sldId id="421" r:id="rId11"/>
    <p:sldId id="422" r:id="rId12"/>
    <p:sldId id="423" r:id="rId13"/>
    <p:sldId id="424" r:id="rId14"/>
    <p:sldId id="425" r:id="rId15"/>
    <p:sldId id="426" r:id="rId16"/>
    <p:sldId id="427" r:id="rId17"/>
    <p:sldId id="428" r:id="rId18"/>
    <p:sldId id="429" r:id="rId19"/>
    <p:sldId id="430" r:id="rId20"/>
    <p:sldId id="415" r:id="rId21"/>
    <p:sldId id="431" r:id="rId22"/>
    <p:sldId id="411" r:id="rId23"/>
    <p:sldId id="304" r:id="rId24"/>
    <p:sldId id="432" r:id="rId25"/>
    <p:sldId id="433" r:id="rId26"/>
    <p:sldId id="434" r:id="rId27"/>
    <p:sldId id="435" r:id="rId28"/>
    <p:sldId id="412" r:id="rId29"/>
    <p:sldId id="263" r:id="rId30"/>
  </p:sldIdLst>
  <p:sldSz cx="12192000" cy="6858000"/>
  <p:notesSz cx="6858000" cy="9144000"/>
  <p:embeddedFontLst>
    <p:embeddedFont>
      <p:font typeface="Simplified Arabic" pitchFamily="18" charset="-78"/>
      <p:regular r:id="rId32"/>
      <p:bold r:id="rId33"/>
    </p:embeddedFont>
    <p:embeddedFont>
      <p:font typeface="Sultan bold" pitchFamily="2" charset="-78"/>
      <p:regular r:id="rId34"/>
    </p:embeddedFont>
    <p:embeddedFont>
      <p:font typeface="Tajawal Medium" charset="-78"/>
      <p:regular r:id="rId35"/>
      <p:bold r:id="rId36"/>
    </p:embeddedFont>
    <p:embeddedFont>
      <p:font typeface="Sultan Medium" pitchFamily="2" charset="-78"/>
      <p:regular r:id="rId37"/>
    </p:embeddedFont>
    <p:embeddedFont>
      <p:font typeface="Calibri"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p:cViewPr>
        <p:scale>
          <a:sx n="70" d="100"/>
          <a:sy n="70" d="100"/>
        </p:scale>
        <p:origin x="-720" y="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59"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10</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10</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3921389" y="1099498"/>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1815841"/>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محل الحق.</a:t>
            </a:r>
            <a:endParaRPr lang="en-US" sz="2800" dirty="0">
              <a:cs typeface="Sultan bold" pitchFamily="2" charset="-78"/>
            </a:endParaRPr>
          </a:p>
          <a:p>
            <a:pPr algn="r"/>
            <a:r>
              <a:rPr lang="ar-EG" sz="2800" dirty="0" smtClean="0">
                <a:cs typeface="Sultan bold" pitchFamily="2" charset="-78"/>
              </a:rPr>
              <a:t>2- وسائل حماية الحق.</a:t>
            </a:r>
          </a:p>
          <a:p>
            <a:pPr algn="r"/>
            <a:r>
              <a:rPr lang="ar-EG" sz="2800" dirty="0" smtClean="0">
                <a:cs typeface="Sultan bold" pitchFamily="2" charset="-78"/>
              </a:rPr>
              <a:t>3- التعسف في استعمال الحق.</a:t>
            </a:r>
            <a:endParaRPr lang="ar-EG" sz="2800" dirty="0">
              <a:cs typeface="Sultan bold" pitchFamily="2" charset="-78"/>
            </a:endParaRPr>
          </a:p>
        </p:txBody>
      </p:sp>
      <p:sp>
        <p:nvSpPr>
          <p:cNvPr id="145" name="Google Shape;145;p3"/>
          <p:cNvSpPr txBox="1"/>
          <p:nvPr/>
        </p:nvSpPr>
        <p:spPr>
          <a:xfrm>
            <a:off x="5447928" y="1179228"/>
            <a:ext cx="5611612" cy="584735"/>
          </a:xfrm>
          <a:prstGeom prst="rect">
            <a:avLst/>
          </a:prstGeom>
          <a:noFill/>
          <a:ln>
            <a:noFill/>
          </a:ln>
        </p:spPr>
        <p:txBody>
          <a:bodyPr spcFirstLastPara="1" wrap="square" lIns="91425" tIns="45700" rIns="91425" bIns="45700" anchor="t" anchorCtr="0">
            <a:spAutoFit/>
          </a:bodyPr>
          <a:lstStyle/>
          <a:p>
            <a:pPr lvl="0" algn="ctr" rtl="1"/>
            <a:r>
              <a:rPr lang="ar-EG" sz="3200" b="1" dirty="0" smtClean="0">
                <a:solidFill>
                  <a:srgbClr val="8E5A6D"/>
                </a:solidFill>
                <a:latin typeface="Tajawal Medium"/>
                <a:cs typeface="Sultan Medium" pitchFamily="2" charset="-78"/>
                <a:sym typeface="Tajawal Medium"/>
              </a:rPr>
              <a:t>محل الحق وحمايته</a:t>
            </a:r>
            <a:endParaRPr sz="3200" b="1" dirty="0">
              <a:cs typeface="Sultan Medium" pitchFamily="2" charset="-78"/>
            </a:endParaRPr>
          </a:p>
        </p:txBody>
      </p:sp>
      <p:sp>
        <p:nvSpPr>
          <p:cNvPr id="146" name="Google Shape;146;p3"/>
          <p:cNvSpPr txBox="1"/>
          <p:nvPr/>
        </p:nvSpPr>
        <p:spPr>
          <a:xfrm>
            <a:off x="3921389" y="1123950"/>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4028346" y="1354194"/>
            <a:ext cx="942618"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10</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marL="342900" indent="-342900" algn="just" rtl="1">
              <a:buFont typeface="Wingdings" pitchFamily="2" charset="2"/>
              <a:buChar char="§"/>
            </a:pPr>
            <a:r>
              <a:rPr lang="ar-EG" sz="2400" b="1" u="sng" dirty="0">
                <a:latin typeface="Simplified Arabic" pitchFamily="18" charset="-78"/>
                <a:cs typeface="+mn-cs"/>
              </a:rPr>
              <a:t>قد يكون محل الحق </a:t>
            </a:r>
            <a:r>
              <a:rPr lang="ar-EG" sz="2400" b="1" u="sng" dirty="0" smtClean="0">
                <a:latin typeface="Simplified Arabic" pitchFamily="18" charset="-78"/>
                <a:cs typeface="+mn-cs"/>
              </a:rPr>
              <a:t>شيئاً </a:t>
            </a:r>
            <a:r>
              <a:rPr lang="ar-EG" sz="2400" b="1" u="sng" dirty="0">
                <a:latin typeface="Simplified Arabic" pitchFamily="18" charset="-78"/>
                <a:cs typeface="+mn-cs"/>
              </a:rPr>
              <a:t>من الأشياء، وقد يكون عملاً يقوم به </a:t>
            </a:r>
            <a:r>
              <a:rPr lang="ar-EG" sz="2400" b="1" u="sng" dirty="0" smtClean="0">
                <a:latin typeface="Simplified Arabic" pitchFamily="18" charset="-78"/>
                <a:cs typeface="+mn-cs"/>
              </a:rPr>
              <a:t>المدين</a:t>
            </a:r>
            <a:r>
              <a:rPr lang="ar-EG" sz="2400" u="sng" dirty="0" smtClean="0">
                <a:latin typeface="Simplified Arabic" pitchFamily="18" charset="-78"/>
                <a:cs typeface="+mn-cs"/>
              </a:rPr>
              <a:t>:  </a:t>
            </a:r>
            <a:r>
              <a:rPr lang="ar-EG" sz="2400" dirty="0" smtClean="0">
                <a:latin typeface="Simplified Arabic" pitchFamily="18" charset="-78"/>
                <a:cs typeface="+mn-cs"/>
              </a:rPr>
              <a:t>والشئ هو كل ماليس شخصاً ويكون له كيان ذاتي منفصل عن الإنسان. وهذا الكيان يمكن أن يكون مادياً أو معنوياً وبالتالي فإن الأشياء بدورها تنقسم إلى أشياء مادية أو معنوية. والشئ يدل على ما يصلح محلاً لمباشرة الحقوق التي تخول التسلط أو موضوعاً لمحل الحقوق التي تخول الاقتضاء. وتنقسم الأشياء من حيث تعيينها واستعمالها إلى الأشياء المثلية والأشياء القيمية، كما تنقسم من حيث ثباتها إلى عقارات ومنقولات.</a:t>
            </a:r>
          </a:p>
          <a:p>
            <a:pPr marL="342900" indent="-342900" algn="just" rtl="1">
              <a:buFont typeface="Wingdings" pitchFamily="2" charset="2"/>
              <a:buChar char="§"/>
            </a:pPr>
            <a:r>
              <a:rPr lang="ar-EG" sz="2400" b="1" dirty="0" smtClean="0">
                <a:latin typeface="Simplified Arabic" pitchFamily="18" charset="-78"/>
                <a:cs typeface="+mn-cs"/>
              </a:rPr>
              <a:t>أما المال </a:t>
            </a:r>
            <a:r>
              <a:rPr lang="ar-EG" sz="2400" dirty="0" smtClean="0">
                <a:latin typeface="Simplified Arabic" pitchFamily="18" charset="-78"/>
                <a:cs typeface="+mn-cs"/>
              </a:rPr>
              <a:t>فهو اصطلاح يدل على الحقوق ذات القيمة المالية، أياً كان نوعها وأياً كان محلها شيئاً أو عملاً، لذلك يعتبر مالا الحق العيني وحقوق الملكية الفكرية في عنصرها المالي. والمال إذن هو كل حق له قيمة يمكن تقديرها بمبلغ من النقود والشئ المادي، ماهو الإ محل الحق المالي. وتنقسم الأموال إلى أموال عقارية وأموال منقولة.</a:t>
            </a:r>
          </a:p>
          <a:p>
            <a:pPr marL="342900" indent="-342900" algn="just" rtl="1">
              <a:buFont typeface="Wingdings" pitchFamily="2" charset="2"/>
              <a:buChar char="§"/>
            </a:pPr>
            <a:r>
              <a:rPr lang="ar-EG" sz="2400" b="1" u="sng" dirty="0" smtClean="0">
                <a:latin typeface="Simplified Arabic" pitchFamily="18" charset="-78"/>
                <a:cs typeface="+mn-cs"/>
              </a:rPr>
              <a:t>وسوف نعرض في هذا الصدد لتقسيم الأشياء على النحو التالي:</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300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893647"/>
          </a:xfrm>
          <a:prstGeom prst="rect">
            <a:avLst/>
          </a:prstGeom>
        </p:spPr>
        <p:txBody>
          <a:bodyPr wrap="square">
            <a:spAutoFit/>
          </a:bodyPr>
          <a:lstStyle/>
          <a:p>
            <a:pPr algn="just" rtl="1"/>
            <a:r>
              <a:rPr lang="ar-EG" sz="2400" b="1" dirty="0" smtClean="0">
                <a:solidFill>
                  <a:srgbClr val="FF0000"/>
                </a:solidFill>
                <a:latin typeface="Simplified Arabic" pitchFamily="18" charset="-78"/>
                <a:cs typeface="+mn-cs"/>
              </a:rPr>
              <a:t>أولاً: </a:t>
            </a:r>
            <a:r>
              <a:rPr lang="ar-SA" sz="2400" b="1" dirty="0">
                <a:solidFill>
                  <a:srgbClr val="FF0000"/>
                </a:solidFill>
              </a:rPr>
              <a:t>تقسيم الأشياء من حيث تعيينها </a:t>
            </a:r>
            <a:r>
              <a:rPr lang="ar-SA" sz="2400" b="1" dirty="0" smtClean="0">
                <a:solidFill>
                  <a:srgbClr val="FF0000"/>
                </a:solidFill>
              </a:rPr>
              <a:t>واستعمالها</a:t>
            </a:r>
            <a:r>
              <a:rPr lang="ar-EG" sz="2400" b="1" dirty="0" smtClean="0">
                <a:solidFill>
                  <a:srgbClr val="FF0000"/>
                </a:solidFill>
              </a:rPr>
              <a:t>:</a:t>
            </a:r>
          </a:p>
          <a:p>
            <a:pPr marL="342900" indent="-342900" algn="just" rtl="1">
              <a:buFont typeface="Arial" pitchFamily="34" charset="0"/>
              <a:buChar char="•"/>
            </a:pPr>
            <a:r>
              <a:rPr lang="ar-SA" sz="2400" dirty="0"/>
              <a:t>تنقسم الأشياء من حيث تعيينها إلى أشياء مثلية وأخرى قيمية، كما تنقسم من حيث استعمالها إلى أشياء قابلة للاستهلاك وأشياء غير قابلة </a:t>
            </a:r>
            <a:r>
              <a:rPr lang="ar-SA" sz="2400" dirty="0" smtClean="0"/>
              <a:t>للاستهلاك</a:t>
            </a:r>
            <a:r>
              <a:rPr lang="ar-EG" sz="2400" dirty="0" smtClean="0"/>
              <a:t>، وذلك على النحو التالي:</a:t>
            </a:r>
          </a:p>
          <a:p>
            <a:pPr algn="just" rtl="1"/>
            <a:r>
              <a:rPr lang="ar-EG" sz="2400" b="1" u="sng" dirty="0" smtClean="0"/>
              <a:t>1- </a:t>
            </a:r>
            <a:r>
              <a:rPr lang="ar-SA" sz="2400" b="1" u="sng" dirty="0" smtClean="0"/>
              <a:t>الأشياء </a:t>
            </a:r>
            <a:r>
              <a:rPr lang="ar-SA" sz="2400" b="1" u="sng" dirty="0"/>
              <a:t>المثلية والأشياء </a:t>
            </a:r>
            <a:r>
              <a:rPr lang="ar-SA" sz="2400" b="1" u="sng" dirty="0" smtClean="0"/>
              <a:t>القيمية</a:t>
            </a:r>
            <a:r>
              <a:rPr lang="ar-EG" sz="2400" b="1" u="sng" dirty="0" smtClean="0"/>
              <a:t>: </a:t>
            </a:r>
            <a:endParaRPr lang="en-US" sz="2400" u="sng" dirty="0"/>
          </a:p>
          <a:p>
            <a:pPr marL="342900" indent="-342900" algn="just" rtl="1">
              <a:buFont typeface="Wingdings" pitchFamily="2" charset="2"/>
              <a:buChar char="§"/>
            </a:pPr>
            <a:r>
              <a:rPr lang="ar-SA" sz="2400" dirty="0"/>
              <a:t>تنقسم الأشياء من حيث تعيينها إلى مثلية وقيمية. </a:t>
            </a:r>
            <a:r>
              <a:rPr lang="ar-SA" sz="2400" u="sng" dirty="0">
                <a:effectLst>
                  <a:outerShdw blurRad="38100" dist="38100" dir="2700000" algn="tl">
                    <a:srgbClr val="000000">
                      <a:alpha val="43137"/>
                    </a:srgbClr>
                  </a:outerShdw>
                </a:effectLst>
              </a:rPr>
              <a:t>فما هو المقصود بهذا التقسيم، وما هي الآثار التي تترتب </a:t>
            </a:r>
            <a:r>
              <a:rPr lang="ar-SA" sz="2400" u="sng" dirty="0" smtClean="0">
                <a:effectLst>
                  <a:outerShdw blurRad="38100" dist="38100" dir="2700000" algn="tl">
                    <a:srgbClr val="000000">
                      <a:alpha val="43137"/>
                    </a:srgbClr>
                  </a:outerShdw>
                </a:effectLst>
              </a:rPr>
              <a:t>عليه</a:t>
            </a:r>
            <a:r>
              <a:rPr lang="ar-EG" sz="2400" u="sng" dirty="0" smtClean="0">
                <a:effectLst>
                  <a:outerShdw blurRad="38100" dist="38100" dir="2700000" algn="tl">
                    <a:srgbClr val="000000">
                      <a:alpha val="43137"/>
                    </a:srgbClr>
                  </a:outerShdw>
                </a:effectLst>
              </a:rPr>
              <a:t>؟</a:t>
            </a:r>
          </a:p>
          <a:p>
            <a:pPr algn="just" rtl="1"/>
            <a:r>
              <a:rPr lang="ar-EG" sz="2400" b="1" dirty="0" smtClean="0"/>
              <a:t>أ- المقصود </a:t>
            </a:r>
            <a:r>
              <a:rPr lang="ar-EG" sz="2400" b="1" dirty="0"/>
              <a:t>بالأشياء المثلية والأشياء </a:t>
            </a:r>
            <a:r>
              <a:rPr lang="ar-EG" sz="2400" b="1" dirty="0" smtClean="0"/>
              <a:t>القيمية: </a:t>
            </a:r>
            <a:endParaRPr lang="ar-EG" sz="2400" b="1" dirty="0"/>
          </a:p>
          <a:p>
            <a:pPr marL="342900" indent="-342900" algn="just" rtl="1">
              <a:buFont typeface="Wingdings" pitchFamily="2" charset="2"/>
              <a:buChar char="§"/>
            </a:pPr>
            <a:r>
              <a:rPr lang="ar-EG" sz="2400" u="sng" dirty="0">
                <a:effectLst>
                  <a:outerShdw blurRad="38100" dist="38100" dir="2700000" algn="tl">
                    <a:srgbClr val="000000">
                      <a:alpha val="43137"/>
                    </a:srgbClr>
                  </a:outerShdw>
                </a:effectLst>
              </a:rPr>
              <a:t>الأشياء المثلية </a:t>
            </a:r>
            <a:r>
              <a:rPr lang="ar-EG" sz="2400" dirty="0"/>
              <a:t>هي التي يقوم بعضها مقام بعض عند الوفاء بها لتوافر نظائر لها من جنسها، والتي تقدر عادة بالتعامل بين الناس بالعدد كالبرتقال والليمون أو المقاس، كالأقمشة بأنواعها أو الكيل كالقمح والحبوب أو الوزن كالقطن والذهب </a:t>
            </a:r>
            <a:r>
              <a:rPr lang="ar-EG" sz="2400" dirty="0" smtClean="0"/>
              <a:t>والفضة.</a:t>
            </a:r>
            <a:endParaRPr lang="ar-EG" sz="2400" dirty="0"/>
          </a:p>
          <a:p>
            <a:pPr marL="342900" indent="-342900" algn="just" rtl="1">
              <a:buFont typeface="Wingdings" pitchFamily="2" charset="2"/>
              <a:buChar char="§"/>
            </a:pPr>
            <a:r>
              <a:rPr lang="ar-EG" sz="2400" u="sng" dirty="0">
                <a:effectLst>
                  <a:outerShdw blurRad="38100" dist="38100" dir="2700000" algn="tl">
                    <a:srgbClr val="000000">
                      <a:alpha val="43137"/>
                    </a:srgbClr>
                  </a:outerShdw>
                </a:effectLst>
              </a:rPr>
              <a:t>أما الأشياء القيمية </a:t>
            </a:r>
            <a:r>
              <a:rPr lang="ar-EG" sz="2400" dirty="0"/>
              <a:t>فهي التي تتفاوت آحادها تفاوتا يعتد به فلا يقوم بعضها مقام بعض عند الوفاء لعدم وجود نظائر لها من جنسها كمنزل أو أرض أو حيوان فهذه الأشياء تتعين بذاتها ولا يكون تقديرها بالعدد أو المقاس أو الكيل أو الوزن.</a:t>
            </a:r>
          </a:p>
          <a:p>
            <a:pPr marL="342900" indent="-342900" algn="just" rtl="1">
              <a:buFont typeface="Wingdings" pitchFamily="2" charset="2"/>
              <a:buChar char="§"/>
            </a:pPr>
            <a:endParaRPr lang="en-US" sz="2400" dirty="0"/>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27381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046988"/>
          </a:xfrm>
          <a:prstGeom prst="rect">
            <a:avLst/>
          </a:prstGeom>
        </p:spPr>
        <p:txBody>
          <a:bodyPr wrap="square">
            <a:spAutoFit/>
          </a:bodyPr>
          <a:lstStyle/>
          <a:p>
            <a:pPr algn="just" rtl="1"/>
            <a:r>
              <a:rPr lang="ar-EG" sz="2400" b="1" dirty="0" smtClean="0">
                <a:solidFill>
                  <a:schemeClr val="tx1"/>
                </a:solidFill>
                <a:latin typeface="Simplified Arabic" pitchFamily="18" charset="-78"/>
                <a:cs typeface="+mn-cs"/>
              </a:rPr>
              <a:t>ب - الآثار </a:t>
            </a:r>
            <a:r>
              <a:rPr lang="ar-EG" sz="2400" b="1" dirty="0">
                <a:solidFill>
                  <a:schemeClr val="tx1"/>
                </a:solidFill>
                <a:latin typeface="Simplified Arabic" pitchFamily="18" charset="-78"/>
                <a:cs typeface="+mn-cs"/>
              </a:rPr>
              <a:t>التي تترتب على هذا التقسيم وأهميته: </a:t>
            </a:r>
          </a:p>
          <a:p>
            <a:pPr algn="just" rtl="1"/>
            <a:r>
              <a:rPr lang="ar-EG" sz="2400" b="1" u="sng" dirty="0" smtClean="0">
                <a:solidFill>
                  <a:schemeClr val="tx1"/>
                </a:solidFill>
                <a:latin typeface="Simplified Arabic" pitchFamily="18" charset="-78"/>
                <a:cs typeface="+mn-cs"/>
              </a:rPr>
              <a:t>1- من </a:t>
            </a:r>
            <a:r>
              <a:rPr lang="ar-EG" sz="2400" b="1" u="sng" dirty="0">
                <a:solidFill>
                  <a:schemeClr val="tx1"/>
                </a:solidFill>
                <a:latin typeface="Simplified Arabic" pitchFamily="18" charset="-78"/>
                <a:cs typeface="+mn-cs"/>
              </a:rPr>
              <a:t>حيث </a:t>
            </a:r>
            <a:r>
              <a:rPr lang="ar-EG" sz="2400" b="1" u="sng" dirty="0" smtClean="0">
                <a:solidFill>
                  <a:schemeClr val="tx1"/>
                </a:solidFill>
                <a:latin typeface="Simplified Arabic" pitchFamily="18" charset="-78"/>
                <a:cs typeface="+mn-cs"/>
              </a:rPr>
              <a:t>الوفاء: </a:t>
            </a:r>
            <a:r>
              <a:rPr lang="ar-EG" sz="2400" dirty="0" smtClean="0">
                <a:solidFill>
                  <a:schemeClr val="tx1"/>
                </a:solidFill>
                <a:latin typeface="Simplified Arabic" pitchFamily="18" charset="-78"/>
                <a:cs typeface="+mn-cs"/>
              </a:rPr>
              <a:t>يلزم </a:t>
            </a:r>
            <a:r>
              <a:rPr lang="ar-EG" sz="2400" dirty="0">
                <a:solidFill>
                  <a:schemeClr val="tx1"/>
                </a:solidFill>
                <a:latin typeface="Simplified Arabic" pitchFamily="18" charset="-78"/>
                <a:cs typeface="+mn-cs"/>
              </a:rPr>
              <a:t>الوفاء بذات الشيء القيمي المتفق عليه، أما إذا كان الشيء مثليا، فإن المدين يستطيع أن يبرئ ذمته، إذا قدم أي شيء آخر مماثل له في النوع والمقدار.</a:t>
            </a:r>
          </a:p>
          <a:p>
            <a:pPr algn="just" rtl="1"/>
            <a:r>
              <a:rPr lang="ar-EG" sz="2400" b="1" u="sng" dirty="0">
                <a:solidFill>
                  <a:schemeClr val="tx1"/>
                </a:solidFill>
                <a:latin typeface="Simplified Arabic" pitchFamily="18" charset="-78"/>
                <a:cs typeface="+mn-cs"/>
              </a:rPr>
              <a:t>2- من حيث </a:t>
            </a:r>
            <a:r>
              <a:rPr lang="ar-EG" sz="2400" b="1" u="sng" dirty="0" smtClean="0">
                <a:solidFill>
                  <a:schemeClr val="tx1"/>
                </a:solidFill>
                <a:latin typeface="Simplified Arabic" pitchFamily="18" charset="-78"/>
                <a:cs typeface="+mn-cs"/>
              </a:rPr>
              <a:t>الهلاك: </a:t>
            </a:r>
            <a:r>
              <a:rPr lang="ar-EG" sz="2400" dirty="0" smtClean="0">
                <a:solidFill>
                  <a:schemeClr val="tx1"/>
                </a:solidFill>
                <a:latin typeface="Simplified Arabic" pitchFamily="18" charset="-78"/>
                <a:cs typeface="+mn-cs"/>
              </a:rPr>
              <a:t>إذا </a:t>
            </a:r>
            <a:r>
              <a:rPr lang="ar-EG" sz="2400" dirty="0">
                <a:solidFill>
                  <a:schemeClr val="tx1"/>
                </a:solidFill>
                <a:latin typeface="Simplified Arabic" pitchFamily="18" charset="-78"/>
                <a:cs typeface="+mn-cs"/>
              </a:rPr>
              <a:t>هلك الشيء المثلي لا تبرئ ذمة المدين وعليه أن يقدم مثله، حيث أن المثليات لا تهلك، وذلك لوجود مثل الشيء الذي هلك، أما إذا هلك الشيء القيمي الذي التزم المدين بتسليمه بسبب أجنبي لا يد له فيه، أنقضى بذلك التزامه لاستحالة </a:t>
            </a:r>
            <a:r>
              <a:rPr lang="ar-EG" sz="2400" dirty="0" smtClean="0">
                <a:solidFill>
                  <a:schemeClr val="tx1"/>
                </a:solidFill>
                <a:latin typeface="Simplified Arabic" pitchFamily="18" charset="-78"/>
                <a:cs typeface="+mn-cs"/>
              </a:rPr>
              <a:t>تنفيذه.</a:t>
            </a:r>
            <a:endParaRPr lang="ar-EG" sz="2400" dirty="0">
              <a:solidFill>
                <a:schemeClr val="tx1"/>
              </a:solidFill>
              <a:latin typeface="Simplified Arabic" pitchFamily="18" charset="-78"/>
              <a:cs typeface="+mn-cs"/>
            </a:endParaRPr>
          </a:p>
          <a:p>
            <a:pPr algn="just" rtl="1"/>
            <a:r>
              <a:rPr lang="ar-EG" sz="2400" b="1" u="sng" dirty="0">
                <a:solidFill>
                  <a:schemeClr val="tx1"/>
                </a:solidFill>
                <a:latin typeface="Simplified Arabic" pitchFamily="18" charset="-78"/>
                <a:cs typeface="+mn-cs"/>
              </a:rPr>
              <a:t>3- من حيث انتقال </a:t>
            </a:r>
            <a:r>
              <a:rPr lang="ar-EG" sz="2400" b="1" u="sng" dirty="0" smtClean="0">
                <a:solidFill>
                  <a:schemeClr val="tx1"/>
                </a:solidFill>
                <a:latin typeface="Simplified Arabic" pitchFamily="18" charset="-78"/>
                <a:cs typeface="+mn-cs"/>
              </a:rPr>
              <a:t>الملكية: </a:t>
            </a:r>
            <a:r>
              <a:rPr lang="ar-EG" sz="2400" dirty="0" smtClean="0">
                <a:solidFill>
                  <a:schemeClr val="tx1"/>
                </a:solidFill>
                <a:latin typeface="Simplified Arabic" pitchFamily="18" charset="-78"/>
                <a:cs typeface="+mn-cs"/>
              </a:rPr>
              <a:t>تنتقل </a:t>
            </a:r>
            <a:r>
              <a:rPr lang="ar-EG" sz="2400" dirty="0">
                <a:solidFill>
                  <a:schemeClr val="tx1"/>
                </a:solidFill>
                <a:latin typeface="Simplified Arabic" pitchFamily="18" charset="-78"/>
                <a:cs typeface="+mn-cs"/>
              </a:rPr>
              <a:t>ملكية المنقول القيمي، حيث يكون معينا بالذات بمجرد </a:t>
            </a:r>
            <a:r>
              <a:rPr lang="ar-EG" sz="2400" dirty="0" smtClean="0">
                <a:solidFill>
                  <a:schemeClr val="tx1"/>
                </a:solidFill>
                <a:latin typeface="Simplified Arabic" pitchFamily="18" charset="-78"/>
                <a:cs typeface="+mn-cs"/>
              </a:rPr>
              <a:t>التعاقد، </a:t>
            </a:r>
            <a:r>
              <a:rPr lang="ar-EG" sz="2400" dirty="0">
                <a:solidFill>
                  <a:schemeClr val="tx1"/>
                </a:solidFill>
                <a:latin typeface="Simplified Arabic" pitchFamily="18" charset="-78"/>
                <a:cs typeface="+mn-cs"/>
              </a:rPr>
              <a:t>إما إذا كان المنقول معيناً بالنوع أي شيء مثلي كمقدار من القمح فان الملكية لا تنتقل إلا </a:t>
            </a:r>
            <a:r>
              <a:rPr lang="ar-EG" sz="2400" dirty="0" smtClean="0">
                <a:solidFill>
                  <a:schemeClr val="tx1"/>
                </a:solidFill>
                <a:latin typeface="Simplified Arabic" pitchFamily="18" charset="-78"/>
                <a:cs typeface="+mn-cs"/>
              </a:rPr>
              <a:t>بالإفراز.</a:t>
            </a:r>
            <a:endParaRPr lang="en-US" sz="2400" dirty="0">
              <a:solidFill>
                <a:schemeClr val="tx1"/>
              </a:solidFill>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6308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smtClean="0">
                <a:solidFill>
                  <a:schemeClr val="tx1"/>
                </a:solidFill>
                <a:latin typeface="Simplified Arabic" pitchFamily="18" charset="-78"/>
                <a:cs typeface="+mn-cs"/>
              </a:rPr>
              <a:t>2- الأشياء </a:t>
            </a:r>
            <a:r>
              <a:rPr lang="ar-EG" sz="2400" b="1" u="sng" dirty="0">
                <a:solidFill>
                  <a:schemeClr val="tx1"/>
                </a:solidFill>
                <a:latin typeface="Simplified Arabic" pitchFamily="18" charset="-78"/>
                <a:cs typeface="+mn-cs"/>
              </a:rPr>
              <a:t>القابلة للاستهلاك وغير القابلة </a:t>
            </a:r>
            <a:r>
              <a:rPr lang="ar-EG" sz="2400" b="1" u="sng" dirty="0" smtClean="0">
                <a:solidFill>
                  <a:schemeClr val="tx1"/>
                </a:solidFill>
                <a:latin typeface="Simplified Arabic" pitchFamily="18" charset="-78"/>
                <a:cs typeface="+mn-cs"/>
              </a:rPr>
              <a:t>للاستهلاك:</a:t>
            </a:r>
            <a:endParaRPr lang="ar-EG" sz="2400" b="1" u="sng" dirty="0">
              <a:solidFill>
                <a:schemeClr val="tx1"/>
              </a:solidFill>
              <a:latin typeface="Simplified Arabic" pitchFamily="18" charset="-78"/>
              <a:cs typeface="+mn-cs"/>
            </a:endParaRPr>
          </a:p>
          <a:p>
            <a:pPr marL="342900" indent="-342900" algn="just" rtl="1">
              <a:buFont typeface="Wingdings" pitchFamily="2" charset="2"/>
              <a:buChar char="§"/>
            </a:pPr>
            <a:r>
              <a:rPr lang="ar-EG" sz="2400" dirty="0">
                <a:solidFill>
                  <a:schemeClr val="tx1"/>
                </a:solidFill>
                <a:latin typeface="Simplified Arabic" pitchFamily="18" charset="-78"/>
                <a:cs typeface="+mn-cs"/>
              </a:rPr>
              <a:t>تنقسم الأشياء من حيث استعمالها إلى أشياء قابلة للاستهلاك وأشياء غير قابلة </a:t>
            </a:r>
            <a:r>
              <a:rPr lang="ar-EG" sz="2400" dirty="0" smtClean="0">
                <a:solidFill>
                  <a:schemeClr val="tx1"/>
                </a:solidFill>
                <a:latin typeface="Simplified Arabic" pitchFamily="18" charset="-78"/>
                <a:cs typeface="+mn-cs"/>
              </a:rPr>
              <a:t>للاستهلاك</a:t>
            </a:r>
            <a:r>
              <a:rPr lang="ar-EG" sz="2400" u="sng" dirty="0" smtClean="0">
                <a:solidFill>
                  <a:schemeClr val="tx1"/>
                </a:solidFill>
                <a:effectLst>
                  <a:outerShdw blurRad="38100" dist="38100" dir="2700000" algn="tl">
                    <a:srgbClr val="000000">
                      <a:alpha val="43137"/>
                    </a:srgbClr>
                  </a:outerShdw>
                </a:effectLst>
                <a:latin typeface="Simplified Arabic" pitchFamily="18" charset="-78"/>
                <a:cs typeface="+mn-cs"/>
              </a:rPr>
              <a:t>.فما </a:t>
            </a:r>
            <a:r>
              <a:rPr lang="ar-EG" sz="2400" u="sng" dirty="0">
                <a:solidFill>
                  <a:schemeClr val="tx1"/>
                </a:solidFill>
                <a:effectLst>
                  <a:outerShdw blurRad="38100" dist="38100" dir="2700000" algn="tl">
                    <a:srgbClr val="000000">
                      <a:alpha val="43137"/>
                    </a:srgbClr>
                  </a:outerShdw>
                </a:effectLst>
                <a:latin typeface="Simplified Arabic" pitchFamily="18" charset="-78"/>
                <a:cs typeface="+mn-cs"/>
              </a:rPr>
              <a:t>هو المقصود بهذا التقسيم، وما هي </a:t>
            </a:r>
            <a:r>
              <a:rPr lang="ar-EG" sz="2400" u="sng" dirty="0" smtClean="0">
                <a:solidFill>
                  <a:schemeClr val="tx1"/>
                </a:solidFill>
                <a:effectLst>
                  <a:outerShdw blurRad="38100" dist="38100" dir="2700000" algn="tl">
                    <a:srgbClr val="000000">
                      <a:alpha val="43137"/>
                    </a:srgbClr>
                  </a:outerShdw>
                </a:effectLst>
                <a:latin typeface="Simplified Arabic" pitchFamily="18" charset="-78"/>
                <a:cs typeface="+mn-cs"/>
              </a:rPr>
              <a:t>أهميته؟</a:t>
            </a:r>
          </a:p>
          <a:p>
            <a:pPr algn="just" rtl="1"/>
            <a:r>
              <a:rPr lang="ar-EG" sz="2400" b="1" dirty="0" smtClean="0">
                <a:solidFill>
                  <a:schemeClr val="tx1"/>
                </a:solidFill>
                <a:latin typeface="Simplified Arabic" pitchFamily="18" charset="-78"/>
                <a:cs typeface="+mn-cs"/>
              </a:rPr>
              <a:t>أ - أساس </a:t>
            </a:r>
            <a:r>
              <a:rPr lang="ar-EG" sz="2400" b="1" dirty="0">
                <a:solidFill>
                  <a:schemeClr val="tx1"/>
                </a:solidFill>
                <a:latin typeface="Simplified Arabic" pitchFamily="18" charset="-78"/>
                <a:cs typeface="+mn-cs"/>
              </a:rPr>
              <a:t>تقسيم الأشياء إلى قابلة للاستهلاك وغير قابلة </a:t>
            </a:r>
            <a:r>
              <a:rPr lang="ar-EG" sz="2400" b="1" dirty="0" smtClean="0">
                <a:solidFill>
                  <a:schemeClr val="tx1"/>
                </a:solidFill>
                <a:latin typeface="Simplified Arabic" pitchFamily="18" charset="-78"/>
                <a:cs typeface="+mn-cs"/>
              </a:rPr>
              <a:t>للاستهلاك:  </a:t>
            </a:r>
            <a:endParaRPr lang="ar-EG" sz="2400" b="1" dirty="0">
              <a:solidFill>
                <a:schemeClr val="tx1"/>
              </a:solidFill>
              <a:latin typeface="Simplified Arabic" pitchFamily="18" charset="-78"/>
              <a:cs typeface="+mn-cs"/>
            </a:endParaRPr>
          </a:p>
          <a:p>
            <a:pPr marL="342900" indent="-342900" algn="just" rtl="1">
              <a:buFont typeface="Wingdings" pitchFamily="2" charset="2"/>
              <a:buChar char="§"/>
            </a:pPr>
            <a:r>
              <a:rPr lang="ar-EG" sz="2400" b="1" u="sng" dirty="0">
                <a:solidFill>
                  <a:schemeClr val="tx1"/>
                </a:solidFill>
                <a:latin typeface="Simplified Arabic" pitchFamily="18" charset="-78"/>
                <a:cs typeface="+mn-cs"/>
              </a:rPr>
              <a:t>الأشياء القابلة للاستهلاك </a:t>
            </a:r>
            <a:r>
              <a:rPr lang="ar-EG" sz="2400" dirty="0">
                <a:solidFill>
                  <a:schemeClr val="tx1"/>
                </a:solidFill>
                <a:latin typeface="Simplified Arabic" pitchFamily="18" charset="-78"/>
                <a:cs typeface="+mn-cs"/>
              </a:rPr>
              <a:t>هي التي تستهلك بمجرد استعمالها العادي أعدت له، فهي لا تحتمل أكثر من استعمال واحد فتستهلك بهذا الاستعمال ويمكن أن يكون استهلاكها على صورتين: </a:t>
            </a:r>
            <a:r>
              <a:rPr lang="ar-EG" sz="2400" b="1" dirty="0">
                <a:solidFill>
                  <a:schemeClr val="tx1"/>
                </a:solidFill>
                <a:latin typeface="Simplified Arabic" pitchFamily="18" charset="-78"/>
                <a:cs typeface="+mn-cs"/>
              </a:rPr>
              <a:t>الاستهلاك المادي </a:t>
            </a:r>
            <a:r>
              <a:rPr lang="ar-EG" sz="2400" dirty="0">
                <a:solidFill>
                  <a:schemeClr val="tx1"/>
                </a:solidFill>
                <a:latin typeface="Simplified Arabic" pitchFamily="18" charset="-78"/>
                <a:cs typeface="+mn-cs"/>
              </a:rPr>
              <a:t>الذي يكون بالقضاء على مادة الشيء كالأكل الطعام أو حرق الوقود </a:t>
            </a:r>
            <a:r>
              <a:rPr lang="ar-EG" sz="2400" b="1" dirty="0">
                <a:solidFill>
                  <a:schemeClr val="tx1"/>
                </a:solidFill>
                <a:latin typeface="Simplified Arabic" pitchFamily="18" charset="-78"/>
                <a:cs typeface="+mn-cs"/>
              </a:rPr>
              <a:t>والاستهلاك القانوني</a:t>
            </a:r>
            <a:r>
              <a:rPr lang="ar-EG" sz="2400" dirty="0">
                <a:solidFill>
                  <a:schemeClr val="tx1"/>
                </a:solidFill>
                <a:latin typeface="Simplified Arabic" pitchFamily="18" charset="-78"/>
                <a:cs typeface="+mn-cs"/>
              </a:rPr>
              <a:t>، كالنقود التي يتمثل استعمالها في </a:t>
            </a:r>
            <a:r>
              <a:rPr lang="ar-EG" sz="2400" dirty="0" smtClean="0">
                <a:solidFill>
                  <a:schemeClr val="tx1"/>
                </a:solidFill>
                <a:latin typeface="Simplified Arabic" pitchFamily="18" charset="-78"/>
                <a:cs typeface="+mn-cs"/>
              </a:rPr>
              <a:t>إنفاقها.</a:t>
            </a:r>
            <a:endParaRPr lang="ar-EG" sz="2400" dirty="0">
              <a:solidFill>
                <a:schemeClr val="tx1"/>
              </a:solidFill>
              <a:latin typeface="Simplified Arabic" pitchFamily="18" charset="-78"/>
              <a:cs typeface="+mn-cs"/>
            </a:endParaRPr>
          </a:p>
          <a:p>
            <a:pPr marL="342900" indent="-342900" algn="just" rtl="1">
              <a:buFont typeface="Wingdings" pitchFamily="2" charset="2"/>
              <a:buChar char="§"/>
            </a:pPr>
            <a:r>
              <a:rPr lang="ar-EG" sz="2400" b="1" u="sng" dirty="0">
                <a:solidFill>
                  <a:schemeClr val="tx1"/>
                </a:solidFill>
                <a:latin typeface="Simplified Arabic" pitchFamily="18" charset="-78"/>
                <a:cs typeface="+mn-cs"/>
              </a:rPr>
              <a:t>أما الأشياء غير القابلة للاستهلاك </a:t>
            </a:r>
            <a:r>
              <a:rPr lang="ar-EG" sz="2400" dirty="0">
                <a:solidFill>
                  <a:schemeClr val="tx1"/>
                </a:solidFill>
                <a:latin typeface="Simplified Arabic" pitchFamily="18" charset="-78"/>
                <a:cs typeface="+mn-cs"/>
              </a:rPr>
              <a:t>فهي التي تقبل الاستعمال المتكرر دون أن تهلك بمجرد استعمال واحد لها، حتى ولو ترتب على استعمالها نقصان قيمتها، ومثالها الأرض والمنازل والسيارات والملابس والمفروشات والآلات </a:t>
            </a:r>
            <a:r>
              <a:rPr lang="ar-EG" sz="2400" dirty="0" smtClean="0">
                <a:solidFill>
                  <a:schemeClr val="tx1"/>
                </a:solidFill>
                <a:latin typeface="Simplified Arabic" pitchFamily="18" charset="-78"/>
                <a:cs typeface="+mn-cs"/>
              </a:rPr>
              <a:t>والكتب.</a:t>
            </a: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74966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algn="just" rtl="1"/>
            <a:r>
              <a:rPr lang="ar-EG" sz="2400" b="1" dirty="0" smtClean="0">
                <a:solidFill>
                  <a:schemeClr val="tx1"/>
                </a:solidFill>
                <a:latin typeface="Simplified Arabic" pitchFamily="18" charset="-78"/>
                <a:cs typeface="+mn-cs"/>
              </a:rPr>
              <a:t>ب - أهمية تقسيم </a:t>
            </a:r>
            <a:r>
              <a:rPr lang="ar-EG" sz="2400" b="1" dirty="0">
                <a:solidFill>
                  <a:schemeClr val="tx1"/>
                </a:solidFill>
                <a:latin typeface="Simplified Arabic" pitchFamily="18" charset="-78"/>
                <a:cs typeface="+mn-cs"/>
              </a:rPr>
              <a:t>الأشياء إلى قابلة للاستهلاك وغير قابلة </a:t>
            </a:r>
            <a:r>
              <a:rPr lang="ar-EG" sz="2400" b="1" dirty="0" smtClean="0">
                <a:solidFill>
                  <a:schemeClr val="tx1"/>
                </a:solidFill>
                <a:latin typeface="Simplified Arabic" pitchFamily="18" charset="-78"/>
                <a:cs typeface="+mn-cs"/>
              </a:rPr>
              <a:t>للاستهلاك:  </a:t>
            </a:r>
          </a:p>
          <a:p>
            <a:pPr marL="342900" indent="-342900" algn="just" rtl="1">
              <a:buFont typeface="Wingdings" pitchFamily="2" charset="2"/>
              <a:buChar char="§"/>
            </a:pPr>
            <a:r>
              <a:rPr lang="ar-EG" sz="2400" b="1" dirty="0">
                <a:solidFill>
                  <a:schemeClr val="tx1"/>
                </a:solidFill>
                <a:latin typeface="Simplified Arabic" pitchFamily="18" charset="-78"/>
                <a:cs typeface="+mn-cs"/>
              </a:rPr>
              <a:t>التقسيم القانوني للأشياء إلى أشياء قابلة للاستهلاك وأشياء غير قابلة للاستهلاك له أهمية كبيرة من الناحية القانونية</a:t>
            </a:r>
            <a:r>
              <a:rPr lang="ar-EG" sz="2400" b="1" dirty="0" smtClean="0">
                <a:solidFill>
                  <a:schemeClr val="tx1"/>
                </a:solidFill>
                <a:latin typeface="Simplified Arabic" pitchFamily="18" charset="-78"/>
                <a:cs typeface="+mn-cs"/>
              </a:rPr>
              <a:t>:</a:t>
            </a:r>
            <a:endParaRPr lang="ar-EG" sz="2400" b="1" dirty="0">
              <a:solidFill>
                <a:schemeClr val="tx1"/>
              </a:solidFill>
              <a:latin typeface="Simplified Arabic" pitchFamily="18" charset="-78"/>
              <a:cs typeface="+mn-cs"/>
            </a:endParaRPr>
          </a:p>
          <a:p>
            <a:pPr algn="just" rtl="1"/>
            <a:r>
              <a:rPr lang="ar-EG" sz="2400" dirty="0" smtClean="0">
                <a:solidFill>
                  <a:schemeClr val="tx1"/>
                </a:solidFill>
                <a:latin typeface="Simplified Arabic" pitchFamily="18" charset="-78"/>
                <a:cs typeface="+mn-cs"/>
              </a:rPr>
              <a:t>1- </a:t>
            </a:r>
            <a:r>
              <a:rPr lang="ar-EG" sz="2400" dirty="0">
                <a:solidFill>
                  <a:schemeClr val="tx1"/>
                </a:solidFill>
                <a:latin typeface="Simplified Arabic" pitchFamily="18" charset="-78"/>
                <a:cs typeface="+mn-cs"/>
              </a:rPr>
              <a:t>الأشياء القابلة للاستهلاك هي التي تفنى أو تستهلك باستعمالها مرة واحدة كالطعام والشراب. أما غير القابلة للاستهلاك فهي التي لا تفنى بالاستعمال مثل العقارات والسيارات</a:t>
            </a:r>
            <a:r>
              <a:rPr lang="ar-EG" sz="2400" dirty="0" smtClean="0">
                <a:solidFill>
                  <a:schemeClr val="tx1"/>
                </a:solidFill>
                <a:latin typeface="Simplified Arabic" pitchFamily="18" charset="-78"/>
                <a:cs typeface="+mn-cs"/>
              </a:rPr>
              <a:t>.</a:t>
            </a:r>
            <a:endParaRPr lang="ar-EG" sz="2400" dirty="0">
              <a:solidFill>
                <a:schemeClr val="tx1"/>
              </a:solidFill>
              <a:latin typeface="Simplified Arabic" pitchFamily="18" charset="-78"/>
              <a:cs typeface="+mn-cs"/>
            </a:endParaRPr>
          </a:p>
          <a:p>
            <a:pPr algn="just" rtl="1"/>
            <a:r>
              <a:rPr lang="ar-EG" sz="2400" dirty="0" smtClean="0">
                <a:solidFill>
                  <a:schemeClr val="tx1"/>
                </a:solidFill>
                <a:latin typeface="Simplified Arabic" pitchFamily="18" charset="-78"/>
                <a:cs typeface="+mn-cs"/>
              </a:rPr>
              <a:t>2- </a:t>
            </a:r>
            <a:r>
              <a:rPr lang="ar-EG" sz="2400" dirty="0">
                <a:solidFill>
                  <a:schemeClr val="tx1"/>
                </a:solidFill>
                <a:latin typeface="Simplified Arabic" pitchFamily="18" charset="-78"/>
                <a:cs typeface="+mn-cs"/>
              </a:rPr>
              <a:t>لكل من النوعين أحكام مختلفة في القانون المدني خاصة فيما يتعلق بالعقود مثل عقد البيع. فالبيع ينقل ملكية الشيء غير القابل للاستهلاك نهائياً، أما القابل للاستهلاك فينتقل خطره على المشتري</a:t>
            </a:r>
            <a:r>
              <a:rPr lang="ar-EG" sz="2400" dirty="0" smtClean="0">
                <a:solidFill>
                  <a:schemeClr val="tx1"/>
                </a:solidFill>
                <a:latin typeface="Simplified Arabic" pitchFamily="18" charset="-78"/>
                <a:cs typeface="+mn-cs"/>
              </a:rPr>
              <a:t>.</a:t>
            </a:r>
            <a:endParaRPr lang="ar-EG" sz="2400" dirty="0">
              <a:solidFill>
                <a:schemeClr val="tx1"/>
              </a:solidFill>
              <a:latin typeface="Simplified Arabic" pitchFamily="18" charset="-78"/>
              <a:cs typeface="+mn-cs"/>
            </a:endParaRPr>
          </a:p>
          <a:p>
            <a:pPr algn="just" rtl="1"/>
            <a:r>
              <a:rPr lang="ar-EG" sz="2400" dirty="0" smtClean="0">
                <a:solidFill>
                  <a:schemeClr val="tx1"/>
                </a:solidFill>
                <a:latin typeface="Simplified Arabic" pitchFamily="18" charset="-78"/>
                <a:cs typeface="+mn-cs"/>
              </a:rPr>
              <a:t>3- </a:t>
            </a:r>
            <a:r>
              <a:rPr lang="ar-EG" sz="2400" dirty="0">
                <a:solidFill>
                  <a:schemeClr val="tx1"/>
                </a:solidFill>
                <a:latin typeface="Simplified Arabic" pitchFamily="18" charset="-78"/>
                <a:cs typeface="+mn-cs"/>
              </a:rPr>
              <a:t>كذلك الأحكام المتعلقة بالضمانات القانونية تختلف بين النوعين، فمدة ضمان العيب الخفي للأشياء غير القابلة للاستهلاك أطول من القابلة للاستهلاك</a:t>
            </a:r>
            <a:r>
              <a:rPr lang="ar-EG" sz="2400" dirty="0" smtClean="0">
                <a:solidFill>
                  <a:schemeClr val="tx1"/>
                </a:solidFill>
                <a:latin typeface="Simplified Arabic" pitchFamily="18" charset="-78"/>
                <a:cs typeface="+mn-cs"/>
              </a:rPr>
              <a:t>.</a:t>
            </a:r>
            <a:endParaRPr lang="ar-EG" sz="2400" dirty="0">
              <a:solidFill>
                <a:schemeClr val="tx1"/>
              </a:solidFill>
              <a:latin typeface="Simplified Arabic" pitchFamily="18" charset="-78"/>
              <a:cs typeface="+mn-cs"/>
            </a:endParaRPr>
          </a:p>
          <a:p>
            <a:pPr algn="just" rtl="1"/>
            <a:r>
              <a:rPr lang="ar-EG" sz="2400" dirty="0" smtClean="0">
                <a:solidFill>
                  <a:schemeClr val="tx1"/>
                </a:solidFill>
                <a:latin typeface="Simplified Arabic" pitchFamily="18" charset="-78"/>
                <a:cs typeface="+mn-cs"/>
              </a:rPr>
              <a:t>4- </a:t>
            </a:r>
            <a:r>
              <a:rPr lang="ar-EG" sz="2400" dirty="0">
                <a:solidFill>
                  <a:schemeClr val="tx1"/>
                </a:solidFill>
                <a:latin typeface="Simplified Arabic" pitchFamily="18" charset="-78"/>
                <a:cs typeface="+mn-cs"/>
              </a:rPr>
              <a:t>تختلف أيضاً أحكام التقادم للمطالبة بحق متعلق بالشيء باختلاف نوعه</a:t>
            </a:r>
            <a:r>
              <a:rPr lang="ar-EG" sz="2400" dirty="0" smtClean="0">
                <a:solidFill>
                  <a:schemeClr val="tx1"/>
                </a:solidFill>
                <a:latin typeface="Simplified Arabic" pitchFamily="18" charset="-78"/>
                <a:cs typeface="+mn-cs"/>
              </a:rPr>
              <a:t>.</a:t>
            </a:r>
            <a:endParaRPr lang="ar-EG" sz="2400" dirty="0">
              <a:solidFill>
                <a:schemeClr val="tx1"/>
              </a:solidFill>
              <a:latin typeface="Simplified Arabic" pitchFamily="18" charset="-78"/>
              <a:cs typeface="+mn-cs"/>
            </a:endParaRPr>
          </a:p>
          <a:p>
            <a:pPr algn="just" rtl="1"/>
            <a:r>
              <a:rPr lang="ar-EG" sz="2400" dirty="0" smtClean="0">
                <a:solidFill>
                  <a:schemeClr val="tx1"/>
                </a:solidFill>
                <a:latin typeface="Simplified Arabic" pitchFamily="18" charset="-78"/>
                <a:cs typeface="+mn-cs"/>
              </a:rPr>
              <a:t>5- </a:t>
            </a:r>
            <a:r>
              <a:rPr lang="ar-EG" sz="2400" dirty="0">
                <a:solidFill>
                  <a:schemeClr val="tx1"/>
                </a:solidFill>
                <a:latin typeface="Simplified Arabic" pitchFamily="18" charset="-78"/>
                <a:cs typeface="+mn-cs"/>
              </a:rPr>
              <a:t>كما أن للتقسيم أثر في تحديد ملكية الأشياء خاصة عند الخلط أو </a:t>
            </a:r>
            <a:r>
              <a:rPr lang="ar-EG" sz="2400" dirty="0" smtClean="0">
                <a:solidFill>
                  <a:schemeClr val="tx1"/>
                </a:solidFill>
                <a:latin typeface="Simplified Arabic" pitchFamily="18" charset="-78"/>
                <a:cs typeface="+mn-cs"/>
              </a:rPr>
              <a:t>الامتزاج. </a:t>
            </a:r>
            <a:r>
              <a:rPr lang="ar-EG" sz="2400" b="1" u="sng" dirty="0" smtClean="0">
                <a:solidFill>
                  <a:schemeClr val="tx1"/>
                </a:solidFill>
                <a:latin typeface="Simplified Arabic" pitchFamily="18" charset="-78"/>
                <a:cs typeface="+mn-cs"/>
              </a:rPr>
              <a:t>لذلك </a:t>
            </a:r>
            <a:r>
              <a:rPr lang="ar-EG" sz="2400" b="1" u="sng" dirty="0">
                <a:solidFill>
                  <a:schemeClr val="tx1"/>
                </a:solidFill>
                <a:latin typeface="Simplified Arabic" pitchFamily="18" charset="-78"/>
                <a:cs typeface="+mn-cs"/>
              </a:rPr>
              <a:t>فالتقسيم مهم جداً لتحديد الأحكام القانونية المناسبة لكل نوع من الأشياء.</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78633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algn="just" rtl="1"/>
            <a:r>
              <a:rPr lang="ar-EG" sz="2400" b="1" dirty="0" smtClean="0">
                <a:solidFill>
                  <a:srgbClr val="FF0000"/>
                </a:solidFill>
                <a:latin typeface="Simplified Arabic" pitchFamily="18" charset="-78"/>
              </a:rPr>
              <a:t>ثانياً: </a:t>
            </a:r>
            <a:r>
              <a:rPr lang="ar-SA" sz="2400" b="1" dirty="0">
                <a:solidFill>
                  <a:srgbClr val="FF0000"/>
                </a:solidFill>
              </a:rPr>
              <a:t>تقسيم الأشياء من حيث </a:t>
            </a:r>
            <a:r>
              <a:rPr lang="ar-EG" sz="2400" b="1" dirty="0" smtClean="0">
                <a:solidFill>
                  <a:srgbClr val="FF0000"/>
                </a:solidFill>
              </a:rPr>
              <a:t>ثباتها:</a:t>
            </a:r>
          </a:p>
          <a:p>
            <a:pPr marL="342900" indent="-342900" algn="just" rtl="1">
              <a:buFont typeface="Wingdings" pitchFamily="2" charset="2"/>
              <a:buChar char="§"/>
            </a:pPr>
            <a:r>
              <a:rPr lang="ar-EG" sz="2400" dirty="0">
                <a:solidFill>
                  <a:schemeClr val="tx1"/>
                </a:solidFill>
              </a:rPr>
              <a:t>يقسم القانون المدني الأشياء إلى عقار ومنقول، ولقد أخذ المشرع بمعيار الثبات كفيصل للتفرقة بين العقار والمنقول . حيث نصت المادة 82/1 مدني مصري على أنه "كل شيء مستقر بحيزه ثابت فيه لا يمكن نقله منه دون تلف، فهو عقار، وكل ما عدا ذلك فهو منقول. </a:t>
            </a:r>
          </a:p>
          <a:p>
            <a:pPr marL="342900" indent="-342900" algn="just" rtl="1">
              <a:buFont typeface="Wingdings" pitchFamily="2" charset="2"/>
              <a:buChar char="§"/>
            </a:pPr>
            <a:r>
              <a:rPr lang="ar-EG" sz="2400" b="1" dirty="0">
                <a:solidFill>
                  <a:schemeClr val="tx1"/>
                </a:solidFill>
              </a:rPr>
              <a:t>يتضح من هذا النص، </a:t>
            </a:r>
            <a:r>
              <a:rPr lang="ar-EG" sz="2400" dirty="0">
                <a:solidFill>
                  <a:schemeClr val="tx1"/>
                </a:solidFill>
              </a:rPr>
              <a:t>أن العقار بطبيعته هو كل شيء ثابت لا يمكن نقله دون تلف، أما المنقول بطبيعته فهو كل شيء يمكن نقله دون تلف. </a:t>
            </a:r>
          </a:p>
          <a:p>
            <a:pPr marL="342900" indent="-342900" algn="just" rtl="1">
              <a:buFont typeface="Wingdings" pitchFamily="2" charset="2"/>
              <a:buChar char="§"/>
            </a:pPr>
            <a:r>
              <a:rPr lang="ar-EG" sz="2400" dirty="0">
                <a:solidFill>
                  <a:schemeClr val="tx1"/>
                </a:solidFill>
              </a:rPr>
              <a:t>وقد يعتبر القانون بعض المنقولات عقارات بالتخصيص؛ وهذا هو ما نصت عليه المادة 82/2 مدنى بقولها "ومع ذلك يعتبر عقاراً بالتخصيص المنقول الذي يضعه في عقار يملكه، رصدا على خدمة هذا العقار أو استغلاله</a:t>
            </a:r>
            <a:r>
              <a:rPr lang="ar-EG" sz="2400" dirty="0" smtClean="0">
                <a:solidFill>
                  <a:schemeClr val="tx1"/>
                </a:solidFill>
              </a:rPr>
              <a:t>". </a:t>
            </a:r>
            <a:r>
              <a:rPr lang="ar-EG" sz="2400" b="1" dirty="0" smtClean="0">
                <a:solidFill>
                  <a:schemeClr val="tx1"/>
                </a:solidFill>
              </a:rPr>
              <a:t>وسنعرض فيما يلي للعقار </a:t>
            </a:r>
            <a:r>
              <a:rPr lang="ar-EG" sz="2400" b="1" dirty="0">
                <a:solidFill>
                  <a:schemeClr val="tx1"/>
                </a:solidFill>
              </a:rPr>
              <a:t>وأنواعه ثم </a:t>
            </a:r>
            <a:r>
              <a:rPr lang="ar-EG" sz="2400" b="1" dirty="0" smtClean="0">
                <a:solidFill>
                  <a:schemeClr val="tx1"/>
                </a:solidFill>
              </a:rPr>
              <a:t>نعرض للمنقول وأنواعه على النحو التالي:</a:t>
            </a:r>
            <a:endParaRPr lang="ar-EG" sz="2400" b="1" dirty="0">
              <a:solidFill>
                <a:schemeClr val="tx1"/>
              </a:solidFill>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42755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algn="just" rtl="1"/>
            <a:r>
              <a:rPr lang="ar-EG" sz="2400" b="1" dirty="0" smtClean="0">
                <a:solidFill>
                  <a:srgbClr val="FF0000"/>
                </a:solidFill>
                <a:latin typeface="Simplified Arabic" pitchFamily="18" charset="-78"/>
              </a:rPr>
              <a:t>أولاً: العقارات</a:t>
            </a:r>
            <a:r>
              <a:rPr lang="ar-EG" sz="2400" b="1" dirty="0" smtClean="0">
                <a:solidFill>
                  <a:srgbClr val="FF0000"/>
                </a:solidFill>
              </a:rPr>
              <a:t>:</a:t>
            </a:r>
          </a:p>
          <a:p>
            <a:pPr marL="342900" indent="-342900" algn="just" rtl="1">
              <a:buFont typeface="Wingdings" pitchFamily="2" charset="2"/>
              <a:buChar char="§"/>
            </a:pPr>
            <a:r>
              <a:rPr lang="ar-EG" sz="2400" b="1" dirty="0" smtClean="0">
                <a:solidFill>
                  <a:schemeClr val="tx1"/>
                </a:solidFill>
              </a:rPr>
              <a:t>العقار قد </a:t>
            </a:r>
            <a:r>
              <a:rPr lang="ar-EG" sz="2400" b="1" dirty="0">
                <a:solidFill>
                  <a:schemeClr val="tx1"/>
                </a:solidFill>
              </a:rPr>
              <a:t>يكون العقار </a:t>
            </a:r>
            <a:r>
              <a:rPr lang="ar-EG" sz="2400" b="1" dirty="0" smtClean="0">
                <a:solidFill>
                  <a:schemeClr val="tx1"/>
                </a:solidFill>
              </a:rPr>
              <a:t>عقاراً </a:t>
            </a:r>
            <a:r>
              <a:rPr lang="ar-EG" sz="2400" b="1" dirty="0">
                <a:solidFill>
                  <a:schemeClr val="tx1"/>
                </a:solidFill>
              </a:rPr>
              <a:t>بطبيعته، وقد يكون عقاراً </a:t>
            </a:r>
            <a:r>
              <a:rPr lang="ar-EG" sz="2400" b="1" dirty="0" smtClean="0">
                <a:solidFill>
                  <a:schemeClr val="tx1"/>
                </a:solidFill>
              </a:rPr>
              <a:t>بالتخصيص، وذلك كالتالي: </a:t>
            </a:r>
          </a:p>
          <a:p>
            <a:pPr algn="just" rtl="1"/>
            <a:r>
              <a:rPr lang="ar-EG" sz="2400" b="1" u="sng" dirty="0" smtClean="0">
                <a:solidFill>
                  <a:schemeClr val="tx1"/>
                </a:solidFill>
              </a:rPr>
              <a:t>1- العقار بطبيعته:</a:t>
            </a:r>
            <a:endParaRPr lang="ar-EG" sz="2400" b="1" u="sng" dirty="0">
              <a:solidFill>
                <a:schemeClr val="tx1"/>
              </a:solidFill>
            </a:endParaRPr>
          </a:p>
          <a:p>
            <a:pPr marL="342900" indent="-342900" algn="just" rtl="1">
              <a:buFont typeface="Wingdings" pitchFamily="2" charset="2"/>
              <a:buChar char="§"/>
            </a:pPr>
            <a:r>
              <a:rPr lang="ar-EG" sz="2400" dirty="0">
                <a:solidFill>
                  <a:schemeClr val="tx1"/>
                </a:solidFill>
              </a:rPr>
              <a:t>هو كل شيء له صفة الاستقرار في مكان معين، بحيث لا يمكن نقله منه، دون أن يتعرض </a:t>
            </a:r>
            <a:r>
              <a:rPr lang="ar-EG" sz="2400" dirty="0" smtClean="0">
                <a:solidFill>
                  <a:schemeClr val="tx1"/>
                </a:solidFill>
              </a:rPr>
              <a:t>للتلف، </a:t>
            </a:r>
            <a:r>
              <a:rPr lang="ar-EG" sz="2400" dirty="0">
                <a:solidFill>
                  <a:schemeClr val="tx1"/>
                </a:solidFill>
              </a:rPr>
              <a:t>عند نقله من مكانه </a:t>
            </a:r>
            <a:r>
              <a:rPr lang="ar-EG" sz="2400" dirty="0" smtClean="0">
                <a:solidFill>
                  <a:schemeClr val="tx1"/>
                </a:solidFill>
              </a:rPr>
              <a:t>الأصلي. </a:t>
            </a:r>
            <a:r>
              <a:rPr lang="ar-EG" sz="2400" dirty="0">
                <a:solidFill>
                  <a:schemeClr val="tx1"/>
                </a:solidFill>
              </a:rPr>
              <a:t>فإذا كان الشيء مما يمكن نقله من مكان لآخر دون أن يتعرض للتلف، فإنه لا يعد عقاراً بطبيعته </a:t>
            </a:r>
            <a:r>
              <a:rPr lang="ar-EG" sz="2400" dirty="0" smtClean="0">
                <a:solidFill>
                  <a:schemeClr val="tx1"/>
                </a:solidFill>
              </a:rPr>
              <a:t>مثال ذلك عربات </a:t>
            </a:r>
            <a:r>
              <a:rPr lang="ar-EG" sz="2400" dirty="0">
                <a:solidFill>
                  <a:schemeClr val="tx1"/>
                </a:solidFill>
              </a:rPr>
              <a:t>النوم التي تقطر سيارات الركوب، حيث يمكن تحريكها دون تلف أو كسر ودون أن تتغير </a:t>
            </a:r>
            <a:r>
              <a:rPr lang="ar-EG" sz="2400" dirty="0" smtClean="0">
                <a:solidFill>
                  <a:schemeClr val="tx1"/>
                </a:solidFill>
              </a:rPr>
              <a:t>معالمها وكذلك </a:t>
            </a:r>
            <a:r>
              <a:rPr lang="ar-EG" sz="2400" dirty="0">
                <a:solidFill>
                  <a:schemeClr val="tx1"/>
                </a:solidFill>
              </a:rPr>
              <a:t>المباني الخشبية المصممة بحيث تحتمل الحل وإعادة التركيب. والخيام المثبتة في الأرض كخيام البدو والجوالة والمصطفين والتي يمكن نقلها من مكانها دون تلف تعتبر من المنقولات لا من العقارات، أما المباني التي لا يمكن نقلها دون تلف فتعتبر عقاراً، ولو كانت معدة لمدة قصيرة مثل </a:t>
            </a:r>
            <a:r>
              <a:rPr lang="ar-EG" sz="2400" dirty="0" smtClean="0">
                <a:solidFill>
                  <a:schemeClr val="tx1"/>
                </a:solidFill>
              </a:rPr>
              <a:t>المعارض.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5223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marL="342900" indent="-342900" algn="just" rtl="1">
              <a:buFont typeface="Wingdings" pitchFamily="2" charset="2"/>
              <a:buChar char="§"/>
            </a:pPr>
            <a:r>
              <a:rPr lang="ar-EG" sz="2400" b="1" u="sng" dirty="0">
                <a:solidFill>
                  <a:schemeClr val="tx1"/>
                </a:solidFill>
              </a:rPr>
              <a:t>ويمكن تقسيم العقارات بطبيعتها إلى ثلاثة أشياء</a:t>
            </a:r>
            <a:r>
              <a:rPr lang="ar-EG" sz="2400" b="1" u="sng" dirty="0" smtClean="0">
                <a:solidFill>
                  <a:schemeClr val="tx1"/>
                </a:solidFill>
              </a:rPr>
              <a:t>:</a:t>
            </a:r>
          </a:p>
          <a:p>
            <a:pPr algn="just" rtl="1"/>
            <a:r>
              <a:rPr lang="ar-EG" sz="2400" b="1" u="sng" dirty="0" smtClean="0">
                <a:solidFill>
                  <a:schemeClr val="tx1"/>
                </a:solidFill>
              </a:rPr>
              <a:t>1- الأراضي:</a:t>
            </a:r>
            <a:endParaRPr lang="ar-EG" sz="2400" b="1" u="sng" dirty="0">
              <a:solidFill>
                <a:schemeClr val="tx1"/>
              </a:solidFill>
            </a:endParaRPr>
          </a:p>
          <a:p>
            <a:pPr marL="342900" indent="-342900" algn="just" rtl="1">
              <a:buFont typeface="Wingdings" pitchFamily="2" charset="2"/>
              <a:buChar char="§"/>
            </a:pPr>
            <a:r>
              <a:rPr lang="ar-EG" sz="2400" dirty="0">
                <a:solidFill>
                  <a:schemeClr val="tx1"/>
                </a:solidFill>
              </a:rPr>
              <a:t>تعتبر الأراضي بجميع أنواعها عقارات بطبيعتها، سواء أكانت أراضي، سو زراعية أم صحراوية أو معدة للبناء وسواء وجدت في المدن أو القرى، وبغض النظر عن </a:t>
            </a:r>
            <a:r>
              <a:rPr lang="ar-EG" sz="2400" dirty="0" smtClean="0">
                <a:solidFill>
                  <a:schemeClr val="tx1"/>
                </a:solidFill>
              </a:rPr>
              <a:t>قيمتها.</a:t>
            </a:r>
            <a:endParaRPr lang="ar-EG" sz="2400" dirty="0">
              <a:solidFill>
                <a:schemeClr val="tx1"/>
              </a:solidFill>
            </a:endParaRPr>
          </a:p>
          <a:p>
            <a:pPr marL="342900" indent="-342900" algn="just" rtl="1">
              <a:buFont typeface="Wingdings" pitchFamily="2" charset="2"/>
              <a:buChar char="§"/>
            </a:pPr>
            <a:r>
              <a:rPr lang="ar-EG" sz="2400" dirty="0">
                <a:solidFill>
                  <a:schemeClr val="tx1"/>
                </a:solidFill>
              </a:rPr>
              <a:t>وإذا كانت الأرض عقاراً، فإن ما يوجد في باطنها يعد عقاراً كذلك، حيث تعد المناجم والمحاجر عقارات بطبيعتها طالما أنها متصلة بالأرض اتصال قرار، ولكن ما يستخرج منها من معادن أو خامات أو أحجار يعتبر من المنقولات بمجرد فصله </a:t>
            </a:r>
            <a:r>
              <a:rPr lang="ar-EG" sz="2400" dirty="0" smtClean="0">
                <a:solidFill>
                  <a:schemeClr val="tx1"/>
                </a:solidFill>
              </a:rPr>
              <a:t>عنه.</a:t>
            </a:r>
            <a:endParaRPr lang="ar-EG" sz="2400" dirty="0">
              <a:solidFill>
                <a:schemeClr val="tx1"/>
              </a:solidFill>
            </a:endParaRPr>
          </a:p>
          <a:p>
            <a:pPr marL="342900" indent="-342900" algn="just" rtl="1">
              <a:buFont typeface="Wingdings" pitchFamily="2" charset="2"/>
              <a:buChar char="§"/>
            </a:pPr>
            <a:r>
              <a:rPr lang="ar-EG" sz="2400" dirty="0">
                <a:solidFill>
                  <a:schemeClr val="tx1"/>
                </a:solidFill>
              </a:rPr>
              <a:t>ولا تعد الكنوز أو الآثار المدفونة في باطن الأرض عقارات؛ حيث تحتفظ بصفتها كمنقولات، إذ أن هذه الأشياء لها ذاتية مستقلة، فهي لا تتصل بالأرض اتصال قرار، ومن ثم فهي تعتبر من </a:t>
            </a:r>
            <a:r>
              <a:rPr lang="ar-EG" sz="2400" dirty="0" smtClean="0">
                <a:solidFill>
                  <a:schemeClr val="tx1"/>
                </a:solidFill>
              </a:rPr>
              <a:t>المنقولات.</a:t>
            </a:r>
            <a:endParaRPr lang="ar-EG" sz="2400" dirty="0">
              <a:solidFill>
                <a:schemeClr val="tx1"/>
              </a:solidFill>
            </a:endParaRPr>
          </a:p>
          <a:p>
            <a:pPr marL="342900" indent="-342900" algn="just" rtl="1">
              <a:buFont typeface="Wingdings" pitchFamily="2" charset="2"/>
              <a:buChar char="§"/>
            </a:pPr>
            <a:endParaRPr lang="ar-EG" sz="2400" b="1" u="sng" dirty="0">
              <a:solidFill>
                <a:schemeClr val="tx1"/>
              </a:solidFill>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2670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algn="just" rtl="1"/>
            <a:r>
              <a:rPr lang="ar-EG" sz="2400" b="1" u="sng" dirty="0" smtClean="0">
                <a:solidFill>
                  <a:schemeClr val="tx1"/>
                </a:solidFill>
              </a:rPr>
              <a:t>2- المباني:</a:t>
            </a:r>
            <a:endParaRPr lang="ar-EG" sz="2400" b="1" u="sng" dirty="0">
              <a:solidFill>
                <a:schemeClr val="tx1"/>
              </a:solidFill>
            </a:endParaRPr>
          </a:p>
          <a:p>
            <a:pPr marL="342900" indent="-342900" algn="just" rtl="1">
              <a:buFont typeface="Wingdings" pitchFamily="2" charset="2"/>
              <a:buChar char="§"/>
            </a:pPr>
            <a:r>
              <a:rPr lang="ar-EG" sz="2400" dirty="0">
                <a:solidFill>
                  <a:schemeClr val="tx1"/>
                </a:solidFill>
              </a:rPr>
              <a:t>تعتبر المباني أيا كان طبيعتها وأيا كان الغرض منها عقارات بطبيعتها إذا اتصلت بالأرض اتصال قرار، وهى تشمل دور السكن والمخازن والمصانع وأيضاً المنشآت الثابتة فوق الأرض أو تحتها كالخزانات والقناطر والجسور والانفاق والآبار وغيرها. وبصرف النظر عن طول مدة هذا الاستقرار، كالمباني التي تقام مدة المعرض ثم تزول </a:t>
            </a:r>
            <a:r>
              <a:rPr lang="ar-EG" sz="2400" dirty="0" smtClean="0">
                <a:solidFill>
                  <a:schemeClr val="tx1"/>
                </a:solidFill>
              </a:rPr>
              <a:t>بزواله، </a:t>
            </a:r>
            <a:r>
              <a:rPr lang="ar-EG" sz="2400" dirty="0">
                <a:solidFill>
                  <a:schemeClr val="tx1"/>
                </a:solidFill>
              </a:rPr>
              <a:t>ويعتبر من  المبنى كافة الأجزاء المكونة له ولو كان في الإمكان فصلها، طالما أنها متصلة بهذا البناء، مثل الشبابيك والابواب </a:t>
            </a:r>
            <a:r>
              <a:rPr lang="ar-EG" sz="2400" dirty="0" smtClean="0">
                <a:solidFill>
                  <a:schemeClr val="tx1"/>
                </a:solidFill>
              </a:rPr>
              <a:t>والمصاعد.</a:t>
            </a:r>
            <a:endParaRPr lang="ar-EG" sz="2400" dirty="0">
              <a:solidFill>
                <a:schemeClr val="tx1"/>
              </a:solidFill>
            </a:endParaRPr>
          </a:p>
          <a:p>
            <a:pPr algn="just" rtl="1"/>
            <a:r>
              <a:rPr lang="ar-EG" sz="2400" b="1" u="sng" dirty="0">
                <a:solidFill>
                  <a:schemeClr val="tx1"/>
                </a:solidFill>
              </a:rPr>
              <a:t>٣- النباتات: </a:t>
            </a:r>
          </a:p>
          <a:p>
            <a:pPr marL="342900" indent="-342900" algn="just" rtl="1">
              <a:buFont typeface="Wingdings" pitchFamily="2" charset="2"/>
              <a:buChar char="§"/>
            </a:pPr>
            <a:r>
              <a:rPr lang="ar-EG" sz="2400" dirty="0">
                <a:solidFill>
                  <a:schemeClr val="tx1"/>
                </a:solidFill>
              </a:rPr>
              <a:t>يدخل في وصف العقار بطبيعته النباتات المتصلة بالأرض بحيث لا يجوز نقلها من مكانها دون تلف، فالأشجار والمزروعات المتصلة بالأرض والمحاصيل والثمار الموجودة على فروعها والمتصلة جذورها بالأرض تعتبر من </a:t>
            </a:r>
            <a:r>
              <a:rPr lang="ar-EG" sz="2400" dirty="0" smtClean="0">
                <a:solidFill>
                  <a:schemeClr val="tx1"/>
                </a:solidFill>
              </a:rPr>
              <a:t>العقارات. </a:t>
            </a:r>
            <a:r>
              <a:rPr lang="ar-EG" sz="2400" dirty="0">
                <a:solidFill>
                  <a:schemeClr val="tx1"/>
                </a:solidFill>
              </a:rPr>
              <a:t>أما إذا انفصلت عنها مثل الأشجار بعد قطعها، والحاصلات والثمار بعد جنيها، فقدت صفتها كعقار وأصبحت منقولاً، بغض النظر عن الكيفية التي تم بها هذا الانفصال سواء كان بفعل الإنسان أو الطبيعة، كما إذا سقطت بفعل الرياح أو الهواء أو </a:t>
            </a:r>
            <a:r>
              <a:rPr lang="ar-EG" sz="2400" dirty="0" smtClean="0">
                <a:solidFill>
                  <a:schemeClr val="tx1"/>
                </a:solidFill>
              </a:rPr>
              <a:t>الزلازل. </a:t>
            </a:r>
            <a:endParaRPr lang="ar-EG" sz="2400" dirty="0">
              <a:solidFill>
                <a:schemeClr val="tx1"/>
              </a:solidFill>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26130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marL="342900" indent="-342900" algn="just" rtl="1">
              <a:buFont typeface="Wingdings" pitchFamily="2" charset="2"/>
              <a:buChar char="§"/>
            </a:pPr>
            <a:r>
              <a:rPr lang="ar-EG" sz="2400" dirty="0" smtClean="0">
                <a:solidFill>
                  <a:schemeClr val="tx1"/>
                </a:solidFill>
              </a:rPr>
              <a:t>ولا </a:t>
            </a:r>
            <a:r>
              <a:rPr lang="ar-EG" sz="2400" dirty="0">
                <a:solidFill>
                  <a:schemeClr val="tx1"/>
                </a:solidFill>
              </a:rPr>
              <a:t>تعد عقاراً النباتات التي توضع في القصارى أو الأوعية حتى ولو وضعت هذه الأوعية في الأرض ودفنت فيها، طالما أنها ليست مثبته في الأرض.</a:t>
            </a:r>
          </a:p>
          <a:p>
            <a:pPr marL="342900" indent="-342900" algn="just" rtl="1">
              <a:buFont typeface="Wingdings" pitchFamily="2" charset="2"/>
              <a:buChar char="§"/>
            </a:pPr>
            <a:r>
              <a:rPr lang="ar-EG" sz="2400" dirty="0">
                <a:solidFill>
                  <a:schemeClr val="tx1"/>
                </a:solidFill>
              </a:rPr>
              <a:t>ولا يؤثر في ذلك، قصر مدة بقاء النباتات في الأرض، فهي عقار طال الزمن أو قصر، فلا يهم بعد ذلك صغر النبات أو كبره، أو الغرض من زراعته، أو شخص الزارع مالكاً كان للأرض ام منتفعاً أم محتكراً لها أم مستأجراً</a:t>
            </a:r>
            <a:r>
              <a:rPr lang="ar-EG" sz="2400" dirty="0" smtClean="0">
                <a:solidFill>
                  <a:schemeClr val="tx1"/>
                </a:solidFill>
              </a:rPr>
              <a:t>.</a:t>
            </a:r>
          </a:p>
          <a:p>
            <a:pPr algn="just" rtl="1"/>
            <a:r>
              <a:rPr lang="ar-EG" sz="2400" b="1" u="sng" dirty="0" smtClean="0">
                <a:solidFill>
                  <a:schemeClr val="tx1"/>
                </a:solidFill>
              </a:rPr>
              <a:t>2- العقارات بالتخصيص: </a:t>
            </a:r>
          </a:p>
          <a:p>
            <a:pPr marL="342900" indent="-342900" algn="just" rtl="1">
              <a:buFont typeface="Wingdings" pitchFamily="2" charset="2"/>
              <a:buChar char="§"/>
            </a:pPr>
            <a:r>
              <a:rPr lang="ar-EG" sz="2400" dirty="0" smtClean="0">
                <a:solidFill>
                  <a:schemeClr val="tx1"/>
                </a:solidFill>
              </a:rPr>
              <a:t>قد </a:t>
            </a:r>
            <a:r>
              <a:rPr lang="ar-EG" sz="2400" dirty="0">
                <a:solidFill>
                  <a:schemeClr val="tx1"/>
                </a:solidFill>
              </a:rPr>
              <a:t>يكون الشيء منقولاً بطبيعته يرصده صاحبه لخدمة عقار مملوك له، عندئذ يسمى هذا المنقول عقارا بالتخصيص، ولقد عرفت الفقرة الثانية من نص المادة ۸۲ من القانون المدني العقار بالتخصيص بأنه "المنقول الذي يضعه صاحبه في عقار يملكه رصداً على خدمة هذا العقار واستغلاله". </a:t>
            </a:r>
          </a:p>
          <a:p>
            <a:pPr marL="342900" indent="-342900" algn="just" rtl="1">
              <a:buFont typeface="Wingdings" pitchFamily="2" charset="2"/>
              <a:buChar char="§"/>
            </a:pPr>
            <a:r>
              <a:rPr lang="ar-EG" sz="2400" dirty="0">
                <a:solidFill>
                  <a:schemeClr val="tx1"/>
                </a:solidFill>
              </a:rPr>
              <a:t>وبالتالي، فإن العقار بالتخصيص هو في الأصل منقول، يعتبره القانون بمثابة عقار، حيث يرصد لخدمة العقار واستغلاله. ومثال ذلك آلة زراعية يخصصها مالكها لخدمة أرض زراعية أو لخدمة </a:t>
            </a:r>
            <a:r>
              <a:rPr lang="ar-EG" sz="2400" dirty="0" smtClean="0">
                <a:solidFill>
                  <a:schemeClr val="tx1"/>
                </a:solidFill>
              </a:rPr>
              <a:t>مصنعه. </a:t>
            </a:r>
            <a:endParaRPr lang="ar-EG" sz="2400" dirty="0">
              <a:solidFill>
                <a:schemeClr val="tx1"/>
              </a:solidFill>
            </a:endParaRPr>
          </a:p>
          <a:p>
            <a:pPr marL="342900" indent="-342900" algn="just" rtl="1">
              <a:buFont typeface="Wingdings" pitchFamily="2" charset="2"/>
              <a:buChar char="§"/>
            </a:pPr>
            <a:endParaRPr lang="ar-EG" sz="2400" dirty="0">
              <a:solidFill>
                <a:schemeClr val="tx1"/>
              </a:solidFill>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10436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marL="342900" indent="-342900" algn="just" rtl="1">
              <a:buFont typeface="Wingdings" pitchFamily="2" charset="2"/>
              <a:buChar char="§"/>
            </a:pPr>
            <a:r>
              <a:rPr lang="ar-EG" sz="2400" b="1" dirty="0">
                <a:solidFill>
                  <a:schemeClr val="tx1"/>
                </a:solidFill>
              </a:rPr>
              <a:t>شروط اعتبار المنقول عقاراً </a:t>
            </a:r>
            <a:r>
              <a:rPr lang="ar-EG" sz="2400" b="1" dirty="0" smtClean="0">
                <a:solidFill>
                  <a:schemeClr val="tx1"/>
                </a:solidFill>
              </a:rPr>
              <a:t>بالتخصيص:</a:t>
            </a:r>
            <a:endParaRPr lang="ar-EG" sz="2400" b="1" dirty="0">
              <a:solidFill>
                <a:schemeClr val="tx1"/>
              </a:solidFill>
            </a:endParaRPr>
          </a:p>
          <a:p>
            <a:pPr marL="342900" indent="-342900" algn="just" rtl="1">
              <a:buFont typeface="Wingdings" pitchFamily="2" charset="2"/>
              <a:buChar char="§"/>
            </a:pPr>
            <a:r>
              <a:rPr lang="ar-EG" sz="2400" b="1" dirty="0">
                <a:solidFill>
                  <a:schemeClr val="tx1"/>
                </a:solidFill>
              </a:rPr>
              <a:t>حتى يكتسب المنقول وصف العقار بالتخصيص يجب أن تتوافر له عدة شروط نجملها فيما يلي: </a:t>
            </a:r>
          </a:p>
          <a:p>
            <a:pPr algn="just" rtl="1"/>
            <a:r>
              <a:rPr lang="ar-EG" sz="2400" b="1" dirty="0" smtClean="0">
                <a:solidFill>
                  <a:schemeClr val="tx1"/>
                </a:solidFill>
              </a:rPr>
              <a:t>1- اتحاد </a:t>
            </a:r>
            <a:r>
              <a:rPr lang="ar-EG" sz="2400" b="1" dirty="0">
                <a:solidFill>
                  <a:schemeClr val="tx1"/>
                </a:solidFill>
              </a:rPr>
              <a:t>ملكية العقار والمنقول:</a:t>
            </a:r>
          </a:p>
          <a:p>
            <a:pPr marL="342900" indent="-342900" algn="just" rtl="1">
              <a:buFont typeface="Wingdings" pitchFamily="2" charset="2"/>
              <a:buChar char="§"/>
            </a:pPr>
            <a:r>
              <a:rPr lang="ar-EG" sz="2400" dirty="0">
                <a:solidFill>
                  <a:schemeClr val="tx1"/>
                </a:solidFill>
              </a:rPr>
              <a:t>يجب أن يكون المنقول والعقار مملوكين لشخص واحد، فلا يثبت وصف العقار بالتخصيص للدابة أو السيارة المخصصة لخدمة الأرض أو المصنع، طالما أنها مملوكة لمستأجر هذه الأرض أو المصنع، وليست لمالك هذا أو </a:t>
            </a:r>
            <a:r>
              <a:rPr lang="ar-EG" sz="2400" dirty="0" smtClean="0">
                <a:solidFill>
                  <a:schemeClr val="tx1"/>
                </a:solidFill>
              </a:rPr>
              <a:t>ذاك. </a:t>
            </a:r>
            <a:r>
              <a:rPr lang="ar-EG" sz="2400" dirty="0">
                <a:solidFill>
                  <a:schemeClr val="tx1"/>
                </a:solidFill>
              </a:rPr>
              <a:t>وكذلك لا يكسب وصف العقار بالتخصيص المنقولات التي يضعها مالك العقار فيه إذا كانت مملوكة للغير. فإذا استأجر مالك العقار محراثاً ليرصده لخدمة عقاره، فإن ذلك المحراث لا يكسب وصف العقار بالتخصيص لانتفاء شرط اتحاد </a:t>
            </a:r>
            <a:r>
              <a:rPr lang="ar-EG" sz="2400" dirty="0" smtClean="0">
                <a:solidFill>
                  <a:schemeClr val="tx1"/>
                </a:solidFill>
              </a:rPr>
              <a:t>المالك.</a:t>
            </a:r>
            <a:endParaRPr lang="ar-EG" sz="2400" dirty="0">
              <a:solidFill>
                <a:schemeClr val="tx1"/>
              </a:solidFill>
            </a:endParaRPr>
          </a:p>
          <a:p>
            <a:pPr marL="342900" indent="-342900" algn="just" rtl="1">
              <a:buFont typeface="Wingdings" pitchFamily="2" charset="2"/>
              <a:buChar char="§"/>
            </a:pPr>
            <a:r>
              <a:rPr lang="ar-EG" sz="2400" dirty="0">
                <a:solidFill>
                  <a:schemeClr val="tx1"/>
                </a:solidFill>
              </a:rPr>
              <a:t>والحكمة من ذلك، أن المشرع اراد باعتبار بعض المنقولات عقارات بالتخصيص أن تلحق هذه المنقولات بالعقارات عند التنفيذ على العقار أو التصرف فيه، ولا يتأتى ذلك إلا إذا كان مالك العقار هو مالك المنقول المخصص لخدمته أو </a:t>
            </a:r>
            <a:r>
              <a:rPr lang="ar-EG" sz="2400" dirty="0" smtClean="0">
                <a:solidFill>
                  <a:schemeClr val="tx1"/>
                </a:solidFill>
              </a:rPr>
              <a:t>استغلاله.</a:t>
            </a:r>
            <a:endParaRPr lang="ar-EG" sz="2400" dirty="0">
              <a:solidFill>
                <a:schemeClr val="tx1"/>
              </a:solidFill>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76252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708981"/>
          </a:xfrm>
          <a:prstGeom prst="rect">
            <a:avLst/>
          </a:prstGeom>
        </p:spPr>
        <p:txBody>
          <a:bodyPr wrap="square">
            <a:spAutoFit/>
          </a:bodyPr>
          <a:lstStyle/>
          <a:p>
            <a:pPr algn="just" rtl="1"/>
            <a:r>
              <a:rPr lang="ar-EG" sz="2400" b="1" dirty="0" smtClean="0">
                <a:solidFill>
                  <a:schemeClr val="tx1"/>
                </a:solidFill>
              </a:rPr>
              <a:t>2- </a:t>
            </a:r>
            <a:r>
              <a:rPr lang="ar-EG" sz="2300" b="1" dirty="0" smtClean="0">
                <a:solidFill>
                  <a:schemeClr val="tx1"/>
                </a:solidFill>
              </a:rPr>
              <a:t>تخصيص </a:t>
            </a:r>
            <a:r>
              <a:rPr lang="ar-EG" sz="2300" b="1" dirty="0">
                <a:solidFill>
                  <a:schemeClr val="tx1"/>
                </a:solidFill>
              </a:rPr>
              <a:t>المنقول لخدمة العقار </a:t>
            </a:r>
            <a:r>
              <a:rPr lang="ar-EG" sz="2300" b="1" dirty="0" smtClean="0">
                <a:solidFill>
                  <a:schemeClr val="tx1"/>
                </a:solidFill>
              </a:rPr>
              <a:t>واستغلاله:</a:t>
            </a:r>
            <a:endParaRPr lang="ar-EG" sz="2300" b="1" dirty="0">
              <a:solidFill>
                <a:schemeClr val="tx1"/>
              </a:solidFill>
            </a:endParaRPr>
          </a:p>
          <a:p>
            <a:pPr marL="342900" indent="-342900" algn="just" rtl="1">
              <a:buFont typeface="Wingdings" pitchFamily="2" charset="2"/>
              <a:buChar char="§"/>
            </a:pPr>
            <a:r>
              <a:rPr lang="ar-EG" sz="2300" dirty="0">
                <a:solidFill>
                  <a:schemeClr val="tx1"/>
                </a:solidFill>
              </a:rPr>
              <a:t>لا يكفى، لاعتبار المنقول عقارا بالتخصيص، اتحاد مالك العقار والمنقول، وإنما يشترط بالإضافة إلى ذلك أن يكون المنقول مخصصاً لخدمة العقار أو استغلاله . ويتفرع عن هذا الشرط ما يأتي</a:t>
            </a:r>
            <a:r>
              <a:rPr lang="ar-EG" sz="2300" dirty="0" smtClean="0">
                <a:solidFill>
                  <a:schemeClr val="tx1"/>
                </a:solidFill>
              </a:rPr>
              <a:t>:</a:t>
            </a:r>
          </a:p>
          <a:p>
            <a:pPr algn="just" rtl="1"/>
            <a:r>
              <a:rPr lang="ar-EG" sz="2300" b="1" u="sng" dirty="0" smtClean="0">
                <a:solidFill>
                  <a:schemeClr val="tx1"/>
                </a:solidFill>
              </a:rPr>
              <a:t>أ- أن </a:t>
            </a:r>
            <a:r>
              <a:rPr lang="ar-EG" sz="2300" b="1" u="sng" dirty="0">
                <a:solidFill>
                  <a:schemeClr val="tx1"/>
                </a:solidFill>
              </a:rPr>
              <a:t>يكون التخصيص بواسطة مالك </a:t>
            </a:r>
            <a:r>
              <a:rPr lang="ar-EG" sz="2300" b="1" u="sng" dirty="0" smtClean="0">
                <a:solidFill>
                  <a:schemeClr val="tx1"/>
                </a:solidFill>
              </a:rPr>
              <a:t>العقار:</a:t>
            </a:r>
            <a:endParaRPr lang="ar-EG" sz="2300" b="1" u="sng" dirty="0">
              <a:solidFill>
                <a:schemeClr val="tx1"/>
              </a:solidFill>
            </a:endParaRPr>
          </a:p>
          <a:p>
            <a:pPr marL="342900" indent="-342900" algn="just" rtl="1">
              <a:buFont typeface="Wingdings" pitchFamily="2" charset="2"/>
              <a:buChar char="§"/>
            </a:pPr>
            <a:r>
              <a:rPr lang="ar-EG" sz="2300" dirty="0">
                <a:solidFill>
                  <a:schemeClr val="tx1"/>
                </a:solidFill>
              </a:rPr>
              <a:t>يجب أن يتم التخصيص بإرادة المالك، ويفترض ذلك أن إرادة المالك هي التي اتجهت إلى ربط المنقول </a:t>
            </a:r>
            <a:r>
              <a:rPr lang="ar-EG" sz="2300" dirty="0" smtClean="0">
                <a:solidFill>
                  <a:schemeClr val="tx1"/>
                </a:solidFill>
              </a:rPr>
              <a:t>بالعقار. </a:t>
            </a:r>
            <a:r>
              <a:rPr lang="ar-EG" sz="2300" dirty="0">
                <a:solidFill>
                  <a:schemeClr val="tx1"/>
                </a:solidFill>
              </a:rPr>
              <a:t>فإذا ما تصورنا أن شخصاً استأجر من آخر أرضاً زراعية ثم أستأجر منه من بعد دابة وخصصها لخدمة الأرض المذكورة، فإنها لا تعتبر عقاراً بالتخصيص، رغم وحدة المالك، لصدور التخصيص من المستأجر وليس من </a:t>
            </a:r>
            <a:r>
              <a:rPr lang="ar-EG" sz="2300" dirty="0" smtClean="0">
                <a:solidFill>
                  <a:schemeClr val="tx1"/>
                </a:solidFill>
              </a:rPr>
              <a:t>المالك.</a:t>
            </a:r>
          </a:p>
          <a:p>
            <a:pPr algn="just" rtl="1"/>
            <a:r>
              <a:rPr lang="ar-EG" sz="2300" b="1" dirty="0" smtClean="0">
                <a:solidFill>
                  <a:schemeClr val="tx1"/>
                </a:solidFill>
              </a:rPr>
              <a:t>ب - أن </a:t>
            </a:r>
            <a:r>
              <a:rPr lang="ar-EG" sz="2300" b="1" dirty="0">
                <a:solidFill>
                  <a:schemeClr val="tx1"/>
                </a:solidFill>
              </a:rPr>
              <a:t>يكون المنقول مخصصاً لخدمة العقار أو استغلاله لا لتحقيق مصالح المالك الشخصية </a:t>
            </a:r>
          </a:p>
          <a:p>
            <a:pPr marL="342900" indent="-342900" algn="just" rtl="1">
              <a:buFont typeface="Wingdings" pitchFamily="2" charset="2"/>
              <a:buChar char="§"/>
            </a:pPr>
            <a:r>
              <a:rPr lang="ar-EG" sz="2300" dirty="0">
                <a:solidFill>
                  <a:schemeClr val="tx1"/>
                </a:solidFill>
              </a:rPr>
              <a:t>يجب أن يكون المنقول مخصصاً لخدمة العقار أو استغلاله، فإذا كان الأمر يتعلق بمنقول مخصص لخدمة صاحب العقار شخصياً، فإنه لا يعتبر عقاراً بالتخصيص، وتطبيقاً لذلك، لا يعتبر الأثاث الذي يضعه مالك العقار لاستعماله الشخصي عقاراً بالتخصيص، فالأثاث تم وضعه لخدمة مصالح المالك الشخصية واستعماله لا لخدمة العقار </a:t>
            </a:r>
            <a:r>
              <a:rPr lang="ar-EG" sz="2300" dirty="0" smtClean="0">
                <a:solidFill>
                  <a:schemeClr val="tx1"/>
                </a:solidFill>
              </a:rPr>
              <a:t>واستغلاله. </a:t>
            </a:r>
            <a:r>
              <a:rPr lang="ar-EG" sz="2300" dirty="0">
                <a:solidFill>
                  <a:schemeClr val="tx1"/>
                </a:solidFill>
              </a:rPr>
              <a:t>أما إذا اعد المالك البناء لكي يكون فندقاً، فإن المنقولات "الأثاث" التي توضع فيه تحقق خدمة العقار ذاته واستغلاله، وتصبح بالتالي عقارات </a:t>
            </a:r>
            <a:r>
              <a:rPr lang="ar-EG" sz="2300" dirty="0" smtClean="0">
                <a:solidFill>
                  <a:schemeClr val="tx1"/>
                </a:solidFill>
              </a:rPr>
              <a:t>بالتخصيص.</a:t>
            </a:r>
            <a:endParaRPr lang="ar-EG" sz="2300" dirty="0">
              <a:solidFill>
                <a:schemeClr val="tx1"/>
              </a:solidFill>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8189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algn="just" rtl="1"/>
            <a:r>
              <a:rPr lang="ar-EG" sz="2400" b="1" dirty="0" smtClean="0">
                <a:solidFill>
                  <a:srgbClr val="FF0000"/>
                </a:solidFill>
                <a:latin typeface="Simplified Arabic" pitchFamily="18" charset="-78"/>
              </a:rPr>
              <a:t>ثانياً: المنقولات</a:t>
            </a:r>
            <a:r>
              <a:rPr lang="ar-EG" sz="2400" b="1" dirty="0" smtClean="0">
                <a:solidFill>
                  <a:srgbClr val="FF0000"/>
                </a:solidFill>
              </a:rPr>
              <a:t>:</a:t>
            </a:r>
          </a:p>
          <a:p>
            <a:pPr algn="just" rtl="1"/>
            <a:r>
              <a:rPr lang="ar-EG" sz="2400" b="1" dirty="0">
                <a:solidFill>
                  <a:schemeClr val="tx1"/>
                </a:solidFill>
              </a:rPr>
              <a:t>تنقسم المنقولات إلى منقولات بطبيعتها ومنقولات بحسب المآل: </a:t>
            </a:r>
          </a:p>
          <a:p>
            <a:pPr algn="just" rtl="1"/>
            <a:r>
              <a:rPr lang="ar-EG" sz="2400" b="1" dirty="0">
                <a:solidFill>
                  <a:schemeClr val="tx1"/>
                </a:solidFill>
              </a:rPr>
              <a:t>أولاً: المنقول </a:t>
            </a:r>
            <a:r>
              <a:rPr lang="ar-EG" sz="2400" b="1" dirty="0" smtClean="0">
                <a:solidFill>
                  <a:schemeClr val="tx1"/>
                </a:solidFill>
              </a:rPr>
              <a:t>بطبيعته: </a:t>
            </a:r>
            <a:endParaRPr lang="ar-EG" sz="2400" b="1" dirty="0">
              <a:solidFill>
                <a:schemeClr val="tx1"/>
              </a:solidFill>
            </a:endParaRPr>
          </a:p>
          <a:p>
            <a:pPr marL="342900" indent="-342900" algn="just" rtl="1">
              <a:buFont typeface="Wingdings" pitchFamily="2" charset="2"/>
              <a:buChar char="§"/>
            </a:pPr>
            <a:r>
              <a:rPr lang="ar-EG" sz="2400" dirty="0">
                <a:solidFill>
                  <a:schemeClr val="tx1"/>
                </a:solidFill>
              </a:rPr>
              <a:t>هو كل شيء مستقر ويمكن نقله من مكانه دون أن يصيبه تلف. مثل الحيوانات والسيارات والسفن والطائرات، وكذلك الكتب والبضائع، ويعد من المنقولات أيضاً، الأشياء المعنوية مثل المصنفات والمأكولات والاختراعات والعلامات </a:t>
            </a:r>
            <a:r>
              <a:rPr lang="ar-EG" sz="2400" dirty="0" smtClean="0">
                <a:solidFill>
                  <a:schemeClr val="tx1"/>
                </a:solidFill>
              </a:rPr>
              <a:t>التجارية. </a:t>
            </a:r>
            <a:endParaRPr lang="ar-EG" sz="2400" dirty="0">
              <a:solidFill>
                <a:schemeClr val="tx1"/>
              </a:solidFill>
            </a:endParaRPr>
          </a:p>
          <a:p>
            <a:pPr algn="just" rtl="1"/>
            <a:r>
              <a:rPr lang="ar-EG" sz="2400" b="1" dirty="0">
                <a:solidFill>
                  <a:schemeClr val="tx1"/>
                </a:solidFill>
              </a:rPr>
              <a:t>ثانياً: المنقول بحسب </a:t>
            </a:r>
            <a:r>
              <a:rPr lang="ar-EG" sz="2400" b="1" dirty="0" smtClean="0">
                <a:solidFill>
                  <a:schemeClr val="tx1"/>
                </a:solidFill>
              </a:rPr>
              <a:t>المآل:</a:t>
            </a:r>
          </a:p>
          <a:p>
            <a:pPr marL="342900" indent="-342900" algn="just" rtl="1">
              <a:buFont typeface="Wingdings" pitchFamily="2" charset="2"/>
              <a:buChar char="§"/>
            </a:pPr>
            <a:r>
              <a:rPr lang="ar-EG" sz="2400" dirty="0" smtClean="0">
                <a:solidFill>
                  <a:schemeClr val="tx1"/>
                </a:solidFill>
              </a:rPr>
              <a:t>المنقولات </a:t>
            </a:r>
            <a:r>
              <a:rPr lang="ar-EG" sz="2400" dirty="0">
                <a:solidFill>
                  <a:schemeClr val="tx1"/>
                </a:solidFill>
              </a:rPr>
              <a:t>بحسب المآل هي أشياء بحسب طبيعتها العقارات ولكنها ستفقد صفتها كعقار في وقت قريب بمجرد انفصاله عن الأرض وستصبح من المنقولات بحسب ما سيؤول إليه. </a:t>
            </a:r>
          </a:p>
          <a:p>
            <a:pPr marL="342900" indent="-342900" algn="just" rtl="1">
              <a:buFont typeface="Wingdings" pitchFamily="2" charset="2"/>
              <a:buChar char="§"/>
            </a:pPr>
            <a:r>
              <a:rPr lang="ar-EG" sz="2400" dirty="0">
                <a:solidFill>
                  <a:schemeClr val="tx1"/>
                </a:solidFill>
              </a:rPr>
              <a:t>مثال ذلك الأشجار المعدة للقطع والمباني المعدة للهدم، والمحصولات الزراعية المعدة للحصاد. فبالرغم من أن هذه الأشياء تعتبر من العقارات إلا أنها ستتحول إلى منقولات بحسب </a:t>
            </a:r>
            <a:r>
              <a:rPr lang="ar-EG" sz="2400" dirty="0" smtClean="0">
                <a:solidFill>
                  <a:schemeClr val="tx1"/>
                </a:solidFill>
              </a:rPr>
              <a:t>المآل.</a:t>
            </a:r>
            <a:endParaRPr lang="ar-EG" sz="2400" dirty="0">
              <a:solidFill>
                <a:schemeClr val="tx1"/>
              </a:solidFill>
            </a:endParaRPr>
          </a:p>
          <a:p>
            <a:pPr algn="just" rtl="1"/>
            <a:endParaRPr lang="ar-EG" sz="2400" b="1" dirty="0">
              <a:solidFill>
                <a:srgbClr val="FF0000"/>
              </a:solidFill>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5126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dirty="0" smtClean="0">
                <a:solidFill>
                  <a:schemeClr val="tx1"/>
                </a:solidFill>
                <a:latin typeface="Simplified Arabic" pitchFamily="18" charset="-78"/>
              </a:rPr>
              <a:t>** شروط </a:t>
            </a:r>
            <a:r>
              <a:rPr lang="ar-EG" sz="2400" b="1" dirty="0">
                <a:solidFill>
                  <a:schemeClr val="tx1"/>
                </a:solidFill>
                <a:latin typeface="Simplified Arabic" pitchFamily="18" charset="-78"/>
              </a:rPr>
              <a:t>المنقول بحسب المآل:</a:t>
            </a:r>
          </a:p>
          <a:p>
            <a:pPr algn="just" rtl="1"/>
            <a:r>
              <a:rPr lang="ar-EG" sz="2400" b="1" dirty="0">
                <a:solidFill>
                  <a:schemeClr val="tx1"/>
                </a:solidFill>
                <a:latin typeface="Simplified Arabic" pitchFamily="18" charset="-78"/>
              </a:rPr>
              <a:t>يلزم شرطان لاعتبار العقار بمثابة منقول بحسب المآل:</a:t>
            </a:r>
          </a:p>
          <a:p>
            <a:pPr algn="just" rtl="1"/>
            <a:r>
              <a:rPr lang="ar-EG" sz="2400" b="1" u="sng" dirty="0" smtClean="0">
                <a:solidFill>
                  <a:schemeClr val="tx1"/>
                </a:solidFill>
                <a:latin typeface="Simplified Arabic" pitchFamily="18" charset="-78"/>
              </a:rPr>
              <a:t>1- أن </a:t>
            </a:r>
            <a:r>
              <a:rPr lang="ar-EG" sz="2400" b="1" u="sng" dirty="0">
                <a:solidFill>
                  <a:schemeClr val="tx1"/>
                </a:solidFill>
                <a:latin typeface="Simplified Arabic" pitchFamily="18" charset="-78"/>
              </a:rPr>
              <a:t>تتجه إرادة المتعاقدين إلى اعتبار الشيء منقولاً بحسب المآل، </a:t>
            </a:r>
            <a:r>
              <a:rPr lang="ar-EG" sz="2400" dirty="0">
                <a:solidFill>
                  <a:schemeClr val="tx1"/>
                </a:solidFill>
                <a:latin typeface="Simplified Arabic" pitchFamily="18" charset="-78"/>
              </a:rPr>
              <a:t>فلا تكفى النية أو الرغبة أو الإرادة غير الواضحة، حيث يلزم أن يكون القصد الحقيقي هو فصل الشيء عن الأرض، فمثلاً من يبيع لشخص بناء مع الاحتفاظ بملكية الأرض، فإن ذلك لا يعنى أن هذا المنزل سيتحول إلى أنقاض، فقد يكون الغرض من ذلك هو فصل ملكية الرقبة عن ملكية المنفعة، ولكن يعتبر المنزل في المثال السابق منقولا بحسب المآل، إذا كان الاتفاق واضحاً في أن شراء المنزل لهدمه والحصول على انقاضه.</a:t>
            </a:r>
          </a:p>
          <a:p>
            <a:pPr algn="just" rtl="1"/>
            <a:r>
              <a:rPr lang="ar-EG" sz="2400" b="1" u="sng" dirty="0" smtClean="0">
                <a:solidFill>
                  <a:schemeClr val="tx1"/>
                </a:solidFill>
                <a:latin typeface="Simplified Arabic" pitchFamily="18" charset="-78"/>
              </a:rPr>
              <a:t>2- أن </a:t>
            </a:r>
            <a:r>
              <a:rPr lang="ar-EG" sz="2400" b="1" u="sng" dirty="0">
                <a:solidFill>
                  <a:schemeClr val="tx1"/>
                </a:solidFill>
                <a:latin typeface="Simplified Arabic" pitchFamily="18" charset="-78"/>
              </a:rPr>
              <a:t>يكون انفصال الشيء عن الأرض أمر محقق الوقوع في وقت قريب </a:t>
            </a:r>
            <a:r>
              <a:rPr lang="ar-EG" sz="2400" b="1" u="sng" dirty="0" smtClean="0">
                <a:solidFill>
                  <a:schemeClr val="tx1"/>
                </a:solidFill>
                <a:latin typeface="Simplified Arabic" pitchFamily="18" charset="-78"/>
              </a:rPr>
              <a:t>، </a:t>
            </a:r>
            <a:r>
              <a:rPr lang="ar-EG" sz="2400" dirty="0" smtClean="0">
                <a:solidFill>
                  <a:schemeClr val="tx1"/>
                </a:solidFill>
                <a:latin typeface="Simplified Arabic" pitchFamily="18" charset="-78"/>
              </a:rPr>
              <a:t>فمثلا </a:t>
            </a:r>
            <a:r>
              <a:rPr lang="ar-EG" sz="2400" dirty="0">
                <a:solidFill>
                  <a:schemeClr val="tx1"/>
                </a:solidFill>
                <a:latin typeface="Simplified Arabic" pitchFamily="18" charset="-78"/>
              </a:rPr>
              <a:t>من يبيع أنقاض منزل للعثور على منزل آخر أو على أن يتم التسليم بعد بناء مسكن آخر في ظرف خمس سنوات، ففي مثل هذه الحالة لا يعتبر المنزل منقولاً بحسب المآل، وقرب الوقت أو بعده مسألة تقديرية متروكة لقاضى الموضوع يحسمها بحسب ظروف </a:t>
            </a:r>
            <a:r>
              <a:rPr lang="ar-EG" sz="2400" dirty="0" smtClean="0">
                <a:solidFill>
                  <a:schemeClr val="tx1"/>
                </a:solidFill>
                <a:latin typeface="Simplified Arabic" pitchFamily="18" charset="-78"/>
              </a:rPr>
              <a:t>الواقع.</a:t>
            </a:r>
            <a:endParaRPr lang="ar-EG" sz="2400" dirty="0">
              <a:solidFill>
                <a:schemeClr val="tx1"/>
              </a:solidFill>
              <a:latin typeface="Simplified Arabic" pitchFamily="18" charset="-78"/>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448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محل الحق:</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10</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algn="just" rtl="1"/>
            <a:r>
              <a:rPr lang="ar-EG" sz="2400" b="1" dirty="0">
                <a:solidFill>
                  <a:srgbClr val="FF0000"/>
                </a:solidFill>
                <a:latin typeface="Simplified Arabic" pitchFamily="18" charset="-78"/>
              </a:rPr>
              <a:t>ثالثاً: أهمية تقسيم الاشياء إلى عقارات </a:t>
            </a:r>
            <a:r>
              <a:rPr lang="ar-EG" sz="2400" b="1" dirty="0" smtClean="0">
                <a:solidFill>
                  <a:srgbClr val="FF0000"/>
                </a:solidFill>
                <a:latin typeface="Simplified Arabic" pitchFamily="18" charset="-78"/>
              </a:rPr>
              <a:t>ومنقولات:</a:t>
            </a:r>
            <a:endParaRPr lang="ar-EG" sz="2400" b="1" dirty="0">
              <a:solidFill>
                <a:srgbClr val="FF0000"/>
              </a:solidFill>
              <a:latin typeface="Simplified Arabic" pitchFamily="18" charset="-78"/>
            </a:endParaRPr>
          </a:p>
          <a:p>
            <a:pPr marL="342900" indent="-342900" algn="just" rtl="1">
              <a:buFont typeface="Wingdings" pitchFamily="2" charset="2"/>
              <a:buChar char="§"/>
            </a:pPr>
            <a:r>
              <a:rPr lang="ar-EG" sz="2400" b="1" dirty="0">
                <a:solidFill>
                  <a:schemeClr val="tx1"/>
                </a:solidFill>
                <a:latin typeface="Simplified Arabic" pitchFamily="18" charset="-78"/>
              </a:rPr>
              <a:t>هناك مجموعة من النتائج تترتب على تقسيم الاشياء إلى عقارات ومنقولات، نذكر منها على سبيل </a:t>
            </a:r>
            <a:r>
              <a:rPr lang="ar-EG" sz="2400" b="1" dirty="0" smtClean="0">
                <a:solidFill>
                  <a:schemeClr val="tx1"/>
                </a:solidFill>
                <a:latin typeface="Simplified Arabic" pitchFamily="18" charset="-78"/>
              </a:rPr>
              <a:t>المثال:</a:t>
            </a:r>
            <a:endParaRPr lang="ar-EG" sz="2400" b="1" dirty="0">
              <a:solidFill>
                <a:schemeClr val="tx1"/>
              </a:solidFill>
              <a:latin typeface="Simplified Arabic" pitchFamily="18" charset="-78"/>
            </a:endParaRPr>
          </a:p>
          <a:p>
            <a:pPr algn="just" rtl="1"/>
            <a:r>
              <a:rPr lang="ar-EG" sz="2400" dirty="0" smtClean="0">
                <a:solidFill>
                  <a:schemeClr val="tx1"/>
                </a:solidFill>
                <a:latin typeface="Simplified Arabic" pitchFamily="18" charset="-78"/>
              </a:rPr>
              <a:t>1- إن </a:t>
            </a:r>
            <a:r>
              <a:rPr lang="ar-EG" sz="2400" dirty="0">
                <a:solidFill>
                  <a:schemeClr val="tx1"/>
                </a:solidFill>
                <a:latin typeface="Simplified Arabic" pitchFamily="18" charset="-78"/>
              </a:rPr>
              <a:t>بعض الحقوق العينية لا ترد إلا على العقارات، كالرهن الرسمي، وحق الاختصاص، وحق الارتفاق وحق السكني، هذه الحقوق لا يمكن أن ترد على المنقول.</a:t>
            </a:r>
          </a:p>
          <a:p>
            <a:pPr algn="just" rtl="1"/>
            <a:r>
              <a:rPr lang="ar-EG" sz="2400" dirty="0" smtClean="0">
                <a:solidFill>
                  <a:schemeClr val="tx1"/>
                </a:solidFill>
                <a:latin typeface="Simplified Arabic" pitchFamily="18" charset="-78"/>
              </a:rPr>
              <a:t>2- تنتقل </a:t>
            </a:r>
            <a:r>
              <a:rPr lang="ar-EG" sz="2400" dirty="0">
                <a:solidFill>
                  <a:schemeClr val="tx1"/>
                </a:solidFill>
                <a:latin typeface="Simplified Arabic" pitchFamily="18" charset="-78"/>
              </a:rPr>
              <a:t>ملكية المنقول المعين بذاته بالعقد وملكية المعين بنوعه بالإفراز، أما ملكية العقار فلا تنتقل إلا إذا تم شهرها عن طريق التسجيل</a:t>
            </a:r>
          </a:p>
          <a:p>
            <a:pPr algn="just" rtl="1"/>
            <a:r>
              <a:rPr lang="ar-EG" sz="2400" dirty="0" smtClean="0">
                <a:solidFill>
                  <a:schemeClr val="tx1"/>
                </a:solidFill>
                <a:latin typeface="Simplified Arabic" pitchFamily="18" charset="-78"/>
              </a:rPr>
              <a:t>3- الشفعة </a:t>
            </a:r>
            <a:r>
              <a:rPr lang="ar-EG" sz="2400" dirty="0">
                <a:solidFill>
                  <a:schemeClr val="tx1"/>
                </a:solidFill>
                <a:latin typeface="Simplified Arabic" pitchFamily="18" charset="-78"/>
              </a:rPr>
              <a:t>ترد على عقار دون منقول، وهي رخصة تجيز للشريك أو الجار الحلول محل مشتري العقار.</a:t>
            </a:r>
          </a:p>
          <a:p>
            <a:pPr algn="just" rtl="1"/>
            <a:r>
              <a:rPr lang="ar-EG" sz="2400" dirty="0" smtClean="0">
                <a:solidFill>
                  <a:schemeClr val="tx1"/>
                </a:solidFill>
                <a:latin typeface="Simplified Arabic" pitchFamily="18" charset="-78"/>
              </a:rPr>
              <a:t>4- قاعدة </a:t>
            </a:r>
            <a:r>
              <a:rPr lang="ar-EG" sz="2400" dirty="0">
                <a:solidFill>
                  <a:schemeClr val="tx1"/>
                </a:solidFill>
                <a:latin typeface="Simplified Arabic" pitchFamily="18" charset="-78"/>
              </a:rPr>
              <a:t>الحيازة في المنقول سند الملكية، قاعدة خاصة باكتساب المنقولات، أما العقارات فتكتسب بالتقادم التي تتحدد بحسب الأصل بخمسة عشر عاماً. </a:t>
            </a:r>
          </a:p>
          <a:p>
            <a:pPr algn="just" rtl="1"/>
            <a:r>
              <a:rPr lang="ar-EG" sz="2400" dirty="0" smtClean="0">
                <a:solidFill>
                  <a:schemeClr val="tx1"/>
                </a:solidFill>
                <a:latin typeface="Simplified Arabic" pitchFamily="18" charset="-78"/>
              </a:rPr>
              <a:t>5- يكون </a:t>
            </a:r>
            <a:r>
              <a:rPr lang="ar-EG" sz="2400" dirty="0">
                <a:solidFill>
                  <a:schemeClr val="tx1"/>
                </a:solidFill>
                <a:latin typeface="Simplified Arabic" pitchFamily="18" charset="-78"/>
              </a:rPr>
              <a:t>النظر في الدعاوى العقارية من اختصاص المحكمة التي يوجد في دائرتها العقار، بينما في المنقول يكون الاختصاص للمحكمة الواقع في دائرتها موطن المدعى عليه؛ لأنه من الصعب تحديد موقع ثابت للمنقول.</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4963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وسائل حماية الحق: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10</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smtClean="0"/>
              <a:t>الحماية القانونية للحق تختلف باختلاف طبيعة الحق المقصود بالحماية، فإن وقع الإعتداء على حق يمس مصلحة الجماعة، كانت وسيلة الحماية هى الدعوى الجنائية، وإن كان الإعتداء على حق خاص من الحقوق المالية، فإن وسيلة الحماية القانونية هى الدعوى المدنية، وفيما يلي بيان تفصيل ذلك على النحو التالي</a:t>
            </a:r>
            <a:r>
              <a:rPr lang="ar-EG" sz="2400" b="1" dirty="0" smtClean="0">
                <a:effectLst>
                  <a:outerShdw blurRad="38100" dist="38100" dir="2700000" algn="tl">
                    <a:srgbClr val="000000">
                      <a:alpha val="43137"/>
                    </a:srgbClr>
                  </a:outerShdw>
                </a:effectLst>
              </a:rPr>
              <a:t>: </a:t>
            </a:r>
          </a:p>
          <a:p>
            <a:pPr algn="just" rtl="1"/>
            <a:r>
              <a:rPr lang="ar-EG" sz="2400" b="1" dirty="0" smtClean="0">
                <a:solidFill>
                  <a:srgbClr val="FF0000"/>
                </a:solidFill>
                <a:effectLst>
                  <a:outerShdw blurRad="38100" dist="38100" dir="2700000" algn="tl">
                    <a:srgbClr val="000000">
                      <a:alpha val="43137"/>
                    </a:srgbClr>
                  </a:outerShdw>
                </a:effectLst>
              </a:rPr>
              <a:t>أولاً:  </a:t>
            </a:r>
            <a:r>
              <a:rPr lang="ar-EG" sz="2400" b="1" dirty="0" smtClean="0">
                <a:solidFill>
                  <a:srgbClr val="FF0000"/>
                </a:solidFill>
              </a:rPr>
              <a:t>الحماية الجنائية للحق:</a:t>
            </a:r>
          </a:p>
          <a:p>
            <a:pPr marL="342900" indent="-342900" algn="just" rtl="1">
              <a:buFont typeface="Wingdings" pitchFamily="2" charset="2"/>
              <a:buChar char="§"/>
            </a:pPr>
            <a:r>
              <a:rPr lang="ar-EG" sz="2400" dirty="0" smtClean="0"/>
              <a:t>إذا وقع اعتداء على حق ما يتصل بأمن أو مصلحة الجماعة فإن الإعتداء لايعتبر واقعاً على صاحب الحق وحده، بل على الجماعة نفسها. وتبعاً لذلك، إذا وقع إعتداء على حق من الحقوق اللصيقة بالشخصية، التي تتصل بالكيان المادي للإنسان بما في ذلك حق الإنسان في الحياة وحقه في سلامة جسمه، فإن ذلك يتصل بمصلحة المجتمع، وبالنظام العام فيه، وبالتالي تصبح وسيلة الحماية القانونية هى الدعوى الجنائية( العمومية) وتصبح مسئولية المعتدي مسئولية جنائية، ويقتصر حق رفع الدعوى على النيابة العامة بوصفها ممثلة للمجتمع فى الدعوى الجنائية.</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74336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وسائل حماية الحق: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10</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dirty="0" smtClean="0">
                <a:solidFill>
                  <a:srgbClr val="FF0000"/>
                </a:solidFill>
                <a:effectLst>
                  <a:outerShdw blurRad="38100" dist="38100" dir="2700000" algn="tl">
                    <a:srgbClr val="000000">
                      <a:alpha val="43137"/>
                    </a:srgbClr>
                  </a:outerShdw>
                </a:effectLst>
              </a:rPr>
              <a:t>ثانياً:  </a:t>
            </a:r>
            <a:r>
              <a:rPr lang="ar-EG" sz="2400" b="1" dirty="0" smtClean="0">
                <a:solidFill>
                  <a:srgbClr val="FF0000"/>
                </a:solidFill>
              </a:rPr>
              <a:t>الحماية المدنية للحق:</a:t>
            </a:r>
          </a:p>
          <a:p>
            <a:pPr marL="342900" indent="-342900" algn="just" rtl="1">
              <a:buFont typeface="Wingdings" pitchFamily="2" charset="2"/>
              <a:buChar char="§"/>
            </a:pPr>
            <a:r>
              <a:rPr lang="ar-EG" sz="2400" b="1" dirty="0" smtClean="0"/>
              <a:t>تختلف وسيلة القانون لحماية الحقوق الخاصة من الإعتداء بإختلاف نوع الحق المعتدى عليه</a:t>
            </a:r>
            <a:r>
              <a:rPr lang="ar-EG" sz="2400" dirty="0" smtClean="0"/>
              <a:t>، </a:t>
            </a:r>
            <a:r>
              <a:rPr lang="ar-EG" sz="2400" b="1" u="sng" dirty="0" smtClean="0"/>
              <a:t>وذلك على النحو التالي:</a:t>
            </a:r>
          </a:p>
          <a:p>
            <a:pPr algn="just" rtl="1"/>
            <a:r>
              <a:rPr lang="ar-EG" sz="2400" b="1" u="sng" dirty="0" smtClean="0"/>
              <a:t>1- في حالة الإعتداء على حق من الحقوق اللصيقة بالشخصية: </a:t>
            </a:r>
          </a:p>
          <a:p>
            <a:pPr marL="342900" indent="-342900" algn="just" rtl="1">
              <a:buFont typeface="Wingdings" pitchFamily="2" charset="2"/>
              <a:buChar char="§"/>
            </a:pPr>
            <a:r>
              <a:rPr lang="ar-EG" sz="2400" dirty="0" smtClean="0"/>
              <a:t>الحقوق اللصيقة بالشخصية هي الحقوق التي تتصل بالإنسان وتهدف إلى المحافظة على كيانه المادي ( حياته وسلامة جسمه) وكيانه المعنوي( اسمه، وسمعته وشرفه وحقه في مباشرة حرياته).</a:t>
            </a:r>
          </a:p>
          <a:p>
            <a:pPr marL="342900" indent="-342900" algn="just" rtl="1">
              <a:buFont typeface="Wingdings" pitchFamily="2" charset="2"/>
              <a:buChar char="§"/>
            </a:pPr>
            <a:r>
              <a:rPr lang="ar-EG" sz="2400" dirty="0" smtClean="0"/>
              <a:t>والاعتداء على أي حق من هذه الحقوق يتولد عنه فضلاً عن الدعوى الجنائية حق المعتدى عليه أو ورثته في رفع الدعوى المدنية بالتعويض عن الضرر وبوقف الإعتداء. ومن ثم فإن وقف الإعتداء والتعويض عن الضرر هما وسيلتان للحماية القانونية للحقوق العامة والحقوق اللصيقة بالشخصية.</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78884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وسائل حماية الحق:</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10</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a:t>2- في حالة الإعتداء على حق من الحقوق المالية:</a:t>
            </a:r>
          </a:p>
          <a:p>
            <a:pPr marL="342900" indent="-342900" algn="just" rtl="1">
              <a:buFont typeface="Wingdings" pitchFamily="2" charset="2"/>
              <a:buChar char="§"/>
            </a:pPr>
            <a:r>
              <a:rPr lang="ar-EG" sz="2400" dirty="0" smtClean="0"/>
              <a:t>الحقوق المالية قد تكون حقوق عينية أو حقوق شخصية. </a:t>
            </a:r>
            <a:r>
              <a:rPr lang="ar-EG" sz="2400" b="1" u="sng" dirty="0" smtClean="0">
                <a:effectLst>
                  <a:outerShdw blurRad="38100" dist="38100" dir="2700000" algn="tl">
                    <a:srgbClr val="000000">
                      <a:alpha val="43137"/>
                    </a:srgbClr>
                  </a:outerShdw>
                </a:effectLst>
              </a:rPr>
              <a:t>فبالنسبة للحقوق العينية، </a:t>
            </a:r>
            <a:r>
              <a:rPr lang="ar-EG" sz="2400" dirty="0" smtClean="0"/>
              <a:t>فوسيلة الحماية هى الدعوى العينية بما في ذلك دعاوى الحيازة( دعوى استرداد الحيازة، ودعوى منع التعرض، ودعوى وقف الأعمال الجديدة) إذا تعلق الأمر بمجرد الحيازة، أي وضع اليد على ملك الغير بنية تملكه بشروط وإجراءات رسمها القانون.</a:t>
            </a:r>
          </a:p>
          <a:p>
            <a:pPr marL="342900" indent="-342900" algn="just" rtl="1">
              <a:buFont typeface="Wingdings" pitchFamily="2" charset="2"/>
              <a:buChar char="§"/>
            </a:pPr>
            <a:r>
              <a:rPr lang="ar-EG" sz="2400" b="1" u="sng" dirty="0">
                <a:effectLst>
                  <a:outerShdw blurRad="38100" dist="38100" dir="2700000" algn="tl">
                    <a:srgbClr val="000000">
                      <a:alpha val="43137"/>
                    </a:srgbClr>
                  </a:outerShdw>
                </a:effectLst>
              </a:rPr>
              <a:t>أما بالنسبة للحقوق </a:t>
            </a:r>
            <a:r>
              <a:rPr lang="ar-EG" sz="2400" b="1" u="sng" dirty="0" smtClean="0">
                <a:effectLst>
                  <a:outerShdw blurRad="38100" dist="38100" dir="2700000" algn="tl">
                    <a:srgbClr val="000000">
                      <a:alpha val="43137"/>
                    </a:srgbClr>
                  </a:outerShdw>
                </a:effectLst>
              </a:rPr>
              <a:t>الشخصية، </a:t>
            </a:r>
            <a:r>
              <a:rPr lang="ar-EG" sz="2400" dirty="0" smtClean="0"/>
              <a:t>وهي رابطة بين شخصين أو أكثر تخول لأحدهما وهو الدائن مطالبة الآخر وهو المدين، بالقيم بعمل أو بالإمتناع عن عمل أو بإعطاء شئ. وبذلك فإن وسائل حماية الدائن في مواجهة المدين المتخلف عن الوفاء بالتزامته متعددة، فقد تكون في البداية التنفيذ العيني أو التنفيذ بمقابل «التعويض» وذلك عما أصابه من ضرر يشمل الخسارة المتحققة والكسب الفائت.</a:t>
            </a:r>
            <a:endParaRPr lang="ar-EG" sz="2400" b="1" u="sng" dirty="0">
              <a:effectLst>
                <a:outerShdw blurRad="38100" dist="38100" dir="2700000" algn="tl">
                  <a:srgbClr val="000000">
                    <a:alpha val="43137"/>
                  </a:srgbClr>
                </a:outerShdw>
              </a:effectLst>
            </a:endParaRP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54706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FF0000"/>
                </a:solidFill>
                <a:latin typeface="+mn-lt"/>
                <a:ea typeface="Arial"/>
                <a:cs typeface="Arial"/>
                <a:sym typeface="Arial"/>
              </a:rPr>
              <a:t>أولاً: ماهية التعسف في استعمال الحق: </a:t>
            </a:r>
            <a:br>
              <a:rPr lang="ar-EG" sz="2400" b="1" u="sng" dirty="0" smtClean="0">
                <a:solidFill>
                  <a:srgbClr val="FF0000"/>
                </a:solidFill>
                <a:latin typeface="+mn-lt"/>
                <a:ea typeface="Arial"/>
                <a:cs typeface="Arial"/>
                <a:sym typeface="Arial"/>
              </a:rPr>
            </a:br>
            <a:r>
              <a:rPr lang="ar-EG" sz="2400" b="1" dirty="0" smtClean="0">
                <a:solidFill>
                  <a:schemeClr val="tx1"/>
                </a:solidFill>
                <a:latin typeface="+mn-lt"/>
                <a:ea typeface="Arial"/>
                <a:cs typeface="Arial"/>
                <a:sym typeface="Arial"/>
              </a:rPr>
              <a:t>- </a:t>
            </a:r>
            <a:r>
              <a:rPr lang="ar-EG" sz="2400" dirty="0" smtClean="0">
                <a:solidFill>
                  <a:srgbClr val="000000"/>
                </a:solidFill>
                <a:latin typeface="+mn-lt"/>
                <a:ea typeface="Arial"/>
                <a:cs typeface="Arial"/>
                <a:sym typeface="Arial"/>
              </a:rPr>
              <a:t>التعسف </a:t>
            </a:r>
            <a:r>
              <a:rPr lang="ar-EG" sz="2400" dirty="0">
                <a:solidFill>
                  <a:srgbClr val="000000"/>
                </a:solidFill>
                <a:latin typeface="+mn-lt"/>
                <a:ea typeface="Arial"/>
                <a:cs typeface="Arial"/>
                <a:sym typeface="Arial"/>
              </a:rPr>
              <a:t>في استعمال الحق هو قيام شخص ما باستعمال حقه القانوني بطريقة غير مشروعة تلحق الضرر بالغير دون مبرر. </a:t>
            </a:r>
            <a:r>
              <a:rPr lang="ar-EG" sz="2400" b="1" u="sng" dirty="0">
                <a:solidFill>
                  <a:srgbClr val="000000"/>
                </a:solidFill>
                <a:latin typeface="+mn-lt"/>
                <a:ea typeface="Arial"/>
                <a:cs typeface="Arial"/>
                <a:sym typeface="Arial"/>
              </a:rPr>
              <a:t>ويعرف التعسف في استعمال الحق قانونا بأنه</a:t>
            </a:r>
            <a:r>
              <a:rPr lang="ar-EG" sz="2400" dirty="0">
                <a:solidFill>
                  <a:srgbClr val="000000"/>
                </a:solidFill>
                <a:latin typeface="+mn-lt"/>
                <a:ea typeface="Arial"/>
                <a:cs typeface="Arial"/>
                <a:sym typeface="Arial"/>
              </a:rPr>
              <a:t>: "ممارسة الشخص لحقه على وجه الإضرار بالغير أو بمصلحة عامة، دون مقتضى أو منفعة تبرر هذا الإضرار".</a:t>
            </a:r>
            <a:br>
              <a:rPr lang="ar-EG" sz="2400" dirty="0">
                <a:solidFill>
                  <a:srgbClr val="000000"/>
                </a:solidFill>
                <a:latin typeface="+mn-lt"/>
                <a:ea typeface="Arial"/>
                <a:cs typeface="Arial"/>
                <a:sym typeface="Arial"/>
              </a:rPr>
            </a:br>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 ومن </a:t>
            </a: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أمثلة التعسف في استعمال الحق:</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 قيام الجار ببناء عمارة شاهقة بجوار منزل جاره لحجب الشمس والهواء عنه دون مبرر.</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 استغلال صاحب العمل لحاجة العامل وظروفه المادية لفرض ساعات عمل إضافية دون مقابل.</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 استغلال المالك لحاجة المستأجر للسكن برفع الإيجار بشكل جائر.</a:t>
            </a:r>
            <a:br>
              <a:rPr lang="ar-EG" sz="2400"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ويعاقب </a:t>
            </a:r>
            <a:r>
              <a:rPr lang="ar-EG" sz="2400" b="1" dirty="0">
                <a:solidFill>
                  <a:srgbClr val="000000"/>
                </a:solidFill>
                <a:latin typeface="+mn-lt"/>
                <a:ea typeface="Arial"/>
                <a:cs typeface="Arial"/>
                <a:sym typeface="Arial"/>
              </a:rPr>
              <a:t>القانون على التعسف في استعمال الحق بالتعويض عن الضرر الناتج عنه</a:t>
            </a:r>
            <a:r>
              <a:rPr lang="ar-EG" sz="2400" dirty="0" smtClean="0">
                <a:solidFill>
                  <a:srgbClr val="000000"/>
                </a:solidFill>
                <a:latin typeface="+mn-lt"/>
                <a:ea typeface="Arial"/>
                <a:cs typeface="Arial"/>
                <a:sym typeface="Arial"/>
              </a:rPr>
              <a:t>.</a:t>
            </a:r>
            <a:endParaRPr lang="ar-EG" sz="2400" b="1" u="sng"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التعسف في استعمال الحق:</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5590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3785652"/>
          </a:xfrm>
          <a:prstGeom prst="rect">
            <a:avLst/>
          </a:prstGeom>
        </p:spPr>
        <p:txBody>
          <a:bodyPr wrap="square">
            <a:spAutoFit/>
          </a:bodyPr>
          <a:lstStyle/>
          <a:p>
            <a:pPr algn="just" rtl="1"/>
            <a:r>
              <a:rPr lang="ar-EG" sz="2400" b="1" dirty="0" smtClean="0">
                <a:solidFill>
                  <a:srgbClr val="FF0000"/>
                </a:solidFill>
              </a:rPr>
              <a:t>ثانياً: أساس التعسف في استعمال الحق:</a:t>
            </a:r>
          </a:p>
          <a:p>
            <a:pPr marL="342900" indent="-342900" algn="just" rtl="1">
              <a:buFontTx/>
              <a:buChar char="-"/>
            </a:pPr>
            <a:r>
              <a:rPr lang="ar-EG" sz="2400" b="1" u="sng" dirty="0">
                <a:solidFill>
                  <a:schemeClr val="tx1"/>
                </a:solidFill>
              </a:rPr>
              <a:t>أساس التعسف في استعمال الحق يرجع إلى مبدأين أساسيين:</a:t>
            </a:r>
          </a:p>
          <a:p>
            <a:pPr algn="just" rtl="1"/>
            <a:r>
              <a:rPr lang="ar-EG" sz="2400" b="1" u="sng" dirty="0">
                <a:solidFill>
                  <a:schemeClr val="tx1"/>
                </a:solidFill>
              </a:rPr>
              <a:t>1- مبدأ عدم الإضرار:</a:t>
            </a:r>
          </a:p>
          <a:p>
            <a:pPr algn="just" rtl="1"/>
            <a:r>
              <a:rPr lang="ar-EG" sz="2400" dirty="0">
                <a:solidFill>
                  <a:schemeClr val="tx1"/>
                </a:solidFill>
              </a:rPr>
              <a:t>- ينص هذا المبدأ على أنه لا يجوز لأحد أن يلحق الضرر بالآخرين أثناء ممارسة حقه. فالشخص عندما يمارس حقه بشكل يلحق ضرراً بالغير دون وجه حق، يعتبر ذلك تعسفاً في استعمال الحق.</a:t>
            </a:r>
          </a:p>
          <a:p>
            <a:pPr algn="just" rtl="1"/>
            <a:r>
              <a:rPr lang="ar-EG" sz="2400" b="1" u="sng" dirty="0">
                <a:solidFill>
                  <a:schemeClr val="tx1"/>
                </a:solidFill>
              </a:rPr>
              <a:t>2- مبدأ عدم الإفراط في استعمال الحق:</a:t>
            </a:r>
          </a:p>
          <a:p>
            <a:pPr algn="just" rtl="1"/>
            <a:r>
              <a:rPr lang="ar-EG" sz="2400" dirty="0">
                <a:solidFill>
                  <a:schemeClr val="tx1"/>
                </a:solidFill>
              </a:rPr>
              <a:t>- يقضي هذا المبدأ بضرورة ممارسة الحقوق بما يتناسب مع الغاية منها، وعدم الإفراط في الاستعمال. فإذا استعمل الشخص حقه بشكل مفرط تجاوز الحد المعقول أو المألوف، اعتبر ذلك تعسفاً وإضراراً بالغير.</a:t>
            </a:r>
          </a:p>
          <a:p>
            <a:pPr algn="just" rtl="1"/>
            <a:r>
              <a:rPr lang="ar-EG" sz="2400" dirty="0">
                <a:solidFill>
                  <a:schemeClr val="tx1"/>
                </a:solidFill>
              </a:rPr>
              <a:t>لذلك فالتعسف يتحقق عند ممارسة الحق بما يتنافى مع هذين المبدأين، ويؤدي إلى الإضرار بمصلحة مشروعة للغير دون مبرر</a:t>
            </a:r>
            <a:r>
              <a:rPr lang="ar-EG" sz="2400" dirty="0" smtClean="0">
                <a:solidFill>
                  <a:schemeClr val="tx1"/>
                </a:solidFill>
              </a:rPr>
              <a:t>.</a:t>
            </a:r>
            <a:endParaRPr lang="ar-EG" sz="2400" dirty="0">
              <a:solidFill>
                <a:schemeClr val="tx1"/>
              </a:solidFill>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a:t>
            </a:r>
            <a:r>
              <a:rPr lang="ar-EG" sz="3200" dirty="0" smtClean="0">
                <a:solidFill>
                  <a:srgbClr val="2D3956"/>
                </a:solidFill>
                <a:latin typeface="Tajawal Medium"/>
                <a:cs typeface="Sultan Medium" pitchFamily="2" charset="-78"/>
                <a:sym typeface="Tajawal Medium"/>
              </a:rPr>
              <a:t>التعسف في استعمال الحق</a:t>
            </a:r>
            <a:r>
              <a:rPr lang="ar-EG" sz="3200" dirty="0">
                <a:solidFill>
                  <a:srgbClr val="2D3956"/>
                </a:solidFill>
                <a:latin typeface="Tajawal Medium"/>
                <a:cs typeface="Sultan Medium" pitchFamily="2" charset="-78"/>
                <a:sym typeface="Tajawal Medium"/>
              </a:rPr>
              <a:t>:</a:t>
            </a:r>
          </a:p>
        </p:txBody>
      </p:sp>
    </p:spTree>
    <p:extLst>
      <p:ext uri="{BB962C8B-B14F-4D97-AF65-F5344CB8AC3E}">
        <p14:creationId xmlns:p14="http://schemas.microsoft.com/office/powerpoint/2010/main" val="2354928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2677656"/>
          </a:xfrm>
          <a:prstGeom prst="rect">
            <a:avLst/>
          </a:prstGeom>
        </p:spPr>
        <p:txBody>
          <a:bodyPr wrap="square">
            <a:spAutoFit/>
          </a:bodyPr>
          <a:lstStyle/>
          <a:p>
            <a:pPr algn="just" rtl="1"/>
            <a:r>
              <a:rPr lang="ar-EG" sz="2400" b="1" dirty="0" smtClean="0">
                <a:solidFill>
                  <a:srgbClr val="FF0000"/>
                </a:solidFill>
              </a:rPr>
              <a:t>ثانياً: حالات التعسف في استعمال الحق:</a:t>
            </a:r>
          </a:p>
          <a:p>
            <a:pPr marL="342900" indent="-342900" algn="just" rtl="1">
              <a:buFontTx/>
              <a:buChar char="-"/>
            </a:pPr>
            <a:r>
              <a:rPr lang="ar-EG" sz="2400" b="1" u="sng" dirty="0">
                <a:solidFill>
                  <a:schemeClr val="tx1"/>
                </a:solidFill>
              </a:rPr>
              <a:t>نصت المادة </a:t>
            </a:r>
            <a:r>
              <a:rPr lang="ar-EG" sz="2400" b="1" u="sng" dirty="0" smtClean="0">
                <a:solidFill>
                  <a:schemeClr val="tx1"/>
                </a:solidFill>
              </a:rPr>
              <a:t>الخامسة من القانون المدني المصري </a:t>
            </a:r>
            <a:r>
              <a:rPr lang="ar-EG" sz="2400" b="1" u="sng" dirty="0">
                <a:solidFill>
                  <a:schemeClr val="tx1"/>
                </a:solidFill>
              </a:rPr>
              <a:t>على أن "يكون استعمال الحق غير مشروع في الحالات الآتية :</a:t>
            </a:r>
          </a:p>
          <a:p>
            <a:pPr algn="just" rtl="1"/>
            <a:r>
              <a:rPr lang="ar-EG" sz="2400" dirty="0" smtClean="0">
                <a:solidFill>
                  <a:schemeClr val="tx1"/>
                </a:solidFill>
              </a:rPr>
              <a:t>- إذا </a:t>
            </a:r>
            <a:r>
              <a:rPr lang="ar-EG" sz="2400" dirty="0">
                <a:solidFill>
                  <a:schemeClr val="tx1"/>
                </a:solidFill>
              </a:rPr>
              <a:t>لم يقصد به سوى الإضرار بالغير.</a:t>
            </a:r>
          </a:p>
          <a:p>
            <a:pPr algn="just" rtl="1"/>
            <a:r>
              <a:rPr lang="ar-EG" sz="2400" dirty="0" smtClean="0">
                <a:solidFill>
                  <a:schemeClr val="tx1"/>
                </a:solidFill>
              </a:rPr>
              <a:t>- إذا </a:t>
            </a:r>
            <a:r>
              <a:rPr lang="ar-EG" sz="2400" dirty="0">
                <a:solidFill>
                  <a:schemeClr val="tx1"/>
                </a:solidFill>
              </a:rPr>
              <a:t>كانت المصالح التي يرمى إلى تحقيقها قليلة الأهمية، بحيث لا تتناسب البته مع ما يصيب الغير من ضرر بسببها</a:t>
            </a:r>
          </a:p>
          <a:p>
            <a:pPr algn="just" rtl="1"/>
            <a:r>
              <a:rPr lang="ar-EG" sz="2400" dirty="0" smtClean="0">
                <a:solidFill>
                  <a:schemeClr val="tx1"/>
                </a:solidFill>
              </a:rPr>
              <a:t>- إذا </a:t>
            </a:r>
            <a:r>
              <a:rPr lang="ar-EG" sz="2400" dirty="0">
                <a:solidFill>
                  <a:schemeClr val="tx1"/>
                </a:solidFill>
              </a:rPr>
              <a:t>كانت المصالح التي يرمى إلى تحقيقها غير مشروعة.</a:t>
            </a:r>
          </a:p>
          <a:p>
            <a:pPr marL="342900" indent="-342900" algn="just" rtl="1">
              <a:buFont typeface="Wingdings" pitchFamily="2" charset="2"/>
              <a:buChar char="§"/>
            </a:pPr>
            <a:r>
              <a:rPr lang="ar-EG" sz="2400" b="1" dirty="0">
                <a:solidFill>
                  <a:schemeClr val="tx1"/>
                </a:solidFill>
              </a:rPr>
              <a:t>وبناء على ذلك، نتعرض لحالات التعسف في استعمال الحق على النحو التالي:</a:t>
            </a: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a:t>
            </a:r>
            <a:r>
              <a:rPr lang="ar-EG" sz="3200" dirty="0" smtClean="0">
                <a:solidFill>
                  <a:srgbClr val="2D3956"/>
                </a:solidFill>
                <a:latin typeface="Tajawal Medium"/>
                <a:cs typeface="Sultan Medium" pitchFamily="2" charset="-78"/>
                <a:sym typeface="Tajawal Medium"/>
              </a:rPr>
              <a:t>التعسف في استعمال الحق</a:t>
            </a:r>
            <a:r>
              <a:rPr lang="ar-EG" sz="3200" dirty="0">
                <a:solidFill>
                  <a:srgbClr val="2D3956"/>
                </a:solidFill>
                <a:latin typeface="Tajawal Medium"/>
                <a:cs typeface="Sultan Medium" pitchFamily="2" charset="-78"/>
                <a:sym typeface="Tajawal Medium"/>
              </a:rPr>
              <a:t>:</a:t>
            </a:r>
          </a:p>
        </p:txBody>
      </p:sp>
    </p:spTree>
    <p:extLst>
      <p:ext uri="{BB962C8B-B14F-4D97-AF65-F5344CB8AC3E}">
        <p14:creationId xmlns:p14="http://schemas.microsoft.com/office/powerpoint/2010/main" val="22847298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4154984"/>
          </a:xfrm>
          <a:prstGeom prst="rect">
            <a:avLst/>
          </a:prstGeom>
        </p:spPr>
        <p:txBody>
          <a:bodyPr wrap="square">
            <a:spAutoFit/>
          </a:bodyPr>
          <a:lstStyle/>
          <a:p>
            <a:pPr algn="just" rtl="1"/>
            <a:r>
              <a:rPr lang="ar-EG" sz="2400" b="1" u="sng" dirty="0">
                <a:solidFill>
                  <a:schemeClr val="tx1"/>
                </a:solidFill>
              </a:rPr>
              <a:t>الحالة الأولى: قصد الإضرار </a:t>
            </a:r>
            <a:r>
              <a:rPr lang="ar-EG" sz="2400" b="1" u="sng" dirty="0" smtClean="0">
                <a:solidFill>
                  <a:schemeClr val="tx1"/>
                </a:solidFill>
              </a:rPr>
              <a:t>بالغير:</a:t>
            </a:r>
            <a:endParaRPr lang="ar-EG" sz="2400" b="1" u="sng" dirty="0">
              <a:solidFill>
                <a:schemeClr val="tx1"/>
              </a:solidFill>
            </a:endParaRPr>
          </a:p>
          <a:p>
            <a:pPr algn="just" rtl="1"/>
            <a:r>
              <a:rPr lang="ar-EG" sz="2400" dirty="0" smtClean="0">
                <a:solidFill>
                  <a:schemeClr val="tx1"/>
                </a:solidFill>
              </a:rPr>
              <a:t>- حيث </a:t>
            </a:r>
            <a:r>
              <a:rPr lang="ar-EG" sz="2400" dirty="0">
                <a:solidFill>
                  <a:schemeClr val="tx1"/>
                </a:solidFill>
              </a:rPr>
              <a:t>يعد استعمال الحق غير مشروع "إذا لم يقصد به سوى الإضرار بالغير"، فإذا توفر لدى الشخص هذا القصد، اعتبر استعماله للحق استعمالاً تعسفيا، حتى ولو تحققت له منفعة عارضة لا يقصدها. </a:t>
            </a:r>
            <a:r>
              <a:rPr lang="ar-EG" sz="2400" dirty="0" smtClean="0">
                <a:solidFill>
                  <a:schemeClr val="tx1"/>
                </a:solidFill>
              </a:rPr>
              <a:t> </a:t>
            </a:r>
            <a:r>
              <a:rPr lang="ar-EG" sz="2400" b="1" dirty="0" smtClean="0">
                <a:solidFill>
                  <a:schemeClr val="tx1"/>
                </a:solidFill>
              </a:rPr>
              <a:t>فيعد </a:t>
            </a:r>
            <a:r>
              <a:rPr lang="ar-EG" sz="2400" b="1" dirty="0">
                <a:solidFill>
                  <a:schemeClr val="tx1"/>
                </a:solidFill>
              </a:rPr>
              <a:t>متعسفاً في استعمال حقه، المالك الذي يبنى أشجاراً في أرضه بقصد حجب الضوء عن جيرانه، حتى ولو عادت هذه الأشجار بمنفعة على أرضه، ما دام أن غرضه الاساسي كان الإضرار </a:t>
            </a:r>
            <a:r>
              <a:rPr lang="ar-EG" sz="2400" b="1" dirty="0" smtClean="0">
                <a:solidFill>
                  <a:schemeClr val="tx1"/>
                </a:solidFill>
              </a:rPr>
              <a:t>بالغير.</a:t>
            </a:r>
            <a:endParaRPr lang="ar-EG" sz="2400" b="1" dirty="0">
              <a:solidFill>
                <a:schemeClr val="tx1"/>
              </a:solidFill>
            </a:endParaRPr>
          </a:p>
          <a:p>
            <a:pPr algn="just" rtl="1"/>
            <a:r>
              <a:rPr lang="ar-EG" sz="2400" dirty="0" smtClean="0">
                <a:solidFill>
                  <a:schemeClr val="tx1"/>
                </a:solidFill>
              </a:rPr>
              <a:t>- </a:t>
            </a:r>
            <a:r>
              <a:rPr lang="ar-EG" sz="2400" b="1" dirty="0" smtClean="0">
                <a:solidFill>
                  <a:schemeClr val="tx1"/>
                </a:solidFill>
              </a:rPr>
              <a:t>كما </a:t>
            </a:r>
            <a:r>
              <a:rPr lang="ar-EG" sz="2400" b="1" dirty="0">
                <a:solidFill>
                  <a:schemeClr val="tx1"/>
                </a:solidFill>
              </a:rPr>
              <a:t>يعد متعسفاً أيضاً من يبنى حائطاً مرتفعاً في ملكه ويطليه باللون الأسود لحجب الضوء والهواء عن جاره</a:t>
            </a:r>
            <a:r>
              <a:rPr lang="ar-EG" sz="2400" dirty="0">
                <a:solidFill>
                  <a:schemeClr val="tx1"/>
                </a:solidFill>
              </a:rPr>
              <a:t>، وكذا يعد متعسفاً المالك الذي يقيم مدخنة بسطح منزله تواجه تماما نافذة جاره بقصد </a:t>
            </a:r>
            <a:r>
              <a:rPr lang="ar-EG" sz="2400" dirty="0" smtClean="0">
                <a:solidFill>
                  <a:schemeClr val="tx1"/>
                </a:solidFill>
              </a:rPr>
              <a:t>إيذائه.</a:t>
            </a:r>
            <a:endParaRPr lang="ar-EG" sz="2400" dirty="0">
              <a:solidFill>
                <a:schemeClr val="tx1"/>
              </a:solidFill>
            </a:endParaRPr>
          </a:p>
          <a:p>
            <a:pPr algn="just" rtl="1"/>
            <a:r>
              <a:rPr lang="ar-EG" sz="2400" dirty="0" smtClean="0">
                <a:solidFill>
                  <a:schemeClr val="tx1"/>
                </a:solidFill>
              </a:rPr>
              <a:t>- </a:t>
            </a:r>
            <a:r>
              <a:rPr lang="ar-EG" sz="2400" b="1" u="sng" dirty="0" smtClean="0">
                <a:solidFill>
                  <a:schemeClr val="tx1"/>
                </a:solidFill>
              </a:rPr>
              <a:t>ويقع </a:t>
            </a:r>
            <a:r>
              <a:rPr lang="ar-EG" sz="2400" b="1" u="sng" dirty="0">
                <a:solidFill>
                  <a:schemeClr val="tx1"/>
                </a:solidFill>
              </a:rPr>
              <a:t>على عاتق المضرور عبء إثبات توافر قصد الإضرار بالغير، </a:t>
            </a:r>
            <a:r>
              <a:rPr lang="ar-EG" sz="2400" dirty="0">
                <a:solidFill>
                  <a:schemeClr val="tx1"/>
                </a:solidFill>
              </a:rPr>
              <a:t>وله أن يستعين بجميع طرق الإثبات، ولا يكفى إثبات تصور احتمال وقوع الضرر للغير، نتيجة استعمال صاحب الحق لحقه، بل يجب إثبات قصد الإضرار </a:t>
            </a:r>
            <a:r>
              <a:rPr lang="ar-EG" sz="2400" dirty="0" smtClean="0">
                <a:solidFill>
                  <a:schemeClr val="tx1"/>
                </a:solidFill>
              </a:rPr>
              <a:t>بالغير. </a:t>
            </a:r>
            <a:endParaRPr lang="ar-EG" sz="2400" dirty="0">
              <a:solidFill>
                <a:schemeClr val="tx1"/>
              </a:solidFill>
            </a:endParaRPr>
          </a:p>
          <a:p>
            <a:pPr algn="just" rtl="1"/>
            <a:r>
              <a:rPr lang="ar-EG" sz="2400" b="1" dirty="0">
                <a:solidFill>
                  <a:schemeClr val="tx1"/>
                </a:solidFill>
              </a:rPr>
              <a:t>ويعتبر القضاء انعدام المصلحة لدى صاحب الحق، قرينه على أنه لا يقصد من استعماله لهذا الحق سوى الإضرار </a:t>
            </a:r>
            <a:r>
              <a:rPr lang="ar-EG" sz="2400" b="1" dirty="0" smtClean="0">
                <a:solidFill>
                  <a:schemeClr val="tx1"/>
                </a:solidFill>
              </a:rPr>
              <a:t>بالغير. </a:t>
            </a:r>
            <a:endParaRPr lang="ar-EG" sz="2400" b="1" dirty="0">
              <a:solidFill>
                <a:schemeClr val="tx1"/>
              </a:solidFill>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a:t>
            </a:r>
            <a:r>
              <a:rPr lang="ar-EG" sz="3200" dirty="0" smtClean="0">
                <a:solidFill>
                  <a:srgbClr val="2D3956"/>
                </a:solidFill>
                <a:latin typeface="Tajawal Medium"/>
                <a:cs typeface="Sultan Medium" pitchFamily="2" charset="-78"/>
                <a:sym typeface="Tajawal Medium"/>
              </a:rPr>
              <a:t>التعسف في استعمال الحق</a:t>
            </a:r>
            <a:r>
              <a:rPr lang="ar-EG" sz="3200" dirty="0">
                <a:solidFill>
                  <a:srgbClr val="2D3956"/>
                </a:solidFill>
                <a:latin typeface="Tajawal Medium"/>
                <a:cs typeface="Sultan Medium" pitchFamily="2" charset="-78"/>
                <a:sym typeface="Tajawal Medium"/>
              </a:rPr>
              <a:t>:</a:t>
            </a:r>
          </a:p>
        </p:txBody>
      </p:sp>
    </p:spTree>
    <p:extLst>
      <p:ext uri="{BB962C8B-B14F-4D97-AF65-F5344CB8AC3E}">
        <p14:creationId xmlns:p14="http://schemas.microsoft.com/office/powerpoint/2010/main" val="14748976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4154984"/>
          </a:xfrm>
          <a:prstGeom prst="rect">
            <a:avLst/>
          </a:prstGeom>
        </p:spPr>
        <p:txBody>
          <a:bodyPr wrap="square">
            <a:spAutoFit/>
          </a:bodyPr>
          <a:lstStyle/>
          <a:p>
            <a:pPr algn="just" rtl="1"/>
            <a:r>
              <a:rPr lang="ar-EG" sz="2400" b="1" u="sng" dirty="0">
                <a:solidFill>
                  <a:schemeClr val="tx1"/>
                </a:solidFill>
              </a:rPr>
              <a:t>الحالة </a:t>
            </a:r>
            <a:r>
              <a:rPr lang="ar-EG" sz="2400" b="1" u="sng" dirty="0" smtClean="0">
                <a:solidFill>
                  <a:schemeClr val="tx1"/>
                </a:solidFill>
              </a:rPr>
              <a:t>الثانية: </a:t>
            </a:r>
            <a:r>
              <a:rPr lang="ar-EG" sz="2400" b="1" u="sng" dirty="0">
                <a:solidFill>
                  <a:schemeClr val="tx1"/>
                </a:solidFill>
              </a:rPr>
              <a:t>انعدام التناسب بين مصلحة صاحب الحق وبين الضرر الذي يلحق </a:t>
            </a:r>
            <a:r>
              <a:rPr lang="ar-EG" sz="2400" b="1" u="sng" dirty="0" smtClean="0">
                <a:solidFill>
                  <a:schemeClr val="tx1"/>
                </a:solidFill>
              </a:rPr>
              <a:t>بالغير:</a:t>
            </a:r>
            <a:endParaRPr lang="ar-EG" sz="2400" b="1" u="sng" dirty="0">
              <a:solidFill>
                <a:schemeClr val="tx1"/>
              </a:solidFill>
            </a:endParaRPr>
          </a:p>
          <a:p>
            <a:pPr algn="just" rtl="1"/>
            <a:r>
              <a:rPr lang="ar-EG" sz="2400" dirty="0" smtClean="0">
                <a:solidFill>
                  <a:schemeClr val="tx1"/>
                </a:solidFill>
              </a:rPr>
              <a:t>- ويكون </a:t>
            </a:r>
            <a:r>
              <a:rPr lang="ar-EG" sz="2400" dirty="0">
                <a:solidFill>
                  <a:schemeClr val="tx1"/>
                </a:solidFill>
              </a:rPr>
              <a:t>صاحب الحق متعسفاً أيضاً في استعماله، ولو كان يقصد من هذا الاستعمال تحقيق مصلحة شخصية له، ما دام أن هذه المصلحة لا تتناسب على الاطلاق وما يصيب الغير من ضرر من جراء هذا الاستعمال، شريطة أن يكون التفاوت </a:t>
            </a:r>
            <a:r>
              <a:rPr lang="ar-EG" sz="2400" dirty="0" smtClean="0">
                <a:solidFill>
                  <a:schemeClr val="tx1"/>
                </a:solidFill>
              </a:rPr>
              <a:t>شاسعاً.</a:t>
            </a:r>
            <a:endParaRPr lang="ar-EG" sz="2400" dirty="0">
              <a:solidFill>
                <a:schemeClr val="tx1"/>
              </a:solidFill>
            </a:endParaRPr>
          </a:p>
          <a:p>
            <a:pPr algn="just" rtl="1"/>
            <a:r>
              <a:rPr lang="ar-EG" sz="2400" b="1" dirty="0" smtClean="0">
                <a:solidFill>
                  <a:schemeClr val="tx1"/>
                </a:solidFill>
              </a:rPr>
              <a:t>- ومن </a:t>
            </a:r>
            <a:r>
              <a:rPr lang="ar-EG" sz="2400" b="1" dirty="0">
                <a:solidFill>
                  <a:schemeClr val="tx1"/>
                </a:solidFill>
              </a:rPr>
              <a:t>الأمثلة على ذلك، </a:t>
            </a:r>
            <a:r>
              <a:rPr lang="ar-EG" sz="2400" dirty="0">
                <a:solidFill>
                  <a:schemeClr val="tx1"/>
                </a:solidFill>
              </a:rPr>
              <a:t>حالة ما إذا قامت إحدى السيدات ببناء فيلا على أرض تملكها وأثناء البناء تعدت بحسن نية على جزء ضئيل من أرض جارها يبلغ مترين، فإن تمسك الجار بضرورة هدم البناء كان متعسفا في استعمال حقه؛ لأن الإضرار الناجمة عن هدم فيلا ضخمة لا تتناسب على مع المزايا التي ستعود على صاحب الأرض باسترداده المساحة اليسيرة التي تعدت عليها السيدة، ويجوز للمحكمة أن تجبر صاحب الأرض على قبول التعويض من هذه السيدة عن قيمة الجزء المشغول في أرضه تعويضاً عادلاً، مما يستتبع معه رفض إصراره على هدم </a:t>
            </a:r>
            <a:r>
              <a:rPr lang="ar-EG" sz="2400" dirty="0" smtClean="0">
                <a:solidFill>
                  <a:schemeClr val="tx1"/>
                </a:solidFill>
              </a:rPr>
              <a:t>الفيلا. </a:t>
            </a:r>
            <a:endParaRPr lang="ar-EG" sz="2400" dirty="0">
              <a:solidFill>
                <a:schemeClr val="tx1"/>
              </a:solidFill>
            </a:endParaRPr>
          </a:p>
          <a:p>
            <a:pPr algn="just" rtl="1"/>
            <a:r>
              <a:rPr lang="ar-EG" sz="2400" b="1" dirty="0" smtClean="0">
                <a:solidFill>
                  <a:schemeClr val="tx1"/>
                </a:solidFill>
              </a:rPr>
              <a:t>- ويلاحظ </a:t>
            </a:r>
            <a:r>
              <a:rPr lang="ar-EG" sz="2400" b="1" dirty="0">
                <a:solidFill>
                  <a:schemeClr val="tx1"/>
                </a:solidFill>
              </a:rPr>
              <a:t>على هذا المعيار أنه موضوعي لا شخصي، يتعلق بتفاهة المنفعة وجسامة الضرر، وهو ما تقدره المحاكم حسب ظروف وملابسات كل </a:t>
            </a:r>
            <a:r>
              <a:rPr lang="ar-EG" sz="2400" b="1" dirty="0" smtClean="0">
                <a:solidFill>
                  <a:schemeClr val="tx1"/>
                </a:solidFill>
              </a:rPr>
              <a:t>حالة.</a:t>
            </a:r>
            <a:endParaRPr lang="ar-EG" sz="2400" b="1" dirty="0">
              <a:solidFill>
                <a:schemeClr val="tx1"/>
              </a:solidFill>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a:t>
            </a:r>
            <a:r>
              <a:rPr lang="ar-EG" sz="3200" dirty="0" smtClean="0">
                <a:solidFill>
                  <a:srgbClr val="2D3956"/>
                </a:solidFill>
                <a:latin typeface="Tajawal Medium"/>
                <a:cs typeface="Sultan Medium" pitchFamily="2" charset="-78"/>
                <a:sym typeface="Tajawal Medium"/>
              </a:rPr>
              <a:t>التعسف في استعمال الحق</a:t>
            </a:r>
            <a:r>
              <a:rPr lang="ar-EG" sz="3200" dirty="0">
                <a:solidFill>
                  <a:srgbClr val="2D3956"/>
                </a:solidFill>
                <a:latin typeface="Tajawal Medium"/>
                <a:cs typeface="Sultan Medium" pitchFamily="2" charset="-78"/>
                <a:sym typeface="Tajawal Medium"/>
              </a:rPr>
              <a:t>:</a:t>
            </a:r>
          </a:p>
        </p:txBody>
      </p:sp>
    </p:spTree>
    <p:extLst>
      <p:ext uri="{BB962C8B-B14F-4D97-AF65-F5344CB8AC3E}">
        <p14:creationId xmlns:p14="http://schemas.microsoft.com/office/powerpoint/2010/main" val="41251524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2677656"/>
          </a:xfrm>
          <a:prstGeom prst="rect">
            <a:avLst/>
          </a:prstGeom>
        </p:spPr>
        <p:txBody>
          <a:bodyPr wrap="square">
            <a:spAutoFit/>
          </a:bodyPr>
          <a:lstStyle/>
          <a:p>
            <a:pPr algn="just" rtl="1"/>
            <a:r>
              <a:rPr lang="ar-EG" sz="2400" b="1" u="sng" dirty="0">
                <a:solidFill>
                  <a:schemeClr val="tx1"/>
                </a:solidFill>
              </a:rPr>
              <a:t>الحالة الثالثة: قصد تحقيق مصلحة غير </a:t>
            </a:r>
            <a:r>
              <a:rPr lang="ar-EG" sz="2400" b="1" u="sng" dirty="0" smtClean="0">
                <a:solidFill>
                  <a:schemeClr val="tx1"/>
                </a:solidFill>
              </a:rPr>
              <a:t>مشروعة: </a:t>
            </a:r>
            <a:endParaRPr lang="ar-EG" sz="2400" b="1" u="sng" dirty="0">
              <a:solidFill>
                <a:schemeClr val="tx1"/>
              </a:solidFill>
            </a:endParaRPr>
          </a:p>
          <a:p>
            <a:pPr algn="just" rtl="1"/>
            <a:r>
              <a:rPr lang="ar-EG" sz="2400" dirty="0" smtClean="0">
                <a:solidFill>
                  <a:schemeClr val="tx1"/>
                </a:solidFill>
              </a:rPr>
              <a:t>- يعد </a:t>
            </a:r>
            <a:r>
              <a:rPr lang="ar-EG" sz="2400" dirty="0">
                <a:solidFill>
                  <a:schemeClr val="tx1"/>
                </a:solidFill>
              </a:rPr>
              <a:t>الشخص متعسفا في استعمال حقه، لو كان يقصد تحقيق مصلحة غير مشروعة، كرب العمل الذي يقوم بفصل عامل بسبب مذهبه السياسي أو عقيدته الدينية أو بسبب انضمامه، أو رفض انضمامه، إلى نقابة </a:t>
            </a:r>
            <a:r>
              <a:rPr lang="ar-EG" sz="2400" dirty="0" smtClean="0">
                <a:solidFill>
                  <a:schemeClr val="tx1"/>
                </a:solidFill>
              </a:rPr>
              <a:t>معينة.</a:t>
            </a:r>
            <a:endParaRPr lang="ar-EG" sz="2400" dirty="0">
              <a:solidFill>
                <a:schemeClr val="tx1"/>
              </a:solidFill>
            </a:endParaRPr>
          </a:p>
          <a:p>
            <a:pPr algn="just" rtl="1"/>
            <a:r>
              <a:rPr lang="ar-EG" sz="2400" dirty="0" smtClean="0">
                <a:solidFill>
                  <a:schemeClr val="tx1"/>
                </a:solidFill>
              </a:rPr>
              <a:t>- وكذلك </a:t>
            </a:r>
            <a:r>
              <a:rPr lang="ar-EG" sz="2400" dirty="0">
                <a:solidFill>
                  <a:schemeClr val="tx1"/>
                </a:solidFill>
              </a:rPr>
              <a:t>قيام شخص بإدارة مسكنه كمنزل للدعارة أو لتناول المخدرات، وكذا مالك المنزل الذي يصدر ضوضاء من شقته لإقلاق راحة المستأجر بقصد حملهم على ترك منزله، وكمن يقيم أعمدة خرسانية عالية في أرضه المجاورة للمطار، بقصد حمل شركة الطيران على شراء أرضه بسعر مرتفع، وكذلك المالك الذي يطالب بإخلاء المنزل من مستأجره بحجة حاجته للسكن فيه، بعد محاولته زيادة الأجرة فوق ما يسمح به </a:t>
            </a:r>
            <a:r>
              <a:rPr lang="ar-EG" sz="2400" dirty="0" smtClean="0">
                <a:solidFill>
                  <a:schemeClr val="tx1"/>
                </a:solidFill>
              </a:rPr>
              <a:t>القانون.</a:t>
            </a:r>
            <a:endParaRPr lang="ar-EG" sz="2400" dirty="0">
              <a:solidFill>
                <a:schemeClr val="tx1"/>
              </a:solidFill>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3- </a:t>
            </a:r>
            <a:r>
              <a:rPr lang="ar-EG" sz="3200" dirty="0" smtClean="0">
                <a:solidFill>
                  <a:srgbClr val="2D3956"/>
                </a:solidFill>
                <a:latin typeface="Tajawal Medium"/>
                <a:cs typeface="Sultan Medium" pitchFamily="2" charset="-78"/>
                <a:sym typeface="Tajawal Medium"/>
              </a:rPr>
              <a:t>التعسف في استعمال الحق</a:t>
            </a:r>
            <a:r>
              <a:rPr lang="ar-EG" sz="3200" dirty="0">
                <a:solidFill>
                  <a:srgbClr val="2D3956"/>
                </a:solidFill>
                <a:latin typeface="Tajawal Medium"/>
                <a:cs typeface="Sultan Medium" pitchFamily="2" charset="-78"/>
                <a:sym typeface="Tajawal Medium"/>
              </a:rPr>
              <a:t>:</a:t>
            </a:r>
          </a:p>
        </p:txBody>
      </p:sp>
    </p:spTree>
    <p:extLst>
      <p:ext uri="{BB962C8B-B14F-4D97-AF65-F5344CB8AC3E}">
        <p14:creationId xmlns:p14="http://schemas.microsoft.com/office/powerpoint/2010/main" val="12322187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smtClean="0">
                <a:solidFill>
                  <a:schemeClr val="tx1"/>
                </a:solidFill>
                <a:latin typeface="Tajawal Medium"/>
                <a:cs typeface="Sultan bold" pitchFamily="2" charset="-78"/>
                <a:sym typeface="Tajawal Medium"/>
              </a:rPr>
              <a:t>:</a:t>
            </a:r>
            <a:r>
              <a:rPr lang="ar-EG" sz="2800" dirty="0" smtClean="0">
                <a:solidFill>
                  <a:schemeClr val="tx1"/>
                </a:solidFill>
                <a:latin typeface="Tajawal Medium"/>
                <a:cs typeface="Sultan bold" pitchFamily="2" charset="-78"/>
                <a:sym typeface="Tajawal Medium"/>
              </a:rPr>
              <a:t>أهم المراجع الموصى بها</a:t>
            </a:r>
            <a:endParaRPr dirty="0">
              <a:solidFill>
                <a:schemeClr val="tx1"/>
              </a:solidFill>
              <a:cs typeface="Sultan bold" pitchFamily="2" charset="-78"/>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27344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3087</TotalTime>
  <Words>3668</Words>
  <Application>Microsoft Office PowerPoint</Application>
  <PresentationFormat>Custom</PresentationFormat>
  <Paragraphs>214</Paragraphs>
  <Slides>29</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Simplified Arabic</vt:lpstr>
      <vt:lpstr>Wingdings</vt:lpstr>
      <vt:lpstr>Sultan bold</vt:lpstr>
      <vt:lpstr>Tajawal Medium</vt:lpstr>
      <vt:lpstr>Sultan Medium</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أولاً: ماهية التعسف في استعمال الحق:  - التعسف في استعمال الحق هو قيام شخص ما باستعمال حقه القانوني بطريقة غير مشروعة تلحق الضرر بالغير دون مبرر. ويعرف التعسف في استعمال الحق قانونا بأنه: "ممارسة الشخص لحقه على وجه الإضرار بالغير أو بمصلحة عامة، دون مقتضى أو منفعة تبرر هذا الإضرار". - ومن أمثلة التعسف في استعمال الحق: - قيام الجار ببناء عمارة شاهقة بجوار منزل جاره لحجب الشمس والهواء عنه دون مبرر. - استغلال صاحب العمل لحاجة العامل وظروفه المادية لفرض ساعات عمل إضافية دون مقابل. - استغلال المالك لحاجة المستأجر للسكن برفع الإيجار بشكل جائر. - ويعاقب القانون على التعسف في استعمال الحق بالتعويض عن الضرر الناتج عنه.</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648</cp:revision>
  <dcterms:created xsi:type="dcterms:W3CDTF">2023-04-29T09:08:23Z</dcterms:created>
  <dcterms:modified xsi:type="dcterms:W3CDTF">2023-08-17T13:17:00Z</dcterms:modified>
</cp:coreProperties>
</file>