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480" r:id="rId2"/>
    <p:sldId id="1120" r:id="rId3"/>
    <p:sldId id="256" r:id="rId4"/>
    <p:sldId id="1157" r:id="rId5"/>
    <p:sldId id="1158" r:id="rId6"/>
    <p:sldId id="1159" r:id="rId7"/>
    <p:sldId id="1160" r:id="rId8"/>
    <p:sldId id="1161" r:id="rId9"/>
    <p:sldId id="1162" r:id="rId10"/>
    <p:sldId id="906" r:id="rId11"/>
    <p:sldId id="821" r:id="rId12"/>
    <p:sldId id="1155" r:id="rId13"/>
    <p:sldId id="1076" r:id="rId14"/>
    <p:sldId id="914" r:id="rId15"/>
    <p:sldId id="1121" r:id="rId16"/>
    <p:sldId id="1156" r:id="rId17"/>
    <p:sldId id="1163" r:id="rId18"/>
    <p:sldId id="1164" r:id="rId19"/>
    <p:sldId id="1165" r:id="rId20"/>
    <p:sldId id="1166" r:id="rId21"/>
    <p:sldId id="1167" r:id="rId22"/>
    <p:sldId id="1168" r:id="rId23"/>
    <p:sldId id="1169" r:id="rId24"/>
    <p:sldId id="1170" r:id="rId25"/>
    <p:sldId id="1171" r:id="rId26"/>
    <p:sldId id="1172" r:id="rId27"/>
    <p:sldId id="1173" r:id="rId28"/>
    <p:sldId id="1174" r:id="rId29"/>
    <p:sldId id="1175" r:id="rId30"/>
    <p:sldId id="1176" r:id="rId31"/>
    <p:sldId id="1177" r:id="rId32"/>
    <p:sldId id="1178" r:id="rId33"/>
    <p:sldId id="1148" r:id="rId34"/>
    <p:sldId id="1179" r:id="rId35"/>
    <p:sldId id="1180" r:id="rId36"/>
    <p:sldId id="1182" r:id="rId37"/>
    <p:sldId id="1181" r:id="rId38"/>
    <p:sldId id="1183" r:id="rId39"/>
    <p:sldId id="1184" r:id="rId40"/>
    <p:sldId id="1185" r:id="rId41"/>
    <p:sldId id="1186" r:id="rId42"/>
    <p:sldId id="1187" r:id="rId43"/>
    <p:sldId id="1188" r:id="rId44"/>
    <p:sldId id="1189" r:id="rId45"/>
    <p:sldId id="1190" r:id="rId46"/>
    <p:sldId id="1191" r:id="rId47"/>
    <p:sldId id="1192" r:id="rId48"/>
    <p:sldId id="1193" r:id="rId49"/>
    <p:sldId id="1194" r:id="rId50"/>
    <p:sldId id="1195" r:id="rId51"/>
    <p:sldId id="1196" r:id="rId52"/>
    <p:sldId id="1197" r:id="rId53"/>
    <p:sldId id="1198" r:id="rId54"/>
    <p:sldId id="1199" r:id="rId55"/>
    <p:sldId id="1200" r:id="rId56"/>
    <p:sldId id="1201" r:id="rId57"/>
    <p:sldId id="1202" r:id="rId58"/>
    <p:sldId id="1203" r:id="rId59"/>
    <p:sldId id="1204" r:id="rId60"/>
    <p:sldId id="1205" r:id="rId61"/>
    <p:sldId id="1206" r:id="rId62"/>
    <p:sldId id="1207" r:id="rId63"/>
    <p:sldId id="1208" r:id="rId64"/>
    <p:sldId id="1209" r:id="rId65"/>
    <p:sldId id="1210" r:id="rId66"/>
    <p:sldId id="1132" r:id="rId67"/>
    <p:sldId id="1211" r:id="rId68"/>
    <p:sldId id="1214" r:id="rId69"/>
    <p:sldId id="1213" r:id="rId70"/>
    <p:sldId id="865" r:id="rId71"/>
    <p:sldId id="556" r:id="rId72"/>
    <p:sldId id="493" r:id="rId73"/>
    <p:sldId id="349" r:id="rId7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1120"/>
            <p14:sldId id="256"/>
            <p14:sldId id="1157"/>
            <p14:sldId id="1158"/>
            <p14:sldId id="1159"/>
            <p14:sldId id="1160"/>
            <p14:sldId id="1161"/>
            <p14:sldId id="1162"/>
            <p14:sldId id="906"/>
            <p14:sldId id="821"/>
            <p14:sldId id="1155"/>
            <p14:sldId id="1076"/>
            <p14:sldId id="914"/>
            <p14:sldId id="1121"/>
            <p14:sldId id="1156"/>
            <p14:sldId id="1163"/>
            <p14:sldId id="1164"/>
            <p14:sldId id="1165"/>
            <p14:sldId id="1166"/>
            <p14:sldId id="1167"/>
            <p14:sldId id="1168"/>
            <p14:sldId id="1169"/>
            <p14:sldId id="1170"/>
            <p14:sldId id="1171"/>
            <p14:sldId id="1172"/>
            <p14:sldId id="1173"/>
            <p14:sldId id="1174"/>
            <p14:sldId id="1175"/>
            <p14:sldId id="1176"/>
            <p14:sldId id="1177"/>
            <p14:sldId id="1178"/>
            <p14:sldId id="1148"/>
            <p14:sldId id="1179"/>
            <p14:sldId id="1180"/>
            <p14:sldId id="1182"/>
            <p14:sldId id="1181"/>
            <p14:sldId id="1183"/>
            <p14:sldId id="1184"/>
            <p14:sldId id="1185"/>
            <p14:sldId id="1186"/>
            <p14:sldId id="1187"/>
            <p14:sldId id="1188"/>
            <p14:sldId id="1189"/>
            <p14:sldId id="1190"/>
            <p14:sldId id="1191"/>
            <p14:sldId id="1192"/>
            <p14:sldId id="1193"/>
            <p14:sldId id="1194"/>
            <p14:sldId id="1195"/>
            <p14:sldId id="1196"/>
            <p14:sldId id="1197"/>
            <p14:sldId id="1198"/>
            <p14:sldId id="1199"/>
            <p14:sldId id="1200"/>
            <p14:sldId id="1201"/>
            <p14:sldId id="1202"/>
            <p14:sldId id="1203"/>
            <p14:sldId id="1204"/>
            <p14:sldId id="1205"/>
            <p14:sldId id="1206"/>
            <p14:sldId id="1207"/>
            <p14:sldId id="1208"/>
            <p14:sldId id="1209"/>
            <p14:sldId id="1210"/>
            <p14:sldId id="1132"/>
            <p14:sldId id="1211"/>
            <p14:sldId id="1214"/>
            <p14:sldId id="1213"/>
            <p14:sldId id="865"/>
            <p14:sldId id="556"/>
            <p14:sldId id="4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852F4A"/>
    <a:srgbClr val="4472C4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7" autoAdjust="0"/>
    <p:restoredTop sz="93738" autoAdjust="0"/>
  </p:normalViewPr>
  <p:slideViewPr>
    <p:cSldViewPr snapToGrid="0">
      <p:cViewPr varScale="1">
        <p:scale>
          <a:sx n="78" d="100"/>
          <a:sy n="78" d="100"/>
        </p:scale>
        <p:origin x="74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 الثالث</a:t>
          </a:r>
        </a:p>
        <a:p>
          <a:r>
            <a:rPr lang="ar-SA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الحماية الإدارية للحق في الخصوصية المعلوماتية </a:t>
          </a:r>
          <a:endParaRPr lang="ar-EG" b="1" dirty="0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C49D009C-4EFF-4986-8C5A-6A2FEE1F838D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المحور الثاني</a:t>
          </a:r>
        </a:p>
        <a:p>
          <a:r>
            <a:rPr lang="ar-SA" b="1" dirty="0">
              <a:solidFill>
                <a:srgbClr val="000000"/>
              </a:solidFill>
              <a:effectLst/>
              <a:ea typeface="Calibri" panose="020F0502020204030204" pitchFamily="34" charset="0"/>
              <a:cs typeface="Calibri" panose="020F0502020204030204" pitchFamily="34" charset="0"/>
            </a:rPr>
            <a:t>الحماية الدستورية والجنائية للحق في الخصوصية المعلوماتية</a:t>
          </a:r>
          <a:r>
            <a:rPr lang="ar-SA" dirty="0">
              <a:solidFill>
                <a:srgbClr val="000000"/>
              </a:solidFill>
              <a:effectLst/>
              <a:ea typeface="Calibri" panose="020F0502020204030204" pitchFamily="34" charset="0"/>
              <a:cs typeface="Calibri" panose="020F0502020204030204" pitchFamily="34" charset="0"/>
            </a:rPr>
            <a:t> 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</dgm:t>
    </dgm:pt>
    <dgm:pt modelId="{868E9010-6B8A-464E-BBB8-79882FCF3B21}" type="parTrans" cxnId="{547254FF-AA8E-44DA-920F-F7688E008CB8}">
      <dgm:prSet/>
      <dgm:spPr/>
      <dgm:t>
        <a:bodyPr/>
        <a:lstStyle/>
        <a:p>
          <a:endParaRPr lang="en-US"/>
        </a:p>
      </dgm:t>
    </dgm:pt>
    <dgm:pt modelId="{08ED080D-D9B2-4AAD-B7C7-F301B404D016}" type="sibTrans" cxnId="{547254FF-AA8E-44DA-920F-F7688E008CB8}">
      <dgm:prSet/>
      <dgm:spPr/>
      <dgm:t>
        <a:bodyPr/>
        <a:lstStyle/>
        <a:p>
          <a:endParaRPr lang="en-US"/>
        </a:p>
      </dgm:t>
    </dgm:pt>
    <dgm:pt modelId="{34074068-CFCE-49ED-9B79-909AD65F1E12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المحور الأول</a:t>
          </a:r>
          <a:endParaRPr lang="ar-EG" b="1" dirty="0">
            <a:solidFill>
              <a:srgbClr val="000000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EG" b="1" dirty="0">
              <a:solidFill>
                <a:srgbClr val="00000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</a:t>
          </a:r>
          <a:r>
            <a:rPr lang="ar-SA" b="1" dirty="0">
              <a:solidFill>
                <a:srgbClr val="00000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لمؤتمرات الدولية والمحلية لحماية الحق في الخصوصية المعلوماتية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</dgm:t>
    </dgm:pt>
    <dgm:pt modelId="{9C861AAE-4F56-4A1F-BBCB-B91401809CA2}" type="parTrans" cxnId="{B7C99631-F878-4653-B093-D266695B23C9}">
      <dgm:prSet/>
      <dgm:spPr/>
      <dgm:t>
        <a:bodyPr/>
        <a:lstStyle/>
        <a:p>
          <a:endParaRPr lang="en-US"/>
        </a:p>
      </dgm:t>
    </dgm:pt>
    <dgm:pt modelId="{82077CB1-149D-4B92-A51A-2569CC466647}" type="sibTrans" cxnId="{B7C99631-F878-4653-B093-D266695B23C9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70380" custScaleY="86029" custRadScaleRad="97032" custRadScaleInc="-1239">
        <dgm:presLayoutVars>
          <dgm:bulletEnabled val="1"/>
        </dgm:presLayoutVars>
      </dgm:prSet>
      <dgm:spPr/>
    </dgm:pt>
    <dgm:pt modelId="{F2E4F555-FAF5-4780-9EAE-5A33D00F1A92}" type="pres">
      <dgm:prSet presAssocID="{C49D009C-4EFF-4986-8C5A-6A2FEE1F838D}" presName="twoplus" presStyleLbl="node1" presStyleIdx="1" presStyleCnt="3" custScaleX="139032" custScaleY="81231" custRadScaleRad="112340" custRadScaleInc="795">
        <dgm:presLayoutVars>
          <dgm:bulletEnabled val="1"/>
        </dgm:presLayoutVars>
      </dgm:prSet>
      <dgm:spPr/>
    </dgm:pt>
    <dgm:pt modelId="{563B9949-98DA-47DA-AAC2-8E930B41C140}" type="pres">
      <dgm:prSet presAssocID="{34074068-CFCE-49ED-9B79-909AD65F1E12}" presName="twoplus" presStyleLbl="node1" presStyleIdx="2" presStyleCnt="3" custScaleX="139032" custScaleY="81231" custRadScaleRad="96523" custRadScaleInc="6887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B7C99631-F878-4653-B093-D266695B23C9}" srcId="{A33CFBFF-3A41-4E1F-8194-F726626524DE}" destId="{34074068-CFCE-49ED-9B79-909AD65F1E12}" srcOrd="2" destOrd="0" parTransId="{9C861AAE-4F56-4A1F-BBCB-B91401809CA2}" sibTransId="{82077CB1-149D-4B92-A51A-2569CC466647}"/>
    <dgm:cxn modelId="{AC53513F-57A1-414D-8129-E8C26C2EEDE0}" type="presOf" srcId="{34074068-CFCE-49ED-9B79-909AD65F1E12}" destId="{563B9949-98DA-47DA-AAC2-8E930B41C140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E0658E8F-13E3-49C1-AAF1-460A8FC0F8B4}" type="presOf" srcId="{C49D009C-4EFF-4986-8C5A-6A2FEE1F838D}" destId="{F2E4F555-FAF5-4780-9EAE-5A33D00F1A92}" srcOrd="0" destOrd="0" presId="urn:diagrams.loki3.com/TabbedArc+Icon"/>
    <dgm:cxn modelId="{547254FF-AA8E-44DA-920F-F7688E008CB8}" srcId="{A33CFBFF-3A41-4E1F-8194-F726626524DE}" destId="{C49D009C-4EFF-4986-8C5A-6A2FEE1F838D}" srcOrd="1" destOrd="0" parTransId="{868E9010-6B8A-464E-BBB8-79882FCF3B21}" sibTransId="{08ED080D-D9B2-4AAD-B7C7-F301B404D016}"/>
    <dgm:cxn modelId="{F97976B9-EAC4-46FA-9A0F-C9A737103FCE}" type="presParOf" srcId="{33A07E4A-6BAA-4359-8860-0DB538E9EAAE}" destId="{A3B67B49-C5BF-4344-AF50-E175179E9E9A}" srcOrd="0" destOrd="0" presId="urn:diagrams.loki3.com/TabbedArc+Icon"/>
    <dgm:cxn modelId="{281C57D5-A3A4-45AA-9B32-F2DB17B3A14F}" type="presParOf" srcId="{33A07E4A-6BAA-4359-8860-0DB538E9EAAE}" destId="{F2E4F555-FAF5-4780-9EAE-5A33D00F1A92}" srcOrd="1" destOrd="0" presId="urn:diagrams.loki3.com/TabbedArc+Icon"/>
    <dgm:cxn modelId="{86D96AA2-013B-4170-B9DF-5EC360DA2D7F}" type="presParOf" srcId="{33A07E4A-6BAA-4359-8860-0DB538E9EAAE}" destId="{563B9949-98DA-47DA-AAC2-8E930B41C140}" srcOrd="2" destOrd="0" presId="urn:diagrams.loki3.com/TabbedArc+Icon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785216-064E-4FBA-ACFA-56D6B7809DA9}">
      <dgm:prSet/>
      <dgm:spPr/>
      <dgm:t>
        <a:bodyPr/>
        <a:lstStyle/>
        <a:p>
          <a:r>
            <a:rPr lang="ar-EG" b="1" dirty="0">
              <a:solidFill>
                <a:schemeClr val="bg1"/>
              </a:solidFill>
            </a:rPr>
            <a:t>المحور الأول</a:t>
          </a: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b="1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r>
            <a:rPr lang="ar-SA" b="1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b="1" dirty="0">
            <a:solidFill>
              <a:schemeClr val="bg1"/>
            </a:solidFill>
          </a:endParaRPr>
        </a:p>
      </dgm:t>
    </dgm:pt>
    <dgm:pt modelId="{35884320-B3E8-43C9-905D-10C5855D6154}" type="parTrans" cxnId="{BE062F34-7FC2-4126-8F9A-7EA7799983AC}">
      <dgm:prSet/>
      <dgm:spPr/>
      <dgm:t>
        <a:bodyPr/>
        <a:lstStyle/>
        <a:p>
          <a:endParaRPr lang="en-US"/>
        </a:p>
      </dgm:t>
    </dgm:pt>
    <dgm:pt modelId="{E403A657-65AA-4CDC-B162-F3B427A44029}" type="sibTrans" cxnId="{BE062F34-7FC2-4126-8F9A-7EA7799983AC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336C75E0-0838-4173-BA06-EA27648EB34E}" type="pres">
      <dgm:prSet presAssocID="{4A785216-064E-4FBA-ACFA-56D6B7809DA9}" presName="one" presStyleLbl="node1" presStyleIdx="0" presStyleCnt="1" custScaleX="171237" custScaleY="71768" custRadScaleRad="97766" custRadScaleInc="908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8DE82D1C-E23B-4D23-9E2F-2C6EEE4FB981}" type="presOf" srcId="{4A785216-064E-4FBA-ACFA-56D6B7809DA9}" destId="{336C75E0-0838-4173-BA06-EA27648EB34E}" srcOrd="0" destOrd="0" presId="urn:diagrams.loki3.com/TabbedArc+Icon"/>
    <dgm:cxn modelId="{BE062F34-7FC2-4126-8F9A-7EA7799983AC}" srcId="{A33CFBFF-3A41-4E1F-8194-F726626524DE}" destId="{4A785216-064E-4FBA-ACFA-56D6B7809DA9}" srcOrd="0" destOrd="0" parTransId="{35884320-B3E8-43C9-905D-10C5855D6154}" sibTransId="{E403A657-65AA-4CDC-B162-F3B427A44029}"/>
    <dgm:cxn modelId="{7D8AEC0B-9D38-4358-9B6B-54F5F95FC74D}" type="presParOf" srcId="{33A07E4A-6BAA-4359-8860-0DB538E9EAAE}" destId="{336C75E0-0838-4173-BA06-EA27648EB34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الثالث</a:t>
          </a:r>
        </a:p>
        <a:p>
          <a:r>
            <a:rPr lang="ar-EG" b="1" dirty="0"/>
            <a:t>الحماية الإدارية للحق في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204512" custScaleY="63372" custRadScaleRad="101919" custRadScaleInc="994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الثالث</a:t>
          </a:r>
        </a:p>
        <a:p>
          <a:r>
            <a:rPr lang="ar-EG" b="1" dirty="0"/>
            <a:t>الحماية الإدارية للحق في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204512" custScaleY="63372" custRadScaleRad="101919" custRadScaleInc="994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الثالث</a:t>
          </a:r>
        </a:p>
        <a:p>
          <a:r>
            <a:rPr lang="ar-EG" b="1" dirty="0"/>
            <a:t>الحماية الإدارية للحق في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204512" custScaleY="63372" custRadScaleRad="101919" custRadScaleInc="994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الثالث</a:t>
          </a:r>
        </a:p>
        <a:p>
          <a:r>
            <a:rPr lang="ar-EG" b="1" dirty="0"/>
            <a:t>الحماية الإدارية للحق في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204512" custScaleY="63372" custRadScaleRad="101919" custRadScaleInc="994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732570" y="2197509"/>
          <a:ext cx="4583901" cy="1504440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المحور الثالث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rPr>
            <a:t>الحماية الإدارية للحق في الخصوصية المعلوماتية </a:t>
          </a:r>
          <a:endParaRPr lang="ar-EG" sz="2200" b="1" kern="1200" dirty="0"/>
        </a:p>
      </dsp:txBody>
      <dsp:txXfrm>
        <a:off x="-635526" y="2262359"/>
        <a:ext cx="4437019" cy="1430999"/>
      </dsp:txXfrm>
    </dsp:sp>
    <dsp:sp modelId="{F2E4F555-FAF5-4780-9EAE-5A33D00F1A92}">
      <dsp:nvSpPr>
        <dsp:cNvPr id="0" name=""/>
        <dsp:cNvSpPr/>
      </dsp:nvSpPr>
      <dsp:spPr>
        <a:xfrm>
          <a:off x="2823093" y="361565"/>
          <a:ext cx="3740515" cy="1420534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المحور الثاني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b="1" kern="1200" dirty="0">
              <a:solidFill>
                <a:srgbClr val="000000"/>
              </a:solidFill>
              <a:effectLst/>
              <a:ea typeface="Calibri" panose="020F0502020204030204" pitchFamily="34" charset="0"/>
              <a:cs typeface="Calibri" panose="020F0502020204030204" pitchFamily="34" charset="0"/>
            </a:rPr>
            <a:t>الحماية الدستورية والجنائية للحق في الخصوصية المعلوماتية</a:t>
          </a:r>
          <a:r>
            <a:rPr lang="ar-SA" sz="2200" kern="1200" dirty="0">
              <a:solidFill>
                <a:srgbClr val="000000"/>
              </a:solidFill>
              <a:effectLst/>
              <a:ea typeface="Calibri" panose="020F0502020204030204" pitchFamily="34" charset="0"/>
              <a:cs typeface="Calibri" panose="020F0502020204030204" pitchFamily="34" charset="0"/>
            </a:rPr>
            <a:t> </a:t>
          </a:r>
          <a:endParaRPr lang="ar-EG" sz="22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</dsp:txBody>
      <dsp:txXfrm>
        <a:off x="2892438" y="430910"/>
        <a:ext cx="3601825" cy="1351189"/>
      </dsp:txXfrm>
    </dsp:sp>
    <dsp:sp modelId="{563B9949-98DA-47DA-AAC2-8E930B41C140}">
      <dsp:nvSpPr>
        <dsp:cNvPr id="0" name=""/>
        <dsp:cNvSpPr/>
      </dsp:nvSpPr>
      <dsp:spPr>
        <a:xfrm rot="2400000">
          <a:off x="5941370" y="2053886"/>
          <a:ext cx="3740515" cy="1420534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المحور الأول</a:t>
          </a:r>
          <a:endParaRPr lang="ar-EG" sz="2200" b="1" kern="1200" dirty="0">
            <a:solidFill>
              <a:srgbClr val="000000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</a:t>
          </a:r>
          <a:r>
            <a:rPr lang="ar-SA" sz="2200" b="1" kern="12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لمؤتمرات الدولية والمحلية لحماية الحق في الخصوصية المعلوماتية</a:t>
          </a:r>
          <a:endParaRPr lang="ar-EG" sz="22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</dsp:txBody>
      <dsp:txXfrm>
        <a:off x="5988428" y="2115119"/>
        <a:ext cx="3601825" cy="1351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C75E0-0838-4173-BA06-EA27648EB34E}">
      <dsp:nvSpPr>
        <dsp:cNvPr id="0" name=""/>
        <dsp:cNvSpPr/>
      </dsp:nvSpPr>
      <dsp:spPr>
        <a:xfrm>
          <a:off x="1263466" y="472191"/>
          <a:ext cx="5016834" cy="136670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30480" rIns="9144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bg1"/>
              </a:solidFill>
            </a:rPr>
            <a:t>المحور الأول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المؤتمرات الدولية والمحلية</a:t>
          </a:r>
          <a:endParaRPr lang="ar-EG" sz="2400" b="1" kern="1200" dirty="0">
            <a:solidFill>
              <a:schemeClr val="bg1"/>
            </a:solidFill>
            <a:effectLst/>
            <a:ea typeface="Times New Roman" panose="02020603050405020304" pitchFamily="18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chemeClr val="bg1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rPr>
            <a:t> لحماية الحق في الخصوصية المعلوماتية</a:t>
          </a:r>
          <a:endParaRPr lang="ar-EG" sz="2400" b="1" kern="1200" dirty="0">
            <a:solidFill>
              <a:schemeClr val="bg1"/>
            </a:solidFill>
          </a:endParaRPr>
        </a:p>
      </dsp:txBody>
      <dsp:txXfrm>
        <a:off x="1330183" y="538908"/>
        <a:ext cx="4883400" cy="129999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609112" y="204252"/>
          <a:ext cx="5991712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المحور الثالث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الحماية الإدارية للحق في الخصوصية المعلوماتية</a:t>
          </a:r>
        </a:p>
      </dsp:txBody>
      <dsp:txXfrm>
        <a:off x="668024" y="263164"/>
        <a:ext cx="5873888" cy="114790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609112" y="204252"/>
          <a:ext cx="5991712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المحور الثالث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الحماية الإدارية للحق في الخصوصية المعلوماتية</a:t>
          </a:r>
        </a:p>
      </dsp:txBody>
      <dsp:txXfrm>
        <a:off x="668024" y="263164"/>
        <a:ext cx="5873888" cy="114790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609112" y="204252"/>
          <a:ext cx="5991712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المحور الثالث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الحماية الإدارية للحق في الخصوصية المعلوماتية</a:t>
          </a:r>
        </a:p>
      </dsp:txBody>
      <dsp:txXfrm>
        <a:off x="668024" y="263164"/>
        <a:ext cx="5873888" cy="114790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609112" y="204252"/>
          <a:ext cx="5991712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المحور الثالث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الحماية الإدارية للحق في الخصوصية المعلوماتية</a:t>
          </a:r>
        </a:p>
      </dsp:txBody>
      <dsp:txXfrm>
        <a:off x="668024" y="263164"/>
        <a:ext cx="5873888" cy="1147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305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18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31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970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881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98652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6331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0997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3372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3357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132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4333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909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576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8957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17101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338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563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7139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09622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2223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37305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63090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36951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1413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07787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56709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81350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27203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8838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03692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46990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50271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628356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375015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95517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13590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365862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01100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859598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120705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94727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25033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806664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9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0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2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-1088056" y="-32067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840537" y="3681830"/>
            <a:ext cx="51355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أسماء رويعي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المشرفه علي قسم ماجستير القانون الرقمي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276234" y="1534153"/>
            <a:ext cx="45945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 قانون الخصوصية </a:t>
            </a:r>
          </a:p>
          <a:p>
            <a:pPr algn="ctr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وحماية البيانات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622225" y="4830461"/>
            <a:ext cx="5339969" cy="1918703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العاشره</a:t>
            </a:r>
          </a:p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المؤتمرات الدولية والمحلية </a:t>
            </a:r>
          </a:p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والحماية الدستورية والجنائية والإدارية</a:t>
            </a:r>
          </a:p>
          <a:p>
            <a:pPr algn="ctr" rtl="1">
              <a:lnSpc>
                <a:spcPct val="107000"/>
              </a:lnSpc>
              <a:spcAft>
                <a:spcPts val="500"/>
              </a:spcAft>
            </a:pPr>
            <a:r>
              <a:rPr lang="ar-EG" sz="14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ar-EG" sz="2800" b="1" dirty="0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للحق في الخصوصية المعلوماتية</a:t>
            </a:r>
            <a:endParaRPr lang="ar-EG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6270" y="44450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245372" y="3119735"/>
            <a:ext cx="252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 </a:t>
            </a:r>
            <a:r>
              <a:rPr lang="ar-EG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A7F8292B-08E8-4A05-B700-B33F281E8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49071" y="-301625"/>
            <a:ext cx="7735448" cy="7804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FDE6FC52-1748-41AA-83FF-09D7A6EDE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0" y="1362372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890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2" descr="Data Protection Assessment &amp; Audit – Cygnus">
            <a:extLst>
              <a:ext uri="{FF2B5EF4-FFF2-40B4-BE49-F238E27FC236}">
                <a16:creationId xmlns:a16="http://schemas.microsoft.com/office/drawing/2014/main" id="{70823D38-DFF0-4E44-930D-A590B5FA8E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943" y="1619250"/>
            <a:ext cx="9067799" cy="40848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236911" y="4381423"/>
            <a:ext cx="4689083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بالمحاضرة الأخير</a:t>
            </a:r>
            <a:r>
              <a:rPr lang="ar-EG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789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2" descr="ECP - Privacy - Jing Zhang illustration">
            <a:extLst>
              <a:ext uri="{FF2B5EF4-FFF2-40B4-BE49-F238E27FC236}">
                <a16:creationId xmlns:a16="http://schemas.microsoft.com/office/drawing/2014/main" id="{E5DF37F9-58ED-4FA9-A6F4-DC7ED7D18F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436" y="1694771"/>
            <a:ext cx="9115425" cy="3987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803026" y="4242074"/>
            <a:ext cx="5015699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بالمحاضره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Privacy Dashboard Animations by Albert Yih for Microsoft Design on Dribbble">
            <a:extLst>
              <a:ext uri="{FF2B5EF4-FFF2-40B4-BE49-F238E27FC236}">
                <a16:creationId xmlns:a16="http://schemas.microsoft.com/office/drawing/2014/main" id="{C273C3D2-EBBD-4BA3-AF9E-4DC46B3BF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666876"/>
            <a:ext cx="8982075" cy="3978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82942" y="4422702"/>
            <a:ext cx="4689083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بالمحاضرة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2443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1371903" y="2870695"/>
            <a:ext cx="5015699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بالمحاضره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Picture 2" descr="In the Wake of GDPR, Will the U.S. Embrace Data Privacy? | Fortune">
            <a:extLst>
              <a:ext uri="{FF2B5EF4-FFF2-40B4-BE49-F238E27FC236}">
                <a16:creationId xmlns:a16="http://schemas.microsoft.com/office/drawing/2014/main" id="{18283D11-1004-414E-83EC-ABFF55365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695" y="1711202"/>
            <a:ext cx="4610099" cy="4121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8371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Privacy Dashboard Animations by Albert Yih for Microsoft Design on Dribbble">
            <a:extLst>
              <a:ext uri="{FF2B5EF4-FFF2-40B4-BE49-F238E27FC236}">
                <a16:creationId xmlns:a16="http://schemas.microsoft.com/office/drawing/2014/main" id="{C273C3D2-EBBD-4BA3-AF9E-4DC46B3BF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666876"/>
            <a:ext cx="8982075" cy="3978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82942" y="4422702"/>
            <a:ext cx="4689083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بالمحاضرة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3908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2" descr="ECP - Privacy - Jing Zhang illustration">
            <a:extLst>
              <a:ext uri="{FF2B5EF4-FFF2-40B4-BE49-F238E27FC236}">
                <a16:creationId xmlns:a16="http://schemas.microsoft.com/office/drawing/2014/main" id="{E5DF37F9-58ED-4FA9-A6F4-DC7ED7D18F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657350"/>
            <a:ext cx="9115425" cy="3987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480225" y="4218859"/>
            <a:ext cx="5015699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بالمحاضره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0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Privacy Dashboard Animations by Albert Yih for Microsoft Design on Dribbble">
            <a:extLst>
              <a:ext uri="{FF2B5EF4-FFF2-40B4-BE49-F238E27FC236}">
                <a16:creationId xmlns:a16="http://schemas.microsoft.com/office/drawing/2014/main" id="{C273C3D2-EBBD-4BA3-AF9E-4DC46B3BF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1666876"/>
            <a:ext cx="8982075" cy="3978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82942" y="4422702"/>
            <a:ext cx="4689083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بالمحاضرة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006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2" descr="ECP - Privacy - Jing Zhang illustration">
            <a:extLst>
              <a:ext uri="{FF2B5EF4-FFF2-40B4-BE49-F238E27FC236}">
                <a16:creationId xmlns:a16="http://schemas.microsoft.com/office/drawing/2014/main" id="{E5DF37F9-58ED-4FA9-A6F4-DC7ED7D18F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1657350"/>
            <a:ext cx="9115425" cy="3987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480225" y="4218859"/>
            <a:ext cx="5015699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ما سبق شرحه بالمحاضره الأخيره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4472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460CDC-9658-4DCA-9FC1-4A8098DE2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297" y="1658854"/>
            <a:ext cx="9114310" cy="4060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74474C2E-6616-41BF-910F-485044BE32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6864583"/>
              </p:ext>
            </p:extLst>
          </p:nvPr>
        </p:nvGraphicFramePr>
        <p:xfrm>
          <a:off x="1539563" y="1183317"/>
          <a:ext cx="8787778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70322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23401" y="1545189"/>
            <a:ext cx="9492623" cy="4381299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Technologie Moderne De Sécurité Des Données | Photo Premium">
            <a:extLst>
              <a:ext uri="{FF2B5EF4-FFF2-40B4-BE49-F238E27FC236}">
                <a16:creationId xmlns:a16="http://schemas.microsoft.com/office/drawing/2014/main" id="{3C5FC5B0-0511-4B99-87D3-6A07CC2E7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483" y="1598621"/>
            <a:ext cx="9249516" cy="4173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6912554" y="2043269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32871" y="1861287"/>
            <a:ext cx="6545126" cy="457697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لحقوق الإنسان المنعقد في طهران.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مؤتمر مونتريال.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موقف مؤتمر اليونسكو من أخطار الخصوصية المعلوماتية.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السابع للمركز الدولي للدراسات والبحوث الاجتماعية و الجنائية و الإصلاحية.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لأمن المعلومات الإلكترونية.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 rtl="1"/>
            <a:r>
              <a:rPr lang="ar-SA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المؤتمرات المحلية لحماية الخصوصية المعلوماتية: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Calibri" panose="020F0502020204030204" pitchFamily="34" charset="0"/>
              <a:buChar char="-"/>
            </a:pP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موقف مؤتمر دول الشمال في استوكهلم من حماية الخصوصية المعلوماتية.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209000" y="3632621"/>
            <a:ext cx="3790776" cy="2012535"/>
            <a:chOff x="4792897" y="1888881"/>
            <a:chExt cx="3790776" cy="201253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792897" y="1888881"/>
              <a:ext cx="3790776" cy="201253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14187" y="2723297"/>
              <a:ext cx="3753056" cy="48877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الأول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SA" sz="3200" b="1" dirty="0">
                  <a:solidFill>
                    <a:schemeClr val="tx1"/>
                  </a:solidFill>
                  <a:ea typeface="Times New Roman" panose="02020603050405020304" pitchFamily="18" charset="0"/>
                  <a:cs typeface="Calibri" panose="020F0502020204030204" pitchFamily="34" charset="0"/>
                </a:rPr>
                <a:t>المؤتمرات الدولية والمحلية لحماية الحق في الخصوصية المعلوماتية</a:t>
              </a:r>
              <a:endParaRPr lang="ar-EG" sz="3200" b="1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323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23401" y="1545189"/>
            <a:ext cx="9492623" cy="4381299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2" descr="Technologie Moderne De Sécurité Des Données | Photo Premium">
            <a:extLst>
              <a:ext uri="{FF2B5EF4-FFF2-40B4-BE49-F238E27FC236}">
                <a16:creationId xmlns:a16="http://schemas.microsoft.com/office/drawing/2014/main" id="{573E58BA-D386-47FC-9544-35AC0214B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483" y="1598621"/>
            <a:ext cx="9249516" cy="4173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7671551" y="2001532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70826" y="2654480"/>
            <a:ext cx="7018036" cy="373547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الدسورية والجنائية للحق في الخصوصية المعلوماتية في البيئة الغربية: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النماذج الدستورية في حقل حماية الحق في الخصوصية المعلوماتية وذلك على النحو التالي: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الأنماط والنماذج القانونية في حقل حماية الخصوصية المعلوماتية :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ماهية الأوصاف العامة لتشريعات حماية الخصوصية المعلوماتية 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ثانيا: الحماية التشريعية للحق في الخصوصية المعلوماتية في البيئة العربية: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344886" y="3488268"/>
            <a:ext cx="4644846" cy="2156888"/>
            <a:chOff x="3823587" y="1839218"/>
            <a:chExt cx="4548965" cy="19899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3842776" y="1962055"/>
              <a:ext cx="4529776" cy="1867101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3823587" y="1839218"/>
              <a:ext cx="4541035" cy="189421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SA" sz="3200" b="1" dirty="0">
                  <a:solidFill>
                    <a:srgbClr val="00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 للحق في الخصوصية المعلوماتية</a:t>
              </a:r>
              <a:endPara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154653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23401" y="1545189"/>
            <a:ext cx="9492623" cy="4381299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2" descr="Technologie Moderne De Sécurité Des Données | Photo Premium">
            <a:extLst>
              <a:ext uri="{FF2B5EF4-FFF2-40B4-BE49-F238E27FC236}">
                <a16:creationId xmlns:a16="http://schemas.microsoft.com/office/drawing/2014/main" id="{573E58BA-D386-47FC-9544-35AC0214B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483" y="1598621"/>
            <a:ext cx="9249516" cy="4173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7671551" y="2001532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388364" y="2729423"/>
            <a:ext cx="6241379" cy="24085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SA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لقد اختلف القانون المقارن حول إنشاء جهة إدارية متخصصة للإشراف والرقابة علي تطبيق قانون الخصوصية المعلوماتية اختلافا بينا:</a:t>
            </a:r>
            <a:endParaRPr lang="ar-EG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ترك الرقابة للقواعد العامة دون حاجة لجهة خاصة.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مفوض نظم المعلومات.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جهاز أو لجنة للإشراف والرقابة.</a:t>
            </a:r>
            <a:endParaRPr lang="en-US" sz="20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007676" y="3703275"/>
            <a:ext cx="5098708" cy="2053130"/>
            <a:chOff x="4054235" y="2045177"/>
            <a:chExt cx="4993459" cy="189421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732251" y="2062469"/>
              <a:ext cx="3909639" cy="1867101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054235" y="2045177"/>
              <a:ext cx="4993459" cy="189421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الثالث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SA" sz="3200" b="1" dirty="0">
                  <a:solidFill>
                    <a:srgbClr val="000000"/>
                  </a:solidFill>
                  <a:ea typeface="Times New Roman" panose="02020603050405020304" pitchFamily="18" charset="0"/>
                  <a:cs typeface="Calibri" panose="020F0502020204030204" pitchFamily="34" charset="0"/>
                </a:rPr>
                <a:t>الحماية الإدارية للحق </a:t>
              </a:r>
              <a:endParaRPr lang="ar-EG" sz="32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endParaRP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SA" sz="3200" b="1" dirty="0">
                  <a:solidFill>
                    <a:srgbClr val="000000"/>
                  </a:solidFill>
                  <a:ea typeface="Times New Roman" panose="02020603050405020304" pitchFamily="18" charset="0"/>
                  <a:cs typeface="Calibri" panose="020F0502020204030204" pitchFamily="34" charset="0"/>
                </a:rPr>
                <a:t>في الخصوصية المعلوماتية </a:t>
              </a:r>
              <a:endParaRPr lang="ar-EG" sz="3200" b="1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272291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9041232"/>
              </p:ext>
            </p:extLst>
          </p:nvPr>
        </p:nvGraphicFramePr>
        <p:xfrm>
          <a:off x="3959670" y="1632835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798C936-9A69-4F62-A061-EA9D5DAE1273}"/>
              </a:ext>
            </a:extLst>
          </p:cNvPr>
          <p:cNvSpPr/>
          <p:nvPr/>
        </p:nvSpPr>
        <p:spPr>
          <a:xfrm>
            <a:off x="5011450" y="4234041"/>
            <a:ext cx="6010276" cy="107876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24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أولا: المؤتمرات الدولية لحماية الخصوصية المعلوماتية.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ثانيا: المؤتمرات المحلية لحماية الخصوصية المعلوماتية.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68E55-D9E5-4DC0-9EB6-711FF3AE18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577" y="1793280"/>
            <a:ext cx="4868627" cy="4459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8920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2281415"/>
              </p:ext>
            </p:extLst>
          </p:nvPr>
        </p:nvGraphicFramePr>
        <p:xfrm>
          <a:off x="3987456" y="1331253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27105" y="3380434"/>
            <a:ext cx="7152549" cy="302936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/>
            <a:r>
              <a:rPr lang="ar-SA" sz="240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lang="ar-EG" sz="240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0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لحقوق الإنسان المنعقد في طهران.</a:t>
            </a:r>
            <a:endParaRPr lang="en-US" sz="20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مؤتمر مونتريال.</a:t>
            </a:r>
            <a:endParaRPr lang="en-US" sz="20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موقف مؤتمر اليونسكو من أخطار الخصوصية المعلوماتية.</a:t>
            </a:r>
            <a:endParaRPr lang="en-US" sz="20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السابع للمركز الدولي للدراسات والبحوث الاجتماعية و الجنائية و الإصلاحية.</a:t>
            </a:r>
            <a:endParaRPr lang="en-US" sz="20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rtl="1"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لأمن المعلومات الإلكترونية.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FF629D-8105-4FA9-9727-5FA6C29819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894" y="1866672"/>
            <a:ext cx="4616131" cy="446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9501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6795013"/>
              </p:ext>
            </p:extLst>
          </p:nvPr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444415" y="4086202"/>
            <a:ext cx="5840829" cy="12266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لحقوق الإنسان المنعقد في طهران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أ. قرارات المؤتمر: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B2E35D9-A03F-4CA2-92AD-BBF1460014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894" y="1866672"/>
            <a:ext cx="4616131" cy="446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28036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444415" y="4086202"/>
            <a:ext cx="5840829" cy="12266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لحقوق الإنسان المنعقد في طهران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توصيات المؤتمر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876795-9CE4-48EB-A513-39A07AC4F7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480" y="1877213"/>
            <a:ext cx="4615072" cy="446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7077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444415" y="4086202"/>
            <a:ext cx="5840829" cy="12266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لحقوق الإنسان المنعقد في طهران</a:t>
            </a:r>
            <a:r>
              <a:rPr lang="ar-EG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ج. مدي القوة الإلزامية لقرارات هذا المؤتمر: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E5828C-19BB-4354-A8EB-0B3EAAC769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480" y="1886738"/>
            <a:ext cx="4615072" cy="446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31921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444415" y="4457700"/>
            <a:ext cx="5840829" cy="8551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ctr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0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مؤتمر مونتريال</a:t>
            </a:r>
            <a:r>
              <a:rPr lang="ar-EG" sz="20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782885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444415" y="4457700"/>
            <a:ext cx="6462979" cy="8551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ctr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 مو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قف مؤتمر اليونسكو من أخطار الجرائم التي تمس الخصوصية المعلوماتية:</a:t>
            </a: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879587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444415" y="4457700"/>
            <a:ext cx="7531685" cy="8551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ct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المؤتمر الدولي السابع للمركز الدولي للدراسات والبحوث الاجتماعية و الجنائية و الإصلاحية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316228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936958" y="4260817"/>
            <a:ext cx="5728285" cy="8551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ct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5.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لأمن المعلومات الإلكترونية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25251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936958" y="4260817"/>
            <a:ext cx="6301665" cy="85511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ctr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6. ا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لمؤتمر الدولي الأول لحماية أمن المعلومات والخصوصية في قانون الإنترنت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831749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01665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أ.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السابع و العشرون لمفوضي الخصوصية وحماية البيانات: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371969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01665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ال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ثامن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و العشرون لمفوضي الخصوصية وحماية البيانات:</a:t>
            </a:r>
            <a:endParaRPr lang="en-US" sz="16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273808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94938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ج.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الدولي ال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تاسع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و العشرون لمفوضي الخصوصية وحماية البيانات:</a:t>
            </a:r>
            <a:endParaRPr lang="en-US" sz="16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130732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94938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 الدو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لي الثلاثون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لمفوضي الخصوصية وحماية البيانات:</a:t>
            </a: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endParaRPr lang="en-US" sz="16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830668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94938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ه. 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مؤتمر مفوضي الخصوصية وحماية البيانات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الأوروبي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endParaRPr lang="en-US" sz="16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55724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94938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و. ال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مؤتمر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الدولي الثاني والثلاثون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ل</a:t>
            </a:r>
            <a:r>
              <a:rPr lang="ar-SA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مفوضي الخصوصية وحماية البيانات:</a:t>
            </a: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endParaRPr lang="en-US" sz="16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464682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4064418" y="1786546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Data Protection Icon Animation by Motion Mela on Dribbble">
            <a:extLst>
              <a:ext uri="{FF2B5EF4-FFF2-40B4-BE49-F238E27FC236}">
                <a16:creationId xmlns:a16="http://schemas.microsoft.com/office/drawing/2014/main" id="{99FCC6A7-B70A-4664-BFD8-BC55A5C68C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37608"/>
            <a:ext cx="4646196" cy="3374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4512456" y="4025204"/>
            <a:ext cx="6394938" cy="1172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المؤتمرات الدولية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7. </a:t>
            </a:r>
            <a:r>
              <a:rPr lang="ar-S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المؤتمرات الدولية لمفوضي الخصوصية وحماية البيانات :</a:t>
            </a:r>
            <a:endParaRPr lang="ar-EG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lang="ar-SA" sz="16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ر. المؤتمر الدولي الثالث والثلاثون لمفوضي الخصوصية وحماية البيانات :</a:t>
            </a:r>
            <a:endParaRPr lang="en-US" sz="1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74731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9324" y="15692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RLSQ">
            <a:extLst>
              <a:ext uri="{FF2B5EF4-FFF2-40B4-BE49-F238E27FC236}">
                <a16:creationId xmlns:a16="http://schemas.microsoft.com/office/drawing/2014/main" id="{388FCF1B-F907-4C50-AFD2-ED0020443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466" y="1569267"/>
            <a:ext cx="9233409" cy="4193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2068679"/>
              </p:ext>
            </p:extLst>
          </p:nvPr>
        </p:nvGraphicFramePr>
        <p:xfrm>
          <a:off x="2166936" y="1670948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1196466" y="4895850"/>
            <a:ext cx="6394938" cy="10027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dirty="0">
                <a:solidFill>
                  <a:prstClr val="whit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المؤتمرات ال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محلية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لحماية الخصوصية المعلوماتية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مؤتمر دول الشمال في استوكهلم من حماية الخصوصية المعلوماتية :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330591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9324" y="15692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RLSQ">
            <a:extLst>
              <a:ext uri="{FF2B5EF4-FFF2-40B4-BE49-F238E27FC236}">
                <a16:creationId xmlns:a16="http://schemas.microsoft.com/office/drawing/2014/main" id="{388FCF1B-F907-4C50-AFD2-ED0020443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466" y="1569267"/>
            <a:ext cx="9233409" cy="4193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2166936" y="1670948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CE9091E-2105-4DFB-A1F8-ADBFB80CEF8F}"/>
              </a:ext>
            </a:extLst>
          </p:cNvPr>
          <p:cNvSpPr/>
          <p:nvPr/>
        </p:nvSpPr>
        <p:spPr>
          <a:xfrm>
            <a:off x="1196466" y="4895850"/>
            <a:ext cx="9509634" cy="10027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</a:t>
            </a:r>
            <a:r>
              <a:rPr lang="ar-SA" sz="2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وخلاصة القول وبالعموم يمكننا القول بإيجاز إن مفهوم حماية البيانات أو المعلومات الشخصية في المواثيق المتقدمة تتطلب أن تكون :-</a:t>
            </a:r>
            <a:endParaRPr lang="en-US" sz="2000" dirty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200130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481038" y="5072501"/>
            <a:ext cx="11223173" cy="136787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ثانيا: الحماية ا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لتشريعية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للحق في الخصوصية المعلوماتية في البيئة العربية: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24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481038" y="5649686"/>
            <a:ext cx="11223173" cy="7906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319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446712" y="1544865"/>
            <a:ext cx="6721746" cy="352787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lang="ar-EG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SA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النماذج الدستورية في حقل حماية الحق في الخصوصية المعلوماتية وذلك </a:t>
            </a:r>
            <a:r>
              <a:rPr lang="ar-SA" sz="3200" dirty="0">
                <a:solidFill>
                  <a:srgbClr val="000000"/>
                </a:solidFill>
                <a:highlight>
                  <a:srgbClr val="FFFF00"/>
                </a:highlight>
                <a:cs typeface="Calibri" panose="020F0502020204030204" pitchFamily="34" charset="0"/>
              </a:rPr>
              <a:t>على</a:t>
            </a:r>
            <a:r>
              <a:rPr lang="ar-SA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 النحو التالي:</a:t>
            </a:r>
            <a:endParaRPr lang="ar-EG" sz="3200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en-US" sz="3200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 algn="just" rtl="1">
              <a:buFontTx/>
              <a:buChar char="-"/>
            </a:pPr>
            <a:r>
              <a:rPr lang="ar-EG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أسبانيا :</a:t>
            </a:r>
          </a:p>
          <a:p>
            <a:pPr marL="457200" indent="-457200" algn="just" rtl="1">
              <a:buFontTx/>
              <a:buChar char="-"/>
            </a:pPr>
            <a:endParaRPr lang="en-US" sz="2800" dirty="0"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8429896" y="1579594"/>
            <a:ext cx="3992043" cy="1986390"/>
            <a:chOff x="3827235" y="2007081"/>
            <a:chExt cx="3909639" cy="183263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3827235" y="2222643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3952224" y="2007081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5122" name="Picture 2">
            <a:extLst>
              <a:ext uri="{FF2B5EF4-FFF2-40B4-BE49-F238E27FC236}">
                <a16:creationId xmlns:a16="http://schemas.microsoft.com/office/drawing/2014/main" id="{3C74BBEA-0724-4BD1-AAAB-38DA96A80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97" y="3742484"/>
            <a:ext cx="5267996" cy="23780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72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698172" y="1544866"/>
            <a:ext cx="6476999" cy="358332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lang="ar-EG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1. </a:t>
            </a:r>
            <a:r>
              <a:rPr lang="ar-SA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النماذج الدستورية في حقل حماية الحق في الخصوصية المعلوماتية وذلك </a:t>
            </a:r>
            <a:r>
              <a:rPr lang="ar-SA" sz="3200" dirty="0">
                <a:solidFill>
                  <a:srgbClr val="000000"/>
                </a:solidFill>
                <a:cs typeface="Calibri" panose="020F0502020204030204" pitchFamily="34" charset="0"/>
              </a:rPr>
              <a:t>على</a:t>
            </a:r>
            <a:r>
              <a:rPr lang="ar-SA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النحو التالي:</a:t>
            </a:r>
            <a:endParaRPr lang="en-US" sz="3200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en-US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البرازيل :</a:t>
            </a:r>
            <a:endParaRPr lang="en-US" sz="28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8051194" y="1442610"/>
            <a:ext cx="3992043" cy="1986390"/>
            <a:chOff x="3827235" y="2007081"/>
            <a:chExt cx="3909639" cy="183263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3827235" y="2222643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3952224" y="2007081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3074" name="Picture 2" descr="cdn.britannica.com/47/6847-004-7D668BB0/Flag-Brazi...">
            <a:extLst>
              <a:ext uri="{FF2B5EF4-FFF2-40B4-BE49-F238E27FC236}">
                <a16:creationId xmlns:a16="http://schemas.microsoft.com/office/drawing/2014/main" id="{1D92CD40-9308-4470-9DE7-5357F0DAC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658" y="4073067"/>
            <a:ext cx="5159828" cy="21102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03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958920" y="2240162"/>
            <a:ext cx="6738256" cy="28670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lang="ar-EG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1. </a:t>
            </a:r>
            <a:r>
              <a:rPr lang="ar-SA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النماذج الدستورية في حقل حماية الحق في الخصوصية المعلوماتية وذلك </a:t>
            </a:r>
            <a:r>
              <a:rPr lang="ar-SA" sz="3200" dirty="0">
                <a:solidFill>
                  <a:srgbClr val="000000"/>
                </a:solidFill>
                <a:cs typeface="Calibri" panose="020F0502020204030204" pitchFamily="34" charset="0"/>
              </a:rPr>
              <a:t>على</a:t>
            </a:r>
            <a:r>
              <a:rPr lang="ar-SA" sz="32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النحو التالي:</a:t>
            </a:r>
            <a:endParaRPr lang="en-US" sz="3200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en-US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البرتغال :</a:t>
            </a:r>
            <a:endParaRPr lang="en-US" sz="28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6666410" y="1261958"/>
            <a:ext cx="3992043" cy="1986390"/>
            <a:chOff x="3827235" y="2007081"/>
            <a:chExt cx="3909639" cy="183263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3827235" y="2222643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3952224" y="2007081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4098" name="Picture 2" descr="upload.wikimedia.org/wikipedia/commons/thumb/5/5c/...">
            <a:extLst>
              <a:ext uri="{FF2B5EF4-FFF2-40B4-BE49-F238E27FC236}">
                <a16:creationId xmlns:a16="http://schemas.microsoft.com/office/drawing/2014/main" id="{A46290EC-28A2-452A-BCEE-81549E93B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87" y="4474030"/>
            <a:ext cx="5091862" cy="19642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09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61259" y="1627644"/>
            <a:ext cx="8425542" cy="317094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  1. 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النماذج الدستورية في حقل حماية الحق في الخصوصية المعلوماتية وذلك 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على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النحو التالي: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الدنمارك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8199957" y="739443"/>
            <a:ext cx="3992043" cy="1986390"/>
            <a:chOff x="3827235" y="2007081"/>
            <a:chExt cx="3909639" cy="183263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3827235" y="2222643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3952224" y="2007081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FC9F92F5-8D77-437E-AA82-D5D816B59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320" y="3947295"/>
            <a:ext cx="5518900" cy="20645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2077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0373" y="1698171"/>
            <a:ext cx="8425542" cy="344509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الحماية الدس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ورية والجنائية للحق في الخصوصية المعلوماتية في البيئة الغربية: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  1. 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النماذج الدستورية في حقل حماية الحق في الخصوصية المعلوماتية وذلك 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Calibri" panose="020F0502020204030204" pitchFamily="34" charset="0"/>
              </a:rPr>
              <a:t>على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 النحو التالي: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marR="0" lvl="0" indent="-4572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Times New Roman" panose="02020603050405020304" pitchFamily="18" charset="0"/>
                <a:cs typeface="Calibri" panose="020F0502020204030204" pitchFamily="34" charset="0"/>
              </a:rPr>
              <a:t>سويسرا: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8199957" y="739443"/>
            <a:ext cx="3992043" cy="1986390"/>
            <a:chOff x="3827235" y="2007081"/>
            <a:chExt cx="3909639" cy="1832637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3827235" y="2222643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3952224" y="2007081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0ABB2006-1736-47D9-9BA7-716EF87519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86" y="3803819"/>
            <a:ext cx="5148943" cy="23509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9917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838201" y="5199683"/>
            <a:ext cx="9766554" cy="7906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32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32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الأنماط والنماذج القانونية في حقل حماية الخصوصية المعلوماتية</a:t>
            </a:r>
            <a:r>
              <a:rPr lang="ar-EG" sz="32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605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50374" y="4105409"/>
            <a:ext cx="9835219" cy="23545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الأنماط والنماذج القانونية في حقل حماية الخصوصية المعلوماتية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514350" marR="0" lvl="0" indent="-51435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AutoNum type="arabicPeriod"/>
              <a:tabLst/>
              <a:defRPr/>
            </a:pP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القوانين الشاملة :</a:t>
            </a: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الغرض من تبني تشريعات شاملة لحماية الخصوصية المعلوماتية :</a:t>
            </a:r>
            <a:endParaRPr lang="en-US" sz="2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197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15900" y="4856357"/>
            <a:ext cx="9769693" cy="16036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الأنماط والنماذج القانونية في حقل حماية الخصوصية المعلوماتية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ب. 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القوانين القطاعية المخصصة </a:t>
            </a:r>
            <a:r>
              <a:rPr lang="en-US" sz="2800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Sectoral Laws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212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15900" y="4856357"/>
            <a:ext cx="9769693" cy="16036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الأنماط والنماذج القانونية في حقل حماية الخصوصية المعلوماتية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algn="just" rtl="1">
              <a:lnSpc>
                <a:spcPct val="107000"/>
              </a:lnSpc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ث. 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التنظيم الذاتي </a:t>
            </a:r>
            <a:r>
              <a:rPr lang="en-US" sz="2800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Self - Regulation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347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9" y="1403556"/>
            <a:ext cx="11425865" cy="4992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168905" y="5092552"/>
            <a:ext cx="9611345" cy="100551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lnSpc>
                <a:spcPct val="107000"/>
              </a:lnSpc>
              <a:spcAft>
                <a:spcPts val="500"/>
              </a:spcAft>
            </a:pPr>
            <a:r>
              <a:rPr lang="ar-EG" sz="32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ar-SA" sz="32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ماهية الأوصاف العامة لتشريعات حماية الخصوصية المعلوماتية 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46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9" y="1403556"/>
            <a:ext cx="11425865" cy="4992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168905" y="5092552"/>
            <a:ext cx="9611345" cy="100551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ماهية الأوصاف العامة لتشريعات حماية الخصوصية المعلوماتية 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81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9" y="1403556"/>
            <a:ext cx="11425865" cy="4992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168905" y="5092552"/>
            <a:ext cx="9611345" cy="100551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ماهية الأوصاف العامة لتشريعات حماية الخصوصية المعلوماتية 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76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9" y="1544866"/>
            <a:ext cx="11425865" cy="48511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534990" y="4583192"/>
            <a:ext cx="10976437" cy="16047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en-US" sz="2400" dirty="0"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178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28A3A4-2706-4BA6-BF61-2607FD27F5F1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489481" y="1462221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أستراليا 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9218" name="Picture 2" descr="upload.wikimedia.org/wikipedia/commons/thumb/8/88/...">
            <a:extLst>
              <a:ext uri="{FF2B5EF4-FFF2-40B4-BE49-F238E27FC236}">
                <a16:creationId xmlns:a16="http://schemas.microsoft.com/office/drawing/2014/main" id="{C8D7EF1E-F7E4-41C5-9DB4-2D662E5C8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40" y="4114800"/>
            <a:ext cx="5415360" cy="22859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33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ألمانيا: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19458" name="Picture 2" descr="upload.wikimedia.org/wikipedia/en/thumb/b/ba/Flag_...">
            <a:extLst>
              <a:ext uri="{FF2B5EF4-FFF2-40B4-BE49-F238E27FC236}">
                <a16:creationId xmlns:a16="http://schemas.microsoft.com/office/drawing/2014/main" id="{0B23E8A4-5505-4B9B-9F95-4923A2531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060371"/>
            <a:ext cx="4876800" cy="222068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6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الدانمرك: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0482" name="Picture 2" descr="upload.wikimedia.org/wikipedia/commons/thumb/9/9c/...">
            <a:extLst>
              <a:ext uri="{FF2B5EF4-FFF2-40B4-BE49-F238E27FC236}">
                <a16:creationId xmlns:a16="http://schemas.microsoft.com/office/drawing/2014/main" id="{472BD28C-631B-47DF-A8FB-6B540034E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086" y="4060371"/>
            <a:ext cx="4386943" cy="234039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3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السويد: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1506" name="Picture 2" descr="upload.wikimedia.org/wikipedia/en/thumb/4/4c/Flag_...">
            <a:extLst>
              <a:ext uri="{FF2B5EF4-FFF2-40B4-BE49-F238E27FC236}">
                <a16:creationId xmlns:a16="http://schemas.microsoft.com/office/drawing/2014/main" id="{EC3225B0-850A-4EAA-8036-35C34752C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743" y="4049485"/>
            <a:ext cx="4604657" cy="20029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76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النرويج: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2530" name="Picture 2" descr="‫علم النرويج - ويكيبيديا‬‎">
            <a:extLst>
              <a:ext uri="{FF2B5EF4-FFF2-40B4-BE49-F238E27FC236}">
                <a16:creationId xmlns:a16="http://schemas.microsoft.com/office/drawing/2014/main" id="{2FB898D8-3727-4923-83D9-8CDCF9AFE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314" y="4005943"/>
            <a:ext cx="4506685" cy="20465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649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النمسا: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3554" name="Picture 2" descr="upload.wikimedia.org/wikipedia/commons/thumb/4/41/...">
            <a:extLst>
              <a:ext uri="{FF2B5EF4-FFF2-40B4-BE49-F238E27FC236}">
                <a16:creationId xmlns:a16="http://schemas.microsoft.com/office/drawing/2014/main" id="{E69C6DF5-5FAA-499B-A349-80578F890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343" y="4016829"/>
            <a:ext cx="4778828" cy="20465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34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الولايات المتحدة الأمريكية: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4578" name="Picture 2" descr="‪ملف:Flag of the United States.svg - ويكيبيديا‬‏">
            <a:extLst>
              <a:ext uri="{FF2B5EF4-FFF2-40B4-BE49-F238E27FC236}">
                <a16:creationId xmlns:a16="http://schemas.microsoft.com/office/drawing/2014/main" id="{CC873F91-98B3-4BBB-B43E-E5006F625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86" y="3853544"/>
            <a:ext cx="3886200" cy="28689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358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بريطانيا: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5602" name="Picture 2" descr="upload.wikimedia.org/wikipedia/en/thumb/a/ae/Flag_...">
            <a:extLst>
              <a:ext uri="{FF2B5EF4-FFF2-40B4-BE49-F238E27FC236}">
                <a16:creationId xmlns:a16="http://schemas.microsoft.com/office/drawing/2014/main" id="{D68A287E-EE25-4A79-B28E-2611787F2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29" y="4132780"/>
            <a:ext cx="4969627" cy="23600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921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سويسرا: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6626" name="Picture 2" descr="upload.wikimedia.org/wikipedia/commons/thumb/f/f3/...">
            <a:extLst>
              <a:ext uri="{FF2B5EF4-FFF2-40B4-BE49-F238E27FC236}">
                <a16:creationId xmlns:a16="http://schemas.microsoft.com/office/drawing/2014/main" id="{81DBAFF5-F3B5-467A-B498-9D75C2046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708" y="3768038"/>
            <a:ext cx="3995606" cy="27901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35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فرنسا: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7650" name="Picture 2" descr="upload.wikimedia.org/wikipedia/en/thumb/c/c3/Flag_...">
            <a:extLst>
              <a:ext uri="{FF2B5EF4-FFF2-40B4-BE49-F238E27FC236}">
                <a16:creationId xmlns:a16="http://schemas.microsoft.com/office/drawing/2014/main" id="{4CD1D31B-8122-4ADC-ACF7-FD6196D9C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046" y="4130527"/>
            <a:ext cx="4184725" cy="19142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69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فرنسا: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7650" name="Picture 2" descr="upload.wikimedia.org/wikipedia/en/thumb/c/c3/Flag_...">
            <a:extLst>
              <a:ext uri="{FF2B5EF4-FFF2-40B4-BE49-F238E27FC236}">
                <a16:creationId xmlns:a16="http://schemas.microsoft.com/office/drawing/2014/main" id="{4CD1D31B-8122-4ADC-ACF7-FD6196D9C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046" y="4130527"/>
            <a:ext cx="4184725" cy="19142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64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2537850" y="1298969"/>
            <a:ext cx="5060267" cy="36254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8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التشريعات القانونية في حقل حماية الحق في الخصوصية المعلوماتية في الدول الغربية :</a:t>
            </a:r>
            <a:endParaRPr lang="en-US" sz="2800" dirty="0">
              <a:ea typeface="Times New Roman" panose="02020603050405020304" pitchFamily="18" charset="0"/>
            </a:endParaRPr>
          </a:p>
          <a:p>
            <a:pPr algn="just" rtl="1"/>
            <a:r>
              <a:rPr lang="en-US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-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ومن الدول من وضعت تشريعات خاصة لحماية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، وذلك على النحو التالي:</a:t>
            </a:r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ar-EG" sz="2400" b="1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Calibri" panose="020F0502020204030204" pitchFamily="34" charset="0"/>
              </a:rPr>
              <a:t>- كندا: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28674" name="Picture 2" descr="upload.wikimedia.org/wikipedia/commons/thumb/d/d9/...">
            <a:extLst>
              <a:ext uri="{FF2B5EF4-FFF2-40B4-BE49-F238E27FC236}">
                <a16:creationId xmlns:a16="http://schemas.microsoft.com/office/drawing/2014/main" id="{7D0E93A8-E87C-46FB-9570-B935DA20E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77" y="4100895"/>
            <a:ext cx="4871466" cy="22998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39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FC7D9EC-B9B0-45CC-B9DB-F1D67BE0F869}"/>
              </a:ext>
            </a:extLst>
          </p:cNvPr>
          <p:cNvSpPr/>
          <p:nvPr/>
        </p:nvSpPr>
        <p:spPr>
          <a:xfrm>
            <a:off x="1170273" y="1545190"/>
            <a:ext cx="10411865" cy="4692324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353370" y="1933614"/>
            <a:ext cx="6237403" cy="149538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ar-SA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ونلاحظ مما سبق أن التجربة الأوروبية في حقل أمن المعلومات والخصوصية هي التجربة الأكثر نضجا في العالم</a:t>
            </a:r>
            <a:r>
              <a:rPr lang="ar-EG" sz="2400" b="1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US" sz="2400" dirty="0"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12" name="Picture 2" descr="Data Protection Icon Animation by Motion Mela on Dribbble">
            <a:extLst>
              <a:ext uri="{FF2B5EF4-FFF2-40B4-BE49-F238E27FC236}">
                <a16:creationId xmlns:a16="http://schemas.microsoft.com/office/drawing/2014/main" id="{6B47C870-2C64-4737-A054-ACD191B17F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149" y="3574961"/>
            <a:ext cx="4646196" cy="28892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97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8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692999" y="5350712"/>
            <a:ext cx="9886297" cy="7906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الحماية ا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لتشريعية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للحق في الخصوصية المعلوماتية في البيئة ال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عربية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143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22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604439" y="1534617"/>
            <a:ext cx="6574955" cy="198812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الحماية ال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تشريعية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للحق في الخصوصية المعلوماتية في البيئة ال</a:t>
            </a: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عربية</a:t>
            </a:r>
            <a:r>
              <a:rPr lang="ar-SA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3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- دولة الإمارات العربية المتحدة:</a:t>
            </a:r>
            <a:endParaRPr lang="en-US" sz="28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3200" b="1" kern="1200" dirty="0">
                  <a:solidFill>
                    <a:schemeClr val="bg1"/>
                  </a:solidFill>
                </a:rPr>
                <a:t>المحور الثاني</a:t>
              </a: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lang="ar-EG" sz="2400" b="1" dirty="0">
                <a:solidFill>
                  <a:srgbClr val="FF0000"/>
                </a:solidFill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SA" sz="2400" b="1" dirty="0">
                  <a:solidFill>
                    <a:srgbClr val="FF0000"/>
                  </a:solidFill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lang="ar-EG" sz="2400" b="1" kern="12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30724" name="Picture 4" descr="‫علم الإمارات - دولة الإمارات العربية المتحدة - United Arab ...‬‎">
            <a:extLst>
              <a:ext uri="{FF2B5EF4-FFF2-40B4-BE49-F238E27FC236}">
                <a16:creationId xmlns:a16="http://schemas.microsoft.com/office/drawing/2014/main" id="{241D2B56-8463-4C75-B7F6-537722E6FD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5" b="13286"/>
          <a:stretch/>
        </p:blipFill>
        <p:spPr bwMode="auto">
          <a:xfrm>
            <a:off x="-435429" y="3907971"/>
            <a:ext cx="6324600" cy="26238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57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22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3769040" y="4476759"/>
            <a:ext cx="6574955" cy="198812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الحماية ال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تشريعية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للحق في الخصوصية المعلوماتية في البيئة ال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عربية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المملكة العربية السعودية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33794" name="Picture 2" descr="علم السعودية - ويكيبيديا">
            <a:extLst>
              <a:ext uri="{FF2B5EF4-FFF2-40B4-BE49-F238E27FC236}">
                <a16:creationId xmlns:a16="http://schemas.microsoft.com/office/drawing/2014/main" id="{A25CB776-D158-4B13-8646-CEED89603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64" y="3012081"/>
            <a:ext cx="4183884" cy="27947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49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22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901337" y="1942587"/>
            <a:ext cx="6574955" cy="198812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الحماية ا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لتشريعية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للحق في الخصوصية المعلوماتية في البيئة ال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عربية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تونس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34818" name="Picture 2" descr="ملف:Flag of Tunisia.svg - ويكيبيديا">
            <a:extLst>
              <a:ext uri="{FF2B5EF4-FFF2-40B4-BE49-F238E27FC236}">
                <a16:creationId xmlns:a16="http://schemas.microsoft.com/office/drawing/2014/main" id="{62061A0A-C068-4343-9AFF-60FC87B4A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30" y="3447286"/>
            <a:ext cx="5159484" cy="25718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50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LSQ">
            <a:extLst>
              <a:ext uri="{FF2B5EF4-FFF2-40B4-BE49-F238E27FC236}">
                <a16:creationId xmlns:a16="http://schemas.microsoft.com/office/drawing/2014/main" id="{405D5B21-935B-4FF6-AB05-4DF831E3F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22" y="1403556"/>
            <a:ext cx="11436755" cy="4997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901337" y="1942587"/>
            <a:ext cx="6574955" cy="198812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الحماية ال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تشريعية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للحق في الخصوصية المعلوماتية في البيئة ال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عربية</a:t>
            </a: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ar-EG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جمهورية مصر العربية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499177" y="2048321"/>
            <a:ext cx="3992043" cy="1819945"/>
            <a:chOff x="4642813" y="2732577"/>
            <a:chExt cx="3909639" cy="1679075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642813" y="2774404"/>
              <a:ext cx="3909639" cy="1617075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837086" y="2732577"/>
              <a:ext cx="3659662" cy="167907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EG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المحور الثاني</a:t>
              </a: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الحماية الدستورية والجنائية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marR="0" lvl="0" indent="0" algn="ctr" defTabSz="9779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Calibri" panose="020F0502020204030204" pitchFamily="34" charset="0"/>
                  <a:cs typeface="Calibri" panose="020F0502020204030204" pitchFamily="34" charset="0"/>
                </a:rPr>
                <a:t> للحق في الخصوصية المعلوماتية</a:t>
              </a:r>
              <a:endPara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</p:grpSp>
      <p:pic>
        <p:nvPicPr>
          <p:cNvPr id="35842" name="Picture 2" descr="علم مصر - ويكيبيديا">
            <a:extLst>
              <a:ext uri="{FF2B5EF4-FFF2-40B4-BE49-F238E27FC236}">
                <a16:creationId xmlns:a16="http://schemas.microsoft.com/office/drawing/2014/main" id="{EC0B1A80-094B-4868-85D0-3CDAA6F73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01" y="3799114"/>
            <a:ext cx="4537256" cy="25503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96430"/>
              </p:ext>
            </p:extLst>
          </p:nvPr>
        </p:nvGraphicFramePr>
        <p:xfrm>
          <a:off x="5253447" y="2294213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798C936-9A69-4F62-A061-EA9D5DAE1273}"/>
              </a:ext>
            </a:extLst>
          </p:cNvPr>
          <p:cNvSpPr/>
          <p:nvPr/>
        </p:nvSpPr>
        <p:spPr>
          <a:xfrm>
            <a:off x="6026336" y="4467221"/>
            <a:ext cx="5827936" cy="74838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ترك الرقابة للقواعد العامة دون حاجه لجهة خاصة: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Data Protection Policies &amp; Procedures – Cygnus">
            <a:extLst>
              <a:ext uri="{FF2B5EF4-FFF2-40B4-BE49-F238E27FC236}">
                <a16:creationId xmlns:a16="http://schemas.microsoft.com/office/drawing/2014/main" id="{8155F5DC-D14F-4596-B504-05BD7AB49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1743075"/>
            <a:ext cx="4780189" cy="4654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38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5253447" y="2294213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798C936-9A69-4F62-A061-EA9D5DAE1273}"/>
              </a:ext>
            </a:extLst>
          </p:cNvPr>
          <p:cNvSpPr/>
          <p:nvPr/>
        </p:nvSpPr>
        <p:spPr>
          <a:xfrm>
            <a:off x="7511142" y="4550851"/>
            <a:ext cx="3058615" cy="74838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مفوض نظم المعلومات: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Data Protection Policies &amp; Procedures – Cygnus">
            <a:extLst>
              <a:ext uri="{FF2B5EF4-FFF2-40B4-BE49-F238E27FC236}">
                <a16:creationId xmlns:a16="http://schemas.microsoft.com/office/drawing/2014/main" id="{8155F5DC-D14F-4596-B504-05BD7AB49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1743075"/>
            <a:ext cx="4780189" cy="4654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13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5253447" y="2294213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798C936-9A69-4F62-A061-EA9D5DAE1273}"/>
              </a:ext>
            </a:extLst>
          </p:cNvPr>
          <p:cNvSpPr/>
          <p:nvPr/>
        </p:nvSpPr>
        <p:spPr>
          <a:xfrm>
            <a:off x="5736772" y="4376057"/>
            <a:ext cx="5910942" cy="135782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مفوض نظم المعلومات:</a:t>
            </a:r>
          </a:p>
          <a:p>
            <a:pPr algn="just" rtl="1"/>
            <a:r>
              <a:rPr lang="ar-EG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</a:t>
            </a:r>
            <a:r>
              <a:rPr lang="ar-S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ولهذا النظام مزايا ولكنه لا يخلو من العيوب وذلك علي الوجه الآتي: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Picture 2" descr="Data Protection Policies &amp; Procedures – Cygnus">
            <a:extLst>
              <a:ext uri="{FF2B5EF4-FFF2-40B4-BE49-F238E27FC236}">
                <a16:creationId xmlns:a16="http://schemas.microsoft.com/office/drawing/2014/main" id="{8155F5DC-D14F-4596-B504-05BD7AB49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1743075"/>
            <a:ext cx="4780189" cy="4654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11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/>
        </p:nvGraphicFramePr>
        <p:xfrm>
          <a:off x="5253447" y="2294213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7798C936-9A69-4F62-A061-EA9D5DAE1273}"/>
              </a:ext>
            </a:extLst>
          </p:cNvPr>
          <p:cNvSpPr/>
          <p:nvPr/>
        </p:nvSpPr>
        <p:spPr>
          <a:xfrm>
            <a:off x="6716488" y="4550851"/>
            <a:ext cx="3853269" cy="74838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جهاز أو لجنة للإشراف والرقابة: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Data Protection Policies &amp; Procedures – Cygnus">
            <a:extLst>
              <a:ext uri="{FF2B5EF4-FFF2-40B4-BE49-F238E27FC236}">
                <a16:creationId xmlns:a16="http://schemas.microsoft.com/office/drawing/2014/main" id="{8155F5DC-D14F-4596-B504-05BD7AB49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1743075"/>
            <a:ext cx="4780189" cy="4654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34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مستقبل حماية الخصوصية في عالم الانترنيت – 11 | مسارات">
            <a:extLst>
              <a:ext uri="{FF2B5EF4-FFF2-40B4-BE49-F238E27FC236}">
                <a16:creationId xmlns:a16="http://schemas.microsoft.com/office/drawing/2014/main" id="{67A52CB9-F730-4BEC-A906-B8CD3B42B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1" y="1685925"/>
            <a:ext cx="9001124" cy="40556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7635706" y="2713496"/>
            <a:ext cx="3418340" cy="143100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ECP - Privacy - Jing Zhang illustration">
            <a:extLst>
              <a:ext uri="{FF2B5EF4-FFF2-40B4-BE49-F238E27FC236}">
                <a16:creationId xmlns:a16="http://schemas.microsoft.com/office/drawing/2014/main" id="{5B34123E-2907-402C-AEE7-87EF492B08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472" y="1886738"/>
            <a:ext cx="5481777" cy="3686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0251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25E68CE-65E3-497B-B44B-3015D837F001}"/>
              </a:ext>
            </a:extLst>
          </p:cNvPr>
          <p:cNvSpPr/>
          <p:nvPr/>
        </p:nvSpPr>
        <p:spPr>
          <a:xfrm>
            <a:off x="1245040" y="1544866"/>
            <a:ext cx="9270984" cy="4258600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E2F2C9-85DB-4302-A093-C4C1EA54E224}"/>
              </a:ext>
            </a:extLst>
          </p:cNvPr>
          <p:cNvSpPr/>
          <p:nvPr/>
        </p:nvSpPr>
        <p:spPr>
          <a:xfrm>
            <a:off x="1332344" y="1770875"/>
            <a:ext cx="9096376" cy="1979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المراجع :</a:t>
            </a:r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د. أسماء رويعي، الحق في حرمة الحياة الخاصة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في مواجهة الجرائم ال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معلوماتية</a:t>
            </a: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، رسالة دكتوراة، 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جامعة القاهرة، سنة 2013. 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A45DD1-07A6-42BC-BE25-789DA78FCA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83" t="10325" r="17941" b="11710"/>
          <a:stretch/>
        </p:blipFill>
        <p:spPr>
          <a:xfrm>
            <a:off x="1675976" y="1770875"/>
            <a:ext cx="3715174" cy="4258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179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8 التزامات لـ مسؤول حماية البيانات الشخصية وفقا للقانون">
            <a:extLst>
              <a:ext uri="{FF2B5EF4-FFF2-40B4-BE49-F238E27FC236}">
                <a16:creationId xmlns:a16="http://schemas.microsoft.com/office/drawing/2014/main" id="{F3E830F7-D939-47C2-BFD6-A491968EB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689" y="1742692"/>
            <a:ext cx="9026920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BFC7E20-8C89-40CA-89CB-D20A4470F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923" y="3988500"/>
            <a:ext cx="6500077" cy="12920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E47D9E-4879-4C6C-BFE8-7CD2B7A3607C}"/>
              </a:ext>
            </a:extLst>
          </p:cNvPr>
          <p:cNvSpPr/>
          <p:nvPr/>
        </p:nvSpPr>
        <p:spPr>
          <a:xfrm>
            <a:off x="2731165" y="4154088"/>
            <a:ext cx="6572250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تم بحمد الله الإنتهاء من شرح المحاضرة ا</a:t>
            </a:r>
            <a:r>
              <a:rPr lang="ar-EG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لعاشرة</a:t>
            </a:r>
            <a:endParaRPr lang="en-US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/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مع تمنياتي بالتوفيق د. أسماء رويعي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899549"/>
      </p:ext>
    </p:extLst>
  </p:cSld>
  <p:clrMapOvr>
    <a:masterClrMapping/>
  </p:clrMapOvr>
  <p:transition spd="slow">
    <p:randomBar dir="vert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050" name="Picture 2" descr="إمكانية حماية المعلومات - موضوع">
            <a:extLst>
              <a:ext uri="{FF2B5EF4-FFF2-40B4-BE49-F238E27FC236}">
                <a16:creationId xmlns:a16="http://schemas.microsoft.com/office/drawing/2014/main" id="{6DFDE986-76C7-43F7-B288-814E91A3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757" y="1413493"/>
            <a:ext cx="9048485" cy="430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3A55BB6-04DD-4311-AF70-3D50C308F8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626856" y="1300703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C17CD6B-2714-4F0E-A008-ABC3EA5DD2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8283241" y="1355395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11547</TotalTime>
  <Words>2752</Words>
  <Application>Microsoft Office PowerPoint</Application>
  <PresentationFormat>Widescreen</PresentationFormat>
  <Paragraphs>494</Paragraphs>
  <Slides>73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79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Nourallah Elkolaly</cp:lastModifiedBy>
  <cp:revision>716</cp:revision>
  <dcterms:created xsi:type="dcterms:W3CDTF">2023-04-29T09:08:23Z</dcterms:created>
  <dcterms:modified xsi:type="dcterms:W3CDTF">2023-12-08T20:03:24Z</dcterms:modified>
</cp:coreProperties>
</file>