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Lst>
  <p:notesMasterIdLst>
    <p:notesMasterId r:id="rId45"/>
  </p:notesMasterIdLst>
  <p:sldIdLst>
    <p:sldId id="256" r:id="rId5"/>
    <p:sldId id="259" r:id="rId6"/>
    <p:sldId id="260" r:id="rId7"/>
    <p:sldId id="377" r:id="rId8"/>
    <p:sldId id="258" r:id="rId9"/>
    <p:sldId id="261" r:id="rId10"/>
    <p:sldId id="262" r:id="rId11"/>
    <p:sldId id="378" r:id="rId12"/>
    <p:sldId id="267" r:id="rId13"/>
    <p:sldId id="268" r:id="rId14"/>
    <p:sldId id="269" r:id="rId15"/>
    <p:sldId id="270" r:id="rId16"/>
    <p:sldId id="271" r:id="rId17"/>
    <p:sldId id="272" r:id="rId18"/>
    <p:sldId id="273" r:id="rId19"/>
    <p:sldId id="277" r:id="rId20"/>
    <p:sldId id="278" r:id="rId21"/>
    <p:sldId id="279" r:id="rId22"/>
    <p:sldId id="282"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8" r:id="rId37"/>
    <p:sldId id="299" r:id="rId38"/>
    <p:sldId id="300" r:id="rId39"/>
    <p:sldId id="301" r:id="rId40"/>
    <p:sldId id="302" r:id="rId41"/>
    <p:sldId id="303" r:id="rId42"/>
    <p:sldId id="376" r:id="rId43"/>
    <p:sldId id="324" r:id="rId4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4577"/>
    <a:srgbClr val="FFFFFE"/>
    <a:srgbClr val="00B0F0"/>
    <a:srgbClr val="87B04A"/>
    <a:srgbClr val="448940"/>
    <a:srgbClr val="0062A4"/>
    <a:srgbClr val="009499"/>
    <a:srgbClr val="FFFFFF"/>
    <a:srgbClr val="5BC7D2"/>
    <a:srgbClr val="6073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67" d="100"/>
          <a:sy n="67" d="100"/>
        </p:scale>
        <p:origin x="860"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0EE0F29E-D7C7-4B8F-8FC2-FA9590A9251A}" type="datetimeFigureOut">
              <a:rPr lang="ar-SA" smtClean="0"/>
              <a:t>02/08/1447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C78F5EB0-6C1A-485D-B7B7-744D47C30ED2}" type="slidenum">
              <a:rPr lang="ar-SA" smtClean="0"/>
              <a:t>‹#›</a:t>
            </a:fld>
            <a:endParaRPr lang="ar-SA"/>
          </a:p>
        </p:txBody>
      </p:sp>
    </p:spTree>
    <p:extLst>
      <p:ext uri="{BB962C8B-B14F-4D97-AF65-F5344CB8AC3E}">
        <p14:creationId xmlns:p14="http://schemas.microsoft.com/office/powerpoint/2010/main" val="210347378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C78F5EB0-6C1A-485D-B7B7-744D47C30ED2}" type="slidenum">
              <a:rPr lang="ar-SA" smtClean="0"/>
              <a:t>30</a:t>
            </a:fld>
            <a:endParaRPr lang="ar-SA"/>
          </a:p>
        </p:txBody>
      </p:sp>
    </p:spTree>
    <p:extLst>
      <p:ext uri="{BB962C8B-B14F-4D97-AF65-F5344CB8AC3E}">
        <p14:creationId xmlns:p14="http://schemas.microsoft.com/office/powerpoint/2010/main" val="1825528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87B0B99-F992-BA74-BEEF-3C67B29561E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1019F38A-E321-D4B7-CCC0-748AA1CBC22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BCAC3677-3E93-8ADC-483B-9957DF6BE41A}"/>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5" name="عنصر نائب للتذييل 4">
            <a:extLst>
              <a:ext uri="{FF2B5EF4-FFF2-40B4-BE49-F238E27FC236}">
                <a16:creationId xmlns:a16="http://schemas.microsoft.com/office/drawing/2014/main" id="{0E15C3D5-B220-7B84-A29E-D9E4B6FEBE2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D4859C8D-E2B5-3E11-5244-9F7FCCF817A1}"/>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254192848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19FD5D-8908-4147-83B7-AA8788421C7B}"/>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3523714-DBD7-2ECF-ABC6-A794B79E4F41}"/>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B7C2632-BF6E-4176-18AE-E9DBE82EFB41}"/>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5" name="عنصر نائب للتذييل 4">
            <a:extLst>
              <a:ext uri="{FF2B5EF4-FFF2-40B4-BE49-F238E27FC236}">
                <a16:creationId xmlns:a16="http://schemas.microsoft.com/office/drawing/2014/main" id="{4B7F65FD-26D2-6ACC-76BF-47EE68EDE1B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84F896CC-9039-40C8-0F6D-9E1A3A0C5F89}"/>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245784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2741E98-D744-D733-1EBE-BB399923524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FA80115-FA7C-0CD6-D461-EAE2141D6C3C}"/>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6BD0AC92-3EB7-C60A-571D-AD24801674A1}"/>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5" name="عنصر نائب للتذييل 4">
            <a:extLst>
              <a:ext uri="{FF2B5EF4-FFF2-40B4-BE49-F238E27FC236}">
                <a16:creationId xmlns:a16="http://schemas.microsoft.com/office/drawing/2014/main" id="{FE81D973-5CE4-CC2E-106B-1CB46DCC616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1A38A895-CF94-02EB-4648-1D94B816DDAA}"/>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3858927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09DA259-D4F8-B39A-71C5-05E0C8E1CAC2}"/>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54A562AD-D14A-6E39-7642-F38369E7BE20}"/>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0A8C53C6-15D9-3970-30BD-32FCFDA61E33}"/>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8062527D-C351-64AB-207D-3FE37E761D61}"/>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6" name="عنصر نائب للتذييل 5">
            <a:extLst>
              <a:ext uri="{FF2B5EF4-FFF2-40B4-BE49-F238E27FC236}">
                <a16:creationId xmlns:a16="http://schemas.microsoft.com/office/drawing/2014/main" id="{C1257734-0819-2F10-6F2F-4164F539363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E902D451-0A6D-9D56-FBFD-47653E08877D}"/>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2104401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71A7DA-2C62-FFB0-9E38-1B3E6B38A545}"/>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246C7FC8-EF82-BAAF-BA60-270013D62667}"/>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3610727-75EF-E43B-20BB-129E0EC0BB39}"/>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1A9FC783-C57F-A11D-5BA9-D400666E4FAC}"/>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1802FB25-324F-6E4A-D3B2-BA115D0C1708}"/>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5B5BD3DC-E135-B27E-B6F2-BDBD92AA871F}"/>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8" name="عنصر نائب للتذييل 7">
            <a:extLst>
              <a:ext uri="{FF2B5EF4-FFF2-40B4-BE49-F238E27FC236}">
                <a16:creationId xmlns:a16="http://schemas.microsoft.com/office/drawing/2014/main" id="{AB798977-B93D-A3DD-517C-FA388EFF802D}"/>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98D24450-61CE-B078-A569-950CDD10AE4A}"/>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797121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C1EC705-2E1D-59B0-8F8B-EF0E14C69DC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A57A0108-CC12-0BF6-8F2C-5CC107BE8C21}"/>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4" name="عنصر نائب للتذييل 3">
            <a:extLst>
              <a:ext uri="{FF2B5EF4-FFF2-40B4-BE49-F238E27FC236}">
                <a16:creationId xmlns:a16="http://schemas.microsoft.com/office/drawing/2014/main" id="{85571A87-1B3A-C727-FB69-DEF69AAA5253}"/>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7F0B7EDE-EDF8-4354-A81A-3B48361C74AE}"/>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1993596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71D9B98-6F7C-87F2-929E-413B4490300A}"/>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3" name="عنصر نائب للتذييل 2">
            <a:extLst>
              <a:ext uri="{FF2B5EF4-FFF2-40B4-BE49-F238E27FC236}">
                <a16:creationId xmlns:a16="http://schemas.microsoft.com/office/drawing/2014/main" id="{837283E5-829B-2D8F-18FF-9B2C2E877F0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62E5E868-10AC-9617-E580-E410FCD0CF49}"/>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1947677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7A9563-1430-2EA8-D5FA-C9A5A55034A0}"/>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3F1902F-6C99-C838-A293-A84AB6F6E265}"/>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19DFAC34-CD65-055C-DEEC-0D57CD2D31B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942D862F-4274-C3BF-C8A7-C14D9867B578}"/>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6" name="عنصر نائب للتذييل 5">
            <a:extLst>
              <a:ext uri="{FF2B5EF4-FFF2-40B4-BE49-F238E27FC236}">
                <a16:creationId xmlns:a16="http://schemas.microsoft.com/office/drawing/2014/main" id="{015E6C3F-F193-734B-2BE3-29C2C9C7CAB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ED41BD82-E5FB-1CEC-EB00-2D8C5399B608}"/>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3708867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E9F42BB-A8D2-05AC-678B-7A12C0E692A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9A4596AB-A548-7BD5-F595-BB7BEAC4A46A}"/>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14F429B9-73CE-6595-A082-BF48A035025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510B0A03-7484-AC51-3D0A-2CEF7CED7325}"/>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6" name="عنصر نائب للتذييل 5">
            <a:extLst>
              <a:ext uri="{FF2B5EF4-FFF2-40B4-BE49-F238E27FC236}">
                <a16:creationId xmlns:a16="http://schemas.microsoft.com/office/drawing/2014/main" id="{E05E0293-6EF8-24E2-05F3-213A57193A9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A77DF261-2975-C5DF-77CC-18AB284E9D17}"/>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3511043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7243B1E-3673-F280-422C-934653AD6086}"/>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2C69D9CC-0A11-F34F-AC83-0B4400FA8EC7}"/>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D39CFE43-AECF-9537-7824-CD161CD3A256}"/>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5" name="عنصر نائب للتذييل 4">
            <a:extLst>
              <a:ext uri="{FF2B5EF4-FFF2-40B4-BE49-F238E27FC236}">
                <a16:creationId xmlns:a16="http://schemas.microsoft.com/office/drawing/2014/main" id="{817C2EE9-F1AF-74B4-2A76-C35C5A9698C5}"/>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468B29EA-F476-B82D-DE8E-0FAB0D401AD9}"/>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2735812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0967CCB8-DEE7-BB2F-DED1-8F71706D64FB}"/>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FFF37AAC-BA06-6C85-0F18-7D703D19FF3A}"/>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A231920-F4CC-4997-3409-C2B452EA4C37}"/>
              </a:ext>
            </a:extLst>
          </p:cNvPr>
          <p:cNvSpPr>
            <a:spLocks noGrp="1"/>
          </p:cNvSpPr>
          <p:nvPr>
            <p:ph type="dt" sz="half" idx="10"/>
          </p:nvPr>
        </p:nvSpPr>
        <p:spPr>
          <a:xfrm>
            <a:off x="8610600" y="6356350"/>
            <a:ext cx="2743200" cy="365125"/>
          </a:xfrm>
          <a:prstGeom prst="rect">
            <a:avLst/>
          </a:prstGeom>
        </p:spPr>
        <p:txBody>
          <a:bodyPr/>
          <a:lstStyle/>
          <a:p>
            <a:fld id="{F464D2AA-E71E-4BB6-9508-D45D5BD3FEA2}" type="datetimeFigureOut">
              <a:rPr lang="ar-SA" smtClean="0"/>
              <a:t>02/08/1447</a:t>
            </a:fld>
            <a:endParaRPr lang="ar-SA"/>
          </a:p>
        </p:txBody>
      </p:sp>
      <p:sp>
        <p:nvSpPr>
          <p:cNvPr id="5" name="عنصر نائب للتذييل 4">
            <a:extLst>
              <a:ext uri="{FF2B5EF4-FFF2-40B4-BE49-F238E27FC236}">
                <a16:creationId xmlns:a16="http://schemas.microsoft.com/office/drawing/2014/main" id="{E08A89AC-8EBA-BDFE-FE8E-BBC4ED5CB98A}"/>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79AC304-7419-04E8-F62A-FEA9B5FFEDAB}"/>
              </a:ext>
            </a:extLst>
          </p:cNvPr>
          <p:cNvSpPr>
            <a:spLocks noGrp="1"/>
          </p:cNvSpPr>
          <p:nvPr>
            <p:ph type="sldNum" sz="quarter" idx="12"/>
          </p:nvPr>
        </p:nvSpPr>
        <p:spPr>
          <a:xfrm>
            <a:off x="838200" y="6356350"/>
            <a:ext cx="2743200" cy="365125"/>
          </a:xfrm>
          <a:prstGeom prst="rect">
            <a:avLst/>
          </a:prstGeom>
        </p:spPr>
        <p:txBody>
          <a:bodyPr/>
          <a:lstStyle/>
          <a:p>
            <a:fld id="{36BD1DB2-5E0E-4924-8EDF-385422E06E69}" type="slidenum">
              <a:rPr lang="ar-SA" smtClean="0"/>
              <a:t>‹#›</a:t>
            </a:fld>
            <a:endParaRPr lang="ar-SA"/>
          </a:p>
        </p:txBody>
      </p:sp>
    </p:spTree>
    <p:extLst>
      <p:ext uri="{BB962C8B-B14F-4D97-AF65-F5344CB8AC3E}">
        <p14:creationId xmlns:p14="http://schemas.microsoft.com/office/powerpoint/2010/main" val="3073574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0CB22338-1520-AB32-B179-D07090DC103D}"/>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560701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3.emf"/></Relationships>
</file>

<file path=ppt/slides/_rels/slide2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svg"/><Relationship Id="rId2" Type="http://schemas.openxmlformats.org/officeDocument/2006/relationships/image" Target="../media/image17.jpe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17">
            <a:extLst>
              <a:ext uri="{FF2B5EF4-FFF2-40B4-BE49-F238E27FC236}">
                <a16:creationId xmlns:a16="http://schemas.microsoft.com/office/drawing/2014/main" id="{E745FE48-7103-2E79-CA8C-E72B2E885F0B}"/>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6" name="TextBox 29">
            <a:extLst>
              <a:ext uri="{FF2B5EF4-FFF2-40B4-BE49-F238E27FC236}">
                <a16:creationId xmlns:a16="http://schemas.microsoft.com/office/drawing/2014/main" id="{209A4935-460D-6833-367C-D7B3C336BBF6}"/>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7" name="TextBox 30">
            <a:extLst>
              <a:ext uri="{FF2B5EF4-FFF2-40B4-BE49-F238E27FC236}">
                <a16:creationId xmlns:a16="http://schemas.microsoft.com/office/drawing/2014/main" id="{CA2EEFC5-F92C-4AFB-7A5A-E23CCE242D33}"/>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8" name="Rectangle: Rounded Corners 33">
            <a:extLst>
              <a:ext uri="{FF2B5EF4-FFF2-40B4-BE49-F238E27FC236}">
                <a16:creationId xmlns:a16="http://schemas.microsoft.com/office/drawing/2014/main" id="{F831AE47-D24C-93B6-BE59-C4532B779DA5}"/>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9</a:t>
            </a:r>
          </a:p>
        </p:txBody>
      </p:sp>
      <p:sp>
        <p:nvSpPr>
          <p:cNvPr id="9" name="TextBox 45">
            <a:extLst>
              <a:ext uri="{FF2B5EF4-FFF2-40B4-BE49-F238E27FC236}">
                <a16:creationId xmlns:a16="http://schemas.microsoft.com/office/drawing/2014/main" id="{B01665F2-0A80-37D6-C4F1-9D6AEAF6BD6D}"/>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10" name="Oval 13">
            <a:extLst>
              <a:ext uri="{FF2B5EF4-FFF2-40B4-BE49-F238E27FC236}">
                <a16:creationId xmlns:a16="http://schemas.microsoft.com/office/drawing/2014/main" id="{AC0D544D-616E-F77C-DA1A-86160FA191CD}"/>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A3FA73F1-ABA0-3088-7BFD-74D51EFC66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3070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4B512B33-3FB6-70F4-D983-2DBD0EA6EE34}"/>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52F857E6-5FAD-505D-D6D1-F63EF525CB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691AB95D-4CF0-445E-43B5-4AAEFC87E1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07629C57-F880-9E78-676A-5E6F44ACB8C6}"/>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198D2F62-086E-A03B-C85D-4013079DDA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DD7BF911-940F-E55E-F431-D73A15899A2B}"/>
              </a:ext>
            </a:extLst>
          </p:cNvPr>
          <p:cNvSpPr txBox="1"/>
          <p:nvPr/>
        </p:nvSpPr>
        <p:spPr>
          <a:xfrm>
            <a:off x="6115630" y="1590210"/>
            <a:ext cx="5899940" cy="4362156"/>
          </a:xfrm>
          <a:prstGeom prst="rect">
            <a:avLst/>
          </a:prstGeom>
          <a:noFill/>
        </p:spPr>
        <p:txBody>
          <a:bodyPr wrap="square" rtlCol="0">
            <a:spAutoFit/>
          </a:bodyPr>
          <a:lstStyle/>
          <a:p>
            <a:pPr marL="285750" indent="-285750">
              <a:lnSpc>
                <a:spcPts val="2800"/>
              </a:lnSpc>
              <a:buFont typeface="Wingdings" panose="05000000000000000000" pitchFamily="2" charset="2"/>
              <a:buChar char="v"/>
            </a:pPr>
            <a:r>
              <a:rPr lang="ar-SA" sz="1600" dirty="0">
                <a:solidFill>
                  <a:prstClr val="black"/>
                </a:solidFill>
                <a:latin typeface="Alexandria" pitchFamily="2" charset="-78"/>
                <a:cs typeface="Alexandria" pitchFamily="2" charset="-78"/>
              </a:rPr>
              <a:t>مراجعة المحاضرة السابقة.</a:t>
            </a:r>
            <a:endParaRPr lang="ar-SA" sz="1600" dirty="0">
              <a:latin typeface="Alexandria" pitchFamily="2" charset="-78"/>
              <a:cs typeface="Alexandria" pitchFamily="2" charset="-78"/>
            </a:endParaRP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مفهوم الإبداع الإداري</a:t>
            </a:r>
            <a:r>
              <a:rPr lang="en-US"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خصائص الإبداع الإداري.</a:t>
            </a:r>
            <a:endParaRPr lang="ar-SA" sz="1600" dirty="0">
              <a:latin typeface="Alexandria" pitchFamily="2" charset="-78"/>
              <a:cs typeface="Alexandria" pitchFamily="2" charset="-78"/>
            </a:endParaRP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التفكير المنطقي والتفكير الإبداعي</a:t>
            </a:r>
            <a:r>
              <a:rPr lang="ar-SA"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مميزات التفكير الإبداعي</a:t>
            </a:r>
            <a:r>
              <a:rPr lang="ar-SA"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خصائص التفكير الإبداعي</a:t>
            </a:r>
            <a:r>
              <a:rPr lang="ar-SA"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معوقات التفكير الإبداعي</a:t>
            </a:r>
            <a:r>
              <a:rPr lang="ar-SA"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الإبداع في الإدارة</a:t>
            </a:r>
            <a:r>
              <a:rPr lang="ar-SA"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EG" sz="1600" dirty="0">
                <a:latin typeface="Alexandria" pitchFamily="2" charset="-78"/>
                <a:cs typeface="Alexandria" pitchFamily="2" charset="-78"/>
              </a:rPr>
              <a:t>أنواع الإبداع الإداري</a:t>
            </a:r>
            <a:r>
              <a:rPr lang="ar-SA" sz="1600" dirty="0">
                <a:latin typeface="Alexandria" pitchFamily="2" charset="-78"/>
                <a:cs typeface="Alexandria" pitchFamily="2" charset="-78"/>
              </a:rPr>
              <a:t>.</a:t>
            </a:r>
          </a:p>
          <a:p>
            <a:pPr marL="285750" indent="-285750">
              <a:lnSpc>
                <a:spcPts val="2800"/>
              </a:lnSpc>
              <a:buFont typeface="Wingdings" panose="05000000000000000000" pitchFamily="2" charset="2"/>
              <a:buChar char="v"/>
            </a:pPr>
            <a:r>
              <a:rPr lang="ar-SA" sz="1600" dirty="0">
                <a:latin typeface="Alexandria" pitchFamily="2" charset="-78"/>
                <a:cs typeface="Alexandria" pitchFamily="2" charset="-78"/>
              </a:rPr>
              <a:t>القيادة والإبداع المؤسسي.</a:t>
            </a:r>
          </a:p>
          <a:p>
            <a:pPr marL="285750" indent="-285750">
              <a:lnSpc>
                <a:spcPts val="2800"/>
              </a:lnSpc>
              <a:buFont typeface="Wingdings" panose="05000000000000000000" pitchFamily="2" charset="2"/>
              <a:buChar char="v"/>
            </a:pPr>
            <a:r>
              <a:rPr lang="ar-SA" sz="1600" dirty="0">
                <a:latin typeface="Alexandria" pitchFamily="2" charset="-78"/>
                <a:cs typeface="Alexandria" pitchFamily="2" charset="-78"/>
              </a:rPr>
              <a:t>أنواع الإبداع المؤسسي.</a:t>
            </a:r>
          </a:p>
          <a:p>
            <a:pPr marL="285750" indent="-285750">
              <a:lnSpc>
                <a:spcPts val="2800"/>
              </a:lnSpc>
              <a:buFont typeface="Wingdings" panose="05000000000000000000" pitchFamily="2" charset="2"/>
              <a:buChar char="v"/>
            </a:pPr>
            <a:r>
              <a:rPr lang="ar-SA" sz="1600" dirty="0">
                <a:latin typeface="Alexandria" pitchFamily="2" charset="-78"/>
                <a:cs typeface="Alexandria" pitchFamily="2" charset="-78"/>
              </a:rPr>
              <a:t>القدرات الإبداعية للقيادة المبدعة.</a:t>
            </a:r>
          </a:p>
        </p:txBody>
      </p:sp>
      <p:sp>
        <p:nvSpPr>
          <p:cNvPr id="8" name="Rectangle 31">
            <a:extLst>
              <a:ext uri="{FF2B5EF4-FFF2-40B4-BE49-F238E27FC236}">
                <a16:creationId xmlns:a16="http://schemas.microsoft.com/office/drawing/2014/main" id="{1298F262-D4E5-2E2A-D11E-9B33EAEFD35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24622802-F89A-9694-2372-C7EA9AC5BF6B}"/>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31DAF652-3094-239E-3FEE-963405F98C4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387DABC9-8DD7-FF0C-0E0F-14B7648696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12" name="Graphic 21">
            <a:extLst>
              <a:ext uri="{FF2B5EF4-FFF2-40B4-BE49-F238E27FC236}">
                <a16:creationId xmlns:a16="http://schemas.microsoft.com/office/drawing/2014/main" id="{84A5D693-1110-5D01-2BDD-E3BF49E9B5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0754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4B512B33-3FB6-70F4-D983-2DBD0EA6EE34}"/>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52F857E6-5FAD-505D-D6D1-F63EF525CB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691AB95D-4CF0-445E-43B5-4AAEFC87E1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07629C57-F880-9E78-676A-5E6F44ACB8C6}"/>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198D2F62-086E-A03B-C85D-4013079DDA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DD7BF911-940F-E55E-F431-D73A15899A2B}"/>
              </a:ext>
            </a:extLst>
          </p:cNvPr>
          <p:cNvSpPr txBox="1"/>
          <p:nvPr/>
        </p:nvSpPr>
        <p:spPr>
          <a:xfrm>
            <a:off x="6115630" y="1407326"/>
            <a:ext cx="5899940" cy="4721229"/>
          </a:xfrm>
          <a:prstGeom prst="rect">
            <a:avLst/>
          </a:prstGeom>
          <a:noFill/>
        </p:spPr>
        <p:txBody>
          <a:bodyPr wrap="square" rtlCol="0">
            <a:spAutoFit/>
          </a:bodyPr>
          <a:lstStyle/>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مفهوم التغيير</a:t>
            </a:r>
            <a:r>
              <a:rPr lang="en-US"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أنواع التغيير.</a:t>
            </a:r>
            <a:endParaRPr lang="ar-SA" sz="1600" dirty="0">
              <a:latin typeface="Alexandria" pitchFamily="2" charset="-78"/>
              <a:cs typeface="Alexandria" pitchFamily="2" charset="-78"/>
            </a:endParaRP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أسباب التغيير</a:t>
            </a:r>
            <a:r>
              <a:rPr lang="ar-SA"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أهداف التغيير</a:t>
            </a:r>
            <a:r>
              <a:rPr lang="ar-SA"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مراحل عملية التغيير</a:t>
            </a:r>
            <a:r>
              <a:rPr lang="ar-SA"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أهمية التغيير في حياة المنظمات المعاصرة</a:t>
            </a:r>
            <a:r>
              <a:rPr lang="ar-SA"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أبعاد التغيير في المنظمات المعاصرة</a:t>
            </a:r>
            <a:r>
              <a:rPr lang="ar-SA"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EG" sz="1600" dirty="0">
                <a:latin typeface="Alexandria" pitchFamily="2" charset="-78"/>
                <a:cs typeface="Alexandria" pitchFamily="2" charset="-78"/>
              </a:rPr>
              <a:t>القيادة الإدارية في ظل ثقافة التغيير</a:t>
            </a:r>
            <a:r>
              <a:rPr lang="ar-SA" sz="1600" dirty="0">
                <a:latin typeface="Alexandria" pitchFamily="2" charset="-78"/>
                <a:cs typeface="Alexandria" pitchFamily="2" charset="-78"/>
              </a:rPr>
              <a:t>.</a:t>
            </a:r>
          </a:p>
          <a:p>
            <a:pPr marL="285750" indent="-285750" algn="r" rtl="1">
              <a:lnSpc>
                <a:spcPts val="2800"/>
              </a:lnSpc>
              <a:buFont typeface="Wingdings" panose="05000000000000000000" pitchFamily="2" charset="2"/>
              <a:buChar char="v"/>
            </a:pPr>
            <a:r>
              <a:rPr lang="ar-SA" sz="1600" dirty="0">
                <a:latin typeface="Alexandria" pitchFamily="2" charset="-78"/>
                <a:cs typeface="Alexandria" pitchFamily="2" charset="-78"/>
              </a:rPr>
              <a:t>القيادة الإدارية وإدارة التغيير.</a:t>
            </a:r>
          </a:p>
          <a:p>
            <a:pPr marL="285750" indent="-285750">
              <a:lnSpc>
                <a:spcPts val="2800"/>
              </a:lnSpc>
              <a:buFont typeface="Wingdings" panose="05000000000000000000" pitchFamily="2" charset="2"/>
              <a:buChar char="v"/>
            </a:pPr>
            <a:r>
              <a:rPr lang="ar-SA" sz="1600" dirty="0">
                <a:solidFill>
                  <a:prstClr val="black"/>
                </a:solidFill>
                <a:latin typeface="Alexandria" pitchFamily="2" charset="-78"/>
                <a:cs typeface="Alexandria" pitchFamily="2" charset="-78"/>
              </a:rPr>
              <a:t>استراتيجيات التغيير المخطط.</a:t>
            </a:r>
          </a:p>
          <a:p>
            <a:pPr marL="285750" indent="-285750">
              <a:lnSpc>
                <a:spcPts val="2800"/>
              </a:lnSpc>
              <a:buFont typeface="Wingdings" panose="05000000000000000000" pitchFamily="2" charset="2"/>
              <a:buChar char="v"/>
            </a:pPr>
            <a:r>
              <a:rPr lang="ar-SA" sz="1600" dirty="0">
                <a:solidFill>
                  <a:prstClr val="black"/>
                </a:solidFill>
                <a:latin typeface="Alexandria" pitchFamily="2" charset="-78"/>
                <a:cs typeface="Alexandria" pitchFamily="2" charset="-78"/>
              </a:rPr>
              <a:t>مقاومة التغيير.</a:t>
            </a:r>
          </a:p>
          <a:p>
            <a:pPr marL="285750" indent="-285750">
              <a:lnSpc>
                <a:spcPts val="2800"/>
              </a:lnSpc>
              <a:buFont typeface="Wingdings" panose="05000000000000000000" pitchFamily="2" charset="2"/>
              <a:buChar char="v"/>
            </a:pPr>
            <a:r>
              <a:rPr lang="ar-SA" sz="1600" dirty="0">
                <a:latin typeface="Alexandria" pitchFamily="2" charset="-78"/>
                <a:cs typeface="Alexandria" pitchFamily="2" charset="-78"/>
              </a:rPr>
              <a:t>فاعلية القيادة الإدارية في عملية التغيير.</a:t>
            </a:r>
          </a:p>
          <a:p>
            <a:pPr marL="285750" indent="-285750">
              <a:lnSpc>
                <a:spcPts val="28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1298F262-D4E5-2E2A-D11E-9B33EAEFD35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24622802-F89A-9694-2372-C7EA9AC5BF6B}"/>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31DAF652-3094-239E-3FEE-963405F98C4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387DABC9-8DD7-FF0C-0E0F-14B7648696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12" name="Graphic 21">
            <a:extLst>
              <a:ext uri="{FF2B5EF4-FFF2-40B4-BE49-F238E27FC236}">
                <a16:creationId xmlns:a16="http://schemas.microsoft.com/office/drawing/2014/main" id="{84A5D693-1110-5D01-2BDD-E3BF49E9B5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9649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008" y="2044527"/>
            <a:ext cx="9948813" cy="1234252"/>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4794102" y="2179985"/>
            <a:ext cx="2459075" cy="571503"/>
          </a:xfrm>
          <a:prstGeom prst="rect">
            <a:avLst/>
          </a:prstGeom>
          <a:noFill/>
        </p:spPr>
        <p:txBody>
          <a:bodyPr wrap="square">
            <a:spAutoFit/>
          </a:bodyPr>
          <a:lstStyle/>
          <a:p>
            <a:pPr algn="ctr" rtl="1">
              <a:lnSpc>
                <a:spcPct val="150000"/>
              </a:lnSpc>
            </a:pPr>
            <a:r>
              <a:rPr lang="ar-SA" sz="1100" b="1" dirty="0">
                <a:solidFill>
                  <a:schemeClr val="bg1"/>
                </a:solidFill>
                <a:latin typeface="Alexandria" pitchFamily="2" charset="-78"/>
                <a:cs typeface="Alexandria" pitchFamily="2" charset="-78"/>
              </a:rPr>
              <a:t>القيادة الإدارية وإدارة الوقت والتمكين</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422519" y="3067171"/>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الوقت</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124208" y="3083091"/>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التمكين</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976726" y="3470543"/>
            <a:ext cx="3404247" cy="1384995"/>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إدارة الوقت وأهميته للقيادة</a:t>
            </a:r>
          </a:p>
          <a:p>
            <a:pPr marL="171450" indent="-171450" algn="justLow">
              <a:buFont typeface="Arial" panose="020B0604020202020204" pitchFamily="34" charset="0"/>
              <a:buChar char="•"/>
            </a:pPr>
            <a:r>
              <a:rPr lang="ar-SA" sz="1400" dirty="0">
                <a:latin typeface="Alexandria" pitchFamily="2" charset="-78"/>
                <a:cs typeface="Alexandria" pitchFamily="2" charset="-78"/>
              </a:rPr>
              <a:t>إدارة الوقت هي إدارة للذات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فوائد تنظيم الوقت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المؤثرة على استخدام الوقت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الإدارة الفاعلة للوقت</a:t>
            </a:r>
          </a:p>
          <a:p>
            <a:pPr marL="171450" indent="-171450" algn="justLow">
              <a:buFont typeface="Arial" panose="020B0604020202020204" pitchFamily="34" charset="0"/>
              <a:buChar char="•"/>
            </a:pPr>
            <a:r>
              <a:rPr lang="ar-SA" sz="1400" dirty="0">
                <a:latin typeface="Alexandria" pitchFamily="2" charset="-78"/>
                <a:cs typeface="Alexandria" pitchFamily="2" charset="-78"/>
              </a:rPr>
              <a:t>خطوات تنظيم الوقت</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893281" y="3472815"/>
            <a:ext cx="2401901" cy="1169551"/>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مقدمة</a:t>
            </a:r>
          </a:p>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تمكين العاملين</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التمكين</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التمكين كاستراتيجية إدارية</a:t>
            </a:r>
          </a:p>
          <a:p>
            <a:pPr marL="171450" indent="-171450" algn="justLow">
              <a:buFont typeface="Arial" panose="020B0604020202020204" pitchFamily="34" charset="0"/>
              <a:buChar char="•"/>
            </a:pPr>
            <a:r>
              <a:rPr lang="ar-SA" sz="1400" dirty="0">
                <a:latin typeface="Alexandria" pitchFamily="2" charset="-78"/>
                <a:cs typeface="Alexandria" pitchFamily="2" charset="-78"/>
              </a:rPr>
              <a:t>خطوات تمكين العاملين</a:t>
            </a:r>
          </a:p>
        </p:txBody>
      </p:sp>
    </p:spTree>
    <p:extLst>
      <p:ext uri="{BB962C8B-B14F-4D97-AF65-F5344CB8AC3E}">
        <p14:creationId xmlns:p14="http://schemas.microsoft.com/office/powerpoint/2010/main" val="2800001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1C68553-8FF0-70F1-C8D6-2C2341E3A8EC}"/>
              </a:ext>
            </a:extLst>
          </p:cNvPr>
          <p:cNvSpPr/>
          <p:nvPr/>
        </p:nvSpPr>
        <p:spPr>
          <a:xfrm>
            <a:off x="-1388242"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C25CC6E-3D95-74BC-445A-7A435E8EF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825838ED-B230-0637-C0B1-F71467CE790F}"/>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120F29B7-B266-5B27-630A-D066E12F6B2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DC843C53-FAC8-7F38-4E4E-803CA1C9FDB2}"/>
              </a:ext>
            </a:extLst>
          </p:cNvPr>
          <p:cNvSpPr txBox="1"/>
          <p:nvPr/>
        </p:nvSpPr>
        <p:spPr>
          <a:xfrm>
            <a:off x="6242989" y="1276857"/>
            <a:ext cx="4815742"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القيادة الإدارية والإبداع وإدارة التغيير</a:t>
            </a:r>
          </a:p>
        </p:txBody>
      </p:sp>
      <p:sp>
        <p:nvSpPr>
          <p:cNvPr id="7" name="TextBox 41">
            <a:extLst>
              <a:ext uri="{FF2B5EF4-FFF2-40B4-BE49-F238E27FC236}">
                <a16:creationId xmlns:a16="http://schemas.microsoft.com/office/drawing/2014/main" id="{9BACAAA5-1419-5A30-D723-0EB0FFEBF323}"/>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492EDB9C-7C8A-B394-C42F-19D27B9E3C0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9</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5A54CCE2-AE9A-DEBC-4B7F-20CE123E00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spTree>
    <p:extLst>
      <p:ext uri="{BB962C8B-B14F-4D97-AF65-F5344CB8AC3E}">
        <p14:creationId xmlns:p14="http://schemas.microsoft.com/office/powerpoint/2010/main" val="2887190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F776E7-FAE0-9BDF-D7F5-10C0617A259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74C12D07-CFF1-8B9D-98E8-DB56E83BDEFC}"/>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8A07D9E8-7890-41D5-BEAA-0F665C08AFE6}"/>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58275EE-B6A4-BCFA-7EA0-E9B317E71269}"/>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86222A27-ECC3-6F84-90D8-734A39FD5B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975EBD4D-9B70-2F92-0531-AD4B566575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a:t>
            </a:r>
          </a:p>
        </p:txBody>
      </p:sp>
      <p:pic>
        <p:nvPicPr>
          <p:cNvPr id="8" name="Graphic 21">
            <a:extLst>
              <a:ext uri="{FF2B5EF4-FFF2-40B4-BE49-F238E27FC236}">
                <a16:creationId xmlns:a16="http://schemas.microsoft.com/office/drawing/2014/main" id="{DABB7871-CB63-6E98-D639-521885320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121A8618-E5B7-5D3A-673D-00B7BE251A28}"/>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الإبداع الإداري</a:t>
            </a:r>
          </a:p>
        </p:txBody>
      </p:sp>
      <p:pic>
        <p:nvPicPr>
          <p:cNvPr id="12" name="صورة 11">
            <a:extLst>
              <a:ext uri="{FF2B5EF4-FFF2-40B4-BE49-F238E27FC236}">
                <a16:creationId xmlns:a16="http://schemas.microsoft.com/office/drawing/2014/main" id="{86046D72-3786-1FCE-8F06-2698F7FCE44B}"/>
              </a:ext>
            </a:extLst>
          </p:cNvPr>
          <p:cNvPicPr>
            <a:picLocks noChangeAspect="1"/>
          </p:cNvPicPr>
          <p:nvPr/>
        </p:nvPicPr>
        <p:blipFill rotWithShape="1">
          <a:blip r:embed="rId3">
            <a:extLst>
              <a:ext uri="{28A0092B-C50C-407E-A947-70E740481C1C}">
                <a14:useLocalDpi xmlns:a14="http://schemas.microsoft.com/office/drawing/2010/main" val="0"/>
              </a:ext>
            </a:extLst>
          </a:blip>
          <a:srcRect l="1801" t="15396" r="2451"/>
          <a:stretch/>
        </p:blipFill>
        <p:spPr>
          <a:xfrm>
            <a:off x="6212786" y="1979509"/>
            <a:ext cx="5857294"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485009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3E53F87-3633-7C11-ECF9-A7FCAFDFEAE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E9BA9A0-9C0E-3EAA-2455-35BB8104581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الإبداع الإداري</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DAA3F79A-6DEE-C41D-AE47-0BF1AA0A766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4491DA59-6E9F-289D-D4D8-09EBCF85A0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791BADA-2CDB-2DFA-5C0E-51F7FB76415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D188445-C82D-1F3B-8DA5-88D7762B26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EE369B7C-C88A-D9E6-B682-870B5F8A49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2E623C9F-5A10-AABA-8962-C70831CA79C8}"/>
              </a:ext>
            </a:extLst>
          </p:cNvPr>
          <p:cNvSpPr txBox="1"/>
          <p:nvPr/>
        </p:nvSpPr>
        <p:spPr>
          <a:xfrm>
            <a:off x="1012648" y="2243500"/>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لم يحظى الإبداع لفترة طويلة من الزمن بالاهتمام من جانب الباحثين، ولهذا السبب كان الأثر الواضح في تباين آراء العلماء فيما يخص مفهوم الإبداع، ونتيجة لذلك كان من الصعب إيجاد تعريف محدد ومتفق عليه، كما أن هناك عدد من الأسباب أدت إلى التأخر في الاهتمام بالإبداع نذكر منها:</a:t>
            </a:r>
          </a:p>
        </p:txBody>
      </p:sp>
      <p:sp>
        <p:nvSpPr>
          <p:cNvPr id="10" name="Round Diagonal Corner Rectangle 17">
            <a:extLst>
              <a:ext uri="{FF2B5EF4-FFF2-40B4-BE49-F238E27FC236}">
                <a16:creationId xmlns:a16="http://schemas.microsoft.com/office/drawing/2014/main" id="{890C3A04-5116-739A-5429-C3F828B656FF}"/>
              </a:ext>
            </a:extLst>
          </p:cNvPr>
          <p:cNvSpPr/>
          <p:nvPr/>
        </p:nvSpPr>
        <p:spPr>
          <a:xfrm>
            <a:off x="1263700" y="3587440"/>
            <a:ext cx="956772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الاعتقاد السائد قديماً بأن الإبداع موهبة لا يمكن التدخل فيها من أجل غرسها في شخص لم تولد معه.</a:t>
            </a:r>
          </a:p>
        </p:txBody>
      </p:sp>
      <p:sp>
        <p:nvSpPr>
          <p:cNvPr id="11" name="Round Diagonal Corner Rectangle 17">
            <a:extLst>
              <a:ext uri="{FF2B5EF4-FFF2-40B4-BE49-F238E27FC236}">
                <a16:creationId xmlns:a16="http://schemas.microsoft.com/office/drawing/2014/main" id="{5154EA48-2318-C81B-FEC9-DB9C8E773726}"/>
              </a:ext>
            </a:extLst>
          </p:cNvPr>
          <p:cNvSpPr/>
          <p:nvPr/>
        </p:nvSpPr>
        <p:spPr>
          <a:xfrm>
            <a:off x="1263700" y="4287220"/>
            <a:ext cx="956772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الاعتقاد بأن الإبداع لا يتمتع به إلا عدد قليل من الناس.</a:t>
            </a:r>
          </a:p>
        </p:txBody>
      </p:sp>
      <p:sp>
        <p:nvSpPr>
          <p:cNvPr id="12" name="Round Diagonal Corner Rectangle 17">
            <a:extLst>
              <a:ext uri="{FF2B5EF4-FFF2-40B4-BE49-F238E27FC236}">
                <a16:creationId xmlns:a16="http://schemas.microsoft.com/office/drawing/2014/main" id="{57ED98A6-4249-BEFF-2282-D1325EA7B1BD}"/>
              </a:ext>
            </a:extLst>
          </p:cNvPr>
          <p:cNvSpPr/>
          <p:nvPr/>
        </p:nvSpPr>
        <p:spPr>
          <a:xfrm>
            <a:off x="1263700" y="4987000"/>
            <a:ext cx="956772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صعوبة قياس الإبداع مقارنة بالظواهر النفسية الأخرى كالذكاء والشخصية والقدرة الحركية.</a:t>
            </a:r>
          </a:p>
        </p:txBody>
      </p:sp>
    </p:spTree>
    <p:extLst>
      <p:ext uri="{BB962C8B-B14F-4D97-AF65-F5344CB8AC3E}">
        <p14:creationId xmlns:p14="http://schemas.microsoft.com/office/powerpoint/2010/main" val="1894052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الإبداع الإداري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2308" y="2147607"/>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وقد تطور مفهوم الإبداع من خلال العصور حتى وصل إلى مفهومه الحالي وقد وجد "دونالد </a:t>
            </a:r>
            <a:r>
              <a:rPr kumimoji="0" lang="ar-SA" sz="1600" b="0" i="0" u="none" strike="noStrike" kern="0" cap="none" spc="0" normalizeH="0" baseline="0" noProof="0" dirty="0" err="1">
                <a:ln>
                  <a:noFill/>
                </a:ln>
                <a:solidFill>
                  <a:prstClr val="black"/>
                </a:solidFill>
                <a:effectLst/>
                <a:uLnTx/>
                <a:uFillTx/>
                <a:latin typeface="Alexandria" charset="0"/>
                <a:ea typeface="+mn-ea"/>
                <a:cs typeface="Alexandria" charset="0"/>
              </a:rPr>
              <a:t>ماكينون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الباحث المشهور في الإبداع أنه لا يمكن تحديد مفهوم الإبداع إلا إذا أحطنا إحاطة شاملة في الجوانب أو المظاهر المتداخلة والمكونة للإبداع، وهذه المكونات هي:</a:t>
            </a:r>
          </a:p>
        </p:txBody>
      </p:sp>
      <p:grpSp>
        <p:nvGrpSpPr>
          <p:cNvPr id="13" name="مجموعة 12">
            <a:extLst>
              <a:ext uri="{FF2B5EF4-FFF2-40B4-BE49-F238E27FC236}">
                <a16:creationId xmlns:a16="http://schemas.microsoft.com/office/drawing/2014/main" id="{7D4EEE0C-743A-AA7A-B74A-62A6AEA4160F}"/>
              </a:ext>
            </a:extLst>
          </p:cNvPr>
          <p:cNvGrpSpPr/>
          <p:nvPr/>
        </p:nvGrpSpPr>
        <p:grpSpPr>
          <a:xfrm>
            <a:off x="8769606" y="3451106"/>
            <a:ext cx="2289670" cy="2472925"/>
            <a:chOff x="9721778" y="842765"/>
            <a:chExt cx="1705012" cy="2854800"/>
          </a:xfrm>
          <a:solidFill>
            <a:schemeClr val="accent4">
              <a:lumMod val="40000"/>
              <a:lumOff val="60000"/>
            </a:schemeClr>
          </a:solidFill>
        </p:grpSpPr>
        <p:sp>
          <p:nvSpPr>
            <p:cNvPr id="14" name="مستطيل 13">
              <a:extLst>
                <a:ext uri="{FF2B5EF4-FFF2-40B4-BE49-F238E27FC236}">
                  <a16:creationId xmlns:a16="http://schemas.microsoft.com/office/drawing/2014/main" id="{EE50FDEA-7905-15DE-7B25-93FA5DEC0970}"/>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400" dirty="0">
                <a:solidFill>
                  <a:schemeClr val="bg1"/>
                </a:solidFill>
              </a:endParaRPr>
            </a:p>
          </p:txBody>
        </p:sp>
        <p:sp>
          <p:nvSpPr>
            <p:cNvPr id="15" name="مربع نص 14">
              <a:extLst>
                <a:ext uri="{FF2B5EF4-FFF2-40B4-BE49-F238E27FC236}">
                  <a16:creationId xmlns:a16="http://schemas.microsoft.com/office/drawing/2014/main" id="{07208540-EE44-A12C-2023-FDCD63BF9F01}"/>
                </a:ext>
              </a:extLst>
            </p:cNvPr>
            <p:cNvSpPr txBox="1"/>
            <p:nvPr/>
          </p:nvSpPr>
          <p:spPr>
            <a:xfrm>
              <a:off x="9721778" y="842765"/>
              <a:ext cx="1705012" cy="2854800"/>
            </a:xfrm>
            <a:prstGeom prst="rect">
              <a:avLst/>
            </a:prstGeom>
            <a:solidFill>
              <a:srgbClr val="F58221"/>
            </a:solid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ctr">
                <a:lnSpc>
                  <a:spcPct val="150000"/>
                </a:lnSpc>
              </a:pPr>
              <a:r>
                <a:rPr kumimoji="0" lang="ar-SA" sz="1400" b="1" i="0" u="none" strike="noStrike" kern="0" cap="none" spc="0" normalizeH="0" baseline="0" noProof="0" dirty="0">
                  <a:ln>
                    <a:noFill/>
                  </a:ln>
                  <a:solidFill>
                    <a:schemeClr val="bg1"/>
                  </a:solidFill>
                  <a:effectLst/>
                  <a:uLnTx/>
                  <a:uFillTx/>
                  <a:latin typeface="Alexandria" charset="0"/>
                  <a:ea typeface="+mn-ea"/>
                  <a:cs typeface="Alexandria" charset="0"/>
                </a:rPr>
                <a:t>1- الموقف الإبداعي:</a:t>
              </a:r>
            </a:p>
            <a:p>
              <a:pPr algn="justLow">
                <a:lnSpc>
                  <a:spcPct val="150000"/>
                </a:lnSpc>
              </a:pPr>
              <a:r>
                <a:rPr lang="ar-SA" sz="1400" kern="0" spc="-10" dirty="0">
                  <a:solidFill>
                    <a:srgbClr val="FFFFFE"/>
                  </a:solidFill>
                  <a:latin typeface="Alexandria" charset="0"/>
                  <a:cs typeface="Alexandria" charset="0"/>
                </a:rPr>
                <a:t>الإبداع يرتبط بالموقف الذي تفاعل معه الفرد ويظهر حلاً غير مألوف، ولكن ينبغي أن تتسم الأفكار الخلاقة بالعملية أيضاً حتى تكون فكرة خلاقة.</a:t>
              </a:r>
            </a:p>
          </p:txBody>
        </p:sp>
      </p:grpSp>
      <p:grpSp>
        <p:nvGrpSpPr>
          <p:cNvPr id="16" name="مجموعة 15">
            <a:extLst>
              <a:ext uri="{FF2B5EF4-FFF2-40B4-BE49-F238E27FC236}">
                <a16:creationId xmlns:a16="http://schemas.microsoft.com/office/drawing/2014/main" id="{8A9617FF-5DBC-8ACB-6102-5785AA0F9BBF}"/>
              </a:ext>
            </a:extLst>
          </p:cNvPr>
          <p:cNvGrpSpPr/>
          <p:nvPr/>
        </p:nvGrpSpPr>
        <p:grpSpPr>
          <a:xfrm>
            <a:off x="6222215" y="3451104"/>
            <a:ext cx="2289670" cy="2472927"/>
            <a:chOff x="9721778" y="842765"/>
            <a:chExt cx="1705012" cy="2854800"/>
          </a:xfrm>
          <a:solidFill>
            <a:schemeClr val="accent4">
              <a:lumMod val="40000"/>
              <a:lumOff val="60000"/>
            </a:schemeClr>
          </a:solidFill>
        </p:grpSpPr>
        <p:sp>
          <p:nvSpPr>
            <p:cNvPr id="17" name="مستطيل 16">
              <a:extLst>
                <a:ext uri="{FF2B5EF4-FFF2-40B4-BE49-F238E27FC236}">
                  <a16:creationId xmlns:a16="http://schemas.microsoft.com/office/drawing/2014/main" id="{EAFD41FF-B27E-705F-1012-3ADCC6294B07}"/>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400" dirty="0">
                <a:solidFill>
                  <a:schemeClr val="bg1"/>
                </a:solidFill>
              </a:endParaRPr>
            </a:p>
          </p:txBody>
        </p:sp>
        <p:sp>
          <p:nvSpPr>
            <p:cNvPr id="18" name="مربع نص 17">
              <a:extLst>
                <a:ext uri="{FF2B5EF4-FFF2-40B4-BE49-F238E27FC236}">
                  <a16:creationId xmlns:a16="http://schemas.microsoft.com/office/drawing/2014/main" id="{2571ACE1-22C4-BA39-9383-69D70B6FB7D4}"/>
                </a:ext>
              </a:extLst>
            </p:cNvPr>
            <p:cNvSpPr txBox="1"/>
            <p:nvPr/>
          </p:nvSpPr>
          <p:spPr>
            <a:xfrm>
              <a:off x="9721778" y="842765"/>
              <a:ext cx="1705012" cy="2854800"/>
            </a:xfrm>
            <a:prstGeom prst="rect">
              <a:avLst/>
            </a:prstGeom>
            <a:solidFill>
              <a:srgbClr val="203E5F"/>
            </a:solid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ctr">
                <a:lnSpc>
                  <a:spcPct val="150000"/>
                </a:lnSpc>
              </a:pPr>
              <a:r>
                <a:rPr kumimoji="0" lang="ar-SA" sz="1400" b="1" i="0" u="none" strike="noStrike" kern="0" cap="none" spc="0" normalizeH="0" baseline="0" noProof="0" dirty="0">
                  <a:ln>
                    <a:noFill/>
                  </a:ln>
                  <a:solidFill>
                    <a:schemeClr val="bg1"/>
                  </a:solidFill>
                  <a:effectLst/>
                  <a:uLnTx/>
                  <a:uFillTx/>
                  <a:latin typeface="Alexandria" charset="0"/>
                  <a:ea typeface="+mn-ea"/>
                  <a:cs typeface="Alexandria" charset="0"/>
                </a:rPr>
                <a:t>2- الشخص المبدع:</a:t>
              </a:r>
            </a:p>
            <a:p>
              <a:pPr algn="justLow">
                <a:lnSpc>
                  <a:spcPct val="150000"/>
                </a:lnSpc>
              </a:pPr>
              <a:r>
                <a:rPr lang="ar-SA" sz="1400" kern="0" spc="-10" dirty="0">
                  <a:solidFill>
                    <a:srgbClr val="FFFFFE"/>
                  </a:solidFill>
                  <a:latin typeface="Alexandria" charset="0"/>
                  <a:cs typeface="Alexandria" charset="0"/>
                </a:rPr>
                <a:t>هو شخص يجب أن يتميز بخصائص عقلية معرفية وخصائص شخصية انفعالية تدفعه للإبداع.</a:t>
              </a:r>
            </a:p>
          </p:txBody>
        </p:sp>
      </p:grpSp>
      <p:grpSp>
        <p:nvGrpSpPr>
          <p:cNvPr id="19" name="مجموعة 18">
            <a:extLst>
              <a:ext uri="{FF2B5EF4-FFF2-40B4-BE49-F238E27FC236}">
                <a16:creationId xmlns:a16="http://schemas.microsoft.com/office/drawing/2014/main" id="{C3D73826-ED89-FE28-1320-8B6C322FF5BF}"/>
              </a:ext>
            </a:extLst>
          </p:cNvPr>
          <p:cNvGrpSpPr/>
          <p:nvPr/>
        </p:nvGrpSpPr>
        <p:grpSpPr>
          <a:xfrm>
            <a:off x="3680117" y="3438198"/>
            <a:ext cx="2289670" cy="2472927"/>
            <a:chOff x="9721778" y="842765"/>
            <a:chExt cx="1705012" cy="2854800"/>
          </a:xfrm>
          <a:solidFill>
            <a:schemeClr val="accent4">
              <a:lumMod val="40000"/>
              <a:lumOff val="60000"/>
            </a:schemeClr>
          </a:solidFill>
        </p:grpSpPr>
        <p:sp>
          <p:nvSpPr>
            <p:cNvPr id="20" name="مستطيل 19">
              <a:extLst>
                <a:ext uri="{FF2B5EF4-FFF2-40B4-BE49-F238E27FC236}">
                  <a16:creationId xmlns:a16="http://schemas.microsoft.com/office/drawing/2014/main" id="{9E1E8C08-C20A-A90E-C8A0-91B40FE53FBF}"/>
                </a:ext>
              </a:extLst>
            </p:cNvPr>
            <p:cNvSpPr/>
            <p:nvPr/>
          </p:nvSpPr>
          <p:spPr>
            <a:xfrm>
              <a:off x="9721778" y="842765"/>
              <a:ext cx="1705012" cy="2854800"/>
            </a:xfrm>
            <a:prstGeom prst="rect">
              <a:avLst/>
            </a:prstGeom>
            <a:grpFill/>
            <a:ln>
              <a:solidFill>
                <a:schemeClr val="tx1"/>
              </a:solidFill>
              <a:prstDash val="lgDash"/>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gn="justLow"/>
              <a:endParaRPr lang="ar-SA" sz="1400" dirty="0">
                <a:solidFill>
                  <a:srgbClr val="203E5F"/>
                </a:solidFill>
              </a:endParaRPr>
            </a:p>
          </p:txBody>
        </p:sp>
        <p:sp>
          <p:nvSpPr>
            <p:cNvPr id="21" name="مربع نص 20">
              <a:extLst>
                <a:ext uri="{FF2B5EF4-FFF2-40B4-BE49-F238E27FC236}">
                  <a16:creationId xmlns:a16="http://schemas.microsoft.com/office/drawing/2014/main" id="{62B04478-7EEE-68E1-5415-BA22F633D185}"/>
                </a:ext>
              </a:extLst>
            </p:cNvPr>
            <p:cNvSpPr txBox="1"/>
            <p:nvPr/>
          </p:nvSpPr>
          <p:spPr>
            <a:xfrm>
              <a:off x="9721778" y="842765"/>
              <a:ext cx="1705012" cy="2854800"/>
            </a:xfrm>
            <a:prstGeom prst="rect">
              <a:avLst/>
            </a:prstGeom>
            <a:solidFill>
              <a:srgbClr val="FFCC00"/>
            </a:solid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ctr">
                <a:lnSpc>
                  <a:spcPct val="150000"/>
                </a:lnSpc>
              </a:pPr>
              <a:r>
                <a:rPr kumimoji="0" lang="ar-SA" sz="1400" b="1" i="0" u="none" strike="noStrike" kern="0" cap="none" spc="0" normalizeH="0" baseline="0" noProof="0" dirty="0">
                  <a:ln>
                    <a:noFill/>
                  </a:ln>
                  <a:solidFill>
                    <a:srgbClr val="1D4577"/>
                  </a:solidFill>
                  <a:effectLst/>
                  <a:uLnTx/>
                  <a:uFillTx/>
                  <a:latin typeface="Alexandria" charset="0"/>
                  <a:ea typeface="+mn-ea"/>
                  <a:cs typeface="Alexandria" charset="0"/>
                </a:rPr>
                <a:t>3- العملية الإبداعية:</a:t>
              </a:r>
            </a:p>
            <a:p>
              <a:pPr algn="justLow">
                <a:lnSpc>
                  <a:spcPct val="150000"/>
                </a:lnSpc>
              </a:pPr>
              <a:r>
                <a:rPr lang="ar-SA" sz="1400" kern="0" spc="-10" dirty="0">
                  <a:solidFill>
                    <a:srgbClr val="1D4577"/>
                  </a:solidFill>
                  <a:latin typeface="Alexandria" charset="0"/>
                  <a:cs typeface="Alexandria" charset="0"/>
                </a:rPr>
                <a:t>عملية معرفية ذهنية، حيث يكون الفرد في هذه العملية نشطا منظما للخبرات لكي يستجيب للموقف الجديد.</a:t>
              </a:r>
            </a:p>
            <a:p>
              <a:pPr algn="justLow" rtl="1">
                <a:lnSpc>
                  <a:spcPct val="150000"/>
                </a:lnSpc>
                <a:defRPr lang="en-US"/>
              </a:pPr>
              <a:endParaRPr lang="ar-SA" sz="1400" dirty="0">
                <a:solidFill>
                  <a:srgbClr val="203E5F"/>
                </a:solidFill>
                <a:latin typeface="Alexandria" charset="0"/>
                <a:cs typeface="Alexandria" charset="0"/>
              </a:endParaRPr>
            </a:p>
          </p:txBody>
        </p:sp>
      </p:grpSp>
      <p:sp>
        <p:nvSpPr>
          <p:cNvPr id="24" name="مربع نص 23">
            <a:extLst>
              <a:ext uri="{FF2B5EF4-FFF2-40B4-BE49-F238E27FC236}">
                <a16:creationId xmlns:a16="http://schemas.microsoft.com/office/drawing/2014/main" id="{35E5684C-D441-4A6F-E8B5-EA3CB535687F}"/>
              </a:ext>
            </a:extLst>
          </p:cNvPr>
          <p:cNvSpPr txBox="1"/>
          <p:nvPr/>
        </p:nvSpPr>
        <p:spPr>
          <a:xfrm>
            <a:off x="1132724" y="3438198"/>
            <a:ext cx="2289670" cy="2472927"/>
          </a:xfrm>
          <a:prstGeom prst="rect">
            <a:avLst/>
          </a:prstGeom>
          <a:solidFill>
            <a:srgbClr val="FEEFCF"/>
          </a:solidFill>
          <a:ln>
            <a:solidFill>
              <a:schemeClr val="tx1"/>
            </a:solidFill>
            <a:prstDash val="lgDash"/>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ctr">
              <a:lnSpc>
                <a:spcPct val="150000"/>
              </a:lnSpc>
            </a:pPr>
            <a:r>
              <a:rPr kumimoji="0" lang="ar-SA" sz="1400" b="1" i="0" u="none" strike="noStrike" kern="0" cap="none" spc="0" normalizeH="0" baseline="0" noProof="0" dirty="0">
                <a:ln>
                  <a:noFill/>
                </a:ln>
                <a:solidFill>
                  <a:srgbClr val="1D4577"/>
                </a:solidFill>
                <a:effectLst/>
                <a:uLnTx/>
                <a:uFillTx/>
                <a:latin typeface="Alexandria" charset="0"/>
                <a:ea typeface="+mn-ea"/>
                <a:cs typeface="Alexandria" charset="0"/>
              </a:rPr>
              <a:t>4- الإنتاج الإبداعي:</a:t>
            </a:r>
          </a:p>
          <a:p>
            <a:pPr algn="justLow">
              <a:lnSpc>
                <a:spcPct val="150000"/>
              </a:lnSpc>
            </a:pPr>
            <a:r>
              <a:rPr lang="ar-SA" sz="1400" kern="0" spc="-10" dirty="0">
                <a:solidFill>
                  <a:srgbClr val="1D4577"/>
                </a:solidFill>
                <a:latin typeface="Alexandria" charset="0"/>
                <a:cs typeface="Alexandria" charset="0"/>
              </a:rPr>
              <a:t>هو أحد جوانب تفاعل الإنسان مع البيئة ويقاس الإبداع في أحد جوانبه بكمية الإنتاج وصوره، فالإنتاج الإبداعي محك أو مقياس للإبداع.</a:t>
            </a:r>
          </a:p>
        </p:txBody>
      </p:sp>
    </p:spTree>
    <p:extLst>
      <p:ext uri="{BB962C8B-B14F-4D97-AF65-F5344CB8AC3E}">
        <p14:creationId xmlns:p14="http://schemas.microsoft.com/office/powerpoint/2010/main" val="133608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الإبداع الإداري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8" name="مجموعة 37">
            <a:extLst>
              <a:ext uri="{FF2B5EF4-FFF2-40B4-BE49-F238E27FC236}">
                <a16:creationId xmlns:a16="http://schemas.microsoft.com/office/drawing/2014/main" id="{232CFA95-8418-6474-C4E7-D73ADB2341FB}"/>
              </a:ext>
            </a:extLst>
          </p:cNvPr>
          <p:cNvGrpSpPr/>
          <p:nvPr/>
        </p:nvGrpSpPr>
        <p:grpSpPr>
          <a:xfrm>
            <a:off x="942309" y="2574298"/>
            <a:ext cx="10240162" cy="3333752"/>
            <a:chOff x="3768015" y="1714577"/>
            <a:chExt cx="10045251" cy="4544458"/>
          </a:xfrm>
          <a:solidFill>
            <a:srgbClr val="FEEFCF"/>
          </a:solidFill>
        </p:grpSpPr>
        <p:sp>
          <p:nvSpPr>
            <p:cNvPr id="39" name="Rectangle: Rounded Corners 217">
              <a:extLst>
                <a:ext uri="{FF2B5EF4-FFF2-40B4-BE49-F238E27FC236}">
                  <a16:creationId xmlns:a16="http://schemas.microsoft.com/office/drawing/2014/main" id="{F7D77102-542E-18AA-4C21-224925BD732D}"/>
                </a:ext>
              </a:extLst>
            </p:cNvPr>
            <p:cNvSpPr/>
            <p:nvPr/>
          </p:nvSpPr>
          <p:spPr>
            <a:xfrm>
              <a:off x="11552892" y="2299644"/>
              <a:ext cx="2071670" cy="1568599"/>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يتطلب قدرات عقلية منها الإحساس بالمشكلات والطلاقة، والأصالة والمرونة.</a:t>
              </a:r>
            </a:p>
          </p:txBody>
        </p:sp>
        <p:sp>
          <p:nvSpPr>
            <p:cNvPr id="40" name="Oval 218">
              <a:extLst>
                <a:ext uri="{FF2B5EF4-FFF2-40B4-BE49-F238E27FC236}">
                  <a16:creationId xmlns:a16="http://schemas.microsoft.com/office/drawing/2014/main" id="{FB8558C8-04EB-986E-BC50-A050F7F7806F}"/>
                </a:ext>
              </a:extLst>
            </p:cNvPr>
            <p:cNvSpPr/>
            <p:nvPr/>
          </p:nvSpPr>
          <p:spPr>
            <a:xfrm>
              <a:off x="13033719"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41" name="Rectangle: Rounded Corners 217">
              <a:extLst>
                <a:ext uri="{FF2B5EF4-FFF2-40B4-BE49-F238E27FC236}">
                  <a16:creationId xmlns:a16="http://schemas.microsoft.com/office/drawing/2014/main" id="{1D7DB49C-F05D-D235-2EE3-344E4AC0DFEB}"/>
                </a:ext>
              </a:extLst>
            </p:cNvPr>
            <p:cNvSpPr/>
            <p:nvPr/>
          </p:nvSpPr>
          <p:spPr>
            <a:xfrm>
              <a:off x="8960697" y="2299644"/>
              <a:ext cx="2071670" cy="1568598"/>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عملية ذات مراحل متعددة، ينتج عنها فكرة أو عمل جديد.</a:t>
              </a:r>
            </a:p>
          </p:txBody>
        </p:sp>
        <p:sp>
          <p:nvSpPr>
            <p:cNvPr id="42" name="Oval 218">
              <a:extLst>
                <a:ext uri="{FF2B5EF4-FFF2-40B4-BE49-F238E27FC236}">
                  <a16:creationId xmlns:a16="http://schemas.microsoft.com/office/drawing/2014/main" id="{0D30F866-3008-16AA-8B6F-46520AEE01D7}"/>
                </a:ext>
              </a:extLst>
            </p:cNvPr>
            <p:cNvSpPr/>
            <p:nvPr/>
          </p:nvSpPr>
          <p:spPr>
            <a:xfrm>
              <a:off x="10441524"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43" name="Rectangle: Rounded Corners 217">
              <a:extLst>
                <a:ext uri="{FF2B5EF4-FFF2-40B4-BE49-F238E27FC236}">
                  <a16:creationId xmlns:a16="http://schemas.microsoft.com/office/drawing/2014/main" id="{8C6F78E6-7FB4-88F5-55BF-EE04369CE088}"/>
                </a:ext>
              </a:extLst>
            </p:cNvPr>
            <p:cNvSpPr/>
            <p:nvPr/>
          </p:nvSpPr>
          <p:spPr>
            <a:xfrm>
              <a:off x="6376564" y="2277264"/>
              <a:ext cx="2071670" cy="1604399"/>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ليس فقط مادي وملموس، فقد يكون في صورة منتج أو خدمة أو فكرة.</a:t>
              </a:r>
            </a:p>
          </p:txBody>
        </p:sp>
        <p:sp>
          <p:nvSpPr>
            <p:cNvPr id="44" name="Oval 218">
              <a:extLst>
                <a:ext uri="{FF2B5EF4-FFF2-40B4-BE49-F238E27FC236}">
                  <a16:creationId xmlns:a16="http://schemas.microsoft.com/office/drawing/2014/main" id="{80DAB78E-AE0A-0120-F8EC-7C1DD8508B36}"/>
                </a:ext>
              </a:extLst>
            </p:cNvPr>
            <p:cNvSpPr/>
            <p:nvPr/>
          </p:nvSpPr>
          <p:spPr>
            <a:xfrm>
              <a:off x="7857391"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sp>
          <p:nvSpPr>
            <p:cNvPr id="45" name="Rectangle: Rounded Corners 217">
              <a:extLst>
                <a:ext uri="{FF2B5EF4-FFF2-40B4-BE49-F238E27FC236}">
                  <a16:creationId xmlns:a16="http://schemas.microsoft.com/office/drawing/2014/main" id="{D297AF74-A2AD-90CE-ED6E-A92A50D84AF0}"/>
                </a:ext>
              </a:extLst>
            </p:cNvPr>
            <p:cNvSpPr/>
            <p:nvPr/>
          </p:nvSpPr>
          <p:spPr>
            <a:xfrm>
              <a:off x="3768015" y="2277264"/>
              <a:ext cx="2071670" cy="1604399"/>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لابد أن يكون ذا قيمة </a:t>
              </a:r>
              <a:r>
                <a:rPr lang="ar-SA" sz="1400" dirty="0">
                  <a:solidFill>
                    <a:prstClr val="black"/>
                  </a:solidFill>
                  <a:latin typeface="Alexandria" charset="0"/>
                  <a:cs typeface="Alexandria" charset="0"/>
                </a:rPr>
                <a:t>ملحوظة</a:t>
              </a: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 على مستوى الفرد، أو المنظمة، أو المجتمع.</a:t>
              </a:r>
            </a:p>
          </p:txBody>
        </p:sp>
        <p:sp>
          <p:nvSpPr>
            <p:cNvPr id="46" name="Oval 218">
              <a:extLst>
                <a:ext uri="{FF2B5EF4-FFF2-40B4-BE49-F238E27FC236}">
                  <a16:creationId xmlns:a16="http://schemas.microsoft.com/office/drawing/2014/main" id="{72F70AE3-DFFD-FD66-CEB4-736FEA035E48}"/>
                </a:ext>
              </a:extLst>
            </p:cNvPr>
            <p:cNvSpPr/>
            <p:nvPr/>
          </p:nvSpPr>
          <p:spPr>
            <a:xfrm>
              <a:off x="5248842"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4</a:t>
              </a:r>
              <a:endParaRPr lang="en-GB" sz="1600" b="1" kern="0" dirty="0">
                <a:solidFill>
                  <a:srgbClr val="E7E6E6"/>
                </a:solidFill>
                <a:latin typeface="Alexandria" pitchFamily="2" charset="-78"/>
                <a:cs typeface="Alexandria" pitchFamily="2" charset="-78"/>
                <a:sym typeface="Arial"/>
              </a:endParaRPr>
            </a:p>
          </p:txBody>
        </p:sp>
        <p:sp>
          <p:nvSpPr>
            <p:cNvPr id="49" name="Rectangle: Rounded Corners 217">
              <a:extLst>
                <a:ext uri="{FF2B5EF4-FFF2-40B4-BE49-F238E27FC236}">
                  <a16:creationId xmlns:a16="http://schemas.microsoft.com/office/drawing/2014/main" id="{727836E8-4C10-7EA9-B3B5-1C3DD96A32EA}"/>
                </a:ext>
              </a:extLst>
            </p:cNvPr>
            <p:cNvSpPr/>
            <p:nvPr/>
          </p:nvSpPr>
          <p:spPr>
            <a:xfrm>
              <a:off x="11552892" y="4677016"/>
              <a:ext cx="2071670" cy="1568598"/>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ليس ظاهرة فردية، وإنما يمكن ممارسته على مستوى الفرد والمجتمع والمنظمة.</a:t>
              </a:r>
            </a:p>
          </p:txBody>
        </p:sp>
        <p:sp>
          <p:nvSpPr>
            <p:cNvPr id="50" name="Oval 218">
              <a:extLst>
                <a:ext uri="{FF2B5EF4-FFF2-40B4-BE49-F238E27FC236}">
                  <a16:creationId xmlns:a16="http://schemas.microsoft.com/office/drawing/2014/main" id="{1B7DABE1-2788-2FBC-D6C5-193130490E6C}"/>
                </a:ext>
              </a:extLst>
            </p:cNvPr>
            <p:cNvSpPr/>
            <p:nvPr/>
          </p:nvSpPr>
          <p:spPr>
            <a:xfrm>
              <a:off x="13033720"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5</a:t>
              </a:r>
              <a:endParaRPr lang="en-GB" sz="1600" b="1" kern="0" dirty="0">
                <a:solidFill>
                  <a:srgbClr val="E7E6E6"/>
                </a:solidFill>
                <a:latin typeface="Alexandria" pitchFamily="2" charset="-78"/>
                <a:cs typeface="Alexandria" pitchFamily="2" charset="-78"/>
                <a:sym typeface="Arial"/>
              </a:endParaRPr>
            </a:p>
          </p:txBody>
        </p:sp>
        <p:sp>
          <p:nvSpPr>
            <p:cNvPr id="51" name="Rectangle: Rounded Corners 217">
              <a:extLst>
                <a:ext uri="{FF2B5EF4-FFF2-40B4-BE49-F238E27FC236}">
                  <a16:creationId xmlns:a16="http://schemas.microsoft.com/office/drawing/2014/main" id="{8FE59C33-C6B6-E139-E0D9-B99B9E315E9D}"/>
                </a:ext>
              </a:extLst>
            </p:cNvPr>
            <p:cNvSpPr/>
            <p:nvPr/>
          </p:nvSpPr>
          <p:spPr>
            <a:xfrm>
              <a:off x="8960697" y="4677016"/>
              <a:ext cx="2071670" cy="1568598"/>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يولد الإنسان وبداخله قدرة إبداعية، لكنها تبقى كامنة أثناء نضجه.</a:t>
              </a:r>
            </a:p>
          </p:txBody>
        </p:sp>
        <p:sp>
          <p:nvSpPr>
            <p:cNvPr id="52" name="Oval 218">
              <a:extLst>
                <a:ext uri="{FF2B5EF4-FFF2-40B4-BE49-F238E27FC236}">
                  <a16:creationId xmlns:a16="http://schemas.microsoft.com/office/drawing/2014/main" id="{A54DD062-7194-16E1-9D2D-20A59316CA7D}"/>
                </a:ext>
              </a:extLst>
            </p:cNvPr>
            <p:cNvSpPr/>
            <p:nvPr/>
          </p:nvSpPr>
          <p:spPr>
            <a:xfrm>
              <a:off x="10441524"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6</a:t>
              </a:r>
              <a:endParaRPr lang="en-GB" sz="1600" b="1" kern="0" dirty="0">
                <a:solidFill>
                  <a:srgbClr val="E7E6E6"/>
                </a:solidFill>
                <a:latin typeface="Alexandria" pitchFamily="2" charset="-78"/>
                <a:cs typeface="Alexandria" pitchFamily="2" charset="-78"/>
                <a:sym typeface="Arial"/>
              </a:endParaRPr>
            </a:p>
          </p:txBody>
        </p:sp>
        <p:sp>
          <p:nvSpPr>
            <p:cNvPr id="53" name="Rectangle: Rounded Corners 217">
              <a:extLst>
                <a:ext uri="{FF2B5EF4-FFF2-40B4-BE49-F238E27FC236}">
                  <a16:creationId xmlns:a16="http://schemas.microsoft.com/office/drawing/2014/main" id="{AB91E5D9-A6E2-6F83-32EC-749C6C1D0040}"/>
                </a:ext>
              </a:extLst>
            </p:cNvPr>
            <p:cNvSpPr/>
            <p:nvPr/>
          </p:nvSpPr>
          <p:spPr>
            <a:xfrm>
              <a:off x="6376564" y="4654636"/>
              <a:ext cx="2071670" cy="1604399"/>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هو سلوك إنساني لا يقتصر على فئة معينة، وإنما هو طاقة كامنة يتصف بها الجميع.</a:t>
              </a:r>
            </a:p>
          </p:txBody>
        </p:sp>
        <p:sp>
          <p:nvSpPr>
            <p:cNvPr id="54" name="Oval 218">
              <a:extLst>
                <a:ext uri="{FF2B5EF4-FFF2-40B4-BE49-F238E27FC236}">
                  <a16:creationId xmlns:a16="http://schemas.microsoft.com/office/drawing/2014/main" id="{8C88C030-B024-8231-BEC6-8852426503AE}"/>
                </a:ext>
              </a:extLst>
            </p:cNvPr>
            <p:cNvSpPr/>
            <p:nvPr/>
          </p:nvSpPr>
          <p:spPr>
            <a:xfrm>
              <a:off x="7857391"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7</a:t>
              </a:r>
            </a:p>
          </p:txBody>
        </p:sp>
        <p:sp>
          <p:nvSpPr>
            <p:cNvPr id="55" name="Rectangle: Rounded Corners 217">
              <a:extLst>
                <a:ext uri="{FF2B5EF4-FFF2-40B4-BE49-F238E27FC236}">
                  <a16:creationId xmlns:a16="http://schemas.microsoft.com/office/drawing/2014/main" id="{06D4FB75-FEB2-9967-649A-1985DF9592E7}"/>
                </a:ext>
              </a:extLst>
            </p:cNvPr>
            <p:cNvSpPr/>
            <p:nvPr/>
          </p:nvSpPr>
          <p:spPr>
            <a:xfrm>
              <a:off x="3768015" y="4654636"/>
              <a:ext cx="2071670" cy="1604399"/>
            </a:xfrm>
            <a:prstGeom prst="roundRect">
              <a:avLst/>
            </a:prstGeom>
            <a:solidFill>
              <a:srgbClr val="FEEFCF"/>
            </a:solid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يمكن إدارة الإبداع وتنميته وتطويره، من خلال المهارات الأساسية للإبداع.</a:t>
              </a:r>
            </a:p>
          </p:txBody>
        </p:sp>
        <p:sp>
          <p:nvSpPr>
            <p:cNvPr id="56" name="Oval 218">
              <a:extLst>
                <a:ext uri="{FF2B5EF4-FFF2-40B4-BE49-F238E27FC236}">
                  <a16:creationId xmlns:a16="http://schemas.microsoft.com/office/drawing/2014/main" id="{616CBD3E-6B58-0577-276B-0F3299C53D2E}"/>
                </a:ext>
              </a:extLst>
            </p:cNvPr>
            <p:cNvSpPr/>
            <p:nvPr/>
          </p:nvSpPr>
          <p:spPr>
            <a:xfrm>
              <a:off x="5248842"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8</a:t>
              </a:r>
            </a:p>
          </p:txBody>
        </p:sp>
      </p:grpSp>
      <p:sp>
        <p:nvSpPr>
          <p:cNvPr id="9" name="Round Diagonal Corner Rectangle 17">
            <a:extLst>
              <a:ext uri="{FF2B5EF4-FFF2-40B4-BE49-F238E27FC236}">
                <a16:creationId xmlns:a16="http://schemas.microsoft.com/office/drawing/2014/main" id="{96550773-1A06-2345-CB93-40C22F3DAC71}"/>
              </a:ext>
            </a:extLst>
          </p:cNvPr>
          <p:cNvSpPr/>
          <p:nvPr/>
        </p:nvSpPr>
        <p:spPr>
          <a:xfrm>
            <a:off x="5387388" y="1980992"/>
            <a:ext cx="579508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يتكون مفهوم الإبداع من العديد من الخصائص أهمها:</a:t>
            </a:r>
          </a:p>
        </p:txBody>
      </p:sp>
    </p:spTree>
    <p:extLst>
      <p:ext uri="{BB962C8B-B14F-4D97-AF65-F5344CB8AC3E}">
        <p14:creationId xmlns:p14="http://schemas.microsoft.com/office/powerpoint/2010/main" val="2269071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التفكير المنطقي والتفكير الإبداعي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8" name="صورة 17">
            <a:extLst>
              <a:ext uri="{FF2B5EF4-FFF2-40B4-BE49-F238E27FC236}">
                <a16:creationId xmlns:a16="http://schemas.microsoft.com/office/drawing/2014/main" id="{EFA1D191-E8BE-199E-9ECC-F14A57E313EA}"/>
              </a:ext>
            </a:extLst>
          </p:cNvPr>
          <p:cNvPicPr>
            <a:picLocks noChangeAspect="1"/>
          </p:cNvPicPr>
          <p:nvPr/>
        </p:nvPicPr>
        <p:blipFill>
          <a:blip r:embed="rId3"/>
          <a:stretch>
            <a:fillRect/>
          </a:stretch>
        </p:blipFill>
        <p:spPr>
          <a:xfrm>
            <a:off x="6127530" y="1693454"/>
            <a:ext cx="5273110" cy="4317580"/>
          </a:xfrm>
          <a:prstGeom prst="rect">
            <a:avLst/>
          </a:prstGeom>
        </p:spPr>
      </p:pic>
      <p:sp>
        <p:nvSpPr>
          <p:cNvPr id="19" name="مربع نص 18">
            <a:extLst>
              <a:ext uri="{FF2B5EF4-FFF2-40B4-BE49-F238E27FC236}">
                <a16:creationId xmlns:a16="http://schemas.microsoft.com/office/drawing/2014/main" id="{C9B7049D-3E80-8770-A6A7-1D5CB3BC41AA}"/>
              </a:ext>
            </a:extLst>
          </p:cNvPr>
          <p:cNvSpPr txBox="1"/>
          <p:nvPr/>
        </p:nvSpPr>
        <p:spPr>
          <a:xfrm>
            <a:off x="6293888" y="1943697"/>
            <a:ext cx="4391381" cy="379015"/>
          </a:xfrm>
          <a:prstGeom prst="rect">
            <a:avLst/>
          </a:prstGeom>
          <a:noFill/>
        </p:spPr>
        <p:txBody>
          <a:bodyPr wrap="square" rtlCol="1">
            <a:spAutoFit/>
          </a:bodyPr>
          <a:lstStyle/>
          <a:p>
            <a:pPr algn="justLow">
              <a:lnSpc>
                <a:spcPct val="150000"/>
              </a:lnSpc>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كل عمل ناجح بحاجة إلى ثلاثة أنواع من الأفراد:</a:t>
            </a:r>
          </a:p>
        </p:txBody>
      </p:sp>
      <p:sp>
        <p:nvSpPr>
          <p:cNvPr id="20" name="مربع نص 19">
            <a:extLst>
              <a:ext uri="{FF2B5EF4-FFF2-40B4-BE49-F238E27FC236}">
                <a16:creationId xmlns:a16="http://schemas.microsoft.com/office/drawing/2014/main" id="{56663487-D40B-92ED-E01F-7496410501C5}"/>
              </a:ext>
            </a:extLst>
          </p:cNvPr>
          <p:cNvSpPr txBox="1"/>
          <p:nvPr/>
        </p:nvSpPr>
        <p:spPr>
          <a:xfrm>
            <a:off x="8232137" y="2947193"/>
            <a:ext cx="1032488" cy="420051"/>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القادة</a:t>
            </a:r>
          </a:p>
        </p:txBody>
      </p:sp>
      <p:sp>
        <p:nvSpPr>
          <p:cNvPr id="21" name="مربع نص 20">
            <a:extLst>
              <a:ext uri="{FF2B5EF4-FFF2-40B4-BE49-F238E27FC236}">
                <a16:creationId xmlns:a16="http://schemas.microsoft.com/office/drawing/2014/main" id="{1E17D01E-87EC-B5C8-5252-8ECFCBB7BB90}"/>
              </a:ext>
            </a:extLst>
          </p:cNvPr>
          <p:cNvSpPr txBox="1"/>
          <p:nvPr/>
        </p:nvSpPr>
        <p:spPr>
          <a:xfrm>
            <a:off x="8046909" y="4061071"/>
            <a:ext cx="1237765" cy="420051"/>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العاملون</a:t>
            </a:r>
          </a:p>
        </p:txBody>
      </p:sp>
      <p:sp>
        <p:nvSpPr>
          <p:cNvPr id="22" name="مربع نص 21">
            <a:extLst>
              <a:ext uri="{FF2B5EF4-FFF2-40B4-BE49-F238E27FC236}">
                <a16:creationId xmlns:a16="http://schemas.microsoft.com/office/drawing/2014/main" id="{FE99C83E-FA6D-B4AA-9048-0A5B9912A1A4}"/>
              </a:ext>
            </a:extLst>
          </p:cNvPr>
          <p:cNvSpPr txBox="1"/>
          <p:nvPr/>
        </p:nvSpPr>
        <p:spPr>
          <a:xfrm>
            <a:off x="8764085" y="5172505"/>
            <a:ext cx="1237765" cy="420051"/>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المبدعون</a:t>
            </a:r>
          </a:p>
        </p:txBody>
      </p:sp>
      <p:sp>
        <p:nvSpPr>
          <p:cNvPr id="23" name="مربع نص 22">
            <a:extLst>
              <a:ext uri="{FF2B5EF4-FFF2-40B4-BE49-F238E27FC236}">
                <a16:creationId xmlns:a16="http://schemas.microsoft.com/office/drawing/2014/main" id="{A94514AC-460E-86DF-6474-8C76B167F4C8}"/>
              </a:ext>
            </a:extLst>
          </p:cNvPr>
          <p:cNvSpPr txBox="1"/>
          <p:nvPr/>
        </p:nvSpPr>
        <p:spPr>
          <a:xfrm>
            <a:off x="9533119" y="3010330"/>
            <a:ext cx="468731" cy="501932"/>
          </a:xfrm>
          <a:prstGeom prst="rect">
            <a:avLst/>
          </a:prstGeom>
          <a:noFill/>
        </p:spPr>
        <p:txBody>
          <a:bodyPr wrap="square" rtlCol="1">
            <a:spAutoFit/>
          </a:bodyPr>
          <a:lstStyle/>
          <a:p>
            <a:pPr algn="justLow">
              <a:lnSpc>
                <a:spcPct val="150000"/>
              </a:lnSpc>
            </a:pPr>
            <a:r>
              <a:rPr lang="en-US" sz="2000" b="1" kern="0" dirty="0">
                <a:solidFill>
                  <a:prstClr val="black"/>
                </a:solidFill>
                <a:latin typeface="Alexandria" charset="0"/>
                <a:cs typeface="Alexandria" charset="0"/>
              </a:rPr>
              <a:t>1</a:t>
            </a:r>
            <a:endParaRPr kumimoji="0" lang="ar-SA" sz="20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24" name="مربع نص 23">
            <a:extLst>
              <a:ext uri="{FF2B5EF4-FFF2-40B4-BE49-F238E27FC236}">
                <a16:creationId xmlns:a16="http://schemas.microsoft.com/office/drawing/2014/main" id="{2751BFDE-66A0-F7FD-8F9E-7109EA17ACCE}"/>
              </a:ext>
            </a:extLst>
          </p:cNvPr>
          <p:cNvSpPr txBox="1"/>
          <p:nvPr/>
        </p:nvSpPr>
        <p:spPr>
          <a:xfrm>
            <a:off x="9544839" y="4161537"/>
            <a:ext cx="468731" cy="501932"/>
          </a:xfrm>
          <a:prstGeom prst="rect">
            <a:avLst/>
          </a:prstGeom>
          <a:noFill/>
        </p:spPr>
        <p:txBody>
          <a:bodyPr wrap="square" rtlCol="1">
            <a:spAutoFit/>
          </a:bodyPr>
          <a:lstStyle/>
          <a:p>
            <a:pPr algn="justLow">
              <a:lnSpc>
                <a:spcPct val="150000"/>
              </a:lnSpc>
            </a:pPr>
            <a:r>
              <a:rPr lang="en-US" sz="2000" b="1" kern="0" dirty="0">
                <a:solidFill>
                  <a:prstClr val="black"/>
                </a:solidFill>
                <a:latin typeface="Alexandria" charset="0"/>
                <a:cs typeface="Alexandria" charset="0"/>
              </a:rPr>
              <a:t>2</a:t>
            </a:r>
            <a:endParaRPr kumimoji="0" lang="ar-SA" sz="20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25" name="مربع نص 24">
            <a:extLst>
              <a:ext uri="{FF2B5EF4-FFF2-40B4-BE49-F238E27FC236}">
                <a16:creationId xmlns:a16="http://schemas.microsoft.com/office/drawing/2014/main" id="{C8E3B350-08D4-A88F-C499-E1B8EDF52F5F}"/>
              </a:ext>
            </a:extLst>
          </p:cNvPr>
          <p:cNvSpPr txBox="1"/>
          <p:nvPr/>
        </p:nvSpPr>
        <p:spPr>
          <a:xfrm>
            <a:off x="10161474" y="5270540"/>
            <a:ext cx="468731" cy="501932"/>
          </a:xfrm>
          <a:prstGeom prst="rect">
            <a:avLst/>
          </a:prstGeom>
          <a:noFill/>
        </p:spPr>
        <p:txBody>
          <a:bodyPr wrap="square" rtlCol="1">
            <a:spAutoFit/>
          </a:bodyPr>
          <a:lstStyle/>
          <a:p>
            <a:pPr algn="justLow">
              <a:lnSpc>
                <a:spcPct val="150000"/>
              </a:lnSpc>
            </a:pPr>
            <a:r>
              <a:rPr lang="en-US" sz="2000" b="1" kern="0" dirty="0">
                <a:solidFill>
                  <a:prstClr val="black"/>
                </a:solidFill>
                <a:latin typeface="Alexandria" charset="0"/>
                <a:cs typeface="Alexandria" charset="0"/>
              </a:rPr>
              <a:t>3</a:t>
            </a:r>
            <a:endParaRPr kumimoji="0" lang="ar-SA" sz="20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26" name="مربع نص 25">
            <a:extLst>
              <a:ext uri="{FF2B5EF4-FFF2-40B4-BE49-F238E27FC236}">
                <a16:creationId xmlns:a16="http://schemas.microsoft.com/office/drawing/2014/main" id="{C713A4F0-C1F3-36D0-1A49-801C51DADBD9}"/>
              </a:ext>
            </a:extLst>
          </p:cNvPr>
          <p:cNvSpPr txBox="1"/>
          <p:nvPr/>
        </p:nvSpPr>
        <p:spPr>
          <a:xfrm>
            <a:off x="701877" y="2767097"/>
            <a:ext cx="5797997" cy="300537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وما لم يحصل توافق وانسجام بين هذه الأنواع الثلاثة لا يسير العمل نحو التقدم والنجاح. فالأول والثاني يقومان بالعمل والثالث يميزه عن غيره بالخصائص وال</a:t>
            </a:r>
            <a:r>
              <a:rPr kumimoji="0" lang="ar-SA" sz="1600" b="0" i="0" u="none" strike="noStrike" kern="0" cap="none" spc="0" normalizeH="0" baseline="0" noProof="0" dirty="0">
                <a:ln>
                  <a:noFill/>
                </a:ln>
                <a:effectLst/>
                <a:uLnTx/>
                <a:uFillTx/>
                <a:latin typeface="Alexandria" charset="0"/>
                <a:ea typeface="+mn-ea"/>
                <a:cs typeface="Alexandria" charset="0"/>
              </a:rPr>
              <a:t>أوسمة. والقرار الإداري هو العلة التي تقف وراء النجاح والفشل في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نشاط العلاقات العامة،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وللتفكير الإنساني الدور البارز في طابع القرارات الإدارية وفي الغالب فإن القرار العقلاني يحدد إما على أساس:</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التفكير المنطقي.</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التفكير الإبداعي.</a:t>
            </a:r>
          </a:p>
        </p:txBody>
      </p:sp>
    </p:spTree>
    <p:extLst>
      <p:ext uri="{BB962C8B-B14F-4D97-AF65-F5344CB8AC3E}">
        <p14:creationId xmlns:p14="http://schemas.microsoft.com/office/powerpoint/2010/main" val="3124008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التفكير المنطقي والتفكير الإبداعي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4654" y="2376155"/>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يتدرج حسب قانون الأسباب خطوة فخطوة حتى يتوافق مع القواعد المنطقية، لذا فإنه لا يتجاوز الأعراف والتقاليد والأنظمة المفروضة والأساليب المألوفة في الغالب، لأن المنطق يفرض على صاحبه مراعاة توازن الفكر في العمل لكسب الأرباح مع الخسائر الأقل ونحو ذلك من موازنات ضرورية لسلامة الإدارة.</a:t>
            </a:r>
          </a:p>
        </p:txBody>
      </p:sp>
      <p:sp>
        <p:nvSpPr>
          <p:cNvPr id="12" name="Round Diagonal Corner Rectangle 17">
            <a:extLst>
              <a:ext uri="{FF2B5EF4-FFF2-40B4-BE49-F238E27FC236}">
                <a16:creationId xmlns:a16="http://schemas.microsoft.com/office/drawing/2014/main" id="{CFBC2D04-F45D-01C3-57AA-50B0F982263D}"/>
              </a:ext>
            </a:extLst>
          </p:cNvPr>
          <p:cNvSpPr/>
          <p:nvPr/>
        </p:nvSpPr>
        <p:spPr>
          <a:xfrm>
            <a:off x="8930643" y="1906531"/>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التفكير المنطقي</a:t>
            </a:r>
          </a:p>
        </p:txBody>
      </p:sp>
      <p:sp>
        <p:nvSpPr>
          <p:cNvPr id="10" name="مربع نص 9">
            <a:extLst>
              <a:ext uri="{FF2B5EF4-FFF2-40B4-BE49-F238E27FC236}">
                <a16:creationId xmlns:a16="http://schemas.microsoft.com/office/drawing/2014/main" id="{BD6692FA-BCBD-1B74-CE68-8F55BCD6E57A}"/>
              </a:ext>
            </a:extLst>
          </p:cNvPr>
          <p:cNvSpPr txBox="1"/>
          <p:nvPr/>
        </p:nvSpPr>
        <p:spPr>
          <a:xfrm>
            <a:off x="942308" y="4467496"/>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فهو قد يتجاوز الأعراف والتقاليد ويخرق المألوف بشجاعة وإقدام فلا يخضع لقواعد ثابتة أو قرارات محكمة لذا فإنه في الغالب يخيف ويوقع حتى المتعايشين معه بالحذر والارتباك، إلى أن يثبت مصداقيته وصحته بعد حين والأمر الذي يهون الخطب هو أنه بعد النجاح سيشكل انتصاراً كبيراً لأصحابه ويزيد من مصداقيتهم وكفاءتهم.</a:t>
            </a:r>
          </a:p>
        </p:txBody>
      </p:sp>
      <p:sp>
        <p:nvSpPr>
          <p:cNvPr id="11" name="Round Diagonal Corner Rectangle 17">
            <a:extLst>
              <a:ext uri="{FF2B5EF4-FFF2-40B4-BE49-F238E27FC236}">
                <a16:creationId xmlns:a16="http://schemas.microsoft.com/office/drawing/2014/main" id="{82E5767F-E611-0E47-6E38-F3F31699CF4E}"/>
              </a:ext>
            </a:extLst>
          </p:cNvPr>
          <p:cNvSpPr/>
          <p:nvPr/>
        </p:nvSpPr>
        <p:spPr>
          <a:xfrm>
            <a:off x="8928297" y="3983804"/>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التفكير الإبداعي </a:t>
            </a:r>
          </a:p>
        </p:txBody>
      </p:sp>
    </p:spTree>
    <p:extLst>
      <p:ext uri="{BB962C8B-B14F-4D97-AF65-F5344CB8AC3E}">
        <p14:creationId xmlns:p14="http://schemas.microsoft.com/office/powerpoint/2010/main" val="524936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مميزات التفكير الإبداعي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0" name="مجموعة 19">
            <a:extLst>
              <a:ext uri="{FF2B5EF4-FFF2-40B4-BE49-F238E27FC236}">
                <a16:creationId xmlns:a16="http://schemas.microsoft.com/office/drawing/2014/main" id="{0E783FFE-3515-0E95-3EEE-2018C534B5E1}"/>
              </a:ext>
            </a:extLst>
          </p:cNvPr>
          <p:cNvGrpSpPr/>
          <p:nvPr/>
        </p:nvGrpSpPr>
        <p:grpSpPr>
          <a:xfrm>
            <a:off x="814175" y="1855091"/>
            <a:ext cx="9643171" cy="4500845"/>
            <a:chOff x="508864" y="1831746"/>
            <a:chExt cx="9643171" cy="4500845"/>
          </a:xfrm>
        </p:grpSpPr>
        <p:pic>
          <p:nvPicPr>
            <p:cNvPr id="14" name="صورة 13">
              <a:extLst>
                <a:ext uri="{FF2B5EF4-FFF2-40B4-BE49-F238E27FC236}">
                  <a16:creationId xmlns:a16="http://schemas.microsoft.com/office/drawing/2014/main" id="{936C8436-E528-A105-3B5F-F17D00A0CC97}"/>
                </a:ext>
              </a:extLst>
            </p:cNvPr>
            <p:cNvPicPr>
              <a:picLocks noChangeAspect="1"/>
            </p:cNvPicPr>
            <p:nvPr/>
          </p:nvPicPr>
          <p:blipFill>
            <a:blip r:embed="rId3"/>
            <a:stretch>
              <a:fillRect/>
            </a:stretch>
          </p:blipFill>
          <p:spPr>
            <a:xfrm rot="1342292">
              <a:off x="2726562" y="1831746"/>
              <a:ext cx="7425473" cy="4500845"/>
            </a:xfrm>
            <a:prstGeom prst="rect">
              <a:avLst/>
            </a:prstGeom>
          </p:spPr>
        </p:pic>
        <p:sp>
          <p:nvSpPr>
            <p:cNvPr id="15" name="مربع نص 14">
              <a:extLst>
                <a:ext uri="{FF2B5EF4-FFF2-40B4-BE49-F238E27FC236}">
                  <a16:creationId xmlns:a16="http://schemas.microsoft.com/office/drawing/2014/main" id="{5503232C-A1C0-F054-4794-F20F0F7DB4B4}"/>
                </a:ext>
              </a:extLst>
            </p:cNvPr>
            <p:cNvSpPr txBox="1"/>
            <p:nvPr/>
          </p:nvSpPr>
          <p:spPr>
            <a:xfrm>
              <a:off x="508864" y="3769261"/>
              <a:ext cx="1963970" cy="789383"/>
            </a:xfrm>
            <a:prstGeom prst="rect">
              <a:avLst/>
            </a:prstGeom>
            <a:noFill/>
          </p:spPr>
          <p:txBody>
            <a:bodyPr wrap="square" rtlCol="1">
              <a:spAutoFit/>
            </a:bodyPr>
            <a:lstStyle/>
            <a:p>
              <a:pPr algn="ctr">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تجنب عملية المفاضلة والاختيار</a:t>
              </a: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6" name="مربع نص 15">
              <a:extLst>
                <a:ext uri="{FF2B5EF4-FFF2-40B4-BE49-F238E27FC236}">
                  <a16:creationId xmlns:a16="http://schemas.microsoft.com/office/drawing/2014/main" id="{A76CF931-3DD4-74C5-906D-1416DF169622}"/>
                </a:ext>
              </a:extLst>
            </p:cNvPr>
            <p:cNvSpPr txBox="1"/>
            <p:nvPr/>
          </p:nvSpPr>
          <p:spPr>
            <a:xfrm>
              <a:off x="7835388" y="2214185"/>
              <a:ext cx="1404457" cy="1158715"/>
            </a:xfrm>
            <a:prstGeom prst="rect">
              <a:avLst/>
            </a:prstGeom>
            <a:noFill/>
          </p:spPr>
          <p:txBody>
            <a:bodyPr wrap="square" rtlCol="1">
              <a:spAutoFit/>
            </a:bodyPr>
            <a:lstStyle/>
            <a:p>
              <a:pPr algn="ctr">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تجنب التتابعية المنطقية</a:t>
              </a: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7" name="مربع نص 16">
              <a:extLst>
                <a:ext uri="{FF2B5EF4-FFF2-40B4-BE49-F238E27FC236}">
                  <a16:creationId xmlns:a16="http://schemas.microsoft.com/office/drawing/2014/main" id="{D582FA88-5FD1-F1DD-E6F4-D68E42747B37}"/>
                </a:ext>
              </a:extLst>
            </p:cNvPr>
            <p:cNvSpPr txBox="1"/>
            <p:nvPr/>
          </p:nvSpPr>
          <p:spPr>
            <a:xfrm>
              <a:off x="4083405" y="2214185"/>
              <a:ext cx="1818043" cy="789383"/>
            </a:xfrm>
            <a:prstGeom prst="rect">
              <a:avLst/>
            </a:prstGeom>
            <a:noFill/>
          </p:spPr>
          <p:txBody>
            <a:bodyPr wrap="square" rtlCol="1">
              <a:spAutoFit/>
            </a:bodyPr>
            <a:lstStyle/>
            <a:p>
              <a:pPr algn="ctr">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توفير بدائل عديدة لحل المشكلة</a:t>
              </a: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8" name="مربع نص 17">
              <a:extLst>
                <a:ext uri="{FF2B5EF4-FFF2-40B4-BE49-F238E27FC236}">
                  <a16:creationId xmlns:a16="http://schemas.microsoft.com/office/drawing/2014/main" id="{AB6F2FB6-A9C9-3187-FF7C-E85159484800}"/>
                </a:ext>
              </a:extLst>
            </p:cNvPr>
            <p:cNvSpPr txBox="1"/>
            <p:nvPr/>
          </p:nvSpPr>
          <p:spPr>
            <a:xfrm>
              <a:off x="4554521" y="4346631"/>
              <a:ext cx="1884777" cy="789383"/>
            </a:xfrm>
            <a:prstGeom prst="rect">
              <a:avLst/>
            </a:prstGeom>
            <a:noFill/>
          </p:spPr>
          <p:txBody>
            <a:bodyPr wrap="square" rtlCol="1">
              <a:spAutoFit/>
            </a:bodyPr>
            <a:lstStyle/>
            <a:p>
              <a:pPr algn="ctr">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البعد عن النمط التقليدي الفكري</a:t>
              </a: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9" name="مربع نص 18">
              <a:extLst>
                <a:ext uri="{FF2B5EF4-FFF2-40B4-BE49-F238E27FC236}">
                  <a16:creationId xmlns:a16="http://schemas.microsoft.com/office/drawing/2014/main" id="{1F978B43-0DFD-ADCB-FCDD-6F6089B10A6D}"/>
                </a:ext>
              </a:extLst>
            </p:cNvPr>
            <p:cNvSpPr txBox="1"/>
            <p:nvPr/>
          </p:nvSpPr>
          <p:spPr>
            <a:xfrm>
              <a:off x="6150142" y="3771607"/>
              <a:ext cx="2126651" cy="789383"/>
            </a:xfrm>
            <a:prstGeom prst="rect">
              <a:avLst/>
            </a:prstGeom>
            <a:noFill/>
          </p:spPr>
          <p:txBody>
            <a:bodyPr wrap="square" rtlCol="1">
              <a:spAutoFit/>
            </a:bodyPr>
            <a:lstStyle/>
            <a:p>
              <a:pPr algn="ctr">
                <a:lnSpc>
                  <a:spcPct val="150000"/>
                </a:lnSpc>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تعديل الانتباه إلى مسار فكري جديد</a:t>
              </a:r>
            </a:p>
          </p:txBody>
        </p:sp>
      </p:grpSp>
    </p:spTree>
    <p:extLst>
      <p:ext uri="{BB962C8B-B14F-4D97-AF65-F5344CB8AC3E}">
        <p14:creationId xmlns:p14="http://schemas.microsoft.com/office/powerpoint/2010/main" val="130331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التفكير الإبداعي</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9D436383-5CD7-E49A-B66E-D20DBB87EA6D}"/>
              </a:ext>
            </a:extLst>
          </p:cNvPr>
          <p:cNvGrpSpPr/>
          <p:nvPr/>
        </p:nvGrpSpPr>
        <p:grpSpPr>
          <a:xfrm>
            <a:off x="1026539" y="2437645"/>
            <a:ext cx="10040548" cy="3018295"/>
            <a:chOff x="1026539" y="2263797"/>
            <a:chExt cx="10040548" cy="3018295"/>
          </a:xfrm>
        </p:grpSpPr>
        <p:grpSp>
          <p:nvGrpSpPr>
            <p:cNvPr id="29" name="مجموعة 28">
              <a:extLst>
                <a:ext uri="{FF2B5EF4-FFF2-40B4-BE49-F238E27FC236}">
                  <a16:creationId xmlns:a16="http://schemas.microsoft.com/office/drawing/2014/main" id="{FEA1324B-B86A-3DCB-7F8E-C0E36EC05C10}"/>
                </a:ext>
              </a:extLst>
            </p:cNvPr>
            <p:cNvGrpSpPr/>
            <p:nvPr/>
          </p:nvGrpSpPr>
          <p:grpSpPr>
            <a:xfrm>
              <a:off x="1153149" y="3401853"/>
              <a:ext cx="9913938" cy="1681579"/>
              <a:chOff x="1153149" y="3401853"/>
              <a:chExt cx="9913938" cy="1681579"/>
            </a:xfrm>
            <a:solidFill>
              <a:srgbClr val="00AEEF"/>
            </a:solidFill>
          </p:grpSpPr>
          <p:sp>
            <p:nvSpPr>
              <p:cNvPr id="36" name="Shape 1">
                <a:extLst>
                  <a:ext uri="{FF2B5EF4-FFF2-40B4-BE49-F238E27FC236}">
                    <a16:creationId xmlns:a16="http://schemas.microsoft.com/office/drawing/2014/main" id="{043194F0-35E1-D3D6-5A7D-FFE8DC982B5A}"/>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37" name="Shape 3">
                <a:extLst>
                  <a:ext uri="{FF2B5EF4-FFF2-40B4-BE49-F238E27FC236}">
                    <a16:creationId xmlns:a16="http://schemas.microsoft.com/office/drawing/2014/main" id="{363531AB-193B-83F4-2AA7-1323F84BF820}"/>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8" name="Text 4">
                <a:extLst>
                  <a:ext uri="{FF2B5EF4-FFF2-40B4-BE49-F238E27FC236}">
                    <a16:creationId xmlns:a16="http://schemas.microsoft.com/office/drawing/2014/main" id="{94A8DB39-10C4-DDAC-733F-6CE19757B0C5}"/>
                  </a:ext>
                </a:extLst>
              </p:cNvPr>
              <p:cNvSpPr/>
              <p:nvPr/>
            </p:nvSpPr>
            <p:spPr>
              <a:xfrm>
                <a:off x="1874235"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7</a:t>
                </a:r>
              </a:p>
            </p:txBody>
          </p:sp>
          <p:sp>
            <p:nvSpPr>
              <p:cNvPr id="39" name="Shape 7">
                <a:extLst>
                  <a:ext uri="{FF2B5EF4-FFF2-40B4-BE49-F238E27FC236}">
                    <a16:creationId xmlns:a16="http://schemas.microsoft.com/office/drawing/2014/main" id="{F2845D5E-8CED-C138-CF68-D2198B7B5E1B}"/>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0" name="Text 8">
                <a:extLst>
                  <a:ext uri="{FF2B5EF4-FFF2-40B4-BE49-F238E27FC236}">
                    <a16:creationId xmlns:a16="http://schemas.microsoft.com/office/drawing/2014/main" id="{D9EA3493-CE0B-90D3-37FE-B6821A4C908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1" name="Shape 11">
                <a:extLst>
                  <a:ext uri="{FF2B5EF4-FFF2-40B4-BE49-F238E27FC236}">
                    <a16:creationId xmlns:a16="http://schemas.microsoft.com/office/drawing/2014/main" id="{FA45ACD6-4356-0255-31ED-019EB3CEECDB}"/>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2" name="Text 12">
                <a:extLst>
                  <a:ext uri="{FF2B5EF4-FFF2-40B4-BE49-F238E27FC236}">
                    <a16:creationId xmlns:a16="http://schemas.microsoft.com/office/drawing/2014/main" id="{AD4454DF-8622-63B0-843E-35E0C14037AC}"/>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43" name="Shape 15">
                <a:extLst>
                  <a:ext uri="{FF2B5EF4-FFF2-40B4-BE49-F238E27FC236}">
                    <a16:creationId xmlns:a16="http://schemas.microsoft.com/office/drawing/2014/main" id="{8FC16181-4DB8-E028-C20A-20AD7E0F5FA1}"/>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4" name="Text 16">
                <a:extLst>
                  <a:ext uri="{FF2B5EF4-FFF2-40B4-BE49-F238E27FC236}">
                    <a16:creationId xmlns:a16="http://schemas.microsoft.com/office/drawing/2014/main" id="{01A6406B-C0A9-91B4-1A31-CAEAA94F3ED4}"/>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45" name="Shape 19">
                <a:extLst>
                  <a:ext uri="{FF2B5EF4-FFF2-40B4-BE49-F238E27FC236}">
                    <a16:creationId xmlns:a16="http://schemas.microsoft.com/office/drawing/2014/main" id="{FA6E4504-2C4B-45AC-84E4-409B2C7B33C1}"/>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6" name="Text 20">
                <a:extLst>
                  <a:ext uri="{FF2B5EF4-FFF2-40B4-BE49-F238E27FC236}">
                    <a16:creationId xmlns:a16="http://schemas.microsoft.com/office/drawing/2014/main" id="{29A0A9C2-6F43-D431-1640-24E004CC47B7}"/>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47" name="Shape 23">
                <a:extLst>
                  <a:ext uri="{FF2B5EF4-FFF2-40B4-BE49-F238E27FC236}">
                    <a16:creationId xmlns:a16="http://schemas.microsoft.com/office/drawing/2014/main" id="{205A9E7D-5D30-50D9-9079-8A08AEDB9ABF}"/>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8" name="Text 24">
                <a:extLst>
                  <a:ext uri="{FF2B5EF4-FFF2-40B4-BE49-F238E27FC236}">
                    <a16:creationId xmlns:a16="http://schemas.microsoft.com/office/drawing/2014/main" id="{C8E06998-E71A-3C63-832C-E1633B8E711A}"/>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49" name="Shape 27">
                <a:extLst>
                  <a:ext uri="{FF2B5EF4-FFF2-40B4-BE49-F238E27FC236}">
                    <a16:creationId xmlns:a16="http://schemas.microsoft.com/office/drawing/2014/main" id="{AD4305EF-7055-5306-F90B-C2BCBBEDACE3}"/>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0" name="Text 28">
                <a:extLst>
                  <a:ext uri="{FF2B5EF4-FFF2-40B4-BE49-F238E27FC236}">
                    <a16:creationId xmlns:a16="http://schemas.microsoft.com/office/drawing/2014/main" id="{C2FAD3D9-7A1B-0B2D-8BE2-B1D56127EB9C}"/>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1" name="Text 29">
                <a:extLst>
                  <a:ext uri="{FF2B5EF4-FFF2-40B4-BE49-F238E27FC236}">
                    <a16:creationId xmlns:a16="http://schemas.microsoft.com/office/drawing/2014/main" id="{BCDCD5EA-E98F-FE29-6079-9D35472FA9BB}"/>
                  </a:ext>
                </a:extLst>
              </p:cNvPr>
              <p:cNvSpPr/>
              <p:nvPr/>
            </p:nvSpPr>
            <p:spPr>
              <a:xfrm>
                <a:off x="9138177" y="4309892"/>
                <a:ext cx="1928910" cy="77354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الحرص على الجديد من الأفكار والآراء والمفاهيم والتجارب والوسائل</a:t>
                </a:r>
              </a:p>
            </p:txBody>
          </p:sp>
        </p:grpSp>
        <p:sp>
          <p:nvSpPr>
            <p:cNvPr id="30" name="Text 29">
              <a:extLst>
                <a:ext uri="{FF2B5EF4-FFF2-40B4-BE49-F238E27FC236}">
                  <a16:creationId xmlns:a16="http://schemas.microsoft.com/office/drawing/2014/main" id="{8D90AFB2-64B2-5906-6B62-964FE25A890F}"/>
                </a:ext>
              </a:extLst>
            </p:cNvPr>
            <p:cNvSpPr/>
            <p:nvPr/>
          </p:nvSpPr>
          <p:spPr>
            <a:xfrm>
              <a:off x="7933425" y="2295418"/>
              <a:ext cx="1699424" cy="65874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البحث عن البدائل لكل أمر والاستعداد لممارسة الجديد منها</a:t>
              </a:r>
            </a:p>
          </p:txBody>
        </p:sp>
        <p:sp>
          <p:nvSpPr>
            <p:cNvPr id="31" name="Text 29">
              <a:extLst>
                <a:ext uri="{FF2B5EF4-FFF2-40B4-BE49-F238E27FC236}">
                  <a16:creationId xmlns:a16="http://schemas.microsoft.com/office/drawing/2014/main" id="{6FA58C46-6EF4-2920-DF22-BC4290A02461}"/>
                </a:ext>
              </a:extLst>
            </p:cNvPr>
            <p:cNvSpPr/>
            <p:nvPr/>
          </p:nvSpPr>
          <p:spPr>
            <a:xfrm>
              <a:off x="6499821" y="4305928"/>
              <a:ext cx="1825863" cy="777504"/>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الاستعداد لبذل بعض الوقت والجهد للبحث عن الأفكار والبدائل الجديدة</a:t>
              </a:r>
            </a:p>
          </p:txBody>
        </p:sp>
        <p:sp>
          <p:nvSpPr>
            <p:cNvPr id="32" name="Text 29">
              <a:extLst>
                <a:ext uri="{FF2B5EF4-FFF2-40B4-BE49-F238E27FC236}">
                  <a16:creationId xmlns:a16="http://schemas.microsoft.com/office/drawing/2014/main" id="{87089BE6-78D2-E5F7-039A-F7244EC4745A}"/>
                </a:ext>
              </a:extLst>
            </p:cNvPr>
            <p:cNvSpPr/>
            <p:nvPr/>
          </p:nvSpPr>
          <p:spPr>
            <a:xfrm>
              <a:off x="5128332" y="2263797"/>
              <a:ext cx="1825863" cy="83686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الاستعداد لتحمل المخاطر واستكشاف الجديد</a:t>
              </a:r>
            </a:p>
          </p:txBody>
        </p:sp>
        <p:sp>
          <p:nvSpPr>
            <p:cNvPr id="33" name="Text 29">
              <a:extLst>
                <a:ext uri="{FF2B5EF4-FFF2-40B4-BE49-F238E27FC236}">
                  <a16:creationId xmlns:a16="http://schemas.microsoft.com/office/drawing/2014/main" id="{9E4E4E24-F386-FEBD-A467-D7A12A07C539}"/>
                </a:ext>
              </a:extLst>
            </p:cNvPr>
            <p:cNvSpPr/>
            <p:nvPr/>
          </p:nvSpPr>
          <p:spPr>
            <a:xfrm>
              <a:off x="3736932" y="4304620"/>
              <a:ext cx="1825863" cy="72074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الثقة بالنفس والتخلص من الروح الانهزامية</a:t>
              </a:r>
            </a:p>
          </p:txBody>
        </p:sp>
        <p:sp>
          <p:nvSpPr>
            <p:cNvPr id="34" name="Text 29">
              <a:extLst>
                <a:ext uri="{FF2B5EF4-FFF2-40B4-BE49-F238E27FC236}">
                  <a16:creationId xmlns:a16="http://schemas.microsoft.com/office/drawing/2014/main" id="{FCFEE70F-E7B1-CE8A-6D54-17F4948AB27F}"/>
                </a:ext>
              </a:extLst>
            </p:cNvPr>
            <p:cNvSpPr/>
            <p:nvPr/>
          </p:nvSpPr>
          <p:spPr>
            <a:xfrm>
              <a:off x="2401090" y="2309289"/>
              <a:ext cx="1825863" cy="83817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الاستقلالية في الرأي والموقف</a:t>
              </a:r>
            </a:p>
          </p:txBody>
        </p:sp>
        <p:sp>
          <p:nvSpPr>
            <p:cNvPr id="35" name="Text 29">
              <a:extLst>
                <a:ext uri="{FF2B5EF4-FFF2-40B4-BE49-F238E27FC236}">
                  <a16:creationId xmlns:a16="http://schemas.microsoft.com/office/drawing/2014/main" id="{784AA898-F68D-39E0-F129-33AF4CCA6598}"/>
                </a:ext>
              </a:extLst>
            </p:cNvPr>
            <p:cNvSpPr/>
            <p:nvPr/>
          </p:nvSpPr>
          <p:spPr>
            <a:xfrm>
              <a:off x="1026539" y="4236594"/>
              <a:ext cx="1825863" cy="1045498"/>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تنمية روح المبادرة والمبادأة في التعامل مع القضايا والأمور كلها</a:t>
              </a:r>
            </a:p>
          </p:txBody>
        </p:sp>
      </p:grpSp>
    </p:spTree>
    <p:extLst>
      <p:ext uri="{BB962C8B-B14F-4D97-AF65-F5344CB8AC3E}">
        <p14:creationId xmlns:p14="http://schemas.microsoft.com/office/powerpoint/2010/main" val="1077079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معوقات التفكير الإبداعي</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9D436383-5CD7-E49A-B66E-D20DBB87EA6D}"/>
              </a:ext>
            </a:extLst>
          </p:cNvPr>
          <p:cNvGrpSpPr/>
          <p:nvPr/>
        </p:nvGrpSpPr>
        <p:grpSpPr>
          <a:xfrm>
            <a:off x="1521087" y="2504558"/>
            <a:ext cx="9557519" cy="2773698"/>
            <a:chOff x="2463913" y="2309734"/>
            <a:chExt cx="8603173" cy="2773698"/>
          </a:xfrm>
          <a:solidFill>
            <a:srgbClr val="203E5F"/>
          </a:solidFill>
        </p:grpSpPr>
        <p:grpSp>
          <p:nvGrpSpPr>
            <p:cNvPr id="29" name="مجموعة 28">
              <a:extLst>
                <a:ext uri="{FF2B5EF4-FFF2-40B4-BE49-F238E27FC236}">
                  <a16:creationId xmlns:a16="http://schemas.microsoft.com/office/drawing/2014/main" id="{FEA1324B-B86A-3DCB-7F8E-C0E36EC05C10}"/>
                </a:ext>
              </a:extLst>
            </p:cNvPr>
            <p:cNvGrpSpPr/>
            <p:nvPr/>
          </p:nvGrpSpPr>
          <p:grpSpPr>
            <a:xfrm>
              <a:off x="2463913" y="3401853"/>
              <a:ext cx="8603173" cy="1681579"/>
              <a:chOff x="2463913" y="3401853"/>
              <a:chExt cx="8603173" cy="1681579"/>
            </a:xfrm>
            <a:grpFill/>
          </p:grpSpPr>
          <p:sp>
            <p:nvSpPr>
              <p:cNvPr id="36" name="Shape 1">
                <a:extLst>
                  <a:ext uri="{FF2B5EF4-FFF2-40B4-BE49-F238E27FC236}">
                    <a16:creationId xmlns:a16="http://schemas.microsoft.com/office/drawing/2014/main" id="{043194F0-35E1-D3D6-5A7D-FFE8DC982B5A}"/>
                  </a:ext>
                </a:extLst>
              </p:cNvPr>
              <p:cNvSpPr/>
              <p:nvPr/>
            </p:nvSpPr>
            <p:spPr>
              <a:xfrm>
                <a:off x="2463913" y="3744768"/>
                <a:ext cx="8504187" cy="4917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39" name="Shape 7">
                <a:extLst>
                  <a:ext uri="{FF2B5EF4-FFF2-40B4-BE49-F238E27FC236}">
                    <a16:creationId xmlns:a16="http://schemas.microsoft.com/office/drawing/2014/main" id="{F2845D5E-8CED-C138-CF68-D2198B7B5E1B}"/>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0" name="Text 8">
                <a:extLst>
                  <a:ext uri="{FF2B5EF4-FFF2-40B4-BE49-F238E27FC236}">
                    <a16:creationId xmlns:a16="http://schemas.microsoft.com/office/drawing/2014/main" id="{D9EA3493-CE0B-90D3-37FE-B6821A4C908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1" name="Shape 11">
                <a:extLst>
                  <a:ext uri="{FF2B5EF4-FFF2-40B4-BE49-F238E27FC236}">
                    <a16:creationId xmlns:a16="http://schemas.microsoft.com/office/drawing/2014/main" id="{FA45ACD6-4356-0255-31ED-019EB3CEECDB}"/>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2" name="Text 12">
                <a:extLst>
                  <a:ext uri="{FF2B5EF4-FFF2-40B4-BE49-F238E27FC236}">
                    <a16:creationId xmlns:a16="http://schemas.microsoft.com/office/drawing/2014/main" id="{AD4454DF-8622-63B0-843E-35E0C14037AC}"/>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43" name="Shape 15">
                <a:extLst>
                  <a:ext uri="{FF2B5EF4-FFF2-40B4-BE49-F238E27FC236}">
                    <a16:creationId xmlns:a16="http://schemas.microsoft.com/office/drawing/2014/main" id="{8FC16181-4DB8-E028-C20A-20AD7E0F5FA1}"/>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4" name="Text 16">
                <a:extLst>
                  <a:ext uri="{FF2B5EF4-FFF2-40B4-BE49-F238E27FC236}">
                    <a16:creationId xmlns:a16="http://schemas.microsoft.com/office/drawing/2014/main" id="{01A6406B-C0A9-91B4-1A31-CAEAA94F3ED4}"/>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45" name="Shape 19">
                <a:extLst>
                  <a:ext uri="{FF2B5EF4-FFF2-40B4-BE49-F238E27FC236}">
                    <a16:creationId xmlns:a16="http://schemas.microsoft.com/office/drawing/2014/main" id="{FA6E4504-2C4B-45AC-84E4-409B2C7B33C1}"/>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6" name="Text 20">
                <a:extLst>
                  <a:ext uri="{FF2B5EF4-FFF2-40B4-BE49-F238E27FC236}">
                    <a16:creationId xmlns:a16="http://schemas.microsoft.com/office/drawing/2014/main" id="{29A0A9C2-6F43-D431-1640-24E004CC47B7}"/>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47" name="Shape 23">
                <a:extLst>
                  <a:ext uri="{FF2B5EF4-FFF2-40B4-BE49-F238E27FC236}">
                    <a16:creationId xmlns:a16="http://schemas.microsoft.com/office/drawing/2014/main" id="{205A9E7D-5D30-50D9-9079-8A08AEDB9ABF}"/>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8" name="Text 24">
                <a:extLst>
                  <a:ext uri="{FF2B5EF4-FFF2-40B4-BE49-F238E27FC236}">
                    <a16:creationId xmlns:a16="http://schemas.microsoft.com/office/drawing/2014/main" id="{C8E06998-E71A-3C63-832C-E1633B8E711A}"/>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49" name="Shape 27">
                <a:extLst>
                  <a:ext uri="{FF2B5EF4-FFF2-40B4-BE49-F238E27FC236}">
                    <a16:creationId xmlns:a16="http://schemas.microsoft.com/office/drawing/2014/main" id="{AD4305EF-7055-5306-F90B-C2BCBBEDACE3}"/>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0" name="Text 28">
                <a:extLst>
                  <a:ext uri="{FF2B5EF4-FFF2-40B4-BE49-F238E27FC236}">
                    <a16:creationId xmlns:a16="http://schemas.microsoft.com/office/drawing/2014/main" id="{C2FAD3D9-7A1B-0B2D-8BE2-B1D56127EB9C}"/>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1" name="Text 29">
                <a:extLst>
                  <a:ext uri="{FF2B5EF4-FFF2-40B4-BE49-F238E27FC236}">
                    <a16:creationId xmlns:a16="http://schemas.microsoft.com/office/drawing/2014/main" id="{BCDCD5EA-E98F-FE29-6079-9D35472FA9BB}"/>
                  </a:ext>
                </a:extLst>
              </p:cNvPr>
              <p:cNvSpPr/>
              <p:nvPr/>
            </p:nvSpPr>
            <p:spPr>
              <a:xfrm>
                <a:off x="9241223" y="4309892"/>
                <a:ext cx="1825863" cy="77354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الخوف من الفشل، والخوف من النقد</a:t>
                </a:r>
              </a:p>
            </p:txBody>
          </p:sp>
        </p:grpSp>
        <p:sp>
          <p:nvSpPr>
            <p:cNvPr id="30" name="Text 29">
              <a:extLst>
                <a:ext uri="{FF2B5EF4-FFF2-40B4-BE49-F238E27FC236}">
                  <a16:creationId xmlns:a16="http://schemas.microsoft.com/office/drawing/2014/main" id="{8D90AFB2-64B2-5906-6B62-964FE25A890F}"/>
                </a:ext>
              </a:extLst>
            </p:cNvPr>
            <p:cNvSpPr/>
            <p:nvPr/>
          </p:nvSpPr>
          <p:spPr>
            <a:xfrm>
              <a:off x="7933425" y="2472841"/>
              <a:ext cx="1699424" cy="371766"/>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عدم الثقة بالنفس</a:t>
              </a:r>
            </a:p>
          </p:txBody>
        </p:sp>
        <p:sp>
          <p:nvSpPr>
            <p:cNvPr id="31" name="Text 29">
              <a:extLst>
                <a:ext uri="{FF2B5EF4-FFF2-40B4-BE49-F238E27FC236}">
                  <a16:creationId xmlns:a16="http://schemas.microsoft.com/office/drawing/2014/main" id="{6FA58C46-6EF4-2920-DF22-BC4290A02461}"/>
                </a:ext>
              </a:extLst>
            </p:cNvPr>
            <p:cNvSpPr/>
            <p:nvPr/>
          </p:nvSpPr>
          <p:spPr>
            <a:xfrm>
              <a:off x="6499821" y="4305928"/>
              <a:ext cx="1825863" cy="41300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الاعتياد والألفة</a:t>
              </a:r>
            </a:p>
          </p:txBody>
        </p:sp>
        <p:sp>
          <p:nvSpPr>
            <p:cNvPr id="32" name="Text 29">
              <a:extLst>
                <a:ext uri="{FF2B5EF4-FFF2-40B4-BE49-F238E27FC236}">
                  <a16:creationId xmlns:a16="http://schemas.microsoft.com/office/drawing/2014/main" id="{87089BE6-78D2-E5F7-039A-F7244EC4745A}"/>
                </a:ext>
              </a:extLst>
            </p:cNvPr>
            <p:cNvSpPr/>
            <p:nvPr/>
          </p:nvSpPr>
          <p:spPr>
            <a:xfrm>
              <a:off x="5128332" y="2427574"/>
              <a:ext cx="1825863" cy="531634"/>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الخوف من المجهول أو من الجديد</a:t>
              </a:r>
            </a:p>
          </p:txBody>
        </p:sp>
        <p:sp>
          <p:nvSpPr>
            <p:cNvPr id="33" name="Text 29">
              <a:extLst>
                <a:ext uri="{FF2B5EF4-FFF2-40B4-BE49-F238E27FC236}">
                  <a16:creationId xmlns:a16="http://schemas.microsoft.com/office/drawing/2014/main" id="{9E4E4E24-F386-FEBD-A467-D7A12A07C539}"/>
                </a:ext>
              </a:extLst>
            </p:cNvPr>
            <p:cNvSpPr/>
            <p:nvPr/>
          </p:nvSpPr>
          <p:spPr>
            <a:xfrm>
              <a:off x="3736932" y="4304620"/>
              <a:ext cx="1825863" cy="72074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المناخ المشحون بالتوتر، والتخوف، والاستبداد الفكري</a:t>
              </a:r>
            </a:p>
          </p:txBody>
        </p:sp>
        <p:sp>
          <p:nvSpPr>
            <p:cNvPr id="34" name="Text 29">
              <a:extLst>
                <a:ext uri="{FF2B5EF4-FFF2-40B4-BE49-F238E27FC236}">
                  <a16:creationId xmlns:a16="http://schemas.microsoft.com/office/drawing/2014/main" id="{FCFEE70F-E7B1-CE8A-6D54-17F4948AB27F}"/>
                </a:ext>
              </a:extLst>
            </p:cNvPr>
            <p:cNvSpPr/>
            <p:nvPr/>
          </p:nvSpPr>
          <p:spPr>
            <a:xfrm>
              <a:off x="2463913" y="2309734"/>
              <a:ext cx="1825863" cy="83817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الرغبة في التقليد، والمحاكاة للنماذج السابقة </a:t>
              </a:r>
            </a:p>
          </p:txBody>
        </p:sp>
      </p:grpSp>
    </p:spTree>
    <p:extLst>
      <p:ext uri="{BB962C8B-B14F-4D97-AF65-F5344CB8AC3E}">
        <p14:creationId xmlns:p14="http://schemas.microsoft.com/office/powerpoint/2010/main" val="1925509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الإبداع في الإدارة</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1076439" y="2331154"/>
            <a:ext cx="10187195" cy="242059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ينطلق مفهوم الإبداع الإداري من المفاهيم العامة للإبداع ذاتها، فالإبداع في الإدارة متعلق بالأفكار الجديدة في مجال الإدارة وتطوير المنتجات وقيادة فرق العمل وتحسين الخدمات للعملاء، وكل وظائف الإدارة المعروفة</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وباختصار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فالإبداع الإداري هو: </a:t>
            </a:r>
            <a:endParaRPr lang="ar-SA" sz="1600" b="1" kern="0" noProof="0" dirty="0">
              <a:solidFill>
                <a:prstClr val="black"/>
              </a:solidFill>
              <a:latin typeface="Alexandria" charset="0"/>
              <a:cs typeface="Alexandria" charset="0"/>
            </a:endParaRPr>
          </a:p>
          <a:p>
            <a:pPr algn="justLow">
              <a:lnSpc>
                <a:spcPct val="150000"/>
              </a:lnSpc>
              <a:spcBef>
                <a:spcPts val="1200"/>
              </a:spcBef>
            </a:pP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"كل فكرة أو إجراء أو منتج يقدمه الموظفون صغارهم وكبارهم يتسم بالتجديد والإضافة، ويعود بمنافع إدارية أو اقتصادية أو اجتماعية على المؤسسة أو الأفراد أو المجتمع".</a:t>
            </a:r>
          </a:p>
        </p:txBody>
      </p:sp>
    </p:spTree>
    <p:extLst>
      <p:ext uri="{BB962C8B-B14F-4D97-AF65-F5344CB8AC3E}">
        <p14:creationId xmlns:p14="http://schemas.microsoft.com/office/powerpoint/2010/main" val="3729169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أنواع الإبداع الإداري</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9D436383-5CD7-E49A-B66E-D20DBB87EA6D}"/>
              </a:ext>
            </a:extLst>
          </p:cNvPr>
          <p:cNvGrpSpPr/>
          <p:nvPr/>
        </p:nvGrpSpPr>
        <p:grpSpPr>
          <a:xfrm>
            <a:off x="1193035" y="2525924"/>
            <a:ext cx="9926486" cy="3052898"/>
            <a:chOff x="2010523" y="2156338"/>
            <a:chExt cx="9024924" cy="3052898"/>
          </a:xfrm>
        </p:grpSpPr>
        <p:grpSp>
          <p:nvGrpSpPr>
            <p:cNvPr id="29" name="مجموعة 28">
              <a:extLst>
                <a:ext uri="{FF2B5EF4-FFF2-40B4-BE49-F238E27FC236}">
                  <a16:creationId xmlns:a16="http://schemas.microsoft.com/office/drawing/2014/main" id="{FEA1324B-B86A-3DCB-7F8E-C0E36EC05C10}"/>
                </a:ext>
              </a:extLst>
            </p:cNvPr>
            <p:cNvGrpSpPr/>
            <p:nvPr/>
          </p:nvGrpSpPr>
          <p:grpSpPr>
            <a:xfrm>
              <a:off x="2463913" y="3401853"/>
              <a:ext cx="8571534" cy="1509785"/>
              <a:chOff x="2463913" y="3401853"/>
              <a:chExt cx="8571534" cy="1509785"/>
            </a:xfrm>
            <a:solidFill>
              <a:srgbClr val="00AEEF"/>
            </a:solidFill>
          </p:grpSpPr>
          <p:sp>
            <p:nvSpPr>
              <p:cNvPr id="36" name="Shape 1">
                <a:extLst>
                  <a:ext uri="{FF2B5EF4-FFF2-40B4-BE49-F238E27FC236}">
                    <a16:creationId xmlns:a16="http://schemas.microsoft.com/office/drawing/2014/main" id="{043194F0-35E1-D3D6-5A7D-FFE8DC982B5A}"/>
                  </a:ext>
                </a:extLst>
              </p:cNvPr>
              <p:cNvSpPr/>
              <p:nvPr/>
            </p:nvSpPr>
            <p:spPr>
              <a:xfrm>
                <a:off x="2463913" y="3744768"/>
                <a:ext cx="8504187" cy="4917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39" name="Shape 7">
                <a:extLst>
                  <a:ext uri="{FF2B5EF4-FFF2-40B4-BE49-F238E27FC236}">
                    <a16:creationId xmlns:a16="http://schemas.microsoft.com/office/drawing/2014/main" id="{F2845D5E-8CED-C138-CF68-D2198B7B5E1B}"/>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0" name="Text 8">
                <a:extLst>
                  <a:ext uri="{FF2B5EF4-FFF2-40B4-BE49-F238E27FC236}">
                    <a16:creationId xmlns:a16="http://schemas.microsoft.com/office/drawing/2014/main" id="{D9EA3493-CE0B-90D3-37FE-B6821A4C908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1" name="Shape 11">
                <a:extLst>
                  <a:ext uri="{FF2B5EF4-FFF2-40B4-BE49-F238E27FC236}">
                    <a16:creationId xmlns:a16="http://schemas.microsoft.com/office/drawing/2014/main" id="{FA45ACD6-4356-0255-31ED-019EB3CEECDB}"/>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2" name="Text 12">
                <a:extLst>
                  <a:ext uri="{FF2B5EF4-FFF2-40B4-BE49-F238E27FC236}">
                    <a16:creationId xmlns:a16="http://schemas.microsoft.com/office/drawing/2014/main" id="{AD4454DF-8622-63B0-843E-35E0C14037AC}"/>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43" name="Shape 15">
                <a:extLst>
                  <a:ext uri="{FF2B5EF4-FFF2-40B4-BE49-F238E27FC236}">
                    <a16:creationId xmlns:a16="http://schemas.microsoft.com/office/drawing/2014/main" id="{8FC16181-4DB8-E028-C20A-20AD7E0F5FA1}"/>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4" name="Text 16">
                <a:extLst>
                  <a:ext uri="{FF2B5EF4-FFF2-40B4-BE49-F238E27FC236}">
                    <a16:creationId xmlns:a16="http://schemas.microsoft.com/office/drawing/2014/main" id="{01A6406B-C0A9-91B4-1A31-CAEAA94F3ED4}"/>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45" name="Shape 19">
                <a:extLst>
                  <a:ext uri="{FF2B5EF4-FFF2-40B4-BE49-F238E27FC236}">
                    <a16:creationId xmlns:a16="http://schemas.microsoft.com/office/drawing/2014/main" id="{FA6E4504-2C4B-45AC-84E4-409B2C7B33C1}"/>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6" name="Text 20">
                <a:extLst>
                  <a:ext uri="{FF2B5EF4-FFF2-40B4-BE49-F238E27FC236}">
                    <a16:creationId xmlns:a16="http://schemas.microsoft.com/office/drawing/2014/main" id="{29A0A9C2-6F43-D431-1640-24E004CC47B7}"/>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47" name="Shape 23">
                <a:extLst>
                  <a:ext uri="{FF2B5EF4-FFF2-40B4-BE49-F238E27FC236}">
                    <a16:creationId xmlns:a16="http://schemas.microsoft.com/office/drawing/2014/main" id="{205A9E7D-5D30-50D9-9079-8A08AEDB9ABF}"/>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8" name="Text 24">
                <a:extLst>
                  <a:ext uri="{FF2B5EF4-FFF2-40B4-BE49-F238E27FC236}">
                    <a16:creationId xmlns:a16="http://schemas.microsoft.com/office/drawing/2014/main" id="{C8E06998-E71A-3C63-832C-E1633B8E711A}"/>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49" name="Shape 27">
                <a:extLst>
                  <a:ext uri="{FF2B5EF4-FFF2-40B4-BE49-F238E27FC236}">
                    <a16:creationId xmlns:a16="http://schemas.microsoft.com/office/drawing/2014/main" id="{AD4305EF-7055-5306-F90B-C2BCBBEDACE3}"/>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0" name="Text 28">
                <a:extLst>
                  <a:ext uri="{FF2B5EF4-FFF2-40B4-BE49-F238E27FC236}">
                    <a16:creationId xmlns:a16="http://schemas.microsoft.com/office/drawing/2014/main" id="{C2FAD3D9-7A1B-0B2D-8BE2-B1D56127EB9C}"/>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1" name="Text 29">
                <a:extLst>
                  <a:ext uri="{FF2B5EF4-FFF2-40B4-BE49-F238E27FC236}">
                    <a16:creationId xmlns:a16="http://schemas.microsoft.com/office/drawing/2014/main" id="{BCDCD5EA-E98F-FE29-6079-9D35472FA9BB}"/>
                  </a:ext>
                </a:extLst>
              </p:cNvPr>
              <p:cNvSpPr/>
              <p:nvPr/>
            </p:nvSpPr>
            <p:spPr>
              <a:xfrm>
                <a:off x="9209584" y="4138098"/>
                <a:ext cx="1825863" cy="773540"/>
              </a:xfrm>
              <a:prstGeom prst="rect">
                <a:avLst/>
              </a:prstGeom>
              <a:solidFill>
                <a:schemeClr val="bg1"/>
              </a:solid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إبداع يرتبط </a:t>
                </a:r>
                <a:r>
                  <a:rPr kumimoji="0" lang="ar-SA" sz="1400" b="1" i="0" u="none" strike="noStrike" kern="1200" cap="none" spc="0" normalizeH="0" baseline="0" noProof="0" dirty="0">
                    <a:ln>
                      <a:noFill/>
                    </a:ln>
                    <a:effectLst/>
                    <a:uLnTx/>
                    <a:uFillTx/>
                    <a:latin typeface="Alexandria" pitchFamily="2" charset="-78"/>
                    <a:cs typeface="Alexandria" pitchFamily="2" charset="-78"/>
                  </a:rPr>
                  <a:t>بالأهداف</a:t>
                </a:r>
                <a:r>
                  <a:rPr kumimoji="0" lang="ar-SA" sz="1400" b="0" i="0" u="none" strike="noStrike" kern="1200" cap="none" spc="0" normalizeH="0" baseline="0" noProof="0" dirty="0">
                    <a:ln>
                      <a:noFill/>
                    </a:ln>
                    <a:effectLst/>
                    <a:uLnTx/>
                    <a:uFillTx/>
                    <a:latin typeface="Alexandria" pitchFamily="2" charset="-78"/>
                    <a:cs typeface="Alexandria" pitchFamily="2" charset="-78"/>
                  </a:rPr>
                  <a:t> ويتضمن الغايات التي تسعى المنظمة لتحقيقها</a:t>
                </a:r>
              </a:p>
            </p:txBody>
          </p:sp>
        </p:grpSp>
        <p:sp>
          <p:nvSpPr>
            <p:cNvPr id="30" name="Text 29">
              <a:extLst>
                <a:ext uri="{FF2B5EF4-FFF2-40B4-BE49-F238E27FC236}">
                  <a16:creationId xmlns:a16="http://schemas.microsoft.com/office/drawing/2014/main" id="{8D90AFB2-64B2-5906-6B62-964FE25A890F}"/>
                </a:ext>
              </a:extLst>
            </p:cNvPr>
            <p:cNvSpPr/>
            <p:nvPr/>
          </p:nvSpPr>
          <p:spPr>
            <a:xfrm>
              <a:off x="7566381" y="2156338"/>
              <a:ext cx="2407983" cy="1028697"/>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إبداع يرتبط </a:t>
              </a:r>
              <a:r>
                <a:rPr kumimoji="0" lang="ar-SA" sz="1400" b="1" i="0" u="none" strike="noStrike" kern="1200" cap="none" spc="0" normalizeH="0" baseline="0" noProof="0" dirty="0">
                  <a:ln>
                    <a:noFill/>
                  </a:ln>
                  <a:effectLst/>
                  <a:uLnTx/>
                  <a:uFillTx/>
                  <a:latin typeface="Alexandria" pitchFamily="2" charset="-78"/>
                  <a:cs typeface="Alexandria" pitchFamily="2" charset="-78"/>
                </a:rPr>
                <a:t>بالهيكل التنظيمي</a:t>
              </a:r>
              <a:r>
                <a:rPr kumimoji="0" lang="ar-SA" sz="1400" b="0" i="0" u="none" strike="noStrike" kern="1200" cap="none" spc="0" normalizeH="0" baseline="0" noProof="0" dirty="0">
                  <a:ln>
                    <a:noFill/>
                  </a:ln>
                  <a:effectLst/>
                  <a:uLnTx/>
                  <a:uFillTx/>
                  <a:latin typeface="Alexandria" pitchFamily="2" charset="-78"/>
                  <a:cs typeface="Alexandria" pitchFamily="2" charset="-78"/>
                </a:rPr>
                <a:t>، ويتضمن القواعد والأدوات والإجراءات وإعادة تصميم العمل</a:t>
              </a:r>
            </a:p>
          </p:txBody>
        </p:sp>
        <p:sp>
          <p:nvSpPr>
            <p:cNvPr id="31" name="Text 29">
              <a:extLst>
                <a:ext uri="{FF2B5EF4-FFF2-40B4-BE49-F238E27FC236}">
                  <a16:creationId xmlns:a16="http://schemas.microsoft.com/office/drawing/2014/main" id="{6FA58C46-6EF4-2920-DF22-BC4290A02461}"/>
                </a:ext>
              </a:extLst>
            </p:cNvPr>
            <p:cNvSpPr/>
            <p:nvPr/>
          </p:nvSpPr>
          <p:spPr>
            <a:xfrm>
              <a:off x="6468182" y="4134134"/>
              <a:ext cx="1825863" cy="886401"/>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إبداع يرتبط </a:t>
              </a:r>
              <a:r>
                <a:rPr kumimoji="0" lang="ar-SA" sz="1400" b="1" i="0" u="none" strike="noStrike" kern="1200" cap="none" spc="0" normalizeH="0" baseline="0" noProof="0" dirty="0">
                  <a:ln>
                    <a:noFill/>
                  </a:ln>
                  <a:effectLst/>
                  <a:uLnTx/>
                  <a:uFillTx/>
                  <a:latin typeface="Alexandria" pitchFamily="2" charset="-78"/>
                  <a:cs typeface="Alexandria" pitchFamily="2" charset="-78"/>
                </a:rPr>
                <a:t>بالمنتج</a:t>
              </a:r>
              <a:r>
                <a:rPr kumimoji="0" lang="ar-SA" sz="1400" b="0" i="0" u="none" strike="noStrike" kern="1200" cap="none" spc="0" normalizeH="0" baseline="0" noProof="0" dirty="0">
                  <a:ln>
                    <a:noFill/>
                  </a:ln>
                  <a:effectLst/>
                  <a:uLnTx/>
                  <a:uFillTx/>
                  <a:latin typeface="Alexandria" pitchFamily="2" charset="-78"/>
                  <a:cs typeface="Alexandria" pitchFamily="2" charset="-78"/>
                </a:rPr>
                <a:t> أو الخدمة، ويتضمن إنتاج منتجات وخدمات جديدة</a:t>
              </a:r>
            </a:p>
          </p:txBody>
        </p:sp>
        <p:sp>
          <p:nvSpPr>
            <p:cNvPr id="32" name="Text 29">
              <a:extLst>
                <a:ext uri="{FF2B5EF4-FFF2-40B4-BE49-F238E27FC236}">
                  <a16:creationId xmlns:a16="http://schemas.microsoft.com/office/drawing/2014/main" id="{87089BE6-78D2-E5F7-039A-F7244EC4745A}"/>
                </a:ext>
              </a:extLst>
            </p:cNvPr>
            <p:cNvSpPr/>
            <p:nvPr/>
          </p:nvSpPr>
          <p:spPr>
            <a:xfrm>
              <a:off x="5019148" y="2159748"/>
              <a:ext cx="2071006" cy="1224761"/>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إبداع يرتبط بخدمة </a:t>
              </a:r>
              <a:r>
                <a:rPr kumimoji="0" lang="ar-SA" sz="1400" b="1" i="0" u="none" strike="noStrike" kern="1200" cap="none" spc="0" normalizeH="0" baseline="0" noProof="0" dirty="0">
                  <a:ln>
                    <a:noFill/>
                  </a:ln>
                  <a:effectLst/>
                  <a:uLnTx/>
                  <a:uFillTx/>
                  <a:latin typeface="Alexandria" pitchFamily="2" charset="-78"/>
                  <a:cs typeface="Alexandria" pitchFamily="2" charset="-78"/>
                </a:rPr>
                <a:t>المستفيدين</a:t>
              </a:r>
              <a:r>
                <a:rPr kumimoji="0" lang="ar-SA" sz="1400" b="0" i="0" u="none" strike="noStrike" kern="1200" cap="none" spc="0" normalizeH="0" baseline="0" noProof="0" dirty="0">
                  <a:ln>
                    <a:noFill/>
                  </a:ln>
                  <a:effectLst/>
                  <a:uLnTx/>
                  <a:uFillTx/>
                  <a:latin typeface="Alexandria" pitchFamily="2" charset="-78"/>
                  <a:cs typeface="Alexandria" pitchFamily="2" charset="-78"/>
                </a:rPr>
                <a:t>، ويتضمن التركيز على تقديم خدمات للمستفيدين تفوق توقعاتهم</a:t>
              </a:r>
            </a:p>
          </p:txBody>
        </p:sp>
        <p:sp>
          <p:nvSpPr>
            <p:cNvPr id="33" name="Text 29">
              <a:extLst>
                <a:ext uri="{FF2B5EF4-FFF2-40B4-BE49-F238E27FC236}">
                  <a16:creationId xmlns:a16="http://schemas.microsoft.com/office/drawing/2014/main" id="{9E4E4E24-F386-FEBD-A467-D7A12A07C539}"/>
                </a:ext>
              </a:extLst>
            </p:cNvPr>
            <p:cNvSpPr/>
            <p:nvPr/>
          </p:nvSpPr>
          <p:spPr>
            <a:xfrm>
              <a:off x="3582460" y="4132826"/>
              <a:ext cx="2098393" cy="1076410"/>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إبداع يرتبط </a:t>
              </a:r>
              <a:r>
                <a:rPr kumimoji="0" lang="ar-SA" sz="1400" b="1" i="0" u="none" strike="noStrike" kern="1200" cap="none" spc="0" normalizeH="0" baseline="0" noProof="0" dirty="0">
                  <a:ln>
                    <a:noFill/>
                  </a:ln>
                  <a:effectLst/>
                  <a:uLnTx/>
                  <a:uFillTx/>
                  <a:latin typeface="Alexandria" pitchFamily="2" charset="-78"/>
                  <a:cs typeface="Alexandria" pitchFamily="2" charset="-78"/>
                </a:rPr>
                <a:t>بالعملية</a:t>
              </a:r>
              <a:r>
                <a:rPr kumimoji="0" lang="ar-SA" sz="1400" b="0" i="0" u="none" strike="noStrike" kern="1200" cap="none" spc="0" normalizeH="0" baseline="0" noProof="0" dirty="0">
                  <a:ln>
                    <a:noFill/>
                  </a:ln>
                  <a:effectLst/>
                  <a:uLnTx/>
                  <a:uFillTx/>
                  <a:latin typeface="Alexandria" pitchFamily="2" charset="-78"/>
                  <a:cs typeface="Alexandria" pitchFamily="2" charset="-78"/>
                </a:rPr>
                <a:t>، ويركز على الكفاءة والفاعلية، ويتضمن عمليات متطورة داخل المنظمة</a:t>
              </a:r>
            </a:p>
          </p:txBody>
        </p:sp>
        <p:sp>
          <p:nvSpPr>
            <p:cNvPr id="34" name="Text 29">
              <a:extLst>
                <a:ext uri="{FF2B5EF4-FFF2-40B4-BE49-F238E27FC236}">
                  <a16:creationId xmlns:a16="http://schemas.microsoft.com/office/drawing/2014/main" id="{FCFEE70F-E7B1-CE8A-6D54-17F4948AB27F}"/>
                </a:ext>
              </a:extLst>
            </p:cNvPr>
            <p:cNvSpPr/>
            <p:nvPr/>
          </p:nvSpPr>
          <p:spPr>
            <a:xfrm>
              <a:off x="2010523" y="2159978"/>
              <a:ext cx="2420500" cy="751307"/>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وقد يكون الإبداع </a:t>
              </a:r>
              <a:r>
                <a:rPr kumimoji="0" lang="ar-SA" sz="1400" b="1" i="0" u="none" strike="noStrike" kern="1200" cap="none" spc="0" normalizeH="0" baseline="0" noProof="0" dirty="0">
                  <a:ln>
                    <a:noFill/>
                  </a:ln>
                  <a:effectLst/>
                  <a:uLnTx/>
                  <a:uFillTx/>
                  <a:latin typeface="Alexandria" pitchFamily="2" charset="-78"/>
                  <a:cs typeface="Alexandria" pitchFamily="2" charset="-78"/>
                </a:rPr>
                <a:t>جذرياً</a:t>
              </a:r>
              <a:r>
                <a:rPr kumimoji="0" lang="ar-SA" sz="1400" b="0" i="0" u="none" strike="noStrike" kern="1200" cap="none" spc="0" normalizeH="0" baseline="0" noProof="0" dirty="0">
                  <a:ln>
                    <a:noFill/>
                  </a:ln>
                  <a:effectLst/>
                  <a:uLnTx/>
                  <a:uFillTx/>
                  <a:latin typeface="Alexandria" pitchFamily="2" charset="-78"/>
                  <a:cs typeface="Alexandria" pitchFamily="2" charset="-78"/>
                </a:rPr>
                <a:t> يؤدي إلى إيجاد تغيرات جوهرية في المنظمة، أو قد يكون </a:t>
              </a:r>
              <a:r>
                <a:rPr kumimoji="0" lang="ar-SA" sz="1400" b="1" i="0" u="none" strike="noStrike" kern="1200" cap="none" spc="0" normalizeH="0" baseline="0" noProof="0" dirty="0">
                  <a:ln>
                    <a:noFill/>
                  </a:ln>
                  <a:effectLst/>
                  <a:uLnTx/>
                  <a:uFillTx/>
                  <a:latin typeface="Alexandria" pitchFamily="2" charset="-78"/>
                  <a:cs typeface="Alexandria" pitchFamily="2" charset="-78"/>
                </a:rPr>
                <a:t>جزئياً</a:t>
              </a:r>
              <a:r>
                <a:rPr kumimoji="0" lang="ar-SA" sz="1400" b="0" i="0" u="none" strike="noStrike" kern="1200" cap="none" spc="0" normalizeH="0" baseline="0" noProof="0" dirty="0">
                  <a:ln>
                    <a:noFill/>
                  </a:ln>
                  <a:effectLst/>
                  <a:uLnTx/>
                  <a:uFillTx/>
                  <a:latin typeface="Alexandria" pitchFamily="2" charset="-78"/>
                  <a:cs typeface="Alexandria" pitchFamily="2" charset="-78"/>
                </a:rPr>
                <a:t> يؤدي إلى تغيرات ثانوية</a:t>
              </a:r>
            </a:p>
          </p:txBody>
        </p:sp>
      </p:grpSp>
    </p:spTree>
    <p:extLst>
      <p:ext uri="{BB962C8B-B14F-4D97-AF65-F5344CB8AC3E}">
        <p14:creationId xmlns:p14="http://schemas.microsoft.com/office/powerpoint/2010/main" val="2822905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والإبداع المؤسسي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EFD84EF8-8B2F-1CC4-D277-FC1CF5390553}"/>
              </a:ext>
            </a:extLst>
          </p:cNvPr>
          <p:cNvSpPr txBox="1"/>
          <p:nvPr/>
        </p:nvSpPr>
        <p:spPr>
          <a:xfrm>
            <a:off x="814232" y="2179788"/>
            <a:ext cx="10566148" cy="3528595"/>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يمثل الإبداع أحد الضرورات الأساسية في إدارة الأعمال والمؤسسات، وتشير الدراسات والأبحاث في مجال الإبداع إلى أن الاهتمام بمفهوم الإبداع المؤسسي ظهر في المنظمات الأعمال الربحية، واستطاعت أن تحقق التفوق والتميز والتنافس من خلال الإبداع.</a:t>
            </a:r>
          </a:p>
          <a:p>
            <a:pPr algn="justLow">
              <a:lnSpc>
                <a:spcPct val="150000"/>
              </a:lnSpc>
            </a:pPr>
            <a:endParaRPr lang="ar-SA" sz="1600" kern="0" dirty="0">
              <a:latin typeface="Alexandria" charset="0"/>
              <a:cs typeface="Alexandria" charset="0"/>
            </a:endParaRPr>
          </a:p>
          <a:p>
            <a:pPr algn="justLow">
              <a:lnSpc>
                <a:spcPct val="150000"/>
              </a:lnSpc>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ويمكن تعريف الإبداع المؤسسي بأنه:</a:t>
            </a:r>
            <a:endParaRPr lang="ar-SA" sz="1600" b="1" kern="0" dirty="0">
              <a:solidFill>
                <a:srgbClr val="00B0F0"/>
              </a:solidFill>
              <a:latin typeface="Alexandria" charset="0"/>
              <a:cs typeface="Alexandria" charset="0"/>
            </a:endParaRPr>
          </a:p>
          <a:p>
            <a:pPr algn="justLow">
              <a:lnSpc>
                <a:spcPct val="150000"/>
              </a:lnSpc>
              <a:spcBef>
                <a:spcPts val="1200"/>
              </a:spcBef>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"القدرة على ابتكار أساليب وأفكار يمكن أن تلقى التجاوب الأمثل من العاملين وتحفزهم لاستثمار قدراتهم ومواهبهم لتحقيق الأهداف التنظيمية"</a:t>
            </a:r>
          </a:p>
          <a:p>
            <a:pPr algn="justLow">
              <a:lnSpc>
                <a:spcPct val="150000"/>
              </a:lnSpc>
            </a:pPr>
            <a:endPar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endPar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619089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أنواع الإبداع المؤسسي</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مجموعة 13">
            <a:extLst>
              <a:ext uri="{FF2B5EF4-FFF2-40B4-BE49-F238E27FC236}">
                <a16:creationId xmlns:a16="http://schemas.microsoft.com/office/drawing/2014/main" id="{A74F0110-8435-FF86-8D96-733E34538110}"/>
              </a:ext>
            </a:extLst>
          </p:cNvPr>
          <p:cNvGrpSpPr/>
          <p:nvPr/>
        </p:nvGrpSpPr>
        <p:grpSpPr>
          <a:xfrm>
            <a:off x="762000" y="2156768"/>
            <a:ext cx="10529184" cy="3630188"/>
            <a:chOff x="762000" y="2156768"/>
            <a:chExt cx="10529184" cy="3630188"/>
          </a:xfrm>
        </p:grpSpPr>
        <p:pic>
          <p:nvPicPr>
            <p:cNvPr id="9" name="صورة 8">
              <a:extLst>
                <a:ext uri="{FF2B5EF4-FFF2-40B4-BE49-F238E27FC236}">
                  <a16:creationId xmlns:a16="http://schemas.microsoft.com/office/drawing/2014/main" id="{99B33AF0-AB36-E054-C9D7-5D0DA1F0FA62}"/>
                </a:ext>
              </a:extLst>
            </p:cNvPr>
            <p:cNvPicPr>
              <a:picLocks noChangeAspect="1"/>
            </p:cNvPicPr>
            <p:nvPr/>
          </p:nvPicPr>
          <p:blipFill>
            <a:blip r:embed="rId3"/>
            <a:stretch>
              <a:fillRect/>
            </a:stretch>
          </p:blipFill>
          <p:spPr>
            <a:xfrm>
              <a:off x="1741565" y="2839903"/>
              <a:ext cx="8739719" cy="2490042"/>
            </a:xfrm>
            <a:prstGeom prst="rect">
              <a:avLst/>
            </a:prstGeom>
          </p:spPr>
        </p:pic>
        <p:sp>
          <p:nvSpPr>
            <p:cNvPr id="11" name="مربع نص 10">
              <a:extLst>
                <a:ext uri="{FF2B5EF4-FFF2-40B4-BE49-F238E27FC236}">
                  <a16:creationId xmlns:a16="http://schemas.microsoft.com/office/drawing/2014/main" id="{18F4AD93-56FD-33D1-6DC7-AD2C416302AB}"/>
                </a:ext>
              </a:extLst>
            </p:cNvPr>
            <p:cNvSpPr txBox="1"/>
            <p:nvPr/>
          </p:nvSpPr>
          <p:spPr>
            <a:xfrm>
              <a:off x="762000" y="2156768"/>
              <a:ext cx="4053118" cy="1671676"/>
            </a:xfrm>
            <a:prstGeom prst="rect">
              <a:avLst/>
            </a:prstGeom>
            <a:noFill/>
          </p:spPr>
          <p:txBody>
            <a:bodyPr wrap="square" rtlCol="1">
              <a:spAutoFit/>
            </a:bodyPr>
            <a:lstStyle/>
            <a:p>
              <a:pPr algn="justLow">
                <a:lnSpc>
                  <a:spcPct val="150000"/>
                </a:lnSpc>
              </a:pPr>
              <a:r>
                <a:rPr kumimoji="0" lang="ar-SA" sz="1400" b="1" i="0" u="none" strike="noStrike" kern="0" cap="none" spc="0" normalizeH="0" baseline="0" noProof="0" dirty="0">
                  <a:ln>
                    <a:noFill/>
                  </a:ln>
                  <a:solidFill>
                    <a:srgbClr val="F07B22"/>
                  </a:solidFill>
                  <a:effectLst/>
                  <a:uLnTx/>
                  <a:uFillTx/>
                  <a:latin typeface="Alexandria" charset="0"/>
                  <a:ea typeface="+mn-ea"/>
                  <a:cs typeface="Alexandria" charset="0"/>
                </a:rPr>
                <a:t>الإبداع الفني: </a:t>
              </a:r>
            </a:p>
            <a:p>
              <a:pPr algn="justLow">
                <a:lnSpc>
                  <a:spcPct val="150000"/>
                </a:lnSpc>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الإبداع المتعلق بالمنتج سواء السلع أو الخدمات والمتعلق بتكنولوجيا الإنتاج أي بنشاطات المنظمة الأساسية التي ينتج عنها السلع أو الخدمات.</a:t>
              </a:r>
            </a:p>
          </p:txBody>
        </p:sp>
        <p:sp>
          <p:nvSpPr>
            <p:cNvPr id="12" name="مربع نص 11">
              <a:extLst>
                <a:ext uri="{FF2B5EF4-FFF2-40B4-BE49-F238E27FC236}">
                  <a16:creationId xmlns:a16="http://schemas.microsoft.com/office/drawing/2014/main" id="{68D7B125-6FD0-B2E8-B472-BE918CE061E3}"/>
                </a:ext>
              </a:extLst>
            </p:cNvPr>
            <p:cNvSpPr txBox="1"/>
            <p:nvPr/>
          </p:nvSpPr>
          <p:spPr>
            <a:xfrm>
              <a:off x="7238066" y="4438445"/>
              <a:ext cx="4053118" cy="1348511"/>
            </a:xfrm>
            <a:prstGeom prst="rect">
              <a:avLst/>
            </a:prstGeom>
            <a:noFill/>
          </p:spPr>
          <p:txBody>
            <a:bodyPr wrap="square" rtlCol="1">
              <a:spAutoFit/>
            </a:bodyPr>
            <a:lstStyle/>
            <a:p>
              <a:pPr algn="justLow">
                <a:lnSpc>
                  <a:spcPct val="150000"/>
                </a:lnSpc>
              </a:pPr>
              <a:r>
                <a:rPr kumimoji="0" lang="ar-SA" sz="1400" b="1" i="0" u="none" strike="noStrike" kern="0" cap="none" spc="0" normalizeH="0" baseline="0" noProof="0" dirty="0">
                  <a:ln>
                    <a:noFill/>
                  </a:ln>
                  <a:solidFill>
                    <a:srgbClr val="123978"/>
                  </a:solidFill>
                  <a:effectLst/>
                  <a:uLnTx/>
                  <a:uFillTx/>
                  <a:latin typeface="Alexandria" charset="0"/>
                  <a:ea typeface="+mn-ea"/>
                  <a:cs typeface="Alexandria" charset="0"/>
                </a:rPr>
                <a:t>الإبداع الإداري:</a:t>
              </a:r>
            </a:p>
            <a:p>
              <a:pPr algn="justLow">
                <a:lnSpc>
                  <a:spcPct val="150000"/>
                </a:lnSpc>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الإبداع المتعلق مباشرة بالهيكل التنظيمي والعملية الإدارية في المنظمة، وبشكل غير مباشر بنشاطات المنظمة الأساسية.</a:t>
              </a:r>
            </a:p>
          </p:txBody>
        </p:sp>
        <p:sp>
          <p:nvSpPr>
            <p:cNvPr id="13" name="TextBox 2">
              <a:extLst>
                <a:ext uri="{FF2B5EF4-FFF2-40B4-BE49-F238E27FC236}">
                  <a16:creationId xmlns:a16="http://schemas.microsoft.com/office/drawing/2014/main" id="{74501F11-A801-9976-75A5-33B7C80518A2}"/>
                </a:ext>
              </a:extLst>
            </p:cNvPr>
            <p:cNvSpPr txBox="1"/>
            <p:nvPr/>
          </p:nvSpPr>
          <p:spPr>
            <a:xfrm>
              <a:off x="5175054" y="3603125"/>
              <a:ext cx="1815765" cy="963597"/>
            </a:xfrm>
            <a:prstGeom prst="rect">
              <a:avLst/>
            </a:prstGeom>
            <a:noFill/>
          </p:spPr>
          <p:txBody>
            <a:bodyPr wrap="square" rtlCol="0">
              <a:spAutoFit/>
            </a:bodyPr>
            <a:lstStyle/>
            <a:p>
              <a:pPr algn="ctr" rtl="0">
                <a:lnSpc>
                  <a:spcPct val="150000"/>
                </a:lnSpc>
                <a:spcAft>
                  <a:spcPts val="600"/>
                </a:spcAft>
              </a:pPr>
              <a:r>
                <a:rPr lang="ar-SA" sz="2000" b="1" dirty="0">
                  <a:solidFill>
                    <a:schemeClr val="bg1">
                      <a:lumMod val="50000"/>
                    </a:schemeClr>
                  </a:solidFill>
                  <a:latin typeface="Alexandria" pitchFamily="2" charset="-78"/>
                  <a:cs typeface="Alexandria" pitchFamily="2" charset="-78"/>
                </a:rPr>
                <a:t>أنواع الإبداع المؤسسي</a:t>
              </a:r>
            </a:p>
          </p:txBody>
        </p:sp>
      </p:grpSp>
    </p:spTree>
    <p:extLst>
      <p:ext uri="{BB962C8B-B14F-4D97-AF65-F5344CB8AC3E}">
        <p14:creationId xmlns:p14="http://schemas.microsoft.com/office/powerpoint/2010/main" val="2452068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القدرات الإبداعية للقيادة المبدعة</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2308" y="2625831"/>
            <a:ext cx="10187195" cy="152804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المقدرة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الإتيان بالأفكار الجديدة النادرة والمفيدة وغير المرتبطة بتكرار أفكار سابقة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إنتاج غير المألوف وبعيد المدى، ويتفق عدد من الباحثين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على أن الأصالة هي القدرة على إنتاج استجابات أصيلة أي قليلة التكرار بالمعنى الإحصائي داخل الجماعة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التي ينتمي إليها القائد الإداري، أي أنه كلما قلت درجة شيوع الفكرة زادت درجة أصالتها والأصالة.</a:t>
            </a:r>
          </a:p>
        </p:txBody>
      </p:sp>
      <p:sp>
        <p:nvSpPr>
          <p:cNvPr id="12" name="Round Diagonal Corner Rectangle 17">
            <a:extLst>
              <a:ext uri="{FF2B5EF4-FFF2-40B4-BE49-F238E27FC236}">
                <a16:creationId xmlns:a16="http://schemas.microsoft.com/office/drawing/2014/main" id="{CFBC2D04-F45D-01C3-57AA-50B0F982263D}"/>
              </a:ext>
            </a:extLst>
          </p:cNvPr>
          <p:cNvSpPr/>
          <p:nvPr/>
        </p:nvSpPr>
        <p:spPr>
          <a:xfrm>
            <a:off x="8930643" y="2215943"/>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1- الأصالة </a:t>
            </a:r>
          </a:p>
        </p:txBody>
      </p:sp>
      <p:sp>
        <p:nvSpPr>
          <p:cNvPr id="18" name="مربع نص 17">
            <a:extLst>
              <a:ext uri="{FF2B5EF4-FFF2-40B4-BE49-F238E27FC236}">
                <a16:creationId xmlns:a16="http://schemas.microsoft.com/office/drawing/2014/main" id="{C9B7049D-3E80-8770-A6A7-1D5CB3BC41AA}"/>
              </a:ext>
            </a:extLst>
          </p:cNvPr>
          <p:cNvSpPr txBox="1"/>
          <p:nvPr/>
        </p:nvSpPr>
        <p:spPr>
          <a:xfrm>
            <a:off x="942307" y="4818999"/>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الطلاقة تعني قدرة القائد الإداري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إنتاج كمية كبيرة من الأفكار، تفوق المتوسط العام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في غضون فترة زمنية محددة، ويقال إن الطلاقة بنك القدرة الإبداعية، لذا فمن المرجح أن يتميز القائد المبدع بالطلاقة في التفكير، وتتحدد الطلاقة في حدود كمية محددة بعدد الاستجابات وسرعة صدورها.</a:t>
            </a:r>
          </a:p>
        </p:txBody>
      </p:sp>
      <p:sp>
        <p:nvSpPr>
          <p:cNvPr id="19" name="Round Diagonal Corner Rectangle 17">
            <a:extLst>
              <a:ext uri="{FF2B5EF4-FFF2-40B4-BE49-F238E27FC236}">
                <a16:creationId xmlns:a16="http://schemas.microsoft.com/office/drawing/2014/main" id="{CFBC2D04-F45D-01C3-57AA-50B0F982263D}"/>
              </a:ext>
            </a:extLst>
          </p:cNvPr>
          <p:cNvSpPr/>
          <p:nvPr/>
        </p:nvSpPr>
        <p:spPr>
          <a:xfrm>
            <a:off x="8930643" y="4357713"/>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2- الطلاقة </a:t>
            </a:r>
          </a:p>
        </p:txBody>
      </p:sp>
    </p:spTree>
    <p:extLst>
      <p:ext uri="{BB962C8B-B14F-4D97-AF65-F5344CB8AC3E}">
        <p14:creationId xmlns:p14="http://schemas.microsoft.com/office/powerpoint/2010/main" val="3964694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القدرات الإبداعية للقيادة المبدعة</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2308" y="2625831"/>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المقدرة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اتخاذ الطرق المختلفة والتفكير بطرق مختلفة أو بتصنيف مختلف عن التصنيف العادي</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والنظر للمشكلة من أبعاد مختلفة، وهي درجة السهولة التي يغير بها الشخص موقفاً أو وجهة نظر معينة، وعدم التعصب لأفكار بحد ذاتها، كما أنها تعني النظر إلى الأشياء من عدة زوايا.</a:t>
            </a:r>
          </a:p>
        </p:txBody>
      </p:sp>
      <p:sp>
        <p:nvSpPr>
          <p:cNvPr id="12" name="Round Diagonal Corner Rectangle 17">
            <a:extLst>
              <a:ext uri="{FF2B5EF4-FFF2-40B4-BE49-F238E27FC236}">
                <a16:creationId xmlns:a16="http://schemas.microsoft.com/office/drawing/2014/main" id="{CFBC2D04-F45D-01C3-57AA-50B0F982263D}"/>
              </a:ext>
            </a:extLst>
          </p:cNvPr>
          <p:cNvSpPr/>
          <p:nvPr/>
        </p:nvSpPr>
        <p:spPr>
          <a:xfrm>
            <a:off x="8930643" y="2215943"/>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3- المرونة </a:t>
            </a:r>
          </a:p>
        </p:txBody>
      </p:sp>
      <p:sp>
        <p:nvSpPr>
          <p:cNvPr id="13" name="مربع نص 12">
            <a:extLst>
              <a:ext uri="{FF2B5EF4-FFF2-40B4-BE49-F238E27FC236}">
                <a16:creationId xmlns:a16="http://schemas.microsoft.com/office/drawing/2014/main" id="{C9B7049D-3E80-8770-A6A7-1D5CB3BC41AA}"/>
              </a:ext>
            </a:extLst>
          </p:cNvPr>
          <p:cNvSpPr txBox="1"/>
          <p:nvPr/>
        </p:nvSpPr>
        <p:spPr>
          <a:xfrm>
            <a:off x="942308" y="4683813"/>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ويقصد بها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وعي القائد الإداري بوجود مشكلات أو حاجات أو عناصر ضعف في البيئة أو الموقف</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ويعني ذلك أن بعض القادة أسرع من غيرهم في ملاحظة المشكلة والتحقق من وجودها في الموقف، ولا شك أن اكتشاف المشكلة يمثل خطوة أولى في عملية البحث عن حل لها</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4" name="Round Diagonal Corner Rectangle 17">
            <a:extLst>
              <a:ext uri="{FF2B5EF4-FFF2-40B4-BE49-F238E27FC236}">
                <a16:creationId xmlns:a16="http://schemas.microsoft.com/office/drawing/2014/main" id="{CFBC2D04-F45D-01C3-57AA-50B0F982263D}"/>
              </a:ext>
            </a:extLst>
          </p:cNvPr>
          <p:cNvSpPr/>
          <p:nvPr/>
        </p:nvSpPr>
        <p:spPr>
          <a:xfrm>
            <a:off x="7733211" y="4220757"/>
            <a:ext cx="325413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4- الحساسية للمشكلات </a:t>
            </a:r>
          </a:p>
        </p:txBody>
      </p:sp>
    </p:spTree>
    <p:extLst>
      <p:ext uri="{BB962C8B-B14F-4D97-AF65-F5344CB8AC3E}">
        <p14:creationId xmlns:p14="http://schemas.microsoft.com/office/powerpoint/2010/main" val="3312168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القدرات الإبداعية للقيادة المبدعة</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59B365F7-7699-1E61-37C8-90829539E6E8}"/>
              </a:ext>
            </a:extLst>
          </p:cNvPr>
          <p:cNvSpPr txBox="1"/>
          <p:nvPr/>
        </p:nvSpPr>
        <p:spPr>
          <a:xfrm>
            <a:off x="1002402" y="2711779"/>
            <a:ext cx="10187195" cy="152804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تعني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إمكانية القائد الإداري التركيز لفترة من الزمن في مشكلة معينة دون أن تحول المشتتات بينه وبينها</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كما تعني عدم التنازل عن الهدف والإصرار على تتبعه والسير في اتجاهه ومحاولة تحقيقه بطريقة مباشرة أو غير مباشرة. لكن لا يكون ذلك بشكل متصلب، فالقائد المبدع أثناء مواصلته لتحقيق اتجاهاته يعدل من أفكاره لكي يحقق أهدافه الإبداعية بأفضل صورة ممكنة.</a:t>
            </a:r>
          </a:p>
        </p:txBody>
      </p:sp>
      <p:sp>
        <p:nvSpPr>
          <p:cNvPr id="14" name="Round Diagonal Corner Rectangle 17">
            <a:extLst>
              <a:ext uri="{FF2B5EF4-FFF2-40B4-BE49-F238E27FC236}">
                <a16:creationId xmlns:a16="http://schemas.microsoft.com/office/drawing/2014/main" id="{FD361433-F910-9595-2F0B-F3640DEE29C2}"/>
              </a:ext>
            </a:extLst>
          </p:cNvPr>
          <p:cNvSpPr/>
          <p:nvPr/>
        </p:nvSpPr>
        <p:spPr>
          <a:xfrm>
            <a:off x="7160888" y="2201921"/>
            <a:ext cx="386140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chemeClr val="bg1"/>
                </a:solidFill>
                <a:latin typeface="Alexandria" charset="0"/>
                <a:cs typeface="Alexandria" charset="0"/>
              </a:rPr>
              <a:t>5- الاحتفاظ بالاتجاه أو تركيز الانتباه </a:t>
            </a:r>
          </a:p>
        </p:txBody>
      </p:sp>
    </p:spTree>
    <p:extLst>
      <p:ext uri="{BB962C8B-B14F-4D97-AF65-F5344CB8AC3E}">
        <p14:creationId xmlns:p14="http://schemas.microsoft.com/office/powerpoint/2010/main" val="3811795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F776E7-FAE0-9BDF-D7F5-10C0617A259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74C12D07-CFF1-8B9D-98E8-DB56E83BDEFC}"/>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8A07D9E8-7890-41D5-BEAA-0F665C08AFE6}"/>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58275EE-B6A4-BCFA-7EA0-E9B317E71269}"/>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86222A27-ECC3-6F84-90D8-734A39FD5B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975EBD4D-9B70-2F92-0531-AD4B566575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a:t>
            </a:r>
          </a:p>
        </p:txBody>
      </p:sp>
      <p:pic>
        <p:nvPicPr>
          <p:cNvPr id="8" name="Graphic 21">
            <a:extLst>
              <a:ext uri="{FF2B5EF4-FFF2-40B4-BE49-F238E27FC236}">
                <a16:creationId xmlns:a16="http://schemas.microsoft.com/office/drawing/2014/main" id="{DABB7871-CB63-6E98-D639-521885320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121A8618-E5B7-5D3A-673D-00B7BE251A28}"/>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إدارة التغيير</a:t>
            </a:r>
          </a:p>
        </p:txBody>
      </p:sp>
      <p:pic>
        <p:nvPicPr>
          <p:cNvPr id="12" name="صورة 11">
            <a:extLst>
              <a:ext uri="{FF2B5EF4-FFF2-40B4-BE49-F238E27FC236}">
                <a16:creationId xmlns:a16="http://schemas.microsoft.com/office/drawing/2014/main" id="{86046D72-3786-1FCE-8F06-2698F7FCE44B}"/>
              </a:ext>
            </a:extLst>
          </p:cNvPr>
          <p:cNvPicPr>
            <a:picLocks noChangeAspect="1"/>
          </p:cNvPicPr>
          <p:nvPr/>
        </p:nvPicPr>
        <p:blipFill rotWithShape="1">
          <a:blip r:embed="rId3">
            <a:extLst>
              <a:ext uri="{28A0092B-C50C-407E-A947-70E740481C1C}">
                <a14:useLocalDpi xmlns:a14="http://schemas.microsoft.com/office/drawing/2010/main" val="0"/>
              </a:ext>
            </a:extLst>
          </a:blip>
          <a:srcRect l="1801" t="15396" r="2451"/>
          <a:stretch/>
        </p:blipFill>
        <p:spPr>
          <a:xfrm>
            <a:off x="6212786" y="1979509"/>
            <a:ext cx="5857294"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530059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762000" y="2357211"/>
            <a:ext cx="10668000" cy="337470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تتعدد التعريفات لموضوع التغيير من باحث لآخر ويرجع ذلك إلى اختلاف الزاوية التي ينظر منها هذا الباحث أو العالم، ولكن يمكننا في هذا المقرر اعتبار أن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التغيير هو:</a:t>
            </a:r>
          </a:p>
          <a:p>
            <a:pPr algn="justLow">
              <a:lnSpc>
                <a:spcPct val="150000"/>
              </a:lnSpc>
            </a:pP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"انتقال كمي أو نوعي من مرحلة أو وضع إلى آخر، ويتضمن ذلك أية تعديلات مادية أو بشرية أو تكنولوجية أو غيرها من جوانب التنظيم المختلفة في المنظمة، وذلك من أجل تحسين قدرتها على حل المشكلات وتطوير نفسها والتكيف مع المتغيرات البيئية الداخلية والخارجية". </a:t>
            </a:r>
          </a:p>
          <a:p>
            <a:pPr algn="justLow">
              <a:lnSpc>
                <a:spcPct val="150000"/>
              </a:lnSpc>
            </a:pPr>
            <a:endParaRPr lang="ar-SA" sz="1600" kern="0" dirty="0">
              <a:latin typeface="Alexandria" charset="0"/>
              <a:cs typeface="Alexandria" charset="0"/>
            </a:endParaRPr>
          </a:p>
          <a:p>
            <a:pPr algn="justLow">
              <a:lnSpc>
                <a:spcPct val="150000"/>
              </a:lnSpc>
            </a:pPr>
            <a:r>
              <a:rPr lang="ar-SA" sz="1600" kern="0" dirty="0">
                <a:latin typeface="Alexandria" charset="0"/>
                <a:cs typeface="Alexandria" charset="0"/>
              </a:rPr>
              <a:t>وحقيقة يجب أن ندرك أننا في عصرنا الحاضر أصبح التغيير هو الأساس والقاعدة في هذه الحياة، وأصبح الاستقرار عملية محدودة بفترة زمنية انتظاراً لعملية تغيير أخرى.</a:t>
            </a: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Tree>
    <p:extLst>
      <p:ext uri="{BB962C8B-B14F-4D97-AF65-F5344CB8AC3E}">
        <p14:creationId xmlns:p14="http://schemas.microsoft.com/office/powerpoint/2010/main" val="1221918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أنواع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مجموعة 16">
            <a:extLst>
              <a:ext uri="{FF2B5EF4-FFF2-40B4-BE49-F238E27FC236}">
                <a16:creationId xmlns:a16="http://schemas.microsoft.com/office/drawing/2014/main" id="{0184C43C-3135-64A4-33EB-D41ADB9702F9}"/>
              </a:ext>
            </a:extLst>
          </p:cNvPr>
          <p:cNvGrpSpPr/>
          <p:nvPr/>
        </p:nvGrpSpPr>
        <p:grpSpPr>
          <a:xfrm>
            <a:off x="1097669" y="2748478"/>
            <a:ext cx="10058010" cy="2818558"/>
            <a:chOff x="1058094" y="3868409"/>
            <a:chExt cx="10058396" cy="2202346"/>
          </a:xfrm>
        </p:grpSpPr>
        <p:sp>
          <p:nvSpPr>
            <p:cNvPr id="10" name="Rectangle 6">
              <a:extLst>
                <a:ext uri="{FF2B5EF4-FFF2-40B4-BE49-F238E27FC236}">
                  <a16:creationId xmlns:a16="http://schemas.microsoft.com/office/drawing/2014/main" id="{BA910746-F84B-B577-E541-F36A8F337DDE}"/>
                </a:ext>
              </a:extLst>
            </p:cNvPr>
            <p:cNvSpPr>
              <a:spLocks noChangeArrowheads="1"/>
            </p:cNvSpPr>
            <p:nvPr/>
          </p:nvSpPr>
          <p:spPr bwMode="auto">
            <a:xfrm flipH="1">
              <a:off x="6152607" y="3868409"/>
              <a:ext cx="4963883" cy="2202346"/>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1" name="Rectangle 105">
              <a:extLst>
                <a:ext uri="{FF2B5EF4-FFF2-40B4-BE49-F238E27FC236}">
                  <a16:creationId xmlns:a16="http://schemas.microsoft.com/office/drawing/2014/main" id="{F3CF1BCF-6828-946A-0519-EDAC9301D352}"/>
                </a:ext>
              </a:extLst>
            </p:cNvPr>
            <p:cNvSpPr/>
            <p:nvPr/>
          </p:nvSpPr>
          <p:spPr>
            <a:xfrm flipH="1">
              <a:off x="6152609" y="3929355"/>
              <a:ext cx="4937752" cy="210120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lnSpc>
                  <a:spcPct val="150000"/>
                </a:lnSpc>
                <a:defRPr lang="en-US"/>
              </a:pPr>
              <a:r>
                <a:rPr lang="ar-SA" sz="1600" b="1" u="sng" dirty="0">
                  <a:solidFill>
                    <a:srgbClr val="F07B22"/>
                  </a:solidFill>
                  <a:latin typeface="Alexandria" pitchFamily="2" charset="-78"/>
                  <a:cs typeface="Alexandria" pitchFamily="2" charset="-78"/>
                </a:rPr>
                <a:t>التغيير المخطط</a:t>
              </a:r>
              <a:endParaRPr lang="ar-SA" sz="1600" b="1" dirty="0">
                <a:solidFill>
                  <a:srgbClr val="F07B22"/>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وهذا النوع من التغيير </a:t>
              </a:r>
              <a:r>
                <a:rPr lang="ar-SA" sz="1600" dirty="0">
                  <a:solidFill>
                    <a:srgbClr val="00B0F0"/>
                  </a:solidFill>
                  <a:latin typeface="Alexandria" pitchFamily="2" charset="-78"/>
                  <a:cs typeface="Alexandria" pitchFamily="2" charset="-78"/>
                </a:rPr>
                <a:t>يحدث عن قصد ونتيجة جهد وخطة مدروسة</a:t>
              </a:r>
              <a:r>
                <a:rPr lang="ar-SA" sz="1600" dirty="0">
                  <a:solidFill>
                    <a:schemeClr val="tx1"/>
                  </a:solidFill>
                  <a:latin typeface="Alexandria" pitchFamily="2" charset="-78"/>
                  <a:cs typeface="Alexandria" pitchFamily="2" charset="-78"/>
                </a:rPr>
                <a:t> من القادة وخبراء التطوير؛ نتيجة إدراكهم لفجوة الأداء التي قد يلاحظونها في التنظيم، حيث تمثل فجوة الأداء مشكلة تحتاج إلى الكشف عن الفرص والبدائل لإيجاد حلول مناسبة عن طريق إحداث تغيير مخطط لرفع كفاءة الأداء.</a:t>
              </a:r>
            </a:p>
          </p:txBody>
        </p:sp>
        <p:sp>
          <p:nvSpPr>
            <p:cNvPr id="15" name="Rectangle 6">
              <a:extLst>
                <a:ext uri="{FF2B5EF4-FFF2-40B4-BE49-F238E27FC236}">
                  <a16:creationId xmlns:a16="http://schemas.microsoft.com/office/drawing/2014/main" id="{EB75892B-8047-A181-1588-883F61F784B9}"/>
                </a:ext>
              </a:extLst>
            </p:cNvPr>
            <p:cNvSpPr>
              <a:spLocks noChangeArrowheads="1"/>
            </p:cNvSpPr>
            <p:nvPr/>
          </p:nvSpPr>
          <p:spPr bwMode="auto">
            <a:xfrm flipH="1">
              <a:off x="1058094" y="3868409"/>
              <a:ext cx="4963883" cy="2202346"/>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A3CF4A76-6A2A-1EE8-E30A-15C3F3D8C76A}"/>
                </a:ext>
              </a:extLst>
            </p:cNvPr>
            <p:cNvSpPr/>
            <p:nvPr/>
          </p:nvSpPr>
          <p:spPr>
            <a:xfrm flipH="1">
              <a:off x="1097280" y="3955481"/>
              <a:ext cx="4963885" cy="210120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lnSpc>
                  <a:spcPct val="150000"/>
                </a:lnSpc>
                <a:defRPr lang="en-US"/>
              </a:pPr>
              <a:r>
                <a:rPr lang="ar-SA" sz="1600" b="1" u="sng" dirty="0">
                  <a:solidFill>
                    <a:srgbClr val="F07B22"/>
                  </a:solidFill>
                  <a:latin typeface="Alexandria" pitchFamily="2" charset="-78"/>
                  <a:cs typeface="Alexandria" pitchFamily="2" charset="-78"/>
                </a:rPr>
                <a:t>التغيير غير المخطط</a:t>
              </a:r>
              <a:endParaRPr lang="ar-SA" sz="1600" b="1" dirty="0">
                <a:solidFill>
                  <a:srgbClr val="F07B22"/>
                </a:solidFill>
                <a:latin typeface="Alexandria" pitchFamily="2" charset="-78"/>
                <a:cs typeface="Alexandria" pitchFamily="2" charset="-78"/>
              </a:endParaRPr>
            </a:p>
            <a:p>
              <a:pPr algn="justLow" rtl="1">
                <a:lnSpc>
                  <a:spcPct val="150000"/>
                </a:lnSpc>
                <a:defRPr lang="en-US"/>
              </a:pPr>
              <a:r>
                <a:rPr lang="ar-SA" sz="1600" dirty="0">
                  <a:solidFill>
                    <a:schemeClr val="tx1"/>
                  </a:solidFill>
                  <a:latin typeface="Alexandria" pitchFamily="2" charset="-78"/>
                  <a:cs typeface="Alexandria" pitchFamily="2" charset="-78"/>
                </a:rPr>
                <a:t>يحدث هذا النوع من التغيير </a:t>
              </a:r>
              <a:r>
                <a:rPr lang="ar-SA" sz="1600" dirty="0">
                  <a:solidFill>
                    <a:srgbClr val="00B0F0"/>
                  </a:solidFill>
                  <a:latin typeface="Alexandria" pitchFamily="2" charset="-78"/>
                  <a:cs typeface="Alexandria" pitchFamily="2" charset="-78"/>
                </a:rPr>
                <a:t>عشوائيا في المنظمات دون رغبة أو قصد</a:t>
              </a:r>
              <a:r>
                <a:rPr lang="ar-SA" sz="1600" dirty="0">
                  <a:solidFill>
                    <a:schemeClr val="tx1"/>
                  </a:solidFill>
                  <a:latin typeface="Alexandria" pitchFamily="2" charset="-78"/>
                  <a:cs typeface="Alexandria" pitchFamily="2" charset="-78"/>
                </a:rPr>
                <a:t>، وهذا التغيير لا يمكن التحكم في نتائجه وآثاره، فقد يكون ضارا وقد يكون نافعا، لذلك يجب التحرك سريعًا من قبل الإدارة العليا في هذا النوع من التغيير للتقليل من سلبياته، وكذلك الاستفادة من إيجابياته إن وجدت.</a:t>
              </a:r>
            </a:p>
          </p:txBody>
        </p:sp>
      </p:grpSp>
      <p:sp>
        <p:nvSpPr>
          <p:cNvPr id="9" name="Round Diagonal Corner Rectangle 17">
            <a:extLst>
              <a:ext uri="{FF2B5EF4-FFF2-40B4-BE49-F238E27FC236}">
                <a16:creationId xmlns:a16="http://schemas.microsoft.com/office/drawing/2014/main" id="{49AE95D2-8CD4-A770-55BD-7A5921953A0F}"/>
              </a:ext>
            </a:extLst>
          </p:cNvPr>
          <p:cNvSpPr/>
          <p:nvPr/>
        </p:nvSpPr>
        <p:spPr>
          <a:xfrm>
            <a:off x="6476515" y="1996479"/>
            <a:ext cx="465303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هناك نوعين رئيسية من أنواع التغيير هما:</a:t>
            </a:r>
          </a:p>
        </p:txBody>
      </p:sp>
    </p:spTree>
    <p:extLst>
      <p:ext uri="{BB962C8B-B14F-4D97-AF65-F5344CB8AC3E}">
        <p14:creationId xmlns:p14="http://schemas.microsoft.com/office/powerpoint/2010/main" val="39790913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أسباب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DC90654-52B0-88E8-44E4-75C94F21758A}"/>
              </a:ext>
            </a:extLst>
          </p:cNvPr>
          <p:cNvSpPr/>
          <p:nvPr/>
        </p:nvSpPr>
        <p:spPr>
          <a:xfrm>
            <a:off x="5340795" y="1996479"/>
            <a:ext cx="578875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وهناك نوعين من المسببات التي تستلزم التغيير وهي:</a:t>
            </a:r>
          </a:p>
        </p:txBody>
      </p:sp>
      <p:grpSp>
        <p:nvGrpSpPr>
          <p:cNvPr id="20" name="مجموعة 19">
            <a:extLst>
              <a:ext uri="{FF2B5EF4-FFF2-40B4-BE49-F238E27FC236}">
                <a16:creationId xmlns:a16="http://schemas.microsoft.com/office/drawing/2014/main" id="{E2CD5FFE-E6FD-94DB-7496-121EF18E971C}"/>
              </a:ext>
            </a:extLst>
          </p:cNvPr>
          <p:cNvGrpSpPr/>
          <p:nvPr/>
        </p:nvGrpSpPr>
        <p:grpSpPr>
          <a:xfrm>
            <a:off x="1097669" y="2748477"/>
            <a:ext cx="10058010" cy="2818558"/>
            <a:chOff x="1058094" y="3868409"/>
            <a:chExt cx="10058396" cy="2202346"/>
          </a:xfrm>
        </p:grpSpPr>
        <p:sp>
          <p:nvSpPr>
            <p:cNvPr id="21" name="Rectangle 6">
              <a:extLst>
                <a:ext uri="{FF2B5EF4-FFF2-40B4-BE49-F238E27FC236}">
                  <a16:creationId xmlns:a16="http://schemas.microsoft.com/office/drawing/2014/main" id="{C63EA879-4683-C602-D235-4F9BD411A182}"/>
                </a:ext>
              </a:extLst>
            </p:cNvPr>
            <p:cNvSpPr>
              <a:spLocks noChangeArrowheads="1"/>
            </p:cNvSpPr>
            <p:nvPr/>
          </p:nvSpPr>
          <p:spPr bwMode="auto">
            <a:xfrm flipH="1">
              <a:off x="6152607" y="3868409"/>
              <a:ext cx="4963883" cy="2202346"/>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2" name="Rectangle 105">
              <a:extLst>
                <a:ext uri="{FF2B5EF4-FFF2-40B4-BE49-F238E27FC236}">
                  <a16:creationId xmlns:a16="http://schemas.microsoft.com/office/drawing/2014/main" id="{5D3C6996-996A-E178-DC6C-0DC67DE91DB5}"/>
                </a:ext>
              </a:extLst>
            </p:cNvPr>
            <p:cNvSpPr/>
            <p:nvPr/>
          </p:nvSpPr>
          <p:spPr>
            <a:xfrm flipH="1">
              <a:off x="6152609" y="3929355"/>
              <a:ext cx="4937752" cy="210120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lnSpc>
                  <a:spcPct val="150000"/>
                </a:lnSpc>
                <a:defRPr lang="en-US"/>
              </a:pPr>
              <a:r>
                <a:rPr lang="ar-SA" sz="1600" b="1" u="sng" dirty="0">
                  <a:solidFill>
                    <a:srgbClr val="F07B22"/>
                  </a:solidFill>
                  <a:latin typeface="Alexandria" pitchFamily="2" charset="-78"/>
                  <a:cs typeface="Alexandria" pitchFamily="2" charset="-78"/>
                </a:rPr>
                <a:t>القوى والمسببات الداخلية </a:t>
              </a:r>
            </a:p>
            <a:p>
              <a:pPr algn="justLow" rtl="1">
                <a:lnSpc>
                  <a:spcPct val="150000"/>
                </a:lnSpc>
                <a:defRPr lang="en-US"/>
              </a:pPr>
              <a:r>
                <a:rPr lang="ar-SA" sz="1600" dirty="0">
                  <a:solidFill>
                    <a:schemeClr val="tx1"/>
                  </a:solidFill>
                  <a:latin typeface="Alexandria" pitchFamily="2" charset="-78"/>
                  <a:cs typeface="Alexandria" pitchFamily="2" charset="-78"/>
                </a:rPr>
                <a:t>وهي القوى والمسببات الناشئة من </a:t>
              </a:r>
              <a:r>
                <a:rPr lang="ar-SA" sz="1600" dirty="0">
                  <a:solidFill>
                    <a:srgbClr val="00B0F0"/>
                  </a:solidFill>
                  <a:latin typeface="Alexandria" pitchFamily="2" charset="-78"/>
                  <a:cs typeface="Alexandria" pitchFamily="2" charset="-78"/>
                </a:rPr>
                <a:t>داخل المنظمة</a:t>
              </a:r>
            </a:p>
            <a:p>
              <a:pPr algn="justLow" rtl="1">
                <a:lnSpc>
                  <a:spcPct val="150000"/>
                </a:lnSpc>
                <a:defRPr lang="en-US"/>
              </a:pPr>
              <a:r>
                <a:rPr lang="ar-SA" sz="1600" dirty="0">
                  <a:solidFill>
                    <a:schemeClr val="tx1"/>
                  </a:solidFill>
                  <a:latin typeface="Alexandria" pitchFamily="2" charset="-78"/>
                  <a:cs typeface="Alexandria" pitchFamily="2" charset="-78"/>
                </a:rPr>
                <a:t>بسبب عمليات المنظمة والعاملين فيها وغيرها، وتعزى القوى الداخلية للتغيير إلى عنصرين هما:</a:t>
              </a:r>
            </a:p>
            <a:p>
              <a:pPr marL="342900" indent="-342900" algn="justLow" rtl="1">
                <a:lnSpc>
                  <a:spcPct val="150000"/>
                </a:lnSpc>
                <a:buFont typeface="+mj-lt"/>
                <a:buAutoNum type="arabicPeriod"/>
                <a:defRPr lang="en-US"/>
              </a:pPr>
              <a:r>
                <a:rPr lang="ar-SA" sz="1600" dirty="0">
                  <a:solidFill>
                    <a:schemeClr val="tx1"/>
                  </a:solidFill>
                  <a:latin typeface="Alexandria" pitchFamily="2" charset="-78"/>
                  <a:cs typeface="Alexandria" pitchFamily="2" charset="-78"/>
                </a:rPr>
                <a:t>العمليات (مثل: اتخاذ القرارات والاتصالات).</a:t>
              </a:r>
            </a:p>
            <a:p>
              <a:pPr marL="342900" indent="-342900" algn="justLow" rtl="1">
                <a:lnSpc>
                  <a:spcPct val="150000"/>
                </a:lnSpc>
                <a:buFont typeface="+mj-lt"/>
                <a:buAutoNum type="arabicPeriod"/>
                <a:defRPr lang="en-US"/>
              </a:pPr>
              <a:r>
                <a:rPr lang="ar-SA" sz="1600" dirty="0">
                  <a:solidFill>
                    <a:schemeClr val="tx1"/>
                  </a:solidFill>
                  <a:latin typeface="Alexandria" pitchFamily="2" charset="-78"/>
                  <a:cs typeface="Alexandria" pitchFamily="2" charset="-78"/>
                </a:rPr>
                <a:t>العاملين (مثل: تدني المعنويات وازدياد نسبة الدوران الوظيفي).</a:t>
              </a:r>
            </a:p>
          </p:txBody>
        </p:sp>
        <p:sp>
          <p:nvSpPr>
            <p:cNvPr id="23" name="Rectangle 6">
              <a:extLst>
                <a:ext uri="{FF2B5EF4-FFF2-40B4-BE49-F238E27FC236}">
                  <a16:creationId xmlns:a16="http://schemas.microsoft.com/office/drawing/2014/main" id="{11A702C3-A70A-8EA7-0350-846D0F92CA1F}"/>
                </a:ext>
              </a:extLst>
            </p:cNvPr>
            <p:cNvSpPr>
              <a:spLocks noChangeArrowheads="1"/>
            </p:cNvSpPr>
            <p:nvPr/>
          </p:nvSpPr>
          <p:spPr bwMode="auto">
            <a:xfrm flipH="1">
              <a:off x="1058094" y="3868409"/>
              <a:ext cx="4963883" cy="2202346"/>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4" name="Rectangle 105">
              <a:extLst>
                <a:ext uri="{FF2B5EF4-FFF2-40B4-BE49-F238E27FC236}">
                  <a16:creationId xmlns:a16="http://schemas.microsoft.com/office/drawing/2014/main" id="{71A86E27-63BB-E4CC-3081-F7CF80842D27}"/>
                </a:ext>
              </a:extLst>
            </p:cNvPr>
            <p:cNvSpPr/>
            <p:nvPr/>
          </p:nvSpPr>
          <p:spPr>
            <a:xfrm flipH="1">
              <a:off x="1097280" y="3955481"/>
              <a:ext cx="4963885" cy="2101202"/>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lnSpc>
                  <a:spcPct val="150000"/>
                </a:lnSpc>
                <a:defRPr lang="en-US"/>
              </a:pPr>
              <a:r>
                <a:rPr lang="ar-SA" sz="1600" b="1" u="sng" dirty="0">
                  <a:solidFill>
                    <a:srgbClr val="F07B22"/>
                  </a:solidFill>
                  <a:latin typeface="Alexandria" pitchFamily="2" charset="-78"/>
                  <a:cs typeface="Alexandria" pitchFamily="2" charset="-78"/>
                </a:rPr>
                <a:t>القوى والمسببات الخارجية</a:t>
              </a:r>
            </a:p>
            <a:p>
              <a:pPr algn="justLow" rtl="1">
                <a:lnSpc>
                  <a:spcPct val="150000"/>
                </a:lnSpc>
                <a:defRPr lang="en-US"/>
              </a:pPr>
              <a:r>
                <a:rPr lang="ar-SA" sz="1600" dirty="0">
                  <a:solidFill>
                    <a:schemeClr val="tx1"/>
                  </a:solidFill>
                  <a:latin typeface="Alexandria" pitchFamily="2" charset="-78"/>
                  <a:cs typeface="Alexandria" pitchFamily="2" charset="-78"/>
                </a:rPr>
                <a:t>إن القوى والمسببات الناشئة من </a:t>
              </a:r>
              <a:r>
                <a:rPr lang="ar-SA" sz="1600" dirty="0">
                  <a:solidFill>
                    <a:srgbClr val="00B0F0"/>
                  </a:solidFill>
                  <a:latin typeface="Alexandria" pitchFamily="2" charset="-78"/>
                  <a:cs typeface="Alexandria" pitchFamily="2" charset="-78"/>
                </a:rPr>
                <a:t>خارج المنظمة</a:t>
              </a:r>
              <a:r>
                <a:rPr lang="ar-SA" sz="1600" dirty="0">
                  <a:solidFill>
                    <a:schemeClr val="tx1"/>
                  </a:solidFill>
                  <a:latin typeface="Alexandria" pitchFamily="2" charset="-78"/>
                  <a:cs typeface="Alexandria" pitchFamily="2" charset="-78"/>
                </a:rPr>
                <a:t> تلعب دورًا أكبر بكثير من القوى الداخلية فيما يتعلق بالتغيير، ومن المؤكد أن القوى والمسببات الخارجية هي الدافع والباعث الرئيسي لهذا التغيير، وذلك أمر طبيعي نظرًا للتغييرات المتسارعة والكبيرة في المتغيرات البيئية الخارجية للمنظمات.</a:t>
              </a:r>
            </a:p>
          </p:txBody>
        </p:sp>
      </p:grpSp>
    </p:spTree>
    <p:extLst>
      <p:ext uri="{BB962C8B-B14F-4D97-AF65-F5344CB8AC3E}">
        <p14:creationId xmlns:p14="http://schemas.microsoft.com/office/powerpoint/2010/main" val="1142432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أهداف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5" name="مجموعة 34">
            <a:extLst>
              <a:ext uri="{FF2B5EF4-FFF2-40B4-BE49-F238E27FC236}">
                <a16:creationId xmlns:a16="http://schemas.microsoft.com/office/drawing/2014/main" id="{8950E367-DFEE-1D2B-9824-3E60BB2EAAB1}"/>
              </a:ext>
            </a:extLst>
          </p:cNvPr>
          <p:cNvGrpSpPr/>
          <p:nvPr/>
        </p:nvGrpSpPr>
        <p:grpSpPr>
          <a:xfrm>
            <a:off x="700852" y="2785222"/>
            <a:ext cx="10650770" cy="2866028"/>
            <a:chOff x="700852" y="2366182"/>
            <a:chExt cx="10650770" cy="3285067"/>
          </a:xfrm>
        </p:grpSpPr>
        <p:pic>
          <p:nvPicPr>
            <p:cNvPr id="13" name="صورة 12">
              <a:extLst>
                <a:ext uri="{FF2B5EF4-FFF2-40B4-BE49-F238E27FC236}">
                  <a16:creationId xmlns:a16="http://schemas.microsoft.com/office/drawing/2014/main" id="{48F3A51E-3C1C-4379-16EB-31AA9CE1023B}"/>
                </a:ext>
              </a:extLst>
            </p:cNvPr>
            <p:cNvPicPr>
              <a:picLocks noChangeAspect="1"/>
            </p:cNvPicPr>
            <p:nvPr/>
          </p:nvPicPr>
          <p:blipFill>
            <a:blip r:embed="rId3"/>
            <a:stretch>
              <a:fillRect/>
            </a:stretch>
          </p:blipFill>
          <p:spPr>
            <a:xfrm>
              <a:off x="720237" y="3624894"/>
              <a:ext cx="10330938" cy="767644"/>
            </a:xfrm>
            <a:prstGeom prst="rect">
              <a:avLst/>
            </a:prstGeom>
          </p:spPr>
        </p:pic>
        <p:pic>
          <p:nvPicPr>
            <p:cNvPr id="14" name="صورة 13">
              <a:extLst>
                <a:ext uri="{FF2B5EF4-FFF2-40B4-BE49-F238E27FC236}">
                  <a16:creationId xmlns:a16="http://schemas.microsoft.com/office/drawing/2014/main" id="{5A0E67DB-F62D-64A3-31AF-8A6FBFF69EB9}"/>
                </a:ext>
              </a:extLst>
            </p:cNvPr>
            <p:cNvPicPr>
              <a:picLocks noChangeAspect="1"/>
            </p:cNvPicPr>
            <p:nvPr/>
          </p:nvPicPr>
          <p:blipFill>
            <a:blip r:embed="rId4"/>
            <a:stretch>
              <a:fillRect/>
            </a:stretch>
          </p:blipFill>
          <p:spPr>
            <a:xfrm>
              <a:off x="11075754" y="2366182"/>
              <a:ext cx="275868" cy="3285067"/>
            </a:xfrm>
            <a:prstGeom prst="rect">
              <a:avLst/>
            </a:prstGeom>
          </p:spPr>
        </p:pic>
        <p:pic>
          <p:nvPicPr>
            <p:cNvPr id="18" name="صورة 17">
              <a:extLst>
                <a:ext uri="{FF2B5EF4-FFF2-40B4-BE49-F238E27FC236}">
                  <a16:creationId xmlns:a16="http://schemas.microsoft.com/office/drawing/2014/main" id="{431C6746-E81C-FCB8-2444-0D15BC2D01C2}"/>
                </a:ext>
              </a:extLst>
            </p:cNvPr>
            <p:cNvPicPr>
              <a:picLocks noChangeAspect="1"/>
            </p:cNvPicPr>
            <p:nvPr/>
          </p:nvPicPr>
          <p:blipFill>
            <a:blip r:embed="rId5"/>
            <a:stretch>
              <a:fillRect/>
            </a:stretch>
          </p:blipFill>
          <p:spPr>
            <a:xfrm>
              <a:off x="9797143" y="3455559"/>
              <a:ext cx="473322" cy="1106311"/>
            </a:xfrm>
            <a:prstGeom prst="rect">
              <a:avLst/>
            </a:prstGeom>
          </p:spPr>
        </p:pic>
        <p:pic>
          <p:nvPicPr>
            <p:cNvPr id="19" name="صورة 18">
              <a:extLst>
                <a:ext uri="{FF2B5EF4-FFF2-40B4-BE49-F238E27FC236}">
                  <a16:creationId xmlns:a16="http://schemas.microsoft.com/office/drawing/2014/main" id="{B034849D-FAB3-AB7D-B210-F9ED5BACCE77}"/>
                </a:ext>
              </a:extLst>
            </p:cNvPr>
            <p:cNvPicPr>
              <a:picLocks noChangeAspect="1"/>
            </p:cNvPicPr>
            <p:nvPr/>
          </p:nvPicPr>
          <p:blipFill>
            <a:blip r:embed="rId5"/>
            <a:stretch>
              <a:fillRect/>
            </a:stretch>
          </p:blipFill>
          <p:spPr>
            <a:xfrm rot="10800000">
              <a:off x="8543111" y="3403307"/>
              <a:ext cx="473322" cy="1106311"/>
            </a:xfrm>
            <a:prstGeom prst="rect">
              <a:avLst/>
            </a:prstGeom>
          </p:spPr>
        </p:pic>
        <p:pic>
          <p:nvPicPr>
            <p:cNvPr id="20" name="صورة 19">
              <a:extLst>
                <a:ext uri="{FF2B5EF4-FFF2-40B4-BE49-F238E27FC236}">
                  <a16:creationId xmlns:a16="http://schemas.microsoft.com/office/drawing/2014/main" id="{DAA57311-7C02-7F7A-45C3-B71778D0C8B5}"/>
                </a:ext>
              </a:extLst>
            </p:cNvPr>
            <p:cNvPicPr>
              <a:picLocks noChangeAspect="1"/>
            </p:cNvPicPr>
            <p:nvPr/>
          </p:nvPicPr>
          <p:blipFill>
            <a:blip r:embed="rId5"/>
            <a:stretch>
              <a:fillRect/>
            </a:stretch>
          </p:blipFill>
          <p:spPr>
            <a:xfrm>
              <a:off x="7313829" y="3425077"/>
              <a:ext cx="473322" cy="1106311"/>
            </a:xfrm>
            <a:prstGeom prst="rect">
              <a:avLst/>
            </a:prstGeom>
          </p:spPr>
        </p:pic>
        <p:pic>
          <p:nvPicPr>
            <p:cNvPr id="21" name="صورة 20">
              <a:extLst>
                <a:ext uri="{FF2B5EF4-FFF2-40B4-BE49-F238E27FC236}">
                  <a16:creationId xmlns:a16="http://schemas.microsoft.com/office/drawing/2014/main" id="{4B1D0115-6614-FD03-4ECD-D88550DAE1EE}"/>
                </a:ext>
              </a:extLst>
            </p:cNvPr>
            <p:cNvPicPr>
              <a:picLocks noChangeAspect="1"/>
            </p:cNvPicPr>
            <p:nvPr/>
          </p:nvPicPr>
          <p:blipFill>
            <a:blip r:embed="rId5"/>
            <a:stretch>
              <a:fillRect/>
            </a:stretch>
          </p:blipFill>
          <p:spPr>
            <a:xfrm rot="10800000">
              <a:off x="6065295" y="3372825"/>
              <a:ext cx="473322" cy="1106311"/>
            </a:xfrm>
            <a:prstGeom prst="rect">
              <a:avLst/>
            </a:prstGeom>
          </p:spPr>
        </p:pic>
        <p:pic>
          <p:nvPicPr>
            <p:cNvPr id="22" name="صورة 21">
              <a:extLst>
                <a:ext uri="{FF2B5EF4-FFF2-40B4-BE49-F238E27FC236}">
                  <a16:creationId xmlns:a16="http://schemas.microsoft.com/office/drawing/2014/main" id="{980D4064-0BD1-56B6-2826-64DCC3130C92}"/>
                </a:ext>
              </a:extLst>
            </p:cNvPr>
            <p:cNvPicPr>
              <a:picLocks noChangeAspect="1"/>
            </p:cNvPicPr>
            <p:nvPr/>
          </p:nvPicPr>
          <p:blipFill>
            <a:blip r:embed="rId5"/>
            <a:stretch>
              <a:fillRect/>
            </a:stretch>
          </p:blipFill>
          <p:spPr>
            <a:xfrm>
              <a:off x="4816760" y="3475313"/>
              <a:ext cx="473322" cy="1106311"/>
            </a:xfrm>
            <a:prstGeom prst="rect">
              <a:avLst/>
            </a:prstGeom>
          </p:spPr>
        </p:pic>
        <p:pic>
          <p:nvPicPr>
            <p:cNvPr id="23" name="صورة 22">
              <a:extLst>
                <a:ext uri="{FF2B5EF4-FFF2-40B4-BE49-F238E27FC236}">
                  <a16:creationId xmlns:a16="http://schemas.microsoft.com/office/drawing/2014/main" id="{F85EBBD7-4E4F-3C07-A223-B3471D9B501E}"/>
                </a:ext>
              </a:extLst>
            </p:cNvPr>
            <p:cNvPicPr>
              <a:picLocks noChangeAspect="1"/>
            </p:cNvPicPr>
            <p:nvPr/>
          </p:nvPicPr>
          <p:blipFill>
            <a:blip r:embed="rId5"/>
            <a:stretch>
              <a:fillRect/>
            </a:stretch>
          </p:blipFill>
          <p:spPr>
            <a:xfrm rot="10800000">
              <a:off x="3568225" y="3423061"/>
              <a:ext cx="473322" cy="1106311"/>
            </a:xfrm>
            <a:prstGeom prst="rect">
              <a:avLst/>
            </a:prstGeom>
          </p:spPr>
        </p:pic>
        <p:pic>
          <p:nvPicPr>
            <p:cNvPr id="24" name="صورة 23">
              <a:extLst>
                <a:ext uri="{FF2B5EF4-FFF2-40B4-BE49-F238E27FC236}">
                  <a16:creationId xmlns:a16="http://schemas.microsoft.com/office/drawing/2014/main" id="{2A79C5B6-2380-B3B5-B47C-B5ED94B5BB86}"/>
                </a:ext>
              </a:extLst>
            </p:cNvPr>
            <p:cNvPicPr>
              <a:picLocks noChangeAspect="1"/>
            </p:cNvPicPr>
            <p:nvPr/>
          </p:nvPicPr>
          <p:blipFill>
            <a:blip r:embed="rId5"/>
            <a:stretch>
              <a:fillRect/>
            </a:stretch>
          </p:blipFill>
          <p:spPr>
            <a:xfrm>
              <a:off x="2346765" y="3444831"/>
              <a:ext cx="473322" cy="1106311"/>
            </a:xfrm>
            <a:prstGeom prst="rect">
              <a:avLst/>
            </a:prstGeom>
          </p:spPr>
        </p:pic>
        <p:pic>
          <p:nvPicPr>
            <p:cNvPr id="25" name="صورة 24">
              <a:extLst>
                <a:ext uri="{FF2B5EF4-FFF2-40B4-BE49-F238E27FC236}">
                  <a16:creationId xmlns:a16="http://schemas.microsoft.com/office/drawing/2014/main" id="{BD2416EB-3164-F454-E209-A814565ED932}"/>
                </a:ext>
              </a:extLst>
            </p:cNvPr>
            <p:cNvPicPr>
              <a:picLocks noChangeAspect="1"/>
            </p:cNvPicPr>
            <p:nvPr/>
          </p:nvPicPr>
          <p:blipFill>
            <a:blip r:embed="rId5"/>
            <a:stretch>
              <a:fillRect/>
            </a:stretch>
          </p:blipFill>
          <p:spPr>
            <a:xfrm rot="10800000">
              <a:off x="1120577" y="3374210"/>
              <a:ext cx="473322" cy="1106311"/>
            </a:xfrm>
            <a:prstGeom prst="rect">
              <a:avLst/>
            </a:prstGeom>
          </p:spPr>
        </p:pic>
        <p:sp>
          <p:nvSpPr>
            <p:cNvPr id="26" name="Text 29">
              <a:extLst>
                <a:ext uri="{FF2B5EF4-FFF2-40B4-BE49-F238E27FC236}">
                  <a16:creationId xmlns:a16="http://schemas.microsoft.com/office/drawing/2014/main" id="{9053DE7E-3388-25EB-6345-B8FF4E00B108}"/>
                </a:ext>
              </a:extLst>
            </p:cNvPr>
            <p:cNvSpPr/>
            <p:nvPr/>
          </p:nvSpPr>
          <p:spPr>
            <a:xfrm>
              <a:off x="9120872" y="2370778"/>
              <a:ext cx="1825863"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rgbClr val="00B0F0"/>
                  </a:solidFill>
                  <a:effectLst/>
                  <a:uLnTx/>
                  <a:uFillTx/>
                  <a:latin typeface="Alexandria" pitchFamily="2" charset="-78"/>
                  <a:cs typeface="Alexandria" pitchFamily="2" charset="-78"/>
                </a:rPr>
                <a:t>رسالة المنظمة</a:t>
              </a: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a:t>
              </a:r>
              <a:endParaRPr lang="ar-SA" sz="1400" dirty="0">
                <a:solidFill>
                  <a:srgbClr val="00B0F0"/>
                </a:solidFill>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توضيح أو خلق رسالة المنظمة وأهدافها</a:t>
              </a:r>
            </a:p>
          </p:txBody>
        </p:sp>
        <p:sp>
          <p:nvSpPr>
            <p:cNvPr id="27" name="Text 29">
              <a:extLst>
                <a:ext uri="{FF2B5EF4-FFF2-40B4-BE49-F238E27FC236}">
                  <a16:creationId xmlns:a16="http://schemas.microsoft.com/office/drawing/2014/main" id="{01994C73-CEFB-6EE2-E4F2-BF44911491AC}"/>
                </a:ext>
              </a:extLst>
            </p:cNvPr>
            <p:cNvSpPr/>
            <p:nvPr/>
          </p:nvSpPr>
          <p:spPr>
            <a:xfrm>
              <a:off x="6359875" y="2369742"/>
              <a:ext cx="2210682"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الهيكل:</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تحديث تصميم المنظمة وآليات التنسيق</a:t>
              </a:r>
            </a:p>
          </p:txBody>
        </p:sp>
        <p:sp>
          <p:nvSpPr>
            <p:cNvPr id="29" name="Text 29">
              <a:extLst>
                <a:ext uri="{FF2B5EF4-FFF2-40B4-BE49-F238E27FC236}">
                  <a16:creationId xmlns:a16="http://schemas.microsoft.com/office/drawing/2014/main" id="{66FB80BF-8DE8-36F5-3124-4E839FFEF603}"/>
                </a:ext>
              </a:extLst>
            </p:cNvPr>
            <p:cNvSpPr/>
            <p:nvPr/>
          </p:nvSpPr>
          <p:spPr>
            <a:xfrm>
              <a:off x="3857457" y="2382805"/>
              <a:ext cx="2210681"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أهداف ومعايير الأداء</a:t>
              </a:r>
              <a:endParaRPr lang="ar-SA" sz="1400" dirty="0">
                <a:solidFill>
                  <a:srgbClr val="00B0F0"/>
                </a:solidFill>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وضع أهداف جديدة للأداء أو تعديل الحالية منها</a:t>
              </a:r>
            </a:p>
          </p:txBody>
        </p:sp>
        <p:sp>
          <p:nvSpPr>
            <p:cNvPr id="30" name="Text 29">
              <a:extLst>
                <a:ext uri="{FF2B5EF4-FFF2-40B4-BE49-F238E27FC236}">
                  <a16:creationId xmlns:a16="http://schemas.microsoft.com/office/drawing/2014/main" id="{ECEEB7B4-6CC4-E1BE-11AC-AAD4294655DC}"/>
                </a:ext>
              </a:extLst>
            </p:cNvPr>
            <p:cNvSpPr/>
            <p:nvPr/>
          </p:nvSpPr>
          <p:spPr>
            <a:xfrm>
              <a:off x="1739857" y="2377912"/>
              <a:ext cx="1825863" cy="961415"/>
            </a:xfrm>
            <a:prstGeom prst="rect">
              <a:avLst/>
            </a:prstGeom>
            <a:noFill/>
            <a:ln/>
          </p:spPr>
          <p:txBody>
            <a:bodyPr wrap="square" rtlCol="0" anchor="t"/>
            <a:lstStyle/>
            <a:p>
              <a:pPr lvl="0" algn="ctr">
                <a:defRPr lang="en-US"/>
              </a:pPr>
              <a:r>
                <a:rPr lang="ar-SA" sz="1400" dirty="0">
                  <a:solidFill>
                    <a:srgbClr val="00B0F0"/>
                  </a:solidFill>
                  <a:latin typeface="Alexandria" pitchFamily="2" charset="-78"/>
                  <a:cs typeface="Alexandria" pitchFamily="2" charset="-78"/>
                </a:rPr>
                <a:t>الثقافة:</a:t>
              </a:r>
            </a:p>
            <a:p>
              <a:pPr lvl="0" algn="justLow">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خلق المعتقدات والقيم الرئيسية</a:t>
              </a:r>
            </a:p>
          </p:txBody>
        </p:sp>
        <p:sp>
          <p:nvSpPr>
            <p:cNvPr id="31" name="Text 29">
              <a:extLst>
                <a:ext uri="{FF2B5EF4-FFF2-40B4-BE49-F238E27FC236}">
                  <a16:creationId xmlns:a16="http://schemas.microsoft.com/office/drawing/2014/main" id="{8FDC54C8-463C-2FCB-7A7E-09C00CA0E275}"/>
                </a:ext>
              </a:extLst>
            </p:cNvPr>
            <p:cNvSpPr/>
            <p:nvPr/>
          </p:nvSpPr>
          <p:spPr>
            <a:xfrm>
              <a:off x="7852987" y="4640456"/>
              <a:ext cx="1825863"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الإستراتيجية:</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خلق الخطط الإستراتيجية والتشغيلية</a:t>
              </a:r>
            </a:p>
          </p:txBody>
        </p:sp>
        <p:sp>
          <p:nvSpPr>
            <p:cNvPr id="32" name="Text 29">
              <a:extLst>
                <a:ext uri="{FF2B5EF4-FFF2-40B4-BE49-F238E27FC236}">
                  <a16:creationId xmlns:a16="http://schemas.microsoft.com/office/drawing/2014/main" id="{8E679ED6-0E2E-3329-B42C-07AA377C2D88}"/>
                </a:ext>
              </a:extLst>
            </p:cNvPr>
            <p:cNvSpPr/>
            <p:nvPr/>
          </p:nvSpPr>
          <p:spPr>
            <a:xfrm>
              <a:off x="5291295" y="4623828"/>
              <a:ext cx="1994214"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الأفراد</a:t>
              </a:r>
              <a:r>
                <a:rPr lang="ar-SA" sz="1400" dirty="0">
                  <a:solidFill>
                    <a:srgbClr val="00B0F0"/>
                  </a:solidFill>
                  <a:latin typeface="Alexandria" pitchFamily="2" charset="-78"/>
                  <a:cs typeface="Alexandria" pitchFamily="2" charset="-78"/>
                </a:rPr>
                <a:t>:</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لتغيير الاتجاهات والتوقعات والمدركات والسلوك</a:t>
              </a:r>
            </a:p>
          </p:txBody>
        </p:sp>
        <p:sp>
          <p:nvSpPr>
            <p:cNvPr id="33" name="Text 29">
              <a:extLst>
                <a:ext uri="{FF2B5EF4-FFF2-40B4-BE49-F238E27FC236}">
                  <a16:creationId xmlns:a16="http://schemas.microsoft.com/office/drawing/2014/main" id="{40948FE0-1EC6-AA37-8635-5C054D851AB3}"/>
                </a:ext>
              </a:extLst>
            </p:cNvPr>
            <p:cNvSpPr/>
            <p:nvPr/>
          </p:nvSpPr>
          <p:spPr>
            <a:xfrm>
              <a:off x="2820088" y="4623828"/>
              <a:ext cx="2008028"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التكنولوجيا:</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تحسين المعدات والتسهيلات، وتحسين تدفقات العمل</a:t>
              </a:r>
            </a:p>
          </p:txBody>
        </p:sp>
        <p:sp>
          <p:nvSpPr>
            <p:cNvPr id="34" name="Text 29">
              <a:extLst>
                <a:ext uri="{FF2B5EF4-FFF2-40B4-BE49-F238E27FC236}">
                  <a16:creationId xmlns:a16="http://schemas.microsoft.com/office/drawing/2014/main" id="{1ECA36CF-36E2-EAF3-785D-E04443D2A195}"/>
                </a:ext>
              </a:extLst>
            </p:cNvPr>
            <p:cNvSpPr/>
            <p:nvPr/>
          </p:nvSpPr>
          <p:spPr>
            <a:xfrm>
              <a:off x="700852" y="4604299"/>
              <a:ext cx="1812298" cy="96141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تصميم الوظائف:</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تحديث تصاميم وظائف الأفراد والجماعات</a:t>
              </a:r>
            </a:p>
          </p:txBody>
        </p:sp>
      </p:grpSp>
      <p:sp>
        <p:nvSpPr>
          <p:cNvPr id="9" name="Round Diagonal Corner Rectangle 17">
            <a:extLst>
              <a:ext uri="{FF2B5EF4-FFF2-40B4-BE49-F238E27FC236}">
                <a16:creationId xmlns:a16="http://schemas.microsoft.com/office/drawing/2014/main" id="{FD137966-F0B9-93A9-BF76-BAC723994C2D}"/>
              </a:ext>
            </a:extLst>
          </p:cNvPr>
          <p:cNvSpPr/>
          <p:nvPr/>
        </p:nvSpPr>
        <p:spPr>
          <a:xfrm>
            <a:off x="3756611" y="1996479"/>
            <a:ext cx="7372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يمكن أن توجه أهداف التغيير نحو جوانب متعددة من عناصر المنظمة مثل:</a:t>
            </a:r>
          </a:p>
        </p:txBody>
      </p:sp>
    </p:spTree>
    <p:extLst>
      <p:ext uri="{BB962C8B-B14F-4D97-AF65-F5344CB8AC3E}">
        <p14:creationId xmlns:p14="http://schemas.microsoft.com/office/powerpoint/2010/main" val="12437682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مراحل عملية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0" name="مجموعة 49">
            <a:extLst>
              <a:ext uri="{FF2B5EF4-FFF2-40B4-BE49-F238E27FC236}">
                <a16:creationId xmlns:a16="http://schemas.microsoft.com/office/drawing/2014/main" id="{2BAE3A1E-77C4-1BBC-B0CF-56DA144A0625}"/>
              </a:ext>
            </a:extLst>
          </p:cNvPr>
          <p:cNvGrpSpPr/>
          <p:nvPr/>
        </p:nvGrpSpPr>
        <p:grpSpPr>
          <a:xfrm>
            <a:off x="833571" y="2314252"/>
            <a:ext cx="10596429" cy="3765977"/>
            <a:chOff x="870279" y="2185677"/>
            <a:chExt cx="10596429" cy="3765977"/>
          </a:xfrm>
        </p:grpSpPr>
        <p:pic>
          <p:nvPicPr>
            <p:cNvPr id="10" name="صورة 9">
              <a:extLst>
                <a:ext uri="{FF2B5EF4-FFF2-40B4-BE49-F238E27FC236}">
                  <a16:creationId xmlns:a16="http://schemas.microsoft.com/office/drawing/2014/main" id="{CF391AFE-6E7B-4350-3F0F-63A428FBD285}"/>
                </a:ext>
              </a:extLst>
            </p:cNvPr>
            <p:cNvPicPr>
              <a:picLocks noChangeAspect="1"/>
            </p:cNvPicPr>
            <p:nvPr/>
          </p:nvPicPr>
          <p:blipFill>
            <a:blip r:embed="rId3"/>
            <a:stretch>
              <a:fillRect/>
            </a:stretch>
          </p:blipFill>
          <p:spPr>
            <a:xfrm>
              <a:off x="911312" y="3379413"/>
              <a:ext cx="10259092" cy="1329344"/>
            </a:xfrm>
            <a:prstGeom prst="rect">
              <a:avLst/>
            </a:prstGeom>
          </p:spPr>
        </p:pic>
        <p:sp>
          <p:nvSpPr>
            <p:cNvPr id="11" name="Text 29">
              <a:extLst>
                <a:ext uri="{FF2B5EF4-FFF2-40B4-BE49-F238E27FC236}">
                  <a16:creationId xmlns:a16="http://schemas.microsoft.com/office/drawing/2014/main" id="{9502000F-6C82-C234-FDB5-F5438D6A51B4}"/>
                </a:ext>
              </a:extLst>
            </p:cNvPr>
            <p:cNvSpPr/>
            <p:nvPr/>
          </p:nvSpPr>
          <p:spPr>
            <a:xfrm>
              <a:off x="10483271" y="2215476"/>
              <a:ext cx="956574" cy="67673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الشعور بالألم </a:t>
              </a:r>
            </a:p>
          </p:txBody>
        </p:sp>
        <p:sp>
          <p:nvSpPr>
            <p:cNvPr id="12" name="Text 29">
              <a:extLst>
                <a:ext uri="{FF2B5EF4-FFF2-40B4-BE49-F238E27FC236}">
                  <a16:creationId xmlns:a16="http://schemas.microsoft.com/office/drawing/2014/main" id="{8762B258-02C3-9BF7-0B92-2EC8BEA940AA}"/>
                </a:ext>
              </a:extLst>
            </p:cNvPr>
            <p:cNvSpPr/>
            <p:nvPr/>
          </p:nvSpPr>
          <p:spPr>
            <a:xfrm>
              <a:off x="10510134" y="4735384"/>
              <a:ext cx="956574" cy="121383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التنبؤ بالمشكلة أو الشعور بها </a:t>
              </a:r>
            </a:p>
          </p:txBody>
        </p:sp>
        <p:sp>
          <p:nvSpPr>
            <p:cNvPr id="15" name="Text 29">
              <a:extLst>
                <a:ext uri="{FF2B5EF4-FFF2-40B4-BE49-F238E27FC236}">
                  <a16:creationId xmlns:a16="http://schemas.microsoft.com/office/drawing/2014/main" id="{D362CE42-A144-C06A-CCFB-316975910369}"/>
                </a:ext>
              </a:extLst>
            </p:cNvPr>
            <p:cNvSpPr/>
            <p:nvPr/>
          </p:nvSpPr>
          <p:spPr>
            <a:xfrm>
              <a:off x="9564236" y="2219358"/>
              <a:ext cx="956574" cy="89472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بروز قادة التغيير </a:t>
              </a:r>
            </a:p>
          </p:txBody>
        </p:sp>
        <p:sp>
          <p:nvSpPr>
            <p:cNvPr id="16" name="Text 29">
              <a:extLst>
                <a:ext uri="{FF2B5EF4-FFF2-40B4-BE49-F238E27FC236}">
                  <a16:creationId xmlns:a16="http://schemas.microsoft.com/office/drawing/2014/main" id="{7C76D094-81ED-7206-ABFD-9AC994CEEE90}"/>
                </a:ext>
              </a:extLst>
            </p:cNvPr>
            <p:cNvSpPr/>
            <p:nvPr/>
          </p:nvSpPr>
          <p:spPr>
            <a:xfrm>
              <a:off x="9564236" y="4737824"/>
              <a:ext cx="956574" cy="121383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تحديد فجوة الأداء</a:t>
              </a:r>
            </a:p>
          </p:txBody>
        </p:sp>
        <p:sp>
          <p:nvSpPr>
            <p:cNvPr id="17" name="Text 29">
              <a:extLst>
                <a:ext uri="{FF2B5EF4-FFF2-40B4-BE49-F238E27FC236}">
                  <a16:creationId xmlns:a16="http://schemas.microsoft.com/office/drawing/2014/main" id="{526BB340-57A9-E226-1BCD-6451689E1F92}"/>
                </a:ext>
              </a:extLst>
            </p:cNvPr>
            <p:cNvSpPr/>
            <p:nvPr/>
          </p:nvSpPr>
          <p:spPr>
            <a:xfrm>
              <a:off x="8645201" y="2219839"/>
              <a:ext cx="956574" cy="100040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دراسة المشكلة وتحليلها </a:t>
              </a:r>
            </a:p>
          </p:txBody>
        </p:sp>
        <p:sp>
          <p:nvSpPr>
            <p:cNvPr id="28" name="Text 29">
              <a:extLst>
                <a:ext uri="{FF2B5EF4-FFF2-40B4-BE49-F238E27FC236}">
                  <a16:creationId xmlns:a16="http://schemas.microsoft.com/office/drawing/2014/main" id="{7F671F77-D291-4BD4-FD68-0C8B29D89C93}"/>
                </a:ext>
              </a:extLst>
            </p:cNvPr>
            <p:cNvSpPr/>
            <p:nvPr/>
          </p:nvSpPr>
          <p:spPr>
            <a:xfrm>
              <a:off x="8624282" y="4725828"/>
              <a:ext cx="956574" cy="121383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تحديد أهداف التغيير</a:t>
              </a:r>
            </a:p>
          </p:txBody>
        </p:sp>
        <p:sp>
          <p:nvSpPr>
            <p:cNvPr id="36" name="Text 29">
              <a:extLst>
                <a:ext uri="{FF2B5EF4-FFF2-40B4-BE49-F238E27FC236}">
                  <a16:creationId xmlns:a16="http://schemas.microsoft.com/office/drawing/2014/main" id="{5130275F-E7D4-9252-CF86-06F3E2D4329D}"/>
                </a:ext>
              </a:extLst>
            </p:cNvPr>
            <p:cNvSpPr/>
            <p:nvPr/>
          </p:nvSpPr>
          <p:spPr>
            <a:xfrm>
              <a:off x="7564399" y="2215476"/>
              <a:ext cx="956574" cy="89472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اقتراح مشروع التغيير</a:t>
              </a:r>
            </a:p>
          </p:txBody>
        </p:sp>
        <p:sp>
          <p:nvSpPr>
            <p:cNvPr id="37" name="Text 29">
              <a:extLst>
                <a:ext uri="{FF2B5EF4-FFF2-40B4-BE49-F238E27FC236}">
                  <a16:creationId xmlns:a16="http://schemas.microsoft.com/office/drawing/2014/main" id="{F4994592-27EA-4606-A9D8-0326829BAAA7}"/>
                </a:ext>
              </a:extLst>
            </p:cNvPr>
            <p:cNvSpPr/>
            <p:nvPr/>
          </p:nvSpPr>
          <p:spPr>
            <a:xfrm>
              <a:off x="7507429" y="4727072"/>
              <a:ext cx="956574" cy="74622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المطالبة بالتغيير </a:t>
              </a:r>
            </a:p>
          </p:txBody>
        </p:sp>
        <p:sp>
          <p:nvSpPr>
            <p:cNvPr id="38" name="Text 29">
              <a:extLst>
                <a:ext uri="{FF2B5EF4-FFF2-40B4-BE49-F238E27FC236}">
                  <a16:creationId xmlns:a16="http://schemas.microsoft.com/office/drawing/2014/main" id="{63E0F466-08AC-08A1-69EF-AAD0F09C7DDE}"/>
                </a:ext>
              </a:extLst>
            </p:cNvPr>
            <p:cNvSpPr/>
            <p:nvPr/>
          </p:nvSpPr>
          <p:spPr>
            <a:xfrm>
              <a:off x="6404427" y="2185677"/>
              <a:ext cx="956574" cy="86553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ظهور المؤيدين </a:t>
              </a:r>
            </a:p>
          </p:txBody>
        </p:sp>
        <p:sp>
          <p:nvSpPr>
            <p:cNvPr id="39" name="Text 29">
              <a:extLst>
                <a:ext uri="{FF2B5EF4-FFF2-40B4-BE49-F238E27FC236}">
                  <a16:creationId xmlns:a16="http://schemas.microsoft.com/office/drawing/2014/main" id="{291E9C16-CE5E-BF57-861D-EEBD0B1863C9}"/>
                </a:ext>
              </a:extLst>
            </p:cNvPr>
            <p:cNvSpPr/>
            <p:nvPr/>
          </p:nvSpPr>
          <p:spPr>
            <a:xfrm>
              <a:off x="6404427" y="4739377"/>
              <a:ext cx="956574" cy="90256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بروز المقاومة</a:t>
              </a:r>
            </a:p>
          </p:txBody>
        </p:sp>
        <p:sp>
          <p:nvSpPr>
            <p:cNvPr id="40" name="Text 29">
              <a:extLst>
                <a:ext uri="{FF2B5EF4-FFF2-40B4-BE49-F238E27FC236}">
                  <a16:creationId xmlns:a16="http://schemas.microsoft.com/office/drawing/2014/main" id="{23832C04-A790-B2FC-B033-CD20340A4716}"/>
                </a:ext>
              </a:extLst>
            </p:cNvPr>
            <p:cNvSpPr/>
            <p:nvPr/>
          </p:nvSpPr>
          <p:spPr>
            <a:xfrm>
              <a:off x="5294500" y="2185677"/>
              <a:ext cx="956574" cy="117678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ترويض المقاومة أو القضاء عليها</a:t>
              </a:r>
            </a:p>
          </p:txBody>
        </p:sp>
        <p:sp>
          <p:nvSpPr>
            <p:cNvPr id="41" name="Text 29">
              <a:extLst>
                <a:ext uri="{FF2B5EF4-FFF2-40B4-BE49-F238E27FC236}">
                  <a16:creationId xmlns:a16="http://schemas.microsoft.com/office/drawing/2014/main" id="{1A6A3DE6-7B9A-CF8B-BDB7-DCA1AFEEC97A}"/>
                </a:ext>
              </a:extLst>
            </p:cNvPr>
            <p:cNvSpPr/>
            <p:nvPr/>
          </p:nvSpPr>
          <p:spPr>
            <a:xfrm>
              <a:off x="5294500" y="4739108"/>
              <a:ext cx="956574" cy="96134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التبني الجماعي للتغيير</a:t>
              </a:r>
            </a:p>
          </p:txBody>
        </p:sp>
        <p:sp>
          <p:nvSpPr>
            <p:cNvPr id="42" name="Text 29">
              <a:extLst>
                <a:ext uri="{FF2B5EF4-FFF2-40B4-BE49-F238E27FC236}">
                  <a16:creationId xmlns:a16="http://schemas.microsoft.com/office/drawing/2014/main" id="{17B1F695-B13E-8B1C-2C3B-B1150F9B2625}"/>
                </a:ext>
              </a:extLst>
            </p:cNvPr>
            <p:cNvSpPr/>
            <p:nvPr/>
          </p:nvSpPr>
          <p:spPr>
            <a:xfrm>
              <a:off x="4207130" y="2185677"/>
              <a:ext cx="956574" cy="100040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دراسة مشروع التغيير </a:t>
              </a:r>
            </a:p>
          </p:txBody>
        </p:sp>
        <p:sp>
          <p:nvSpPr>
            <p:cNvPr id="43" name="Text 29">
              <a:extLst>
                <a:ext uri="{FF2B5EF4-FFF2-40B4-BE49-F238E27FC236}">
                  <a16:creationId xmlns:a16="http://schemas.microsoft.com/office/drawing/2014/main" id="{0FD44EFF-F2FA-9044-4A06-750D90A192AE}"/>
                </a:ext>
              </a:extLst>
            </p:cNvPr>
            <p:cNvSpPr/>
            <p:nvPr/>
          </p:nvSpPr>
          <p:spPr>
            <a:xfrm>
              <a:off x="4207130" y="4735384"/>
              <a:ext cx="956574" cy="936324"/>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اعتماد التغيير</a:t>
              </a:r>
            </a:p>
          </p:txBody>
        </p:sp>
        <p:sp>
          <p:nvSpPr>
            <p:cNvPr id="44" name="Text 29">
              <a:extLst>
                <a:ext uri="{FF2B5EF4-FFF2-40B4-BE49-F238E27FC236}">
                  <a16:creationId xmlns:a16="http://schemas.microsoft.com/office/drawing/2014/main" id="{E4024A86-B227-5C79-F4CE-B045FCAD5618}"/>
                </a:ext>
              </a:extLst>
            </p:cNvPr>
            <p:cNvSpPr/>
            <p:nvPr/>
          </p:nvSpPr>
          <p:spPr>
            <a:xfrm>
              <a:off x="3104128" y="2185677"/>
              <a:ext cx="956574" cy="89472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التخطيط لتنفيذ التغيير</a:t>
              </a:r>
            </a:p>
          </p:txBody>
        </p:sp>
        <p:sp>
          <p:nvSpPr>
            <p:cNvPr id="45" name="Text 29">
              <a:extLst>
                <a:ext uri="{FF2B5EF4-FFF2-40B4-BE49-F238E27FC236}">
                  <a16:creationId xmlns:a16="http://schemas.microsoft.com/office/drawing/2014/main" id="{863B055E-DB0D-DF9D-5D6F-A74269972938}"/>
                </a:ext>
              </a:extLst>
            </p:cNvPr>
            <p:cNvSpPr/>
            <p:nvPr/>
          </p:nvSpPr>
          <p:spPr>
            <a:xfrm>
              <a:off x="3104128" y="4731749"/>
              <a:ext cx="956574" cy="74622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تجريب التغيير</a:t>
              </a:r>
            </a:p>
          </p:txBody>
        </p:sp>
        <p:sp>
          <p:nvSpPr>
            <p:cNvPr id="46" name="Text 29">
              <a:extLst>
                <a:ext uri="{FF2B5EF4-FFF2-40B4-BE49-F238E27FC236}">
                  <a16:creationId xmlns:a16="http://schemas.microsoft.com/office/drawing/2014/main" id="{B83FB82F-92A2-122C-183D-B43889C64FD5}"/>
                </a:ext>
              </a:extLst>
            </p:cNvPr>
            <p:cNvSpPr/>
            <p:nvPr/>
          </p:nvSpPr>
          <p:spPr>
            <a:xfrm>
              <a:off x="2017670" y="2220200"/>
              <a:ext cx="956574" cy="86553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تقويم ومعالجة التجربة</a:t>
              </a:r>
            </a:p>
          </p:txBody>
        </p:sp>
        <p:sp>
          <p:nvSpPr>
            <p:cNvPr id="47" name="Text 29">
              <a:extLst>
                <a:ext uri="{FF2B5EF4-FFF2-40B4-BE49-F238E27FC236}">
                  <a16:creationId xmlns:a16="http://schemas.microsoft.com/office/drawing/2014/main" id="{9CD29863-1A49-C29B-0F24-7DDAD4C48E8B}"/>
                </a:ext>
              </a:extLst>
            </p:cNvPr>
            <p:cNvSpPr/>
            <p:nvPr/>
          </p:nvSpPr>
          <p:spPr>
            <a:xfrm>
              <a:off x="1973281" y="4721396"/>
              <a:ext cx="956574" cy="58017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تعميم التغيير </a:t>
              </a:r>
            </a:p>
          </p:txBody>
        </p:sp>
        <p:sp>
          <p:nvSpPr>
            <p:cNvPr id="48" name="Text 29">
              <a:extLst>
                <a:ext uri="{FF2B5EF4-FFF2-40B4-BE49-F238E27FC236}">
                  <a16:creationId xmlns:a16="http://schemas.microsoft.com/office/drawing/2014/main" id="{2097FED2-B689-09B8-AD1C-860E5C4FA64C}"/>
                </a:ext>
              </a:extLst>
            </p:cNvPr>
            <p:cNvSpPr/>
            <p:nvPr/>
          </p:nvSpPr>
          <p:spPr>
            <a:xfrm>
              <a:off x="882721" y="2215476"/>
              <a:ext cx="956574" cy="916205"/>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تقويم ومعالجة التعميم </a:t>
              </a:r>
            </a:p>
          </p:txBody>
        </p:sp>
        <p:sp>
          <p:nvSpPr>
            <p:cNvPr id="49" name="Text 29">
              <a:extLst>
                <a:ext uri="{FF2B5EF4-FFF2-40B4-BE49-F238E27FC236}">
                  <a16:creationId xmlns:a16="http://schemas.microsoft.com/office/drawing/2014/main" id="{49AFE7D2-47E8-362F-5332-0B2238704E32}"/>
                </a:ext>
              </a:extLst>
            </p:cNvPr>
            <p:cNvSpPr/>
            <p:nvPr/>
          </p:nvSpPr>
          <p:spPr>
            <a:xfrm>
              <a:off x="870279" y="4728937"/>
              <a:ext cx="956574" cy="580172"/>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i="0" u="none" strike="noStrike" kern="1200" cap="none" spc="0" normalizeH="0" baseline="0" noProof="0" dirty="0">
                  <a:ln>
                    <a:noFill/>
                  </a:ln>
                  <a:solidFill>
                    <a:schemeClr val="tx1">
                      <a:lumMod val="95000"/>
                      <a:lumOff val="5000"/>
                    </a:schemeClr>
                  </a:solidFill>
                  <a:effectLst/>
                  <a:uLnTx/>
                  <a:uFillTx/>
                  <a:latin typeface="Alexandria" pitchFamily="2" charset="-78"/>
                  <a:cs typeface="Alexandria" pitchFamily="2" charset="-78"/>
                </a:rPr>
                <a:t>مرحلة الرقابة والتطوير</a:t>
              </a:r>
            </a:p>
          </p:txBody>
        </p:sp>
      </p:grpSp>
      <p:sp>
        <p:nvSpPr>
          <p:cNvPr id="13" name="سهم: لليمين 12">
            <a:extLst>
              <a:ext uri="{FF2B5EF4-FFF2-40B4-BE49-F238E27FC236}">
                <a16:creationId xmlns:a16="http://schemas.microsoft.com/office/drawing/2014/main" id="{7326C99D-F09D-C67D-4D0F-DCFE72038DD9}"/>
              </a:ext>
            </a:extLst>
          </p:cNvPr>
          <p:cNvSpPr/>
          <p:nvPr/>
        </p:nvSpPr>
        <p:spPr>
          <a:xfrm rot="10800000">
            <a:off x="10770253" y="3962883"/>
            <a:ext cx="302858" cy="410772"/>
          </a:xfrm>
          <a:prstGeom prst="rightArrow">
            <a:avLst/>
          </a:prstGeom>
          <a:solidFill>
            <a:srgbClr val="448940"/>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4" name="سهم: لليمين 13">
            <a:extLst>
              <a:ext uri="{FF2B5EF4-FFF2-40B4-BE49-F238E27FC236}">
                <a16:creationId xmlns:a16="http://schemas.microsoft.com/office/drawing/2014/main" id="{0F30B794-9984-5C4C-DD82-02F6D386C8BC}"/>
              </a:ext>
            </a:extLst>
          </p:cNvPr>
          <p:cNvSpPr/>
          <p:nvPr/>
        </p:nvSpPr>
        <p:spPr>
          <a:xfrm rot="10800000">
            <a:off x="9793072" y="3962883"/>
            <a:ext cx="302858" cy="410772"/>
          </a:xfrm>
          <a:prstGeom prst="rightArrow">
            <a:avLst/>
          </a:prstGeom>
          <a:solidFill>
            <a:srgbClr val="87B04A"/>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8" name="سهم: لليمين 17">
            <a:extLst>
              <a:ext uri="{FF2B5EF4-FFF2-40B4-BE49-F238E27FC236}">
                <a16:creationId xmlns:a16="http://schemas.microsoft.com/office/drawing/2014/main" id="{8D1C453D-73DC-D75E-C4CB-E80D415CDA0A}"/>
              </a:ext>
            </a:extLst>
          </p:cNvPr>
          <p:cNvSpPr/>
          <p:nvPr/>
        </p:nvSpPr>
        <p:spPr>
          <a:xfrm rot="10800000">
            <a:off x="8867509" y="3962882"/>
            <a:ext cx="302858" cy="410772"/>
          </a:xfrm>
          <a:prstGeom prst="rightArrow">
            <a:avLst/>
          </a:prstGeom>
          <a:solidFill>
            <a:srgbClr val="8A9A9A"/>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9" name="سهم: لليمين 18">
            <a:extLst>
              <a:ext uri="{FF2B5EF4-FFF2-40B4-BE49-F238E27FC236}">
                <a16:creationId xmlns:a16="http://schemas.microsoft.com/office/drawing/2014/main" id="{293EDB25-7F60-718D-69D8-AC293157ACEE}"/>
              </a:ext>
            </a:extLst>
          </p:cNvPr>
          <p:cNvSpPr/>
          <p:nvPr/>
        </p:nvSpPr>
        <p:spPr>
          <a:xfrm rot="10800000">
            <a:off x="7740720" y="3962882"/>
            <a:ext cx="302858" cy="410772"/>
          </a:xfrm>
          <a:prstGeom prst="rightArrow">
            <a:avLst/>
          </a:prstGeom>
          <a:solidFill>
            <a:srgbClr val="607379"/>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0" name="سهم: لليمين 19">
            <a:extLst>
              <a:ext uri="{FF2B5EF4-FFF2-40B4-BE49-F238E27FC236}">
                <a16:creationId xmlns:a16="http://schemas.microsoft.com/office/drawing/2014/main" id="{6473D9CE-B1C2-7470-982D-6CFDBAFEEC47}"/>
              </a:ext>
            </a:extLst>
          </p:cNvPr>
          <p:cNvSpPr/>
          <p:nvPr/>
        </p:nvSpPr>
        <p:spPr>
          <a:xfrm rot="10800000">
            <a:off x="6631713" y="3962882"/>
            <a:ext cx="302858" cy="410772"/>
          </a:xfrm>
          <a:prstGeom prst="rightArrow">
            <a:avLst/>
          </a:prstGeom>
          <a:solidFill>
            <a:srgbClr val="5BC7D2"/>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1" name="سهم: لليمين 20">
            <a:extLst>
              <a:ext uri="{FF2B5EF4-FFF2-40B4-BE49-F238E27FC236}">
                <a16:creationId xmlns:a16="http://schemas.microsoft.com/office/drawing/2014/main" id="{1AE88C10-2C4A-26EE-8215-A0C6C5B005DE}"/>
              </a:ext>
            </a:extLst>
          </p:cNvPr>
          <p:cNvSpPr/>
          <p:nvPr/>
        </p:nvSpPr>
        <p:spPr>
          <a:xfrm rot="10800000">
            <a:off x="5522706" y="3962882"/>
            <a:ext cx="302858" cy="410772"/>
          </a:xfrm>
          <a:prstGeom prst="rightArrow">
            <a:avLst/>
          </a:prstGeom>
          <a:solidFill>
            <a:srgbClr val="009499"/>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2" name="سهم: لليمين 21">
            <a:extLst>
              <a:ext uri="{FF2B5EF4-FFF2-40B4-BE49-F238E27FC236}">
                <a16:creationId xmlns:a16="http://schemas.microsoft.com/office/drawing/2014/main" id="{F75C69EE-ADF1-FF3E-614A-D0CBF01A895C}"/>
              </a:ext>
            </a:extLst>
          </p:cNvPr>
          <p:cNvSpPr/>
          <p:nvPr/>
        </p:nvSpPr>
        <p:spPr>
          <a:xfrm rot="10800000">
            <a:off x="4424837" y="3973222"/>
            <a:ext cx="302858" cy="410772"/>
          </a:xfrm>
          <a:prstGeom prst="rightArrow">
            <a:avLst/>
          </a:prstGeom>
          <a:solidFill>
            <a:srgbClr val="0062A4"/>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3" name="سهم: لليمين 22">
            <a:extLst>
              <a:ext uri="{FF2B5EF4-FFF2-40B4-BE49-F238E27FC236}">
                <a16:creationId xmlns:a16="http://schemas.microsoft.com/office/drawing/2014/main" id="{00C82997-293D-3DC7-7D52-94C0862C7126}"/>
              </a:ext>
            </a:extLst>
          </p:cNvPr>
          <p:cNvSpPr/>
          <p:nvPr/>
        </p:nvSpPr>
        <p:spPr>
          <a:xfrm rot="10800000">
            <a:off x="3298048" y="3962882"/>
            <a:ext cx="302858" cy="410772"/>
          </a:xfrm>
          <a:prstGeom prst="rightArrow">
            <a:avLst/>
          </a:prstGeom>
          <a:solidFill>
            <a:srgbClr val="1D4577"/>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4" name="سهم: لليمين 23">
            <a:extLst>
              <a:ext uri="{FF2B5EF4-FFF2-40B4-BE49-F238E27FC236}">
                <a16:creationId xmlns:a16="http://schemas.microsoft.com/office/drawing/2014/main" id="{0744E810-E1EA-2839-1152-D8D6769DBE60}"/>
              </a:ext>
            </a:extLst>
          </p:cNvPr>
          <p:cNvSpPr/>
          <p:nvPr/>
        </p:nvSpPr>
        <p:spPr>
          <a:xfrm rot="10800000">
            <a:off x="2178176" y="3973222"/>
            <a:ext cx="302858" cy="410772"/>
          </a:xfrm>
          <a:prstGeom prst="rightArrow">
            <a:avLst/>
          </a:prstGeom>
          <a:solidFill>
            <a:srgbClr val="448940"/>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5" name="سهم: لليمين 24">
            <a:extLst>
              <a:ext uri="{FF2B5EF4-FFF2-40B4-BE49-F238E27FC236}">
                <a16:creationId xmlns:a16="http://schemas.microsoft.com/office/drawing/2014/main" id="{9D621C2E-B7CB-FF3F-0F2A-6174304BF3AA}"/>
              </a:ext>
            </a:extLst>
          </p:cNvPr>
          <p:cNvSpPr/>
          <p:nvPr/>
        </p:nvSpPr>
        <p:spPr>
          <a:xfrm rot="10800000">
            <a:off x="1058304" y="3973222"/>
            <a:ext cx="302858" cy="410772"/>
          </a:xfrm>
          <a:prstGeom prst="rightArrow">
            <a:avLst/>
          </a:prstGeom>
          <a:solidFill>
            <a:srgbClr val="87B04A"/>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1308570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أهمية التغيير في حياة المنظمات المعاصرة</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83BE1425-6E39-F000-9FC7-6B3710F2E787}"/>
              </a:ext>
            </a:extLst>
          </p:cNvPr>
          <p:cNvSpPr txBox="1"/>
          <p:nvPr/>
        </p:nvSpPr>
        <p:spPr>
          <a:xfrm>
            <a:off x="762000" y="2111695"/>
            <a:ext cx="10435743" cy="349781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الإدارة تتشكل وتتأثر بمعطيات وطبيعة المجتمع الذي توجد فيه، ومن ثم فإن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ما يطرأ على المجتمع من تغييرات وتحولات لا بد وأن تصبغ الإدارة فيه بصبغة جديدة، </a:t>
            </a:r>
            <a:r>
              <a:rPr lang="ar-SA" sz="1600" kern="0" dirty="0">
                <a:solidFill>
                  <a:srgbClr val="00B0F0"/>
                </a:solidFill>
                <a:latin typeface="Alexandria" charset="0"/>
                <a:cs typeface="Alexandria" charset="0"/>
              </a:rPr>
              <a:t>كما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المنظمات كمفهوم هي ظاهرة إيجابية تسعى إلى التأثير في المجتمع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الذي تتعامل فيه وتحاول أن تشكله بأسلوب يساعدها على تحقيق أهدافها</a:t>
            </a:r>
            <a:r>
              <a:rPr lang="ar-SA" sz="1600" kern="0" dirty="0">
                <a:solidFill>
                  <a:prstClr val="black"/>
                </a:solidFill>
                <a:latin typeface="Alexandria" charset="0"/>
                <a:cs typeface="Alexandria" charset="0"/>
              </a:rPr>
              <a:t>.</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ويعد تفهم عملية التغيير وإدارته الموضوعين الرئيسين في عالم الإدارة اليوم حيث أن التكيف مع الواقع المتغير دائماً أمر ضروري لإحراز النجاح في المستقبل الغامض. والتغيير هو العملية الوحيدة المستمرة بالمنظمة.</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والمنظمات الفعالة هي التي تتخذ خطوات متأنية لتدير عملية التغيير بسلاسة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ولن تنجح المنظمة دائماً، ولكنها على الأقل ستحاول، والمدخل لإدارة التغيير لا يؤمن بأن مفتاح النجاح يكمن فقط في القائد الإداري الذي يميل للتغير والذي تسانده آليات التغيير الفعالة، بل يسلم أيضاً بأن التغيير ينفذه العاملون وأن تصرفهم ومساندتهم هي الأهم</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8788322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التغيير في المنظمات المعاصرة</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مجموعة 22">
            <a:extLst>
              <a:ext uri="{FF2B5EF4-FFF2-40B4-BE49-F238E27FC236}">
                <a16:creationId xmlns:a16="http://schemas.microsoft.com/office/drawing/2014/main" id="{08C8B49B-0C16-7A26-2696-74E952A4A27D}"/>
              </a:ext>
            </a:extLst>
          </p:cNvPr>
          <p:cNvGrpSpPr/>
          <p:nvPr/>
        </p:nvGrpSpPr>
        <p:grpSpPr>
          <a:xfrm>
            <a:off x="1063734" y="2281755"/>
            <a:ext cx="9850824" cy="3579255"/>
            <a:chOff x="1063734" y="2281755"/>
            <a:chExt cx="9850824" cy="3579255"/>
          </a:xfrm>
        </p:grpSpPr>
        <p:sp>
          <p:nvSpPr>
            <p:cNvPr id="19" name="Rectangle 105">
              <a:extLst>
                <a:ext uri="{FF2B5EF4-FFF2-40B4-BE49-F238E27FC236}">
                  <a16:creationId xmlns:a16="http://schemas.microsoft.com/office/drawing/2014/main" id="{52645FFA-9E34-01B0-59A2-88DE31A6160B}"/>
                </a:ext>
              </a:extLst>
            </p:cNvPr>
            <p:cNvSpPr/>
            <p:nvPr/>
          </p:nvSpPr>
          <p:spPr>
            <a:xfrm flipH="1">
              <a:off x="1063734" y="2281755"/>
              <a:ext cx="3270321" cy="1576567"/>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البعد الإعلامي</a:t>
              </a:r>
            </a:p>
            <a:p>
              <a:pPr algn="justLow" rtl="1">
                <a:defRPr lang="en-US"/>
              </a:pPr>
              <a:endParaRPr lang="ar-SA" sz="9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تحتاج عملية التغيير إلى جهد إعلامي اتصالي جماهيري ضخم لتوظيف مزايا التغيير وضرورته وحتميته فضلاً عن القيام بعملية تنوير واسعة للقضاء على الجهل والسلبية.</a:t>
              </a:r>
            </a:p>
          </p:txBody>
        </p:sp>
        <p:grpSp>
          <p:nvGrpSpPr>
            <p:cNvPr id="22" name="مجموعة 21">
              <a:extLst>
                <a:ext uri="{FF2B5EF4-FFF2-40B4-BE49-F238E27FC236}">
                  <a16:creationId xmlns:a16="http://schemas.microsoft.com/office/drawing/2014/main" id="{8FA8016A-C1F3-522F-96F7-B5C1CDC68B2F}"/>
                </a:ext>
              </a:extLst>
            </p:cNvPr>
            <p:cNvGrpSpPr/>
            <p:nvPr/>
          </p:nvGrpSpPr>
          <p:grpSpPr>
            <a:xfrm>
              <a:off x="1184814" y="2306495"/>
              <a:ext cx="9729744" cy="3554515"/>
              <a:chOff x="1266702" y="2347439"/>
              <a:chExt cx="9729744" cy="3554515"/>
            </a:xfrm>
          </p:grpSpPr>
          <p:grpSp>
            <p:nvGrpSpPr>
              <p:cNvPr id="10" name="مجموعة 9">
                <a:extLst>
                  <a:ext uri="{FF2B5EF4-FFF2-40B4-BE49-F238E27FC236}">
                    <a16:creationId xmlns:a16="http://schemas.microsoft.com/office/drawing/2014/main" id="{78E170E5-7854-417F-7465-1E02B9668547}"/>
                  </a:ext>
                </a:extLst>
              </p:cNvPr>
              <p:cNvGrpSpPr/>
              <p:nvPr/>
            </p:nvGrpSpPr>
            <p:grpSpPr>
              <a:xfrm>
                <a:off x="1266702" y="2347439"/>
                <a:ext cx="9729744" cy="1678651"/>
                <a:chOff x="1541413" y="3720540"/>
                <a:chExt cx="9729744" cy="1678651"/>
              </a:xfrm>
            </p:grpSpPr>
            <p:sp>
              <p:nvSpPr>
                <p:cNvPr id="11" name="Rectangle 6">
                  <a:extLst>
                    <a:ext uri="{FF2B5EF4-FFF2-40B4-BE49-F238E27FC236}">
                      <a16:creationId xmlns:a16="http://schemas.microsoft.com/office/drawing/2014/main" id="{E06F28A2-3BDC-0863-94FD-2DA6A76C05FF}"/>
                    </a:ext>
                  </a:extLst>
                </p:cNvPr>
                <p:cNvSpPr>
                  <a:spLocks noChangeArrowheads="1"/>
                </p:cNvSpPr>
                <p:nvPr/>
              </p:nvSpPr>
              <p:spPr bwMode="auto">
                <a:xfrm flipH="1">
                  <a:off x="8046715"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48EF0989-81A8-5E79-8CC6-1BB6E209CA80}"/>
                    </a:ext>
                  </a:extLst>
                </p:cNvPr>
                <p:cNvSpPr/>
                <p:nvPr/>
              </p:nvSpPr>
              <p:spPr>
                <a:xfrm flipH="1">
                  <a:off x="7943305" y="3761484"/>
                  <a:ext cx="3327852"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البعد التشريعي القانوني</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عملية التغيير والإصلاح الإداري يتعين أن تكون شرعية في إطار القوانين التي ارتضاها المجتمع وأفراده، وإلا تحول التغيير إلى خروج عن الشرعية والقانون.</a:t>
                  </a:r>
                </a:p>
              </p:txBody>
            </p:sp>
            <p:sp>
              <p:nvSpPr>
                <p:cNvPr id="13" name="Rectangle 6">
                  <a:extLst>
                    <a:ext uri="{FF2B5EF4-FFF2-40B4-BE49-F238E27FC236}">
                      <a16:creationId xmlns:a16="http://schemas.microsoft.com/office/drawing/2014/main" id="{FB9BD88B-BD3E-D6B9-7760-27D1E957BA1D}"/>
                    </a:ext>
                  </a:extLst>
                </p:cNvPr>
                <p:cNvSpPr>
                  <a:spLocks noChangeArrowheads="1"/>
                </p:cNvSpPr>
                <p:nvPr/>
              </p:nvSpPr>
              <p:spPr bwMode="auto">
                <a:xfrm flipH="1">
                  <a:off x="4794064"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9263C075-6834-4D26-8BF6-94321CFEC6A7}"/>
                    </a:ext>
                  </a:extLst>
                </p:cNvPr>
                <p:cNvSpPr/>
                <p:nvPr/>
              </p:nvSpPr>
              <p:spPr>
                <a:xfrm flipH="1">
                  <a:off x="4706207" y="3720540"/>
                  <a:ext cx="3270321" cy="159195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البعد الاقتصادي </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لابد من حساب التكلفة والعائد، وحسابات الموارد والإمكانيات المتوفرة والتي يمكن توفيرها كما تخضع إلى حسابات إمكانيات استخدام هذه الموارد.</a:t>
                  </a:r>
                </a:p>
              </p:txBody>
            </p:sp>
            <p:sp>
              <p:nvSpPr>
                <p:cNvPr id="15" name="Rectangle 6">
                  <a:extLst>
                    <a:ext uri="{FF2B5EF4-FFF2-40B4-BE49-F238E27FC236}">
                      <a16:creationId xmlns:a16="http://schemas.microsoft.com/office/drawing/2014/main" id="{33295D47-A494-ADDF-02F9-6334610E4310}"/>
                    </a:ext>
                  </a:extLst>
                </p:cNvPr>
                <p:cNvSpPr>
                  <a:spLocks noChangeArrowheads="1"/>
                </p:cNvSpPr>
                <p:nvPr/>
              </p:nvSpPr>
              <p:spPr bwMode="auto">
                <a:xfrm flipH="1">
                  <a:off x="1541413"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grpSp>
          <p:sp>
            <p:nvSpPr>
              <p:cNvPr id="17" name="Rectangle 6">
                <a:extLst>
                  <a:ext uri="{FF2B5EF4-FFF2-40B4-BE49-F238E27FC236}">
                    <a16:creationId xmlns:a16="http://schemas.microsoft.com/office/drawing/2014/main" id="{FB8B0440-A5FD-5B1F-2535-A7F4779DD652}"/>
                  </a:ext>
                </a:extLst>
              </p:cNvPr>
              <p:cNvSpPr>
                <a:spLocks noChangeArrowheads="1"/>
              </p:cNvSpPr>
              <p:nvPr/>
            </p:nvSpPr>
            <p:spPr bwMode="auto">
              <a:xfrm flipH="1">
                <a:off x="6173947" y="4371172"/>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6">
                <a:extLst>
                  <a:ext uri="{FF2B5EF4-FFF2-40B4-BE49-F238E27FC236}">
                    <a16:creationId xmlns:a16="http://schemas.microsoft.com/office/drawing/2014/main" id="{20A5E9B6-305D-BECB-59DF-30E463AFBCDA}"/>
                  </a:ext>
                </a:extLst>
              </p:cNvPr>
              <p:cNvSpPr>
                <a:spLocks noChangeArrowheads="1"/>
              </p:cNvSpPr>
              <p:nvPr/>
            </p:nvSpPr>
            <p:spPr bwMode="auto">
              <a:xfrm flipH="1">
                <a:off x="2921296" y="4371172"/>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0" name="Rectangle 105">
                <a:extLst>
                  <a:ext uri="{FF2B5EF4-FFF2-40B4-BE49-F238E27FC236}">
                    <a16:creationId xmlns:a16="http://schemas.microsoft.com/office/drawing/2014/main" id="{812F32FA-DB2A-1C4B-CDEE-1BD8AF548F18}"/>
                  </a:ext>
                </a:extLst>
              </p:cNvPr>
              <p:cNvSpPr/>
              <p:nvPr/>
            </p:nvSpPr>
            <p:spPr>
              <a:xfrm flipH="1">
                <a:off x="6104114" y="4227450"/>
                <a:ext cx="3270321" cy="1653511"/>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البعد الاجتماعي</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 ويتعلق بكيفية إدارة مجتمع التغيير والمحافظة على نسيج القوى والعلاقات الاجتماعية وعلى هيكل القيم والعادات والأعراف والمبادئ الاجتماعية.</a:t>
                </a:r>
              </a:p>
            </p:txBody>
          </p:sp>
          <p:sp>
            <p:nvSpPr>
              <p:cNvPr id="21" name="Rectangle 105">
                <a:extLst>
                  <a:ext uri="{FF2B5EF4-FFF2-40B4-BE49-F238E27FC236}">
                    <a16:creationId xmlns:a16="http://schemas.microsoft.com/office/drawing/2014/main" id="{82DDDB6A-E6EE-50C3-B1D5-E4CBEF90CAF5}"/>
                  </a:ext>
                </a:extLst>
              </p:cNvPr>
              <p:cNvSpPr/>
              <p:nvPr/>
            </p:nvSpPr>
            <p:spPr>
              <a:xfrm flipH="1">
                <a:off x="2903623" y="4229722"/>
                <a:ext cx="3270322" cy="159195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البعد التكنولوجي </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لا بد من وجود تقدم في أساليب ونمط ممارسة الأعمال بمعنى أن التغيير يحتاج إلى إدخال تكنولوجيا جديدة حتى يوجد الدافع الشرعي والمنطقي والمبرر لعملية التغيير.</a:t>
                </a:r>
              </a:p>
            </p:txBody>
          </p:sp>
        </p:grpSp>
      </p:grpSp>
    </p:spTree>
    <p:extLst>
      <p:ext uri="{BB962C8B-B14F-4D97-AF65-F5344CB8AC3E}">
        <p14:creationId xmlns:p14="http://schemas.microsoft.com/office/powerpoint/2010/main" val="42462026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الإدارية في ظل ثقافة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7FF818E3-2778-9C00-93A4-C63C7DEF0EAA}"/>
              </a:ext>
            </a:extLst>
          </p:cNvPr>
          <p:cNvGrpSpPr/>
          <p:nvPr/>
        </p:nvGrpSpPr>
        <p:grpSpPr>
          <a:xfrm>
            <a:off x="1133921" y="2306495"/>
            <a:ext cx="9789552" cy="3554515"/>
            <a:chOff x="1133921" y="2306495"/>
            <a:chExt cx="9789552" cy="3554515"/>
          </a:xfrm>
        </p:grpSpPr>
        <p:sp>
          <p:nvSpPr>
            <p:cNvPr id="16" name="Rectangle 105">
              <a:extLst>
                <a:ext uri="{FF2B5EF4-FFF2-40B4-BE49-F238E27FC236}">
                  <a16:creationId xmlns:a16="http://schemas.microsoft.com/office/drawing/2014/main" id="{036F9720-73E6-0425-E70C-64E020D1DE6D}"/>
                </a:ext>
              </a:extLst>
            </p:cNvPr>
            <p:cNvSpPr/>
            <p:nvPr/>
          </p:nvSpPr>
          <p:spPr>
            <a:xfrm flipH="1">
              <a:off x="1133921" y="2311137"/>
              <a:ext cx="3262599" cy="159195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بناء العلاقات</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لا بد من بناء علاقات إيجابية بين جميع عناصر العمل خصوصاً مع الأفراد والجماعات المختلفة عن بعضها وبالذات المختلفة مع من يقوم بالتغيير.</a:t>
              </a:r>
            </a:p>
          </p:txBody>
        </p:sp>
        <p:grpSp>
          <p:nvGrpSpPr>
            <p:cNvPr id="23" name="مجموعة 22">
              <a:extLst>
                <a:ext uri="{FF2B5EF4-FFF2-40B4-BE49-F238E27FC236}">
                  <a16:creationId xmlns:a16="http://schemas.microsoft.com/office/drawing/2014/main" id="{112319FF-A55C-EE55-D9F8-545634122245}"/>
                </a:ext>
              </a:extLst>
            </p:cNvPr>
            <p:cNvGrpSpPr/>
            <p:nvPr/>
          </p:nvGrpSpPr>
          <p:grpSpPr>
            <a:xfrm>
              <a:off x="1184814" y="2306495"/>
              <a:ext cx="9738659" cy="3554515"/>
              <a:chOff x="1266702" y="2347439"/>
              <a:chExt cx="9738659" cy="3554515"/>
            </a:xfrm>
          </p:grpSpPr>
          <p:grpSp>
            <p:nvGrpSpPr>
              <p:cNvPr id="24" name="مجموعة 23">
                <a:extLst>
                  <a:ext uri="{FF2B5EF4-FFF2-40B4-BE49-F238E27FC236}">
                    <a16:creationId xmlns:a16="http://schemas.microsoft.com/office/drawing/2014/main" id="{28369322-7402-FC60-A760-8684E182E481}"/>
                  </a:ext>
                </a:extLst>
              </p:cNvPr>
              <p:cNvGrpSpPr/>
              <p:nvPr/>
            </p:nvGrpSpPr>
            <p:grpSpPr>
              <a:xfrm>
                <a:off x="1266702" y="2347439"/>
                <a:ext cx="9738659" cy="1678651"/>
                <a:chOff x="1541413" y="3720540"/>
                <a:chExt cx="9738659" cy="1678651"/>
              </a:xfrm>
            </p:grpSpPr>
            <p:sp>
              <p:nvSpPr>
                <p:cNvPr id="29" name="Rectangle 6">
                  <a:extLst>
                    <a:ext uri="{FF2B5EF4-FFF2-40B4-BE49-F238E27FC236}">
                      <a16:creationId xmlns:a16="http://schemas.microsoft.com/office/drawing/2014/main" id="{765DEEB6-1190-62D7-869A-89C0BB767046}"/>
                    </a:ext>
                  </a:extLst>
                </p:cNvPr>
                <p:cNvSpPr>
                  <a:spLocks noChangeArrowheads="1"/>
                </p:cNvSpPr>
                <p:nvPr/>
              </p:nvSpPr>
              <p:spPr bwMode="auto">
                <a:xfrm flipH="1">
                  <a:off x="8046715"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30" name="Rectangle 105">
                  <a:extLst>
                    <a:ext uri="{FF2B5EF4-FFF2-40B4-BE49-F238E27FC236}">
                      <a16:creationId xmlns:a16="http://schemas.microsoft.com/office/drawing/2014/main" id="{B477003F-5596-207B-1583-553A75CCED58}"/>
                    </a:ext>
                  </a:extLst>
                </p:cNvPr>
                <p:cNvSpPr/>
                <p:nvPr/>
              </p:nvSpPr>
              <p:spPr>
                <a:xfrm flipH="1">
                  <a:off x="7976528" y="3761484"/>
                  <a:ext cx="3303544"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الهدف الأخلاقي</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فالهدف الأخلاقي للقائد يمثل قيمة واضحة ينبغي أن يوجه القائد الإداري في عمله وتصرفاته حيث يعتمد عليه في نجاح المؤسسة وتحقيق أهدافها.</a:t>
                  </a:r>
                </a:p>
              </p:txBody>
            </p:sp>
            <p:sp>
              <p:nvSpPr>
                <p:cNvPr id="31" name="Rectangle 6">
                  <a:extLst>
                    <a:ext uri="{FF2B5EF4-FFF2-40B4-BE49-F238E27FC236}">
                      <a16:creationId xmlns:a16="http://schemas.microsoft.com/office/drawing/2014/main" id="{E826B9FC-1CB4-0637-E8DA-EC0A0CFE0712}"/>
                    </a:ext>
                  </a:extLst>
                </p:cNvPr>
                <p:cNvSpPr>
                  <a:spLocks noChangeArrowheads="1"/>
                </p:cNvSpPr>
                <p:nvPr/>
              </p:nvSpPr>
              <p:spPr bwMode="auto">
                <a:xfrm flipH="1">
                  <a:off x="4794064"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32" name="Rectangle 105">
                  <a:extLst>
                    <a:ext uri="{FF2B5EF4-FFF2-40B4-BE49-F238E27FC236}">
                      <a16:creationId xmlns:a16="http://schemas.microsoft.com/office/drawing/2014/main" id="{49132CF8-2C58-E06D-F10F-5848316BD5AB}"/>
                    </a:ext>
                  </a:extLst>
                </p:cNvPr>
                <p:cNvSpPr/>
                <p:nvPr/>
              </p:nvSpPr>
              <p:spPr>
                <a:xfrm flipH="1">
                  <a:off x="4723877" y="3720540"/>
                  <a:ext cx="3252652"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فهم عملية التغيير</a:t>
                  </a:r>
                </a:p>
                <a:p>
                  <a:pPr marL="285750" indent="-285750" algn="justLow" rtl="1">
                    <a:buFontTx/>
                    <a:buChar char="-"/>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لكي يحقق القائد نجاحاً في عملية التغيير ينبغي أن يجمع بين التزامه بالهدف الأخلاقي وتفهمه للتعقيدات الناشئة عن التغيير. </a:t>
                  </a:r>
                </a:p>
              </p:txBody>
            </p:sp>
            <p:sp>
              <p:nvSpPr>
                <p:cNvPr id="33" name="Rectangle 6">
                  <a:extLst>
                    <a:ext uri="{FF2B5EF4-FFF2-40B4-BE49-F238E27FC236}">
                      <a16:creationId xmlns:a16="http://schemas.microsoft.com/office/drawing/2014/main" id="{2D52938A-4DD3-2187-B626-66CB01D362E4}"/>
                    </a:ext>
                  </a:extLst>
                </p:cNvPr>
                <p:cNvSpPr>
                  <a:spLocks noChangeArrowheads="1"/>
                </p:cNvSpPr>
                <p:nvPr/>
              </p:nvSpPr>
              <p:spPr bwMode="auto">
                <a:xfrm flipH="1">
                  <a:off x="1541413"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grpSp>
          <p:sp>
            <p:nvSpPr>
              <p:cNvPr id="25" name="Rectangle 6">
                <a:extLst>
                  <a:ext uri="{FF2B5EF4-FFF2-40B4-BE49-F238E27FC236}">
                    <a16:creationId xmlns:a16="http://schemas.microsoft.com/office/drawing/2014/main" id="{DF3F325F-CBA7-A4F8-7BAA-279153848FF1}"/>
                  </a:ext>
                </a:extLst>
              </p:cNvPr>
              <p:cNvSpPr>
                <a:spLocks noChangeArrowheads="1"/>
              </p:cNvSpPr>
              <p:nvPr/>
            </p:nvSpPr>
            <p:spPr bwMode="auto">
              <a:xfrm flipH="1">
                <a:off x="6173947" y="4371172"/>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6" name="Rectangle 6">
                <a:extLst>
                  <a:ext uri="{FF2B5EF4-FFF2-40B4-BE49-F238E27FC236}">
                    <a16:creationId xmlns:a16="http://schemas.microsoft.com/office/drawing/2014/main" id="{EF5932EA-E1F7-957C-9399-4A059D8F5B4E}"/>
                  </a:ext>
                </a:extLst>
              </p:cNvPr>
              <p:cNvSpPr>
                <a:spLocks noChangeArrowheads="1"/>
              </p:cNvSpPr>
              <p:nvPr/>
            </p:nvSpPr>
            <p:spPr bwMode="auto">
              <a:xfrm flipH="1">
                <a:off x="2921296" y="4371172"/>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7" name="Rectangle 105">
                <a:extLst>
                  <a:ext uri="{FF2B5EF4-FFF2-40B4-BE49-F238E27FC236}">
                    <a16:creationId xmlns:a16="http://schemas.microsoft.com/office/drawing/2014/main" id="{50387439-DC49-A4A0-E8A3-42B66954FE2F}"/>
                  </a:ext>
                </a:extLst>
              </p:cNvPr>
              <p:cNvSpPr/>
              <p:nvPr/>
            </p:nvSpPr>
            <p:spPr>
              <a:xfrm flipH="1">
                <a:off x="6130936" y="4227450"/>
                <a:ext cx="3303544"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خلق المعرفة والمشاركة</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 في عصر المعرفة والانفجار المعرفي فإن من أهم أدوار القيادة الإدارية في عملية التغيير هو زيادة المعرفة داخل وخارج مؤسستها.</a:t>
                </a:r>
              </a:p>
            </p:txBody>
          </p:sp>
          <p:sp>
            <p:nvSpPr>
              <p:cNvPr id="28" name="Rectangle 105">
                <a:extLst>
                  <a:ext uri="{FF2B5EF4-FFF2-40B4-BE49-F238E27FC236}">
                    <a16:creationId xmlns:a16="http://schemas.microsoft.com/office/drawing/2014/main" id="{DB833E7C-DF58-E674-C4F5-8D5116415563}"/>
                  </a:ext>
                </a:extLst>
              </p:cNvPr>
              <p:cNvSpPr/>
              <p:nvPr/>
            </p:nvSpPr>
            <p:spPr>
              <a:xfrm flipH="1">
                <a:off x="2848384" y="4229722"/>
                <a:ext cx="3325563" cy="159195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صنع التماسك</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 تتعرض عملية التغيير للعديد من التعقيدات والغموض وعدم التوازن وبالتالي فإن القيادة الإدارية تسعى إلى التماسك والترابط لأنه عند حدوث التغيير، سيكون هناك اضطرابات.</a:t>
                </a:r>
              </a:p>
            </p:txBody>
          </p:sp>
        </p:grpSp>
      </p:grpSp>
    </p:spTree>
    <p:extLst>
      <p:ext uri="{BB962C8B-B14F-4D97-AF65-F5344CB8AC3E}">
        <p14:creationId xmlns:p14="http://schemas.microsoft.com/office/powerpoint/2010/main" val="3501397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القيادة الإدارية وإدارة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7FF818E3-2778-9C00-93A4-C63C7DEF0EAA}"/>
              </a:ext>
            </a:extLst>
          </p:cNvPr>
          <p:cNvGrpSpPr/>
          <p:nvPr/>
        </p:nvGrpSpPr>
        <p:grpSpPr>
          <a:xfrm>
            <a:off x="1184814" y="2325254"/>
            <a:ext cx="9733758" cy="3535756"/>
            <a:chOff x="1184814" y="2325254"/>
            <a:chExt cx="9733758" cy="3535756"/>
          </a:xfrm>
        </p:grpSpPr>
        <p:sp>
          <p:nvSpPr>
            <p:cNvPr id="16" name="Rectangle 105">
              <a:extLst>
                <a:ext uri="{FF2B5EF4-FFF2-40B4-BE49-F238E27FC236}">
                  <a16:creationId xmlns:a16="http://schemas.microsoft.com/office/drawing/2014/main" id="{036F9720-73E6-0425-E70C-64E020D1DE6D}"/>
                </a:ext>
              </a:extLst>
            </p:cNvPr>
            <p:cNvSpPr/>
            <p:nvPr/>
          </p:nvSpPr>
          <p:spPr>
            <a:xfrm flipH="1">
              <a:off x="1194763" y="2328020"/>
              <a:ext cx="3201758"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إدارة التغيير وقيادته </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إن تلك التحديات التي تواجه إدارة المنظمات تفرض على القيادة الإدارية تحديد نوعية الأسلوب الإداري الذي تتبعها في قيادتها للمنظمة. </a:t>
              </a:r>
            </a:p>
          </p:txBody>
        </p:sp>
        <p:grpSp>
          <p:nvGrpSpPr>
            <p:cNvPr id="23" name="مجموعة 22">
              <a:extLst>
                <a:ext uri="{FF2B5EF4-FFF2-40B4-BE49-F238E27FC236}">
                  <a16:creationId xmlns:a16="http://schemas.microsoft.com/office/drawing/2014/main" id="{112319FF-A55C-EE55-D9F8-545634122245}"/>
                </a:ext>
              </a:extLst>
            </p:cNvPr>
            <p:cNvGrpSpPr/>
            <p:nvPr/>
          </p:nvGrpSpPr>
          <p:grpSpPr>
            <a:xfrm>
              <a:off x="1184814" y="2325254"/>
              <a:ext cx="9733758" cy="3535756"/>
              <a:chOff x="1266702" y="2366198"/>
              <a:chExt cx="9733758" cy="3535756"/>
            </a:xfrm>
          </p:grpSpPr>
          <p:grpSp>
            <p:nvGrpSpPr>
              <p:cNvPr id="24" name="مجموعة 23">
                <a:extLst>
                  <a:ext uri="{FF2B5EF4-FFF2-40B4-BE49-F238E27FC236}">
                    <a16:creationId xmlns:a16="http://schemas.microsoft.com/office/drawing/2014/main" id="{28369322-7402-FC60-A760-8684E182E481}"/>
                  </a:ext>
                </a:extLst>
              </p:cNvPr>
              <p:cNvGrpSpPr/>
              <p:nvPr/>
            </p:nvGrpSpPr>
            <p:grpSpPr>
              <a:xfrm>
                <a:off x="1266702" y="2366198"/>
                <a:ext cx="9733758" cy="1659892"/>
                <a:chOff x="1541413" y="3739299"/>
                <a:chExt cx="9733758" cy="1659892"/>
              </a:xfrm>
            </p:grpSpPr>
            <p:sp>
              <p:nvSpPr>
                <p:cNvPr id="29" name="Rectangle 6">
                  <a:extLst>
                    <a:ext uri="{FF2B5EF4-FFF2-40B4-BE49-F238E27FC236}">
                      <a16:creationId xmlns:a16="http://schemas.microsoft.com/office/drawing/2014/main" id="{765DEEB6-1190-62D7-869A-89C0BB767046}"/>
                    </a:ext>
                  </a:extLst>
                </p:cNvPr>
                <p:cNvSpPr>
                  <a:spLocks noChangeArrowheads="1"/>
                </p:cNvSpPr>
                <p:nvPr/>
              </p:nvSpPr>
              <p:spPr bwMode="auto">
                <a:xfrm flipH="1">
                  <a:off x="8046715"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30" name="Rectangle 105">
                  <a:extLst>
                    <a:ext uri="{FF2B5EF4-FFF2-40B4-BE49-F238E27FC236}">
                      <a16:creationId xmlns:a16="http://schemas.microsoft.com/office/drawing/2014/main" id="{B477003F-5596-207B-1583-553A75CCED58}"/>
                    </a:ext>
                  </a:extLst>
                </p:cNvPr>
                <p:cNvSpPr/>
                <p:nvPr/>
              </p:nvSpPr>
              <p:spPr>
                <a:xfrm flipH="1">
                  <a:off x="7971628" y="3780243"/>
                  <a:ext cx="3303543" cy="159195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الرؤية الإستراتيجية </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تتمثل في رؤية القيادة الإدارية والعاملين تحت إمرتها للعمل داخل المنظمة والأهداف التي يتوقع من القيادة تحقيقها في فترة زمنية محددة.</a:t>
                  </a:r>
                </a:p>
              </p:txBody>
            </p:sp>
            <p:sp>
              <p:nvSpPr>
                <p:cNvPr id="31" name="Rectangle 6">
                  <a:extLst>
                    <a:ext uri="{FF2B5EF4-FFF2-40B4-BE49-F238E27FC236}">
                      <a16:creationId xmlns:a16="http://schemas.microsoft.com/office/drawing/2014/main" id="{E826B9FC-1CB4-0637-E8DA-EC0A0CFE0712}"/>
                    </a:ext>
                  </a:extLst>
                </p:cNvPr>
                <p:cNvSpPr>
                  <a:spLocks noChangeArrowheads="1"/>
                </p:cNvSpPr>
                <p:nvPr/>
              </p:nvSpPr>
              <p:spPr bwMode="auto">
                <a:xfrm flipH="1">
                  <a:off x="4794064"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32" name="Rectangle 105">
                  <a:extLst>
                    <a:ext uri="{FF2B5EF4-FFF2-40B4-BE49-F238E27FC236}">
                      <a16:creationId xmlns:a16="http://schemas.microsoft.com/office/drawing/2014/main" id="{49132CF8-2C58-E06D-F10F-5848316BD5AB}"/>
                    </a:ext>
                  </a:extLst>
                </p:cNvPr>
                <p:cNvSpPr/>
                <p:nvPr/>
              </p:nvSpPr>
              <p:spPr>
                <a:xfrm flipH="1">
                  <a:off x="4774771" y="3739299"/>
                  <a:ext cx="3201758"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التخطيط الإستراتيجي </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القيادة الإدارية مطالبة بإدارة المنظمة من منظور الجودة الشاملة، لأنها الوسيلة الوحيدة نحو تحقيق الكفاءة والفعالية في الأداء.</a:t>
                  </a:r>
                </a:p>
              </p:txBody>
            </p:sp>
            <p:sp>
              <p:nvSpPr>
                <p:cNvPr id="33" name="Rectangle 6">
                  <a:extLst>
                    <a:ext uri="{FF2B5EF4-FFF2-40B4-BE49-F238E27FC236}">
                      <a16:creationId xmlns:a16="http://schemas.microsoft.com/office/drawing/2014/main" id="{2D52938A-4DD3-2187-B626-66CB01D362E4}"/>
                    </a:ext>
                  </a:extLst>
                </p:cNvPr>
                <p:cNvSpPr>
                  <a:spLocks noChangeArrowheads="1"/>
                </p:cNvSpPr>
                <p:nvPr/>
              </p:nvSpPr>
              <p:spPr bwMode="auto">
                <a:xfrm flipH="1">
                  <a:off x="1541413" y="3868409"/>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grpSp>
          <p:sp>
            <p:nvSpPr>
              <p:cNvPr id="25" name="Rectangle 6">
                <a:extLst>
                  <a:ext uri="{FF2B5EF4-FFF2-40B4-BE49-F238E27FC236}">
                    <a16:creationId xmlns:a16="http://schemas.microsoft.com/office/drawing/2014/main" id="{DF3F325F-CBA7-A4F8-7BAA-279153848FF1}"/>
                  </a:ext>
                </a:extLst>
              </p:cNvPr>
              <p:cNvSpPr>
                <a:spLocks noChangeArrowheads="1"/>
              </p:cNvSpPr>
              <p:nvPr/>
            </p:nvSpPr>
            <p:spPr bwMode="auto">
              <a:xfrm flipH="1">
                <a:off x="6173947" y="4371172"/>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6" name="Rectangle 6">
                <a:extLst>
                  <a:ext uri="{FF2B5EF4-FFF2-40B4-BE49-F238E27FC236}">
                    <a16:creationId xmlns:a16="http://schemas.microsoft.com/office/drawing/2014/main" id="{EF5932EA-E1F7-957C-9399-4A059D8F5B4E}"/>
                  </a:ext>
                </a:extLst>
              </p:cNvPr>
              <p:cNvSpPr>
                <a:spLocks noChangeArrowheads="1"/>
              </p:cNvSpPr>
              <p:nvPr/>
            </p:nvSpPr>
            <p:spPr bwMode="auto">
              <a:xfrm flipH="1">
                <a:off x="2921296" y="4371172"/>
                <a:ext cx="3141521" cy="153078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7" name="Rectangle 105">
                <a:extLst>
                  <a:ext uri="{FF2B5EF4-FFF2-40B4-BE49-F238E27FC236}">
                    <a16:creationId xmlns:a16="http://schemas.microsoft.com/office/drawing/2014/main" id="{50387439-DC49-A4A0-E8A3-42B66954FE2F}"/>
                  </a:ext>
                </a:extLst>
              </p:cNvPr>
              <p:cNvSpPr/>
              <p:nvPr/>
            </p:nvSpPr>
            <p:spPr>
              <a:xfrm flipH="1">
                <a:off x="6098859" y="4246209"/>
                <a:ext cx="3366833" cy="1376513"/>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التفكير الإبداعي </a:t>
                </a:r>
              </a:p>
              <a:p>
                <a:pPr algn="justLow"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dirty="0">
                    <a:solidFill>
                      <a:schemeClr val="tx1"/>
                    </a:solidFill>
                    <a:latin typeface="Alexandria" pitchFamily="2" charset="-78"/>
                    <a:cs typeface="Alexandria" pitchFamily="2" charset="-78"/>
                  </a:rPr>
                  <a:t>طبيعة العمل الإداري هي التطوير والتغيير في الإستراتيجيات والسياسات والأنظمة والإجراءات والأدوات وغيرها ولا بد أن تكون إبداعية ابتكارية.</a:t>
                </a:r>
              </a:p>
            </p:txBody>
          </p:sp>
          <p:sp>
            <p:nvSpPr>
              <p:cNvPr id="28" name="Rectangle 105">
                <a:extLst>
                  <a:ext uri="{FF2B5EF4-FFF2-40B4-BE49-F238E27FC236}">
                    <a16:creationId xmlns:a16="http://schemas.microsoft.com/office/drawing/2014/main" id="{DB833E7C-DF58-E674-C4F5-8D5116415563}"/>
                  </a:ext>
                </a:extLst>
              </p:cNvPr>
              <p:cNvSpPr/>
              <p:nvPr/>
            </p:nvSpPr>
            <p:spPr>
              <a:xfrm flipH="1">
                <a:off x="2866604" y="4248481"/>
                <a:ext cx="3295545" cy="159195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rgbClr val="F07B22"/>
                    </a:solidFill>
                    <a:latin typeface="Alexandria" pitchFamily="2" charset="-78"/>
                    <a:cs typeface="Alexandria" pitchFamily="2" charset="-78"/>
                  </a:rPr>
                  <a:t>القيادة التشاركية</a:t>
                </a:r>
              </a:p>
              <a:p>
                <a:pPr algn="ctr" rtl="1">
                  <a:defRPr lang="en-US"/>
                </a:pPr>
                <a:r>
                  <a:rPr lang="ar-SA" sz="1400" b="1" dirty="0">
                    <a:solidFill>
                      <a:srgbClr val="F07B22"/>
                    </a:solidFill>
                    <a:latin typeface="Alexandria" pitchFamily="2" charset="-78"/>
                    <a:cs typeface="Alexandria" pitchFamily="2" charset="-78"/>
                  </a:rPr>
                  <a:t>والعمل الجماعي</a:t>
                </a:r>
              </a:p>
              <a:p>
                <a:pPr algn="ctr" rtl="1">
                  <a:defRPr lang="en-US"/>
                </a:pPr>
                <a:endParaRPr lang="ar-SA" sz="1000" b="1" dirty="0">
                  <a:solidFill>
                    <a:srgbClr val="F07B22"/>
                  </a:solidFill>
                  <a:latin typeface="Alexandria" pitchFamily="2" charset="-78"/>
                  <a:cs typeface="Alexandria" pitchFamily="2" charset="-78"/>
                </a:endParaRPr>
              </a:p>
              <a:p>
                <a:pPr algn="justLow" rtl="1">
                  <a:defRPr lang="en-US"/>
                </a:pPr>
                <a:r>
                  <a:rPr lang="ar-SA" sz="1400" b="1" dirty="0">
                    <a:solidFill>
                      <a:srgbClr val="F07B22"/>
                    </a:solidFill>
                    <a:latin typeface="Alexandria" pitchFamily="2" charset="-78"/>
                    <a:cs typeface="Alexandria" pitchFamily="2" charset="-78"/>
                  </a:rPr>
                  <a:t> </a:t>
                </a:r>
                <a:r>
                  <a:rPr lang="ar-SA" sz="1400" dirty="0">
                    <a:solidFill>
                      <a:schemeClr val="tx1"/>
                    </a:solidFill>
                    <a:latin typeface="Alexandria" pitchFamily="2" charset="-78"/>
                    <a:cs typeface="Alexandria" pitchFamily="2" charset="-78"/>
                  </a:rPr>
                  <a:t>المنظمات الناجحة في مجال الأعمال مثلاً لا يديرها أفراد بل تديرها جماعات، وذلك بأساليب تعتمد على تعميق روح العمل الجماعي.</a:t>
                </a:r>
              </a:p>
            </p:txBody>
          </p:sp>
        </p:grpSp>
      </p:grpSp>
    </p:spTree>
    <p:extLst>
      <p:ext uri="{BB962C8B-B14F-4D97-AF65-F5344CB8AC3E}">
        <p14:creationId xmlns:p14="http://schemas.microsoft.com/office/powerpoint/2010/main" val="1604173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استراتيجيات التغيير المخطط</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9270EBA8-1725-2921-AB76-DFC2F80C7DE2}"/>
              </a:ext>
            </a:extLst>
          </p:cNvPr>
          <p:cNvGrpSpPr/>
          <p:nvPr/>
        </p:nvGrpSpPr>
        <p:grpSpPr>
          <a:xfrm>
            <a:off x="706129" y="1801432"/>
            <a:ext cx="10723870" cy="4080594"/>
            <a:chOff x="612814" y="1801432"/>
            <a:chExt cx="10764934" cy="4158972"/>
          </a:xfrm>
        </p:grpSpPr>
        <p:pic>
          <p:nvPicPr>
            <p:cNvPr id="11" name="صورة 10">
              <a:extLst>
                <a:ext uri="{FF2B5EF4-FFF2-40B4-BE49-F238E27FC236}">
                  <a16:creationId xmlns:a16="http://schemas.microsoft.com/office/drawing/2014/main" id="{CAAB0113-DAD0-203C-A99C-30BEBCDB676F}"/>
                </a:ext>
              </a:extLst>
            </p:cNvPr>
            <p:cNvPicPr>
              <a:picLocks noChangeAspect="1"/>
            </p:cNvPicPr>
            <p:nvPr/>
          </p:nvPicPr>
          <p:blipFill>
            <a:blip r:embed="rId3"/>
            <a:stretch>
              <a:fillRect/>
            </a:stretch>
          </p:blipFill>
          <p:spPr>
            <a:xfrm>
              <a:off x="669506" y="1801432"/>
              <a:ext cx="10708242" cy="4158972"/>
            </a:xfrm>
            <a:prstGeom prst="rect">
              <a:avLst/>
            </a:prstGeom>
          </p:spPr>
        </p:pic>
        <p:sp>
          <p:nvSpPr>
            <p:cNvPr id="12" name="مربع نص 11">
              <a:extLst>
                <a:ext uri="{FF2B5EF4-FFF2-40B4-BE49-F238E27FC236}">
                  <a16:creationId xmlns:a16="http://schemas.microsoft.com/office/drawing/2014/main" id="{C434C2F8-8D2D-72B3-F9E8-5CD7829242E3}"/>
                </a:ext>
              </a:extLst>
            </p:cNvPr>
            <p:cNvSpPr txBox="1"/>
            <p:nvPr/>
          </p:nvSpPr>
          <p:spPr>
            <a:xfrm>
              <a:off x="612814" y="3395026"/>
              <a:ext cx="2975032" cy="909239"/>
            </a:xfrm>
            <a:prstGeom prst="rect">
              <a:avLst/>
            </a:prstGeom>
            <a:noFill/>
          </p:spPr>
          <p:txBody>
            <a:bodyPr wrap="square" rtlCol="1">
              <a:spAutoFit/>
            </a:bodyPr>
            <a:lstStyle/>
            <a:p>
              <a:pPr algn="justLow">
                <a:lnSpc>
                  <a:spcPct val="150000"/>
                </a:lnSpc>
              </a:pPr>
              <a:r>
                <a:rPr kumimoji="0" lang="ar-SA" sz="1200" b="0" i="0" u="none" strike="noStrike" kern="0" cap="none" spc="0" normalizeH="0" baseline="0" noProof="0" dirty="0">
                  <a:ln>
                    <a:noFill/>
                  </a:ln>
                  <a:solidFill>
                    <a:prstClr val="black"/>
                  </a:solidFill>
                  <a:effectLst/>
                  <a:uLnTx/>
                  <a:uFillTx/>
                  <a:latin typeface="Alexandria" charset="0"/>
                  <a:ea typeface="+mn-ea"/>
                  <a:cs typeface="Alexandria" charset="0"/>
                </a:rPr>
                <a:t>تستخدم السلطة الرسمية والمكافآت والعقوبات كحوافز أساسية لخلق التغيير، وعندها يستجيب الأفراد خوفاً أو رغبة.</a:t>
              </a:r>
            </a:p>
          </p:txBody>
        </p:sp>
        <p:sp>
          <p:nvSpPr>
            <p:cNvPr id="13" name="مربع نص 12">
              <a:extLst>
                <a:ext uri="{FF2B5EF4-FFF2-40B4-BE49-F238E27FC236}">
                  <a16:creationId xmlns:a16="http://schemas.microsoft.com/office/drawing/2014/main" id="{75F999E1-F814-0B5D-9CDC-3D7BB8E0DD06}"/>
                </a:ext>
              </a:extLst>
            </p:cNvPr>
            <p:cNvSpPr txBox="1"/>
            <p:nvPr/>
          </p:nvSpPr>
          <p:spPr>
            <a:xfrm>
              <a:off x="8176787" y="2366301"/>
              <a:ext cx="3109524" cy="1191559"/>
            </a:xfrm>
            <a:prstGeom prst="rect">
              <a:avLst/>
            </a:prstGeom>
            <a:noFill/>
          </p:spPr>
          <p:txBody>
            <a:bodyPr wrap="square" rtlCol="1">
              <a:spAutoFit/>
            </a:bodyPr>
            <a:lstStyle/>
            <a:p>
              <a:pPr algn="justLow">
                <a:lnSpc>
                  <a:spcPct val="150000"/>
                </a:lnSpc>
              </a:pPr>
              <a:r>
                <a:rPr kumimoji="0" lang="ar-SA" sz="1200" b="0" i="0" u="none" strike="noStrike" kern="0" cap="none" spc="0" normalizeH="0" baseline="0" noProof="0" dirty="0">
                  <a:ln>
                    <a:noFill/>
                  </a:ln>
                  <a:solidFill>
                    <a:prstClr val="black"/>
                  </a:solidFill>
                  <a:effectLst/>
                  <a:uLnTx/>
                  <a:uFillTx/>
                  <a:latin typeface="Alexandria" charset="0"/>
                  <a:ea typeface="+mn-ea"/>
                  <a:cs typeface="Alexandria" charset="0"/>
                </a:rPr>
                <a:t>تستخدم الحقائق والمعرفة والحجج</a:t>
              </a:r>
              <a:r>
                <a:rPr lang="ar-SA" sz="1200" kern="0" dirty="0">
                  <a:solidFill>
                    <a:prstClr val="black"/>
                  </a:solidFill>
                  <a:latin typeface="Alexandria" charset="0"/>
                  <a:cs typeface="Alexandria" charset="0"/>
                </a:rPr>
                <a:t> </a:t>
              </a:r>
              <a:r>
                <a:rPr kumimoji="0" lang="ar-SA" sz="1200" b="0" i="0" u="none" strike="noStrike" kern="0" cap="none" spc="0" normalizeH="0" baseline="0" noProof="0" dirty="0">
                  <a:ln>
                    <a:noFill/>
                  </a:ln>
                  <a:solidFill>
                    <a:prstClr val="black"/>
                  </a:solidFill>
                  <a:effectLst/>
                  <a:uLnTx/>
                  <a:uFillTx/>
                  <a:latin typeface="Alexandria" charset="0"/>
                  <a:ea typeface="+mn-ea"/>
                  <a:cs typeface="Alexandria" charset="0"/>
                </a:rPr>
                <a:t>المنطقية لإحداث التغيير، وتفترض هذه الإستراتيجية أن الفرد العقلاني سيقرر دعم ومساندة التغيير من عدمه.</a:t>
              </a:r>
            </a:p>
          </p:txBody>
        </p:sp>
        <p:sp>
          <p:nvSpPr>
            <p:cNvPr id="14" name="مربع نص 13">
              <a:extLst>
                <a:ext uri="{FF2B5EF4-FFF2-40B4-BE49-F238E27FC236}">
                  <a16:creationId xmlns:a16="http://schemas.microsoft.com/office/drawing/2014/main" id="{FDC31008-E290-35B9-C4D3-24D69F639E46}"/>
                </a:ext>
              </a:extLst>
            </p:cNvPr>
            <p:cNvSpPr txBox="1"/>
            <p:nvPr/>
          </p:nvSpPr>
          <p:spPr>
            <a:xfrm>
              <a:off x="7483964" y="4554031"/>
              <a:ext cx="2922780" cy="1191559"/>
            </a:xfrm>
            <a:prstGeom prst="rect">
              <a:avLst/>
            </a:prstGeom>
            <a:noFill/>
          </p:spPr>
          <p:txBody>
            <a:bodyPr wrap="square" rtlCol="1">
              <a:spAutoFit/>
            </a:bodyPr>
            <a:lstStyle/>
            <a:p>
              <a:pPr algn="justLow">
                <a:lnSpc>
                  <a:spcPct val="150000"/>
                </a:lnSpc>
              </a:pPr>
              <a:r>
                <a:rPr kumimoji="0" lang="ar-SA" sz="1200" b="0" i="0" u="none" strike="noStrike" kern="0" cap="none" spc="0" normalizeH="0" baseline="0" noProof="0" dirty="0">
                  <a:ln>
                    <a:noFill/>
                  </a:ln>
                  <a:solidFill>
                    <a:prstClr val="black"/>
                  </a:solidFill>
                  <a:effectLst/>
                  <a:uLnTx/>
                  <a:uFillTx/>
                  <a:latin typeface="Alexandria" charset="0"/>
                  <a:ea typeface="+mn-ea"/>
                  <a:cs typeface="Alexandria" charset="0"/>
                </a:rPr>
                <a:t>تستخدم طرق المشاركة في اتخاذ القرار والتوكيد على القيم المشتركة لخلق التغيير، وهي تستلزم تمكين وإشراك الأفراد الذين يتأثرون بالتغيير بصدق.</a:t>
              </a:r>
            </a:p>
          </p:txBody>
        </p:sp>
        <p:sp>
          <p:nvSpPr>
            <p:cNvPr id="15" name="مربع نص 14">
              <a:extLst>
                <a:ext uri="{FF2B5EF4-FFF2-40B4-BE49-F238E27FC236}">
                  <a16:creationId xmlns:a16="http://schemas.microsoft.com/office/drawing/2014/main" id="{2A9F956C-1E54-D7EB-209C-F0955C075AC8}"/>
                </a:ext>
              </a:extLst>
            </p:cNvPr>
            <p:cNvSpPr txBox="1"/>
            <p:nvPr/>
          </p:nvSpPr>
          <p:spPr>
            <a:xfrm>
              <a:off x="4966063" y="2872474"/>
              <a:ext cx="2259874" cy="1045105"/>
            </a:xfrm>
            <a:prstGeom prst="rect">
              <a:avLst/>
            </a:prstGeom>
            <a:noFill/>
          </p:spPr>
          <p:txBody>
            <a:bodyPr wrap="square" rtlCol="1">
              <a:spAutoFit/>
            </a:bodyPr>
            <a:lstStyle/>
            <a:p>
              <a:pPr algn="ctr">
                <a:lnSpc>
                  <a:spcPct val="150000"/>
                </a:lnSpc>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من أهم الاستراتيجيات المستخدمة في عملية التغيير :</a:t>
              </a:r>
              <a:endParaRPr kumimoji="0" lang="ar-SA" sz="12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7" name="مربع نص 16">
              <a:extLst>
                <a:ext uri="{FF2B5EF4-FFF2-40B4-BE49-F238E27FC236}">
                  <a16:creationId xmlns:a16="http://schemas.microsoft.com/office/drawing/2014/main" id="{84FFF818-B64E-2F83-4315-2DC7DEC8D0A2}"/>
                </a:ext>
              </a:extLst>
            </p:cNvPr>
            <p:cNvSpPr txBox="1"/>
            <p:nvPr/>
          </p:nvSpPr>
          <p:spPr>
            <a:xfrm rot="21378431">
              <a:off x="1355534" y="2949959"/>
              <a:ext cx="1881049" cy="307392"/>
            </a:xfrm>
            <a:prstGeom prst="rect">
              <a:avLst/>
            </a:prstGeom>
            <a:noFill/>
          </p:spPr>
          <p:txBody>
            <a:bodyPr wrap="square" rtlCol="1">
              <a:spAutoFit/>
            </a:bodyPr>
            <a:lstStyle/>
            <a:p>
              <a:pPr algn="ctr">
                <a:lnSpc>
                  <a:spcPct val="150000"/>
                </a:lnSpc>
              </a:pPr>
              <a:r>
                <a:rPr kumimoji="0" lang="ar-SA" sz="1050" b="1" i="0" u="none" strike="noStrike" kern="0" cap="none" spc="0" normalizeH="0" baseline="0" noProof="0" dirty="0">
                  <a:ln>
                    <a:noFill/>
                  </a:ln>
                  <a:solidFill>
                    <a:prstClr val="black"/>
                  </a:solidFill>
                  <a:effectLst/>
                  <a:uLnTx/>
                  <a:uFillTx/>
                  <a:latin typeface="Alexandria" charset="0"/>
                  <a:ea typeface="+mn-ea"/>
                  <a:cs typeface="Alexandria" charset="0"/>
                </a:rPr>
                <a:t>القوة </a:t>
              </a:r>
            </a:p>
          </p:txBody>
        </p:sp>
        <p:sp>
          <p:nvSpPr>
            <p:cNvPr id="18" name="مربع نص 17">
              <a:extLst>
                <a:ext uri="{FF2B5EF4-FFF2-40B4-BE49-F238E27FC236}">
                  <a16:creationId xmlns:a16="http://schemas.microsoft.com/office/drawing/2014/main" id="{AB457481-101A-130C-C2FE-8E98706A29B2}"/>
                </a:ext>
              </a:extLst>
            </p:cNvPr>
            <p:cNvSpPr txBox="1"/>
            <p:nvPr/>
          </p:nvSpPr>
          <p:spPr>
            <a:xfrm rot="240298">
              <a:off x="9047880" y="1973366"/>
              <a:ext cx="2006804" cy="307392"/>
            </a:xfrm>
            <a:prstGeom prst="rect">
              <a:avLst/>
            </a:prstGeom>
            <a:noFill/>
          </p:spPr>
          <p:txBody>
            <a:bodyPr wrap="square" rtlCol="1">
              <a:spAutoFit/>
            </a:bodyPr>
            <a:lstStyle/>
            <a:p>
              <a:pPr algn="ctr">
                <a:lnSpc>
                  <a:spcPct val="150000"/>
                </a:lnSpc>
              </a:pPr>
              <a:r>
                <a:rPr kumimoji="0" lang="ar-SA" sz="1050" b="1" i="0" u="none" strike="noStrike" kern="0" cap="none" spc="0" normalizeH="0" baseline="0" noProof="0" dirty="0">
                  <a:ln>
                    <a:noFill/>
                  </a:ln>
                  <a:solidFill>
                    <a:prstClr val="black"/>
                  </a:solidFill>
                  <a:effectLst/>
                  <a:uLnTx/>
                  <a:uFillTx/>
                  <a:latin typeface="Alexandria" charset="0"/>
                  <a:ea typeface="+mn-ea"/>
                  <a:cs typeface="Alexandria" charset="0"/>
                </a:rPr>
                <a:t>الإقناع المنطقي </a:t>
              </a:r>
            </a:p>
          </p:txBody>
        </p:sp>
        <p:sp>
          <p:nvSpPr>
            <p:cNvPr id="19" name="مربع نص 18">
              <a:extLst>
                <a:ext uri="{FF2B5EF4-FFF2-40B4-BE49-F238E27FC236}">
                  <a16:creationId xmlns:a16="http://schemas.microsoft.com/office/drawing/2014/main" id="{E75C3716-24EB-05CA-EE3E-139EABA9C8CA}"/>
                </a:ext>
              </a:extLst>
            </p:cNvPr>
            <p:cNvSpPr txBox="1"/>
            <p:nvPr/>
          </p:nvSpPr>
          <p:spPr>
            <a:xfrm rot="21220527">
              <a:off x="8360632" y="4096330"/>
              <a:ext cx="1881049" cy="307392"/>
            </a:xfrm>
            <a:prstGeom prst="rect">
              <a:avLst/>
            </a:prstGeom>
            <a:noFill/>
          </p:spPr>
          <p:txBody>
            <a:bodyPr wrap="square" rtlCol="1">
              <a:spAutoFit/>
            </a:bodyPr>
            <a:lstStyle/>
            <a:p>
              <a:pPr algn="ctr">
                <a:lnSpc>
                  <a:spcPct val="150000"/>
                </a:lnSpc>
              </a:pPr>
              <a:r>
                <a:rPr kumimoji="0" lang="ar-SA" sz="1050" b="1" i="0" u="none" strike="noStrike" kern="0" cap="none" spc="0" normalizeH="0" baseline="0" noProof="0" dirty="0">
                  <a:ln>
                    <a:noFill/>
                  </a:ln>
                  <a:solidFill>
                    <a:prstClr val="black"/>
                  </a:solidFill>
                  <a:effectLst/>
                  <a:uLnTx/>
                  <a:uFillTx/>
                  <a:latin typeface="Alexandria" charset="0"/>
                  <a:ea typeface="+mn-ea"/>
                  <a:cs typeface="Alexandria" charset="0"/>
                </a:rPr>
                <a:t>قوة المشاركة</a:t>
              </a:r>
            </a:p>
          </p:txBody>
        </p:sp>
      </p:grpSp>
    </p:spTree>
    <p:extLst>
      <p:ext uri="{BB962C8B-B14F-4D97-AF65-F5344CB8AC3E}">
        <p14:creationId xmlns:p14="http://schemas.microsoft.com/office/powerpoint/2010/main" val="21545855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مقاومة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0625" y="3776563"/>
            <a:ext cx="10187195" cy="789383"/>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    ويمكننا تعريف مقاومة التغيير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بأنها: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وقوف الأفراد والمجموعات موقفا سلبيا يدل على عدم رضا، أو تقبل أي تعديلات، أو تبديل ترى الإدارة أنه ضروري؛ لتحسين الأداء وزيادة فاعلية المنظمة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p:txBody>
      </p:sp>
      <p:sp>
        <p:nvSpPr>
          <p:cNvPr id="12" name="Round Diagonal Corner Rectangle 17">
            <a:extLst>
              <a:ext uri="{FF2B5EF4-FFF2-40B4-BE49-F238E27FC236}">
                <a16:creationId xmlns:a16="http://schemas.microsoft.com/office/drawing/2014/main" id="{CFBC2D04-F45D-01C3-57AA-50B0F982263D}"/>
              </a:ext>
            </a:extLst>
          </p:cNvPr>
          <p:cNvSpPr/>
          <p:nvPr/>
        </p:nvSpPr>
        <p:spPr>
          <a:xfrm>
            <a:off x="8220094" y="3277706"/>
            <a:ext cx="277139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مفهوم مقاومة التغيير :</a:t>
            </a:r>
          </a:p>
        </p:txBody>
      </p:sp>
      <p:sp>
        <p:nvSpPr>
          <p:cNvPr id="10" name="مربع نص 9">
            <a:extLst>
              <a:ext uri="{FF2B5EF4-FFF2-40B4-BE49-F238E27FC236}">
                <a16:creationId xmlns:a16="http://schemas.microsoft.com/office/drawing/2014/main" id="{BD9222BB-80EC-C73E-DB8A-57FDD0D73CF2}"/>
              </a:ext>
            </a:extLst>
          </p:cNvPr>
          <p:cNvSpPr txBox="1"/>
          <p:nvPr/>
        </p:nvSpPr>
        <p:spPr>
          <a:xfrm>
            <a:off x="942308" y="2234721"/>
            <a:ext cx="10187195" cy="789383"/>
          </a:xfrm>
          <a:prstGeom prst="rect">
            <a:avLst/>
          </a:prstGeom>
          <a:noFill/>
        </p:spPr>
        <p:txBody>
          <a:bodyPr wrap="square" rtlCol="1">
            <a:spAutoFit/>
          </a:bodyPr>
          <a:lstStyle/>
          <a:p>
            <a:pPr algn="justLow">
              <a:lnSpc>
                <a:spcPct val="150000"/>
              </a:lnSpc>
            </a:pPr>
            <a:r>
              <a:rPr lang="ar-SA" sz="1600" kern="0" dirty="0">
                <a:solidFill>
                  <a:prstClr val="black"/>
                </a:solidFill>
                <a:latin typeface="Alexandria" charset="0"/>
                <a:cs typeface="Alexandria" charset="0"/>
              </a:rPr>
              <a:t>     تواجه المنظمات عند قيامها بالتغير عدداً من المشكلات الناتجة عن عدم قبول التغيير من قبل بعض العاملين في المنظمة، وعلينا فهم هذه المقاومة لنتمكن من مواجهتها حتى لا تؤثر على عملية التغيير وتفشلها.</a:t>
            </a:r>
          </a:p>
        </p:txBody>
      </p:sp>
    </p:spTree>
    <p:extLst>
      <p:ext uri="{BB962C8B-B14F-4D97-AF65-F5344CB8AC3E}">
        <p14:creationId xmlns:p14="http://schemas.microsoft.com/office/powerpoint/2010/main" val="37275280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مقاومة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2308" y="2516649"/>
            <a:ext cx="10187195" cy="3374706"/>
          </a:xfrm>
          <a:prstGeom prst="rect">
            <a:avLst/>
          </a:prstGeom>
          <a:noFill/>
        </p:spPr>
        <p:txBody>
          <a:bodyPr wrap="square" rtlCol="1">
            <a:spAutoFit/>
          </a:bodyPr>
          <a:lstStyle/>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مصادر منطقية وعقلانية: </a:t>
            </a:r>
            <a:r>
              <a:rPr kumimoji="0" lang="ar-SA" sz="1600" i="0" u="none" strike="noStrike" kern="0" cap="none" spc="0" normalizeH="0" baseline="0" noProof="0" dirty="0">
                <a:ln>
                  <a:noFill/>
                </a:ln>
                <a:solidFill>
                  <a:schemeClr val="tx1">
                    <a:lumMod val="95000"/>
                    <a:lumOff val="5000"/>
                  </a:schemeClr>
                </a:solidFill>
                <a:effectLst/>
                <a:uLnTx/>
                <a:uFillTx/>
                <a:latin typeface="Alexandria" charset="0"/>
                <a:ea typeface="+mn-ea"/>
                <a:cs typeface="Alexandria" charset="0"/>
              </a:rPr>
              <a:t>وهي تستنتج وتنبع من عملية تقويم منطقي وعقلاني لفائدة وجدوى التغيير المرغوب إحداثه، حيث تنظر مثلاً في الوقت والتكليف والنتائج.</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مصادر عاطفية: </a:t>
            </a:r>
            <a:r>
              <a:rPr kumimoji="0" lang="ar-SA" sz="1600" i="0" u="none" strike="noStrike" kern="0" cap="none" spc="0" normalizeH="0" baseline="0" noProof="0" dirty="0">
                <a:ln>
                  <a:noFill/>
                </a:ln>
                <a:solidFill>
                  <a:schemeClr val="tx1">
                    <a:lumMod val="95000"/>
                    <a:lumOff val="5000"/>
                  </a:schemeClr>
                </a:solidFill>
                <a:effectLst/>
                <a:uLnTx/>
                <a:uFillTx/>
                <a:latin typeface="Alexandria" charset="0"/>
                <a:ea typeface="+mn-ea"/>
                <a:cs typeface="Alexandria" charset="0"/>
              </a:rPr>
              <a:t>وهي التي تنبع من شعور واتجاهات العاملين، أو الأشخاص نحو التغيير نفسه، أو الأشخاص القائمين عليه. </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مصادر اجتماعية: </a:t>
            </a:r>
            <a:r>
              <a:rPr kumimoji="0" lang="ar-SA" sz="1600" i="0" u="none" strike="noStrike" kern="0" cap="none" spc="0" normalizeH="0" baseline="0" noProof="0" dirty="0">
                <a:ln>
                  <a:noFill/>
                </a:ln>
                <a:solidFill>
                  <a:schemeClr val="tx1">
                    <a:lumMod val="95000"/>
                    <a:lumOff val="5000"/>
                  </a:schemeClr>
                </a:solidFill>
                <a:effectLst/>
                <a:uLnTx/>
                <a:uFillTx/>
                <a:latin typeface="Alexandria" charset="0"/>
                <a:ea typeface="+mn-ea"/>
                <a:cs typeface="Alexandria" charset="0"/>
              </a:rPr>
              <a:t>مثل المحافظة على العلاقات الاجتماعية السائدة، أو الرغبة القوية في المحافظة على الوضع الراهن.</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مصادر سياسية: </a:t>
            </a:r>
            <a:r>
              <a:rPr kumimoji="0" lang="ar-SA" sz="1600" i="0" u="none" strike="noStrike" kern="0" cap="none" spc="0" normalizeH="0" baseline="0" noProof="0" dirty="0">
                <a:ln>
                  <a:noFill/>
                </a:ln>
                <a:solidFill>
                  <a:schemeClr val="tx1">
                    <a:lumMod val="95000"/>
                    <a:lumOff val="5000"/>
                  </a:schemeClr>
                </a:solidFill>
                <a:effectLst/>
                <a:uLnTx/>
                <a:uFillTx/>
                <a:latin typeface="Alexandria" charset="0"/>
                <a:ea typeface="+mn-ea"/>
                <a:cs typeface="Alexandria" charset="0"/>
              </a:rPr>
              <a:t>حيث تتم المقاومة بناءً على الاعتبارات السياسية التي تحكم الوضع، مثل: المحافظة على علاقات القوى المسيطرة، أو السائدة.</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مصادر اقتصادية: </a:t>
            </a:r>
            <a:r>
              <a:rPr kumimoji="0" lang="ar-SA" sz="1600" i="0" u="none" strike="noStrike" kern="0" cap="none" spc="0" normalizeH="0" baseline="0" noProof="0" dirty="0">
                <a:ln>
                  <a:noFill/>
                </a:ln>
                <a:solidFill>
                  <a:schemeClr val="tx1">
                    <a:lumMod val="95000"/>
                    <a:lumOff val="5000"/>
                  </a:schemeClr>
                </a:solidFill>
                <a:effectLst/>
                <a:uLnTx/>
                <a:uFillTx/>
                <a:latin typeface="Alexandria" charset="0"/>
                <a:ea typeface="+mn-ea"/>
                <a:cs typeface="Alexandria" charset="0"/>
              </a:rPr>
              <a:t>وغالبا ما تتركز في المكافآت المادية والرواتب وأية مدخلات أخرى.</a:t>
            </a:r>
          </a:p>
        </p:txBody>
      </p:sp>
      <p:sp>
        <p:nvSpPr>
          <p:cNvPr id="12" name="Round Diagonal Corner Rectangle 17">
            <a:extLst>
              <a:ext uri="{FF2B5EF4-FFF2-40B4-BE49-F238E27FC236}">
                <a16:creationId xmlns:a16="http://schemas.microsoft.com/office/drawing/2014/main" id="{CFBC2D04-F45D-01C3-57AA-50B0F982263D}"/>
              </a:ext>
            </a:extLst>
          </p:cNvPr>
          <p:cNvSpPr/>
          <p:nvPr/>
        </p:nvSpPr>
        <p:spPr>
          <a:xfrm>
            <a:off x="8215953" y="1983929"/>
            <a:ext cx="277139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مصادر مقاومة التغيير</a:t>
            </a:r>
          </a:p>
        </p:txBody>
      </p:sp>
    </p:spTree>
    <p:extLst>
      <p:ext uri="{BB962C8B-B14F-4D97-AF65-F5344CB8AC3E}">
        <p14:creationId xmlns:p14="http://schemas.microsoft.com/office/powerpoint/2010/main" val="2815284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مقاومة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ound Diagonal Corner Rectangle 17">
            <a:extLst>
              <a:ext uri="{FF2B5EF4-FFF2-40B4-BE49-F238E27FC236}">
                <a16:creationId xmlns:a16="http://schemas.microsoft.com/office/drawing/2014/main" id="{CFBC2D04-F45D-01C3-57AA-50B0F982263D}"/>
              </a:ext>
            </a:extLst>
          </p:cNvPr>
          <p:cNvSpPr/>
          <p:nvPr/>
        </p:nvSpPr>
        <p:spPr>
          <a:xfrm>
            <a:off x="8215953" y="1983929"/>
            <a:ext cx="277139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أشكال مقاومة التغيير :</a:t>
            </a:r>
          </a:p>
        </p:txBody>
      </p:sp>
      <p:sp>
        <p:nvSpPr>
          <p:cNvPr id="10" name="Round Diagonal Corner Rectangle 34">
            <a:extLst>
              <a:ext uri="{FF2B5EF4-FFF2-40B4-BE49-F238E27FC236}">
                <a16:creationId xmlns:a16="http://schemas.microsoft.com/office/drawing/2014/main" id="{620DCD45-D5A8-1B09-CE64-AF0230D8D0DD}"/>
              </a:ext>
            </a:extLst>
          </p:cNvPr>
          <p:cNvSpPr/>
          <p:nvPr/>
        </p:nvSpPr>
        <p:spPr>
          <a:xfrm>
            <a:off x="2230670" y="2703826"/>
            <a:ext cx="3476713" cy="509518"/>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r>
              <a:rPr lang="ar-SA" sz="1600" dirty="0">
                <a:latin typeface="Alexandria" charset="0"/>
                <a:cs typeface="Alexandria" charset="0"/>
              </a:rPr>
              <a:t>مقاومة علنية أو سرية</a:t>
            </a:r>
            <a:endParaRPr lang="ar-SA" sz="1600" b="1" dirty="0">
              <a:solidFill>
                <a:srgbClr val="FFFFFF"/>
              </a:solidFill>
            </a:endParaRPr>
          </a:p>
        </p:txBody>
      </p:sp>
      <p:sp>
        <p:nvSpPr>
          <p:cNvPr id="11" name="Round Diagonal Corner Rectangle 36">
            <a:extLst>
              <a:ext uri="{FF2B5EF4-FFF2-40B4-BE49-F238E27FC236}">
                <a16:creationId xmlns:a16="http://schemas.microsoft.com/office/drawing/2014/main" id="{92415ED9-AD25-4D1B-6788-19D1B20427D9}"/>
              </a:ext>
            </a:extLst>
          </p:cNvPr>
          <p:cNvSpPr/>
          <p:nvPr/>
        </p:nvSpPr>
        <p:spPr>
          <a:xfrm>
            <a:off x="2230673" y="3308761"/>
            <a:ext cx="3476713" cy="509518"/>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r>
              <a:rPr lang="ar-SA" sz="1600" dirty="0">
                <a:solidFill>
                  <a:prstClr val="white"/>
                </a:solidFill>
                <a:latin typeface="Alexandria" charset="0"/>
                <a:cs typeface="Alexandria" charset="0"/>
              </a:rPr>
              <a:t>مقاومة فردية أو جماعية</a:t>
            </a:r>
            <a:endParaRPr lang="ar-SA" sz="1600" b="1" dirty="0">
              <a:solidFill>
                <a:srgbClr val="FFFFFF"/>
              </a:solidFill>
            </a:endParaRPr>
          </a:p>
        </p:txBody>
      </p:sp>
      <p:sp>
        <p:nvSpPr>
          <p:cNvPr id="13" name="Round Diagonal Corner Rectangle 39">
            <a:extLst>
              <a:ext uri="{FF2B5EF4-FFF2-40B4-BE49-F238E27FC236}">
                <a16:creationId xmlns:a16="http://schemas.microsoft.com/office/drawing/2014/main" id="{9FC86A4B-0F7B-A7A1-BB50-9E927D57144B}"/>
              </a:ext>
            </a:extLst>
          </p:cNvPr>
          <p:cNvSpPr/>
          <p:nvPr/>
        </p:nvSpPr>
        <p:spPr>
          <a:xfrm>
            <a:off x="2240655" y="3903508"/>
            <a:ext cx="3476713" cy="509518"/>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r>
              <a:rPr lang="ar-SA" sz="1600" dirty="0">
                <a:solidFill>
                  <a:prstClr val="white"/>
                </a:solidFill>
                <a:latin typeface="Alexandria" charset="0"/>
                <a:cs typeface="Alexandria" charset="0"/>
              </a:rPr>
              <a:t>مقاومة مؤقتة أو مستمرة</a:t>
            </a:r>
            <a:endParaRPr lang="ar-SA" sz="1600" b="1" dirty="0">
              <a:solidFill>
                <a:srgbClr val="FFFFFF"/>
              </a:solidFill>
            </a:endParaRPr>
          </a:p>
        </p:txBody>
      </p:sp>
      <p:sp>
        <p:nvSpPr>
          <p:cNvPr id="14" name="Round Diagonal Corner Rectangle 42">
            <a:extLst>
              <a:ext uri="{FF2B5EF4-FFF2-40B4-BE49-F238E27FC236}">
                <a16:creationId xmlns:a16="http://schemas.microsoft.com/office/drawing/2014/main" id="{A81A4A78-8018-E2C7-F08C-43C53772B05C}"/>
              </a:ext>
            </a:extLst>
          </p:cNvPr>
          <p:cNvSpPr/>
          <p:nvPr/>
        </p:nvSpPr>
        <p:spPr>
          <a:xfrm>
            <a:off x="2230670" y="4498255"/>
            <a:ext cx="3476714" cy="509518"/>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r>
              <a:rPr lang="ar-SA" sz="1600" dirty="0">
                <a:solidFill>
                  <a:srgbClr val="1D4577"/>
                </a:solidFill>
                <a:latin typeface="Alexandria" charset="0"/>
                <a:cs typeface="Alexandria" charset="0"/>
              </a:rPr>
              <a:t>مقاومة إيجابية أو سلبية</a:t>
            </a:r>
            <a:endParaRPr lang="ar-SA" sz="1600" b="1" dirty="0">
              <a:solidFill>
                <a:srgbClr val="1D4577"/>
              </a:solidFill>
            </a:endParaRPr>
          </a:p>
        </p:txBody>
      </p:sp>
      <p:sp>
        <p:nvSpPr>
          <p:cNvPr id="15" name="Round Diagonal Corner Rectangle 44">
            <a:extLst>
              <a:ext uri="{FF2B5EF4-FFF2-40B4-BE49-F238E27FC236}">
                <a16:creationId xmlns:a16="http://schemas.microsoft.com/office/drawing/2014/main" id="{0FA0AE0C-FB1F-6DF6-AF98-728228FD05FC}"/>
              </a:ext>
            </a:extLst>
          </p:cNvPr>
          <p:cNvSpPr/>
          <p:nvPr/>
        </p:nvSpPr>
        <p:spPr>
          <a:xfrm>
            <a:off x="2240960" y="5131359"/>
            <a:ext cx="3476714" cy="509518"/>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r>
              <a:rPr lang="ar-SA" sz="1600" dirty="0">
                <a:solidFill>
                  <a:srgbClr val="1D4577"/>
                </a:solidFill>
                <a:latin typeface="Alexandria" charset="0"/>
                <a:cs typeface="Alexandria" charset="0"/>
              </a:rPr>
              <a:t>مقاومة مسالمة أو عدائية</a:t>
            </a:r>
            <a:endParaRPr lang="ar-SA" sz="1600" b="1" dirty="0">
              <a:solidFill>
                <a:srgbClr val="1D4577"/>
              </a:solidFill>
            </a:endParaRPr>
          </a:p>
        </p:txBody>
      </p:sp>
      <p:sp>
        <p:nvSpPr>
          <p:cNvPr id="16" name="Text Box 2248">
            <a:extLst>
              <a:ext uri="{FF2B5EF4-FFF2-40B4-BE49-F238E27FC236}">
                <a16:creationId xmlns:a16="http://schemas.microsoft.com/office/drawing/2014/main" id="{239D81B5-CC3C-C454-3799-00D847E4F815}"/>
              </a:ext>
            </a:extLst>
          </p:cNvPr>
          <p:cNvSpPr txBox="1">
            <a:spLocks noChangeArrowheads="1"/>
          </p:cNvSpPr>
          <p:nvPr/>
        </p:nvSpPr>
        <p:spPr bwMode="auto">
          <a:xfrm>
            <a:off x="5802130" y="4931779"/>
            <a:ext cx="642258"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dirty="0">
                <a:latin typeface="Alexandria" pitchFamily="2" charset="-78"/>
                <a:cs typeface="Alexandria" pitchFamily="2" charset="-78"/>
              </a:rPr>
              <a:t>05</a:t>
            </a:r>
          </a:p>
        </p:txBody>
      </p:sp>
      <p:sp>
        <p:nvSpPr>
          <p:cNvPr id="17" name="Text Box 2248">
            <a:extLst>
              <a:ext uri="{FF2B5EF4-FFF2-40B4-BE49-F238E27FC236}">
                <a16:creationId xmlns:a16="http://schemas.microsoft.com/office/drawing/2014/main" id="{7C306CF5-0EF7-E29A-1157-D60DF933F35D}"/>
              </a:ext>
            </a:extLst>
          </p:cNvPr>
          <p:cNvSpPr txBox="1">
            <a:spLocks noChangeArrowheads="1"/>
          </p:cNvSpPr>
          <p:nvPr/>
        </p:nvSpPr>
        <p:spPr bwMode="auto">
          <a:xfrm>
            <a:off x="5801825" y="3762924"/>
            <a:ext cx="642563"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dirty="0">
                <a:latin typeface="Alexandria" pitchFamily="2" charset="-78"/>
                <a:cs typeface="Alexandria" pitchFamily="2" charset="-78"/>
              </a:rPr>
              <a:t>03</a:t>
            </a:r>
          </a:p>
        </p:txBody>
      </p:sp>
      <p:sp>
        <p:nvSpPr>
          <p:cNvPr id="18" name="Text Box 2248">
            <a:extLst>
              <a:ext uri="{FF2B5EF4-FFF2-40B4-BE49-F238E27FC236}">
                <a16:creationId xmlns:a16="http://schemas.microsoft.com/office/drawing/2014/main" id="{5D170BB1-450B-A685-4F91-92E1DBE49C5A}"/>
              </a:ext>
            </a:extLst>
          </p:cNvPr>
          <p:cNvSpPr txBox="1">
            <a:spLocks noChangeArrowheads="1"/>
          </p:cNvSpPr>
          <p:nvPr/>
        </p:nvSpPr>
        <p:spPr bwMode="auto">
          <a:xfrm>
            <a:off x="5869699" y="3154091"/>
            <a:ext cx="486537"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dirty="0">
                <a:latin typeface="Alexandria" pitchFamily="2" charset="-78"/>
                <a:cs typeface="Alexandria" pitchFamily="2" charset="-78"/>
              </a:rPr>
              <a:t>02</a:t>
            </a:r>
          </a:p>
        </p:txBody>
      </p:sp>
      <p:sp>
        <p:nvSpPr>
          <p:cNvPr id="19" name="Text Box 2248">
            <a:extLst>
              <a:ext uri="{FF2B5EF4-FFF2-40B4-BE49-F238E27FC236}">
                <a16:creationId xmlns:a16="http://schemas.microsoft.com/office/drawing/2014/main" id="{C9A17CCB-1B99-18FF-1C6F-722D5BE8EF08}"/>
              </a:ext>
            </a:extLst>
          </p:cNvPr>
          <p:cNvSpPr txBox="1">
            <a:spLocks noChangeArrowheads="1"/>
          </p:cNvSpPr>
          <p:nvPr/>
        </p:nvSpPr>
        <p:spPr bwMode="auto">
          <a:xfrm>
            <a:off x="5791835" y="2570149"/>
            <a:ext cx="642564"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dirty="0">
                <a:latin typeface="Alexandria" pitchFamily="2" charset="-78"/>
                <a:cs typeface="Alexandria" pitchFamily="2" charset="-78"/>
              </a:rPr>
              <a:t>01</a:t>
            </a:r>
          </a:p>
        </p:txBody>
      </p:sp>
      <p:sp>
        <p:nvSpPr>
          <p:cNvPr id="20" name="Text Box 2248">
            <a:extLst>
              <a:ext uri="{FF2B5EF4-FFF2-40B4-BE49-F238E27FC236}">
                <a16:creationId xmlns:a16="http://schemas.microsoft.com/office/drawing/2014/main" id="{B111117D-5763-E9A1-0BF5-DEAB93D52664}"/>
              </a:ext>
            </a:extLst>
          </p:cNvPr>
          <p:cNvSpPr txBox="1">
            <a:spLocks noChangeArrowheads="1"/>
          </p:cNvSpPr>
          <p:nvPr/>
        </p:nvSpPr>
        <p:spPr bwMode="auto">
          <a:xfrm>
            <a:off x="5791838" y="4341983"/>
            <a:ext cx="642259"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dirty="0">
                <a:latin typeface="Alexandria" pitchFamily="2" charset="-78"/>
                <a:cs typeface="Alexandria" pitchFamily="2" charset="-78"/>
              </a:rPr>
              <a:t>04</a:t>
            </a:r>
          </a:p>
        </p:txBody>
      </p:sp>
      <p:sp>
        <p:nvSpPr>
          <p:cNvPr id="21" name="Rectangle: Rounded Corners 217">
            <a:extLst>
              <a:ext uri="{FF2B5EF4-FFF2-40B4-BE49-F238E27FC236}">
                <a16:creationId xmlns:a16="http://schemas.microsoft.com/office/drawing/2014/main" id="{8AD16C35-56BA-A5E8-B437-CBBEAF5E43EF}"/>
              </a:ext>
            </a:extLst>
          </p:cNvPr>
          <p:cNvSpPr/>
          <p:nvPr/>
        </p:nvSpPr>
        <p:spPr>
          <a:xfrm>
            <a:off x="8107292" y="2743983"/>
            <a:ext cx="2824788" cy="2896894"/>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endParaRPr lang="ar-SA" sz="1600" dirty="0">
              <a:solidFill>
                <a:schemeClr val="bg1"/>
              </a:solidFill>
              <a:latin typeface="Alexandria" charset="0"/>
              <a:cs typeface="Alexandria" charset="0"/>
            </a:endParaRPr>
          </a:p>
          <a:p>
            <a:pPr algn="justLow" rtl="1">
              <a:lnSpc>
                <a:spcPct val="150000"/>
              </a:lnSpc>
              <a:defRPr lang="en-US"/>
            </a:pPr>
            <a:r>
              <a:rPr lang="ar-SA" sz="1600" dirty="0">
                <a:solidFill>
                  <a:schemeClr val="bg1"/>
                </a:solidFill>
                <a:latin typeface="Alexandria" charset="0"/>
                <a:cs typeface="Alexandria" charset="0"/>
              </a:rPr>
              <a:t>للمقاومة أشكال متعددة يصعب حصرها،  ولكن يجب فهمها وأخذها في الاعتبار عند بدأ التغيير، وأهمها الأشكال الخمسة التالية:</a:t>
            </a:r>
          </a:p>
        </p:txBody>
      </p:sp>
    </p:spTree>
    <p:extLst>
      <p:ext uri="{BB962C8B-B14F-4D97-AF65-F5344CB8AC3E}">
        <p14:creationId xmlns:p14="http://schemas.microsoft.com/office/powerpoint/2010/main" val="30735187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مقاومة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942308" y="2516649"/>
            <a:ext cx="10187195" cy="3374706"/>
          </a:xfrm>
          <a:prstGeom prst="rect">
            <a:avLst/>
          </a:prstGeom>
          <a:noFill/>
        </p:spPr>
        <p:txBody>
          <a:bodyPr wrap="square" rtlCol="1">
            <a:spAutoFit/>
          </a:bodyPr>
          <a:lstStyle/>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التعليم والاتصالات: </a:t>
            </a:r>
            <a:r>
              <a:rPr kumimoji="0" lang="ar-SA" sz="1600" i="0" u="none" strike="noStrike" kern="0" cap="none" spc="0" normalizeH="0" baseline="0" noProof="0" dirty="0">
                <a:ln>
                  <a:noFill/>
                </a:ln>
                <a:effectLst/>
                <a:uLnTx/>
                <a:uFillTx/>
                <a:latin typeface="Alexandria" charset="0"/>
                <a:ea typeface="+mn-ea"/>
                <a:cs typeface="Alexandria" charset="0"/>
              </a:rPr>
              <a:t>عندما يكون </a:t>
            </a:r>
            <a:r>
              <a:rPr lang="ar-SA" sz="1600" kern="0" dirty="0">
                <a:latin typeface="Alexandria" charset="0"/>
                <a:cs typeface="Alexandria" charset="0"/>
              </a:rPr>
              <a:t>هناك ا</a:t>
            </a:r>
            <a:r>
              <a:rPr kumimoji="0" lang="ar-SA" sz="1600" i="0" u="none" strike="noStrike" kern="0" cap="none" spc="0" normalizeH="0" baseline="0" noProof="0" dirty="0">
                <a:ln>
                  <a:noFill/>
                </a:ln>
                <a:effectLst/>
                <a:uLnTx/>
                <a:uFillTx/>
                <a:latin typeface="Alexandria" charset="0"/>
                <a:ea typeface="+mn-ea"/>
                <a:cs typeface="Alexandria" charset="0"/>
              </a:rPr>
              <a:t>فتقار </a:t>
            </a:r>
            <a:r>
              <a:rPr lang="ar-SA" sz="1600" kern="0" dirty="0">
                <a:latin typeface="Alexandria" charset="0"/>
                <a:cs typeface="Alexandria" charset="0"/>
              </a:rPr>
              <a:t>ل</a:t>
            </a:r>
            <a:r>
              <a:rPr kumimoji="0" lang="ar-SA" sz="1600" i="0" u="none" strike="noStrike" kern="0" cap="none" spc="0" normalizeH="0" baseline="0" noProof="0" dirty="0">
                <a:ln>
                  <a:noFill/>
                </a:ln>
                <a:effectLst/>
                <a:uLnTx/>
                <a:uFillTx/>
                <a:latin typeface="Alexandria" charset="0"/>
                <a:ea typeface="+mn-ea"/>
                <a:cs typeface="Alexandria" charset="0"/>
              </a:rPr>
              <a:t>لمعلومة أو تحليل المعلومة غير دقيق فإن إحدى أفضل الطرق للتغلب على مقاومة التغيير هو تعليم العاملين جهود التغيير سلفاً.</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المشاركة والتفعيل: </a:t>
            </a:r>
            <a:r>
              <a:rPr kumimoji="0" lang="ar-SA" sz="1600" i="0" u="none" strike="noStrike" kern="0" cap="none" spc="0" normalizeH="0" baseline="0" noProof="0" dirty="0">
                <a:ln>
                  <a:noFill/>
                </a:ln>
                <a:effectLst/>
                <a:uLnTx/>
                <a:uFillTx/>
                <a:latin typeface="Alexandria" charset="0"/>
                <a:ea typeface="+mn-ea"/>
                <a:cs typeface="Alexandria" charset="0"/>
              </a:rPr>
              <a:t>عندما لا يكون لدى أصحاب المبادرة المعلومة الضرورية لتصميم التغيير، ولدى الآخرين دفعة قوية للمقاومة.</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التيسير والدعم: </a:t>
            </a:r>
            <a:r>
              <a:rPr kumimoji="0" lang="ar-SA" sz="1600" i="0" u="none" strike="noStrike" kern="0" cap="none" spc="0" normalizeH="0" baseline="0" noProof="0" dirty="0">
                <a:ln>
                  <a:noFill/>
                </a:ln>
                <a:effectLst/>
                <a:uLnTx/>
                <a:uFillTx/>
                <a:latin typeface="Alexandria" charset="0"/>
                <a:ea typeface="+mn-ea"/>
                <a:cs typeface="Alexandria" charset="0"/>
              </a:rPr>
              <a:t>يساعد الدعم الإداري في معالجة خوف العاملين وقلقهم أثناء الفترة الانتقالية.</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التفاوض والاتفاق: </a:t>
            </a:r>
            <a:r>
              <a:rPr kumimoji="0" lang="ar-SA" sz="1600" i="0" u="none" strike="noStrike" kern="0" cap="none" spc="0" normalizeH="0" baseline="0" noProof="0" dirty="0">
                <a:ln>
                  <a:noFill/>
                </a:ln>
                <a:effectLst/>
                <a:uLnTx/>
                <a:uFillTx/>
                <a:latin typeface="Alexandria" charset="0"/>
                <a:ea typeface="+mn-ea"/>
                <a:cs typeface="Alexandria" charset="0"/>
              </a:rPr>
              <a:t>عندما سيكون أحد ما أو البعض من المجموعة قد تخسر بسبب التغير، هنا ستظهر لديهم القوة للمقاومة.</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srgbClr val="123978"/>
                </a:solidFill>
                <a:effectLst/>
                <a:uLnTx/>
                <a:uFillTx/>
                <a:latin typeface="Alexandria" charset="0"/>
                <a:ea typeface="+mn-ea"/>
                <a:cs typeface="Alexandria" charset="0"/>
              </a:rPr>
              <a:t>الإجبار الكامن والظاهر: </a:t>
            </a:r>
            <a:r>
              <a:rPr kumimoji="0" lang="ar-SA" sz="1600" i="0" u="none" strike="noStrike" kern="0" cap="none" spc="0" normalizeH="0" baseline="0" noProof="0" dirty="0">
                <a:ln>
                  <a:noFill/>
                </a:ln>
                <a:effectLst/>
                <a:uLnTx/>
                <a:uFillTx/>
                <a:latin typeface="Alexandria" charset="0"/>
                <a:ea typeface="+mn-ea"/>
                <a:cs typeface="Alexandria" charset="0"/>
              </a:rPr>
              <a:t>يستخدم هذا المنهج عندما يشكل عنصر الزمن عنصراً أساسياً، ويستعمل فقط كسبيل أخير.</a:t>
            </a:r>
          </a:p>
        </p:txBody>
      </p:sp>
      <p:sp>
        <p:nvSpPr>
          <p:cNvPr id="12" name="Round Diagonal Corner Rectangle 17">
            <a:extLst>
              <a:ext uri="{FF2B5EF4-FFF2-40B4-BE49-F238E27FC236}">
                <a16:creationId xmlns:a16="http://schemas.microsoft.com/office/drawing/2014/main" id="{CFBC2D04-F45D-01C3-57AA-50B0F982263D}"/>
              </a:ext>
            </a:extLst>
          </p:cNvPr>
          <p:cNvSpPr/>
          <p:nvPr/>
        </p:nvSpPr>
        <p:spPr>
          <a:xfrm>
            <a:off x="7369791" y="1983929"/>
            <a:ext cx="361755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مناهج التعامل مع مقاومة التغيير</a:t>
            </a:r>
          </a:p>
        </p:txBody>
      </p:sp>
    </p:spTree>
    <p:extLst>
      <p:ext uri="{BB962C8B-B14F-4D97-AF65-F5344CB8AC3E}">
        <p14:creationId xmlns:p14="http://schemas.microsoft.com/office/powerpoint/2010/main" val="873190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فاعلية القيادة الإدارية في عملية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762000" y="2155119"/>
            <a:ext cx="10642123" cy="3990260"/>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يتضح من خلال ما سبق - أهمية تواجد القيادة الإدارية القادرة على الاضطلاع بمهام التغيير لضمان حسن معالجة المشكلات الفنية والإنسانية الناتجة من خلال مراحل التغيير المستمر بالمنظمة، بمعني أن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متطلبات إنجاح مجهودات التغيير يحتاج إلى سمات ومواصفات معينة يجب توافرها في القيادة المسؤولة عن العمل</a:t>
            </a:r>
            <a:r>
              <a:rPr kumimoji="0" lang="ar-SA" sz="1600" i="0" u="none" strike="noStrike" kern="0" cap="none" spc="0" normalizeH="0" baseline="0" noProof="0" dirty="0">
                <a:ln>
                  <a:noFill/>
                </a:ln>
                <a:effectLst/>
                <a:uLnTx/>
                <a:uFillTx/>
                <a:latin typeface="Alexandria" charset="0"/>
                <a:ea typeface="+mn-ea"/>
                <a:cs typeface="Alexandria" charset="0"/>
              </a:rPr>
              <a:t>.</a:t>
            </a:r>
            <a:endParaRPr lang="ar-SA" sz="1600" kern="0" dirty="0">
              <a:latin typeface="Alexandria" charset="0"/>
              <a:cs typeface="Alexandria" charset="0"/>
            </a:endParaRPr>
          </a:p>
          <a:p>
            <a:pPr algn="justLow"/>
            <a:endParaRPr kumimoji="0" lang="ar-SA" sz="1600" i="0" u="none" strike="noStrike" kern="0" cap="none" spc="0" normalizeH="0" baseline="0" noProof="0" dirty="0">
              <a:ln>
                <a:noFill/>
              </a:ln>
              <a:effectLst/>
              <a:uLnTx/>
              <a:uFillTx/>
              <a:latin typeface="Alexandria" charset="0"/>
              <a:ea typeface="+mn-ea"/>
              <a:cs typeface="Alexandria" charset="0"/>
            </a:endParaRP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ومن المستبعد إمكانية توافر تلك السمات في القائد التقليدي أو البيروقراطي الذي لم بعد صالحاً لإدارة اليوم، أو إدارة المستقبل القريب.</a:t>
            </a:r>
          </a:p>
          <a:p>
            <a:pPr algn="justLow"/>
            <a:endParaRPr lang="ar-SA" sz="1600" kern="0" dirty="0">
              <a:latin typeface="Alexandria" charset="0"/>
              <a:cs typeface="Alexandria" charset="0"/>
            </a:endParaRP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حيث تحتاج إدارة التغيير إلى العديد من القرارات المكثفة ذات الطابع الفني من جانب، بالإضافة إلى القرارات المتصلة بأفراد القوى العاملة من جانب آخر، مثل الاختيار والتعيين والتحفيز، وغير ذلك من القضايا المتعلقة بالعناصر البشرية، وكل تلك الأمور لم تعد الظروف تسمح بمعالجتها من منطلق بيروقراطي، بل لا بد من التحرك السريع واغتنام الفرص المتاحة وتحقيقها في ظل مواكبة التغييرات المستمرة فنياً واجتماعياً.</a:t>
            </a:r>
          </a:p>
        </p:txBody>
      </p:sp>
    </p:spTree>
    <p:extLst>
      <p:ext uri="{BB962C8B-B14F-4D97-AF65-F5344CB8AC3E}">
        <p14:creationId xmlns:p14="http://schemas.microsoft.com/office/powerpoint/2010/main" val="615884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A9715-FFE7-EB53-8EE8-8FD30ED1593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248E2E-6666-3B49-6D03-256A395D9AE4}"/>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فاعلية القيادة الإدارية في عملية التغيير</a:t>
            </a:r>
          </a:p>
        </p:txBody>
      </p:sp>
      <p:sp>
        <p:nvSpPr>
          <p:cNvPr id="4" name="Rectangle 4">
            <a:extLst>
              <a:ext uri="{FF2B5EF4-FFF2-40B4-BE49-F238E27FC236}">
                <a16:creationId xmlns:a16="http://schemas.microsoft.com/office/drawing/2014/main" id="{6ED14A3D-74C2-D31F-1D99-F73EBFAA1BC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1750B79-8A90-3814-B329-40D7C9EE9C4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097DED-B346-9479-80DC-2FB7A9E0D37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18B164B-4498-EBB6-BF92-389E5B39F8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8" name="Graphic 21">
            <a:extLst>
              <a:ext uri="{FF2B5EF4-FFF2-40B4-BE49-F238E27FC236}">
                <a16:creationId xmlns:a16="http://schemas.microsoft.com/office/drawing/2014/main" id="{35E56006-1CD9-0EDF-0BC1-CA0AB889C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C9B7049D-3E80-8770-A6A7-1D5CB3BC41AA}"/>
              </a:ext>
            </a:extLst>
          </p:cNvPr>
          <p:cNvSpPr txBox="1"/>
          <p:nvPr/>
        </p:nvSpPr>
        <p:spPr>
          <a:xfrm>
            <a:off x="753760" y="2352876"/>
            <a:ext cx="10642123" cy="3374706"/>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a:t>
            </a:r>
            <a:r>
              <a:rPr kumimoji="0" lang="ar-SA" sz="1600" i="0" u="none" strike="noStrike" kern="0" cap="none" spc="0" normalizeH="0" baseline="0" noProof="0">
                <a:ln>
                  <a:noFill/>
                </a:ln>
                <a:effectLst/>
                <a:uLnTx/>
                <a:uFillTx/>
                <a:latin typeface="Alexandria" charset="0"/>
                <a:ea typeface="+mn-ea"/>
                <a:cs typeface="Alexandria" charset="0"/>
              </a:rPr>
              <a:t>حيث </a:t>
            </a:r>
            <a:r>
              <a:rPr kumimoji="0" lang="ar-SA" sz="1600" i="0" u="none" strike="noStrike" kern="0" cap="none" spc="0" normalizeH="0" baseline="0" noProof="0">
                <a:ln>
                  <a:noFill/>
                </a:ln>
                <a:solidFill>
                  <a:srgbClr val="00B0F0"/>
                </a:solidFill>
                <a:effectLst/>
                <a:uLnTx/>
                <a:uFillTx/>
                <a:latin typeface="Alexandria" charset="0"/>
                <a:ea typeface="+mn-ea"/>
                <a:cs typeface="Alexandria" charset="0"/>
              </a:rPr>
              <a:t>تسعى </a:t>
            </a:r>
            <a:r>
              <a:rPr kumimoji="0" lang="ar-SA" sz="1600" i="0" u="none" strike="noStrike" kern="0" cap="none" spc="0" normalizeH="0" baseline="0" noProof="0" dirty="0">
                <a:ln>
                  <a:noFill/>
                </a:ln>
                <a:solidFill>
                  <a:srgbClr val="00B0F0"/>
                </a:solidFill>
                <a:effectLst/>
                <a:uLnTx/>
                <a:uFillTx/>
                <a:latin typeface="Alexandria" charset="0"/>
                <a:ea typeface="+mn-ea"/>
                <a:cs typeface="Alexandria" charset="0"/>
              </a:rPr>
              <a:t>الإدارة بمفهومها التقليدي إلى إنجاز الأعمال من خلال الآخرين</a:t>
            </a:r>
            <a:r>
              <a:rPr kumimoji="0" lang="ar-SA" sz="1600" i="0" u="none" strike="noStrike" kern="0" cap="none" spc="0" normalizeH="0" baseline="0" noProof="0" dirty="0">
                <a:ln>
                  <a:noFill/>
                </a:ln>
                <a:effectLst/>
                <a:uLnTx/>
                <a:uFillTx/>
                <a:latin typeface="Alexandria" charset="0"/>
                <a:ea typeface="+mn-ea"/>
                <a:cs typeface="Alexandria" charset="0"/>
              </a:rPr>
              <a:t>، بعد تحديد الأهداف بوضوح ودقة واختيار السياسات والاستراتيجيات للاسترشاد بها في تطبيق ووضع الأهداف موضع التنفيذ، ثم تتوالى المهام والممارسات الإدارية بقصد التأكد من إتباع الخطط والسياسات الموضوعة على مدار الوقت، ولا يمثل ذلك صعوبة رغم التعرف على المشكلات الفنية والإنسانية المستمرة بحكم استمرارية العمل.</a:t>
            </a:r>
          </a:p>
          <a:p>
            <a:pPr algn="justLow"/>
            <a:endParaRPr lang="ar-SA" sz="1600" kern="0" dirty="0">
              <a:latin typeface="Alexandria" charset="0"/>
              <a:cs typeface="Alexandria" charset="0"/>
            </a:endParaRP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ولكن </a:t>
            </a:r>
            <a:r>
              <a:rPr kumimoji="0" lang="ar-SA" sz="1600" b="1" i="0" u="none" strike="noStrike" kern="0" cap="none" spc="0" normalizeH="0" baseline="0" noProof="0" dirty="0">
                <a:ln>
                  <a:noFill/>
                </a:ln>
                <a:effectLst/>
                <a:uLnTx/>
                <a:uFillTx/>
                <a:latin typeface="Alexandria" charset="0"/>
                <a:ea typeface="+mn-ea"/>
                <a:cs typeface="Alexandria" charset="0"/>
              </a:rPr>
              <a:t>تأتي الصعوبة وتظهر وتتبلور من المشاكل في إدارة التغيير نفسها</a:t>
            </a:r>
            <a:r>
              <a:rPr kumimoji="0" lang="ar-SA" sz="1600" i="0" u="none" strike="noStrike" kern="0" cap="none" spc="0" normalizeH="0" baseline="0" noProof="0" dirty="0">
                <a:ln>
                  <a:noFill/>
                </a:ln>
                <a:effectLst/>
                <a:uLnTx/>
                <a:uFillTx/>
                <a:latin typeface="Alexandria" charset="0"/>
                <a:ea typeface="+mn-ea"/>
                <a:cs typeface="Alexandria" charset="0"/>
              </a:rPr>
              <a:t>، عندما تضع الإدارة أهداف جديدة، وتستحدث طرق وأساليب ووسائل جديدة لوضع تلك الأهداف موضع التنفيذ، أو تضطر الإدارة إلى تغيير التطبيقات قبل الانتهاء منها بحكم استمرارية حلقات التغيير المستمرة والنابعة من فلسفة إدارة التغيير القائمة على حافز أو حوافز البحث عن الفرص موضع التغيير الدائم، وإن كانت كل التغييرات ليست بمثابة فرص.</a:t>
            </a:r>
          </a:p>
        </p:txBody>
      </p:sp>
    </p:spTree>
    <p:extLst>
      <p:ext uri="{BB962C8B-B14F-4D97-AF65-F5344CB8AC3E}">
        <p14:creationId xmlns:p14="http://schemas.microsoft.com/office/powerpoint/2010/main" val="21015896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065" y="1792468"/>
            <a:ext cx="10586655" cy="1290247"/>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5045948" y="1903675"/>
            <a:ext cx="2635783" cy="615105"/>
          </a:xfrm>
          <a:prstGeom prst="rect">
            <a:avLst/>
          </a:prstGeom>
          <a:noFill/>
        </p:spPr>
        <p:txBody>
          <a:bodyPr wrap="square">
            <a:spAutoFit/>
          </a:bodyPr>
          <a:lstStyle/>
          <a:p>
            <a:pPr algn="ctr" rtl="1">
              <a:lnSpc>
                <a:spcPct val="150000"/>
              </a:lnSpc>
            </a:pPr>
            <a:r>
              <a:rPr lang="ar-SA" sz="1200" b="1" dirty="0">
                <a:solidFill>
                  <a:schemeClr val="bg1"/>
                </a:solidFill>
                <a:latin typeface="Alexandria" pitchFamily="2" charset="-78"/>
                <a:cs typeface="Alexandria" pitchFamily="2" charset="-78"/>
              </a:rPr>
              <a:t>القيادة الإدارية</a:t>
            </a:r>
          </a:p>
          <a:p>
            <a:pPr algn="ctr" rtl="1">
              <a:lnSpc>
                <a:spcPct val="150000"/>
              </a:lnSpc>
            </a:pPr>
            <a:r>
              <a:rPr lang="ar-SA" sz="1200" b="1" dirty="0">
                <a:solidFill>
                  <a:schemeClr val="bg1"/>
                </a:solidFill>
                <a:latin typeface="Alexandria" pitchFamily="2" charset="-78"/>
                <a:cs typeface="Alexandria" pitchFamily="2" charset="-78"/>
              </a:rPr>
              <a:t>والإبداع وإدارة التغيير</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876762" y="2871798"/>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الإبداع الإداري</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186883" y="2891327"/>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التغيير</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330092" y="3278779"/>
            <a:ext cx="4099909"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التفكير المنطقي والإبداع</a:t>
            </a:r>
          </a:p>
          <a:p>
            <a:pPr marL="171450" indent="-171450" algn="justLow">
              <a:buFont typeface="Arial" panose="020B0604020202020204" pitchFamily="34" charset="0"/>
              <a:buChar char="•"/>
            </a:pPr>
            <a:r>
              <a:rPr lang="ar-SA" sz="1400" dirty="0">
                <a:latin typeface="Alexandria" pitchFamily="2" charset="-78"/>
                <a:cs typeface="Alexandria" pitchFamily="2" charset="-78"/>
              </a:rPr>
              <a:t>مميزات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معوقات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الإبداع في الإدارة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والإبداع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التي تؤثر على الإبداع داخل المنظمات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القدرات الإبداعية للقيادة المبدعة</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576337" y="3281051"/>
            <a:ext cx="3797640"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أسباب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أهداف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مراحل عملية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أهمية التغيير في حياة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التغيير في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في ظل ثقافة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وإدارة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استراتيجيات التغيير المخطط</a:t>
            </a:r>
          </a:p>
          <a:p>
            <a:pPr marL="171450" indent="-171450" algn="justLow">
              <a:buFont typeface="Arial" panose="020B0604020202020204" pitchFamily="34" charset="0"/>
              <a:buChar char="•"/>
            </a:pPr>
            <a:r>
              <a:rPr lang="ar-SA" sz="1400" dirty="0">
                <a:latin typeface="Alexandria" pitchFamily="2" charset="-78"/>
                <a:cs typeface="Alexandria" pitchFamily="2" charset="-78"/>
              </a:rPr>
              <a:t>مقاومة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فاعلية القيادة الإدارية في عملية التغيير</a:t>
            </a:r>
          </a:p>
        </p:txBody>
      </p:sp>
    </p:spTree>
    <p:extLst>
      <p:ext uri="{BB962C8B-B14F-4D97-AF65-F5344CB8AC3E}">
        <p14:creationId xmlns:p14="http://schemas.microsoft.com/office/powerpoint/2010/main" val="35186606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8DD5E9-CC00-4949-A306-788920EA69E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CEFE859-C4F3-4293-93B1-ABFE4D8FE299}">
  <ds:schemaRefs>
    <ds:schemaRef ds:uri="http://schemas.microsoft.com/sharepoint/v3/contenttype/forms"/>
  </ds:schemaRefs>
</ds:datastoreItem>
</file>

<file path=customXml/itemProps3.xml><?xml version="1.0" encoding="utf-8"?>
<ds:datastoreItem xmlns:ds="http://schemas.openxmlformats.org/officeDocument/2006/customXml" ds:itemID="{6F935EED-5A4E-426F-A518-F1AC00E0DF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TotalTime>
  <Words>3472</Words>
  <Application>Microsoft Office PowerPoint</Application>
  <PresentationFormat>Widescreen</PresentationFormat>
  <Paragraphs>556</Paragraphs>
  <Slides>40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Alexandria Medium</vt:lpstr>
      <vt:lpstr>Aptos</vt:lpstr>
      <vt:lpstr>Arial</vt:lpstr>
      <vt:lpstr>Calibri</vt:lpstr>
      <vt:lpstr>Neo Sans Arabic</vt:lpstr>
      <vt:lpstr>Roboto Light</vt:lpstr>
      <vt:lpstr>Times New Roman</vt:lpstr>
      <vt:lpstr>Wingdings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Microsoft</cp:lastModifiedBy>
  <cp:revision>105</cp:revision>
  <dcterms:created xsi:type="dcterms:W3CDTF">2024-07-22T19:28:35Z</dcterms:created>
  <dcterms:modified xsi:type="dcterms:W3CDTF">2026-01-21T00:08:48Z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