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462" r:id="rId3"/>
    <p:sldId id="569" r:id="rId4"/>
    <p:sldId id="348" r:id="rId5"/>
    <p:sldId id="570" r:id="rId6"/>
    <p:sldId id="603" r:id="rId7"/>
    <p:sldId id="604" r:id="rId8"/>
    <p:sldId id="624" r:id="rId9"/>
    <p:sldId id="625" r:id="rId10"/>
    <p:sldId id="573" r:id="rId11"/>
    <p:sldId id="574" r:id="rId12"/>
    <p:sldId id="619" r:id="rId13"/>
    <p:sldId id="575" r:id="rId14"/>
    <p:sldId id="576" r:id="rId15"/>
    <p:sldId id="577" r:id="rId16"/>
    <p:sldId id="578" r:id="rId17"/>
    <p:sldId id="579" r:id="rId18"/>
    <p:sldId id="580" r:id="rId19"/>
    <p:sldId id="581" r:id="rId20"/>
    <p:sldId id="606" r:id="rId21"/>
    <p:sldId id="607" r:id="rId22"/>
    <p:sldId id="608" r:id="rId23"/>
    <p:sldId id="609" r:id="rId24"/>
    <p:sldId id="610" r:id="rId25"/>
    <p:sldId id="611" r:id="rId26"/>
    <p:sldId id="612" r:id="rId27"/>
    <p:sldId id="613" r:id="rId28"/>
    <p:sldId id="614" r:id="rId29"/>
    <p:sldId id="616" r:id="rId30"/>
    <p:sldId id="617" r:id="rId31"/>
    <p:sldId id="618" r:id="rId32"/>
    <p:sldId id="589" r:id="rId33"/>
    <p:sldId id="590" r:id="rId34"/>
    <p:sldId id="621" r:id="rId35"/>
    <p:sldId id="622" r:id="rId36"/>
    <p:sldId id="626" r:id="rId37"/>
    <p:sldId id="620" r:id="rId38"/>
    <p:sldId id="615" r:id="rId39"/>
    <p:sldId id="260" r:id="rId40"/>
    <p:sldId id="3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ADBD7"/>
    <a:srgbClr val="FFDDFF"/>
    <a:srgbClr val="CCCCFF"/>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gi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4.png"/><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2.wdp"/></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7"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18.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1.emf"/><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emf"/><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58853"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W9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CB6E71C4-94D0-3236-313D-5BD898F87B4B}"/>
              </a:ext>
            </a:extLst>
          </p:cNvPr>
          <p:cNvSpPr txBox="1"/>
          <p:nvPr/>
        </p:nvSpPr>
        <p:spPr>
          <a:xfrm>
            <a:off x="4785689" y="535333"/>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Last Lecture we Knew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1054212"/>
            <a:ext cx="8623659" cy="3503523"/>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1800" b="1" dirty="0">
                <a:solidFill>
                  <a:srgbClr val="0A1F61"/>
                </a:solidFill>
                <a:latin typeface="Tajawal ExtraBold" panose="00000800000000000000" pitchFamily="2" charset="-78"/>
                <a:cs typeface="Tajawal ExtraBold" panose="00000800000000000000" pitchFamily="2" charset="-78"/>
              </a:rPr>
              <a:t>Digital Literacy Skills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55000"/>
    </mc:Choice>
    <mc:Fallback xmlns="">
      <p:transition spd="slow" advTm="5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3785652"/>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Leading Digital Organizations in a VUCA World</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Analyze and apply Digital Leadership Model</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the Digital Skills for Improving Organizational Performance</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 Digital Literacy Skills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Know how to use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70000"/>
    </mc:Choice>
    <mc:Fallback xmlns="">
      <p:transition spd="slow" advTm="7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291938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W9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44764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algn="just"/>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Looking at the industrial era 4.0, humans are faced with the situation of being able to compete with others to survive in the world of competition.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One of the efforts made is through increasing the qualifications and abilities possessed in order to be able to adapt to developments.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 competition in the era of the industrial revolution 4.0, humans are faced with conditions to compete with the existence of technology that is developing faster. </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there is concern about the role of humans which can later be replaced by the role of robots. The automation offered through technology will have an impact on human existence.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54327" y="1338882"/>
            <a:ext cx="6078907"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Leading Digital Organizations </a:t>
            </a:r>
          </a:p>
          <a:p>
            <a:pPr algn="ctr"/>
            <a:r>
              <a:rPr lang="en-US" sz="3200" b="1" dirty="0">
                <a:solidFill>
                  <a:srgbClr val="0A1F61"/>
                </a:solidFill>
                <a:latin typeface="Tajawal ExtraBold" panose="00000800000000000000" pitchFamily="2" charset="-78"/>
                <a:cs typeface="Tajawal ExtraBold" panose="00000800000000000000" pitchFamily="2" charset="-78"/>
              </a:rPr>
              <a:t>in a VUCA World</a:t>
            </a:r>
          </a:p>
        </p:txBody>
      </p:sp>
      <p:pic>
        <p:nvPicPr>
          <p:cNvPr id="4" name="Picture 3" descr="A group of people standing in front of a logo&#10;&#10;Description automatically generated with low confidence">
            <a:extLst>
              <a:ext uri="{FF2B5EF4-FFF2-40B4-BE49-F238E27FC236}">
                <a16:creationId xmlns:a16="http://schemas.microsoft.com/office/drawing/2014/main" id="{06AC22CF-7E8F-41CF-E911-123DAA1C2B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88" y="2416100"/>
            <a:ext cx="7919264" cy="4355595"/>
          </a:xfrm>
          <a:prstGeom prst="rect">
            <a:avLst/>
          </a:prstGeom>
        </p:spPr>
      </p:pic>
    </p:spTree>
    <p:extLst>
      <p:ext uri="{BB962C8B-B14F-4D97-AF65-F5344CB8AC3E}">
        <p14:creationId xmlns:p14="http://schemas.microsoft.com/office/powerpoint/2010/main" val="703030305"/>
      </p:ext>
    </p:extLst>
  </p:cSld>
  <p:clrMapOvr>
    <a:masterClrMapping/>
  </p:clrMapOvr>
  <mc:AlternateContent xmlns:mc="http://schemas.openxmlformats.org/markup-compatibility/2006" xmlns:p14="http://schemas.microsoft.com/office/powerpoint/2010/main">
    <mc:Choice Requires="p14">
      <p:transition spd="slow" p14:dur="2000" advTm="63100"/>
    </mc:Choice>
    <mc:Fallback xmlns="">
      <p:transition spd="slow" advTm="631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C0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C0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C0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566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VUCA world is synonymous with the increasing dynamics in digital markets. In contrast, the VUCA model offers a framework for action and orientation for corporate management under these conditions.</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current market resembles a VUCA world, which means companies need digital leaders to face these elements to sustain in the market.</a:t>
            </a:r>
          </a:p>
          <a:p>
            <a:pPr marL="974725" indent="-457200" algn="just">
              <a:lnSpc>
                <a:spcPts val="35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Digital Leadership played a very important role during the COVID-19 crisis. It was a shock for the entire system. It was a display of a volatile, uncertain, complex, and ambiguous environment. </a:t>
            </a:r>
          </a:p>
        </p:txBody>
      </p:sp>
    </p:spTree>
    <p:extLst>
      <p:ext uri="{BB962C8B-B14F-4D97-AF65-F5344CB8AC3E}">
        <p14:creationId xmlns:p14="http://schemas.microsoft.com/office/powerpoint/2010/main" val="3278402032"/>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companies that could sustain during that time were the ones with strong digital leaders working at their organizations.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pandemic drove the rapid adoption of digital technologies and ways of working needed for companies just to stay relevant and continue to operate. Not only did the stock market experience a historic drop in value, but companies have had to dramatically change the way they operate amidst a social lock-down.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 </a:t>
            </a:r>
          </a:p>
        </p:txBody>
      </p:sp>
    </p:spTree>
    <p:extLst>
      <p:ext uri="{BB962C8B-B14F-4D97-AF65-F5344CB8AC3E}">
        <p14:creationId xmlns:p14="http://schemas.microsoft.com/office/powerpoint/2010/main" val="3616717639"/>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VUCA Explained">
            <a:extLst>
              <a:ext uri="{FF2B5EF4-FFF2-40B4-BE49-F238E27FC236}">
                <a16:creationId xmlns:a16="http://schemas.microsoft.com/office/drawing/2014/main" id="{7F3B2493-B5F6-BC14-F3E3-3B2801FC8EB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226702" y="-50469"/>
            <a:ext cx="6293493" cy="6858000"/>
          </a:xfrm>
          <a:prstGeom prst="rect">
            <a:avLst/>
          </a:prstGeom>
          <a:noFill/>
          <a:ln>
            <a:noFill/>
          </a:ln>
        </p:spPr>
      </p:pic>
      <p:sp>
        <p:nvSpPr>
          <p:cNvPr id="13" name="TextBox 12">
            <a:extLst>
              <a:ext uri="{FF2B5EF4-FFF2-40B4-BE49-F238E27FC236}">
                <a16:creationId xmlns:a16="http://schemas.microsoft.com/office/drawing/2014/main" id="{DB12AC6E-040C-F224-AC93-8E7B93DF778D}"/>
              </a:ext>
            </a:extLst>
          </p:cNvPr>
          <p:cNvSpPr txBox="1"/>
          <p:nvPr/>
        </p:nvSpPr>
        <p:spPr>
          <a:xfrm>
            <a:off x="518756" y="1639499"/>
            <a:ext cx="4338252" cy="3816429"/>
          </a:xfrm>
          <a:prstGeom prst="rect">
            <a:avLst/>
          </a:prstGeom>
          <a:noFill/>
        </p:spPr>
        <p:txBody>
          <a:bodyPr wrap="square">
            <a:spAutoFit/>
          </a:bodyPr>
          <a:lstStyle/>
          <a:p>
            <a:pPr algn="just"/>
            <a:r>
              <a:rPr lang="en-US" sz="2200" b="1" dirty="0">
                <a:solidFill>
                  <a:srgbClr val="0A1F61"/>
                </a:solidFill>
                <a:latin typeface="Times New Roman" panose="02020603050405020304" pitchFamily="18" charset="0"/>
                <a:ea typeface="Times New Roman" panose="02020603050405020304" pitchFamily="18" charset="0"/>
              </a:rPr>
              <a:t>T</a:t>
            </a:r>
            <a:r>
              <a:rPr lang="en-US" sz="2200" b="1" dirty="0">
                <a:solidFill>
                  <a:srgbClr val="0A1F61"/>
                </a:solidFill>
                <a:effectLst/>
                <a:latin typeface="Times New Roman" panose="02020603050405020304" pitchFamily="18" charset="0"/>
                <a:ea typeface="Times New Roman" panose="02020603050405020304" pitchFamily="18" charset="0"/>
              </a:rPr>
              <a:t>he VUCA elements, organized by how much we know about the situation (along the x-axis) and how well we can predict the results of our actions (along the y-axis). It shows very the difference between each of the elements, explaining the characteristics, providing a straightforward example, and giving a couple of potential approaches.</a:t>
            </a:r>
            <a:endParaRPr lang="en-US" sz="2200" b="1" dirty="0">
              <a:solidFill>
                <a:srgbClr val="0A1F61"/>
              </a:solidFill>
            </a:endParaRPr>
          </a:p>
        </p:txBody>
      </p:sp>
    </p:spTree>
    <p:extLst>
      <p:ext uri="{BB962C8B-B14F-4D97-AF65-F5344CB8AC3E}">
        <p14:creationId xmlns:p14="http://schemas.microsoft.com/office/powerpoint/2010/main" val="2797342022"/>
      </p:ext>
    </p:extLst>
  </p:cSld>
  <p:clrMapOvr>
    <a:masterClrMapping/>
  </p:clrMapOvr>
  <mc:AlternateContent xmlns:mc="http://schemas.openxmlformats.org/markup-compatibility/2006" xmlns:p14="http://schemas.microsoft.com/office/powerpoint/2010/main">
    <mc:Choice Requires="p14">
      <p:transition p14:dur="10" advTm="352000"/>
    </mc:Choice>
    <mc:Fallback xmlns="">
      <p:transition advTm="35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870988" y="1249808"/>
            <a:ext cx="6253635"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 Model</a:t>
            </a:r>
          </a:p>
        </p:txBody>
      </p:sp>
      <p:pic>
        <p:nvPicPr>
          <p:cNvPr id="7" name="Picture 6" descr="A picture containing person, person, web, outdoor object&#10;&#10;Description automatically generated">
            <a:extLst>
              <a:ext uri="{FF2B5EF4-FFF2-40B4-BE49-F238E27FC236}">
                <a16:creationId xmlns:a16="http://schemas.microsoft.com/office/drawing/2014/main" id="{093D7338-BDA3-6ACD-B7D6-1678D1834C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0645" y="2225972"/>
            <a:ext cx="5851566" cy="3901044"/>
          </a:xfrm>
          <a:prstGeom prst="rect">
            <a:avLst/>
          </a:prstGeom>
        </p:spPr>
      </p:pic>
    </p:spTree>
    <p:extLst>
      <p:ext uri="{BB962C8B-B14F-4D97-AF65-F5344CB8AC3E}">
        <p14:creationId xmlns:p14="http://schemas.microsoft.com/office/powerpoint/2010/main" val="3868991291"/>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2757254" y="5774564"/>
            <a:ext cx="2280062" cy="738664"/>
          </a:xfrm>
          <a:prstGeom prst="rect">
            <a:avLst/>
          </a:prstGeom>
          <a:noFill/>
        </p:spPr>
        <p:txBody>
          <a:bodyPr wrap="square" rtlCol="0">
            <a:spAutoFit/>
          </a:bodyPr>
          <a:lstStyle/>
          <a:p>
            <a:r>
              <a:rPr lang="en-US" sz="1400" b="1" dirty="0">
                <a:solidFill>
                  <a:srgbClr val="C00000"/>
                </a:solidFill>
              </a:rPr>
              <a:t>Figure: Digital leadership: customer centric, service driven and agility focused</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structured approach to build agility in the design and delivery of digital services. The 10-step Model, shown in the previous figure, uses five distinct “service-level” components that create and sustain value throughout the design and delivery process.</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1. Service innovation and delivery (steps 1 and 10): Develop innovative customer value propositions, often co-created with customer engagement, which are reviewed/refined after implementation to sustain innovation.</a:t>
            </a:r>
          </a:p>
        </p:txBody>
      </p:sp>
    </p:spTree>
    <p:extLst>
      <p:ext uri="{BB962C8B-B14F-4D97-AF65-F5344CB8AC3E}">
        <p14:creationId xmlns:p14="http://schemas.microsoft.com/office/powerpoint/2010/main" val="3794051028"/>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13516"/>
          </a:xfrm>
          <a:prstGeom prst="rect">
            <a:avLst/>
          </a:prstGeom>
          <a:noFill/>
        </p:spPr>
        <p:txBody>
          <a:bodyPr wrap="square" rtlCol="0">
            <a:spAutoFit/>
          </a:bodyPr>
          <a:lstStyle/>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2. Service operations (steps 2 and 3): Identify customer service encounters that incrementally and collectively influence customer engagement in value creation, and map these encounters to specific processes/work-flows that will operationalize these service encounters.</a:t>
            </a:r>
          </a:p>
          <a:p>
            <a:pPr marL="974725" lvl="1"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3. Digital service design (steps 4 and 5): Leverage advanced technology to automate select processes/work-flows to develop digital services, and build a data warehouse to analyze value created and delivered and gain keen insight into customer decision processes.</a:t>
            </a:r>
          </a:p>
        </p:txBody>
      </p:sp>
    </p:spTree>
    <p:extLst>
      <p:ext uri="{BB962C8B-B14F-4D97-AF65-F5344CB8AC3E}">
        <p14:creationId xmlns:p14="http://schemas.microsoft.com/office/powerpoint/2010/main" val="788826724"/>
      </p:ext>
    </p:extLst>
  </p:cSld>
  <p:clrMapOvr>
    <a:masterClrMapping/>
  </p:clrMapOvr>
  <mc:AlternateContent xmlns:mc="http://schemas.openxmlformats.org/markup-compatibility/2006" xmlns:p14="http://schemas.microsoft.com/office/powerpoint/2010/main">
    <mc:Choice Requires="p14">
      <p:transition p14:dur="10" advTm="183800"/>
    </mc:Choice>
    <mc:Fallback xmlns="">
      <p:transition advTm="1838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Service strategy (steps 6 and 7): Strategically position digital services to address a customer’s competitive strategy.</a:t>
            </a:r>
          </a:p>
          <a:p>
            <a:pPr marL="974725" lvl="1"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5. Service management (steps 8 and 9): Structure the management team that includes both internal employees and external suppliers/partners to deliver digital services for customer use while mitigating customer risks.</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59008081"/>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customer focus </a:t>
            </a:r>
            <a:r>
              <a:rPr lang="en-US" sz="2400" b="1" dirty="0">
                <a:solidFill>
                  <a:srgbClr val="0A1F61"/>
                </a:solidFill>
                <a:latin typeface="Tajawal ExtraBold" panose="00000800000000000000" pitchFamily="2" charset="-78"/>
                <a:cs typeface="Tajawal ExtraBold" panose="00000800000000000000" pitchFamily="2" charset="-78"/>
              </a:rPr>
              <a:t>is at the center of each of these service components. The </a:t>
            </a:r>
            <a:r>
              <a:rPr lang="en-US" sz="2400" b="1" dirty="0">
                <a:solidFill>
                  <a:srgbClr val="C00000"/>
                </a:solidFill>
                <a:latin typeface="Tajawal ExtraBold" panose="00000800000000000000" pitchFamily="2" charset="-78"/>
                <a:cs typeface="Tajawal ExtraBold" panose="00000800000000000000" pitchFamily="2" charset="-78"/>
              </a:rPr>
              <a:t>service operations </a:t>
            </a:r>
            <a:r>
              <a:rPr lang="en-US" sz="2400" b="1" dirty="0">
                <a:solidFill>
                  <a:srgbClr val="0A1F61"/>
                </a:solidFill>
                <a:latin typeface="Tajawal ExtraBold" panose="00000800000000000000" pitchFamily="2" charset="-78"/>
                <a:cs typeface="Tajawal ExtraBold" panose="00000800000000000000" pitchFamily="2" charset="-78"/>
              </a:rPr>
              <a:t>will meet evolving customer value propositions, and digital services designed will support customer engagement. The </a:t>
            </a:r>
            <a:r>
              <a:rPr lang="en-US" sz="2400" b="1" dirty="0">
                <a:solidFill>
                  <a:srgbClr val="C00000"/>
                </a:solidFill>
                <a:latin typeface="Tajawal ExtraBold" panose="00000800000000000000" pitchFamily="2" charset="-78"/>
                <a:cs typeface="Tajawal ExtraBold" panose="00000800000000000000" pitchFamily="2" charset="-78"/>
              </a:rPr>
              <a:t>service strategy </a:t>
            </a:r>
            <a:r>
              <a:rPr lang="en-US" sz="2400" b="1" dirty="0">
                <a:solidFill>
                  <a:srgbClr val="0A1F61"/>
                </a:solidFill>
                <a:latin typeface="Tajawal ExtraBold" panose="00000800000000000000" pitchFamily="2" charset="-78"/>
                <a:cs typeface="Tajawal ExtraBold" panose="00000800000000000000" pitchFamily="2" charset="-78"/>
              </a:rPr>
              <a:t>positions digital services to meet customer strategy, and service management ensures that a team of internal and external partners will deliver digital services to mitigate customer risk. </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a:t>
            </a:r>
            <a:r>
              <a:rPr lang="en-US" sz="2400" b="1" dirty="0">
                <a:solidFill>
                  <a:srgbClr val="C00000"/>
                </a:solidFill>
                <a:latin typeface="Tajawal ExtraBold" panose="00000800000000000000" pitchFamily="2" charset="-78"/>
                <a:cs typeface="Tajawal ExtraBold" panose="00000800000000000000" pitchFamily="2" charset="-78"/>
              </a:rPr>
              <a:t>service level agility </a:t>
            </a:r>
            <a:r>
              <a:rPr lang="en-US" sz="2400" b="1" dirty="0">
                <a:solidFill>
                  <a:srgbClr val="0A1F61"/>
                </a:solidFill>
                <a:latin typeface="Tajawal ExtraBold" panose="00000800000000000000" pitchFamily="2" charset="-78"/>
                <a:cs typeface="Tajawal ExtraBold" panose="00000800000000000000" pitchFamily="2" charset="-78"/>
              </a:rPr>
              <a:t>is supported at each service encounter with modular system (service operations and digital service design) and business architecture (service strategy and management) to address changes in customer expectations or technologies all through the customer engagement in the purchase, design, and delivery process. </a:t>
            </a:r>
          </a:p>
        </p:txBody>
      </p:sp>
    </p:spTree>
    <p:extLst>
      <p:ext uri="{BB962C8B-B14F-4D97-AF65-F5344CB8AC3E}">
        <p14:creationId xmlns:p14="http://schemas.microsoft.com/office/powerpoint/2010/main" val="176400625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523040" y="400730"/>
            <a:ext cx="5216493" cy="1077218"/>
          </a:xfrm>
          <a:prstGeom prst="rect">
            <a:avLst/>
          </a:prstGeom>
          <a:noFill/>
        </p:spPr>
        <p:txBody>
          <a:bodyPr wrap="none" rtlCol="0">
            <a:spAutoFit/>
          </a:bodyPr>
          <a:lstStyle/>
          <a:p>
            <a:pPr algn="ctr"/>
            <a:r>
              <a:rPr lang="en-US" sz="3200" b="1" dirty="0">
                <a:solidFill>
                  <a:srgbClr val="0A1F61"/>
                </a:solidFill>
                <a:latin typeface="Tajawal ExtraBold" panose="00000800000000000000" pitchFamily="2" charset="-78"/>
                <a:cs typeface="Tajawal ExtraBold" panose="00000800000000000000" pitchFamily="2" charset="-78"/>
              </a:rPr>
              <a:t>Effective Communication </a:t>
            </a:r>
          </a:p>
          <a:p>
            <a:pPr algn="ctr"/>
            <a:r>
              <a:rPr lang="en-US" sz="3200" b="1" dirty="0">
                <a:solidFill>
                  <a:srgbClr val="0A1F61"/>
                </a:solidFill>
                <a:latin typeface="Tajawal ExtraBold" panose="00000800000000000000" pitchFamily="2" charset="-78"/>
                <a:cs typeface="Tajawal ExtraBold" panose="00000800000000000000" pitchFamily="2" charset="-78"/>
              </a:rPr>
              <a:t>in virtual organizations</a:t>
            </a:r>
          </a:p>
        </p:txBody>
      </p:sp>
      <p:pic>
        <p:nvPicPr>
          <p:cNvPr id="5" name="Picture 4" descr="Graphical user interface, website&#10;&#10;Description automatically generated">
            <a:extLst>
              <a:ext uri="{FF2B5EF4-FFF2-40B4-BE49-F238E27FC236}">
                <a16:creationId xmlns:a16="http://schemas.microsoft.com/office/drawing/2014/main" id="{11B13D45-4BAD-5B1D-96DD-2E21BFEC501A}"/>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984051" y="1111222"/>
            <a:ext cx="8327658" cy="6054130"/>
          </a:xfrm>
          <a:prstGeom prst="rect">
            <a:avLst/>
          </a:prstGeom>
        </p:spPr>
      </p:pic>
    </p:spTree>
    <p:extLst>
      <p:ext uri="{BB962C8B-B14F-4D97-AF65-F5344CB8AC3E}">
        <p14:creationId xmlns:p14="http://schemas.microsoft.com/office/powerpoint/2010/main" val="2303120103"/>
      </p:ext>
    </p:extLst>
  </p:cSld>
  <p:clrMapOvr>
    <a:masterClrMapping/>
  </p:clrMapOvr>
  <mc:AlternateContent xmlns:mc="http://schemas.openxmlformats.org/markup-compatibility/2006" xmlns:p14="http://schemas.microsoft.com/office/powerpoint/2010/main">
    <mc:Choice Requires="p14">
      <p:transition spd="slow" p14:dur="2000" advTm="41000"/>
    </mc:Choice>
    <mc:Fallback xmlns="">
      <p:transition spd="slow" advTm="4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communicate via ICT (e.g.,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555378"/>
            <a:ext cx="10818985" cy="3747244"/>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initial factor is team diversity, which further elaborates to communication. Communication is not only one independent factor, but a combination of equally weighing factors: frequency, quality and content.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affects trust and cognition, which in its own turn influences outcomes - viability, performance, and satisfaction. </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Virtual teams, who perform poorly in the first sector – communication – will eventually impair their outcomes, as levels of performance decreases in correlation with levels of communication.</a:t>
            </a:r>
          </a:p>
        </p:txBody>
      </p:sp>
    </p:spTree>
    <p:extLst>
      <p:ext uri="{BB962C8B-B14F-4D97-AF65-F5344CB8AC3E}">
        <p14:creationId xmlns:p14="http://schemas.microsoft.com/office/powerpoint/2010/main" val="1161245659"/>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57613"/>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Aspects of successful communication in virtual teams</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Successful communication is inevitable for a virtual team to be </a:t>
            </a:r>
            <a:r>
              <a:rPr lang="en-US" sz="2200" b="1" dirty="0">
                <a:solidFill>
                  <a:srgbClr val="C00000"/>
                </a:solidFill>
                <a:latin typeface="Tajawal ExtraBold" panose="00000800000000000000" pitchFamily="2" charset="-78"/>
                <a:cs typeface="Tajawal ExtraBold" panose="00000800000000000000" pitchFamily="2" charset="-78"/>
              </a:rPr>
              <a:t>flexible and responsive</a:t>
            </a:r>
            <a:r>
              <a:rPr lang="en-US" sz="2200" b="1" dirty="0">
                <a:solidFill>
                  <a:srgbClr val="0A1F61"/>
                </a:solidFill>
                <a:latin typeface="Tajawal ExtraBold" panose="00000800000000000000" pitchFamily="2" charset="-78"/>
                <a:cs typeface="Tajawal ExtraBold" panose="00000800000000000000" pitchFamily="2" charset="-78"/>
              </a:rPr>
              <a:t>, and it additionally allows teams and organizations to </a:t>
            </a:r>
            <a:r>
              <a:rPr lang="en-US" sz="2200" b="1" dirty="0">
                <a:solidFill>
                  <a:srgbClr val="C00000"/>
                </a:solidFill>
                <a:latin typeface="Tajawal ExtraBold" panose="00000800000000000000" pitchFamily="2" charset="-78"/>
                <a:cs typeface="Tajawal ExtraBold" panose="00000800000000000000" pitchFamily="2" charset="-78"/>
              </a:rPr>
              <a:t>collaborate beyond space and time</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Technology</a:t>
            </a:r>
            <a:r>
              <a:rPr lang="en-US" sz="2200" b="1" dirty="0">
                <a:solidFill>
                  <a:srgbClr val="0A1F61"/>
                </a:solidFill>
                <a:latin typeface="Tajawal ExtraBold" panose="00000800000000000000" pitchFamily="2" charset="-78"/>
                <a:cs typeface="Tajawal ExtraBold" panose="00000800000000000000" pitchFamily="2" charset="-78"/>
              </a:rPr>
              <a:t>, as a core element of virtual teams, influences quality of communication. The issue lies in the way members use the technology.</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To achieve success in communication and in team outcomes, members must choose the </a:t>
            </a:r>
            <a:r>
              <a:rPr lang="en-US" sz="2200" b="1" dirty="0">
                <a:solidFill>
                  <a:srgbClr val="C00000"/>
                </a:solidFill>
                <a:latin typeface="Tajawal ExtraBold" panose="00000800000000000000" pitchFamily="2" charset="-78"/>
                <a:cs typeface="Tajawal ExtraBold" panose="00000800000000000000" pitchFamily="2" charset="-78"/>
              </a:rPr>
              <a:t>right type of technology </a:t>
            </a:r>
            <a:r>
              <a:rPr lang="en-US" sz="2200" b="1" dirty="0">
                <a:solidFill>
                  <a:srgbClr val="0A1F61"/>
                </a:solidFill>
                <a:latin typeface="Tajawal ExtraBold" panose="00000800000000000000" pitchFamily="2" charset="-78"/>
                <a:cs typeface="Tajawal ExtraBold" panose="00000800000000000000" pitchFamily="2" charset="-78"/>
              </a:rPr>
              <a:t>separately for each task. </a:t>
            </a:r>
          </a:p>
          <a:p>
            <a:pPr marL="974725" indent="-457200" algn="just">
              <a:lnSpc>
                <a:spcPts val="32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Different tasks require different types of technology </a:t>
            </a:r>
            <a:r>
              <a:rPr lang="en-US" sz="2200" b="1" dirty="0">
                <a:solidFill>
                  <a:srgbClr val="0A1F61"/>
                </a:solidFill>
                <a:latin typeface="Tajawal ExtraBold" panose="00000800000000000000" pitchFamily="2" charset="-78"/>
                <a:cs typeface="Tajawal ExtraBold" panose="00000800000000000000" pitchFamily="2" charset="-78"/>
              </a:rPr>
              <a:t>(telephone, email, videoconference) and the key factor is how they are used.</a:t>
            </a:r>
          </a:p>
        </p:txBody>
      </p:sp>
    </p:spTree>
    <p:extLst>
      <p:ext uri="{BB962C8B-B14F-4D97-AF65-F5344CB8AC3E}">
        <p14:creationId xmlns:p14="http://schemas.microsoft.com/office/powerpoint/2010/main" val="1717169820"/>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86998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Key questions to ask when strategizing communication: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time and frequency of meetings satisfactory?”,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technological support for meetings adequate?”,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the team using e-mail, instant messaging, message boards, or other channels effectively?”, and </a:t>
            </a:r>
          </a:p>
          <a:p>
            <a:pPr marL="1774825" lvl="2" indent="-342900"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“Is every member’s voice being heard?”</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“affective, cognitive, and behavioral elements” and is shown in individuals as an ability to understand the different levels of communication.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 competence includes “knowledge of communication and context, and ability to obtain goals (skill)”.</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Members must see the team’s and organization’s goals as their own, in order to be an efficient and effective team member. </a:t>
            </a:r>
          </a:p>
        </p:txBody>
      </p:sp>
    </p:spTree>
    <p:extLst>
      <p:ext uri="{BB962C8B-B14F-4D97-AF65-F5344CB8AC3E}">
        <p14:creationId xmlns:p14="http://schemas.microsoft.com/office/powerpoint/2010/main" val="2147209578"/>
      </p:ext>
    </p:extLst>
  </p:cSld>
  <p:clrMapOvr>
    <a:masterClrMapping/>
  </p:clrMapOvr>
  <mc:AlternateContent xmlns:mc="http://schemas.openxmlformats.org/markup-compatibility/2006" xmlns:p14="http://schemas.microsoft.com/office/powerpoint/2010/main">
    <mc:Choice Requires="p14">
      <p:transition p14:dur="10" advTm="255000"/>
    </mc:Choice>
    <mc:Fallback xmlns="">
      <p:transition advTm="25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6">
            <a:lum bright="-20000" contrast="40000"/>
          </a:blip>
          <a:stretch>
            <a:fillRect/>
          </a:stretch>
        </p:blipFill>
        <p:spPr>
          <a:xfrm>
            <a:off x="3710821" y="3592639"/>
            <a:ext cx="7362162" cy="2819241"/>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ability to transmit information effectively and efficiently can be examined with the Shannon-Weaver model. The model consists of components, such as information source, transmitter, signal, receiver, and message. Communication binds the several levels of an organization together and it acts as a tool for distributing information.</a:t>
            </a:r>
          </a:p>
        </p:txBody>
      </p:sp>
    </p:spTree>
    <p:extLst>
      <p:ext uri="{BB962C8B-B14F-4D97-AF65-F5344CB8AC3E}">
        <p14:creationId xmlns:p14="http://schemas.microsoft.com/office/powerpoint/2010/main" val="3929854966"/>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 human resources as an important aspect in organizations and in communication. One of many aspects of human resources is employee engagement that influence “both individual employee outcomes and organizational level success and financial performance”.</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4" name="Picture 3" descr="Diagram&#10;&#10;Description automatically generated">
            <a:extLst>
              <a:ext uri="{FF2B5EF4-FFF2-40B4-BE49-F238E27FC236}">
                <a16:creationId xmlns:a16="http://schemas.microsoft.com/office/drawing/2014/main" id="{02427A55-830B-8D2F-ED6B-C2026A342F90}"/>
              </a:ext>
            </a:extLst>
          </p:cNvPr>
          <p:cNvPicPr>
            <a:picLocks noChangeAspect="1"/>
          </p:cNvPicPr>
          <p:nvPr/>
        </p:nvPicPr>
        <p:blipFill rotWithShape="1">
          <a:blip r:embed="rId3">
            <a:extLst>
              <a:ext uri="{28A0092B-C50C-407E-A947-70E740481C1C}">
                <a14:useLocalDpi xmlns:a14="http://schemas.microsoft.com/office/drawing/2010/main" val="0"/>
              </a:ext>
            </a:extLst>
          </a:blip>
          <a:srcRect t="41777"/>
          <a:stretch/>
        </p:blipFill>
        <p:spPr>
          <a:xfrm>
            <a:off x="4040741" y="2423743"/>
            <a:ext cx="8166524" cy="3169863"/>
          </a:xfrm>
          <a:prstGeom prst="rect">
            <a:avLst/>
          </a:prstGeom>
        </p:spPr>
      </p:pic>
      <p:sp>
        <p:nvSpPr>
          <p:cNvPr id="10" name="TextBox 9">
            <a:extLst>
              <a:ext uri="{FF2B5EF4-FFF2-40B4-BE49-F238E27FC236}">
                <a16:creationId xmlns:a16="http://schemas.microsoft.com/office/drawing/2014/main" id="{61A45B40-B45A-EC9C-4E76-488B0024CE77}"/>
              </a:ext>
            </a:extLst>
          </p:cNvPr>
          <p:cNvSpPr txBox="1"/>
          <p:nvPr/>
        </p:nvSpPr>
        <p:spPr>
          <a:xfrm>
            <a:off x="4665980" y="1013202"/>
            <a:ext cx="6858094" cy="1200329"/>
          </a:xfrm>
          <a:prstGeom prst="rect">
            <a:avLst/>
          </a:prstGeom>
          <a:solidFill>
            <a:srgbClr val="EADBD7"/>
          </a:solidFill>
        </p:spPr>
        <p:txBody>
          <a:bodyPr wrap="square">
            <a:spAutoFit/>
          </a:bodyPr>
          <a:lstStyle/>
          <a:p>
            <a:pPr marL="60325" algn="ctr"/>
            <a:r>
              <a:rPr lang="en-US" sz="36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p:txBody>
      </p:sp>
    </p:spTree>
    <p:extLst>
      <p:ext uri="{BB962C8B-B14F-4D97-AF65-F5344CB8AC3E}">
        <p14:creationId xmlns:p14="http://schemas.microsoft.com/office/powerpoint/2010/main" val="1885204516"/>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1131848"/>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i="1" dirty="0">
                <a:solidFill>
                  <a:srgbClr val="C00000"/>
                </a:solidFill>
                <a:latin typeface="Tajawal ExtraBold" panose="00000800000000000000" pitchFamily="2" charset="-78"/>
                <a:cs typeface="Tajawal ExtraBold" panose="00000800000000000000" pitchFamily="2" charset="-78"/>
              </a:rPr>
              <a:t>Empirical studies showed that leadership has a role in the development of abilities, competencies and skills.</a:t>
            </a:r>
          </a:p>
        </p:txBody>
      </p:sp>
      <p:grpSp>
        <p:nvGrpSpPr>
          <p:cNvPr id="22" name="Group 21">
            <a:extLst>
              <a:ext uri="{FF2B5EF4-FFF2-40B4-BE49-F238E27FC236}">
                <a16:creationId xmlns:a16="http://schemas.microsoft.com/office/drawing/2014/main" id="{07409EBF-7DC2-3A8D-841F-115A117DCDC6}"/>
              </a:ext>
            </a:extLst>
          </p:cNvPr>
          <p:cNvGrpSpPr/>
          <p:nvPr/>
        </p:nvGrpSpPr>
        <p:grpSpPr>
          <a:xfrm>
            <a:off x="3742283" y="2408463"/>
            <a:ext cx="6738540" cy="3944542"/>
            <a:chOff x="3007139" y="2550839"/>
            <a:chExt cx="6738540" cy="3944542"/>
          </a:xfrm>
        </p:grpSpPr>
        <p:sp>
          <p:nvSpPr>
            <p:cNvPr id="9" name="Oval 8">
              <a:extLst>
                <a:ext uri="{FF2B5EF4-FFF2-40B4-BE49-F238E27FC236}">
                  <a16:creationId xmlns:a16="http://schemas.microsoft.com/office/drawing/2014/main" id="{15DE9ADD-8CA0-BC7C-9414-4E89CC53C891}"/>
                </a:ext>
              </a:extLst>
            </p:cNvPr>
            <p:cNvSpPr/>
            <p:nvPr/>
          </p:nvSpPr>
          <p:spPr>
            <a:xfrm>
              <a:off x="3007139" y="4477881"/>
              <a:ext cx="2208810" cy="2017499"/>
            </a:xfrm>
            <a:prstGeom prst="ellipse">
              <a:avLst/>
            </a:prstGeom>
            <a:solidFill>
              <a:srgbClr val="FFDD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rPr>
                <a:t>Digital Leadership</a:t>
              </a:r>
            </a:p>
          </p:txBody>
        </p:sp>
        <p:sp>
          <p:nvSpPr>
            <p:cNvPr id="10" name="Oval 9">
              <a:extLst>
                <a:ext uri="{FF2B5EF4-FFF2-40B4-BE49-F238E27FC236}">
                  <a16:creationId xmlns:a16="http://schemas.microsoft.com/office/drawing/2014/main" id="{BD6B62DF-47F3-08E9-E515-BE7A75BA269E}"/>
                </a:ext>
              </a:extLst>
            </p:cNvPr>
            <p:cNvSpPr/>
            <p:nvPr/>
          </p:nvSpPr>
          <p:spPr>
            <a:xfrm>
              <a:off x="7536869" y="4477882"/>
              <a:ext cx="2208810" cy="2017499"/>
            </a:xfrm>
            <a:prstGeom prst="ellipse">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Organization Performance</a:t>
              </a:r>
              <a:endParaRPr lang="en-US" dirty="0"/>
            </a:p>
          </p:txBody>
        </p:sp>
        <p:sp>
          <p:nvSpPr>
            <p:cNvPr id="12" name="Oval 11">
              <a:extLst>
                <a:ext uri="{FF2B5EF4-FFF2-40B4-BE49-F238E27FC236}">
                  <a16:creationId xmlns:a16="http://schemas.microsoft.com/office/drawing/2014/main" id="{BFA8F1DB-B984-E85F-0A61-D63CE3547DF3}"/>
                </a:ext>
              </a:extLst>
            </p:cNvPr>
            <p:cNvSpPr/>
            <p:nvPr/>
          </p:nvSpPr>
          <p:spPr>
            <a:xfrm>
              <a:off x="5183092" y="2550839"/>
              <a:ext cx="2208810" cy="2017499"/>
            </a:xfrm>
            <a:prstGeom prst="ellipse">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a:solidFill>
                    <a:schemeClr val="tx1"/>
                  </a:solidFill>
                </a:rPr>
                <a:t>Digital Skills</a:t>
              </a:r>
            </a:p>
          </p:txBody>
        </p:sp>
        <p:cxnSp>
          <p:nvCxnSpPr>
            <p:cNvPr id="16" name="Straight Arrow Connector 15">
              <a:extLst>
                <a:ext uri="{FF2B5EF4-FFF2-40B4-BE49-F238E27FC236}">
                  <a16:creationId xmlns:a16="http://schemas.microsoft.com/office/drawing/2014/main" id="{787CB8D8-40C1-6A8C-0D00-ECB5B2293568}"/>
                </a:ext>
              </a:extLst>
            </p:cNvPr>
            <p:cNvCxnSpPr>
              <a:stCxn id="9" idx="7"/>
              <a:endCxn id="12" idx="3"/>
            </p:cNvCxnSpPr>
            <p:nvPr/>
          </p:nvCxnSpPr>
          <p:spPr>
            <a:xfrm flipV="1">
              <a:off x="4892476" y="4272882"/>
              <a:ext cx="614089" cy="500455"/>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Straight Arrow Connector 17">
              <a:extLst>
                <a:ext uri="{FF2B5EF4-FFF2-40B4-BE49-F238E27FC236}">
                  <a16:creationId xmlns:a16="http://schemas.microsoft.com/office/drawing/2014/main" id="{8D0688F3-EE13-4987-F418-54B36F0AD2F0}"/>
                </a:ext>
              </a:extLst>
            </p:cNvPr>
            <p:cNvCxnSpPr>
              <a:cxnSpLocks/>
              <a:stCxn id="12" idx="5"/>
              <a:endCxn id="10" idx="1"/>
            </p:cNvCxnSpPr>
            <p:nvPr/>
          </p:nvCxnSpPr>
          <p:spPr>
            <a:xfrm>
              <a:off x="7068429" y="4272882"/>
              <a:ext cx="791913" cy="500456"/>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 name="Straight Arrow Connector 20">
              <a:extLst>
                <a:ext uri="{FF2B5EF4-FFF2-40B4-BE49-F238E27FC236}">
                  <a16:creationId xmlns:a16="http://schemas.microsoft.com/office/drawing/2014/main" id="{DE312232-C302-2E0F-324F-8B8322C4C9A4}"/>
                </a:ext>
              </a:extLst>
            </p:cNvPr>
            <p:cNvCxnSpPr>
              <a:stCxn id="9" idx="6"/>
              <a:endCxn id="10" idx="2"/>
            </p:cNvCxnSpPr>
            <p:nvPr/>
          </p:nvCxnSpPr>
          <p:spPr>
            <a:xfrm>
              <a:off x="5215949" y="5486631"/>
              <a:ext cx="2320920" cy="1"/>
            </a:xfrm>
            <a:prstGeom prst="straightConnector1">
              <a:avLst/>
            </a:prstGeom>
            <a:ln w="38100" cap="flat" cmpd="sng" algn="ctr">
              <a:solidFill>
                <a:schemeClr val="accent5"/>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spTree>
    <p:extLst>
      <p:ext uri="{BB962C8B-B14F-4D97-AF65-F5344CB8AC3E}">
        <p14:creationId xmlns:p14="http://schemas.microsoft.com/office/powerpoint/2010/main" val="156622925"/>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W9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148983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Digital Literacy Skills</a:t>
            </a:r>
          </a:p>
          <a:p>
            <a:pPr marL="60325" algn="ctr">
              <a:lnSpc>
                <a:spcPct val="150000"/>
              </a:lnSpc>
            </a:pPr>
            <a:r>
              <a:rPr lang="en-US" sz="2800" b="1" dirty="0">
                <a:solidFill>
                  <a:schemeClr val="accent6">
                    <a:lumMod val="75000"/>
                  </a:schemeClr>
                </a:solidFill>
                <a:latin typeface="Tajawal ExtraBold" panose="00000800000000000000" pitchFamily="2" charset="-78"/>
                <a:cs typeface="Tajawal ExtraBold" panose="00000800000000000000" pitchFamily="2" charset="-78"/>
              </a:rPr>
              <a:t>Lifelong learning skills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3" name="Picture 2" descr="Chart, bubble chart&#10;&#10;Description automatically generated">
            <a:extLst>
              <a:ext uri="{FF2B5EF4-FFF2-40B4-BE49-F238E27FC236}">
                <a16:creationId xmlns:a16="http://schemas.microsoft.com/office/drawing/2014/main" id="{8E44335D-3B42-CBBB-3B27-A5AA246648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10584" y="1811526"/>
            <a:ext cx="5481352" cy="5064293"/>
          </a:xfrm>
          <a:prstGeom prst="rect">
            <a:avLst/>
          </a:prstGeom>
        </p:spPr>
      </p:pic>
    </p:spTree>
    <p:extLst>
      <p:ext uri="{BB962C8B-B14F-4D97-AF65-F5344CB8AC3E}">
        <p14:creationId xmlns:p14="http://schemas.microsoft.com/office/powerpoint/2010/main" val="2102863385"/>
      </p:ext>
    </p:extLst>
  </p:cSld>
  <p:clrMapOvr>
    <a:masterClrMapping/>
  </p:clrMapOvr>
  <mc:AlternateContent xmlns:mc="http://schemas.openxmlformats.org/markup-compatibility/2006" xmlns:p14="http://schemas.microsoft.com/office/powerpoint/2010/main">
    <mc:Choice Requires="p14">
      <p:transition spd="slow" p14:dur="2000" advTm="85000"/>
    </mc:Choice>
    <mc:Fallback xmlns="">
      <p:transition spd="slow" advTm="85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literacy 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digitally literate 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5141916" y="2059806"/>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79C9640E-A30B-0987-EAAE-4465D1943D18}"/>
              </a:ext>
            </a:extLst>
          </p:cNvPr>
          <p:cNvSpPr txBox="1"/>
          <p:nvPr/>
        </p:nvSpPr>
        <p:spPr>
          <a:xfrm>
            <a:off x="217278" y="1530528"/>
            <a:ext cx="4892356" cy="4154984"/>
          </a:xfrm>
          <a:prstGeom prst="rect">
            <a:avLst/>
          </a:prstGeom>
          <a:noFill/>
        </p:spPr>
        <p:txBody>
          <a:bodyPr wrap="square">
            <a:spAutoFit/>
          </a:bodyPr>
          <a:lstStyle/>
          <a:p>
            <a:pPr algn="just"/>
            <a:r>
              <a:rPr lang="en-US" sz="2400" b="1" i="1" u="none" strike="noStrike" baseline="0" dirty="0">
                <a:solidFill>
                  <a:srgbClr val="C00000"/>
                </a:solidFill>
                <a:latin typeface="Expo Serif Pro"/>
              </a:rPr>
              <a:t>Intermediate digital skills </a:t>
            </a:r>
            <a:r>
              <a:rPr lang="en-US" sz="2400" b="1" i="0" u="none" strike="noStrike" baseline="0" dirty="0">
                <a:solidFill>
                  <a:srgbClr val="0A1F61"/>
                </a:solidFill>
                <a:latin typeface="Expo Serif Pro"/>
              </a:rPr>
              <a:t>comprise the ability to critically evaluate technology or create content; they are characterized as “job-ready skills” and include desktop publishing, digital graphic design, and digital marketing. </a:t>
            </a:r>
          </a:p>
          <a:p>
            <a:pPr algn="just"/>
            <a:r>
              <a:rPr lang="en-US" sz="2400" b="1" i="0" u="none" strike="noStrike" baseline="0" dirty="0">
                <a:solidFill>
                  <a:srgbClr val="0A1F61"/>
                </a:solidFill>
                <a:latin typeface="Expo Serif Pro"/>
              </a:rPr>
              <a:t>Finally, specialists use </a:t>
            </a:r>
            <a:r>
              <a:rPr lang="en-US" sz="2400" b="1" i="1" u="none" strike="noStrike" baseline="0" dirty="0">
                <a:solidFill>
                  <a:srgbClr val="C00000"/>
                </a:solidFill>
                <a:latin typeface="Expo Serif Pro"/>
              </a:rPr>
              <a:t>advanced digital skills </a:t>
            </a:r>
            <a:r>
              <a:rPr lang="en-US" sz="2400" b="1" i="0" u="none" strike="noStrike" baseline="0" dirty="0">
                <a:solidFill>
                  <a:srgbClr val="0A1F61"/>
                </a:solidFill>
                <a:latin typeface="Expo Serif Pro"/>
              </a:rPr>
              <a:t>in ICT professions such as computer programming and network management. </a:t>
            </a:r>
            <a:endParaRPr lang="en-US" sz="2400" b="1" dirty="0">
              <a:solidFill>
                <a:srgbClr val="0A1F61"/>
              </a:solidFill>
            </a:endParaRPr>
          </a:p>
        </p:txBody>
      </p:sp>
    </p:spTree>
    <p:extLst>
      <p:ext uri="{BB962C8B-B14F-4D97-AF65-F5344CB8AC3E}">
        <p14:creationId xmlns:p14="http://schemas.microsoft.com/office/powerpoint/2010/main" val="1446627625"/>
      </p:ext>
    </p:extLst>
  </p:cSld>
  <p:clrMapOvr>
    <a:masterClrMapping/>
  </p:clrMapOvr>
  <mc:AlternateContent xmlns:mc="http://schemas.openxmlformats.org/markup-compatibility/2006" xmlns:p14="http://schemas.microsoft.com/office/powerpoint/2010/main">
    <mc:Choice Requires="p14">
      <p:transition p14:dur="10" advTm="108000"/>
    </mc:Choice>
    <mc:Fallback xmlns="">
      <p:transition advTm="10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C17D02EB-9159-C028-5539-87AB5EF14FF8}"/>
              </a:ext>
            </a:extLst>
          </p:cNvPr>
          <p:cNvSpPr txBox="1"/>
          <p:nvPr/>
        </p:nvSpPr>
        <p:spPr>
          <a:xfrm>
            <a:off x="2305175" y="1461985"/>
            <a:ext cx="8623659" cy="3590150"/>
          </a:xfrm>
          <a:prstGeom prst="rect">
            <a:avLst/>
          </a:prstGeom>
          <a:noFill/>
        </p:spPr>
        <p:txBody>
          <a:bodyPr wrap="square" rtlCol="0">
            <a:spAutoFit/>
          </a:bodyPr>
          <a:lstStyle/>
          <a:p>
            <a:pPr algn="just">
              <a:lnSpc>
                <a:spcPct val="150000"/>
              </a:lnSpc>
            </a:pPr>
            <a:r>
              <a:rPr lang="en-US" b="1" u="sng" dirty="0">
                <a:solidFill>
                  <a:srgbClr val="FF8C01"/>
                </a:solidFill>
                <a:latin typeface="Tajawal ExtraBold" panose="00000800000000000000" pitchFamily="2" charset="-78"/>
                <a:cs typeface="Tajawal ExtraBold" panose="00000800000000000000" pitchFamily="2" charset="-78"/>
              </a:rPr>
              <a:t>We Knew about </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Leading Digital Organizations in a VUCA World</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Leadership Model</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Effective Communication in virtual organizations</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Aspects of successful communication</a:t>
            </a:r>
          </a:p>
          <a:p>
            <a:pPr marL="920750" lvl="2" indent="-342900" algn="just">
              <a:lnSpc>
                <a:spcPct val="150000"/>
              </a:lnSpc>
              <a:buFont typeface="Wingdings" panose="05000000000000000000" pitchFamily="2" charset="2"/>
              <a:buChar char="q"/>
            </a:pPr>
            <a:r>
              <a:rPr lang="en-US" b="1" dirty="0">
                <a:solidFill>
                  <a:schemeClr val="accent6">
                    <a:lumMod val="75000"/>
                  </a:schemeClr>
                </a:solidFill>
                <a:latin typeface="Tajawal ExtraBold" panose="00000800000000000000" pitchFamily="2" charset="-78"/>
                <a:cs typeface="Tajawal ExtraBold" panose="00000800000000000000" pitchFamily="2" charset="-78"/>
              </a:rPr>
              <a:t>Employee engagement as internal communication strategy</a:t>
            </a:r>
            <a:endParaRPr lang="en-U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Skills for Improving Organizational Performance</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 Literacy Skills</a:t>
            </a:r>
          </a:p>
        </p:txBody>
      </p:sp>
    </p:spTree>
    <p:extLst>
      <p:ext uri="{BB962C8B-B14F-4D97-AF65-F5344CB8AC3E}">
        <p14:creationId xmlns:p14="http://schemas.microsoft.com/office/powerpoint/2010/main" val="1173447303"/>
      </p:ext>
    </p:extLst>
  </p:cSld>
  <p:clrMapOvr>
    <a:masterClrMapping/>
  </p:clrMapOvr>
  <mc:AlternateContent xmlns:mc="http://schemas.openxmlformats.org/markup-compatibility/2006" xmlns:p14="http://schemas.microsoft.com/office/powerpoint/2010/main">
    <mc:Choice Requires="p14">
      <p:transition spd="slow" p14:dur="2000" advTm="67000"/>
    </mc:Choice>
    <mc:Fallback xmlns="">
      <p:transition spd="slow" advTm="6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1237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757548" y="1346645"/>
            <a:ext cx="10153402" cy="5078313"/>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effectLst/>
              </a:rPr>
              <a:t>Rabinowitz, P. (n.d.). </a:t>
            </a:r>
            <a:r>
              <a:rPr lang="en-US" i="1" dirty="0">
                <a:effectLst/>
              </a:rPr>
              <a:t>Leadership and Management chapter 13:16. Community Tool Box</a:t>
            </a:r>
            <a:r>
              <a:rPr lang="en-US" dirty="0">
                <a:effectLst/>
              </a:rPr>
              <a:t>. Retrieved January 4, 2023, from https://ctb.ku.edu/en/table-of-contents</a:t>
            </a:r>
            <a:endParaRPr lang="en-US" dirty="0">
              <a:cs typeface="Tajawal Medium" panose="00000600000000000000" pitchFamily="2" charset="-78"/>
            </a:endParaRPr>
          </a:p>
          <a:p>
            <a:pPr marL="285750" indent="-285750" algn="just">
              <a:buFont typeface="Wingdings" panose="05000000000000000000" pitchFamily="2" charset="2"/>
              <a:buChar char="q"/>
            </a:pPr>
            <a:r>
              <a:rPr lang="en-US" dirty="0" err="1">
                <a:cs typeface="Tajawal Medium" panose="00000600000000000000" pitchFamily="2" charset="-78"/>
              </a:rPr>
              <a:t>Bli</a:t>
            </a:r>
            <a:r>
              <a:rPr lang="en-US" dirty="0">
                <a:cs typeface="Tajawal Medium" panose="00000600000000000000" pitchFamily="2" charset="-78"/>
              </a:rPr>
              <a:t>-Group-Wp. (2011</a:t>
            </a:r>
            <a:r>
              <a:rPr lang="en-US" i="1" dirty="0">
                <a:cs typeface="Tajawal Medium" panose="00000600000000000000" pitchFamily="2" charset="-78"/>
              </a:rPr>
              <a:t>). Leadership Course material</a:t>
            </a:r>
            <a:r>
              <a:rPr lang="en-US" dirty="0">
                <a:cs typeface="Tajawal Medium" panose="00000600000000000000" pitchFamily="2" charset="-78"/>
              </a:rPr>
              <a:t>. </a:t>
            </a:r>
            <a:r>
              <a:rPr lang="en-US" dirty="0" err="1">
                <a:cs typeface="Tajawal Medium" panose="00000600000000000000" pitchFamily="2" charset="-78"/>
              </a:rPr>
              <a:t>Amideast</a:t>
            </a:r>
            <a:r>
              <a:rPr lang="en-US"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dirty="0">
                <a:effectLst/>
              </a:rPr>
              <a:t> </a:t>
            </a:r>
            <a:r>
              <a:rPr lang="en-US" dirty="0" err="1">
                <a:effectLst/>
              </a:rPr>
              <a:t>Hyvönen</a:t>
            </a:r>
            <a:r>
              <a:rPr lang="en-US" dirty="0">
                <a:effectLst/>
              </a:rPr>
              <a:t>, M., &amp; </a:t>
            </a:r>
            <a:r>
              <a:rPr lang="en-US" dirty="0" err="1">
                <a:effectLst/>
              </a:rPr>
              <a:t>Utoslahti</a:t>
            </a:r>
            <a:r>
              <a:rPr lang="en-US" dirty="0">
                <a:effectLst/>
              </a:rPr>
              <a:t>, E. (2021, May 25). </a:t>
            </a:r>
            <a:r>
              <a:rPr lang="en-US" i="1" dirty="0">
                <a:effectLst/>
              </a:rPr>
              <a:t>Leadership and communication in virtual teams</a:t>
            </a:r>
            <a:r>
              <a:rPr lang="en-US" dirty="0">
                <a:effectLst/>
              </a:rPr>
              <a:t>. theseus.fi. Retrieved March 12, 2023, from https://www.theseus.fi/bitstream/handle/10024/500605/Leadership_and_Communication_in_Virtual_Teams.pdf?sequence=2 </a:t>
            </a:r>
          </a:p>
          <a:p>
            <a:pPr marL="285750" indent="-285750" algn="just">
              <a:buFont typeface="Wingdings" panose="05000000000000000000" pitchFamily="2" charset="2"/>
              <a:buChar char="q"/>
            </a:pPr>
            <a:r>
              <a:rPr lang="en-US" dirty="0" err="1">
                <a:effectLst/>
              </a:rPr>
              <a:t>Pandowo</a:t>
            </a:r>
            <a:r>
              <a:rPr lang="en-US" dirty="0">
                <a:effectLst/>
              </a:rPr>
              <a:t>, M., </a:t>
            </a:r>
            <a:r>
              <a:rPr lang="en-US" dirty="0" err="1">
                <a:effectLst/>
              </a:rPr>
              <a:t>Tewal</a:t>
            </a:r>
            <a:r>
              <a:rPr lang="en-US" dirty="0">
                <a:effectLst/>
              </a:rPr>
              <a:t>, B., &amp; E.W. </a:t>
            </a:r>
            <a:r>
              <a:rPr lang="en-US" dirty="0" err="1">
                <a:effectLst/>
              </a:rPr>
              <a:t>Tulungen</a:t>
            </a:r>
            <a:r>
              <a:rPr lang="en-US" dirty="0">
                <a:effectLst/>
              </a:rPr>
              <a:t>, E. (2022). </a:t>
            </a:r>
            <a:r>
              <a:rPr lang="en-US" i="1" dirty="0">
                <a:effectLst/>
              </a:rPr>
              <a:t>The Role of Digital Leadership Mediated by Digital Skill in Improving Organizational Performance</a:t>
            </a:r>
            <a:r>
              <a:rPr lang="en-US" dirty="0">
                <a:effectLst/>
              </a:rPr>
              <a:t>. Vol. 5 (2), 2022: 156-171, Journal of Accounting Research, Organization, and Economics. Retrieved March 22, 2023, from https://www.researchgate.net/publication/363663523_The_Role_of_Digital_Leadership_Mediated_by_Digital_Skill_in_Improving_Organizational_Performance </a:t>
            </a:r>
          </a:p>
          <a:p>
            <a:pPr marL="285750" indent="-285750" algn="just">
              <a:buFont typeface="Wingdings" panose="05000000000000000000" pitchFamily="2" charset="2"/>
              <a:buChar char="q"/>
            </a:pPr>
            <a:r>
              <a:rPr lang="en-US" dirty="0">
                <a:effectLst/>
              </a:rPr>
              <a:t>Flora, E. (2023, February 24). </a:t>
            </a:r>
            <a:r>
              <a:rPr lang="en-US" i="1" dirty="0">
                <a:effectLst/>
              </a:rPr>
              <a:t>Leading digital organizations in a VUCA World</a:t>
            </a:r>
            <a:r>
              <a:rPr lang="en-US" dirty="0">
                <a:effectLst/>
              </a:rPr>
              <a:t>. Beyond20. Retrieved March 22, 2023, from https://www.beyond20.com/blog/leading-in-a-vuca-world/ </a:t>
            </a:r>
          </a:p>
          <a:p>
            <a:pPr marL="285750" indent="-285750" algn="just">
              <a:buFont typeface="Wingdings" panose="05000000000000000000" pitchFamily="2" charset="2"/>
              <a:buChar char="q"/>
            </a:pPr>
            <a:r>
              <a:rPr lang="en-US" dirty="0">
                <a:effectLst/>
              </a:rPr>
              <a:t>UNESCO Institute for Statistics. (2018). </a:t>
            </a:r>
            <a:r>
              <a:rPr lang="en-US" i="1" dirty="0">
                <a:effectLst/>
              </a:rPr>
              <a:t>UNESCO UIS</a:t>
            </a:r>
            <a:r>
              <a:rPr lang="en-US" dirty="0">
                <a:effectLst/>
              </a:rPr>
              <a:t>. Retrieved March 22, 2023, from http://uis.unesco.org/sites/default/files/documents/ip51-global-framework-reference-digital-literacy-skills-2018-en.pdf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5592</TotalTime>
  <Words>2623</Words>
  <Application>Microsoft Office PowerPoint</Application>
  <PresentationFormat>Widescreen</PresentationFormat>
  <Paragraphs>218</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Expo Serif Pro</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140</cp:revision>
  <dcterms:created xsi:type="dcterms:W3CDTF">2021-08-03T13:03:26Z</dcterms:created>
  <dcterms:modified xsi:type="dcterms:W3CDTF">2023-03-23T21:26:25Z</dcterms:modified>
</cp:coreProperties>
</file>