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8" r:id="rId1"/>
  </p:sldMasterIdLst>
  <p:notesMasterIdLst>
    <p:notesMasterId r:id="rId14"/>
  </p:notesMasterIdLst>
  <p:handoutMasterIdLst>
    <p:handoutMasterId r:id="rId15"/>
  </p:handoutMasterIdLst>
  <p:sldIdLst>
    <p:sldId id="256" r:id="rId2"/>
    <p:sldId id="369" r:id="rId3"/>
    <p:sldId id="380" r:id="rId4"/>
    <p:sldId id="365" r:id="rId5"/>
    <p:sldId id="371" r:id="rId6"/>
    <p:sldId id="370" r:id="rId7"/>
    <p:sldId id="366" r:id="rId8"/>
    <p:sldId id="367" r:id="rId9"/>
    <p:sldId id="373" r:id="rId10"/>
    <p:sldId id="379" r:id="rId11"/>
    <p:sldId id="382" r:id="rId12"/>
    <p:sldId id="297" r:id="rId13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06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6282" autoAdjust="0"/>
  </p:normalViewPr>
  <p:slideViewPr>
    <p:cSldViewPr>
      <p:cViewPr varScale="1">
        <p:scale>
          <a:sx n="76" d="100"/>
          <a:sy n="76" d="100"/>
        </p:scale>
        <p:origin x="687" y="4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3113D46D-4065-4A17-BF4D-6C30E413B4D1}" type="datetimeFigureOut">
              <a:rPr lang="en-US"/>
              <a:pPr>
                <a:defRPr/>
              </a:pPr>
              <a:t>5/28/2025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D42E491-B660-402F-B9F4-9CDE4A5A3D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50964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48B9DC0-9837-4C0D-91BC-480B9B759597}" type="datetimeFigureOut">
              <a:rPr lang="en-US"/>
              <a:pPr>
                <a:defRPr/>
              </a:pPr>
              <a:t>5/28/2025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33DB91E-1848-49E0-A451-46FC7AAC16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89745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25415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4174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90407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5D09203-26C8-41C2-A1A2-75D29EF0E4F5}" type="slidenum">
              <a:rPr lang="en-US" smtClean="0">
                <a:latin typeface="Calibri" panose="020F0502020204030204" pitchFamily="34" charset="0"/>
              </a:rPr>
              <a:pPr/>
              <a:t>12</a:t>
            </a:fld>
            <a:endParaRPr 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00913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FE3D05-E49F-4AB4-A10A-303593E7A55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5/28/2025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7E4EF3-2510-4CA4-AC11-B867A8637131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5394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585A118-EBFB-4B26-899A-2119EABDE53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5/28/2025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E69E91-E87B-45DD-B099-93F3FF06128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80329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9E315D-89BE-4855-BACE-FBC3909E2A7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5/28/2025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831CBB-B184-4CEE-A904-A90280CB53B4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3038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8E74281-ABC8-473B-A89E-9F4118249E8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5/28/2025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12B6BE-D494-49E6-A5E5-2B4EDE9C3F67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1797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E47BA70-00A0-49DB-90E8-CB5ECD9B109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5/28/2025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953389-D827-46B3-AA9C-A956CB533B55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89315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E0661AA-0B9A-4C33-8B10-E114C41B2AA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5/28/2025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39D963-7E45-43CD-BD7B-F60E9EF7FF00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092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FD98A0-AD63-4A8B-B2ED-5A8DBC33BD9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5/28/2025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5EBB11-54BE-472D-9F59-4E294CA4F9F4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7736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E7CC6D-7003-45BF-A175-1015924C295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5/28/2025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FCABA0-58EF-47D2-BCD9-ABA7B4732CA0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3679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389063-28AC-4D41-9AA1-8BDAB87C7FD5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27C7C6-24F9-4E54-A0BB-9D3CD783730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5/28/2025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4518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5/28/2025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2172626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5/28/2025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21756235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5/28/2025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9895364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5/28/2025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34209985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5/28/2025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7176944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BDD2BA-44F9-4AB4-BD82-D6DDDEB0278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5/28/2025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8BD21F-160C-4AE3-9057-B29D6E510D0B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56153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FB3E57F-9079-4ABB-BB29-54F2B86C262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5/28/2025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6382C3-FD8A-4893-B827-E3EC5FB4D3DD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2255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5/28/2025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033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9" r:id="rId1"/>
    <p:sldLayoutId id="2147483940" r:id="rId2"/>
    <p:sldLayoutId id="2147483941" r:id="rId3"/>
    <p:sldLayoutId id="2147483942" r:id="rId4"/>
    <p:sldLayoutId id="2147483943" r:id="rId5"/>
    <p:sldLayoutId id="2147483944" r:id="rId6"/>
    <p:sldLayoutId id="2147483945" r:id="rId7"/>
    <p:sldLayoutId id="2147483946" r:id="rId8"/>
    <p:sldLayoutId id="2147483947" r:id="rId9"/>
    <p:sldLayoutId id="2147483948" r:id="rId10"/>
    <p:sldLayoutId id="2147483949" r:id="rId11"/>
    <p:sldLayoutId id="2147483950" r:id="rId12"/>
    <p:sldLayoutId id="2147483951" r:id="rId13"/>
    <p:sldLayoutId id="2147483952" r:id="rId14"/>
    <p:sldLayoutId id="2147483953" r:id="rId15"/>
    <p:sldLayoutId id="2147483954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cambridge.org/eg/academic/subjects/philosophy/philosophy-science/mathematics-and-its-logics-philosophical-essays?format=PB#bookPeople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EDD6B402-2B6C-C664-45AD-B390F15E36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79" y="3428988"/>
            <a:ext cx="41" cy="2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24D8972-7BA6-89C3-C0A8-166C3C9494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1793"/>
            <a:ext cx="12192000" cy="6734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6769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Welcome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  <p:sp>
        <p:nvSpPr>
          <p:cNvPr id="2" name="Rectangle: Rounded Corners 22">
            <a:extLst>
              <a:ext uri="{FF2B5EF4-FFF2-40B4-BE49-F238E27FC236}">
                <a16:creationId xmlns:a16="http://schemas.microsoft.com/office/drawing/2014/main" id="{E143D2FA-981A-9A75-C602-0B2D207CA0F1}"/>
              </a:ext>
            </a:extLst>
          </p:cNvPr>
          <p:cNvSpPr/>
          <p:nvPr/>
        </p:nvSpPr>
        <p:spPr>
          <a:xfrm>
            <a:off x="609600" y="5562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B87B191-17F7-68ED-DFB3-C3ED29E9AE7E}"/>
              </a:ext>
            </a:extLst>
          </p:cNvPr>
          <p:cNvSpPr txBox="1"/>
          <p:nvPr/>
        </p:nvSpPr>
        <p:spPr>
          <a:xfrm>
            <a:off x="2667000" y="6000254"/>
            <a:ext cx="88852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0 -  Overview              Dr. Israa Lewaa                                     Mathematics 1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B3B43EC4-E910-1EEC-B444-074D660F1958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1325563"/>
          </a:xfrm>
          <a:prstGeom prst="flowChartAlternateProcess">
            <a:avLst/>
          </a:prstGeom>
        </p:spPr>
        <p:txBody>
          <a:bodyPr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base">
              <a:spcAft>
                <a:spcPts val="0"/>
              </a:spcAft>
            </a:pPr>
            <a:r>
              <a:rPr lang="en-US" b="1" dirty="0"/>
              <a:t>Course Overview</a:t>
            </a:r>
            <a:endParaRPr lang="en-US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FE33C79-8483-1EC6-12E3-15C07501CEB2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Welcome</a:t>
            </a: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DCA54D99-6242-AE38-225C-A789B99D2287}"/>
              </a:ext>
            </a:extLst>
          </p:cNvPr>
          <p:cNvSpPr/>
          <p:nvPr/>
        </p:nvSpPr>
        <p:spPr>
          <a:xfrm>
            <a:off x="11963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FE911AD0-24A0-F7E1-D828-51C70B23FD0F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BE578566-F29E-40C8-791D-E0F6CA6EE9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0400" y="1236749"/>
            <a:ext cx="4700588" cy="428625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2D91535-50A1-0ADF-9353-CF9FBB214050}"/>
              </a:ext>
            </a:extLst>
          </p:cNvPr>
          <p:cNvSpPr/>
          <p:nvPr/>
        </p:nvSpPr>
        <p:spPr>
          <a:xfrm>
            <a:off x="1566413" y="5901615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9DAC29C3-CBD4-FA07-247D-AF6ED89E206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5567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59CC0AA3-3814-E550-BFC5-EEB6AF67AD4B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BDAF8354-769F-6EE0-B825-A8EA09B2EB1A}"/>
              </a:ext>
            </a:extLst>
          </p:cNvPr>
          <p:cNvSpPr/>
          <p:nvPr/>
        </p:nvSpPr>
        <p:spPr>
          <a:xfrm>
            <a:off x="-136533" y="22860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E5FC1750-13A9-B198-BACC-0C9F41D3BE42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Who I am?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7F29AD8-4904-6343-6D37-2E5A8E6A5FC3}"/>
              </a:ext>
            </a:extLst>
          </p:cNvPr>
          <p:cNvSpPr txBox="1"/>
          <p:nvPr/>
        </p:nvSpPr>
        <p:spPr>
          <a:xfrm>
            <a:off x="698572" y="1389219"/>
            <a:ext cx="9664628" cy="4097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Dr. Israa Lewaa</a:t>
            </a:r>
          </a:p>
          <a:p>
            <a:pPr marL="800100" marR="0" lvl="1" indent="-342900" algn="l" defTabSz="914400" rtl="0" eaLnBrk="0" fontAlgn="base" latinLnBrk="0" hangingPunct="0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Lecturer in Statistics and Mathematics </a:t>
            </a:r>
          </a:p>
          <a:p>
            <a:pPr marL="1257300" marR="0" lvl="2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Ph.D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from Faculty of Economics and Political Science, Cairo University, Statistics Department. </a:t>
            </a:r>
          </a:p>
          <a:p>
            <a:pPr marL="1257300" marR="0" lvl="2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Thesis: “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Statistical data integration Using A latent Class Model”.</a:t>
            </a:r>
          </a:p>
          <a:p>
            <a:pPr marL="1257300" marR="0" lvl="2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M.Sc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from Faculty of Economics and Political Science, Cairo University, Statistics Department. </a:t>
            </a:r>
          </a:p>
          <a:p>
            <a:pPr marL="1257300" marR="0" lvl="2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B.Sc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from Faculty of Economics and Political Science, Cairo University, Statistics Department. </a:t>
            </a:r>
          </a:p>
        </p:txBody>
      </p:sp>
      <p:sp>
        <p:nvSpPr>
          <p:cNvPr id="4" name="Rectangle: Rounded Corners 22">
            <a:extLst>
              <a:ext uri="{FF2B5EF4-FFF2-40B4-BE49-F238E27FC236}">
                <a16:creationId xmlns:a16="http://schemas.microsoft.com/office/drawing/2014/main" id="{2B8E6B37-7968-8E58-0BDA-FA2CB5583A5E}"/>
              </a:ext>
            </a:extLst>
          </p:cNvPr>
          <p:cNvSpPr/>
          <p:nvPr/>
        </p:nvSpPr>
        <p:spPr>
          <a:xfrm>
            <a:off x="609600" y="5562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8AE0428-9220-4F83-2516-4CF2DBBD7C5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3BB0523-5663-8CEE-8B89-6784168EBC1D}"/>
              </a:ext>
            </a:extLst>
          </p:cNvPr>
          <p:cNvSpPr txBox="1"/>
          <p:nvPr/>
        </p:nvSpPr>
        <p:spPr>
          <a:xfrm>
            <a:off x="2667000" y="6000254"/>
            <a:ext cx="88852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0 -  Overview              Dr. Israa Lewaa                                     Mathematics 1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07605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66287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course that will be taught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  <p:sp>
        <p:nvSpPr>
          <p:cNvPr id="15" name="مستطيل 14"/>
          <p:cNvSpPr/>
          <p:nvPr/>
        </p:nvSpPr>
        <p:spPr>
          <a:xfrm>
            <a:off x="3200400" y="1371364"/>
            <a:ext cx="4426085" cy="719847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Aardvark Cafe" pitchFamily="2" charset="0"/>
              </a:rPr>
              <a:t>Mathematics </a:t>
            </a:r>
            <a:endParaRPr lang="en-US" dirty="0">
              <a:latin typeface="Aardvark Cafe" pitchFamily="2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C081220-E3FB-8432-872D-A1FCF175E2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4777" y="2260865"/>
            <a:ext cx="7457329" cy="3656959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3C2DF391-9EC3-F1EB-1263-72DEFE7D8DE6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course that will be taught</a:t>
            </a: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E02AD14F-8F19-C452-E62C-36B394B84904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90F9B820-ABB9-CFB1-C5FF-AD103F6D7F99}"/>
              </a:ext>
            </a:extLst>
          </p:cNvPr>
          <p:cNvSpPr/>
          <p:nvPr/>
        </p:nvSpPr>
        <p:spPr>
          <a:xfrm>
            <a:off x="-136533" y="21336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EFF5ACCD-B24B-740D-C852-C1CCFEDF256E}"/>
              </a:ext>
            </a:extLst>
          </p:cNvPr>
          <p:cNvSpPr/>
          <p:nvPr/>
        </p:nvSpPr>
        <p:spPr>
          <a:xfrm>
            <a:off x="1447800" y="584244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61A3A1BA-FAC8-6691-83E1-D2C9B71C6BF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D0E65D0-C087-02B1-7790-9EA2BEAE3DC1}"/>
              </a:ext>
            </a:extLst>
          </p:cNvPr>
          <p:cNvSpPr txBox="1"/>
          <p:nvPr/>
        </p:nvSpPr>
        <p:spPr>
          <a:xfrm>
            <a:off x="2667000" y="6000254"/>
            <a:ext cx="88852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0 -  Overview              Dr. Israa Lewaa                                     Mathematics 1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22974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59843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Primary Goal of This Course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447800" y="1360335"/>
            <a:ext cx="9936163" cy="482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sz="2800" b="1" i="1" dirty="0">
                <a:solidFill>
                  <a:srgbClr val="FF0000"/>
                </a:solidFill>
              </a:rPr>
              <a:t>This course aims to:</a:t>
            </a:r>
          </a:p>
          <a:p>
            <a:pPr marL="403225" lvl="1">
              <a:lnSpc>
                <a:spcPct val="150000"/>
              </a:lnSpc>
              <a:defRPr/>
            </a:pPr>
            <a:r>
              <a:rPr lang="en-US" sz="2400" dirty="0">
                <a:solidFill>
                  <a:srgbClr val="0070C0"/>
                </a:solidFill>
              </a:rPr>
              <a:t> Provide students with concepts of </a:t>
            </a: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Function, </a:t>
            </a: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Continuity and limits,</a:t>
            </a: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 Derivatives, </a:t>
            </a: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Integration,</a:t>
            </a: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Calculus by  Python,</a:t>
            </a:r>
          </a:p>
          <a:p>
            <a:pPr marL="403225"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400" dirty="0">
                <a:solidFill>
                  <a:srgbClr val="0070C0"/>
                </a:solidFill>
              </a:rPr>
              <a:t> and other  Mathematical topics.</a:t>
            </a:r>
            <a:endParaRPr lang="ar-YE" sz="2400" dirty="0">
              <a:solidFill>
                <a:srgbClr val="0070C0"/>
              </a:solidFill>
            </a:endParaRPr>
          </a:p>
          <a:p>
            <a:pPr lvl="1">
              <a:lnSpc>
                <a:spcPct val="150000"/>
              </a:lnSpc>
              <a:defRPr/>
            </a:pPr>
            <a:endParaRPr lang="ar-YE" sz="2400" dirty="0">
              <a:solidFill>
                <a:srgbClr val="0070C0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E2A5AC9B-60E9-6C82-6215-CBD0D8851935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Primary Goal of This Course</a:t>
            </a: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ECE470DF-4D47-FAE0-1CAD-E766B274B4BC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FE77F91C-D92F-055D-5ED1-FA17427960AB}"/>
              </a:ext>
            </a:extLst>
          </p:cNvPr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9D90B84A-48BD-6850-1CEB-2880D492A662}"/>
              </a:ext>
            </a:extLst>
          </p:cNvPr>
          <p:cNvSpPr/>
          <p:nvPr/>
        </p:nvSpPr>
        <p:spPr>
          <a:xfrm>
            <a:off x="1662953" y="57912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59D6B519-1450-53DA-F967-DD2D0AE610D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A4A7D87-BE19-8D05-72F5-A27D1222D5F2}"/>
              </a:ext>
            </a:extLst>
          </p:cNvPr>
          <p:cNvSpPr txBox="1"/>
          <p:nvPr/>
        </p:nvSpPr>
        <p:spPr>
          <a:xfrm>
            <a:off x="2667000" y="6000254"/>
            <a:ext cx="88852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0 -  Overview              Dr. Israa Lewaa                                     Mathematics 1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73993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506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Learning Resources: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456353" y="1369463"/>
            <a:ext cx="8059610" cy="4757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buFont typeface="Wingdings" panose="05000000000000000000" pitchFamily="2" charset="2"/>
              <a:buChar char="Ø"/>
              <a:defRPr/>
            </a:pPr>
            <a:r>
              <a:rPr lang="ar-YE" sz="24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>
                <a:solidFill>
                  <a:srgbClr val="002060"/>
                </a:solidFill>
              </a:rPr>
              <a:t>Credit Hours</a:t>
            </a:r>
            <a:r>
              <a:rPr lang="en-US" sz="2000" dirty="0">
                <a:solidFill>
                  <a:srgbClr val="002060"/>
                </a:solidFill>
              </a:rPr>
              <a:t>: </a:t>
            </a:r>
            <a:endParaRPr lang="ar-YE" sz="2000" dirty="0">
              <a:solidFill>
                <a:srgbClr val="002060"/>
              </a:solidFill>
            </a:endParaRPr>
          </a:p>
          <a:p>
            <a:endParaRPr lang="ar-YE" sz="1600" dirty="0">
              <a:solidFill>
                <a:srgbClr val="002060"/>
              </a:solidFill>
            </a:endParaRPr>
          </a:p>
          <a:p>
            <a:pPr marL="446088" indent="-446088"/>
            <a:r>
              <a:rPr lang="en-US" sz="2000" dirty="0">
                <a:solidFill>
                  <a:srgbClr val="002060"/>
                </a:solidFill>
              </a:rPr>
              <a:t>3 credit hours.  </a:t>
            </a:r>
            <a:endParaRPr lang="en-US" sz="1600" dirty="0">
              <a:solidFill>
                <a:srgbClr val="002060"/>
              </a:solidFill>
            </a:endParaRPr>
          </a:p>
          <a:p>
            <a:pPr lvl="1">
              <a:defRPr/>
            </a:pPr>
            <a:endParaRPr lang="ar-YE" sz="2000" dirty="0">
              <a:solidFill>
                <a:srgbClr val="002060"/>
              </a:solidFill>
            </a:endParaRPr>
          </a:p>
          <a:p>
            <a:pPr lvl="1" indent="-457200">
              <a:buFont typeface="Wingdings" pitchFamily="2" charset="2"/>
              <a:buChar char="Ø"/>
              <a:defRPr/>
            </a:pPr>
            <a:r>
              <a:rPr lang="en-US" sz="2000" b="1" i="1" dirty="0">
                <a:solidFill>
                  <a:srgbClr val="002060"/>
                </a:solidFill>
              </a:rPr>
              <a:t>Required Textbook: </a:t>
            </a:r>
            <a:endParaRPr lang="ar-YE" sz="2000" b="1" i="1" dirty="0">
              <a:solidFill>
                <a:srgbClr val="002060"/>
              </a:solidFill>
            </a:endParaRPr>
          </a:p>
          <a:p>
            <a:pPr marL="79311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US" sz="1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Introductory Mathematical Analysis/ Ernest </a:t>
            </a:r>
            <a:r>
              <a:rPr lang="en-US" sz="1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Haeussler</a:t>
            </a:r>
            <a:r>
              <a:rPr lang="en-US" sz="1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Richard Paul and Richard Wood.</a:t>
            </a:r>
            <a:endParaRPr lang="en-US" sz="18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576263" indent="-65088" algn="l">
              <a:buFont typeface="+mj-lt"/>
              <a:buAutoNum type="arabicPeriod"/>
            </a:pP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</a:rPr>
              <a:t>Doing Math with Python: Use Programming to Explore Algebra, Statistics, Calculus, and More!/ Amit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Saha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</a:rPr>
              <a:t>.</a:t>
            </a:r>
          </a:p>
          <a:p>
            <a:pPr marL="514350" lvl="1" indent="-514350">
              <a:buAutoNum type="arabicPeriod"/>
              <a:defRPr/>
            </a:pPr>
            <a:endParaRPr lang="en-US" dirty="0">
              <a:solidFill>
                <a:srgbClr val="002060"/>
              </a:solidFill>
            </a:endParaRPr>
          </a:p>
          <a:p>
            <a:pPr lvl="1" indent="-457200">
              <a:buFont typeface="Wingdings" panose="05000000000000000000" pitchFamily="2" charset="2"/>
              <a:buChar char="Ø"/>
              <a:defRPr/>
            </a:pPr>
            <a:r>
              <a:rPr lang="en-US" sz="2000" b="1" i="1" dirty="0">
                <a:solidFill>
                  <a:srgbClr val="002060"/>
                </a:solidFill>
              </a:rPr>
              <a:t>Essential References:</a:t>
            </a:r>
          </a:p>
          <a:p>
            <a:pPr algn="l" rtl="0"/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Mathematics and Its Logics/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Geoffrey Hellman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, University of Minnesota</a:t>
            </a:r>
          </a:p>
          <a:p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Calculus, 6th-edition/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james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stewart</a:t>
            </a:r>
            <a:endParaRPr lang="en-US" sz="2000" dirty="0">
              <a:solidFill>
                <a:srgbClr val="002060"/>
              </a:solidFill>
              <a:latin typeface="Times New Roman" panose="02020603050405020304" pitchFamily="18" charset="0"/>
              <a:cs typeface="Arial" panose="020B0604020202020204" pitchFamily="34" charset="0"/>
            </a:endParaRPr>
          </a:p>
          <a:p>
            <a:pPr lvl="1" indent="-457200">
              <a:buFont typeface="Wingdings" panose="05000000000000000000" pitchFamily="2" charset="2"/>
              <a:buChar char="Ø"/>
              <a:defRPr/>
            </a:pPr>
            <a:endParaRPr lang="en-US" sz="2000" b="1" i="1" dirty="0">
              <a:solidFill>
                <a:srgbClr val="002060"/>
              </a:solidFill>
            </a:endParaRPr>
          </a:p>
          <a:p>
            <a:pPr marL="0" lvl="1">
              <a:defRPr/>
            </a:pPr>
            <a:endParaRPr lang="en-US" sz="2400" b="1" i="1" dirty="0">
              <a:solidFill>
                <a:srgbClr val="002060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56EDC1EB-811A-3892-E787-1C0E6D7F7E25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</a:rPr>
              <a:t>Learning Resources</a:t>
            </a:r>
            <a:endParaRPr lang="en-US" sz="36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54155A07-9CC4-D07A-BF5C-E534CBC96A5D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CCC4EC4A-32B9-D70D-AE31-4426287108DB}"/>
              </a:ext>
            </a:extLst>
          </p:cNvPr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3C2943BF-8F81-1CA7-D368-95FF1099DA15}"/>
              </a:ext>
            </a:extLst>
          </p:cNvPr>
          <p:cNvSpPr/>
          <p:nvPr/>
        </p:nvSpPr>
        <p:spPr>
          <a:xfrm>
            <a:off x="609600" y="5562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2926C984-3C1C-D47E-E90E-59CDDB6848A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B508DB9-11F8-D330-9EA7-0A97517898D4}"/>
              </a:ext>
            </a:extLst>
          </p:cNvPr>
          <p:cNvSpPr txBox="1"/>
          <p:nvPr/>
        </p:nvSpPr>
        <p:spPr>
          <a:xfrm>
            <a:off x="2667000" y="6000254"/>
            <a:ext cx="88852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0 -  Overview              Dr. Israa Lewaa                                     Mathematics 1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84495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55547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This Course is About</a:t>
            </a:r>
          </a:p>
        </p:txBody>
      </p:sp>
      <p:sp>
        <p:nvSpPr>
          <p:cNvPr id="10" name="Rectangle 9"/>
          <p:cNvSpPr/>
          <p:nvPr/>
        </p:nvSpPr>
        <p:spPr>
          <a:xfrm>
            <a:off x="1447800" y="1593267"/>
            <a:ext cx="9936480" cy="4533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 course  will  help students to </a:t>
            </a:r>
          </a:p>
          <a:p>
            <a:pPr marL="342900" lvl="1" indent="288925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r>
              <a:rPr lang="en-US" sz="1800" dirty="0">
                <a:solidFill>
                  <a:srgbClr val="212529"/>
                </a:solidFill>
                <a:effectLst/>
                <a:latin typeface="Open Sans" panose="020B0606030504020204" pitchFamily="34" charset="0"/>
                <a:ea typeface="Times New Roman" panose="02020603050405020304" pitchFamily="18" charset="0"/>
              </a:rPr>
              <a:t>Understand different types of functions and how to graph it ,</a:t>
            </a:r>
            <a:endParaRPr lang="en-US" sz="1800" dirty="0">
              <a:solidFill>
                <a:srgbClr val="212529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288925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dirty="0">
                <a:solidFill>
                  <a:srgbClr val="212529"/>
                </a:solidFill>
                <a:latin typeface="Open Sans" panose="020B0606030504020204" pitchFamily="34" charset="0"/>
              </a:rPr>
              <a:t>Compute limits, derivatives, and definite &amp; indefinite integrals of algebraic, logarithmic and exponential functions,</a:t>
            </a:r>
          </a:p>
          <a:p>
            <a:pPr marL="342900" marR="0" lvl="0" indent="288925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dirty="0">
                <a:solidFill>
                  <a:srgbClr val="212529"/>
                </a:solidFill>
                <a:latin typeface="Open Sans" panose="020B0606030504020204" pitchFamily="34" charset="0"/>
              </a:rPr>
              <a:t>Analyze functions and their graphs as informed by limits and derivatives, and</a:t>
            </a:r>
          </a:p>
          <a:p>
            <a:pPr marL="342900" marR="0" lvl="0" indent="288925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dirty="0">
                <a:solidFill>
                  <a:srgbClr val="212529"/>
                </a:solidFill>
                <a:latin typeface="Open Sans" panose="020B0606030504020204" pitchFamily="34" charset="0"/>
              </a:rPr>
              <a:t>Solve applied problems using differentiation and integration.</a:t>
            </a:r>
          </a:p>
          <a:p>
            <a:pPr marL="342900" marR="0" lvl="0" indent="288925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dirty="0">
                <a:solidFill>
                  <a:srgbClr val="212529"/>
                </a:solidFill>
                <a:latin typeface="Open Sans" panose="020B0606030504020204" pitchFamily="34" charset="0"/>
              </a:rPr>
              <a:t>Determine the continuity and differentiability of a function at a point and on a set;</a:t>
            </a:r>
          </a:p>
          <a:p>
            <a:pPr marL="342900" marR="0" lvl="0" indent="288925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dirty="0">
                <a:solidFill>
                  <a:srgbClr val="212529"/>
                </a:solidFill>
                <a:latin typeface="Open Sans" panose="020B0606030504020204" pitchFamily="34" charset="0"/>
              </a:rPr>
              <a:t>Use the derivative of a function to determine the properties of the graph of the function and use the graph of a function to estimate its derivative;</a:t>
            </a:r>
          </a:p>
          <a:p>
            <a:pPr marL="342900" marR="0" lvl="0" indent="288925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dirty="0">
                <a:solidFill>
                  <a:srgbClr val="212529"/>
                </a:solidFill>
                <a:latin typeface="Open Sans" panose="020B0606030504020204" pitchFamily="34" charset="0"/>
              </a:rPr>
              <a:t>Use appropriate modern technology to explore calculus concepts.</a:t>
            </a:r>
          </a:p>
          <a:p>
            <a:pPr lvl="1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9D2F614B-F731-CD6E-C925-A2244EA23D93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This Course is About</a:t>
            </a: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9A073F40-66A2-CF75-3D2D-F7EFB38912B1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CBF15B17-CEC9-9950-6C25-010E8D4B7890}"/>
              </a:ext>
            </a:extLst>
          </p:cNvPr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18DBE1B6-E8C2-52C5-1F7E-CB138BDF6639}"/>
              </a:ext>
            </a:extLst>
          </p:cNvPr>
          <p:cNvSpPr/>
          <p:nvPr/>
        </p:nvSpPr>
        <p:spPr>
          <a:xfrm>
            <a:off x="609600" y="5562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E6D5CA24-76D8-D5A2-EF68-10ACD812017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0608FBE-C9D4-B081-389B-48A592169CE7}"/>
              </a:ext>
            </a:extLst>
          </p:cNvPr>
          <p:cNvSpPr txBox="1"/>
          <p:nvPr/>
        </p:nvSpPr>
        <p:spPr>
          <a:xfrm>
            <a:off x="2667000" y="6000254"/>
            <a:ext cx="88852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0 -  Overview              Dr. Israa Lewaa                                     Mathematics 1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61645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53399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Units of Course Contents</a:t>
            </a: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938838" y="1307436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rgbClr val="FF0000"/>
                </a:solidFill>
              </a:rPr>
              <a:t>Lecture Structure</a:t>
            </a:r>
            <a:r>
              <a:rPr lang="en-US" sz="2400" dirty="0">
                <a:solidFill>
                  <a:srgbClr val="FF0000"/>
                </a:solidFill>
              </a:rPr>
              <a:t>: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9AC48D2A-DA45-AB64-EF2C-ADD470B78F55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Units of Course Contents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CA45139-3AA1-9673-8541-E347DCD9F4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1" y="1783668"/>
            <a:ext cx="8435802" cy="3848615"/>
          </a:xfrm>
          <a:prstGeom prst="rect">
            <a:avLst/>
          </a:prstGeom>
        </p:spPr>
      </p:pic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A9726638-1099-EC40-7C89-77C760D924A9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6C8DC481-CFB9-F65F-16A4-BEF15B3911FD}"/>
              </a:ext>
            </a:extLst>
          </p:cNvPr>
          <p:cNvSpPr/>
          <p:nvPr/>
        </p:nvSpPr>
        <p:spPr>
          <a:xfrm>
            <a:off x="-136533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8BFDEB56-F73B-FA1C-D045-10E64AFA06E3}"/>
              </a:ext>
            </a:extLst>
          </p:cNvPr>
          <p:cNvSpPr/>
          <p:nvPr/>
        </p:nvSpPr>
        <p:spPr>
          <a:xfrm>
            <a:off x="609600" y="5562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3C112790-53DA-1AB8-D071-E178BEE7191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9294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40511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Information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  <p:pic>
        <p:nvPicPr>
          <p:cNvPr id="16" name="Picture 2" descr="EXAM | University of Lapland">
            <a:extLst>
              <a:ext uri="{FF2B5EF4-FFF2-40B4-BE49-F238E27FC236}">
                <a16:creationId xmlns:a16="http://schemas.microsoft.com/office/drawing/2014/main" id="{8C68F710-40D9-0EE7-20FB-0DB52FC40C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061" y="2720712"/>
            <a:ext cx="2856985" cy="1589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2A127C9F-3E6F-9114-3375-9B966F6CE916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Information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3A6BD14-F891-DE14-785E-5EBCE612FF6B}"/>
              </a:ext>
            </a:extLst>
          </p:cNvPr>
          <p:cNvSpPr>
            <a:spLocks noGrp="1" noChangeArrowheads="1"/>
          </p:cNvSpPr>
          <p:nvPr/>
        </p:nvSpPr>
        <p:spPr>
          <a:xfrm>
            <a:off x="4613370" y="1828800"/>
            <a:ext cx="5978430" cy="33321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GB" sz="3200" dirty="0">
                <a:solidFill>
                  <a:srgbClr val="002060"/>
                </a:solidFill>
              </a:rPr>
              <a:t>Short Exam</a:t>
            </a:r>
          </a:p>
          <a:p>
            <a:pPr lvl="1">
              <a:lnSpc>
                <a:spcPct val="90000"/>
              </a:lnSpc>
            </a:pPr>
            <a:r>
              <a:rPr lang="en-US" sz="2800" dirty="0">
                <a:solidFill>
                  <a:srgbClr val="002060"/>
                </a:solidFill>
              </a:rPr>
              <a:t>80</a:t>
            </a:r>
            <a:r>
              <a:rPr lang="en-GB" sz="2800" dirty="0">
                <a:solidFill>
                  <a:srgbClr val="002060"/>
                </a:solidFill>
              </a:rPr>
              <a:t>% mark</a:t>
            </a:r>
            <a:r>
              <a:rPr lang="en-US" sz="2800" dirty="0">
                <a:solidFill>
                  <a:srgbClr val="002060"/>
                </a:solidFill>
              </a:rPr>
              <a:t>s</a:t>
            </a:r>
            <a:endParaRPr lang="en-GB" sz="2800" dirty="0">
              <a:solidFill>
                <a:srgbClr val="002060"/>
              </a:solidFill>
            </a:endParaRPr>
          </a:p>
          <a:p>
            <a:pPr lvl="2">
              <a:lnSpc>
                <a:spcPct val="90000"/>
              </a:lnSpc>
            </a:pPr>
            <a:r>
              <a:rPr lang="en-GB" sz="2400" dirty="0">
                <a:solidFill>
                  <a:srgbClr val="002060"/>
                </a:solidFill>
              </a:rPr>
              <a:t>Count of short Exam 10 (Weekly)</a:t>
            </a:r>
          </a:p>
          <a:p>
            <a:pPr lvl="2">
              <a:lnSpc>
                <a:spcPct val="90000"/>
              </a:lnSpc>
            </a:pPr>
            <a:r>
              <a:rPr lang="en-GB" sz="2400" dirty="0">
                <a:solidFill>
                  <a:srgbClr val="002060"/>
                </a:solidFill>
              </a:rPr>
              <a:t>8 Marks for each of short Exam. </a:t>
            </a:r>
          </a:p>
          <a:p>
            <a:pPr lvl="2">
              <a:lnSpc>
                <a:spcPct val="90000"/>
              </a:lnSpc>
            </a:pPr>
            <a:endParaRPr lang="en-GB" sz="2400" dirty="0">
              <a:solidFill>
                <a:srgbClr val="002060"/>
              </a:solidFill>
            </a:endParaRPr>
          </a:p>
          <a:p>
            <a:pPr lvl="1">
              <a:lnSpc>
                <a:spcPct val="90000"/>
              </a:lnSpc>
            </a:pPr>
            <a:r>
              <a:rPr lang="en-US" sz="2800" dirty="0">
                <a:solidFill>
                  <a:srgbClr val="002060"/>
                </a:solidFill>
              </a:rPr>
              <a:t>20</a:t>
            </a:r>
            <a:r>
              <a:rPr lang="en-GB" sz="2800" dirty="0">
                <a:solidFill>
                  <a:srgbClr val="002060"/>
                </a:solidFill>
              </a:rPr>
              <a:t>% Final Examination</a:t>
            </a: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55440042-73DD-4BA3-17F5-46ED7BF4B15B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BE333931-70BC-78CD-FAB3-246FA7D89040}"/>
              </a:ext>
            </a:extLst>
          </p:cNvPr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7626DD13-B8BB-3921-546F-885F34900F60}"/>
              </a:ext>
            </a:extLst>
          </p:cNvPr>
          <p:cNvSpPr/>
          <p:nvPr/>
        </p:nvSpPr>
        <p:spPr>
          <a:xfrm>
            <a:off x="609600" y="5562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40B3CC7F-C88E-659C-B7CB-2DEE2AE4108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6D7EFB3-BF0F-64A4-CF10-36CCFC11D0D6}"/>
              </a:ext>
            </a:extLst>
          </p:cNvPr>
          <p:cNvSpPr txBox="1"/>
          <p:nvPr/>
        </p:nvSpPr>
        <p:spPr>
          <a:xfrm>
            <a:off x="2667000" y="6000254"/>
            <a:ext cx="88852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0 -  Overview              Dr. Israa Lewaa                                     Mathematics 1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2461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Google Shape;1103;p33">
            <a:extLst>
              <a:ext uri="{FF2B5EF4-FFF2-40B4-BE49-F238E27FC236}">
                <a16:creationId xmlns:a16="http://schemas.microsoft.com/office/drawing/2014/main" id="{A8AFFF94-2549-554A-A261-8AC7C77F1D82}"/>
              </a:ext>
            </a:extLst>
          </p:cNvPr>
          <p:cNvSpPr txBox="1">
            <a:spLocks/>
          </p:cNvSpPr>
          <p:nvPr/>
        </p:nvSpPr>
        <p:spPr>
          <a:xfrm>
            <a:off x="8590663" y="2278301"/>
            <a:ext cx="3425164" cy="2542884"/>
          </a:xfrm>
          <a:prstGeom prst="rect">
            <a:avLst/>
          </a:prstGeom>
          <a:solidFill>
            <a:schemeClr val="bg1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-- اللغة الأساسية في المحاضرات هي</a:t>
            </a:r>
            <a:r>
              <a:rPr lang="en-US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:</a:t>
            </a:r>
            <a:endParaRPr lang="ar-YE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Bader" pitchFamily="2" charset="-78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 </a:t>
            </a:r>
            <a:r>
              <a:rPr lang="ar-SA" sz="20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اللغة الإنجليزية </a:t>
            </a:r>
            <a:b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</a:br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-- الاختبارات باللغة الإنجليزية مع وجود</a:t>
            </a:r>
            <a:endParaRPr lang="ar-YE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Bader" pitchFamily="2" charset="-78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 </a:t>
            </a:r>
            <a:r>
              <a:rPr lang="ar-SA" sz="2000" b="1" dirty="0">
                <a:solidFill>
                  <a:schemeClr val="accent2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ترجمة للسؤال.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ADE30D8-090A-4588-1218-217DBA214A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5326" y="1009995"/>
            <a:ext cx="5609474" cy="4808121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46F858F6-5A6D-3D92-BF1E-84F3AF86C667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Assessment Method</a:t>
            </a: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FA322245-7169-79DB-425D-1BFAFE9688E7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71056297-B145-02DF-9954-B8603B7DEBEA}"/>
              </a:ext>
            </a:extLst>
          </p:cNvPr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C6AB2449-BC3C-6A55-E69C-1C3BD8DE3F99}"/>
              </a:ext>
            </a:extLst>
          </p:cNvPr>
          <p:cNvSpPr/>
          <p:nvPr/>
        </p:nvSpPr>
        <p:spPr>
          <a:xfrm>
            <a:off x="1371600" y="5965117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A770BFAF-5C89-724C-C8E0-F28125D91E6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021815" y="228338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E9372DC-EA51-A8EF-61F8-AAFF76D487D2}"/>
              </a:ext>
            </a:extLst>
          </p:cNvPr>
          <p:cNvSpPr txBox="1"/>
          <p:nvPr/>
        </p:nvSpPr>
        <p:spPr>
          <a:xfrm>
            <a:off x="2667000" y="6000254"/>
            <a:ext cx="88852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0 -  Overview              Dr. Israa Lewaa                                     Mathematics 1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8547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11</a:t>
            </a:fld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2819400" y="4343400"/>
            <a:ext cx="4648200" cy="570956"/>
          </a:xfrm>
          <a:prstGeom prst="round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FDAB541-6F57-D5DF-B46D-F58CA77A8EE2}"/>
              </a:ext>
            </a:extLst>
          </p:cNvPr>
          <p:cNvSpPr/>
          <p:nvPr/>
        </p:nvSpPr>
        <p:spPr>
          <a:xfrm>
            <a:off x="1676400" y="3807783"/>
            <a:ext cx="7412127" cy="533743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4DF4DED-2FD6-CA6D-A70B-94928242E27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74" b="86156"/>
          <a:stretch/>
        </p:blipFill>
        <p:spPr>
          <a:xfrm>
            <a:off x="1452954" y="1781585"/>
            <a:ext cx="7972111" cy="4088392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2057400" y="2590800"/>
            <a:ext cx="6553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b="1" dirty="0"/>
              <a:t>حلقة النقاش يوم من كل أسبوع وكافة التفاصيل متاحة على صفحة المودل </a:t>
            </a:r>
            <a:endParaRPr lang="en-US" sz="4000" b="1" dirty="0"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1792A7EF-62BE-0603-3AA3-E6F9B64BE730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Timing</a:t>
            </a:r>
          </a:p>
        </p:txBody>
      </p:sp>
      <p:sp>
        <p:nvSpPr>
          <p:cNvPr id="19" name="Rectangle: Rounded Corners 22">
            <a:extLst>
              <a:ext uri="{FF2B5EF4-FFF2-40B4-BE49-F238E27FC236}">
                <a16:creationId xmlns:a16="http://schemas.microsoft.com/office/drawing/2014/main" id="{B9FC5D08-96FF-A305-5E60-8A69DA0F5A51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: Rounded Corners 22">
            <a:extLst>
              <a:ext uri="{FF2B5EF4-FFF2-40B4-BE49-F238E27FC236}">
                <a16:creationId xmlns:a16="http://schemas.microsoft.com/office/drawing/2014/main" id="{662A478F-0FCF-5777-2F1F-21E5273D26F4}"/>
              </a:ext>
            </a:extLst>
          </p:cNvPr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angle: Rounded Corners 22">
            <a:extLst>
              <a:ext uri="{FF2B5EF4-FFF2-40B4-BE49-F238E27FC236}">
                <a16:creationId xmlns:a16="http://schemas.microsoft.com/office/drawing/2014/main" id="{7F6C2E02-6CA5-1D3E-A830-1CDB108F71A7}"/>
              </a:ext>
            </a:extLst>
          </p:cNvPr>
          <p:cNvSpPr/>
          <p:nvPr/>
        </p:nvSpPr>
        <p:spPr>
          <a:xfrm>
            <a:off x="674510" y="6041362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43F278E-1345-741C-CFFF-4C3F639FD8D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71697" y="65955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B9B6D35-230B-F142-08E2-2AF97E3687AE}"/>
              </a:ext>
            </a:extLst>
          </p:cNvPr>
          <p:cNvSpPr txBox="1"/>
          <p:nvPr/>
        </p:nvSpPr>
        <p:spPr>
          <a:xfrm>
            <a:off x="2514600" y="6237414"/>
            <a:ext cx="90376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0 -  Overview              Dr. Israa Lewaa                                     Mathematics 1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7886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5880E1B-9AE6-486B-BDD4-9CE0F37513D3}" type="slidenum">
              <a:rPr lang="en-US" smtClean="0">
                <a:solidFill>
                  <a:srgbClr val="045C75"/>
                </a:solidFill>
                <a:latin typeface="Constantia" panose="02030602050306030303" pitchFamily="18" charset="0"/>
              </a:rPr>
              <a:pPr/>
              <a:t>12</a:t>
            </a:fld>
            <a:endParaRPr lang="en-US">
              <a:solidFill>
                <a:srgbClr val="045C75"/>
              </a:solidFill>
              <a:latin typeface="Constantia" panose="02030602050306030303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F1165F4-8B05-DE45-8021-00287CC6DF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665" y="1104900"/>
            <a:ext cx="7571667" cy="4380650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Facet">
  <a:themeElements>
    <a:clrScheme name="Custom 1">
      <a:dk1>
        <a:srgbClr val="FFFFFF"/>
      </a:dk1>
      <a:lt1>
        <a:srgbClr val="FFFFFF"/>
      </a:lt1>
      <a:dk2>
        <a:srgbClr val="FFFFFF"/>
      </a:dk2>
      <a:lt2>
        <a:srgbClr val="FFFFFF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FFFFFF"/>
      </a:hlink>
      <a:folHlink>
        <a:srgbClr val="FFFFFF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5284</TotalTime>
  <Words>517</Words>
  <Application>Microsoft Office PowerPoint</Application>
  <PresentationFormat>Widescreen</PresentationFormat>
  <Paragraphs>90</Paragraphs>
  <Slides>12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Aardvark Cafe</vt:lpstr>
      <vt:lpstr>Arial</vt:lpstr>
      <vt:lpstr>Calibri</vt:lpstr>
      <vt:lpstr>Constantia</vt:lpstr>
      <vt:lpstr>Open Sans</vt:lpstr>
      <vt:lpstr>Tahoma</vt:lpstr>
      <vt:lpstr>Tajawal Medium</vt:lpstr>
      <vt:lpstr>Times New Roman</vt:lpstr>
      <vt:lpstr>Trebuchet MS</vt:lpstr>
      <vt:lpstr>Wingdings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kadhum</dc:creator>
  <cp:lastModifiedBy>Israa Lewaa</cp:lastModifiedBy>
  <cp:revision>176</cp:revision>
  <dcterms:created xsi:type="dcterms:W3CDTF">2012-10-04T04:34:07Z</dcterms:created>
  <dcterms:modified xsi:type="dcterms:W3CDTF">2025-05-28T10:36:17Z</dcterms:modified>
</cp:coreProperties>
</file>