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Lst>
  <p:notesMasterIdLst>
    <p:notesMasterId r:id="rId42"/>
  </p:notesMasterIdLst>
  <p:sldIdLst>
    <p:sldId id="480" r:id="rId2"/>
    <p:sldId id="481" r:id="rId3"/>
    <p:sldId id="308" r:id="rId4"/>
    <p:sldId id="303" r:id="rId5"/>
    <p:sldId id="482" r:id="rId6"/>
    <p:sldId id="261" r:id="rId7"/>
    <p:sldId id="262" r:id="rId8"/>
    <p:sldId id="263" r:id="rId9"/>
    <p:sldId id="264" r:id="rId10"/>
    <p:sldId id="487" r:id="rId11"/>
    <p:sldId id="266" r:id="rId12"/>
    <p:sldId id="267" r:id="rId13"/>
    <p:sldId id="268" r:id="rId14"/>
    <p:sldId id="271" r:id="rId15"/>
    <p:sldId id="272" r:id="rId16"/>
    <p:sldId id="273" r:id="rId17"/>
    <p:sldId id="274" r:id="rId18"/>
    <p:sldId id="276" r:id="rId19"/>
    <p:sldId id="278" r:id="rId20"/>
    <p:sldId id="486" r:id="rId21"/>
    <p:sldId id="279" r:id="rId22"/>
    <p:sldId id="282" r:id="rId23"/>
    <p:sldId id="283" r:id="rId24"/>
    <p:sldId id="284" r:id="rId25"/>
    <p:sldId id="285" r:id="rId26"/>
    <p:sldId id="287" r:id="rId27"/>
    <p:sldId id="484" r:id="rId28"/>
    <p:sldId id="288" r:id="rId29"/>
    <p:sldId id="289" r:id="rId30"/>
    <p:sldId id="291" r:id="rId31"/>
    <p:sldId id="292" r:id="rId32"/>
    <p:sldId id="483" r:id="rId33"/>
    <p:sldId id="293" r:id="rId34"/>
    <p:sldId id="294" r:id="rId35"/>
    <p:sldId id="295" r:id="rId36"/>
    <p:sldId id="296" r:id="rId37"/>
    <p:sldId id="297" r:id="rId38"/>
    <p:sldId id="302" r:id="rId39"/>
    <p:sldId id="48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8" autoAdjust="0"/>
    <p:restoredTop sz="94660"/>
  </p:normalViewPr>
  <p:slideViewPr>
    <p:cSldViewPr snapToGrid="0">
      <p:cViewPr varScale="1">
        <p:scale>
          <a:sx n="64" d="100"/>
          <a:sy n="64" d="100"/>
        </p:scale>
        <p:origin x="70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E58A98-BC9C-45D9-813D-5F391579847E}" type="datetimeFigureOut">
              <a:rPr lang="en-GB" smtClean="0"/>
              <a:t>20/06/2024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52136C-EB37-468B-B49A-614324A49795}" type="slidenum">
              <a:rPr lang="en-GB" smtClean="0"/>
              <a:t>‹#›</a:t>
            </a:fld>
            <a:endParaRPr lang="en-GB"/>
          </a:p>
        </p:txBody>
      </p:sp>
    </p:spTree>
    <p:extLst>
      <p:ext uri="{BB962C8B-B14F-4D97-AF65-F5344CB8AC3E}">
        <p14:creationId xmlns:p14="http://schemas.microsoft.com/office/powerpoint/2010/main" val="1658586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500E2-8879-CE78-5B29-82EEF0941A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CC1076F-F64A-322A-CD93-11477470172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B60F292-7BFF-57A3-AB15-038393926804}"/>
              </a:ext>
            </a:extLst>
          </p:cNvPr>
          <p:cNvSpPr>
            <a:spLocks noGrp="1"/>
          </p:cNvSpPr>
          <p:nvPr>
            <p:ph type="dt" sz="half" idx="10"/>
          </p:nvPr>
        </p:nvSpPr>
        <p:spPr/>
        <p:txBody>
          <a:bodyPr/>
          <a:lstStyle/>
          <a:p>
            <a:fld id="{8C74A31B-FF56-417B-8DEE-958FFCC6BCD5}" type="datetimeFigureOut">
              <a:rPr lang="en-US" smtClean="0"/>
              <a:t>6/20/2024</a:t>
            </a:fld>
            <a:endParaRPr lang="en-US"/>
          </a:p>
        </p:txBody>
      </p:sp>
      <p:sp>
        <p:nvSpPr>
          <p:cNvPr id="5" name="Footer Placeholder 4">
            <a:extLst>
              <a:ext uri="{FF2B5EF4-FFF2-40B4-BE49-F238E27FC236}">
                <a16:creationId xmlns:a16="http://schemas.microsoft.com/office/drawing/2014/main" id="{C0A4260B-29B0-D78B-3ECC-8F14A7D3EF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50809B-BB7B-530C-5005-BEA2BD8B86AF}"/>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917113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3D3C-0FCF-B493-14C6-2A9308943CE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E98F9BC-EE27-AC40-02B7-6FBC209C3A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F02E0D-0B35-414F-0416-79610BD872D6}"/>
              </a:ext>
            </a:extLst>
          </p:cNvPr>
          <p:cNvSpPr>
            <a:spLocks noGrp="1"/>
          </p:cNvSpPr>
          <p:nvPr>
            <p:ph type="dt" sz="half" idx="10"/>
          </p:nvPr>
        </p:nvSpPr>
        <p:spPr/>
        <p:txBody>
          <a:bodyPr/>
          <a:lstStyle/>
          <a:p>
            <a:fld id="{8C74A31B-FF56-417B-8DEE-958FFCC6BCD5}" type="datetimeFigureOut">
              <a:rPr lang="en-US" smtClean="0"/>
              <a:t>6/20/2024</a:t>
            </a:fld>
            <a:endParaRPr lang="en-US"/>
          </a:p>
        </p:txBody>
      </p:sp>
      <p:sp>
        <p:nvSpPr>
          <p:cNvPr id="5" name="Footer Placeholder 4">
            <a:extLst>
              <a:ext uri="{FF2B5EF4-FFF2-40B4-BE49-F238E27FC236}">
                <a16:creationId xmlns:a16="http://schemas.microsoft.com/office/drawing/2014/main" id="{180101B5-1BD7-857F-4377-527B46ED70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A2EFE3-1F3D-A694-338A-7221636F0EA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468361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1F496-50A8-E5B6-7790-90E244C869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1006813-004B-9ED8-D120-22BEDFBC2D6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53E3F72-3F50-2B37-AF07-1CE0F7D3792F}"/>
              </a:ext>
            </a:extLst>
          </p:cNvPr>
          <p:cNvSpPr>
            <a:spLocks noGrp="1"/>
          </p:cNvSpPr>
          <p:nvPr>
            <p:ph type="dt" sz="half" idx="10"/>
          </p:nvPr>
        </p:nvSpPr>
        <p:spPr/>
        <p:txBody>
          <a:bodyPr/>
          <a:lstStyle/>
          <a:p>
            <a:fld id="{8C74A31B-FF56-417B-8DEE-958FFCC6BCD5}" type="datetimeFigureOut">
              <a:rPr lang="en-US" smtClean="0"/>
              <a:t>6/20/2024</a:t>
            </a:fld>
            <a:endParaRPr lang="en-US"/>
          </a:p>
        </p:txBody>
      </p:sp>
      <p:sp>
        <p:nvSpPr>
          <p:cNvPr id="5" name="Footer Placeholder 4">
            <a:extLst>
              <a:ext uri="{FF2B5EF4-FFF2-40B4-BE49-F238E27FC236}">
                <a16:creationId xmlns:a16="http://schemas.microsoft.com/office/drawing/2014/main" id="{343F05C5-29F8-0B95-6E20-AAD48A080E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A6E60E-9A93-9E5F-66A2-1EC57A4206C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373687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B40DB-B607-C621-CAC8-963D6C1A54A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B9CE3FF-E3AB-AFB0-6D8E-BE1029FA4F6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C56BB5A-E954-E4AA-272C-5D728AD059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C864057-D5D8-B825-FEA3-79C67431CD9E}"/>
              </a:ext>
            </a:extLst>
          </p:cNvPr>
          <p:cNvSpPr>
            <a:spLocks noGrp="1"/>
          </p:cNvSpPr>
          <p:nvPr>
            <p:ph type="dt" sz="half" idx="10"/>
          </p:nvPr>
        </p:nvSpPr>
        <p:spPr/>
        <p:txBody>
          <a:bodyPr/>
          <a:lstStyle/>
          <a:p>
            <a:fld id="{8C74A31B-FF56-417B-8DEE-958FFCC6BCD5}" type="datetimeFigureOut">
              <a:rPr lang="en-US" smtClean="0"/>
              <a:t>6/20/2024</a:t>
            </a:fld>
            <a:endParaRPr lang="en-US"/>
          </a:p>
        </p:txBody>
      </p:sp>
      <p:sp>
        <p:nvSpPr>
          <p:cNvPr id="6" name="Footer Placeholder 5">
            <a:extLst>
              <a:ext uri="{FF2B5EF4-FFF2-40B4-BE49-F238E27FC236}">
                <a16:creationId xmlns:a16="http://schemas.microsoft.com/office/drawing/2014/main" id="{2AD3DD66-B52B-449E-E1A3-462C736A312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A86B1DE-58D6-8DCD-4017-7CCB389AC3C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3277023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9C317-150C-1417-0E01-C7B81DFBEBA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D13E31D-4922-70AB-BFB2-CCF037BD937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34866F4-DC64-F7C2-365A-04A0DE4CA3C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A2B99C3-43A0-FDBF-3D81-E8C616F840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AD15DEA-AF4A-E9CA-1A71-D71A38AB9DA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610714-E1EA-2990-AB25-1BF315B749DD}"/>
              </a:ext>
            </a:extLst>
          </p:cNvPr>
          <p:cNvSpPr>
            <a:spLocks noGrp="1"/>
          </p:cNvSpPr>
          <p:nvPr>
            <p:ph type="dt" sz="half" idx="10"/>
          </p:nvPr>
        </p:nvSpPr>
        <p:spPr/>
        <p:txBody>
          <a:bodyPr/>
          <a:lstStyle/>
          <a:p>
            <a:fld id="{8C74A31B-FF56-417B-8DEE-958FFCC6BCD5}" type="datetimeFigureOut">
              <a:rPr lang="en-US" smtClean="0"/>
              <a:t>6/20/2024</a:t>
            </a:fld>
            <a:endParaRPr lang="en-US"/>
          </a:p>
        </p:txBody>
      </p:sp>
      <p:sp>
        <p:nvSpPr>
          <p:cNvPr id="8" name="Footer Placeholder 7">
            <a:extLst>
              <a:ext uri="{FF2B5EF4-FFF2-40B4-BE49-F238E27FC236}">
                <a16:creationId xmlns:a16="http://schemas.microsoft.com/office/drawing/2014/main" id="{403BE414-C793-7662-289D-7CCEDBF29E1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36CC45C-0553-3580-BF8B-063A3371A87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16121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2AD78-7CA6-1C33-17FB-0B077E3FBEC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3F1842F-BCCE-D17B-5D8E-53A8A0C0AF2E}"/>
              </a:ext>
            </a:extLst>
          </p:cNvPr>
          <p:cNvSpPr>
            <a:spLocks noGrp="1"/>
          </p:cNvSpPr>
          <p:nvPr>
            <p:ph type="dt" sz="half" idx="10"/>
          </p:nvPr>
        </p:nvSpPr>
        <p:spPr/>
        <p:txBody>
          <a:bodyPr/>
          <a:lstStyle/>
          <a:p>
            <a:fld id="{8C74A31B-FF56-417B-8DEE-958FFCC6BCD5}" type="datetimeFigureOut">
              <a:rPr lang="en-US" smtClean="0"/>
              <a:t>6/20/2024</a:t>
            </a:fld>
            <a:endParaRPr lang="en-US"/>
          </a:p>
        </p:txBody>
      </p:sp>
      <p:sp>
        <p:nvSpPr>
          <p:cNvPr id="4" name="Footer Placeholder 3">
            <a:extLst>
              <a:ext uri="{FF2B5EF4-FFF2-40B4-BE49-F238E27FC236}">
                <a16:creationId xmlns:a16="http://schemas.microsoft.com/office/drawing/2014/main" id="{160E1EC2-13D1-B257-B254-97D67B5E1A9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6B66CAC-95D0-F876-DCE3-38867A3BE4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99086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DF7489-2B72-C34F-5C14-5D52663F0948}"/>
              </a:ext>
            </a:extLst>
          </p:cNvPr>
          <p:cNvSpPr>
            <a:spLocks noGrp="1"/>
          </p:cNvSpPr>
          <p:nvPr>
            <p:ph type="dt" sz="half" idx="10"/>
          </p:nvPr>
        </p:nvSpPr>
        <p:spPr/>
        <p:txBody>
          <a:bodyPr/>
          <a:lstStyle/>
          <a:p>
            <a:fld id="{8C74A31B-FF56-417B-8DEE-958FFCC6BCD5}" type="datetimeFigureOut">
              <a:rPr lang="en-US" smtClean="0"/>
              <a:t>6/20/2024</a:t>
            </a:fld>
            <a:endParaRPr lang="en-US"/>
          </a:p>
        </p:txBody>
      </p:sp>
      <p:sp>
        <p:nvSpPr>
          <p:cNvPr id="3" name="Footer Placeholder 2">
            <a:extLst>
              <a:ext uri="{FF2B5EF4-FFF2-40B4-BE49-F238E27FC236}">
                <a16:creationId xmlns:a16="http://schemas.microsoft.com/office/drawing/2014/main" id="{694D3F01-5E87-8081-B253-65EC6258752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4A445F5-1265-7F5E-0220-9FD5745E263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5362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6914E-526B-4969-E188-B1E9668317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D3769E5-EBCB-20B9-EF34-4D27114E2AF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6AA4287-0330-5AB3-455C-F60633CC79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F5D165-A704-FD32-675E-A09A1F3212D6}"/>
              </a:ext>
            </a:extLst>
          </p:cNvPr>
          <p:cNvSpPr>
            <a:spLocks noGrp="1"/>
          </p:cNvSpPr>
          <p:nvPr>
            <p:ph type="dt" sz="half" idx="10"/>
          </p:nvPr>
        </p:nvSpPr>
        <p:spPr/>
        <p:txBody>
          <a:bodyPr/>
          <a:lstStyle/>
          <a:p>
            <a:fld id="{8C74A31B-FF56-417B-8DEE-958FFCC6BCD5}" type="datetimeFigureOut">
              <a:rPr lang="en-US" smtClean="0"/>
              <a:t>6/20/2024</a:t>
            </a:fld>
            <a:endParaRPr lang="en-US"/>
          </a:p>
        </p:txBody>
      </p:sp>
      <p:sp>
        <p:nvSpPr>
          <p:cNvPr id="6" name="Footer Placeholder 5">
            <a:extLst>
              <a:ext uri="{FF2B5EF4-FFF2-40B4-BE49-F238E27FC236}">
                <a16:creationId xmlns:a16="http://schemas.microsoft.com/office/drawing/2014/main" id="{24100AEA-C46B-9310-2890-2D6E386B235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A37719-850F-90E0-00EA-684783557EC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15979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BEADB-D4FD-7D6B-7BC4-549945C93B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2F2A031-1722-6C9F-7E32-83D6904F265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98C87F0-6E67-F085-ABEA-AE16179679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108AA0-CF51-0A63-CDE1-29BD06064ECF}"/>
              </a:ext>
            </a:extLst>
          </p:cNvPr>
          <p:cNvSpPr>
            <a:spLocks noGrp="1"/>
          </p:cNvSpPr>
          <p:nvPr>
            <p:ph type="dt" sz="half" idx="10"/>
          </p:nvPr>
        </p:nvSpPr>
        <p:spPr/>
        <p:txBody>
          <a:bodyPr/>
          <a:lstStyle/>
          <a:p>
            <a:fld id="{8C74A31B-FF56-417B-8DEE-958FFCC6BCD5}" type="datetimeFigureOut">
              <a:rPr lang="en-US" smtClean="0"/>
              <a:t>6/20/2024</a:t>
            </a:fld>
            <a:endParaRPr lang="en-US"/>
          </a:p>
        </p:txBody>
      </p:sp>
      <p:sp>
        <p:nvSpPr>
          <p:cNvPr id="6" name="Footer Placeholder 5">
            <a:extLst>
              <a:ext uri="{FF2B5EF4-FFF2-40B4-BE49-F238E27FC236}">
                <a16:creationId xmlns:a16="http://schemas.microsoft.com/office/drawing/2014/main" id="{71FF7C5E-C8AB-A380-2FA3-E267BAA3C3C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065D65-558F-EDE4-1626-1EFEC32D2AFC}"/>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2438891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D196E-2A80-7970-633C-97EEF8AF56D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0837799-9F29-9E39-38D9-FFD918C1A55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B2B348-1A93-5298-07D4-3096F8E02E98}"/>
              </a:ext>
            </a:extLst>
          </p:cNvPr>
          <p:cNvSpPr>
            <a:spLocks noGrp="1"/>
          </p:cNvSpPr>
          <p:nvPr>
            <p:ph type="dt" sz="half" idx="10"/>
          </p:nvPr>
        </p:nvSpPr>
        <p:spPr/>
        <p:txBody>
          <a:bodyPr/>
          <a:lstStyle/>
          <a:p>
            <a:fld id="{8C74A31B-FF56-417B-8DEE-958FFCC6BCD5}" type="datetimeFigureOut">
              <a:rPr lang="en-US" smtClean="0"/>
              <a:t>6/20/2024</a:t>
            </a:fld>
            <a:endParaRPr lang="en-US"/>
          </a:p>
        </p:txBody>
      </p:sp>
      <p:sp>
        <p:nvSpPr>
          <p:cNvPr id="5" name="Footer Placeholder 4">
            <a:extLst>
              <a:ext uri="{FF2B5EF4-FFF2-40B4-BE49-F238E27FC236}">
                <a16:creationId xmlns:a16="http://schemas.microsoft.com/office/drawing/2014/main" id="{1DEF83C1-C251-37A1-8888-C95B223A014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E5571AE-E5F6-2DA1-4439-F5483DF3BD97}"/>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632302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5738EB9-E406-1A89-968E-438EE01B4EF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AB1F67-138B-29C0-6BF1-C6ED28EA930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1BAF03-7BDF-B4F7-9572-8BBFF92D7F63}"/>
              </a:ext>
            </a:extLst>
          </p:cNvPr>
          <p:cNvSpPr>
            <a:spLocks noGrp="1"/>
          </p:cNvSpPr>
          <p:nvPr>
            <p:ph type="dt" sz="half" idx="10"/>
          </p:nvPr>
        </p:nvSpPr>
        <p:spPr/>
        <p:txBody>
          <a:bodyPr/>
          <a:lstStyle/>
          <a:p>
            <a:fld id="{8C74A31B-FF56-417B-8DEE-958FFCC6BCD5}" type="datetimeFigureOut">
              <a:rPr lang="en-US" smtClean="0"/>
              <a:t>6/20/2024</a:t>
            </a:fld>
            <a:endParaRPr lang="en-US"/>
          </a:p>
        </p:txBody>
      </p:sp>
      <p:sp>
        <p:nvSpPr>
          <p:cNvPr id="5" name="Footer Placeholder 4">
            <a:extLst>
              <a:ext uri="{FF2B5EF4-FFF2-40B4-BE49-F238E27FC236}">
                <a16:creationId xmlns:a16="http://schemas.microsoft.com/office/drawing/2014/main" id="{2EC06856-8296-475A-BCF2-30E7058605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B517C-3208-2719-77B9-8A920928C75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164645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18112552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69023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679534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BEFCF8-11F7-3812-3713-ED75087E78A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29F022E-D53F-BD00-87C0-960CACF6740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97CB89-454E-A153-AD11-19ACC69C5F2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6/20/2024</a:t>
            </a:fld>
            <a:endParaRPr lang="en-US"/>
          </a:p>
        </p:txBody>
      </p:sp>
      <p:sp>
        <p:nvSpPr>
          <p:cNvPr id="5" name="Footer Placeholder 4">
            <a:extLst>
              <a:ext uri="{FF2B5EF4-FFF2-40B4-BE49-F238E27FC236}">
                <a16:creationId xmlns:a16="http://schemas.microsoft.com/office/drawing/2014/main" id="{70B40B5B-4006-037B-F06E-A0B0A02B3B8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0C5D3F1-2BE9-6C23-11A5-B31A2FECDEE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785079886"/>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sv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4917506" cy="1908215"/>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teams and stakeholder management </a:t>
            </a:r>
          </a:p>
          <a:p>
            <a:r>
              <a:rPr lang="en-US" b="1" dirty="0">
                <a:latin typeface="Tajawal Medium" panose="00000600000000000000" pitchFamily="2" charset="-78"/>
                <a:cs typeface="Tajawal Medium" panose="00000600000000000000" pitchFamily="2" charset="-78"/>
              </a:rPr>
              <a:t>The search for the high-performing team</a:t>
            </a:r>
          </a:p>
          <a:p>
            <a:endParaRPr lang="en-US" sz="4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269" y="5104240"/>
            <a:ext cx="1725152" cy="892552"/>
          </a:xfrm>
          <a:prstGeom prst="rect">
            <a:avLst/>
          </a:prstGeom>
          <a:noFill/>
        </p:spPr>
        <p:txBody>
          <a:bodyPr wrap="none" rtlCol="0">
            <a:spAutoFit/>
          </a:bodyPr>
          <a:lstStyle/>
          <a:p>
            <a:r>
              <a:rPr lang="en-GB" sz="3200" dirty="0"/>
              <a:t>PMG 341</a:t>
            </a:r>
          </a:p>
          <a:p>
            <a:r>
              <a:rPr lang="en-US" sz="2000" dirty="0">
                <a:latin typeface="Alexandria" charset="0"/>
                <a:cs typeface="Alexandria" charset="0"/>
              </a:rPr>
              <a:t>2</a:t>
            </a:r>
            <a:r>
              <a:rPr lang="en-US" sz="2000" baseline="30000" dirty="0">
                <a:latin typeface="Alexandria" charset="0"/>
                <a:cs typeface="Alexandria" charset="0"/>
              </a:rPr>
              <a:t>nd</a:t>
            </a:r>
            <a:r>
              <a:rPr lang="en-US" sz="2000" dirty="0">
                <a:latin typeface="Alexandria" charset="0"/>
                <a:cs typeface="Alexandria" charset="0"/>
              </a:rPr>
              <a:t>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Project teams and stakeholder management </a:t>
            </a:r>
          </a:p>
          <a:p>
            <a:r>
              <a:rPr lang="en-US" sz="2000" b="1" dirty="0">
                <a:latin typeface="Tajawal Medium" panose="00000600000000000000" pitchFamily="2" charset="-78"/>
                <a:cs typeface="Tajawal Medium" panose="00000600000000000000" pitchFamily="2" charset="-78"/>
              </a:rPr>
              <a:t>The search for the high-performing team</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1" name="TextBox 10"/>
          <p:cNvSpPr txBox="1"/>
          <p:nvPr/>
        </p:nvSpPr>
        <p:spPr>
          <a:xfrm>
            <a:off x="6370224" y="4802552"/>
            <a:ext cx="1421992" cy="707886"/>
          </a:xfrm>
          <a:prstGeom prst="rect">
            <a:avLst/>
          </a:prstGeom>
          <a:noFill/>
        </p:spPr>
        <p:txBody>
          <a:bodyPr wrap="none" rtlCol="0">
            <a:spAutoFit/>
          </a:bodyPr>
          <a:lstStyle/>
          <a:p>
            <a:r>
              <a:rPr lang="en-GB" sz="2000" dirty="0"/>
              <a:t>PMG 341</a:t>
            </a:r>
          </a:p>
          <a:p>
            <a:r>
              <a:rPr lang="en-US" sz="2000" dirty="0">
                <a:latin typeface="Alexandria" charset="0"/>
                <a:cs typeface="Alexandria" charset="0"/>
              </a:rPr>
              <a:t>2nd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b="1" dirty="0">
                <a:solidFill>
                  <a:schemeClr val="accent1"/>
                </a:solidFill>
              </a:rPr>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dirty="0"/>
              <a:t>Lecture 10: Writing Project Reports.</a:t>
            </a:r>
            <a:endParaRPr lang="en-US" b="1" dirty="0"/>
          </a:p>
          <a:p>
            <a:pPr marL="0" indent="0" algn="just">
              <a:buNone/>
            </a:pPr>
            <a:endParaRPr lang="en-US" b="1" dirty="0"/>
          </a:p>
        </p:txBody>
      </p:sp>
      <p:sp>
        <p:nvSpPr>
          <p:cNvPr id="6" name="Rectangle 5"/>
          <p:cNvSpPr/>
          <p:nvPr/>
        </p:nvSpPr>
        <p:spPr>
          <a:xfrm>
            <a:off x="4100122" y="1036268"/>
            <a:ext cx="4519748" cy="707886"/>
          </a:xfrm>
          <a:prstGeom prst="rect">
            <a:avLst/>
          </a:prstGeom>
        </p:spPr>
        <p:txBody>
          <a:bodyPr wrap="square">
            <a:spAutoFit/>
          </a:bodyPr>
          <a:lstStyle/>
          <a:p>
            <a:r>
              <a:rPr lang="en-US" sz="4000" b="1" dirty="0"/>
              <a:t>Course Outline </a:t>
            </a:r>
          </a:p>
        </p:txBody>
      </p:sp>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2" name="Picture 1">
            <a:extLst>
              <a:ext uri="{FF2B5EF4-FFF2-40B4-BE49-F238E27FC236}">
                <a16:creationId xmlns:a16="http://schemas.microsoft.com/office/drawing/2014/main" id="{6CDC2A24-EFE5-7900-206A-6355C80CBF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73245"/>
            <a:ext cx="11537877"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a:bodyPr>
          <a:lstStyle/>
          <a:p>
            <a:pPr marL="0" indent="0">
              <a:buNone/>
            </a:pPr>
            <a:r>
              <a:rPr lang="en-US" dirty="0"/>
              <a:t>1. the search for the high-performing team.</a:t>
            </a:r>
          </a:p>
          <a:p>
            <a:pPr marL="0" indent="0">
              <a:buNone/>
            </a:pPr>
            <a:r>
              <a:rPr lang="en-US" dirty="0"/>
              <a:t>2. Determinants of High-Performing Teams: The Four Cs.</a:t>
            </a:r>
          </a:p>
          <a:p>
            <a:pPr marL="0" indent="0">
              <a:buNone/>
            </a:pPr>
            <a:r>
              <a:rPr lang="en-US" dirty="0"/>
              <a:t>3. Context for the Team.</a:t>
            </a:r>
          </a:p>
          <a:p>
            <a:pPr marL="0" indent="0">
              <a:buNone/>
            </a:pPr>
            <a:r>
              <a:rPr lang="en-US" dirty="0"/>
              <a:t>4. Composition of the Team.</a:t>
            </a:r>
          </a:p>
          <a:p>
            <a:pPr marL="0" indent="0">
              <a:buNone/>
            </a:pPr>
            <a:r>
              <a:rPr lang="en-US" dirty="0"/>
              <a:t>5. Competencies of the Team. </a:t>
            </a:r>
          </a:p>
          <a:p>
            <a:pPr marL="0" indent="0">
              <a:buNone/>
            </a:pPr>
            <a:r>
              <a:rPr lang="en-US" dirty="0"/>
              <a:t>6. Change Management Skills of the Team.</a:t>
            </a:r>
          </a:p>
          <a:p>
            <a:pPr marL="0" indent="0">
              <a:buNone/>
            </a:pPr>
            <a:endParaRPr lang="en-US" dirty="0"/>
          </a:p>
        </p:txBody>
      </p:sp>
      <p:sp>
        <p:nvSpPr>
          <p:cNvPr id="5" name="Rectangle 4"/>
          <p:cNvSpPr/>
          <p:nvPr/>
        </p:nvSpPr>
        <p:spPr>
          <a:xfrm>
            <a:off x="4012462" y="1198914"/>
            <a:ext cx="5236775" cy="707886"/>
          </a:xfrm>
          <a:prstGeom prst="rect">
            <a:avLst/>
          </a:prstGeom>
        </p:spPr>
        <p:txBody>
          <a:bodyPr wrap="square">
            <a:spAutoFit/>
          </a:bodyPr>
          <a:lstStyle/>
          <a:p>
            <a:r>
              <a:rPr lang="en-US" sz="4000" b="1" dirty="0"/>
              <a:t>Lecture Outline </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2" name="Picture 1">
            <a:extLst>
              <a:ext uri="{FF2B5EF4-FFF2-40B4-BE49-F238E27FC236}">
                <a16:creationId xmlns:a16="http://schemas.microsoft.com/office/drawing/2014/main" id="{7BEEB4E5-C11A-3B4E-3591-43F964040E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F9CEAF-DA73-1244-9931-43B4038C19F4}"/>
              </a:ext>
            </a:extLst>
          </p:cNvPr>
          <p:cNvSpPr>
            <a:spLocks noGrp="1"/>
          </p:cNvSpPr>
          <p:nvPr>
            <p:ph idx="1"/>
          </p:nvPr>
        </p:nvSpPr>
        <p:spPr>
          <a:xfrm>
            <a:off x="930667" y="2496618"/>
            <a:ext cx="10515600" cy="2899507"/>
          </a:xfrm>
        </p:spPr>
        <p:txBody>
          <a:bodyPr/>
          <a:lstStyle/>
          <a:p>
            <a:pPr marL="0" indent="0" algn="ctr">
              <a:buNone/>
            </a:pPr>
            <a:r>
              <a:rPr lang="en-US" sz="4000" b="1" dirty="0">
                <a:solidFill>
                  <a:schemeClr val="accent1"/>
                </a:solidFill>
              </a:rPr>
              <a:t>The search for the high-performing team.</a:t>
            </a:r>
          </a:p>
          <a:p>
            <a:endParaRPr lang="en-GB" dirty="0"/>
          </a:p>
        </p:txBody>
      </p:sp>
      <p:pic>
        <p:nvPicPr>
          <p:cNvPr id="4" name="Picture 3">
            <a:extLst>
              <a:ext uri="{FF2B5EF4-FFF2-40B4-BE49-F238E27FC236}">
                <a16:creationId xmlns:a16="http://schemas.microsoft.com/office/drawing/2014/main" id="{6015FDB3-482E-0DAA-3E2A-4A6E706FEB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041348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a:bodyPr>
          <a:lstStyle/>
          <a:p>
            <a:pPr marL="0" indent="0" algn="just">
              <a:buNone/>
            </a:pPr>
            <a:r>
              <a:rPr lang="en-US" b="1" dirty="0">
                <a:solidFill>
                  <a:schemeClr val="accent1"/>
                </a:solidFill>
              </a:rPr>
              <a:t>1. the search for the high-performing team:</a:t>
            </a:r>
          </a:p>
          <a:p>
            <a:pPr marL="0" indent="0" algn="just">
              <a:buNone/>
            </a:pPr>
            <a:r>
              <a:rPr lang="en-US" dirty="0"/>
              <a:t>Poor team performance is a major concern because most of the work performed today is done in a team environment—research teams, product development teams, production teams, sales and marketing teams, cross-functional problem-solving teams, and top management teams. </a:t>
            </a:r>
            <a:r>
              <a:rPr lang="en-US" b="1" dirty="0"/>
              <a:t>One reason </a:t>
            </a:r>
            <a:r>
              <a:rPr lang="en-US" dirty="0"/>
              <a:t>that work is done more by teams now is that products and services have become increasingly complex, requiring a wide range of skills and technologies.</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3" name="Rectangle 12"/>
          <p:cNvSpPr/>
          <p:nvPr/>
        </p:nvSpPr>
        <p:spPr>
          <a:xfrm>
            <a:off x="2746062" y="1409468"/>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1A2C46B7-D5A1-0049-BBF1-A1674B30C8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320066"/>
            <a:ext cx="11011988" cy="4203941"/>
          </a:xfrm>
        </p:spPr>
        <p:txBody>
          <a:bodyPr>
            <a:normAutofit/>
          </a:bodyPr>
          <a:lstStyle/>
          <a:p>
            <a:pPr marL="0" indent="0" algn="just">
              <a:buNone/>
            </a:pPr>
            <a:r>
              <a:rPr lang="en-US" dirty="0"/>
              <a:t>No single person is capable of developing, manufacturing, and selling increasingly complex products, which means that teams of individuals with complementary knowledge must coordinate effectively in order to be successful. This requires teamwork. </a:t>
            </a:r>
            <a:r>
              <a:rPr lang="en-US" b="1" dirty="0"/>
              <a:t>A second reason </a:t>
            </a:r>
            <a:r>
              <a:rPr lang="en-US" dirty="0"/>
              <a:t>is that in a global economy, individuals must collaborate across cultural, organizational, and geographical boundaries to accomplish their goals. </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746062" y="1441503"/>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6D77E6BE-7EF3-CE02-E286-4B07AEEBB5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13310"/>
            <a:ext cx="10515600" cy="4351338"/>
          </a:xfrm>
        </p:spPr>
        <p:txBody>
          <a:bodyPr>
            <a:normAutofit/>
          </a:bodyPr>
          <a:lstStyle/>
          <a:p>
            <a:pPr marL="0" indent="0" algn="just">
              <a:buNone/>
            </a:pPr>
            <a:r>
              <a:rPr lang="en-US" dirty="0"/>
              <a:t>Hence, the need for cross-cultural, virtual, and alliance teams (teams collaborating across organizational boundaries) has increased in recent years. Thus, to be a high-performing company in today’s competitive landscape essentially requires </a:t>
            </a:r>
            <a:r>
              <a:rPr lang="en-US" b="1" dirty="0"/>
              <a:t>high-performing work teams. </a:t>
            </a:r>
            <a:r>
              <a:rPr lang="en-US" dirty="0"/>
              <a:t>The two unavoidably go hand in hand.</a:t>
            </a:r>
          </a:p>
          <a:p>
            <a:pPr marL="0" indent="0" algn="just">
              <a:buNone/>
            </a:pPr>
            <a:endParaRPr lang="en-US" dirty="0"/>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621634" y="1269844"/>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C4CFD539-5E8F-764C-6CD1-0E8B9A8CB7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92445"/>
            <a:ext cx="10515600" cy="4138538"/>
          </a:xfrm>
        </p:spPr>
        <p:txBody>
          <a:bodyPr>
            <a:normAutofit/>
          </a:bodyPr>
          <a:lstStyle/>
          <a:p>
            <a:pPr marL="0" indent="0" algn="just">
              <a:buNone/>
            </a:pPr>
            <a:r>
              <a:rPr lang="en-US" dirty="0">
                <a:solidFill>
                  <a:schemeClr val="accent1"/>
                </a:solidFill>
              </a:rPr>
              <a:t>High-performing teams </a:t>
            </a:r>
            <a:r>
              <a:rPr lang="en-US" dirty="0"/>
              <a:t>are those with members whose skills, attitudes, and competencies enable them to achieve team goals. These team members set goals, make decisions, communicate, manage conflict, and solve problems in a supportive, trusting atmosphere in order to accomplish their objectives. Moreover, they are aware of their own strengths and weaknesses and have the ability to make changes when they need to improve their performance.</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746062" y="1507670"/>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57EA09AD-C953-06D9-E79E-2E4993A033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79E21-54E8-A28E-3F37-D90A261FC36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734E097-3CC5-EC32-C8B9-9407C1F68C8F}"/>
              </a:ext>
            </a:extLst>
          </p:cNvPr>
          <p:cNvSpPr>
            <a:spLocks noGrp="1"/>
          </p:cNvSpPr>
          <p:nvPr>
            <p:ph idx="1"/>
          </p:nvPr>
        </p:nvSpPr>
        <p:spPr>
          <a:xfrm>
            <a:off x="930667" y="2496618"/>
            <a:ext cx="10515600" cy="2899507"/>
          </a:xfrm>
        </p:spPr>
        <p:txBody>
          <a:bodyPr/>
          <a:lstStyle/>
          <a:p>
            <a:pPr marL="0" indent="0" algn="ctr">
              <a:buNone/>
            </a:pPr>
            <a:r>
              <a:rPr lang="en-US" sz="4000" b="1" dirty="0">
                <a:solidFill>
                  <a:schemeClr val="accent1"/>
                </a:solidFill>
              </a:rPr>
              <a:t>Determinants of High-Performing Teams</a:t>
            </a:r>
            <a:endParaRPr lang="en-GB" dirty="0"/>
          </a:p>
        </p:txBody>
      </p:sp>
      <p:pic>
        <p:nvPicPr>
          <p:cNvPr id="4" name="Picture 3">
            <a:extLst>
              <a:ext uri="{FF2B5EF4-FFF2-40B4-BE49-F238E27FC236}">
                <a16:creationId xmlns:a16="http://schemas.microsoft.com/office/drawing/2014/main" id="{A8548B4E-0FC0-724C-CD43-D6A0ED554C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8182193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1999504"/>
            <a:ext cx="10732547" cy="4351338"/>
          </a:xfrm>
        </p:spPr>
        <p:txBody>
          <a:bodyPr>
            <a:normAutofit/>
          </a:bodyPr>
          <a:lstStyle/>
          <a:p>
            <a:pPr marL="0" indent="0" algn="just">
              <a:buNone/>
            </a:pPr>
            <a:r>
              <a:rPr lang="en-US" b="1" dirty="0">
                <a:solidFill>
                  <a:schemeClr val="accent1"/>
                </a:solidFill>
              </a:rPr>
              <a:t>2. Determinants of High-Performing Teams: The Four Cs:</a:t>
            </a:r>
          </a:p>
          <a:p>
            <a:pPr marL="0" indent="0" algn="just">
              <a:buNone/>
            </a:pPr>
            <a:r>
              <a:rPr lang="en-US" dirty="0"/>
              <a:t>the four factors—the Four Cs—must be understood and managed for teams to achieve superior performance (figure 1.1):</a:t>
            </a:r>
          </a:p>
          <a:p>
            <a:pPr marL="0" indent="0" algn="just">
              <a:buNone/>
            </a:pPr>
            <a:r>
              <a:rPr lang="en-US" dirty="0"/>
              <a:t>1. The context for the team.</a:t>
            </a:r>
          </a:p>
          <a:p>
            <a:pPr marL="0" indent="0" algn="just">
              <a:buNone/>
            </a:pPr>
            <a:r>
              <a:rPr lang="en-US" dirty="0"/>
              <a:t>2. The composition of the team.</a:t>
            </a:r>
          </a:p>
          <a:p>
            <a:pPr marL="0" indent="0" algn="just">
              <a:buNone/>
            </a:pPr>
            <a:r>
              <a:rPr lang="en-US" dirty="0"/>
              <a:t>3. The competencies of the team.</a:t>
            </a:r>
          </a:p>
          <a:p>
            <a:pPr marL="0" indent="0" algn="just">
              <a:buNone/>
            </a:pPr>
            <a:r>
              <a:rPr lang="en-US" dirty="0"/>
              <a:t>4. The change management skills of the team.</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537042" y="1414729"/>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61C177FA-97D2-2D0B-6131-C992F2CFCA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631909" y="1183392"/>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3" name="Picture 2">
            <a:extLst>
              <a:ext uri="{FF2B5EF4-FFF2-40B4-BE49-F238E27FC236}">
                <a16:creationId xmlns:a16="http://schemas.microsoft.com/office/drawing/2014/main" id="{EADE89D2-3062-3312-4D88-5F9B6F9E78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pic>
        <p:nvPicPr>
          <p:cNvPr id="13" name="Content Placeholder 12" descr="A diagram of a team performance&#10;&#10;Description automatically generated">
            <a:extLst>
              <a:ext uri="{FF2B5EF4-FFF2-40B4-BE49-F238E27FC236}">
                <a16:creationId xmlns:a16="http://schemas.microsoft.com/office/drawing/2014/main" id="{E230120E-2581-A57D-7074-22AE2CE8AF6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724150" y="2095860"/>
            <a:ext cx="7191375" cy="3810868"/>
          </a:xfrm>
        </p:spPr>
      </p:pic>
    </p:spTree>
    <p:extLst>
      <p:ext uri="{BB962C8B-B14F-4D97-AF65-F5344CB8AC3E}">
        <p14:creationId xmlns:p14="http://schemas.microsoft.com/office/powerpoint/2010/main" val="2428408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351338"/>
          </a:xfrm>
        </p:spPr>
        <p:txBody>
          <a:bodyPr>
            <a:normAutofit/>
          </a:bodyPr>
          <a:lstStyle/>
          <a:p>
            <a:pPr marL="0" indent="0" algn="just">
              <a:buNone/>
            </a:pPr>
            <a:r>
              <a:rPr lang="en-US" b="1" dirty="0">
                <a:solidFill>
                  <a:schemeClr val="accent1"/>
                </a:solidFill>
              </a:rPr>
              <a:t>1. Context for the Team:</a:t>
            </a:r>
          </a:p>
          <a:p>
            <a:pPr marL="0" indent="0" algn="just">
              <a:buNone/>
            </a:pPr>
            <a:r>
              <a:rPr lang="en-US" dirty="0"/>
              <a:t>Team context refers to the organizational environment in which the team must work.</a:t>
            </a:r>
            <a:r>
              <a:rPr lang="en-US" b="1" dirty="0"/>
              <a:t> Understanding context and how it influences team performance requires an understanding of the answers to two questions:</a:t>
            </a:r>
          </a:p>
          <a:p>
            <a:pPr marL="0" indent="0" algn="just">
              <a:buNone/>
            </a:pPr>
            <a:r>
              <a:rPr lang="en-US" dirty="0"/>
              <a:t>1. Is effective teamwork critical to accomplishing organizational goals? If so, are there measurable team performance goals around which we can organize a team?</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3207261" y="1414729"/>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6B2ADAEB-FDF8-6C42-E187-A60513E1F7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2092445"/>
            <a:ext cx="10644051" cy="3970231"/>
          </a:xfrm>
        </p:spPr>
        <p:txBody>
          <a:bodyPr>
            <a:normAutofit/>
          </a:bodyPr>
          <a:lstStyle/>
          <a:p>
            <a:pPr marL="0" indent="0" algn="just">
              <a:buNone/>
            </a:pPr>
            <a:r>
              <a:rPr lang="en-US" dirty="0"/>
              <a:t>2. Do my organization’s senior managers, reward systems, information systems, human resource practices, structure, and culture support teamwork?</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3176439" y="1507670"/>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2C33E547-2EAC-FD0D-953E-606F8EFF3A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92445"/>
            <a:ext cx="11207931" cy="3857854"/>
          </a:xfrm>
        </p:spPr>
        <p:txBody>
          <a:bodyPr>
            <a:normAutofit/>
          </a:bodyPr>
          <a:lstStyle/>
          <a:p>
            <a:pPr marL="0" indent="0" algn="just">
              <a:buNone/>
            </a:pPr>
            <a:r>
              <a:rPr lang="en-US" dirty="0"/>
              <a:t>Experience has shown that the teamwork required to achieve high performance is much more important when the team must complete a complex task characterized by a high degree of interdependence. In addition, we have found that some organizations deploy formal organization structures or reward systems that become barriers to effective teamwork.</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746062" y="1507670"/>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38A253E8-CFD3-3CC4-4C3C-E347F2BF5B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92445"/>
            <a:ext cx="10515600" cy="4351338"/>
          </a:xfrm>
        </p:spPr>
        <p:txBody>
          <a:bodyPr>
            <a:normAutofit/>
          </a:bodyPr>
          <a:lstStyle/>
          <a:p>
            <a:pPr marL="0" indent="0" algn="just">
              <a:buNone/>
            </a:pPr>
            <a:r>
              <a:rPr lang="en-US" dirty="0">
                <a:solidFill>
                  <a:schemeClr val="accent1"/>
                </a:solidFill>
              </a:rPr>
              <a:t>For example, </a:t>
            </a:r>
            <a:r>
              <a:rPr lang="en-US" dirty="0"/>
              <a:t>reward systems that provide strong individual incentives often create strong disincentives to engage in cooperative behavior within a team. Unfortunately, many organizations, while paying lip service to the importance of teamwork, do little to encourage and support those who work on teams. Thus, they do not foster a culture in which teams can succeed.</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0" name="Rectangle 9"/>
          <p:cNvSpPr/>
          <p:nvPr/>
        </p:nvSpPr>
        <p:spPr>
          <a:xfrm>
            <a:off x="2746062" y="1424645"/>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349DF502-9656-F2A7-CEE1-D573FBA5C3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206" y="1999504"/>
            <a:ext cx="10985862" cy="4351338"/>
          </a:xfrm>
        </p:spPr>
        <p:txBody>
          <a:bodyPr>
            <a:normAutofit/>
          </a:bodyPr>
          <a:lstStyle/>
          <a:p>
            <a:pPr marL="0" indent="0" algn="just">
              <a:buNone/>
            </a:pPr>
            <a:r>
              <a:rPr lang="en-US" dirty="0">
                <a:solidFill>
                  <a:schemeClr val="accent1"/>
                </a:solidFill>
              </a:rPr>
              <a:t>High-performing teams manage context effectively by:</a:t>
            </a:r>
          </a:p>
          <a:p>
            <a:pPr marL="0" indent="0" algn="just">
              <a:buNone/>
            </a:pPr>
            <a:r>
              <a:rPr lang="en-US" dirty="0"/>
              <a:t> (1) establishing measurable team performance goals that are clear and compelling.</a:t>
            </a:r>
          </a:p>
          <a:p>
            <a:pPr marL="0" indent="0" algn="just">
              <a:buNone/>
            </a:pPr>
            <a:r>
              <a:rPr lang="en-US" dirty="0"/>
              <a:t> (2) ensuring that team members understand that effective teamwork is critical to meeting those goals.</a:t>
            </a:r>
          </a:p>
          <a:p>
            <a:pPr marL="0" indent="0" algn="just">
              <a:buNone/>
            </a:pPr>
            <a:r>
              <a:rPr lang="en-US" dirty="0"/>
              <a:t>(3) establishing reward systems that reward team performance (more than individual performance). </a:t>
            </a:r>
          </a:p>
          <a:p>
            <a:pPr marL="0" indent="0" algn="just">
              <a:buNone/>
            </a:pPr>
            <a:r>
              <a:rPr lang="en-US" dirty="0"/>
              <a:t>(4) eliminating roadblocks to teamwork that formal organization structures might create.</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3294143" y="1034359"/>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18F7306E-E0DF-214E-CC74-5F12BFB317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4027" y="2092445"/>
            <a:ext cx="10855235" cy="3970231"/>
          </a:xfrm>
        </p:spPr>
        <p:txBody>
          <a:bodyPr>
            <a:normAutofit/>
          </a:bodyPr>
          <a:lstStyle/>
          <a:p>
            <a:pPr marL="0" indent="0" algn="just">
              <a:buNone/>
            </a:pPr>
            <a:r>
              <a:rPr lang="en-US" dirty="0"/>
              <a:t>(5) establishing an organizational culture that supports teamwork oriented processes and behaviors (e.g., everyone in the organization understands that success is predicated on effective collaboration; consequently, informal norms and processes support team-oriented behavior).</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950408" y="1335925"/>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F509112F-19DE-9298-A6E4-D79FE6E412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2092445"/>
            <a:ext cx="10998925" cy="3825029"/>
          </a:xfrm>
        </p:spPr>
        <p:txBody>
          <a:bodyPr/>
          <a:lstStyle/>
          <a:p>
            <a:pPr marL="0" indent="0" algn="just">
              <a:buNone/>
            </a:pPr>
            <a:r>
              <a:rPr lang="en-US" dirty="0"/>
              <a:t>(6) creating information systems to provide the team with needed information to make decisions.</a:t>
            </a:r>
          </a:p>
          <a:p>
            <a:pPr marL="0" indent="0" algn="just">
              <a:buNone/>
            </a:pPr>
            <a:r>
              <a:rPr lang="en-US" dirty="0"/>
              <a:t> (7) establishing human resource systems to provide training, team member selection, methods, and so on to support teamwork.</a:t>
            </a:r>
          </a:p>
          <a:p>
            <a:pPr marL="0" indent="0" algn="just">
              <a:buNone/>
            </a:pPr>
            <a:endParaRPr lang="en-US" b="1" dirty="0"/>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837392" y="1227810"/>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8A21C526-D16B-E3D3-5F23-0F2E38B4A7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961938-A610-E31E-0FDF-C95E3C2BB12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9B77B9-CCE7-8D41-A881-B89031AD2CC9}"/>
              </a:ext>
            </a:extLst>
          </p:cNvPr>
          <p:cNvSpPr>
            <a:spLocks noGrp="1"/>
          </p:cNvSpPr>
          <p:nvPr>
            <p:ph idx="1"/>
          </p:nvPr>
        </p:nvSpPr>
        <p:spPr>
          <a:xfrm>
            <a:off x="930667" y="2496618"/>
            <a:ext cx="10515600" cy="2899507"/>
          </a:xfrm>
        </p:spPr>
        <p:txBody>
          <a:bodyPr/>
          <a:lstStyle/>
          <a:p>
            <a:pPr marL="0" indent="0" algn="ctr">
              <a:buNone/>
            </a:pPr>
            <a:r>
              <a:rPr lang="en-US" sz="4000" b="1" dirty="0">
                <a:solidFill>
                  <a:schemeClr val="accent1"/>
                </a:solidFill>
              </a:rPr>
              <a:t>Composition of the Team</a:t>
            </a:r>
          </a:p>
        </p:txBody>
      </p:sp>
      <p:pic>
        <p:nvPicPr>
          <p:cNvPr id="4" name="Picture 3">
            <a:extLst>
              <a:ext uri="{FF2B5EF4-FFF2-40B4-BE49-F238E27FC236}">
                <a16:creationId xmlns:a16="http://schemas.microsoft.com/office/drawing/2014/main" id="{69D3B926-A043-D780-0909-6887C085D7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0415359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2092445"/>
            <a:ext cx="11252361" cy="4101765"/>
          </a:xfrm>
        </p:spPr>
        <p:txBody>
          <a:bodyPr>
            <a:normAutofit/>
          </a:bodyPr>
          <a:lstStyle/>
          <a:p>
            <a:pPr marL="0" indent="0" algn="just">
              <a:buNone/>
            </a:pPr>
            <a:r>
              <a:rPr lang="en-US" b="1" dirty="0">
                <a:solidFill>
                  <a:schemeClr val="accent1"/>
                </a:solidFill>
              </a:rPr>
              <a:t>2. Composition of the Team:</a:t>
            </a:r>
          </a:p>
          <a:p>
            <a:pPr marL="0" indent="0" algn="just">
              <a:buNone/>
            </a:pPr>
            <a:r>
              <a:rPr lang="en-US" dirty="0"/>
              <a:t>The composition of the team concerns the skills and attitudes of team members. You have to have the “right people on the bus” to make things happen as a team and achieve top performance. To effectively manage the composition of the team, </a:t>
            </a:r>
            <a:r>
              <a:rPr lang="en-US" b="1" dirty="0"/>
              <a:t>team leaders must understand that team leadership and processes differ depending on the answers to the following questions:</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940134" y="1291849"/>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2A92E503-E6FF-44EA-0A94-D3AADBF51B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948" y="375021"/>
            <a:ext cx="11537877"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2331" y="2080269"/>
            <a:ext cx="10667113" cy="4102361"/>
          </a:xfrm>
        </p:spPr>
        <p:txBody>
          <a:bodyPr>
            <a:normAutofit/>
          </a:bodyPr>
          <a:lstStyle/>
          <a:p>
            <a:pPr marL="0" indent="0" algn="just">
              <a:buNone/>
            </a:pPr>
            <a:r>
              <a:rPr lang="en-US" dirty="0"/>
              <a:t>• Do individual team members have the technical skills required to complete the task?</a:t>
            </a:r>
          </a:p>
          <a:p>
            <a:pPr marL="0" indent="0" algn="just">
              <a:buNone/>
            </a:pPr>
            <a:r>
              <a:rPr lang="en-US" dirty="0"/>
              <a:t>• Do they have the interpersonal and communication skills required to coordinate their work with others?</a:t>
            </a:r>
          </a:p>
          <a:p>
            <a:pPr marL="0" indent="0" algn="just">
              <a:buNone/>
            </a:pPr>
            <a:r>
              <a:rPr lang="en-US" dirty="0"/>
              <a:t>• Are individual team members committed to the team and motivated to complete the task?</a:t>
            </a:r>
          </a:p>
          <a:p>
            <a:pPr marL="0" indent="0" algn="just">
              <a:buNone/>
            </a:pPr>
            <a:r>
              <a:rPr lang="en-US" dirty="0"/>
              <a:t>• Is the team the right size to complete the task successfully?</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65997"/>
            <a:ext cx="9902229" cy="204838"/>
          </a:xfrm>
          <a:prstGeom prst="rect">
            <a:avLst/>
          </a:prstGeom>
        </p:spPr>
      </p:pic>
      <p:sp>
        <p:nvSpPr>
          <p:cNvPr id="11" name="Rectangle 10"/>
          <p:cNvSpPr/>
          <p:nvPr/>
        </p:nvSpPr>
        <p:spPr>
          <a:xfrm>
            <a:off x="2683280" y="1112127"/>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C22542E5-D56E-1784-757D-48FB446E6E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709" y="1999504"/>
            <a:ext cx="10588735" cy="4179227"/>
          </a:xfrm>
        </p:spPr>
        <p:txBody>
          <a:bodyPr>
            <a:normAutofit/>
          </a:bodyPr>
          <a:lstStyle/>
          <a:p>
            <a:pPr marL="0" indent="0" algn="just">
              <a:buNone/>
            </a:pPr>
            <a:r>
              <a:rPr lang="en-US" dirty="0"/>
              <a:t>Teams saddled with members who are not motivated to accomplish the task or lack the skills to achieve team goals are doomed to failure from the outset. Of course, </a:t>
            </a:r>
            <a:r>
              <a:rPr lang="en-US" b="1" dirty="0"/>
              <a:t>team composition also refers</a:t>
            </a:r>
            <a:r>
              <a:rPr lang="en-US" dirty="0"/>
              <a:t> to assembling a group of individuals with complementary skills. High performing teams use the diverse skills and abilities of each team member in a synergistic way to achieve high performance. The members of high-performing teams clearly understand their roles and assignments and carry them out with commitment.</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868215" y="1359039"/>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CB7C8972-9417-5069-BF6D-DFBADAF71A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39" y="2092445"/>
            <a:ext cx="10868297" cy="3970231"/>
          </a:xfrm>
        </p:spPr>
        <p:txBody>
          <a:bodyPr/>
          <a:lstStyle/>
          <a:p>
            <a:pPr marL="0" indent="0" algn="just">
              <a:buNone/>
            </a:pPr>
            <a:r>
              <a:rPr lang="en-US" b="1" dirty="0"/>
              <a:t>Team size </a:t>
            </a:r>
            <a:r>
              <a:rPr lang="en-US" dirty="0"/>
              <a:t>also plays a significant role in team effectiveness. A team that is too large may be unwieldy and cause team members to lose interest due to a lack of individual involvement. Having too few team members may place unnecessary burdens on individual team members, and the team may not have the resources needed to accomplish its goals.</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457248" y="1335925"/>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6D795571-B0EF-EB2F-5AE1-8FAD7F40EB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0882" y="2162867"/>
            <a:ext cx="10515600" cy="3899809"/>
          </a:xfrm>
        </p:spPr>
        <p:txBody>
          <a:bodyPr>
            <a:normAutofit/>
          </a:bodyPr>
          <a:lstStyle/>
          <a:p>
            <a:pPr marL="0" indent="0" algn="just">
              <a:buNone/>
            </a:pPr>
            <a:r>
              <a:rPr lang="en-US" dirty="0">
                <a:solidFill>
                  <a:schemeClr val="accent1"/>
                </a:solidFill>
              </a:rPr>
              <a:t>High-performing teams effectively manage team composition by:</a:t>
            </a:r>
          </a:p>
          <a:p>
            <a:pPr marL="0" indent="0" algn="just">
              <a:buNone/>
            </a:pPr>
            <a:r>
              <a:rPr lang="en-US" dirty="0"/>
              <a:t> (1) establishing processes to select individuals for the team who are both skilled and motivated.</a:t>
            </a:r>
          </a:p>
          <a:p>
            <a:pPr marL="0" indent="0" algn="just">
              <a:buNone/>
            </a:pPr>
            <a:r>
              <a:rPr lang="en-US" dirty="0"/>
              <a:t> (2) establishing processes that develop the technical and interpersonal skills of team members as well as their commitment to achieving team goals.</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3001779" y="1216421"/>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EEE6BB76-57AC-115A-72B7-5E7AB4C954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144083"/>
            <a:ext cx="10850113" cy="3626206"/>
          </a:xfrm>
        </p:spPr>
        <p:txBody>
          <a:bodyPr>
            <a:normAutofit/>
          </a:bodyPr>
          <a:lstStyle/>
          <a:p>
            <a:pPr marL="0" indent="0" algn="just">
              <a:buNone/>
            </a:pPr>
            <a:r>
              <a:rPr lang="en-US" dirty="0"/>
              <a:t>(3) cutting loose individuals who lack skills or motivation.</a:t>
            </a:r>
          </a:p>
          <a:p>
            <a:pPr marL="0" indent="0" algn="just">
              <a:buNone/>
            </a:pPr>
            <a:r>
              <a:rPr lang="en-US" dirty="0"/>
              <a:t>(4) managing the team according to the skills and motivation of team members.</a:t>
            </a:r>
          </a:p>
          <a:p>
            <a:pPr marL="0" indent="0" algn="just">
              <a:buNone/>
            </a:pPr>
            <a:r>
              <a:rPr lang="en-US" dirty="0"/>
              <a:t>(5) ensuring that the team is the right size, that is, neither too large nor too small to accomplish the task.</a:t>
            </a:r>
          </a:p>
          <a:p>
            <a:pPr marL="0" indent="0" algn="just">
              <a:buNone/>
            </a:pPr>
            <a:endParaRPr lang="en-US" dirty="0">
              <a:solidFill>
                <a:srgbClr val="FF0000"/>
              </a:solidFill>
            </a:endParaRP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3001779" y="1253629"/>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CDA204A0-76AC-D694-F429-02B2F7C342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6F0B6-300B-7647-10F5-1999820B037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8F027D7-20BE-E709-5970-5228A7A018C4}"/>
              </a:ext>
            </a:extLst>
          </p:cNvPr>
          <p:cNvSpPr>
            <a:spLocks noGrp="1"/>
          </p:cNvSpPr>
          <p:nvPr>
            <p:ph idx="1"/>
          </p:nvPr>
        </p:nvSpPr>
        <p:spPr>
          <a:xfrm>
            <a:off x="930667" y="2496618"/>
            <a:ext cx="10515600" cy="2899507"/>
          </a:xfrm>
        </p:spPr>
        <p:txBody>
          <a:bodyPr/>
          <a:lstStyle/>
          <a:p>
            <a:pPr marL="0" indent="0" algn="ctr">
              <a:buNone/>
            </a:pPr>
            <a:r>
              <a:rPr lang="en-US" sz="4000" b="1" dirty="0">
                <a:solidFill>
                  <a:schemeClr val="accent1"/>
                </a:solidFill>
              </a:rPr>
              <a:t>Competencies of the Team</a:t>
            </a:r>
            <a:endParaRPr lang="en-GB" dirty="0"/>
          </a:p>
        </p:txBody>
      </p:sp>
      <p:pic>
        <p:nvPicPr>
          <p:cNvPr id="4" name="Picture 3">
            <a:extLst>
              <a:ext uri="{FF2B5EF4-FFF2-40B4-BE49-F238E27FC236}">
                <a16:creationId xmlns:a16="http://schemas.microsoft.com/office/drawing/2014/main" id="{37573BC1-DA9A-4AF2-171C-84DBBD8A32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7866790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74121"/>
            <a:ext cx="10515600" cy="3988555"/>
          </a:xfrm>
        </p:spPr>
        <p:txBody>
          <a:bodyPr>
            <a:normAutofit/>
          </a:bodyPr>
          <a:lstStyle/>
          <a:p>
            <a:pPr marL="0" indent="0" algn="just">
              <a:buNone/>
            </a:pPr>
            <a:r>
              <a:rPr lang="en-US" b="1" dirty="0">
                <a:solidFill>
                  <a:schemeClr val="accent1"/>
                </a:solidFill>
              </a:rPr>
              <a:t>3. Competencies of the Team:</a:t>
            </a:r>
          </a:p>
          <a:p>
            <a:pPr marL="0" indent="0" algn="just">
              <a:buNone/>
            </a:pPr>
            <a:r>
              <a:rPr lang="en-US" dirty="0"/>
              <a:t>We have found that successful teams have certain competencies that exist independent of any single member of the team but are embedded in the team’s formal and informal processes—its way of functioning. </a:t>
            </a:r>
            <a:r>
              <a:rPr lang="en-US" b="1" dirty="0"/>
              <a:t>High-performing teams have developed processes that allow the team to:</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919585" y="1317601"/>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4387E05A-E521-D321-D173-AF611C6E49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125" y="337146"/>
            <a:ext cx="11537877" cy="584230"/>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92445"/>
            <a:ext cx="10515600" cy="4094986"/>
          </a:xfrm>
        </p:spPr>
        <p:txBody>
          <a:bodyPr>
            <a:noAutofit/>
          </a:bodyPr>
          <a:lstStyle/>
          <a:p>
            <a:pPr marL="0" indent="0" algn="just">
              <a:buNone/>
            </a:pPr>
            <a:r>
              <a:rPr lang="en-US" dirty="0"/>
              <a:t>• Clearly articulate their goals and the metrics for achieving those goals.</a:t>
            </a:r>
          </a:p>
          <a:p>
            <a:pPr marL="0" indent="0" algn="just">
              <a:buNone/>
            </a:pPr>
            <a:r>
              <a:rPr lang="en-US" dirty="0"/>
              <a:t>• Clearly articulate the means required to achieve the goals, ensuring that individuals understand their assignments and how their work contributes to team goals.</a:t>
            </a:r>
          </a:p>
          <a:p>
            <a:pPr marL="0" indent="0" algn="just">
              <a:buNone/>
            </a:pPr>
            <a:r>
              <a:rPr lang="en-US" dirty="0"/>
              <a:t>• Make effective decisions.</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3155891" y="1433539"/>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E23AC4D2-F000-9C15-34A4-BC27A22EF5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3594819"/>
          </a:xfrm>
        </p:spPr>
        <p:txBody>
          <a:bodyPr>
            <a:normAutofit/>
          </a:bodyPr>
          <a:lstStyle/>
          <a:p>
            <a:pPr marL="0" indent="0" algn="just">
              <a:buNone/>
            </a:pPr>
            <a:r>
              <a:rPr lang="en-US" dirty="0"/>
              <a:t>• Effectively communicate, including giving and receiving feedback.</a:t>
            </a:r>
          </a:p>
          <a:p>
            <a:pPr marL="0" indent="0" algn="just">
              <a:buNone/>
            </a:pPr>
            <a:r>
              <a:rPr lang="en-US" dirty="0"/>
              <a:t>• Build trust and commitment to the team and its goals.</a:t>
            </a:r>
          </a:p>
          <a:p>
            <a:pPr marL="0" indent="0" algn="just">
              <a:buNone/>
            </a:pPr>
            <a:r>
              <a:rPr lang="en-US" dirty="0"/>
              <a:t>• Resolve disputes or disagreements.</a:t>
            </a:r>
          </a:p>
          <a:p>
            <a:pPr marL="0" indent="0" algn="just">
              <a:buNone/>
            </a:pPr>
            <a:r>
              <a:rPr lang="en-US" dirty="0"/>
              <a:t>• Encourage risk taking and innovation.</a:t>
            </a:r>
          </a:p>
          <a:p>
            <a:pPr marL="0" indent="0" algn="just">
              <a:buNone/>
            </a:pPr>
            <a:endParaRPr lang="en-US" b="1" dirty="0">
              <a:solidFill>
                <a:srgbClr val="FF0000"/>
              </a:solidFill>
            </a:endParaRP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746062" y="1328857"/>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73A8F382-9799-330F-7C62-B72B463C72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134441"/>
            <a:ext cx="10758673" cy="3635848"/>
          </a:xfrm>
        </p:spPr>
        <p:txBody>
          <a:bodyPr>
            <a:normAutofit/>
          </a:bodyPr>
          <a:lstStyle/>
          <a:p>
            <a:pPr marL="0" indent="0" algn="just">
              <a:buNone/>
            </a:pPr>
            <a:r>
              <a:rPr lang="en-US" dirty="0"/>
              <a:t>Thus, while the context and composition of the team set the stage, these competencies propel it to high performance. If the team hopes to be extraordinary, it must develop competencies for goal setting, decision making, communicating, trust building, and dispute resolution. </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611361" y="1463794"/>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E5C0A269-2641-A8D8-694A-ED1A7D8EB8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9DB374-E4AE-ECD2-88A4-1F9982EAA5C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4534DA-2692-C908-2CF6-B570F6FDCA9E}"/>
              </a:ext>
            </a:extLst>
          </p:cNvPr>
          <p:cNvSpPr>
            <a:spLocks noGrp="1"/>
          </p:cNvSpPr>
          <p:nvPr>
            <p:ph idx="1"/>
          </p:nvPr>
        </p:nvSpPr>
        <p:spPr>
          <a:xfrm>
            <a:off x="930667" y="2496618"/>
            <a:ext cx="10515600" cy="2899507"/>
          </a:xfrm>
        </p:spPr>
        <p:txBody>
          <a:bodyPr/>
          <a:lstStyle/>
          <a:p>
            <a:pPr marL="0" indent="0" algn="ctr">
              <a:buNone/>
            </a:pPr>
            <a:r>
              <a:rPr lang="en-US" sz="4000" b="1" dirty="0">
                <a:solidFill>
                  <a:schemeClr val="accent1"/>
                </a:solidFill>
              </a:rPr>
              <a:t>Change Management Skills of the Team</a:t>
            </a:r>
            <a:endParaRPr lang="en-GB" dirty="0"/>
          </a:p>
        </p:txBody>
      </p:sp>
      <p:pic>
        <p:nvPicPr>
          <p:cNvPr id="4" name="Picture 3">
            <a:extLst>
              <a:ext uri="{FF2B5EF4-FFF2-40B4-BE49-F238E27FC236}">
                <a16:creationId xmlns:a16="http://schemas.microsoft.com/office/drawing/2014/main" id="{490887AF-08DF-D244-7435-A0AA3DD8DA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352267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4351338"/>
          </a:xfrm>
        </p:spPr>
        <p:txBody>
          <a:bodyPr>
            <a:normAutofit/>
          </a:bodyPr>
          <a:lstStyle/>
          <a:p>
            <a:pPr marL="0" indent="0" algn="just">
              <a:buNone/>
            </a:pPr>
            <a:r>
              <a:rPr lang="en-US" b="1" dirty="0">
                <a:solidFill>
                  <a:schemeClr val="accent1"/>
                </a:solidFill>
              </a:rPr>
              <a:t>4. Change Management Skills of the Team:</a:t>
            </a:r>
          </a:p>
          <a:p>
            <a:pPr marL="0" indent="0" algn="just">
              <a:buNone/>
            </a:pPr>
            <a:r>
              <a:rPr lang="en-US" dirty="0"/>
              <a:t>High-performing teams must change and adapt to new conditions to be effective over time. Factors related to team context, composition, and competencies may need to change for the team to succeed in reaching a new goal. A team that is able to monitor its performance and understand its strengths and weaknesses can generate insights needed to develop a plan of action to continuously improve.</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375055" y="1520644"/>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29756951-99F1-E91C-FDCD-125FA56878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91796"/>
            <a:ext cx="10515600" cy="4063172"/>
          </a:xfrm>
        </p:spPr>
        <p:txBody>
          <a:bodyPr>
            <a:normAutofit/>
          </a:bodyPr>
          <a:lstStyle/>
          <a:p>
            <a:pPr marL="0" indent="0" algn="just">
              <a:buNone/>
            </a:pPr>
            <a:r>
              <a:rPr lang="en-US" b="1" dirty="0"/>
              <a:t>Toyota, </a:t>
            </a:r>
            <a:r>
              <a:rPr lang="en-US" dirty="0"/>
              <a:t>a company that we’ve researched extensively, uses the </a:t>
            </a:r>
            <a:r>
              <a:rPr lang="en-US" b="1" dirty="0">
                <a:solidFill>
                  <a:schemeClr val="accent1"/>
                </a:solidFill>
              </a:rPr>
              <a:t>kaizen, or continuous-improvement</a:t>
            </a:r>
            <a:r>
              <a:rPr lang="en-US" dirty="0"/>
              <a:t>, philosophy to help its teams identify the bottlenecks they are facing and then develop strategies to eliminate the bottlenecks. Toyota’s managers are never fully satisfied with their team’s performance because once they’ve fixed one problem, they know that continuous improvement requires that they find and fix the next one.</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170446" y="1427568"/>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3104361C-5780-DE99-D3BF-D6F303C398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2672" y="2180896"/>
            <a:ext cx="10726783" cy="3988555"/>
          </a:xfrm>
        </p:spPr>
        <p:txBody>
          <a:bodyPr>
            <a:normAutofit/>
          </a:bodyPr>
          <a:lstStyle/>
          <a:p>
            <a:pPr marL="0" indent="0" algn="just">
              <a:buNone/>
            </a:pPr>
            <a:r>
              <a:rPr lang="en-US" dirty="0"/>
              <a:t>We have found that teams in most companies, unlike </a:t>
            </a:r>
            <a:r>
              <a:rPr lang="en-US" b="1" dirty="0"/>
              <a:t>Toyota,</a:t>
            </a:r>
            <a:r>
              <a:rPr lang="en-US" dirty="0"/>
              <a:t> are oblivious to their weaknesses. And even when they do recognize them, they do not have the ability to manage change effectively to overcome those weaknesses. It is possible to view change management skills as just </a:t>
            </a:r>
            <a:r>
              <a:rPr lang="en-US" b="1" dirty="0"/>
              <a:t>another team competency</a:t>
            </a:r>
            <a:r>
              <a:rPr lang="en-US" dirty="0"/>
              <a:t>, but this meta competency—what we call team-building skills—is so important that it deserves special attention.</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570264" y="1531151"/>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930E24C1-380A-48F6-997E-18C00FF9B7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063172"/>
          </a:xfrm>
        </p:spPr>
        <p:txBody>
          <a:bodyPr/>
          <a:lstStyle/>
          <a:p>
            <a:pPr marL="0" indent="0" algn="just">
              <a:buNone/>
            </a:pPr>
            <a:r>
              <a:rPr lang="en-US" dirty="0">
                <a:solidFill>
                  <a:schemeClr val="accent1"/>
                </a:solidFill>
              </a:rPr>
              <a:t>High-performing teams have developed the ability to change by:</a:t>
            </a:r>
          </a:p>
          <a:p>
            <a:pPr marL="0" indent="0" algn="just">
              <a:buNone/>
            </a:pPr>
            <a:r>
              <a:rPr lang="en-US" dirty="0">
                <a:solidFill>
                  <a:srgbClr val="FF0000"/>
                </a:solidFill>
              </a:rPr>
              <a:t> </a:t>
            </a:r>
            <a:r>
              <a:rPr lang="en-US" dirty="0"/>
              <a:t>(1) establishing team-building processes that result in the regular evaluation of team context, team composition, and team competencies with the explicit objective of initiating needed changes in order to better achieve the desired team goals.</a:t>
            </a:r>
          </a:p>
          <a:p>
            <a:pPr marL="0" indent="0" algn="just">
              <a:buNone/>
            </a:pPr>
            <a:r>
              <a:rPr lang="en-US" dirty="0">
                <a:solidFill>
                  <a:srgbClr val="FF0000"/>
                </a:solidFill>
              </a:rPr>
              <a:t>  </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642182" y="1323703"/>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3EDD2CA3-F7BA-415E-E06C-9C138D64CC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7229" y="2092445"/>
            <a:ext cx="10856645" cy="3891845"/>
          </a:xfrm>
        </p:spPr>
        <p:txBody>
          <a:bodyPr>
            <a:normAutofit/>
          </a:bodyPr>
          <a:lstStyle/>
          <a:p>
            <a:pPr marL="0" indent="0" algn="just">
              <a:buNone/>
            </a:pPr>
            <a:r>
              <a:rPr lang="en-US" dirty="0"/>
              <a:t>(2) establishing a philosophy among team members that regular change is necessary in order to meet the demands of a constantly changing world.</a:t>
            </a:r>
          </a:p>
          <a:p>
            <a:pPr marL="0" indent="0" algn="just">
              <a:buNone/>
            </a:pPr>
            <a:endParaRPr lang="en-US" b="1" dirty="0"/>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3042875" y="1421904"/>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2AE88E23-2821-DF24-6D43-E1A3A485DE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fontScale="92500" lnSpcReduction="10000"/>
          </a:bodyPr>
          <a:lstStyle/>
          <a:p>
            <a:pPr marL="0" indent="0">
              <a:buNone/>
            </a:pPr>
            <a:r>
              <a:rPr lang="en-US" b="1" dirty="0"/>
              <a:t>References: </a:t>
            </a:r>
          </a:p>
          <a:p>
            <a:pPr marL="0" indent="0">
              <a:buNone/>
            </a:pPr>
            <a:r>
              <a:rPr lang="en-US" dirty="0"/>
              <a:t>Team Building</a:t>
            </a:r>
          </a:p>
          <a:p>
            <a:pPr marL="0" indent="0">
              <a:buNone/>
            </a:pPr>
            <a:r>
              <a:rPr lang="en-US" dirty="0"/>
              <a:t>Proven Strategies for Improving Team Performance.</a:t>
            </a:r>
          </a:p>
          <a:p>
            <a:pPr marL="0" indent="0">
              <a:buNone/>
            </a:pPr>
            <a:r>
              <a:rPr lang="en-US" dirty="0"/>
              <a:t>Fifth Edition</a:t>
            </a:r>
          </a:p>
          <a:p>
            <a:pPr marL="0" indent="0">
              <a:buNone/>
            </a:pPr>
            <a:r>
              <a:rPr lang="en-US" dirty="0"/>
              <a:t>By:</a:t>
            </a:r>
          </a:p>
          <a:p>
            <a:r>
              <a:rPr lang="en-US" dirty="0"/>
              <a:t>W. Gibb Dyer Jr.</a:t>
            </a:r>
          </a:p>
          <a:p>
            <a:r>
              <a:rPr lang="en-US" dirty="0"/>
              <a:t>Jeffrey H. Dyer</a:t>
            </a:r>
          </a:p>
          <a:p>
            <a:r>
              <a:rPr lang="en-US" dirty="0"/>
              <a:t>William G. Dyer</a:t>
            </a:r>
            <a:endParaRPr lang="ar-EG" b="1" i="1" dirty="0"/>
          </a:p>
          <a:p>
            <a:pPr marL="0" indent="0">
              <a:buNone/>
            </a:pPr>
            <a:r>
              <a:rPr lang="en-US" b="1" dirty="0"/>
              <a:t>Chapter 1</a:t>
            </a:r>
            <a:endParaRPr lang="ar-EG" b="1" dirty="0"/>
          </a:p>
          <a:p>
            <a:pPr marL="0" indent="0">
              <a:buNone/>
            </a:pPr>
            <a:endParaRPr lang="en-US" dirty="0"/>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pic>
        <p:nvPicPr>
          <p:cNvPr id="2" name="Picture 1">
            <a:extLst>
              <a:ext uri="{FF2B5EF4-FFF2-40B4-BE49-F238E27FC236}">
                <a16:creationId xmlns:a16="http://schemas.microsoft.com/office/drawing/2014/main" id="{6503A828-9425-C169-4C76-38A4A6D93E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pic>
        <p:nvPicPr>
          <p:cNvPr id="6" name="Picture 5" descr="A book cover of a group of people&#10;&#10;Description automatically generated">
            <a:extLst>
              <a:ext uri="{FF2B5EF4-FFF2-40B4-BE49-F238E27FC236}">
                <a16:creationId xmlns:a16="http://schemas.microsoft.com/office/drawing/2014/main" id="{6A1ACB66-7A67-C9EF-712E-6F92D6D656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91910" y="947950"/>
            <a:ext cx="4232953" cy="5380931"/>
          </a:xfrm>
          <a:prstGeom prst="rect">
            <a:avLst/>
          </a:prstGeom>
        </p:spPr>
      </p:pic>
    </p:spTree>
    <p:extLst>
      <p:ext uri="{BB962C8B-B14F-4D97-AF65-F5344CB8AC3E}">
        <p14:creationId xmlns:p14="http://schemas.microsoft.com/office/powerpoint/2010/main" val="1332803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63B24D5-B782-7C71-AD36-7A9E9069DD09}"/>
              </a:ext>
            </a:extLst>
          </p:cNvPr>
          <p:cNvSpPr>
            <a:spLocks noGrp="1"/>
          </p:cNvSpPr>
          <p:nvPr>
            <p:ph idx="1"/>
          </p:nvPr>
        </p:nvSpPr>
        <p:spPr>
          <a:xfrm>
            <a:off x="742950" y="2867025"/>
            <a:ext cx="10515600" cy="2088356"/>
          </a:xfrm>
        </p:spPr>
        <p:txBody>
          <a:bodyPr>
            <a:normAutofit/>
          </a:bodyPr>
          <a:lstStyle/>
          <a:p>
            <a:pPr marL="0" indent="0" algn="ctr">
              <a:buNone/>
            </a:pPr>
            <a:r>
              <a:rPr lang="en-GB" sz="4800" dirty="0">
                <a:solidFill>
                  <a:schemeClr val="accent1"/>
                </a:solidFill>
              </a:rPr>
              <a:t>Any Questions?</a:t>
            </a:r>
          </a:p>
        </p:txBody>
      </p:sp>
      <p:pic>
        <p:nvPicPr>
          <p:cNvPr id="4" name="Picture 3">
            <a:extLst>
              <a:ext uri="{FF2B5EF4-FFF2-40B4-BE49-F238E27FC236}">
                <a16:creationId xmlns:a16="http://schemas.microsoft.com/office/drawing/2014/main" id="{B65B1684-8CBD-FA43-EEC9-3B5E1D2E88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4525180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6DFCF0E-BED3-41C4-8F21-7701C917BA85}"/>
</file>

<file path=customXml/itemProps2.xml><?xml version="1.0" encoding="utf-8"?>
<ds:datastoreItem xmlns:ds="http://schemas.openxmlformats.org/officeDocument/2006/customXml" ds:itemID="{B98F9E93-C44B-45E4-8B78-531D4057EE74}"/>
</file>

<file path=customXml/itemProps3.xml><?xml version="1.0" encoding="utf-8"?>
<ds:datastoreItem xmlns:ds="http://schemas.openxmlformats.org/officeDocument/2006/customXml" ds:itemID="{606922BF-474C-44D0-B1E0-857CED9B0C5F}"/>
</file>

<file path=docProps/app.xml><?xml version="1.0" encoding="utf-8"?>
<Properties xmlns="http://schemas.openxmlformats.org/officeDocument/2006/extended-properties" xmlns:vt="http://schemas.openxmlformats.org/officeDocument/2006/docPropsVTypes">
  <Template/>
  <TotalTime>2972</TotalTime>
  <Words>2055</Words>
  <Application>Microsoft Office PowerPoint</Application>
  <PresentationFormat>Widescreen</PresentationFormat>
  <Paragraphs>135</Paragraphs>
  <Slides>40</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Nourhan Sayed</dc:creator>
  <cp:lastModifiedBy>Nourhan Sayed</cp:lastModifiedBy>
  <cp:revision>8</cp:revision>
  <dcterms:modified xsi:type="dcterms:W3CDTF">2024-06-20T15:46:02Z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