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2.xml" ContentType="application/vnd.openxmlformats-officedocument.theme+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theme/theme3.xml" ContentType="application/vnd.openxmlformats-officedocument.theme+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theme/theme4.xml" ContentType="application/vnd.openxmlformats-officedocument.theme+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theme/theme5.xml" ContentType="application/vnd.openxmlformats-officedocument.theme+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theme/theme6.xml" ContentType="application/vnd.openxmlformats-officedocument.theme+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theme/theme7.xml" ContentType="application/vnd.openxmlformats-officedocument.theme+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theme/theme8.xml" ContentType="application/vnd.openxmlformats-officedocument.theme+xml"/>
  <Override PartName="/ppt/theme/theme9.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notesSlides/notesSlide3.xml" ContentType="application/vnd.openxmlformats-officedocument.presentationml.notesSlide+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4"/>
    <p:sldMasterId id="2147483679" r:id="rId5"/>
    <p:sldMasterId id="2147483694" r:id="rId6"/>
    <p:sldMasterId id="2147483710" r:id="rId7"/>
    <p:sldMasterId id="2147483726" r:id="rId8"/>
    <p:sldMasterId id="2147483742" r:id="rId9"/>
    <p:sldMasterId id="2147483774" r:id="rId10"/>
    <p:sldMasterId id="2147483787" r:id="rId11"/>
  </p:sldMasterIdLst>
  <p:notesMasterIdLst>
    <p:notesMasterId r:id="rId38"/>
  </p:notesMasterIdLst>
  <p:sldIdLst>
    <p:sldId id="498" r:id="rId12"/>
    <p:sldId id="256" r:id="rId13"/>
    <p:sldId id="527" r:id="rId14"/>
    <p:sldId id="535" r:id="rId15"/>
    <p:sldId id="526" r:id="rId16"/>
    <p:sldId id="521" r:id="rId17"/>
    <p:sldId id="540" r:id="rId18"/>
    <p:sldId id="522" r:id="rId19"/>
    <p:sldId id="652" r:id="rId20"/>
    <p:sldId id="648" r:id="rId21"/>
    <p:sldId id="649" r:id="rId22"/>
    <p:sldId id="493" r:id="rId23"/>
    <p:sldId id="539" r:id="rId24"/>
    <p:sldId id="511" r:id="rId25"/>
    <p:sldId id="545" r:id="rId26"/>
    <p:sldId id="499" r:id="rId27"/>
    <p:sldId id="546" r:id="rId28"/>
    <p:sldId id="548" r:id="rId29"/>
    <p:sldId id="549" r:id="rId30"/>
    <p:sldId id="550" r:id="rId31"/>
    <p:sldId id="553" r:id="rId32"/>
    <p:sldId id="551" r:id="rId33"/>
    <p:sldId id="604" r:id="rId34"/>
    <p:sldId id="647" r:id="rId35"/>
    <p:sldId id="518" r:id="rId36"/>
    <p:sldId id="293" r:id="rId37"/>
  </p:sldIdLst>
  <p:sldSz cx="12192000" cy="6858000"/>
  <p:notesSz cx="6858000" cy="9144000"/>
  <p:embeddedFontLst>
    <p:embeddedFont>
      <p:font typeface="Alexandria" pitchFamily="2" charset="-78"/>
      <p:regular r:id="rId39"/>
      <p:bold r:id="rId40"/>
    </p:embeddedFont>
    <p:embeddedFont>
      <p:font typeface="Bahnschrift SemiBold SemiConden" panose="020B0502040204020203" pitchFamily="34" charset="0"/>
      <p:bold r:id="rId41"/>
    </p:embeddedFont>
    <p:embeddedFont>
      <p:font typeface="Calibri" panose="020F0502020204030204" pitchFamily="34" charset="0"/>
      <p:regular r:id="rId42"/>
      <p:bold r:id="rId43"/>
      <p:italic r:id="rId44"/>
      <p:boldItalic r:id="rId45"/>
    </p:embeddedFont>
    <p:embeddedFont>
      <p:font typeface="Calibri Light" panose="020F0302020204030204" pitchFamily="34" charset="0"/>
      <p:regular r:id="rId46"/>
      <p:italic r:id="rId47"/>
    </p:embeddedFont>
    <p:embeddedFont>
      <p:font typeface="Tajawal Medium" panose="00000600000000000000" charset="-78"/>
      <p:regular r:id="rId48"/>
      <p:bold r:id="rId49"/>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50" roundtripDataSignature="AMtx7mgx5kY1Q5fVOU4SuxbmhJ4f9VuoW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90099"/>
    <a:srgbClr val="A50021"/>
    <a:srgbClr val="4A206A"/>
    <a:srgbClr val="3A2A3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30" autoAdjust="0"/>
    <p:restoredTop sz="94602" autoAdjust="0"/>
  </p:normalViewPr>
  <p:slideViewPr>
    <p:cSldViewPr>
      <p:cViewPr varScale="1">
        <p:scale>
          <a:sx n="80" d="100"/>
          <a:sy n="80" d="100"/>
        </p:scale>
        <p:origin x="754" y="48"/>
      </p:cViewPr>
      <p:guideLst>
        <p:guide orient="horz" pos="2160"/>
        <p:guide pos="3840"/>
      </p:guideLst>
    </p:cSldViewPr>
  </p:slideViewPr>
  <p:outlineViewPr>
    <p:cViewPr>
      <p:scale>
        <a:sx n="33" d="100"/>
        <a:sy n="33" d="100"/>
      </p:scale>
      <p:origin x="0" y="0"/>
    </p:cViewPr>
    <p:sldLst>
      <p:sld r:id="rId1" collapse="1"/>
    </p:sldLst>
  </p:outlin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2.xml"/><Relationship Id="rId18" Type="http://schemas.openxmlformats.org/officeDocument/2006/relationships/slide" Target="slides/slide7.xml"/><Relationship Id="rId26" Type="http://schemas.openxmlformats.org/officeDocument/2006/relationships/slide" Target="slides/slide15.xml"/><Relationship Id="rId39" Type="http://schemas.openxmlformats.org/officeDocument/2006/relationships/font" Target="fonts/font1.fntdata"/><Relationship Id="rId21" Type="http://schemas.openxmlformats.org/officeDocument/2006/relationships/slide" Target="slides/slide10.xml"/><Relationship Id="rId34" Type="http://schemas.openxmlformats.org/officeDocument/2006/relationships/slide" Target="slides/slide23.xml"/><Relationship Id="rId42" Type="http://schemas.openxmlformats.org/officeDocument/2006/relationships/font" Target="fonts/font4.fntdata"/><Relationship Id="rId47" Type="http://schemas.openxmlformats.org/officeDocument/2006/relationships/font" Target="fonts/font9.fntdata"/><Relationship Id="rId50" Type="http://customschemas.google.com/relationships/presentationmetadata" Target="metadata"/><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 Target="slides/slide5.xml"/><Relationship Id="rId29" Type="http://schemas.openxmlformats.org/officeDocument/2006/relationships/slide" Target="slides/slide18.xml"/><Relationship Id="rId11" Type="http://schemas.openxmlformats.org/officeDocument/2006/relationships/slideMaster" Target="slideMasters/slideMaster8.xml"/><Relationship Id="rId24" Type="http://schemas.openxmlformats.org/officeDocument/2006/relationships/slide" Target="slides/slide13.xml"/><Relationship Id="rId32" Type="http://schemas.openxmlformats.org/officeDocument/2006/relationships/slide" Target="slides/slide21.xml"/><Relationship Id="rId37" Type="http://schemas.openxmlformats.org/officeDocument/2006/relationships/slide" Target="slides/slide26.xml"/><Relationship Id="rId40" Type="http://schemas.openxmlformats.org/officeDocument/2006/relationships/font" Target="fonts/font2.fntdata"/><Relationship Id="rId45" Type="http://schemas.openxmlformats.org/officeDocument/2006/relationships/font" Target="fonts/font7.fntdata"/><Relationship Id="rId53" Type="http://schemas.openxmlformats.org/officeDocument/2006/relationships/theme" Target="theme/theme1.xml"/><Relationship Id="rId5" Type="http://schemas.openxmlformats.org/officeDocument/2006/relationships/slideMaster" Target="slideMasters/slideMaster2.xml"/><Relationship Id="rId10" Type="http://schemas.openxmlformats.org/officeDocument/2006/relationships/slideMaster" Target="slideMasters/slideMaster7.xml"/><Relationship Id="rId19" Type="http://schemas.openxmlformats.org/officeDocument/2006/relationships/slide" Target="slides/slide8.xml"/><Relationship Id="rId31" Type="http://schemas.openxmlformats.org/officeDocument/2006/relationships/slide" Target="slides/slide20.xml"/><Relationship Id="rId44" Type="http://schemas.openxmlformats.org/officeDocument/2006/relationships/font" Target="fonts/font6.fntdata"/><Relationship Id="rId52"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Master" Target="slideMasters/slideMaster6.xml"/><Relationship Id="rId14" Type="http://schemas.openxmlformats.org/officeDocument/2006/relationships/slide" Target="slides/slide3.xml"/><Relationship Id="rId22" Type="http://schemas.openxmlformats.org/officeDocument/2006/relationships/slide" Target="slides/slide11.xml"/><Relationship Id="rId27" Type="http://schemas.openxmlformats.org/officeDocument/2006/relationships/slide" Target="slides/slide16.xml"/><Relationship Id="rId30" Type="http://schemas.openxmlformats.org/officeDocument/2006/relationships/slide" Target="slides/slide19.xml"/><Relationship Id="rId35" Type="http://schemas.openxmlformats.org/officeDocument/2006/relationships/slide" Target="slides/slide24.xml"/><Relationship Id="rId43" Type="http://schemas.openxmlformats.org/officeDocument/2006/relationships/font" Target="fonts/font5.fntdata"/><Relationship Id="rId48" Type="http://schemas.openxmlformats.org/officeDocument/2006/relationships/font" Target="fonts/font10.fntdata"/><Relationship Id="rId8" Type="http://schemas.openxmlformats.org/officeDocument/2006/relationships/slideMaster" Target="slideMasters/slideMaster5.xml"/><Relationship Id="rId51" Type="http://schemas.openxmlformats.org/officeDocument/2006/relationships/presProps" Target="presProps.xml"/><Relationship Id="rId3" Type="http://schemas.openxmlformats.org/officeDocument/2006/relationships/customXml" Target="../customXml/item3.xml"/><Relationship Id="rId12" Type="http://schemas.openxmlformats.org/officeDocument/2006/relationships/slide" Target="slides/slide1.xml"/><Relationship Id="rId17" Type="http://schemas.openxmlformats.org/officeDocument/2006/relationships/slide" Target="slides/slide6.xml"/><Relationship Id="rId25" Type="http://schemas.openxmlformats.org/officeDocument/2006/relationships/slide" Target="slides/slide14.xml"/><Relationship Id="rId33" Type="http://schemas.openxmlformats.org/officeDocument/2006/relationships/slide" Target="slides/slide22.xml"/><Relationship Id="rId38" Type="http://schemas.openxmlformats.org/officeDocument/2006/relationships/notesMaster" Target="notesMasters/notesMaster1.xml"/><Relationship Id="rId46" Type="http://schemas.openxmlformats.org/officeDocument/2006/relationships/font" Target="fonts/font8.fntdata"/><Relationship Id="rId20" Type="http://schemas.openxmlformats.org/officeDocument/2006/relationships/slide" Target="slides/slide9.xml"/><Relationship Id="rId41" Type="http://schemas.openxmlformats.org/officeDocument/2006/relationships/font" Target="fonts/font3.fntdata"/><Relationship Id="rId54"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4.xml"/><Relationship Id="rId23" Type="http://schemas.openxmlformats.org/officeDocument/2006/relationships/slide" Target="slides/slide12.xml"/><Relationship Id="rId28" Type="http://schemas.openxmlformats.org/officeDocument/2006/relationships/slide" Target="slides/slide17.xml"/><Relationship Id="rId36" Type="http://schemas.openxmlformats.org/officeDocument/2006/relationships/slide" Target="slides/slide25.xml"/><Relationship Id="rId49" Type="http://schemas.openxmlformats.org/officeDocument/2006/relationships/font" Target="fonts/font11.fntdata"/></Relationships>
</file>

<file path=ppt/_rels/viewProps.xml.rels><?xml version="1.0" encoding="UTF-8" standalone="yes"?>
<Relationships xmlns="http://schemas.openxmlformats.org/package/2006/relationships"><Relationship Id="rId1" Type="http://schemas.openxmlformats.org/officeDocument/2006/relationships/slide" Target="slides/slide1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9.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794411169"/>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latin typeface="Alexandria" pitchFamily="2" charset="-78"/>
              <a:cs typeface="Alexandria" pitchFamily="2" charset="-78"/>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Alexandria" pitchFamily="2" charset="-78"/>
                <a:ea typeface="+mn-ea"/>
                <a:cs typeface="Alexandria" pitchFamily="2" charset="-78"/>
                <a:sym typeface="Arial"/>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endParaRPr>
          </a:p>
        </p:txBody>
      </p:sp>
    </p:spTree>
    <p:extLst>
      <p:ext uri="{BB962C8B-B14F-4D97-AF65-F5344CB8AC3E}">
        <p14:creationId xmlns:p14="http://schemas.microsoft.com/office/powerpoint/2010/main" val="79661756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Arial"/>
                <a:sym typeface="Arial"/>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Arial"/>
              <a:sym typeface="Arial"/>
            </a:endParaRPr>
          </a:p>
        </p:txBody>
      </p:sp>
    </p:spTree>
    <p:extLst>
      <p:ext uri="{BB962C8B-B14F-4D97-AF65-F5344CB8AC3E}">
        <p14:creationId xmlns:p14="http://schemas.microsoft.com/office/powerpoint/2010/main" val="362064576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p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11" name="Google Shape;211;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29_Title Slide">
  <p:cSld name="29_Title Slide">
    <p:spTree>
      <p:nvGrpSpPr>
        <p:cNvPr id="1" name="Shape 19"/>
        <p:cNvGrpSpPr/>
        <p:nvPr/>
      </p:nvGrpSpPr>
      <p:grpSpPr>
        <a:xfrm>
          <a:off x="0" y="0"/>
          <a:ext cx="0" cy="0"/>
          <a:chOff x="0" y="0"/>
          <a:chExt cx="0" cy="0"/>
        </a:xfrm>
      </p:grpSpPr>
      <p:sp>
        <p:nvSpPr>
          <p:cNvPr id="20" name="Google Shape;20;p12"/>
          <p:cNvSpPr>
            <a:spLocks noGrp="1"/>
          </p:cNvSpPr>
          <p:nvPr>
            <p:ph type="pic" idx="2"/>
          </p:nvPr>
        </p:nvSpPr>
        <p:spPr>
          <a:xfrm>
            <a:off x="1127760" y="1123950"/>
            <a:ext cx="9936480" cy="46101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35"/>
        <p:cNvGrpSpPr/>
        <p:nvPr/>
      </p:nvGrpSpPr>
      <p:grpSpPr>
        <a:xfrm>
          <a:off x="0" y="0"/>
          <a:ext cx="0" cy="0"/>
          <a:chOff x="0" y="0"/>
          <a:chExt cx="0" cy="0"/>
        </a:xfrm>
      </p:grpSpPr>
      <p:sp>
        <p:nvSpPr>
          <p:cNvPr id="36" name="Google Shape;36;p1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7" name="Google Shape;37;p18"/>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8" name="Google Shape;38;p1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1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0" name="Google Shape;40;p1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41"/>
        <p:cNvGrpSpPr/>
        <p:nvPr/>
      </p:nvGrpSpPr>
      <p:grpSpPr>
        <a:xfrm>
          <a:off x="0" y="0"/>
          <a:ext cx="0" cy="0"/>
          <a:chOff x="0" y="0"/>
          <a:chExt cx="0" cy="0"/>
        </a:xfrm>
      </p:grpSpPr>
      <p:sp>
        <p:nvSpPr>
          <p:cNvPr id="42" name="Google Shape;42;p19"/>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3" name="Google Shape;43;p19"/>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44" name="Google Shape;44;p1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5" name="Google Shape;45;p1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6" name="Google Shape;46;p1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47"/>
        <p:cNvGrpSpPr/>
        <p:nvPr/>
      </p:nvGrpSpPr>
      <p:grpSpPr>
        <a:xfrm>
          <a:off x="0" y="0"/>
          <a:ext cx="0" cy="0"/>
          <a:chOff x="0" y="0"/>
          <a:chExt cx="0" cy="0"/>
        </a:xfrm>
      </p:grpSpPr>
      <p:sp>
        <p:nvSpPr>
          <p:cNvPr id="48" name="Google Shape;48;p2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9" name="Google Shape;49;p20"/>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0" name="Google Shape;50;p20"/>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1" name="Google Shape;51;p2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54"/>
        <p:cNvGrpSpPr/>
        <p:nvPr/>
      </p:nvGrpSpPr>
      <p:grpSpPr>
        <a:xfrm>
          <a:off x="0" y="0"/>
          <a:ext cx="0" cy="0"/>
          <a:chOff x="0" y="0"/>
          <a:chExt cx="0" cy="0"/>
        </a:xfrm>
      </p:grpSpPr>
      <p:sp>
        <p:nvSpPr>
          <p:cNvPr id="55" name="Google Shape;55;p21"/>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21"/>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7" name="Google Shape;57;p21"/>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8" name="Google Shape;58;p21"/>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9" name="Google Shape;59;p21"/>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0" name="Google Shape;60;p2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1" name="Google Shape;61;p2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2" name="Google Shape;62;p2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63"/>
        <p:cNvGrpSpPr/>
        <p:nvPr/>
      </p:nvGrpSpPr>
      <p:grpSpPr>
        <a:xfrm>
          <a:off x="0" y="0"/>
          <a:ext cx="0" cy="0"/>
          <a:chOff x="0" y="0"/>
          <a:chExt cx="0" cy="0"/>
        </a:xfrm>
      </p:grpSpPr>
      <p:sp>
        <p:nvSpPr>
          <p:cNvPr id="64" name="Google Shape;64;p2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5" name="Google Shape;65;p2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2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2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8"/>
        <p:cNvGrpSpPr/>
        <p:nvPr/>
      </p:nvGrpSpPr>
      <p:grpSpPr>
        <a:xfrm>
          <a:off x="0" y="0"/>
          <a:ext cx="0" cy="0"/>
          <a:chOff x="0" y="0"/>
          <a:chExt cx="0" cy="0"/>
        </a:xfrm>
      </p:grpSpPr>
      <p:sp>
        <p:nvSpPr>
          <p:cNvPr id="69" name="Google Shape;69;p2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0" name="Google Shape;70;p2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2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72"/>
        <p:cNvGrpSpPr/>
        <p:nvPr/>
      </p:nvGrpSpPr>
      <p:grpSpPr>
        <a:xfrm>
          <a:off x="0" y="0"/>
          <a:ext cx="0" cy="0"/>
          <a:chOff x="0" y="0"/>
          <a:chExt cx="0" cy="0"/>
        </a:xfrm>
      </p:grpSpPr>
      <p:sp>
        <p:nvSpPr>
          <p:cNvPr id="73" name="Google Shape;73;p2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24"/>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75" name="Google Shape;75;p24"/>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6" name="Google Shape;76;p2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7" name="Google Shape;77;p2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2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79"/>
        <p:cNvGrpSpPr/>
        <p:nvPr/>
      </p:nvGrpSpPr>
      <p:grpSpPr>
        <a:xfrm>
          <a:off x="0" y="0"/>
          <a:ext cx="0" cy="0"/>
          <a:chOff x="0" y="0"/>
          <a:chExt cx="0" cy="0"/>
        </a:xfrm>
      </p:grpSpPr>
      <p:sp>
        <p:nvSpPr>
          <p:cNvPr id="80" name="Google Shape;80;p2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1" name="Google Shape;81;p25"/>
          <p:cNvSpPr>
            <a:spLocks noGrp="1"/>
          </p:cNvSpPr>
          <p:nvPr>
            <p:ph type="pic" idx="2"/>
          </p:nvPr>
        </p:nvSpPr>
        <p:spPr>
          <a:xfrm>
            <a:off x="5183188" y="987425"/>
            <a:ext cx="6172200" cy="4873625"/>
          </a:xfrm>
          <a:prstGeom prst="rect">
            <a:avLst/>
          </a:prstGeom>
          <a:noFill/>
          <a:ln>
            <a:noFill/>
          </a:ln>
        </p:spPr>
      </p:sp>
      <p:sp>
        <p:nvSpPr>
          <p:cNvPr id="82" name="Google Shape;82;p25"/>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83" name="Google Shape;83;p2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4" name="Google Shape;84;p2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5" name="Google Shape;85;p2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86"/>
        <p:cNvGrpSpPr/>
        <p:nvPr/>
      </p:nvGrpSpPr>
      <p:grpSpPr>
        <a:xfrm>
          <a:off x="0" y="0"/>
          <a:ext cx="0" cy="0"/>
          <a:chOff x="0" y="0"/>
          <a:chExt cx="0" cy="0"/>
        </a:xfrm>
      </p:grpSpPr>
      <p:sp>
        <p:nvSpPr>
          <p:cNvPr id="87" name="Google Shape;87;p2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8" name="Google Shape;88;p26"/>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9" name="Google Shape;89;p2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0" name="Google Shape;90;p2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1" name="Google Shape;91;p2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92"/>
        <p:cNvGrpSpPr/>
        <p:nvPr/>
      </p:nvGrpSpPr>
      <p:grpSpPr>
        <a:xfrm>
          <a:off x="0" y="0"/>
          <a:ext cx="0" cy="0"/>
          <a:chOff x="0" y="0"/>
          <a:chExt cx="0" cy="0"/>
        </a:xfrm>
      </p:grpSpPr>
      <p:sp>
        <p:nvSpPr>
          <p:cNvPr id="93" name="Google Shape;93;p27"/>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4" name="Google Shape;94;p27"/>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5" name="Google Shape;95;p2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6" name="Google Shape;96;p2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7" name="Google Shape;97;p2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0262192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9/18/2025</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61188567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9/18/2025</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12799774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9/18/2025</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66272312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9/18/2025</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03349193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a:defRPr/>
            </a:lvl1pPr>
          </a:lstStyle>
          <a:p>
            <a:fld id="{7AD86B2E-B702-4422-B277-3A08C7449694}" type="datetimeFigureOut">
              <a:rPr lang="en-US" smtClean="0"/>
              <a:pPr/>
              <a:t>9/18/2025</a:t>
            </a:fld>
            <a:endParaRPr lang="en-US" dirty="0"/>
          </a:p>
        </p:txBody>
      </p:sp>
      <p:sp>
        <p:nvSpPr>
          <p:cNvPr id="8" name="Footer Placeholder 7"/>
          <p:cNvSpPr>
            <a:spLocks noGrp="1"/>
          </p:cNvSpPr>
          <p:nvPr>
            <p:ph type="ftr" sz="quarter" idx="11"/>
          </p:nvPr>
        </p:nvSpPr>
        <p:spPr/>
        <p:txBody>
          <a:bodyPr/>
          <a:lstStyle>
            <a:lvl1pPr>
              <a:defRPr/>
            </a:lvl1pPr>
          </a:lstStyle>
          <a:p>
            <a:endParaRPr lang="en-US" dirty="0"/>
          </a:p>
        </p:txBody>
      </p:sp>
      <p:sp>
        <p:nvSpPr>
          <p:cNvPr id="9" name="Slide Number Placeholder 8"/>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77077012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lvl1pPr>
              <a:defRPr/>
            </a:lvl1pPr>
          </a:lstStyle>
          <a:p>
            <a:fld id="{7AD86B2E-B702-4422-B277-3A08C7449694}" type="datetimeFigureOut">
              <a:rPr lang="en-US" smtClean="0"/>
              <a:pPr/>
              <a:t>9/18/2025</a:t>
            </a:fld>
            <a:endParaRPr lang="en-US" dirty="0"/>
          </a:p>
        </p:txBody>
      </p:sp>
      <p:sp>
        <p:nvSpPr>
          <p:cNvPr id="4" name="Footer Placeholder 3"/>
          <p:cNvSpPr>
            <a:spLocks noGrp="1"/>
          </p:cNvSpPr>
          <p:nvPr>
            <p:ph type="ftr" sz="quarter" idx="11"/>
          </p:nvPr>
        </p:nvSpPr>
        <p:spPr/>
        <p:txBody>
          <a:bodyPr/>
          <a:lstStyle>
            <a:lvl1pPr>
              <a:defRPr/>
            </a:lvl1pPr>
          </a:lstStyle>
          <a:p>
            <a:endParaRPr lang="en-US" dirty="0"/>
          </a:p>
        </p:txBody>
      </p:sp>
      <p:sp>
        <p:nvSpPr>
          <p:cNvPr id="5" name="Slide Number Placeholder 4"/>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420549234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fld id="{7AD86B2E-B702-4422-B277-3A08C7449694}" type="datetimeFigureOut">
              <a:rPr lang="en-US" smtClean="0"/>
              <a:pPr/>
              <a:t>9/18/2025</a:t>
            </a:fld>
            <a:endParaRPr lang="en-US" dirty="0"/>
          </a:p>
        </p:txBody>
      </p:sp>
      <p:sp>
        <p:nvSpPr>
          <p:cNvPr id="3" name="Footer Placeholder 2"/>
          <p:cNvSpPr>
            <a:spLocks noGrp="1"/>
          </p:cNvSpPr>
          <p:nvPr>
            <p:ph type="ftr" sz="quarter" idx="11"/>
          </p:nvPr>
        </p:nvSpPr>
        <p:spPr/>
        <p:txBody>
          <a:bodyPr/>
          <a:lstStyle>
            <a:lvl1pPr>
              <a:defRPr/>
            </a:lvl1pPr>
          </a:lstStyle>
          <a:p>
            <a:endParaRPr lang="en-US" dirty="0"/>
          </a:p>
        </p:txBody>
      </p:sp>
      <p:sp>
        <p:nvSpPr>
          <p:cNvPr id="4" name="Slide Number Placeholder 3"/>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89185491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9/18/2025</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89623976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9/18/2025</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88688020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9/18/2025</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4442270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9/18/2025</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75963352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20428665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9752336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1848294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9/18/2025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9538340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9/18/2025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7597985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9/18/2025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3127879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9/18/2025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6093956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9/18/2025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9386155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9/18/2025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8209091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9/18/2025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41723943"/>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9/18/2025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295545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9/18/2025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4851653"/>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9/18/2025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88452745"/>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9/18/2025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71093638"/>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361188887"/>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4936896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40.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0461349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1.xml><?xml version="1.0" encoding="utf-8"?>
<p:sldLayout xmlns:a="http://schemas.openxmlformats.org/drawingml/2006/main" xmlns:r="http://schemas.openxmlformats.org/officeDocument/2006/relationships" xmlns:p="http://schemas.openxmlformats.org/presentationml/2006/main" matchingName="48_Title Slide">
  <p:cSld name="49_Title Slide">
    <p:spTree>
      <p:nvGrpSpPr>
        <p:cNvPr id="1" name="Shape 33"/>
        <p:cNvGrpSpPr/>
        <p:nvPr/>
      </p:nvGrpSpPr>
      <p:grpSpPr>
        <a:xfrm>
          <a:off x="0" y="0"/>
          <a:ext cx="0" cy="0"/>
          <a:chOff x="0" y="0"/>
          <a:chExt cx="0" cy="0"/>
        </a:xfrm>
      </p:grpSpPr>
      <p:sp>
        <p:nvSpPr>
          <p:cNvPr id="34" name="Google Shape;34;p17"/>
          <p:cNvSpPr>
            <a:spLocks noGrp="1"/>
          </p:cNvSpPr>
          <p:nvPr>
            <p:ph type="pic" idx="2"/>
          </p:nvPr>
        </p:nvSpPr>
        <p:spPr>
          <a:xfrm>
            <a:off x="3452649" y="-3"/>
            <a:ext cx="8739351" cy="6858000"/>
          </a:xfrm>
          <a:prstGeom prst="rect">
            <a:avLst/>
          </a:prstGeom>
          <a:solidFill>
            <a:srgbClr val="D8D8D8">
              <a:alpha val="49803"/>
            </a:srgbClr>
          </a:solidFill>
          <a:ln>
            <a:noFill/>
          </a:ln>
        </p:spPr>
      </p:sp>
    </p:spTree>
    <p:extLst>
      <p:ext uri="{BB962C8B-B14F-4D97-AF65-F5344CB8AC3E}">
        <p14:creationId xmlns:p14="http://schemas.microsoft.com/office/powerpoint/2010/main" val="27585331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p:tgtEl>
                                          <p:spTgt spid="34"/>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4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9/18/2025</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891955180"/>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9/18/2025</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50448454"/>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9/18/2025</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289158318"/>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9/18/2025</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954321842"/>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a:defRPr/>
            </a:lvl1pPr>
          </a:lstStyle>
          <a:p>
            <a:fld id="{7AD86B2E-B702-4422-B277-3A08C7449694}" type="datetimeFigureOut">
              <a:rPr lang="en-US" smtClean="0"/>
              <a:pPr/>
              <a:t>9/18/2025</a:t>
            </a:fld>
            <a:endParaRPr lang="en-US" dirty="0"/>
          </a:p>
        </p:txBody>
      </p:sp>
      <p:sp>
        <p:nvSpPr>
          <p:cNvPr id="8" name="Footer Placeholder 7"/>
          <p:cNvSpPr>
            <a:spLocks noGrp="1"/>
          </p:cNvSpPr>
          <p:nvPr>
            <p:ph type="ftr" sz="quarter" idx="11"/>
          </p:nvPr>
        </p:nvSpPr>
        <p:spPr/>
        <p:txBody>
          <a:bodyPr/>
          <a:lstStyle>
            <a:lvl1pPr>
              <a:defRPr/>
            </a:lvl1pPr>
          </a:lstStyle>
          <a:p>
            <a:endParaRPr lang="en-US" dirty="0"/>
          </a:p>
        </p:txBody>
      </p:sp>
      <p:sp>
        <p:nvSpPr>
          <p:cNvPr id="9" name="Slide Number Placeholder 8"/>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202377359"/>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lvl1pPr>
              <a:defRPr/>
            </a:lvl1pPr>
          </a:lstStyle>
          <a:p>
            <a:fld id="{7AD86B2E-B702-4422-B277-3A08C7449694}" type="datetimeFigureOut">
              <a:rPr lang="en-US" smtClean="0"/>
              <a:pPr/>
              <a:t>9/18/2025</a:t>
            </a:fld>
            <a:endParaRPr lang="en-US" dirty="0"/>
          </a:p>
        </p:txBody>
      </p:sp>
      <p:sp>
        <p:nvSpPr>
          <p:cNvPr id="4" name="Footer Placeholder 3"/>
          <p:cNvSpPr>
            <a:spLocks noGrp="1"/>
          </p:cNvSpPr>
          <p:nvPr>
            <p:ph type="ftr" sz="quarter" idx="11"/>
          </p:nvPr>
        </p:nvSpPr>
        <p:spPr/>
        <p:txBody>
          <a:bodyPr/>
          <a:lstStyle>
            <a:lvl1pPr>
              <a:defRPr/>
            </a:lvl1pPr>
          </a:lstStyle>
          <a:p>
            <a:endParaRPr lang="en-US" dirty="0"/>
          </a:p>
        </p:txBody>
      </p:sp>
      <p:sp>
        <p:nvSpPr>
          <p:cNvPr id="5" name="Slide Number Placeholder 4"/>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4198713905"/>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fld id="{7AD86B2E-B702-4422-B277-3A08C7449694}" type="datetimeFigureOut">
              <a:rPr lang="en-US" smtClean="0"/>
              <a:pPr/>
              <a:t>9/18/2025</a:t>
            </a:fld>
            <a:endParaRPr lang="en-US" dirty="0"/>
          </a:p>
        </p:txBody>
      </p:sp>
      <p:sp>
        <p:nvSpPr>
          <p:cNvPr id="3" name="Footer Placeholder 2"/>
          <p:cNvSpPr>
            <a:spLocks noGrp="1"/>
          </p:cNvSpPr>
          <p:nvPr>
            <p:ph type="ftr" sz="quarter" idx="11"/>
          </p:nvPr>
        </p:nvSpPr>
        <p:spPr/>
        <p:txBody>
          <a:bodyPr/>
          <a:lstStyle>
            <a:lvl1pPr>
              <a:defRPr/>
            </a:lvl1pPr>
          </a:lstStyle>
          <a:p>
            <a:endParaRPr lang="en-US" dirty="0"/>
          </a:p>
        </p:txBody>
      </p:sp>
      <p:sp>
        <p:nvSpPr>
          <p:cNvPr id="4" name="Slide Number Placeholder 3"/>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72047606"/>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9/18/2025</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415650424"/>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9/18/2025</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908377435"/>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9/18/2025</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354618219"/>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9/18/2025</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038169879"/>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2165600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54.xml><?xml version="1.0" encoding="utf-8"?>
<p:sldLayout xmlns:a="http://schemas.openxmlformats.org/drawingml/2006/main" xmlns:r="http://schemas.openxmlformats.org/officeDocument/2006/relationships" xmlns:p="http://schemas.openxmlformats.org/presentationml/2006/main" matchingName="29_Title Slide">
  <p:cSld name="29_Title Slide">
    <p:spTree>
      <p:nvGrpSpPr>
        <p:cNvPr id="1" name="Shape 19"/>
        <p:cNvGrpSpPr/>
        <p:nvPr/>
      </p:nvGrpSpPr>
      <p:grpSpPr>
        <a:xfrm>
          <a:off x="0" y="0"/>
          <a:ext cx="0" cy="0"/>
          <a:chOff x="0" y="0"/>
          <a:chExt cx="0" cy="0"/>
        </a:xfrm>
      </p:grpSpPr>
      <p:sp>
        <p:nvSpPr>
          <p:cNvPr id="20" name="Google Shape;20;p12"/>
          <p:cNvSpPr>
            <a:spLocks noGrp="1"/>
          </p:cNvSpPr>
          <p:nvPr>
            <p:ph type="pic" idx="2"/>
          </p:nvPr>
        </p:nvSpPr>
        <p:spPr>
          <a:xfrm>
            <a:off x="1127760" y="1123950"/>
            <a:ext cx="9936480" cy="4610100"/>
          </a:xfrm>
          <a:prstGeom prst="rect">
            <a:avLst/>
          </a:prstGeom>
          <a:solidFill>
            <a:srgbClr val="D8D8D8">
              <a:alpha val="49803"/>
            </a:srgbClr>
          </a:solidFill>
          <a:ln>
            <a:noFill/>
          </a:ln>
        </p:spPr>
      </p:sp>
    </p:spTree>
    <p:extLst>
      <p:ext uri="{BB962C8B-B14F-4D97-AF65-F5344CB8AC3E}">
        <p14:creationId xmlns:p14="http://schemas.microsoft.com/office/powerpoint/2010/main" val="10044096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55.xml><?xml version="1.0" encoding="utf-8"?>
<p:sldLayout xmlns:a="http://schemas.openxmlformats.org/drawingml/2006/main" xmlns:r="http://schemas.openxmlformats.org/officeDocument/2006/relationships" xmlns:p="http://schemas.openxmlformats.org/presentationml/2006/main" matchingName="Title and Content" type="obj">
  <p:cSld name="Title and Content">
    <p:spTree>
      <p:nvGrpSpPr>
        <p:cNvPr id="1" name="Shape 35"/>
        <p:cNvGrpSpPr/>
        <p:nvPr/>
      </p:nvGrpSpPr>
      <p:grpSpPr>
        <a:xfrm>
          <a:off x="0" y="0"/>
          <a:ext cx="0" cy="0"/>
          <a:chOff x="0" y="0"/>
          <a:chExt cx="0" cy="0"/>
        </a:xfrm>
      </p:grpSpPr>
      <p:sp>
        <p:nvSpPr>
          <p:cNvPr id="36" name="Google Shape;36;p1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7" name="Google Shape;37;p18"/>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8" name="Google Shape;38;p1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39" name="Google Shape;39;p1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40" name="Google Shape;40;p1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917360949"/>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41"/>
        <p:cNvGrpSpPr/>
        <p:nvPr/>
      </p:nvGrpSpPr>
      <p:grpSpPr>
        <a:xfrm>
          <a:off x="0" y="0"/>
          <a:ext cx="0" cy="0"/>
          <a:chOff x="0" y="0"/>
          <a:chExt cx="0" cy="0"/>
        </a:xfrm>
      </p:grpSpPr>
      <p:sp>
        <p:nvSpPr>
          <p:cNvPr id="42" name="Google Shape;42;p19"/>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3" name="Google Shape;43;p19"/>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44" name="Google Shape;44;p1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45" name="Google Shape;45;p1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46" name="Google Shape;46;p1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880323398"/>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matchingName="Two Content" type="twoObj">
  <p:cSld name="Two Content">
    <p:spTree>
      <p:nvGrpSpPr>
        <p:cNvPr id="1" name="Shape 47"/>
        <p:cNvGrpSpPr/>
        <p:nvPr/>
      </p:nvGrpSpPr>
      <p:grpSpPr>
        <a:xfrm>
          <a:off x="0" y="0"/>
          <a:ext cx="0" cy="0"/>
          <a:chOff x="0" y="0"/>
          <a:chExt cx="0" cy="0"/>
        </a:xfrm>
      </p:grpSpPr>
      <p:sp>
        <p:nvSpPr>
          <p:cNvPr id="48" name="Google Shape;48;p2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9" name="Google Shape;49;p20"/>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0" name="Google Shape;50;p20"/>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1" name="Google Shape;51;p2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52" name="Google Shape;52;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53" name="Google Shape;53;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3456524130"/>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matchingName="Comparison" type="twoTxTwoObj">
  <p:cSld name="Comparison">
    <p:spTree>
      <p:nvGrpSpPr>
        <p:cNvPr id="1" name="Shape 54"/>
        <p:cNvGrpSpPr/>
        <p:nvPr/>
      </p:nvGrpSpPr>
      <p:grpSpPr>
        <a:xfrm>
          <a:off x="0" y="0"/>
          <a:ext cx="0" cy="0"/>
          <a:chOff x="0" y="0"/>
          <a:chExt cx="0" cy="0"/>
        </a:xfrm>
      </p:grpSpPr>
      <p:sp>
        <p:nvSpPr>
          <p:cNvPr id="55" name="Google Shape;55;p21"/>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21"/>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7" name="Google Shape;57;p21"/>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8" name="Google Shape;58;p21"/>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9" name="Google Shape;59;p21"/>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0" name="Google Shape;60;p2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1" name="Google Shape;61;p2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2" name="Google Shape;62;p2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3224046637"/>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matchingName="Content with Caption" type="objTx">
  <p:cSld name="Content with Caption">
    <p:spTree>
      <p:nvGrpSpPr>
        <p:cNvPr id="1" name="Shape 72"/>
        <p:cNvGrpSpPr/>
        <p:nvPr/>
      </p:nvGrpSpPr>
      <p:grpSpPr>
        <a:xfrm>
          <a:off x="0" y="0"/>
          <a:ext cx="0" cy="0"/>
          <a:chOff x="0" y="0"/>
          <a:chExt cx="0" cy="0"/>
        </a:xfrm>
      </p:grpSpPr>
      <p:sp>
        <p:nvSpPr>
          <p:cNvPr id="73" name="Google Shape;73;p2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24"/>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75" name="Google Shape;75;p24"/>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6" name="Google Shape;76;p2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7" name="Google Shape;77;p2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8" name="Google Shape;78;p2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229236421"/>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matchingName="Picture with Caption" type="picTx">
  <p:cSld name="Picture with Caption">
    <p:spTree>
      <p:nvGrpSpPr>
        <p:cNvPr id="1" name="Shape 79"/>
        <p:cNvGrpSpPr/>
        <p:nvPr/>
      </p:nvGrpSpPr>
      <p:grpSpPr>
        <a:xfrm>
          <a:off x="0" y="0"/>
          <a:ext cx="0" cy="0"/>
          <a:chOff x="0" y="0"/>
          <a:chExt cx="0" cy="0"/>
        </a:xfrm>
      </p:grpSpPr>
      <p:sp>
        <p:nvSpPr>
          <p:cNvPr id="80" name="Google Shape;80;p2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1" name="Google Shape;81;p25"/>
          <p:cNvSpPr>
            <a:spLocks noGrp="1"/>
          </p:cNvSpPr>
          <p:nvPr>
            <p:ph type="pic" idx="2"/>
          </p:nvPr>
        </p:nvSpPr>
        <p:spPr>
          <a:xfrm>
            <a:off x="5183188" y="987425"/>
            <a:ext cx="6172200" cy="4873625"/>
          </a:xfrm>
          <a:prstGeom prst="rect">
            <a:avLst/>
          </a:prstGeom>
          <a:noFill/>
          <a:ln>
            <a:noFill/>
          </a:ln>
        </p:spPr>
      </p:sp>
      <p:sp>
        <p:nvSpPr>
          <p:cNvPr id="82" name="Google Shape;82;p25"/>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83" name="Google Shape;83;p2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84" name="Google Shape;84;p2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85" name="Google Shape;85;p2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986110169"/>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matchingName="Title and Vertical Text" type="vertTx">
  <p:cSld name="Title and Vertical Text">
    <p:spTree>
      <p:nvGrpSpPr>
        <p:cNvPr id="1" name="Shape 86"/>
        <p:cNvGrpSpPr/>
        <p:nvPr/>
      </p:nvGrpSpPr>
      <p:grpSpPr>
        <a:xfrm>
          <a:off x="0" y="0"/>
          <a:ext cx="0" cy="0"/>
          <a:chOff x="0" y="0"/>
          <a:chExt cx="0" cy="0"/>
        </a:xfrm>
      </p:grpSpPr>
      <p:sp>
        <p:nvSpPr>
          <p:cNvPr id="87" name="Google Shape;87;p2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8" name="Google Shape;88;p26"/>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9" name="Google Shape;89;p2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90" name="Google Shape;90;p2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91" name="Google Shape;91;p2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486636732"/>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 Title and Text">
    <p:spTree>
      <p:nvGrpSpPr>
        <p:cNvPr id="1" name="Shape 92"/>
        <p:cNvGrpSpPr/>
        <p:nvPr/>
      </p:nvGrpSpPr>
      <p:grpSpPr>
        <a:xfrm>
          <a:off x="0" y="0"/>
          <a:ext cx="0" cy="0"/>
          <a:chOff x="0" y="0"/>
          <a:chExt cx="0" cy="0"/>
        </a:xfrm>
      </p:grpSpPr>
      <p:sp>
        <p:nvSpPr>
          <p:cNvPr id="93" name="Google Shape;93;p27"/>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4" name="Google Shape;94;p27"/>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5" name="Google Shape;95;p2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96" name="Google Shape;96;p2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97" name="Google Shape;97;p2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934468991"/>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userDrawn="1">
  <p:cSld name="Basic Layout">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164637"/>
            <a:ext cx="12192000" cy="768085"/>
          </a:xfrm>
          <a:prstGeom prst="rect">
            <a:avLst/>
          </a:prstGeom>
        </p:spPr>
        <p:txBody>
          <a:bodyPr anchor="ctr"/>
          <a:lstStyle>
            <a:lvl1pPr marL="0" indent="0" algn="ctr">
              <a:buNone/>
              <a:defRPr sz="4800" b="0" baseline="0">
                <a:solidFill>
                  <a:schemeClr val="accent1"/>
                </a:solidFill>
                <a:latin typeface="+mj-lt"/>
                <a:cs typeface="Arial" pitchFamily="34" charset="0"/>
              </a:defRPr>
            </a:lvl1pPr>
          </a:lstStyle>
          <a:p>
            <a:pPr lvl="0"/>
            <a:r>
              <a:rPr lang="en-US" altLang="ko-KR" dirty="0"/>
              <a:t>BASIC LAYOUT</a:t>
            </a:r>
          </a:p>
        </p:txBody>
      </p:sp>
      <p:sp>
        <p:nvSpPr>
          <p:cNvPr id="11" name="Text Placeholder 9"/>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900" b="0" baseline="0">
                <a:solidFill>
                  <a:schemeClr val="accent1"/>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2052332351"/>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7" name="Title Placeholder 1"/>
          <p:cNvSpPr>
            <a:spLocks noGrp="1"/>
          </p:cNvSpPr>
          <p:nvPr>
            <p:ph type="title"/>
          </p:nvPr>
        </p:nvSpPr>
        <p:spPr>
          <a:xfrm>
            <a:off x="0" y="200177"/>
            <a:ext cx="12192000" cy="775778"/>
          </a:xfrm>
          <a:prstGeom prst="rect">
            <a:avLst/>
          </a:prstGeom>
        </p:spPr>
        <p:txBody>
          <a:bodyPr vert="horz" lIns="91440" tIns="45720" rIns="91440" bIns="45720" rtlCol="0" anchor="ctr">
            <a:normAutofit/>
          </a:bodyPr>
          <a:lstStyle>
            <a:lvl1pPr algn="ctr">
              <a:defRPr sz="4800" b="1">
                <a:solidFill>
                  <a:schemeClr val="tx1">
                    <a:lumMod val="65000"/>
                    <a:lumOff val="35000"/>
                  </a:schemeClr>
                </a:solidFill>
              </a:defRPr>
            </a:lvl1pPr>
          </a:lstStyle>
          <a:p>
            <a:r>
              <a:rPr lang="en-US" dirty="0"/>
              <a:t>Click to edit Master title style</a:t>
            </a:r>
          </a:p>
        </p:txBody>
      </p:sp>
      <p:sp>
        <p:nvSpPr>
          <p:cNvPr id="8" name="Rectangle 6">
            <a:extLst>
              <a:ext uri="{FF2B5EF4-FFF2-40B4-BE49-F238E27FC236}">
                <a16:creationId xmlns:a16="http://schemas.microsoft.com/office/drawing/2014/main" id="{55674156-3125-48CE-B7AD-16F5FF6CA05A}"/>
              </a:ext>
            </a:extLst>
          </p:cNvPr>
          <p:cNvSpPr/>
          <p:nvPr userDrawn="1"/>
        </p:nvSpPr>
        <p:spPr>
          <a:xfrm>
            <a:off x="0" y="6597352"/>
            <a:ext cx="12192000" cy="260648"/>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00"/>
          </a:p>
        </p:txBody>
      </p:sp>
      <p:sp>
        <p:nvSpPr>
          <p:cNvPr id="10" name="텍스트 개체 틀 2">
            <a:extLst>
              <a:ext uri="{FF2B5EF4-FFF2-40B4-BE49-F238E27FC236}">
                <a16:creationId xmlns:a16="http://schemas.microsoft.com/office/drawing/2014/main" id="{BEA53C6E-B822-48C1-AE43-123E9E431F64}"/>
              </a:ext>
            </a:extLst>
          </p:cNvPr>
          <p:cNvSpPr>
            <a:spLocks noGrp="1"/>
          </p:cNvSpPr>
          <p:nvPr>
            <p:ph type="body" sz="quarter" idx="41" hasCustomPrompt="1"/>
          </p:nvPr>
        </p:nvSpPr>
        <p:spPr>
          <a:xfrm>
            <a:off x="0" y="1005381"/>
            <a:ext cx="12192000" cy="419379"/>
          </a:xfrm>
          <a:prstGeom prst="rect">
            <a:avLst/>
          </a:prstGeom>
        </p:spPr>
        <p:txBody>
          <a:bodyPr anchor="ctr"/>
          <a:lstStyle>
            <a:lvl1pPr marL="0" marR="0" indent="0" algn="ctr" defTabSz="914400" rtl="0" eaLnBrk="1" fontAlgn="auto" latinLnBrk="1" hangingPunct="1">
              <a:lnSpc>
                <a:spcPct val="90000"/>
              </a:lnSpc>
              <a:spcBef>
                <a:spcPts val="1000"/>
              </a:spcBef>
              <a:spcAft>
                <a:spcPts val="0"/>
              </a:spcAft>
              <a:buClrTx/>
              <a:buSzTx/>
              <a:buFontTx/>
              <a:buNone/>
              <a:tabLst/>
              <a:defRPr sz="2400" b="0">
                <a:solidFill>
                  <a:schemeClr val="tx1">
                    <a:lumMod val="65000"/>
                    <a:lumOff val="35000"/>
                  </a:schemeClr>
                </a:solidFill>
              </a:defRPr>
            </a:lvl1pPr>
          </a:lstStyle>
          <a:p>
            <a:pPr marL="0" marR="0" lvl="0" indent="0" algn="ctr" defTabSz="914400" rtl="0" eaLnBrk="1" fontAlgn="auto" latinLnBrk="1" hangingPunct="1">
              <a:lnSpc>
                <a:spcPct val="90000"/>
              </a:lnSpc>
              <a:spcBef>
                <a:spcPts val="1000"/>
              </a:spcBef>
              <a:spcAft>
                <a:spcPts val="0"/>
              </a:spcAft>
              <a:buClrTx/>
              <a:buSzTx/>
              <a:buFontTx/>
              <a:buNone/>
              <a:tabLst/>
              <a:defRPr/>
            </a:pPr>
            <a:r>
              <a:rPr lang="en-US" altLang="ko-KR" dirty="0"/>
              <a:t>Subtitle in this line</a:t>
            </a:r>
            <a:endParaRPr lang="ko-KR" altLang="en-US" dirty="0"/>
          </a:p>
        </p:txBody>
      </p:sp>
    </p:spTree>
    <p:extLst>
      <p:ext uri="{BB962C8B-B14F-4D97-AF65-F5344CB8AC3E}">
        <p14:creationId xmlns:p14="http://schemas.microsoft.com/office/powerpoint/2010/main" val="986902039"/>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userDrawn="1">
  <p:cSld name="1_Basic Layout">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3197" y="740703"/>
            <a:ext cx="12192000" cy="768085"/>
          </a:xfrm>
          <a:prstGeom prst="rect">
            <a:avLst/>
          </a:prstGeom>
        </p:spPr>
        <p:txBody>
          <a:bodyPr anchor="ctr"/>
          <a:lstStyle>
            <a:lvl1pPr marL="0" indent="0" algn="ctr">
              <a:buNone/>
              <a:defRPr sz="3600" b="0" baseline="0">
                <a:solidFill>
                  <a:schemeClr val="bg1"/>
                </a:solidFill>
                <a:latin typeface="+mj-lt"/>
                <a:cs typeface="Arial" pitchFamily="34" charset="0"/>
              </a:defRPr>
            </a:lvl1pPr>
          </a:lstStyle>
          <a:p>
            <a:pPr lvl="0"/>
            <a:r>
              <a:rPr lang="en-US" altLang="ko-KR" dirty="0"/>
              <a:t>BASIC LAYOUT</a:t>
            </a:r>
          </a:p>
        </p:txBody>
      </p:sp>
      <p:sp>
        <p:nvSpPr>
          <p:cNvPr id="11" name="Text Placeholder 9"/>
          <p:cNvSpPr>
            <a:spLocks noGrp="1"/>
          </p:cNvSpPr>
          <p:nvPr>
            <p:ph type="body" sz="quarter" idx="11" hasCustomPrompt="1"/>
          </p:nvPr>
        </p:nvSpPr>
        <p:spPr>
          <a:xfrm>
            <a:off x="-3197" y="1508788"/>
            <a:ext cx="12192000" cy="384043"/>
          </a:xfrm>
          <a:prstGeom prst="rect">
            <a:avLst/>
          </a:prstGeom>
        </p:spPr>
        <p:txBody>
          <a:bodyPr anchor="ctr"/>
          <a:lstStyle>
            <a:lvl1pPr marL="0" indent="0" algn="ctr">
              <a:buNone/>
              <a:defRPr sz="1400" b="0" baseline="0">
                <a:solidFill>
                  <a:schemeClr val="bg1"/>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3514334911"/>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userDrawn="1">
  <p:cSld name="Title Slide">
    <p:spTree>
      <p:nvGrpSpPr>
        <p:cNvPr id="1" name=""/>
        <p:cNvGrpSpPr/>
        <p:nvPr/>
      </p:nvGrpSpPr>
      <p:grpSpPr>
        <a:xfrm>
          <a:off x="0" y="0"/>
          <a:ext cx="0" cy="0"/>
          <a:chOff x="0" y="0"/>
          <a:chExt cx="0" cy="0"/>
        </a:xfrm>
      </p:grpSpPr>
      <p:sp>
        <p:nvSpPr>
          <p:cNvPr id="7" name="Title Placeholder 1"/>
          <p:cNvSpPr>
            <a:spLocks noGrp="1"/>
          </p:cNvSpPr>
          <p:nvPr>
            <p:ph type="title"/>
          </p:nvPr>
        </p:nvSpPr>
        <p:spPr>
          <a:xfrm>
            <a:off x="0" y="200177"/>
            <a:ext cx="12192000" cy="775778"/>
          </a:xfrm>
          <a:prstGeom prst="rect">
            <a:avLst/>
          </a:prstGeom>
        </p:spPr>
        <p:txBody>
          <a:bodyPr vert="horz" lIns="91440" tIns="45720" rIns="91440" bIns="45720" rtlCol="0" anchor="ctr">
            <a:normAutofit/>
          </a:bodyPr>
          <a:lstStyle>
            <a:lvl1pPr algn="ctr">
              <a:defRPr sz="3600" b="1">
                <a:solidFill>
                  <a:schemeClr val="tx1">
                    <a:lumMod val="65000"/>
                    <a:lumOff val="35000"/>
                  </a:schemeClr>
                </a:solidFill>
              </a:defRPr>
            </a:lvl1pPr>
          </a:lstStyle>
          <a:p>
            <a:r>
              <a:rPr lang="en-US" dirty="0"/>
              <a:t>Click to edit Master title style</a:t>
            </a:r>
          </a:p>
        </p:txBody>
      </p:sp>
      <p:sp>
        <p:nvSpPr>
          <p:cNvPr id="8" name="Rectangle 6">
            <a:extLst>
              <a:ext uri="{FF2B5EF4-FFF2-40B4-BE49-F238E27FC236}">
                <a16:creationId xmlns:a16="http://schemas.microsoft.com/office/drawing/2014/main" id="{55674156-3125-48CE-B7AD-16F5FF6CA05A}"/>
              </a:ext>
            </a:extLst>
          </p:cNvPr>
          <p:cNvSpPr/>
          <p:nvPr userDrawn="1"/>
        </p:nvSpPr>
        <p:spPr>
          <a:xfrm>
            <a:off x="0" y="6597352"/>
            <a:ext cx="12192000" cy="260648"/>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0"/>
          </a:p>
        </p:txBody>
      </p:sp>
      <p:sp>
        <p:nvSpPr>
          <p:cNvPr id="10" name="텍스트 개체 틀 2">
            <a:extLst>
              <a:ext uri="{FF2B5EF4-FFF2-40B4-BE49-F238E27FC236}">
                <a16:creationId xmlns:a16="http://schemas.microsoft.com/office/drawing/2014/main" id="{BEA53C6E-B822-48C1-AE43-123E9E431F64}"/>
              </a:ext>
            </a:extLst>
          </p:cNvPr>
          <p:cNvSpPr>
            <a:spLocks noGrp="1"/>
          </p:cNvSpPr>
          <p:nvPr>
            <p:ph type="body" sz="quarter" idx="41" hasCustomPrompt="1"/>
          </p:nvPr>
        </p:nvSpPr>
        <p:spPr>
          <a:xfrm>
            <a:off x="0" y="1005383"/>
            <a:ext cx="12192000" cy="419379"/>
          </a:xfrm>
          <a:prstGeom prst="rect">
            <a:avLst/>
          </a:prstGeom>
        </p:spPr>
        <p:txBody>
          <a:bodyPr anchor="ctr"/>
          <a:lstStyle>
            <a:lvl1pPr marL="0" marR="0" indent="0" algn="ctr" defTabSz="685800" rtl="0" eaLnBrk="1" fontAlgn="auto" latinLnBrk="1" hangingPunct="1">
              <a:lnSpc>
                <a:spcPct val="90000"/>
              </a:lnSpc>
              <a:spcBef>
                <a:spcPts val="750"/>
              </a:spcBef>
              <a:spcAft>
                <a:spcPts val="0"/>
              </a:spcAft>
              <a:buClrTx/>
              <a:buSzTx/>
              <a:buFontTx/>
              <a:buNone/>
              <a:tabLst/>
              <a:defRPr sz="1800" b="0">
                <a:solidFill>
                  <a:schemeClr val="tx1">
                    <a:lumMod val="65000"/>
                    <a:lumOff val="35000"/>
                  </a:schemeClr>
                </a:solidFill>
              </a:defRPr>
            </a:lvl1pPr>
          </a:lstStyle>
          <a:p>
            <a:pPr marL="0" marR="0" lvl="0" indent="0" algn="ctr" defTabSz="685800" rtl="0" eaLnBrk="1" fontAlgn="auto" latinLnBrk="1" hangingPunct="1">
              <a:lnSpc>
                <a:spcPct val="90000"/>
              </a:lnSpc>
              <a:spcBef>
                <a:spcPts val="750"/>
              </a:spcBef>
              <a:spcAft>
                <a:spcPts val="0"/>
              </a:spcAft>
              <a:buClrTx/>
              <a:buSzTx/>
              <a:buFontTx/>
              <a:buNone/>
              <a:tabLst/>
              <a:defRPr/>
            </a:pPr>
            <a:r>
              <a:rPr lang="en-US" altLang="ko-KR" dirty="0"/>
              <a:t>Subtitle in this line</a:t>
            </a:r>
            <a:endParaRPr lang="ko-KR" altLang="en-US" dirty="0"/>
          </a:p>
        </p:txBody>
      </p:sp>
    </p:spTree>
    <p:extLst>
      <p:ext uri="{BB962C8B-B14F-4D97-AF65-F5344CB8AC3E}">
        <p14:creationId xmlns:p14="http://schemas.microsoft.com/office/powerpoint/2010/main" val="3047620297"/>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9/18/2025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83066474"/>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9/18/2025</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3933328"/>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9/18/2025</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453832249"/>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9/18/2025</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598258672"/>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9/18/2025</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223683286"/>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a:defRPr/>
            </a:lvl1pPr>
          </a:lstStyle>
          <a:p>
            <a:fld id="{7AD86B2E-B702-4422-B277-3A08C7449694}" type="datetimeFigureOut">
              <a:rPr lang="en-US" smtClean="0"/>
              <a:pPr/>
              <a:t>9/18/2025</a:t>
            </a:fld>
            <a:endParaRPr lang="en-US" dirty="0"/>
          </a:p>
        </p:txBody>
      </p:sp>
      <p:sp>
        <p:nvSpPr>
          <p:cNvPr id="8" name="Footer Placeholder 7"/>
          <p:cNvSpPr>
            <a:spLocks noGrp="1"/>
          </p:cNvSpPr>
          <p:nvPr>
            <p:ph type="ftr" sz="quarter" idx="11"/>
          </p:nvPr>
        </p:nvSpPr>
        <p:spPr/>
        <p:txBody>
          <a:bodyPr/>
          <a:lstStyle>
            <a:lvl1pPr>
              <a:defRPr/>
            </a:lvl1pPr>
          </a:lstStyle>
          <a:p>
            <a:endParaRPr lang="en-US" dirty="0"/>
          </a:p>
        </p:txBody>
      </p:sp>
      <p:sp>
        <p:nvSpPr>
          <p:cNvPr id="9" name="Slide Number Placeholder 8"/>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547176660"/>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lvl1pPr>
              <a:defRPr/>
            </a:lvl1pPr>
          </a:lstStyle>
          <a:p>
            <a:fld id="{7AD86B2E-B702-4422-B277-3A08C7449694}" type="datetimeFigureOut">
              <a:rPr lang="en-US" smtClean="0"/>
              <a:pPr/>
              <a:t>9/18/2025</a:t>
            </a:fld>
            <a:endParaRPr lang="en-US" dirty="0"/>
          </a:p>
        </p:txBody>
      </p:sp>
      <p:sp>
        <p:nvSpPr>
          <p:cNvPr id="4" name="Footer Placeholder 3"/>
          <p:cNvSpPr>
            <a:spLocks noGrp="1"/>
          </p:cNvSpPr>
          <p:nvPr>
            <p:ph type="ftr" sz="quarter" idx="11"/>
          </p:nvPr>
        </p:nvSpPr>
        <p:spPr/>
        <p:txBody>
          <a:bodyPr/>
          <a:lstStyle>
            <a:lvl1pPr>
              <a:defRPr/>
            </a:lvl1pPr>
          </a:lstStyle>
          <a:p>
            <a:endParaRPr lang="en-US" dirty="0"/>
          </a:p>
        </p:txBody>
      </p:sp>
      <p:sp>
        <p:nvSpPr>
          <p:cNvPr id="5" name="Slide Number Placeholder 4"/>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042380913"/>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fld id="{7AD86B2E-B702-4422-B277-3A08C7449694}" type="datetimeFigureOut">
              <a:rPr lang="en-US" smtClean="0"/>
              <a:pPr/>
              <a:t>9/18/2025</a:t>
            </a:fld>
            <a:endParaRPr lang="en-US" dirty="0"/>
          </a:p>
        </p:txBody>
      </p:sp>
      <p:sp>
        <p:nvSpPr>
          <p:cNvPr id="3" name="Footer Placeholder 2"/>
          <p:cNvSpPr>
            <a:spLocks noGrp="1"/>
          </p:cNvSpPr>
          <p:nvPr>
            <p:ph type="ftr" sz="quarter" idx="11"/>
          </p:nvPr>
        </p:nvSpPr>
        <p:spPr/>
        <p:txBody>
          <a:bodyPr/>
          <a:lstStyle>
            <a:lvl1pPr>
              <a:defRPr/>
            </a:lvl1pPr>
          </a:lstStyle>
          <a:p>
            <a:endParaRPr lang="en-US" dirty="0"/>
          </a:p>
        </p:txBody>
      </p:sp>
      <p:sp>
        <p:nvSpPr>
          <p:cNvPr id="4" name="Slide Number Placeholder 3"/>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4078370591"/>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9/18/2025</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4169429626"/>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9/18/2025</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294565778"/>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9/18/2025</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893461274"/>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9/18/2025</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4275313117"/>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546606880"/>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matchingName="29_Title Slide">
  <p:cSld name="29_Title Slide">
    <p:spTree>
      <p:nvGrpSpPr>
        <p:cNvPr id="1" name="Shape 19"/>
        <p:cNvGrpSpPr/>
        <p:nvPr/>
      </p:nvGrpSpPr>
      <p:grpSpPr>
        <a:xfrm>
          <a:off x="0" y="0"/>
          <a:ext cx="0" cy="0"/>
          <a:chOff x="0" y="0"/>
          <a:chExt cx="0" cy="0"/>
        </a:xfrm>
      </p:grpSpPr>
      <p:sp>
        <p:nvSpPr>
          <p:cNvPr id="20" name="Google Shape;20;p12"/>
          <p:cNvSpPr>
            <a:spLocks noGrp="1"/>
          </p:cNvSpPr>
          <p:nvPr>
            <p:ph type="pic" idx="2"/>
          </p:nvPr>
        </p:nvSpPr>
        <p:spPr>
          <a:xfrm>
            <a:off x="1127760" y="1123950"/>
            <a:ext cx="9936480" cy="4610100"/>
          </a:xfrm>
          <a:prstGeom prst="rect">
            <a:avLst/>
          </a:prstGeom>
          <a:solidFill>
            <a:srgbClr val="D8D8D8">
              <a:alpha val="49803"/>
            </a:srgbClr>
          </a:solidFill>
          <a:ln>
            <a:noFill/>
          </a:ln>
        </p:spPr>
      </p:sp>
    </p:spTree>
    <p:extLst>
      <p:ext uri="{BB962C8B-B14F-4D97-AF65-F5344CB8AC3E}">
        <p14:creationId xmlns:p14="http://schemas.microsoft.com/office/powerpoint/2010/main" val="41919582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81.xml><?xml version="1.0" encoding="utf-8"?>
<p:sldLayout xmlns:a="http://schemas.openxmlformats.org/drawingml/2006/main" xmlns:r="http://schemas.openxmlformats.org/officeDocument/2006/relationships" xmlns:p="http://schemas.openxmlformats.org/presentationml/2006/main" matchingName="Title and Content" type="obj">
  <p:cSld name="Title and Content">
    <p:spTree>
      <p:nvGrpSpPr>
        <p:cNvPr id="1" name="Shape 35"/>
        <p:cNvGrpSpPr/>
        <p:nvPr/>
      </p:nvGrpSpPr>
      <p:grpSpPr>
        <a:xfrm>
          <a:off x="0" y="0"/>
          <a:ext cx="0" cy="0"/>
          <a:chOff x="0" y="0"/>
          <a:chExt cx="0" cy="0"/>
        </a:xfrm>
      </p:grpSpPr>
      <p:sp>
        <p:nvSpPr>
          <p:cNvPr id="36" name="Google Shape;36;p1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7" name="Google Shape;37;p18"/>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8" name="Google Shape;38;p1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A9F18A92-16D6-48C5-B58C-3BCEF544B0CA}" type="datetime1">
              <a:rPr lang="en-US" smtClean="0"/>
              <a:t>9/18/2025</a:t>
            </a:fld>
            <a:endParaRPr/>
          </a:p>
        </p:txBody>
      </p:sp>
      <p:sp>
        <p:nvSpPr>
          <p:cNvPr id="39" name="Google Shape;39;p1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0" name="Google Shape;40;p1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1382233336"/>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41"/>
        <p:cNvGrpSpPr/>
        <p:nvPr/>
      </p:nvGrpSpPr>
      <p:grpSpPr>
        <a:xfrm>
          <a:off x="0" y="0"/>
          <a:ext cx="0" cy="0"/>
          <a:chOff x="0" y="0"/>
          <a:chExt cx="0" cy="0"/>
        </a:xfrm>
      </p:grpSpPr>
      <p:sp>
        <p:nvSpPr>
          <p:cNvPr id="42" name="Google Shape;42;p19"/>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3" name="Google Shape;43;p19"/>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44" name="Google Shape;44;p1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45919CAB-804F-4647-BF72-4FCD8036605A}" type="datetime1">
              <a:rPr lang="en-US" smtClean="0"/>
              <a:t>9/18/2025</a:t>
            </a:fld>
            <a:endParaRPr/>
          </a:p>
        </p:txBody>
      </p:sp>
      <p:sp>
        <p:nvSpPr>
          <p:cNvPr id="45" name="Google Shape;45;p1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6" name="Google Shape;46;p1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698462133"/>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matchingName="Two Content" type="twoObj">
  <p:cSld name="Two Content">
    <p:spTree>
      <p:nvGrpSpPr>
        <p:cNvPr id="1" name="Shape 47"/>
        <p:cNvGrpSpPr/>
        <p:nvPr/>
      </p:nvGrpSpPr>
      <p:grpSpPr>
        <a:xfrm>
          <a:off x="0" y="0"/>
          <a:ext cx="0" cy="0"/>
          <a:chOff x="0" y="0"/>
          <a:chExt cx="0" cy="0"/>
        </a:xfrm>
      </p:grpSpPr>
      <p:sp>
        <p:nvSpPr>
          <p:cNvPr id="48" name="Google Shape;48;p2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9" name="Google Shape;49;p20"/>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0" name="Google Shape;50;p20"/>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1" name="Google Shape;51;p2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BC44BAD0-F4C7-47D0-8906-7E1440132B65}" type="datetime1">
              <a:rPr lang="en-US" smtClean="0"/>
              <a:t>9/18/2025</a:t>
            </a:fld>
            <a:endParaRPr/>
          </a:p>
        </p:txBody>
      </p:sp>
      <p:sp>
        <p:nvSpPr>
          <p:cNvPr id="52" name="Google Shape;52;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2841418427"/>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matchingName="Comparison" type="twoTxTwoObj">
  <p:cSld name="Comparison">
    <p:spTree>
      <p:nvGrpSpPr>
        <p:cNvPr id="1" name="Shape 54"/>
        <p:cNvGrpSpPr/>
        <p:nvPr/>
      </p:nvGrpSpPr>
      <p:grpSpPr>
        <a:xfrm>
          <a:off x="0" y="0"/>
          <a:ext cx="0" cy="0"/>
          <a:chOff x="0" y="0"/>
          <a:chExt cx="0" cy="0"/>
        </a:xfrm>
      </p:grpSpPr>
      <p:sp>
        <p:nvSpPr>
          <p:cNvPr id="55" name="Google Shape;55;p21"/>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21"/>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7" name="Google Shape;57;p21"/>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8" name="Google Shape;58;p21"/>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9" name="Google Shape;59;p21"/>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0" name="Google Shape;60;p2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422073E6-1DEC-497D-BF9A-6A7EBCCE39C2}" type="datetime1">
              <a:rPr lang="en-US" smtClean="0"/>
              <a:t>9/18/2025</a:t>
            </a:fld>
            <a:endParaRPr/>
          </a:p>
        </p:txBody>
      </p:sp>
      <p:sp>
        <p:nvSpPr>
          <p:cNvPr id="61" name="Google Shape;61;p2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2" name="Google Shape;62;p2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2036837277"/>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63"/>
        <p:cNvGrpSpPr/>
        <p:nvPr/>
      </p:nvGrpSpPr>
      <p:grpSpPr>
        <a:xfrm>
          <a:off x="0" y="0"/>
          <a:ext cx="0" cy="0"/>
          <a:chOff x="0" y="0"/>
          <a:chExt cx="0" cy="0"/>
        </a:xfrm>
      </p:grpSpPr>
      <p:sp>
        <p:nvSpPr>
          <p:cNvPr id="64" name="Google Shape;64;p2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5" name="Google Shape;65;p2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FE2E491B-F5F1-43B2-BC98-5F0EE0B2AE54}" type="datetime1">
              <a:rPr lang="en-US" smtClean="0"/>
              <a:t>9/18/2025</a:t>
            </a:fld>
            <a:endParaRPr/>
          </a:p>
        </p:txBody>
      </p:sp>
      <p:sp>
        <p:nvSpPr>
          <p:cNvPr id="66" name="Google Shape;66;p2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2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338679417"/>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8"/>
        <p:cNvGrpSpPr/>
        <p:nvPr/>
      </p:nvGrpSpPr>
      <p:grpSpPr>
        <a:xfrm>
          <a:off x="0" y="0"/>
          <a:ext cx="0" cy="0"/>
          <a:chOff x="0" y="0"/>
          <a:chExt cx="0" cy="0"/>
        </a:xfrm>
      </p:grpSpPr>
      <p:sp>
        <p:nvSpPr>
          <p:cNvPr id="69" name="Google Shape;69;p2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2256BD62-BDAE-4A7A-A04B-EE64DF7F24D4}" type="datetime1">
              <a:rPr lang="en-US" smtClean="0"/>
              <a:t>9/18/2025</a:t>
            </a:fld>
            <a:endParaRPr/>
          </a:p>
        </p:txBody>
      </p:sp>
      <p:sp>
        <p:nvSpPr>
          <p:cNvPr id="70" name="Google Shape;70;p2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2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3348677741"/>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matchingName="Content with Caption" type="objTx">
  <p:cSld name="Content with Caption">
    <p:spTree>
      <p:nvGrpSpPr>
        <p:cNvPr id="1" name="Shape 72"/>
        <p:cNvGrpSpPr/>
        <p:nvPr/>
      </p:nvGrpSpPr>
      <p:grpSpPr>
        <a:xfrm>
          <a:off x="0" y="0"/>
          <a:ext cx="0" cy="0"/>
          <a:chOff x="0" y="0"/>
          <a:chExt cx="0" cy="0"/>
        </a:xfrm>
      </p:grpSpPr>
      <p:sp>
        <p:nvSpPr>
          <p:cNvPr id="73" name="Google Shape;73;p2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24"/>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75" name="Google Shape;75;p24"/>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6" name="Google Shape;76;p2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EBB080B2-8909-4B24-990A-A6E7395C413C}" type="datetime1">
              <a:rPr lang="en-US" smtClean="0"/>
              <a:t>9/18/2025</a:t>
            </a:fld>
            <a:endParaRPr/>
          </a:p>
        </p:txBody>
      </p:sp>
      <p:sp>
        <p:nvSpPr>
          <p:cNvPr id="77" name="Google Shape;77;p2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2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194160656"/>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matchingName="Picture with Caption" type="picTx">
  <p:cSld name="Picture with Caption">
    <p:spTree>
      <p:nvGrpSpPr>
        <p:cNvPr id="1" name="Shape 79"/>
        <p:cNvGrpSpPr/>
        <p:nvPr/>
      </p:nvGrpSpPr>
      <p:grpSpPr>
        <a:xfrm>
          <a:off x="0" y="0"/>
          <a:ext cx="0" cy="0"/>
          <a:chOff x="0" y="0"/>
          <a:chExt cx="0" cy="0"/>
        </a:xfrm>
      </p:grpSpPr>
      <p:sp>
        <p:nvSpPr>
          <p:cNvPr id="80" name="Google Shape;80;p2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1" name="Google Shape;81;p25"/>
          <p:cNvSpPr>
            <a:spLocks noGrp="1"/>
          </p:cNvSpPr>
          <p:nvPr>
            <p:ph type="pic" idx="2"/>
          </p:nvPr>
        </p:nvSpPr>
        <p:spPr>
          <a:xfrm>
            <a:off x="5183188" y="987425"/>
            <a:ext cx="6172200" cy="4873625"/>
          </a:xfrm>
          <a:prstGeom prst="rect">
            <a:avLst/>
          </a:prstGeom>
          <a:noFill/>
          <a:ln>
            <a:noFill/>
          </a:ln>
        </p:spPr>
      </p:sp>
      <p:sp>
        <p:nvSpPr>
          <p:cNvPr id="82" name="Google Shape;82;p25"/>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83" name="Google Shape;83;p2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80D6997C-17C9-4FEF-BE0D-BEBD082606C0}" type="datetime1">
              <a:rPr lang="en-US" smtClean="0"/>
              <a:t>9/18/2025</a:t>
            </a:fld>
            <a:endParaRPr/>
          </a:p>
        </p:txBody>
      </p:sp>
      <p:sp>
        <p:nvSpPr>
          <p:cNvPr id="84" name="Google Shape;84;p2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5" name="Google Shape;85;p2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1089376770"/>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matchingName="Title and Vertical Text" type="vertTx">
  <p:cSld name="Title and Vertical Text">
    <p:spTree>
      <p:nvGrpSpPr>
        <p:cNvPr id="1" name="Shape 86"/>
        <p:cNvGrpSpPr/>
        <p:nvPr/>
      </p:nvGrpSpPr>
      <p:grpSpPr>
        <a:xfrm>
          <a:off x="0" y="0"/>
          <a:ext cx="0" cy="0"/>
          <a:chOff x="0" y="0"/>
          <a:chExt cx="0" cy="0"/>
        </a:xfrm>
      </p:grpSpPr>
      <p:sp>
        <p:nvSpPr>
          <p:cNvPr id="87" name="Google Shape;87;p2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8" name="Google Shape;88;p26"/>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9" name="Google Shape;89;p2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53C63784-01CF-4300-9A51-4DB744DE3AD4}" type="datetime1">
              <a:rPr lang="en-US" smtClean="0"/>
              <a:t>9/18/2025</a:t>
            </a:fld>
            <a:endParaRPr/>
          </a:p>
        </p:txBody>
      </p:sp>
      <p:sp>
        <p:nvSpPr>
          <p:cNvPr id="90" name="Google Shape;90;p2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1" name="Google Shape;91;p2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3258551676"/>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 Title and Text">
    <p:spTree>
      <p:nvGrpSpPr>
        <p:cNvPr id="1" name="Shape 92"/>
        <p:cNvGrpSpPr/>
        <p:nvPr/>
      </p:nvGrpSpPr>
      <p:grpSpPr>
        <a:xfrm>
          <a:off x="0" y="0"/>
          <a:ext cx="0" cy="0"/>
          <a:chOff x="0" y="0"/>
          <a:chExt cx="0" cy="0"/>
        </a:xfrm>
      </p:grpSpPr>
      <p:sp>
        <p:nvSpPr>
          <p:cNvPr id="93" name="Google Shape;93;p27"/>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4" name="Google Shape;94;p27"/>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5" name="Google Shape;95;p2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6175232E-25E9-4694-B637-F2A0D360F5D7}" type="datetime1">
              <a:rPr lang="en-US" smtClean="0"/>
              <a:t>9/18/2025</a:t>
            </a:fld>
            <a:endParaRPr/>
          </a:p>
        </p:txBody>
      </p:sp>
      <p:sp>
        <p:nvSpPr>
          <p:cNvPr id="96" name="Google Shape;96;p2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7" name="Google Shape;97;p2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3835519296"/>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42175833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9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0A8EE7D1-1023-4B2F-982B-BCB0C7A66D1E}" type="datetime1">
              <a:rPr lang="en-US" smtClean="0"/>
              <a:t>9/18/2025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82443147"/>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E4CE2550-44CC-4D78-894E-205AB00349A9}" type="datetime1">
              <a:rPr lang="en-US" smtClean="0"/>
              <a:t>9/18/2025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40196196"/>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11B57CC1-8C3F-4674-9ED6-35D2F23AFAE6}" type="datetime1">
              <a:rPr lang="en-US" smtClean="0"/>
              <a:t>9/18/2025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05188016"/>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E43725B0-27D7-4568-A8F4-4470A4BB7A42}" type="datetime1">
              <a:rPr lang="en-US" smtClean="0"/>
              <a:t>9/18/2025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72367578"/>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AB69DF92-35F3-4079-8610-CEB52E5D2A65}" type="datetime1">
              <a:rPr lang="en-US" smtClean="0"/>
              <a:t>9/18/2025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45334832"/>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37449B96-2E34-4ECD-89D8-53CC3FF93D79}" type="datetime1">
              <a:rPr lang="en-US" smtClean="0"/>
              <a:t>9/18/2025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16063809"/>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BB8FEE8E-ADF0-4F4D-9FFC-A08B8C0B8844}" type="datetime1">
              <a:rPr lang="en-US" smtClean="0"/>
              <a:t>9/18/2025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75485797"/>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19CE8AE1-DAA6-4D91-8838-9560E4086AF8}" type="datetime1">
              <a:rPr lang="en-US" smtClean="0"/>
              <a:t>9/18/2025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55032359"/>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50B623B3-38C4-47BF-B1F8-2A1935269D4E}" type="datetime1">
              <a:rPr lang="en-US" smtClean="0"/>
              <a:t>9/18/2025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86218804"/>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3044A6-AF19-4266-9D93-D78B5B3E0BFF}" type="datetime1">
              <a:rPr lang="en-US" smtClean="0"/>
              <a:t>9/18/2025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38792044"/>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1A2714FC-6EEA-43A8-9D56-03AB2C5B4C41}" type="datetime1">
              <a:rPr lang="en-US" smtClean="0"/>
              <a:t>9/18/2025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16496941"/>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159893206"/>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2490754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0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0904583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06.xml><?xml version="1.0" encoding="utf-8"?>
<p:sldLayout xmlns:a="http://schemas.openxmlformats.org/drawingml/2006/main" xmlns:r="http://schemas.openxmlformats.org/officeDocument/2006/relationships" xmlns:p="http://schemas.openxmlformats.org/presentationml/2006/main" matchingName="48_Title Slide">
  <p:cSld name="49_Title Slide">
    <p:spTree>
      <p:nvGrpSpPr>
        <p:cNvPr id="1" name="Shape 33"/>
        <p:cNvGrpSpPr/>
        <p:nvPr/>
      </p:nvGrpSpPr>
      <p:grpSpPr>
        <a:xfrm>
          <a:off x="0" y="0"/>
          <a:ext cx="0" cy="0"/>
          <a:chOff x="0" y="0"/>
          <a:chExt cx="0" cy="0"/>
        </a:xfrm>
      </p:grpSpPr>
      <p:sp>
        <p:nvSpPr>
          <p:cNvPr id="34" name="Google Shape;34;p17"/>
          <p:cNvSpPr>
            <a:spLocks noGrp="1"/>
          </p:cNvSpPr>
          <p:nvPr>
            <p:ph type="pic" idx="2"/>
          </p:nvPr>
        </p:nvSpPr>
        <p:spPr>
          <a:xfrm>
            <a:off x="3452649" y="-3"/>
            <a:ext cx="8739351" cy="6858000"/>
          </a:xfrm>
          <a:prstGeom prst="rect">
            <a:avLst/>
          </a:prstGeom>
          <a:solidFill>
            <a:srgbClr val="D8D8D8">
              <a:alpha val="49803"/>
            </a:srgbClr>
          </a:solidFill>
          <a:ln>
            <a:noFill/>
          </a:ln>
        </p:spPr>
      </p:sp>
    </p:spTree>
    <p:extLst>
      <p:ext uri="{BB962C8B-B14F-4D97-AF65-F5344CB8AC3E}">
        <p14:creationId xmlns:p14="http://schemas.microsoft.com/office/powerpoint/2010/main" val="35639171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p:tgtEl>
                                          <p:spTgt spid="34"/>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6" Type="http://schemas.openxmlformats.org/officeDocument/2006/relationships/image" Target="../media/image1.png"/><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theme" Target="../theme/theme2.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slideLayout" Target="../slideLayouts/slideLayout26.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4.xml"/><Relationship Id="rId13" Type="http://schemas.openxmlformats.org/officeDocument/2006/relationships/slideLayout" Target="../slideLayouts/slideLayout39.xml"/><Relationship Id="rId3" Type="http://schemas.openxmlformats.org/officeDocument/2006/relationships/slideLayout" Target="../slideLayouts/slideLayout29.xml"/><Relationship Id="rId7" Type="http://schemas.openxmlformats.org/officeDocument/2006/relationships/slideLayout" Target="../slideLayouts/slideLayout33.xml"/><Relationship Id="rId12" Type="http://schemas.openxmlformats.org/officeDocument/2006/relationships/slideLayout" Target="../slideLayouts/slideLayout38.xml"/><Relationship Id="rId17" Type="http://schemas.openxmlformats.org/officeDocument/2006/relationships/image" Target="../media/image1.png"/><Relationship Id="rId2" Type="http://schemas.openxmlformats.org/officeDocument/2006/relationships/slideLayout" Target="../slideLayouts/slideLayout28.xml"/><Relationship Id="rId16" Type="http://schemas.openxmlformats.org/officeDocument/2006/relationships/theme" Target="../theme/theme3.xml"/><Relationship Id="rId1" Type="http://schemas.openxmlformats.org/officeDocument/2006/relationships/slideLayout" Target="../slideLayouts/slideLayout27.xml"/><Relationship Id="rId6" Type="http://schemas.openxmlformats.org/officeDocument/2006/relationships/slideLayout" Target="../slideLayouts/slideLayout32.xml"/><Relationship Id="rId11" Type="http://schemas.openxmlformats.org/officeDocument/2006/relationships/slideLayout" Target="../slideLayouts/slideLayout37.xml"/><Relationship Id="rId5" Type="http://schemas.openxmlformats.org/officeDocument/2006/relationships/slideLayout" Target="../slideLayouts/slideLayout31.xml"/><Relationship Id="rId15" Type="http://schemas.openxmlformats.org/officeDocument/2006/relationships/slideLayout" Target="../slideLayouts/slideLayout41.xml"/><Relationship Id="rId10" Type="http://schemas.openxmlformats.org/officeDocument/2006/relationships/slideLayout" Target="../slideLayouts/slideLayout36.xml"/><Relationship Id="rId4" Type="http://schemas.openxmlformats.org/officeDocument/2006/relationships/slideLayout" Target="../slideLayouts/slideLayout30.xml"/><Relationship Id="rId9" Type="http://schemas.openxmlformats.org/officeDocument/2006/relationships/slideLayout" Target="../slideLayouts/slideLayout35.xml"/><Relationship Id="rId14" Type="http://schemas.openxmlformats.org/officeDocument/2006/relationships/slideLayout" Target="../slideLayouts/slideLayout40.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9.xml"/><Relationship Id="rId13" Type="http://schemas.openxmlformats.org/officeDocument/2006/relationships/theme" Target="../theme/theme4.xml"/><Relationship Id="rId3" Type="http://schemas.openxmlformats.org/officeDocument/2006/relationships/slideLayout" Target="../slideLayouts/slideLayout44.xml"/><Relationship Id="rId7" Type="http://schemas.openxmlformats.org/officeDocument/2006/relationships/slideLayout" Target="../slideLayouts/slideLayout48.xml"/><Relationship Id="rId12" Type="http://schemas.openxmlformats.org/officeDocument/2006/relationships/slideLayout" Target="../slideLayouts/slideLayout53.xml"/><Relationship Id="rId2" Type="http://schemas.openxmlformats.org/officeDocument/2006/relationships/slideLayout" Target="../slideLayouts/slideLayout43.xml"/><Relationship Id="rId1" Type="http://schemas.openxmlformats.org/officeDocument/2006/relationships/slideLayout" Target="../slideLayouts/slideLayout42.xml"/><Relationship Id="rId6" Type="http://schemas.openxmlformats.org/officeDocument/2006/relationships/slideLayout" Target="../slideLayouts/slideLayout47.xml"/><Relationship Id="rId11" Type="http://schemas.openxmlformats.org/officeDocument/2006/relationships/slideLayout" Target="../slideLayouts/slideLayout52.xml"/><Relationship Id="rId5" Type="http://schemas.openxmlformats.org/officeDocument/2006/relationships/slideLayout" Target="../slideLayouts/slideLayout46.xml"/><Relationship Id="rId10" Type="http://schemas.openxmlformats.org/officeDocument/2006/relationships/slideLayout" Target="../slideLayouts/slideLayout51.xml"/><Relationship Id="rId4" Type="http://schemas.openxmlformats.org/officeDocument/2006/relationships/slideLayout" Target="../slideLayouts/slideLayout45.xml"/><Relationship Id="rId9" Type="http://schemas.openxmlformats.org/officeDocument/2006/relationships/slideLayout" Target="../slideLayouts/slideLayout50.xml"/><Relationship Id="rId14" Type="http://schemas.openxmlformats.org/officeDocument/2006/relationships/image" Target="../media/image1.png"/></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61.xml"/><Relationship Id="rId13" Type="http://schemas.openxmlformats.org/officeDocument/2006/relationships/slideLayout" Target="../slideLayouts/slideLayout66.xml"/><Relationship Id="rId3" Type="http://schemas.openxmlformats.org/officeDocument/2006/relationships/slideLayout" Target="../slideLayouts/slideLayout56.xml"/><Relationship Id="rId7" Type="http://schemas.openxmlformats.org/officeDocument/2006/relationships/slideLayout" Target="../slideLayouts/slideLayout60.xml"/><Relationship Id="rId12" Type="http://schemas.openxmlformats.org/officeDocument/2006/relationships/slideLayout" Target="../slideLayouts/slideLayout65.xml"/><Relationship Id="rId2" Type="http://schemas.openxmlformats.org/officeDocument/2006/relationships/slideLayout" Target="../slideLayouts/slideLayout55.xml"/><Relationship Id="rId16" Type="http://schemas.openxmlformats.org/officeDocument/2006/relationships/image" Target="../media/image1.png"/><Relationship Id="rId1" Type="http://schemas.openxmlformats.org/officeDocument/2006/relationships/slideLayout" Target="../slideLayouts/slideLayout54.xml"/><Relationship Id="rId6" Type="http://schemas.openxmlformats.org/officeDocument/2006/relationships/slideLayout" Target="../slideLayouts/slideLayout59.xml"/><Relationship Id="rId11" Type="http://schemas.openxmlformats.org/officeDocument/2006/relationships/slideLayout" Target="../slideLayouts/slideLayout64.xml"/><Relationship Id="rId5" Type="http://schemas.openxmlformats.org/officeDocument/2006/relationships/slideLayout" Target="../slideLayouts/slideLayout58.xml"/><Relationship Id="rId15" Type="http://schemas.openxmlformats.org/officeDocument/2006/relationships/theme" Target="../theme/theme5.xml"/><Relationship Id="rId10" Type="http://schemas.openxmlformats.org/officeDocument/2006/relationships/slideLayout" Target="../slideLayouts/slideLayout63.xml"/><Relationship Id="rId4" Type="http://schemas.openxmlformats.org/officeDocument/2006/relationships/slideLayout" Target="../slideLayouts/slideLayout57.xml"/><Relationship Id="rId9" Type="http://schemas.openxmlformats.org/officeDocument/2006/relationships/slideLayout" Target="../slideLayouts/slideLayout62.xml"/><Relationship Id="rId14" Type="http://schemas.openxmlformats.org/officeDocument/2006/relationships/slideLayout" Target="../slideLayouts/slideLayout67.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75.xml"/><Relationship Id="rId13" Type="http://schemas.openxmlformats.org/officeDocument/2006/relationships/theme" Target="../theme/theme6.xml"/><Relationship Id="rId3" Type="http://schemas.openxmlformats.org/officeDocument/2006/relationships/slideLayout" Target="../slideLayouts/slideLayout70.xml"/><Relationship Id="rId7" Type="http://schemas.openxmlformats.org/officeDocument/2006/relationships/slideLayout" Target="../slideLayouts/slideLayout74.xml"/><Relationship Id="rId12" Type="http://schemas.openxmlformats.org/officeDocument/2006/relationships/slideLayout" Target="../slideLayouts/slideLayout79.xml"/><Relationship Id="rId2" Type="http://schemas.openxmlformats.org/officeDocument/2006/relationships/slideLayout" Target="../slideLayouts/slideLayout69.xml"/><Relationship Id="rId1" Type="http://schemas.openxmlformats.org/officeDocument/2006/relationships/slideLayout" Target="../slideLayouts/slideLayout68.xml"/><Relationship Id="rId6" Type="http://schemas.openxmlformats.org/officeDocument/2006/relationships/slideLayout" Target="../slideLayouts/slideLayout73.xml"/><Relationship Id="rId11" Type="http://schemas.openxmlformats.org/officeDocument/2006/relationships/slideLayout" Target="../slideLayouts/slideLayout78.xml"/><Relationship Id="rId5" Type="http://schemas.openxmlformats.org/officeDocument/2006/relationships/slideLayout" Target="../slideLayouts/slideLayout72.xml"/><Relationship Id="rId10" Type="http://schemas.openxmlformats.org/officeDocument/2006/relationships/slideLayout" Target="../slideLayouts/slideLayout77.xml"/><Relationship Id="rId4" Type="http://schemas.openxmlformats.org/officeDocument/2006/relationships/slideLayout" Target="../slideLayouts/slideLayout71.xml"/><Relationship Id="rId9" Type="http://schemas.openxmlformats.org/officeDocument/2006/relationships/slideLayout" Target="../slideLayouts/slideLayout76.xml"/><Relationship Id="rId14" Type="http://schemas.openxmlformats.org/officeDocument/2006/relationships/image" Target="../media/image1.png"/></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87.xml"/><Relationship Id="rId13" Type="http://schemas.openxmlformats.org/officeDocument/2006/relationships/theme" Target="../theme/theme7.xml"/><Relationship Id="rId3" Type="http://schemas.openxmlformats.org/officeDocument/2006/relationships/slideLayout" Target="../slideLayouts/slideLayout82.xml"/><Relationship Id="rId7" Type="http://schemas.openxmlformats.org/officeDocument/2006/relationships/slideLayout" Target="../slideLayouts/slideLayout86.xml"/><Relationship Id="rId12" Type="http://schemas.openxmlformats.org/officeDocument/2006/relationships/slideLayout" Target="../slideLayouts/slideLayout91.xml"/><Relationship Id="rId2" Type="http://schemas.openxmlformats.org/officeDocument/2006/relationships/slideLayout" Target="../slideLayouts/slideLayout81.xml"/><Relationship Id="rId1" Type="http://schemas.openxmlformats.org/officeDocument/2006/relationships/slideLayout" Target="../slideLayouts/slideLayout80.xml"/><Relationship Id="rId6" Type="http://schemas.openxmlformats.org/officeDocument/2006/relationships/slideLayout" Target="../slideLayouts/slideLayout85.xml"/><Relationship Id="rId11" Type="http://schemas.openxmlformats.org/officeDocument/2006/relationships/slideLayout" Target="../slideLayouts/slideLayout90.xml"/><Relationship Id="rId5" Type="http://schemas.openxmlformats.org/officeDocument/2006/relationships/slideLayout" Target="../slideLayouts/slideLayout84.xml"/><Relationship Id="rId10" Type="http://schemas.openxmlformats.org/officeDocument/2006/relationships/slideLayout" Target="../slideLayouts/slideLayout89.xml"/><Relationship Id="rId4" Type="http://schemas.openxmlformats.org/officeDocument/2006/relationships/slideLayout" Target="../slideLayouts/slideLayout83.xml"/><Relationship Id="rId9" Type="http://schemas.openxmlformats.org/officeDocument/2006/relationships/slideLayout" Target="../slideLayouts/slideLayout88.xml"/><Relationship Id="rId14" Type="http://schemas.openxmlformats.org/officeDocument/2006/relationships/image" Target="../media/image1.png"/></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99.xml"/><Relationship Id="rId13" Type="http://schemas.openxmlformats.org/officeDocument/2006/relationships/slideLayout" Target="../slideLayouts/slideLayout104.xml"/><Relationship Id="rId3" Type="http://schemas.openxmlformats.org/officeDocument/2006/relationships/slideLayout" Target="../slideLayouts/slideLayout94.xml"/><Relationship Id="rId7" Type="http://schemas.openxmlformats.org/officeDocument/2006/relationships/slideLayout" Target="../slideLayouts/slideLayout98.xml"/><Relationship Id="rId12" Type="http://schemas.openxmlformats.org/officeDocument/2006/relationships/slideLayout" Target="../slideLayouts/slideLayout103.xml"/><Relationship Id="rId17" Type="http://schemas.openxmlformats.org/officeDocument/2006/relationships/image" Target="../media/image1.png"/><Relationship Id="rId2" Type="http://schemas.openxmlformats.org/officeDocument/2006/relationships/slideLayout" Target="../slideLayouts/slideLayout93.xml"/><Relationship Id="rId16" Type="http://schemas.openxmlformats.org/officeDocument/2006/relationships/theme" Target="../theme/theme8.xml"/><Relationship Id="rId1" Type="http://schemas.openxmlformats.org/officeDocument/2006/relationships/slideLayout" Target="../slideLayouts/slideLayout92.xml"/><Relationship Id="rId6" Type="http://schemas.openxmlformats.org/officeDocument/2006/relationships/slideLayout" Target="../slideLayouts/slideLayout97.xml"/><Relationship Id="rId11" Type="http://schemas.openxmlformats.org/officeDocument/2006/relationships/slideLayout" Target="../slideLayouts/slideLayout102.xml"/><Relationship Id="rId5" Type="http://schemas.openxmlformats.org/officeDocument/2006/relationships/slideLayout" Target="../slideLayouts/slideLayout96.xml"/><Relationship Id="rId15" Type="http://schemas.openxmlformats.org/officeDocument/2006/relationships/slideLayout" Target="../slideLayouts/slideLayout106.xml"/><Relationship Id="rId10" Type="http://schemas.openxmlformats.org/officeDocument/2006/relationships/slideLayout" Target="../slideLayouts/slideLayout101.xml"/><Relationship Id="rId4" Type="http://schemas.openxmlformats.org/officeDocument/2006/relationships/slideLayout" Target="../slideLayouts/slideLayout95.xml"/><Relationship Id="rId9" Type="http://schemas.openxmlformats.org/officeDocument/2006/relationships/slideLayout" Target="../slideLayouts/slideLayout100.xml"/><Relationship Id="rId14" Type="http://schemas.openxmlformats.org/officeDocument/2006/relationships/slideLayout" Target="../slideLayouts/slideLayout10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Shape 9"/>
        <p:cNvGrpSpPr/>
        <p:nvPr/>
      </p:nvGrpSpPr>
      <p:grpSpPr>
        <a:xfrm>
          <a:off x="0" y="0"/>
          <a:ext cx="0" cy="0"/>
          <a:chOff x="0" y="0"/>
          <a:chExt cx="0" cy="0"/>
        </a:xfrm>
      </p:grpSpPr>
      <p:sp>
        <p:nvSpPr>
          <p:cNvPr id="10" name="Google Shape;10;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51" r:id="rId1"/>
    <p:sldLayoutId id="2147483657" r:id="rId2"/>
    <p:sldLayoutId id="2147483658" r:id="rId3"/>
    <p:sldLayoutId id="2147483659" r:id="rId4"/>
    <p:sldLayoutId id="2147483660" r:id="rId5"/>
    <p:sldLayoutId id="2147483661" r:id="rId6"/>
    <p:sldLayoutId id="2147483662" r:id="rId7"/>
    <p:sldLayoutId id="2147483663" r:id="rId8"/>
    <p:sldLayoutId id="2147483664" r:id="rId9"/>
    <p:sldLayoutId id="2147483665" r:id="rId10"/>
    <p:sldLayoutId id="2147483666" r:id="rId11"/>
    <p:sldLayoutId id="2147483773" r:id="rId12"/>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lexandria" pitchFamily="2" charset="-78"/>
                <a:cs typeface="Alexandria" pitchFamily="2" charset="-78"/>
              </a:defRPr>
            </a:lvl1pPr>
          </a:lstStyle>
          <a:p>
            <a:fld id="{7AD86B2E-B702-4422-B277-3A08C7449694}" type="datetimeFigureOut">
              <a:rPr lang="en-US" smtClean="0"/>
              <a:pPr/>
              <a:t>9/18/2025</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lexandria" pitchFamily="2" charset="-78"/>
                <a:cs typeface="Alexandria" pitchFamily="2" charset="-78"/>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lexandria" pitchFamily="2" charset="-78"/>
                <a:cs typeface="Alexandria" pitchFamily="2" charset="-78"/>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473092391"/>
      </p:ext>
    </p:extLst>
  </p:cSld>
  <p:clrMap bg1="lt1" tx1="dk1" bg2="lt2" tx2="dk2" accent1="accent1" accent2="accent2" accent3="accent3" accent4="accent4" accent5="accent5" accent6="accent6" hlink="hlink" folHlink="folHlink"/>
  <p:sldLayoutIdLst>
    <p:sldLayoutId id="2147483680" r:id="rId1"/>
    <p:sldLayoutId id="2147483681" r:id="rId2"/>
    <p:sldLayoutId id="2147483682" r:id="rId3"/>
    <p:sldLayoutId id="2147483683" r:id="rId4"/>
    <p:sldLayoutId id="2147483684" r:id="rId5"/>
    <p:sldLayoutId id="2147483685" r:id="rId6"/>
    <p:sldLayoutId id="2147483686" r:id="rId7"/>
    <p:sldLayoutId id="2147483687" r:id="rId8"/>
    <p:sldLayoutId id="2147483688" r:id="rId9"/>
    <p:sldLayoutId id="2147483689" r:id="rId10"/>
    <p:sldLayoutId id="2147483690" r:id="rId11"/>
    <p:sldLayoutId id="2147483691" r:id="rId12"/>
    <p:sldLayoutId id="2147483692" r:id="rId13"/>
    <p:sldLayoutId id="2147483693"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9/18/2025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053591824"/>
      </p:ext>
    </p:extLst>
  </p:cSld>
  <p:clrMap bg1="lt1" tx1="dk1" bg2="lt2" tx2="dk2" accent1="accent1" accent2="accent2" accent3="accent3" accent4="accent4" accent5="accent5" accent6="accent6" hlink="hlink" folHlink="folHlink"/>
  <p:sldLayoutIdLst>
    <p:sldLayoutId id="2147483695" r:id="rId1"/>
    <p:sldLayoutId id="2147483696" r:id="rId2"/>
    <p:sldLayoutId id="2147483697" r:id="rId3"/>
    <p:sldLayoutId id="2147483698" r:id="rId4"/>
    <p:sldLayoutId id="2147483699" r:id="rId5"/>
    <p:sldLayoutId id="2147483700" r:id="rId6"/>
    <p:sldLayoutId id="2147483701" r:id="rId7"/>
    <p:sldLayoutId id="2147483702" r:id="rId8"/>
    <p:sldLayoutId id="2147483703" r:id="rId9"/>
    <p:sldLayoutId id="2147483704" r:id="rId10"/>
    <p:sldLayoutId id="2147483705" r:id="rId11"/>
    <p:sldLayoutId id="2147483706" r:id="rId12"/>
    <p:sldLayoutId id="2147483708" r:id="rId13"/>
    <p:sldLayoutId id="2147483709" r:id="rId14"/>
    <p:sldLayoutId id="2147483772"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lexandria" pitchFamily="2" charset="-78"/>
                <a:cs typeface="Alexandria" pitchFamily="2" charset="-78"/>
              </a:defRPr>
            </a:lvl1pPr>
          </a:lstStyle>
          <a:p>
            <a:fld id="{7AD86B2E-B702-4422-B277-3A08C7449694}" type="datetimeFigureOut">
              <a:rPr lang="en-US" smtClean="0"/>
              <a:pPr/>
              <a:t>9/18/2025</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lexandria" pitchFamily="2" charset="-78"/>
                <a:cs typeface="Alexandria" pitchFamily="2" charset="-78"/>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lexandria" pitchFamily="2" charset="-78"/>
                <a:cs typeface="Alexandria" pitchFamily="2" charset="-78"/>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753335108"/>
      </p:ext>
    </p:extLst>
  </p:cSld>
  <p:clrMap bg1="lt1" tx1="dk1" bg2="lt2" tx2="dk2" accent1="accent1" accent2="accent2" accent3="accent3" accent4="accent4" accent5="accent5" accent6="accent6" hlink="hlink" folHlink="folHlink"/>
  <p:sldLayoutIdLst>
    <p:sldLayoutId id="2147483711" r:id="rId1"/>
    <p:sldLayoutId id="2147483712" r:id="rId2"/>
    <p:sldLayoutId id="2147483713" r:id="rId3"/>
    <p:sldLayoutId id="2147483714" r:id="rId4"/>
    <p:sldLayoutId id="2147483715" r:id="rId5"/>
    <p:sldLayoutId id="2147483716" r:id="rId6"/>
    <p:sldLayoutId id="2147483717" r:id="rId7"/>
    <p:sldLayoutId id="2147483718" r:id="rId8"/>
    <p:sldLayoutId id="2147483719" r:id="rId9"/>
    <p:sldLayoutId id="2147483720" r:id="rId10"/>
    <p:sldLayoutId id="2147483721" r:id="rId11"/>
    <p:sldLayoutId id="2147483724"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Shape 9"/>
        <p:cNvGrpSpPr/>
        <p:nvPr/>
      </p:nvGrpSpPr>
      <p:grpSpPr>
        <a:xfrm>
          <a:off x="0" y="0"/>
          <a:ext cx="0" cy="0"/>
          <a:chOff x="0" y="0"/>
          <a:chExt cx="0" cy="0"/>
        </a:xfrm>
      </p:grpSpPr>
      <p:sp>
        <p:nvSpPr>
          <p:cNvPr id="10" name="Google Shape;10;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13" name="Google Shape;13;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14" name="Google Shape;14;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085359211"/>
      </p:ext>
    </p:extLst>
  </p:cSld>
  <p:clrMap bg1="lt1" tx1="dk1" bg2="dk2" tx2="lt2" accent1="accent1" accent2="accent2" accent3="accent3" accent4="accent4" accent5="accent5" accent6="accent6" hlink="hlink" folHlink="folHlink"/>
  <p:sldLayoutIdLst>
    <p:sldLayoutId id="2147483727" r:id="rId1"/>
    <p:sldLayoutId id="2147483728" r:id="rId2"/>
    <p:sldLayoutId id="2147483729" r:id="rId3"/>
    <p:sldLayoutId id="2147483730" r:id="rId4"/>
    <p:sldLayoutId id="2147483731" r:id="rId5"/>
    <p:sldLayoutId id="2147483732" r:id="rId6"/>
    <p:sldLayoutId id="2147483733" r:id="rId7"/>
    <p:sldLayoutId id="2147483734" r:id="rId8"/>
    <p:sldLayoutId id="2147483735" r:id="rId9"/>
    <p:sldLayoutId id="2147483736" r:id="rId10"/>
    <p:sldLayoutId id="2147483737" r:id="rId11"/>
    <p:sldLayoutId id="2147483738" r:id="rId12"/>
    <p:sldLayoutId id="2147483739" r:id="rId13"/>
    <p:sldLayoutId id="2147483741" r:id="rId14"/>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lexandria" pitchFamily="2" charset="-78"/>
                <a:cs typeface="Alexandria" pitchFamily="2" charset="-78"/>
              </a:defRPr>
            </a:lvl1pPr>
          </a:lstStyle>
          <a:p>
            <a:fld id="{7AD86B2E-B702-4422-B277-3A08C7449694}" type="datetimeFigureOut">
              <a:rPr lang="en-US" smtClean="0"/>
              <a:pPr/>
              <a:t>9/18/2025</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lexandria" pitchFamily="2" charset="-78"/>
                <a:cs typeface="Alexandria" pitchFamily="2" charset="-78"/>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lexandria" pitchFamily="2" charset="-78"/>
                <a:cs typeface="Alexandria" pitchFamily="2" charset="-78"/>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749380049"/>
      </p:ext>
    </p:extLst>
  </p:cSld>
  <p:clrMap bg1="lt1" tx1="dk1" bg2="lt2" tx2="dk2" accent1="accent1" accent2="accent2" accent3="accent3" accent4="accent4" accent5="accent5" accent6="accent6" hlink="hlink" folHlink="folHlink"/>
  <p:sldLayoutIdLst>
    <p:sldLayoutId id="2147483743" r:id="rId1"/>
    <p:sldLayoutId id="2147483744" r:id="rId2"/>
    <p:sldLayoutId id="2147483745" r:id="rId3"/>
    <p:sldLayoutId id="2147483746" r:id="rId4"/>
    <p:sldLayoutId id="2147483747" r:id="rId5"/>
    <p:sldLayoutId id="2147483748" r:id="rId6"/>
    <p:sldLayoutId id="2147483749" r:id="rId7"/>
    <p:sldLayoutId id="2147483750" r:id="rId8"/>
    <p:sldLayoutId id="2147483751" r:id="rId9"/>
    <p:sldLayoutId id="2147483752" r:id="rId10"/>
    <p:sldLayoutId id="2147483753" r:id="rId11"/>
    <p:sldLayoutId id="2147483754"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Shape 9"/>
        <p:cNvGrpSpPr/>
        <p:nvPr/>
      </p:nvGrpSpPr>
      <p:grpSpPr>
        <a:xfrm>
          <a:off x="0" y="0"/>
          <a:ext cx="0" cy="0"/>
          <a:chOff x="0" y="0"/>
          <a:chExt cx="0" cy="0"/>
        </a:xfrm>
      </p:grpSpPr>
      <p:sp>
        <p:nvSpPr>
          <p:cNvPr id="10" name="Google Shape;10;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fld id="{8B6BF1DA-1E53-4315-B4BF-7B47F3DAFB10}" type="datetime1">
              <a:rPr lang="en-US" smtClean="0"/>
              <a:t>9/18/2025</a:t>
            </a:fld>
            <a:endParaRPr/>
          </a:p>
        </p:txBody>
      </p:sp>
      <p:sp>
        <p:nvSpPr>
          <p:cNvPr id="13" name="Google Shape;13;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2594388183"/>
      </p:ext>
    </p:extLst>
  </p:cSld>
  <p:clrMap bg1="lt1" tx1="dk1" bg2="dk2" tx2="lt2" accent1="accent1" accent2="accent2" accent3="accent3" accent4="accent4" accent5="accent5" accent6="accent6" hlink="hlink" folHlink="folHlink"/>
  <p:sldLayoutIdLst>
    <p:sldLayoutId id="2147483775" r:id="rId1"/>
    <p:sldLayoutId id="2147483776" r:id="rId2"/>
    <p:sldLayoutId id="2147483777" r:id="rId3"/>
    <p:sldLayoutId id="2147483778" r:id="rId4"/>
    <p:sldLayoutId id="2147483779" r:id="rId5"/>
    <p:sldLayoutId id="2147483780" r:id="rId6"/>
    <p:sldLayoutId id="2147483781" r:id="rId7"/>
    <p:sldLayoutId id="2147483782" r:id="rId8"/>
    <p:sldLayoutId id="2147483783" r:id="rId9"/>
    <p:sldLayoutId id="2147483784" r:id="rId10"/>
    <p:sldLayoutId id="2147483785" r:id="rId11"/>
    <p:sldLayoutId id="2147483786" r:id="rId12"/>
  </p:sldLayoutIdLst>
  <p:hf hd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D8B88F5-AF51-4A03-A102-F0A403D577AF}" type="datetime1">
              <a:rPr lang="en-US" smtClean="0"/>
              <a:t>9/18/2025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529457127"/>
      </p:ext>
    </p:extLst>
  </p:cSld>
  <p:clrMap bg1="lt1" tx1="dk1" bg2="lt2" tx2="dk2" accent1="accent1" accent2="accent2" accent3="accent3" accent4="accent4" accent5="accent5" accent6="accent6" hlink="hlink" folHlink="folHlink"/>
  <p:sldLayoutIdLst>
    <p:sldLayoutId id="2147483788" r:id="rId1"/>
    <p:sldLayoutId id="2147483789" r:id="rId2"/>
    <p:sldLayoutId id="2147483790" r:id="rId3"/>
    <p:sldLayoutId id="2147483791" r:id="rId4"/>
    <p:sldLayoutId id="2147483792" r:id="rId5"/>
    <p:sldLayoutId id="2147483793" r:id="rId6"/>
    <p:sldLayoutId id="2147483794" r:id="rId7"/>
    <p:sldLayoutId id="2147483795" r:id="rId8"/>
    <p:sldLayoutId id="2147483796" r:id="rId9"/>
    <p:sldLayoutId id="2147483797" r:id="rId10"/>
    <p:sldLayoutId id="2147483798" r:id="rId11"/>
    <p:sldLayoutId id="2147483799" r:id="rId12"/>
    <p:sldLayoutId id="2147483800" r:id="rId13"/>
    <p:sldLayoutId id="2147483801" r:id="rId14"/>
    <p:sldLayoutId id="2147483802" r:id="rId15"/>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4.xml"/><Relationship Id="rId5" Type="http://schemas.openxmlformats.org/officeDocument/2006/relationships/image" Target="../media/image4.jp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38.xml"/><Relationship Id="rId4" Type="http://schemas.openxmlformats.org/officeDocument/2006/relationships/image" Target="../media/image5.jp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39.xml"/><Relationship Id="rId1" Type="http://schemas.openxmlformats.org/officeDocument/2006/relationships/tags" Target="../tags/tag1.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hyperlink" Target="https://sis.esu.ac.ae/login" TargetMode="External"/><Relationship Id="rId2" Type="http://schemas.openxmlformats.org/officeDocument/2006/relationships/slideLayout" Target="../slideLayouts/slideLayout39.xml"/><Relationship Id="rId1" Type="http://schemas.openxmlformats.org/officeDocument/2006/relationships/tags" Target="../tags/tag2.xml"/><Relationship Id="rId5" Type="http://schemas.openxmlformats.org/officeDocument/2006/relationships/image" Target="../media/image3.png"/><Relationship Id="rId4" Type="http://schemas.openxmlformats.org/officeDocument/2006/relationships/hyperlink" Target="https://lms.esu.ac.ae/login/index.php" TargetMode="Externa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38.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xml"/><Relationship Id="rId1" Type="http://schemas.openxmlformats.org/officeDocument/2006/relationships/tags" Target="../tags/tag3.xml"/><Relationship Id="rId5" Type="http://schemas.openxmlformats.org/officeDocument/2006/relationships/image" Target="../media/image7.jpg"/><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39.xml"/><Relationship Id="rId1" Type="http://schemas.openxmlformats.org/officeDocument/2006/relationships/tags" Target="../tags/tag4.xml"/><Relationship Id="rId4" Type="http://schemas.openxmlformats.org/officeDocument/2006/relationships/image" Target="../media/image8.jpg"/></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8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98.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86.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pn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53.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2.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7.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7.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7.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2.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2.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8.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2.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8.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2.xml"/></Relationships>
</file>

<file path=ppt/slides/_rels/slide25.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slideLayout" Target="../slideLayouts/slideLayout53.xml"/><Relationship Id="rId1" Type="http://schemas.openxmlformats.org/officeDocument/2006/relationships/tags" Target="../tags/tag5.xml"/><Relationship Id="rId4" Type="http://schemas.openxmlformats.org/officeDocument/2006/relationships/image" Target="../media/image12.png"/></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41.xml"/><Relationship Id="rId1" Type="http://schemas.openxmlformats.org/officeDocument/2006/relationships/tags" Target="../tags/tag6.xml"/><Relationship Id="rId5" Type="http://schemas.openxmlformats.org/officeDocument/2006/relationships/image" Target="../media/image3.png"/><Relationship Id="rId4" Type="http://schemas.openxmlformats.org/officeDocument/2006/relationships/image" Target="../media/image1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5863985" y="0"/>
            <a:ext cx="6143241" cy="645789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30" name="TextBox 29"/>
          <p:cNvSpPr txBox="1"/>
          <p:nvPr/>
        </p:nvSpPr>
        <p:spPr>
          <a:xfrm>
            <a:off x="6896283" y="6457890"/>
            <a:ext cx="550452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000" b="0" i="0" u="none" strike="noStrike" kern="0" cap="none" spc="0" normalizeH="0" baseline="0" noProof="0" dirty="0">
                <a:ln>
                  <a:noFill/>
                </a:ln>
                <a:solidFill>
                  <a:srgbClr val="2D3956"/>
                </a:solidFill>
                <a:effectLst/>
                <a:uLnTx/>
                <a:uFillTx/>
                <a:latin typeface="Tajawal Medium"/>
                <a:ea typeface="Tajawal Medium"/>
                <a:cs typeface="Tajawal Medium"/>
                <a:sym typeface="Tajawal Medium"/>
              </a:rPr>
              <a:t>Prepared by </a:t>
            </a:r>
            <a:r>
              <a:rPr kumimoji="0" lang="en-US" sz="2000" b="1" i="0" u="none" strike="noStrike" kern="0" cap="none" spc="0" normalizeH="0" baseline="0" noProof="0" dirty="0">
                <a:ln>
                  <a:noFill/>
                </a:ln>
                <a:solidFill>
                  <a:srgbClr val="2D3956"/>
                </a:solidFill>
                <a:effectLst/>
                <a:uLnTx/>
                <a:uFillTx/>
                <a:latin typeface="Tajawal Medium"/>
                <a:ea typeface="Tajawal Medium"/>
                <a:cs typeface="Tajawal Medium"/>
                <a:sym typeface="Tajawal Medium"/>
              </a:rPr>
              <a:t>Dr.Warda Mahmoud Abu Kloub </a:t>
            </a:r>
            <a:endParaRPr kumimoji="0" lang="en-US"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34" name="Rectangle: Rounded Corners 33"/>
          <p:cNvSpPr/>
          <p:nvPr/>
        </p:nvSpPr>
        <p:spPr>
          <a:xfrm>
            <a:off x="1246679" y="5860787"/>
            <a:ext cx="3048882"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AE" sz="1800" b="1"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sym typeface="Arial"/>
              </a:rPr>
              <a:t>المحاضرة التعريفية</a:t>
            </a:r>
            <a:endParaRPr kumimoji="0" lang="en-US" sz="1800" b="1"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sym typeface="Arial"/>
            </a:endParaRPr>
          </a:p>
        </p:txBody>
      </p:sp>
      <p:sp>
        <p:nvSpPr>
          <p:cNvPr id="46" name="TextBox 45"/>
          <p:cNvSpPr txBox="1"/>
          <p:nvPr/>
        </p:nvSpPr>
        <p:spPr>
          <a:xfrm>
            <a:off x="2229016" y="6493083"/>
            <a:ext cx="1247457"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LDR 725</a:t>
            </a:r>
          </a:p>
        </p:txBody>
      </p:sp>
      <p:sp>
        <p:nvSpPr>
          <p:cNvPr id="14" name="Oval 13"/>
          <p:cNvSpPr/>
          <p:nvPr/>
        </p:nvSpPr>
        <p:spPr>
          <a:xfrm>
            <a:off x="6096000" y="133157"/>
            <a:ext cx="6143241" cy="6255691"/>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pic>
        <p:nvPicPr>
          <p:cNvPr id="4" name="Graphic 21"/>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4774" y="5127"/>
            <a:ext cx="2954655" cy="1379622"/>
          </a:xfrm>
          <a:prstGeom prst="rect">
            <a:avLst/>
          </a:prstGeom>
        </p:spPr>
      </p:pic>
      <p:sp>
        <p:nvSpPr>
          <p:cNvPr id="6" name="TextBox 5">
            <a:extLst>
              <a:ext uri="{FF2B5EF4-FFF2-40B4-BE49-F238E27FC236}">
                <a16:creationId xmlns:a16="http://schemas.microsoft.com/office/drawing/2014/main" id="{FD09AEA3-4AF4-F4CA-3015-45040503F65F}"/>
              </a:ext>
            </a:extLst>
          </p:cNvPr>
          <p:cNvSpPr txBox="1"/>
          <p:nvPr/>
        </p:nvSpPr>
        <p:spPr>
          <a:xfrm>
            <a:off x="-399276" y="1812225"/>
            <a:ext cx="5256584" cy="492443"/>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ar-SA" sz="2600" b="1" i="0" u="none" strike="noStrike" kern="0" cap="none" spc="0" normalizeH="0" baseline="0" noProof="0" dirty="0">
                <a:ln>
                  <a:noFill/>
                </a:ln>
                <a:solidFill>
                  <a:schemeClr val="tx1"/>
                </a:solidFill>
                <a:effectLst/>
                <a:uLnTx/>
                <a:uFillTx/>
                <a:latin typeface="Alexandria" pitchFamily="2" charset="-78"/>
                <a:cs typeface="Alexandria" pitchFamily="2" charset="-78"/>
                <a:sym typeface="Arial"/>
              </a:rPr>
              <a:t>ريادة الأعمال والابتكار </a:t>
            </a:r>
          </a:p>
        </p:txBody>
      </p:sp>
      <p:pic>
        <p:nvPicPr>
          <p:cNvPr id="3" name="Picture 2">
            <a:extLst>
              <a:ext uri="{FF2B5EF4-FFF2-40B4-BE49-F238E27FC236}">
                <a16:creationId xmlns:a16="http://schemas.microsoft.com/office/drawing/2014/main" id="{7C8FF05D-5A2A-F805-9F75-A59743DBC535}"/>
              </a:ext>
            </a:extLst>
          </p:cNvPr>
          <p:cNvPicPr>
            <a:picLocks noChangeAspect="1"/>
          </p:cNvPicPr>
          <p:nvPr/>
        </p:nvPicPr>
        <p:blipFill rotWithShape="1">
          <a:blip r:embed="rId5"/>
          <a:srcRect l="50400" t="15750" r="2351" b="21251"/>
          <a:stretch/>
        </p:blipFill>
        <p:spPr>
          <a:xfrm>
            <a:off x="1847528" y="3444344"/>
            <a:ext cx="2008631" cy="2112634"/>
          </a:xfrm>
          <a:prstGeom prst="rect">
            <a:avLst/>
          </a:prstGeom>
        </p:spPr>
      </p:pic>
      <p:sp>
        <p:nvSpPr>
          <p:cNvPr id="2" name="TextBox 1">
            <a:extLst>
              <a:ext uri="{FF2B5EF4-FFF2-40B4-BE49-F238E27FC236}">
                <a16:creationId xmlns:a16="http://schemas.microsoft.com/office/drawing/2014/main" id="{D0173DF9-0A68-561A-A908-D1655385B3FB}"/>
              </a:ext>
            </a:extLst>
          </p:cNvPr>
          <p:cNvSpPr txBox="1"/>
          <p:nvPr/>
        </p:nvSpPr>
        <p:spPr>
          <a:xfrm>
            <a:off x="479376" y="2497259"/>
            <a:ext cx="5976664" cy="523220"/>
          </a:xfrm>
          <a:prstGeom prst="rect">
            <a:avLst/>
          </a:prstGeom>
          <a:noFill/>
        </p:spPr>
        <p:txBody>
          <a:bodyPr wrap="square" rtlCol="0">
            <a:spAutoFit/>
          </a:bodyPr>
          <a:lstStyle/>
          <a:p>
            <a:pPr lvl="0">
              <a:buClrTx/>
              <a:defRPr/>
            </a:pPr>
            <a:r>
              <a:rPr lang="en-US" sz="2800" b="1" kern="1200" dirty="0">
                <a:solidFill>
                  <a:srgbClr val="00B0F0"/>
                </a:solidFill>
                <a:latin typeface="Times New Roman" panose="02020603050405020304" pitchFamily="18" charset="0"/>
                <a:ea typeface="+mn-ea"/>
                <a:cs typeface="Times New Roman" panose="02020603050405020304" pitchFamily="18" charset="0"/>
              </a:rPr>
              <a:t>Entrepreneurship and Innovation</a:t>
            </a:r>
          </a:p>
        </p:txBody>
      </p:sp>
    </p:spTree>
    <p:extLst>
      <p:ext uri="{BB962C8B-B14F-4D97-AF65-F5344CB8AC3E}">
        <p14:creationId xmlns:p14="http://schemas.microsoft.com/office/powerpoint/2010/main" val="16607280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7644790" y="1906528"/>
            <a:ext cx="4128422" cy="428761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5" name="Rectangle: Rounded Corners 24"/>
          <p:cNvSpPr/>
          <p:nvPr/>
        </p:nvSpPr>
        <p:spPr>
          <a:xfrm>
            <a:off x="1060482" y="1906527"/>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4" name="TextBox 23"/>
          <p:cNvSpPr txBox="1"/>
          <p:nvPr/>
        </p:nvSpPr>
        <p:spPr>
          <a:xfrm>
            <a:off x="1524697" y="1972843"/>
            <a:ext cx="8417320" cy="4656916"/>
          </a:xfrm>
          <a:prstGeom prst="rect">
            <a:avLst/>
          </a:prstGeom>
          <a:noFill/>
        </p:spPr>
        <p:txBody>
          <a:bodyPr wrap="square" rtlCol="0">
            <a:spAutoFit/>
          </a:bodyPr>
          <a:lstStyle/>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نبذة عن جامعة ميدأوشن</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برنامج الماجستير في القيادة التربوية</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منهجية التدريس</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الأهداف ونتاجات التعلم</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تعليمات الجامعة ومعلومات عامة عن المادة</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النشاطات والاستراتيجيات التدريسية</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نظام العلامات</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الحضور والغياب</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الكتاب المقرر</a:t>
            </a:r>
            <a:r>
              <a:rPr kumimoji="0" lang="ar-AE" altLang="ko-KR"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و</a:t>
            </a:r>
            <a:r>
              <a:rPr kumimoji="0" lang="ar-JO" altLang="ko-KR"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موضوعات المادة</a:t>
            </a:r>
          </a:p>
          <a:p>
            <a:pPr marL="0" marR="0" lvl="0" indent="0" algn="r" defTabSz="914400" rtl="0" eaLnBrk="1" fontAlgn="auto" latinLnBrk="0" hangingPunct="1">
              <a:lnSpc>
                <a:spcPct val="150000"/>
              </a:lnSpc>
              <a:spcBef>
                <a:spcPts val="0"/>
              </a:spcBef>
              <a:spcAft>
                <a:spcPts val="0"/>
              </a:spcAft>
              <a:buClr>
                <a:srgbClr val="000000"/>
              </a:buClr>
              <a:buSzTx/>
              <a:buFont typeface="Arial"/>
              <a:buNone/>
              <a:tabLst/>
              <a:defRPr/>
            </a:pPr>
            <a:endParaRPr kumimoji="0" lang="ko-KR" altLang="en-US"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2" name="TextBox 1"/>
          <p:cNvSpPr txBox="1"/>
          <p:nvPr/>
        </p:nvSpPr>
        <p:spPr>
          <a:xfrm>
            <a:off x="8607914" y="6292631"/>
            <a:ext cx="327291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www.midocean.ae</a:t>
            </a:r>
          </a:p>
        </p:txBody>
      </p:sp>
      <p:pic>
        <p:nvPicPr>
          <p:cNvPr id="5"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73777" y="125684"/>
            <a:ext cx="2305141" cy="1076343"/>
          </a:xfrm>
          <a:prstGeom prst="rect">
            <a:avLst/>
          </a:prstGeom>
        </p:spPr>
      </p:pic>
      <p:sp>
        <p:nvSpPr>
          <p:cNvPr id="7" name="TextBox 6">
            <a:extLst>
              <a:ext uri="{FF2B5EF4-FFF2-40B4-BE49-F238E27FC236}">
                <a16:creationId xmlns:a16="http://schemas.microsoft.com/office/drawing/2014/main" id="{A0B115D2-6A74-9E4E-5D69-6074958DFF6A}"/>
              </a:ext>
            </a:extLst>
          </p:cNvPr>
          <p:cNvSpPr txBox="1"/>
          <p:nvPr/>
        </p:nvSpPr>
        <p:spPr>
          <a:xfrm>
            <a:off x="4674690" y="1145083"/>
            <a:ext cx="7517310" cy="46166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AE"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في هذه المحاضرة التعريفية سنتحدث عن:</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077D56D1-99BE-6DB5-008A-8CF210E44FA0}"/>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40416" y="-9855"/>
            <a:ext cx="2305141" cy="1076343"/>
          </a:xfrm>
          <a:prstGeom prst="rect">
            <a:avLst/>
          </a:prstGeom>
        </p:spPr>
      </p:pic>
      <p:sp>
        <p:nvSpPr>
          <p:cNvPr id="5" name="TextBox 4">
            <a:extLst>
              <a:ext uri="{FF2B5EF4-FFF2-40B4-BE49-F238E27FC236}">
                <a16:creationId xmlns:a16="http://schemas.microsoft.com/office/drawing/2014/main" id="{8DE69F5C-6947-53AB-F9FC-05A2CB74B2D8}"/>
              </a:ext>
            </a:extLst>
          </p:cNvPr>
          <p:cNvSpPr txBox="1"/>
          <p:nvPr/>
        </p:nvSpPr>
        <p:spPr>
          <a:xfrm>
            <a:off x="5199112" y="651381"/>
            <a:ext cx="6768440" cy="5954835"/>
          </a:xfrm>
          <a:prstGeom prst="rect">
            <a:avLst/>
          </a:prstGeom>
          <a:noFill/>
        </p:spPr>
        <p:txBody>
          <a:bodyPr wrap="square">
            <a:spAutoFit/>
          </a:bodyPr>
          <a:lstStyle/>
          <a:p>
            <a:pPr algn="ctr" rtl="1">
              <a:lnSpc>
                <a:spcPct val="150000"/>
              </a:lnSpc>
            </a:pPr>
            <a:r>
              <a:rPr lang="ar-JO" sz="2000" b="1" dirty="0">
                <a:solidFill>
                  <a:srgbClr val="00B0F0"/>
                </a:solidFill>
                <a:latin typeface="Alexandria" pitchFamily="2" charset="-78"/>
                <a:cs typeface="Alexandria" pitchFamily="2" charset="-78"/>
              </a:rPr>
              <a:t>نبذة عن جامعة ميدأوشن</a:t>
            </a:r>
            <a:endParaRPr lang="ar-AE" sz="2000" b="1" dirty="0">
              <a:solidFill>
                <a:srgbClr val="00B0F0"/>
              </a:solidFill>
              <a:latin typeface="Alexandria" pitchFamily="2" charset="-78"/>
              <a:cs typeface="Alexandria" pitchFamily="2" charset="-78"/>
            </a:endParaRPr>
          </a:p>
          <a:p>
            <a:pPr algn="just" rtl="1">
              <a:lnSpc>
                <a:spcPct val="150000"/>
              </a:lnSpc>
            </a:pPr>
            <a:endParaRPr lang="ar-JO" sz="2000" b="1" dirty="0">
              <a:solidFill>
                <a:srgbClr val="00B0F0"/>
              </a:solidFill>
              <a:latin typeface="Alexandria" pitchFamily="2" charset="-78"/>
              <a:cs typeface="Alexandria" pitchFamily="2" charset="-78"/>
            </a:endParaRPr>
          </a:p>
          <a:p>
            <a:pPr algn="just" rtl="1">
              <a:lnSpc>
                <a:spcPct val="150000"/>
              </a:lnSpc>
            </a:pPr>
            <a:r>
              <a:rPr lang="ar-JO" sz="1800" dirty="0">
                <a:latin typeface="Alexandria" pitchFamily="2" charset="-78"/>
                <a:cs typeface="Alexandria" pitchFamily="2" charset="-78"/>
              </a:rPr>
              <a:t>جامعة ميدأوشن الفجيرة ومقرها دولة الإمارات العربية المتحدة هي كيان تعليمي مسجل برقم 23-</a:t>
            </a:r>
            <a:r>
              <a:rPr lang="en-US" sz="1800" dirty="0">
                <a:latin typeface="Alexandria" pitchFamily="2" charset="-78"/>
                <a:cs typeface="Alexandria" pitchFamily="2" charset="-78"/>
              </a:rPr>
              <a:t>B-113250 </a:t>
            </a:r>
            <a:r>
              <a:rPr lang="ar-JO" sz="1800" dirty="0">
                <a:latin typeface="Alexandria" pitchFamily="2" charset="-78"/>
                <a:cs typeface="Alexandria" pitchFamily="2" charset="-78"/>
              </a:rPr>
              <a:t>وترخيص 4248</a:t>
            </a:r>
            <a:r>
              <a:rPr lang="en-US" sz="1800" dirty="0">
                <a:latin typeface="Alexandria" pitchFamily="2" charset="-78"/>
                <a:cs typeface="Alexandria" pitchFamily="2" charset="-78"/>
              </a:rPr>
              <a:t>A </a:t>
            </a:r>
            <a:r>
              <a:rPr lang="ar-JO" sz="1800" dirty="0">
                <a:latin typeface="Alexandria" pitchFamily="2" charset="-78"/>
                <a:cs typeface="Alexandria" pitchFamily="2" charset="-78"/>
              </a:rPr>
              <a:t>صادر عن منطقة الفجيرة الحرة، يتمثل نشاطه في تقديم خدمة التعليم العالي عن بُعد، وهي امتداد لجامعة ميدأوشن المرخصة من وزارة التعليم القمرية بترخيص رقم 22-1110-</a:t>
            </a:r>
            <a:r>
              <a:rPr lang="en-US" sz="1800" dirty="0">
                <a:latin typeface="Alexandria" pitchFamily="2" charset="-78"/>
                <a:cs typeface="Alexandria" pitchFamily="2" charset="-78"/>
              </a:rPr>
              <a:t>MENERSFIP-SG، </a:t>
            </a:r>
            <a:r>
              <a:rPr lang="ar-JO" sz="1800" dirty="0">
                <a:latin typeface="Alexandria" pitchFamily="2" charset="-78"/>
                <a:cs typeface="Alexandria" pitchFamily="2" charset="-78"/>
              </a:rPr>
              <a:t>علمًا بأن الجامعة تتمتع بالعديد من الاعتمادات الدولية </a:t>
            </a:r>
            <a:r>
              <a:rPr lang="ar-AE" sz="1800" dirty="0">
                <a:latin typeface="Alexandria" pitchFamily="2" charset="-78"/>
                <a:cs typeface="Alexandria" pitchFamily="2" charset="-78"/>
              </a:rPr>
              <a:t>.</a:t>
            </a:r>
          </a:p>
          <a:p>
            <a:pPr algn="just" rtl="1">
              <a:lnSpc>
                <a:spcPct val="150000"/>
              </a:lnSpc>
            </a:pPr>
            <a:r>
              <a:rPr lang="ar-JO" sz="1800" dirty="0">
                <a:latin typeface="Alexandria" pitchFamily="2" charset="-78"/>
                <a:cs typeface="Alexandria" pitchFamily="2" charset="-78"/>
              </a:rPr>
              <a:t>تسعى جامعة ميدأوشن إلى تحقيق التميز في التعليم العالي عن بعد وتحقيق أهداف التنمية المستدامة لتطوير جودة الحياة، بهدف بناء جيل قيادي قادر على المساهمة في تنمية المجتمعات من خلال نموذج تعليمي فريد يعتمد على أحدث تقنيات التعليم الإلكتروني لنقل المعارف وتشجيع الابتكار في مجالات الإدارة والمعلوماتية والإعلام والعلوم الإنسانية</a:t>
            </a:r>
            <a:endParaRPr lang="en-US" sz="1800" dirty="0">
              <a:latin typeface="Alexandria" pitchFamily="2" charset="-78"/>
              <a:cs typeface="Alexandria" pitchFamily="2" charset="-78"/>
            </a:endParaRPr>
          </a:p>
        </p:txBody>
      </p:sp>
      <p:pic>
        <p:nvPicPr>
          <p:cNvPr id="7" name="Picture 6">
            <a:extLst>
              <a:ext uri="{FF2B5EF4-FFF2-40B4-BE49-F238E27FC236}">
                <a16:creationId xmlns:a16="http://schemas.microsoft.com/office/drawing/2014/main" id="{CC613F38-249B-FA56-A1FC-8D3865B81087}"/>
              </a:ext>
            </a:extLst>
          </p:cNvPr>
          <p:cNvPicPr>
            <a:picLocks noChangeAspect="1"/>
          </p:cNvPicPr>
          <p:nvPr/>
        </p:nvPicPr>
        <p:blipFill>
          <a:blip r:embed="rId4"/>
          <a:stretch>
            <a:fillRect/>
          </a:stretch>
        </p:blipFill>
        <p:spPr>
          <a:xfrm>
            <a:off x="-100678" y="0"/>
            <a:ext cx="4972542" cy="6858000"/>
          </a:xfrm>
          <a:prstGeom prst="rect">
            <a:avLst/>
          </a:prstGeom>
        </p:spPr>
      </p:pic>
    </p:spTree>
    <p:extLst>
      <p:ext uri="{BB962C8B-B14F-4D97-AF65-F5344CB8AC3E}">
        <p14:creationId xmlns:p14="http://schemas.microsoft.com/office/powerpoint/2010/main" val="2363917984"/>
      </p:ext>
    </p:extLst>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889000" y="2299831"/>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sym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sym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sym typeface="Arial"/>
            </a:endParaRPr>
          </a:p>
        </p:txBody>
      </p:sp>
      <p:pic>
        <p:nvPicPr>
          <p:cNvPr id="7" name="Picture 6">
            <a:extLst>
              <a:ext uri="{FF2B5EF4-FFF2-40B4-BE49-F238E27FC236}">
                <a16:creationId xmlns:a16="http://schemas.microsoft.com/office/drawing/2014/main" id="{1DBE881F-74C8-B450-6070-42A3D290F40C}"/>
              </a:ext>
            </a:extLst>
          </p:cNvPr>
          <p:cNvPicPr>
            <a:picLocks noChangeAspect="1"/>
          </p:cNvPicPr>
          <p:nvPr/>
        </p:nvPicPr>
        <p:blipFill>
          <a:blip r:embed="rId3"/>
          <a:stretch>
            <a:fillRect/>
          </a:stretch>
        </p:blipFill>
        <p:spPr>
          <a:xfrm>
            <a:off x="0" y="3250718"/>
            <a:ext cx="12192000" cy="3607281"/>
          </a:xfrm>
          <a:prstGeom prst="rect">
            <a:avLst/>
          </a:prstGeom>
          <a:ln>
            <a:noFill/>
          </a:ln>
          <a:effectLst>
            <a:outerShdw blurRad="190500" algn="tl" rotWithShape="0">
              <a:srgbClr val="000000">
                <a:alpha val="70000"/>
              </a:srgbClr>
            </a:outerShdw>
          </a:effectLst>
        </p:spPr>
      </p:pic>
      <p:pic>
        <p:nvPicPr>
          <p:cNvPr id="5" name="Graphic 21">
            <a:extLst>
              <a:ext uri="{FF2B5EF4-FFF2-40B4-BE49-F238E27FC236}">
                <a16:creationId xmlns:a16="http://schemas.microsoft.com/office/drawing/2014/main" id="{6A27E0F6-76CC-C9C4-C453-D6B7B0EC706D}"/>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8408" y="-8709"/>
            <a:ext cx="2305141" cy="1076343"/>
          </a:xfrm>
          <a:prstGeom prst="rect">
            <a:avLst/>
          </a:prstGeom>
        </p:spPr>
      </p:pic>
      <p:sp>
        <p:nvSpPr>
          <p:cNvPr id="8" name="Rectangle 7">
            <a:extLst>
              <a:ext uri="{FF2B5EF4-FFF2-40B4-BE49-F238E27FC236}">
                <a16:creationId xmlns:a16="http://schemas.microsoft.com/office/drawing/2014/main" id="{07370BA9-C128-AD48-5BE8-5464A19AD1B0}"/>
              </a:ext>
            </a:extLst>
          </p:cNvPr>
          <p:cNvSpPr/>
          <p:nvPr/>
        </p:nvSpPr>
        <p:spPr>
          <a:xfrm>
            <a:off x="1055440" y="849462"/>
            <a:ext cx="9736204" cy="2785378"/>
          </a:xfrm>
          <a:prstGeom prst="rect">
            <a:avLst/>
          </a:prstGeom>
        </p:spPr>
        <p:txBody>
          <a:bodyPr wrap="square">
            <a:spAutoFit/>
          </a:bodyPr>
          <a:lstStyle/>
          <a:p>
            <a:pPr marL="0" marR="0" lvl="0" indent="0" algn="just" defTabSz="914400" rtl="1" eaLnBrk="1" fontAlgn="auto" latinLnBrk="0" hangingPunct="1">
              <a:lnSpc>
                <a:spcPct val="150000"/>
              </a:lnSpc>
              <a:spcBef>
                <a:spcPts val="0"/>
              </a:spcBef>
              <a:spcAft>
                <a:spcPts val="0"/>
              </a:spcAft>
              <a:buClr>
                <a:srgbClr val="000000"/>
              </a:buClr>
              <a:buSzTx/>
              <a:buFont typeface="Arial"/>
              <a:buNone/>
              <a:tabLst/>
              <a:defRPr/>
            </a:pPr>
            <a:r>
              <a:rPr kumimoji="0" lang="ar-AE" sz="2000" b="1" i="0" u="none" strike="noStrike" kern="0" cap="none" spc="0" normalizeH="0" baseline="0" noProof="0" dirty="0">
                <a:ln>
                  <a:noFill/>
                </a:ln>
                <a:solidFill>
                  <a:srgbClr val="00B0F0"/>
                </a:solidFill>
                <a:effectLst/>
                <a:uLnTx/>
                <a:uFillTx/>
                <a:latin typeface="Alexandria" pitchFamily="2" charset="-78"/>
                <a:ea typeface="Calibri"/>
                <a:cs typeface="Alexandria" pitchFamily="2" charset="-78"/>
                <a:sym typeface="Calibri"/>
              </a:rPr>
              <a:t>الرؤية: </a:t>
            </a:r>
            <a:r>
              <a:rPr kumimoji="0" lang="ar-AE" sz="1700" i="0" u="none" strike="noStrike" kern="0" cap="none" spc="0" normalizeH="0" baseline="0" noProof="0" dirty="0">
                <a:ln>
                  <a:noFill/>
                </a:ln>
                <a:solidFill>
                  <a:schemeClr val="tx1"/>
                </a:solidFill>
                <a:effectLst/>
                <a:uLnTx/>
                <a:uFillTx/>
                <a:latin typeface="Alexandria" pitchFamily="2" charset="-78"/>
                <a:ea typeface="Calibri"/>
                <a:cs typeface="Alexandria" pitchFamily="2" charset="-78"/>
                <a:sym typeface="Calibri"/>
              </a:rPr>
              <a:t>أن نصبح الكيان الأول الذي يتبن</a:t>
            </a:r>
            <a:r>
              <a:rPr lang="ar-AE" sz="1700" dirty="0">
                <a:solidFill>
                  <a:schemeClr val="tx1"/>
                </a:solidFill>
                <a:latin typeface="Alexandria" pitchFamily="2" charset="-78"/>
                <a:ea typeface="Calibri"/>
                <a:cs typeface="Alexandria" pitchFamily="2" charset="-78"/>
                <a:sym typeface="Calibri"/>
              </a:rPr>
              <a:t>ّ</a:t>
            </a:r>
            <a:r>
              <a:rPr kumimoji="0" lang="ar-AE" sz="1700" i="0" u="none" strike="noStrike" kern="0" cap="none" spc="0" normalizeH="0" baseline="0" noProof="0" dirty="0">
                <a:ln>
                  <a:noFill/>
                </a:ln>
                <a:solidFill>
                  <a:schemeClr val="tx1"/>
                </a:solidFill>
                <a:effectLst/>
                <a:uLnTx/>
                <a:uFillTx/>
                <a:latin typeface="Alexandria" pitchFamily="2" charset="-78"/>
                <a:ea typeface="Calibri"/>
                <a:cs typeface="Alexandria" pitchFamily="2" charset="-78"/>
                <a:sym typeface="Calibri"/>
              </a:rPr>
              <a:t>ى مبدأ المجتمع التعليمي التعاوني، ويقدم العلم مقابل العمل لتنمية وبناء المجتمعات.</a:t>
            </a:r>
          </a:p>
          <a:p>
            <a:pPr marL="0" marR="0" lvl="0" indent="0" algn="just" defTabSz="914400" rtl="1" eaLnBrk="1" fontAlgn="auto" latinLnBrk="0" hangingPunct="1">
              <a:lnSpc>
                <a:spcPct val="150000"/>
              </a:lnSpc>
              <a:spcBef>
                <a:spcPts val="0"/>
              </a:spcBef>
              <a:spcAft>
                <a:spcPts val="0"/>
              </a:spcAft>
              <a:buClr>
                <a:srgbClr val="000000"/>
              </a:buClr>
              <a:buSzTx/>
              <a:buFont typeface="Arial"/>
              <a:buNone/>
              <a:tabLst/>
              <a:defRPr/>
            </a:pPr>
            <a:r>
              <a:rPr kumimoji="0" lang="ar-AE" sz="2000" b="1" i="0" u="none" strike="noStrike" kern="0" cap="none" spc="0" normalizeH="0" baseline="0" noProof="0" dirty="0">
                <a:ln>
                  <a:noFill/>
                </a:ln>
                <a:solidFill>
                  <a:srgbClr val="00B0F0"/>
                </a:solidFill>
                <a:effectLst/>
                <a:uLnTx/>
                <a:uFillTx/>
                <a:latin typeface="Alexandria" pitchFamily="2" charset="-78"/>
                <a:ea typeface="Calibri"/>
                <a:cs typeface="Alexandria" pitchFamily="2" charset="-78"/>
                <a:sym typeface="Calibri"/>
              </a:rPr>
              <a:t>الرسالة</a:t>
            </a:r>
            <a:r>
              <a:rPr kumimoji="0" lang="ar-AE" sz="1700" b="1" i="0" u="none" strike="noStrike" kern="0" cap="none" spc="0" normalizeH="0" baseline="0" noProof="0" dirty="0">
                <a:ln>
                  <a:noFill/>
                </a:ln>
                <a:solidFill>
                  <a:srgbClr val="00B0F0"/>
                </a:solidFill>
                <a:effectLst/>
                <a:uLnTx/>
                <a:uFillTx/>
                <a:latin typeface="Alexandria" pitchFamily="2" charset="-78"/>
                <a:ea typeface="Calibri"/>
                <a:cs typeface="Alexandria" pitchFamily="2" charset="-78"/>
                <a:sym typeface="Calibri"/>
              </a:rPr>
              <a:t>: </a:t>
            </a:r>
            <a:r>
              <a:rPr kumimoji="0" lang="ar-AE" sz="1700" i="0" u="none" strike="noStrike" kern="0" cap="none" spc="0" normalizeH="0" baseline="0" noProof="0" dirty="0">
                <a:ln>
                  <a:noFill/>
                </a:ln>
                <a:solidFill>
                  <a:schemeClr val="tx1"/>
                </a:solidFill>
                <a:effectLst/>
                <a:uLnTx/>
                <a:uFillTx/>
                <a:latin typeface="Alexandria" pitchFamily="2" charset="-78"/>
                <a:ea typeface="Calibri"/>
                <a:cs typeface="Alexandria" pitchFamily="2" charset="-78"/>
                <a:sym typeface="Calibri"/>
              </a:rPr>
              <a:t>نقل المعارف وتشجيع الابتكار وتقديم برامج التعليم العالي بمحتوى يتميز بالجودة وبأسعار رمزية تناسب الجميع.</a:t>
            </a:r>
          </a:p>
          <a:p>
            <a:pPr marL="0" marR="0" lvl="0" indent="0" algn="just" defTabSz="914400" rtl="1" eaLnBrk="1" fontAlgn="auto" latinLnBrk="0" hangingPunct="1">
              <a:lnSpc>
                <a:spcPct val="150000"/>
              </a:lnSpc>
              <a:spcBef>
                <a:spcPts val="0"/>
              </a:spcBef>
              <a:spcAft>
                <a:spcPts val="0"/>
              </a:spcAft>
              <a:buClr>
                <a:srgbClr val="000000"/>
              </a:buClr>
              <a:buSzTx/>
              <a:buFont typeface="Arial"/>
              <a:buNone/>
              <a:tabLst/>
              <a:defRPr/>
            </a:pPr>
            <a:r>
              <a:rPr kumimoji="0" lang="ar-AE" sz="2000" b="1" i="0" u="none" strike="noStrike" kern="0" cap="none" spc="0" normalizeH="0" baseline="0" noProof="0" dirty="0">
                <a:ln>
                  <a:noFill/>
                </a:ln>
                <a:solidFill>
                  <a:srgbClr val="00B0F0"/>
                </a:solidFill>
                <a:effectLst/>
                <a:uLnTx/>
                <a:uFillTx/>
                <a:latin typeface="Alexandria" pitchFamily="2" charset="-78"/>
                <a:ea typeface="Calibri"/>
                <a:cs typeface="Alexandria" pitchFamily="2" charset="-78"/>
                <a:sym typeface="Calibri"/>
              </a:rPr>
              <a:t>الفلسفة</a:t>
            </a:r>
            <a:r>
              <a:rPr kumimoji="0" lang="ar-AE" sz="1700" b="1" i="0" u="none" strike="noStrike" kern="0" cap="none" spc="0" normalizeH="0" baseline="0" noProof="0" dirty="0">
                <a:ln>
                  <a:noFill/>
                </a:ln>
                <a:solidFill>
                  <a:srgbClr val="00B0F0"/>
                </a:solidFill>
                <a:effectLst/>
                <a:uLnTx/>
                <a:uFillTx/>
                <a:latin typeface="Alexandria" pitchFamily="2" charset="-78"/>
                <a:ea typeface="Calibri"/>
                <a:cs typeface="Alexandria" pitchFamily="2" charset="-78"/>
                <a:sym typeface="Calibri"/>
              </a:rPr>
              <a:t>: </a:t>
            </a:r>
            <a:r>
              <a:rPr kumimoji="0" lang="ar-AE" sz="1700" i="0" u="none" strike="noStrike" kern="0" cap="none" spc="0" normalizeH="0" baseline="0" noProof="0" dirty="0">
                <a:ln>
                  <a:noFill/>
                </a:ln>
                <a:solidFill>
                  <a:schemeClr val="tx1"/>
                </a:solidFill>
                <a:effectLst/>
                <a:uLnTx/>
                <a:uFillTx/>
                <a:latin typeface="Alexandria" pitchFamily="2" charset="-78"/>
                <a:ea typeface="Calibri"/>
                <a:cs typeface="Alexandria" pitchFamily="2" charset="-78"/>
                <a:sym typeface="Calibri"/>
              </a:rPr>
              <a:t>العلم والتعلم حقُ الجميع، ويتحمل أفراد المجتمعات مسؤولية حفظ هذا الحق.</a:t>
            </a:r>
          </a:p>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endParaRPr kumimoji="0" lang="ar-AE" sz="1700" i="0" u="none" strike="noStrike" kern="0" cap="none" spc="0" normalizeH="0" baseline="0" noProof="0" dirty="0">
              <a:ln>
                <a:noFill/>
              </a:ln>
              <a:solidFill>
                <a:schemeClr val="tx1"/>
              </a:solidFill>
              <a:effectLst/>
              <a:uLnTx/>
              <a:uFillTx/>
              <a:latin typeface="Alexandria" pitchFamily="2" charset="-78"/>
              <a:ea typeface="Calibri"/>
              <a:cs typeface="Alexandria" pitchFamily="2" charset="-78"/>
              <a:sym typeface="Calibri"/>
            </a:endParaRPr>
          </a:p>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r>
              <a:rPr kumimoji="0" lang="ar-AE" sz="1700" i="0" u="none" strike="noStrike" kern="0" cap="none" spc="0" normalizeH="0" baseline="0" noProof="0" dirty="0">
                <a:ln>
                  <a:noFill/>
                </a:ln>
                <a:solidFill>
                  <a:schemeClr val="tx1"/>
                </a:solidFill>
                <a:effectLst/>
                <a:uLnTx/>
                <a:uFillTx/>
                <a:latin typeface="Alexandria" pitchFamily="2" charset="-78"/>
                <a:ea typeface="Calibri"/>
                <a:cs typeface="Alexandria" pitchFamily="2" charset="-78"/>
                <a:sym typeface="Calibri"/>
              </a:rPr>
              <a:t>.</a:t>
            </a:r>
            <a:endParaRPr kumimoji="0" lang="ar-JO" sz="1700" i="0" u="none" strike="noStrike" kern="0" cap="none" spc="0" normalizeH="0" baseline="0" noProof="0" dirty="0">
              <a:ln>
                <a:noFill/>
              </a:ln>
              <a:solidFill>
                <a:schemeClr val="tx1"/>
              </a:solidFill>
              <a:effectLst/>
              <a:uLnTx/>
              <a:uFillTx/>
              <a:latin typeface="Alexandria" pitchFamily="2" charset="-78"/>
              <a:ea typeface="Calibri"/>
              <a:cs typeface="Alexandria" pitchFamily="2" charset="-78"/>
              <a:sym typeface="Calibri"/>
            </a:endParaRPr>
          </a:p>
        </p:txBody>
      </p:sp>
      <p:sp>
        <p:nvSpPr>
          <p:cNvPr id="2" name="TextBox 1">
            <a:extLst>
              <a:ext uri="{FF2B5EF4-FFF2-40B4-BE49-F238E27FC236}">
                <a16:creationId xmlns:a16="http://schemas.microsoft.com/office/drawing/2014/main" id="{956CD7C5-D707-7189-5DD2-D7CC2973A2E6}"/>
              </a:ext>
            </a:extLst>
          </p:cNvPr>
          <p:cNvSpPr txBox="1"/>
          <p:nvPr/>
        </p:nvSpPr>
        <p:spPr>
          <a:xfrm>
            <a:off x="2337345" y="206950"/>
            <a:ext cx="7517310" cy="46166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AE" sz="2400" b="1" kern="1200" dirty="0">
                <a:solidFill>
                  <a:srgbClr val="00B0F0"/>
                </a:solidFill>
                <a:latin typeface="Alexandria" pitchFamily="2" charset="-78"/>
                <a:ea typeface="+mn-ea"/>
                <a:cs typeface="Alexandria" pitchFamily="2" charset="-78"/>
              </a:rPr>
              <a:t>جامعة ميدأوشن</a:t>
            </a:r>
            <a:endParaRPr kumimoji="0" lang="ar-AE"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endParaRPr>
          </a:p>
        </p:txBody>
      </p:sp>
    </p:spTree>
    <p:custDataLst>
      <p:tags r:id="rId1"/>
    </p:custDataLst>
    <p:extLst>
      <p:ext uri="{BB962C8B-B14F-4D97-AF65-F5344CB8AC3E}">
        <p14:creationId xmlns:p14="http://schemas.microsoft.com/office/powerpoint/2010/main" val="1113898318"/>
      </p:ext>
    </p:extLst>
  </p:cSld>
  <p:clrMapOvr>
    <a:masterClrMapping/>
  </p:clrMapOvr>
  <p:transition spd="slow">
    <p:randomBar dir="vert"/>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227348" y="792927"/>
            <a:ext cx="11737304" cy="5693866"/>
          </a:xfrm>
          <a:prstGeom prst="rect">
            <a:avLst/>
          </a:prstGeom>
          <a:noFill/>
        </p:spPr>
        <p:txBody>
          <a:bodyPr wrap="square" rtlCol="0">
            <a:spAutoFit/>
          </a:bodyPr>
          <a:lstStyle/>
          <a:p>
            <a:pPr algn="r"/>
            <a:r>
              <a:rPr lang="ar-JO" sz="2000" b="1" dirty="0">
                <a:solidFill>
                  <a:srgbClr val="00B0F0"/>
                </a:solidFill>
                <a:latin typeface="Alexandria" pitchFamily="2" charset="-78"/>
                <a:cs typeface="Alexandria" pitchFamily="2" charset="-78"/>
              </a:rPr>
              <a:t>البوابة الأكاديمية</a:t>
            </a:r>
          </a:p>
          <a:p>
            <a:pPr algn="just" rtl="1"/>
            <a:r>
              <a:rPr lang="ar-JO" sz="1800" dirty="0">
                <a:latin typeface="Alexandria" pitchFamily="2" charset="-78"/>
                <a:cs typeface="Alexandria" pitchFamily="2" charset="-78"/>
              </a:rPr>
              <a:t>تُتيح جامعة ميدأوشن للطلاب الحصول على العديد من الخدمات من خلال الدخول إلى البوابة الأكاديمية، حيث يمكن من خلالها التقدم للدراسة بالجامعة، ومتابعة الإدارة لطلبات التقدم، والتواصل مع المتقدمين بشأن استكمال إجراءات القبول والتسجيل، وحفظ بيانات الدفع ومراجعتها، فضلًا عن نشر درجات الطلاب والمعدل التراكمي النهائي في نهاية الفصل الدراسي</a:t>
            </a:r>
            <a:r>
              <a:rPr lang="ar-AE" sz="1800" dirty="0">
                <a:latin typeface="Alexandria" pitchFamily="2" charset="-78"/>
                <a:cs typeface="Alexandria" pitchFamily="2" charset="-78"/>
              </a:rPr>
              <a:t>، كما يمكن من خلال </a:t>
            </a:r>
            <a:r>
              <a:rPr lang="ar-JO" sz="1800" dirty="0">
                <a:latin typeface="Alexandria" pitchFamily="2" charset="-78"/>
                <a:cs typeface="Alexandria" pitchFamily="2" charset="-78"/>
              </a:rPr>
              <a:t>خدمات البوابة الأكاديمية:</a:t>
            </a:r>
          </a:p>
          <a:p>
            <a:pPr marL="285750" indent="-285750" algn="r" rtl="1">
              <a:buFont typeface="Arial" panose="020B0604020202020204" pitchFamily="34" charset="0"/>
              <a:buChar char="•"/>
            </a:pPr>
            <a:r>
              <a:rPr lang="ar-JO" sz="1800" dirty="0">
                <a:latin typeface="Alexandria" pitchFamily="2" charset="-78"/>
                <a:cs typeface="Alexandria" pitchFamily="2" charset="-78"/>
              </a:rPr>
              <a:t>حذف وإضافة المقررات</a:t>
            </a:r>
            <a:endParaRPr lang="ar-AE" sz="1800" dirty="0">
              <a:latin typeface="Alexandria" pitchFamily="2" charset="-78"/>
              <a:cs typeface="Alexandria" pitchFamily="2" charset="-78"/>
            </a:endParaRPr>
          </a:p>
          <a:p>
            <a:pPr marL="285750" indent="-285750" algn="r" rtl="1">
              <a:buFont typeface="Arial" panose="020B0604020202020204" pitchFamily="34" charset="0"/>
              <a:buChar char="•"/>
            </a:pPr>
            <a:r>
              <a:rPr lang="ar-JO" sz="1800" dirty="0">
                <a:latin typeface="Alexandria" pitchFamily="2" charset="-78"/>
                <a:cs typeface="Alexandria" pitchFamily="2" charset="-78"/>
              </a:rPr>
              <a:t> البحث عن جداول المقررات</a:t>
            </a:r>
            <a:endParaRPr lang="ar-AE" sz="1800" dirty="0">
              <a:latin typeface="Alexandria" pitchFamily="2" charset="-78"/>
              <a:cs typeface="Alexandria" pitchFamily="2" charset="-78"/>
            </a:endParaRPr>
          </a:p>
          <a:p>
            <a:pPr marL="285750" indent="-285750" algn="r" rtl="1">
              <a:buFont typeface="Arial" panose="020B0604020202020204" pitchFamily="34" charset="0"/>
              <a:buChar char="•"/>
            </a:pPr>
            <a:r>
              <a:rPr lang="ar-JO" sz="1800" dirty="0">
                <a:latin typeface="Alexandria" pitchFamily="2" charset="-78"/>
                <a:cs typeface="Alexandria" pitchFamily="2" charset="-78"/>
              </a:rPr>
              <a:t>استعراض الجدول الدراسي بشكل مفصل. </a:t>
            </a:r>
            <a:endParaRPr lang="ar-AE" sz="1800" dirty="0">
              <a:latin typeface="Alexandria" pitchFamily="2" charset="-78"/>
              <a:cs typeface="Alexandria" pitchFamily="2" charset="-78"/>
            </a:endParaRPr>
          </a:p>
          <a:p>
            <a:pPr marL="285750" indent="-285750" algn="r" rtl="1">
              <a:buFont typeface="Arial" panose="020B0604020202020204" pitchFamily="34" charset="0"/>
              <a:buChar char="•"/>
            </a:pPr>
            <a:r>
              <a:rPr lang="ar-JO" sz="1800" dirty="0">
                <a:latin typeface="Alexandria" pitchFamily="2" charset="-78"/>
                <a:cs typeface="Alexandria" pitchFamily="2" charset="-78"/>
              </a:rPr>
              <a:t>الاطلاع على الدرجات النهائية للمقررات المسجلة للطالب. </a:t>
            </a:r>
            <a:endParaRPr lang="ar-AE" sz="1800" dirty="0">
              <a:latin typeface="Alexandria" pitchFamily="2" charset="-78"/>
              <a:cs typeface="Alexandria" pitchFamily="2" charset="-78"/>
            </a:endParaRPr>
          </a:p>
          <a:p>
            <a:pPr marL="285750" indent="-285750" algn="r" rtl="1">
              <a:buFont typeface="Arial" panose="020B0604020202020204" pitchFamily="34" charset="0"/>
              <a:buChar char="•"/>
            </a:pPr>
            <a:endParaRPr lang="ar-AE" sz="1800" dirty="0">
              <a:latin typeface="Alexandria" pitchFamily="2" charset="-78"/>
              <a:cs typeface="Alexandria" pitchFamily="2" charset="-78"/>
            </a:endParaRPr>
          </a:p>
          <a:p>
            <a:pPr algn="r"/>
            <a:r>
              <a:rPr lang="ar-JO" sz="2000" b="1" dirty="0">
                <a:solidFill>
                  <a:srgbClr val="00B0F0"/>
                </a:solidFill>
                <a:latin typeface="Alexandria" pitchFamily="2" charset="-78"/>
                <a:cs typeface="Alexandria" pitchFamily="2" charset="-78"/>
              </a:rPr>
              <a:t>البوابة التعليمي</a:t>
            </a:r>
            <a:r>
              <a:rPr lang="ar-AE" sz="2000" b="1" dirty="0">
                <a:solidFill>
                  <a:srgbClr val="00B0F0"/>
                </a:solidFill>
                <a:latin typeface="Alexandria" pitchFamily="2" charset="-78"/>
                <a:cs typeface="Alexandria" pitchFamily="2" charset="-78"/>
              </a:rPr>
              <a:t>ة</a:t>
            </a:r>
            <a:endParaRPr lang="en-US" sz="1800" dirty="0">
              <a:latin typeface="Alexandria" pitchFamily="2" charset="-78"/>
              <a:cs typeface="Alexandria" pitchFamily="2" charset="-78"/>
            </a:endParaRPr>
          </a:p>
          <a:p>
            <a:pPr algn="r"/>
            <a:r>
              <a:rPr lang="ar-JO" sz="1800" dirty="0">
                <a:latin typeface="Alexandria" pitchFamily="2" charset="-78"/>
                <a:cs typeface="Alexandria" pitchFamily="2" charset="-78"/>
              </a:rPr>
              <a:t>تُمثل التجمع الرئيسي بين الطلاب وأستاذ المقرر، وتُقدم العديد من الخدمات التعليمية للطلاب </a:t>
            </a:r>
            <a:r>
              <a:rPr lang="ar-AE" sz="1800" dirty="0">
                <a:latin typeface="Alexandria" pitchFamily="2" charset="-78"/>
                <a:cs typeface="Alexandria" pitchFamily="2" charset="-78"/>
              </a:rPr>
              <a:t>منها:</a:t>
            </a:r>
            <a:endParaRPr lang="ar-JO" sz="1800" dirty="0">
              <a:latin typeface="Alexandria" pitchFamily="2" charset="-78"/>
              <a:cs typeface="Alexandria" pitchFamily="2" charset="-78"/>
            </a:endParaRPr>
          </a:p>
          <a:p>
            <a:pPr marL="285750" indent="-285750" algn="r" rtl="1">
              <a:buFont typeface="Arial" panose="020B0604020202020204" pitchFamily="34" charset="0"/>
              <a:buChar char="•"/>
            </a:pPr>
            <a:r>
              <a:rPr lang="ar-JO" sz="1800" dirty="0">
                <a:latin typeface="Alexandria" pitchFamily="2" charset="-78"/>
                <a:cs typeface="Alexandria" pitchFamily="2" charset="-78"/>
              </a:rPr>
              <a:t>الوصول للمقررات الدراسية، حيث يمكن للطلاب قراءة المقررات الدراسية وتحميلها </a:t>
            </a:r>
            <a:r>
              <a:rPr lang="ar-AE" sz="1800" dirty="0">
                <a:latin typeface="Alexandria" pitchFamily="2" charset="-78"/>
                <a:cs typeface="Alexandria" pitchFamily="2" charset="-78"/>
              </a:rPr>
              <a:t>.</a:t>
            </a:r>
            <a:r>
              <a:rPr lang="en-US" sz="1800" dirty="0">
                <a:latin typeface="Alexandria" pitchFamily="2" charset="-78"/>
                <a:cs typeface="Alexandria" pitchFamily="2" charset="-78"/>
              </a:rPr>
              <a:t>.</a:t>
            </a:r>
          </a:p>
          <a:p>
            <a:pPr marL="285750" indent="-285750" algn="r" rtl="1">
              <a:buFont typeface="Arial" panose="020B0604020202020204" pitchFamily="34" charset="0"/>
              <a:buChar char="•"/>
            </a:pPr>
            <a:r>
              <a:rPr lang="ar-JO" sz="1800" dirty="0">
                <a:latin typeface="Alexandria" pitchFamily="2" charset="-78"/>
                <a:cs typeface="Alexandria" pitchFamily="2" charset="-78"/>
              </a:rPr>
              <a:t>الفصول الافتراضية التي يلتقي من خلالها أستاذ المقرر بالطلاب لشرح المحاضرات، إلى جانب التواصل المباشر والفعال معهم، والرد على أسئلتهم.</a:t>
            </a:r>
          </a:p>
          <a:p>
            <a:pPr marL="285750" indent="-285750" algn="r" rtl="1">
              <a:buFont typeface="Arial" panose="020B0604020202020204" pitchFamily="34" charset="0"/>
              <a:buChar char="•"/>
            </a:pPr>
            <a:r>
              <a:rPr lang="ar-JO" sz="1800" dirty="0">
                <a:latin typeface="Alexandria" pitchFamily="2" charset="-78"/>
                <a:cs typeface="Alexandria" pitchFamily="2" charset="-78"/>
              </a:rPr>
              <a:t>حلقة تبادل المعلومات، حيث يمكن للطلاب من خلال منصة </a:t>
            </a:r>
            <a:r>
              <a:rPr lang="en-US" sz="1800" dirty="0">
                <a:latin typeface="Alexandria" pitchFamily="2" charset="-78"/>
                <a:cs typeface="Alexandria" pitchFamily="2" charset="-78"/>
              </a:rPr>
              <a:t>Moodle </a:t>
            </a:r>
            <a:r>
              <a:rPr lang="ar-JO" sz="1800" dirty="0">
                <a:latin typeface="Alexandria" pitchFamily="2" charset="-78"/>
                <a:cs typeface="Alexandria" pitchFamily="2" charset="-78"/>
              </a:rPr>
              <a:t>الوصول إلى الأنشطة اللامنهجية التي تقدمها الجامعة.</a:t>
            </a:r>
          </a:p>
          <a:p>
            <a:pPr marL="285750" indent="-285750" algn="r" rtl="1">
              <a:buFont typeface="Arial" panose="020B0604020202020204" pitchFamily="34" charset="0"/>
              <a:buChar char="•"/>
            </a:pPr>
            <a:r>
              <a:rPr lang="ar-JO" sz="1800" dirty="0">
                <a:latin typeface="Alexandria" pitchFamily="2" charset="-78"/>
                <a:cs typeface="Alexandria" pitchFamily="2" charset="-78"/>
              </a:rPr>
              <a:t>تتيح البوابة التعليمية الوصول إلى الكتب الإلكترونية التي تساعد الطلاب في حل الأنشطة والواجبات الدراسية.</a:t>
            </a:r>
          </a:p>
          <a:p>
            <a:pPr marL="285750" indent="-285750" algn="r" rtl="1">
              <a:buFont typeface="Arial" panose="020B0604020202020204" pitchFamily="34" charset="0"/>
              <a:buChar char="•"/>
            </a:pPr>
            <a:r>
              <a:rPr lang="ar-JO" sz="1800" dirty="0">
                <a:latin typeface="Alexandria" pitchFamily="2" charset="-78"/>
                <a:cs typeface="Alexandria" pitchFamily="2" charset="-78"/>
              </a:rPr>
              <a:t>إجراء الاختبارات القصيرة التي تعبر عن انتظام الطلاب في الدراسة، فضلًا عن تقديم الواجبات والأبحاث، وعقد الاختبارات الفصلية والنهائية.</a:t>
            </a:r>
          </a:p>
        </p:txBody>
      </p:sp>
      <p:sp>
        <p:nvSpPr>
          <p:cNvPr id="11" name="TextBox 10">
            <a:extLst>
              <a:ext uri="{FF2B5EF4-FFF2-40B4-BE49-F238E27FC236}">
                <a16:creationId xmlns:a16="http://schemas.microsoft.com/office/drawing/2014/main" id="{297B7998-17E6-3E87-9ED2-6583F12DCA42}"/>
              </a:ext>
            </a:extLst>
          </p:cNvPr>
          <p:cNvSpPr txBox="1"/>
          <p:nvPr/>
        </p:nvSpPr>
        <p:spPr>
          <a:xfrm>
            <a:off x="695400" y="2996952"/>
            <a:ext cx="4896544" cy="338554"/>
          </a:xfrm>
          <a:prstGeom prst="rect">
            <a:avLst/>
          </a:prstGeom>
          <a:noFill/>
        </p:spPr>
        <p:txBody>
          <a:bodyPr wrap="square">
            <a:spAutoFit/>
          </a:bodyPr>
          <a:lstStyle/>
          <a:p>
            <a:pPr marL="0" marR="0" lvl="0" indent="0" algn="l" defTabSz="914400" rtl="1" eaLnBrk="1" fontAlgn="auto" latinLnBrk="0" hangingPunct="1">
              <a:lnSpc>
                <a:spcPct val="100000"/>
              </a:lnSpc>
              <a:spcBef>
                <a:spcPts val="0"/>
              </a:spcBef>
              <a:spcAft>
                <a:spcPts val="0"/>
              </a:spcAft>
              <a:buClr>
                <a:srgbClr val="000000"/>
              </a:buClr>
              <a:buSzTx/>
              <a:buFont typeface="Arial"/>
              <a:buNone/>
              <a:tabLst/>
              <a:defRPr/>
            </a:pPr>
            <a:r>
              <a:rPr kumimoji="0" lang="ar-JO" sz="1600" b="1" i="0" u="none" strike="noStrike" kern="0" cap="none" spc="0" normalizeH="0" baseline="0" noProof="0" dirty="0">
                <a:ln>
                  <a:noFill/>
                </a:ln>
                <a:solidFill>
                  <a:srgbClr val="00B0F0"/>
                </a:solidFill>
                <a:effectLst/>
                <a:uLnTx/>
                <a:uFillTx/>
                <a:latin typeface="Alexandria" pitchFamily="2" charset="-78"/>
                <a:cs typeface="Alexandria" pitchFamily="2" charset="-78"/>
                <a:sym typeface="Arial"/>
                <a:hlinkClick r:id="rId3">
                  <a:extLst>
                    <a:ext uri="{A12FA001-AC4F-418D-AE19-62706E023703}">
                      <ahyp:hlinkClr xmlns:ahyp="http://schemas.microsoft.com/office/drawing/2018/hyperlinkcolor" val="tx"/>
                    </a:ext>
                  </a:extLst>
                </a:hlinkClick>
              </a:rPr>
              <a:t>تسجيل الدخول | خدمات ميدأوشن (</a:t>
            </a:r>
            <a:r>
              <a:rPr kumimoji="0" lang="en-GB" sz="1600" b="1" i="0" u="none" strike="noStrike" kern="0" cap="none" spc="0" normalizeH="0" baseline="0" noProof="0" dirty="0">
                <a:ln>
                  <a:noFill/>
                </a:ln>
                <a:solidFill>
                  <a:srgbClr val="00B0F0"/>
                </a:solidFill>
                <a:effectLst/>
                <a:uLnTx/>
                <a:uFillTx/>
                <a:latin typeface="Alexandria" pitchFamily="2" charset="-78"/>
                <a:cs typeface="Alexandria" pitchFamily="2" charset="-78"/>
                <a:sym typeface="Arial"/>
                <a:hlinkClick r:id="rId3">
                  <a:extLst>
                    <a:ext uri="{A12FA001-AC4F-418D-AE19-62706E023703}">
                      <ahyp:hlinkClr xmlns:ahyp="http://schemas.microsoft.com/office/drawing/2018/hyperlinkcolor" val="tx"/>
                    </a:ext>
                  </a:extLst>
                </a:hlinkClick>
              </a:rPr>
              <a:t>esu.ac.ae)</a:t>
            </a:r>
            <a:endParaRPr kumimoji="0" lang="ar-JO" sz="1600" b="1" i="0" u="none" strike="noStrike" kern="0" cap="none" spc="0" normalizeH="0" baseline="0" noProof="0" dirty="0">
              <a:ln>
                <a:noFill/>
              </a:ln>
              <a:solidFill>
                <a:srgbClr val="00B0F0"/>
              </a:solidFill>
              <a:effectLst/>
              <a:uLnTx/>
              <a:uFillTx/>
              <a:latin typeface="Alexandria" pitchFamily="2" charset="-78"/>
              <a:cs typeface="Alexandria" pitchFamily="2" charset="-78"/>
              <a:sym typeface="Arial"/>
            </a:endParaRPr>
          </a:p>
        </p:txBody>
      </p:sp>
      <p:sp>
        <p:nvSpPr>
          <p:cNvPr id="15" name="TextBox 14">
            <a:extLst>
              <a:ext uri="{FF2B5EF4-FFF2-40B4-BE49-F238E27FC236}">
                <a16:creationId xmlns:a16="http://schemas.microsoft.com/office/drawing/2014/main" id="{136C1CF9-FEB7-7D21-E8DA-FC0F71D13BA2}"/>
              </a:ext>
            </a:extLst>
          </p:cNvPr>
          <p:cNvSpPr txBox="1"/>
          <p:nvPr/>
        </p:nvSpPr>
        <p:spPr>
          <a:xfrm>
            <a:off x="479376" y="6446932"/>
            <a:ext cx="5760640"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1600" b="1" i="0" u="none" strike="noStrike" kern="0" cap="none" spc="0" normalizeH="0" baseline="0" noProof="0" dirty="0">
                <a:ln>
                  <a:noFill/>
                </a:ln>
                <a:solidFill>
                  <a:srgbClr val="00B0F0"/>
                </a:solidFill>
                <a:effectLst/>
                <a:uLnTx/>
                <a:uFillTx/>
                <a:latin typeface="Alexandria" pitchFamily="2" charset="-78"/>
                <a:cs typeface="Alexandria" pitchFamily="2" charset="-78"/>
                <a:sym typeface="Arial"/>
                <a:hlinkClick r:id="rId4">
                  <a:extLst>
                    <a:ext uri="{A12FA001-AC4F-418D-AE19-62706E023703}">
                      <ahyp:hlinkClr xmlns:ahyp="http://schemas.microsoft.com/office/drawing/2018/hyperlinkcolor" val="tx"/>
                    </a:ext>
                  </a:extLst>
                </a:hlinkClick>
              </a:rPr>
              <a:t>Midocean University: Log in to the site (esu.ac.ae)</a:t>
            </a:r>
            <a:endParaRPr kumimoji="0" lang="ar-JO" sz="1600" b="1" i="0" u="none" strike="noStrike" kern="0" cap="none" spc="0" normalizeH="0" baseline="0" noProof="0" dirty="0">
              <a:ln>
                <a:noFill/>
              </a:ln>
              <a:solidFill>
                <a:srgbClr val="00B0F0"/>
              </a:solidFill>
              <a:effectLst/>
              <a:uLnTx/>
              <a:uFillTx/>
              <a:latin typeface="Alexandria" pitchFamily="2" charset="-78"/>
              <a:cs typeface="Alexandria" pitchFamily="2" charset="-78"/>
              <a:sym typeface="Arial"/>
            </a:endParaRPr>
          </a:p>
        </p:txBody>
      </p:sp>
      <p:pic>
        <p:nvPicPr>
          <p:cNvPr id="5" name="Graphic 21">
            <a:extLst>
              <a:ext uri="{FF2B5EF4-FFF2-40B4-BE49-F238E27FC236}">
                <a16:creationId xmlns:a16="http://schemas.microsoft.com/office/drawing/2014/main" id="{4E746B6A-1B8F-A59B-D3EA-F5BBFCB14AFC}"/>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71106" y="-105410"/>
            <a:ext cx="2305141" cy="1076343"/>
          </a:xfrm>
          <a:prstGeom prst="rect">
            <a:avLst/>
          </a:prstGeom>
        </p:spPr>
      </p:pic>
    </p:spTree>
    <p:custDataLst>
      <p:tags r:id="rId1"/>
    </p:custDataLst>
    <p:extLst>
      <p:ext uri="{BB962C8B-B14F-4D97-AF65-F5344CB8AC3E}">
        <p14:creationId xmlns:p14="http://schemas.microsoft.com/office/powerpoint/2010/main" val="1748532381"/>
      </p:ext>
    </p:extLst>
  </p:cSld>
  <p:clrMapOvr>
    <a:masterClrMapping/>
  </p:clrMapOvr>
  <mc:AlternateContent xmlns:mc="http://schemas.openxmlformats.org/markup-compatibility/2006">
    <mc:Choice xmlns:p14="http://schemas.microsoft.com/office/powerpoint/2010/main" Requires="p14">
      <p:transition spd="slow" p14:dur="900">
        <p14:warp dir="in"/>
      </p:transition>
    </mc:Choice>
    <mc:Fallback>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B82C2E32-42A6-B25E-3BD9-4F07AE728CF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73777" y="125684"/>
            <a:ext cx="2305141" cy="1076343"/>
          </a:xfrm>
          <a:prstGeom prst="rect">
            <a:avLst/>
          </a:prstGeom>
        </p:spPr>
      </p:pic>
      <p:sp>
        <p:nvSpPr>
          <p:cNvPr id="8" name="TextBox 7">
            <a:extLst>
              <a:ext uri="{FF2B5EF4-FFF2-40B4-BE49-F238E27FC236}">
                <a16:creationId xmlns:a16="http://schemas.microsoft.com/office/drawing/2014/main" id="{BEFA4815-8D55-E374-BC13-D48911AA15E8}"/>
              </a:ext>
            </a:extLst>
          </p:cNvPr>
          <p:cNvSpPr txBox="1"/>
          <p:nvPr/>
        </p:nvSpPr>
        <p:spPr>
          <a:xfrm>
            <a:off x="635224" y="663855"/>
            <a:ext cx="10873208" cy="5672579"/>
          </a:xfrm>
          <a:prstGeom prst="rect">
            <a:avLst/>
          </a:prstGeom>
          <a:noFill/>
        </p:spPr>
        <p:txBody>
          <a:bodyPr wrap="square">
            <a:spAutoFit/>
          </a:bodyPr>
          <a:lstStyle/>
          <a:p>
            <a:pPr algn="r" rtl="1">
              <a:lnSpc>
                <a:spcPct val="150000"/>
              </a:lnSpc>
            </a:pPr>
            <a:endParaRPr lang="ar-JO" sz="2000" dirty="0">
              <a:latin typeface="Alexandria" pitchFamily="2" charset="-78"/>
              <a:cs typeface="Alexandria" pitchFamily="2" charset="-78"/>
            </a:endParaRPr>
          </a:p>
          <a:p>
            <a:pPr algn="ctr" rtl="1">
              <a:lnSpc>
                <a:spcPct val="150000"/>
              </a:lnSpc>
            </a:pPr>
            <a:r>
              <a:rPr lang="ar-JO" sz="2400" b="1" dirty="0">
                <a:solidFill>
                  <a:srgbClr val="00B0F0"/>
                </a:solidFill>
                <a:latin typeface="Alexandria" pitchFamily="2" charset="-78"/>
                <a:cs typeface="Alexandria" pitchFamily="2" charset="-78"/>
              </a:rPr>
              <a:t>نظام التذاكر</a:t>
            </a:r>
            <a:endParaRPr lang="ar-AE" sz="2400" b="1" dirty="0">
              <a:solidFill>
                <a:srgbClr val="00B0F0"/>
              </a:solidFill>
              <a:latin typeface="Alexandria" pitchFamily="2" charset="-78"/>
              <a:cs typeface="Alexandria" pitchFamily="2" charset="-78"/>
            </a:endParaRPr>
          </a:p>
          <a:p>
            <a:pPr algn="ctr" rtl="1">
              <a:lnSpc>
                <a:spcPct val="150000"/>
              </a:lnSpc>
            </a:pPr>
            <a:endParaRPr lang="ar-JO" sz="2000" b="1" dirty="0">
              <a:latin typeface="Alexandria" pitchFamily="2" charset="-78"/>
              <a:cs typeface="Alexandria" pitchFamily="2" charset="-78"/>
            </a:endParaRPr>
          </a:p>
          <a:p>
            <a:pPr algn="r" rtl="1">
              <a:lnSpc>
                <a:spcPct val="150000"/>
              </a:lnSpc>
            </a:pPr>
            <a:r>
              <a:rPr lang="ar-AE" sz="2000" dirty="0">
                <a:latin typeface="Alexandria" pitchFamily="2" charset="-78"/>
                <a:cs typeface="Alexandria" pitchFamily="2" charset="-78"/>
              </a:rPr>
              <a:t>     يعد نظام التذاكر</a:t>
            </a:r>
            <a:r>
              <a:rPr lang="ar-JO" sz="2000" dirty="0">
                <a:latin typeface="Alexandria" pitchFamily="2" charset="-78"/>
                <a:cs typeface="Alexandria" pitchFamily="2" charset="-78"/>
              </a:rPr>
              <a:t> الآلية التي يمكن للطلاب من خلالها التواصل مع الجامعة، </a:t>
            </a:r>
            <a:r>
              <a:rPr lang="ar-AE" sz="2000" dirty="0">
                <a:latin typeface="Alexandria" pitchFamily="2" charset="-78"/>
                <a:cs typeface="Alexandria" pitchFamily="2" charset="-78"/>
              </a:rPr>
              <a:t>ومع أعضاء هيئة التدريس، </a:t>
            </a:r>
            <a:r>
              <a:rPr lang="ar-JO" sz="2000" dirty="0">
                <a:latin typeface="Alexandria" pitchFamily="2" charset="-78"/>
                <a:cs typeface="Alexandria" pitchFamily="2" charset="-78"/>
              </a:rPr>
              <a:t>وتقديم الطلبات والاستفسارات.</a:t>
            </a:r>
          </a:p>
          <a:p>
            <a:pPr algn="r" rtl="1">
              <a:lnSpc>
                <a:spcPct val="150000"/>
              </a:lnSpc>
            </a:pPr>
            <a:r>
              <a:rPr lang="ar-JO" sz="2000" b="1" dirty="0">
                <a:latin typeface="Alexandria" pitchFamily="2" charset="-78"/>
                <a:cs typeface="Alexandria" pitchFamily="2" charset="-78"/>
              </a:rPr>
              <a:t>خطوات فتح التذاكر:</a:t>
            </a:r>
          </a:p>
          <a:p>
            <a:pPr marL="342900" indent="-342900" algn="r" rtl="1">
              <a:lnSpc>
                <a:spcPct val="150000"/>
              </a:lnSpc>
              <a:buFont typeface="Arial" panose="020B0604020202020204" pitchFamily="34" charset="0"/>
              <a:buChar char="•"/>
            </a:pPr>
            <a:r>
              <a:rPr lang="ar-JO" sz="2000" dirty="0">
                <a:latin typeface="Alexandria" pitchFamily="2" charset="-78"/>
                <a:cs typeface="Alexandria" pitchFamily="2" charset="-78"/>
              </a:rPr>
              <a:t>التوجه إلى البوابة الأكاديمية، والدخول من خلال كتابة اسم المستخدم وكلمة السر.</a:t>
            </a:r>
          </a:p>
          <a:p>
            <a:pPr marL="342900" indent="-342900" algn="r" rtl="1">
              <a:lnSpc>
                <a:spcPct val="150000"/>
              </a:lnSpc>
              <a:buFont typeface="Arial" panose="020B0604020202020204" pitchFamily="34" charset="0"/>
              <a:buChar char="•"/>
            </a:pPr>
            <a:r>
              <a:rPr lang="ar-JO" sz="2000" dirty="0">
                <a:latin typeface="Alexandria" pitchFamily="2" charset="-78"/>
                <a:cs typeface="Alexandria" pitchFamily="2" charset="-78"/>
              </a:rPr>
              <a:t>النقر على خيار تذكرة، ثم الضغط على فتح تذكرة جديدة.</a:t>
            </a:r>
          </a:p>
          <a:p>
            <a:pPr marL="342900" indent="-342900" algn="r" rtl="1">
              <a:lnSpc>
                <a:spcPct val="150000"/>
              </a:lnSpc>
              <a:buFont typeface="Arial" panose="020B0604020202020204" pitchFamily="34" charset="0"/>
              <a:buChar char="•"/>
            </a:pPr>
            <a:r>
              <a:rPr lang="ar-JO" sz="2000" dirty="0">
                <a:latin typeface="Alexandria" pitchFamily="2" charset="-78"/>
                <a:cs typeface="Alexandria" pitchFamily="2" charset="-78"/>
              </a:rPr>
              <a:t>اختيار القسم المهني بالتذكرة، ثم كتابة الموضوع الرئيسي، والتفاصيل في الخانة المخصصة لذلك.</a:t>
            </a:r>
          </a:p>
          <a:p>
            <a:pPr marL="342900" indent="-342900" algn="r" rtl="1">
              <a:lnSpc>
                <a:spcPct val="150000"/>
              </a:lnSpc>
              <a:buFont typeface="Arial" panose="020B0604020202020204" pitchFamily="34" charset="0"/>
              <a:buChar char="•"/>
            </a:pPr>
            <a:r>
              <a:rPr lang="ar-JO" sz="2000" dirty="0">
                <a:latin typeface="Alexandria" pitchFamily="2" charset="-78"/>
                <a:cs typeface="Alexandria" pitchFamily="2" charset="-78"/>
              </a:rPr>
              <a:t>يمكن إرفاق الملفات من خلال الضغط على أيقونة الملف المرفق.</a:t>
            </a:r>
          </a:p>
          <a:p>
            <a:pPr marL="342900" indent="-342900" algn="r" rtl="1">
              <a:lnSpc>
                <a:spcPct val="150000"/>
              </a:lnSpc>
              <a:buFont typeface="Arial" panose="020B0604020202020204" pitchFamily="34" charset="0"/>
              <a:buChar char="•"/>
            </a:pPr>
            <a:r>
              <a:rPr lang="ar-JO" sz="2000" dirty="0">
                <a:latin typeface="Alexandria" pitchFamily="2" charset="-78"/>
                <a:cs typeface="Alexandria" pitchFamily="2" charset="-78"/>
              </a:rPr>
              <a:t>الضغط على فتح تذكرة، ثم سيصلك رسالة إلكترونية توضح حالة التذكرة وآلية متابعتها</a:t>
            </a:r>
          </a:p>
        </p:txBody>
      </p:sp>
    </p:spTree>
    <p:extLst>
      <p:ext uri="{BB962C8B-B14F-4D97-AF65-F5344CB8AC3E}">
        <p14:creationId xmlns:p14="http://schemas.microsoft.com/office/powerpoint/2010/main" val="768014124"/>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45" name="Google Shape;145;p3"/>
          <p:cNvSpPr txBox="1"/>
          <p:nvPr/>
        </p:nvSpPr>
        <p:spPr>
          <a:xfrm>
            <a:off x="335360" y="352159"/>
            <a:ext cx="6552728" cy="523180"/>
          </a:xfrm>
          <a:prstGeom prst="rect">
            <a:avLst/>
          </a:prstGeom>
          <a:noFill/>
          <a:ln>
            <a:noFill/>
          </a:ln>
        </p:spPr>
        <p:txBody>
          <a:bodyPr spcFirstLastPara="1" wrap="square" lIns="91425" tIns="45700" rIns="91425" bIns="45700" anchor="t" anchorCtr="0">
            <a:spAutoFit/>
          </a:bodyPr>
          <a:lstStyle/>
          <a:p>
            <a:pPr lvl="0"/>
            <a:r>
              <a:rPr lang="en-GB" sz="2800" b="1" dirty="0">
                <a:solidFill>
                  <a:schemeClr val="tx1"/>
                </a:solidFill>
                <a:latin typeface="Bahnschrift SemiBold SemiConden" pitchFamily="34" charset="0"/>
                <a:ea typeface="Calibri"/>
                <a:cs typeface="Calibri"/>
                <a:sym typeface="Calibri"/>
              </a:rPr>
              <a:t>Master of Educational Leadership</a:t>
            </a:r>
            <a:endParaRPr lang="ar-JO" sz="2800" b="1" dirty="0">
              <a:solidFill>
                <a:schemeClr val="tx1"/>
              </a:solidFill>
              <a:latin typeface="Bahnschrift SemiBold SemiConden" pitchFamily="34" charset="0"/>
              <a:ea typeface="Calibri"/>
              <a:cs typeface="Calibri"/>
              <a:sym typeface="Calibri"/>
            </a:endParaRPr>
          </a:p>
        </p:txBody>
      </p:sp>
      <p:sp>
        <p:nvSpPr>
          <p:cNvPr id="4" name="Rectangle 3"/>
          <p:cNvSpPr/>
          <p:nvPr/>
        </p:nvSpPr>
        <p:spPr>
          <a:xfrm>
            <a:off x="75749" y="3255099"/>
            <a:ext cx="2506842" cy="3005310"/>
          </a:xfrm>
          <a:prstGeom prst="rect">
            <a:avLst/>
          </a:prstGeom>
        </p:spPr>
        <p:txBody>
          <a:bodyPr wrap="square">
            <a:spAutoFit/>
          </a:bodyPr>
          <a:lstStyle/>
          <a:p>
            <a:pPr algn="just" rtl="1">
              <a:lnSpc>
                <a:spcPct val="150000"/>
              </a:lnSpc>
            </a:pPr>
            <a:r>
              <a:rPr lang="ar-JO" sz="1600" b="1" dirty="0">
                <a:solidFill>
                  <a:schemeClr val="tx1"/>
                </a:solidFill>
                <a:latin typeface="Alexandria" pitchFamily="2" charset="-78"/>
                <a:cs typeface="Alexandria" pitchFamily="2" charset="-78"/>
              </a:rPr>
              <a:t>متطلبات الحصول على درجة الماجستير في القيادة التربوية، يجب على الطالب إكمال ما لا يقل عن 30 ساعة تدريسية يمكن إكمالها خلال ثلاثة فصول دراسية</a:t>
            </a:r>
          </a:p>
        </p:txBody>
      </p:sp>
      <p:pic>
        <p:nvPicPr>
          <p:cNvPr id="2" name="Graphic 21">
            <a:extLst>
              <a:ext uri="{FF2B5EF4-FFF2-40B4-BE49-F238E27FC236}">
                <a16:creationId xmlns:a16="http://schemas.microsoft.com/office/drawing/2014/main" id="{EC641D62-CDB3-D0CE-81B9-F3F590963E7B}"/>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73777" y="125684"/>
            <a:ext cx="2305141" cy="1076343"/>
          </a:xfrm>
          <a:prstGeom prst="rect">
            <a:avLst/>
          </a:prstGeom>
        </p:spPr>
      </p:pic>
      <p:pic>
        <p:nvPicPr>
          <p:cNvPr id="6" name="Picture 5">
            <a:extLst>
              <a:ext uri="{FF2B5EF4-FFF2-40B4-BE49-F238E27FC236}">
                <a16:creationId xmlns:a16="http://schemas.microsoft.com/office/drawing/2014/main" id="{E3CE6682-281B-14AE-3C0E-1EDC56D46989}"/>
              </a:ext>
            </a:extLst>
          </p:cNvPr>
          <p:cNvPicPr>
            <a:picLocks noChangeAspect="1"/>
          </p:cNvPicPr>
          <p:nvPr/>
        </p:nvPicPr>
        <p:blipFill>
          <a:blip r:embed="rId5"/>
          <a:stretch>
            <a:fillRect/>
          </a:stretch>
        </p:blipFill>
        <p:spPr>
          <a:xfrm>
            <a:off x="623392" y="1484614"/>
            <a:ext cx="1752577" cy="1628800"/>
          </a:xfrm>
          <a:prstGeom prst="rect">
            <a:avLst/>
          </a:prstGeom>
        </p:spPr>
      </p:pic>
      <p:sp>
        <p:nvSpPr>
          <p:cNvPr id="12" name="TextBox 11">
            <a:extLst>
              <a:ext uri="{FF2B5EF4-FFF2-40B4-BE49-F238E27FC236}">
                <a16:creationId xmlns:a16="http://schemas.microsoft.com/office/drawing/2014/main" id="{F8BF2B26-45F8-EDB2-1DBA-7353413F5AF8}"/>
              </a:ext>
            </a:extLst>
          </p:cNvPr>
          <p:cNvSpPr txBox="1"/>
          <p:nvPr/>
        </p:nvSpPr>
        <p:spPr>
          <a:xfrm>
            <a:off x="5951984" y="479189"/>
            <a:ext cx="3989314" cy="369332"/>
          </a:xfrm>
          <a:prstGeom prst="rect">
            <a:avLst/>
          </a:prstGeom>
          <a:noFill/>
        </p:spPr>
        <p:txBody>
          <a:bodyPr wrap="square">
            <a:spAutoFit/>
          </a:bodyPr>
          <a:lstStyle/>
          <a:p>
            <a:r>
              <a:rPr lang="ar-JO" sz="1800" b="1" dirty="0">
                <a:solidFill>
                  <a:schemeClr val="tx1"/>
                </a:solidFill>
                <a:latin typeface="Alexandria" pitchFamily="2" charset="-78"/>
                <a:cs typeface="Alexandria" pitchFamily="2" charset="-78"/>
              </a:rPr>
              <a:t>الماجستير في القيادة التربوية</a:t>
            </a:r>
            <a:endParaRPr lang="en-US" sz="1800" dirty="0"/>
          </a:p>
        </p:txBody>
      </p:sp>
      <p:graphicFrame>
        <p:nvGraphicFramePr>
          <p:cNvPr id="5" name="Table 4">
            <a:extLst>
              <a:ext uri="{FF2B5EF4-FFF2-40B4-BE49-F238E27FC236}">
                <a16:creationId xmlns:a16="http://schemas.microsoft.com/office/drawing/2014/main" id="{E68BAC1F-4E6B-2A6E-74A4-0A83AAD4343C}"/>
              </a:ext>
            </a:extLst>
          </p:cNvPr>
          <p:cNvGraphicFramePr>
            <a:graphicFrameLocks noGrp="1"/>
          </p:cNvGraphicFramePr>
          <p:nvPr>
            <p:extLst>
              <p:ext uri="{D42A27DB-BD31-4B8C-83A1-F6EECF244321}">
                <p14:modId xmlns:p14="http://schemas.microsoft.com/office/powerpoint/2010/main" val="1648230868"/>
              </p:ext>
            </p:extLst>
          </p:nvPr>
        </p:nvGraphicFramePr>
        <p:xfrm>
          <a:off x="2826523" y="1362860"/>
          <a:ext cx="8742085" cy="5142341"/>
        </p:xfrm>
        <a:graphic>
          <a:graphicData uri="http://schemas.openxmlformats.org/drawingml/2006/table">
            <a:tbl>
              <a:tblPr rtl="1" firstRow="1" firstCol="1" bandRow="1"/>
              <a:tblGrid>
                <a:gridCol w="2109157">
                  <a:extLst>
                    <a:ext uri="{9D8B030D-6E8A-4147-A177-3AD203B41FA5}">
                      <a16:colId xmlns:a16="http://schemas.microsoft.com/office/drawing/2014/main" val="1883630792"/>
                    </a:ext>
                  </a:extLst>
                </a:gridCol>
                <a:gridCol w="3760066">
                  <a:extLst>
                    <a:ext uri="{9D8B030D-6E8A-4147-A177-3AD203B41FA5}">
                      <a16:colId xmlns:a16="http://schemas.microsoft.com/office/drawing/2014/main" val="4131788873"/>
                    </a:ext>
                  </a:extLst>
                </a:gridCol>
                <a:gridCol w="1894055">
                  <a:extLst>
                    <a:ext uri="{9D8B030D-6E8A-4147-A177-3AD203B41FA5}">
                      <a16:colId xmlns:a16="http://schemas.microsoft.com/office/drawing/2014/main" val="574667022"/>
                    </a:ext>
                  </a:extLst>
                </a:gridCol>
                <a:gridCol w="978807">
                  <a:extLst>
                    <a:ext uri="{9D8B030D-6E8A-4147-A177-3AD203B41FA5}">
                      <a16:colId xmlns:a16="http://schemas.microsoft.com/office/drawing/2014/main" val="3385622209"/>
                    </a:ext>
                  </a:extLst>
                </a:gridCol>
              </a:tblGrid>
              <a:tr h="574609">
                <a:tc>
                  <a:txBody>
                    <a:bodyPr/>
                    <a:lstStyle/>
                    <a:p>
                      <a:pPr marL="0" marR="0" algn="r" rtl="0">
                        <a:lnSpc>
                          <a:spcPct val="200000"/>
                        </a:lnSpc>
                        <a:spcAft>
                          <a:spcPts val="1000"/>
                        </a:spcAft>
                      </a:pPr>
                      <a:r>
                        <a:rPr lang="ar-SA" sz="1600" b="1" kern="0">
                          <a:solidFill>
                            <a:srgbClr val="FFFFFF"/>
                          </a:solidFill>
                          <a:effectLst/>
                          <a:latin typeface="Calibri" panose="020F0502020204030204" pitchFamily="34" charset="0"/>
                          <a:ea typeface="Times New Roman" panose="02020603050405020304" pitchFamily="18" charset="0"/>
                          <a:cs typeface="Alexandria" pitchFamily="2" charset="-78"/>
                        </a:rPr>
                        <a:t>الفصل الدراسي</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4559" marR="4559" marT="455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solidFill>
                      <a:srgbClr val="00B0F0"/>
                    </a:solidFill>
                  </a:tcPr>
                </a:tc>
                <a:tc>
                  <a:txBody>
                    <a:bodyPr/>
                    <a:lstStyle/>
                    <a:p>
                      <a:pPr marL="0" marR="73025" algn="ctr" rtl="0">
                        <a:lnSpc>
                          <a:spcPct val="200000"/>
                        </a:lnSpc>
                        <a:spcAft>
                          <a:spcPts val="1000"/>
                        </a:spcAft>
                      </a:pPr>
                      <a:r>
                        <a:rPr lang="ar-SA" sz="1600" b="1" kern="0" dirty="0">
                          <a:solidFill>
                            <a:srgbClr val="FFFFFF"/>
                          </a:solidFill>
                          <a:effectLst/>
                          <a:latin typeface="Calibri" panose="020F0502020204030204" pitchFamily="34" charset="0"/>
                          <a:ea typeface="Times New Roman" panose="02020603050405020304" pitchFamily="18" charset="0"/>
                          <a:cs typeface="Alexandria" pitchFamily="2" charset="-78"/>
                        </a:rPr>
                        <a:t>المقرر</a:t>
                      </a:r>
                      <a:endParaRPr lang="en-US" sz="1600" kern="100" dirty="0">
                        <a:effectLst/>
                        <a:latin typeface="Calibri" panose="020F0502020204030204" pitchFamily="34" charset="0"/>
                        <a:ea typeface="Calibri" panose="020F0502020204030204" pitchFamily="34" charset="0"/>
                        <a:cs typeface="Arial" panose="020B0604020202020204" pitchFamily="34" charset="0"/>
                      </a:endParaRPr>
                    </a:p>
                  </a:txBody>
                  <a:tcPr marL="4559" marR="4559" marT="455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solidFill>
                      <a:srgbClr val="00B0F0"/>
                    </a:solidFill>
                  </a:tcPr>
                </a:tc>
                <a:tc>
                  <a:txBody>
                    <a:bodyPr/>
                    <a:lstStyle/>
                    <a:p>
                      <a:pPr marL="768350" marR="0" algn="ctr" rtl="0">
                        <a:lnSpc>
                          <a:spcPct val="200000"/>
                        </a:lnSpc>
                        <a:spcAft>
                          <a:spcPts val="1000"/>
                        </a:spcAft>
                      </a:pPr>
                      <a:r>
                        <a:rPr lang="ar-JO" sz="1600" b="1" kern="0">
                          <a:solidFill>
                            <a:srgbClr val="FFFFFF"/>
                          </a:solidFill>
                          <a:effectLst/>
                          <a:latin typeface="Calibri" panose="020F0502020204030204" pitchFamily="34" charset="0"/>
                          <a:ea typeface="Times New Roman" panose="02020603050405020304" pitchFamily="18" charset="0"/>
                          <a:cs typeface="Alexandria" pitchFamily="2" charset="-78"/>
                        </a:rPr>
                        <a:t>رمز</a:t>
                      </a:r>
                      <a:r>
                        <a:rPr lang="ar-SA" sz="1600" b="1" kern="0">
                          <a:solidFill>
                            <a:srgbClr val="FFFFFF"/>
                          </a:solidFill>
                          <a:effectLst/>
                          <a:latin typeface="Calibri" panose="020F0502020204030204" pitchFamily="34" charset="0"/>
                          <a:ea typeface="Times New Roman" panose="02020603050405020304" pitchFamily="18" charset="0"/>
                          <a:cs typeface="Alexandria" pitchFamily="2" charset="-78"/>
                        </a:rPr>
                        <a:t> المقرر</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4559" marR="4559" marT="455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solidFill>
                      <a:srgbClr val="00B0F0"/>
                    </a:solidFill>
                  </a:tcPr>
                </a:tc>
                <a:tc>
                  <a:txBody>
                    <a:bodyPr/>
                    <a:lstStyle/>
                    <a:p>
                      <a:pPr marL="0" marR="0" algn="ctr" rtl="0">
                        <a:lnSpc>
                          <a:spcPct val="200000"/>
                        </a:lnSpc>
                        <a:spcAft>
                          <a:spcPts val="1000"/>
                        </a:spcAft>
                      </a:pPr>
                      <a:r>
                        <a:rPr lang="ar-SA" sz="1600" b="1" kern="0">
                          <a:solidFill>
                            <a:srgbClr val="FFFFFF"/>
                          </a:solidFill>
                          <a:effectLst/>
                          <a:latin typeface="Calibri" panose="020F0502020204030204" pitchFamily="34" charset="0"/>
                          <a:ea typeface="Times New Roman" panose="02020603050405020304" pitchFamily="18" charset="0"/>
                          <a:cs typeface="Alexandria" pitchFamily="2" charset="-78"/>
                        </a:rPr>
                        <a:t>الساعات المعتمدة</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4559" marR="4559" marT="455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solidFill>
                      <a:srgbClr val="00B0F0"/>
                    </a:solidFill>
                  </a:tcPr>
                </a:tc>
                <a:extLst>
                  <a:ext uri="{0D108BD9-81ED-4DB2-BD59-A6C34878D82A}">
                    <a16:rowId xmlns:a16="http://schemas.microsoft.com/office/drawing/2014/main" val="4068473509"/>
                  </a:ext>
                </a:extLst>
              </a:tr>
              <a:tr h="377673">
                <a:tc rowSpan="3">
                  <a:txBody>
                    <a:bodyPr/>
                    <a:lstStyle/>
                    <a:p>
                      <a:pPr marL="0" marR="0" algn="r" rtl="0">
                        <a:lnSpc>
                          <a:spcPct val="200000"/>
                        </a:lnSpc>
                        <a:spcAft>
                          <a:spcPts val="1000"/>
                        </a:spcAft>
                      </a:pPr>
                      <a:r>
                        <a:rPr lang="ar-SA" sz="1600" b="1" kern="0">
                          <a:solidFill>
                            <a:srgbClr val="FFFFFF"/>
                          </a:solidFill>
                          <a:effectLst/>
                          <a:latin typeface="Calibri" panose="020F0502020204030204" pitchFamily="34" charset="0"/>
                          <a:ea typeface="Times New Roman" panose="02020603050405020304" pitchFamily="18" charset="0"/>
                          <a:cs typeface="Alexandria" pitchFamily="2" charset="-78"/>
                        </a:rPr>
                        <a:t>الفصل الأول</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4559" marR="4559" marT="455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0B0F0"/>
                    </a:solidFill>
                  </a:tcPr>
                </a:tc>
                <a:tc>
                  <a:txBody>
                    <a:bodyPr/>
                    <a:lstStyle/>
                    <a:p>
                      <a:pPr marL="0" marR="73025" algn="r" rtl="0">
                        <a:lnSpc>
                          <a:spcPct val="200000"/>
                        </a:lnSpc>
                        <a:spcAft>
                          <a:spcPts val="1000"/>
                        </a:spcAft>
                      </a:pPr>
                      <a:r>
                        <a:rPr lang="ar-SA" sz="1600" b="1" u="none" kern="0" dirty="0">
                          <a:solidFill>
                            <a:srgbClr val="000000"/>
                          </a:solidFill>
                          <a:effectLst/>
                          <a:latin typeface="Calibri" panose="020F0502020204030204" pitchFamily="34" charset="0"/>
                          <a:ea typeface="Times New Roman" panose="02020603050405020304" pitchFamily="18" charset="0"/>
                          <a:cs typeface="Alexandria" pitchFamily="2" charset="-78"/>
                        </a:rPr>
                        <a:t>اتجاهات معاصرة في القيادة التربوية</a:t>
                      </a:r>
                      <a:endParaRPr lang="en-US" sz="1600" u="none" kern="100" dirty="0">
                        <a:effectLst/>
                        <a:latin typeface="Calibri" panose="020F0502020204030204" pitchFamily="34" charset="0"/>
                        <a:ea typeface="Calibri" panose="020F0502020204030204" pitchFamily="34" charset="0"/>
                        <a:cs typeface="Arial" panose="020B0604020202020204" pitchFamily="34" charset="0"/>
                      </a:endParaRPr>
                    </a:p>
                  </a:txBody>
                  <a:tcPr marL="4559" marR="4559" marT="455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0B0F0"/>
                    </a:solidFill>
                  </a:tcPr>
                </a:tc>
                <a:tc>
                  <a:txBody>
                    <a:bodyPr/>
                    <a:lstStyle/>
                    <a:p>
                      <a:pPr marL="768350" marR="0" algn="r" rtl="0">
                        <a:lnSpc>
                          <a:spcPct val="200000"/>
                        </a:lnSpc>
                        <a:spcAft>
                          <a:spcPts val="1000"/>
                        </a:spcAft>
                      </a:pPr>
                      <a:r>
                        <a:rPr lang="en-GB" sz="1600" b="1" kern="0">
                          <a:solidFill>
                            <a:srgbClr val="000000"/>
                          </a:solidFill>
                          <a:effectLst/>
                          <a:latin typeface="Alexandria" pitchFamily="2" charset="-78"/>
                          <a:ea typeface="Times New Roman" panose="02020603050405020304" pitchFamily="18" charset="0"/>
                          <a:cs typeface="Arial" panose="020B0604020202020204" pitchFamily="34" charset="0"/>
                        </a:rPr>
                        <a:t>ELD 711</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4559" marR="4559" marT="455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0B0F0"/>
                    </a:solidFill>
                  </a:tcPr>
                </a:tc>
                <a:tc>
                  <a:txBody>
                    <a:bodyPr/>
                    <a:lstStyle/>
                    <a:p>
                      <a:pPr marL="0" marR="0" algn="r" rtl="0">
                        <a:lnSpc>
                          <a:spcPct val="200000"/>
                        </a:lnSpc>
                        <a:spcAft>
                          <a:spcPts val="1000"/>
                        </a:spcAft>
                      </a:pPr>
                      <a:r>
                        <a:rPr lang="en-GB" sz="1600" kern="0">
                          <a:solidFill>
                            <a:srgbClr val="000000"/>
                          </a:solidFill>
                          <a:effectLst/>
                          <a:latin typeface="Alexandria" pitchFamily="2" charset="-78"/>
                          <a:ea typeface="Times New Roman" panose="02020603050405020304" pitchFamily="18" charset="0"/>
                          <a:cs typeface="Arial" panose="020B0604020202020204" pitchFamily="34" charset="0"/>
                        </a:rPr>
                        <a:t>3 </a:t>
                      </a:r>
                      <a:r>
                        <a:rPr lang="ar-SA" sz="1600" kern="0">
                          <a:solidFill>
                            <a:srgbClr val="000000"/>
                          </a:solidFill>
                          <a:effectLst/>
                          <a:latin typeface="Calibri" panose="020F0502020204030204" pitchFamily="34" charset="0"/>
                          <a:ea typeface="Times New Roman" panose="02020603050405020304" pitchFamily="18" charset="0"/>
                          <a:cs typeface="Alexandria" pitchFamily="2" charset="-78"/>
                        </a:rPr>
                        <a:t>ساعات</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4559" marR="4559" marT="455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0B0F0"/>
                    </a:solidFill>
                  </a:tcPr>
                </a:tc>
                <a:extLst>
                  <a:ext uri="{0D108BD9-81ED-4DB2-BD59-A6C34878D82A}">
                    <a16:rowId xmlns:a16="http://schemas.microsoft.com/office/drawing/2014/main" val="1820027347"/>
                  </a:ext>
                </a:extLst>
              </a:tr>
              <a:tr h="377673">
                <a:tc vMerge="1">
                  <a:txBody>
                    <a:bodyPr/>
                    <a:lstStyle/>
                    <a:p>
                      <a:endParaRPr lang="en-US"/>
                    </a:p>
                  </a:txBody>
                  <a:tcPr/>
                </a:tc>
                <a:tc>
                  <a:txBody>
                    <a:bodyPr/>
                    <a:lstStyle/>
                    <a:p>
                      <a:pPr marL="0" marR="73025" algn="r" rtl="0">
                        <a:lnSpc>
                          <a:spcPct val="200000"/>
                        </a:lnSpc>
                        <a:spcAft>
                          <a:spcPts val="1000"/>
                        </a:spcAft>
                      </a:pPr>
                      <a:r>
                        <a:rPr lang="ar-SA" sz="1600" b="1" kern="0">
                          <a:solidFill>
                            <a:srgbClr val="000000"/>
                          </a:solidFill>
                          <a:effectLst/>
                          <a:latin typeface="Calibri" panose="020F0502020204030204" pitchFamily="34" charset="0"/>
                          <a:ea typeface="Times New Roman" panose="02020603050405020304" pitchFamily="18" charset="0"/>
                          <a:cs typeface="Alexandria" pitchFamily="2" charset="-78"/>
                        </a:rPr>
                        <a:t>التخطيط التربوي</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4559" marR="4559" marT="455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0B0F0"/>
                    </a:solidFill>
                  </a:tcPr>
                </a:tc>
                <a:tc>
                  <a:txBody>
                    <a:bodyPr/>
                    <a:lstStyle/>
                    <a:p>
                      <a:pPr marL="768350" marR="0" algn="r" rtl="0">
                        <a:lnSpc>
                          <a:spcPct val="200000"/>
                        </a:lnSpc>
                        <a:spcAft>
                          <a:spcPts val="1000"/>
                        </a:spcAft>
                      </a:pPr>
                      <a:r>
                        <a:rPr lang="en-GB" sz="1600" b="1" kern="0">
                          <a:solidFill>
                            <a:srgbClr val="000000"/>
                          </a:solidFill>
                          <a:effectLst/>
                          <a:latin typeface="Alexandria" pitchFamily="2" charset="-78"/>
                          <a:ea typeface="Times New Roman" panose="02020603050405020304" pitchFamily="18" charset="0"/>
                          <a:cs typeface="Arial" panose="020B0604020202020204" pitchFamily="34" charset="0"/>
                        </a:rPr>
                        <a:t>ELD 712</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4559" marR="4559" marT="455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0B0F0"/>
                    </a:solidFill>
                  </a:tcPr>
                </a:tc>
                <a:tc>
                  <a:txBody>
                    <a:bodyPr/>
                    <a:lstStyle/>
                    <a:p>
                      <a:pPr marL="0" marR="0" algn="r" rtl="0">
                        <a:lnSpc>
                          <a:spcPct val="200000"/>
                        </a:lnSpc>
                        <a:spcAft>
                          <a:spcPts val="1000"/>
                        </a:spcAft>
                      </a:pPr>
                      <a:r>
                        <a:rPr lang="en-GB" sz="1600" kern="0">
                          <a:solidFill>
                            <a:srgbClr val="000000"/>
                          </a:solidFill>
                          <a:effectLst/>
                          <a:latin typeface="Alexandria" pitchFamily="2" charset="-78"/>
                          <a:ea typeface="Times New Roman" panose="02020603050405020304" pitchFamily="18" charset="0"/>
                          <a:cs typeface="Arial" panose="020B0604020202020204" pitchFamily="34" charset="0"/>
                        </a:rPr>
                        <a:t>3 </a:t>
                      </a:r>
                      <a:r>
                        <a:rPr lang="ar-SA" sz="1600" kern="0">
                          <a:solidFill>
                            <a:srgbClr val="000000"/>
                          </a:solidFill>
                          <a:effectLst/>
                          <a:latin typeface="Calibri" panose="020F0502020204030204" pitchFamily="34" charset="0"/>
                          <a:ea typeface="Times New Roman" panose="02020603050405020304" pitchFamily="18" charset="0"/>
                          <a:cs typeface="Alexandria" pitchFamily="2" charset="-78"/>
                        </a:rPr>
                        <a:t>ساعات</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4559" marR="4559" marT="455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0B0F0"/>
                    </a:solidFill>
                  </a:tcPr>
                </a:tc>
                <a:extLst>
                  <a:ext uri="{0D108BD9-81ED-4DB2-BD59-A6C34878D82A}">
                    <a16:rowId xmlns:a16="http://schemas.microsoft.com/office/drawing/2014/main" val="533140766"/>
                  </a:ext>
                </a:extLst>
              </a:tr>
              <a:tr h="377673">
                <a:tc vMerge="1">
                  <a:txBody>
                    <a:bodyPr/>
                    <a:lstStyle/>
                    <a:p>
                      <a:endParaRPr lang="en-US"/>
                    </a:p>
                  </a:txBody>
                  <a:tcPr/>
                </a:tc>
                <a:tc>
                  <a:txBody>
                    <a:bodyPr/>
                    <a:lstStyle/>
                    <a:p>
                      <a:pPr marL="0" marR="73025" algn="r" rtl="0">
                        <a:lnSpc>
                          <a:spcPct val="200000"/>
                        </a:lnSpc>
                        <a:spcAft>
                          <a:spcPts val="1000"/>
                        </a:spcAft>
                      </a:pPr>
                      <a:r>
                        <a:rPr lang="ar-SA" sz="1600" b="1" kern="0">
                          <a:solidFill>
                            <a:srgbClr val="000000"/>
                          </a:solidFill>
                          <a:effectLst/>
                          <a:latin typeface="Calibri" panose="020F0502020204030204" pitchFamily="34" charset="0"/>
                          <a:ea typeface="Times New Roman" panose="02020603050405020304" pitchFamily="18" charset="0"/>
                          <a:cs typeface="Alexandria" pitchFamily="2" charset="-78"/>
                        </a:rPr>
                        <a:t>أساليب البحث</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4559" marR="4559" marT="455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0B0F0"/>
                    </a:solidFill>
                  </a:tcPr>
                </a:tc>
                <a:tc>
                  <a:txBody>
                    <a:bodyPr/>
                    <a:lstStyle/>
                    <a:p>
                      <a:pPr marL="768350" marR="0" algn="r" rtl="0">
                        <a:lnSpc>
                          <a:spcPct val="200000"/>
                        </a:lnSpc>
                        <a:spcAft>
                          <a:spcPts val="1000"/>
                        </a:spcAft>
                      </a:pPr>
                      <a:r>
                        <a:rPr lang="en-GB" sz="1600" b="1" kern="0">
                          <a:solidFill>
                            <a:srgbClr val="000000"/>
                          </a:solidFill>
                          <a:effectLst/>
                          <a:latin typeface="Alexandria" pitchFamily="2" charset="-78"/>
                          <a:ea typeface="Times New Roman" panose="02020603050405020304" pitchFamily="18" charset="0"/>
                          <a:cs typeface="Arial" panose="020B0604020202020204" pitchFamily="34" charset="0"/>
                        </a:rPr>
                        <a:t>RSC 701</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4559" marR="4559" marT="455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0B0F0"/>
                    </a:solidFill>
                  </a:tcPr>
                </a:tc>
                <a:tc>
                  <a:txBody>
                    <a:bodyPr/>
                    <a:lstStyle/>
                    <a:p>
                      <a:pPr marL="0" marR="0" algn="r" rtl="0">
                        <a:lnSpc>
                          <a:spcPct val="200000"/>
                        </a:lnSpc>
                        <a:spcAft>
                          <a:spcPts val="1000"/>
                        </a:spcAft>
                      </a:pPr>
                      <a:r>
                        <a:rPr lang="en-GB" sz="1600" kern="0">
                          <a:solidFill>
                            <a:srgbClr val="000000"/>
                          </a:solidFill>
                          <a:effectLst/>
                          <a:latin typeface="Alexandria" pitchFamily="2" charset="-78"/>
                          <a:ea typeface="Times New Roman" panose="02020603050405020304" pitchFamily="18" charset="0"/>
                          <a:cs typeface="Arial" panose="020B0604020202020204" pitchFamily="34" charset="0"/>
                        </a:rPr>
                        <a:t>3 </a:t>
                      </a:r>
                      <a:r>
                        <a:rPr lang="ar-SA" sz="1600" kern="0">
                          <a:solidFill>
                            <a:srgbClr val="000000"/>
                          </a:solidFill>
                          <a:effectLst/>
                          <a:latin typeface="Calibri" panose="020F0502020204030204" pitchFamily="34" charset="0"/>
                          <a:ea typeface="Times New Roman" panose="02020603050405020304" pitchFamily="18" charset="0"/>
                          <a:cs typeface="Alexandria" pitchFamily="2" charset="-78"/>
                        </a:rPr>
                        <a:t>ساعات</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4559" marR="4559" marT="455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0B0F0"/>
                    </a:solidFill>
                  </a:tcPr>
                </a:tc>
                <a:extLst>
                  <a:ext uri="{0D108BD9-81ED-4DB2-BD59-A6C34878D82A}">
                    <a16:rowId xmlns:a16="http://schemas.microsoft.com/office/drawing/2014/main" val="186583078"/>
                  </a:ext>
                </a:extLst>
              </a:tr>
              <a:tr h="377673">
                <a:tc rowSpan="4">
                  <a:txBody>
                    <a:bodyPr/>
                    <a:lstStyle/>
                    <a:p>
                      <a:pPr marL="0" marR="0" algn="r" rtl="0">
                        <a:lnSpc>
                          <a:spcPct val="200000"/>
                        </a:lnSpc>
                        <a:spcAft>
                          <a:spcPts val="1000"/>
                        </a:spcAft>
                      </a:pPr>
                      <a:r>
                        <a:rPr lang="ar-SA" sz="1600" b="1" kern="0">
                          <a:solidFill>
                            <a:srgbClr val="FFFFFF"/>
                          </a:solidFill>
                          <a:effectLst/>
                          <a:latin typeface="Calibri" panose="020F0502020204030204" pitchFamily="34" charset="0"/>
                          <a:ea typeface="Times New Roman" panose="02020603050405020304" pitchFamily="18" charset="0"/>
                          <a:cs typeface="Alexandria" pitchFamily="2" charset="-78"/>
                        </a:rPr>
                        <a:t>الفصل الثاني</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4559" marR="4559" marT="455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0B0F0"/>
                    </a:solidFill>
                  </a:tcPr>
                </a:tc>
                <a:tc>
                  <a:txBody>
                    <a:bodyPr/>
                    <a:lstStyle/>
                    <a:p>
                      <a:pPr marL="0" marR="73025" algn="r" rtl="0">
                        <a:lnSpc>
                          <a:spcPct val="200000"/>
                        </a:lnSpc>
                        <a:spcAft>
                          <a:spcPts val="1000"/>
                        </a:spcAft>
                      </a:pPr>
                      <a:r>
                        <a:rPr lang="ar-SA" sz="1600" b="1" kern="0">
                          <a:solidFill>
                            <a:srgbClr val="000000"/>
                          </a:solidFill>
                          <a:effectLst/>
                          <a:latin typeface="Calibri" panose="020F0502020204030204" pitchFamily="34" charset="0"/>
                          <a:ea typeface="Times New Roman" panose="02020603050405020304" pitchFamily="18" charset="0"/>
                          <a:cs typeface="Alexandria" pitchFamily="2" charset="-78"/>
                        </a:rPr>
                        <a:t>سياسات التعليم</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4559" marR="4559" marT="455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0B0F0"/>
                    </a:solidFill>
                  </a:tcPr>
                </a:tc>
                <a:tc>
                  <a:txBody>
                    <a:bodyPr/>
                    <a:lstStyle/>
                    <a:p>
                      <a:pPr marL="768350" marR="0" algn="r" rtl="0">
                        <a:lnSpc>
                          <a:spcPct val="200000"/>
                        </a:lnSpc>
                        <a:spcAft>
                          <a:spcPts val="1000"/>
                        </a:spcAft>
                      </a:pPr>
                      <a:r>
                        <a:rPr lang="en-GB" sz="1600" b="1" kern="0">
                          <a:solidFill>
                            <a:srgbClr val="000000"/>
                          </a:solidFill>
                          <a:effectLst/>
                          <a:latin typeface="Alexandria" pitchFamily="2" charset="-78"/>
                          <a:ea typeface="Times New Roman" panose="02020603050405020304" pitchFamily="18" charset="0"/>
                          <a:cs typeface="Arial" panose="020B0604020202020204" pitchFamily="34" charset="0"/>
                        </a:rPr>
                        <a:t>ELD 721</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4559" marR="4559" marT="455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0B0F0"/>
                    </a:solidFill>
                  </a:tcPr>
                </a:tc>
                <a:tc>
                  <a:txBody>
                    <a:bodyPr/>
                    <a:lstStyle/>
                    <a:p>
                      <a:pPr marL="0" marR="0" algn="r" rtl="0">
                        <a:lnSpc>
                          <a:spcPct val="200000"/>
                        </a:lnSpc>
                        <a:spcAft>
                          <a:spcPts val="1000"/>
                        </a:spcAft>
                      </a:pPr>
                      <a:r>
                        <a:rPr lang="en-GB" sz="1600" kern="0">
                          <a:solidFill>
                            <a:srgbClr val="000000"/>
                          </a:solidFill>
                          <a:effectLst/>
                          <a:latin typeface="Alexandria" pitchFamily="2" charset="-78"/>
                          <a:ea typeface="Times New Roman" panose="02020603050405020304" pitchFamily="18" charset="0"/>
                          <a:cs typeface="Arial" panose="020B0604020202020204" pitchFamily="34" charset="0"/>
                        </a:rPr>
                        <a:t>3 </a:t>
                      </a:r>
                      <a:r>
                        <a:rPr lang="ar-SA" sz="1600" kern="0">
                          <a:solidFill>
                            <a:srgbClr val="000000"/>
                          </a:solidFill>
                          <a:effectLst/>
                          <a:latin typeface="Calibri" panose="020F0502020204030204" pitchFamily="34" charset="0"/>
                          <a:ea typeface="Times New Roman" panose="02020603050405020304" pitchFamily="18" charset="0"/>
                          <a:cs typeface="Alexandria" pitchFamily="2" charset="-78"/>
                        </a:rPr>
                        <a:t>ساعات</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4559" marR="4559" marT="455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0B0F0"/>
                    </a:solidFill>
                  </a:tcPr>
                </a:tc>
                <a:extLst>
                  <a:ext uri="{0D108BD9-81ED-4DB2-BD59-A6C34878D82A}">
                    <a16:rowId xmlns:a16="http://schemas.microsoft.com/office/drawing/2014/main" val="1469399238"/>
                  </a:ext>
                </a:extLst>
              </a:tr>
              <a:tr h="377673">
                <a:tc vMerge="1">
                  <a:txBody>
                    <a:bodyPr/>
                    <a:lstStyle/>
                    <a:p>
                      <a:endParaRPr lang="en-US"/>
                    </a:p>
                  </a:txBody>
                  <a:tcPr/>
                </a:tc>
                <a:tc>
                  <a:txBody>
                    <a:bodyPr/>
                    <a:lstStyle/>
                    <a:p>
                      <a:pPr marL="0" marR="73025" algn="r" rtl="0">
                        <a:lnSpc>
                          <a:spcPct val="200000"/>
                        </a:lnSpc>
                        <a:spcAft>
                          <a:spcPts val="1000"/>
                        </a:spcAft>
                      </a:pPr>
                      <a:r>
                        <a:rPr lang="ar-SA" sz="1600" b="1" kern="0">
                          <a:solidFill>
                            <a:srgbClr val="000000"/>
                          </a:solidFill>
                          <a:effectLst/>
                          <a:latin typeface="Calibri" panose="020F0502020204030204" pitchFamily="34" charset="0"/>
                          <a:ea typeface="Times New Roman" panose="02020603050405020304" pitchFamily="18" charset="0"/>
                          <a:cs typeface="Alexandria" pitchFamily="2" charset="-78"/>
                        </a:rPr>
                        <a:t>نظريات القيادة التربوية</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4559" marR="4559" marT="455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0B0F0"/>
                    </a:solidFill>
                  </a:tcPr>
                </a:tc>
                <a:tc>
                  <a:txBody>
                    <a:bodyPr/>
                    <a:lstStyle/>
                    <a:p>
                      <a:pPr marL="768350" marR="0" algn="r" rtl="0">
                        <a:lnSpc>
                          <a:spcPct val="200000"/>
                        </a:lnSpc>
                        <a:spcAft>
                          <a:spcPts val="1000"/>
                        </a:spcAft>
                      </a:pPr>
                      <a:r>
                        <a:rPr lang="en-GB" sz="1600" b="1" kern="0">
                          <a:solidFill>
                            <a:srgbClr val="000000"/>
                          </a:solidFill>
                          <a:effectLst/>
                          <a:latin typeface="Alexandria" pitchFamily="2" charset="-78"/>
                          <a:ea typeface="Times New Roman" panose="02020603050405020304" pitchFamily="18" charset="0"/>
                          <a:cs typeface="Arial" panose="020B0604020202020204" pitchFamily="34" charset="0"/>
                        </a:rPr>
                        <a:t>ELD 723</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4559" marR="4559" marT="455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0B0F0"/>
                    </a:solidFill>
                  </a:tcPr>
                </a:tc>
                <a:tc>
                  <a:txBody>
                    <a:bodyPr/>
                    <a:lstStyle/>
                    <a:p>
                      <a:pPr marL="0" marR="0" algn="r" rtl="0">
                        <a:lnSpc>
                          <a:spcPct val="200000"/>
                        </a:lnSpc>
                        <a:spcAft>
                          <a:spcPts val="1000"/>
                        </a:spcAft>
                      </a:pPr>
                      <a:r>
                        <a:rPr lang="en-GB" sz="1600" kern="0">
                          <a:solidFill>
                            <a:srgbClr val="000000"/>
                          </a:solidFill>
                          <a:effectLst/>
                          <a:latin typeface="Alexandria" pitchFamily="2" charset="-78"/>
                          <a:ea typeface="Times New Roman" panose="02020603050405020304" pitchFamily="18" charset="0"/>
                          <a:cs typeface="Arial" panose="020B0604020202020204" pitchFamily="34" charset="0"/>
                        </a:rPr>
                        <a:t>3 </a:t>
                      </a:r>
                      <a:r>
                        <a:rPr lang="ar-SA" sz="1600" kern="0">
                          <a:solidFill>
                            <a:srgbClr val="000000"/>
                          </a:solidFill>
                          <a:effectLst/>
                          <a:latin typeface="Calibri" panose="020F0502020204030204" pitchFamily="34" charset="0"/>
                          <a:ea typeface="Times New Roman" panose="02020603050405020304" pitchFamily="18" charset="0"/>
                          <a:cs typeface="Alexandria" pitchFamily="2" charset="-78"/>
                        </a:rPr>
                        <a:t>ساعات</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4559" marR="4559" marT="455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0B0F0"/>
                    </a:solidFill>
                  </a:tcPr>
                </a:tc>
                <a:extLst>
                  <a:ext uri="{0D108BD9-81ED-4DB2-BD59-A6C34878D82A}">
                    <a16:rowId xmlns:a16="http://schemas.microsoft.com/office/drawing/2014/main" val="1359359979"/>
                  </a:ext>
                </a:extLst>
              </a:tr>
              <a:tr h="377673">
                <a:tc vMerge="1">
                  <a:txBody>
                    <a:bodyPr/>
                    <a:lstStyle/>
                    <a:p>
                      <a:endParaRPr lang="en-US"/>
                    </a:p>
                  </a:txBody>
                  <a:tcPr/>
                </a:tc>
                <a:tc>
                  <a:txBody>
                    <a:bodyPr/>
                    <a:lstStyle/>
                    <a:p>
                      <a:pPr marL="0" marR="73025" algn="r" rtl="0">
                        <a:lnSpc>
                          <a:spcPct val="200000"/>
                        </a:lnSpc>
                        <a:spcAft>
                          <a:spcPts val="1000"/>
                        </a:spcAft>
                      </a:pPr>
                      <a:r>
                        <a:rPr lang="ar-SA" sz="1600" b="1" kern="0" dirty="0">
                          <a:solidFill>
                            <a:schemeClr val="bg1"/>
                          </a:solidFill>
                          <a:effectLst/>
                          <a:latin typeface="Calibri" panose="020F0502020204030204" pitchFamily="34" charset="0"/>
                          <a:ea typeface="Times New Roman" panose="02020603050405020304" pitchFamily="18" charset="0"/>
                          <a:cs typeface="Alexandria" pitchFamily="2" charset="-78"/>
                        </a:rPr>
                        <a:t>ريادة الأعمال والابتكار</a:t>
                      </a:r>
                      <a:endParaRPr lang="en-US" sz="16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4559" marR="4559" marT="455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0B0F0"/>
                    </a:solidFill>
                  </a:tcPr>
                </a:tc>
                <a:tc>
                  <a:txBody>
                    <a:bodyPr/>
                    <a:lstStyle/>
                    <a:p>
                      <a:pPr marL="768350" marR="0" algn="r" rtl="0">
                        <a:lnSpc>
                          <a:spcPct val="200000"/>
                        </a:lnSpc>
                        <a:spcAft>
                          <a:spcPts val="1000"/>
                        </a:spcAft>
                      </a:pPr>
                      <a:r>
                        <a:rPr lang="en-GB" sz="1600" b="1" kern="0">
                          <a:solidFill>
                            <a:srgbClr val="000000"/>
                          </a:solidFill>
                          <a:effectLst/>
                          <a:latin typeface="Alexandria" pitchFamily="2" charset="-78"/>
                          <a:ea typeface="Times New Roman" panose="02020603050405020304" pitchFamily="18" charset="0"/>
                          <a:cs typeface="Arial" panose="020B0604020202020204" pitchFamily="34" charset="0"/>
                        </a:rPr>
                        <a:t>LDR 725</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4559" marR="4559" marT="455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0B0F0"/>
                    </a:solidFill>
                  </a:tcPr>
                </a:tc>
                <a:tc>
                  <a:txBody>
                    <a:bodyPr/>
                    <a:lstStyle/>
                    <a:p>
                      <a:pPr marL="0" marR="0" algn="r" rtl="0">
                        <a:lnSpc>
                          <a:spcPct val="200000"/>
                        </a:lnSpc>
                        <a:spcAft>
                          <a:spcPts val="1000"/>
                        </a:spcAft>
                      </a:pPr>
                      <a:r>
                        <a:rPr lang="en-GB" sz="1600" kern="0">
                          <a:solidFill>
                            <a:srgbClr val="000000"/>
                          </a:solidFill>
                          <a:effectLst/>
                          <a:latin typeface="Alexandria" pitchFamily="2" charset="-78"/>
                          <a:ea typeface="Times New Roman" panose="02020603050405020304" pitchFamily="18" charset="0"/>
                          <a:cs typeface="Arial" panose="020B0604020202020204" pitchFamily="34" charset="0"/>
                        </a:rPr>
                        <a:t>3 </a:t>
                      </a:r>
                      <a:r>
                        <a:rPr lang="ar-SA" sz="1600" kern="0">
                          <a:solidFill>
                            <a:srgbClr val="000000"/>
                          </a:solidFill>
                          <a:effectLst/>
                          <a:latin typeface="Calibri" panose="020F0502020204030204" pitchFamily="34" charset="0"/>
                          <a:ea typeface="Times New Roman" panose="02020603050405020304" pitchFamily="18" charset="0"/>
                          <a:cs typeface="Alexandria" pitchFamily="2" charset="-78"/>
                        </a:rPr>
                        <a:t>ساعات</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4559" marR="4559" marT="455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0B0F0"/>
                    </a:solidFill>
                  </a:tcPr>
                </a:tc>
                <a:extLst>
                  <a:ext uri="{0D108BD9-81ED-4DB2-BD59-A6C34878D82A}">
                    <a16:rowId xmlns:a16="http://schemas.microsoft.com/office/drawing/2014/main" val="454389647"/>
                  </a:ext>
                </a:extLst>
              </a:tr>
              <a:tr h="377673">
                <a:tc vMerge="1">
                  <a:txBody>
                    <a:bodyPr/>
                    <a:lstStyle/>
                    <a:p>
                      <a:endParaRPr lang="en-US"/>
                    </a:p>
                  </a:txBody>
                  <a:tcPr/>
                </a:tc>
                <a:tc>
                  <a:txBody>
                    <a:bodyPr/>
                    <a:lstStyle/>
                    <a:p>
                      <a:pPr marL="0" marR="73025" algn="r" rtl="0">
                        <a:lnSpc>
                          <a:spcPct val="200000"/>
                        </a:lnSpc>
                        <a:spcAft>
                          <a:spcPts val="1000"/>
                        </a:spcAft>
                      </a:pPr>
                      <a:r>
                        <a:rPr lang="ar-SA" sz="1600" b="1" kern="0">
                          <a:solidFill>
                            <a:srgbClr val="000000"/>
                          </a:solidFill>
                          <a:effectLst/>
                          <a:latin typeface="Calibri" panose="020F0502020204030204" pitchFamily="34" charset="0"/>
                          <a:ea typeface="Times New Roman" panose="02020603050405020304" pitchFamily="18" charset="0"/>
                          <a:cs typeface="Alexandria" pitchFamily="2" charset="-78"/>
                        </a:rPr>
                        <a:t>قيادة التغيرات</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4559" marR="4559" marT="455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0B0F0"/>
                    </a:solidFill>
                  </a:tcPr>
                </a:tc>
                <a:tc>
                  <a:txBody>
                    <a:bodyPr/>
                    <a:lstStyle/>
                    <a:p>
                      <a:pPr marL="768350" marR="0" algn="r" rtl="0">
                        <a:lnSpc>
                          <a:spcPct val="200000"/>
                        </a:lnSpc>
                        <a:spcAft>
                          <a:spcPts val="1000"/>
                        </a:spcAft>
                      </a:pPr>
                      <a:r>
                        <a:rPr lang="en-GB" sz="1600" b="1" kern="0">
                          <a:solidFill>
                            <a:srgbClr val="000000"/>
                          </a:solidFill>
                          <a:effectLst/>
                          <a:latin typeface="Alexandria" pitchFamily="2" charset="-78"/>
                          <a:ea typeface="Times New Roman" panose="02020603050405020304" pitchFamily="18" charset="0"/>
                          <a:cs typeface="Arial" panose="020B0604020202020204" pitchFamily="34" charset="0"/>
                        </a:rPr>
                        <a:t>LDR 721</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4559" marR="4559" marT="455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0B0F0"/>
                    </a:solidFill>
                  </a:tcPr>
                </a:tc>
                <a:tc>
                  <a:txBody>
                    <a:bodyPr/>
                    <a:lstStyle/>
                    <a:p>
                      <a:pPr marL="0" marR="0" algn="r" rtl="0">
                        <a:lnSpc>
                          <a:spcPct val="200000"/>
                        </a:lnSpc>
                        <a:spcAft>
                          <a:spcPts val="1000"/>
                        </a:spcAft>
                      </a:pPr>
                      <a:r>
                        <a:rPr lang="en-GB" sz="1600" kern="0">
                          <a:solidFill>
                            <a:srgbClr val="000000"/>
                          </a:solidFill>
                          <a:effectLst/>
                          <a:latin typeface="Alexandria" pitchFamily="2" charset="-78"/>
                          <a:ea typeface="Times New Roman" panose="02020603050405020304" pitchFamily="18" charset="0"/>
                          <a:cs typeface="Arial" panose="020B0604020202020204" pitchFamily="34" charset="0"/>
                        </a:rPr>
                        <a:t>3 </a:t>
                      </a:r>
                      <a:r>
                        <a:rPr lang="ar-SA" sz="1600" kern="0">
                          <a:solidFill>
                            <a:srgbClr val="000000"/>
                          </a:solidFill>
                          <a:effectLst/>
                          <a:latin typeface="Calibri" panose="020F0502020204030204" pitchFamily="34" charset="0"/>
                          <a:ea typeface="Times New Roman" panose="02020603050405020304" pitchFamily="18" charset="0"/>
                          <a:cs typeface="Alexandria" pitchFamily="2" charset="-78"/>
                        </a:rPr>
                        <a:t>ساعات</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4559" marR="4559" marT="455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0B0F0"/>
                    </a:solidFill>
                  </a:tcPr>
                </a:tc>
                <a:extLst>
                  <a:ext uri="{0D108BD9-81ED-4DB2-BD59-A6C34878D82A}">
                    <a16:rowId xmlns:a16="http://schemas.microsoft.com/office/drawing/2014/main" val="1323849454"/>
                  </a:ext>
                </a:extLst>
              </a:tr>
              <a:tr h="377673">
                <a:tc rowSpan="3">
                  <a:txBody>
                    <a:bodyPr/>
                    <a:lstStyle/>
                    <a:p>
                      <a:pPr marL="0" marR="0" algn="r" rtl="0">
                        <a:lnSpc>
                          <a:spcPct val="200000"/>
                        </a:lnSpc>
                        <a:spcAft>
                          <a:spcPts val="1000"/>
                        </a:spcAft>
                      </a:pPr>
                      <a:r>
                        <a:rPr lang="ar-SA" sz="1600" b="1" kern="0">
                          <a:solidFill>
                            <a:srgbClr val="FFFFFF"/>
                          </a:solidFill>
                          <a:effectLst/>
                          <a:latin typeface="Calibri" panose="020F0502020204030204" pitchFamily="34" charset="0"/>
                          <a:ea typeface="Times New Roman" panose="02020603050405020304" pitchFamily="18" charset="0"/>
                          <a:cs typeface="Alexandria" pitchFamily="2" charset="-78"/>
                        </a:rPr>
                        <a:t>الفصل الثالث</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4559" marR="4559" marT="455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0B0F0"/>
                    </a:solidFill>
                  </a:tcPr>
                </a:tc>
                <a:tc>
                  <a:txBody>
                    <a:bodyPr/>
                    <a:lstStyle/>
                    <a:p>
                      <a:pPr marL="0" marR="73025" algn="r" rtl="0">
                        <a:lnSpc>
                          <a:spcPct val="200000"/>
                        </a:lnSpc>
                        <a:spcAft>
                          <a:spcPts val="1000"/>
                        </a:spcAft>
                      </a:pPr>
                      <a:r>
                        <a:rPr lang="ar-SA" sz="1600" b="1" kern="0">
                          <a:solidFill>
                            <a:srgbClr val="000000"/>
                          </a:solidFill>
                          <a:effectLst/>
                          <a:latin typeface="Calibri" panose="020F0502020204030204" pitchFamily="34" charset="0"/>
                          <a:ea typeface="Times New Roman" panose="02020603050405020304" pitchFamily="18" charset="0"/>
                          <a:cs typeface="Alexandria" pitchFamily="2" charset="-78"/>
                        </a:rPr>
                        <a:t>تكنولوجيا التعليم</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4559" marR="4559" marT="455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0B0F0"/>
                    </a:solidFill>
                  </a:tcPr>
                </a:tc>
                <a:tc>
                  <a:txBody>
                    <a:bodyPr/>
                    <a:lstStyle/>
                    <a:p>
                      <a:pPr marL="768350" marR="0" algn="r" rtl="0">
                        <a:lnSpc>
                          <a:spcPct val="200000"/>
                        </a:lnSpc>
                        <a:spcAft>
                          <a:spcPts val="1000"/>
                        </a:spcAft>
                      </a:pPr>
                      <a:r>
                        <a:rPr lang="en-GB" sz="1600" b="1" kern="0">
                          <a:solidFill>
                            <a:srgbClr val="000000"/>
                          </a:solidFill>
                          <a:effectLst/>
                          <a:latin typeface="Alexandria" pitchFamily="2" charset="-78"/>
                          <a:ea typeface="Times New Roman" panose="02020603050405020304" pitchFamily="18" charset="0"/>
                          <a:cs typeface="Arial" panose="020B0604020202020204" pitchFamily="34" charset="0"/>
                        </a:rPr>
                        <a:t>ELD 731</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4559" marR="4559" marT="455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0B0F0"/>
                    </a:solidFill>
                  </a:tcPr>
                </a:tc>
                <a:tc>
                  <a:txBody>
                    <a:bodyPr/>
                    <a:lstStyle/>
                    <a:p>
                      <a:pPr marL="0" marR="0" algn="r" rtl="0">
                        <a:lnSpc>
                          <a:spcPct val="200000"/>
                        </a:lnSpc>
                        <a:spcAft>
                          <a:spcPts val="1000"/>
                        </a:spcAft>
                      </a:pPr>
                      <a:r>
                        <a:rPr lang="en-GB" sz="1600" kern="0">
                          <a:solidFill>
                            <a:srgbClr val="000000"/>
                          </a:solidFill>
                          <a:effectLst/>
                          <a:latin typeface="Alexandria" pitchFamily="2" charset="-78"/>
                          <a:ea typeface="Times New Roman" panose="02020603050405020304" pitchFamily="18" charset="0"/>
                          <a:cs typeface="Arial" panose="020B0604020202020204" pitchFamily="34" charset="0"/>
                        </a:rPr>
                        <a:t>3 </a:t>
                      </a:r>
                      <a:r>
                        <a:rPr lang="ar-SA" sz="1600" kern="0">
                          <a:solidFill>
                            <a:srgbClr val="000000"/>
                          </a:solidFill>
                          <a:effectLst/>
                          <a:latin typeface="Calibri" panose="020F0502020204030204" pitchFamily="34" charset="0"/>
                          <a:ea typeface="Times New Roman" panose="02020603050405020304" pitchFamily="18" charset="0"/>
                          <a:cs typeface="Alexandria" pitchFamily="2" charset="-78"/>
                        </a:rPr>
                        <a:t>ساعات</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4559" marR="4559" marT="455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0B0F0"/>
                    </a:solidFill>
                  </a:tcPr>
                </a:tc>
                <a:extLst>
                  <a:ext uri="{0D108BD9-81ED-4DB2-BD59-A6C34878D82A}">
                    <a16:rowId xmlns:a16="http://schemas.microsoft.com/office/drawing/2014/main" val="3999094105"/>
                  </a:ext>
                </a:extLst>
              </a:tr>
              <a:tr h="377673">
                <a:tc vMerge="1">
                  <a:txBody>
                    <a:bodyPr/>
                    <a:lstStyle/>
                    <a:p>
                      <a:endParaRPr lang="en-US"/>
                    </a:p>
                  </a:txBody>
                  <a:tcPr/>
                </a:tc>
                <a:tc>
                  <a:txBody>
                    <a:bodyPr/>
                    <a:lstStyle/>
                    <a:p>
                      <a:pPr marL="0" marR="73025" algn="r" rtl="0">
                        <a:lnSpc>
                          <a:spcPct val="200000"/>
                        </a:lnSpc>
                        <a:spcAft>
                          <a:spcPts val="1000"/>
                        </a:spcAft>
                      </a:pPr>
                      <a:r>
                        <a:rPr lang="ar-SA" sz="1600" b="1" kern="0">
                          <a:solidFill>
                            <a:srgbClr val="000000"/>
                          </a:solidFill>
                          <a:effectLst/>
                          <a:latin typeface="Calibri" panose="020F0502020204030204" pitchFamily="34" charset="0"/>
                          <a:ea typeface="Times New Roman" panose="02020603050405020304" pitchFamily="18" charset="0"/>
                          <a:cs typeface="Alexandria" pitchFamily="2" charset="-78"/>
                        </a:rPr>
                        <a:t>الاتصالات والقيادة</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4559" marR="4559" marT="455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0B0F0"/>
                    </a:solidFill>
                  </a:tcPr>
                </a:tc>
                <a:tc>
                  <a:txBody>
                    <a:bodyPr/>
                    <a:lstStyle/>
                    <a:p>
                      <a:pPr marL="768350" marR="0" algn="r" rtl="0">
                        <a:lnSpc>
                          <a:spcPct val="200000"/>
                        </a:lnSpc>
                        <a:spcAft>
                          <a:spcPts val="1000"/>
                        </a:spcAft>
                      </a:pPr>
                      <a:r>
                        <a:rPr lang="en-GB" sz="1600" b="1" kern="0">
                          <a:solidFill>
                            <a:srgbClr val="000000"/>
                          </a:solidFill>
                          <a:effectLst/>
                          <a:latin typeface="Alexandria" pitchFamily="2" charset="-78"/>
                          <a:ea typeface="Times New Roman" panose="02020603050405020304" pitchFamily="18" charset="0"/>
                          <a:cs typeface="Arial" panose="020B0604020202020204" pitchFamily="34" charset="0"/>
                        </a:rPr>
                        <a:t>LDR 726</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4559" marR="4559" marT="455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0B0F0"/>
                    </a:solidFill>
                  </a:tcPr>
                </a:tc>
                <a:tc>
                  <a:txBody>
                    <a:bodyPr/>
                    <a:lstStyle/>
                    <a:p>
                      <a:pPr marL="0" marR="0" algn="r" rtl="0">
                        <a:lnSpc>
                          <a:spcPct val="200000"/>
                        </a:lnSpc>
                        <a:spcAft>
                          <a:spcPts val="1000"/>
                        </a:spcAft>
                      </a:pPr>
                      <a:r>
                        <a:rPr lang="en-GB" sz="1600" kern="0">
                          <a:solidFill>
                            <a:srgbClr val="000000"/>
                          </a:solidFill>
                          <a:effectLst/>
                          <a:latin typeface="Alexandria" pitchFamily="2" charset="-78"/>
                          <a:ea typeface="Times New Roman" panose="02020603050405020304" pitchFamily="18" charset="0"/>
                          <a:cs typeface="Arial" panose="020B0604020202020204" pitchFamily="34" charset="0"/>
                        </a:rPr>
                        <a:t>3 </a:t>
                      </a:r>
                      <a:r>
                        <a:rPr lang="ar-SA" sz="1600" kern="0">
                          <a:solidFill>
                            <a:srgbClr val="000000"/>
                          </a:solidFill>
                          <a:effectLst/>
                          <a:latin typeface="Calibri" panose="020F0502020204030204" pitchFamily="34" charset="0"/>
                          <a:ea typeface="Times New Roman" panose="02020603050405020304" pitchFamily="18" charset="0"/>
                          <a:cs typeface="Alexandria" pitchFamily="2" charset="-78"/>
                        </a:rPr>
                        <a:t>ساعات</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4559" marR="4559" marT="455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0B0F0"/>
                    </a:solidFill>
                  </a:tcPr>
                </a:tc>
                <a:extLst>
                  <a:ext uri="{0D108BD9-81ED-4DB2-BD59-A6C34878D82A}">
                    <a16:rowId xmlns:a16="http://schemas.microsoft.com/office/drawing/2014/main" val="3927201345"/>
                  </a:ext>
                </a:extLst>
              </a:tr>
              <a:tr h="377673">
                <a:tc vMerge="1">
                  <a:txBody>
                    <a:bodyPr/>
                    <a:lstStyle/>
                    <a:p>
                      <a:endParaRPr lang="en-US"/>
                    </a:p>
                  </a:txBody>
                  <a:tcPr/>
                </a:tc>
                <a:tc>
                  <a:txBody>
                    <a:bodyPr/>
                    <a:lstStyle/>
                    <a:p>
                      <a:pPr marL="0" marR="73025" algn="r" rtl="0">
                        <a:lnSpc>
                          <a:spcPct val="200000"/>
                        </a:lnSpc>
                        <a:spcAft>
                          <a:spcPts val="1000"/>
                        </a:spcAft>
                      </a:pPr>
                      <a:r>
                        <a:rPr lang="ar-SA" sz="1600" b="1" kern="0">
                          <a:solidFill>
                            <a:srgbClr val="000000"/>
                          </a:solidFill>
                          <a:effectLst/>
                          <a:latin typeface="Calibri" panose="020F0502020204030204" pitchFamily="34" charset="0"/>
                          <a:ea typeface="Times New Roman" panose="02020603050405020304" pitchFamily="18" charset="0"/>
                          <a:cs typeface="Alexandria" pitchFamily="2" charset="-78"/>
                        </a:rPr>
                        <a:t>الأخلاقيات في القيادة</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4559" marR="4559" marT="455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0B0F0"/>
                    </a:solidFill>
                  </a:tcPr>
                </a:tc>
                <a:tc>
                  <a:txBody>
                    <a:bodyPr/>
                    <a:lstStyle/>
                    <a:p>
                      <a:pPr marL="768350" marR="0" algn="r" rtl="0">
                        <a:lnSpc>
                          <a:spcPct val="200000"/>
                        </a:lnSpc>
                        <a:spcAft>
                          <a:spcPts val="1000"/>
                        </a:spcAft>
                      </a:pPr>
                      <a:r>
                        <a:rPr lang="en-GB" sz="1600" b="1" kern="0">
                          <a:solidFill>
                            <a:srgbClr val="000000"/>
                          </a:solidFill>
                          <a:effectLst/>
                          <a:latin typeface="Alexandria" pitchFamily="2" charset="-78"/>
                          <a:ea typeface="Times New Roman" panose="02020603050405020304" pitchFamily="18" charset="0"/>
                          <a:cs typeface="Arial" panose="020B0604020202020204" pitchFamily="34" charset="0"/>
                        </a:rPr>
                        <a:t>LDR 737</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4559" marR="4559" marT="455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0B0F0"/>
                    </a:solidFill>
                  </a:tcPr>
                </a:tc>
                <a:tc>
                  <a:txBody>
                    <a:bodyPr/>
                    <a:lstStyle/>
                    <a:p>
                      <a:pPr marL="0" marR="0" algn="r" rtl="0">
                        <a:lnSpc>
                          <a:spcPct val="200000"/>
                        </a:lnSpc>
                        <a:spcAft>
                          <a:spcPts val="1000"/>
                        </a:spcAft>
                      </a:pPr>
                      <a:r>
                        <a:rPr lang="en-GB" sz="1600" kern="0" dirty="0">
                          <a:solidFill>
                            <a:srgbClr val="000000"/>
                          </a:solidFill>
                          <a:effectLst/>
                          <a:latin typeface="Alexandria" pitchFamily="2" charset="-78"/>
                          <a:ea typeface="Times New Roman" panose="02020603050405020304" pitchFamily="18" charset="0"/>
                          <a:cs typeface="Arial" panose="020B0604020202020204" pitchFamily="34" charset="0"/>
                        </a:rPr>
                        <a:t>3 </a:t>
                      </a:r>
                      <a:r>
                        <a:rPr lang="ar-SA" sz="1600" kern="0" dirty="0">
                          <a:solidFill>
                            <a:srgbClr val="000000"/>
                          </a:solidFill>
                          <a:effectLst/>
                          <a:latin typeface="Calibri" panose="020F0502020204030204" pitchFamily="34" charset="0"/>
                          <a:ea typeface="Times New Roman" panose="02020603050405020304" pitchFamily="18" charset="0"/>
                          <a:cs typeface="Alexandria" pitchFamily="2" charset="-78"/>
                        </a:rPr>
                        <a:t>ساعات</a:t>
                      </a:r>
                      <a:endParaRPr lang="en-US" sz="1600" kern="100" dirty="0">
                        <a:effectLst/>
                        <a:latin typeface="Calibri" panose="020F0502020204030204" pitchFamily="34" charset="0"/>
                        <a:ea typeface="Calibri" panose="020F0502020204030204" pitchFamily="34" charset="0"/>
                        <a:cs typeface="Arial" panose="020B0604020202020204" pitchFamily="34" charset="0"/>
                      </a:endParaRPr>
                    </a:p>
                  </a:txBody>
                  <a:tcPr marL="4559" marR="4559" marT="455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0B0F0"/>
                    </a:solidFill>
                  </a:tcPr>
                </a:tc>
                <a:extLst>
                  <a:ext uri="{0D108BD9-81ED-4DB2-BD59-A6C34878D82A}">
                    <a16:rowId xmlns:a16="http://schemas.microsoft.com/office/drawing/2014/main" val="4013876480"/>
                  </a:ext>
                </a:extLst>
              </a:tr>
            </a:tbl>
          </a:graphicData>
        </a:graphic>
      </p:graphicFrame>
    </p:spTree>
    <p:custDataLst>
      <p:tags r:id="rId1"/>
    </p:custData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4F75DAB0-FFA4-7B8F-4DD2-28ADFC00F173}"/>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73777" y="125684"/>
            <a:ext cx="2305141" cy="1076343"/>
          </a:xfrm>
          <a:prstGeom prst="rect">
            <a:avLst/>
          </a:prstGeom>
        </p:spPr>
      </p:pic>
      <p:sp>
        <p:nvSpPr>
          <p:cNvPr id="5" name="TextBox 4">
            <a:extLst>
              <a:ext uri="{FF2B5EF4-FFF2-40B4-BE49-F238E27FC236}">
                <a16:creationId xmlns:a16="http://schemas.microsoft.com/office/drawing/2014/main" id="{F46CAE76-E1F2-17A7-484F-B3A81563E721}"/>
              </a:ext>
            </a:extLst>
          </p:cNvPr>
          <p:cNvSpPr txBox="1"/>
          <p:nvPr/>
        </p:nvSpPr>
        <p:spPr>
          <a:xfrm>
            <a:off x="6528048" y="1178021"/>
            <a:ext cx="4801760" cy="4795415"/>
          </a:xfrm>
          <a:prstGeom prst="rect">
            <a:avLst/>
          </a:prstGeom>
          <a:noFill/>
        </p:spPr>
        <p:txBody>
          <a:bodyPr wrap="square">
            <a:spAutoFit/>
          </a:bodyPr>
          <a:lstStyle/>
          <a:p>
            <a:pPr algn="just" rtl="1">
              <a:lnSpc>
                <a:spcPct val="150000"/>
              </a:lnSpc>
            </a:pPr>
            <a:r>
              <a:rPr lang="ar-JO" sz="2000" b="1" dirty="0">
                <a:latin typeface="Alexandria" pitchFamily="2" charset="-78"/>
                <a:cs typeface="Alexandria" pitchFamily="2" charset="-78"/>
              </a:rPr>
              <a:t>نبذة عن تخصص القيادة التربوية</a:t>
            </a:r>
            <a:endParaRPr lang="ar-AE" sz="2000" b="1" dirty="0">
              <a:latin typeface="Alexandria" pitchFamily="2" charset="-78"/>
              <a:cs typeface="Alexandria" pitchFamily="2" charset="-78"/>
            </a:endParaRPr>
          </a:p>
          <a:p>
            <a:pPr algn="just" rtl="1">
              <a:lnSpc>
                <a:spcPct val="150000"/>
              </a:lnSpc>
            </a:pPr>
            <a:endParaRPr lang="ar-AE" sz="2000" b="1" dirty="0">
              <a:latin typeface="Alexandria" pitchFamily="2" charset="-78"/>
              <a:cs typeface="Alexandria" pitchFamily="2" charset="-78"/>
            </a:endParaRPr>
          </a:p>
          <a:p>
            <a:pPr algn="just" rtl="1">
              <a:lnSpc>
                <a:spcPct val="150000"/>
              </a:lnSpc>
            </a:pPr>
            <a:r>
              <a:rPr lang="ar-AE" sz="2000" dirty="0">
                <a:latin typeface="Alexandria" pitchFamily="2" charset="-78"/>
                <a:cs typeface="Alexandria" pitchFamily="2" charset="-78"/>
              </a:rPr>
              <a:t>     </a:t>
            </a:r>
            <a:r>
              <a:rPr lang="ar-SA" sz="1800" kern="100" dirty="0">
                <a:effectLst/>
                <a:latin typeface="Calibri" panose="020F0502020204030204" pitchFamily="34" charset="0"/>
                <a:ea typeface="Calibri" panose="020F0502020204030204" pitchFamily="34" charset="0"/>
                <a:cs typeface="Alexandria" pitchFamily="2" charset="-78"/>
              </a:rPr>
              <a:t>يُعَدُّ برنامج ماجستير القيادة التربوية في جامعة ميدأوشن برنامجًا متميزًا يهدف إلى تعزيز قدرات القادة التربويين بالمعرفة والمهارات النظرية والعملية، مما يؤهلهم للعمل كقادة مبتكرين ومساهمين في تحقيق معايير التميز في التربية والتعليم، وقادرين على قيادة المؤسسات التعليمية ومواكبة التطورات العالمية السريعة</a:t>
            </a:r>
            <a:r>
              <a:rPr lang="en-US" sz="1800" kern="100" dirty="0">
                <a:effectLst/>
                <a:latin typeface="Alexandria" pitchFamily="2" charset="-78"/>
                <a:ea typeface="Calibri" panose="020F0502020204030204" pitchFamily="34" charset="0"/>
                <a:cs typeface="Arial" panose="020B0604020202020204" pitchFamily="34" charset="0"/>
              </a:rPr>
              <a:t>. </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pPr>
            <a:endParaRPr lang="en-US" sz="2000" dirty="0">
              <a:latin typeface="Alexandria" pitchFamily="2" charset="-78"/>
              <a:cs typeface="Alexandria" pitchFamily="2" charset="-78"/>
            </a:endParaRPr>
          </a:p>
        </p:txBody>
      </p:sp>
      <p:pic>
        <p:nvPicPr>
          <p:cNvPr id="2" name="Picture 1">
            <a:extLst>
              <a:ext uri="{FF2B5EF4-FFF2-40B4-BE49-F238E27FC236}">
                <a16:creationId xmlns:a16="http://schemas.microsoft.com/office/drawing/2014/main" id="{E7AD61B7-6D80-9094-23C4-36CBE6DDB16A}"/>
              </a:ext>
            </a:extLst>
          </p:cNvPr>
          <p:cNvPicPr>
            <a:picLocks noChangeAspect="1"/>
          </p:cNvPicPr>
          <p:nvPr/>
        </p:nvPicPr>
        <p:blipFill>
          <a:blip r:embed="rId4"/>
          <a:stretch>
            <a:fillRect/>
          </a:stretch>
        </p:blipFill>
        <p:spPr>
          <a:xfrm>
            <a:off x="693480" y="1166591"/>
            <a:ext cx="5373216" cy="5373216"/>
          </a:xfrm>
          <a:prstGeom prst="rect">
            <a:avLst/>
          </a:prstGeom>
        </p:spPr>
      </p:pic>
    </p:spTree>
    <p:custDataLst>
      <p:tags r:id="rId1"/>
    </p:custDataLst>
    <p:extLst>
      <p:ext uri="{BB962C8B-B14F-4D97-AF65-F5344CB8AC3E}">
        <p14:creationId xmlns:p14="http://schemas.microsoft.com/office/powerpoint/2010/main" val="1512157871"/>
      </p:ext>
    </p:extLst>
  </p:cSld>
  <p:clrMapOvr>
    <a:masterClrMapping/>
  </p:clrMapOvr>
  <p:transition spd="slow">
    <p:wip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471CA4F2-64D9-E475-75FA-1FCEA3F301F9}"/>
              </a:ext>
            </a:extLst>
          </p:cNvPr>
          <p:cNvSpPr txBox="1"/>
          <p:nvPr/>
        </p:nvSpPr>
        <p:spPr>
          <a:xfrm>
            <a:off x="676470" y="823918"/>
            <a:ext cx="10041395" cy="400110"/>
          </a:xfrm>
          <a:prstGeom prst="rect">
            <a:avLst/>
          </a:prstGeom>
          <a:noFill/>
        </p:spPr>
        <p:txBody>
          <a:bodyPr wrap="square">
            <a:spAutoFit/>
          </a:bodyPr>
          <a:lstStyle/>
          <a:p>
            <a:pPr marL="0" marR="0" lvl="0" indent="0" algn="ctr" defTabSz="914400" rtl="0" eaLnBrk="1" fontAlgn="base" latinLnBrk="0" hangingPunct="1">
              <a:lnSpc>
                <a:spcPct val="100000"/>
              </a:lnSpc>
              <a:spcBef>
                <a:spcPts val="0"/>
              </a:spcBef>
              <a:spcAft>
                <a:spcPts val="0"/>
              </a:spcAft>
              <a:buClr>
                <a:srgbClr val="000000"/>
              </a:buClr>
              <a:buSzTx/>
              <a:buFont typeface="Arial"/>
              <a:buNone/>
              <a:tabLst/>
              <a:defRPr/>
            </a:pPr>
            <a:r>
              <a:rPr kumimoji="0" lang="ar-JO"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التقويم الأكاديمي للفصل الدراسي الثالث للعام 2025-2026</a:t>
            </a:r>
          </a:p>
        </p:txBody>
      </p:sp>
      <p:pic>
        <p:nvPicPr>
          <p:cNvPr id="11" name="Graphic 21">
            <a:extLst>
              <a:ext uri="{FF2B5EF4-FFF2-40B4-BE49-F238E27FC236}">
                <a16:creationId xmlns:a16="http://schemas.microsoft.com/office/drawing/2014/main" id="{BE4126F7-8C99-D58F-06F9-5B9E253E1ADE}"/>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28448" y="-122131"/>
            <a:ext cx="2063552" cy="1076343"/>
          </a:xfrm>
          <a:prstGeom prst="rect">
            <a:avLst/>
          </a:prstGeom>
        </p:spPr>
      </p:pic>
      <p:graphicFrame>
        <p:nvGraphicFramePr>
          <p:cNvPr id="8" name="Table 7">
            <a:extLst>
              <a:ext uri="{FF2B5EF4-FFF2-40B4-BE49-F238E27FC236}">
                <a16:creationId xmlns:a16="http://schemas.microsoft.com/office/drawing/2014/main" id="{18D617B0-988C-41F9-8431-18DAC4CB9759}"/>
              </a:ext>
            </a:extLst>
          </p:cNvPr>
          <p:cNvGraphicFramePr>
            <a:graphicFrameLocks noGrp="1"/>
          </p:cNvGraphicFramePr>
          <p:nvPr/>
        </p:nvGraphicFramePr>
        <p:xfrm>
          <a:off x="647937" y="1719941"/>
          <a:ext cx="10515600" cy="3894775"/>
        </p:xfrm>
        <a:graphic>
          <a:graphicData uri="http://schemas.openxmlformats.org/drawingml/2006/table">
            <a:tbl>
              <a:tblPr rtl="1" firstRow="1" firstCol="1" bandRow="1">
                <a:tableStyleId>{5A111915-BE36-4E01-A7E5-04B1672EAD32}</a:tableStyleId>
              </a:tblPr>
              <a:tblGrid>
                <a:gridCol w="5257800">
                  <a:extLst>
                    <a:ext uri="{9D8B030D-6E8A-4147-A177-3AD203B41FA5}">
                      <a16:colId xmlns:a16="http://schemas.microsoft.com/office/drawing/2014/main" val="3983900065"/>
                    </a:ext>
                  </a:extLst>
                </a:gridCol>
                <a:gridCol w="5257800">
                  <a:extLst>
                    <a:ext uri="{9D8B030D-6E8A-4147-A177-3AD203B41FA5}">
                      <a16:colId xmlns:a16="http://schemas.microsoft.com/office/drawing/2014/main" val="3270984081"/>
                    </a:ext>
                  </a:extLst>
                </a:gridCol>
              </a:tblGrid>
              <a:tr h="0">
                <a:tc>
                  <a:txBody>
                    <a:bodyPr/>
                    <a:lstStyle/>
                    <a:p>
                      <a:pPr marL="0" marR="0" algn="ctr" rtl="0">
                        <a:lnSpc>
                          <a:spcPct val="250000"/>
                        </a:lnSpc>
                        <a:spcBef>
                          <a:spcPts val="0"/>
                        </a:spcBef>
                        <a:spcAft>
                          <a:spcPts val="0"/>
                        </a:spcAft>
                      </a:pPr>
                      <a:r>
                        <a:rPr lang="ar-SA" sz="2400" dirty="0">
                          <a:effectLst/>
                        </a:rPr>
                        <a:t>الحدث</a:t>
                      </a:r>
                      <a:endParaRPr lang="en-US" sz="2400" dirty="0">
                        <a:effectLst/>
                        <a:latin typeface="Alexandria" pitchFamily="2" charset="-78"/>
                        <a:ea typeface="Calibri" panose="020F0502020204030204" pitchFamily="34" charset="0"/>
                        <a:cs typeface="Alexandria" pitchFamily="2" charset="-78"/>
                      </a:endParaRPr>
                    </a:p>
                  </a:txBody>
                  <a:tcPr marL="9525" marR="9525" marT="9525" marB="9525" anchor="ctr">
                    <a:lnB w="12700" cap="flat" cmpd="sng" algn="ctr">
                      <a:solidFill>
                        <a:schemeClr val="tx1"/>
                      </a:solidFill>
                      <a:prstDash val="solid"/>
                      <a:round/>
                      <a:headEnd type="none" w="med" len="med"/>
                      <a:tailEnd type="none" w="med" len="med"/>
                    </a:lnB>
                  </a:tcPr>
                </a:tc>
                <a:tc>
                  <a:txBody>
                    <a:bodyPr/>
                    <a:lstStyle/>
                    <a:p>
                      <a:pPr marL="0" marR="0" algn="ctr" rtl="0">
                        <a:lnSpc>
                          <a:spcPct val="250000"/>
                        </a:lnSpc>
                        <a:spcBef>
                          <a:spcPts val="0"/>
                        </a:spcBef>
                        <a:spcAft>
                          <a:spcPts val="0"/>
                        </a:spcAft>
                      </a:pPr>
                      <a:r>
                        <a:rPr lang="ar-SA" sz="2400" dirty="0">
                          <a:effectLst/>
                        </a:rPr>
                        <a:t>التاريخ</a:t>
                      </a:r>
                      <a:endParaRPr lang="en-US" sz="2400" dirty="0">
                        <a:effectLst/>
                        <a:latin typeface="Alexandria" pitchFamily="2" charset="-78"/>
                        <a:ea typeface="Calibri" panose="020F0502020204030204" pitchFamily="34" charset="0"/>
                        <a:cs typeface="Alexandria" pitchFamily="2" charset="-78"/>
                      </a:endParaRPr>
                    </a:p>
                  </a:txBody>
                  <a:tcPr marL="9525" marR="9525" marT="9525" marB="9525"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41785854"/>
                  </a:ext>
                </a:extLst>
              </a:tr>
              <a:tr h="0">
                <a:tc>
                  <a:txBody>
                    <a:bodyPr/>
                    <a:lstStyle/>
                    <a:p>
                      <a:pPr marL="0" marR="0" algn="ctr" rtl="0">
                        <a:lnSpc>
                          <a:spcPct val="250000"/>
                        </a:lnSpc>
                        <a:spcBef>
                          <a:spcPts val="0"/>
                        </a:spcBef>
                        <a:spcAft>
                          <a:spcPts val="0"/>
                        </a:spcAft>
                      </a:pPr>
                      <a:r>
                        <a:rPr lang="ar-SA" sz="2400" dirty="0">
                          <a:effectLst/>
                        </a:rPr>
                        <a:t>بداية الفصل الدراسي</a:t>
                      </a:r>
                      <a:endParaRPr lang="en-US" sz="2400" dirty="0">
                        <a:effectLst/>
                        <a:latin typeface="Alexandria" pitchFamily="2" charset="-78"/>
                        <a:ea typeface="Calibri" panose="020F0502020204030204" pitchFamily="34" charset="0"/>
                        <a:cs typeface="Alexandria" pitchFamily="2" charset="-78"/>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rtl="0">
                        <a:lnSpc>
                          <a:spcPct val="107000"/>
                        </a:lnSpc>
                        <a:spcBef>
                          <a:spcPts val="0"/>
                        </a:spcBef>
                        <a:spcAft>
                          <a:spcPts val="0"/>
                        </a:spcAft>
                      </a:pPr>
                      <a:r>
                        <a:rPr lang="en-US" sz="2400" b="1" dirty="0">
                          <a:effectLst/>
                        </a:rPr>
                        <a:t>04/10/2025</a:t>
                      </a:r>
                      <a:endParaRPr lang="en-US" sz="2400" b="1" dirty="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6317253"/>
                  </a:ext>
                </a:extLst>
              </a:tr>
              <a:tr h="0">
                <a:tc>
                  <a:txBody>
                    <a:bodyPr/>
                    <a:lstStyle/>
                    <a:p>
                      <a:pPr marL="0" marR="0" algn="ctr" rtl="0">
                        <a:lnSpc>
                          <a:spcPct val="250000"/>
                        </a:lnSpc>
                        <a:spcBef>
                          <a:spcPts val="0"/>
                        </a:spcBef>
                        <a:spcAft>
                          <a:spcPts val="0"/>
                        </a:spcAft>
                      </a:pPr>
                      <a:r>
                        <a:rPr lang="ar-SA" sz="2400" dirty="0">
                          <a:effectLst/>
                        </a:rPr>
                        <a:t>آخر موعد للاعتذار عن الفصل أو مقرر</a:t>
                      </a:r>
                      <a:endParaRPr lang="en-US" sz="2400" dirty="0">
                        <a:effectLst/>
                        <a:latin typeface="Alexandria" pitchFamily="2" charset="-78"/>
                        <a:ea typeface="Calibri" panose="020F0502020204030204" pitchFamily="34" charset="0"/>
                        <a:cs typeface="Alexandria" pitchFamily="2" charset="-78"/>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rtl="0">
                        <a:lnSpc>
                          <a:spcPct val="107000"/>
                        </a:lnSpc>
                        <a:spcBef>
                          <a:spcPts val="0"/>
                        </a:spcBef>
                        <a:spcAft>
                          <a:spcPts val="0"/>
                        </a:spcAft>
                      </a:pPr>
                      <a:r>
                        <a:rPr lang="en-US" sz="2400" b="1" dirty="0">
                          <a:effectLst/>
                        </a:rPr>
                        <a:t>01/11/2025</a:t>
                      </a:r>
                      <a:endParaRPr lang="en-US" sz="2400" b="1" dirty="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92840729"/>
                  </a:ext>
                </a:extLst>
              </a:tr>
              <a:tr h="0">
                <a:tc>
                  <a:txBody>
                    <a:bodyPr/>
                    <a:lstStyle/>
                    <a:p>
                      <a:pPr marL="0" marR="0" algn="ctr" rtl="0">
                        <a:lnSpc>
                          <a:spcPct val="250000"/>
                        </a:lnSpc>
                        <a:spcBef>
                          <a:spcPts val="0"/>
                        </a:spcBef>
                        <a:spcAft>
                          <a:spcPts val="0"/>
                        </a:spcAft>
                      </a:pPr>
                      <a:r>
                        <a:rPr lang="ar-SA" sz="2400" dirty="0">
                          <a:effectLst/>
                        </a:rPr>
                        <a:t>بداية الاختبارات النهائية</a:t>
                      </a:r>
                      <a:endParaRPr lang="en-US" sz="2400" dirty="0">
                        <a:effectLst/>
                        <a:latin typeface="Alexandria" pitchFamily="2" charset="-78"/>
                        <a:ea typeface="Calibri" panose="020F0502020204030204" pitchFamily="34" charset="0"/>
                        <a:cs typeface="Alexandria" pitchFamily="2" charset="-78"/>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rtl="0">
                        <a:lnSpc>
                          <a:spcPct val="107000"/>
                        </a:lnSpc>
                        <a:spcBef>
                          <a:spcPts val="0"/>
                        </a:spcBef>
                        <a:spcAft>
                          <a:spcPts val="0"/>
                        </a:spcAft>
                      </a:pPr>
                      <a:r>
                        <a:rPr lang="en-US" sz="2400" b="1" dirty="0">
                          <a:effectLst/>
                        </a:rPr>
                        <a:t>27/12/2025</a:t>
                      </a:r>
                      <a:endParaRPr lang="en-US" sz="2400" b="1" dirty="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33033581"/>
                  </a:ext>
                </a:extLst>
              </a:tr>
              <a:tr h="0">
                <a:tc>
                  <a:txBody>
                    <a:bodyPr/>
                    <a:lstStyle/>
                    <a:p>
                      <a:pPr marL="0" marR="0" algn="ctr" rtl="0">
                        <a:lnSpc>
                          <a:spcPct val="250000"/>
                        </a:lnSpc>
                        <a:spcBef>
                          <a:spcPts val="0"/>
                        </a:spcBef>
                        <a:spcAft>
                          <a:spcPts val="0"/>
                        </a:spcAft>
                      </a:pPr>
                      <a:r>
                        <a:rPr lang="ar-SA" sz="2400">
                          <a:effectLst/>
                        </a:rPr>
                        <a:t>نهاية الاختبارات النهائية</a:t>
                      </a:r>
                      <a:endParaRPr lang="en-US" sz="2400">
                        <a:effectLst/>
                        <a:latin typeface="Alexandria" pitchFamily="2" charset="-78"/>
                        <a:ea typeface="Calibri" panose="020F0502020204030204" pitchFamily="34" charset="0"/>
                        <a:cs typeface="Alexandria" pitchFamily="2" charset="-78"/>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rtl="0">
                        <a:lnSpc>
                          <a:spcPct val="107000"/>
                        </a:lnSpc>
                        <a:spcBef>
                          <a:spcPts val="0"/>
                        </a:spcBef>
                        <a:spcAft>
                          <a:spcPts val="0"/>
                        </a:spcAft>
                      </a:pPr>
                      <a:r>
                        <a:rPr lang="en-US" sz="2400" b="1" dirty="0">
                          <a:effectLst/>
                        </a:rPr>
                        <a:t>03/01/2026</a:t>
                      </a:r>
                      <a:endParaRPr lang="en-US" sz="2400" b="1" dirty="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25025776"/>
                  </a:ext>
                </a:extLst>
              </a:tr>
            </a:tbl>
          </a:graphicData>
        </a:graphic>
      </p:graphicFrame>
    </p:spTree>
    <p:extLst>
      <p:ext uri="{BB962C8B-B14F-4D97-AF65-F5344CB8AC3E}">
        <p14:creationId xmlns:p14="http://schemas.microsoft.com/office/powerpoint/2010/main" val="78094270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0A6BA090-C730-07F2-41FB-6B492299809D}"/>
              </a:ext>
            </a:extLst>
          </p:cNvPr>
          <p:cNvSpPr txBox="1"/>
          <p:nvPr/>
        </p:nvSpPr>
        <p:spPr>
          <a:xfrm>
            <a:off x="1143524" y="214290"/>
            <a:ext cx="10041395" cy="400110"/>
          </a:xfrm>
          <a:prstGeom prst="rect">
            <a:avLst/>
          </a:prstGeom>
          <a:noFill/>
        </p:spPr>
        <p:txBody>
          <a:bodyPr wrap="square">
            <a:spAutoFit/>
          </a:bodyPr>
          <a:lstStyle/>
          <a:p>
            <a:pPr marL="0" marR="0" lvl="0" indent="0" algn="ctr" defTabSz="914400" rtl="0" eaLnBrk="1" fontAlgn="base" latinLnBrk="0" hangingPunct="1">
              <a:lnSpc>
                <a:spcPct val="100000"/>
              </a:lnSpc>
              <a:spcBef>
                <a:spcPts val="0"/>
              </a:spcBef>
              <a:spcAft>
                <a:spcPts val="0"/>
              </a:spcAft>
              <a:buClr>
                <a:srgbClr val="000000"/>
              </a:buClr>
              <a:buSzTx/>
              <a:buFont typeface="Arial"/>
              <a:buNone/>
              <a:tabLst/>
              <a:defRPr/>
            </a:pPr>
            <a:r>
              <a:rPr kumimoji="0" lang="ar-AE"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a:t>
            </a:r>
            <a:r>
              <a:rPr kumimoji="0" lang="ar-JO"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خطط الأسابيع الدراسية للفصل الدراسي الثالث للعام 2025-2026</a:t>
            </a:r>
          </a:p>
        </p:txBody>
      </p:sp>
      <p:sp>
        <p:nvSpPr>
          <p:cNvPr id="5" name="Slide Number Placeholder 4">
            <a:extLst>
              <a:ext uri="{FF2B5EF4-FFF2-40B4-BE49-F238E27FC236}">
                <a16:creationId xmlns:a16="http://schemas.microsoft.com/office/drawing/2014/main" id="{F744A09F-B0DD-9EA8-302B-FD7DB2B6B13B}"/>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F7542ADD-394E-41F3-B704-951748884AEE}" type="slidenum">
              <a:rPr kumimoji="0" lang="en-US" sz="1200" b="0" i="0" u="none" strike="noStrike" kern="0" cap="none" spc="0" normalizeH="0" baseline="0" noProof="0" smtClean="0">
                <a:ln>
                  <a:noFill/>
                </a:ln>
                <a:solidFill>
                  <a:prstClr val="black">
                    <a:tint val="75000"/>
                  </a:prstClr>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10</a:t>
            </a:fld>
            <a:endParaRPr kumimoji="0" lang="en-US" sz="1200" b="0" i="0" u="none" strike="noStrike" kern="0" cap="none" spc="0" normalizeH="0" baseline="0" noProof="0">
              <a:ln>
                <a:noFill/>
              </a:ln>
              <a:solidFill>
                <a:prstClr val="black">
                  <a:tint val="75000"/>
                </a:prstClr>
              </a:solidFill>
              <a:effectLst/>
              <a:uLnTx/>
              <a:uFillTx/>
              <a:latin typeface="Arial"/>
              <a:cs typeface="Arial"/>
              <a:sym typeface="Arial"/>
            </a:endParaRPr>
          </a:p>
        </p:txBody>
      </p:sp>
      <p:graphicFrame>
        <p:nvGraphicFramePr>
          <p:cNvPr id="4" name="Table 3">
            <a:extLst>
              <a:ext uri="{FF2B5EF4-FFF2-40B4-BE49-F238E27FC236}">
                <a16:creationId xmlns:a16="http://schemas.microsoft.com/office/drawing/2014/main" id="{BE036ECD-F24F-4629-8204-191825AEBD9A}"/>
              </a:ext>
            </a:extLst>
          </p:cNvPr>
          <p:cNvGraphicFramePr>
            <a:graphicFrameLocks noGrp="1"/>
          </p:cNvGraphicFramePr>
          <p:nvPr/>
        </p:nvGraphicFramePr>
        <p:xfrm>
          <a:off x="767408" y="836712"/>
          <a:ext cx="10436781" cy="5877282"/>
        </p:xfrm>
        <a:graphic>
          <a:graphicData uri="http://schemas.openxmlformats.org/drawingml/2006/table">
            <a:tbl>
              <a:tblPr rtl="1" firstRow="1" firstCol="1" bandRow="1">
                <a:tableStyleId>{7DF18680-E054-41AD-8BC1-D1AEF772440D}</a:tableStyleId>
              </a:tblPr>
              <a:tblGrid>
                <a:gridCol w="2648506">
                  <a:extLst>
                    <a:ext uri="{9D8B030D-6E8A-4147-A177-3AD203B41FA5}">
                      <a16:colId xmlns:a16="http://schemas.microsoft.com/office/drawing/2014/main" val="1972763491"/>
                    </a:ext>
                  </a:extLst>
                </a:gridCol>
                <a:gridCol w="4309348">
                  <a:extLst>
                    <a:ext uri="{9D8B030D-6E8A-4147-A177-3AD203B41FA5}">
                      <a16:colId xmlns:a16="http://schemas.microsoft.com/office/drawing/2014/main" val="3183804398"/>
                    </a:ext>
                  </a:extLst>
                </a:gridCol>
                <a:gridCol w="3478927">
                  <a:extLst>
                    <a:ext uri="{9D8B030D-6E8A-4147-A177-3AD203B41FA5}">
                      <a16:colId xmlns:a16="http://schemas.microsoft.com/office/drawing/2014/main" val="3115018232"/>
                    </a:ext>
                  </a:extLst>
                </a:gridCol>
              </a:tblGrid>
              <a:tr h="432048">
                <a:tc>
                  <a:txBody>
                    <a:bodyPr/>
                    <a:lstStyle/>
                    <a:p>
                      <a:pPr marL="0" marR="0" algn="ctr" rtl="0">
                        <a:lnSpc>
                          <a:spcPct val="107000"/>
                        </a:lnSpc>
                        <a:spcBef>
                          <a:spcPts val="0"/>
                        </a:spcBef>
                        <a:spcAft>
                          <a:spcPts val="0"/>
                        </a:spcAft>
                      </a:pPr>
                      <a:r>
                        <a:rPr lang="ar-SA" sz="1700" dirty="0">
                          <a:effectLst/>
                        </a:rPr>
                        <a:t>الأسبوع</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tc>
                  <a:txBody>
                    <a:bodyPr/>
                    <a:lstStyle/>
                    <a:p>
                      <a:pPr marL="0" marR="0" algn="ctr" rtl="0">
                        <a:lnSpc>
                          <a:spcPct val="107000"/>
                        </a:lnSpc>
                        <a:spcBef>
                          <a:spcPts val="0"/>
                        </a:spcBef>
                        <a:spcAft>
                          <a:spcPts val="0"/>
                        </a:spcAft>
                      </a:pPr>
                      <a:r>
                        <a:rPr lang="ar-SA" sz="1700" dirty="0">
                          <a:effectLst/>
                        </a:rPr>
                        <a:t>الوصف</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tc>
                  <a:txBody>
                    <a:bodyPr/>
                    <a:lstStyle/>
                    <a:p>
                      <a:pPr marL="0" marR="0" algn="ctr" rtl="0">
                        <a:lnSpc>
                          <a:spcPct val="107000"/>
                        </a:lnSpc>
                        <a:spcBef>
                          <a:spcPts val="0"/>
                        </a:spcBef>
                        <a:spcAft>
                          <a:spcPts val="0"/>
                        </a:spcAft>
                      </a:pPr>
                      <a:r>
                        <a:rPr lang="ar-SA" sz="1700" dirty="0">
                          <a:effectLst/>
                        </a:rPr>
                        <a:t>التاريخ</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extLst>
                  <a:ext uri="{0D108BD9-81ED-4DB2-BD59-A6C34878D82A}">
                    <a16:rowId xmlns:a16="http://schemas.microsoft.com/office/drawing/2014/main" val="3976740632"/>
                  </a:ext>
                </a:extLst>
              </a:tr>
              <a:tr h="361764">
                <a:tc>
                  <a:txBody>
                    <a:bodyPr/>
                    <a:lstStyle/>
                    <a:p>
                      <a:pPr marL="0" marR="0" algn="ctr" rtl="0">
                        <a:lnSpc>
                          <a:spcPct val="107000"/>
                        </a:lnSpc>
                        <a:spcBef>
                          <a:spcPts val="0"/>
                        </a:spcBef>
                        <a:spcAft>
                          <a:spcPts val="0"/>
                        </a:spcAft>
                      </a:pPr>
                      <a:r>
                        <a:rPr lang="ar-SA" sz="1700" dirty="0">
                          <a:effectLst/>
                        </a:rPr>
                        <a:t>الأسبوع 1</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tc>
                  <a:txBody>
                    <a:bodyPr/>
                    <a:lstStyle/>
                    <a:p>
                      <a:pPr marL="0" marR="0" algn="ctr" rtl="0">
                        <a:lnSpc>
                          <a:spcPct val="107000"/>
                        </a:lnSpc>
                        <a:spcBef>
                          <a:spcPts val="0"/>
                        </a:spcBef>
                        <a:spcAft>
                          <a:spcPts val="0"/>
                        </a:spcAft>
                      </a:pPr>
                      <a:r>
                        <a:rPr lang="ar-SA" sz="1700" b="1" dirty="0">
                          <a:effectLst/>
                        </a:rPr>
                        <a:t>محاضرة توجيهية - اختبار قصير</a:t>
                      </a:r>
                      <a:endParaRPr lang="en-US" sz="1100" b="1" dirty="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tc>
                  <a:txBody>
                    <a:bodyPr/>
                    <a:lstStyle/>
                    <a:p>
                      <a:pPr marL="0" marR="0" algn="ctr" rtl="0">
                        <a:lnSpc>
                          <a:spcPct val="107000"/>
                        </a:lnSpc>
                        <a:spcBef>
                          <a:spcPts val="0"/>
                        </a:spcBef>
                        <a:spcAft>
                          <a:spcPts val="0"/>
                        </a:spcAft>
                      </a:pPr>
                      <a:r>
                        <a:rPr lang="en-US" sz="1800" b="1" dirty="0">
                          <a:effectLst/>
                        </a:rPr>
                        <a:t>04/10/2025</a:t>
                      </a:r>
                      <a:endParaRPr lang="en-US" sz="1800" b="1" dirty="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extLst>
                  <a:ext uri="{0D108BD9-81ED-4DB2-BD59-A6C34878D82A}">
                    <a16:rowId xmlns:a16="http://schemas.microsoft.com/office/drawing/2014/main" val="78299492"/>
                  </a:ext>
                </a:extLst>
              </a:tr>
              <a:tr h="361764">
                <a:tc>
                  <a:txBody>
                    <a:bodyPr/>
                    <a:lstStyle/>
                    <a:p>
                      <a:pPr marL="0" marR="0" algn="ctr" rtl="0">
                        <a:lnSpc>
                          <a:spcPct val="107000"/>
                        </a:lnSpc>
                        <a:spcBef>
                          <a:spcPts val="0"/>
                        </a:spcBef>
                        <a:spcAft>
                          <a:spcPts val="0"/>
                        </a:spcAft>
                      </a:pPr>
                      <a:r>
                        <a:rPr lang="ar-SA" sz="1700">
                          <a:effectLst/>
                        </a:rPr>
                        <a:t>الأسبوع 2</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tc>
                  <a:txBody>
                    <a:bodyPr/>
                    <a:lstStyle/>
                    <a:p>
                      <a:pPr marL="0" marR="0" algn="ctr" rtl="0">
                        <a:lnSpc>
                          <a:spcPct val="107000"/>
                        </a:lnSpc>
                        <a:spcBef>
                          <a:spcPts val="0"/>
                        </a:spcBef>
                        <a:spcAft>
                          <a:spcPts val="0"/>
                        </a:spcAft>
                      </a:pPr>
                      <a:r>
                        <a:rPr lang="ar-SA" sz="1700" b="1" dirty="0">
                          <a:effectLst/>
                        </a:rPr>
                        <a:t>محاضرة - حلقة نقاش - اختبار قصير</a:t>
                      </a:r>
                      <a:endParaRPr lang="en-US" sz="1100" b="1" dirty="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tc>
                  <a:txBody>
                    <a:bodyPr/>
                    <a:lstStyle/>
                    <a:p>
                      <a:pPr marL="0" marR="0" algn="ctr" rtl="0">
                        <a:lnSpc>
                          <a:spcPct val="107000"/>
                        </a:lnSpc>
                        <a:spcBef>
                          <a:spcPts val="0"/>
                        </a:spcBef>
                        <a:spcAft>
                          <a:spcPts val="0"/>
                        </a:spcAft>
                      </a:pPr>
                      <a:r>
                        <a:rPr lang="en-US" sz="1800" b="1" dirty="0">
                          <a:effectLst/>
                        </a:rPr>
                        <a:t>11/10/2025</a:t>
                      </a:r>
                      <a:endParaRPr lang="en-US" sz="1800" b="1" dirty="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extLst>
                  <a:ext uri="{0D108BD9-81ED-4DB2-BD59-A6C34878D82A}">
                    <a16:rowId xmlns:a16="http://schemas.microsoft.com/office/drawing/2014/main" val="91485806"/>
                  </a:ext>
                </a:extLst>
              </a:tr>
              <a:tr h="361764">
                <a:tc>
                  <a:txBody>
                    <a:bodyPr/>
                    <a:lstStyle/>
                    <a:p>
                      <a:pPr marL="0" marR="0" algn="ctr" rtl="0">
                        <a:lnSpc>
                          <a:spcPct val="107000"/>
                        </a:lnSpc>
                        <a:spcBef>
                          <a:spcPts val="0"/>
                        </a:spcBef>
                        <a:spcAft>
                          <a:spcPts val="0"/>
                        </a:spcAft>
                      </a:pPr>
                      <a:r>
                        <a:rPr lang="ar-SA" sz="1700">
                          <a:effectLst/>
                        </a:rPr>
                        <a:t>الأسبوع 3</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tc>
                  <a:txBody>
                    <a:bodyPr/>
                    <a:lstStyle/>
                    <a:p>
                      <a:pPr marL="0" marR="0" algn="ctr" rtl="0">
                        <a:lnSpc>
                          <a:spcPct val="107000"/>
                        </a:lnSpc>
                        <a:spcBef>
                          <a:spcPts val="0"/>
                        </a:spcBef>
                        <a:spcAft>
                          <a:spcPts val="0"/>
                        </a:spcAft>
                      </a:pPr>
                      <a:r>
                        <a:rPr lang="ar-SA" sz="1700" b="1">
                          <a:effectLst/>
                        </a:rPr>
                        <a:t>محاضرة - حلقة نقاش - اختبار قصير</a:t>
                      </a:r>
                      <a:endParaRPr lang="en-US" sz="1100" b="1">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tc>
                  <a:txBody>
                    <a:bodyPr/>
                    <a:lstStyle/>
                    <a:p>
                      <a:pPr marL="0" marR="0" algn="ctr" rtl="0">
                        <a:lnSpc>
                          <a:spcPct val="107000"/>
                        </a:lnSpc>
                        <a:spcBef>
                          <a:spcPts val="0"/>
                        </a:spcBef>
                        <a:spcAft>
                          <a:spcPts val="0"/>
                        </a:spcAft>
                      </a:pPr>
                      <a:r>
                        <a:rPr lang="en-US" sz="1800" b="1" dirty="0">
                          <a:effectLst/>
                        </a:rPr>
                        <a:t>18/10/2025</a:t>
                      </a:r>
                      <a:endParaRPr lang="en-US" sz="1800" b="1" dirty="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extLst>
                  <a:ext uri="{0D108BD9-81ED-4DB2-BD59-A6C34878D82A}">
                    <a16:rowId xmlns:a16="http://schemas.microsoft.com/office/drawing/2014/main" val="1775395197"/>
                  </a:ext>
                </a:extLst>
              </a:tr>
              <a:tr h="361764">
                <a:tc>
                  <a:txBody>
                    <a:bodyPr/>
                    <a:lstStyle/>
                    <a:p>
                      <a:pPr marL="0" marR="0" algn="ctr" rtl="0">
                        <a:lnSpc>
                          <a:spcPct val="107000"/>
                        </a:lnSpc>
                        <a:spcBef>
                          <a:spcPts val="0"/>
                        </a:spcBef>
                        <a:spcAft>
                          <a:spcPts val="0"/>
                        </a:spcAft>
                      </a:pPr>
                      <a:r>
                        <a:rPr lang="ar-SA" sz="1700">
                          <a:effectLst/>
                        </a:rPr>
                        <a:t>الأسبوع 4</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tc>
                  <a:txBody>
                    <a:bodyPr/>
                    <a:lstStyle/>
                    <a:p>
                      <a:pPr marL="0" marR="0" algn="ctr" rtl="0">
                        <a:lnSpc>
                          <a:spcPct val="107000"/>
                        </a:lnSpc>
                        <a:spcBef>
                          <a:spcPts val="0"/>
                        </a:spcBef>
                        <a:spcAft>
                          <a:spcPts val="0"/>
                        </a:spcAft>
                      </a:pPr>
                      <a:r>
                        <a:rPr lang="ar-SA" sz="1700" b="1" dirty="0">
                          <a:effectLst/>
                        </a:rPr>
                        <a:t>محاضرة - حلقة نقاش - اختبار قصير</a:t>
                      </a:r>
                      <a:endParaRPr lang="en-US" sz="1100" b="1" dirty="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tc>
                  <a:txBody>
                    <a:bodyPr/>
                    <a:lstStyle/>
                    <a:p>
                      <a:pPr marL="0" marR="0" algn="ctr" rtl="0">
                        <a:lnSpc>
                          <a:spcPct val="107000"/>
                        </a:lnSpc>
                        <a:spcBef>
                          <a:spcPts val="0"/>
                        </a:spcBef>
                        <a:spcAft>
                          <a:spcPts val="0"/>
                        </a:spcAft>
                      </a:pPr>
                      <a:r>
                        <a:rPr lang="en-US" sz="1800" b="1">
                          <a:effectLst/>
                        </a:rPr>
                        <a:t>25/10/2025</a:t>
                      </a:r>
                      <a:endParaRPr lang="en-US" sz="1800" b="1">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extLst>
                  <a:ext uri="{0D108BD9-81ED-4DB2-BD59-A6C34878D82A}">
                    <a16:rowId xmlns:a16="http://schemas.microsoft.com/office/drawing/2014/main" val="2300049658"/>
                  </a:ext>
                </a:extLst>
              </a:tr>
              <a:tr h="742302">
                <a:tc>
                  <a:txBody>
                    <a:bodyPr/>
                    <a:lstStyle/>
                    <a:p>
                      <a:pPr marL="0" marR="0" algn="ctr" rtl="0">
                        <a:lnSpc>
                          <a:spcPct val="107000"/>
                        </a:lnSpc>
                        <a:spcBef>
                          <a:spcPts val="0"/>
                        </a:spcBef>
                        <a:spcAft>
                          <a:spcPts val="0"/>
                        </a:spcAft>
                      </a:pPr>
                      <a:r>
                        <a:rPr lang="ar-SA" sz="1700">
                          <a:effectLst/>
                        </a:rPr>
                        <a:t>الأسبوع 5</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tc>
                  <a:txBody>
                    <a:bodyPr/>
                    <a:lstStyle/>
                    <a:p>
                      <a:pPr marL="0" marR="0" algn="ctr" rtl="0">
                        <a:lnSpc>
                          <a:spcPct val="107000"/>
                        </a:lnSpc>
                        <a:spcBef>
                          <a:spcPts val="0"/>
                        </a:spcBef>
                        <a:spcAft>
                          <a:spcPts val="0"/>
                        </a:spcAft>
                      </a:pPr>
                      <a:r>
                        <a:rPr lang="ar-SA" sz="1700" b="1" dirty="0">
                          <a:effectLst/>
                        </a:rPr>
                        <a:t>محاضرة - حلقة نقاش - اختبار قصيرآخر موعد للاعتذار عن الفصل أو عن مقرر</a:t>
                      </a:r>
                      <a:endParaRPr lang="en-US" sz="1100" b="1" dirty="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tc>
                  <a:txBody>
                    <a:bodyPr/>
                    <a:lstStyle/>
                    <a:p>
                      <a:pPr marL="0" marR="0" algn="ctr" rtl="0">
                        <a:lnSpc>
                          <a:spcPct val="107000"/>
                        </a:lnSpc>
                        <a:spcBef>
                          <a:spcPts val="0"/>
                        </a:spcBef>
                        <a:spcAft>
                          <a:spcPts val="0"/>
                        </a:spcAft>
                      </a:pPr>
                      <a:r>
                        <a:rPr lang="en-US" sz="1800" b="1" dirty="0">
                          <a:effectLst/>
                        </a:rPr>
                        <a:t>01/11/2025</a:t>
                      </a:r>
                      <a:endParaRPr lang="en-US" sz="1800" b="1" dirty="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extLst>
                  <a:ext uri="{0D108BD9-81ED-4DB2-BD59-A6C34878D82A}">
                    <a16:rowId xmlns:a16="http://schemas.microsoft.com/office/drawing/2014/main" val="2921558809"/>
                  </a:ext>
                </a:extLst>
              </a:tr>
              <a:tr h="361764">
                <a:tc>
                  <a:txBody>
                    <a:bodyPr/>
                    <a:lstStyle/>
                    <a:p>
                      <a:pPr marL="0" marR="0" algn="ctr" rtl="0">
                        <a:lnSpc>
                          <a:spcPct val="107000"/>
                        </a:lnSpc>
                        <a:spcBef>
                          <a:spcPts val="0"/>
                        </a:spcBef>
                        <a:spcAft>
                          <a:spcPts val="0"/>
                        </a:spcAft>
                      </a:pPr>
                      <a:r>
                        <a:rPr lang="ar-SA" sz="1700">
                          <a:effectLst/>
                        </a:rPr>
                        <a:t>الأسبوع 6</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tc>
                  <a:txBody>
                    <a:bodyPr/>
                    <a:lstStyle/>
                    <a:p>
                      <a:pPr marL="0" marR="0" algn="ctr" rtl="0">
                        <a:lnSpc>
                          <a:spcPct val="107000"/>
                        </a:lnSpc>
                        <a:spcBef>
                          <a:spcPts val="0"/>
                        </a:spcBef>
                        <a:spcAft>
                          <a:spcPts val="0"/>
                        </a:spcAft>
                      </a:pPr>
                      <a:r>
                        <a:rPr lang="ar-SA" sz="1700" b="1" dirty="0">
                          <a:effectLst/>
                        </a:rPr>
                        <a:t>محاضرة - حلقة نقاش - اختبار قصير</a:t>
                      </a:r>
                      <a:endParaRPr lang="en-US" sz="1100" b="1" dirty="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tc>
                  <a:txBody>
                    <a:bodyPr/>
                    <a:lstStyle/>
                    <a:p>
                      <a:pPr marL="0" marR="0" algn="ctr" rtl="0">
                        <a:lnSpc>
                          <a:spcPct val="107000"/>
                        </a:lnSpc>
                        <a:spcBef>
                          <a:spcPts val="0"/>
                        </a:spcBef>
                        <a:spcAft>
                          <a:spcPts val="0"/>
                        </a:spcAft>
                      </a:pPr>
                      <a:r>
                        <a:rPr lang="en-US" sz="1800" b="1" dirty="0">
                          <a:effectLst/>
                        </a:rPr>
                        <a:t>08/11/2025</a:t>
                      </a:r>
                      <a:endParaRPr lang="en-US" sz="1800" b="1" dirty="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extLst>
                  <a:ext uri="{0D108BD9-81ED-4DB2-BD59-A6C34878D82A}">
                    <a16:rowId xmlns:a16="http://schemas.microsoft.com/office/drawing/2014/main" val="1291113425"/>
                  </a:ext>
                </a:extLst>
              </a:tr>
              <a:tr h="361764">
                <a:tc>
                  <a:txBody>
                    <a:bodyPr/>
                    <a:lstStyle/>
                    <a:p>
                      <a:pPr marL="0" marR="0" algn="ctr" rtl="0">
                        <a:lnSpc>
                          <a:spcPct val="107000"/>
                        </a:lnSpc>
                        <a:spcBef>
                          <a:spcPts val="0"/>
                        </a:spcBef>
                        <a:spcAft>
                          <a:spcPts val="0"/>
                        </a:spcAft>
                      </a:pPr>
                      <a:r>
                        <a:rPr lang="ar-SA" sz="1700">
                          <a:effectLst/>
                        </a:rPr>
                        <a:t>الأسبوع 7</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tc>
                  <a:txBody>
                    <a:bodyPr/>
                    <a:lstStyle/>
                    <a:p>
                      <a:pPr marL="0" marR="0" algn="ctr" rtl="0">
                        <a:lnSpc>
                          <a:spcPct val="107000"/>
                        </a:lnSpc>
                        <a:spcBef>
                          <a:spcPts val="0"/>
                        </a:spcBef>
                        <a:spcAft>
                          <a:spcPts val="0"/>
                        </a:spcAft>
                      </a:pPr>
                      <a:r>
                        <a:rPr lang="ar-SA" sz="1700" b="1">
                          <a:effectLst/>
                        </a:rPr>
                        <a:t>محاضرة - حلقة نقاش - اختبار قصير</a:t>
                      </a:r>
                      <a:endParaRPr lang="en-US" sz="1100" b="1">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tc>
                  <a:txBody>
                    <a:bodyPr/>
                    <a:lstStyle/>
                    <a:p>
                      <a:pPr marL="0" marR="0" algn="ctr" rtl="0">
                        <a:lnSpc>
                          <a:spcPct val="107000"/>
                        </a:lnSpc>
                        <a:spcBef>
                          <a:spcPts val="0"/>
                        </a:spcBef>
                        <a:spcAft>
                          <a:spcPts val="0"/>
                        </a:spcAft>
                      </a:pPr>
                      <a:r>
                        <a:rPr lang="en-US" sz="1800" b="1" dirty="0">
                          <a:effectLst/>
                        </a:rPr>
                        <a:t>15/11/2025 </a:t>
                      </a:r>
                      <a:endParaRPr lang="en-US" sz="1800" b="1" dirty="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extLst>
                  <a:ext uri="{0D108BD9-81ED-4DB2-BD59-A6C34878D82A}">
                    <a16:rowId xmlns:a16="http://schemas.microsoft.com/office/drawing/2014/main" val="1523333297"/>
                  </a:ext>
                </a:extLst>
              </a:tr>
              <a:tr h="361764">
                <a:tc>
                  <a:txBody>
                    <a:bodyPr/>
                    <a:lstStyle/>
                    <a:p>
                      <a:pPr marL="0" marR="0" algn="ctr" rtl="0">
                        <a:lnSpc>
                          <a:spcPct val="107000"/>
                        </a:lnSpc>
                        <a:spcBef>
                          <a:spcPts val="0"/>
                        </a:spcBef>
                        <a:spcAft>
                          <a:spcPts val="0"/>
                        </a:spcAft>
                      </a:pPr>
                      <a:r>
                        <a:rPr lang="ar-SA" sz="1700">
                          <a:effectLst/>
                        </a:rPr>
                        <a:t>الأسبوع 8</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tc>
                  <a:txBody>
                    <a:bodyPr/>
                    <a:lstStyle/>
                    <a:p>
                      <a:pPr marL="0" marR="0" algn="ctr" rtl="0">
                        <a:lnSpc>
                          <a:spcPct val="107000"/>
                        </a:lnSpc>
                        <a:spcBef>
                          <a:spcPts val="0"/>
                        </a:spcBef>
                        <a:spcAft>
                          <a:spcPts val="0"/>
                        </a:spcAft>
                      </a:pPr>
                      <a:r>
                        <a:rPr lang="ar-SA" sz="1700" b="1" dirty="0">
                          <a:effectLst/>
                        </a:rPr>
                        <a:t>محاضرة - حلقة نقاش - اختبار قصير</a:t>
                      </a:r>
                      <a:endParaRPr lang="en-US" sz="1100" b="1" dirty="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tc>
                  <a:txBody>
                    <a:bodyPr/>
                    <a:lstStyle/>
                    <a:p>
                      <a:pPr marL="0" marR="0" algn="ctr" rtl="0">
                        <a:lnSpc>
                          <a:spcPct val="107000"/>
                        </a:lnSpc>
                        <a:spcBef>
                          <a:spcPts val="0"/>
                        </a:spcBef>
                        <a:spcAft>
                          <a:spcPts val="0"/>
                        </a:spcAft>
                      </a:pPr>
                      <a:r>
                        <a:rPr lang="en-US" sz="1800" b="1" dirty="0">
                          <a:effectLst/>
                        </a:rPr>
                        <a:t>22/11/2025</a:t>
                      </a:r>
                      <a:endParaRPr lang="en-US" sz="1800" b="1" dirty="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extLst>
                  <a:ext uri="{0D108BD9-81ED-4DB2-BD59-A6C34878D82A}">
                    <a16:rowId xmlns:a16="http://schemas.microsoft.com/office/drawing/2014/main" val="1579294290"/>
                  </a:ext>
                </a:extLst>
              </a:tr>
              <a:tr h="361764">
                <a:tc>
                  <a:txBody>
                    <a:bodyPr/>
                    <a:lstStyle/>
                    <a:p>
                      <a:pPr marL="0" marR="0" algn="ctr" rtl="0">
                        <a:lnSpc>
                          <a:spcPct val="107000"/>
                        </a:lnSpc>
                        <a:spcBef>
                          <a:spcPts val="0"/>
                        </a:spcBef>
                        <a:spcAft>
                          <a:spcPts val="0"/>
                        </a:spcAft>
                      </a:pPr>
                      <a:r>
                        <a:rPr lang="ar-SA" sz="1700">
                          <a:effectLst/>
                        </a:rPr>
                        <a:t>الأسبوع 9</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tc>
                  <a:txBody>
                    <a:bodyPr/>
                    <a:lstStyle/>
                    <a:p>
                      <a:pPr marL="0" marR="0" algn="ctr" rtl="0">
                        <a:lnSpc>
                          <a:spcPct val="107000"/>
                        </a:lnSpc>
                        <a:spcBef>
                          <a:spcPts val="0"/>
                        </a:spcBef>
                        <a:spcAft>
                          <a:spcPts val="0"/>
                        </a:spcAft>
                      </a:pPr>
                      <a:r>
                        <a:rPr lang="ar-SA" sz="1700" b="1">
                          <a:effectLst/>
                        </a:rPr>
                        <a:t>محاضرة - حلقة نقاش - اختبار قصير</a:t>
                      </a:r>
                      <a:endParaRPr lang="en-US" sz="1100" b="1">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tc>
                  <a:txBody>
                    <a:bodyPr/>
                    <a:lstStyle/>
                    <a:p>
                      <a:pPr marL="0" marR="0" algn="ctr" rtl="0">
                        <a:lnSpc>
                          <a:spcPct val="107000"/>
                        </a:lnSpc>
                        <a:spcBef>
                          <a:spcPts val="0"/>
                        </a:spcBef>
                        <a:spcAft>
                          <a:spcPts val="0"/>
                        </a:spcAft>
                      </a:pPr>
                      <a:r>
                        <a:rPr lang="en-US" sz="1800" b="1">
                          <a:effectLst/>
                        </a:rPr>
                        <a:t>29/11/2025</a:t>
                      </a:r>
                      <a:endParaRPr lang="en-US" sz="1800" b="1">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extLst>
                  <a:ext uri="{0D108BD9-81ED-4DB2-BD59-A6C34878D82A}">
                    <a16:rowId xmlns:a16="http://schemas.microsoft.com/office/drawing/2014/main" val="2159112262"/>
                  </a:ext>
                </a:extLst>
              </a:tr>
              <a:tr h="361764">
                <a:tc>
                  <a:txBody>
                    <a:bodyPr/>
                    <a:lstStyle/>
                    <a:p>
                      <a:pPr marL="0" marR="0" algn="ctr" rtl="0">
                        <a:lnSpc>
                          <a:spcPct val="107000"/>
                        </a:lnSpc>
                        <a:spcBef>
                          <a:spcPts val="0"/>
                        </a:spcBef>
                        <a:spcAft>
                          <a:spcPts val="0"/>
                        </a:spcAft>
                      </a:pPr>
                      <a:r>
                        <a:rPr lang="ar-SA" sz="1700">
                          <a:effectLst/>
                        </a:rPr>
                        <a:t>الأسبوع 10</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tc>
                  <a:txBody>
                    <a:bodyPr/>
                    <a:lstStyle/>
                    <a:p>
                      <a:pPr marL="0" marR="0" algn="ctr" rtl="0">
                        <a:lnSpc>
                          <a:spcPct val="107000"/>
                        </a:lnSpc>
                        <a:spcBef>
                          <a:spcPts val="0"/>
                        </a:spcBef>
                        <a:spcAft>
                          <a:spcPts val="0"/>
                        </a:spcAft>
                      </a:pPr>
                      <a:r>
                        <a:rPr lang="ar-SA" sz="1700" b="1" dirty="0">
                          <a:effectLst/>
                        </a:rPr>
                        <a:t>محاضرة - حلقة نقاش - اختبار قصير</a:t>
                      </a:r>
                      <a:endParaRPr lang="en-US" sz="1100" b="1" dirty="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tc>
                  <a:txBody>
                    <a:bodyPr/>
                    <a:lstStyle/>
                    <a:p>
                      <a:pPr marL="0" marR="0" algn="ctr" rtl="0">
                        <a:lnSpc>
                          <a:spcPct val="107000"/>
                        </a:lnSpc>
                        <a:spcBef>
                          <a:spcPts val="0"/>
                        </a:spcBef>
                        <a:spcAft>
                          <a:spcPts val="0"/>
                        </a:spcAft>
                      </a:pPr>
                      <a:r>
                        <a:rPr lang="en-US" sz="1800" b="1" dirty="0">
                          <a:effectLst/>
                        </a:rPr>
                        <a:t>06/12/2025</a:t>
                      </a:r>
                      <a:endParaRPr lang="en-US" sz="1800" b="1" dirty="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extLst>
                  <a:ext uri="{0D108BD9-81ED-4DB2-BD59-A6C34878D82A}">
                    <a16:rowId xmlns:a16="http://schemas.microsoft.com/office/drawing/2014/main" val="1695727490"/>
                  </a:ext>
                </a:extLst>
              </a:tr>
              <a:tr h="361764">
                <a:tc>
                  <a:txBody>
                    <a:bodyPr/>
                    <a:lstStyle/>
                    <a:p>
                      <a:pPr marL="0" marR="0" algn="ctr" rtl="0">
                        <a:lnSpc>
                          <a:spcPct val="107000"/>
                        </a:lnSpc>
                        <a:spcBef>
                          <a:spcPts val="0"/>
                        </a:spcBef>
                        <a:spcAft>
                          <a:spcPts val="0"/>
                        </a:spcAft>
                      </a:pPr>
                      <a:r>
                        <a:rPr lang="ar-SA" sz="1700">
                          <a:effectLst/>
                        </a:rPr>
                        <a:t>الأسبوع 11</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tc>
                  <a:txBody>
                    <a:bodyPr/>
                    <a:lstStyle/>
                    <a:p>
                      <a:pPr marL="0" marR="0" algn="ctr" rtl="0">
                        <a:lnSpc>
                          <a:spcPct val="107000"/>
                        </a:lnSpc>
                        <a:spcBef>
                          <a:spcPts val="0"/>
                        </a:spcBef>
                        <a:spcAft>
                          <a:spcPts val="0"/>
                        </a:spcAft>
                      </a:pPr>
                      <a:r>
                        <a:rPr lang="ar-SA" sz="1700" b="1">
                          <a:effectLst/>
                        </a:rPr>
                        <a:t>محاضرة - حلقة نقاش - اختبار قصير</a:t>
                      </a:r>
                      <a:endParaRPr lang="en-US" sz="1100" b="1">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tc>
                  <a:txBody>
                    <a:bodyPr/>
                    <a:lstStyle/>
                    <a:p>
                      <a:pPr marL="0" marR="0" algn="ctr" rtl="0">
                        <a:lnSpc>
                          <a:spcPct val="107000"/>
                        </a:lnSpc>
                        <a:spcBef>
                          <a:spcPts val="0"/>
                        </a:spcBef>
                        <a:spcAft>
                          <a:spcPts val="0"/>
                        </a:spcAft>
                      </a:pPr>
                      <a:r>
                        <a:rPr lang="en-US" sz="1800" b="1" dirty="0">
                          <a:effectLst/>
                        </a:rPr>
                        <a:t>13/12/2025</a:t>
                      </a:r>
                      <a:endParaRPr lang="en-US" sz="1800" b="1" dirty="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extLst>
                  <a:ext uri="{0D108BD9-81ED-4DB2-BD59-A6C34878D82A}">
                    <a16:rowId xmlns:a16="http://schemas.microsoft.com/office/drawing/2014/main" val="2668115694"/>
                  </a:ext>
                </a:extLst>
              </a:tr>
              <a:tr h="361764">
                <a:tc>
                  <a:txBody>
                    <a:bodyPr/>
                    <a:lstStyle/>
                    <a:p>
                      <a:pPr marL="0" marR="0" algn="ctr" rtl="0">
                        <a:lnSpc>
                          <a:spcPct val="107000"/>
                        </a:lnSpc>
                        <a:spcBef>
                          <a:spcPts val="0"/>
                        </a:spcBef>
                        <a:spcAft>
                          <a:spcPts val="0"/>
                        </a:spcAft>
                      </a:pPr>
                      <a:r>
                        <a:rPr lang="ar-SA" sz="1700">
                          <a:effectLst/>
                        </a:rPr>
                        <a:t>الأسبوع 12</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tc>
                  <a:txBody>
                    <a:bodyPr/>
                    <a:lstStyle/>
                    <a:p>
                      <a:pPr marL="0" marR="0" algn="ctr" rtl="0">
                        <a:lnSpc>
                          <a:spcPct val="107000"/>
                        </a:lnSpc>
                        <a:spcBef>
                          <a:spcPts val="0"/>
                        </a:spcBef>
                        <a:spcAft>
                          <a:spcPts val="0"/>
                        </a:spcAft>
                      </a:pPr>
                      <a:r>
                        <a:rPr lang="ar-SA" sz="1700" b="1" dirty="0">
                          <a:effectLst/>
                        </a:rPr>
                        <a:t>حلقة نقاش</a:t>
                      </a:r>
                      <a:r>
                        <a:rPr lang="ar-JO" sz="1700" b="1" dirty="0">
                          <a:effectLst/>
                        </a:rPr>
                        <a:t>- مراجعة شاملة</a:t>
                      </a:r>
                      <a:endParaRPr lang="en-US" sz="1100" b="1" dirty="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tc>
                  <a:txBody>
                    <a:bodyPr/>
                    <a:lstStyle/>
                    <a:p>
                      <a:pPr marL="0" marR="0" algn="ctr" rtl="0">
                        <a:lnSpc>
                          <a:spcPct val="107000"/>
                        </a:lnSpc>
                        <a:spcBef>
                          <a:spcPts val="0"/>
                        </a:spcBef>
                        <a:spcAft>
                          <a:spcPts val="0"/>
                        </a:spcAft>
                      </a:pPr>
                      <a:r>
                        <a:rPr lang="en-US" sz="1800" b="1" dirty="0">
                          <a:effectLst/>
                        </a:rPr>
                        <a:t>20/12/2025</a:t>
                      </a:r>
                      <a:endParaRPr lang="en-US" sz="1800" b="1" dirty="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extLst>
                  <a:ext uri="{0D108BD9-81ED-4DB2-BD59-A6C34878D82A}">
                    <a16:rowId xmlns:a16="http://schemas.microsoft.com/office/drawing/2014/main" val="4113686984"/>
                  </a:ext>
                </a:extLst>
              </a:tr>
              <a:tr h="361764">
                <a:tc>
                  <a:txBody>
                    <a:bodyPr/>
                    <a:lstStyle/>
                    <a:p>
                      <a:pPr marL="0" marR="0" algn="ctr" rtl="0">
                        <a:lnSpc>
                          <a:spcPct val="107000"/>
                        </a:lnSpc>
                        <a:spcBef>
                          <a:spcPts val="0"/>
                        </a:spcBef>
                        <a:spcAft>
                          <a:spcPts val="0"/>
                        </a:spcAft>
                      </a:pPr>
                      <a:r>
                        <a:rPr lang="ar-SA" sz="1700">
                          <a:effectLst/>
                        </a:rPr>
                        <a:t>الأسبوع 13</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tc>
                  <a:txBody>
                    <a:bodyPr/>
                    <a:lstStyle/>
                    <a:p>
                      <a:pPr marL="0" marR="0" algn="ctr" rtl="0">
                        <a:lnSpc>
                          <a:spcPct val="107000"/>
                        </a:lnSpc>
                        <a:spcBef>
                          <a:spcPts val="0"/>
                        </a:spcBef>
                        <a:spcAft>
                          <a:spcPts val="0"/>
                        </a:spcAft>
                      </a:pPr>
                      <a:r>
                        <a:rPr lang="ar-SA" sz="1700" b="1" dirty="0">
                          <a:effectLst/>
                        </a:rPr>
                        <a:t>بداية الاختبارات النهائية</a:t>
                      </a:r>
                      <a:endParaRPr lang="en-US" sz="1100" b="1" dirty="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tc>
                  <a:txBody>
                    <a:bodyPr/>
                    <a:lstStyle/>
                    <a:p>
                      <a:pPr marL="0" marR="0" algn="ctr" rtl="0">
                        <a:lnSpc>
                          <a:spcPct val="107000"/>
                        </a:lnSpc>
                        <a:spcBef>
                          <a:spcPts val="0"/>
                        </a:spcBef>
                        <a:spcAft>
                          <a:spcPts val="0"/>
                        </a:spcAft>
                      </a:pPr>
                      <a:r>
                        <a:rPr lang="en-US" sz="1800" b="1" dirty="0">
                          <a:effectLst/>
                        </a:rPr>
                        <a:t>27/12/2025</a:t>
                      </a:r>
                      <a:endParaRPr lang="en-US" sz="1800" b="1" dirty="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extLst>
                  <a:ext uri="{0D108BD9-81ED-4DB2-BD59-A6C34878D82A}">
                    <a16:rowId xmlns:a16="http://schemas.microsoft.com/office/drawing/2014/main" val="2864846776"/>
                  </a:ext>
                </a:extLst>
              </a:tr>
              <a:tr h="361764">
                <a:tc>
                  <a:txBody>
                    <a:bodyPr/>
                    <a:lstStyle/>
                    <a:p>
                      <a:pPr marL="0" marR="0" algn="ctr" rtl="0">
                        <a:lnSpc>
                          <a:spcPct val="107000"/>
                        </a:lnSpc>
                        <a:spcBef>
                          <a:spcPts val="0"/>
                        </a:spcBef>
                        <a:spcAft>
                          <a:spcPts val="0"/>
                        </a:spcAft>
                      </a:pPr>
                      <a:r>
                        <a:rPr lang="ar-SA" sz="1700" dirty="0">
                          <a:effectLst/>
                        </a:rPr>
                        <a:t>نهاية الدراسة</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tc>
                  <a:txBody>
                    <a:bodyPr/>
                    <a:lstStyle/>
                    <a:p>
                      <a:pPr marL="0" marR="0" algn="ctr" rtl="0">
                        <a:lnSpc>
                          <a:spcPct val="107000"/>
                        </a:lnSpc>
                        <a:spcBef>
                          <a:spcPts val="0"/>
                        </a:spcBef>
                        <a:spcAft>
                          <a:spcPts val="0"/>
                        </a:spcAft>
                      </a:pPr>
                      <a:r>
                        <a:rPr lang="ar-SA" sz="1700" b="1" dirty="0">
                          <a:effectLst/>
                        </a:rPr>
                        <a:t>نهاية الاختبارات النهائية</a:t>
                      </a:r>
                      <a:endParaRPr lang="en-US" sz="1100" b="1" dirty="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tc>
                  <a:txBody>
                    <a:bodyPr/>
                    <a:lstStyle/>
                    <a:p>
                      <a:pPr marL="0" marR="0" algn="ctr" rtl="0">
                        <a:lnSpc>
                          <a:spcPct val="107000"/>
                        </a:lnSpc>
                        <a:spcBef>
                          <a:spcPts val="0"/>
                        </a:spcBef>
                        <a:spcAft>
                          <a:spcPts val="0"/>
                        </a:spcAft>
                      </a:pPr>
                      <a:r>
                        <a:rPr lang="en-US" sz="1800" b="1" dirty="0">
                          <a:effectLst/>
                        </a:rPr>
                        <a:t>03/01/2026</a:t>
                      </a:r>
                      <a:endParaRPr lang="en-US" sz="1800" b="1" dirty="0">
                        <a:effectLst/>
                        <a:latin typeface="Calibri" panose="020F0502020204030204" pitchFamily="34" charset="0"/>
                        <a:ea typeface="Calibri" panose="020F0502020204030204" pitchFamily="34" charset="0"/>
                        <a:cs typeface="Arial" panose="020B0604020202020204" pitchFamily="34" charset="0"/>
                      </a:endParaRPr>
                    </a:p>
                  </a:txBody>
                  <a:tcPr marL="66629" marR="66629" marT="0" marB="0"/>
                </a:tc>
                <a:extLst>
                  <a:ext uri="{0D108BD9-81ED-4DB2-BD59-A6C34878D82A}">
                    <a16:rowId xmlns:a16="http://schemas.microsoft.com/office/drawing/2014/main" val="750381813"/>
                  </a:ext>
                </a:extLst>
              </a:tr>
            </a:tbl>
          </a:graphicData>
        </a:graphic>
      </p:graphicFrame>
    </p:spTree>
    <p:extLst>
      <p:ext uri="{BB962C8B-B14F-4D97-AF65-F5344CB8AC3E}">
        <p14:creationId xmlns:p14="http://schemas.microsoft.com/office/powerpoint/2010/main" val="989455254"/>
      </p:ext>
    </p:extLst>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AA73F530-1542-2637-793A-8A4D7E0E6BEE}"/>
              </a:ext>
            </a:extLst>
          </p:cNvPr>
          <p:cNvSpPr txBox="1"/>
          <p:nvPr/>
        </p:nvSpPr>
        <p:spPr>
          <a:xfrm>
            <a:off x="6855150" y="980728"/>
            <a:ext cx="5283105" cy="5971956"/>
          </a:xfrm>
          <a:prstGeom prst="rect">
            <a:avLst/>
          </a:prstGeom>
          <a:ln/>
        </p:spPr>
        <p:style>
          <a:lnRef idx="1">
            <a:schemeClr val="accent4"/>
          </a:lnRef>
          <a:fillRef idx="2">
            <a:schemeClr val="accent4"/>
          </a:fillRef>
          <a:effectRef idx="1">
            <a:schemeClr val="accent4"/>
          </a:effectRef>
          <a:fontRef idx="minor">
            <a:schemeClr val="dk1"/>
          </a:fontRef>
        </p:style>
        <p:txBody>
          <a:bodyPr wrap="square">
            <a:spAutoFit/>
          </a:bodyPr>
          <a:lstStyle/>
          <a:p>
            <a:pPr marL="0" marR="0" lvl="0" indent="0" algn="ctr" defTabSz="914400" rtl="1" eaLnBrk="1" fontAlgn="auto" latinLnBrk="0" hangingPunct="1">
              <a:lnSpc>
                <a:spcPct val="100000"/>
              </a:lnSpc>
              <a:spcBef>
                <a:spcPts val="0"/>
              </a:spcBef>
              <a:spcAft>
                <a:spcPts val="1500"/>
              </a:spcAft>
              <a:buClr>
                <a:srgbClr val="000000"/>
              </a:buClr>
              <a:buSzTx/>
              <a:buFont typeface="Arial"/>
              <a:buNone/>
              <a:tabLst/>
              <a:defRPr/>
            </a:pPr>
            <a:r>
              <a:rPr kumimoji="0" lang="ar-SA" sz="2200" b="1" i="0" u="none" strike="noStrike" kern="0" cap="none" spc="0" normalizeH="0" baseline="0" noProof="0" dirty="0">
                <a:ln>
                  <a:noFill/>
                </a:ln>
                <a:solidFill>
                  <a:prstClr val="black"/>
                </a:solidFill>
                <a:effectLst/>
                <a:uLnTx/>
                <a:uFillTx/>
                <a:latin typeface="Alexandria" pitchFamily="2" charset="-78"/>
                <a:ea typeface="Times New Roman"/>
                <a:cs typeface="Alexandria" pitchFamily="2" charset="-78"/>
                <a:sym typeface="Arial"/>
              </a:rPr>
              <a:t>منهجية</a:t>
            </a:r>
            <a:r>
              <a:rPr kumimoji="0" lang="en-GB" sz="2200" b="1" i="0" u="none" strike="noStrike" kern="0" cap="none" spc="0" normalizeH="0" baseline="0" noProof="0" dirty="0">
                <a:ln>
                  <a:noFill/>
                </a:ln>
                <a:solidFill>
                  <a:prstClr val="black"/>
                </a:solidFill>
                <a:effectLst/>
                <a:uLnTx/>
                <a:uFillTx/>
                <a:latin typeface="Alexandria" pitchFamily="2" charset="-78"/>
                <a:ea typeface="Times New Roman"/>
                <a:cs typeface="Alexandria" pitchFamily="2" charset="-78"/>
                <a:sym typeface="Arial"/>
              </a:rPr>
              <a:t> </a:t>
            </a:r>
            <a:r>
              <a:rPr kumimoji="0" lang="ar-SA" sz="2200" b="1" i="0" u="none" strike="noStrike" kern="0" cap="none" spc="0" normalizeH="0" baseline="0" noProof="0" dirty="0">
                <a:ln>
                  <a:noFill/>
                </a:ln>
                <a:solidFill>
                  <a:prstClr val="black"/>
                </a:solidFill>
                <a:effectLst/>
                <a:uLnTx/>
                <a:uFillTx/>
                <a:latin typeface="Alexandria" pitchFamily="2" charset="-78"/>
                <a:ea typeface="Times New Roman"/>
                <a:cs typeface="Alexandria" pitchFamily="2" charset="-78"/>
                <a:sym typeface="Arial"/>
              </a:rPr>
              <a:t>التدريس</a:t>
            </a:r>
            <a:endParaRPr kumimoji="0" lang="en-GB" sz="2200" b="1" i="0" u="none" strike="noStrike" kern="0" cap="none" spc="0" normalizeH="0" baseline="0" noProof="0" dirty="0">
              <a:ln>
                <a:noFill/>
              </a:ln>
              <a:solidFill>
                <a:prstClr val="black"/>
              </a:solidFill>
              <a:effectLst/>
              <a:uLnTx/>
              <a:uFillTx/>
              <a:latin typeface="Alexandria" pitchFamily="2" charset="-78"/>
              <a:ea typeface="Calibri"/>
              <a:cs typeface="Alexandria" pitchFamily="2" charset="-78"/>
              <a:sym typeface="Arial"/>
            </a:endParaRPr>
          </a:p>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r>
              <a:rPr kumimoji="0" lang="ar-SA" sz="2200" b="0" i="0" u="none" strike="noStrike" kern="0" cap="none" spc="0" normalizeH="0" baseline="0" noProof="0" dirty="0">
                <a:ln>
                  <a:noFill/>
                </a:ln>
                <a:solidFill>
                  <a:srgbClr val="000000"/>
                </a:solidFill>
                <a:effectLst/>
                <a:uLnTx/>
                <a:uFillTx/>
                <a:latin typeface="Alexandria" pitchFamily="2" charset="-78"/>
                <a:ea typeface="Times New Roman"/>
                <a:cs typeface="Alexandria" pitchFamily="2" charset="-78"/>
                <a:sym typeface="Arial"/>
              </a:rPr>
              <a:t>يتم تقديم محاور البرنامج باستخدام المحاضرات المسجلة وحلقات النقاش عن بع</a:t>
            </a:r>
            <a:r>
              <a:rPr kumimoji="0" lang="ar-JO" sz="2200" b="0" i="0" u="none" strike="noStrike" kern="0" cap="none" spc="0" normalizeH="0" baseline="0" noProof="0" dirty="0">
                <a:ln>
                  <a:noFill/>
                </a:ln>
                <a:solidFill>
                  <a:srgbClr val="000000"/>
                </a:solidFill>
                <a:effectLst/>
                <a:uLnTx/>
                <a:uFillTx/>
                <a:latin typeface="Alexandria" pitchFamily="2" charset="-78"/>
                <a:ea typeface="Times New Roman"/>
                <a:cs typeface="Alexandria" pitchFamily="2" charset="-78"/>
                <a:sym typeface="Arial"/>
              </a:rPr>
              <a:t>د والتي يتم خلالها مناقشة جميع المحاضرات التي تم تسجيلها على المنصة بالإضافة إلى الإجابة عن استفساراتكم.</a:t>
            </a:r>
            <a:endParaRPr kumimoji="0" lang="en-GB" sz="2200" b="0" i="0" u="none" strike="noStrike" kern="0" cap="none" spc="0" normalizeH="0" baseline="0" noProof="0" dirty="0">
              <a:ln>
                <a:noFill/>
              </a:ln>
              <a:solidFill>
                <a:srgbClr val="000000"/>
              </a:solidFill>
              <a:effectLst/>
              <a:uLnTx/>
              <a:uFillTx/>
              <a:latin typeface="Alexandria" pitchFamily="2" charset="-78"/>
              <a:ea typeface="+mn-ea"/>
              <a:cs typeface="Alexandria" pitchFamily="2" charset="-78"/>
              <a:sym typeface="Arial"/>
            </a:endParaRPr>
          </a:p>
          <a:p>
            <a:pPr marL="0" marR="0" lvl="0" indent="0" algn="just" defTabSz="914400" rtl="1" eaLnBrk="1" fontAlgn="auto" latinLnBrk="0" hangingPunct="1">
              <a:lnSpc>
                <a:spcPct val="115000"/>
              </a:lnSpc>
              <a:spcBef>
                <a:spcPts val="200"/>
              </a:spcBef>
              <a:spcAft>
                <a:spcPts val="200"/>
              </a:spcAft>
              <a:buClrTx/>
              <a:buSzTx/>
              <a:buFont typeface="Arial"/>
              <a:buNone/>
              <a:tabLst>
                <a:tab pos="365760" algn="l"/>
                <a:tab pos="731520" algn="l"/>
                <a:tab pos="1097280" algn="l"/>
                <a:tab pos="1463040" algn="l"/>
                <a:tab pos="3036570" algn="l"/>
              </a:tabLst>
              <a:defRPr/>
            </a:pPr>
            <a:r>
              <a:rPr kumimoji="0" lang="ar-JO" sz="22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يتم تحقيق نتاجات التعلم المستهدفة من خلال النشاطات والاستراتيجيات التدريسية الآتية:</a:t>
            </a:r>
            <a:endParaRPr kumimoji="0" lang="en-US" sz="22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endParaRPr>
          </a:p>
          <a:p>
            <a:pPr marL="342900" marR="0" lvl="0" indent="-342900" algn="just" defTabSz="914400" rtl="1" eaLnBrk="1" fontAlgn="auto" latinLnBrk="0" hangingPunct="1">
              <a:lnSpc>
                <a:spcPct val="115000"/>
              </a:lnSpc>
              <a:spcBef>
                <a:spcPts val="200"/>
              </a:spcBef>
              <a:spcAft>
                <a:spcPts val="200"/>
              </a:spcAft>
              <a:buClrTx/>
              <a:buSzTx/>
              <a:buFont typeface="Arial" panose="020B0604020202020204" pitchFamily="34" charset="0"/>
              <a:buChar char="•"/>
              <a:tabLst>
                <a:tab pos="365760" algn="l"/>
                <a:tab pos="731520" algn="l"/>
                <a:tab pos="1097280" algn="l"/>
                <a:tab pos="1463040" algn="l"/>
                <a:tab pos="3036570" algn="l"/>
              </a:tabLst>
              <a:defRPr/>
            </a:pPr>
            <a:r>
              <a:rPr kumimoji="0" lang="ar-JO" sz="22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المحاضرات. </a:t>
            </a:r>
            <a:endParaRPr kumimoji="0" lang="en-US" sz="22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endParaRPr>
          </a:p>
          <a:p>
            <a:pPr marL="342900" marR="0" lvl="0" indent="-342900" algn="just" defTabSz="914400" rtl="1" eaLnBrk="1" fontAlgn="auto" latinLnBrk="0" hangingPunct="1">
              <a:lnSpc>
                <a:spcPct val="115000"/>
              </a:lnSpc>
              <a:spcBef>
                <a:spcPts val="200"/>
              </a:spcBef>
              <a:spcAft>
                <a:spcPts val="200"/>
              </a:spcAft>
              <a:buClrTx/>
              <a:buSzTx/>
              <a:buFont typeface="Arial" panose="020B0604020202020204" pitchFamily="34" charset="0"/>
              <a:buChar char="•"/>
              <a:tabLst>
                <a:tab pos="365760" algn="l"/>
                <a:tab pos="731520" algn="l"/>
                <a:tab pos="1097280" algn="l"/>
                <a:tab pos="1463040" algn="l"/>
                <a:tab pos="3036570" algn="l"/>
              </a:tabLst>
              <a:defRPr/>
            </a:pPr>
            <a:r>
              <a:rPr kumimoji="0" lang="ar-JO" sz="22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الاختبارات القصيرة. </a:t>
            </a:r>
            <a:r>
              <a:rPr kumimoji="0" lang="ar-AE" sz="22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(في كل أسبوع اختبار قصير من ثماني درجات وثمانية أسئلة).</a:t>
            </a:r>
            <a:endParaRPr kumimoji="0" lang="en-US" sz="22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endParaRPr>
          </a:p>
          <a:p>
            <a:pPr marL="342900" marR="0" lvl="0" indent="-342900" algn="just" defTabSz="914400" rtl="1" eaLnBrk="1" fontAlgn="auto" latinLnBrk="0" hangingPunct="1">
              <a:lnSpc>
                <a:spcPct val="115000"/>
              </a:lnSpc>
              <a:spcBef>
                <a:spcPts val="200"/>
              </a:spcBef>
              <a:spcAft>
                <a:spcPts val="200"/>
              </a:spcAft>
              <a:buClrTx/>
              <a:buSzTx/>
              <a:buFont typeface="Arial" panose="020B0604020202020204" pitchFamily="34" charset="0"/>
              <a:buChar char="•"/>
              <a:tabLst>
                <a:tab pos="365760" algn="l"/>
                <a:tab pos="731520" algn="l"/>
                <a:tab pos="1097280" algn="l"/>
                <a:tab pos="1463040" algn="l"/>
                <a:tab pos="3036570" algn="l"/>
              </a:tabLst>
              <a:defRPr/>
            </a:pPr>
            <a:r>
              <a:rPr kumimoji="0" lang="ar-JO" sz="22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الامتحان النهائي</a:t>
            </a:r>
            <a:r>
              <a:rPr kumimoji="0" lang="ar-AE" sz="22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( 20 سؤال لكل سؤال درجة واحدة= 20 درجة)</a:t>
            </a:r>
            <a:r>
              <a:rPr kumimoji="0" lang="ar-JO" sz="22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  </a:t>
            </a:r>
            <a:endParaRPr kumimoji="0" lang="en-US" sz="22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sym typeface="Arial"/>
            </a:endParaRPr>
          </a:p>
        </p:txBody>
      </p:sp>
      <p:pic>
        <p:nvPicPr>
          <p:cNvPr id="6" name="Graphic 21">
            <a:extLst>
              <a:ext uri="{FF2B5EF4-FFF2-40B4-BE49-F238E27FC236}">
                <a16:creationId xmlns:a16="http://schemas.microsoft.com/office/drawing/2014/main" id="{8266E069-44BD-50A7-8720-9B62E3D4648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33114" y="0"/>
            <a:ext cx="2305141" cy="1076343"/>
          </a:xfrm>
          <a:prstGeom prst="rect">
            <a:avLst/>
          </a:prstGeom>
        </p:spPr>
      </p:pic>
      <p:sp>
        <p:nvSpPr>
          <p:cNvPr id="3" name="Slide Number Placeholder 2">
            <a:extLst>
              <a:ext uri="{FF2B5EF4-FFF2-40B4-BE49-F238E27FC236}">
                <a16:creationId xmlns:a16="http://schemas.microsoft.com/office/drawing/2014/main" id="{3951232A-44FF-2FEA-EA08-90FCF53BB3CE}"/>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US" sz="1200" b="0" i="0" u="none" strike="noStrike" kern="0" cap="none" spc="0" normalizeH="0" baseline="0" noProof="0" smtClean="0">
                <a:ln>
                  <a:noFill/>
                </a:ln>
                <a:solidFill>
                  <a:srgbClr val="888888"/>
                </a:solidFill>
                <a:effectLst/>
                <a:uLnTx/>
                <a:uFillTx/>
                <a:latin typeface="Calibri"/>
                <a:ea typeface="Calibri"/>
                <a:cs typeface="Calibri"/>
                <a:sym typeface="Calibri"/>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11</a:t>
            </a:fld>
            <a:endParaRPr kumimoji="0" lang="en-US" sz="1200" b="0" i="0" u="none" strike="noStrike" kern="0" cap="none" spc="0" normalizeH="0" baseline="0" noProof="0">
              <a:ln>
                <a:noFill/>
              </a:ln>
              <a:solidFill>
                <a:srgbClr val="888888"/>
              </a:solidFill>
              <a:effectLst/>
              <a:uLnTx/>
              <a:uFillTx/>
              <a:latin typeface="Calibri"/>
              <a:ea typeface="Calibri"/>
              <a:cs typeface="Calibri"/>
              <a:sym typeface="Calibri"/>
            </a:endParaRPr>
          </a:p>
        </p:txBody>
      </p:sp>
      <p:pic>
        <p:nvPicPr>
          <p:cNvPr id="4" name="Picture 3">
            <a:extLst>
              <a:ext uri="{FF2B5EF4-FFF2-40B4-BE49-F238E27FC236}">
                <a16:creationId xmlns:a16="http://schemas.microsoft.com/office/drawing/2014/main" id="{5FDF8D0B-BBE7-45DC-A691-08E339814F41}"/>
              </a:ext>
            </a:extLst>
          </p:cNvPr>
          <p:cNvPicPr>
            <a:picLocks noChangeAspect="1"/>
          </p:cNvPicPr>
          <p:nvPr/>
        </p:nvPicPr>
        <p:blipFill>
          <a:blip r:embed="rId3"/>
          <a:stretch>
            <a:fillRect/>
          </a:stretch>
        </p:blipFill>
        <p:spPr>
          <a:xfrm>
            <a:off x="407368" y="980729"/>
            <a:ext cx="6447782" cy="5740746"/>
          </a:xfrm>
          <a:prstGeom prst="rect">
            <a:avLst/>
          </a:prstGeom>
        </p:spPr>
      </p:pic>
      <p:sp>
        <p:nvSpPr>
          <p:cNvPr id="10" name="TextBox 9">
            <a:extLst>
              <a:ext uri="{FF2B5EF4-FFF2-40B4-BE49-F238E27FC236}">
                <a16:creationId xmlns:a16="http://schemas.microsoft.com/office/drawing/2014/main" id="{AC97B8FB-1397-421F-817F-7D9B601BE323}"/>
              </a:ext>
            </a:extLst>
          </p:cNvPr>
          <p:cNvSpPr txBox="1"/>
          <p:nvPr/>
        </p:nvSpPr>
        <p:spPr>
          <a:xfrm>
            <a:off x="878497" y="384282"/>
            <a:ext cx="5532599" cy="58477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16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الأعمال وتوزيع الدرجات لطلاب البكالوريوس والماجستير للفصل الدراسي الثالث 2025</a:t>
            </a:r>
            <a:r>
              <a:rPr kumimoji="0" lang="ar-JO" sz="16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a:t>
            </a:r>
            <a:endParaRPr kumimoji="0" lang="en-US" sz="16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Tree>
    <p:extLst>
      <p:ext uri="{BB962C8B-B14F-4D97-AF65-F5344CB8AC3E}">
        <p14:creationId xmlns:p14="http://schemas.microsoft.com/office/powerpoint/2010/main" val="252340054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202028"/>
            <a:ext cx="10812720" cy="55302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3956827" y="214892"/>
            <a:ext cx="5218753" cy="523220"/>
          </a:xfrm>
          <a:prstGeom prst="rect">
            <a:avLst/>
          </a:prstGeom>
          <a:noFill/>
        </p:spPr>
        <p:txBody>
          <a:bodyPr wrap="square" rtlCol="0">
            <a:spAutoFit/>
          </a:bodyPr>
          <a:lstStyle/>
          <a:p>
            <a:pPr lvl="0">
              <a:buClrTx/>
            </a:pPr>
            <a:r>
              <a:rPr lang="ar-JO" sz="2800" b="1" kern="1200" dirty="0">
                <a:solidFill>
                  <a:schemeClr val="tx1"/>
                </a:solidFill>
                <a:latin typeface="Alexandria" pitchFamily="2" charset="-78"/>
                <a:ea typeface="+mn-ea"/>
                <a:cs typeface="Alexandria" pitchFamily="2" charset="-78"/>
              </a:rPr>
              <a:t>ريادة الأعمال والابتكار </a:t>
            </a:r>
            <a:endParaRPr kumimoji="0" lang="en-US" sz="2800" b="1" i="0" u="none" strike="noStrike" kern="1200" cap="none" spc="0" normalizeH="0" baseline="0" noProof="0" dirty="0">
              <a:ln>
                <a:noFill/>
              </a:ln>
              <a:solidFill>
                <a:schemeClr val="tx1"/>
              </a:solidFill>
              <a:effectLst/>
              <a:uLnTx/>
              <a:uFillTx/>
              <a:latin typeface="Alexandria" pitchFamily="2" charset="-78"/>
              <a:ea typeface="+mn-ea"/>
              <a:cs typeface="Alexandria"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4331324" y="1835853"/>
            <a:ext cx="6868899" cy="3271921"/>
          </a:xfrm>
          <a:prstGeom prst="rect">
            <a:avLst/>
          </a:prstGeom>
          <a:noFill/>
        </p:spPr>
        <p:txBody>
          <a:bodyPr wrap="square" rtlCol="0">
            <a:spAutoFit/>
          </a:bodyPr>
          <a:lstStyle/>
          <a:p>
            <a:pPr lvl="0" algn="just" rtl="1">
              <a:lnSpc>
                <a:spcPct val="150000"/>
              </a:lnSpc>
              <a:buClrTx/>
              <a:defRPr/>
            </a:pPr>
            <a:r>
              <a:rPr lang="ar-JO" sz="2000" kern="1200" dirty="0">
                <a:solidFill>
                  <a:schemeClr val="tx1"/>
                </a:solidFill>
                <a:latin typeface="Alexandria" pitchFamily="2" charset="-78"/>
                <a:ea typeface="+mn-ea"/>
                <a:cs typeface="Alexandria" pitchFamily="2" charset="-78"/>
              </a:rPr>
              <a:t>يهدف هذه المساق إلى إلقاء الضوء على مفهوم الإبداع ومفهوم الابتكار</a:t>
            </a:r>
            <a:r>
              <a:rPr lang="ar-AE" sz="2000" kern="1200" dirty="0">
                <a:solidFill>
                  <a:schemeClr val="tx1"/>
                </a:solidFill>
                <a:latin typeface="Alexandria" pitchFamily="2" charset="-78"/>
                <a:ea typeface="+mn-ea"/>
                <a:cs typeface="Alexandria" pitchFamily="2" charset="-78"/>
              </a:rPr>
              <a:t>،</a:t>
            </a:r>
            <a:r>
              <a:rPr lang="ar-JO" sz="2000" kern="1200" dirty="0">
                <a:solidFill>
                  <a:schemeClr val="tx1"/>
                </a:solidFill>
                <a:latin typeface="Alexandria" pitchFamily="2" charset="-78"/>
                <a:ea typeface="+mn-ea"/>
                <a:cs typeface="Alexandria" pitchFamily="2" charset="-78"/>
              </a:rPr>
              <a:t> والتشجيع عليهما ونشر ثقافتهما، كما يتناول كيفية تحويل الأفكار الريادية إلى خدمات ومنتجات ذات قيمة اقتصادية من خلال إيجاد ميزات تنافسية, كما ويلقي الضوء على أدوار القادة في تعزيز الإبداع والابتكار, وتحديد خطوات التفكير الناقد والمنطقي وأهميتهما</a:t>
            </a:r>
            <a:r>
              <a:rPr lang="ar-AE" sz="2000" kern="1200" dirty="0">
                <a:solidFill>
                  <a:schemeClr val="tx1"/>
                </a:solidFill>
                <a:latin typeface="Alexandria" pitchFamily="2" charset="-78"/>
                <a:ea typeface="+mn-ea"/>
                <a:cs typeface="Alexandria" pitchFamily="2" charset="-78"/>
              </a:rPr>
              <a:t>،</a:t>
            </a:r>
            <a:r>
              <a:rPr lang="ar-JO" sz="2000" kern="1200" dirty="0">
                <a:solidFill>
                  <a:schemeClr val="tx1"/>
                </a:solidFill>
                <a:latin typeface="Alexandria" pitchFamily="2" charset="-78"/>
                <a:ea typeface="+mn-ea"/>
                <a:cs typeface="Alexandria" pitchFamily="2" charset="-78"/>
              </a:rPr>
              <a:t> بالإضافة إلى تنظيم وتنسيق الإبداع التكنولوجي.</a:t>
            </a:r>
          </a:p>
        </p:txBody>
      </p:sp>
      <p:sp>
        <p:nvSpPr>
          <p:cNvPr id="4" name="Rectangle 3">
            <a:extLst>
              <a:ext uri="{FF2B5EF4-FFF2-40B4-BE49-F238E27FC236}">
                <a16:creationId xmlns:a16="http://schemas.microsoft.com/office/drawing/2014/main" id="{DD23E63E-44BA-49AC-B6DB-24E02487F651}"/>
              </a:ext>
            </a:extLst>
          </p:cNvPr>
          <p:cNvSpPr/>
          <p:nvPr/>
        </p:nvSpPr>
        <p:spPr>
          <a:xfrm>
            <a:off x="4528307" y="5522499"/>
            <a:ext cx="6372092" cy="1015663"/>
          </a:xfrm>
          <a:prstGeom prst="rect">
            <a:avLst/>
          </a:prstGeom>
        </p:spPr>
        <p:txBody>
          <a:bodyPr wrap="square">
            <a:spAutoFit/>
          </a:bodyPr>
          <a:lstStyle/>
          <a:p>
            <a:pPr lvl="0"/>
            <a:r>
              <a:rPr kumimoji="0" lang="en-GB" sz="2000" b="0" i="0" u="none" strike="noStrike" kern="1200" cap="none" spc="0" normalizeH="0" baseline="0" noProof="0" dirty="0" err="1">
                <a:ln>
                  <a:noFill/>
                </a:ln>
                <a:solidFill>
                  <a:prstClr val="black"/>
                </a:solidFill>
                <a:effectLst/>
                <a:uLnTx/>
                <a:uFillTx/>
                <a:latin typeface="Alexandria" pitchFamily="2" charset="-78"/>
                <a:ea typeface="+mn-ea"/>
                <a:cs typeface="Alexandria" pitchFamily="2" charset="-78"/>
              </a:rPr>
              <a:t>Pudar</a:t>
            </a:r>
            <a:r>
              <a:rPr kumimoji="0" lang="en-GB" sz="20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Jonathan (2022). Creativity&amp; Innovation: Theory, Research, and Practice. Second Edition, </a:t>
            </a:r>
            <a:r>
              <a:rPr kumimoji="0" lang="en-US" sz="20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published by Routledge, New York.</a:t>
            </a:r>
            <a:endParaRPr lang="ar-JO" sz="2800" b="1" dirty="0">
              <a:solidFill>
                <a:schemeClr val="bg1"/>
              </a:solidFill>
              <a:latin typeface="Alexandria" pitchFamily="2" charset="-78"/>
              <a:ea typeface="Calibri"/>
              <a:cs typeface="Alexandria" pitchFamily="2" charset="-78"/>
              <a:sym typeface="Calibri"/>
            </a:endParaRPr>
          </a:p>
        </p:txBody>
      </p:sp>
      <p:pic>
        <p:nvPicPr>
          <p:cNvPr id="10" name="Picture 9" descr="Creativity and Innovation: Theory, Research, and Practice book cover">
            <a:extLst>
              <a:ext uri="{FF2B5EF4-FFF2-40B4-BE49-F238E27FC236}">
                <a16:creationId xmlns:a16="http://schemas.microsoft.com/office/drawing/2014/main" id="{08C1653B-E83D-4358-813C-08C02662EF0E}"/>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991777" y="1855697"/>
            <a:ext cx="2965050" cy="4682465"/>
          </a:xfrm>
          <a:prstGeom prst="rect">
            <a:avLst/>
          </a:prstGeom>
          <a:noFill/>
          <a:ln>
            <a:noFill/>
          </a:ln>
        </p:spPr>
      </p:pic>
      <p:sp>
        <p:nvSpPr>
          <p:cNvPr id="11" name="Google Shape;145;p3">
            <a:extLst>
              <a:ext uri="{FF2B5EF4-FFF2-40B4-BE49-F238E27FC236}">
                <a16:creationId xmlns:a16="http://schemas.microsoft.com/office/drawing/2014/main" id="{D288B6D6-4E16-456A-B75B-2F1A3D2B3CE6}"/>
              </a:ext>
            </a:extLst>
          </p:cNvPr>
          <p:cNvSpPr txBox="1"/>
          <p:nvPr/>
        </p:nvSpPr>
        <p:spPr>
          <a:xfrm>
            <a:off x="8688288" y="1333462"/>
            <a:ext cx="2464059" cy="461624"/>
          </a:xfrm>
          <a:prstGeom prst="rect">
            <a:avLst/>
          </a:prstGeom>
          <a:noFill/>
          <a:ln>
            <a:noFill/>
          </a:ln>
        </p:spPr>
        <p:txBody>
          <a:bodyPr spcFirstLastPara="1" wrap="square" lIns="91425" tIns="45700" rIns="91425" bIns="45700" anchor="t" anchorCtr="0">
            <a:spAutoFit/>
          </a:bodyPr>
          <a:lstStyle/>
          <a:p>
            <a:pPr marL="0" marR="0" lvl="0" indent="0" algn="r" rtl="0">
              <a:spcBef>
                <a:spcPts val="0"/>
              </a:spcBef>
              <a:spcAft>
                <a:spcPts val="0"/>
              </a:spcAft>
              <a:buNone/>
            </a:pPr>
            <a:r>
              <a:rPr lang="ar-JO" sz="2400" b="1" dirty="0">
                <a:solidFill>
                  <a:schemeClr val="tx1"/>
                </a:solidFill>
                <a:latin typeface="Alexandria" pitchFamily="2" charset="-78"/>
                <a:ea typeface="Tajawal Medium"/>
                <a:cs typeface="Alexandria" pitchFamily="2" charset="-78"/>
                <a:sym typeface="Tajawal Medium"/>
              </a:rPr>
              <a:t>وصف المادة</a:t>
            </a:r>
            <a:endParaRPr sz="2400" dirty="0">
              <a:solidFill>
                <a:schemeClr val="tx1"/>
              </a:solidFill>
              <a:latin typeface="Alexandria" pitchFamily="2" charset="-78"/>
              <a:cs typeface="Alexandria" pitchFamily="2" charset="-78"/>
            </a:endParaRPr>
          </a:p>
        </p:txBody>
      </p:sp>
      <p:pic>
        <p:nvPicPr>
          <p:cNvPr id="7" name="Graphic 21">
            <a:extLst>
              <a:ext uri="{FF2B5EF4-FFF2-40B4-BE49-F238E27FC236}">
                <a16:creationId xmlns:a16="http://schemas.microsoft.com/office/drawing/2014/main" id="{10B978D1-BE58-939B-4016-064ED75B2000}"/>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73777" y="125684"/>
            <a:ext cx="2305141" cy="1076343"/>
          </a:xfrm>
          <a:prstGeom prst="rect">
            <a:avLst/>
          </a:prstGeom>
        </p:spPr>
      </p:pic>
    </p:spTree>
    <p:extLst>
      <p:ext uri="{BB962C8B-B14F-4D97-AF65-F5344CB8AC3E}">
        <p14:creationId xmlns:p14="http://schemas.microsoft.com/office/powerpoint/2010/main" val="3202264093"/>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14EBC08-3EF4-0BE7-4DC2-A1942CB426FB}"/>
              </a:ext>
            </a:extLst>
          </p:cNvPr>
          <p:cNvSpPr txBox="1"/>
          <p:nvPr/>
        </p:nvSpPr>
        <p:spPr>
          <a:xfrm>
            <a:off x="551384" y="1484784"/>
            <a:ext cx="10801200" cy="4708981"/>
          </a:xfrm>
          <a:prstGeom prst="rect">
            <a:avLst/>
          </a:prstGeom>
          <a:noFill/>
        </p:spPr>
        <p:txBody>
          <a:bodyPr wrap="square">
            <a:spAutoFit/>
          </a:bodyPr>
          <a:lstStyle/>
          <a:p>
            <a:pPr marL="342900" indent="-342900" algn="just" rtl="1" eaLnBrk="1" fontAlgn="t" latinLnBrk="0" hangingPunct="1">
              <a:lnSpc>
                <a:spcPct val="150000"/>
              </a:lnSpc>
              <a:buFont typeface="Arial" panose="020B0604020202020204" pitchFamily="34" charset="0"/>
              <a:buChar char="•"/>
            </a:pPr>
            <a:r>
              <a:rPr lang="ar-JO" sz="2000" b="1" dirty="0">
                <a:latin typeface="Alexandria" pitchFamily="2" charset="-78"/>
                <a:cs typeface="Alexandria" pitchFamily="2" charset="-78"/>
              </a:rPr>
              <a:t>مفهوم الإبداع والابتكار وأهميته</a:t>
            </a:r>
            <a:r>
              <a:rPr lang="ar-AE" sz="2000" b="1" dirty="0">
                <a:latin typeface="Alexandria" pitchFamily="2" charset="-78"/>
                <a:cs typeface="Alexandria" pitchFamily="2" charset="-78"/>
              </a:rPr>
              <a:t>ما</a:t>
            </a:r>
            <a:endParaRPr lang="en-US" sz="2000" b="1" dirty="0">
              <a:latin typeface="Alexandria" pitchFamily="2" charset="-78"/>
              <a:cs typeface="Alexandria" pitchFamily="2" charset="-78"/>
            </a:endParaRPr>
          </a:p>
          <a:p>
            <a:pPr marL="342900" indent="-342900" algn="just" rtl="1" eaLnBrk="1" fontAlgn="t" latinLnBrk="0" hangingPunct="1">
              <a:lnSpc>
                <a:spcPct val="150000"/>
              </a:lnSpc>
              <a:buFont typeface="Arial" panose="020B0604020202020204" pitchFamily="34" charset="0"/>
              <a:buChar char="•"/>
            </a:pPr>
            <a:r>
              <a:rPr lang="ar-JO" sz="2000" b="1" dirty="0">
                <a:latin typeface="Alexandria" pitchFamily="2" charset="-78"/>
                <a:cs typeface="Alexandria" pitchFamily="2" charset="-78"/>
              </a:rPr>
              <a:t>نظريات الإبداع والابتكار </a:t>
            </a:r>
            <a:endParaRPr lang="en-US" sz="2000" b="1" dirty="0">
              <a:latin typeface="Alexandria" pitchFamily="2" charset="-78"/>
              <a:cs typeface="Alexandria" pitchFamily="2" charset="-78"/>
            </a:endParaRPr>
          </a:p>
          <a:p>
            <a:pPr marL="342900" indent="-342900" algn="just" rtl="1" eaLnBrk="1" fontAlgn="ctr" latinLnBrk="0" hangingPunct="1">
              <a:lnSpc>
                <a:spcPct val="150000"/>
              </a:lnSpc>
              <a:buFont typeface="Arial" panose="020B0604020202020204" pitchFamily="34" charset="0"/>
              <a:buChar char="•"/>
            </a:pPr>
            <a:r>
              <a:rPr lang="ar-JO" sz="2000" b="1" dirty="0">
                <a:latin typeface="Alexandria" pitchFamily="2" charset="-78"/>
                <a:cs typeface="Alexandria" pitchFamily="2" charset="-78"/>
              </a:rPr>
              <a:t>مهارات القائد المبدع والمبتكر</a:t>
            </a:r>
            <a:endParaRPr lang="en-US" sz="2000" b="1" dirty="0">
              <a:latin typeface="Alexandria" pitchFamily="2" charset="-78"/>
              <a:cs typeface="Alexandria" pitchFamily="2" charset="-78"/>
            </a:endParaRPr>
          </a:p>
          <a:p>
            <a:pPr marL="342900" indent="-342900" algn="just" rtl="1" eaLnBrk="1" fontAlgn="ctr" latinLnBrk="0" hangingPunct="1">
              <a:lnSpc>
                <a:spcPct val="150000"/>
              </a:lnSpc>
              <a:buFont typeface="Arial" panose="020B0604020202020204" pitchFamily="34" charset="0"/>
              <a:buChar char="•"/>
            </a:pPr>
            <a:r>
              <a:rPr lang="ar-JO" sz="2000" b="1" dirty="0">
                <a:latin typeface="Alexandria" pitchFamily="2" charset="-78"/>
                <a:cs typeface="Alexandria" pitchFamily="2" charset="-78"/>
              </a:rPr>
              <a:t>الإدراك والتفكير الإبداعي</a:t>
            </a:r>
            <a:endParaRPr lang="en-US" sz="2000" b="1" dirty="0">
              <a:latin typeface="Alexandria" pitchFamily="2" charset="-78"/>
              <a:cs typeface="Alexandria" pitchFamily="2" charset="-78"/>
            </a:endParaRPr>
          </a:p>
          <a:p>
            <a:pPr marL="342900" indent="-342900" algn="just" rtl="1" eaLnBrk="1" fontAlgn="ctr" latinLnBrk="0" hangingPunct="1">
              <a:lnSpc>
                <a:spcPct val="150000"/>
              </a:lnSpc>
              <a:buFont typeface="Arial" panose="020B0604020202020204" pitchFamily="34" charset="0"/>
              <a:buChar char="•"/>
            </a:pPr>
            <a:r>
              <a:rPr lang="ar-JO" sz="2000" b="1" dirty="0">
                <a:latin typeface="Alexandria" pitchFamily="2" charset="-78"/>
                <a:cs typeface="Alexandria" pitchFamily="2" charset="-78"/>
              </a:rPr>
              <a:t>الكفاءة الإبداعية وحاضنات الأعمال</a:t>
            </a:r>
            <a:endParaRPr lang="en-US" sz="2000" b="1" dirty="0">
              <a:latin typeface="Alexandria" pitchFamily="2" charset="-78"/>
              <a:cs typeface="Alexandria" pitchFamily="2" charset="-78"/>
            </a:endParaRPr>
          </a:p>
          <a:p>
            <a:pPr marL="342900" indent="-342900" algn="just" rtl="1" eaLnBrk="1" fontAlgn="ctr" latinLnBrk="0" hangingPunct="1">
              <a:lnSpc>
                <a:spcPct val="150000"/>
              </a:lnSpc>
              <a:buFont typeface="Arial" panose="020B0604020202020204" pitchFamily="34" charset="0"/>
              <a:buChar char="•"/>
            </a:pPr>
            <a:r>
              <a:rPr lang="ar-JO" sz="2000" b="1" dirty="0">
                <a:latin typeface="Alexandria" pitchFamily="2" charset="-78"/>
                <a:cs typeface="Alexandria" pitchFamily="2" charset="-78"/>
              </a:rPr>
              <a:t>الإنتاجية الإبداعية وتحقيق الميزة التنافسية</a:t>
            </a:r>
            <a:endParaRPr lang="en-US" sz="2000" b="1" dirty="0">
              <a:latin typeface="Alexandria" pitchFamily="2" charset="-78"/>
              <a:cs typeface="Alexandria" pitchFamily="2" charset="-78"/>
            </a:endParaRPr>
          </a:p>
          <a:p>
            <a:pPr marL="342900" indent="-342900" algn="just" rtl="1" eaLnBrk="1" fontAlgn="ctr" latinLnBrk="0" hangingPunct="1">
              <a:lnSpc>
                <a:spcPct val="150000"/>
              </a:lnSpc>
              <a:buFont typeface="Arial" panose="020B0604020202020204" pitchFamily="34" charset="0"/>
              <a:buChar char="•"/>
            </a:pPr>
            <a:r>
              <a:rPr lang="ar-JO" sz="2000" b="1" dirty="0">
                <a:latin typeface="Alexandria" pitchFamily="2" charset="-78"/>
                <a:cs typeface="Alexandria" pitchFamily="2" charset="-78"/>
              </a:rPr>
              <a:t>التفكير الناقد ومهاراته</a:t>
            </a:r>
            <a:endParaRPr lang="en-US" sz="2000" b="1" dirty="0">
              <a:latin typeface="Alexandria" pitchFamily="2" charset="-78"/>
              <a:cs typeface="Alexandria" pitchFamily="2" charset="-78"/>
            </a:endParaRPr>
          </a:p>
          <a:p>
            <a:pPr marL="342900" indent="-342900" algn="just" rtl="1" eaLnBrk="1" fontAlgn="ctr" latinLnBrk="0" hangingPunct="1">
              <a:lnSpc>
                <a:spcPct val="150000"/>
              </a:lnSpc>
              <a:buFont typeface="Arial" panose="020B0604020202020204" pitchFamily="34" charset="0"/>
              <a:buChar char="•"/>
            </a:pPr>
            <a:r>
              <a:rPr lang="ar-JO" sz="2000" b="1" dirty="0">
                <a:latin typeface="Alexandria" pitchFamily="2" charset="-78"/>
                <a:cs typeface="Alexandria" pitchFamily="2" charset="-78"/>
              </a:rPr>
              <a:t>التفكير المنطقي وخطواته</a:t>
            </a:r>
            <a:endParaRPr lang="en-US" sz="2000" b="1" dirty="0">
              <a:latin typeface="Alexandria" pitchFamily="2" charset="-78"/>
              <a:cs typeface="Alexandria" pitchFamily="2" charset="-78"/>
            </a:endParaRPr>
          </a:p>
          <a:p>
            <a:pPr marL="342900" indent="-342900" algn="just" rtl="1" eaLnBrk="1" fontAlgn="ctr" latinLnBrk="0" hangingPunct="1">
              <a:lnSpc>
                <a:spcPct val="150000"/>
              </a:lnSpc>
              <a:buFont typeface="Arial" panose="020B0604020202020204" pitchFamily="34" charset="0"/>
              <a:buChar char="•"/>
            </a:pPr>
            <a:r>
              <a:rPr lang="ar-SA" sz="2000" b="1" dirty="0">
                <a:latin typeface="Alexandria" pitchFamily="2" charset="-78"/>
                <a:cs typeface="Alexandria" pitchFamily="2" charset="-78"/>
              </a:rPr>
              <a:t>أدوار القادة في تعزيز الإبداع والابتكار</a:t>
            </a:r>
            <a:endParaRPr lang="en-US" sz="2000" b="1" dirty="0">
              <a:latin typeface="Alexandria" pitchFamily="2" charset="-78"/>
              <a:cs typeface="Alexandria" pitchFamily="2" charset="-78"/>
            </a:endParaRPr>
          </a:p>
          <a:p>
            <a:pPr marL="342900" indent="-342900" algn="just" rtl="1" eaLnBrk="1" fontAlgn="ctr" latinLnBrk="0" hangingPunct="1">
              <a:lnSpc>
                <a:spcPct val="150000"/>
              </a:lnSpc>
              <a:buFont typeface="Arial" panose="020B0604020202020204" pitchFamily="34" charset="0"/>
              <a:buChar char="•"/>
            </a:pPr>
            <a:r>
              <a:rPr lang="ar-JO" sz="2000" b="1" dirty="0">
                <a:latin typeface="Alexandria" pitchFamily="2" charset="-78"/>
                <a:cs typeface="Alexandria" pitchFamily="2" charset="-78"/>
              </a:rPr>
              <a:t>تنظيم وتنسيق الإبداع التكنولوجي</a:t>
            </a:r>
            <a:endParaRPr lang="en-US" sz="2000" b="1" dirty="0">
              <a:latin typeface="Alexandria" pitchFamily="2" charset="-78"/>
              <a:cs typeface="Alexandria" pitchFamily="2" charset="-78"/>
            </a:endParaRPr>
          </a:p>
        </p:txBody>
      </p:sp>
      <p:sp>
        <p:nvSpPr>
          <p:cNvPr id="5" name="Google Shape;145;p3">
            <a:extLst>
              <a:ext uri="{FF2B5EF4-FFF2-40B4-BE49-F238E27FC236}">
                <a16:creationId xmlns:a16="http://schemas.microsoft.com/office/drawing/2014/main" id="{CF1C6351-4C1B-7ADD-DF50-9308DE5B9AE2}"/>
              </a:ext>
            </a:extLst>
          </p:cNvPr>
          <p:cNvSpPr txBox="1"/>
          <p:nvPr/>
        </p:nvSpPr>
        <p:spPr>
          <a:xfrm>
            <a:off x="921887" y="284496"/>
            <a:ext cx="8352928" cy="1200288"/>
          </a:xfrm>
          <a:prstGeom prst="rect">
            <a:avLst/>
          </a:prstGeom>
          <a:solidFill>
            <a:srgbClr val="00B0F0"/>
          </a:solidFill>
          <a:ln>
            <a:noFill/>
          </a:ln>
        </p:spPr>
        <p:txBody>
          <a:bodyPr spcFirstLastPara="1" wrap="square" lIns="91425" tIns="45700" rIns="91425" bIns="45700" anchor="t" anchorCtr="0">
            <a:spAutoFit/>
          </a:bodyPr>
          <a:lstStyle/>
          <a:p>
            <a:pPr marL="0" marR="0" lvl="0" indent="0" algn="ctr" rtl="1">
              <a:lnSpc>
                <a:spcPct val="150000"/>
              </a:lnSpc>
              <a:spcBef>
                <a:spcPts val="0"/>
              </a:spcBef>
              <a:spcAft>
                <a:spcPts val="0"/>
              </a:spcAft>
              <a:buNone/>
            </a:pPr>
            <a:r>
              <a:rPr lang="ar-JO" sz="2400" b="1" dirty="0">
                <a:solidFill>
                  <a:schemeClr val="tx1"/>
                </a:solidFill>
                <a:latin typeface="Alexandria" pitchFamily="2" charset="-78"/>
                <a:ea typeface="Tajawal Medium"/>
                <a:cs typeface="Alexandria" pitchFamily="2" charset="-78"/>
                <a:sym typeface="Tajawal Medium"/>
              </a:rPr>
              <a:t>الموضوعات التي سيتم دراستها في مساق </a:t>
            </a:r>
            <a:r>
              <a:rPr lang="ar-AE" sz="2400" b="1" dirty="0">
                <a:solidFill>
                  <a:schemeClr val="tx1"/>
                </a:solidFill>
                <a:latin typeface="Alexandria" pitchFamily="2" charset="-78"/>
                <a:ea typeface="Tajawal Medium"/>
                <a:cs typeface="Alexandria" pitchFamily="2" charset="-78"/>
                <a:sym typeface="Tajawal Medium"/>
              </a:rPr>
              <a:t>ريادة الأعمال والابتكار</a:t>
            </a:r>
            <a:endParaRPr sz="2400" b="1" dirty="0">
              <a:solidFill>
                <a:schemeClr val="tx1"/>
              </a:solidFill>
              <a:latin typeface="Alexandria" pitchFamily="2" charset="-78"/>
              <a:cs typeface="Alexandria" pitchFamily="2" charset="-78"/>
            </a:endParaRPr>
          </a:p>
        </p:txBody>
      </p:sp>
      <p:pic>
        <p:nvPicPr>
          <p:cNvPr id="6" name="Graphic 21">
            <a:extLst>
              <a:ext uri="{FF2B5EF4-FFF2-40B4-BE49-F238E27FC236}">
                <a16:creationId xmlns:a16="http://schemas.microsoft.com/office/drawing/2014/main" id="{314AA186-73CF-B72D-29D3-F5978349E4BC}"/>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73777" y="125684"/>
            <a:ext cx="2305141" cy="1076343"/>
          </a:xfrm>
          <a:prstGeom prst="rect">
            <a:avLst/>
          </a:prstGeom>
        </p:spPr>
      </p:pic>
    </p:spTree>
    <p:extLst>
      <p:ext uri="{BB962C8B-B14F-4D97-AF65-F5344CB8AC3E}">
        <p14:creationId xmlns:p14="http://schemas.microsoft.com/office/powerpoint/2010/main" val="280533668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551672"/>
            <a:ext cx="11095344" cy="53063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111690" y="946050"/>
            <a:ext cx="4600934" cy="461665"/>
          </a:xfrm>
          <a:prstGeom prst="rect">
            <a:avLst/>
          </a:prstGeom>
          <a:noFill/>
        </p:spPr>
        <p:txBody>
          <a:bodyPr wrap="square" rtlCol="0">
            <a:spAutoFit/>
          </a:bodyPr>
          <a:lstStyle/>
          <a:p>
            <a:pPr lvl="0" algn="r"/>
            <a:r>
              <a:rPr lang="ar-JO" sz="2400" b="1" dirty="0">
                <a:solidFill>
                  <a:schemeClr val="tx1"/>
                </a:solidFill>
                <a:latin typeface="Alexandria" pitchFamily="2" charset="-78"/>
                <a:ea typeface="Tajawal Medium"/>
                <a:cs typeface="Alexandria" pitchFamily="2" charset="-78"/>
                <a:sym typeface="Tajawal Medium"/>
              </a:rPr>
              <a:t>الأهداف ونتاجات التعلم</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4" name="Rectangle 3">
            <a:extLst>
              <a:ext uri="{FF2B5EF4-FFF2-40B4-BE49-F238E27FC236}">
                <a16:creationId xmlns:a16="http://schemas.microsoft.com/office/drawing/2014/main" id="{DD23E63E-44BA-49AC-B6DB-24E02487F651}"/>
              </a:ext>
            </a:extLst>
          </p:cNvPr>
          <p:cNvSpPr/>
          <p:nvPr/>
        </p:nvSpPr>
        <p:spPr>
          <a:xfrm>
            <a:off x="3666489" y="278873"/>
            <a:ext cx="3886000" cy="523220"/>
          </a:xfrm>
          <a:prstGeom prst="rect">
            <a:avLst/>
          </a:prstGeom>
        </p:spPr>
        <p:txBody>
          <a:bodyPr wrap="none">
            <a:spAutoFit/>
          </a:bodyPr>
          <a:lstStyle/>
          <a:p>
            <a:pPr lvl="0"/>
            <a:r>
              <a:rPr lang="ar-AE" sz="2800" b="1" dirty="0">
                <a:solidFill>
                  <a:schemeClr val="tx1"/>
                </a:solidFill>
                <a:latin typeface="Alexandria" pitchFamily="2" charset="-78"/>
                <a:ea typeface="Tajawal Medium"/>
                <a:cs typeface="Alexandria" pitchFamily="2" charset="-78"/>
                <a:sym typeface="Tajawal Medium"/>
              </a:rPr>
              <a:t>ريادة الأعمال والابتكار</a:t>
            </a:r>
            <a:endParaRPr lang="ar-JO" sz="2800" b="1" dirty="0">
              <a:solidFill>
                <a:schemeClr val="bg1"/>
              </a:solidFill>
              <a:latin typeface="Bahnschrift SemiBold SemiConden" pitchFamily="34" charset="0"/>
              <a:ea typeface="Calibri"/>
              <a:cs typeface="Calibri"/>
              <a:sym typeface="Calibri"/>
            </a:endParaRPr>
          </a:p>
        </p:txBody>
      </p:sp>
      <p:graphicFrame>
        <p:nvGraphicFramePr>
          <p:cNvPr id="10" name="Table 9">
            <a:extLst>
              <a:ext uri="{FF2B5EF4-FFF2-40B4-BE49-F238E27FC236}">
                <a16:creationId xmlns:a16="http://schemas.microsoft.com/office/drawing/2014/main" id="{363170B5-F1B3-4FAB-9555-F762BACAE048}"/>
              </a:ext>
            </a:extLst>
          </p:cNvPr>
          <p:cNvGraphicFramePr>
            <a:graphicFrameLocks noGrp="1"/>
          </p:cNvGraphicFramePr>
          <p:nvPr>
            <p:extLst>
              <p:ext uri="{D42A27DB-BD31-4B8C-83A1-F6EECF244321}">
                <p14:modId xmlns:p14="http://schemas.microsoft.com/office/powerpoint/2010/main" val="2657932009"/>
              </p:ext>
            </p:extLst>
          </p:nvPr>
        </p:nvGraphicFramePr>
        <p:xfrm>
          <a:off x="257340" y="1757267"/>
          <a:ext cx="10957440" cy="4980897"/>
        </p:xfrm>
        <a:graphic>
          <a:graphicData uri="http://schemas.openxmlformats.org/drawingml/2006/table">
            <a:tbl>
              <a:tblPr rtl="1" firstRow="1" firstCol="1" bandRow="1">
                <a:tableStyleId>{5C22544A-7EE6-4342-B048-85BDC9FD1C3A}</a:tableStyleId>
              </a:tblPr>
              <a:tblGrid>
                <a:gridCol w="10957440">
                  <a:extLst>
                    <a:ext uri="{9D8B030D-6E8A-4147-A177-3AD203B41FA5}">
                      <a16:colId xmlns:a16="http://schemas.microsoft.com/office/drawing/2014/main" val="3395386445"/>
                    </a:ext>
                  </a:extLst>
                </a:gridCol>
              </a:tblGrid>
              <a:tr h="4980897">
                <a:tc>
                  <a:txBody>
                    <a:bodyPr/>
                    <a:lstStyle/>
                    <a:p>
                      <a:pPr algn="just" rtl="1">
                        <a:lnSpc>
                          <a:spcPct val="100000"/>
                        </a:lnSpc>
                        <a:spcAft>
                          <a:spcPts val="0"/>
                        </a:spcAft>
                      </a:pPr>
                      <a:r>
                        <a:rPr lang="ar-SA" sz="2000" b="0" dirty="0">
                          <a:solidFill>
                            <a:schemeClr val="tx1"/>
                          </a:solidFill>
                          <a:effectLst/>
                          <a:latin typeface="Alexandria" pitchFamily="2" charset="-78"/>
                          <a:cs typeface="Alexandria" pitchFamily="2" charset="-78"/>
                        </a:rPr>
                        <a:t>يتوقع من الطالب بعد الانتهاء من دراسة هذا المساق أن يكون قادراً على تحقيق </a:t>
                      </a:r>
                      <a:endParaRPr lang="ar-JO" sz="2000" b="0" dirty="0">
                        <a:solidFill>
                          <a:schemeClr val="tx1"/>
                        </a:solidFill>
                        <a:effectLst/>
                        <a:latin typeface="Alexandria" pitchFamily="2" charset="-78"/>
                        <a:cs typeface="Alexandria" pitchFamily="2" charset="-78"/>
                      </a:endParaRPr>
                    </a:p>
                    <a:p>
                      <a:pPr algn="r" rtl="0">
                        <a:lnSpc>
                          <a:spcPct val="100000"/>
                        </a:lnSpc>
                        <a:spcAft>
                          <a:spcPts val="0"/>
                        </a:spcAft>
                      </a:pPr>
                      <a:r>
                        <a:rPr lang="ar-JO" sz="2000" b="1" u="sng" dirty="0">
                          <a:solidFill>
                            <a:schemeClr val="tx1"/>
                          </a:solidFill>
                          <a:effectLst/>
                          <a:latin typeface="Alexandria" pitchFamily="2" charset="-78"/>
                          <a:cs typeface="Alexandria" pitchFamily="2" charset="-78"/>
                        </a:rPr>
                        <a:t>أ. </a:t>
                      </a:r>
                      <a:r>
                        <a:rPr lang="ar-SA" sz="2000" b="1" u="sng" dirty="0">
                          <a:solidFill>
                            <a:schemeClr val="tx1"/>
                          </a:solidFill>
                          <a:effectLst/>
                          <a:latin typeface="Alexandria" pitchFamily="2" charset="-78"/>
                          <a:cs typeface="Alexandria" pitchFamily="2" charset="-78"/>
                        </a:rPr>
                        <a:t>الأهداف التالية: </a:t>
                      </a:r>
                      <a:endParaRPr lang="en-US" sz="2000" b="1" u="sng" dirty="0">
                        <a:solidFill>
                          <a:schemeClr val="tx1"/>
                        </a:solidFill>
                        <a:effectLst/>
                        <a:latin typeface="Alexandria" pitchFamily="2" charset="-78"/>
                        <a:cs typeface="Alexandria" pitchFamily="2" charset="-78"/>
                      </a:endParaRPr>
                    </a:p>
                    <a:p>
                      <a:pPr marL="342900" lvl="0" indent="-342900" algn="r" rtl="1">
                        <a:lnSpc>
                          <a:spcPct val="100000"/>
                        </a:lnSpc>
                        <a:spcAft>
                          <a:spcPts val="800"/>
                        </a:spcAft>
                        <a:buFont typeface="+mj-lt"/>
                        <a:buAutoNum type="arabicPeriod"/>
                      </a:pPr>
                      <a:r>
                        <a:rPr lang="ar-SA" sz="2000" b="0" dirty="0">
                          <a:solidFill>
                            <a:schemeClr val="tx1"/>
                          </a:solidFill>
                          <a:effectLst/>
                          <a:latin typeface="Alexandria" pitchFamily="2" charset="-78"/>
                          <a:cs typeface="Alexandria" pitchFamily="2" charset="-78"/>
                        </a:rPr>
                        <a:t>تعرف مفهوم الابتكار والإبداع.</a:t>
                      </a:r>
                      <a:endParaRPr lang="en-US" sz="2000" b="0" dirty="0">
                        <a:solidFill>
                          <a:schemeClr val="tx1"/>
                        </a:solidFill>
                        <a:effectLst/>
                        <a:latin typeface="Alexandria" pitchFamily="2" charset="-78"/>
                        <a:cs typeface="Alexandria" pitchFamily="2" charset="-78"/>
                      </a:endParaRPr>
                    </a:p>
                    <a:p>
                      <a:pPr marL="342900" lvl="0" indent="-342900" algn="r" rtl="1">
                        <a:lnSpc>
                          <a:spcPct val="100000"/>
                        </a:lnSpc>
                        <a:spcAft>
                          <a:spcPts val="800"/>
                        </a:spcAft>
                        <a:buFont typeface="+mj-lt"/>
                        <a:buAutoNum type="arabicPeriod"/>
                      </a:pPr>
                      <a:r>
                        <a:rPr lang="ar-SA" sz="2000" b="0" dirty="0">
                          <a:solidFill>
                            <a:schemeClr val="tx1"/>
                          </a:solidFill>
                          <a:effectLst/>
                          <a:latin typeface="Alexandria" pitchFamily="2" charset="-78"/>
                          <a:cs typeface="Alexandria" pitchFamily="2" charset="-78"/>
                        </a:rPr>
                        <a:t>تعرف </a:t>
                      </a:r>
                      <a:r>
                        <a:rPr lang="ar-JO" sz="2000" b="0" dirty="0">
                          <a:solidFill>
                            <a:schemeClr val="tx1"/>
                          </a:solidFill>
                          <a:effectLst/>
                          <a:latin typeface="Alexandria" pitchFamily="2" charset="-78"/>
                          <a:cs typeface="Alexandria" pitchFamily="2" charset="-78"/>
                        </a:rPr>
                        <a:t>مهارات القائد المبدع والمبتكر.</a:t>
                      </a:r>
                      <a:endParaRPr lang="en-US" sz="2000" b="0" dirty="0">
                        <a:solidFill>
                          <a:schemeClr val="tx1"/>
                        </a:solidFill>
                        <a:effectLst/>
                        <a:latin typeface="Alexandria" pitchFamily="2" charset="-78"/>
                        <a:cs typeface="Alexandria" pitchFamily="2" charset="-78"/>
                      </a:endParaRPr>
                    </a:p>
                    <a:p>
                      <a:pPr marL="342900" lvl="0" indent="-342900" algn="r" rtl="1">
                        <a:lnSpc>
                          <a:spcPct val="100000"/>
                        </a:lnSpc>
                        <a:spcAft>
                          <a:spcPts val="800"/>
                        </a:spcAft>
                        <a:buFont typeface="+mj-lt"/>
                        <a:buAutoNum type="arabicPeriod"/>
                      </a:pPr>
                      <a:r>
                        <a:rPr lang="ar-JO" sz="2000" b="0" dirty="0">
                          <a:solidFill>
                            <a:schemeClr val="tx1"/>
                          </a:solidFill>
                          <a:effectLst/>
                          <a:latin typeface="Alexandria" pitchFamily="2" charset="-78"/>
                          <a:cs typeface="Alexandria" pitchFamily="2" charset="-78"/>
                        </a:rPr>
                        <a:t>تعرف </a:t>
                      </a:r>
                      <a:r>
                        <a:rPr lang="ar-SA" sz="2000" b="0" dirty="0">
                          <a:solidFill>
                            <a:schemeClr val="tx1"/>
                          </a:solidFill>
                          <a:effectLst/>
                          <a:latin typeface="Alexandria" pitchFamily="2" charset="-78"/>
                          <a:cs typeface="Alexandria" pitchFamily="2" charset="-78"/>
                        </a:rPr>
                        <a:t>مفهوم الكفاءة الإبداعية وحاضنات الأعمال.</a:t>
                      </a:r>
                      <a:endParaRPr lang="en-US" sz="2000" b="0" dirty="0">
                        <a:solidFill>
                          <a:schemeClr val="tx1"/>
                        </a:solidFill>
                        <a:effectLst/>
                        <a:latin typeface="Alexandria" pitchFamily="2" charset="-78"/>
                        <a:cs typeface="Alexandria" pitchFamily="2" charset="-78"/>
                      </a:endParaRPr>
                    </a:p>
                    <a:p>
                      <a:pPr marL="342900" lvl="0" indent="-342900" algn="r" rtl="1">
                        <a:lnSpc>
                          <a:spcPct val="100000"/>
                        </a:lnSpc>
                        <a:spcAft>
                          <a:spcPts val="800"/>
                        </a:spcAft>
                        <a:buFont typeface="+mj-lt"/>
                        <a:buAutoNum type="arabicPeriod"/>
                      </a:pPr>
                      <a:r>
                        <a:rPr lang="ar-SA" sz="2000" b="0" dirty="0">
                          <a:solidFill>
                            <a:schemeClr val="tx1"/>
                          </a:solidFill>
                          <a:effectLst/>
                          <a:latin typeface="Alexandria" pitchFamily="2" charset="-78"/>
                          <a:cs typeface="Alexandria" pitchFamily="2" charset="-78"/>
                        </a:rPr>
                        <a:t>تعرف مسؤوليات القائد في التنمية الإبداعية </a:t>
                      </a:r>
                      <a:r>
                        <a:rPr lang="ar-JO" sz="2000" b="0" dirty="0">
                          <a:solidFill>
                            <a:schemeClr val="tx1"/>
                          </a:solidFill>
                          <a:effectLst/>
                          <a:latin typeface="Alexandria" pitchFamily="2" charset="-78"/>
                          <a:cs typeface="Alexandria" pitchFamily="2" charset="-78"/>
                        </a:rPr>
                        <a:t>و</a:t>
                      </a:r>
                      <a:r>
                        <a:rPr lang="ar-SA" sz="2000" b="0" dirty="0">
                          <a:solidFill>
                            <a:schemeClr val="tx1"/>
                          </a:solidFill>
                          <a:effectLst/>
                          <a:latin typeface="Alexandria" pitchFamily="2" charset="-78"/>
                          <a:cs typeface="Alexandria" pitchFamily="2" charset="-78"/>
                        </a:rPr>
                        <a:t>التكنولوجية.</a:t>
                      </a:r>
                      <a:endParaRPr lang="en-US" sz="2000" b="0" u="none" dirty="0">
                        <a:solidFill>
                          <a:schemeClr val="tx1"/>
                        </a:solidFill>
                        <a:effectLst/>
                        <a:latin typeface="Alexandria" pitchFamily="2" charset="-78"/>
                        <a:cs typeface="Alexandria" pitchFamily="2" charset="-78"/>
                      </a:endParaRPr>
                    </a:p>
                    <a:p>
                      <a:pPr marL="0" lvl="0" indent="0" algn="r" rtl="1">
                        <a:lnSpc>
                          <a:spcPct val="100000"/>
                        </a:lnSpc>
                        <a:spcAft>
                          <a:spcPts val="800"/>
                        </a:spcAft>
                        <a:buFont typeface="+mj-lt"/>
                        <a:buNone/>
                      </a:pPr>
                      <a:r>
                        <a:rPr lang="ar-SA" sz="2000" b="1" u="sng" dirty="0">
                          <a:solidFill>
                            <a:schemeClr val="tx1"/>
                          </a:solidFill>
                          <a:effectLst/>
                          <a:latin typeface="Alexandria" pitchFamily="2" charset="-78"/>
                          <a:cs typeface="Alexandria" pitchFamily="2" charset="-78"/>
                        </a:rPr>
                        <a:t>ب. نتاجات التعلم</a:t>
                      </a:r>
                      <a:endParaRPr lang="en-US" sz="2000" b="1" u="sng" dirty="0">
                        <a:solidFill>
                          <a:schemeClr val="tx1"/>
                        </a:solidFill>
                        <a:effectLst/>
                        <a:latin typeface="Alexandria" pitchFamily="2" charset="-78"/>
                        <a:cs typeface="Alexandria" pitchFamily="2" charset="-78"/>
                      </a:endParaRPr>
                    </a:p>
                    <a:p>
                      <a:pPr marL="342900" lvl="0" indent="-342900" algn="just" rtl="1">
                        <a:lnSpc>
                          <a:spcPct val="100000"/>
                        </a:lnSpc>
                        <a:spcAft>
                          <a:spcPts val="1000"/>
                        </a:spcAft>
                        <a:buFont typeface="+mj-lt"/>
                        <a:buAutoNum type="arabicPeriod"/>
                      </a:pPr>
                      <a:r>
                        <a:rPr lang="ar-SA" sz="2000" b="0" dirty="0">
                          <a:solidFill>
                            <a:schemeClr val="tx1"/>
                          </a:solidFill>
                          <a:effectLst/>
                          <a:latin typeface="Alexandria" pitchFamily="2" charset="-78"/>
                          <a:cs typeface="Alexandria" pitchFamily="2" charset="-78"/>
                        </a:rPr>
                        <a:t>إدراك أهمية الإبداع والابتكار في العملية التعليمية.</a:t>
                      </a:r>
                      <a:endParaRPr lang="en-US" sz="2000" b="0" dirty="0">
                        <a:solidFill>
                          <a:schemeClr val="tx1"/>
                        </a:solidFill>
                        <a:effectLst/>
                        <a:latin typeface="Alexandria" pitchFamily="2" charset="-78"/>
                        <a:cs typeface="Alexandria" pitchFamily="2" charset="-78"/>
                      </a:endParaRPr>
                    </a:p>
                    <a:p>
                      <a:pPr marL="342900" lvl="0" indent="-342900" algn="r" rtl="1">
                        <a:lnSpc>
                          <a:spcPct val="100000"/>
                        </a:lnSpc>
                        <a:spcAft>
                          <a:spcPts val="1000"/>
                        </a:spcAft>
                        <a:buFont typeface="+mj-lt"/>
                        <a:buAutoNum type="arabicPeriod"/>
                      </a:pPr>
                      <a:r>
                        <a:rPr lang="ar-SA" sz="2000" b="0" dirty="0">
                          <a:solidFill>
                            <a:schemeClr val="tx1"/>
                          </a:solidFill>
                          <a:effectLst/>
                          <a:latin typeface="Alexandria" pitchFamily="2" charset="-78"/>
                          <a:cs typeface="Alexandria" pitchFamily="2" charset="-78"/>
                        </a:rPr>
                        <a:t>تحليل البيئة </a:t>
                      </a:r>
                      <a:r>
                        <a:rPr lang="ar-JO" sz="2000" b="0" dirty="0">
                          <a:solidFill>
                            <a:schemeClr val="tx1"/>
                          </a:solidFill>
                          <a:effectLst/>
                          <a:latin typeface="Alexandria" pitchFamily="2" charset="-78"/>
                          <a:cs typeface="Alexandria" pitchFamily="2" charset="-78"/>
                        </a:rPr>
                        <a:t>الإنتاجية الإبداعية لتحقيق الميزة التنافسية.</a:t>
                      </a:r>
                      <a:endParaRPr lang="en-US" sz="2000" b="0" dirty="0">
                        <a:solidFill>
                          <a:schemeClr val="tx1"/>
                        </a:solidFill>
                        <a:effectLst/>
                        <a:latin typeface="Alexandria" pitchFamily="2" charset="-78"/>
                        <a:cs typeface="Alexandria" pitchFamily="2" charset="-78"/>
                      </a:endParaRPr>
                    </a:p>
                    <a:p>
                      <a:pPr marL="342900" lvl="0" indent="-342900" algn="r" rtl="1">
                        <a:lnSpc>
                          <a:spcPct val="100000"/>
                        </a:lnSpc>
                        <a:spcAft>
                          <a:spcPts val="1000"/>
                        </a:spcAft>
                        <a:buFont typeface="+mj-lt"/>
                        <a:buAutoNum type="arabicPeriod"/>
                      </a:pPr>
                      <a:r>
                        <a:rPr lang="ar-SA" sz="2000" b="0" dirty="0">
                          <a:solidFill>
                            <a:schemeClr val="tx1"/>
                          </a:solidFill>
                          <a:effectLst/>
                          <a:latin typeface="Alexandria" pitchFamily="2" charset="-78"/>
                          <a:cs typeface="Alexandria" pitchFamily="2" charset="-78"/>
                        </a:rPr>
                        <a:t>إدراك دور القائد في تعزيز الإبداع والابتكار.</a:t>
                      </a:r>
                      <a:endParaRPr lang="en-US" sz="2000" b="0" dirty="0">
                        <a:solidFill>
                          <a:schemeClr val="tx1"/>
                        </a:solidFill>
                        <a:effectLst/>
                        <a:latin typeface="Alexandria" pitchFamily="2" charset="-78"/>
                        <a:cs typeface="Alexandria" pitchFamily="2" charset="-78"/>
                      </a:endParaRPr>
                    </a:p>
                    <a:p>
                      <a:pPr marL="342900" lvl="0" indent="-342900" algn="r" rtl="1">
                        <a:lnSpc>
                          <a:spcPct val="100000"/>
                        </a:lnSpc>
                        <a:spcAft>
                          <a:spcPts val="1000"/>
                        </a:spcAft>
                        <a:buFont typeface="+mj-lt"/>
                        <a:buAutoNum type="arabicPeriod"/>
                      </a:pPr>
                      <a:r>
                        <a:rPr lang="ar-SA" sz="2000" b="0" dirty="0">
                          <a:solidFill>
                            <a:schemeClr val="tx1"/>
                          </a:solidFill>
                          <a:effectLst/>
                          <a:latin typeface="Alexandria" pitchFamily="2" charset="-78"/>
                          <a:cs typeface="Alexandria" pitchFamily="2" charset="-78"/>
                        </a:rPr>
                        <a:t>توليد أفكار إبداعية وريادية وحل المشكلات.</a:t>
                      </a:r>
                      <a:endParaRPr lang="en-US" sz="2000" b="0" dirty="0">
                        <a:solidFill>
                          <a:schemeClr val="tx1"/>
                        </a:solidFill>
                        <a:effectLst/>
                        <a:latin typeface="Alexandria" pitchFamily="2" charset="-78"/>
                        <a:cs typeface="Alexandria" pitchFamily="2" charset="-78"/>
                      </a:endParaRPr>
                    </a:p>
                    <a:p>
                      <a:pPr marL="342900" lvl="0" indent="-342900" algn="r" rtl="1">
                        <a:lnSpc>
                          <a:spcPct val="100000"/>
                        </a:lnSpc>
                        <a:spcAft>
                          <a:spcPts val="1000"/>
                        </a:spcAft>
                        <a:buFont typeface="+mj-lt"/>
                        <a:buAutoNum type="arabicPeriod"/>
                      </a:pPr>
                      <a:r>
                        <a:rPr lang="ar-SA" sz="2000" b="0" dirty="0">
                          <a:solidFill>
                            <a:schemeClr val="tx1"/>
                          </a:solidFill>
                          <a:effectLst/>
                          <a:latin typeface="Alexandria" pitchFamily="2" charset="-78"/>
                          <a:cs typeface="Alexandria" pitchFamily="2" charset="-78"/>
                        </a:rPr>
                        <a:t>تحويل الأفكار الإبداعية والريادية إلى نماذج عمل والتخطيط لتحويلها لنماذج ذات قيمة اقتصادية.</a:t>
                      </a:r>
                      <a:endParaRPr lang="en-US" sz="2000" b="0" dirty="0">
                        <a:solidFill>
                          <a:schemeClr val="tx1"/>
                        </a:solidFill>
                        <a:effectLst/>
                        <a:latin typeface="Alexandria" pitchFamily="2" charset="-78"/>
                        <a:ea typeface="Calibri" panose="020F0502020204030204" pitchFamily="34" charset="0"/>
                        <a:cs typeface="Alexandria" pitchFamily="2" charset="-78"/>
                      </a:endParaRPr>
                    </a:p>
                  </a:txBody>
                  <a:tcPr marL="68580" marR="68580" marT="0" marB="0">
                    <a:noFill/>
                  </a:tcPr>
                </a:tc>
                <a:extLst>
                  <a:ext uri="{0D108BD9-81ED-4DB2-BD59-A6C34878D82A}">
                    <a16:rowId xmlns:a16="http://schemas.microsoft.com/office/drawing/2014/main" val="2843603860"/>
                  </a:ext>
                </a:extLst>
              </a:tr>
            </a:tbl>
          </a:graphicData>
        </a:graphic>
      </p:graphicFrame>
      <p:pic>
        <p:nvPicPr>
          <p:cNvPr id="7" name="Graphic 21">
            <a:extLst>
              <a:ext uri="{FF2B5EF4-FFF2-40B4-BE49-F238E27FC236}">
                <a16:creationId xmlns:a16="http://schemas.microsoft.com/office/drawing/2014/main" id="{53A75DD4-3028-9452-19F4-D985D9718A20}"/>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24392" y="-4534"/>
            <a:ext cx="2305141" cy="1076343"/>
          </a:xfrm>
          <a:prstGeom prst="rect">
            <a:avLst/>
          </a:prstGeom>
        </p:spPr>
      </p:pic>
    </p:spTree>
    <p:extLst>
      <p:ext uri="{BB962C8B-B14F-4D97-AF65-F5344CB8AC3E}">
        <p14:creationId xmlns:p14="http://schemas.microsoft.com/office/powerpoint/2010/main" val="3189536290"/>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7644790" y="1906528"/>
            <a:ext cx="4128422" cy="428761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5" name="Rectangle: Rounded Corners 24"/>
          <p:cNvSpPr/>
          <p:nvPr/>
        </p:nvSpPr>
        <p:spPr>
          <a:xfrm>
            <a:off x="1060482" y="1906527"/>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 name="TextBox 1"/>
          <p:cNvSpPr txBox="1"/>
          <p:nvPr/>
        </p:nvSpPr>
        <p:spPr>
          <a:xfrm>
            <a:off x="8607914" y="6292631"/>
            <a:ext cx="327291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www.midocean.ae</a:t>
            </a:r>
          </a:p>
        </p:txBody>
      </p:sp>
      <p:pic>
        <p:nvPicPr>
          <p:cNvPr id="5"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73777" y="125684"/>
            <a:ext cx="2305141" cy="1076343"/>
          </a:xfrm>
          <a:prstGeom prst="rect">
            <a:avLst/>
          </a:prstGeom>
        </p:spPr>
      </p:pic>
      <p:sp>
        <p:nvSpPr>
          <p:cNvPr id="4" name="TextBox 3">
            <a:extLst>
              <a:ext uri="{FF2B5EF4-FFF2-40B4-BE49-F238E27FC236}">
                <a16:creationId xmlns:a16="http://schemas.microsoft.com/office/drawing/2014/main" id="{3174733F-1859-3BD7-6F88-F8024AB86CFB}"/>
              </a:ext>
            </a:extLst>
          </p:cNvPr>
          <p:cNvSpPr txBox="1"/>
          <p:nvPr/>
        </p:nvSpPr>
        <p:spPr>
          <a:xfrm>
            <a:off x="4266336" y="410244"/>
            <a:ext cx="3888432"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موضوعات المحاضرة الأولى</a:t>
            </a:r>
            <a:endParaRPr kumimoji="0" lang="ar-AE"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ar-JO" sz="24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7" name="TextBox 6">
            <a:extLst>
              <a:ext uri="{FF2B5EF4-FFF2-40B4-BE49-F238E27FC236}">
                <a16:creationId xmlns:a16="http://schemas.microsoft.com/office/drawing/2014/main" id="{A0B115D2-6A74-9E4E-5D69-6074958DFF6A}"/>
              </a:ext>
            </a:extLst>
          </p:cNvPr>
          <p:cNvSpPr txBox="1"/>
          <p:nvPr/>
        </p:nvSpPr>
        <p:spPr>
          <a:xfrm>
            <a:off x="4167445" y="1134080"/>
            <a:ext cx="4253841" cy="46166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AE"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الإبداع والابتكار وأهميتهما</a:t>
            </a:r>
            <a:endParaRPr kumimoji="0" lang="ar-JO"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endParaRPr>
          </a:p>
        </p:txBody>
      </p:sp>
      <p:sp>
        <p:nvSpPr>
          <p:cNvPr id="3" name="TextBox 2">
            <a:extLst>
              <a:ext uri="{FF2B5EF4-FFF2-40B4-BE49-F238E27FC236}">
                <a16:creationId xmlns:a16="http://schemas.microsoft.com/office/drawing/2014/main" id="{9F75F817-0B88-A268-C23F-1FF0F198C266}"/>
              </a:ext>
            </a:extLst>
          </p:cNvPr>
          <p:cNvSpPr txBox="1"/>
          <p:nvPr/>
        </p:nvSpPr>
        <p:spPr>
          <a:xfrm>
            <a:off x="1524697" y="2203675"/>
            <a:ext cx="8496426" cy="3816429"/>
          </a:xfrm>
          <a:prstGeom prst="rect">
            <a:avLst/>
          </a:prstGeom>
          <a:noFill/>
        </p:spPr>
        <p:txBody>
          <a:bodyPr wrap="square">
            <a:spAutoFit/>
          </a:bodyPr>
          <a:lstStyle/>
          <a:p>
            <a:pPr marL="342900" indent="-342900" algn="r" rtl="1">
              <a:buFont typeface="Arial" panose="020B0604020202020204" pitchFamily="34" charset="0"/>
              <a:buChar char="•"/>
            </a:pPr>
            <a:r>
              <a:rPr lang="ar-JO" sz="2200" dirty="0">
                <a:solidFill>
                  <a:schemeClr val="tx1"/>
                </a:solidFill>
                <a:latin typeface="Alexandria" pitchFamily="2" charset="-78"/>
                <a:cs typeface="Alexandria" pitchFamily="2" charset="-78"/>
                <a:sym typeface="Tajawal Medium"/>
              </a:rPr>
              <a:t>تعريف الإبداع</a:t>
            </a:r>
            <a:endParaRPr lang="ar-AE" altLang="ko-KR" sz="2200" dirty="0">
              <a:solidFill>
                <a:schemeClr val="tx1"/>
              </a:solidFill>
              <a:latin typeface="Alexandria" pitchFamily="2" charset="-78"/>
              <a:cs typeface="Alexandria" pitchFamily="2" charset="-78"/>
              <a:sym typeface="Tajawal Medium"/>
            </a:endParaRPr>
          </a:p>
          <a:p>
            <a:pPr marL="342900" indent="-342900" algn="r" rtl="1">
              <a:buFont typeface="Arial" panose="020B0604020202020204" pitchFamily="34" charset="0"/>
              <a:buChar char="•"/>
            </a:pPr>
            <a:r>
              <a:rPr lang="ar-JO" sz="2200" dirty="0">
                <a:latin typeface="Alexandria" pitchFamily="2" charset="-78"/>
                <a:cs typeface="Alexandria" pitchFamily="2" charset="-78"/>
                <a:sym typeface="Tajawal Medium"/>
              </a:rPr>
              <a:t>جوانب الإبداع ومكونات التفكير الإبداعي</a:t>
            </a:r>
          </a:p>
          <a:p>
            <a:pPr marL="342900" indent="-342900" algn="r" rtl="1">
              <a:buFont typeface="Arial" panose="020B0604020202020204" pitchFamily="34" charset="0"/>
              <a:buChar char="•"/>
            </a:pPr>
            <a:r>
              <a:rPr lang="ar-JO" sz="2200" dirty="0">
                <a:latin typeface="Alexandria" pitchFamily="2" charset="-78"/>
                <a:cs typeface="Alexandria" pitchFamily="2" charset="-78"/>
                <a:sym typeface="Tajawal Medium"/>
              </a:rPr>
              <a:t>مستويات القدرات الإبداعية / أنواع الإبداع</a:t>
            </a:r>
          </a:p>
          <a:p>
            <a:pPr marL="342900" indent="-342900" algn="r" rtl="1">
              <a:buFont typeface="Arial" panose="020B0604020202020204" pitchFamily="34" charset="0"/>
              <a:buChar char="•"/>
            </a:pPr>
            <a:r>
              <a:rPr lang="ar-JO" sz="2200" dirty="0">
                <a:latin typeface="Alexandria" pitchFamily="2" charset="-78"/>
                <a:cs typeface="Alexandria" pitchFamily="2" charset="-78"/>
              </a:rPr>
              <a:t>العوامل المؤثرة في الإبداع وأهمية الإبداع في حياتنا</a:t>
            </a:r>
            <a:endParaRPr lang="ar-AE" altLang="ko-KR" sz="2200" dirty="0">
              <a:solidFill>
                <a:schemeClr val="tx1"/>
              </a:solidFill>
              <a:latin typeface="Alexandria" pitchFamily="2" charset="-78"/>
              <a:cs typeface="Alexandria" pitchFamily="2" charset="-78"/>
              <a:sym typeface="Tajawal Medium"/>
            </a:endParaRPr>
          </a:p>
          <a:p>
            <a:pPr marL="342900" indent="-342900" algn="r" rtl="1">
              <a:buFont typeface="Arial" panose="020B0604020202020204" pitchFamily="34" charset="0"/>
              <a:buChar char="•"/>
            </a:pPr>
            <a:r>
              <a:rPr lang="ar-JO" sz="2200" dirty="0">
                <a:latin typeface="Alexandria" pitchFamily="2" charset="-78"/>
                <a:cs typeface="Alexandria" pitchFamily="2" charset="-78"/>
                <a:sym typeface="Tajawal Medium"/>
              </a:rPr>
              <a:t>معوّقات الإبداع والتفكير الإبداعي</a:t>
            </a:r>
            <a:endParaRPr lang="ar-AE" altLang="ko-KR" sz="2200" dirty="0">
              <a:solidFill>
                <a:schemeClr val="tx1"/>
              </a:solidFill>
              <a:latin typeface="Alexandria" pitchFamily="2" charset="-78"/>
              <a:cs typeface="Alexandria" pitchFamily="2" charset="-78"/>
              <a:sym typeface="Tajawal Medium"/>
            </a:endParaRPr>
          </a:p>
          <a:p>
            <a:pPr marL="342900" indent="-342900" algn="r" rtl="1">
              <a:buFont typeface="Arial" panose="020B0604020202020204" pitchFamily="34" charset="0"/>
              <a:buChar char="•"/>
            </a:pPr>
            <a:r>
              <a:rPr lang="ar-JO" sz="2200" dirty="0">
                <a:solidFill>
                  <a:schemeClr val="tx1"/>
                </a:solidFill>
                <a:latin typeface="Alexandria" pitchFamily="2" charset="-78"/>
                <a:cs typeface="Alexandria" pitchFamily="2" charset="-78"/>
                <a:sym typeface="Tajawal Medium"/>
              </a:rPr>
              <a:t>مفهوم الابتكار وأهميته في حياتنا</a:t>
            </a:r>
            <a:endParaRPr lang="ko-KR" altLang="en-US" sz="2200" dirty="0">
              <a:solidFill>
                <a:schemeClr val="tx1"/>
              </a:solidFill>
              <a:latin typeface="Alexandria" pitchFamily="2" charset="-78"/>
              <a:cs typeface="Alexandria" pitchFamily="2" charset="-78"/>
            </a:endParaRPr>
          </a:p>
          <a:p>
            <a:pPr marL="342900" indent="-342900" algn="r" rtl="1">
              <a:buFont typeface="Arial" panose="020B0604020202020204" pitchFamily="34" charset="0"/>
              <a:buChar char="•"/>
            </a:pPr>
            <a:r>
              <a:rPr lang="ar-AE" altLang="ko-KR" sz="2200" dirty="0">
                <a:solidFill>
                  <a:schemeClr val="tx1"/>
                </a:solidFill>
                <a:latin typeface="Alexandria" pitchFamily="2" charset="-78"/>
                <a:cs typeface="Alexandria" pitchFamily="2" charset="-78"/>
                <a:sym typeface="Tajawal Medium"/>
              </a:rPr>
              <a:t>مظاهر الابتكار- السلوك الابتكاري </a:t>
            </a:r>
          </a:p>
          <a:p>
            <a:pPr marL="342900" indent="-342900" algn="r" rtl="1">
              <a:buFont typeface="Arial" panose="020B0604020202020204" pitchFamily="34" charset="0"/>
              <a:buChar char="•"/>
            </a:pPr>
            <a:r>
              <a:rPr lang="ar-JO" sz="2200" dirty="0">
                <a:latin typeface="Alexandria" pitchFamily="2" charset="-78"/>
                <a:cs typeface="Alexandria" pitchFamily="2" charset="-78"/>
              </a:rPr>
              <a:t>مراحل الابتكار ومهارات التفكير الابتكاري </a:t>
            </a:r>
          </a:p>
          <a:p>
            <a:pPr marL="342900" indent="-342900" algn="r" rtl="1">
              <a:buFont typeface="Arial" panose="020B0604020202020204" pitchFamily="34" charset="0"/>
              <a:buChar char="•"/>
            </a:pPr>
            <a:r>
              <a:rPr lang="ar-JO" sz="2200" dirty="0">
                <a:latin typeface="Alexandria" pitchFamily="2" charset="-78"/>
                <a:cs typeface="Alexandria" pitchFamily="2" charset="-78"/>
                <a:sym typeface="Tajawal Medium"/>
              </a:rPr>
              <a:t>محفّزات ومعوّقات التفكير الابتكاري </a:t>
            </a:r>
          </a:p>
          <a:p>
            <a:pPr marL="342900" indent="-342900" algn="r" rtl="1">
              <a:buFont typeface="Arial" panose="020B0604020202020204" pitchFamily="34" charset="0"/>
              <a:buChar char="•"/>
            </a:pPr>
            <a:r>
              <a:rPr lang="ar-JO" sz="2200" dirty="0">
                <a:latin typeface="Alexandria" pitchFamily="2" charset="-78"/>
                <a:cs typeface="Alexandria" pitchFamily="2" charset="-78"/>
                <a:sym typeface="Tajawal Medium"/>
              </a:rPr>
              <a:t>الفرق بين الإبداع والابتكار والاختراع</a:t>
            </a:r>
          </a:p>
          <a:p>
            <a:pPr algn="r"/>
            <a:endParaRPr lang="ko-KR" altLang="en-US" sz="2200" dirty="0">
              <a:solidFill>
                <a:schemeClr val="tx1"/>
              </a:solidFill>
              <a:latin typeface="Alexandria" pitchFamily="2" charset="-78"/>
              <a:cs typeface="Alexandria" pitchFamily="2" charset="-78"/>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16568" y="1665793"/>
            <a:ext cx="11856981" cy="4287616"/>
          </a:xfrm>
          <a:prstGeom prst="roundRect">
            <a:avLst>
              <a:gd name="adj" fmla="val 6140"/>
            </a:avLst>
          </a:prstGeom>
          <a:solidFill>
            <a:srgbClr val="00B0F0"/>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sym typeface="Arial"/>
            </a:endParaRPr>
          </a:p>
        </p:txBody>
      </p:sp>
      <p:sp>
        <p:nvSpPr>
          <p:cNvPr id="24" name="TextBox 23"/>
          <p:cNvSpPr txBox="1"/>
          <p:nvPr/>
        </p:nvSpPr>
        <p:spPr>
          <a:xfrm>
            <a:off x="6305825" y="1706092"/>
            <a:ext cx="5574999" cy="4200509"/>
          </a:xfrm>
          <a:prstGeom prst="rect">
            <a:avLst/>
          </a:prstGeom>
          <a:ln/>
        </p:spPr>
        <p:style>
          <a:lnRef idx="2">
            <a:schemeClr val="accent5"/>
          </a:lnRef>
          <a:fillRef idx="1">
            <a:schemeClr val="lt1"/>
          </a:fillRef>
          <a:effectRef idx="0">
            <a:schemeClr val="accent5"/>
          </a:effectRef>
          <a:fontRef idx="minor">
            <a:schemeClr val="dk1"/>
          </a:fontRef>
        </p:style>
        <p:txBody>
          <a:bodyPr wrap="square" rtlCol="0">
            <a:spAutoFit/>
          </a:bodyPr>
          <a:lstStyle/>
          <a:p>
            <a:pPr marL="0" marR="0" lvl="0" indent="0" algn="r" defTabSz="914400" rtl="0" eaLnBrk="1" fontAlgn="auto" latinLnBrk="0" hangingPunct="1">
              <a:lnSpc>
                <a:spcPct val="150000"/>
              </a:lnSpc>
              <a:spcBef>
                <a:spcPts val="0"/>
              </a:spcBef>
              <a:spcAft>
                <a:spcPts val="0"/>
              </a:spcAft>
              <a:buClr>
                <a:srgbClr val="000000"/>
              </a:buClr>
              <a:buSzTx/>
              <a:buFont typeface="Arial"/>
              <a:buNone/>
              <a:tabLst/>
              <a:defRPr/>
            </a:pPr>
            <a:endParaRPr kumimoji="0" lang="ar-AE"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0" marR="0" lvl="0" indent="0" algn="r" defTabSz="914400" rtl="0" eaLnBrk="1" fontAlgn="auto" latinLnBrk="0" hangingPunct="1">
              <a:lnSpc>
                <a:spcPct val="150000"/>
              </a:lnSpc>
              <a:spcBef>
                <a:spcPts val="0"/>
              </a:spcBef>
              <a:spcAft>
                <a:spcPts val="0"/>
              </a:spcAft>
              <a:buClr>
                <a:srgbClr val="000000"/>
              </a:buClr>
              <a:buSzTx/>
              <a:buFont typeface="Arial"/>
              <a:buNone/>
              <a:tabLst/>
              <a:defRPr/>
            </a:pPr>
            <a:r>
              <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التفسيرات المبكّرة للإبداع</a:t>
            </a:r>
          </a:p>
          <a:p>
            <a:pPr marL="0" marR="0" lvl="0" indent="0" algn="r" defTabSz="914400" rtl="0" eaLnBrk="1" fontAlgn="auto" latinLnBrk="0" hangingPunct="1">
              <a:lnSpc>
                <a:spcPct val="150000"/>
              </a:lnSpc>
              <a:spcBef>
                <a:spcPts val="0"/>
              </a:spcBef>
              <a:spcAft>
                <a:spcPts val="0"/>
              </a:spcAft>
              <a:buClr>
                <a:srgbClr val="000000"/>
              </a:buClr>
              <a:buSzTx/>
              <a:buFont typeface="Arial"/>
              <a:buNone/>
              <a:tabLst/>
              <a:defRPr/>
            </a:pPr>
            <a:r>
              <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التفسيرات المبنية على أساس الشخصية المبدعة</a:t>
            </a:r>
          </a:p>
          <a:p>
            <a:pPr marL="0" marR="0" lvl="0" indent="0" algn="r" defTabSz="914400" rtl="0" eaLnBrk="1" fontAlgn="auto" latinLnBrk="0" hangingPunct="1">
              <a:lnSpc>
                <a:spcPct val="150000"/>
              </a:lnSpc>
              <a:spcBef>
                <a:spcPts val="0"/>
              </a:spcBef>
              <a:spcAft>
                <a:spcPts val="0"/>
              </a:spcAft>
              <a:buClr>
                <a:srgbClr val="000000"/>
              </a:buClr>
              <a:buSzTx/>
              <a:buFont typeface="Arial"/>
              <a:buNone/>
              <a:tabLst/>
              <a:defRPr/>
            </a:pPr>
            <a:r>
              <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التفسيرات المبنية على أساس العملية الإبداعية</a:t>
            </a:r>
          </a:p>
          <a:p>
            <a:pPr marL="0" marR="0" lvl="0" indent="0" algn="r" defTabSz="914400" rtl="0" eaLnBrk="1" fontAlgn="auto" latinLnBrk="0" hangingPunct="1">
              <a:lnSpc>
                <a:spcPct val="150000"/>
              </a:lnSpc>
              <a:spcBef>
                <a:spcPts val="0"/>
              </a:spcBef>
              <a:spcAft>
                <a:spcPts val="0"/>
              </a:spcAft>
              <a:buClr>
                <a:srgbClr val="000000"/>
              </a:buClr>
              <a:buSzTx/>
              <a:buFont typeface="Arial"/>
              <a:buNone/>
              <a:tabLst/>
              <a:defRPr/>
            </a:pPr>
            <a:r>
              <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التفسيرات المبنية على أساس البيئة الإبداعية</a:t>
            </a:r>
          </a:p>
          <a:p>
            <a:pPr marL="0" marR="0" lvl="0" indent="0" algn="r" defTabSz="914400" rtl="0" eaLnBrk="1" fontAlgn="auto" latinLnBrk="0" hangingPunct="1">
              <a:lnSpc>
                <a:spcPct val="150000"/>
              </a:lnSpc>
              <a:spcBef>
                <a:spcPts val="0"/>
              </a:spcBef>
              <a:spcAft>
                <a:spcPts val="0"/>
              </a:spcAft>
              <a:buClr>
                <a:srgbClr val="000000"/>
              </a:buClr>
              <a:buSzTx/>
              <a:buFont typeface="Arial"/>
              <a:buNone/>
              <a:tabLst/>
              <a:defRPr/>
            </a:pPr>
            <a:r>
              <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التفسيرات المبنية على أساس المنحى المعاصر</a:t>
            </a:r>
          </a:p>
          <a:p>
            <a:pPr marL="0" marR="0" lvl="0" indent="0" algn="r" defTabSz="914400" rtl="0" eaLnBrk="1" fontAlgn="auto" latinLnBrk="0" hangingPunct="1">
              <a:lnSpc>
                <a:spcPct val="150000"/>
              </a:lnSpc>
              <a:spcBef>
                <a:spcPts val="0"/>
              </a:spcBef>
              <a:spcAft>
                <a:spcPts val="0"/>
              </a:spcAft>
              <a:buClr>
                <a:srgbClr val="000000"/>
              </a:buClr>
              <a:buSzTx/>
              <a:buFont typeface="Arial"/>
              <a:buNone/>
              <a:tabLst/>
              <a:defRPr/>
            </a:pPr>
            <a:r>
              <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نظرية النصفين الكرويين</a:t>
            </a:r>
          </a:p>
          <a:p>
            <a:pPr marL="0" marR="0" lvl="0" indent="0" algn="r" defTabSz="914400" rtl="0" eaLnBrk="1" fontAlgn="auto" latinLnBrk="0" hangingPunct="1">
              <a:lnSpc>
                <a:spcPct val="150000"/>
              </a:lnSpc>
              <a:spcBef>
                <a:spcPts val="0"/>
              </a:spcBef>
              <a:spcAft>
                <a:spcPts val="0"/>
              </a:spcAft>
              <a:buClr>
                <a:srgbClr val="000000"/>
              </a:buClr>
              <a:buSzTx/>
              <a:buFont typeface="Arial"/>
              <a:buNone/>
              <a:tabLst/>
              <a:defRPr/>
            </a:pPr>
            <a:r>
              <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الأنموذج الرباعي للدماغ لهيرمان</a:t>
            </a:r>
          </a:p>
          <a:p>
            <a:pPr marL="285750" marR="0" lvl="0" indent="-285750" algn="r" defTabSz="914400" rtl="0" eaLnBrk="1" fontAlgn="auto" latinLnBrk="0" hangingPunct="1">
              <a:lnSpc>
                <a:spcPct val="150000"/>
              </a:lnSpc>
              <a:spcBef>
                <a:spcPts val="0"/>
              </a:spcBef>
              <a:spcAft>
                <a:spcPts val="0"/>
              </a:spcAft>
              <a:buClr>
                <a:srgbClr val="000000"/>
              </a:buClr>
              <a:buSzTx/>
              <a:buFontTx/>
              <a:buChar char="-"/>
              <a:tabLst/>
              <a:defRPr/>
            </a:pPr>
            <a:endParaRPr kumimoji="0" lang="ar-AE" altLang="ko-KR" sz="18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285750" marR="0" lvl="0" indent="-285750" algn="r" defTabSz="914400" rtl="0" eaLnBrk="1" fontAlgn="auto" latinLnBrk="0" hangingPunct="1">
              <a:lnSpc>
                <a:spcPct val="150000"/>
              </a:lnSpc>
              <a:spcBef>
                <a:spcPts val="0"/>
              </a:spcBef>
              <a:spcAft>
                <a:spcPts val="0"/>
              </a:spcAft>
              <a:buClr>
                <a:srgbClr val="000000"/>
              </a:buClr>
              <a:buSzTx/>
              <a:buFontTx/>
              <a:buChar char="-"/>
              <a:tabLst/>
              <a:defRPr/>
            </a:pPr>
            <a:endPar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Arial"/>
                <a:sym typeface="Arial"/>
              </a:rPr>
              <a:t>www.midocean.ae</a:t>
            </a:r>
          </a:p>
        </p:txBody>
      </p:sp>
      <p:pic>
        <p:nvPicPr>
          <p:cNvPr id="5"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8408" y="68576"/>
            <a:ext cx="2305141" cy="1076343"/>
          </a:xfrm>
          <a:prstGeom prst="rect">
            <a:avLst/>
          </a:prstGeom>
        </p:spPr>
      </p:pic>
      <p:sp>
        <p:nvSpPr>
          <p:cNvPr id="7" name="TextBox 6">
            <a:extLst>
              <a:ext uri="{FF2B5EF4-FFF2-40B4-BE49-F238E27FC236}">
                <a16:creationId xmlns:a16="http://schemas.microsoft.com/office/drawing/2014/main" id="{A0B115D2-6A74-9E4E-5D69-6074958DFF6A}"/>
              </a:ext>
            </a:extLst>
          </p:cNvPr>
          <p:cNvSpPr txBox="1"/>
          <p:nvPr/>
        </p:nvSpPr>
        <p:spPr>
          <a:xfrm>
            <a:off x="2232041" y="994004"/>
            <a:ext cx="7919493" cy="46166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نظريات: الإبداع والابتكار </a:t>
            </a:r>
          </a:p>
        </p:txBody>
      </p:sp>
      <p:sp>
        <p:nvSpPr>
          <p:cNvPr id="8" name="TextBox 7">
            <a:extLst>
              <a:ext uri="{FF2B5EF4-FFF2-40B4-BE49-F238E27FC236}">
                <a16:creationId xmlns:a16="http://schemas.microsoft.com/office/drawing/2014/main" id="{EEE149D1-EB63-0EB5-EB3D-AC3B2A8A8F92}"/>
              </a:ext>
            </a:extLst>
          </p:cNvPr>
          <p:cNvSpPr txBox="1"/>
          <p:nvPr/>
        </p:nvSpPr>
        <p:spPr>
          <a:xfrm>
            <a:off x="378155" y="1665793"/>
            <a:ext cx="5813633" cy="4247317"/>
          </a:xfrm>
          <a:prstGeom prst="rect">
            <a:avLst/>
          </a:prstGeom>
          <a:ln/>
        </p:spPr>
        <p:style>
          <a:lnRef idx="2">
            <a:schemeClr val="accent5"/>
          </a:lnRef>
          <a:fillRef idx="1">
            <a:schemeClr val="lt1"/>
          </a:fillRef>
          <a:effectRef idx="0">
            <a:schemeClr val="accent5"/>
          </a:effectRef>
          <a:fontRef idx="minor">
            <a:schemeClr val="dk1"/>
          </a:fontRef>
        </p:style>
        <p:txBody>
          <a:bodyPr wrap="square" rtlCol="0">
            <a:sp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285750" lvl="0" indent="-285750" algn="r" rtl="1">
              <a:lnSpc>
                <a:spcPct val="150000"/>
              </a:lnSpc>
              <a:buFont typeface="Arial" panose="020B0604020202020204" pitchFamily="34" charset="0"/>
              <a:buChar char="•"/>
              <a:defRPr/>
            </a:pPr>
            <a:r>
              <a:rPr lang="ar-JO" altLang="ko-KR" sz="1800" b="1" dirty="0">
                <a:solidFill>
                  <a:srgbClr val="000000"/>
                </a:solidFill>
                <a:latin typeface="Alexandria" pitchFamily="2" charset="-78"/>
                <a:cs typeface="Alexandria" pitchFamily="2" charset="-78"/>
              </a:rPr>
              <a:t>النظرية العبقرية </a:t>
            </a:r>
            <a:r>
              <a:rPr lang="en-US" altLang="ko-KR" sz="1800" b="1" dirty="0">
                <a:solidFill>
                  <a:srgbClr val="000000"/>
                </a:solidFill>
                <a:latin typeface="Alexandria" pitchFamily="2" charset="-78"/>
                <a:cs typeface="Alexandria" pitchFamily="2" charset="-78"/>
              </a:rPr>
              <a:t>Genius theory   .</a:t>
            </a:r>
          </a:p>
          <a:p>
            <a:pPr marL="285750" lvl="0" indent="-285750" algn="r" rtl="1">
              <a:lnSpc>
                <a:spcPct val="150000"/>
              </a:lnSpc>
              <a:buFont typeface="Arial" panose="020B0604020202020204" pitchFamily="34" charset="0"/>
              <a:buChar char="•"/>
              <a:defRPr/>
            </a:pPr>
            <a:r>
              <a:rPr lang="ar-JO" altLang="ko-KR" sz="1800" b="1" dirty="0">
                <a:solidFill>
                  <a:srgbClr val="000000"/>
                </a:solidFill>
                <a:latin typeface="Alexandria" pitchFamily="2" charset="-78"/>
                <a:cs typeface="Alexandria" pitchFamily="2" charset="-78"/>
              </a:rPr>
              <a:t>النظرية الترابطية </a:t>
            </a:r>
            <a:r>
              <a:rPr lang="en-US" altLang="ko-KR" sz="1800" b="1" dirty="0">
                <a:solidFill>
                  <a:srgbClr val="000000"/>
                </a:solidFill>
                <a:latin typeface="Alexandria" pitchFamily="2" charset="-78"/>
                <a:cs typeface="Alexandria" pitchFamily="2" charset="-78"/>
              </a:rPr>
              <a:t>Association theory  .</a:t>
            </a:r>
          </a:p>
          <a:p>
            <a:pPr marL="285750" lvl="0" indent="-285750" algn="r" rtl="1">
              <a:lnSpc>
                <a:spcPct val="150000"/>
              </a:lnSpc>
              <a:buFont typeface="Arial" panose="020B0604020202020204" pitchFamily="34" charset="0"/>
              <a:buChar char="•"/>
              <a:defRPr/>
            </a:pPr>
            <a:r>
              <a:rPr lang="ar-JO" altLang="ko-KR" sz="1800" b="1" dirty="0">
                <a:solidFill>
                  <a:srgbClr val="000000"/>
                </a:solidFill>
                <a:latin typeface="Alexandria" pitchFamily="2" charset="-78"/>
                <a:cs typeface="Alexandria" pitchFamily="2" charset="-78"/>
              </a:rPr>
              <a:t>النظرية التحليلية    </a:t>
            </a:r>
            <a:r>
              <a:rPr lang="en-US" altLang="ko-KR" sz="1800" b="1" dirty="0">
                <a:solidFill>
                  <a:srgbClr val="000000"/>
                </a:solidFill>
                <a:latin typeface="Alexandria" pitchFamily="2" charset="-78"/>
                <a:cs typeface="Alexandria" pitchFamily="2" charset="-78"/>
              </a:rPr>
              <a:t>Psycho analysis theory</a:t>
            </a:r>
          </a:p>
          <a:p>
            <a:pPr marL="285750" lvl="0" indent="-285750" algn="r" rtl="1">
              <a:lnSpc>
                <a:spcPct val="150000"/>
              </a:lnSpc>
              <a:buFont typeface="Arial" panose="020B0604020202020204" pitchFamily="34" charset="0"/>
              <a:buChar char="•"/>
              <a:defRPr/>
            </a:pPr>
            <a:r>
              <a:rPr lang="ar-JO" altLang="ko-KR" sz="1800" b="1" dirty="0">
                <a:solidFill>
                  <a:srgbClr val="000000"/>
                </a:solidFill>
                <a:latin typeface="Alexandria" pitchFamily="2" charset="-78"/>
                <a:cs typeface="Alexandria" pitchFamily="2" charset="-78"/>
              </a:rPr>
              <a:t>النظرية السلوكية </a:t>
            </a:r>
            <a:r>
              <a:rPr lang="en-US" altLang="ko-KR" sz="1800" b="1" dirty="0" err="1">
                <a:solidFill>
                  <a:srgbClr val="000000"/>
                </a:solidFill>
                <a:latin typeface="Alexandria" pitchFamily="2" charset="-78"/>
                <a:cs typeface="Alexandria" pitchFamily="2" charset="-78"/>
              </a:rPr>
              <a:t>Behavioural</a:t>
            </a:r>
            <a:r>
              <a:rPr lang="en-US" altLang="ko-KR" sz="1800" b="1" dirty="0">
                <a:solidFill>
                  <a:srgbClr val="000000"/>
                </a:solidFill>
                <a:latin typeface="Alexandria" pitchFamily="2" charset="-78"/>
                <a:cs typeface="Alexandria" pitchFamily="2" charset="-78"/>
              </a:rPr>
              <a:t> theories   </a:t>
            </a:r>
          </a:p>
          <a:p>
            <a:pPr marL="285750" lvl="0" indent="-285750" algn="r" rtl="1">
              <a:lnSpc>
                <a:spcPct val="150000"/>
              </a:lnSpc>
              <a:buFont typeface="Arial" panose="020B0604020202020204" pitchFamily="34" charset="0"/>
              <a:buChar char="•"/>
              <a:defRPr/>
            </a:pPr>
            <a:r>
              <a:rPr lang="ar-JO" altLang="ko-KR" sz="1800" b="1" dirty="0">
                <a:solidFill>
                  <a:srgbClr val="000000"/>
                </a:solidFill>
                <a:latin typeface="Alexandria" pitchFamily="2" charset="-78"/>
                <a:cs typeface="Alexandria" pitchFamily="2" charset="-78"/>
              </a:rPr>
              <a:t>النظرية المعرفية </a:t>
            </a:r>
            <a:r>
              <a:rPr lang="en-US" altLang="ko-KR" sz="1800" b="1" dirty="0">
                <a:solidFill>
                  <a:srgbClr val="000000"/>
                </a:solidFill>
                <a:latin typeface="Alexandria" pitchFamily="2" charset="-78"/>
                <a:cs typeface="Alexandria" pitchFamily="2" charset="-78"/>
              </a:rPr>
              <a:t>Cognitive theories   </a:t>
            </a:r>
          </a:p>
          <a:p>
            <a:pPr marL="285750" lvl="0" indent="-285750" algn="r" rtl="1">
              <a:lnSpc>
                <a:spcPct val="150000"/>
              </a:lnSpc>
              <a:buFont typeface="Arial" panose="020B0604020202020204" pitchFamily="34" charset="0"/>
              <a:buChar char="•"/>
              <a:defRPr/>
            </a:pPr>
            <a:r>
              <a:rPr lang="ar-JO" altLang="ko-KR" sz="1800" b="1" dirty="0">
                <a:solidFill>
                  <a:srgbClr val="000000"/>
                </a:solidFill>
                <a:latin typeface="Alexandria" pitchFamily="2" charset="-78"/>
                <a:cs typeface="Alexandria" pitchFamily="2" charset="-78"/>
              </a:rPr>
              <a:t>النظرية الإنسانية   </a:t>
            </a:r>
            <a:r>
              <a:rPr lang="en-US" altLang="ko-KR" sz="1800" b="1" dirty="0">
                <a:solidFill>
                  <a:srgbClr val="000000"/>
                </a:solidFill>
                <a:latin typeface="Alexandria" pitchFamily="2" charset="-78"/>
                <a:cs typeface="Alexandria" pitchFamily="2" charset="-78"/>
              </a:rPr>
              <a:t>Humanistic theories </a:t>
            </a:r>
          </a:p>
          <a:p>
            <a:pPr marL="285750" lvl="0" indent="-285750" algn="r" rtl="1">
              <a:lnSpc>
                <a:spcPct val="150000"/>
              </a:lnSpc>
              <a:buFont typeface="Arial" panose="020B0604020202020204" pitchFamily="34" charset="0"/>
              <a:buChar char="•"/>
              <a:defRPr/>
            </a:pPr>
            <a:r>
              <a:rPr lang="ar-JO" altLang="ko-KR" sz="1800" b="1" dirty="0">
                <a:solidFill>
                  <a:srgbClr val="000000"/>
                </a:solidFill>
                <a:latin typeface="Alexandria" pitchFamily="2" charset="-78"/>
                <a:cs typeface="Alexandria" pitchFamily="2" charset="-78"/>
              </a:rPr>
              <a:t>النظرية الاجتماعية  </a:t>
            </a:r>
            <a:r>
              <a:rPr lang="en-US" altLang="ko-KR" sz="1800" b="1" dirty="0">
                <a:solidFill>
                  <a:srgbClr val="000000"/>
                </a:solidFill>
                <a:latin typeface="Alexandria" pitchFamily="2" charset="-78"/>
                <a:cs typeface="Alexandria" pitchFamily="2" charset="-78"/>
              </a:rPr>
              <a:t>Social theory </a:t>
            </a:r>
          </a:p>
          <a:p>
            <a:pPr marL="285750" lvl="0" indent="-285750" algn="r" rtl="1">
              <a:lnSpc>
                <a:spcPct val="150000"/>
              </a:lnSpc>
              <a:buFont typeface="Arial" panose="020B0604020202020204" pitchFamily="34" charset="0"/>
              <a:buChar char="•"/>
              <a:defRPr/>
            </a:pPr>
            <a:r>
              <a:rPr lang="ar-JO" altLang="ko-KR" sz="1800" b="1" dirty="0">
                <a:solidFill>
                  <a:srgbClr val="000000"/>
                </a:solidFill>
                <a:latin typeface="Alexandria" pitchFamily="2" charset="-78"/>
                <a:cs typeface="Alexandria" pitchFamily="2" charset="-78"/>
              </a:rPr>
              <a:t>النظرية العقلية      </a:t>
            </a:r>
            <a:r>
              <a:rPr lang="en-US" altLang="ko-KR" sz="1800" b="1" dirty="0">
                <a:solidFill>
                  <a:srgbClr val="000000"/>
                </a:solidFill>
                <a:latin typeface="Alexandria" pitchFamily="2" charset="-78"/>
                <a:cs typeface="Alexandria" pitchFamily="2" charset="-78"/>
              </a:rPr>
              <a:t>Mental theory</a:t>
            </a:r>
          </a:p>
          <a:p>
            <a:pPr marR="0" lvl="0" algn="r" defTabSz="914400" rtl="0" eaLnBrk="1" fontAlgn="auto" latinLnBrk="0" hangingPunct="1">
              <a:lnSpc>
                <a:spcPct val="100000"/>
              </a:lnSpc>
              <a:spcBef>
                <a:spcPts val="0"/>
              </a:spcBef>
              <a:spcAft>
                <a:spcPts val="0"/>
              </a:spcAft>
              <a:buClr>
                <a:srgbClr val="000000"/>
              </a:buClr>
              <a:buSzTx/>
              <a:tabLst/>
              <a:defRPr/>
            </a:pPr>
            <a:endParaRPr kumimoji="0" lang="ar-AE" altLang="ko-KR" sz="1800" b="1" i="0" u="none" strike="noStrike" kern="0" cap="none" spc="0" normalizeH="0" baseline="0" noProof="0" dirty="0">
              <a:ln>
                <a:noFill/>
              </a:ln>
              <a:solidFill>
                <a:srgbClr val="000000"/>
              </a:solidFill>
              <a:effectLst/>
              <a:uLnTx/>
              <a:uFillTx/>
              <a:latin typeface="Arial"/>
              <a:ea typeface="맑은 고딕" panose="020B0503020000020004" pitchFamily="34" charset="-127"/>
              <a:cs typeface="Arial" panose="020B0604020202020204" pitchFamily="34" charset="0"/>
              <a:sym typeface="Arial"/>
            </a:endParaRPr>
          </a:p>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endParaRPr kumimoji="0" lang="ko-KR" altLang="en-US" sz="1800" b="1" i="0" u="none" strike="noStrike" kern="0" cap="none" spc="0" normalizeH="0" baseline="0" noProof="0" dirty="0">
              <a:ln>
                <a:noFill/>
              </a:ln>
              <a:solidFill>
                <a:srgbClr val="000000"/>
              </a:solidFill>
              <a:effectLst/>
              <a:uLnTx/>
              <a:uFillTx/>
              <a:latin typeface="Arial"/>
              <a:ea typeface="맑은 고딕" panose="020B0503020000020004" pitchFamily="34" charset="-127"/>
              <a:cs typeface="+mn-cs"/>
              <a:sym typeface="Arial"/>
            </a:endParaRPr>
          </a:p>
        </p:txBody>
      </p:sp>
      <p:sp>
        <p:nvSpPr>
          <p:cNvPr id="3" name="TextBox 2">
            <a:extLst>
              <a:ext uri="{FF2B5EF4-FFF2-40B4-BE49-F238E27FC236}">
                <a16:creationId xmlns:a16="http://schemas.microsoft.com/office/drawing/2014/main" id="{5F9432A7-BCE8-DCEC-E9AC-52DCDFA70875}"/>
              </a:ext>
            </a:extLst>
          </p:cNvPr>
          <p:cNvSpPr txBox="1"/>
          <p:nvPr/>
        </p:nvSpPr>
        <p:spPr>
          <a:xfrm>
            <a:off x="4352090" y="171870"/>
            <a:ext cx="3888432"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موضوعات المحاضرة </a:t>
            </a:r>
            <a:r>
              <a:rPr kumimoji="0" lang="ar-AE"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الثانية</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ar-JO" sz="24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607914" y="1285191"/>
            <a:ext cx="3339616" cy="440141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sym typeface="Arial"/>
            </a:endParaRPr>
          </a:p>
        </p:txBody>
      </p:sp>
      <p:sp>
        <p:nvSpPr>
          <p:cNvPr id="25" name="Rectangle: Rounded Corners 24"/>
          <p:cNvSpPr/>
          <p:nvPr/>
        </p:nvSpPr>
        <p:spPr>
          <a:xfrm>
            <a:off x="244469" y="1285192"/>
            <a:ext cx="11358253" cy="4287616"/>
          </a:xfrm>
          <a:prstGeom prst="roundRect">
            <a:avLst>
              <a:gd name="adj" fmla="val 6140"/>
            </a:avLst>
          </a:prstGeom>
          <a:solidFill>
            <a:srgbClr val="00B0F0"/>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sym typeface="Arial"/>
            </a:endParaRPr>
          </a:p>
        </p:txBody>
      </p:sp>
      <p:sp>
        <p:nvSpPr>
          <p:cNvPr id="24" name="TextBox 23"/>
          <p:cNvSpPr txBox="1"/>
          <p:nvPr/>
        </p:nvSpPr>
        <p:spPr>
          <a:xfrm>
            <a:off x="7392144" y="1366870"/>
            <a:ext cx="4210578" cy="4200509"/>
          </a:xfrm>
          <a:prstGeom prst="rect">
            <a:avLst/>
          </a:prstGeom>
          <a:ln/>
        </p:spPr>
        <p:style>
          <a:lnRef idx="2">
            <a:schemeClr val="accent5"/>
          </a:lnRef>
          <a:fillRef idx="1">
            <a:schemeClr val="lt1"/>
          </a:fillRef>
          <a:effectRef idx="0">
            <a:schemeClr val="accent5"/>
          </a:effectRef>
          <a:fontRef idx="minor">
            <a:schemeClr val="dk1"/>
          </a:fontRef>
        </p:style>
        <p:txBody>
          <a:bodyPr wrap="square" rtlCol="0">
            <a:spAutoFit/>
          </a:bodyPr>
          <a:lstStyle/>
          <a:p>
            <a:pPr marL="0" marR="0" lvl="0" indent="0" algn="r" defTabSz="914400" rtl="0" eaLnBrk="1" fontAlgn="auto" latinLnBrk="0" hangingPunct="1">
              <a:lnSpc>
                <a:spcPct val="150000"/>
              </a:lnSpc>
              <a:spcBef>
                <a:spcPts val="0"/>
              </a:spcBef>
              <a:spcAft>
                <a:spcPts val="0"/>
              </a:spcAft>
              <a:buClr>
                <a:srgbClr val="000000"/>
              </a:buClr>
              <a:buSzTx/>
              <a:buFont typeface="Arial"/>
              <a:buNone/>
              <a:tabLst/>
              <a:defRPr/>
            </a:pPr>
            <a:endParaRPr kumimoji="0" lang="en-US" altLang="ko-KR" sz="18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285750" marR="0" lvl="0" indent="-28575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القيادة والقائد المبدع</a:t>
            </a:r>
          </a:p>
          <a:p>
            <a:pPr marL="285750" marR="0" lvl="0" indent="-28575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صفات المبدع</a:t>
            </a:r>
          </a:p>
          <a:p>
            <a:pPr marL="285750" marR="0" lvl="0" indent="-28575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مهارات القائد المبدع</a:t>
            </a:r>
          </a:p>
          <a:p>
            <a:pPr marL="285750" marR="0" lvl="0" indent="-28575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المهارات الإدراكية </a:t>
            </a:r>
          </a:p>
          <a:p>
            <a:pPr marL="285750" marR="0" lvl="0" indent="-28575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المهارات </a:t>
            </a:r>
            <a:r>
              <a:rPr kumimoji="0" lang="ar-AE"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الاجتماعية</a:t>
            </a:r>
            <a:endPar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285750" marR="0" lvl="0" indent="-28575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المهارات الفنية</a:t>
            </a:r>
          </a:p>
          <a:p>
            <a:pPr marL="285750" marR="0" lvl="0" indent="-28575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المهارات الإشرافية </a:t>
            </a:r>
          </a:p>
          <a:p>
            <a:pPr marL="285750" marR="0" lvl="0" indent="-28575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المهارات القيادية </a:t>
            </a:r>
          </a:p>
          <a:p>
            <a:pPr marL="285750" marR="0" lvl="0" indent="-28575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المهارات الإدارية</a:t>
            </a:r>
          </a:p>
        </p:txBody>
      </p:sp>
      <p:sp>
        <p:nvSpPr>
          <p:cNvPr id="2" name="TextBox 1"/>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Arial"/>
                <a:sym typeface="Arial"/>
              </a:rPr>
              <a:t>www.midocean.ae</a:t>
            </a:r>
          </a:p>
        </p:txBody>
      </p:sp>
      <p:pic>
        <p:nvPicPr>
          <p:cNvPr id="5"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09529"/>
            <a:ext cx="2305141" cy="1076343"/>
          </a:xfrm>
          <a:prstGeom prst="rect">
            <a:avLst/>
          </a:prstGeom>
        </p:spPr>
      </p:pic>
      <p:sp>
        <p:nvSpPr>
          <p:cNvPr id="7" name="TextBox 6">
            <a:extLst>
              <a:ext uri="{FF2B5EF4-FFF2-40B4-BE49-F238E27FC236}">
                <a16:creationId xmlns:a16="http://schemas.microsoft.com/office/drawing/2014/main" id="{A0B115D2-6A74-9E4E-5D69-6074958DFF6A}"/>
              </a:ext>
            </a:extLst>
          </p:cNvPr>
          <p:cNvSpPr txBox="1"/>
          <p:nvPr/>
        </p:nvSpPr>
        <p:spPr>
          <a:xfrm>
            <a:off x="565000" y="709733"/>
            <a:ext cx="10007725" cy="46166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مهارات القائد المبدع والمبتكر</a:t>
            </a:r>
          </a:p>
        </p:txBody>
      </p:sp>
      <p:sp>
        <p:nvSpPr>
          <p:cNvPr id="8" name="TextBox 7">
            <a:extLst>
              <a:ext uri="{FF2B5EF4-FFF2-40B4-BE49-F238E27FC236}">
                <a16:creationId xmlns:a16="http://schemas.microsoft.com/office/drawing/2014/main" id="{EEE149D1-EB63-0EB5-EB3D-AC3B2A8A8F92}"/>
              </a:ext>
            </a:extLst>
          </p:cNvPr>
          <p:cNvSpPr txBox="1"/>
          <p:nvPr/>
        </p:nvSpPr>
        <p:spPr>
          <a:xfrm>
            <a:off x="354375" y="1366870"/>
            <a:ext cx="7037769" cy="4199611"/>
          </a:xfrm>
          <a:prstGeom prst="rect">
            <a:avLst/>
          </a:prstGeom>
          <a:ln/>
        </p:spPr>
        <p:style>
          <a:lnRef idx="2">
            <a:schemeClr val="accent5"/>
          </a:lnRef>
          <a:fillRef idx="1">
            <a:schemeClr val="lt1"/>
          </a:fillRef>
          <a:effectRef idx="0">
            <a:schemeClr val="accent5"/>
          </a:effectRef>
          <a:fontRef idx="minor">
            <a:schemeClr val="dk1"/>
          </a:fontRef>
        </p:style>
        <p:txBody>
          <a:bodyPr wrap="square" rtlCol="0">
            <a:spAutoFit/>
          </a:bodyPr>
          <a:lstStyle/>
          <a:p>
            <a:pPr marL="0" marR="0" lvl="0" indent="0" algn="r" defTabSz="914400" eaLnBrk="1" fontAlgn="auto" latinLnBrk="0" hangingPunct="1">
              <a:lnSpc>
                <a:spcPct val="150000"/>
              </a:lnSpc>
              <a:spcBef>
                <a:spcPts val="0"/>
              </a:spcBef>
              <a:spcAft>
                <a:spcPts val="0"/>
              </a:spcAft>
              <a:buClr>
                <a:srgbClr val="000000"/>
              </a:buClr>
              <a:buSzTx/>
              <a:buFont typeface="Arial"/>
              <a:buNone/>
              <a:tabLst/>
              <a:defRPr/>
            </a:pPr>
            <a:endParaRPr kumimoji="0" lang="en-US" altLang="ko-KR" sz="18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285750" marR="0" lvl="0" indent="-28575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العادات السبع للقادة لستيفن كوفي</a:t>
            </a:r>
          </a:p>
          <a:p>
            <a:pPr marL="285750" marR="0" lvl="0" indent="-28575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مهارات التواصل الفعال للقائد اللمسة الإنسانية</a:t>
            </a:r>
            <a:endParaRPr kumimoji="0" lang="en-US"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285750" marR="0" lvl="0" indent="-28575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مهارات تدفع القائد إلى الإبداع والتميز</a:t>
            </a:r>
          </a:p>
          <a:p>
            <a:pPr marL="285750" marR="0" lvl="0" indent="-28575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طرائق تنمية التفكير الإبداعي</a:t>
            </a:r>
          </a:p>
          <a:p>
            <a:pPr marL="285750" marR="0" lvl="0" indent="-28575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 استخدام النشاطات العلمية (مفتوحة النهاية) </a:t>
            </a:r>
          </a:p>
          <a:p>
            <a:pPr marL="285750" marR="0" lvl="0" indent="-28575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طريقة التقصي والاكتشاف </a:t>
            </a:r>
            <a:r>
              <a:rPr kumimoji="0" lang="ar-AE"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و</a:t>
            </a:r>
            <a:r>
              <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استخدام الأسئلة المتباعدة </a:t>
            </a:r>
            <a:endParaRPr kumimoji="0" lang="ar-AE"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285750" marR="0" lvl="0" indent="-28575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الألغاز الصورية </a:t>
            </a:r>
            <a:r>
              <a:rPr kumimoji="0" lang="ar-AE"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و</a:t>
            </a:r>
            <a:r>
              <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الألعاب العلمية</a:t>
            </a:r>
            <a:endParaRPr kumimoji="0" lang="en-US"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285750" marR="0" lvl="0" indent="-28575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حفز (قصف أو امطار) الدماغ </a:t>
            </a:r>
            <a:r>
              <a:rPr kumimoji="0" lang="ar-AE"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 </a:t>
            </a:r>
            <a:r>
              <a:rPr kumimoji="0" lang="en-US"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 </a:t>
            </a:r>
            <a:r>
              <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فرض(ايجاد) العلاقات</a:t>
            </a:r>
            <a:endParaRPr kumimoji="0" lang="en-US"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285750" marR="0" lvl="0" indent="-28575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تأليف(تآلف) الأشتات</a:t>
            </a:r>
            <a:r>
              <a:rPr lang="ar-AE" altLang="ko-KR" sz="1800" b="1" dirty="0">
                <a:solidFill>
                  <a:srgbClr val="000000"/>
                </a:solidFill>
                <a:latin typeface="Alexandria" pitchFamily="2" charset="-78"/>
                <a:ea typeface="맑은 고딕" panose="020B0503020000020004" pitchFamily="34" charset="-127"/>
                <a:cs typeface="Alexandria" pitchFamily="2" charset="-78"/>
              </a:rPr>
              <a:t>- </a:t>
            </a:r>
            <a:r>
              <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تمثيل الأدوار</a:t>
            </a:r>
            <a:endParaRPr kumimoji="0" lang="ar-AE" altLang="ko-KR" sz="1800" b="1" i="0" u="none" strike="noStrike" kern="0" cap="none" spc="0" normalizeH="0" baseline="0" noProof="0" dirty="0">
              <a:ln>
                <a:noFill/>
              </a:ln>
              <a:solidFill>
                <a:srgbClr val="000000"/>
              </a:solidFill>
              <a:effectLst/>
              <a:uLnTx/>
              <a:uFillTx/>
              <a:latin typeface="Arial"/>
              <a:ea typeface="맑은 고딕" panose="020B0503020000020004" pitchFamily="34" charset="-127"/>
              <a:cs typeface="Arial" panose="020B0604020202020204" pitchFamily="34" charset="0"/>
              <a:sym typeface="Arial"/>
            </a:endParaRPr>
          </a:p>
        </p:txBody>
      </p:sp>
      <p:sp>
        <p:nvSpPr>
          <p:cNvPr id="4" name="TextBox 3">
            <a:extLst>
              <a:ext uri="{FF2B5EF4-FFF2-40B4-BE49-F238E27FC236}">
                <a16:creationId xmlns:a16="http://schemas.microsoft.com/office/drawing/2014/main" id="{4F7A9EBA-B800-BAB9-F4C6-12E4B9A9E26D}"/>
              </a:ext>
            </a:extLst>
          </p:cNvPr>
          <p:cNvSpPr txBox="1"/>
          <p:nvPr/>
        </p:nvSpPr>
        <p:spPr>
          <a:xfrm>
            <a:off x="4223792" y="111790"/>
            <a:ext cx="3888432"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موضوعات المحاضرة </a:t>
            </a:r>
            <a:r>
              <a:rPr kumimoji="0" lang="ar-AE"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الثالثة</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ar-JO" sz="24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055440" y="1217278"/>
            <a:ext cx="10350141" cy="5164050"/>
          </a:xfrm>
          <a:prstGeom prst="roundRect">
            <a:avLst>
              <a:gd name="adj" fmla="val 6140"/>
            </a:avLst>
          </a:prstGeom>
          <a:solidFill>
            <a:srgbClr val="00B0F0"/>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sym typeface="Arial"/>
            </a:endParaRPr>
          </a:p>
        </p:txBody>
      </p:sp>
      <p:pic>
        <p:nvPicPr>
          <p:cNvPr id="5"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8408" y="68576"/>
            <a:ext cx="2305141" cy="1076343"/>
          </a:xfrm>
          <a:prstGeom prst="rect">
            <a:avLst/>
          </a:prstGeom>
        </p:spPr>
      </p:pic>
      <p:sp>
        <p:nvSpPr>
          <p:cNvPr id="7" name="TextBox 6">
            <a:extLst>
              <a:ext uri="{FF2B5EF4-FFF2-40B4-BE49-F238E27FC236}">
                <a16:creationId xmlns:a16="http://schemas.microsoft.com/office/drawing/2014/main" id="{A0B115D2-6A74-9E4E-5D69-6074958DFF6A}"/>
              </a:ext>
            </a:extLst>
          </p:cNvPr>
          <p:cNvSpPr txBox="1"/>
          <p:nvPr/>
        </p:nvSpPr>
        <p:spPr>
          <a:xfrm>
            <a:off x="1055440" y="166541"/>
            <a:ext cx="8943324" cy="1050737"/>
          </a:xfrm>
          <a:prstGeom prst="rect">
            <a:avLst/>
          </a:prstGeom>
          <a:noFill/>
        </p:spPr>
        <p:txBody>
          <a:bodyPr wrap="square">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ar-JO" sz="2200" b="1" i="0" u="none" strike="noStrike" kern="1200" cap="none" spc="0" normalizeH="0" baseline="0" noProof="0" dirty="0">
                <a:ln>
                  <a:noFill/>
                </a:ln>
                <a:solidFill>
                  <a:schemeClr val="tx1"/>
                </a:solidFill>
                <a:effectLst/>
                <a:uLnTx/>
                <a:uFillTx/>
                <a:latin typeface="Alexandria" pitchFamily="2" charset="-78"/>
                <a:ea typeface="+mn-ea"/>
                <a:cs typeface="Alexandria" pitchFamily="2" charset="-78"/>
                <a:sym typeface="Arial"/>
              </a:rPr>
              <a:t>موضوعات المحاضرة </a:t>
            </a:r>
            <a:r>
              <a:rPr kumimoji="0" lang="ar-AE" sz="2200" b="1" i="0" u="none" strike="noStrike" kern="1200" cap="none" spc="0" normalizeH="0" baseline="0" noProof="0" dirty="0">
                <a:ln>
                  <a:noFill/>
                </a:ln>
                <a:solidFill>
                  <a:schemeClr val="tx1"/>
                </a:solidFill>
                <a:effectLst/>
                <a:uLnTx/>
                <a:uFillTx/>
                <a:latin typeface="Alexandria" pitchFamily="2" charset="-78"/>
                <a:ea typeface="+mn-ea"/>
                <a:cs typeface="Alexandria" pitchFamily="2" charset="-78"/>
                <a:sym typeface="Arial"/>
              </a:rPr>
              <a:t>الرابعة</a:t>
            </a:r>
          </a:p>
          <a:p>
            <a:pPr marL="0" marR="0" lvl="0" indent="0" algn="ctr" defTabSz="914400" rtl="0" eaLnBrk="1" fontAlgn="auto" latinLnBrk="0" hangingPunct="1">
              <a:lnSpc>
                <a:spcPct val="150000"/>
              </a:lnSpc>
              <a:spcBef>
                <a:spcPts val="0"/>
              </a:spcBef>
              <a:spcAft>
                <a:spcPts val="0"/>
              </a:spcAft>
              <a:buClrTx/>
              <a:buSzTx/>
              <a:buFontTx/>
              <a:buNone/>
              <a:tabLst/>
              <a:defRPr/>
            </a:pPr>
            <a:r>
              <a:rPr kumimoji="0" lang="ar-JO" sz="22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الإدراك والتفكير الإبداعي</a:t>
            </a:r>
          </a:p>
        </p:txBody>
      </p:sp>
      <p:sp>
        <p:nvSpPr>
          <p:cNvPr id="8" name="TextBox 7">
            <a:extLst>
              <a:ext uri="{FF2B5EF4-FFF2-40B4-BE49-F238E27FC236}">
                <a16:creationId xmlns:a16="http://schemas.microsoft.com/office/drawing/2014/main" id="{EEE149D1-EB63-0EB5-EB3D-AC3B2A8A8F92}"/>
              </a:ext>
            </a:extLst>
          </p:cNvPr>
          <p:cNvSpPr txBox="1"/>
          <p:nvPr/>
        </p:nvSpPr>
        <p:spPr>
          <a:xfrm>
            <a:off x="1127448" y="1331207"/>
            <a:ext cx="9217024" cy="4985980"/>
          </a:xfrm>
          <a:prstGeom prst="rect">
            <a:avLst/>
          </a:prstGeom>
          <a:ln/>
        </p:spPr>
        <p:style>
          <a:lnRef idx="2">
            <a:schemeClr val="accent5"/>
          </a:lnRef>
          <a:fillRef idx="1">
            <a:schemeClr val="lt1"/>
          </a:fillRef>
          <a:effectRef idx="0">
            <a:schemeClr val="accent5"/>
          </a:effectRef>
          <a:fontRef idx="minor">
            <a:schemeClr val="dk1"/>
          </a:fontRef>
        </p:style>
        <p:txBody>
          <a:bodyPr wrap="square" rtlCol="0">
            <a:spAutoFit/>
          </a:bodyPr>
          <a:lstStyle/>
          <a:p>
            <a:pPr marL="0" marR="0" lvl="0" indent="0" algn="r" defTabSz="914400" rtl="0" eaLnBrk="1" fontAlgn="auto" latinLnBrk="0" hangingPunct="1">
              <a:spcBef>
                <a:spcPts val="0"/>
              </a:spcBef>
              <a:spcAft>
                <a:spcPts val="0"/>
              </a:spcAft>
              <a:buClr>
                <a:srgbClr val="000000"/>
              </a:buClr>
              <a:buSzTx/>
              <a:buFont typeface="Arial"/>
              <a:buNone/>
              <a:tabLst/>
              <a:defRPr/>
            </a:pPr>
            <a:endParaRPr kumimoji="0" lang="en-US" altLang="ko-KR" sz="20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342900" marR="0" lvl="0" indent="-342900" algn="r"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20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التفكير(المفهوم- الركائز الثلاث المؤثرة في التفكير)</a:t>
            </a:r>
          </a:p>
          <a:p>
            <a:pPr marL="342900" marR="0" lvl="0" indent="-342900" algn="r"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20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أنواع التفكير:</a:t>
            </a:r>
          </a:p>
          <a:p>
            <a:pPr marL="342900" marR="0" lvl="0" indent="-342900" algn="r"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20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التفكير التحليلي.</a:t>
            </a:r>
          </a:p>
          <a:p>
            <a:pPr marL="342900" marR="0" lvl="0" indent="-342900" algn="r"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20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التفكير المنطقي. </a:t>
            </a:r>
          </a:p>
          <a:p>
            <a:pPr marL="342900" marR="0" lvl="0" indent="-342900" algn="r"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20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التفكير التبايني، والتفكير التقاربي. </a:t>
            </a:r>
          </a:p>
          <a:p>
            <a:pPr marL="342900" marR="0" lvl="0" indent="-342900" algn="r"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20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التفكير (الجانبي والرأسي) </a:t>
            </a:r>
          </a:p>
          <a:p>
            <a:pPr marL="342900" marR="0" lvl="0" indent="-342900" algn="r"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20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إدراك الإدراك.</a:t>
            </a:r>
          </a:p>
          <a:p>
            <a:pPr marL="342900" marR="0" lvl="0" indent="-342900" algn="r"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20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التفكير الناقد / النقدي. </a:t>
            </a:r>
          </a:p>
          <a:p>
            <a:pPr marL="342900" marR="0" lvl="0" indent="-342900" algn="r"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20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معايير ومميزات وأسئلة التفكير الناقد/ النقدي</a:t>
            </a:r>
          </a:p>
          <a:p>
            <a:pPr marL="342900" marR="0" lvl="0" indent="-342900" algn="r"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20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الابداع (مكونات الإبداع وركائزه)</a:t>
            </a:r>
          </a:p>
          <a:p>
            <a:pPr marL="342900" marR="0" lvl="0" indent="-342900" algn="r"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20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 التفكير الإبداعي. </a:t>
            </a:r>
          </a:p>
          <a:p>
            <a:pPr marL="342900" marR="0" lvl="0" indent="-342900" algn="r"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20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مهارات التفكير الإبداعي</a:t>
            </a:r>
          </a:p>
          <a:p>
            <a:pPr marL="342900" marR="0" lvl="0" indent="-342900" algn="r"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20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العوامل التي تساعد على التفكير الإبداعي والنقدي</a:t>
            </a:r>
          </a:p>
          <a:p>
            <a:pPr marL="342900" marR="0" lvl="0" indent="-342900" algn="r"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20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معيقات التفكير الإبداعي والنقدي</a:t>
            </a:r>
          </a:p>
          <a:p>
            <a:pPr marL="0" marR="0" lvl="0" indent="0" algn="r" defTabSz="914400" rtl="0" eaLnBrk="1" fontAlgn="auto" latinLnBrk="0" hangingPunct="1">
              <a:spcBef>
                <a:spcPts val="0"/>
              </a:spcBef>
              <a:spcAft>
                <a:spcPts val="0"/>
              </a:spcAft>
              <a:buClr>
                <a:srgbClr val="000000"/>
              </a:buClr>
              <a:buSzTx/>
              <a:buFont typeface="Arial"/>
              <a:buNone/>
              <a:tabLst/>
              <a:defRPr/>
            </a:pPr>
            <a:endParaRPr kumimoji="0" lang="ar-JO" altLang="ko-KR" sz="18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7644790" y="1906528"/>
            <a:ext cx="4128422" cy="428761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5" name="Rectangle: Rounded Corners 24"/>
          <p:cNvSpPr/>
          <p:nvPr/>
        </p:nvSpPr>
        <p:spPr>
          <a:xfrm>
            <a:off x="1060482" y="1906527"/>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4" name="TextBox 23"/>
          <p:cNvSpPr txBox="1"/>
          <p:nvPr/>
        </p:nvSpPr>
        <p:spPr>
          <a:xfrm>
            <a:off x="1543717" y="1906526"/>
            <a:ext cx="8417320" cy="4524315"/>
          </a:xfrm>
          <a:prstGeom prst="rect">
            <a:avLst/>
          </a:prstGeom>
          <a:noFill/>
        </p:spPr>
        <p:txBody>
          <a:bodyPr wrap="square" rtlCol="0">
            <a:spAutoFit/>
          </a:bodyPr>
          <a:lstStyle/>
          <a:p>
            <a:pPr marR="0" lvl="0" algn="just" defTabSz="914400" rtl="1" eaLnBrk="1" fontAlgn="auto" latinLnBrk="0" hangingPunct="1">
              <a:spcBef>
                <a:spcPts val="0"/>
              </a:spcBef>
              <a:spcAft>
                <a:spcPts val="0"/>
              </a:spcAft>
              <a:buClr>
                <a:srgbClr val="000000"/>
              </a:buClr>
              <a:buSzTx/>
              <a:tabLst/>
              <a:defRPr/>
            </a:pPr>
            <a:endParaRPr kumimoji="0" lang="ar-JO" altLang="ko-KR" sz="180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342900" marR="0" lvl="0" indent="-342900" algn="just"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180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الريادة</a:t>
            </a:r>
          </a:p>
          <a:p>
            <a:pPr marL="342900" marR="0" lvl="0" indent="-342900" algn="just"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180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ريادة الأعمال</a:t>
            </a:r>
          </a:p>
          <a:p>
            <a:pPr marL="342900" marR="0" lvl="0" indent="-342900" algn="just"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180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الريادي- صفات رائد الأعمال</a:t>
            </a:r>
          </a:p>
          <a:p>
            <a:pPr marL="342900" marR="0" lvl="0" indent="-342900" algn="just"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180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أدوار الريادي</a:t>
            </a:r>
          </a:p>
          <a:p>
            <a:pPr marL="342900" marR="0" lvl="0" indent="-342900" algn="just"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180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كيف تصبح شخص ريادي</a:t>
            </a:r>
          </a:p>
          <a:p>
            <a:pPr marL="342900" marR="0" lvl="0" indent="-342900" algn="just"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180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(البيئة الريادية أو النظام البيئي الريادي) </a:t>
            </a:r>
          </a:p>
          <a:p>
            <a:pPr marL="342900" marR="0" lvl="0" indent="-342900" algn="just"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180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كيف نبني بيئة ريادية؟</a:t>
            </a:r>
          </a:p>
          <a:p>
            <a:pPr marL="342900" marR="0" lvl="0" indent="-342900" algn="just"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180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خصائص وعناصر النظم البيئية الريادية</a:t>
            </a:r>
          </a:p>
          <a:p>
            <a:pPr marL="342900" marR="0" lvl="0" indent="-342900" algn="just"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180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أهداف ريادة الأعمال</a:t>
            </a:r>
          </a:p>
          <a:p>
            <a:pPr marL="342900" marR="0" lvl="0" indent="-342900" algn="just"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180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حاضنات الأعمال</a:t>
            </a:r>
          </a:p>
          <a:p>
            <a:pPr marL="342900" marR="0" lvl="0" indent="-342900" algn="just"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180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أهمية حاضنات الأعمال</a:t>
            </a:r>
          </a:p>
          <a:p>
            <a:pPr marL="342900" marR="0" lvl="0" indent="-342900" algn="just"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180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نشأة حاضنات الأعمال</a:t>
            </a:r>
          </a:p>
          <a:p>
            <a:pPr marL="342900" marR="0" lvl="0" indent="-342900" algn="just"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180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مسرعات الأعمال</a:t>
            </a:r>
          </a:p>
          <a:p>
            <a:pPr marL="342900" marR="0" lvl="0" indent="-342900" algn="just"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180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سلبيات وعيوب ريادة الأعمال وحاضنات الأعمال</a:t>
            </a:r>
          </a:p>
          <a:p>
            <a:pPr marL="342900" marR="0" lvl="0" indent="-342900" algn="just" defTabSz="914400" rtl="1" eaLnBrk="1" fontAlgn="auto" latinLnBrk="0" hangingPunct="1">
              <a:spcBef>
                <a:spcPts val="0"/>
              </a:spcBef>
              <a:spcAft>
                <a:spcPts val="0"/>
              </a:spcAft>
              <a:buClr>
                <a:srgbClr val="000000"/>
              </a:buClr>
              <a:buSzTx/>
              <a:buFont typeface="Arial" panose="020B0604020202020204" pitchFamily="34" charset="0"/>
              <a:buChar char="•"/>
              <a:tabLst/>
              <a:defRPr/>
            </a:pPr>
            <a:endParaRPr kumimoji="0" lang="ko-KR" altLang="en-US" sz="180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2" name="TextBox 1"/>
          <p:cNvSpPr txBox="1"/>
          <p:nvPr/>
        </p:nvSpPr>
        <p:spPr>
          <a:xfrm>
            <a:off x="8607914" y="6292631"/>
            <a:ext cx="327291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www.midocean.ae</a:t>
            </a:r>
          </a:p>
        </p:txBody>
      </p:sp>
      <p:pic>
        <p:nvPicPr>
          <p:cNvPr id="5"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73777" y="125684"/>
            <a:ext cx="2305141" cy="1076343"/>
          </a:xfrm>
          <a:prstGeom prst="rect">
            <a:avLst/>
          </a:prstGeom>
        </p:spPr>
      </p:pic>
      <p:sp>
        <p:nvSpPr>
          <p:cNvPr id="4" name="TextBox 3">
            <a:extLst>
              <a:ext uri="{FF2B5EF4-FFF2-40B4-BE49-F238E27FC236}">
                <a16:creationId xmlns:a16="http://schemas.microsoft.com/office/drawing/2014/main" id="{3174733F-1859-3BD7-6F88-F8024AB86CFB}"/>
              </a:ext>
            </a:extLst>
          </p:cNvPr>
          <p:cNvSpPr txBox="1"/>
          <p:nvPr/>
        </p:nvSpPr>
        <p:spPr>
          <a:xfrm>
            <a:off x="4266336" y="410244"/>
            <a:ext cx="3888432"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موضوعات المحاضرة </a:t>
            </a:r>
            <a:r>
              <a:rPr kumimoji="0" lang="ar-AE"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الخامسة</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ar-JO" sz="24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7" name="TextBox 6">
            <a:extLst>
              <a:ext uri="{FF2B5EF4-FFF2-40B4-BE49-F238E27FC236}">
                <a16:creationId xmlns:a16="http://schemas.microsoft.com/office/drawing/2014/main" id="{A0B115D2-6A74-9E4E-5D69-6074958DFF6A}"/>
              </a:ext>
            </a:extLst>
          </p:cNvPr>
          <p:cNvSpPr txBox="1"/>
          <p:nvPr/>
        </p:nvSpPr>
        <p:spPr>
          <a:xfrm>
            <a:off x="2418223" y="1106840"/>
            <a:ext cx="7517310" cy="46166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AE"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الريادة وحاضنات الأعمال</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7661940" y="1634820"/>
            <a:ext cx="4128422" cy="473922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5" name="Rectangle: Rounded Corners 24"/>
          <p:cNvSpPr/>
          <p:nvPr/>
        </p:nvSpPr>
        <p:spPr>
          <a:xfrm>
            <a:off x="1060482" y="1540050"/>
            <a:ext cx="9345750" cy="48339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4" name="TextBox 23"/>
          <p:cNvSpPr txBox="1"/>
          <p:nvPr/>
        </p:nvSpPr>
        <p:spPr>
          <a:xfrm>
            <a:off x="1087672" y="1771267"/>
            <a:ext cx="8881535" cy="4401205"/>
          </a:xfrm>
          <a:prstGeom prst="rect">
            <a:avLst/>
          </a:prstGeom>
          <a:noFill/>
        </p:spPr>
        <p:txBody>
          <a:bodyPr wrap="square" rtlCol="0">
            <a:spAutoFit/>
          </a:bodyPr>
          <a:lstStyle/>
          <a:p>
            <a:pPr marL="342900" marR="0" lvl="0" indent="-342900" algn="just"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الإنتاجية – الإبداع( كيفية تحقيق الانتاجية من خلال تعزيز الإبداع)</a:t>
            </a:r>
          </a:p>
          <a:p>
            <a:pPr marL="342900" marR="0" lvl="0" indent="-342900" algn="just"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الإنتاجية الإبداعية</a:t>
            </a:r>
          </a:p>
          <a:p>
            <a:pPr marL="342900" marR="0" lvl="0" indent="-342900" algn="just"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العوامل المؤثرة في الإنتاجية الإبداعية</a:t>
            </a:r>
          </a:p>
          <a:p>
            <a:pPr marL="342900" marR="0" lvl="0" indent="-342900" algn="just"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أساليب تطوير القدرات الإبداعية في العمل والإنتاجية</a:t>
            </a:r>
          </a:p>
          <a:p>
            <a:pPr marL="342900" marR="0" lvl="0" indent="-342900" algn="just"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أنواع الإنتاج الإبداعي</a:t>
            </a:r>
          </a:p>
          <a:p>
            <a:pPr marL="342900" marR="0" lvl="0" indent="-342900" algn="just"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مفهوم الميزة التنافسية مفهوم : المنافسة / التنافسية /</a:t>
            </a:r>
          </a:p>
          <a:p>
            <a:pPr marL="342900" marR="0" lvl="0" indent="-342900" algn="just"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أنواع وخصائص ودورة حياة الميزة التنافسية</a:t>
            </a:r>
          </a:p>
          <a:p>
            <a:pPr marL="342900" marR="0" lvl="0" indent="-342900" algn="just"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محددات الميزة التنافسية</a:t>
            </a:r>
          </a:p>
          <a:p>
            <a:pPr marL="342900" marR="0" lvl="0" indent="-342900" algn="just"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أهداف الميزة التنافسية</a:t>
            </a:r>
          </a:p>
          <a:p>
            <a:pPr marL="342900" marR="0" lvl="0" indent="-342900" algn="just"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مصادر الميزة التنافسية </a:t>
            </a:r>
          </a:p>
          <a:p>
            <a:pPr marL="342900" marR="0" lvl="0" indent="-342900" algn="just"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استراتيجيات “بورتر” لتحديد الميزة التنافسية </a:t>
            </a:r>
          </a:p>
          <a:p>
            <a:pPr marL="342900" marR="0" lvl="0" indent="-342900" algn="just"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معايير الحكم على جودة الميزة التنافسية</a:t>
            </a:r>
          </a:p>
          <a:p>
            <a:pPr marL="342900" marR="0" lvl="0" indent="-342900" algn="just"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معوقات الميزة التنافسية</a:t>
            </a:r>
          </a:p>
          <a:p>
            <a:pPr marL="342900" marR="0" lvl="0" indent="-342900" algn="just"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كيف يمكن للقائد تحقيق الميزة التنافسية والمحافظة عليها </a:t>
            </a:r>
          </a:p>
        </p:txBody>
      </p:sp>
      <p:sp>
        <p:nvSpPr>
          <p:cNvPr id="2" name="TextBox 1"/>
          <p:cNvSpPr txBox="1"/>
          <p:nvPr/>
        </p:nvSpPr>
        <p:spPr>
          <a:xfrm>
            <a:off x="8703189" y="6363888"/>
            <a:ext cx="327291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www.midocean.ae</a:t>
            </a:r>
          </a:p>
        </p:txBody>
      </p:sp>
      <p:pic>
        <p:nvPicPr>
          <p:cNvPr id="5"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73777" y="125684"/>
            <a:ext cx="2305141" cy="1076343"/>
          </a:xfrm>
          <a:prstGeom prst="rect">
            <a:avLst/>
          </a:prstGeom>
        </p:spPr>
      </p:pic>
      <p:sp>
        <p:nvSpPr>
          <p:cNvPr id="4" name="TextBox 3">
            <a:extLst>
              <a:ext uri="{FF2B5EF4-FFF2-40B4-BE49-F238E27FC236}">
                <a16:creationId xmlns:a16="http://schemas.microsoft.com/office/drawing/2014/main" id="{3174733F-1859-3BD7-6F88-F8024AB86CFB}"/>
              </a:ext>
            </a:extLst>
          </p:cNvPr>
          <p:cNvSpPr txBox="1"/>
          <p:nvPr/>
        </p:nvSpPr>
        <p:spPr>
          <a:xfrm>
            <a:off x="3996126" y="372689"/>
            <a:ext cx="5083104"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موضوعات المحاضرة </a:t>
            </a:r>
            <a:r>
              <a:rPr kumimoji="0" lang="ar-AE"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السادسة</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ar-JO" sz="24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7" name="TextBox 6">
            <a:extLst>
              <a:ext uri="{FF2B5EF4-FFF2-40B4-BE49-F238E27FC236}">
                <a16:creationId xmlns:a16="http://schemas.microsoft.com/office/drawing/2014/main" id="{A0B115D2-6A74-9E4E-5D69-6074958DFF6A}"/>
              </a:ext>
            </a:extLst>
          </p:cNvPr>
          <p:cNvSpPr txBox="1"/>
          <p:nvPr/>
        </p:nvSpPr>
        <p:spPr>
          <a:xfrm>
            <a:off x="2451897" y="958859"/>
            <a:ext cx="7517310" cy="46166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AE"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الإنتاجية الإبداعية وتحقيق الميزة التنافسية</a:t>
            </a:r>
          </a:p>
        </p:txBody>
      </p:sp>
    </p:spTree>
    <p:extLst>
      <p:ext uri="{BB962C8B-B14F-4D97-AF65-F5344CB8AC3E}">
        <p14:creationId xmlns:p14="http://schemas.microsoft.com/office/powerpoint/2010/main" val="17332623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7644790" y="1666993"/>
            <a:ext cx="4128422" cy="452715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5" name="Rectangle: Rounded Corners 24"/>
          <p:cNvSpPr/>
          <p:nvPr/>
        </p:nvSpPr>
        <p:spPr>
          <a:xfrm>
            <a:off x="1060482" y="1617749"/>
            <a:ext cx="9345750" cy="46748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4" name="TextBox 23"/>
          <p:cNvSpPr txBox="1"/>
          <p:nvPr/>
        </p:nvSpPr>
        <p:spPr>
          <a:xfrm>
            <a:off x="1524697" y="1591385"/>
            <a:ext cx="8417320" cy="4811061"/>
          </a:xfrm>
          <a:prstGeom prst="rect">
            <a:avLst/>
          </a:prstGeom>
          <a:noFill/>
        </p:spPr>
        <p:txBody>
          <a:bodyPr wrap="square" rtlCol="0">
            <a:spAutoFit/>
          </a:bodyPr>
          <a:lstStyle/>
          <a:p>
            <a:pPr marL="342900" lvl="0" indent="-342900" algn="just" rtl="1">
              <a:lnSpc>
                <a:spcPct val="150000"/>
              </a:lnSpc>
              <a:buFont typeface="Arial" panose="020B0604020202020204" pitchFamily="34" charset="0"/>
              <a:buChar char="•"/>
              <a:defRPr/>
            </a:pPr>
            <a:r>
              <a:rPr lang="ar-JO" altLang="ko-KR" sz="1600" dirty="0">
                <a:latin typeface="Alexandria" pitchFamily="2" charset="-78"/>
                <a:cs typeface="Alexandria" pitchFamily="2" charset="-78"/>
              </a:rPr>
              <a:t>تعريف التفكير الناقد/ النقدي</a:t>
            </a:r>
          </a:p>
          <a:p>
            <a:pPr marL="342900" lvl="0" indent="-342900" algn="just" rtl="1">
              <a:lnSpc>
                <a:spcPct val="150000"/>
              </a:lnSpc>
              <a:buFont typeface="Arial" panose="020B0604020202020204" pitchFamily="34" charset="0"/>
              <a:buChar char="•"/>
              <a:defRPr/>
            </a:pPr>
            <a:r>
              <a:rPr lang="ar-JO" altLang="ko-KR" sz="1600" dirty="0">
                <a:latin typeface="Alexandria" pitchFamily="2" charset="-78"/>
                <a:cs typeface="Alexandria" pitchFamily="2" charset="-78"/>
              </a:rPr>
              <a:t>إسهامات الإغريق في موضوع التّفكير النَّاقد</a:t>
            </a:r>
          </a:p>
          <a:p>
            <a:pPr marL="342900" lvl="0" indent="-342900" algn="just" rtl="1">
              <a:lnSpc>
                <a:spcPct val="150000"/>
              </a:lnSpc>
              <a:buFont typeface="Arial" panose="020B0604020202020204" pitchFamily="34" charset="0"/>
              <a:buChar char="•"/>
              <a:defRPr/>
            </a:pPr>
            <a:r>
              <a:rPr lang="ar-JO" altLang="ko-KR" sz="1600" dirty="0">
                <a:latin typeface="Alexandria" pitchFamily="2" charset="-78"/>
                <a:cs typeface="Alexandria" pitchFamily="2" charset="-78"/>
              </a:rPr>
              <a:t>إسهامات العلماء المسلمين في موضوع التّفكير النَّاقد</a:t>
            </a:r>
          </a:p>
          <a:p>
            <a:pPr marL="342900" lvl="0" indent="-342900" algn="just" rtl="1">
              <a:lnSpc>
                <a:spcPct val="150000"/>
              </a:lnSpc>
              <a:buFont typeface="Arial" panose="020B0604020202020204" pitchFamily="34" charset="0"/>
              <a:buChar char="•"/>
              <a:defRPr/>
            </a:pPr>
            <a:r>
              <a:rPr lang="ar-JO" altLang="ko-KR" sz="1600" dirty="0">
                <a:latin typeface="Alexandria" pitchFamily="2" charset="-78"/>
                <a:cs typeface="Alexandria" pitchFamily="2" charset="-78"/>
              </a:rPr>
              <a:t>التفكير النَّاقد  في العصور الوسطى</a:t>
            </a:r>
          </a:p>
          <a:p>
            <a:pPr marL="342900" lvl="0" indent="-342900" algn="just" rtl="1">
              <a:lnSpc>
                <a:spcPct val="150000"/>
              </a:lnSpc>
              <a:buFont typeface="Arial" panose="020B0604020202020204" pitchFamily="34" charset="0"/>
              <a:buChar char="•"/>
              <a:defRPr/>
            </a:pPr>
            <a:r>
              <a:rPr lang="ar-JO" altLang="ko-KR" sz="1600" dirty="0">
                <a:latin typeface="Alexandria" pitchFamily="2" charset="-78"/>
                <a:cs typeface="Alexandria" pitchFamily="2" charset="-78"/>
              </a:rPr>
              <a:t>التفكير النَّاقد في عصر النهضة (القرنان الخامس عشر والسادس عشر)</a:t>
            </a:r>
          </a:p>
          <a:p>
            <a:pPr marL="342900" lvl="0" indent="-342900" algn="just" rtl="1">
              <a:lnSpc>
                <a:spcPct val="150000"/>
              </a:lnSpc>
              <a:buFont typeface="Arial" panose="020B0604020202020204" pitchFamily="34" charset="0"/>
              <a:buChar char="•"/>
              <a:defRPr/>
            </a:pPr>
            <a:r>
              <a:rPr lang="ar-JO" altLang="ko-KR" sz="1600" dirty="0">
                <a:latin typeface="Alexandria" pitchFamily="2" charset="-78"/>
                <a:cs typeface="Alexandria" pitchFamily="2" charset="-78"/>
              </a:rPr>
              <a:t>التفكير النَّاقد في القرن السابع والثامن والتاسع عشر</a:t>
            </a:r>
          </a:p>
          <a:p>
            <a:pPr marL="342900" lvl="0" indent="-342900" algn="just" rtl="1">
              <a:lnSpc>
                <a:spcPct val="150000"/>
              </a:lnSpc>
              <a:buFont typeface="Arial" panose="020B0604020202020204" pitchFamily="34" charset="0"/>
              <a:buChar char="•"/>
              <a:defRPr/>
            </a:pPr>
            <a:r>
              <a:rPr lang="ar-JO" altLang="ko-KR" sz="1600" dirty="0">
                <a:latin typeface="Alexandria" pitchFamily="2" charset="-78"/>
                <a:cs typeface="Alexandria" pitchFamily="2" charset="-78"/>
              </a:rPr>
              <a:t>مكونات التفكير النَّاقد / وخصائص التفكير الناقد والمفكر الناقد</a:t>
            </a:r>
          </a:p>
          <a:p>
            <a:pPr marL="342900" lvl="0" indent="-342900" algn="just" rtl="1">
              <a:lnSpc>
                <a:spcPct val="150000"/>
              </a:lnSpc>
              <a:buFont typeface="Arial" panose="020B0604020202020204" pitchFamily="34" charset="0"/>
              <a:buChar char="•"/>
              <a:defRPr/>
            </a:pPr>
            <a:r>
              <a:rPr lang="ar-JO" altLang="ko-KR" sz="1600" dirty="0">
                <a:latin typeface="Alexandria" pitchFamily="2" charset="-78"/>
                <a:cs typeface="Alexandria" pitchFamily="2" charset="-78"/>
              </a:rPr>
              <a:t>اتجاهات ومراحل ومعايير التفكير الناقد</a:t>
            </a:r>
          </a:p>
          <a:p>
            <a:pPr marL="342900" lvl="0" indent="-342900" algn="just" rtl="1">
              <a:lnSpc>
                <a:spcPct val="150000"/>
              </a:lnSpc>
              <a:buFont typeface="Arial" panose="020B0604020202020204" pitchFamily="34" charset="0"/>
              <a:buChar char="•"/>
              <a:defRPr/>
            </a:pPr>
            <a:r>
              <a:rPr lang="ar-JO" altLang="ko-KR" sz="1600" dirty="0">
                <a:latin typeface="Alexandria" pitchFamily="2" charset="-78"/>
                <a:cs typeface="Alexandria" pitchFamily="2" charset="-78"/>
              </a:rPr>
              <a:t> التفكير الناقد في التعليم</a:t>
            </a:r>
          </a:p>
          <a:p>
            <a:pPr marL="342900" lvl="0" indent="-342900" algn="just" rtl="1">
              <a:lnSpc>
                <a:spcPct val="150000"/>
              </a:lnSpc>
              <a:buFont typeface="Arial" panose="020B0604020202020204" pitchFamily="34" charset="0"/>
              <a:buChar char="•"/>
              <a:defRPr/>
            </a:pPr>
            <a:r>
              <a:rPr lang="ar-JO" altLang="ko-KR" sz="1600" dirty="0">
                <a:latin typeface="Alexandria" pitchFamily="2" charset="-78"/>
                <a:cs typeface="Alexandria" pitchFamily="2" charset="-78"/>
              </a:rPr>
              <a:t>دور المعلم في تنمية مهارات التفكير الناقد </a:t>
            </a:r>
          </a:p>
          <a:p>
            <a:pPr marL="342900" lvl="0" indent="-342900" algn="just" rtl="1">
              <a:lnSpc>
                <a:spcPct val="150000"/>
              </a:lnSpc>
              <a:buFont typeface="Arial" panose="020B0604020202020204" pitchFamily="34" charset="0"/>
              <a:buChar char="•"/>
              <a:defRPr/>
            </a:pPr>
            <a:r>
              <a:rPr lang="ar-JO" altLang="ko-KR" sz="1600" dirty="0">
                <a:latin typeface="Alexandria" pitchFamily="2" charset="-78"/>
                <a:cs typeface="Alexandria" pitchFamily="2" charset="-78"/>
              </a:rPr>
              <a:t>قياس التفكير الناقد</a:t>
            </a:r>
          </a:p>
          <a:p>
            <a:pPr marL="342900" lvl="0" indent="-342900" algn="just" rtl="1">
              <a:lnSpc>
                <a:spcPct val="150000"/>
              </a:lnSpc>
              <a:buFont typeface="Arial" panose="020B0604020202020204" pitchFamily="34" charset="0"/>
              <a:buChar char="•"/>
              <a:defRPr/>
            </a:pPr>
            <a:r>
              <a:rPr lang="ar-JO" altLang="ko-KR" sz="1600" dirty="0">
                <a:latin typeface="Alexandria" pitchFamily="2" charset="-78"/>
                <a:cs typeface="Alexandria" pitchFamily="2" charset="-78"/>
              </a:rPr>
              <a:t>معيقات التفكير الناقد</a:t>
            </a:r>
          </a:p>
          <a:p>
            <a:pPr marL="0" marR="0" lvl="0" indent="0" algn="just" defTabSz="914400" rtl="1" eaLnBrk="1" fontAlgn="auto" latinLnBrk="0" hangingPunct="1">
              <a:lnSpc>
                <a:spcPct val="150000"/>
              </a:lnSpc>
              <a:spcBef>
                <a:spcPts val="0"/>
              </a:spcBef>
              <a:spcAft>
                <a:spcPts val="0"/>
              </a:spcAft>
              <a:buClr>
                <a:srgbClr val="000000"/>
              </a:buClr>
              <a:buSzTx/>
              <a:buFont typeface="Arial"/>
              <a:buNone/>
              <a:tabLst/>
              <a:defRPr/>
            </a:pPr>
            <a:endParaRPr kumimoji="0" lang="ar-JO" altLang="ko-KR"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pic>
        <p:nvPicPr>
          <p:cNvPr id="5"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8747"/>
            <a:ext cx="2305141" cy="1076343"/>
          </a:xfrm>
          <a:prstGeom prst="rect">
            <a:avLst/>
          </a:prstGeom>
        </p:spPr>
      </p:pic>
      <p:sp>
        <p:nvSpPr>
          <p:cNvPr id="4" name="TextBox 3">
            <a:extLst>
              <a:ext uri="{FF2B5EF4-FFF2-40B4-BE49-F238E27FC236}">
                <a16:creationId xmlns:a16="http://schemas.microsoft.com/office/drawing/2014/main" id="{3174733F-1859-3BD7-6F88-F8024AB86CFB}"/>
              </a:ext>
            </a:extLst>
          </p:cNvPr>
          <p:cNvSpPr txBox="1"/>
          <p:nvPr/>
        </p:nvSpPr>
        <p:spPr>
          <a:xfrm>
            <a:off x="4266336" y="410244"/>
            <a:ext cx="3888432"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موضوعات المحاضرة </a:t>
            </a:r>
            <a:r>
              <a:rPr kumimoji="0" lang="ar-AE"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السابعة</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ar-JO" sz="24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7" name="TextBox 6">
            <a:extLst>
              <a:ext uri="{FF2B5EF4-FFF2-40B4-BE49-F238E27FC236}">
                <a16:creationId xmlns:a16="http://schemas.microsoft.com/office/drawing/2014/main" id="{A0B115D2-6A74-9E4E-5D69-6074958DFF6A}"/>
              </a:ext>
            </a:extLst>
          </p:cNvPr>
          <p:cNvSpPr txBox="1"/>
          <p:nvPr/>
        </p:nvSpPr>
        <p:spPr>
          <a:xfrm>
            <a:off x="2418223" y="1106840"/>
            <a:ext cx="7517310" cy="461665"/>
          </a:xfrm>
          <a:prstGeom prst="rect">
            <a:avLst/>
          </a:prstGeom>
          <a:noFill/>
        </p:spPr>
        <p:txBody>
          <a:bodyPr wrap="square">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AE"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التفكير الناقد </a:t>
            </a:r>
            <a:r>
              <a:rPr kumimoji="0" lang="en-US"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Critical thinking</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7644790" y="1906528"/>
            <a:ext cx="4128422" cy="428761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5" name="Rectangle: Rounded Corners 24"/>
          <p:cNvSpPr/>
          <p:nvPr/>
        </p:nvSpPr>
        <p:spPr>
          <a:xfrm>
            <a:off x="1060482" y="1906527"/>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4" name="TextBox 23"/>
          <p:cNvSpPr txBox="1"/>
          <p:nvPr/>
        </p:nvSpPr>
        <p:spPr>
          <a:xfrm>
            <a:off x="1524697" y="1972843"/>
            <a:ext cx="8417320" cy="4093428"/>
          </a:xfrm>
          <a:prstGeom prst="rect">
            <a:avLst/>
          </a:prstGeom>
          <a:noFill/>
        </p:spPr>
        <p:txBody>
          <a:bodyPr wrap="square" rtlCol="0">
            <a:spAutoFit/>
          </a:bodyPr>
          <a:lstStyle/>
          <a:p>
            <a:pPr marR="0" lvl="0" algn="just" defTabSz="914400" rtl="1" eaLnBrk="1" fontAlgn="auto" latinLnBrk="0" hangingPunct="1">
              <a:spcBef>
                <a:spcPts val="0"/>
              </a:spcBef>
              <a:spcAft>
                <a:spcPts val="0"/>
              </a:spcAft>
              <a:buClr>
                <a:srgbClr val="000000"/>
              </a:buClr>
              <a:buSzTx/>
              <a:tabLst/>
              <a:defRPr/>
            </a:pPr>
            <a:endParaRPr kumimoji="0" lang="ar-JO" altLang="ko-KR"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342900" marR="0" lvl="0" indent="-342900" algn="just"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مفهوم المنطق</a:t>
            </a:r>
          </a:p>
          <a:p>
            <a:pPr marL="342900" marR="0" lvl="0" indent="-342900" algn="just"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تعريف التفكير المنطقي</a:t>
            </a:r>
          </a:p>
          <a:p>
            <a:pPr marL="342900" marR="0" lvl="0" indent="-342900" algn="just"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الفرق بين التفكير العاطفي والمنطقي</a:t>
            </a:r>
          </a:p>
          <a:p>
            <a:pPr marL="342900" marR="0" lvl="0" indent="-342900" algn="just"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أنواع التفكير المنطقي </a:t>
            </a:r>
          </a:p>
          <a:p>
            <a:pPr marL="342900" marR="0" lvl="0" indent="-342900" algn="just"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خارطة معايير التفكير المنطقي </a:t>
            </a:r>
          </a:p>
          <a:p>
            <a:pPr marL="342900" marR="0" lvl="0" indent="-342900" algn="just"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شروط التفكير المنطقي</a:t>
            </a:r>
          </a:p>
          <a:p>
            <a:pPr marL="342900" marR="0" lvl="0" indent="-342900" algn="just"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خطوات التفكير المنطقي</a:t>
            </a:r>
          </a:p>
          <a:p>
            <a:pPr marL="342900" marR="0" lvl="0" indent="-342900" algn="just"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خصائص ومهارات التفكير المنطقي</a:t>
            </a:r>
          </a:p>
          <a:p>
            <a:pPr marL="342900" marR="0" lvl="0" indent="-342900" algn="just"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أهمية التفكير المنطقي</a:t>
            </a:r>
          </a:p>
          <a:p>
            <a:pPr marL="342900" marR="0" lvl="0" indent="-342900" algn="just"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تطبيقات التفكير المنطقي </a:t>
            </a:r>
          </a:p>
          <a:p>
            <a:pPr marL="342900" marR="0" lvl="0" indent="-342900" algn="just"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الفرق بين المعلومات والاستنتاجات والافتراضات </a:t>
            </a:r>
          </a:p>
          <a:p>
            <a:pPr marL="342900" marR="0" lvl="0" indent="-342900" algn="just"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نصائح لتطوير مهارات التفكير المنطقي</a:t>
            </a:r>
          </a:p>
        </p:txBody>
      </p:sp>
      <p:sp>
        <p:nvSpPr>
          <p:cNvPr id="2" name="TextBox 1"/>
          <p:cNvSpPr txBox="1"/>
          <p:nvPr/>
        </p:nvSpPr>
        <p:spPr>
          <a:xfrm>
            <a:off x="8607914" y="6292631"/>
            <a:ext cx="327291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www.midocean.ae</a:t>
            </a:r>
          </a:p>
        </p:txBody>
      </p:sp>
      <p:pic>
        <p:nvPicPr>
          <p:cNvPr id="5"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73777" y="125684"/>
            <a:ext cx="2305141" cy="1076343"/>
          </a:xfrm>
          <a:prstGeom prst="rect">
            <a:avLst/>
          </a:prstGeom>
        </p:spPr>
      </p:pic>
      <p:sp>
        <p:nvSpPr>
          <p:cNvPr id="4" name="TextBox 3">
            <a:extLst>
              <a:ext uri="{FF2B5EF4-FFF2-40B4-BE49-F238E27FC236}">
                <a16:creationId xmlns:a16="http://schemas.microsoft.com/office/drawing/2014/main" id="{3174733F-1859-3BD7-6F88-F8024AB86CFB}"/>
              </a:ext>
            </a:extLst>
          </p:cNvPr>
          <p:cNvSpPr txBox="1"/>
          <p:nvPr/>
        </p:nvSpPr>
        <p:spPr>
          <a:xfrm>
            <a:off x="4266336" y="410244"/>
            <a:ext cx="4133920"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موضوعات المحاضرة </a:t>
            </a:r>
            <a:r>
              <a:rPr kumimoji="0" lang="ar-AE"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الثامنة</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ar-JO" sz="24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7" name="TextBox 6">
            <a:extLst>
              <a:ext uri="{FF2B5EF4-FFF2-40B4-BE49-F238E27FC236}">
                <a16:creationId xmlns:a16="http://schemas.microsoft.com/office/drawing/2014/main" id="{A0B115D2-6A74-9E4E-5D69-6074958DFF6A}"/>
              </a:ext>
            </a:extLst>
          </p:cNvPr>
          <p:cNvSpPr txBox="1"/>
          <p:nvPr/>
        </p:nvSpPr>
        <p:spPr>
          <a:xfrm>
            <a:off x="3402573" y="1081440"/>
            <a:ext cx="7517310" cy="461665"/>
          </a:xfrm>
          <a:prstGeom prst="rect">
            <a:avLst/>
          </a:prstGeom>
          <a:noFill/>
        </p:spPr>
        <p:txBody>
          <a:bodyPr wrap="square">
            <a:spAutoFit/>
          </a:bodyPr>
          <a:lstStyle/>
          <a:p>
            <a:pPr marL="0" marR="0" lvl="0" indent="0" algn="l" defTabSz="914400" rtl="1" eaLnBrk="1" fontAlgn="auto" latinLnBrk="0" hangingPunct="1">
              <a:lnSpc>
                <a:spcPct val="100000"/>
              </a:lnSpc>
              <a:spcBef>
                <a:spcPts val="0"/>
              </a:spcBef>
              <a:spcAft>
                <a:spcPts val="0"/>
              </a:spcAft>
              <a:buClrTx/>
              <a:buSzTx/>
              <a:buFontTx/>
              <a:buNone/>
              <a:tabLst/>
              <a:defRPr/>
            </a:pPr>
            <a:r>
              <a:rPr kumimoji="0" lang="ar-AE"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  التفكير المنطقي </a:t>
            </a:r>
            <a:r>
              <a:rPr kumimoji="0" lang="en-US"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Logical Thinking</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7644790" y="1906528"/>
            <a:ext cx="4128422" cy="428761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5" name="Rectangle: Rounded Corners 24"/>
          <p:cNvSpPr/>
          <p:nvPr/>
        </p:nvSpPr>
        <p:spPr>
          <a:xfrm>
            <a:off x="1060482" y="1906527"/>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4" name="TextBox 23"/>
          <p:cNvSpPr txBox="1"/>
          <p:nvPr/>
        </p:nvSpPr>
        <p:spPr>
          <a:xfrm>
            <a:off x="1524697" y="1972843"/>
            <a:ext cx="8417320" cy="4247317"/>
          </a:xfrm>
          <a:prstGeom prst="rect">
            <a:avLst/>
          </a:prstGeom>
          <a:noFill/>
        </p:spPr>
        <p:txBody>
          <a:bodyPr wrap="square" rtlCol="0">
            <a:spAutoFit/>
          </a:bodyPr>
          <a:lstStyle/>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18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لمإذا الحديث عن القيادة والقائد المبدع أمر مهم ؟</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18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أسباب الحاجة إلى القيادة الإبداعية في المؤسسات التعليمية </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18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مفهوم القيادة، لمإذا "كل قائد مدير ..... وليس كل مدير قائد"؟</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18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معايير اختيار القادة</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18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فنون القيادة</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18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أهمية الإبداع </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18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الإبداع الإداري/ القيادي </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18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تعريف القائد وأساليب القيادة الإبداعية.</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18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كيف تحدث عملية الإبداع القيادي؟ أساليب تنمية القيادي</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18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مقوّمات القائد الإبداعية ومهارات القائد المبدع</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18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الممارسات الإدارية التي تؤثر في الإبداع/ أدوار القادة في تعزيز الإبداع</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18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مهارات القائد التربوي المبدع</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18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طرائق تنمية التفكير الإبداعي </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18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معوقات الإبداع الإداري/القيادي </a:t>
            </a:r>
          </a:p>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endParaRPr kumimoji="0" lang="ko-KR" altLang="en-US" sz="18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2" name="TextBox 1"/>
          <p:cNvSpPr txBox="1"/>
          <p:nvPr/>
        </p:nvSpPr>
        <p:spPr>
          <a:xfrm>
            <a:off x="8607914" y="6292631"/>
            <a:ext cx="327291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www.midocean.ae</a:t>
            </a:r>
          </a:p>
        </p:txBody>
      </p:sp>
      <p:pic>
        <p:nvPicPr>
          <p:cNvPr id="5"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73777" y="125684"/>
            <a:ext cx="2305141" cy="1076343"/>
          </a:xfrm>
          <a:prstGeom prst="rect">
            <a:avLst/>
          </a:prstGeom>
        </p:spPr>
      </p:pic>
      <p:sp>
        <p:nvSpPr>
          <p:cNvPr id="4" name="TextBox 3">
            <a:extLst>
              <a:ext uri="{FF2B5EF4-FFF2-40B4-BE49-F238E27FC236}">
                <a16:creationId xmlns:a16="http://schemas.microsoft.com/office/drawing/2014/main" id="{3174733F-1859-3BD7-6F88-F8024AB86CFB}"/>
              </a:ext>
            </a:extLst>
          </p:cNvPr>
          <p:cNvSpPr txBox="1"/>
          <p:nvPr/>
        </p:nvSpPr>
        <p:spPr>
          <a:xfrm>
            <a:off x="4266336" y="410244"/>
            <a:ext cx="3888432"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موضوعات المحاضرة </a:t>
            </a:r>
            <a:r>
              <a:rPr kumimoji="0" lang="ar-AE"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التاسعة</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ar-JO" sz="24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7" name="TextBox 6">
            <a:extLst>
              <a:ext uri="{FF2B5EF4-FFF2-40B4-BE49-F238E27FC236}">
                <a16:creationId xmlns:a16="http://schemas.microsoft.com/office/drawing/2014/main" id="{A0B115D2-6A74-9E4E-5D69-6074958DFF6A}"/>
              </a:ext>
            </a:extLst>
          </p:cNvPr>
          <p:cNvSpPr txBox="1"/>
          <p:nvPr/>
        </p:nvSpPr>
        <p:spPr>
          <a:xfrm>
            <a:off x="2418223" y="1106840"/>
            <a:ext cx="7517310" cy="46166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AE"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أدوار القادة في تعزيز الإبداع والابتكار</a:t>
            </a:r>
            <a:endParaRPr kumimoji="0" lang="ar-JO"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7644790" y="1906528"/>
            <a:ext cx="4128422" cy="428761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5" name="Rectangle: Rounded Corners 24"/>
          <p:cNvSpPr/>
          <p:nvPr/>
        </p:nvSpPr>
        <p:spPr>
          <a:xfrm>
            <a:off x="1060482" y="1906527"/>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4" name="TextBox 23"/>
          <p:cNvSpPr txBox="1"/>
          <p:nvPr/>
        </p:nvSpPr>
        <p:spPr>
          <a:xfrm>
            <a:off x="1271464" y="1972843"/>
            <a:ext cx="9073008" cy="3970318"/>
          </a:xfrm>
          <a:prstGeom prst="rect">
            <a:avLst/>
          </a:prstGeom>
          <a:noFill/>
        </p:spPr>
        <p:txBody>
          <a:bodyPr wrap="square" rtlCol="0">
            <a:spAutoFit/>
          </a:bodyPr>
          <a:lstStyle/>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endParaRPr kumimoji="0" lang="ar-JO" altLang="ko-KR" sz="18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18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تعريف الإبداع التكنولوجي</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18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المميزات والخصائص الأساسية المتعلقة بالإبداع التكنولوجي</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18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معايير تصنيف الإبداع التكنولوجي(حسب طبيعة الإبداع التكنولوجي- حسب درجة الإبداع التكنولوجي- حسب الأهداف المراد تحقيقها من طرف المؤسسة المبدعة) </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18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أنواع الإبداع التكنولوجي: إبداع العملية وإبداع المنتج </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18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نماذج الإبداع التكنولوجي(حسب نموذج تسيير الإبداع التكنولوجي- حسب نموذج استراتيجية المؤسسة) </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18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الاستراتيجيات والأساليب التي يمكن استخدامها لدعم القدرات الإبداعية للعاملين </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18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سياسات التحكم في الإبداع التكنولوجي لضمان الميزة التنافسية</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18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محددات الإبداع التكنولوجي( المحددات الداخلية - المحددات الخارجية)</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18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أهمية الإبداع التكنولوجي </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18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الإبداع التكنولوجي وتمييز المنتجات</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18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معيقات الإبداع التكنولوجي </a:t>
            </a:r>
          </a:p>
        </p:txBody>
      </p:sp>
      <p:sp>
        <p:nvSpPr>
          <p:cNvPr id="2" name="TextBox 1"/>
          <p:cNvSpPr txBox="1"/>
          <p:nvPr/>
        </p:nvSpPr>
        <p:spPr>
          <a:xfrm>
            <a:off x="8607914" y="6292631"/>
            <a:ext cx="327291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www.midocean.ae</a:t>
            </a:r>
          </a:p>
        </p:txBody>
      </p:sp>
      <p:pic>
        <p:nvPicPr>
          <p:cNvPr id="5"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84504" y="-36072"/>
            <a:ext cx="2107496" cy="892632"/>
          </a:xfrm>
          <a:prstGeom prst="rect">
            <a:avLst/>
          </a:prstGeom>
        </p:spPr>
      </p:pic>
      <p:sp>
        <p:nvSpPr>
          <p:cNvPr id="4" name="TextBox 3">
            <a:extLst>
              <a:ext uri="{FF2B5EF4-FFF2-40B4-BE49-F238E27FC236}">
                <a16:creationId xmlns:a16="http://schemas.microsoft.com/office/drawing/2014/main" id="{3174733F-1859-3BD7-6F88-F8024AB86CFB}"/>
              </a:ext>
            </a:extLst>
          </p:cNvPr>
          <p:cNvSpPr txBox="1"/>
          <p:nvPr/>
        </p:nvSpPr>
        <p:spPr>
          <a:xfrm>
            <a:off x="4266336" y="410244"/>
            <a:ext cx="3888432"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موضوعات المحاضرة </a:t>
            </a:r>
            <a:r>
              <a:rPr kumimoji="0" lang="ar-AE"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العاشرة</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ar-JO" sz="24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7" name="TextBox 6">
            <a:extLst>
              <a:ext uri="{FF2B5EF4-FFF2-40B4-BE49-F238E27FC236}">
                <a16:creationId xmlns:a16="http://schemas.microsoft.com/office/drawing/2014/main" id="{A0B115D2-6A74-9E4E-5D69-6074958DFF6A}"/>
              </a:ext>
            </a:extLst>
          </p:cNvPr>
          <p:cNvSpPr txBox="1"/>
          <p:nvPr/>
        </p:nvSpPr>
        <p:spPr>
          <a:xfrm>
            <a:off x="2196647" y="824592"/>
            <a:ext cx="7517310" cy="542906"/>
          </a:xfrm>
          <a:prstGeom prst="rect">
            <a:avLst/>
          </a:prstGeom>
          <a:noFill/>
        </p:spPr>
        <p:txBody>
          <a:bodyPr wrap="square">
            <a:spAutoFit/>
          </a:bodyPr>
          <a:lstStyle/>
          <a:p>
            <a:pPr lvl="0" algn="ctr">
              <a:lnSpc>
                <a:spcPct val="150000"/>
              </a:lnSpc>
              <a:buClrTx/>
              <a:defRPr/>
            </a:pPr>
            <a:r>
              <a:rPr lang="ar-JO" sz="2200" b="1" kern="1200" dirty="0">
                <a:solidFill>
                  <a:srgbClr val="00B0F0"/>
                </a:solidFill>
                <a:latin typeface="Alexandria" pitchFamily="2" charset="-78"/>
                <a:ea typeface="+mn-ea"/>
                <a:cs typeface="Alexandria" pitchFamily="2" charset="-78"/>
              </a:rPr>
              <a:t>تنظيم وتنسيق الإبداع التكنولوجي</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1C11E3C5-68CA-9110-5CB4-A398987A7E34}"/>
              </a:ext>
            </a:extLst>
          </p:cNvPr>
          <p:cNvPicPr>
            <a:picLocks noChangeAspect="1"/>
          </p:cNvPicPr>
          <p:nvPr/>
        </p:nvPicPr>
        <p:blipFill>
          <a:blip r:embed="rId3"/>
          <a:stretch>
            <a:fillRect/>
          </a:stretch>
        </p:blipFill>
        <p:spPr>
          <a:xfrm>
            <a:off x="745974" y="908720"/>
            <a:ext cx="5350026" cy="547373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1" name="Picture 10">
            <a:extLst>
              <a:ext uri="{FF2B5EF4-FFF2-40B4-BE49-F238E27FC236}">
                <a16:creationId xmlns:a16="http://schemas.microsoft.com/office/drawing/2014/main" id="{58F75235-1FAE-7EDE-EE13-2FDB84A9803F}"/>
              </a:ext>
            </a:extLst>
          </p:cNvPr>
          <p:cNvPicPr>
            <a:picLocks noChangeAspect="1"/>
          </p:cNvPicPr>
          <p:nvPr/>
        </p:nvPicPr>
        <p:blipFill>
          <a:blip r:embed="rId4"/>
          <a:stretch>
            <a:fillRect/>
          </a:stretch>
        </p:blipFill>
        <p:spPr>
          <a:xfrm>
            <a:off x="6312024" y="908720"/>
            <a:ext cx="5256584" cy="547373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custDataLst>
      <p:tags r:id="rId1"/>
    </p:custDataLst>
    <p:extLst>
      <p:ext uri="{BB962C8B-B14F-4D97-AF65-F5344CB8AC3E}">
        <p14:creationId xmlns:p14="http://schemas.microsoft.com/office/powerpoint/2010/main" val="2834419616"/>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4" name="Google Shape;214;p8"/>
          <p:cNvSpPr/>
          <p:nvPr/>
        </p:nvSpPr>
        <p:spPr>
          <a:xfrm flipH="1">
            <a:off x="6512645" y="3153102"/>
            <a:ext cx="5679355" cy="3704899"/>
          </a:xfrm>
          <a:prstGeom prst="rtTriangle">
            <a:avLst/>
          </a:prstGeom>
          <a:solidFill>
            <a:srgbClr val="00B0F0">
              <a:alpha val="76862"/>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216" name="Google Shape;216;p8"/>
          <p:cNvPicPr preferRelativeResize="0"/>
          <p:nvPr/>
        </p:nvPicPr>
        <p:blipFill rotWithShape="1">
          <a:blip r:embed="rId4">
            <a:alphaModFix/>
          </a:blip>
          <a:srcRect/>
          <a:stretch/>
        </p:blipFill>
        <p:spPr>
          <a:xfrm>
            <a:off x="9576180" y="6168740"/>
            <a:ext cx="2279266" cy="384052"/>
          </a:xfrm>
          <a:prstGeom prst="rect">
            <a:avLst/>
          </a:prstGeom>
          <a:noFill/>
          <a:ln>
            <a:noFill/>
          </a:ln>
        </p:spPr>
      </p:pic>
      <p:sp>
        <p:nvSpPr>
          <p:cNvPr id="9" name="Google Shape;114;p1"/>
          <p:cNvSpPr txBox="1"/>
          <p:nvPr/>
        </p:nvSpPr>
        <p:spPr>
          <a:xfrm>
            <a:off x="245919" y="5423278"/>
            <a:ext cx="3888432" cy="707846"/>
          </a:xfrm>
          <a:prstGeom prst="rect">
            <a:avLst/>
          </a:prstGeom>
          <a:noFill/>
          <a:ln>
            <a:solidFill>
              <a:schemeClr val="bg1"/>
            </a:solidFill>
          </a:ln>
        </p:spPr>
        <p:txBody>
          <a:bodyPr spcFirstLastPara="1" wrap="square" lIns="91425" tIns="45700" rIns="91425" bIns="45700" anchor="t" anchorCtr="0">
            <a:spAutoFit/>
          </a:bodyPr>
          <a:lstStyle/>
          <a:p>
            <a:pPr marL="0" marR="0" lvl="0" indent="0" algn="ctr" rtl="0">
              <a:spcBef>
                <a:spcPts val="0"/>
              </a:spcBef>
              <a:spcAft>
                <a:spcPts val="0"/>
              </a:spcAft>
              <a:buNone/>
            </a:pPr>
            <a:r>
              <a:rPr lang="ar-JO" sz="2000" dirty="0">
                <a:solidFill>
                  <a:schemeClr val="tx1"/>
                </a:solidFill>
                <a:latin typeface="Alexandria" pitchFamily="2" charset="-78"/>
                <a:cs typeface="Alexandria" pitchFamily="2" charset="-78"/>
                <a:sym typeface="Tajawal Medium"/>
              </a:rPr>
              <a:t>الدكتورة: وردة محمود </a:t>
            </a:r>
            <a:r>
              <a:rPr lang="ar-AE" sz="2000" dirty="0">
                <a:solidFill>
                  <a:schemeClr val="tx1"/>
                </a:solidFill>
                <a:latin typeface="Alexandria" pitchFamily="2" charset="-78"/>
                <a:cs typeface="Alexandria" pitchFamily="2" charset="-78"/>
                <a:sym typeface="Tajawal Medium"/>
              </a:rPr>
              <a:t>أبو </a:t>
            </a:r>
            <a:r>
              <a:rPr lang="ar-JO" sz="2000" dirty="0">
                <a:solidFill>
                  <a:schemeClr val="tx1"/>
                </a:solidFill>
                <a:latin typeface="Alexandria" pitchFamily="2" charset="-78"/>
                <a:cs typeface="Alexandria" pitchFamily="2" charset="-78"/>
                <a:sym typeface="Tajawal Medium"/>
              </a:rPr>
              <a:t>كلوب</a:t>
            </a:r>
          </a:p>
          <a:p>
            <a:pPr marL="0" marR="0" lvl="0" indent="0" algn="ctr" rtl="0">
              <a:spcBef>
                <a:spcPts val="0"/>
              </a:spcBef>
              <a:spcAft>
                <a:spcPts val="0"/>
              </a:spcAft>
              <a:buNone/>
            </a:pPr>
            <a:r>
              <a:rPr lang="ar-AE" sz="2000" dirty="0">
                <a:solidFill>
                  <a:schemeClr val="tx1"/>
                </a:solidFill>
                <a:latin typeface="Alexandria" pitchFamily="2" charset="-78"/>
                <a:cs typeface="Alexandria" pitchFamily="2" charset="-78"/>
                <a:sym typeface="Tajawal Medium"/>
              </a:rPr>
              <a:t>ريادة الأعمال والابتكار</a:t>
            </a:r>
            <a:endParaRPr sz="2000" dirty="0">
              <a:solidFill>
                <a:schemeClr val="tx1"/>
              </a:solidFill>
              <a:latin typeface="Alexandria" pitchFamily="2" charset="-78"/>
              <a:cs typeface="Alexandria" pitchFamily="2" charset="-78"/>
            </a:endParaRPr>
          </a:p>
        </p:txBody>
      </p:sp>
      <p:sp>
        <p:nvSpPr>
          <p:cNvPr id="10" name="Google Shape;114;p1"/>
          <p:cNvSpPr txBox="1"/>
          <p:nvPr/>
        </p:nvSpPr>
        <p:spPr>
          <a:xfrm>
            <a:off x="2711624" y="905743"/>
            <a:ext cx="6120680" cy="2031285"/>
          </a:xfrm>
          <a:prstGeom prst="rect">
            <a:avLst/>
          </a:prstGeom>
          <a:noFill/>
          <a:ln>
            <a:solidFill>
              <a:schemeClr val="bg1"/>
            </a:solidFill>
          </a:ln>
        </p:spPr>
        <p:txBody>
          <a:bodyPr spcFirstLastPara="1" wrap="square" lIns="91425" tIns="45700" rIns="91425" bIns="45700" anchor="t" anchorCtr="0">
            <a:spAutoFit/>
          </a:bodyPr>
          <a:lstStyle/>
          <a:p>
            <a:pPr marL="0" marR="0" lvl="0" indent="0" algn="ctr" rtl="0">
              <a:lnSpc>
                <a:spcPct val="150000"/>
              </a:lnSpc>
              <a:spcBef>
                <a:spcPts val="0"/>
              </a:spcBef>
              <a:spcAft>
                <a:spcPts val="0"/>
              </a:spcAft>
              <a:buNone/>
            </a:pPr>
            <a:r>
              <a:rPr lang="ar-JO" sz="2800" b="1" dirty="0">
                <a:solidFill>
                  <a:schemeClr val="tx1"/>
                </a:solidFill>
                <a:latin typeface="Alexandria" pitchFamily="2" charset="-78"/>
                <a:cs typeface="Alexandria" pitchFamily="2" charset="-78"/>
                <a:sym typeface="Tajawal Medium"/>
              </a:rPr>
              <a:t>بداية فصل دراسي موفق للجميع إن شاء الله </a:t>
            </a:r>
          </a:p>
          <a:p>
            <a:pPr marL="0" marR="0" lvl="0" indent="0" algn="ctr" rtl="0">
              <a:lnSpc>
                <a:spcPct val="150000"/>
              </a:lnSpc>
              <a:spcBef>
                <a:spcPts val="0"/>
              </a:spcBef>
              <a:spcAft>
                <a:spcPts val="0"/>
              </a:spcAft>
              <a:buNone/>
            </a:pPr>
            <a:r>
              <a:rPr lang="ar-JO" sz="2800" b="1" dirty="0">
                <a:solidFill>
                  <a:schemeClr val="tx1"/>
                </a:solidFill>
                <a:latin typeface="Alexandria" pitchFamily="2" charset="-78"/>
                <a:cs typeface="Alexandria" pitchFamily="2" charset="-78"/>
                <a:sym typeface="Tajawal Medium"/>
              </a:rPr>
              <a:t>شكر</a:t>
            </a:r>
            <a:r>
              <a:rPr lang="ar-AE" sz="2800" b="1" dirty="0">
                <a:solidFill>
                  <a:schemeClr val="tx1"/>
                </a:solidFill>
                <a:latin typeface="Alexandria" pitchFamily="2" charset="-78"/>
                <a:cs typeface="Alexandria" pitchFamily="2" charset="-78"/>
                <a:sym typeface="Tajawal Medium"/>
              </a:rPr>
              <a:t>ً</a:t>
            </a:r>
            <a:r>
              <a:rPr lang="ar-JO" sz="2800" b="1" dirty="0">
                <a:solidFill>
                  <a:schemeClr val="tx1"/>
                </a:solidFill>
                <a:latin typeface="Alexandria" pitchFamily="2" charset="-78"/>
                <a:cs typeface="Alexandria" pitchFamily="2" charset="-78"/>
                <a:sym typeface="Tajawal Medium"/>
              </a:rPr>
              <a:t>ا لحسن استماعكم</a:t>
            </a:r>
            <a:endParaRPr sz="2800" b="1" dirty="0">
              <a:solidFill>
                <a:schemeClr val="tx1"/>
              </a:solidFill>
              <a:latin typeface="Alexandria" pitchFamily="2" charset="-78"/>
              <a:cs typeface="Alexandria" pitchFamily="2" charset="-78"/>
            </a:endParaRPr>
          </a:p>
        </p:txBody>
      </p:sp>
      <p:sp>
        <p:nvSpPr>
          <p:cNvPr id="12" name="Rectangle 11"/>
          <p:cNvSpPr/>
          <p:nvPr/>
        </p:nvSpPr>
        <p:spPr>
          <a:xfrm>
            <a:off x="7320136" y="3153102"/>
            <a:ext cx="4625945" cy="876522"/>
          </a:xfrm>
          <a:prstGeom prst="rect">
            <a:avLst/>
          </a:prstGeom>
        </p:spPr>
        <p:txBody>
          <a:bodyPr wrap="square">
            <a:spAutoFit/>
          </a:bodyPr>
          <a:lstStyle/>
          <a:p>
            <a:pPr algn="just" rtl="1">
              <a:lnSpc>
                <a:spcPct val="150000"/>
              </a:lnSpc>
            </a:pPr>
            <a:r>
              <a:rPr lang="ar-JO" sz="1800" b="1" dirty="0">
                <a:latin typeface="Alexandria" pitchFamily="2" charset="-78"/>
                <a:cs typeface="Alexandria" pitchFamily="2" charset="-78"/>
              </a:rPr>
              <a:t>يستمر الابتكار فقط عندما يؤمن الناس بأفكارهم الخاصة.</a:t>
            </a:r>
            <a:endParaRPr lang="en-GB" sz="1800" b="1" dirty="0">
              <a:latin typeface="Alexandria" pitchFamily="2" charset="-78"/>
              <a:cs typeface="Alexandria" pitchFamily="2" charset="-78"/>
            </a:endParaRPr>
          </a:p>
        </p:txBody>
      </p:sp>
      <p:pic>
        <p:nvPicPr>
          <p:cNvPr id="3" name="Graphic 21">
            <a:extLst>
              <a:ext uri="{FF2B5EF4-FFF2-40B4-BE49-F238E27FC236}">
                <a16:creationId xmlns:a16="http://schemas.microsoft.com/office/drawing/2014/main" id="{C5DED901-3F92-10FC-BD2E-68ADA9E3D818}"/>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6180" y="-36072"/>
            <a:ext cx="2615820" cy="1304832"/>
          </a:xfrm>
          <a:prstGeom prst="rect">
            <a:avLst/>
          </a:prstGeom>
        </p:spPr>
      </p:pic>
      <p:sp>
        <p:nvSpPr>
          <p:cNvPr id="5" name="TextBox 4">
            <a:extLst>
              <a:ext uri="{FF2B5EF4-FFF2-40B4-BE49-F238E27FC236}">
                <a16:creationId xmlns:a16="http://schemas.microsoft.com/office/drawing/2014/main" id="{DC9DE2DC-394F-057F-253A-C21492266C8A}"/>
              </a:ext>
            </a:extLst>
          </p:cNvPr>
          <p:cNvSpPr txBox="1"/>
          <p:nvPr/>
        </p:nvSpPr>
        <p:spPr>
          <a:xfrm>
            <a:off x="7320136" y="4610911"/>
            <a:ext cx="4611509" cy="707886"/>
          </a:xfrm>
          <a:prstGeom prst="rect">
            <a:avLst/>
          </a:prstGeom>
          <a:noFill/>
        </p:spPr>
        <p:txBody>
          <a:bodyPr wrap="square">
            <a:spAutoFit/>
          </a:bodyPr>
          <a:lstStyle/>
          <a:p>
            <a:r>
              <a:rPr lang="en-US" sz="2000" dirty="0">
                <a:latin typeface="Alexandria" pitchFamily="2" charset="-78"/>
                <a:cs typeface="Alexandria" pitchFamily="2" charset="-78"/>
              </a:rPr>
              <a:t>Innovation survives only when people believe in their own ideas.</a:t>
            </a:r>
          </a:p>
        </p:txBody>
      </p:sp>
    </p:spTree>
    <p:custDataLst>
      <p:tags r:id="rId1"/>
    </p:custDataLst>
    <p:extLst>
      <p:ext uri="{BB962C8B-B14F-4D97-AF65-F5344CB8AC3E}">
        <p14:creationId xmlns:p14="http://schemas.microsoft.com/office/powerpoint/2010/main" val="3096152603"/>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5.7"/>
</p:tagLst>
</file>

<file path=ppt/tags/tag2.xml><?xml version="1.0" encoding="utf-8"?>
<p:tagLst xmlns:a="http://schemas.openxmlformats.org/drawingml/2006/main" xmlns:r="http://schemas.openxmlformats.org/officeDocument/2006/relationships" xmlns:p="http://schemas.openxmlformats.org/presentationml/2006/main">
  <p:tag name="TIMING" val="|5.7"/>
</p:tagLst>
</file>

<file path=ppt/tags/tag3.xml><?xml version="1.0" encoding="utf-8"?>
<p:tagLst xmlns:a="http://schemas.openxmlformats.org/drawingml/2006/main" xmlns:r="http://schemas.openxmlformats.org/officeDocument/2006/relationships" xmlns:p="http://schemas.openxmlformats.org/presentationml/2006/main">
  <p:tag name="TIMING" val="|1.6|2.1|5.9"/>
</p:tagLst>
</file>

<file path=ppt/tags/tag4.xml><?xml version="1.0" encoding="utf-8"?>
<p:tagLst xmlns:a="http://schemas.openxmlformats.org/drawingml/2006/main" xmlns:r="http://schemas.openxmlformats.org/officeDocument/2006/relationships" xmlns:p="http://schemas.openxmlformats.org/presentationml/2006/main">
  <p:tag name="TIMING" val="|5.7"/>
</p:tagLst>
</file>

<file path=ppt/tags/tag5.xml><?xml version="1.0" encoding="utf-8"?>
<p:tagLst xmlns:a="http://schemas.openxmlformats.org/drawingml/2006/main" xmlns:r="http://schemas.openxmlformats.org/officeDocument/2006/relationships" xmlns:p="http://schemas.openxmlformats.org/presentationml/2006/main">
  <p:tag name="TIMING" val="|27.4"/>
</p:tagLst>
</file>

<file path=ppt/tags/tag6.xml><?xml version="1.0" encoding="utf-8"?>
<p:tagLst xmlns:a="http://schemas.openxmlformats.org/drawingml/2006/main" xmlns:r="http://schemas.openxmlformats.org/officeDocument/2006/relationships" xmlns:p="http://schemas.openxmlformats.org/presentationml/2006/main">
  <p:tag name="TIMING" val="|0.6|11.3|5|1|1.6"/>
</p:tagLst>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4_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5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8_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8.xml><?xml version="1.0" encoding="utf-8"?>
<a:theme xmlns:a="http://schemas.openxmlformats.org/drawingml/2006/main" name="7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9.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880dc9877293ebf2faca7b9d343d34ce">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5dfb1ab78987afd1256aa7b970095f3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5516F98C-FB19-440C-983D-C05974529CE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CFF40161-8086-4431-A202-0B689AFC4314}">
  <ds:schemaRefs>
    <ds:schemaRef ds:uri="http://schemas.microsoft.com/sharepoint/v3/contenttype/forms"/>
  </ds:schemaRefs>
</ds:datastoreItem>
</file>

<file path=customXml/itemProps3.xml><?xml version="1.0" encoding="utf-8"?>
<ds:datastoreItem xmlns:ds="http://schemas.openxmlformats.org/officeDocument/2006/customXml" ds:itemID="{5E695393-6AF1-4DF0-94C0-4EC063E56BE4}">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docProps/app.xml><?xml version="1.0" encoding="utf-8"?>
<Properties xmlns="http://schemas.openxmlformats.org/officeDocument/2006/extended-properties" xmlns:vt="http://schemas.openxmlformats.org/officeDocument/2006/docPropsVTypes">
  <TotalTime>5054</TotalTime>
  <Words>2073</Words>
  <Application>Microsoft Office PowerPoint</Application>
  <PresentationFormat>Widescreen</PresentationFormat>
  <Paragraphs>370</Paragraphs>
  <Slides>26</Slides>
  <Notes>4</Notes>
  <HiddenSlides>0</HiddenSlides>
  <MMClips>0</MMClips>
  <ScaleCrop>false</ScaleCrop>
  <HeadingPairs>
    <vt:vector size="6" baseType="variant">
      <vt:variant>
        <vt:lpstr>Fonts Used</vt:lpstr>
      </vt:variant>
      <vt:variant>
        <vt:i4>7</vt:i4>
      </vt:variant>
      <vt:variant>
        <vt:lpstr>Theme</vt:lpstr>
      </vt:variant>
      <vt:variant>
        <vt:i4>8</vt:i4>
      </vt:variant>
      <vt:variant>
        <vt:lpstr>Slide Titles</vt:lpstr>
      </vt:variant>
      <vt:variant>
        <vt:i4>26</vt:i4>
      </vt:variant>
    </vt:vector>
  </HeadingPairs>
  <TitlesOfParts>
    <vt:vector size="41" baseType="lpstr">
      <vt:lpstr>Calibri</vt:lpstr>
      <vt:lpstr>Tajawal Medium</vt:lpstr>
      <vt:lpstr>Arial</vt:lpstr>
      <vt:lpstr>Times New Roman</vt:lpstr>
      <vt:lpstr>Bahnschrift SemiBold SemiConden</vt:lpstr>
      <vt:lpstr>Alexandria</vt:lpstr>
      <vt:lpstr>Calibri Light</vt:lpstr>
      <vt:lpstr>Office Theme</vt:lpstr>
      <vt:lpstr>1_Office Theme</vt:lpstr>
      <vt:lpstr>2_Office Theme</vt:lpstr>
      <vt:lpstr>3_Office Theme</vt:lpstr>
      <vt:lpstr>4_Office Theme</vt:lpstr>
      <vt:lpstr>5_Office Theme</vt:lpstr>
      <vt:lpstr>8_Office Theme</vt:lpstr>
      <vt:lpstr>7_Office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dr.WARDA</dc:creator>
  <cp:lastModifiedBy>ward kloub</cp:lastModifiedBy>
  <cp:revision>231</cp:revision>
  <dcterms:created xsi:type="dcterms:W3CDTF">2023-04-29T09:08:23Z</dcterms:created>
  <dcterms:modified xsi:type="dcterms:W3CDTF">2025-09-18T11:04:11Z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MediaServiceImageTags">
    <vt:lpwstr/>
  </property>
</Properties>
</file>