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8" r:id="rId3"/>
    <p:sldId id="259" r:id="rId4"/>
    <p:sldId id="292" r:id="rId5"/>
    <p:sldId id="293" r:id="rId6"/>
    <p:sldId id="294" r:id="rId7"/>
    <p:sldId id="295" r:id="rId8"/>
    <p:sldId id="296" r:id="rId9"/>
    <p:sldId id="297" r:id="rId10"/>
    <p:sldId id="298" r:id="rId11"/>
    <p:sldId id="299" r:id="rId12"/>
    <p:sldId id="300" r:id="rId13"/>
    <p:sldId id="301" r:id="rId14"/>
    <p:sldId id="302" r:id="rId15"/>
    <p:sldId id="303" r:id="rId16"/>
    <p:sldId id="304" r:id="rId17"/>
    <p:sldId id="307" r:id="rId18"/>
    <p:sldId id="308" r:id="rId19"/>
    <p:sldId id="309" r:id="rId20"/>
    <p:sldId id="310" r:id="rId21"/>
    <p:sldId id="311" r:id="rId22"/>
    <p:sldId id="312" r:id="rId23"/>
    <p:sldId id="313" r:id="rId24"/>
    <p:sldId id="314" r:id="rId25"/>
    <p:sldId id="315" r:id="rId26"/>
    <p:sldId id="316" r:id="rId27"/>
    <p:sldId id="317" r:id="rId28"/>
    <p:sldId id="319" r:id="rId29"/>
    <p:sldId id="320" r:id="rId30"/>
    <p:sldId id="321" r:id="rId31"/>
    <p:sldId id="322" r:id="rId32"/>
    <p:sldId id="323" r:id="rId33"/>
    <p:sldId id="324" r:id="rId34"/>
    <p:sldId id="325" r:id="rId35"/>
    <p:sldId id="326" r:id="rId36"/>
    <p:sldId id="327" r:id="rId37"/>
    <p:sldId id="329" r:id="rId38"/>
    <p:sldId id="328" r:id="rId39"/>
    <p:sldId id="330" r:id="rId40"/>
    <p:sldId id="331" r:id="rId41"/>
    <p:sldId id="332" r:id="rId42"/>
    <p:sldId id="333" r:id="rId43"/>
    <p:sldId id="29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71" autoAdjust="0"/>
    <p:restoredTop sz="94660"/>
  </p:normalViewPr>
  <p:slideViewPr>
    <p:cSldViewPr snapToGrid="0">
      <p:cViewPr varScale="1">
        <p:scale>
          <a:sx n="74" d="100"/>
          <a:sy n="74" d="100"/>
        </p:scale>
        <p:origin x="-624"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emf"/><Relationship Id="rId7"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tecmint.com/manage-services-using-systemd-and-systemctl-in-linux/"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rsyslog.com/doc/v8-stable/"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7.emf"/><Relationship Id="rId7" Type="http://schemas.openxmlformats.org/officeDocument/2006/relationships/hyperlink" Target="https://www.tecmint.com/12-practical-examples-of-linux-grep-command/"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tecmint.com/20-netstat-commands-for-linux-network-management/" TargetMode="External"/><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1.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tecmint.com/tag/linux-ls-command/"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4.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7.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6.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8.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9.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en.wikipedia.org/wiki/Systemd"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50.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51.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52.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2678806" y="3338986"/>
            <a:ext cx="9778239" cy="971937"/>
          </a:xfrm>
          <a:prstGeom prst="rect">
            <a:avLst/>
          </a:prstGeom>
        </p:spPr>
      </p:pic>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a:t>
            </a:r>
            <a:r>
              <a:rPr lang="en-US" sz="2800" b="1" dirty="0" smtClean="0">
                <a:solidFill>
                  <a:srgbClr val="FF9518"/>
                </a:solidFill>
                <a:latin typeface="Tajawal"/>
              </a:rPr>
              <a:t>8</a:t>
            </a:r>
            <a:endParaRPr lang="en-US" sz="2800" dirty="0"/>
          </a:p>
          <a:p>
            <a:r>
              <a:rPr lang="en-US" dirty="0"/>
              <a:t/>
            </a:r>
            <a:br>
              <a:rPr lang="en-US" dirty="0"/>
            </a:br>
            <a:endParaRPr lang="ar-EG" dirty="0"/>
          </a:p>
        </p:txBody>
      </p:sp>
      <p:sp>
        <p:nvSpPr>
          <p:cNvPr id="3" name="Rectangle 2"/>
          <p:cNvSpPr/>
          <p:nvPr/>
        </p:nvSpPr>
        <p:spPr>
          <a:xfrm>
            <a:off x="5357536" y="3532566"/>
            <a:ext cx="5004768" cy="584775"/>
          </a:xfrm>
          <a:prstGeom prst="rect">
            <a:avLst/>
          </a:prstGeom>
        </p:spPr>
        <p:txBody>
          <a:bodyPr wrap="none">
            <a:spAutoFit/>
          </a:bodyPr>
          <a:lstStyle/>
          <a:p>
            <a:r>
              <a:rPr lang="en-US" sz="3200" b="1" dirty="0"/>
              <a:t>SYSTEM LOG ARCHITECTURE</a:t>
            </a:r>
            <a:endParaRPr lang="en-US" sz="3200" b="1" dirty="0" smtClean="0">
              <a:solidFill>
                <a:srgbClr val="FF0000"/>
              </a:solidFill>
            </a:endParaRP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119325" y="1684638"/>
            <a:ext cx="11953350" cy="4832092"/>
          </a:xfrm>
          <a:prstGeom prst="rect">
            <a:avLst/>
          </a:prstGeom>
        </p:spPr>
        <p:txBody>
          <a:bodyPr wrap="square">
            <a:spAutoFit/>
          </a:bodyPr>
          <a:lstStyle/>
          <a:p>
            <a:r>
              <a:rPr lang="en-US" sz="2800" b="1" dirty="0">
                <a:solidFill>
                  <a:srgbClr val="FFC000"/>
                </a:solidFill>
              </a:rPr>
              <a:t>SYSTEM LOGGING </a:t>
            </a:r>
            <a:endParaRPr lang="en-US" sz="2800" b="1" dirty="0" smtClean="0">
              <a:solidFill>
                <a:srgbClr val="FFC000"/>
              </a:solidFill>
            </a:endParaRPr>
          </a:p>
          <a:p>
            <a:pPr marL="457200" indent="-457200">
              <a:buFont typeface="Wingdings" pitchFamily="2" charset="2"/>
              <a:buChar char="q"/>
            </a:pPr>
            <a:r>
              <a:rPr lang="en-US" sz="2800" dirty="0" smtClean="0"/>
              <a:t>Processes </a:t>
            </a:r>
            <a:r>
              <a:rPr lang="en-US" sz="2800" dirty="0"/>
              <a:t>and the operating system kernel need to be able to record a log of events that happen. </a:t>
            </a:r>
            <a:endParaRPr lang="en-US" sz="2800" dirty="0" smtClean="0"/>
          </a:p>
          <a:p>
            <a:pPr marL="457200" indent="-457200">
              <a:buFont typeface="Wingdings" pitchFamily="2" charset="2"/>
              <a:buChar char="q"/>
            </a:pPr>
            <a:r>
              <a:rPr lang="en-US" sz="2800" dirty="0" smtClean="0"/>
              <a:t>These </a:t>
            </a:r>
            <a:r>
              <a:rPr lang="en-US" sz="2800" dirty="0"/>
              <a:t>logs can be useful for auditing the system and troubleshooting problems</a:t>
            </a:r>
            <a:r>
              <a:rPr lang="en-US" sz="2800" dirty="0" smtClean="0"/>
              <a:t>.</a:t>
            </a:r>
          </a:p>
          <a:p>
            <a:pPr marL="457200" indent="-457200">
              <a:buFont typeface="Wingdings" pitchFamily="2" charset="2"/>
              <a:buChar char="q"/>
            </a:pPr>
            <a:r>
              <a:rPr lang="en-US" sz="2800" dirty="0" smtClean="0"/>
              <a:t> </a:t>
            </a:r>
            <a:r>
              <a:rPr lang="en-US" sz="2800" dirty="0"/>
              <a:t>By convention, the /</a:t>
            </a:r>
            <a:r>
              <a:rPr lang="en-US" sz="2800" dirty="0" err="1"/>
              <a:t>var</a:t>
            </a:r>
            <a:r>
              <a:rPr lang="en-US" sz="2800" dirty="0"/>
              <a:t>/log directory is where these logs are persistently stored. A standard logging system based on the Syslog protocol is built into Red Hat Enterprise Linux</a:t>
            </a:r>
            <a:r>
              <a:rPr lang="en-US" sz="2800" dirty="0" smtClean="0"/>
              <a:t>.</a:t>
            </a:r>
          </a:p>
          <a:p>
            <a:pPr marL="457200" indent="-457200" algn="ctr">
              <a:buFont typeface="Wingdings" pitchFamily="2" charset="2"/>
              <a:buChar char="q"/>
            </a:pPr>
            <a:r>
              <a:rPr lang="en-US" sz="2800" dirty="0" smtClean="0"/>
              <a:t> </a:t>
            </a:r>
            <a:r>
              <a:rPr lang="en-US" sz="2800" dirty="0"/>
              <a:t>Many programs use this system to record events and organize them into log </a:t>
            </a:r>
            <a:r>
              <a:rPr lang="en-US" sz="2800" dirty="0" smtClean="0"/>
              <a:t>    files</a:t>
            </a:r>
            <a:r>
              <a:rPr lang="en-US" sz="2800" dirty="0"/>
              <a:t>. In Red Hat Enterprise Linux 7, syslog messages are handled by two services, </a:t>
            </a:r>
            <a:r>
              <a:rPr lang="en-US" sz="2800" dirty="0" err="1"/>
              <a:t>systemd-journald</a:t>
            </a:r>
            <a:r>
              <a:rPr lang="en-US" sz="2800" dirty="0"/>
              <a:t> and </a:t>
            </a:r>
            <a:r>
              <a:rPr lang="en-US" sz="2800" dirty="0" err="1"/>
              <a:t>rsyslog</a:t>
            </a:r>
            <a:r>
              <a:rPr lang="en-US" sz="2800" dirty="0"/>
              <a:t>. </a:t>
            </a: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9" name="Rectangle 8"/>
          <p:cNvSpPr/>
          <p:nvPr/>
        </p:nvSpPr>
        <p:spPr>
          <a:xfrm>
            <a:off x="536509" y="1705386"/>
            <a:ext cx="3609910" cy="4524315"/>
          </a:xfrm>
          <a:prstGeom prst="rect">
            <a:avLst/>
          </a:prstGeom>
        </p:spPr>
        <p:txBody>
          <a:bodyPr wrap="square">
            <a:spAutoFit/>
          </a:bodyPr>
          <a:lstStyle/>
          <a:p>
            <a:pPr marL="342900" indent="-342900">
              <a:buFont typeface="Wingdings" pitchFamily="2" charset="2"/>
              <a:buChar char="v"/>
            </a:pPr>
            <a:r>
              <a:rPr lang="en-US" sz="2400" dirty="0"/>
              <a:t>The </a:t>
            </a:r>
            <a:r>
              <a:rPr lang="en-US" sz="2400" b="1" dirty="0" err="1">
                <a:solidFill>
                  <a:srgbClr val="FF0000"/>
                </a:solidFill>
              </a:rPr>
              <a:t>rsyslog</a:t>
            </a:r>
            <a:r>
              <a:rPr lang="en-US" sz="2400" b="1" dirty="0">
                <a:solidFill>
                  <a:srgbClr val="FF0000"/>
                </a:solidFill>
              </a:rPr>
              <a:t> service </a:t>
            </a:r>
            <a:r>
              <a:rPr lang="en-US" sz="2400" dirty="0"/>
              <a:t>then sorts the syslog messages by type (or facility) and priority, and writes them to persistent files in the /</a:t>
            </a:r>
            <a:r>
              <a:rPr lang="en-US" sz="2400" dirty="0" err="1"/>
              <a:t>var</a:t>
            </a:r>
            <a:r>
              <a:rPr lang="en-US" sz="2400" dirty="0"/>
              <a:t>/log directory. </a:t>
            </a:r>
            <a:endParaRPr lang="en-US" sz="2400" dirty="0" smtClean="0"/>
          </a:p>
          <a:p>
            <a:pPr marL="342900" indent="-342900">
              <a:buFont typeface="Wingdings" pitchFamily="2" charset="2"/>
              <a:buChar char="v"/>
            </a:pPr>
            <a:r>
              <a:rPr lang="en-US" sz="2400" dirty="0" smtClean="0"/>
              <a:t>The </a:t>
            </a:r>
            <a:r>
              <a:rPr lang="en-US" sz="2400" b="1" dirty="0">
                <a:solidFill>
                  <a:schemeClr val="accent1"/>
                </a:solidFill>
              </a:rPr>
              <a:t>/</a:t>
            </a:r>
            <a:r>
              <a:rPr lang="en-US" sz="2400" b="1" dirty="0" err="1">
                <a:solidFill>
                  <a:schemeClr val="accent1"/>
                </a:solidFill>
              </a:rPr>
              <a:t>var</a:t>
            </a:r>
            <a:r>
              <a:rPr lang="en-US" sz="2400" b="1" dirty="0">
                <a:solidFill>
                  <a:schemeClr val="accent1"/>
                </a:solidFill>
              </a:rPr>
              <a:t>/log directory </a:t>
            </a:r>
            <a:r>
              <a:rPr lang="en-US" sz="2400" dirty="0"/>
              <a:t>holds various system- and service-specific log files maintained by </a:t>
            </a:r>
            <a:r>
              <a:rPr lang="en-US" sz="2400" dirty="0" err="1"/>
              <a:t>rsyslog</a:t>
            </a:r>
            <a:r>
              <a:rPr lang="en-US" sz="2400" dirty="0"/>
              <a:t>:</a:t>
            </a:r>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6419" y="1598554"/>
            <a:ext cx="7926256" cy="4577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54273" y="1252387"/>
            <a:ext cx="8310600" cy="5250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825693" y="1364585"/>
            <a:ext cx="11201205" cy="2308324"/>
          </a:xfrm>
          <a:prstGeom prst="rect">
            <a:avLst/>
          </a:prstGeom>
        </p:spPr>
        <p:txBody>
          <a:bodyPr wrap="square">
            <a:spAutoFit/>
          </a:bodyPr>
          <a:lstStyle/>
          <a:p>
            <a:pPr algn="ctr"/>
            <a:r>
              <a:rPr lang="en-US" sz="2400" b="1" dirty="0">
                <a:solidFill>
                  <a:schemeClr val="accent5"/>
                </a:solidFill>
              </a:rPr>
              <a:t>SYSLOG FILES </a:t>
            </a:r>
            <a:endParaRPr lang="en-US" sz="2400" b="1" dirty="0" smtClean="0">
              <a:solidFill>
                <a:schemeClr val="accent5"/>
              </a:solidFill>
            </a:endParaRPr>
          </a:p>
          <a:p>
            <a:pPr marL="342900" indent="-342900">
              <a:buFont typeface="Wingdings" pitchFamily="2" charset="2"/>
              <a:buChar char="§"/>
            </a:pPr>
            <a:r>
              <a:rPr lang="en-US" sz="2400" dirty="0" smtClean="0"/>
              <a:t>Many </a:t>
            </a:r>
            <a:r>
              <a:rPr lang="en-US" sz="2400" dirty="0"/>
              <a:t>programs use the syslog protocol to log events to the system. Each log message is categorized by a facility (the type of message) and a priority (the severity of the message). </a:t>
            </a:r>
            <a:endParaRPr lang="en-US" sz="2400" dirty="0" smtClean="0"/>
          </a:p>
          <a:p>
            <a:pPr marL="342900" indent="-342900">
              <a:buFont typeface="Wingdings" pitchFamily="2" charset="2"/>
              <a:buChar char="§"/>
            </a:pPr>
            <a:r>
              <a:rPr lang="en-US" sz="2400" dirty="0" smtClean="0"/>
              <a:t>The </a:t>
            </a:r>
            <a:r>
              <a:rPr lang="en-US" sz="2400" dirty="0"/>
              <a:t>facilities which are available are documented by the </a:t>
            </a:r>
            <a:r>
              <a:rPr lang="en-US" sz="2400" dirty="0" err="1"/>
              <a:t>rsyslog.conf</a:t>
            </a:r>
            <a:r>
              <a:rPr lang="en-US" sz="2400" dirty="0"/>
              <a:t>(5) man page. The eight priorities are also standardized and ranked as follows:</a:t>
            </a:r>
          </a:p>
        </p:txBody>
      </p:sp>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32698" y="3660318"/>
            <a:ext cx="8787197" cy="2725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2710" y="1429251"/>
            <a:ext cx="9609677" cy="2130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841547" y="3691064"/>
            <a:ext cx="11231127" cy="2308324"/>
          </a:xfrm>
          <a:prstGeom prst="rect">
            <a:avLst/>
          </a:prstGeom>
        </p:spPr>
        <p:txBody>
          <a:bodyPr wrap="square">
            <a:spAutoFit/>
          </a:bodyPr>
          <a:lstStyle/>
          <a:p>
            <a:pPr marL="342900" indent="-342900">
              <a:buFont typeface="Wingdings" pitchFamily="2" charset="2"/>
              <a:buChar char="q"/>
            </a:pPr>
            <a:r>
              <a:rPr lang="en-US" sz="2400" dirty="0"/>
              <a:t>The </a:t>
            </a:r>
            <a:r>
              <a:rPr lang="en-US" sz="2400" b="1" dirty="0" err="1">
                <a:solidFill>
                  <a:schemeClr val="accent2"/>
                </a:solidFill>
              </a:rPr>
              <a:t>rsyslogd</a:t>
            </a:r>
            <a:r>
              <a:rPr lang="en-US" sz="2400" dirty="0"/>
              <a:t> service uses the facility and priority of log messages to determine how to handle them. </a:t>
            </a:r>
            <a:endParaRPr lang="en-US" sz="2400" dirty="0" smtClean="0"/>
          </a:p>
          <a:p>
            <a:pPr marL="342900" indent="-342900">
              <a:buFont typeface="Wingdings" pitchFamily="2" charset="2"/>
              <a:buChar char="q"/>
            </a:pPr>
            <a:r>
              <a:rPr lang="en-US" sz="2400" dirty="0" smtClean="0"/>
              <a:t>This </a:t>
            </a:r>
            <a:r>
              <a:rPr lang="en-US" sz="2400" dirty="0"/>
              <a:t>is configured by the file /</a:t>
            </a:r>
            <a:r>
              <a:rPr lang="en-US" sz="2400" dirty="0" err="1"/>
              <a:t>etc</a:t>
            </a:r>
            <a:r>
              <a:rPr lang="en-US" sz="2400" dirty="0"/>
              <a:t>/</a:t>
            </a:r>
            <a:r>
              <a:rPr lang="en-US" sz="2400" dirty="0" err="1"/>
              <a:t>rsyslog.conf</a:t>
            </a:r>
            <a:r>
              <a:rPr lang="en-US" sz="2400" dirty="0"/>
              <a:t> and by </a:t>
            </a:r>
            <a:r>
              <a:rPr lang="en-US" sz="2400" b="1" dirty="0">
                <a:solidFill>
                  <a:schemeClr val="accent5"/>
                </a:solidFill>
              </a:rPr>
              <a:t>*.</a:t>
            </a:r>
            <a:r>
              <a:rPr lang="en-US" sz="2400" b="1" dirty="0" err="1">
                <a:solidFill>
                  <a:schemeClr val="accent5"/>
                </a:solidFill>
              </a:rPr>
              <a:t>conf</a:t>
            </a:r>
            <a:r>
              <a:rPr lang="en-US" sz="2400" b="1" dirty="0">
                <a:solidFill>
                  <a:schemeClr val="accent5"/>
                </a:solidFill>
              </a:rPr>
              <a:t> files </a:t>
            </a:r>
            <a:r>
              <a:rPr lang="en-US" sz="2400" dirty="0"/>
              <a:t>in /</a:t>
            </a:r>
            <a:r>
              <a:rPr lang="en-US" sz="2400" dirty="0" err="1"/>
              <a:t>etc</a:t>
            </a:r>
            <a:r>
              <a:rPr lang="en-US" sz="2400" dirty="0"/>
              <a:t>/ </a:t>
            </a:r>
            <a:r>
              <a:rPr lang="en-US" sz="2400" dirty="0" err="1"/>
              <a:t>rsyslog.d</a:t>
            </a:r>
            <a:r>
              <a:rPr lang="en-US" sz="2400" dirty="0"/>
              <a:t>. Programs and administrators can change </a:t>
            </a:r>
            <a:r>
              <a:rPr lang="en-US" sz="2400" dirty="0" err="1"/>
              <a:t>rsyslogd</a:t>
            </a:r>
            <a:r>
              <a:rPr lang="en-US" sz="2400" dirty="0"/>
              <a:t> configuration in a way that will not be overwritten by updates to </a:t>
            </a:r>
            <a:r>
              <a:rPr lang="en-US" sz="2400" dirty="0" err="1"/>
              <a:t>rsyslog</a:t>
            </a:r>
            <a:r>
              <a:rPr lang="en-US" sz="2400" dirty="0"/>
              <a:t> by putting customized files with a .</a:t>
            </a:r>
            <a:r>
              <a:rPr lang="en-US" sz="2400" dirty="0" err="1"/>
              <a:t>conf</a:t>
            </a:r>
            <a:r>
              <a:rPr lang="en-US" sz="2400" dirty="0"/>
              <a:t> suffix in the </a:t>
            </a:r>
            <a:r>
              <a:rPr lang="en-US" sz="2400" b="1" dirty="0">
                <a:solidFill>
                  <a:srgbClr val="FF0000"/>
                </a:solidFill>
              </a:rPr>
              <a:t>/ </a:t>
            </a:r>
            <a:r>
              <a:rPr lang="en-US" sz="2400" b="1" dirty="0" err="1">
                <a:solidFill>
                  <a:srgbClr val="FF0000"/>
                </a:solidFill>
              </a:rPr>
              <a:t>etc</a:t>
            </a:r>
            <a:r>
              <a:rPr lang="en-US" sz="2400" b="1" dirty="0">
                <a:solidFill>
                  <a:srgbClr val="FF0000"/>
                </a:solidFill>
              </a:rPr>
              <a:t>/</a:t>
            </a:r>
            <a:r>
              <a:rPr lang="en-US" sz="2400" b="1" dirty="0" err="1">
                <a:solidFill>
                  <a:srgbClr val="FF0000"/>
                </a:solidFill>
              </a:rPr>
              <a:t>rsyslog.d</a:t>
            </a:r>
            <a:r>
              <a:rPr lang="en-US" sz="2400" b="1" dirty="0">
                <a:solidFill>
                  <a:srgbClr val="FF0000"/>
                </a:solidFill>
              </a:rPr>
              <a:t> </a:t>
            </a:r>
            <a:r>
              <a:rPr lang="en-US" sz="2400" dirty="0"/>
              <a:t>directory.</a:t>
            </a: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536509" y="1621525"/>
            <a:ext cx="11536165" cy="4893647"/>
          </a:xfrm>
          <a:prstGeom prst="rect">
            <a:avLst/>
          </a:prstGeom>
        </p:spPr>
        <p:txBody>
          <a:bodyPr wrap="square">
            <a:spAutoFit/>
          </a:bodyPr>
          <a:lstStyle/>
          <a:p>
            <a:pPr algn="ctr"/>
            <a:r>
              <a:rPr lang="en-US" sz="2400" b="1" dirty="0">
                <a:solidFill>
                  <a:schemeClr val="accent1">
                    <a:lumMod val="75000"/>
                  </a:schemeClr>
                </a:solidFill>
                <a:effectLst>
                  <a:outerShdw blurRad="38100" dist="38100" dir="2700000" algn="tl">
                    <a:srgbClr val="000000">
                      <a:alpha val="43137"/>
                    </a:srgbClr>
                  </a:outerShdw>
                </a:effectLst>
              </a:rPr>
              <a:t>The #### RULES #### </a:t>
            </a:r>
            <a:endParaRPr lang="en-US" sz="2400" b="1" dirty="0" smtClean="0">
              <a:solidFill>
                <a:schemeClr val="accent1">
                  <a:lumMod val="75000"/>
                </a:schemeClr>
              </a:solidFill>
              <a:effectLst>
                <a:outerShdw blurRad="38100" dist="38100" dir="2700000" algn="tl">
                  <a:srgbClr val="000000">
                    <a:alpha val="43137"/>
                  </a:srgbClr>
                </a:outerShdw>
              </a:effectLst>
            </a:endParaRPr>
          </a:p>
          <a:p>
            <a:pPr marL="342900" indent="-342900">
              <a:buFont typeface="Wingdings" pitchFamily="2" charset="2"/>
              <a:buChar char="q"/>
            </a:pPr>
            <a:r>
              <a:rPr lang="en-US" sz="2400" dirty="0" smtClean="0"/>
              <a:t>section </a:t>
            </a:r>
            <a:r>
              <a:rPr lang="en-US" sz="2400" dirty="0"/>
              <a:t>of /</a:t>
            </a:r>
            <a:r>
              <a:rPr lang="en-US" sz="2400" dirty="0" err="1"/>
              <a:t>etc</a:t>
            </a:r>
            <a:r>
              <a:rPr lang="en-US" sz="2400" dirty="0"/>
              <a:t>/</a:t>
            </a:r>
            <a:r>
              <a:rPr lang="en-US" sz="2400" dirty="0" err="1"/>
              <a:t>rsyslog.conf</a:t>
            </a:r>
            <a:r>
              <a:rPr lang="en-US" sz="2400" dirty="0"/>
              <a:t> contains directives that define where log messages are saved. </a:t>
            </a:r>
            <a:endParaRPr lang="en-US" sz="2400" dirty="0" smtClean="0"/>
          </a:p>
          <a:p>
            <a:pPr marL="342900" indent="-342900">
              <a:buFont typeface="Wingdings" pitchFamily="2" charset="2"/>
              <a:buChar char="q"/>
            </a:pPr>
            <a:r>
              <a:rPr lang="en-US" sz="2400" dirty="0" smtClean="0"/>
              <a:t>The </a:t>
            </a:r>
            <a:r>
              <a:rPr lang="en-US" sz="2400" dirty="0"/>
              <a:t>left side of each line indicates the facility and severity of the log message the directive matches. </a:t>
            </a:r>
            <a:endParaRPr lang="en-US" sz="2400" dirty="0" smtClean="0"/>
          </a:p>
          <a:p>
            <a:pPr marL="342900" indent="-342900">
              <a:buFont typeface="Wingdings" pitchFamily="2" charset="2"/>
              <a:buChar char="q"/>
            </a:pPr>
            <a:r>
              <a:rPr lang="en-US" sz="2400" dirty="0" smtClean="0"/>
              <a:t>The </a:t>
            </a:r>
            <a:r>
              <a:rPr lang="en-US" sz="2400" b="1" dirty="0" err="1">
                <a:solidFill>
                  <a:schemeClr val="accent1"/>
                </a:solidFill>
              </a:rPr>
              <a:t>rsyslog.conf</a:t>
            </a:r>
            <a:r>
              <a:rPr lang="en-US" sz="2400" b="1" dirty="0">
                <a:solidFill>
                  <a:schemeClr val="accent1"/>
                </a:solidFill>
              </a:rPr>
              <a:t> file </a:t>
            </a:r>
            <a:r>
              <a:rPr lang="en-US" sz="2400" dirty="0"/>
              <a:t>can contain the character * as a wild card in the facility and severity field, where it either stands for all facilities or all severities. </a:t>
            </a:r>
            <a:endParaRPr lang="en-US" sz="2400" dirty="0" smtClean="0"/>
          </a:p>
          <a:p>
            <a:endParaRPr lang="en-US" sz="2400" dirty="0" smtClean="0"/>
          </a:p>
          <a:p>
            <a:pPr marL="342900" indent="-342900">
              <a:buFont typeface="Wingdings" pitchFamily="2" charset="2"/>
              <a:buChar char="q"/>
            </a:pPr>
            <a:r>
              <a:rPr lang="en-US" sz="2400" dirty="0" smtClean="0"/>
              <a:t>The </a:t>
            </a:r>
            <a:r>
              <a:rPr lang="en-US" sz="2400" dirty="0"/>
              <a:t>right side of each line indicates what file to save the log message in. </a:t>
            </a:r>
            <a:endParaRPr lang="en-US" sz="2400" dirty="0" smtClean="0"/>
          </a:p>
          <a:p>
            <a:endParaRPr lang="en-US" sz="2400" dirty="0" smtClean="0"/>
          </a:p>
          <a:p>
            <a:pPr marL="342900" indent="-342900">
              <a:buFont typeface="Wingdings" pitchFamily="2" charset="2"/>
              <a:buChar char="q"/>
            </a:pPr>
            <a:r>
              <a:rPr lang="en-US" sz="2400" dirty="0" smtClean="0"/>
              <a:t>Log </a:t>
            </a:r>
            <a:r>
              <a:rPr lang="en-US" sz="2400" dirty="0"/>
              <a:t>messages are normally saved in files in the </a:t>
            </a:r>
            <a:r>
              <a:rPr lang="en-US" sz="2400" b="1" dirty="0">
                <a:solidFill>
                  <a:srgbClr val="FF0000"/>
                </a:solidFill>
              </a:rPr>
              <a:t>/</a:t>
            </a:r>
            <a:r>
              <a:rPr lang="en-US" sz="2400" b="1" dirty="0" err="1">
                <a:solidFill>
                  <a:srgbClr val="FF0000"/>
                </a:solidFill>
              </a:rPr>
              <a:t>var</a:t>
            </a:r>
            <a:r>
              <a:rPr lang="en-US" sz="2400" b="1" dirty="0">
                <a:solidFill>
                  <a:srgbClr val="FF0000"/>
                </a:solidFill>
              </a:rPr>
              <a:t>/log directory</a:t>
            </a:r>
            <a:r>
              <a:rPr lang="en-US" sz="2400" dirty="0" smtClean="0"/>
              <a:t>.</a:t>
            </a:r>
          </a:p>
          <a:p>
            <a:pPr marL="342900" indent="-342900" algn="ctr">
              <a:buFont typeface="Wingdings" pitchFamily="2" charset="2"/>
              <a:buChar char="q"/>
            </a:pPr>
            <a:r>
              <a:rPr lang="en-US" sz="2400" dirty="0"/>
              <a:t>A message handled by </a:t>
            </a:r>
            <a:r>
              <a:rPr lang="en-US" sz="2400" dirty="0" err="1"/>
              <a:t>rsyslog</a:t>
            </a:r>
            <a:r>
              <a:rPr lang="en-US" sz="2400" dirty="0"/>
              <a:t> can appear in multiple different log files. </a:t>
            </a:r>
            <a:endParaRPr lang="en-US" sz="2400" dirty="0" smtClean="0"/>
          </a:p>
          <a:p>
            <a:endParaRPr lang="en-US" sz="2400" dirty="0" smtClean="0"/>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713621" y="1676494"/>
            <a:ext cx="11359054" cy="3908762"/>
          </a:xfrm>
          <a:prstGeom prst="rect">
            <a:avLst/>
          </a:prstGeom>
        </p:spPr>
        <p:txBody>
          <a:bodyPr wrap="square">
            <a:spAutoFit/>
          </a:bodyPr>
          <a:lstStyle/>
          <a:p>
            <a:pPr marL="342900" indent="-342900">
              <a:buFont typeface="Wingdings" pitchFamily="2" charset="2"/>
              <a:buChar char="q"/>
            </a:pPr>
            <a:r>
              <a:rPr lang="en-US" sz="2400" dirty="0"/>
              <a:t>To prevent that, the severity field can be set to none, which means that none of the messages directed to this facility are added to the specified log file</a:t>
            </a:r>
            <a:r>
              <a:rPr lang="en-US" sz="2400" dirty="0" smtClean="0"/>
              <a:t>.</a:t>
            </a:r>
          </a:p>
          <a:p>
            <a:r>
              <a:rPr lang="en-US" sz="2400" dirty="0" smtClean="0"/>
              <a:t> </a:t>
            </a:r>
          </a:p>
          <a:p>
            <a:pPr marL="342900" indent="-342900">
              <a:buFont typeface="Wingdings" pitchFamily="2" charset="2"/>
              <a:buChar char="q"/>
            </a:pPr>
            <a:r>
              <a:rPr lang="en-US" sz="2400" dirty="0" smtClean="0"/>
              <a:t>Instead </a:t>
            </a:r>
            <a:r>
              <a:rPr lang="en-US" sz="2400" dirty="0"/>
              <a:t>of logging syslog messages to a file, they can be printed to the terminals of all logged-in users</a:t>
            </a:r>
            <a:r>
              <a:rPr lang="en-US" sz="2400" dirty="0" smtClean="0"/>
              <a:t>.</a:t>
            </a:r>
          </a:p>
          <a:p>
            <a:r>
              <a:rPr lang="en-US" sz="2400" dirty="0" smtClean="0"/>
              <a:t> </a:t>
            </a:r>
          </a:p>
          <a:p>
            <a:pPr marL="342900" indent="-342900">
              <a:buFont typeface="Wingdings" pitchFamily="2" charset="2"/>
              <a:buChar char="q"/>
            </a:pPr>
            <a:r>
              <a:rPr lang="en-US" sz="2400" dirty="0" smtClean="0"/>
              <a:t>In </a:t>
            </a:r>
            <a:r>
              <a:rPr lang="en-US" sz="2400" dirty="0"/>
              <a:t>the default </a:t>
            </a:r>
            <a:r>
              <a:rPr lang="en-US" sz="2400" dirty="0" err="1"/>
              <a:t>rsyslog.conf</a:t>
            </a:r>
            <a:r>
              <a:rPr lang="en-US" sz="2400" dirty="0"/>
              <a:t> file, this is done for all messages that have "</a:t>
            </a:r>
            <a:r>
              <a:rPr lang="en-US" sz="2400" dirty="0" err="1"/>
              <a:t>emerg</a:t>
            </a:r>
            <a:r>
              <a:rPr lang="en-US" sz="2400" dirty="0"/>
              <a:t>" priority</a:t>
            </a:r>
            <a:r>
              <a:rPr lang="en-US" sz="2400" dirty="0" smtClean="0"/>
              <a:t>.</a:t>
            </a:r>
          </a:p>
          <a:p>
            <a:pPr marL="342900" indent="-342900">
              <a:buFont typeface="Wingdings" pitchFamily="2" charset="2"/>
              <a:buChar char="q"/>
            </a:pPr>
            <a:endParaRPr lang="en-US" sz="2400" dirty="0" smtClean="0"/>
          </a:p>
          <a:p>
            <a:pPr algn="ctr"/>
            <a:r>
              <a:rPr lang="en-US" sz="2800" b="1" dirty="0" smtClean="0">
                <a:solidFill>
                  <a:schemeClr val="accent6"/>
                </a:solidFill>
              </a:rPr>
              <a:t>SAMPLE </a:t>
            </a:r>
            <a:r>
              <a:rPr lang="en-US" sz="2800" b="1" dirty="0">
                <a:solidFill>
                  <a:schemeClr val="accent6"/>
                </a:solidFill>
              </a:rPr>
              <a:t>RULES SECTION OF </a:t>
            </a:r>
            <a:r>
              <a:rPr lang="en-US" sz="2800" b="1" dirty="0" err="1" smtClean="0">
                <a:solidFill>
                  <a:schemeClr val="accent6"/>
                </a:solidFill>
              </a:rPr>
              <a:t>rsyslog.conf</a:t>
            </a:r>
            <a:endParaRPr lang="en-US" sz="2800" b="1" dirty="0" smtClean="0">
              <a:solidFill>
                <a:schemeClr val="accent6"/>
              </a:solidFill>
            </a:endParaRPr>
          </a:p>
          <a:p>
            <a:pPr algn="ctr"/>
            <a:endParaRPr lang="en-US" sz="2800" b="1" dirty="0">
              <a:solidFill>
                <a:schemeClr val="accent6"/>
              </a:solidFill>
            </a:endParaRP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138488" y="254575"/>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grpSp>
        <p:nvGrpSpPr>
          <p:cNvPr id="7" name="Group 6"/>
          <p:cNvGrpSpPr/>
          <p:nvPr/>
        </p:nvGrpSpPr>
        <p:grpSpPr>
          <a:xfrm>
            <a:off x="3250498" y="1030309"/>
            <a:ext cx="6099564" cy="5369215"/>
            <a:chOff x="3250498" y="833019"/>
            <a:chExt cx="6099564" cy="5566506"/>
          </a:xfrm>
        </p:grpSpPr>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50498" y="833019"/>
              <a:ext cx="6099564" cy="519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50498" y="5951850"/>
              <a:ext cx="6099564" cy="44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408873" y="1305723"/>
            <a:ext cx="11663802" cy="2308324"/>
          </a:xfrm>
          <a:prstGeom prst="rect">
            <a:avLst/>
          </a:prstGeom>
        </p:spPr>
        <p:txBody>
          <a:bodyPr wrap="square">
            <a:spAutoFit/>
          </a:bodyPr>
          <a:lstStyle/>
          <a:p>
            <a:pPr algn="ctr"/>
            <a:r>
              <a:rPr lang="en-US" sz="2400" b="1" dirty="0">
                <a:solidFill>
                  <a:schemeClr val="accent6"/>
                </a:solidFill>
              </a:rPr>
              <a:t>ANALYZE A SYSLOG ENTRY </a:t>
            </a:r>
            <a:endParaRPr lang="en-US" sz="2400" b="1" dirty="0" smtClean="0">
              <a:solidFill>
                <a:schemeClr val="accent6"/>
              </a:solidFill>
            </a:endParaRPr>
          </a:p>
          <a:p>
            <a:pPr marL="285750" indent="-285750">
              <a:buFont typeface="Wingdings" pitchFamily="2" charset="2"/>
              <a:buChar char="q"/>
            </a:pPr>
            <a:r>
              <a:rPr lang="en-US" sz="2400" dirty="0" smtClean="0"/>
              <a:t>The </a:t>
            </a:r>
            <a:r>
              <a:rPr lang="en-US" sz="2400" dirty="0"/>
              <a:t>system logs written by </a:t>
            </a:r>
            <a:r>
              <a:rPr lang="en-US" sz="2400" dirty="0" err="1"/>
              <a:t>rsyslog</a:t>
            </a:r>
            <a:r>
              <a:rPr lang="en-US" sz="2400" dirty="0"/>
              <a:t> start with the oldest message on top and the newest message at the end of the log file</a:t>
            </a:r>
            <a:r>
              <a:rPr lang="en-US" sz="2400" dirty="0" smtClean="0"/>
              <a:t>.</a:t>
            </a:r>
          </a:p>
          <a:p>
            <a:pPr marL="285750" indent="-285750">
              <a:buFont typeface="Wingdings" pitchFamily="2" charset="2"/>
              <a:buChar char="q"/>
            </a:pPr>
            <a:r>
              <a:rPr lang="en-US" sz="2400" dirty="0" smtClean="0"/>
              <a:t> </a:t>
            </a:r>
            <a:r>
              <a:rPr lang="en-US" sz="2400" dirty="0"/>
              <a:t>All log entries in log files managed by </a:t>
            </a:r>
            <a:r>
              <a:rPr lang="en-US" sz="2400" dirty="0" err="1"/>
              <a:t>rsyslog</a:t>
            </a:r>
            <a:r>
              <a:rPr lang="en-US" sz="2400" dirty="0"/>
              <a:t> are recorded in a standard format. </a:t>
            </a:r>
            <a:endParaRPr lang="en-US" sz="2400" dirty="0" smtClean="0"/>
          </a:p>
          <a:p>
            <a:pPr marL="285750" indent="-285750">
              <a:buFont typeface="Wingdings" pitchFamily="2" charset="2"/>
              <a:buChar char="q"/>
            </a:pPr>
            <a:r>
              <a:rPr lang="en-US" sz="2400" dirty="0" smtClean="0"/>
              <a:t>The </a:t>
            </a:r>
            <a:r>
              <a:rPr lang="en-US" sz="2400" dirty="0"/>
              <a:t>following example will explain the anatomy of a log file message in the /</a:t>
            </a:r>
            <a:r>
              <a:rPr lang="en-US" sz="2400" dirty="0" err="1"/>
              <a:t>var</a:t>
            </a:r>
            <a:r>
              <a:rPr lang="en-US" sz="2400" dirty="0"/>
              <a:t>/ log/secure log file:</a:t>
            </a:r>
          </a:p>
        </p:txBody>
      </p:sp>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29266" y="3660318"/>
            <a:ext cx="8306591" cy="674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21937" y="4776788"/>
            <a:ext cx="6136930" cy="1508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408873" y="1833788"/>
            <a:ext cx="11542721" cy="2739211"/>
          </a:xfrm>
          <a:prstGeom prst="rect">
            <a:avLst/>
          </a:prstGeom>
        </p:spPr>
        <p:txBody>
          <a:bodyPr wrap="square">
            <a:spAutoFit/>
          </a:bodyPr>
          <a:lstStyle/>
          <a:p>
            <a:pPr algn="ctr"/>
            <a:r>
              <a:rPr lang="en-US" sz="2800" b="1" dirty="0"/>
              <a:t>MONITOR A LOG FILE WITH tail </a:t>
            </a:r>
            <a:endParaRPr lang="en-US" sz="2800" b="1" dirty="0" smtClean="0"/>
          </a:p>
          <a:p>
            <a:pPr marL="342900" indent="-342900">
              <a:buFont typeface="Wingdings" pitchFamily="2" charset="2"/>
              <a:buChar char="Ø"/>
            </a:pPr>
            <a:r>
              <a:rPr lang="en-US" sz="2400" dirty="0" smtClean="0"/>
              <a:t>It </a:t>
            </a:r>
            <a:r>
              <a:rPr lang="en-US" sz="2400" dirty="0"/>
              <a:t>is especially helpful for reproducing problems and issues to monitor one or more log files for events. </a:t>
            </a:r>
            <a:endParaRPr lang="en-US" sz="2400" dirty="0" smtClean="0"/>
          </a:p>
          <a:p>
            <a:pPr marL="342900" indent="-342900">
              <a:buFont typeface="Wingdings" pitchFamily="2" charset="2"/>
              <a:buChar char="Ø"/>
            </a:pPr>
            <a:r>
              <a:rPr lang="en-US" sz="2400" dirty="0" smtClean="0"/>
              <a:t>The </a:t>
            </a:r>
            <a:r>
              <a:rPr lang="en-US" sz="2400" b="1" dirty="0">
                <a:solidFill>
                  <a:srgbClr val="FF0000"/>
                </a:solidFill>
              </a:rPr>
              <a:t>tail -f /path/to/file </a:t>
            </a:r>
            <a:r>
              <a:rPr lang="en-US" sz="2400" dirty="0"/>
              <a:t>command outputs the last 10 lines of the file specified and continues to output new lines as they get written to the monitored file. </a:t>
            </a:r>
            <a:endParaRPr lang="en-US" sz="2400" dirty="0" smtClean="0"/>
          </a:p>
          <a:p>
            <a:pPr marL="342900" indent="-342900">
              <a:buFont typeface="Wingdings" pitchFamily="2" charset="2"/>
              <a:buChar char="Ø"/>
            </a:pPr>
            <a:r>
              <a:rPr lang="en-US" sz="2400" dirty="0" smtClean="0"/>
              <a:t>To </a:t>
            </a:r>
            <a:r>
              <a:rPr lang="en-US" sz="2400" dirty="0"/>
              <a:t>monitor for failed login attempts on one terminal, run </a:t>
            </a:r>
            <a:r>
              <a:rPr lang="en-US" sz="2400" b="1" dirty="0" err="1">
                <a:solidFill>
                  <a:schemeClr val="tx2"/>
                </a:solidFill>
              </a:rPr>
              <a:t>ssh</a:t>
            </a:r>
            <a:r>
              <a:rPr lang="en-US" sz="2400" b="1" dirty="0">
                <a:solidFill>
                  <a:schemeClr val="tx2"/>
                </a:solidFill>
              </a:rPr>
              <a:t> as user root </a:t>
            </a:r>
            <a:r>
              <a:rPr lang="en-US" sz="2400" dirty="0"/>
              <a:t>while a user tries to log in to the </a:t>
            </a:r>
            <a:r>
              <a:rPr lang="en-US" sz="2400" b="1" dirty="0" err="1">
                <a:solidFill>
                  <a:srgbClr val="FF9518"/>
                </a:solidFill>
              </a:rPr>
              <a:t>serverX</a:t>
            </a:r>
            <a:r>
              <a:rPr lang="en-US" sz="2400" b="1" dirty="0">
                <a:solidFill>
                  <a:srgbClr val="FF9518"/>
                </a:solidFill>
              </a:rPr>
              <a:t> machine</a:t>
            </a:r>
            <a:r>
              <a:rPr lang="en-US" b="1" dirty="0">
                <a:solidFill>
                  <a:srgbClr val="FF9518"/>
                </a:solidFill>
              </a:rPr>
              <a:t>:</a:t>
            </a:r>
          </a:p>
        </p:txBody>
      </p:sp>
      <p:pic>
        <p:nvPicPr>
          <p:cNvPr id="819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1991" y="4590975"/>
            <a:ext cx="9355867" cy="1771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1014365" y="1647488"/>
            <a:ext cx="11058310" cy="4154984"/>
          </a:xfrm>
          <a:prstGeom prst="rect">
            <a:avLst/>
          </a:prstGeom>
        </p:spPr>
        <p:txBody>
          <a:bodyPr wrap="square">
            <a:spAutoFit/>
          </a:bodyPr>
          <a:lstStyle/>
          <a:p>
            <a:pPr marL="342900" indent="-342900">
              <a:buFont typeface="Wingdings" pitchFamily="2" charset="2"/>
              <a:buChar char="Ø"/>
            </a:pPr>
            <a:r>
              <a:rPr lang="en-US" sz="2400" b="1" dirty="0">
                <a:solidFill>
                  <a:srgbClr val="FF9518"/>
                </a:solidFill>
              </a:rPr>
              <a:t>FINDING LOG </a:t>
            </a:r>
            <a:r>
              <a:rPr lang="en-US" sz="2400" b="1" dirty="0" smtClean="0">
                <a:solidFill>
                  <a:srgbClr val="FF9518"/>
                </a:solidFill>
              </a:rPr>
              <a:t>ENTRIES</a:t>
            </a:r>
            <a:r>
              <a:rPr lang="en-US" sz="2400" dirty="0" smtClean="0"/>
              <a:t>, </a:t>
            </a:r>
            <a:r>
              <a:rPr lang="en-US" sz="2400" dirty="0"/>
              <a:t>you will reconfigure </a:t>
            </a:r>
            <a:r>
              <a:rPr lang="en-US" sz="2400" dirty="0" err="1"/>
              <a:t>rsyslog</a:t>
            </a:r>
            <a:r>
              <a:rPr lang="en-US" sz="2400" dirty="0"/>
              <a:t> to write specific messages to a new log file</a:t>
            </a:r>
            <a:r>
              <a:rPr lang="en-US" sz="2400" dirty="0" smtClean="0"/>
              <a:t>.</a:t>
            </a:r>
          </a:p>
          <a:p>
            <a:pPr marL="342900" indent="-342900">
              <a:buFont typeface="Wingdings" pitchFamily="2" charset="2"/>
              <a:buChar char="q"/>
            </a:pPr>
            <a:r>
              <a:rPr lang="en-US" sz="2400" dirty="0" smtClean="0"/>
              <a:t> </a:t>
            </a:r>
            <a:r>
              <a:rPr lang="en-US" sz="2400" dirty="0"/>
              <a:t>OUTCOMES The </a:t>
            </a:r>
            <a:r>
              <a:rPr lang="en-US" sz="2400" dirty="0" err="1"/>
              <a:t>rsyslog</a:t>
            </a:r>
            <a:r>
              <a:rPr lang="en-US" sz="2400" dirty="0"/>
              <a:t> service writes all messages with priority debug to the /</a:t>
            </a:r>
            <a:r>
              <a:rPr lang="en-US" sz="2400" dirty="0" err="1"/>
              <a:t>var</a:t>
            </a:r>
            <a:r>
              <a:rPr lang="en-US" sz="2400" dirty="0"/>
              <a:t>/log/</a:t>
            </a:r>
            <a:r>
              <a:rPr lang="en-US" sz="2400" dirty="0" err="1"/>
              <a:t>messagesdebug</a:t>
            </a:r>
            <a:r>
              <a:rPr lang="en-US" sz="2400" dirty="0"/>
              <a:t> log file for temporary troubleshooting purposes</a:t>
            </a:r>
            <a:r>
              <a:rPr lang="en-US" sz="2400" dirty="0" smtClean="0"/>
              <a:t>.</a:t>
            </a:r>
          </a:p>
          <a:p>
            <a:endParaRPr lang="en-US" sz="2400" dirty="0" smtClean="0"/>
          </a:p>
          <a:p>
            <a:pPr marL="342900" indent="-342900" algn="ctr">
              <a:buFont typeface="Wingdings" pitchFamily="2" charset="2"/>
              <a:buChar char="v"/>
            </a:pPr>
            <a:r>
              <a:rPr lang="en-US" sz="2400" b="1" dirty="0">
                <a:solidFill>
                  <a:schemeClr val="accent5"/>
                </a:solidFill>
              </a:rPr>
              <a:t>1. Configure </a:t>
            </a:r>
            <a:r>
              <a:rPr lang="en-US" sz="2400" b="1" dirty="0" err="1">
                <a:solidFill>
                  <a:schemeClr val="accent5"/>
                </a:solidFill>
              </a:rPr>
              <a:t>rsyslog</a:t>
            </a:r>
            <a:r>
              <a:rPr lang="en-US" sz="2400" b="1" dirty="0">
                <a:solidFill>
                  <a:schemeClr val="accent5"/>
                </a:solidFill>
              </a:rPr>
              <a:t> on </a:t>
            </a:r>
            <a:r>
              <a:rPr lang="en-US" sz="2400" b="1" dirty="0" err="1">
                <a:solidFill>
                  <a:schemeClr val="accent5"/>
                </a:solidFill>
              </a:rPr>
              <a:t>serverX</a:t>
            </a:r>
            <a:r>
              <a:rPr lang="en-US" sz="2400" b="1" dirty="0">
                <a:solidFill>
                  <a:schemeClr val="accent5"/>
                </a:solidFill>
              </a:rPr>
              <a:t> to log all messages </a:t>
            </a:r>
            <a:r>
              <a:rPr lang="en-US" sz="2400" dirty="0">
                <a:solidFill>
                  <a:schemeClr val="accent5"/>
                </a:solidFill>
              </a:rPr>
              <a:t>with severity debug, or higher, for any service into a newly created log file /</a:t>
            </a:r>
            <a:r>
              <a:rPr lang="en-US" sz="2400" dirty="0" err="1">
                <a:solidFill>
                  <a:schemeClr val="accent5"/>
                </a:solidFill>
              </a:rPr>
              <a:t>var</a:t>
            </a:r>
            <a:r>
              <a:rPr lang="en-US" sz="2400" dirty="0">
                <a:solidFill>
                  <a:schemeClr val="accent5"/>
                </a:solidFill>
              </a:rPr>
              <a:t>/log/messages-debug by adding the </a:t>
            </a:r>
            <a:r>
              <a:rPr lang="en-US" sz="2400" dirty="0" err="1">
                <a:solidFill>
                  <a:schemeClr val="accent6"/>
                </a:solidFill>
              </a:rPr>
              <a:t>rsyslog</a:t>
            </a:r>
            <a:r>
              <a:rPr lang="en-US" sz="2400" dirty="0">
                <a:solidFill>
                  <a:schemeClr val="accent6"/>
                </a:solidFill>
              </a:rPr>
              <a:t> configuration file /</a:t>
            </a:r>
            <a:r>
              <a:rPr lang="en-US" sz="2400" dirty="0" err="1">
                <a:solidFill>
                  <a:schemeClr val="accent6"/>
                </a:solidFill>
              </a:rPr>
              <a:t>etc</a:t>
            </a:r>
            <a:r>
              <a:rPr lang="en-US" sz="2400" dirty="0">
                <a:solidFill>
                  <a:schemeClr val="accent6"/>
                </a:solidFill>
              </a:rPr>
              <a:t>/</a:t>
            </a:r>
            <a:r>
              <a:rPr lang="en-US" sz="2400" dirty="0" err="1">
                <a:solidFill>
                  <a:schemeClr val="accent6"/>
                </a:solidFill>
              </a:rPr>
              <a:t>rsyslog.d</a:t>
            </a:r>
            <a:r>
              <a:rPr lang="en-US" sz="2400" dirty="0">
                <a:solidFill>
                  <a:schemeClr val="accent6"/>
                </a:solidFill>
              </a:rPr>
              <a:t>/</a:t>
            </a:r>
            <a:r>
              <a:rPr lang="en-US" sz="2400" dirty="0" err="1">
                <a:solidFill>
                  <a:schemeClr val="accent6"/>
                </a:solidFill>
              </a:rPr>
              <a:t>debug.conf</a:t>
            </a:r>
            <a:r>
              <a:rPr lang="en-US" sz="2400" dirty="0">
                <a:solidFill>
                  <a:schemeClr val="accent6"/>
                </a:solidFill>
              </a:rPr>
              <a:t>. Verify that a generated debug log message with the logger command arrives in the /</a:t>
            </a:r>
            <a:r>
              <a:rPr lang="en-US" sz="2400" dirty="0" err="1">
                <a:solidFill>
                  <a:schemeClr val="accent6"/>
                </a:solidFill>
              </a:rPr>
              <a:t>var</a:t>
            </a:r>
            <a:r>
              <a:rPr lang="en-US" sz="2400" dirty="0">
                <a:solidFill>
                  <a:schemeClr val="accent6"/>
                </a:solidFill>
              </a:rPr>
              <a:t>/log/messages-debug log file. </a:t>
            </a:r>
            <a:r>
              <a:rPr lang="en-US" sz="2400" dirty="0" smtClean="0">
                <a:solidFill>
                  <a:schemeClr val="accent6"/>
                </a:solidFill>
              </a:rPr>
              <a:t>   </a:t>
            </a:r>
            <a:r>
              <a:rPr lang="en-US" sz="2400" b="1" dirty="0" smtClean="0"/>
              <a:t>1.1</a:t>
            </a:r>
            <a:r>
              <a:rPr lang="en-US" sz="2400" b="1" dirty="0"/>
              <a:t>. Change the </a:t>
            </a:r>
            <a:r>
              <a:rPr lang="en-US" sz="2400" b="1" dirty="0" err="1"/>
              <a:t>rsyslog</a:t>
            </a:r>
            <a:r>
              <a:rPr lang="en-US" sz="2400" b="1" dirty="0"/>
              <a:t> configuration to log all messages with severity debug to /</a:t>
            </a:r>
            <a:r>
              <a:rPr lang="en-US" sz="2400" b="1" dirty="0" err="1"/>
              <a:t>var</a:t>
            </a:r>
            <a:r>
              <a:rPr lang="en-US" sz="2400" b="1" dirty="0"/>
              <a:t>/log/messages-debug on </a:t>
            </a:r>
            <a:r>
              <a:rPr lang="en-US" sz="2400" b="1" dirty="0" err="1"/>
              <a:t>serverX</a:t>
            </a:r>
            <a:r>
              <a:rPr lang="en-US" sz="2400" b="1" dirty="0"/>
              <a:t> by adding the /</a:t>
            </a:r>
            <a:r>
              <a:rPr lang="en-US" sz="2400" b="1" dirty="0" err="1"/>
              <a:t>etc</a:t>
            </a:r>
            <a:r>
              <a:rPr lang="en-US" sz="2400" b="1" dirty="0"/>
              <a:t>/</a:t>
            </a:r>
            <a:r>
              <a:rPr lang="en-US" sz="2400" b="1" dirty="0" err="1"/>
              <a:t>rsyslog.d</a:t>
            </a:r>
            <a:r>
              <a:rPr lang="en-US" sz="2400" b="1" dirty="0"/>
              <a:t>/ </a:t>
            </a:r>
            <a:r>
              <a:rPr lang="en-US" sz="2400" b="1" dirty="0" err="1"/>
              <a:t>debug.conf</a:t>
            </a:r>
            <a:r>
              <a:rPr lang="en-US" sz="2400" b="1" dirty="0"/>
              <a:t> file.</a:t>
            </a: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921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29063" y="1507169"/>
            <a:ext cx="8059333" cy="965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92220" y="2667157"/>
            <a:ext cx="8640633" cy="1784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858506" y="4888921"/>
            <a:ext cx="10093087" cy="1569660"/>
          </a:xfrm>
          <a:prstGeom prst="rect">
            <a:avLst/>
          </a:prstGeom>
        </p:spPr>
        <p:txBody>
          <a:bodyPr wrap="square">
            <a:spAutoFit/>
          </a:bodyPr>
          <a:lstStyle/>
          <a:p>
            <a:r>
              <a:rPr lang="en-US" sz="2400" b="1" dirty="0">
                <a:solidFill>
                  <a:schemeClr val="accent6"/>
                </a:solidFill>
              </a:rPr>
              <a:t>2. Generate a debug log message with the logger command and verify that the message gets logged to the log file /</a:t>
            </a:r>
            <a:r>
              <a:rPr lang="en-US" sz="2400" b="1" dirty="0" err="1">
                <a:solidFill>
                  <a:schemeClr val="accent6"/>
                </a:solidFill>
              </a:rPr>
              <a:t>var</a:t>
            </a:r>
            <a:r>
              <a:rPr lang="en-US" sz="2400" b="1" dirty="0">
                <a:solidFill>
                  <a:schemeClr val="accent6"/>
                </a:solidFill>
              </a:rPr>
              <a:t>/log/messages-debug with the tail command on </a:t>
            </a:r>
            <a:r>
              <a:rPr lang="en-US" sz="2400" b="1" dirty="0" err="1">
                <a:solidFill>
                  <a:schemeClr val="accent6"/>
                </a:solidFill>
              </a:rPr>
              <a:t>serverX</a:t>
            </a:r>
            <a:r>
              <a:rPr lang="en-US" sz="2400" b="1" dirty="0">
                <a:solidFill>
                  <a:schemeClr val="accent6"/>
                </a:solidFill>
              </a:rPr>
              <a:t>. </a:t>
            </a:r>
            <a:endParaRPr lang="en-US" sz="2400" b="1" dirty="0" smtClean="0">
              <a:solidFill>
                <a:schemeClr val="accent6"/>
              </a:solidFill>
            </a:endParaRPr>
          </a:p>
          <a:p>
            <a:pPr algn="ctr"/>
            <a:r>
              <a:rPr lang="en-US" sz="2400" b="1" dirty="0" smtClean="0"/>
              <a:t>2.1</a:t>
            </a:r>
            <a:r>
              <a:rPr lang="en-US" sz="2400" b="1" dirty="0"/>
              <a:t>. </a:t>
            </a:r>
            <a:r>
              <a:rPr lang="en-US" sz="2400" dirty="0"/>
              <a:t>Monitor the /</a:t>
            </a:r>
            <a:r>
              <a:rPr lang="en-US" sz="2400" dirty="0" err="1"/>
              <a:t>var</a:t>
            </a:r>
            <a:r>
              <a:rPr lang="en-US" sz="2400" dirty="0"/>
              <a:t>/log/messages-debug with the tail command on </a:t>
            </a:r>
            <a:r>
              <a:rPr lang="en-US" sz="2400" dirty="0" err="1"/>
              <a:t>serverX</a:t>
            </a:r>
            <a:r>
              <a:rPr lang="en-US" sz="2400" dirty="0"/>
              <a:t>.</a:t>
            </a: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703960" y="6705927"/>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1024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82960" y="1610199"/>
            <a:ext cx="6131496" cy="917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36510" y="2710591"/>
            <a:ext cx="11324932" cy="461665"/>
          </a:xfrm>
          <a:prstGeom prst="rect">
            <a:avLst/>
          </a:prstGeom>
        </p:spPr>
        <p:txBody>
          <a:bodyPr wrap="square">
            <a:spAutoFit/>
          </a:bodyPr>
          <a:lstStyle/>
          <a:p>
            <a:r>
              <a:rPr lang="en-US" sz="2400" dirty="0"/>
              <a:t>2.2</a:t>
            </a:r>
            <a:r>
              <a:rPr lang="en-US" dirty="0"/>
              <a:t>. On a separate terminal window, use the logger command to generate a debug message on </a:t>
            </a:r>
            <a:r>
              <a:rPr lang="en-US" dirty="0" err="1"/>
              <a:t>serverX</a:t>
            </a:r>
            <a:r>
              <a:rPr lang="en-US" dirty="0"/>
              <a:t>.</a:t>
            </a:r>
          </a:p>
        </p:txBody>
      </p:sp>
      <p:pic>
        <p:nvPicPr>
          <p:cNvPr id="10243"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64479" y="3233580"/>
            <a:ext cx="6642211" cy="963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71327" y="4559121"/>
            <a:ext cx="9323325" cy="2039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68427" y="2233298"/>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415086" y="1610200"/>
            <a:ext cx="11484993" cy="4893647"/>
          </a:xfrm>
          <a:prstGeom prst="rect">
            <a:avLst/>
          </a:prstGeom>
        </p:spPr>
        <p:txBody>
          <a:bodyPr wrap="square">
            <a:spAutoFit/>
          </a:bodyPr>
          <a:lstStyle/>
          <a:p>
            <a:pPr algn="ctr"/>
            <a:r>
              <a:rPr lang="en-US" sz="2400" b="1" dirty="0">
                <a:solidFill>
                  <a:schemeClr val="accent6"/>
                </a:solidFill>
              </a:rPr>
              <a:t>Configuring a remote logging solution</a:t>
            </a:r>
          </a:p>
          <a:p>
            <a:pPr marL="342900" indent="-342900">
              <a:buFont typeface="Wingdings" pitchFamily="2" charset="2"/>
              <a:buChar char="q"/>
            </a:pPr>
            <a:r>
              <a:rPr lang="en-US" sz="2400" dirty="0"/>
              <a:t>To ensure that logs from various machines in your environment are recorded centrally on a logging server, you can configure the </a:t>
            </a:r>
            <a:r>
              <a:rPr lang="en-US" sz="2400" b="1" dirty="0" err="1"/>
              <a:t>Rsyslog</a:t>
            </a:r>
            <a:r>
              <a:rPr lang="en-US" sz="2400" dirty="0"/>
              <a:t> application to record logs that fit specific criteria from the client system to the server.</a:t>
            </a:r>
          </a:p>
          <a:p>
            <a:r>
              <a:rPr lang="en-US" sz="2400" dirty="0"/>
              <a:t> </a:t>
            </a:r>
            <a:r>
              <a:rPr lang="en-US" sz="2400" dirty="0" smtClean="0"/>
              <a:t>      1</a:t>
            </a:r>
            <a:r>
              <a:rPr lang="en-US" sz="2400" b="1" dirty="0">
                <a:solidFill>
                  <a:srgbClr val="FF0000"/>
                </a:solidFill>
              </a:rPr>
              <a:t>. The </a:t>
            </a:r>
            <a:r>
              <a:rPr lang="en-US" sz="2400" b="1" dirty="0" err="1">
                <a:solidFill>
                  <a:srgbClr val="FF0000"/>
                </a:solidFill>
              </a:rPr>
              <a:t>Rsyslog</a:t>
            </a:r>
            <a:r>
              <a:rPr lang="en-US" sz="2400" b="1" dirty="0">
                <a:solidFill>
                  <a:srgbClr val="FF0000"/>
                </a:solidFill>
              </a:rPr>
              <a:t> logging </a:t>
            </a:r>
            <a:r>
              <a:rPr lang="en-US" sz="2400" b="1" dirty="0" smtClean="0">
                <a:solidFill>
                  <a:srgbClr val="FF0000"/>
                </a:solidFill>
              </a:rPr>
              <a:t>service</a:t>
            </a:r>
          </a:p>
          <a:p>
            <a:endParaRPr lang="en-US" sz="2400" b="1" dirty="0" smtClean="0">
              <a:solidFill>
                <a:srgbClr val="FF0000"/>
              </a:solidFill>
            </a:endParaRPr>
          </a:p>
          <a:p>
            <a:pPr marL="342900" indent="-342900">
              <a:buFont typeface="Wingdings" pitchFamily="2" charset="2"/>
              <a:buChar char="q"/>
            </a:pPr>
            <a:r>
              <a:rPr lang="en-US" sz="2400" dirty="0"/>
              <a:t>The </a:t>
            </a:r>
            <a:r>
              <a:rPr lang="en-US" sz="2400" dirty="0" err="1"/>
              <a:t>Rsyslog</a:t>
            </a:r>
            <a:r>
              <a:rPr lang="en-US" sz="2400" dirty="0"/>
              <a:t> application, in combination with the </a:t>
            </a:r>
            <a:r>
              <a:rPr lang="en-US" sz="2400" b="1" dirty="0" err="1">
                <a:solidFill>
                  <a:schemeClr val="accent6"/>
                </a:solidFill>
              </a:rPr>
              <a:t>systemd-journald</a:t>
            </a:r>
            <a:r>
              <a:rPr lang="en-US" sz="2400" b="1" dirty="0">
                <a:solidFill>
                  <a:schemeClr val="accent6"/>
                </a:solidFill>
              </a:rPr>
              <a:t> service</a:t>
            </a:r>
            <a:r>
              <a:rPr lang="en-US" sz="2400" dirty="0"/>
              <a:t>, provides local and remote logging support in Red Hat Enterprise Linux. </a:t>
            </a:r>
            <a:endParaRPr lang="en-US" sz="2400" dirty="0" smtClean="0"/>
          </a:p>
          <a:p>
            <a:pPr marL="342900" indent="-342900" algn="ctr">
              <a:buFont typeface="Wingdings" pitchFamily="2" charset="2"/>
              <a:buChar char="q"/>
            </a:pPr>
            <a:r>
              <a:rPr lang="en-US" sz="2400" dirty="0" smtClean="0"/>
              <a:t>The</a:t>
            </a:r>
            <a:r>
              <a:rPr lang="en-US" sz="2400" dirty="0"/>
              <a:t> </a:t>
            </a:r>
            <a:r>
              <a:rPr lang="en-US" sz="2400" dirty="0" err="1"/>
              <a:t>rsyslogd</a:t>
            </a:r>
            <a:r>
              <a:rPr lang="en-US" sz="2400" dirty="0"/>
              <a:t> daemon continuously reads syslog messages received by the </a:t>
            </a:r>
            <a:r>
              <a:rPr lang="en-US" sz="2400" dirty="0" err="1"/>
              <a:t>systemd-journald</a:t>
            </a:r>
            <a:r>
              <a:rPr lang="en-US" sz="2400" dirty="0"/>
              <a:t> service from the Journal. </a:t>
            </a:r>
            <a:r>
              <a:rPr lang="en-US" sz="2400" dirty="0" err="1"/>
              <a:t>rsyslogd</a:t>
            </a:r>
            <a:r>
              <a:rPr lang="en-US" sz="2400" dirty="0"/>
              <a:t> then filters and processes these syslog events and records them to </a:t>
            </a:r>
            <a:r>
              <a:rPr lang="en-US" sz="2400" b="1" dirty="0" err="1">
                <a:solidFill>
                  <a:srgbClr val="00B0F0"/>
                </a:solidFill>
              </a:rPr>
              <a:t>rsyslog</a:t>
            </a:r>
            <a:r>
              <a:rPr lang="en-US" sz="2400" b="1" dirty="0">
                <a:solidFill>
                  <a:srgbClr val="00B0F0"/>
                </a:solidFill>
              </a:rPr>
              <a:t> log files</a:t>
            </a:r>
            <a:r>
              <a:rPr lang="en-US" sz="2400" dirty="0"/>
              <a:t> or forwards them to other services according to its configuration.</a:t>
            </a:r>
          </a:p>
          <a:p>
            <a:endParaRPr lang="en-US" sz="2400" b="1" dirty="0">
              <a:solidFill>
                <a:srgbClr val="FF0000"/>
              </a:solidFill>
            </a:endParaRP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713621" y="1705386"/>
            <a:ext cx="11359054" cy="4893647"/>
          </a:xfrm>
          <a:prstGeom prst="rect">
            <a:avLst/>
          </a:prstGeom>
        </p:spPr>
        <p:txBody>
          <a:bodyPr wrap="square">
            <a:spAutoFit/>
          </a:bodyPr>
          <a:lstStyle/>
          <a:p>
            <a:pPr marL="285750" indent="-285750">
              <a:buFont typeface="Wingdings" pitchFamily="2" charset="2"/>
              <a:buChar char="q"/>
            </a:pPr>
            <a:r>
              <a:rPr lang="en-US" sz="2400" dirty="0"/>
              <a:t>The </a:t>
            </a:r>
            <a:r>
              <a:rPr lang="en-US" sz="2400" b="1" dirty="0" err="1">
                <a:solidFill>
                  <a:srgbClr val="00B0F0"/>
                </a:solidFill>
              </a:rPr>
              <a:t>rsyslogd</a:t>
            </a:r>
            <a:r>
              <a:rPr lang="en-US" sz="2400" dirty="0"/>
              <a:t> daemon also provides extended filtering, encryption protected relaying of messages, input and output modules, and support for transportation using the </a:t>
            </a:r>
            <a:r>
              <a:rPr lang="en-US" sz="2400" b="1" dirty="0">
                <a:solidFill>
                  <a:schemeClr val="accent4">
                    <a:lumMod val="60000"/>
                    <a:lumOff val="40000"/>
                  </a:schemeClr>
                </a:solidFill>
              </a:rPr>
              <a:t>TCP and UDP protocols</a:t>
            </a:r>
            <a:r>
              <a:rPr lang="en-US" sz="2400" b="1" dirty="0" smtClean="0">
                <a:solidFill>
                  <a:schemeClr val="accent4">
                    <a:lumMod val="60000"/>
                    <a:lumOff val="40000"/>
                  </a:schemeClr>
                </a:solidFill>
              </a:rPr>
              <a:t>.</a:t>
            </a:r>
          </a:p>
          <a:p>
            <a:pPr marL="285750" indent="-285750">
              <a:buFont typeface="Wingdings" pitchFamily="2" charset="2"/>
              <a:buChar char="q"/>
            </a:pPr>
            <a:endParaRPr lang="en-US" sz="2400" b="1" dirty="0" smtClean="0">
              <a:solidFill>
                <a:schemeClr val="accent4">
                  <a:lumMod val="60000"/>
                  <a:lumOff val="40000"/>
                </a:schemeClr>
              </a:solidFill>
            </a:endParaRPr>
          </a:p>
          <a:p>
            <a:pPr marL="342900" indent="-342900">
              <a:buFont typeface="Wingdings" pitchFamily="2" charset="2"/>
              <a:buChar char="q"/>
            </a:pPr>
            <a:r>
              <a:rPr lang="en-US" sz="2400" dirty="0"/>
              <a:t>In </a:t>
            </a:r>
            <a:r>
              <a:rPr lang="en-US" sz="2400" b="1" dirty="0">
                <a:solidFill>
                  <a:schemeClr val="accent6"/>
                </a:solidFill>
              </a:rPr>
              <a:t>/</a:t>
            </a:r>
            <a:r>
              <a:rPr lang="en-US" sz="2400" b="1" dirty="0" err="1">
                <a:solidFill>
                  <a:schemeClr val="accent6"/>
                </a:solidFill>
              </a:rPr>
              <a:t>etc</a:t>
            </a:r>
            <a:r>
              <a:rPr lang="en-US" sz="2400" b="1" dirty="0">
                <a:solidFill>
                  <a:schemeClr val="accent6"/>
                </a:solidFill>
              </a:rPr>
              <a:t>/</a:t>
            </a:r>
            <a:r>
              <a:rPr lang="en-US" sz="2400" b="1" dirty="0" err="1">
                <a:solidFill>
                  <a:schemeClr val="accent6"/>
                </a:solidFill>
              </a:rPr>
              <a:t>rsyslog.conf</a:t>
            </a:r>
            <a:r>
              <a:rPr lang="en-US" sz="2400" b="1" dirty="0">
                <a:solidFill>
                  <a:schemeClr val="accent6"/>
                </a:solidFill>
              </a:rPr>
              <a:t>, </a:t>
            </a:r>
            <a:r>
              <a:rPr lang="en-US" sz="2400" dirty="0"/>
              <a:t>which is the main configuration file for </a:t>
            </a:r>
            <a:r>
              <a:rPr lang="en-US" sz="2400" b="1" dirty="0" err="1">
                <a:solidFill>
                  <a:schemeClr val="tx2"/>
                </a:solidFill>
              </a:rPr>
              <a:t>rsyslog</a:t>
            </a:r>
            <a:r>
              <a:rPr lang="en-US" sz="2400" b="1" dirty="0">
                <a:solidFill>
                  <a:schemeClr val="tx2"/>
                </a:solidFill>
              </a:rPr>
              <a:t>,</a:t>
            </a:r>
            <a:r>
              <a:rPr lang="en-US" sz="2400" dirty="0"/>
              <a:t> you can specify the rules according to which </a:t>
            </a:r>
            <a:r>
              <a:rPr lang="en-US" sz="2400" dirty="0" err="1"/>
              <a:t>rsyslogd</a:t>
            </a:r>
            <a:r>
              <a:rPr lang="en-US" sz="2400" dirty="0"/>
              <a:t> handles the messages. </a:t>
            </a:r>
            <a:endParaRPr lang="en-US" sz="2400" dirty="0" smtClean="0"/>
          </a:p>
          <a:p>
            <a:pPr marL="342900" indent="-342900">
              <a:buFont typeface="Wingdings" pitchFamily="2" charset="2"/>
              <a:buChar char="q"/>
            </a:pPr>
            <a:r>
              <a:rPr lang="en-US" sz="2400" dirty="0" smtClean="0"/>
              <a:t>Generally</a:t>
            </a:r>
            <a:r>
              <a:rPr lang="en-US" sz="2400" dirty="0"/>
              <a:t>, you can classify messages by their source and topic (facility) and urgency (priority), and then assign an action that should be performed when a message fits these criteria.</a:t>
            </a:r>
          </a:p>
          <a:p>
            <a:pPr marL="342900" indent="-342900">
              <a:buFont typeface="Wingdings" pitchFamily="2" charset="2"/>
              <a:buChar char="q"/>
            </a:pPr>
            <a:r>
              <a:rPr lang="en-US" sz="2400" dirty="0"/>
              <a:t>In </a:t>
            </a:r>
            <a:r>
              <a:rPr lang="en-US" sz="2400" b="1" dirty="0">
                <a:solidFill>
                  <a:srgbClr val="FF0000"/>
                </a:solidFill>
              </a:rPr>
              <a:t>/</a:t>
            </a:r>
            <a:r>
              <a:rPr lang="en-US" sz="2400" b="1" dirty="0" err="1">
                <a:solidFill>
                  <a:srgbClr val="FF0000"/>
                </a:solidFill>
              </a:rPr>
              <a:t>etc</a:t>
            </a:r>
            <a:r>
              <a:rPr lang="en-US" sz="2400" b="1" dirty="0">
                <a:solidFill>
                  <a:srgbClr val="FF0000"/>
                </a:solidFill>
              </a:rPr>
              <a:t>/</a:t>
            </a:r>
            <a:r>
              <a:rPr lang="en-US" sz="2400" b="1" dirty="0" err="1">
                <a:solidFill>
                  <a:srgbClr val="FF0000"/>
                </a:solidFill>
              </a:rPr>
              <a:t>rsyslog.conf</a:t>
            </a:r>
            <a:r>
              <a:rPr lang="en-US" sz="2400" b="1" dirty="0">
                <a:solidFill>
                  <a:srgbClr val="FF0000"/>
                </a:solidFill>
              </a:rPr>
              <a:t>, </a:t>
            </a:r>
            <a:r>
              <a:rPr lang="en-US" sz="2400" dirty="0"/>
              <a:t>you can also see a list of log files maintained by </a:t>
            </a:r>
            <a:r>
              <a:rPr lang="en-US" sz="2400" dirty="0" err="1"/>
              <a:t>rsyslogd</a:t>
            </a:r>
            <a:r>
              <a:rPr lang="en-US" sz="2400" dirty="0"/>
              <a:t>. Most log files are located in the /</a:t>
            </a:r>
            <a:r>
              <a:rPr lang="en-US" sz="2400" dirty="0" err="1"/>
              <a:t>var</a:t>
            </a:r>
            <a:r>
              <a:rPr lang="en-US" sz="2400" dirty="0"/>
              <a:t>/log/ directory. Some applications, such as </a:t>
            </a:r>
            <a:r>
              <a:rPr lang="en-US" sz="2400" dirty="0" err="1"/>
              <a:t>httpd</a:t>
            </a:r>
            <a:r>
              <a:rPr lang="en-US" sz="2400" dirty="0"/>
              <a:t> and samba, store their log files in a subdirectory within </a:t>
            </a:r>
            <a:r>
              <a:rPr lang="en-US" sz="2400" b="1" dirty="0">
                <a:solidFill>
                  <a:srgbClr val="00B050"/>
                </a:solidFill>
              </a:rPr>
              <a:t>/</a:t>
            </a:r>
            <a:r>
              <a:rPr lang="en-US" sz="2400" b="1" dirty="0" err="1">
                <a:solidFill>
                  <a:srgbClr val="00B050"/>
                </a:solidFill>
              </a:rPr>
              <a:t>var</a:t>
            </a:r>
            <a:r>
              <a:rPr lang="en-US" sz="2400" b="1" dirty="0">
                <a:solidFill>
                  <a:srgbClr val="00B050"/>
                </a:solidFill>
              </a:rPr>
              <a:t>/log/.</a:t>
            </a:r>
          </a:p>
          <a:p>
            <a:pPr marL="285750" indent="-285750">
              <a:buFont typeface="Wingdings" pitchFamily="2" charset="2"/>
              <a:buChar char="q"/>
            </a:pPr>
            <a:endParaRPr lang="en-US" sz="2400" b="1" dirty="0">
              <a:solidFill>
                <a:schemeClr val="accent4">
                  <a:lumMod val="60000"/>
                  <a:lumOff val="40000"/>
                </a:schemeClr>
              </a:solidFill>
            </a:endParaRP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2444889" y="1610200"/>
            <a:ext cx="8145371" cy="523220"/>
          </a:xfrm>
          <a:prstGeom prst="rect">
            <a:avLst/>
          </a:prstGeom>
        </p:spPr>
        <p:txBody>
          <a:bodyPr wrap="none">
            <a:spAutoFit/>
          </a:bodyPr>
          <a:lstStyle/>
          <a:p>
            <a:r>
              <a:rPr lang="en-US" sz="2800" b="1" dirty="0"/>
              <a:t>How to Set Up Remote Logging on Linux Using </a:t>
            </a:r>
            <a:r>
              <a:rPr lang="en-US" sz="2800" b="1" dirty="0" err="1"/>
              <a:t>R</a:t>
            </a:r>
            <a:r>
              <a:rPr lang="en-US" sz="2800" b="1" dirty="0" err="1" smtClean="0"/>
              <a:t>syslog</a:t>
            </a:r>
            <a:endParaRPr lang="en-US" sz="2800" b="1" dirty="0"/>
          </a:p>
        </p:txBody>
      </p:sp>
      <p:sp>
        <p:nvSpPr>
          <p:cNvPr id="9" name="Rectangle 8"/>
          <p:cNvSpPr/>
          <p:nvPr/>
        </p:nvSpPr>
        <p:spPr>
          <a:xfrm>
            <a:off x="536511" y="2305551"/>
            <a:ext cx="11363568" cy="4154984"/>
          </a:xfrm>
          <a:prstGeom prst="rect">
            <a:avLst/>
          </a:prstGeom>
        </p:spPr>
        <p:txBody>
          <a:bodyPr wrap="square">
            <a:spAutoFit/>
          </a:bodyPr>
          <a:lstStyle/>
          <a:p>
            <a:pPr marL="342900" indent="-342900">
              <a:buFont typeface="Wingdings" pitchFamily="2" charset="2"/>
              <a:buChar char="q"/>
            </a:pPr>
            <a:r>
              <a:rPr lang="en-US" sz="2400" b="1" dirty="0"/>
              <a:t>Logs</a:t>
            </a:r>
            <a:r>
              <a:rPr lang="en-US" sz="2400" dirty="0"/>
              <a:t> are a critical component of any software or operating system. Logs usually record user’s actions, system events, network activity and so much more, depending on what they are intended for. One of the most widely used logging systems on Linux systems is </a:t>
            </a:r>
            <a:r>
              <a:rPr lang="en-US" sz="2400" b="1" dirty="0" err="1">
                <a:solidFill>
                  <a:srgbClr val="FF0000"/>
                </a:solidFill>
              </a:rPr>
              <a:t>rsyslog</a:t>
            </a:r>
            <a:r>
              <a:rPr lang="en-US" sz="2400" dirty="0">
                <a:solidFill>
                  <a:srgbClr val="FF0000"/>
                </a:solidFill>
              </a:rPr>
              <a:t>.</a:t>
            </a:r>
          </a:p>
          <a:p>
            <a:pPr marL="342900" indent="-342900">
              <a:buFont typeface="Wingdings" pitchFamily="2" charset="2"/>
              <a:buChar char="q"/>
            </a:pPr>
            <a:r>
              <a:rPr lang="en-US" sz="2400" b="1" dirty="0" err="1">
                <a:solidFill>
                  <a:schemeClr val="accent1"/>
                </a:solidFill>
              </a:rPr>
              <a:t>Rsyslog</a:t>
            </a:r>
            <a:r>
              <a:rPr lang="en-US" sz="2400" dirty="0">
                <a:solidFill>
                  <a:schemeClr val="accent1"/>
                </a:solidFill>
              </a:rPr>
              <a:t> </a:t>
            </a:r>
            <a:r>
              <a:rPr lang="en-US" sz="2400" dirty="0"/>
              <a:t>is a powerful, secure and high-performance log processing system which accepts data from different types of source (systems/applications) and outputs it into multiple formats.</a:t>
            </a:r>
          </a:p>
          <a:p>
            <a:pPr marL="342900" indent="-342900" algn="ctr">
              <a:buFont typeface="Wingdings" pitchFamily="2" charset="2"/>
              <a:buChar char="v"/>
            </a:pPr>
            <a:r>
              <a:rPr lang="en-US" sz="2400" dirty="0"/>
              <a:t>It has evolved from a regular </a:t>
            </a:r>
            <a:r>
              <a:rPr lang="en-US" sz="2400" b="1" dirty="0">
                <a:solidFill>
                  <a:srgbClr val="FFC000"/>
                </a:solidFill>
              </a:rPr>
              <a:t>syslog</a:t>
            </a:r>
            <a:r>
              <a:rPr lang="en-US" sz="2400" dirty="0">
                <a:solidFill>
                  <a:srgbClr val="FFC000"/>
                </a:solidFill>
              </a:rPr>
              <a:t> </a:t>
            </a:r>
            <a:r>
              <a:rPr lang="en-US" sz="2400" dirty="0"/>
              <a:t>daemon to a fully-featured, enterprise level logging system. It is designed in a client/server model, therefore it can be configured as a client and/or as a central logging server for other servers, network devices, and remote applications.</a:t>
            </a: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858592" y="1705386"/>
            <a:ext cx="10902144" cy="3785652"/>
          </a:xfrm>
          <a:prstGeom prst="rect">
            <a:avLst/>
          </a:prstGeom>
        </p:spPr>
        <p:txBody>
          <a:bodyPr wrap="square">
            <a:spAutoFit/>
          </a:bodyPr>
          <a:lstStyle/>
          <a:p>
            <a:r>
              <a:rPr lang="en-US" sz="2400" b="1" dirty="0">
                <a:solidFill>
                  <a:srgbClr val="7030A0"/>
                </a:solidFill>
              </a:rPr>
              <a:t>Testing Environment</a:t>
            </a:r>
          </a:p>
          <a:p>
            <a:pPr marL="342900" indent="-342900">
              <a:buFont typeface="Wingdings" pitchFamily="2" charset="2"/>
              <a:buChar char="Ø"/>
            </a:pPr>
            <a:r>
              <a:rPr lang="en-US" sz="2400" dirty="0"/>
              <a:t>For the purpose of this guide, we will use the following hosts:</a:t>
            </a:r>
          </a:p>
          <a:p>
            <a:r>
              <a:rPr lang="en-US" sz="2400" b="1" dirty="0"/>
              <a:t>Server</a:t>
            </a:r>
            <a:r>
              <a:rPr lang="en-US" sz="2400" dirty="0"/>
              <a:t>: 192.168.241.140</a:t>
            </a:r>
          </a:p>
          <a:p>
            <a:r>
              <a:rPr lang="en-US" sz="2400" b="1" dirty="0"/>
              <a:t>Client</a:t>
            </a:r>
            <a:r>
              <a:rPr lang="en-US" sz="2400" dirty="0"/>
              <a:t>: </a:t>
            </a:r>
            <a:r>
              <a:rPr lang="en-US" sz="2400" dirty="0" smtClean="0"/>
              <a:t>172.31.21.58</a:t>
            </a:r>
          </a:p>
          <a:p>
            <a:endParaRPr lang="en-US" sz="2400" dirty="0"/>
          </a:p>
          <a:p>
            <a:pPr marL="342900" indent="-342900">
              <a:buFont typeface="Wingdings" pitchFamily="2" charset="2"/>
              <a:buChar char="q"/>
            </a:pPr>
            <a:r>
              <a:rPr lang="en-US" sz="2400" b="1" dirty="0">
                <a:solidFill>
                  <a:srgbClr val="FF0000"/>
                </a:solidFill>
              </a:rPr>
              <a:t>How to Install and Configure </a:t>
            </a:r>
            <a:r>
              <a:rPr lang="en-US" sz="2400" b="1" dirty="0" err="1">
                <a:solidFill>
                  <a:srgbClr val="FF0000"/>
                </a:solidFill>
              </a:rPr>
              <a:t>Rsyslog</a:t>
            </a:r>
            <a:r>
              <a:rPr lang="en-US" sz="2400" b="1" dirty="0">
                <a:solidFill>
                  <a:srgbClr val="FF0000"/>
                </a:solidFill>
              </a:rPr>
              <a:t> Server</a:t>
            </a:r>
          </a:p>
          <a:p>
            <a:pPr marL="342900" indent="-342900">
              <a:buFont typeface="Wingdings" pitchFamily="2" charset="2"/>
              <a:buChar char="v"/>
            </a:pPr>
            <a:r>
              <a:rPr lang="en-US" sz="2400" dirty="0"/>
              <a:t>Most Linux distributions come with the </a:t>
            </a:r>
            <a:r>
              <a:rPr lang="en-US" sz="2400" b="1" dirty="0" err="1"/>
              <a:t>rsyslog</a:t>
            </a:r>
            <a:r>
              <a:rPr lang="en-US" sz="2400" dirty="0"/>
              <a:t> package preinstalled. </a:t>
            </a:r>
            <a:endParaRPr lang="en-US" sz="2400" dirty="0" smtClean="0"/>
          </a:p>
          <a:p>
            <a:pPr marL="342900" indent="-342900">
              <a:buFont typeface="Wingdings" pitchFamily="2" charset="2"/>
              <a:buChar char="v"/>
            </a:pPr>
            <a:r>
              <a:rPr lang="en-US" sz="2400" dirty="0" smtClean="0"/>
              <a:t>In </a:t>
            </a:r>
            <a:r>
              <a:rPr lang="en-US" sz="2400" dirty="0"/>
              <a:t>case it’s not installed, you can install it using your Linux package manager tool as shown.</a:t>
            </a:r>
          </a:p>
          <a:p>
            <a:endParaRPr lang="en-US" sz="2400" dirty="0"/>
          </a:p>
        </p:txBody>
      </p:sp>
      <p:pic>
        <p:nvPicPr>
          <p:cNvPr id="1433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22425" y="5159057"/>
            <a:ext cx="10951889" cy="1016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713621" y="1843886"/>
            <a:ext cx="11359054" cy="1200329"/>
          </a:xfrm>
          <a:prstGeom prst="rect">
            <a:avLst/>
          </a:prstGeom>
        </p:spPr>
        <p:txBody>
          <a:bodyPr wrap="square">
            <a:spAutoFit/>
          </a:bodyPr>
          <a:lstStyle/>
          <a:p>
            <a:pPr marL="342900" indent="-342900">
              <a:buFont typeface="Wingdings" pitchFamily="2" charset="2"/>
              <a:buChar char="q"/>
            </a:pPr>
            <a:r>
              <a:rPr lang="en-US" sz="2400" dirty="0"/>
              <a:t>Once </a:t>
            </a:r>
            <a:r>
              <a:rPr lang="en-US" sz="2400" b="1" dirty="0" err="1"/>
              <a:t>rsyslog</a:t>
            </a:r>
            <a:r>
              <a:rPr lang="en-US" sz="2400" dirty="0"/>
              <a:t> installed, you need to start the service for now, enable it to auto-start at boot and check it’s status with the </a:t>
            </a:r>
            <a:r>
              <a:rPr lang="en-US" sz="2400" u="sng" dirty="0" err="1">
                <a:hlinkClick r:id="rId6"/>
              </a:rPr>
              <a:t>systemctl</a:t>
            </a:r>
            <a:r>
              <a:rPr lang="en-US" sz="2400" u="sng" dirty="0">
                <a:hlinkClick r:id="rId6"/>
              </a:rPr>
              <a:t> command</a:t>
            </a:r>
            <a:r>
              <a:rPr lang="en-US" sz="2400" dirty="0" smtClean="0"/>
              <a:t>.</a:t>
            </a:r>
          </a:p>
          <a:p>
            <a:pPr marL="342900" indent="-342900">
              <a:buFont typeface="Wingdings" pitchFamily="2" charset="2"/>
              <a:buChar char="q"/>
            </a:pPr>
            <a:endParaRPr lang="en-US" sz="2400" dirty="0"/>
          </a:p>
        </p:txBody>
      </p:sp>
      <p:pic>
        <p:nvPicPr>
          <p:cNvPr id="1536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22453" y="2994976"/>
            <a:ext cx="8826048" cy="1229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1222425" y="4606028"/>
            <a:ext cx="10850250" cy="1569660"/>
          </a:xfrm>
          <a:prstGeom prst="rect">
            <a:avLst/>
          </a:prstGeom>
        </p:spPr>
        <p:txBody>
          <a:bodyPr wrap="square">
            <a:spAutoFit/>
          </a:bodyPr>
          <a:lstStyle/>
          <a:p>
            <a:pPr marL="285750" indent="-285750">
              <a:buFont typeface="Wingdings" pitchFamily="2" charset="2"/>
              <a:buChar char="q"/>
            </a:pPr>
            <a:r>
              <a:rPr lang="en-US" sz="2400" dirty="0"/>
              <a:t>The main </a:t>
            </a:r>
            <a:r>
              <a:rPr lang="en-US" sz="2400" dirty="0" err="1"/>
              <a:t>rsyslog</a:t>
            </a:r>
            <a:r>
              <a:rPr lang="en-US" sz="2400" dirty="0"/>
              <a:t> configuration file is located at </a:t>
            </a:r>
            <a:r>
              <a:rPr lang="en-US" sz="2400" b="1" dirty="0"/>
              <a:t>/</a:t>
            </a:r>
            <a:r>
              <a:rPr lang="en-US" sz="2400" b="1" dirty="0" err="1"/>
              <a:t>etc</a:t>
            </a:r>
            <a:r>
              <a:rPr lang="en-US" sz="2400" b="1" dirty="0"/>
              <a:t>/</a:t>
            </a:r>
            <a:r>
              <a:rPr lang="en-US" sz="2400" b="1" dirty="0" err="1"/>
              <a:t>rsyslog.conf</a:t>
            </a:r>
            <a:r>
              <a:rPr lang="en-US" sz="2400" dirty="0"/>
              <a:t>, which loads modules, defines the global directives, contains rules for processing log messages and it also includes all </a:t>
            </a:r>
            <a:r>
              <a:rPr lang="en-US" sz="2400" dirty="0" err="1"/>
              <a:t>config</a:t>
            </a:r>
            <a:r>
              <a:rPr lang="en-US" sz="2400" dirty="0"/>
              <a:t> files in </a:t>
            </a:r>
            <a:r>
              <a:rPr lang="en-US" sz="2400" b="1" dirty="0"/>
              <a:t>/</a:t>
            </a:r>
            <a:r>
              <a:rPr lang="en-US" sz="2400" b="1" dirty="0" err="1"/>
              <a:t>etc</a:t>
            </a:r>
            <a:r>
              <a:rPr lang="en-US" sz="2400" b="1" dirty="0"/>
              <a:t>/</a:t>
            </a:r>
            <a:r>
              <a:rPr lang="en-US" sz="2400" b="1" dirty="0" err="1"/>
              <a:t>rsyslog.d</a:t>
            </a:r>
            <a:r>
              <a:rPr lang="en-US" sz="2400" b="1" dirty="0"/>
              <a:t>/</a:t>
            </a:r>
            <a:r>
              <a:rPr lang="en-US" sz="2400" dirty="0"/>
              <a:t> for various applications/services.</a:t>
            </a:r>
            <a:endParaRPr lang="en-US" sz="2400" dirty="0"/>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1638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2618" y="1861788"/>
            <a:ext cx="6986098" cy="44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713621" y="2494110"/>
            <a:ext cx="11359054" cy="1200329"/>
          </a:xfrm>
          <a:prstGeom prst="rect">
            <a:avLst/>
          </a:prstGeom>
        </p:spPr>
        <p:txBody>
          <a:bodyPr wrap="square">
            <a:spAutoFit/>
          </a:bodyPr>
          <a:lstStyle/>
          <a:p>
            <a:pPr marL="285750" indent="-285750">
              <a:buFont typeface="Wingdings" pitchFamily="2" charset="2"/>
              <a:buChar char="q"/>
            </a:pPr>
            <a:r>
              <a:rPr lang="en-US" sz="2400" dirty="0"/>
              <a:t>By default, </a:t>
            </a:r>
            <a:r>
              <a:rPr lang="en-US" sz="2400" b="1" dirty="0" err="1"/>
              <a:t>rsyslog</a:t>
            </a:r>
            <a:r>
              <a:rPr lang="en-US" sz="2400" dirty="0"/>
              <a:t> uses the </a:t>
            </a:r>
            <a:r>
              <a:rPr lang="en-US" sz="2400" b="1" dirty="0" err="1"/>
              <a:t>imjournal</a:t>
            </a:r>
            <a:r>
              <a:rPr lang="en-US" sz="2400" dirty="0"/>
              <a:t> and </a:t>
            </a:r>
            <a:r>
              <a:rPr lang="en-US" sz="2400" b="1" dirty="0" err="1"/>
              <a:t>imusock</a:t>
            </a:r>
            <a:r>
              <a:rPr lang="en-US" sz="2400" dirty="0"/>
              <a:t> modules for importing structured log messages from </a:t>
            </a:r>
            <a:r>
              <a:rPr lang="en-US" sz="2400" b="1" dirty="0" err="1"/>
              <a:t>systemd</a:t>
            </a:r>
            <a:r>
              <a:rPr lang="en-US" sz="2400" b="1" dirty="0"/>
              <a:t> journal</a:t>
            </a:r>
            <a:r>
              <a:rPr lang="en-US" sz="2400" dirty="0"/>
              <a:t> and for accepting syslog messages from applications running on the local system via Unix sockets, respectively.</a:t>
            </a:r>
            <a:endParaRPr lang="en-US" sz="2400" dirty="0"/>
          </a:p>
        </p:txBody>
      </p:sp>
      <p:pic>
        <p:nvPicPr>
          <p:cNvPr id="1638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66485" y="3811878"/>
            <a:ext cx="9673759" cy="1674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713620" y="1811198"/>
            <a:ext cx="11047115" cy="3416320"/>
          </a:xfrm>
          <a:prstGeom prst="rect">
            <a:avLst/>
          </a:prstGeom>
        </p:spPr>
        <p:txBody>
          <a:bodyPr wrap="square">
            <a:spAutoFit/>
          </a:bodyPr>
          <a:lstStyle/>
          <a:p>
            <a:pPr marL="342900" indent="-342900">
              <a:buFont typeface="Wingdings" pitchFamily="2" charset="2"/>
              <a:buChar char="v"/>
            </a:pPr>
            <a:r>
              <a:rPr lang="en-US" sz="2400" dirty="0"/>
              <a:t>To configure </a:t>
            </a:r>
            <a:r>
              <a:rPr lang="en-US" sz="2400" dirty="0" err="1"/>
              <a:t>rsyslog</a:t>
            </a:r>
            <a:r>
              <a:rPr lang="en-US" sz="2400" dirty="0"/>
              <a:t> as a network/central logging server, you need to set the protocol (either </a:t>
            </a:r>
            <a:r>
              <a:rPr lang="en-US" sz="2400" b="1" dirty="0">
                <a:solidFill>
                  <a:schemeClr val="accent4"/>
                </a:solidFill>
              </a:rPr>
              <a:t>UDP</a:t>
            </a:r>
            <a:r>
              <a:rPr lang="en-US" sz="2400" dirty="0">
                <a:solidFill>
                  <a:schemeClr val="accent4"/>
                </a:solidFill>
              </a:rPr>
              <a:t> or </a:t>
            </a:r>
            <a:r>
              <a:rPr lang="en-US" sz="2400" b="1" dirty="0">
                <a:solidFill>
                  <a:schemeClr val="accent4"/>
                </a:solidFill>
              </a:rPr>
              <a:t>TCP</a:t>
            </a:r>
            <a:r>
              <a:rPr lang="en-US" sz="2400" dirty="0">
                <a:solidFill>
                  <a:schemeClr val="accent4"/>
                </a:solidFill>
              </a:rPr>
              <a:t> or both</a:t>
            </a:r>
            <a:r>
              <a:rPr lang="en-US" sz="2400" dirty="0"/>
              <a:t>) it will use for remote syslog reception as well as the port it listens on</a:t>
            </a:r>
            <a:r>
              <a:rPr lang="en-US" sz="2400" dirty="0" smtClean="0"/>
              <a:t>.</a:t>
            </a:r>
          </a:p>
          <a:p>
            <a:endParaRPr lang="en-US" sz="2400" dirty="0"/>
          </a:p>
          <a:p>
            <a:pPr marL="342900" indent="-342900">
              <a:buFont typeface="Wingdings" pitchFamily="2" charset="2"/>
              <a:buChar char="v"/>
            </a:pPr>
            <a:r>
              <a:rPr lang="en-US" sz="2400" dirty="0"/>
              <a:t>If you want to use a </a:t>
            </a:r>
            <a:r>
              <a:rPr lang="en-US" sz="2400" b="1" dirty="0">
                <a:solidFill>
                  <a:srgbClr val="FF0000"/>
                </a:solidFill>
              </a:rPr>
              <a:t>UDP</a:t>
            </a:r>
            <a:r>
              <a:rPr lang="en-US" sz="2400" dirty="0">
                <a:solidFill>
                  <a:srgbClr val="FF0000"/>
                </a:solidFill>
              </a:rPr>
              <a:t> </a:t>
            </a:r>
            <a:r>
              <a:rPr lang="en-US" sz="2400" dirty="0"/>
              <a:t>connection, which is faster but unreliable, search and uncomment the lines below (replace </a:t>
            </a:r>
            <a:r>
              <a:rPr lang="en-US" sz="2400" b="1" dirty="0">
                <a:solidFill>
                  <a:srgbClr val="00B050"/>
                </a:solidFill>
              </a:rPr>
              <a:t>514</a:t>
            </a:r>
            <a:r>
              <a:rPr lang="en-US" sz="2400" dirty="0">
                <a:solidFill>
                  <a:srgbClr val="00B050"/>
                </a:solidFill>
              </a:rPr>
              <a:t> </a:t>
            </a:r>
            <a:r>
              <a:rPr lang="en-US" sz="2400" dirty="0"/>
              <a:t>with the port you want it to listen on, this should match the port address that the clients send messages to, we will look at this more when configuring a </a:t>
            </a:r>
            <a:r>
              <a:rPr lang="en-US" sz="2400" b="1" dirty="0" err="1">
                <a:solidFill>
                  <a:schemeClr val="accent1"/>
                </a:solidFill>
              </a:rPr>
              <a:t>rsyslog</a:t>
            </a:r>
            <a:r>
              <a:rPr lang="en-US" sz="2400" b="1" dirty="0">
                <a:solidFill>
                  <a:schemeClr val="accent1"/>
                </a:solidFill>
              </a:rPr>
              <a:t> client</a:t>
            </a:r>
            <a:r>
              <a:rPr lang="en-US" sz="2400" dirty="0" smtClean="0"/>
              <a:t>).</a:t>
            </a:r>
          </a:p>
          <a:p>
            <a:endParaRPr lang="en-US" sz="2400" dirty="0"/>
          </a:p>
        </p:txBody>
      </p:sp>
      <p:pic>
        <p:nvPicPr>
          <p:cNvPr id="1741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35071" y="4914355"/>
            <a:ext cx="7800427" cy="997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884348" y="1881656"/>
            <a:ext cx="11028609" cy="1200329"/>
          </a:xfrm>
          <a:prstGeom prst="rect">
            <a:avLst/>
          </a:prstGeom>
        </p:spPr>
        <p:txBody>
          <a:bodyPr wrap="square">
            <a:spAutoFit/>
          </a:bodyPr>
          <a:lstStyle/>
          <a:p>
            <a:pPr marL="342900" indent="-342900">
              <a:buFont typeface="Wingdings" pitchFamily="2" charset="2"/>
              <a:buChar char="q"/>
            </a:pPr>
            <a:r>
              <a:rPr lang="en-US" sz="2400" dirty="0"/>
              <a:t>To use </a:t>
            </a:r>
            <a:r>
              <a:rPr lang="en-US" sz="2400" b="1" dirty="0"/>
              <a:t>TCP</a:t>
            </a:r>
            <a:r>
              <a:rPr lang="en-US" sz="2400" dirty="0"/>
              <a:t> connection (which is slower but more reliable), search and uncomment the lines below</a:t>
            </a:r>
            <a:r>
              <a:rPr lang="en-US" sz="2400" dirty="0" smtClean="0"/>
              <a:t>.</a:t>
            </a:r>
          </a:p>
          <a:p>
            <a:endParaRPr lang="en-US" sz="2400" dirty="0"/>
          </a:p>
        </p:txBody>
      </p:sp>
      <p:pic>
        <p:nvPicPr>
          <p:cNvPr id="1843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2989" y="2861225"/>
            <a:ext cx="6798633" cy="799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724630" y="3943948"/>
            <a:ext cx="11188327" cy="461665"/>
          </a:xfrm>
          <a:prstGeom prst="rect">
            <a:avLst/>
          </a:prstGeom>
        </p:spPr>
        <p:txBody>
          <a:bodyPr wrap="square">
            <a:spAutoFit/>
          </a:bodyPr>
          <a:lstStyle/>
          <a:p>
            <a:pPr marL="342900" indent="-342900">
              <a:buFont typeface="Wingdings" pitchFamily="2" charset="2"/>
              <a:buChar char="q"/>
            </a:pPr>
            <a:r>
              <a:rPr lang="en-US" sz="2400" dirty="0" smtClean="0"/>
              <a:t>In </a:t>
            </a:r>
            <a:r>
              <a:rPr lang="en-US" sz="2400" dirty="0"/>
              <a:t>this case, we want to use both UDP and TCP connections at the same time.</a:t>
            </a:r>
            <a:endParaRPr lang="en-US" sz="2400" dirty="0"/>
          </a:p>
        </p:txBody>
      </p:sp>
      <p:pic>
        <p:nvPicPr>
          <p:cNvPr id="18436"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82959" y="4405614"/>
            <a:ext cx="6011151" cy="2359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12994"/>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289548" y="1881656"/>
            <a:ext cx="11636289" cy="461665"/>
          </a:xfrm>
          <a:prstGeom prst="rect">
            <a:avLst/>
          </a:prstGeom>
        </p:spPr>
        <p:txBody>
          <a:bodyPr wrap="square">
            <a:spAutoFit/>
          </a:bodyPr>
          <a:lstStyle/>
          <a:p>
            <a:pPr marL="342900" indent="-342900">
              <a:buFont typeface="Wingdings" pitchFamily="2" charset="2"/>
              <a:buChar char="q"/>
            </a:pPr>
            <a:r>
              <a:rPr lang="en-US" sz="2400" dirty="0"/>
              <a:t>Next, you need to define the </a:t>
            </a:r>
            <a:r>
              <a:rPr lang="en-US" sz="2400" b="1" dirty="0" err="1"/>
              <a:t>ruleset</a:t>
            </a:r>
            <a:r>
              <a:rPr lang="en-US" sz="2400" dirty="0"/>
              <a:t> for processing remote logs in the following format.</a:t>
            </a:r>
            <a:endParaRPr lang="en-US" sz="2400" dirty="0"/>
          </a:p>
        </p:txBody>
      </p:sp>
      <p:pic>
        <p:nvPicPr>
          <p:cNvPr id="1945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67855" y="2343321"/>
            <a:ext cx="8326635" cy="477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5"/>
          <p:cNvSpPr>
            <a:spLocks noChangeArrowheads="1"/>
          </p:cNvSpPr>
          <p:nvPr/>
        </p:nvSpPr>
        <p:spPr bwMode="auto">
          <a:xfrm>
            <a:off x="611212" y="2844098"/>
            <a:ext cx="11389327" cy="3323987"/>
          </a:xfrm>
          <a:prstGeom prst="rect">
            <a:avLst/>
          </a:prstGeom>
          <a:noFill/>
          <a:ln>
            <a:noFill/>
          </a:ln>
        </p:spPr>
        <p:style>
          <a:lnRef idx="2">
            <a:schemeClr val="accent5"/>
          </a:lnRef>
          <a:fillRef idx="1">
            <a:schemeClr val="lt1"/>
          </a:fillRef>
          <a:effectRef idx="0">
            <a:schemeClr val="accent5"/>
          </a:effectRef>
          <a:fontRef idx="minor">
            <a:schemeClr val="dk1"/>
          </a:fontRef>
        </p:style>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3A3A3A"/>
                </a:solidFill>
                <a:effectLst/>
                <a:latin typeface="Muli"/>
                <a:cs typeface="Arial" pitchFamily="34" charset="0"/>
              </a:rPr>
              <a:t>Where: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1" i="0" u="none" strike="noStrike" cap="none" normalizeH="0" baseline="0" dirty="0" smtClean="0">
                <a:ln>
                  <a:noFill/>
                </a:ln>
                <a:solidFill>
                  <a:srgbClr val="3A3A3A"/>
                </a:solidFill>
                <a:effectLst/>
                <a:latin typeface="Muli"/>
                <a:cs typeface="Arial" pitchFamily="34" charset="0"/>
              </a:rPr>
              <a:t>facility</a:t>
            </a:r>
            <a:r>
              <a:rPr kumimoji="0" lang="en-US" sz="2400" b="0" i="0" u="none" strike="noStrike" cap="none" normalizeH="0" baseline="0" dirty="0" smtClean="0">
                <a:ln>
                  <a:noFill/>
                </a:ln>
                <a:solidFill>
                  <a:srgbClr val="3A3A3A"/>
                </a:solidFill>
                <a:effectLst/>
                <a:latin typeface="Muli"/>
                <a:cs typeface="Arial" pitchFamily="34" charset="0"/>
              </a:rPr>
              <a:t>: is type of process/application generating message, they include </a:t>
            </a:r>
            <a:r>
              <a:rPr kumimoji="0" lang="en-US" sz="2400" b="0" i="0" u="none" strike="noStrike" cap="none" normalizeH="0" baseline="0" dirty="0" err="1" smtClean="0">
                <a:ln>
                  <a:noFill/>
                </a:ln>
                <a:solidFill>
                  <a:srgbClr val="3A3A3A"/>
                </a:solidFill>
                <a:effectLst/>
                <a:latin typeface="Muli"/>
                <a:cs typeface="Arial" pitchFamily="34" charset="0"/>
              </a:rPr>
              <a:t>auth</a:t>
            </a:r>
            <a:r>
              <a:rPr kumimoji="0" lang="en-US" sz="2400" b="0" i="0" u="none" strike="noStrike" cap="none" normalizeH="0" baseline="0" dirty="0" smtClean="0">
                <a:ln>
                  <a:noFill/>
                </a:ln>
                <a:solidFill>
                  <a:srgbClr val="3A3A3A"/>
                </a:solidFill>
                <a:effectLst/>
                <a:latin typeface="Muli"/>
                <a:cs typeface="Arial" pitchFamily="34" charset="0"/>
              </a:rPr>
              <a:t>, </a:t>
            </a:r>
            <a:r>
              <a:rPr kumimoji="0" lang="en-US" sz="2400" b="0" i="0" u="none" strike="noStrike" cap="none" normalizeH="0" baseline="0" dirty="0" err="1" smtClean="0">
                <a:ln>
                  <a:noFill/>
                </a:ln>
                <a:solidFill>
                  <a:srgbClr val="3A3A3A"/>
                </a:solidFill>
                <a:effectLst/>
                <a:latin typeface="Muli"/>
                <a:cs typeface="Arial" pitchFamily="34" charset="0"/>
              </a:rPr>
              <a:t>cron</a:t>
            </a:r>
            <a:r>
              <a:rPr kumimoji="0" lang="en-US" sz="2400" b="0" i="0" u="none" strike="noStrike" cap="none" normalizeH="0" baseline="0" dirty="0" smtClean="0">
                <a:ln>
                  <a:noFill/>
                </a:ln>
                <a:solidFill>
                  <a:srgbClr val="3A3A3A"/>
                </a:solidFill>
                <a:effectLst/>
                <a:latin typeface="Muli"/>
                <a:cs typeface="Arial" pitchFamily="34" charset="0"/>
              </a:rPr>
              <a:t>, daemon, kernel, local0..local7. Using </a:t>
            </a:r>
            <a:r>
              <a:rPr kumimoji="0" lang="en-US" sz="2400" b="0" i="0" u="none" strike="noStrike" cap="none" normalizeH="0" baseline="0" dirty="0" smtClean="0">
                <a:ln>
                  <a:noFill/>
                </a:ln>
                <a:solidFill>
                  <a:srgbClr val="9884FC"/>
                </a:solidFill>
                <a:effectLst/>
                <a:latin typeface="Arial Unicode MS" pitchFamily="34" charset="-128"/>
                <a:cs typeface="Arial" pitchFamily="34" charset="0"/>
              </a:rPr>
              <a:t>*</a:t>
            </a:r>
            <a:r>
              <a:rPr kumimoji="0" lang="en-US" sz="2400" b="0" i="0" u="none" strike="noStrike" cap="none" normalizeH="0" baseline="0" dirty="0" smtClean="0">
                <a:ln>
                  <a:noFill/>
                </a:ln>
                <a:solidFill>
                  <a:srgbClr val="3A3A3A"/>
                </a:solidFill>
                <a:effectLst/>
                <a:latin typeface="Muli"/>
                <a:cs typeface="Arial" pitchFamily="34" charset="0"/>
              </a:rPr>
              <a:t> means all facilities.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1" i="0" u="none" strike="noStrike" cap="none" normalizeH="0" baseline="0" dirty="0" err="1" smtClean="0">
                <a:ln>
                  <a:noFill/>
                </a:ln>
                <a:solidFill>
                  <a:srgbClr val="3A3A3A"/>
                </a:solidFill>
                <a:effectLst/>
                <a:latin typeface="Muli"/>
                <a:cs typeface="Arial" pitchFamily="34" charset="0"/>
              </a:rPr>
              <a:t>severity_level</a:t>
            </a:r>
            <a:r>
              <a:rPr kumimoji="0" lang="en-US" sz="2400" b="0" i="0" u="none" strike="noStrike" cap="none" normalizeH="0" baseline="0" dirty="0" smtClean="0">
                <a:ln>
                  <a:noFill/>
                </a:ln>
                <a:solidFill>
                  <a:srgbClr val="3A3A3A"/>
                </a:solidFill>
                <a:effectLst/>
                <a:latin typeface="Muli"/>
                <a:cs typeface="Arial" pitchFamily="34" charset="0"/>
              </a:rPr>
              <a:t>: is type of log message: emerg-0, alert-1, crit-2, err-3, warn-4, notice-5, info-6, debug-7. Using </a:t>
            </a:r>
            <a:r>
              <a:rPr kumimoji="0" lang="en-US" sz="2400" b="0" i="0" u="none" strike="noStrike" cap="none" normalizeH="0" baseline="0" dirty="0" smtClean="0">
                <a:ln>
                  <a:noFill/>
                </a:ln>
                <a:solidFill>
                  <a:srgbClr val="9884FC"/>
                </a:solidFill>
                <a:effectLst/>
                <a:latin typeface="Arial Unicode MS" pitchFamily="34" charset="-128"/>
                <a:cs typeface="Arial" pitchFamily="34" charset="0"/>
              </a:rPr>
              <a:t>*</a:t>
            </a:r>
            <a:r>
              <a:rPr kumimoji="0" lang="en-US" sz="2400" b="0" i="0" u="none" strike="noStrike" cap="none" normalizeH="0" baseline="0" dirty="0" smtClean="0">
                <a:ln>
                  <a:noFill/>
                </a:ln>
                <a:solidFill>
                  <a:srgbClr val="3A3A3A"/>
                </a:solidFill>
                <a:effectLst/>
                <a:latin typeface="Muli"/>
                <a:cs typeface="Arial" pitchFamily="34" charset="0"/>
              </a:rPr>
              <a:t> means all severity levels and none implies no severity level.</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1" i="0" u="none" strike="noStrike" cap="none" normalizeH="0" baseline="0" dirty="0" smtClean="0">
                <a:ln>
                  <a:noFill/>
                </a:ln>
                <a:solidFill>
                  <a:srgbClr val="3A3A3A"/>
                </a:solidFill>
                <a:effectLst/>
                <a:latin typeface="Muli"/>
                <a:cs typeface="Arial" pitchFamily="34" charset="0"/>
              </a:rPr>
              <a:t>destination</a:t>
            </a:r>
            <a:r>
              <a:rPr kumimoji="0" lang="en-US" sz="2400" b="0" i="0" u="none" strike="noStrike" cap="none" normalizeH="0" baseline="0" dirty="0" smtClean="0">
                <a:ln>
                  <a:noFill/>
                </a:ln>
                <a:solidFill>
                  <a:srgbClr val="3A3A3A"/>
                </a:solidFill>
                <a:effectLst/>
                <a:latin typeface="Muli"/>
                <a:cs typeface="Arial" pitchFamily="34" charset="0"/>
              </a:rPr>
              <a:t>: is either local file or remote </a:t>
            </a:r>
            <a:r>
              <a:rPr kumimoji="0" lang="en-US" sz="2400" b="0" i="0" u="none" strike="noStrike" cap="none" normalizeH="0" baseline="0" dirty="0" err="1" smtClean="0">
                <a:ln>
                  <a:noFill/>
                </a:ln>
                <a:solidFill>
                  <a:srgbClr val="3A3A3A"/>
                </a:solidFill>
                <a:effectLst/>
                <a:latin typeface="Muli"/>
                <a:cs typeface="Arial" pitchFamily="34" charset="0"/>
              </a:rPr>
              <a:t>rsyslog</a:t>
            </a:r>
            <a:r>
              <a:rPr kumimoji="0" lang="en-US" sz="2400" b="0" i="0" u="none" strike="noStrike" cap="none" normalizeH="0" baseline="0" dirty="0" smtClean="0">
                <a:ln>
                  <a:noFill/>
                </a:ln>
                <a:solidFill>
                  <a:srgbClr val="3A3A3A"/>
                </a:solidFill>
                <a:effectLst/>
                <a:latin typeface="Muli"/>
                <a:cs typeface="Arial" pitchFamily="34" charset="0"/>
              </a:rPr>
              <a:t> server (defined in the form   </a:t>
            </a:r>
            <a:r>
              <a:rPr kumimoji="0" lang="en-US" sz="2400" b="0" i="0" u="none" strike="noStrike" cap="none" normalizeH="0" baseline="0" dirty="0" err="1" smtClean="0">
                <a:ln>
                  <a:noFill/>
                </a:ln>
                <a:solidFill>
                  <a:srgbClr val="3A3A3A"/>
                </a:solidFill>
                <a:effectLst/>
                <a:latin typeface="Muli"/>
                <a:cs typeface="Arial" pitchFamily="34" charset="0"/>
              </a:rPr>
              <a:t>IP:port</a:t>
            </a:r>
            <a:r>
              <a:rPr kumimoji="0" lang="en-US" sz="2400" b="0" i="0" u="none" strike="noStrike" cap="none" normalizeH="0" baseline="0" dirty="0" smtClean="0">
                <a:ln>
                  <a:noFill/>
                </a:ln>
                <a:solidFill>
                  <a:srgbClr val="3A3A3A"/>
                </a:solidFill>
                <a:effectLst/>
                <a:latin typeface="Muli"/>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408873" y="1705386"/>
            <a:ext cx="11663802" cy="1200329"/>
          </a:xfrm>
          <a:prstGeom prst="rect">
            <a:avLst/>
          </a:prstGeom>
        </p:spPr>
        <p:txBody>
          <a:bodyPr wrap="square">
            <a:spAutoFit/>
          </a:bodyPr>
          <a:lstStyle/>
          <a:p>
            <a:pPr marL="342900" indent="-342900">
              <a:buFont typeface="Wingdings" pitchFamily="2" charset="2"/>
              <a:buChar char="q"/>
            </a:pPr>
            <a:r>
              <a:rPr lang="en-US" sz="2400" dirty="0"/>
              <a:t>We will use the following </a:t>
            </a:r>
            <a:r>
              <a:rPr lang="en-US" sz="2400" b="1" dirty="0" err="1"/>
              <a:t>ruleset</a:t>
            </a:r>
            <a:r>
              <a:rPr lang="en-US" sz="2400" dirty="0"/>
              <a:t> for collecting logs from remote hosts, using the </a:t>
            </a:r>
            <a:r>
              <a:rPr lang="en-US" sz="2400" b="1" dirty="0" err="1"/>
              <a:t>RemoteLogs</a:t>
            </a:r>
            <a:r>
              <a:rPr lang="en-US" sz="2400" dirty="0"/>
              <a:t> template. Note that these rules must come before any rules for processing local messages, as shown in the screenshot.</a:t>
            </a:r>
            <a:endParaRPr lang="en-US" sz="2400" dirty="0"/>
          </a:p>
        </p:txBody>
      </p:sp>
      <p:pic>
        <p:nvPicPr>
          <p:cNvPr id="2048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06904" y="3199552"/>
            <a:ext cx="6844048" cy="80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1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20736" y="2070413"/>
            <a:ext cx="6467475" cy="410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713621" y="1787990"/>
            <a:ext cx="11359054" cy="3785652"/>
          </a:xfrm>
          <a:prstGeom prst="rect">
            <a:avLst/>
          </a:prstGeom>
        </p:spPr>
        <p:txBody>
          <a:bodyPr wrap="square">
            <a:spAutoFit/>
          </a:bodyPr>
          <a:lstStyle/>
          <a:p>
            <a:pPr marL="342900" indent="-342900">
              <a:buFont typeface="Wingdings" pitchFamily="2" charset="2"/>
              <a:buChar char="q"/>
            </a:pPr>
            <a:r>
              <a:rPr lang="en-US" sz="2400" dirty="0"/>
              <a:t>Looking at the above </a:t>
            </a:r>
            <a:r>
              <a:rPr lang="en-US" sz="2400" b="1" dirty="0" err="1"/>
              <a:t>ruleset</a:t>
            </a:r>
            <a:r>
              <a:rPr lang="en-US" sz="2400" dirty="0"/>
              <a:t>, the first rule is </a:t>
            </a:r>
            <a:r>
              <a:rPr lang="en-US" sz="2400" b="1" dirty="0"/>
              <a:t>“$template </a:t>
            </a:r>
            <a:r>
              <a:rPr lang="en-US" sz="2400" b="1" dirty="0" err="1"/>
              <a:t>RemoteLogs</a:t>
            </a:r>
            <a:r>
              <a:rPr lang="en-US" sz="2400" b="1" dirty="0"/>
              <a:t>,”/</a:t>
            </a:r>
            <a:r>
              <a:rPr lang="en-US" sz="2400" b="1" dirty="0" err="1"/>
              <a:t>var</a:t>
            </a:r>
            <a:r>
              <a:rPr lang="en-US" sz="2400" b="1" dirty="0"/>
              <a:t>/log/%HOSTNAME%/%PROGRAMNAME%.log</a:t>
            </a:r>
            <a:r>
              <a:rPr lang="en-US" sz="2400" b="1" dirty="0" smtClean="0"/>
              <a:t>””</a:t>
            </a:r>
            <a:r>
              <a:rPr lang="en-US" sz="2400" dirty="0" smtClean="0"/>
              <a:t>.</a:t>
            </a:r>
          </a:p>
          <a:p>
            <a:endParaRPr lang="en-US" sz="2400" dirty="0"/>
          </a:p>
          <a:p>
            <a:pPr marL="342900" indent="-342900">
              <a:buFont typeface="Wingdings" pitchFamily="2" charset="2"/>
              <a:buChar char="q"/>
            </a:pPr>
            <a:r>
              <a:rPr lang="en-US" sz="2400" dirty="0"/>
              <a:t>The directive </a:t>
            </a:r>
            <a:r>
              <a:rPr lang="en-US" sz="2400" b="1" dirty="0"/>
              <a:t>$template</a:t>
            </a:r>
            <a:r>
              <a:rPr lang="en-US" sz="2400" dirty="0"/>
              <a:t> tells </a:t>
            </a:r>
            <a:r>
              <a:rPr lang="en-US" sz="2400" dirty="0" err="1"/>
              <a:t>rsyslog</a:t>
            </a:r>
            <a:r>
              <a:rPr lang="en-US" sz="2400" dirty="0"/>
              <a:t> daemon to gather and write all of the received remote messages to distinct logs under </a:t>
            </a:r>
            <a:r>
              <a:rPr lang="en-US" sz="2400" b="1" dirty="0"/>
              <a:t>/</a:t>
            </a:r>
            <a:r>
              <a:rPr lang="en-US" sz="2400" b="1" dirty="0" err="1"/>
              <a:t>var</a:t>
            </a:r>
            <a:r>
              <a:rPr lang="en-US" sz="2400" b="1" dirty="0"/>
              <a:t>/log</a:t>
            </a:r>
            <a:r>
              <a:rPr lang="en-US" sz="2400" dirty="0"/>
              <a:t>, based on the </a:t>
            </a:r>
            <a:r>
              <a:rPr lang="en-US" sz="2400" b="1" dirty="0"/>
              <a:t>hostname</a:t>
            </a:r>
            <a:r>
              <a:rPr lang="en-US" sz="2400" dirty="0"/>
              <a:t> (client machine name) and remote client facility (program/application) that generated the messages as defined by the settings present in the template </a:t>
            </a:r>
            <a:r>
              <a:rPr lang="en-US" sz="2400" b="1" dirty="0" err="1"/>
              <a:t>RemoteLogs</a:t>
            </a:r>
            <a:r>
              <a:rPr lang="en-US" sz="2400" dirty="0" smtClean="0"/>
              <a:t>.</a:t>
            </a:r>
          </a:p>
          <a:p>
            <a:endParaRPr lang="en-US" sz="2400" dirty="0"/>
          </a:p>
          <a:p>
            <a:pPr marL="342900" indent="-342900">
              <a:buFont typeface="Wingdings" pitchFamily="2" charset="2"/>
              <a:buChar char="q"/>
            </a:pPr>
            <a:r>
              <a:rPr lang="en-US" sz="2400" dirty="0"/>
              <a:t>The second line </a:t>
            </a:r>
            <a:r>
              <a:rPr lang="en-US" sz="2400" b="1" dirty="0"/>
              <a:t>“*.* ?</a:t>
            </a:r>
            <a:r>
              <a:rPr lang="en-US" sz="2400" b="1" dirty="0" err="1"/>
              <a:t>RemoteLogs</a:t>
            </a:r>
            <a:r>
              <a:rPr lang="en-US" sz="2400" b="1" dirty="0"/>
              <a:t>”</a:t>
            </a:r>
            <a:r>
              <a:rPr lang="en-US" sz="2400" dirty="0"/>
              <a:t> means record messages from all facilities at all severity levels using the </a:t>
            </a:r>
            <a:r>
              <a:rPr lang="en-US" sz="2400" b="1" dirty="0" err="1"/>
              <a:t>RemoteLogs</a:t>
            </a:r>
            <a:r>
              <a:rPr lang="en-US" sz="2400" dirty="0"/>
              <a:t> template configuration</a:t>
            </a:r>
            <a:r>
              <a:rPr lang="en-US" sz="2400" dirty="0" smtClean="0"/>
              <a:t>.</a:t>
            </a:r>
            <a:endParaRPr lang="en-US" sz="2400" dirty="0"/>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611211" y="1647283"/>
            <a:ext cx="11461463" cy="3046988"/>
          </a:xfrm>
          <a:prstGeom prst="rect">
            <a:avLst/>
          </a:prstGeom>
        </p:spPr>
        <p:txBody>
          <a:bodyPr wrap="square">
            <a:spAutoFit/>
          </a:bodyPr>
          <a:lstStyle/>
          <a:p>
            <a:pPr marL="342900" indent="-342900">
              <a:buFont typeface="Wingdings" pitchFamily="2" charset="2"/>
              <a:buChar char="q"/>
            </a:pPr>
            <a:r>
              <a:rPr lang="en-US" sz="2400" dirty="0"/>
              <a:t>The final line </a:t>
            </a:r>
            <a:r>
              <a:rPr lang="en-US" sz="2400" b="1" dirty="0"/>
              <a:t>“&amp; ~”</a:t>
            </a:r>
            <a:r>
              <a:rPr lang="en-US" sz="2400" dirty="0"/>
              <a:t> instructs </a:t>
            </a:r>
            <a:r>
              <a:rPr lang="en-US" sz="2400" dirty="0" err="1"/>
              <a:t>rsyslog</a:t>
            </a:r>
            <a:r>
              <a:rPr lang="en-US" sz="2400" dirty="0"/>
              <a:t> to stop processing the messages once it is written to a file. </a:t>
            </a:r>
            <a:endParaRPr lang="en-US" sz="2400" dirty="0" smtClean="0"/>
          </a:p>
          <a:p>
            <a:pPr marL="342900" indent="-342900">
              <a:buFont typeface="Wingdings" pitchFamily="2" charset="2"/>
              <a:buChar char="q"/>
            </a:pPr>
            <a:r>
              <a:rPr lang="en-US" sz="2400" dirty="0" smtClean="0"/>
              <a:t>If </a:t>
            </a:r>
            <a:r>
              <a:rPr lang="en-US" sz="2400" dirty="0"/>
              <a:t>you don’t include </a:t>
            </a:r>
            <a:r>
              <a:rPr lang="en-US" sz="2400" b="1" dirty="0"/>
              <a:t>“&amp; ~”</a:t>
            </a:r>
            <a:r>
              <a:rPr lang="en-US" sz="2400" dirty="0"/>
              <a:t>, messages will instead be </a:t>
            </a:r>
            <a:r>
              <a:rPr lang="en-US" sz="2400" dirty="0" err="1"/>
              <a:t>be</a:t>
            </a:r>
            <a:r>
              <a:rPr lang="en-US" sz="2400" dirty="0"/>
              <a:t> written to the local files.</a:t>
            </a:r>
          </a:p>
          <a:p>
            <a:r>
              <a:rPr lang="en-US" sz="2400" dirty="0"/>
              <a:t>There are many other templates that you can use, for more information, see the </a:t>
            </a:r>
            <a:r>
              <a:rPr lang="en-US" sz="2400" dirty="0" err="1"/>
              <a:t>rsyslog</a:t>
            </a:r>
            <a:r>
              <a:rPr lang="en-US" sz="2400" dirty="0"/>
              <a:t> configuration man page (</a:t>
            </a:r>
            <a:r>
              <a:rPr lang="en-US" sz="2400" b="1" dirty="0"/>
              <a:t>man </a:t>
            </a:r>
            <a:r>
              <a:rPr lang="en-US" sz="2400" b="1" dirty="0" err="1"/>
              <a:t>rsyslog.conf</a:t>
            </a:r>
            <a:r>
              <a:rPr lang="en-US" sz="2400" dirty="0"/>
              <a:t>) or refer to the </a:t>
            </a:r>
            <a:r>
              <a:rPr lang="en-US" sz="2400" u="sng" dirty="0" err="1">
                <a:hlinkClick r:id="rId6"/>
              </a:rPr>
              <a:t>Rsyslog</a:t>
            </a:r>
            <a:r>
              <a:rPr lang="en-US" sz="2400" u="sng" dirty="0">
                <a:hlinkClick r:id="rId6"/>
              </a:rPr>
              <a:t> online documentation</a:t>
            </a:r>
            <a:r>
              <a:rPr lang="en-US" sz="2400" dirty="0"/>
              <a:t>.</a:t>
            </a:r>
          </a:p>
          <a:p>
            <a:r>
              <a:rPr lang="en-US" sz="2400" dirty="0"/>
              <a:t>That’s it with configuring the </a:t>
            </a:r>
            <a:r>
              <a:rPr lang="en-US" sz="2400" dirty="0" err="1"/>
              <a:t>rsyslog</a:t>
            </a:r>
            <a:r>
              <a:rPr lang="en-US" sz="2400" dirty="0"/>
              <a:t> server</a:t>
            </a:r>
            <a:r>
              <a:rPr lang="en-US" sz="2400" dirty="0" smtClean="0"/>
              <a:t>.</a:t>
            </a:r>
          </a:p>
          <a:p>
            <a:pPr marL="342900" indent="-342900">
              <a:buFont typeface="Wingdings" pitchFamily="2" charset="2"/>
              <a:buChar char="q"/>
            </a:pPr>
            <a:r>
              <a:rPr lang="en-US" sz="2400" dirty="0" smtClean="0"/>
              <a:t> </a:t>
            </a:r>
            <a:r>
              <a:rPr lang="en-US" sz="2400" dirty="0"/>
              <a:t>Save and close the configuration file. To apply the recent changes, restart </a:t>
            </a:r>
            <a:r>
              <a:rPr lang="en-US" sz="2400" dirty="0" err="1"/>
              <a:t>rsyslog</a:t>
            </a:r>
            <a:r>
              <a:rPr lang="en-US" sz="2400" dirty="0"/>
              <a:t> daemon with the following command.</a:t>
            </a:r>
            <a:endParaRPr lang="en-US" sz="2400" dirty="0"/>
          </a:p>
        </p:txBody>
      </p:sp>
      <p:pic>
        <p:nvPicPr>
          <p:cNvPr id="2150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97051" y="4914356"/>
            <a:ext cx="5068156" cy="456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9" name="Rectangle 8"/>
          <p:cNvSpPr/>
          <p:nvPr/>
        </p:nvSpPr>
        <p:spPr>
          <a:xfrm>
            <a:off x="611211" y="1743157"/>
            <a:ext cx="11461463" cy="1200329"/>
          </a:xfrm>
          <a:prstGeom prst="rect">
            <a:avLst/>
          </a:prstGeom>
        </p:spPr>
        <p:txBody>
          <a:bodyPr wrap="square">
            <a:spAutoFit/>
          </a:bodyPr>
          <a:lstStyle/>
          <a:p>
            <a:pPr marL="342900" indent="-342900">
              <a:buFont typeface="Wingdings" pitchFamily="2" charset="2"/>
              <a:buChar char="q"/>
            </a:pPr>
            <a:r>
              <a:rPr lang="en-US" sz="2400" dirty="0"/>
              <a:t>Now verify the </a:t>
            </a:r>
            <a:r>
              <a:rPr lang="en-US" sz="2400" dirty="0" err="1"/>
              <a:t>rsyslog</a:t>
            </a:r>
            <a:r>
              <a:rPr lang="en-US" sz="2400" dirty="0"/>
              <a:t> network sockets. Use the </a:t>
            </a:r>
            <a:r>
              <a:rPr lang="en-US" sz="2400" b="1" dirty="0" err="1"/>
              <a:t>ss</a:t>
            </a:r>
            <a:r>
              <a:rPr lang="en-US" sz="2400" b="1" dirty="0"/>
              <a:t> command</a:t>
            </a:r>
            <a:r>
              <a:rPr lang="en-US" sz="2400" dirty="0"/>
              <a:t> (or </a:t>
            </a:r>
            <a:r>
              <a:rPr lang="en-US" sz="2400" u="sng" dirty="0" err="1">
                <a:hlinkClick r:id="rId6"/>
              </a:rPr>
              <a:t>netstat</a:t>
            </a:r>
            <a:r>
              <a:rPr lang="en-US" sz="2400" dirty="0"/>
              <a:t> with the same flags) command and pipe the output to </a:t>
            </a:r>
            <a:r>
              <a:rPr lang="en-US" sz="2400" b="1" u="sng" dirty="0" err="1">
                <a:hlinkClick r:id="rId7"/>
              </a:rPr>
              <a:t>grep</a:t>
            </a:r>
            <a:r>
              <a:rPr lang="en-US" sz="2400" b="1" u="sng" dirty="0">
                <a:hlinkClick r:id="rId7"/>
              </a:rPr>
              <a:t> to filter</a:t>
            </a:r>
            <a:r>
              <a:rPr lang="en-US" sz="2400" dirty="0"/>
              <a:t> out </a:t>
            </a:r>
            <a:r>
              <a:rPr lang="en-US" sz="2400" dirty="0" err="1"/>
              <a:t>rsyslogd</a:t>
            </a:r>
            <a:r>
              <a:rPr lang="en-US" sz="2400" dirty="0"/>
              <a:t> connections</a:t>
            </a:r>
            <a:r>
              <a:rPr lang="en-US" sz="2400" dirty="0" smtClean="0"/>
              <a:t>.</a:t>
            </a:r>
          </a:p>
          <a:p>
            <a:pPr marL="342900" indent="-342900">
              <a:buFont typeface="Wingdings" pitchFamily="2" charset="2"/>
              <a:buChar char="q"/>
            </a:pPr>
            <a:endParaRPr lang="en-US" sz="2400" dirty="0"/>
          </a:p>
        </p:txBody>
      </p:sp>
      <p:pic>
        <p:nvPicPr>
          <p:cNvPr id="2253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82960" y="2791086"/>
            <a:ext cx="5722474" cy="454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9839" y="3802748"/>
            <a:ext cx="10797313" cy="1413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53181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611212" y="1843886"/>
            <a:ext cx="11353261" cy="830997"/>
          </a:xfrm>
          <a:prstGeom prst="rect">
            <a:avLst/>
          </a:prstGeom>
        </p:spPr>
        <p:txBody>
          <a:bodyPr wrap="square">
            <a:spAutoFit/>
          </a:bodyPr>
          <a:lstStyle/>
          <a:p>
            <a:pPr marL="342900" indent="-342900">
              <a:buFont typeface="Wingdings" pitchFamily="2" charset="2"/>
              <a:buChar char="q"/>
            </a:pPr>
            <a:r>
              <a:rPr lang="en-US" sz="2400" dirty="0"/>
              <a:t>I</a:t>
            </a:r>
            <a:r>
              <a:rPr lang="en-US" sz="2400" dirty="0" smtClean="0"/>
              <a:t>f </a:t>
            </a:r>
            <a:r>
              <a:rPr lang="en-US" sz="2400" dirty="0"/>
              <a:t>the system has firewall enabled, you need to open port </a:t>
            </a:r>
            <a:r>
              <a:rPr lang="en-US" sz="2400" b="1" dirty="0"/>
              <a:t>514</a:t>
            </a:r>
            <a:r>
              <a:rPr lang="en-US" sz="2400" dirty="0"/>
              <a:t> to allow both </a:t>
            </a:r>
            <a:r>
              <a:rPr lang="en-US" sz="2400" b="1" dirty="0"/>
              <a:t>UDP/TCP</a:t>
            </a:r>
            <a:r>
              <a:rPr lang="en-US" sz="2400" dirty="0"/>
              <a:t> connections to the </a:t>
            </a:r>
            <a:r>
              <a:rPr lang="en-US" sz="2400" dirty="0" err="1"/>
              <a:t>rsyslog</a:t>
            </a:r>
            <a:r>
              <a:rPr lang="en-US" sz="2400" dirty="0"/>
              <a:t> server, by running.</a:t>
            </a:r>
            <a:endParaRPr lang="en-US" sz="2400" dirty="0"/>
          </a:p>
        </p:txBody>
      </p:sp>
      <p:pic>
        <p:nvPicPr>
          <p:cNvPr id="2355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1949" y="2966757"/>
            <a:ext cx="6010921" cy="1095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2301467" y="1736364"/>
            <a:ext cx="8154220" cy="461665"/>
          </a:xfrm>
          <a:prstGeom prst="rect">
            <a:avLst/>
          </a:prstGeom>
        </p:spPr>
        <p:txBody>
          <a:bodyPr wrap="none">
            <a:spAutoFit/>
          </a:bodyPr>
          <a:lstStyle/>
          <a:p>
            <a:r>
              <a:rPr lang="en-US" sz="2400" b="1" dirty="0" smtClean="0">
                <a:solidFill>
                  <a:srgbClr val="92D050"/>
                </a:solidFill>
              </a:rPr>
              <a:t>How </a:t>
            </a:r>
            <a:r>
              <a:rPr lang="en-US" sz="2400" b="1" dirty="0">
                <a:solidFill>
                  <a:srgbClr val="92D050"/>
                </a:solidFill>
              </a:rPr>
              <a:t>to Configure </a:t>
            </a:r>
            <a:r>
              <a:rPr lang="en-US" sz="2400" b="1" dirty="0" err="1">
                <a:solidFill>
                  <a:srgbClr val="92D050"/>
                </a:solidFill>
              </a:rPr>
              <a:t>Rsyslog</a:t>
            </a:r>
            <a:r>
              <a:rPr lang="en-US" sz="2400" b="1" dirty="0">
                <a:solidFill>
                  <a:srgbClr val="92D050"/>
                </a:solidFill>
              </a:rPr>
              <a:t> Client to Send Logs to </a:t>
            </a:r>
            <a:r>
              <a:rPr lang="en-US" sz="2400" b="1" dirty="0" err="1">
                <a:solidFill>
                  <a:srgbClr val="92D050"/>
                </a:solidFill>
              </a:rPr>
              <a:t>Rsyslog</a:t>
            </a:r>
            <a:r>
              <a:rPr lang="en-US" sz="2400" b="1" dirty="0">
                <a:solidFill>
                  <a:srgbClr val="92D050"/>
                </a:solidFill>
              </a:rPr>
              <a:t> Server</a:t>
            </a:r>
          </a:p>
        </p:txBody>
      </p:sp>
      <p:sp>
        <p:nvSpPr>
          <p:cNvPr id="9" name="Rectangle 8"/>
          <p:cNvSpPr/>
          <p:nvPr/>
        </p:nvSpPr>
        <p:spPr>
          <a:xfrm>
            <a:off x="922985" y="2459504"/>
            <a:ext cx="11149689" cy="830997"/>
          </a:xfrm>
          <a:prstGeom prst="rect">
            <a:avLst/>
          </a:prstGeom>
        </p:spPr>
        <p:txBody>
          <a:bodyPr wrap="square">
            <a:spAutoFit/>
          </a:bodyPr>
          <a:lstStyle/>
          <a:p>
            <a:pPr marL="342900" indent="-342900">
              <a:buFont typeface="Wingdings" pitchFamily="2" charset="2"/>
              <a:buChar char="q"/>
            </a:pPr>
            <a:r>
              <a:rPr lang="en-US" sz="2400" dirty="0"/>
              <a:t>Now on the client system, check if the </a:t>
            </a:r>
            <a:r>
              <a:rPr lang="en-US" sz="2400" dirty="0" err="1"/>
              <a:t>rsyslog</a:t>
            </a:r>
            <a:r>
              <a:rPr lang="en-US" sz="2400" dirty="0"/>
              <a:t> service is running or not with the following command.</a:t>
            </a:r>
            <a:endParaRPr lang="en-US" sz="2400" dirty="0"/>
          </a:p>
        </p:txBody>
      </p:sp>
      <p:pic>
        <p:nvPicPr>
          <p:cNvPr id="2457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5039" y="3299228"/>
            <a:ext cx="5291661" cy="520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878346" y="4383659"/>
            <a:ext cx="10882390" cy="461665"/>
          </a:xfrm>
          <a:prstGeom prst="rect">
            <a:avLst/>
          </a:prstGeom>
        </p:spPr>
        <p:txBody>
          <a:bodyPr wrap="square">
            <a:spAutoFit/>
          </a:bodyPr>
          <a:lstStyle/>
          <a:p>
            <a:pPr marL="342900" indent="-342900">
              <a:buFont typeface="Wingdings" pitchFamily="2" charset="2"/>
              <a:buChar char="q"/>
            </a:pPr>
            <a:r>
              <a:rPr lang="en-US" sz="2400" dirty="0"/>
              <a:t>If it’s not installed, install it and start the service as shown earlier on.</a:t>
            </a:r>
            <a:endParaRPr lang="en-US" sz="2400" dirty="0"/>
          </a:p>
        </p:txBody>
      </p:sp>
      <p:pic>
        <p:nvPicPr>
          <p:cNvPr id="2457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42496" y="5123444"/>
            <a:ext cx="5669003" cy="1251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536510" y="1843886"/>
            <a:ext cx="10754927" cy="830997"/>
          </a:xfrm>
          <a:prstGeom prst="rect">
            <a:avLst/>
          </a:prstGeom>
        </p:spPr>
        <p:txBody>
          <a:bodyPr wrap="square">
            <a:spAutoFit/>
          </a:bodyPr>
          <a:lstStyle/>
          <a:p>
            <a:pPr marL="342900" indent="-342900">
              <a:buFont typeface="Wingdings" pitchFamily="2" charset="2"/>
              <a:buChar char="q"/>
            </a:pPr>
            <a:r>
              <a:rPr lang="en-US" sz="2400" dirty="0"/>
              <a:t>Once the </a:t>
            </a:r>
            <a:r>
              <a:rPr lang="en-US" sz="2400" b="1" dirty="0" err="1">
                <a:solidFill>
                  <a:srgbClr val="92D050"/>
                </a:solidFill>
              </a:rPr>
              <a:t>rsyslog</a:t>
            </a:r>
            <a:r>
              <a:rPr lang="en-US" sz="2400" b="1" dirty="0">
                <a:solidFill>
                  <a:srgbClr val="92D050"/>
                </a:solidFill>
              </a:rPr>
              <a:t> service </a:t>
            </a:r>
            <a:r>
              <a:rPr lang="en-US" sz="2400" dirty="0"/>
              <a:t>is up and running, open the main configuration file where you will perform changes to the default configuration.</a:t>
            </a:r>
            <a:endParaRPr lang="en-US" sz="2400" dirty="0"/>
          </a:p>
        </p:txBody>
      </p:sp>
      <p:pic>
        <p:nvPicPr>
          <p:cNvPr id="2560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58507" y="3091733"/>
            <a:ext cx="5815683" cy="445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910107" y="4122707"/>
            <a:ext cx="11162568" cy="1200329"/>
          </a:xfrm>
          <a:prstGeom prst="rect">
            <a:avLst/>
          </a:prstGeom>
        </p:spPr>
        <p:txBody>
          <a:bodyPr wrap="square">
            <a:spAutoFit/>
          </a:bodyPr>
          <a:lstStyle/>
          <a:p>
            <a:pPr marL="342900" indent="-342900">
              <a:buFont typeface="Wingdings" pitchFamily="2" charset="2"/>
              <a:buChar char="q"/>
            </a:pPr>
            <a:r>
              <a:rPr lang="en-US" sz="2400" dirty="0"/>
              <a:t>To force the </a:t>
            </a:r>
            <a:r>
              <a:rPr lang="en-US" sz="2400" dirty="0" err="1"/>
              <a:t>rsyslog</a:t>
            </a:r>
            <a:r>
              <a:rPr lang="en-US" sz="2400" dirty="0"/>
              <a:t> daemon to act as a log client and forward all locally generated log messages to the remote </a:t>
            </a:r>
            <a:r>
              <a:rPr lang="en-US" sz="2400" dirty="0" err="1"/>
              <a:t>rsyslog</a:t>
            </a:r>
            <a:r>
              <a:rPr lang="en-US" sz="2400" dirty="0"/>
              <a:t> server, add this forwarding rule, at the end of the file as shown </a:t>
            </a:r>
            <a:endParaRPr lang="en-US" sz="2400" dirty="0"/>
          </a:p>
        </p:txBody>
      </p:sp>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266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2220" y="1640978"/>
            <a:ext cx="8670891" cy="2366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713620" y="4368754"/>
            <a:ext cx="11047115" cy="830997"/>
          </a:xfrm>
          <a:prstGeom prst="rect">
            <a:avLst/>
          </a:prstGeom>
        </p:spPr>
        <p:txBody>
          <a:bodyPr wrap="square">
            <a:spAutoFit/>
          </a:bodyPr>
          <a:lstStyle/>
          <a:p>
            <a:pPr marL="285750" indent="-285750">
              <a:buFont typeface="Wingdings" pitchFamily="2" charset="2"/>
              <a:buChar char="q"/>
            </a:pPr>
            <a:r>
              <a:rPr lang="en-US" sz="2400" dirty="0"/>
              <a:t>Save the changes and close the configuration file. To apply the above settings, restart the </a:t>
            </a:r>
            <a:r>
              <a:rPr lang="en-US" sz="2400" dirty="0" err="1"/>
              <a:t>rsyslog</a:t>
            </a:r>
            <a:r>
              <a:rPr lang="en-US" sz="2400" dirty="0"/>
              <a:t> daemon.</a:t>
            </a:r>
            <a:endParaRPr lang="en-US" sz="2400" dirty="0"/>
          </a:p>
        </p:txBody>
      </p:sp>
      <p:pic>
        <p:nvPicPr>
          <p:cNvPr id="266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27953" y="5294210"/>
            <a:ext cx="6094938" cy="604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2496368" y="1616890"/>
            <a:ext cx="8310352" cy="523220"/>
          </a:xfrm>
          <a:prstGeom prst="rect">
            <a:avLst/>
          </a:prstGeom>
        </p:spPr>
        <p:txBody>
          <a:bodyPr wrap="none">
            <a:spAutoFit/>
          </a:bodyPr>
          <a:lstStyle/>
          <a:p>
            <a:r>
              <a:rPr lang="en-US" sz="2800" b="1" dirty="0" smtClean="0"/>
              <a:t>How to Monitor Remote Logging on the </a:t>
            </a:r>
            <a:r>
              <a:rPr lang="en-US" sz="2800" b="1" dirty="0" err="1" smtClean="0"/>
              <a:t>Rsyslog</a:t>
            </a:r>
            <a:r>
              <a:rPr lang="en-US" sz="2800" b="1" dirty="0" smtClean="0"/>
              <a:t> Server</a:t>
            </a:r>
            <a:endParaRPr lang="en-US" sz="2800" b="1" dirty="0"/>
          </a:p>
        </p:txBody>
      </p:sp>
      <p:sp>
        <p:nvSpPr>
          <p:cNvPr id="9" name="Rectangle 8"/>
          <p:cNvSpPr/>
          <p:nvPr/>
        </p:nvSpPr>
        <p:spPr>
          <a:xfrm>
            <a:off x="708338" y="2435927"/>
            <a:ext cx="11052398" cy="1938992"/>
          </a:xfrm>
          <a:prstGeom prst="rect">
            <a:avLst/>
          </a:prstGeom>
        </p:spPr>
        <p:txBody>
          <a:bodyPr wrap="square">
            <a:spAutoFit/>
          </a:bodyPr>
          <a:lstStyle/>
          <a:p>
            <a:pPr marL="342900" indent="-342900">
              <a:buFont typeface="Wingdings" pitchFamily="2" charset="2"/>
              <a:buChar char="q"/>
            </a:pPr>
            <a:r>
              <a:rPr lang="en-US" sz="2400" dirty="0"/>
              <a:t>The final step is to verify if the </a:t>
            </a:r>
            <a:r>
              <a:rPr lang="en-US" sz="2400" dirty="0" err="1"/>
              <a:t>rsyslog</a:t>
            </a:r>
            <a:r>
              <a:rPr lang="en-US" sz="2400" dirty="0"/>
              <a:t> is actually receiving and logging messages from the client, under </a:t>
            </a:r>
            <a:r>
              <a:rPr lang="en-US" sz="2400" b="1" dirty="0"/>
              <a:t>/</a:t>
            </a:r>
            <a:r>
              <a:rPr lang="en-US" sz="2400" b="1" dirty="0" err="1"/>
              <a:t>var</a:t>
            </a:r>
            <a:r>
              <a:rPr lang="en-US" sz="2400" b="1" dirty="0"/>
              <a:t>/log</a:t>
            </a:r>
            <a:r>
              <a:rPr lang="en-US" sz="2400" dirty="0"/>
              <a:t>, in the form </a:t>
            </a:r>
            <a:r>
              <a:rPr lang="en-US" sz="2400" b="1" dirty="0"/>
              <a:t>hostname/programname.log</a:t>
            </a:r>
            <a:r>
              <a:rPr lang="en-US" sz="2400" dirty="0" smtClean="0"/>
              <a:t>.</a:t>
            </a:r>
          </a:p>
          <a:p>
            <a:endParaRPr lang="en-US" sz="2400" dirty="0"/>
          </a:p>
          <a:p>
            <a:pPr marL="342900" indent="-342900">
              <a:buFont typeface="Wingdings" pitchFamily="2" charset="2"/>
              <a:buChar char="q"/>
            </a:pPr>
            <a:r>
              <a:rPr lang="en-US" sz="2400" dirty="0"/>
              <a:t>Run a </a:t>
            </a:r>
            <a:r>
              <a:rPr lang="en-US" sz="2400" u="sng" dirty="0" err="1">
                <a:hlinkClick r:id="rId6"/>
              </a:rPr>
              <a:t>ls</a:t>
            </a:r>
            <a:r>
              <a:rPr lang="en-US" sz="2400" u="sng" dirty="0">
                <a:hlinkClick r:id="rId6"/>
              </a:rPr>
              <a:t> command</a:t>
            </a:r>
            <a:r>
              <a:rPr lang="en-US" sz="2400" dirty="0"/>
              <a:t> to long listing of the parent logs directory and check if there is a directory called </a:t>
            </a:r>
            <a:r>
              <a:rPr lang="en-US" sz="2400" b="1" dirty="0"/>
              <a:t>ip-172.31.21.58</a:t>
            </a:r>
            <a:r>
              <a:rPr lang="en-US" sz="2400" dirty="0"/>
              <a:t> (or whatever your client machine’s hostname is).</a:t>
            </a:r>
          </a:p>
        </p:txBody>
      </p:sp>
      <p:pic>
        <p:nvPicPr>
          <p:cNvPr id="276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08224" y="4899494"/>
            <a:ext cx="4667584" cy="728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286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9413" y="1817062"/>
            <a:ext cx="8401050" cy="221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907108" y="4300402"/>
            <a:ext cx="8133189" cy="461665"/>
          </a:xfrm>
          <a:prstGeom prst="rect">
            <a:avLst/>
          </a:prstGeom>
        </p:spPr>
        <p:txBody>
          <a:bodyPr wrap="none">
            <a:spAutoFit/>
          </a:bodyPr>
          <a:lstStyle/>
          <a:p>
            <a:pPr marL="342900" indent="-342900">
              <a:buFont typeface="Wingdings" pitchFamily="2" charset="2"/>
              <a:buChar char="q"/>
            </a:pPr>
            <a:r>
              <a:rPr lang="en-US" sz="2400" dirty="0"/>
              <a:t>If the directory exists, check the log files inside it, by running.</a:t>
            </a:r>
            <a:endParaRPr lang="en-US" sz="2400" dirty="0"/>
          </a:p>
        </p:txBody>
      </p:sp>
      <p:pic>
        <p:nvPicPr>
          <p:cNvPr id="28675"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52243" y="4838872"/>
            <a:ext cx="6789056" cy="621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grpSp>
        <p:nvGrpSpPr>
          <p:cNvPr id="7" name="Group 6"/>
          <p:cNvGrpSpPr/>
          <p:nvPr/>
        </p:nvGrpSpPr>
        <p:grpSpPr>
          <a:xfrm>
            <a:off x="2048793" y="1989634"/>
            <a:ext cx="7121251" cy="3139910"/>
            <a:chOff x="2679572" y="2204822"/>
            <a:chExt cx="6812028" cy="2810263"/>
          </a:xfrm>
        </p:grpSpPr>
        <p:pic>
          <p:nvPicPr>
            <p:cNvPr id="296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79572" y="2612102"/>
              <a:ext cx="6812028" cy="2402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69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79572" y="2204822"/>
              <a:ext cx="6208640" cy="435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951327" y="1824283"/>
            <a:ext cx="11121347" cy="3416320"/>
          </a:xfrm>
          <a:prstGeom prst="rect">
            <a:avLst/>
          </a:prstGeom>
        </p:spPr>
        <p:txBody>
          <a:bodyPr wrap="square">
            <a:spAutoFit/>
          </a:bodyPr>
          <a:lstStyle/>
          <a:p>
            <a:pPr marL="342900" indent="-342900" fontAlgn="base">
              <a:buFont typeface="Wingdings" pitchFamily="2" charset="2"/>
              <a:buChar char="Ø"/>
            </a:pPr>
            <a:r>
              <a:rPr lang="en-US" sz="2400" b="1" dirty="0">
                <a:solidFill>
                  <a:srgbClr val="92D050"/>
                </a:solidFill>
              </a:rPr>
              <a:t>What is a Firewall?</a:t>
            </a:r>
            <a:r>
              <a:rPr lang="en-US" sz="2400" dirty="0">
                <a:solidFill>
                  <a:srgbClr val="92D050"/>
                </a:solidFill>
              </a:rPr>
              <a:t/>
            </a:r>
            <a:br>
              <a:rPr lang="en-US" sz="2400" dirty="0">
                <a:solidFill>
                  <a:srgbClr val="92D050"/>
                </a:solidFill>
              </a:rPr>
            </a:br>
            <a:r>
              <a:rPr lang="en-US" sz="2400" dirty="0"/>
              <a:t>Firewall is a network security system that filters and controls the traffic on a predetermined set of rules. This is an intermediary system between the device and the internet</a:t>
            </a:r>
            <a:r>
              <a:rPr lang="en-US" sz="2400" dirty="0" smtClean="0"/>
              <a:t>.</a:t>
            </a:r>
          </a:p>
          <a:p>
            <a:pPr marL="342900" indent="-342900" fontAlgn="base">
              <a:buFont typeface="Wingdings" pitchFamily="2" charset="2"/>
              <a:buChar char="Ø"/>
            </a:pPr>
            <a:endParaRPr lang="en-US" sz="2400" dirty="0"/>
          </a:p>
          <a:p>
            <a:pPr marL="342900" indent="-342900" fontAlgn="base">
              <a:buFont typeface="Wingdings" pitchFamily="2" charset="2"/>
              <a:buChar char="Ø"/>
            </a:pPr>
            <a:r>
              <a:rPr lang="en-US" sz="2400" dirty="0"/>
              <a:t>A firewall is a set of rules. When a data packet moves into or out of a protected network space, its contents (in particular, information about its origin, target, and the protocol it plans to use) are tested against the firewall rules to see if it should be allowed through. Here’s a simple example</a:t>
            </a:r>
            <a:r>
              <a:rPr lang="en-US" sz="2400" dirty="0" smtClean="0"/>
              <a:t>:</a:t>
            </a:r>
            <a:endParaRPr lang="en-US" sz="2400" dirty="0"/>
          </a:p>
        </p:txBody>
      </p:sp>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327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47838" y="1832556"/>
            <a:ext cx="9679943" cy="4156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3174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22425" y="1610200"/>
            <a:ext cx="10802117" cy="4565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9" name="Rectangle 2"/>
          <p:cNvSpPr>
            <a:spLocks noChangeArrowheads="1"/>
          </p:cNvSpPr>
          <p:nvPr/>
        </p:nvSpPr>
        <p:spPr bwMode="auto">
          <a:xfrm>
            <a:off x="611212" y="1282593"/>
            <a:ext cx="11356670" cy="4216539"/>
          </a:xfrm>
          <a:prstGeom prst="rect">
            <a:avLst/>
          </a:prstGeom>
          <a:noFill/>
          <a:ln>
            <a:noFill/>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B050"/>
                </a:solidFill>
                <a:effectLst/>
                <a:latin typeface="Red Hat Text"/>
                <a:cs typeface="Arial" pitchFamily="34" charset="0"/>
              </a:rPr>
              <a:t>Configure HTTP access using </a:t>
            </a:r>
            <a:r>
              <a:rPr kumimoji="0" lang="en-US" sz="2800" b="1" i="0" u="none" strike="noStrike" cap="none" normalizeH="0" baseline="0" dirty="0" err="1" smtClean="0">
                <a:ln>
                  <a:noFill/>
                </a:ln>
                <a:solidFill>
                  <a:srgbClr val="00B050"/>
                </a:solidFill>
                <a:effectLst/>
                <a:latin typeface="Red Hat Text"/>
                <a:cs typeface="Arial" pitchFamily="34" charset="0"/>
              </a:rPr>
              <a:t>firewalld</a:t>
            </a:r>
            <a:endParaRPr kumimoji="0" lang="en-US" sz="2800" b="1" i="0" u="none" strike="noStrike" cap="none" normalizeH="0" baseline="0" dirty="0" smtClean="0">
              <a:ln>
                <a:noFill/>
              </a:ln>
              <a:solidFill>
                <a:srgbClr val="00B050"/>
              </a:solidFill>
              <a:effectLst/>
              <a:latin typeface="Red Hat Text"/>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rgbClr val="000000"/>
              </a:solidFill>
              <a:effectLst/>
              <a:latin typeface="Red Hat Text"/>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Red Hat Text"/>
                <a:cs typeface="Arial" pitchFamily="34" charset="0"/>
              </a:rPr>
              <a:t>As you might have guessed from its name, </a:t>
            </a:r>
            <a:r>
              <a:rPr kumimoji="0" lang="en-US" sz="2400" b="0" i="0" u="none" strike="noStrike" cap="none" normalizeH="0" baseline="0" dirty="0" err="1" smtClean="0">
                <a:ln>
                  <a:noFill/>
                </a:ln>
                <a:solidFill>
                  <a:srgbClr val="000000"/>
                </a:solidFill>
                <a:effectLst/>
                <a:latin typeface="Red Hat Text"/>
                <a:cs typeface="Arial" pitchFamily="34" charset="0"/>
              </a:rPr>
              <a:t>firewalld</a:t>
            </a:r>
            <a:r>
              <a:rPr kumimoji="0" lang="en-US" sz="2400" b="0" i="0" u="none" strike="noStrike" cap="none" normalizeH="0" baseline="0" dirty="0" smtClean="0">
                <a:ln>
                  <a:noFill/>
                </a:ln>
                <a:solidFill>
                  <a:srgbClr val="000000"/>
                </a:solidFill>
                <a:effectLst/>
                <a:latin typeface="Red Hat Text"/>
                <a:cs typeface="Arial" pitchFamily="34" charset="0"/>
              </a:rPr>
              <a:t> is part of the </a:t>
            </a:r>
            <a:r>
              <a:rPr kumimoji="0" lang="en-US" sz="2400" b="0" i="0" u="none" strike="noStrike" cap="none" normalizeH="0" baseline="0" dirty="0" err="1" smtClean="0">
                <a:ln>
                  <a:noFill/>
                </a:ln>
                <a:solidFill>
                  <a:srgbClr val="0080A3"/>
                </a:solidFill>
                <a:effectLst/>
                <a:latin typeface="Red Hat Text"/>
                <a:cs typeface="Arial" pitchFamily="34" charset="0"/>
                <a:hlinkClick r:id="rId6"/>
              </a:rPr>
              <a:t>systemd</a:t>
            </a:r>
            <a:r>
              <a:rPr kumimoji="0" lang="en-US" sz="2400" b="0" i="0" u="none" strike="noStrike" cap="none" normalizeH="0" baseline="0" dirty="0" smtClean="0">
                <a:ln>
                  <a:noFill/>
                </a:ln>
                <a:solidFill>
                  <a:srgbClr val="000000"/>
                </a:solidFill>
                <a:effectLst/>
                <a:latin typeface="Red Hat Text"/>
                <a:cs typeface="Arial" pitchFamily="34" charset="0"/>
              </a:rPr>
              <a:t> family. </a:t>
            </a:r>
            <a:r>
              <a:rPr kumimoji="0" lang="en-US" sz="2400" b="0" i="0" u="none" strike="noStrike" cap="none" normalizeH="0" baseline="0" dirty="0" err="1" smtClean="0">
                <a:ln>
                  <a:noFill/>
                </a:ln>
                <a:solidFill>
                  <a:srgbClr val="000000"/>
                </a:solidFill>
                <a:effectLst/>
                <a:latin typeface="Red Hat Text"/>
                <a:cs typeface="Arial" pitchFamily="34" charset="0"/>
              </a:rPr>
              <a:t>Firewalld</a:t>
            </a:r>
            <a:r>
              <a:rPr kumimoji="0" lang="en-US" sz="2400" b="0" i="0" u="none" strike="noStrike" cap="none" normalizeH="0" baseline="0" dirty="0" smtClean="0">
                <a:ln>
                  <a:noFill/>
                </a:ln>
                <a:solidFill>
                  <a:srgbClr val="000000"/>
                </a:solidFill>
                <a:effectLst/>
                <a:latin typeface="Red Hat Text"/>
                <a:cs typeface="Arial" pitchFamily="34" charset="0"/>
              </a:rPr>
              <a:t> can be installed on </a:t>
            </a:r>
            <a:r>
              <a:rPr kumimoji="0" lang="en-US" sz="2400" b="0" i="0" u="none" strike="noStrike" cap="none" normalizeH="0" baseline="0" dirty="0" err="1" smtClean="0">
                <a:ln>
                  <a:noFill/>
                </a:ln>
                <a:solidFill>
                  <a:srgbClr val="000000"/>
                </a:solidFill>
                <a:effectLst/>
                <a:latin typeface="Red Hat Text"/>
                <a:cs typeface="Arial" pitchFamily="34" charset="0"/>
              </a:rPr>
              <a:t>Debian</a:t>
            </a:r>
            <a:r>
              <a:rPr kumimoji="0" lang="en-US" sz="2400" b="0" i="0" u="none" strike="noStrike" cap="none" normalizeH="0" baseline="0" dirty="0" smtClean="0">
                <a:ln>
                  <a:noFill/>
                </a:ln>
                <a:solidFill>
                  <a:srgbClr val="000000"/>
                </a:solidFill>
                <a:effectLst/>
                <a:latin typeface="Red Hat Text"/>
                <a:cs typeface="Arial" pitchFamily="34" charset="0"/>
              </a:rPr>
              <a:t>/Ubuntu machines, but it’s there by default on Red Hat and </a:t>
            </a:r>
            <a:r>
              <a:rPr kumimoji="0" lang="en-US" sz="2400" b="0" i="0" u="none" strike="noStrike" cap="none" normalizeH="0" baseline="0" dirty="0" err="1" smtClean="0">
                <a:ln>
                  <a:noFill/>
                </a:ln>
                <a:solidFill>
                  <a:srgbClr val="000000"/>
                </a:solidFill>
                <a:effectLst/>
                <a:latin typeface="Red Hat Text"/>
                <a:cs typeface="Arial" pitchFamily="34" charset="0"/>
              </a:rPr>
              <a:t>CentOS</a:t>
            </a:r>
            <a:r>
              <a:rPr kumimoji="0" lang="en-US" sz="2400" b="0" i="0" u="none" strike="noStrike" cap="none" normalizeH="0" baseline="0" dirty="0" smtClean="0">
                <a:ln>
                  <a:noFill/>
                </a:ln>
                <a:solidFill>
                  <a:srgbClr val="000000"/>
                </a:solidFill>
                <a:effectLst/>
                <a:latin typeface="Red Hat Text"/>
                <a:cs typeface="Arial" pitchFamily="34" charset="0"/>
              </a:rPr>
              <a:t>. If you’ve got a web server like Apache running on your machine, you can confirm that the firewall is working by browsing to your server’s web root. If the site is unreachable, then </a:t>
            </a:r>
            <a:r>
              <a:rPr kumimoji="0" lang="en-US" sz="2400" b="0" i="0" u="none" strike="noStrike" cap="none" normalizeH="0" baseline="0" dirty="0" err="1" smtClean="0">
                <a:ln>
                  <a:noFill/>
                </a:ln>
                <a:solidFill>
                  <a:srgbClr val="000000"/>
                </a:solidFill>
                <a:effectLst/>
                <a:latin typeface="Red Hat Text"/>
                <a:cs typeface="Arial" pitchFamily="34" charset="0"/>
              </a:rPr>
              <a:t>firewalld</a:t>
            </a:r>
            <a:r>
              <a:rPr kumimoji="0" lang="en-US" sz="2400" b="0" i="0" u="none" strike="noStrike" cap="none" normalizeH="0" baseline="0" dirty="0" smtClean="0">
                <a:ln>
                  <a:noFill/>
                </a:ln>
                <a:solidFill>
                  <a:srgbClr val="000000"/>
                </a:solidFill>
                <a:effectLst/>
                <a:latin typeface="Red Hat Text"/>
                <a:cs typeface="Arial" pitchFamily="34" charset="0"/>
              </a:rPr>
              <a:t> is doing its job.</a:t>
            </a:r>
          </a:p>
          <a:p>
            <a:pPr marR="0" lvl="0" algn="l" defTabSz="914400" rtl="0" eaLnBrk="0" fontAlgn="base" latinLnBrk="0" hangingPunct="0">
              <a:lnSpc>
                <a:spcPct val="100000"/>
              </a:lnSpc>
              <a:spcBef>
                <a:spcPct val="0"/>
              </a:spcBef>
              <a:spcAft>
                <a:spcPct val="0"/>
              </a:spcAft>
              <a:buClrTx/>
              <a:buSzTx/>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Red Hat Text"/>
                <a:cs typeface="Arial" pitchFamily="34" charset="0"/>
              </a:rPr>
              <a:t>You’ll use the </a:t>
            </a:r>
            <a:r>
              <a:rPr kumimoji="0" lang="en-US" sz="2400" b="0" i="0" u="none" strike="noStrike" cap="none" normalizeH="0" baseline="0" dirty="0" smtClean="0">
                <a:ln>
                  <a:noFill/>
                </a:ln>
                <a:solidFill>
                  <a:srgbClr val="357821"/>
                </a:solidFill>
                <a:effectLst/>
                <a:latin typeface="Red Hat Mono"/>
                <a:cs typeface="Arial" pitchFamily="34" charset="0"/>
              </a:rPr>
              <a:t>firewall-</a:t>
            </a:r>
            <a:r>
              <a:rPr kumimoji="0" lang="en-US" sz="2400" b="0" i="0" u="none" strike="noStrike" cap="none" normalizeH="0" baseline="0" dirty="0" err="1" smtClean="0">
                <a:ln>
                  <a:noFill/>
                </a:ln>
                <a:solidFill>
                  <a:srgbClr val="357821"/>
                </a:solidFill>
                <a:effectLst/>
                <a:latin typeface="Red Hat Mono"/>
                <a:cs typeface="Arial" pitchFamily="34" charset="0"/>
              </a:rPr>
              <a:t>cmd</a:t>
            </a:r>
            <a:r>
              <a:rPr kumimoji="0" lang="en-US" sz="2400" b="0" i="0" u="none" strike="noStrike" cap="none" normalizeH="0" baseline="0" dirty="0" smtClean="0">
                <a:ln>
                  <a:noFill/>
                </a:ln>
                <a:solidFill>
                  <a:srgbClr val="000000"/>
                </a:solidFill>
                <a:effectLst/>
                <a:latin typeface="Red Hat Text"/>
                <a:cs typeface="Arial" pitchFamily="34" charset="0"/>
              </a:rPr>
              <a:t> tool to manage </a:t>
            </a:r>
            <a:r>
              <a:rPr kumimoji="0" lang="en-US" sz="2400" b="0" i="0" u="none" strike="noStrike" cap="none" normalizeH="0" baseline="0" dirty="0" err="1" smtClean="0">
                <a:ln>
                  <a:noFill/>
                </a:ln>
                <a:solidFill>
                  <a:srgbClr val="000000"/>
                </a:solidFill>
                <a:effectLst/>
                <a:latin typeface="Red Hat Text"/>
                <a:cs typeface="Arial" pitchFamily="34" charset="0"/>
              </a:rPr>
              <a:t>firewalld</a:t>
            </a:r>
            <a:r>
              <a:rPr kumimoji="0" lang="en-US" sz="2400" b="0" i="0" u="none" strike="noStrike" cap="none" normalizeH="0" baseline="0" dirty="0" smtClean="0">
                <a:ln>
                  <a:noFill/>
                </a:ln>
                <a:solidFill>
                  <a:srgbClr val="000000"/>
                </a:solidFill>
                <a:effectLst/>
                <a:latin typeface="Red Hat Text"/>
                <a:cs typeface="Arial" pitchFamily="34" charset="0"/>
              </a:rPr>
              <a:t> settings from the command line. Adding the </a:t>
            </a:r>
            <a:r>
              <a:rPr kumimoji="0" lang="en-US" sz="2400" b="0" i="0" u="none" strike="noStrike" cap="none" normalizeH="0" baseline="0" dirty="0" smtClean="0">
                <a:ln>
                  <a:noFill/>
                </a:ln>
                <a:solidFill>
                  <a:srgbClr val="357821"/>
                </a:solidFill>
                <a:effectLst/>
                <a:latin typeface="Red Hat Mono"/>
                <a:cs typeface="Arial" pitchFamily="34" charset="0"/>
              </a:rPr>
              <a:t>–state</a:t>
            </a:r>
            <a:r>
              <a:rPr kumimoji="0" lang="en-US" sz="2400" b="0" i="0" u="none" strike="noStrike" cap="none" normalizeH="0" baseline="0" dirty="0" smtClean="0">
                <a:ln>
                  <a:noFill/>
                </a:ln>
                <a:solidFill>
                  <a:srgbClr val="000000"/>
                </a:solidFill>
                <a:effectLst/>
                <a:latin typeface="Red Hat Text"/>
                <a:cs typeface="Arial" pitchFamily="34" charset="0"/>
              </a:rPr>
              <a:t> argument returns the current firewall status: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1059825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pic>
        <p:nvPicPr>
          <p:cNvPr id="3481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58507" y="1647352"/>
            <a:ext cx="8640280" cy="8640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2"/>
          <p:cNvSpPr>
            <a:spLocks noChangeArrowheads="1"/>
          </p:cNvSpPr>
          <p:nvPr/>
        </p:nvSpPr>
        <p:spPr bwMode="auto">
          <a:xfrm rot="10800000" flipV="1">
            <a:off x="1092901" y="2759368"/>
            <a:ext cx="10979774" cy="341632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Red Hat Text"/>
                <a:cs typeface="Arial" pitchFamily="34" charset="0"/>
              </a:rPr>
              <a:t>By default, </a:t>
            </a:r>
            <a:r>
              <a:rPr kumimoji="0" lang="en-US" sz="2400" b="0" i="0" u="none" strike="noStrike" cap="none" normalizeH="0" baseline="0" dirty="0" err="1" smtClean="0">
                <a:ln>
                  <a:noFill/>
                </a:ln>
                <a:solidFill>
                  <a:srgbClr val="000000"/>
                </a:solidFill>
                <a:effectLst/>
                <a:latin typeface="Red Hat Text"/>
                <a:cs typeface="Arial" pitchFamily="34" charset="0"/>
              </a:rPr>
              <a:t>firewalld</a:t>
            </a:r>
            <a:r>
              <a:rPr kumimoji="0" lang="en-US" sz="2400" b="0" i="0" u="none" strike="noStrike" cap="none" normalizeH="0" baseline="0" dirty="0" smtClean="0">
                <a:ln>
                  <a:noFill/>
                </a:ln>
                <a:solidFill>
                  <a:srgbClr val="000000"/>
                </a:solidFill>
                <a:effectLst/>
                <a:latin typeface="Red Hat Text"/>
                <a:cs typeface="Arial" pitchFamily="34" charset="0"/>
              </a:rPr>
              <a:t> will be active and will reject all incoming traffic with a couple of exceptions, </a:t>
            </a:r>
            <a:r>
              <a:rPr kumimoji="0" lang="en-US" sz="2400" b="1" i="0" u="none" strike="noStrike" cap="none" normalizeH="0" baseline="0" dirty="0" smtClean="0">
                <a:ln>
                  <a:noFill/>
                </a:ln>
                <a:solidFill>
                  <a:srgbClr val="00B050"/>
                </a:solidFill>
                <a:effectLst/>
                <a:latin typeface="Red Hat Text"/>
                <a:cs typeface="Arial" pitchFamily="34" charset="0"/>
              </a:rPr>
              <a:t>like SSH</a:t>
            </a:r>
            <a:r>
              <a:rPr kumimoji="0" lang="en-US" sz="2400" b="0" i="0" u="none" strike="noStrike" cap="none" normalizeH="0" baseline="0" dirty="0" smtClean="0">
                <a:ln>
                  <a:noFill/>
                </a:ln>
                <a:solidFill>
                  <a:srgbClr val="000000"/>
                </a:solidFill>
                <a:effectLst/>
                <a:latin typeface="Red Hat Text"/>
                <a:cs typeface="Arial" pitchFamily="34" charset="0"/>
              </a:rPr>
              <a:t>. </a:t>
            </a:r>
          </a:p>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Red Hat Text"/>
                <a:cs typeface="Arial" pitchFamily="34" charset="0"/>
              </a:rPr>
              <a:t>That means your website won’t be getting too many visitors, which will certainly save you a lot of data transfer costs.</a:t>
            </a:r>
          </a:p>
          <a:p>
            <a:pPr marR="0" lvl="0" algn="l" defTabSz="914400" rtl="0" eaLnBrk="1" fontAlgn="base" latinLnBrk="0" hangingPunct="1">
              <a:lnSpc>
                <a:spcPct val="100000"/>
              </a:lnSpc>
              <a:spcBef>
                <a:spcPct val="0"/>
              </a:spcBef>
              <a:spcAft>
                <a:spcPct val="0"/>
              </a:spcAft>
              <a:buClrTx/>
              <a:buSzTx/>
              <a:tabLst/>
            </a:pPr>
            <a:r>
              <a:rPr kumimoji="0" lang="en-US" sz="2400" b="0" i="0" u="none" strike="noStrike" cap="none" normalizeH="0" baseline="0" dirty="0" smtClean="0">
                <a:ln>
                  <a:noFill/>
                </a:ln>
                <a:solidFill>
                  <a:srgbClr val="000000"/>
                </a:solidFill>
                <a:effectLst/>
                <a:latin typeface="Red Hat Text"/>
                <a:cs typeface="Arial" pitchFamily="34" charset="0"/>
              </a:rPr>
              <a:t> </a:t>
            </a:r>
          </a:p>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Red Hat Text"/>
                <a:cs typeface="Arial" pitchFamily="34" charset="0"/>
              </a:rPr>
              <a:t>As that’s probably not what you had in mind for your web server, though, you’ll want to open the HTTP and HTTPS ports that by convention are designated as 80 and 443, respectively. </a:t>
            </a:r>
          </a:p>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err="1" smtClean="0">
                <a:ln>
                  <a:noFill/>
                </a:ln>
                <a:solidFill>
                  <a:srgbClr val="000000"/>
                </a:solidFill>
                <a:effectLst/>
                <a:latin typeface="Red Hat Text"/>
                <a:cs typeface="Arial" pitchFamily="34" charset="0"/>
              </a:rPr>
              <a:t>firewalld</a:t>
            </a:r>
            <a:r>
              <a:rPr kumimoji="0" lang="en-US" sz="2400" b="0" i="0" u="none" strike="noStrike" cap="none" normalizeH="0" baseline="0" dirty="0" smtClean="0">
                <a:ln>
                  <a:noFill/>
                </a:ln>
                <a:solidFill>
                  <a:srgbClr val="000000"/>
                </a:solidFill>
                <a:effectLst/>
                <a:latin typeface="Red Hat Text"/>
                <a:cs typeface="Arial" pitchFamily="34" charset="0"/>
              </a:rPr>
              <a:t> offers two ways to do that. </a:t>
            </a:r>
          </a:p>
        </p:txBody>
      </p:sp>
    </p:spTree>
    <p:extLst>
      <p:ext uri="{BB962C8B-B14F-4D97-AF65-F5344CB8AC3E}">
        <p14:creationId xmlns:p14="http://schemas.microsoft.com/office/powerpoint/2010/main" val="677690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6"/>
          <p:cNvSpPr/>
          <p:nvPr/>
        </p:nvSpPr>
        <p:spPr>
          <a:xfrm>
            <a:off x="1014365" y="1824284"/>
            <a:ext cx="11058310" cy="1569660"/>
          </a:xfrm>
          <a:prstGeom prst="rect">
            <a:avLst/>
          </a:prstGeom>
        </p:spPr>
        <p:txBody>
          <a:bodyPr wrap="square">
            <a:spAutoFit/>
          </a:bodyPr>
          <a:lstStyle/>
          <a:p>
            <a:pPr marL="342900" indent="-342900">
              <a:buFont typeface="Wingdings" pitchFamily="2" charset="2"/>
              <a:buChar char="q"/>
            </a:pPr>
            <a:r>
              <a:rPr lang="en-US" sz="2400" dirty="0">
                <a:solidFill>
                  <a:srgbClr val="000000"/>
                </a:solidFill>
                <a:latin typeface="Red Hat Text"/>
                <a:cs typeface="Arial" pitchFamily="34" charset="0"/>
              </a:rPr>
              <a:t>One is through the </a:t>
            </a:r>
            <a:r>
              <a:rPr lang="en-US" sz="2400" dirty="0">
                <a:solidFill>
                  <a:srgbClr val="357821"/>
                </a:solidFill>
                <a:latin typeface="Red Hat Mono"/>
                <a:cs typeface="Arial" pitchFamily="34" charset="0"/>
              </a:rPr>
              <a:t>–add-port</a:t>
            </a:r>
            <a:r>
              <a:rPr lang="en-US" sz="2400" dirty="0">
                <a:solidFill>
                  <a:srgbClr val="000000"/>
                </a:solidFill>
                <a:latin typeface="Red Hat Text"/>
                <a:cs typeface="Arial" pitchFamily="34" charset="0"/>
              </a:rPr>
              <a:t> argument that references the port number directly along with the network protocol it’ll use (TCP in this case). The </a:t>
            </a:r>
            <a:r>
              <a:rPr lang="en-US" sz="2400" dirty="0">
                <a:solidFill>
                  <a:srgbClr val="357821"/>
                </a:solidFill>
                <a:latin typeface="Red Hat Mono"/>
                <a:cs typeface="Arial" pitchFamily="34" charset="0"/>
              </a:rPr>
              <a:t>–permanent</a:t>
            </a:r>
            <a:r>
              <a:rPr lang="en-US" sz="2400" dirty="0">
                <a:solidFill>
                  <a:srgbClr val="000000"/>
                </a:solidFill>
                <a:latin typeface="Red Hat Text"/>
                <a:cs typeface="Arial" pitchFamily="34" charset="0"/>
              </a:rPr>
              <a:t> argument tells </a:t>
            </a:r>
            <a:r>
              <a:rPr lang="en-US" sz="2400" dirty="0" err="1">
                <a:solidFill>
                  <a:srgbClr val="000000"/>
                </a:solidFill>
                <a:latin typeface="Red Hat Text"/>
                <a:cs typeface="Arial" pitchFamily="34" charset="0"/>
              </a:rPr>
              <a:t>firewalld</a:t>
            </a:r>
            <a:r>
              <a:rPr lang="en-US" sz="2400" dirty="0">
                <a:solidFill>
                  <a:srgbClr val="000000"/>
                </a:solidFill>
                <a:latin typeface="Red Hat Text"/>
                <a:cs typeface="Arial" pitchFamily="34" charset="0"/>
              </a:rPr>
              <a:t> to load this rule each time the server boots:</a:t>
            </a:r>
            <a:r>
              <a:rPr lang="en-US" sz="2400" dirty="0">
                <a:latin typeface="Arial" pitchFamily="34" charset="0"/>
                <a:cs typeface="Arial" pitchFamily="34" charset="0"/>
              </a:rPr>
              <a:t> </a:t>
            </a:r>
            <a:endParaRPr lang="en-US" sz="2400" dirty="0"/>
          </a:p>
        </p:txBody>
      </p:sp>
      <p:pic>
        <p:nvPicPr>
          <p:cNvPr id="40961" name="Picture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7352" y="3983836"/>
            <a:ext cx="10148999" cy="1031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620588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5605252" cy="646331"/>
          </a:xfrm>
          <a:prstGeom prst="rect">
            <a:avLst/>
          </a:prstGeom>
        </p:spPr>
        <p:txBody>
          <a:bodyPr wrap="none">
            <a:spAutoFit/>
          </a:bodyPr>
          <a:lstStyle/>
          <a:p>
            <a:r>
              <a:rPr lang="en-US" sz="3600" b="1" dirty="0" smtClean="0">
                <a:solidFill>
                  <a:srgbClr val="FF0000"/>
                </a:solidFill>
              </a:rPr>
              <a:t>SYSTEM </a:t>
            </a:r>
            <a:r>
              <a:rPr lang="en-US" sz="3600" b="1" dirty="0">
                <a:solidFill>
                  <a:srgbClr val="FF0000"/>
                </a:solidFill>
              </a:rPr>
              <a:t>LOG ARCHITECTURE</a:t>
            </a:r>
            <a:endParaRPr lang="en-US" sz="3600" b="1" dirty="0" smtClean="0">
              <a:solidFill>
                <a:srgbClr val="FF0000"/>
              </a:solidFill>
            </a:endParaRPr>
          </a:p>
        </p:txBody>
      </p:sp>
      <p:sp>
        <p:nvSpPr>
          <p:cNvPr id="7" name="Rectangle 1"/>
          <p:cNvSpPr>
            <a:spLocks noChangeArrowheads="1"/>
          </p:cNvSpPr>
          <p:nvPr/>
        </p:nvSpPr>
        <p:spPr bwMode="auto">
          <a:xfrm>
            <a:off x="862886" y="1604416"/>
            <a:ext cx="9942490" cy="177989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vert="horz" wrap="square" lIns="91440" tIns="45720" rIns="91440" bIns="2539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Red Hat Text"/>
                <a:cs typeface="Arial" pitchFamily="34" charset="0"/>
              </a:rPr>
              <a:t>The </a:t>
            </a:r>
            <a:r>
              <a:rPr kumimoji="0" lang="en-US" sz="2400" b="0" i="0" u="none" strike="noStrike" cap="none" normalizeH="0" baseline="0" dirty="0" smtClean="0">
                <a:ln>
                  <a:noFill/>
                </a:ln>
                <a:solidFill>
                  <a:srgbClr val="357821"/>
                </a:solidFill>
                <a:effectLst/>
                <a:latin typeface="Red Hat Mono"/>
                <a:cs typeface="Arial" pitchFamily="34" charset="0"/>
              </a:rPr>
              <a:t>–reload</a:t>
            </a:r>
            <a:r>
              <a:rPr kumimoji="0" lang="en-US" sz="2400" b="0" i="0" u="none" strike="noStrike" cap="none" normalizeH="0" baseline="0" dirty="0" smtClean="0">
                <a:ln>
                  <a:noFill/>
                </a:ln>
                <a:solidFill>
                  <a:srgbClr val="000000"/>
                </a:solidFill>
                <a:effectLst/>
                <a:latin typeface="Red Hat Text"/>
                <a:cs typeface="Arial" pitchFamily="34" charset="0"/>
              </a:rPr>
              <a:t> argument will apply those rules to the current session:</a:t>
            </a:r>
            <a:endParaRPr kumimoji="0" lang="en-US" sz="2400" b="0" i="0" u="none" strike="noStrike" cap="none" normalizeH="0" baseline="0" dirty="0" smtClean="0">
              <a:ln>
                <a:noFill/>
              </a:ln>
              <a:solidFill>
                <a:srgbClr val="000000"/>
              </a:solidFill>
              <a:effectLst/>
              <a:latin typeface="Courier New" pitchFamily="49" charset="0"/>
              <a:cs typeface="Courier New"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Courier New" pitchFamily="49" charset="0"/>
                <a:cs typeface="Courier New" pitchFamily="49" charset="0"/>
              </a:rPr>
              <a:t># firewall-</a:t>
            </a:r>
            <a:r>
              <a:rPr kumimoji="0" lang="en-US" sz="2400" b="0" i="0" u="none" strike="noStrike" cap="none" normalizeH="0" baseline="0" dirty="0" err="1" smtClean="0">
                <a:ln>
                  <a:noFill/>
                </a:ln>
                <a:solidFill>
                  <a:srgbClr val="000000"/>
                </a:solidFill>
                <a:effectLst/>
                <a:latin typeface="Courier New" pitchFamily="49" charset="0"/>
                <a:cs typeface="Courier New" pitchFamily="49" charset="0"/>
              </a:rPr>
              <a:t>cmd</a:t>
            </a:r>
            <a:r>
              <a:rPr kumimoji="0" lang="en-US" sz="2400" b="0" i="0" u="none" strike="noStrike" cap="none" normalizeH="0" baseline="0" dirty="0" smtClean="0">
                <a:ln>
                  <a:noFill/>
                </a:ln>
                <a:solidFill>
                  <a:srgbClr val="000000"/>
                </a:solidFill>
                <a:effectLst/>
                <a:latin typeface="Courier New" pitchFamily="49" charset="0"/>
                <a:cs typeface="Courier New" pitchFamily="49" charset="0"/>
              </a:rPr>
              <a:t> –reload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Red Hat Text"/>
                <a:cs typeface="Arial" pitchFamily="34" charset="0"/>
              </a:rPr>
              <a:t>Curious as to the current settings on your firewall? Run </a:t>
            </a:r>
            <a:r>
              <a:rPr kumimoji="0" lang="en-US" sz="2400" b="0" i="0" u="none" strike="noStrike" cap="none" normalizeH="0" baseline="0" dirty="0" smtClean="0">
                <a:ln>
                  <a:noFill/>
                </a:ln>
                <a:solidFill>
                  <a:srgbClr val="357821"/>
                </a:solidFill>
                <a:effectLst/>
                <a:latin typeface="Red Hat Mono"/>
                <a:cs typeface="Arial" pitchFamily="34" charset="0"/>
              </a:rPr>
              <a:t>–list-services</a:t>
            </a:r>
            <a:r>
              <a:rPr kumimoji="0" lang="en-US" sz="2400" b="0" i="0" u="none" strike="noStrike" cap="none" normalizeH="0" baseline="0" dirty="0" smtClean="0">
                <a:ln>
                  <a:noFill/>
                </a:ln>
                <a:solidFill>
                  <a:srgbClr val="000000"/>
                </a:solidFill>
                <a:effectLst/>
                <a:latin typeface="Red Hat Text"/>
                <a:cs typeface="Arial" pitchFamily="34"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993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2220" y="3428999"/>
            <a:ext cx="9920386" cy="1091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620588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6662</TotalTime>
  <Words>1506</Words>
  <Application>Microsoft Office PowerPoint</Application>
  <PresentationFormat>Custom</PresentationFormat>
  <Paragraphs>293</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Solo</cp:lastModifiedBy>
  <cp:revision>434</cp:revision>
  <dcterms:created xsi:type="dcterms:W3CDTF">2021-08-03T13:03:26Z</dcterms:created>
  <dcterms:modified xsi:type="dcterms:W3CDTF">2022-11-22T19:48:11Z</dcterms:modified>
</cp:coreProperties>
</file>