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03" r:id="rId2"/>
    <p:sldId id="411" r:id="rId3"/>
    <p:sldId id="412" r:id="rId4"/>
    <p:sldId id="413" r:id="rId5"/>
    <p:sldId id="414" r:id="rId6"/>
    <p:sldId id="415" r:id="rId7"/>
    <p:sldId id="416" r:id="rId8"/>
    <p:sldId id="417" r:id="rId9"/>
    <p:sldId id="418" r:id="rId10"/>
    <p:sldId id="419" r:id="rId11"/>
    <p:sldId id="420" r:id="rId12"/>
    <p:sldId id="421" r:id="rId13"/>
    <p:sldId id="422" r:id="rId14"/>
    <p:sldId id="423" r:id="rId15"/>
    <p:sldId id="424" r:id="rId16"/>
    <p:sldId id="425" r:id="rId17"/>
    <p:sldId id="426" r:id="rId18"/>
    <p:sldId id="427" r:id="rId19"/>
    <p:sldId id="428" r:id="rId20"/>
    <p:sldId id="429" r:id="rId21"/>
    <p:sldId id="431" r:id="rId22"/>
    <p:sldId id="430" r:id="rId23"/>
    <p:sldId id="432" r:id="rId24"/>
    <p:sldId id="433" r:id="rId25"/>
    <p:sldId id="434" r:id="rId26"/>
    <p:sldId id="435" r:id="rId27"/>
    <p:sldId id="436" r:id="rId28"/>
    <p:sldId id="437" r:id="rId29"/>
    <p:sldId id="438" r:id="rId30"/>
    <p:sldId id="439" r:id="rId31"/>
    <p:sldId id="440" r:id="rId32"/>
    <p:sldId id="441" r:id="rId33"/>
    <p:sldId id="442" r:id="rId34"/>
    <p:sldId id="443" r:id="rId35"/>
    <p:sldId id="444" r:id="rId36"/>
    <p:sldId id="445" r:id="rId37"/>
    <p:sldId id="447" r:id="rId38"/>
    <p:sldId id="446" r:id="rId39"/>
    <p:sldId id="449" r:id="rId40"/>
    <p:sldId id="448" r:id="rId41"/>
    <p:sldId id="450" r:id="rId42"/>
    <p:sldId id="451" r:id="rId43"/>
    <p:sldId id="452"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AE7D29-00F7-4114-A15B-81B1598533F7}" type="datetimeFigureOut">
              <a:rPr lang="en-US" smtClean="0"/>
              <a:t>7/19/2023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8AE8-D0CB-45BC-AB3C-12D1F01112B8}" type="slidenum">
              <a:rPr lang="en-US" smtClean="0"/>
              <a:t>‹#›</a:t>
            </a:fld>
            <a:endParaRPr lang="en-US"/>
          </a:p>
        </p:txBody>
      </p:sp>
    </p:spTree>
    <p:extLst>
      <p:ext uri="{BB962C8B-B14F-4D97-AF65-F5344CB8AC3E}">
        <p14:creationId xmlns:p14="http://schemas.microsoft.com/office/powerpoint/2010/main" val="890465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239B1-F529-4CCF-BBE3-8A7C9815C2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0CFEEA-07F9-42D5-A606-A102FA575C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3A92ADA-8290-4727-A22C-BC55FA23187D}"/>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5" name="Footer Placeholder 4">
            <a:extLst>
              <a:ext uri="{FF2B5EF4-FFF2-40B4-BE49-F238E27FC236}">
                <a16:creationId xmlns:a16="http://schemas.microsoft.com/office/drawing/2014/main" id="{0427819B-3505-42DF-8BCA-955C6AF0B2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980911-C68B-4905-B497-D59D89B3B661}"/>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2625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BB380-61C9-424F-8435-3D19FD1ADE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A925E1-7B94-4466-A8D3-796A6FF513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2141DF-D5C7-48BE-A192-9C818491F9A8}"/>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5" name="Footer Placeholder 4">
            <a:extLst>
              <a:ext uri="{FF2B5EF4-FFF2-40B4-BE49-F238E27FC236}">
                <a16:creationId xmlns:a16="http://schemas.microsoft.com/office/drawing/2014/main" id="{B2B134AC-C72A-4517-AEF8-80812999B0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861309-9622-42B8-A8A4-BB236FEC678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1833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85226-E2AC-4FF2-8F9B-F65D2C4D58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64E8A8-771C-4418-ADDE-CE1CAA8102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729DF6-2ACB-4E53-BCA2-B501A245A289}"/>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5" name="Footer Placeholder 4">
            <a:extLst>
              <a:ext uri="{FF2B5EF4-FFF2-40B4-BE49-F238E27FC236}">
                <a16:creationId xmlns:a16="http://schemas.microsoft.com/office/drawing/2014/main" id="{DF6C3D00-CAC0-491F-976A-F0E96D9A5B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1441C6-2F5A-4FAE-998C-5553EBC0BBD2}"/>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349241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451F7-671D-4902-948A-B66E44A7EE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D5D1777-0088-4D3D-9568-58A4A157E3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8243491-EB6C-435C-AC25-21CBF92D17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AA49BD5-C10E-46B0-A31F-D0E8545C86E6}"/>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6" name="Footer Placeholder 5">
            <a:extLst>
              <a:ext uri="{FF2B5EF4-FFF2-40B4-BE49-F238E27FC236}">
                <a16:creationId xmlns:a16="http://schemas.microsoft.com/office/drawing/2014/main" id="{B2A4169C-EADD-482E-AD1D-4D69F35997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3E79D-92B6-4062-B326-5A15F0A66059}"/>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240132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6EECD-1593-4F72-A660-0A762317F71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827F9D4-DC1D-4756-BF22-2A0DE267C7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A4B272-3E95-4BCE-BC4D-11F26C3A92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2114B74-F62A-4C35-9CA2-2542DFC8C4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CF6E25-B7CD-4719-B3A9-09AF63CD5C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9F5BA0E-A3CF-4AC3-8504-8AA118052F1E}"/>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8" name="Footer Placeholder 7">
            <a:extLst>
              <a:ext uri="{FF2B5EF4-FFF2-40B4-BE49-F238E27FC236}">
                <a16:creationId xmlns:a16="http://schemas.microsoft.com/office/drawing/2014/main" id="{4575C560-A96A-44F6-9874-B99ACC030F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18495F-42B3-46C3-B46E-C9C63A5AD0E7}"/>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883643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5376D-B854-4AF2-9C1B-A35E137DCBE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3BEA7FD-0DC3-464B-B111-E9E1EE92877B}"/>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4" name="Footer Placeholder 3">
            <a:extLst>
              <a:ext uri="{FF2B5EF4-FFF2-40B4-BE49-F238E27FC236}">
                <a16:creationId xmlns:a16="http://schemas.microsoft.com/office/drawing/2014/main" id="{7ECFB559-CFDB-4161-8CDC-6E57437E350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4AEB79-1058-456E-A78D-A2C161A6004C}"/>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535703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67609A-C900-4AE6-A8FB-14F2D038CE90}"/>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3" name="Footer Placeholder 2">
            <a:extLst>
              <a:ext uri="{FF2B5EF4-FFF2-40B4-BE49-F238E27FC236}">
                <a16:creationId xmlns:a16="http://schemas.microsoft.com/office/drawing/2014/main" id="{6C887EE8-D2EC-44E3-BC60-4A386F97A40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63D9A4-279C-4C20-B50D-3D17DCC530E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92762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43057-9B66-4A07-8C09-0198C9C48A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B22A96D-443E-4D11-AF2C-113D4D46E4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D2AEA60-A77B-4721-AF94-FCA4860D3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CA5CCD-6DAE-4B16-8577-15A93B97B0F3}"/>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6" name="Footer Placeholder 5">
            <a:extLst>
              <a:ext uri="{FF2B5EF4-FFF2-40B4-BE49-F238E27FC236}">
                <a16:creationId xmlns:a16="http://schemas.microsoft.com/office/drawing/2014/main" id="{49014047-FCF9-4348-A258-1E98D1FFBD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78D1EB-335E-42CD-94FF-55A032BCF70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5605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77466-C024-46B6-AC3F-2FBCC22678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452E165-A40A-4B28-B137-EBA507374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4189D57-75D9-4CBD-9C04-7A574D153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892DB1-EE0D-49FA-84B3-3865CD110AF2}"/>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6" name="Footer Placeholder 5">
            <a:extLst>
              <a:ext uri="{FF2B5EF4-FFF2-40B4-BE49-F238E27FC236}">
                <a16:creationId xmlns:a16="http://schemas.microsoft.com/office/drawing/2014/main" id="{0D74A277-5AED-4BA3-B9FF-D228E573BC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C50A20-1F8A-4D51-A413-8EA2E91DF694}"/>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163952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F2649-A873-4061-8EEC-E18870E5F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DA25934-3944-444D-B6F3-C81790D4D5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1D7EF2-1698-462F-B9F9-CF1D923559F8}"/>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5" name="Footer Placeholder 4">
            <a:extLst>
              <a:ext uri="{FF2B5EF4-FFF2-40B4-BE49-F238E27FC236}">
                <a16:creationId xmlns:a16="http://schemas.microsoft.com/office/drawing/2014/main" id="{1DFE7054-8408-41DF-9349-801D06C95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695095-376B-4F4C-BBA6-0A6C5E7528AA}"/>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6676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327319-827E-4C7C-8BDA-653DC60ECE9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8D023C6-AAF1-4CEB-A22B-0B651DC73D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4896A3-4657-4315-91D5-54EDB6A6E7AC}"/>
              </a:ext>
            </a:extLst>
          </p:cNvPr>
          <p:cNvSpPr>
            <a:spLocks noGrp="1"/>
          </p:cNvSpPr>
          <p:nvPr>
            <p:ph type="dt" sz="half" idx="10"/>
          </p:nvPr>
        </p:nvSpPr>
        <p:spPr/>
        <p:txBody>
          <a:bodyPr/>
          <a:lstStyle/>
          <a:p>
            <a:fld id="{EAE4CDB0-317C-4980-BFEB-44BA3F7F5D49}" type="datetimeFigureOut">
              <a:rPr lang="en-US" smtClean="0"/>
              <a:t>7/19/2023</a:t>
            </a:fld>
            <a:endParaRPr lang="en-US"/>
          </a:p>
        </p:txBody>
      </p:sp>
      <p:sp>
        <p:nvSpPr>
          <p:cNvPr id="5" name="Footer Placeholder 4">
            <a:extLst>
              <a:ext uri="{FF2B5EF4-FFF2-40B4-BE49-F238E27FC236}">
                <a16:creationId xmlns:a16="http://schemas.microsoft.com/office/drawing/2014/main" id="{1254D4A1-F783-467C-840D-34BA446BEB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2A4AC7-1DD9-4385-9D03-7D3E1BF224C6}"/>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47645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326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928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397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51A7F0-262D-4B15-93E8-57D39C526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DD72B9-B4AF-489E-B9EC-3E5B3AF9B1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78D500-18C2-4A40-A7B8-F5E0B53147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E4CDB0-317C-4980-BFEB-44BA3F7F5D49}" type="datetimeFigureOut">
              <a:rPr lang="en-US" smtClean="0"/>
              <a:t>7/19/2023</a:t>
            </a:fld>
            <a:endParaRPr lang="en-US"/>
          </a:p>
        </p:txBody>
      </p:sp>
      <p:sp>
        <p:nvSpPr>
          <p:cNvPr id="5" name="Footer Placeholder 4">
            <a:extLst>
              <a:ext uri="{FF2B5EF4-FFF2-40B4-BE49-F238E27FC236}">
                <a16:creationId xmlns:a16="http://schemas.microsoft.com/office/drawing/2014/main" id="{406D3E07-04AE-4400-894A-556EACCC7F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09D8E7D-ACC2-4734-96CA-40E8C0BD5D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5D05DE-7086-4CDA-A3F4-6431D0E57B17}" type="slidenum">
              <a:rPr lang="en-US" smtClean="0"/>
              <a:t>‹#›</a:t>
            </a:fld>
            <a:endParaRPr lang="en-US"/>
          </a:p>
        </p:txBody>
      </p:sp>
    </p:spTree>
    <p:extLst>
      <p:ext uri="{BB962C8B-B14F-4D97-AF65-F5344CB8AC3E}">
        <p14:creationId xmlns:p14="http://schemas.microsoft.com/office/powerpoint/2010/main" val="3196462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416868"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 </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57399" y="282703"/>
            <a:ext cx="6607629"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D32FDC3F-7007-43BE-9F17-919DF9F48F2B}"/>
              </a:ext>
            </a:extLst>
          </p:cNvPr>
          <p:cNvSpPr txBox="1"/>
          <p:nvPr/>
        </p:nvSpPr>
        <p:spPr>
          <a:xfrm>
            <a:off x="1264565" y="1685495"/>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Learning Outcomes:</a:t>
            </a:r>
          </a:p>
        </p:txBody>
      </p:sp>
      <p:sp>
        <p:nvSpPr>
          <p:cNvPr id="13" name="TextBox 12">
            <a:extLst>
              <a:ext uri="{FF2B5EF4-FFF2-40B4-BE49-F238E27FC236}">
                <a16:creationId xmlns:a16="http://schemas.microsoft.com/office/drawing/2014/main" id="{1BC24026-B024-4689-8A5B-437EBF0AF523}"/>
              </a:ext>
            </a:extLst>
          </p:cNvPr>
          <p:cNvSpPr txBox="1"/>
          <p:nvPr/>
        </p:nvSpPr>
        <p:spPr>
          <a:xfrm>
            <a:off x="1096490" y="2326870"/>
            <a:ext cx="10728043" cy="3416320"/>
          </a:xfrm>
          <a:prstGeom prst="rect">
            <a:avLst/>
          </a:prstGeom>
          <a:noFill/>
        </p:spPr>
        <p:txBody>
          <a:bodyPr wrap="square">
            <a:spAutoFit/>
          </a:bodyPr>
          <a:lstStyle/>
          <a:p>
            <a:pPr algn="just"/>
            <a:r>
              <a:rPr lang="en-US" b="1" i="1" dirty="0">
                <a:solidFill>
                  <a:prstClr val="black"/>
                </a:solidFill>
                <a:latin typeface="Times New Roman" panose="02020603050405020304" pitchFamily="18" charset="0"/>
                <a:cs typeface="Times New Roman" panose="02020603050405020304" pitchFamily="18" charset="0"/>
              </a:rPr>
              <a:t>After studying this chapter, you should be able to:</a:t>
            </a:r>
          </a:p>
          <a:p>
            <a:pPr algn="just"/>
            <a:endParaRPr lang="en-US" b="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Describe how organizations use various kinds of rewards to motivate employees.</a:t>
            </a:r>
          </a:p>
        </p:txBody>
      </p:sp>
    </p:spTree>
    <p:extLst>
      <p:ext uri="{BB962C8B-B14F-4D97-AF65-F5344CB8AC3E}">
        <p14:creationId xmlns:p14="http://schemas.microsoft.com/office/powerpoint/2010/main" val="3534469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1" name="TextBox 10">
            <a:extLst>
              <a:ext uri="{FF2B5EF4-FFF2-40B4-BE49-F238E27FC236}">
                <a16:creationId xmlns:a16="http://schemas.microsoft.com/office/drawing/2014/main" id="{D32FDC3F-7007-43BE-9F17-919DF9F48F2B}"/>
              </a:ext>
            </a:extLst>
          </p:cNvPr>
          <p:cNvSpPr txBox="1"/>
          <p:nvPr/>
        </p:nvSpPr>
        <p:spPr>
          <a:xfrm>
            <a:off x="1491409" y="1519512"/>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14" name="TextBox 13">
            <a:extLst>
              <a:ext uri="{FF2B5EF4-FFF2-40B4-BE49-F238E27FC236}">
                <a16:creationId xmlns:a16="http://schemas.microsoft.com/office/drawing/2014/main" id="{CF839E8D-890C-4D64-8108-F48EDBE112FF}"/>
              </a:ext>
            </a:extLst>
          </p:cNvPr>
          <p:cNvSpPr txBox="1"/>
          <p:nvPr/>
        </p:nvSpPr>
        <p:spPr>
          <a:xfrm>
            <a:off x="1486620" y="2132835"/>
            <a:ext cx="9907018" cy="1200329"/>
          </a:xfrm>
          <a:prstGeom prst="rect">
            <a:avLst/>
          </a:prstGeom>
          <a:noFill/>
        </p:spPr>
        <p:txBody>
          <a:bodyPr wrap="square">
            <a:spAutoFit/>
          </a:bodyPr>
          <a:lstStyle/>
          <a:p>
            <a:pPr algn="just"/>
            <a:r>
              <a:rPr lang="en-US" b="1" u="sng" dirty="0">
                <a:solidFill>
                  <a:prstClr val="black"/>
                </a:solidFill>
                <a:latin typeface="Times New Roman" panose="02020603050405020304" pitchFamily="18" charset="0"/>
                <a:cs typeface="Times New Roman" panose="02020603050405020304" pitchFamily="18" charset="0"/>
              </a:rPr>
              <a:t>Chapter 5  introduced the  following :</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Different types of perspective motivations as following : </a:t>
            </a:r>
          </a:p>
        </p:txBody>
      </p:sp>
      <p:pic>
        <p:nvPicPr>
          <p:cNvPr id="15" name="Picture 14">
            <a:extLst>
              <a:ext uri="{FF2B5EF4-FFF2-40B4-BE49-F238E27FC236}">
                <a16:creationId xmlns:a16="http://schemas.microsoft.com/office/drawing/2014/main" id="{A8F105B9-2CE7-4C0F-866C-7A82F12012B8}"/>
              </a:ext>
            </a:extLst>
          </p:cNvPr>
          <p:cNvPicPr>
            <a:picLocks noChangeAspect="1"/>
          </p:cNvPicPr>
          <p:nvPr/>
        </p:nvPicPr>
        <p:blipFill>
          <a:blip r:embed="rId8"/>
          <a:stretch>
            <a:fillRect/>
          </a:stretch>
        </p:blipFill>
        <p:spPr>
          <a:xfrm>
            <a:off x="1676468" y="3435992"/>
            <a:ext cx="9186501" cy="2388033"/>
          </a:xfrm>
          <a:prstGeom prst="rect">
            <a:avLst/>
          </a:prstGeom>
        </p:spPr>
      </p:pic>
    </p:spTree>
    <p:extLst>
      <p:ext uri="{BB962C8B-B14F-4D97-AF65-F5344CB8AC3E}">
        <p14:creationId xmlns:p14="http://schemas.microsoft.com/office/powerpoint/2010/main" val="4165156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012370" y="1685495"/>
            <a:ext cx="10790424" cy="4154984"/>
          </a:xfrm>
          <a:prstGeom prst="rect">
            <a:avLst/>
          </a:prstGeom>
          <a:noFill/>
        </p:spPr>
        <p:txBody>
          <a:bodyPr wrap="square">
            <a:spAutoFit/>
          </a:bodyPr>
          <a:lstStyle/>
          <a:p>
            <a:pPr algn="just">
              <a:lnSpc>
                <a:spcPct val="150000"/>
              </a:lnSpc>
            </a:pPr>
            <a:r>
              <a:rPr lang="en-US" sz="16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16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solidFill>
                  <a:prstClr val="black"/>
                </a:solidFill>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a:p>
            <a:pPr marL="285750" indent="-285750" algn="just">
              <a:lnSpc>
                <a:spcPct val="150000"/>
              </a:lnSpc>
              <a:buFont typeface="Wingdings" panose="05000000000000000000" pitchFamily="2" charset="2"/>
              <a:buChar char="§"/>
            </a:pPr>
            <a:r>
              <a:rPr lang="en-US" sz="1600" dirty="0">
                <a:solidFill>
                  <a:prstClr val="black"/>
                </a:solidFill>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p:txBody>
      </p:sp>
    </p:spTree>
    <p:extLst>
      <p:ext uri="{BB962C8B-B14F-4D97-AF65-F5344CB8AC3E}">
        <p14:creationId xmlns:p14="http://schemas.microsoft.com/office/powerpoint/2010/main" val="131866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001068" y="1815767"/>
            <a:ext cx="11038532" cy="3877985"/>
          </a:xfrm>
          <a:prstGeom prst="rect">
            <a:avLst/>
          </a:prstGeom>
          <a:noFill/>
        </p:spPr>
        <p:txBody>
          <a:bodyPr wrap="square">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solidFill>
                  <a:prstClr val="black"/>
                </a:solidFill>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a:p>
            <a:pPr marL="285750" indent="-285750" algn="just">
              <a:lnSpc>
                <a:spcPct val="150000"/>
              </a:lnSpc>
              <a:buFont typeface="Wingdings" panose="05000000000000000000" pitchFamily="2" charset="2"/>
              <a:buChar char="§"/>
            </a:pPr>
            <a:r>
              <a:rPr lang="en-US" sz="1600" dirty="0">
                <a:solidFill>
                  <a:prstClr val="black"/>
                </a:solidFill>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p:txBody>
      </p:sp>
    </p:spTree>
    <p:extLst>
      <p:ext uri="{BB962C8B-B14F-4D97-AF65-F5344CB8AC3E}">
        <p14:creationId xmlns:p14="http://schemas.microsoft.com/office/powerpoint/2010/main" val="4194577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240766" y="1603504"/>
            <a:ext cx="10398725"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p:txBody>
      </p:sp>
      <p:pic>
        <p:nvPicPr>
          <p:cNvPr id="10" name="Picture 9">
            <a:extLst>
              <a:ext uri="{FF2B5EF4-FFF2-40B4-BE49-F238E27FC236}">
                <a16:creationId xmlns:a16="http://schemas.microsoft.com/office/drawing/2014/main" id="{C7FF37AA-9CEE-472E-86BD-57B8F0495EF6}"/>
              </a:ext>
            </a:extLst>
          </p:cNvPr>
          <p:cNvPicPr>
            <a:picLocks noChangeAspect="1"/>
          </p:cNvPicPr>
          <p:nvPr/>
        </p:nvPicPr>
        <p:blipFill>
          <a:blip r:embed="rId8"/>
          <a:stretch>
            <a:fillRect/>
          </a:stretch>
        </p:blipFill>
        <p:spPr>
          <a:xfrm>
            <a:off x="1771923" y="2465861"/>
            <a:ext cx="8814495" cy="3202766"/>
          </a:xfrm>
          <a:prstGeom prst="rect">
            <a:avLst/>
          </a:prstGeom>
        </p:spPr>
      </p:pic>
    </p:spTree>
    <p:extLst>
      <p:ext uri="{BB962C8B-B14F-4D97-AF65-F5344CB8AC3E}">
        <p14:creationId xmlns:p14="http://schemas.microsoft.com/office/powerpoint/2010/main" val="4220521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968828" y="1685495"/>
            <a:ext cx="10746879" cy="424731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 </a:t>
            </a:r>
            <a:r>
              <a:rPr lang="en-US" sz="2000" b="1" u="sng" dirty="0">
                <a:solidFill>
                  <a:prstClr val="black"/>
                </a:solidFill>
                <a:latin typeface="Times New Roman" panose="02020603050405020304" pitchFamily="18" charset="0"/>
                <a:cs typeface="Times New Roman" panose="02020603050405020304" pitchFamily="18" charset="0"/>
              </a:rPr>
              <a:t>job design, employee participation and empowerment, flexible work arrangements, goal setting, performance management, and organizational rewards</a:t>
            </a:r>
            <a:r>
              <a:rPr lang="en-US" sz="2000" dirty="0">
                <a:solidFill>
                  <a:prstClr val="black"/>
                </a:solidFill>
                <a:latin typeface="Times New Roman" panose="02020603050405020304" pitchFamily="18" charset="0"/>
                <a:cs typeface="Times New Roman" panose="02020603050405020304" pitchFamily="18" charset="0"/>
              </a:rPr>
              <a:t>.</a:t>
            </a:r>
          </a:p>
          <a:p>
            <a:pPr marL="342900" indent="-342900" algn="just">
              <a:lnSpc>
                <a:spcPct val="150000"/>
              </a:lnSpc>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7196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52714" y="1637381"/>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p:txBody>
      </p:sp>
      <p:pic>
        <p:nvPicPr>
          <p:cNvPr id="10" name="Picture 9">
            <a:extLst>
              <a:ext uri="{FF2B5EF4-FFF2-40B4-BE49-F238E27FC236}">
                <a16:creationId xmlns:a16="http://schemas.microsoft.com/office/drawing/2014/main" id="{791804B3-425A-48A5-8925-B3709ECBFC6E}"/>
              </a:ext>
            </a:extLst>
          </p:cNvPr>
          <p:cNvPicPr>
            <a:picLocks noChangeAspect="1"/>
          </p:cNvPicPr>
          <p:nvPr/>
        </p:nvPicPr>
        <p:blipFill>
          <a:blip r:embed="rId8"/>
          <a:stretch>
            <a:fillRect/>
          </a:stretch>
        </p:blipFill>
        <p:spPr>
          <a:xfrm>
            <a:off x="6440129" y="1886712"/>
            <a:ext cx="5376651" cy="3858970"/>
          </a:xfrm>
          <a:prstGeom prst="rect">
            <a:avLst/>
          </a:prstGeom>
        </p:spPr>
      </p:pic>
      <p:sp>
        <p:nvSpPr>
          <p:cNvPr id="11" name="TextBox 10">
            <a:extLst>
              <a:ext uri="{FF2B5EF4-FFF2-40B4-BE49-F238E27FC236}">
                <a16:creationId xmlns:a16="http://schemas.microsoft.com/office/drawing/2014/main" id="{38D8F1FE-A283-4170-A25C-7C8E047F9819}"/>
              </a:ext>
            </a:extLst>
          </p:cNvPr>
          <p:cNvSpPr txBox="1"/>
          <p:nvPr/>
        </p:nvSpPr>
        <p:spPr>
          <a:xfrm>
            <a:off x="1151437" y="2161484"/>
            <a:ext cx="4274112" cy="3662541"/>
          </a:xfrm>
          <a:prstGeom prst="rect">
            <a:avLst/>
          </a:prstGeom>
          <a:noFill/>
        </p:spPr>
        <p:txBody>
          <a:bodyPr wrap="square">
            <a:spAutoFit/>
          </a:bodyPr>
          <a:lstStyle/>
          <a:p>
            <a:pPr algn="just"/>
            <a:r>
              <a:rPr lang="en-US" b="1" i="1" dirty="0">
                <a:solidFill>
                  <a:prstClr val="black"/>
                </a:solidFill>
                <a:latin typeface="Times New Roman" panose="02020603050405020304" pitchFamily="18" charset="0"/>
                <a:cs typeface="Times New Roman" panose="02020603050405020304" pitchFamily="18" charset="0"/>
              </a:rPr>
              <a:t>Figure 6.1  Enhancing Performance in Organizations</a:t>
            </a:r>
          </a:p>
          <a:p>
            <a:pPr algn="just"/>
            <a:endParaRPr lang="en-US" dirty="0">
              <a:solidFill>
                <a:prstClr val="black"/>
              </a:solidFill>
              <a:latin typeface="Times New Roman" panose="02020603050405020304" pitchFamily="18" charset="0"/>
              <a:cs typeface="Times New Roman" panose="02020603050405020304" pitchFamily="18" charset="0"/>
            </a:endParaRPr>
          </a:p>
          <a:p>
            <a:pPr algn="just"/>
            <a:r>
              <a:rPr lang="en-US" sz="1600" dirty="0">
                <a:solidFill>
                  <a:prstClr val="black"/>
                </a:solidFill>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r>
              <a:rPr lang="en-US"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5958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26402" y="1694054"/>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36963462"/>
              </p:ext>
            </p:extLst>
          </p:nvPr>
        </p:nvGraphicFramePr>
        <p:xfrm>
          <a:off x="1112979" y="2451631"/>
          <a:ext cx="10654299" cy="3165398"/>
        </p:xfrm>
        <a:graphic>
          <a:graphicData uri="http://schemas.openxmlformats.org/drawingml/2006/table">
            <a:tbl>
              <a:tblPr firstRow="1" bandRow="1"/>
              <a:tblGrid>
                <a:gridCol w="1697040">
                  <a:extLst>
                    <a:ext uri="{9D8B030D-6E8A-4147-A177-3AD203B41FA5}">
                      <a16:colId xmlns:a16="http://schemas.microsoft.com/office/drawing/2014/main" val="222804303"/>
                    </a:ext>
                  </a:extLst>
                </a:gridCol>
                <a:gridCol w="8957259">
                  <a:extLst>
                    <a:ext uri="{9D8B030D-6E8A-4147-A177-3AD203B41FA5}">
                      <a16:colId xmlns:a16="http://schemas.microsoft.com/office/drawing/2014/main" val="3102195855"/>
                    </a:ext>
                  </a:extLst>
                </a:gridCol>
              </a:tblGrid>
              <a:tr h="316539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b="1" dirty="0">
                          <a:solidFill>
                            <a:schemeClr val="tx1"/>
                          </a:solidFill>
                          <a:latin typeface="Times New Roman" panose="02020603050405020304" pitchFamily="18" charset="0"/>
                          <a:cs typeface="Times New Roman" panose="02020603050405020304" pitchFamily="18" charset="0"/>
                        </a:rPr>
                        <a:t>Job Design: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b="1" dirty="0">
                          <a:solidFill>
                            <a:schemeClr val="tx1"/>
                          </a:solidFill>
                          <a:latin typeface="Times New Roman" panose="02020603050405020304" pitchFamily="18" charset="0"/>
                          <a:cs typeface="Times New Roman" panose="02020603050405020304" pitchFamily="18" charset="0"/>
                        </a:rPr>
                        <a:t>Defined as How organizations define and structure jobs</a:t>
                      </a:r>
                    </a:p>
                    <a:p>
                      <a:endParaRPr lang="en-US"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When work design is addressed at the individual level, it is most commonly referred to as job design</a:t>
                      </a:r>
                    </a:p>
                    <a:p>
                      <a:pPr marL="285750" indent="-285750">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The first widespread model of how </a:t>
                      </a:r>
                      <a:r>
                        <a:rPr lang="en-US" b="1" dirty="0">
                          <a:solidFill>
                            <a:schemeClr val="tx1"/>
                          </a:solidFill>
                          <a:latin typeface="Times New Roman" panose="02020603050405020304" pitchFamily="18" charset="0"/>
                          <a:cs typeface="Times New Roman" panose="02020603050405020304" pitchFamily="18" charset="0"/>
                        </a:rPr>
                        <a:t>individual work </a:t>
                      </a:r>
                      <a:r>
                        <a:rPr lang="en-US" b="0" dirty="0">
                          <a:solidFill>
                            <a:schemeClr val="tx1"/>
                          </a:solidFill>
                          <a:latin typeface="Times New Roman" panose="02020603050405020304" pitchFamily="18" charset="0"/>
                          <a:cs typeface="Times New Roman" panose="02020603050405020304" pitchFamily="18" charset="0"/>
                        </a:rPr>
                        <a:t>should be designed was </a:t>
                      </a:r>
                      <a:r>
                        <a:rPr lang="en-US" b="1" dirty="0">
                          <a:solidFill>
                            <a:schemeClr val="tx1"/>
                          </a:solidFill>
                          <a:latin typeface="Times New Roman" panose="02020603050405020304" pitchFamily="18" charset="0"/>
                          <a:cs typeface="Times New Roman" panose="02020603050405020304" pitchFamily="18" charset="0"/>
                        </a:rPr>
                        <a:t>job specialization.</a:t>
                      </a:r>
                    </a:p>
                    <a:p>
                      <a:pPr marL="285750" indent="-285750">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For example</a:t>
                      </a:r>
                      <a:r>
                        <a:rPr lang="en-US" b="0" dirty="0">
                          <a:solidFill>
                            <a:schemeClr val="tx1"/>
                          </a:solidFill>
                          <a:latin typeface="Times New Roman" panose="02020603050405020304" pitchFamily="18" charset="0"/>
                          <a:cs typeface="Times New Roman" panose="02020603050405020304" pitchFamily="18" charset="0"/>
                        </a:rPr>
                        <a:t>, a worker who applies safety decals to a piece of equipment as that equipment moves down an assembly line is performing a specialized job.</a:t>
                      </a:r>
                    </a:p>
                    <a:p>
                      <a:pPr marL="285750" indent="-285750">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050495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364042" y="1598409"/>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66939031"/>
              </p:ext>
            </p:extLst>
          </p:nvPr>
        </p:nvGraphicFramePr>
        <p:xfrm>
          <a:off x="1118702" y="2166425"/>
          <a:ext cx="10111649" cy="3550920"/>
        </p:xfrm>
        <a:graphic>
          <a:graphicData uri="http://schemas.openxmlformats.org/drawingml/2006/table">
            <a:tbl>
              <a:tblPr firstRow="1" bandRow="1"/>
              <a:tblGrid>
                <a:gridCol w="1773639">
                  <a:extLst>
                    <a:ext uri="{9D8B030D-6E8A-4147-A177-3AD203B41FA5}">
                      <a16:colId xmlns:a16="http://schemas.microsoft.com/office/drawing/2014/main" val="222804303"/>
                    </a:ext>
                  </a:extLst>
                </a:gridCol>
                <a:gridCol w="833801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Breaking jobs down into small component tasks and standardizing them across all workers doing those jobs</a:t>
                      </a:r>
                    </a:p>
                    <a:p>
                      <a:pPr algn="just"/>
                      <a:endParaRPr lang="en-US" sz="11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Frederick Taylor, the chief proponent of job </a:t>
                      </a:r>
                      <a:r>
                        <a:rPr lang="en-US" b="1" dirty="0">
                          <a:solidFill>
                            <a:schemeClr val="tx1"/>
                          </a:solidFill>
                          <a:latin typeface="Times New Roman" panose="02020603050405020304" pitchFamily="18" charset="0"/>
                          <a:cs typeface="Times New Roman" panose="02020603050405020304" pitchFamily="18" charset="0"/>
                        </a:rPr>
                        <a:t>specialization</a:t>
                      </a:r>
                      <a:r>
                        <a:rPr lang="en-US" b="0" dirty="0">
                          <a:solidFill>
                            <a:schemeClr val="tx1"/>
                          </a:solidFill>
                          <a:latin typeface="Times New Roman" panose="02020603050405020304" pitchFamily="18" charset="0"/>
                          <a:cs typeface="Times New Roman" panose="02020603050405020304" pitchFamily="18" charset="0"/>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Taylor’s view grew from the historical writings about division of labor advocated by Scottish economist Adam Smith.</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 Specialization paved the way for large-scale assembly lines and was at least partly responsible for the dramatic gains in output U.S. industry achieved for several decades in the early 1900s.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8706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996660" y="1703012"/>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specialization) </a:t>
            </a:r>
          </a:p>
        </p:txBody>
      </p:sp>
      <p:grpSp>
        <p:nvGrpSpPr>
          <p:cNvPr id="10" name="Group 9">
            <a:extLst>
              <a:ext uri="{FF2B5EF4-FFF2-40B4-BE49-F238E27FC236}">
                <a16:creationId xmlns:a16="http://schemas.microsoft.com/office/drawing/2014/main" id="{CF0AF07B-AFD6-4847-BAC0-A88FD7BCE987}"/>
              </a:ext>
            </a:extLst>
          </p:cNvPr>
          <p:cNvGrpSpPr/>
          <p:nvPr/>
        </p:nvGrpSpPr>
        <p:grpSpPr>
          <a:xfrm>
            <a:off x="1771923" y="2115281"/>
            <a:ext cx="10034545" cy="3661086"/>
            <a:chOff x="1839335" y="2378557"/>
            <a:chExt cx="9700925" cy="3353542"/>
          </a:xfrm>
        </p:grpSpPr>
        <p:pic>
          <p:nvPicPr>
            <p:cNvPr id="11" name="Picture 10">
              <a:extLst>
                <a:ext uri="{FF2B5EF4-FFF2-40B4-BE49-F238E27FC236}">
                  <a16:creationId xmlns:a16="http://schemas.microsoft.com/office/drawing/2014/main" id="{30BF9588-9C64-4105-8DD8-6DF706C31AD2}"/>
                </a:ext>
              </a:extLst>
            </p:cNvPr>
            <p:cNvPicPr>
              <a:picLocks noChangeAspect="1"/>
            </p:cNvPicPr>
            <p:nvPr/>
          </p:nvPicPr>
          <p:blipFill>
            <a:blip r:embed="rId8"/>
            <a:stretch>
              <a:fillRect/>
            </a:stretch>
          </p:blipFill>
          <p:spPr>
            <a:xfrm>
              <a:off x="6472172" y="2378557"/>
              <a:ext cx="5068088" cy="3353542"/>
            </a:xfrm>
            <a:prstGeom prst="rect">
              <a:avLst/>
            </a:prstGeom>
          </p:spPr>
        </p:pic>
        <p:sp>
          <p:nvSpPr>
            <p:cNvPr id="12" name="TextBox 11">
              <a:extLst>
                <a:ext uri="{FF2B5EF4-FFF2-40B4-BE49-F238E27FC236}">
                  <a16:creationId xmlns:a16="http://schemas.microsoft.com/office/drawing/2014/main" id="{ABA3396A-BD8D-4338-956B-B1B79F7E86F0}"/>
                </a:ext>
              </a:extLst>
            </p:cNvPr>
            <p:cNvSpPr txBox="1"/>
            <p:nvPr/>
          </p:nvSpPr>
          <p:spPr>
            <a:xfrm>
              <a:off x="1839335" y="2991923"/>
              <a:ext cx="3896741" cy="2308324"/>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grpSp>
    </p:spTree>
    <p:extLst>
      <p:ext uri="{BB962C8B-B14F-4D97-AF65-F5344CB8AC3E}">
        <p14:creationId xmlns:p14="http://schemas.microsoft.com/office/powerpoint/2010/main" val="1670100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62322" y="1685495"/>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816583290"/>
              </p:ext>
            </p:extLst>
          </p:nvPr>
        </p:nvGraphicFramePr>
        <p:xfrm>
          <a:off x="1017367" y="2656114"/>
          <a:ext cx="10845523" cy="2667000"/>
        </p:xfrm>
        <a:graphic>
          <a:graphicData uri="http://schemas.openxmlformats.org/drawingml/2006/table">
            <a:tbl>
              <a:tblPr firstRow="1" bandRow="1"/>
              <a:tblGrid>
                <a:gridCol w="1902363">
                  <a:extLst>
                    <a:ext uri="{9D8B030D-6E8A-4147-A177-3AD203B41FA5}">
                      <a16:colId xmlns:a16="http://schemas.microsoft.com/office/drawing/2014/main" val="222804303"/>
                    </a:ext>
                  </a:extLst>
                </a:gridCol>
                <a:gridCol w="8943160">
                  <a:extLst>
                    <a:ext uri="{9D8B030D-6E8A-4147-A177-3AD203B41FA5}">
                      <a16:colId xmlns:a16="http://schemas.microsoft.com/office/drawing/2014/main" val="3102195855"/>
                    </a:ext>
                  </a:extLst>
                </a:gridCol>
              </a:tblGrid>
              <a:tr h="26670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On the surface, job specialization appears to be a rational and efficient way to structure jobs.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In practice, however, performing those jobs can cause problems, foremost among them the </a:t>
                      </a:r>
                      <a:r>
                        <a:rPr lang="en-US" b="1" u="sng" dirty="0">
                          <a:solidFill>
                            <a:schemeClr val="tx1"/>
                          </a:solidFill>
                          <a:latin typeface="Times New Roman" panose="02020603050405020304" pitchFamily="18" charset="0"/>
                          <a:cs typeface="Times New Roman" panose="02020603050405020304" pitchFamily="18" charset="0"/>
                        </a:rPr>
                        <a:t>extreme monotony of highly specialized tasks</a:t>
                      </a:r>
                      <a:r>
                        <a:rPr lang="en-US" b="0"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814565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nSpc>
                <a:spcPct val="150000"/>
              </a:lnSpc>
              <a:buFont typeface="Wingdings" panose="05000000000000000000" pitchFamily="2" charset="2"/>
              <a:buChar char="Ø"/>
              <a:defRPr/>
            </a:pPr>
            <a:r>
              <a:rPr lang="en-US" sz="2000" dirty="0">
                <a:solidFill>
                  <a:prstClr val="black"/>
                </a:solidFill>
                <a:latin typeface="Times New Roman" panose="02020603050405020304" pitchFamily="18" charset="0"/>
                <a:cs typeface="Times New Roman" panose="02020603050405020304" pitchFamily="18" charset="0"/>
              </a:rPr>
              <a:t>Ex.  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less motivated to work hard and more inclined to do poor-quality work or to complain about the job.</a:t>
            </a: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861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037754" y="1538859"/>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94963717"/>
              </p:ext>
            </p:extLst>
          </p:nvPr>
        </p:nvGraphicFramePr>
        <p:xfrm>
          <a:off x="885961" y="2440745"/>
          <a:ext cx="10852117" cy="3287654"/>
        </p:xfrm>
        <a:graphic>
          <a:graphicData uri="http://schemas.openxmlformats.org/drawingml/2006/table">
            <a:tbl>
              <a:tblPr firstRow="1" bandRow="1"/>
              <a:tblGrid>
                <a:gridCol w="1903520">
                  <a:extLst>
                    <a:ext uri="{9D8B030D-6E8A-4147-A177-3AD203B41FA5}">
                      <a16:colId xmlns:a16="http://schemas.microsoft.com/office/drawing/2014/main" val="222804303"/>
                    </a:ext>
                  </a:extLst>
                </a:gridCol>
                <a:gridCol w="8948597">
                  <a:extLst>
                    <a:ext uri="{9D8B030D-6E8A-4147-A177-3AD203B41FA5}">
                      <a16:colId xmlns:a16="http://schemas.microsoft.com/office/drawing/2014/main" val="3102195855"/>
                    </a:ext>
                  </a:extLst>
                </a:gridCol>
              </a:tblGrid>
              <a:tr h="328765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Rotations: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Systematically moving workers from one job to another in an attempt to minimize monotony and boredom</a:t>
                      </a:r>
                    </a:p>
                    <a:p>
                      <a:pPr marL="0" indent="0" algn="just">
                        <a:buFont typeface="Wingdings" panose="05000000000000000000" pitchFamily="2" charset="2"/>
                        <a:buNone/>
                      </a:pPr>
                      <a:endParaRPr lang="en-US" sz="105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When job rotation is introduced</a:t>
                      </a:r>
                      <a:r>
                        <a:rPr lang="en-US" b="1" dirty="0">
                          <a:solidFill>
                            <a:schemeClr val="tx1"/>
                          </a:solidFill>
                          <a:latin typeface="Times New Roman" panose="02020603050405020304" pitchFamily="18" charset="0"/>
                          <a:cs typeface="Times New Roman" panose="02020603050405020304" pitchFamily="18" charset="0"/>
                        </a:rPr>
                        <a:t>, the tasks themselves stay the same</a:t>
                      </a:r>
                      <a:r>
                        <a:rPr lang="en-US" b="0" dirty="0">
                          <a:solidFill>
                            <a:schemeClr val="tx1"/>
                          </a:solidFill>
                          <a:latin typeface="Times New Roman" panose="02020603050405020304" pitchFamily="18" charset="0"/>
                          <a:cs typeface="Times New Roman" panose="02020603050405020304" pitchFamily="18" charset="0"/>
                        </a:rPr>
                        <a:t>. However, the workers who perform them are systematically rotated across the various tasks. </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 if a rotation cycle takes workers through the same old jobs, the workers simply </a:t>
                      </a:r>
                      <a:r>
                        <a:rPr lang="en-US" b="1" u="sng" dirty="0">
                          <a:solidFill>
                            <a:schemeClr val="tx1"/>
                          </a:solidFill>
                          <a:latin typeface="Times New Roman" panose="02020603050405020304" pitchFamily="18" charset="0"/>
                          <a:cs typeface="Times New Roman" panose="02020603050405020304" pitchFamily="18" charset="0"/>
                        </a:rPr>
                        <a:t>experience several routine and boring jobs instead of just one.</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Although a worker may begin each job shift with a bit of renewed interest, the effect usually is </a:t>
                      </a:r>
                      <a:r>
                        <a:rPr lang="en-US" b="1" dirty="0">
                          <a:solidFill>
                            <a:schemeClr val="tx1"/>
                          </a:solidFill>
                          <a:latin typeface="Times New Roman" panose="02020603050405020304" pitchFamily="18" charset="0"/>
                          <a:cs typeface="Times New Roman" panose="02020603050405020304" pitchFamily="18" charset="0"/>
                        </a:rPr>
                        <a:t>short-lived. Rotation may also decrease efficiency. </a:t>
                      </a:r>
                    </a:p>
                    <a:p>
                      <a:pPr marL="285750" indent="-285750" algn="just">
                        <a:buFont typeface="Wingdings" panose="05000000000000000000" pitchFamily="2" charset="2"/>
                        <a:buChar char="§"/>
                      </a:pPr>
                      <a:r>
                        <a:rPr lang="en-US" b="0" u="sng" dirty="0">
                          <a:solidFill>
                            <a:srgbClr val="C00000"/>
                          </a:solidFill>
                          <a:latin typeface="Times New Roman" panose="02020603050405020304" pitchFamily="18" charset="0"/>
                          <a:cs typeface="Times New Roman" panose="02020603050405020304" pitchFamily="18" charset="0"/>
                        </a:rPr>
                        <a:t>For example</a:t>
                      </a:r>
                      <a:r>
                        <a:rPr lang="en-US" b="0" dirty="0">
                          <a:solidFill>
                            <a:schemeClr val="tx1"/>
                          </a:solidFill>
                          <a:latin typeface="Times New Roman" panose="02020603050405020304" pitchFamily="18" charset="0"/>
                          <a:cs typeface="Times New Roman" panose="02020603050405020304" pitchFamily="18" charset="0"/>
                        </a:rPr>
                        <a:t>, it sacrifices the proficiency and expertise that grow from specialization. At the same time, job rotation is an effective training technique because a worker rotated through a variety of related jobs acquires a larger set of job skills.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986744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241320" y="1587983"/>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10" name="Group 9">
            <a:extLst>
              <a:ext uri="{FF2B5EF4-FFF2-40B4-BE49-F238E27FC236}">
                <a16:creationId xmlns:a16="http://schemas.microsoft.com/office/drawing/2014/main" id="{66C02D58-F68A-4EE9-91D5-D9D9157CE43C}"/>
              </a:ext>
            </a:extLst>
          </p:cNvPr>
          <p:cNvGrpSpPr/>
          <p:nvPr/>
        </p:nvGrpSpPr>
        <p:grpSpPr>
          <a:xfrm>
            <a:off x="1358101" y="2499358"/>
            <a:ext cx="10466433" cy="3303196"/>
            <a:chOff x="1793704" y="2229562"/>
            <a:chExt cx="10164055" cy="3303196"/>
          </a:xfrm>
        </p:grpSpPr>
        <p:pic>
          <p:nvPicPr>
            <p:cNvPr id="11" name="Picture 10">
              <a:extLst>
                <a:ext uri="{FF2B5EF4-FFF2-40B4-BE49-F238E27FC236}">
                  <a16:creationId xmlns:a16="http://schemas.microsoft.com/office/drawing/2014/main" id="{1B89435C-BA6F-4DBB-8278-934C3050BD47}"/>
                </a:ext>
              </a:extLst>
            </p:cNvPr>
            <p:cNvPicPr>
              <a:picLocks noChangeAspect="1"/>
            </p:cNvPicPr>
            <p:nvPr/>
          </p:nvPicPr>
          <p:blipFill>
            <a:blip r:embed="rId8"/>
            <a:stretch>
              <a:fillRect/>
            </a:stretch>
          </p:blipFill>
          <p:spPr>
            <a:xfrm>
              <a:off x="6956146" y="2229562"/>
              <a:ext cx="5001613" cy="3303196"/>
            </a:xfrm>
            <a:prstGeom prst="rect">
              <a:avLst/>
            </a:prstGeom>
          </p:spPr>
        </p:pic>
        <p:sp>
          <p:nvSpPr>
            <p:cNvPr id="12" name="TextBox 11">
              <a:extLst>
                <a:ext uri="{FF2B5EF4-FFF2-40B4-BE49-F238E27FC236}">
                  <a16:creationId xmlns:a16="http://schemas.microsoft.com/office/drawing/2014/main" id="{AE0BB3FB-DED5-486E-B6DF-E85BC7C4221E}"/>
                </a:ext>
              </a:extLst>
            </p:cNvPr>
            <p:cNvSpPr txBox="1"/>
            <p:nvPr/>
          </p:nvSpPr>
          <p:spPr>
            <a:xfrm>
              <a:off x="1793704" y="2762854"/>
              <a:ext cx="4677228" cy="2308324"/>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149590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62323" y="1685495"/>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47328421"/>
              </p:ext>
            </p:extLst>
          </p:nvPr>
        </p:nvGraphicFramePr>
        <p:xfrm>
          <a:off x="1054625" y="2726487"/>
          <a:ext cx="10549545" cy="2834640"/>
        </p:xfrm>
        <a:graphic>
          <a:graphicData uri="http://schemas.openxmlformats.org/drawingml/2006/table">
            <a:tbl>
              <a:tblPr firstRow="1" bandRow="1"/>
              <a:tblGrid>
                <a:gridCol w="1710208">
                  <a:extLst>
                    <a:ext uri="{9D8B030D-6E8A-4147-A177-3AD203B41FA5}">
                      <a16:colId xmlns:a16="http://schemas.microsoft.com/office/drawing/2014/main" val="222804303"/>
                    </a:ext>
                  </a:extLst>
                </a:gridCol>
                <a:gridCol w="883933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Enrichment: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Entails giving workers more tasks to perform and more control over how to perform them</a:t>
                      </a:r>
                    </a:p>
                    <a:p>
                      <a:pPr marL="0" indent="0" algn="just">
                        <a:buFont typeface="Wingdings" panose="05000000000000000000" pitchFamily="2" charset="2"/>
                        <a:buNone/>
                      </a:pPr>
                      <a:endParaRPr lang="en-US"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 To achieve these, job enrichment relies on </a:t>
                      </a:r>
                      <a:r>
                        <a:rPr lang="en-US" b="1" dirty="0">
                          <a:solidFill>
                            <a:schemeClr val="tx1"/>
                          </a:solidFill>
                          <a:latin typeface="Times New Roman" panose="02020603050405020304" pitchFamily="18" charset="0"/>
                          <a:cs typeface="Times New Roman" panose="02020603050405020304" pitchFamily="18" charset="0"/>
                        </a:rPr>
                        <a:t>vertical job loading</a:t>
                      </a:r>
                      <a:r>
                        <a:rPr lang="en-US" b="0" dirty="0">
                          <a:solidFill>
                            <a:schemeClr val="tx1"/>
                          </a:solidFill>
                          <a:latin typeface="Times New Roman" panose="02020603050405020304" pitchFamily="18" charset="0"/>
                          <a:cs typeface="Times New Roman" panose="02020603050405020304" pitchFamily="18" charset="0"/>
                        </a:rPr>
                        <a:t>—not only adding more tasks to a job, as in </a:t>
                      </a:r>
                      <a:r>
                        <a:rPr lang="en-US" b="1" dirty="0">
                          <a:solidFill>
                            <a:schemeClr val="tx1"/>
                          </a:solidFill>
                          <a:latin typeface="Times New Roman" panose="02020603050405020304" pitchFamily="18" charset="0"/>
                          <a:cs typeface="Times New Roman" panose="02020603050405020304" pitchFamily="18" charset="0"/>
                        </a:rPr>
                        <a:t>horizontal loading</a:t>
                      </a:r>
                      <a:r>
                        <a:rPr lang="en-US" b="0" dirty="0">
                          <a:solidFill>
                            <a:schemeClr val="tx1"/>
                          </a:solidFill>
                          <a:latin typeface="Times New Roman" panose="02020603050405020304" pitchFamily="18" charset="0"/>
                          <a:cs typeface="Times New Roman" panose="02020603050405020304" pitchFamily="18" charset="0"/>
                        </a:rPr>
                        <a:t>, but also giving the employee more control over those tasks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97698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996660" y="1545497"/>
            <a:ext cx="9866309" cy="1015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 </a:t>
            </a:r>
            <a:endParaRPr lang="en-US" sz="2000" b="1" dirty="0"/>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253971193"/>
              </p:ext>
            </p:extLst>
          </p:nvPr>
        </p:nvGraphicFramePr>
        <p:xfrm>
          <a:off x="996660" y="2562663"/>
          <a:ext cx="10959207" cy="310896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75092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sng" dirty="0">
                          <a:solidFill>
                            <a:srgbClr val="C00000"/>
                          </a:solidFill>
                          <a:latin typeface="Times New Roman" panose="02020603050405020304" pitchFamily="18" charset="0"/>
                          <a:cs typeface="Times New Roman" panose="02020603050405020304" pitchFamily="18" charset="0"/>
                        </a:rPr>
                        <a:t>For example; </a:t>
                      </a:r>
                      <a:r>
                        <a:rPr lang="en-US" b="0" dirty="0">
                          <a:solidFill>
                            <a:schemeClr val="tx1"/>
                          </a:solidFill>
                          <a:latin typeface="Times New Roman" panose="02020603050405020304" pitchFamily="18" charset="0"/>
                          <a:cs typeface="Times New Roman" panose="02020603050405020304" pitchFamily="18" charset="0"/>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 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843180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51437" y="1685495"/>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10" name="Group 9">
            <a:extLst>
              <a:ext uri="{FF2B5EF4-FFF2-40B4-BE49-F238E27FC236}">
                <a16:creationId xmlns:a16="http://schemas.microsoft.com/office/drawing/2014/main" id="{7F856ADC-1F62-41BE-8BFD-98F5C9098666}"/>
              </a:ext>
            </a:extLst>
          </p:cNvPr>
          <p:cNvGrpSpPr/>
          <p:nvPr/>
        </p:nvGrpSpPr>
        <p:grpSpPr>
          <a:xfrm>
            <a:off x="1364043" y="2489849"/>
            <a:ext cx="10054520" cy="3292148"/>
            <a:chOff x="1751947" y="2134941"/>
            <a:chExt cx="10054520" cy="3292148"/>
          </a:xfrm>
        </p:grpSpPr>
        <p:pic>
          <p:nvPicPr>
            <p:cNvPr id="11" name="Picture 10">
              <a:extLst>
                <a:ext uri="{FF2B5EF4-FFF2-40B4-BE49-F238E27FC236}">
                  <a16:creationId xmlns:a16="http://schemas.microsoft.com/office/drawing/2014/main" id="{A2E604E4-632A-4E4D-BBAE-B56502942C0E}"/>
                </a:ext>
              </a:extLst>
            </p:cNvPr>
            <p:cNvPicPr>
              <a:picLocks noChangeAspect="1"/>
            </p:cNvPicPr>
            <p:nvPr/>
          </p:nvPicPr>
          <p:blipFill>
            <a:blip r:embed="rId8"/>
            <a:stretch>
              <a:fillRect/>
            </a:stretch>
          </p:blipFill>
          <p:spPr>
            <a:xfrm>
              <a:off x="7724875" y="2134941"/>
              <a:ext cx="4081592" cy="3292148"/>
            </a:xfrm>
            <a:prstGeom prst="rect">
              <a:avLst/>
            </a:prstGeom>
          </p:spPr>
        </p:pic>
        <p:sp>
          <p:nvSpPr>
            <p:cNvPr id="12" name="TextBox 11">
              <a:extLst>
                <a:ext uri="{FF2B5EF4-FFF2-40B4-BE49-F238E27FC236}">
                  <a16:creationId xmlns:a16="http://schemas.microsoft.com/office/drawing/2014/main" id="{AC8CF450-BFB6-40E3-AE01-DBD73090A599}"/>
                </a:ext>
              </a:extLst>
            </p:cNvPr>
            <p:cNvSpPr txBox="1"/>
            <p:nvPr/>
          </p:nvSpPr>
          <p:spPr>
            <a:xfrm>
              <a:off x="1751947" y="3268046"/>
              <a:ext cx="5425371" cy="1477328"/>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2053384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075237" y="1598409"/>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265989093"/>
              </p:ext>
            </p:extLst>
          </p:nvPr>
        </p:nvGraphicFramePr>
        <p:xfrm>
          <a:off x="989243" y="2680228"/>
          <a:ext cx="10897957" cy="28346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68967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b="0" i="1" u="sng" dirty="0">
                          <a:solidFill>
                            <a:srgbClr val="C00000"/>
                          </a:solidFill>
                          <a:latin typeface="Times New Roman" panose="02020603050405020304" pitchFamily="18" charset="0"/>
                          <a:cs typeface="Times New Roman" panose="02020603050405020304" pitchFamily="18" charset="0"/>
                        </a:rPr>
                        <a:t>Ex. </a:t>
                      </a:r>
                      <a:r>
                        <a:rPr lang="en-US" b="0" i="1" u="sng" dirty="0">
                          <a:solidFill>
                            <a:schemeClr val="tx1"/>
                          </a:solidFill>
                          <a:latin typeface="Times New Roman" panose="02020603050405020304" pitchFamily="18" charset="0"/>
                          <a:cs typeface="Times New Roman" panose="02020603050405020304" pitchFamily="18" charset="0"/>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The efforts of managers and academic theorists ultimately have led to more complex and sophisticated viewpoints. Many of these advances are evident in </a:t>
                      </a:r>
                      <a:r>
                        <a:rPr lang="en-US" b="1" u="sng" dirty="0">
                          <a:solidFill>
                            <a:schemeClr val="tx1"/>
                          </a:solidFill>
                          <a:latin typeface="Times New Roman" panose="02020603050405020304" pitchFamily="18" charset="0"/>
                          <a:cs typeface="Times New Roman" panose="02020603050405020304" pitchFamily="18" charset="0"/>
                        </a:rPr>
                        <a:t>the 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77109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086123" y="1568465"/>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Job Characteristics Theory</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608592545"/>
              </p:ext>
            </p:extLst>
          </p:nvPr>
        </p:nvGraphicFramePr>
        <p:xfrm>
          <a:off x="1086123" y="3285151"/>
          <a:ext cx="10767501" cy="1737360"/>
        </p:xfrm>
        <a:graphic>
          <a:graphicData uri="http://schemas.openxmlformats.org/drawingml/2006/table">
            <a:tbl>
              <a:tblPr firstRow="1" bandRow="1"/>
              <a:tblGrid>
                <a:gridCol w="1814906">
                  <a:extLst>
                    <a:ext uri="{9D8B030D-6E8A-4147-A177-3AD203B41FA5}">
                      <a16:colId xmlns:a16="http://schemas.microsoft.com/office/drawing/2014/main" val="222804303"/>
                    </a:ext>
                  </a:extLst>
                </a:gridCol>
                <a:gridCol w="895259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dirty="0">
                          <a:solidFill>
                            <a:schemeClr val="tx1"/>
                          </a:solidFill>
                          <a:latin typeface="Times New Roman" panose="02020603050405020304" pitchFamily="18" charset="0"/>
                          <a:cs typeface="Times New Roman" panose="02020603050405020304" pitchFamily="18" charset="0"/>
                        </a:rPr>
                        <a:t>The job characteristics theory </a:t>
                      </a:r>
                      <a:r>
                        <a:rPr lang="en-US" b="0" i="1" u="sng" dirty="0">
                          <a:solidFill>
                            <a:schemeClr val="tx1"/>
                          </a:solidFill>
                          <a:latin typeface="Times New Roman" panose="02020603050405020304" pitchFamily="18" charset="0"/>
                          <a:cs typeface="Times New Roman" panose="02020603050405020304" pitchFamily="18" charset="0"/>
                        </a:rPr>
                        <a:t>focuses on the specific motivational properties of jobs. </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three critical psychological states are:</a:t>
                      </a:r>
                    </a:p>
                    <a:p>
                      <a:pPr marL="342900" indent="-342900" algn="just">
                        <a:buFont typeface="+mj-lt"/>
                        <a:buAutoNum type="arabicPeriod"/>
                      </a:pPr>
                      <a:endParaRPr lang="en-US"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endParaRPr lang="en-US"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888163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086123" y="1568465"/>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Job Characteristics Theory</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53064596"/>
              </p:ext>
            </p:extLst>
          </p:nvPr>
        </p:nvGraphicFramePr>
        <p:xfrm>
          <a:off x="1086123" y="2904152"/>
          <a:ext cx="10767501" cy="2286000"/>
        </p:xfrm>
        <a:graphic>
          <a:graphicData uri="http://schemas.openxmlformats.org/drawingml/2006/table">
            <a:tbl>
              <a:tblPr firstRow="1" bandRow="1"/>
              <a:tblGrid>
                <a:gridCol w="1814906">
                  <a:extLst>
                    <a:ext uri="{9D8B030D-6E8A-4147-A177-3AD203B41FA5}">
                      <a16:colId xmlns:a16="http://schemas.microsoft.com/office/drawing/2014/main" val="222804303"/>
                    </a:ext>
                  </a:extLst>
                </a:gridCol>
                <a:gridCol w="895259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mj-lt"/>
                        <a:buAutoNum type="arabicPeriod"/>
                      </a:pPr>
                      <a:r>
                        <a:rPr lang="en-US" b="1" u="sng" dirty="0">
                          <a:solidFill>
                            <a:schemeClr val="tx1"/>
                          </a:solidFill>
                          <a:latin typeface="Times New Roman" panose="02020603050405020304" pitchFamily="18" charset="0"/>
                          <a:cs typeface="Times New Roman" panose="02020603050405020304" pitchFamily="18" charset="0"/>
                        </a:rPr>
                        <a:t>Experienced meaningfulness of the work: </a:t>
                      </a:r>
                      <a:r>
                        <a:rPr lang="en-US" b="0" dirty="0">
                          <a:solidFill>
                            <a:schemeClr val="tx1"/>
                          </a:solidFill>
                          <a:latin typeface="Times New Roman" panose="02020603050405020304" pitchFamily="18" charset="0"/>
                          <a:cs typeface="Times New Roman" panose="02020603050405020304" pitchFamily="18" charset="0"/>
                        </a:rPr>
                        <a:t>the degree to which the individual experiences the job as generally meaningful, valuable, and worthwhile</a:t>
                      </a:r>
                    </a:p>
                    <a:p>
                      <a:pPr marL="342900" indent="-342900" algn="just">
                        <a:buFont typeface="+mj-lt"/>
                        <a:buAutoNum type="arabicPeriod"/>
                      </a:pPr>
                      <a:endParaRPr lang="en-US"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1" u="sng" dirty="0">
                          <a:solidFill>
                            <a:schemeClr val="tx1"/>
                          </a:solidFill>
                          <a:latin typeface="Times New Roman" panose="02020603050405020304" pitchFamily="18" charset="0"/>
                          <a:cs typeface="Times New Roman" panose="02020603050405020304" pitchFamily="18" charset="0"/>
                        </a:rPr>
                        <a:t>Experienced responsibility for work outcomes: </a:t>
                      </a:r>
                      <a:r>
                        <a:rPr lang="en-US" b="0" dirty="0">
                          <a:solidFill>
                            <a:schemeClr val="tx1"/>
                          </a:solidFill>
                          <a:latin typeface="Times New Roman" panose="02020603050405020304" pitchFamily="18" charset="0"/>
                          <a:cs typeface="Times New Roman" panose="02020603050405020304" pitchFamily="18" charset="0"/>
                        </a:rPr>
                        <a:t>the degree to which individuals feel personally accountable and responsible for the results of their work</a:t>
                      </a:r>
                    </a:p>
                    <a:p>
                      <a:pPr marL="342900" indent="-342900" algn="just">
                        <a:buFont typeface="+mj-lt"/>
                        <a:buAutoNum type="arabicPeriod"/>
                      </a:pPr>
                      <a:endParaRPr lang="en-US"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1" u="sng" dirty="0">
                          <a:solidFill>
                            <a:schemeClr val="tx1"/>
                          </a:solidFill>
                          <a:latin typeface="Times New Roman" panose="02020603050405020304" pitchFamily="18" charset="0"/>
                          <a:cs typeface="Times New Roman" panose="02020603050405020304" pitchFamily="18" charset="0"/>
                        </a:rPr>
                        <a:t>Knowledge of results: </a:t>
                      </a:r>
                      <a:r>
                        <a:rPr lang="en-US" b="0" dirty="0">
                          <a:solidFill>
                            <a:schemeClr val="tx1"/>
                          </a:solidFill>
                          <a:latin typeface="Times New Roman" panose="02020603050405020304" pitchFamily="18" charset="0"/>
                          <a:cs typeface="Times New Roman" panose="02020603050405020304" pitchFamily="18" charset="0"/>
                        </a:rPr>
                        <a:t>the degree to which individuals continuously understand how effectively they are performing the job environment.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76580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885961" y="1519512"/>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Job Characteristics Theory</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139388344"/>
              </p:ext>
            </p:extLst>
          </p:nvPr>
        </p:nvGraphicFramePr>
        <p:xfrm>
          <a:off x="978455" y="2440745"/>
          <a:ext cx="10923347" cy="3235160"/>
        </p:xfrm>
        <a:graphic>
          <a:graphicData uri="http://schemas.openxmlformats.org/drawingml/2006/table">
            <a:tbl>
              <a:tblPr firstRow="1" bandRow="1"/>
              <a:tblGrid>
                <a:gridCol w="1710316">
                  <a:extLst>
                    <a:ext uri="{9D8B030D-6E8A-4147-A177-3AD203B41FA5}">
                      <a16:colId xmlns:a16="http://schemas.microsoft.com/office/drawing/2014/main" val="222804303"/>
                    </a:ext>
                  </a:extLst>
                </a:gridCol>
                <a:gridCol w="9213031">
                  <a:extLst>
                    <a:ext uri="{9D8B030D-6E8A-4147-A177-3AD203B41FA5}">
                      <a16:colId xmlns:a16="http://schemas.microsoft.com/office/drawing/2014/main" val="3102195855"/>
                    </a:ext>
                  </a:extLst>
                </a:gridCol>
              </a:tblGrid>
              <a:tr h="32351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Hackman and Oldham suggest that the three critical psychological states are triggered by the </a:t>
                      </a:r>
                      <a:r>
                        <a:rPr lang="en-US" b="1" dirty="0">
                          <a:solidFill>
                            <a:schemeClr val="tx1"/>
                          </a:solidFill>
                          <a:latin typeface="Times New Roman" panose="02020603050405020304" pitchFamily="18" charset="0"/>
                          <a:cs typeface="Times New Roman" panose="02020603050405020304" pitchFamily="18" charset="0"/>
                        </a:rPr>
                        <a:t>following five characteristics of the job, or core job dimensions</a:t>
                      </a:r>
                      <a:r>
                        <a:rPr lang="en-US" b="0"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1" u="sng" dirty="0">
                          <a:solidFill>
                            <a:schemeClr val="tx1"/>
                          </a:solidFill>
                          <a:latin typeface="Times New Roman" panose="02020603050405020304" pitchFamily="18" charset="0"/>
                          <a:cs typeface="Times New Roman" panose="02020603050405020304" pitchFamily="18" charset="0"/>
                        </a:rPr>
                        <a:t>Skill variety</a:t>
                      </a:r>
                      <a:r>
                        <a:rPr lang="en-US" b="0" dirty="0">
                          <a:solidFill>
                            <a:schemeClr val="tx1"/>
                          </a:solidFill>
                          <a:latin typeface="Times New Roman" panose="02020603050405020304" pitchFamily="18" charset="0"/>
                          <a:cs typeface="Times New Roman" panose="02020603050405020304" pitchFamily="18" charset="0"/>
                        </a:rPr>
                        <a:t>: the degree to which the job requires a variety of activities that involve different skills and talents</a:t>
                      </a:r>
                    </a:p>
                    <a:p>
                      <a:pPr marL="342900" indent="-342900" algn="just">
                        <a:buFont typeface="+mj-lt"/>
                        <a:buAutoNum type="arabicPeriod"/>
                      </a:pPr>
                      <a:endParaRPr lang="en-US" sz="11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1" u="sng" dirty="0">
                          <a:solidFill>
                            <a:schemeClr val="tx1"/>
                          </a:solidFill>
                          <a:latin typeface="Times New Roman" panose="02020603050405020304" pitchFamily="18" charset="0"/>
                          <a:cs typeface="Times New Roman" panose="02020603050405020304" pitchFamily="18" charset="0"/>
                        </a:rPr>
                        <a:t>Task identity: </a:t>
                      </a:r>
                      <a:r>
                        <a:rPr lang="en-US" b="0" dirty="0">
                          <a:solidFill>
                            <a:schemeClr val="tx1"/>
                          </a:solidFill>
                          <a:latin typeface="Times New Roman" panose="02020603050405020304" pitchFamily="18" charset="0"/>
                          <a:cs typeface="Times New Roman" panose="02020603050405020304" pitchFamily="18" charset="0"/>
                        </a:rPr>
                        <a:t>the degree to which the job requires completion of a “whole” and an identifiable piece of work; that is, the extent to which a job has a beginning and an end with a tangible outcome</a:t>
                      </a:r>
                    </a:p>
                    <a:p>
                      <a:pPr marL="342900" indent="-342900" algn="just">
                        <a:buFont typeface="+mj-lt"/>
                        <a:buAutoNum type="arabicPeriod"/>
                      </a:pPr>
                      <a:endParaRPr lang="en-US" sz="105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1" u="sng" dirty="0">
                          <a:solidFill>
                            <a:schemeClr val="tx1"/>
                          </a:solidFill>
                          <a:latin typeface="Times New Roman" panose="02020603050405020304" pitchFamily="18" charset="0"/>
                          <a:cs typeface="Times New Roman" panose="02020603050405020304" pitchFamily="18" charset="0"/>
                        </a:rPr>
                        <a:t>Task significance: </a:t>
                      </a:r>
                      <a:r>
                        <a:rPr lang="en-US" b="0" dirty="0">
                          <a:solidFill>
                            <a:schemeClr val="tx1"/>
                          </a:solidFill>
                          <a:latin typeface="Times New Roman" panose="02020603050405020304" pitchFamily="18" charset="0"/>
                          <a:cs typeface="Times New Roman" panose="02020603050405020304" pitchFamily="18" charset="0"/>
                        </a:rPr>
                        <a:t>the degree to which the job affects the lives or work of other people, both in the immediate organization and in the external environment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299600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256023" y="1845095"/>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Job Characteristics Theory</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67744230"/>
              </p:ext>
            </p:extLst>
          </p:nvPr>
        </p:nvGraphicFramePr>
        <p:xfrm>
          <a:off x="1673951" y="3022238"/>
          <a:ext cx="10056578" cy="1737360"/>
        </p:xfrm>
        <a:graphic>
          <a:graphicData uri="http://schemas.openxmlformats.org/drawingml/2006/table">
            <a:tbl>
              <a:tblPr firstRow="1" bandRow="1"/>
              <a:tblGrid>
                <a:gridCol w="1695077">
                  <a:extLst>
                    <a:ext uri="{9D8B030D-6E8A-4147-A177-3AD203B41FA5}">
                      <a16:colId xmlns:a16="http://schemas.microsoft.com/office/drawing/2014/main" val="222804303"/>
                    </a:ext>
                  </a:extLst>
                </a:gridCol>
                <a:gridCol w="8361501">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b="0" dirty="0">
                          <a:solidFill>
                            <a:schemeClr val="tx1"/>
                          </a:solidFill>
                          <a:latin typeface="Times New Roman" panose="02020603050405020304" pitchFamily="18" charset="0"/>
                          <a:cs typeface="Times New Roman" panose="02020603050405020304" pitchFamily="18" charset="0"/>
                        </a:rPr>
                        <a:t>4. </a:t>
                      </a:r>
                      <a:r>
                        <a:rPr lang="en-US" b="1" u="sng" dirty="0">
                          <a:solidFill>
                            <a:schemeClr val="tx1"/>
                          </a:solidFill>
                          <a:latin typeface="Times New Roman" panose="02020603050405020304" pitchFamily="18" charset="0"/>
                          <a:cs typeface="Times New Roman" panose="02020603050405020304" pitchFamily="18" charset="0"/>
                        </a:rPr>
                        <a:t>Autonomy: </a:t>
                      </a:r>
                      <a:r>
                        <a:rPr lang="en-US" b="0" dirty="0">
                          <a:solidFill>
                            <a:schemeClr val="tx1"/>
                          </a:solidFill>
                          <a:latin typeface="Times New Roman" panose="02020603050405020304" pitchFamily="18" charset="0"/>
                          <a:cs typeface="Times New Roman" panose="02020603050405020304" pitchFamily="18" charset="0"/>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b="1" u="sng" dirty="0">
                          <a:solidFill>
                            <a:schemeClr val="tx1"/>
                          </a:solidFill>
                          <a:latin typeface="Times New Roman" panose="02020603050405020304" pitchFamily="18" charset="0"/>
                          <a:cs typeface="Times New Roman" panose="02020603050405020304" pitchFamily="18" charset="0"/>
                        </a:rPr>
                        <a:t>5. Feedback: </a:t>
                      </a:r>
                      <a:r>
                        <a:rPr lang="en-US" b="0" dirty="0">
                          <a:solidFill>
                            <a:schemeClr val="tx1"/>
                          </a:solidFill>
                          <a:latin typeface="Times New Roman" panose="02020603050405020304" pitchFamily="18" charset="0"/>
                          <a:cs typeface="Times New Roman" panose="02020603050405020304" pitchFamily="18" charset="0"/>
                        </a:rPr>
                        <a:t>the degree to which the job activities give the individual direct and clear information about the effectiveness of his or her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03146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07894" y="1557789"/>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solidFill>
                  <a:prstClr val="black"/>
                </a:solidFill>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Job Characteristics Theory</a:t>
            </a: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2BAE12-D63E-4C91-A69A-FAB02BF9C7BB}"/>
              </a:ext>
            </a:extLst>
          </p:cNvPr>
          <p:cNvSpPr txBox="1"/>
          <p:nvPr/>
        </p:nvSpPr>
        <p:spPr>
          <a:xfrm>
            <a:off x="1107894" y="2829887"/>
            <a:ext cx="4459300"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The Job Characteristics Theory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black"/>
              </a:solidFill>
              <a:effectLst/>
              <a:uLnTx/>
              <a:uFillTx/>
              <a:latin typeface="Open-sans"/>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1" i="1" u="sng" strike="noStrike" kern="0" cap="none" spc="0" normalizeH="0" baseline="0" noProof="0" dirty="0">
                <a:ln>
                  <a:noFill/>
                </a:ln>
                <a:solidFill>
                  <a:prstClr val="black"/>
                </a:solidFill>
                <a:effectLst/>
                <a:uLnTx/>
                <a:uFillTx/>
              </a:rPr>
              <a:t>The job characteristics theory </a:t>
            </a:r>
            <a:r>
              <a:rPr kumimoji="0" lang="en-US" sz="1800" b="0" i="1" u="none" strike="noStrike" kern="0" cap="none" spc="0" normalizeH="0" baseline="0" noProof="0" dirty="0">
                <a:ln>
                  <a:noFill/>
                </a:ln>
                <a:solidFill>
                  <a:prstClr val="black"/>
                </a:solidFill>
                <a:effectLst/>
                <a:uLnTx/>
                <a:uFillTx/>
              </a:rPr>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kumimoji="0" lang="en-US" sz="1800" b="0" i="0" u="none" strike="noStrike" kern="0" cap="none" spc="0" normalizeH="0" baseline="0" noProof="0" dirty="0">
                <a:ln>
                  <a:noFill/>
                </a:ln>
                <a:solidFill>
                  <a:prstClr val="black"/>
                </a:solidFill>
                <a:effectLst/>
                <a:uLnTx/>
                <a:uFillTx/>
              </a:rPr>
              <a:t>.</a:t>
            </a:r>
          </a:p>
        </p:txBody>
      </p:sp>
      <p:pic>
        <p:nvPicPr>
          <p:cNvPr id="11" name="Picture 10">
            <a:extLst>
              <a:ext uri="{FF2B5EF4-FFF2-40B4-BE49-F238E27FC236}">
                <a16:creationId xmlns:a16="http://schemas.microsoft.com/office/drawing/2014/main" id="{05A93FA1-04DA-4631-9814-A0463E328F18}"/>
              </a:ext>
            </a:extLst>
          </p:cNvPr>
          <p:cNvPicPr>
            <a:picLocks noChangeAspect="1"/>
          </p:cNvPicPr>
          <p:nvPr/>
        </p:nvPicPr>
        <p:blipFill>
          <a:blip r:embed="rId8"/>
          <a:stretch>
            <a:fillRect/>
          </a:stretch>
        </p:blipFill>
        <p:spPr>
          <a:xfrm>
            <a:off x="5900056" y="2043573"/>
            <a:ext cx="6088805" cy="3648636"/>
          </a:xfrm>
          <a:prstGeom prst="rect">
            <a:avLst/>
          </a:prstGeom>
        </p:spPr>
      </p:pic>
    </p:spTree>
    <p:extLst>
      <p:ext uri="{BB962C8B-B14F-4D97-AF65-F5344CB8AC3E}">
        <p14:creationId xmlns:p14="http://schemas.microsoft.com/office/powerpoint/2010/main" val="3340585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33937" y="1519512"/>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829242735"/>
              </p:ext>
            </p:extLst>
          </p:nvPr>
        </p:nvGraphicFramePr>
        <p:xfrm>
          <a:off x="984216" y="2231737"/>
          <a:ext cx="10818578" cy="3383280"/>
        </p:xfrm>
        <a:graphic>
          <a:graphicData uri="http://schemas.openxmlformats.org/drawingml/2006/table">
            <a:tbl>
              <a:tblPr firstRow="1" bandRow="1"/>
              <a:tblGrid>
                <a:gridCol w="1663692">
                  <a:extLst>
                    <a:ext uri="{9D8B030D-6E8A-4147-A177-3AD203B41FA5}">
                      <a16:colId xmlns:a16="http://schemas.microsoft.com/office/drawing/2014/main" val="222804303"/>
                    </a:ext>
                  </a:extLst>
                </a:gridCol>
                <a:gridCol w="915488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Participation:</a:t>
                      </a:r>
                    </a:p>
                    <a:p>
                      <a:pPr algn="just"/>
                      <a:endParaRPr lang="en-US" b="1" dirty="0">
                        <a:solidFill>
                          <a:schemeClr val="tx1"/>
                        </a:solidFill>
                        <a:latin typeface="Times New Roman" panose="02020603050405020304" pitchFamily="18" charset="0"/>
                        <a:cs typeface="Times New Roman" panose="02020603050405020304" pitchFamily="18" charset="0"/>
                      </a:endParaRPr>
                    </a:p>
                    <a:p>
                      <a:pPr algn="just"/>
                      <a:endParaRPr lang="en-US" b="1" dirty="0">
                        <a:solidFill>
                          <a:schemeClr val="tx1"/>
                        </a:solidFill>
                        <a:latin typeface="Times New Roman" panose="02020603050405020304" pitchFamily="18" charset="0"/>
                        <a:cs typeface="Times New Roman" panose="02020603050405020304" pitchFamily="18" charset="0"/>
                      </a:endParaRPr>
                    </a:p>
                    <a:p>
                      <a:pPr algn="just"/>
                      <a:r>
                        <a:rPr lang="en-US" sz="1800" b="1" kern="1200" dirty="0">
                          <a:solidFill>
                            <a:schemeClr val="tx1"/>
                          </a:solidFill>
                          <a:latin typeface="Times New Roman" panose="02020603050405020304" pitchFamily="18" charset="0"/>
                          <a:ea typeface="+mn-ea"/>
                          <a:cs typeface="Times New Roman" panose="02020603050405020304" pitchFamily="18" charset="0"/>
                        </a:rPr>
                        <a:t>Empowerment: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1800" b="1" u="none" kern="1200" dirty="0">
                          <a:solidFill>
                            <a:schemeClr val="tx1"/>
                          </a:solidFill>
                          <a:latin typeface="Times New Roman" panose="02020603050405020304" pitchFamily="18" charset="0"/>
                          <a:ea typeface="+mn-ea"/>
                          <a:cs typeface="Times New Roman" panose="02020603050405020304" pitchFamily="18" charset="0"/>
                        </a:rPr>
                        <a:t>Participations defined as; Entails giving employees a voice in making decisions about their own work</a:t>
                      </a:r>
                    </a:p>
                    <a:p>
                      <a:pPr marL="342900" indent="-342900" algn="just">
                        <a:buFont typeface="+mj-lt"/>
                        <a:buAutoNum type="arabicPeriod"/>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b="1" u="none" dirty="0">
                          <a:solidFill>
                            <a:schemeClr val="tx1"/>
                          </a:solidFill>
                          <a:latin typeface="Times New Roman" panose="02020603050405020304" pitchFamily="18" charset="0"/>
                          <a:cs typeface="Times New Roman" panose="02020603050405020304" pitchFamily="18" charset="0"/>
                        </a:rPr>
                        <a:t>Empowerment is the process of enabling workers to set their own work goals, make decisions, and solve problems within their sphere of responsibility and authority</a:t>
                      </a:r>
                    </a:p>
                    <a:p>
                      <a:pPr marL="0" indent="0" algn="just">
                        <a:buFont typeface="+mj-lt"/>
                        <a:buNone/>
                      </a:pPr>
                      <a:endParaRPr lang="en-US" b="1"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20683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88365" y="1685540"/>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210304664"/>
              </p:ext>
            </p:extLst>
          </p:nvPr>
        </p:nvGraphicFramePr>
        <p:xfrm>
          <a:off x="1068622" y="2355000"/>
          <a:ext cx="10671852" cy="3383280"/>
        </p:xfrm>
        <a:graphic>
          <a:graphicData uri="http://schemas.openxmlformats.org/drawingml/2006/table">
            <a:tbl>
              <a:tblPr firstRow="1" bandRow="1"/>
              <a:tblGrid>
                <a:gridCol w="1938755">
                  <a:extLst>
                    <a:ext uri="{9D8B030D-6E8A-4147-A177-3AD203B41FA5}">
                      <a16:colId xmlns:a16="http://schemas.microsoft.com/office/drawing/2014/main" val="222804303"/>
                    </a:ext>
                  </a:extLst>
                </a:gridCol>
                <a:gridCol w="873309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Participation &amp; </a:t>
                      </a:r>
                    </a:p>
                    <a:p>
                      <a:pPr algn="just"/>
                      <a:r>
                        <a:rPr lang="en-US" sz="1800" b="1" kern="1200" dirty="0">
                          <a:solidFill>
                            <a:schemeClr val="tx1"/>
                          </a:solidFill>
                          <a:latin typeface="Times New Roman" panose="02020603050405020304" pitchFamily="18" charset="0"/>
                          <a:ea typeface="+mn-ea"/>
                          <a:cs typeface="Times New Roman" panose="02020603050405020304" pitchFamily="18" charset="0"/>
                        </a:rPr>
                        <a:t>Empowerment: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That is, by participating in decision making, employees may better understand the linkage (expectancy) between their performance and the rewards they want most.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4956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66594" y="1685495"/>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000" dirty="0">
              <a:solidFill>
                <a:prstClr val="black"/>
              </a:solidFill>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BF2B8EE9-A902-48F9-87AB-2B85646D977E}"/>
              </a:ext>
            </a:extLst>
          </p:cNvPr>
          <p:cNvGrpSpPr/>
          <p:nvPr/>
        </p:nvGrpSpPr>
        <p:grpSpPr>
          <a:xfrm>
            <a:off x="1503455" y="2184158"/>
            <a:ext cx="9873348" cy="3601529"/>
            <a:chOff x="1915474" y="2132997"/>
            <a:chExt cx="9873348" cy="3601529"/>
          </a:xfrm>
        </p:grpSpPr>
        <p:pic>
          <p:nvPicPr>
            <p:cNvPr id="11" name="Picture 10">
              <a:extLst>
                <a:ext uri="{FF2B5EF4-FFF2-40B4-BE49-F238E27FC236}">
                  <a16:creationId xmlns:a16="http://schemas.microsoft.com/office/drawing/2014/main" id="{1922ABCB-68D4-4C47-89D0-33FFE31A13C4}"/>
                </a:ext>
              </a:extLst>
            </p:cNvPr>
            <p:cNvPicPr>
              <a:picLocks noChangeAspect="1"/>
            </p:cNvPicPr>
            <p:nvPr/>
          </p:nvPicPr>
          <p:blipFill>
            <a:blip r:embed="rId8"/>
            <a:stretch>
              <a:fillRect/>
            </a:stretch>
          </p:blipFill>
          <p:spPr>
            <a:xfrm>
              <a:off x="6759622" y="2132997"/>
              <a:ext cx="5029200" cy="3601529"/>
            </a:xfrm>
            <a:prstGeom prst="rect">
              <a:avLst/>
            </a:prstGeom>
          </p:spPr>
        </p:pic>
        <p:sp>
          <p:nvSpPr>
            <p:cNvPr id="12" name="TextBox 11">
              <a:extLst>
                <a:ext uri="{FF2B5EF4-FFF2-40B4-BE49-F238E27FC236}">
                  <a16:creationId xmlns:a16="http://schemas.microsoft.com/office/drawing/2014/main" id="{F09624DE-4113-4DBD-88DD-05D7E3D5C10E}"/>
                </a:ext>
              </a:extLst>
            </p:cNvPr>
            <p:cNvSpPr txBox="1"/>
            <p:nvPr/>
          </p:nvSpPr>
          <p:spPr>
            <a:xfrm>
              <a:off x="1915474" y="3429000"/>
              <a:ext cx="4702221" cy="120032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48309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99250" y="1519512"/>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0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09578705"/>
              </p:ext>
            </p:extLst>
          </p:nvPr>
        </p:nvGraphicFramePr>
        <p:xfrm>
          <a:off x="1068622" y="2334053"/>
          <a:ext cx="10600864" cy="3383280"/>
        </p:xfrm>
        <a:graphic>
          <a:graphicData uri="http://schemas.openxmlformats.org/drawingml/2006/table">
            <a:tbl>
              <a:tblPr firstRow="1" bandRow="1"/>
              <a:tblGrid>
                <a:gridCol w="2323654">
                  <a:extLst>
                    <a:ext uri="{9D8B030D-6E8A-4147-A177-3AD203B41FA5}">
                      <a16:colId xmlns:a16="http://schemas.microsoft.com/office/drawing/2014/main" val="222804303"/>
                    </a:ext>
                  </a:extLst>
                </a:gridCol>
                <a:gridCol w="827721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At one level, employees can participate in</a:t>
                      </a:r>
                      <a:r>
                        <a:rPr lang="en-US" sz="1800" b="1" u="none" kern="1200" dirty="0">
                          <a:solidFill>
                            <a:schemeClr val="tx1"/>
                          </a:solidFill>
                          <a:latin typeface="Times New Roman" panose="02020603050405020304" pitchFamily="18" charset="0"/>
                          <a:ea typeface="+mn-ea"/>
                          <a:cs typeface="Times New Roman" panose="02020603050405020304" pitchFamily="18" charset="0"/>
                        </a:rPr>
                        <a:t> addressing questions and making decisions</a:t>
                      </a:r>
                      <a:r>
                        <a:rPr lang="en-US" sz="1800" b="0" u="none" kern="1200" dirty="0">
                          <a:solidFill>
                            <a:schemeClr val="tx1"/>
                          </a:solidFill>
                          <a:latin typeface="Times New Roman" panose="02020603050405020304" pitchFamily="18" charset="0"/>
                          <a:ea typeface="+mn-ea"/>
                          <a:cs typeface="Times New Roman" panose="02020603050405020304" pitchFamily="18" charset="0"/>
                        </a:rPr>
                        <a:t> about their own jobs.</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 Instead of just telling them how to do their jobs</a:t>
                      </a:r>
                      <a:r>
                        <a:rPr lang="en-US" sz="1800" b="0" u="none" kern="1200" dirty="0">
                          <a:solidFill>
                            <a:srgbClr val="C00000"/>
                          </a:solidFill>
                          <a:latin typeface="Times New Roman" panose="02020603050405020304" pitchFamily="18" charset="0"/>
                          <a:ea typeface="+mn-ea"/>
                          <a:cs typeface="Times New Roman" panose="02020603050405020304" pitchFamily="18" charset="0"/>
                        </a:rPr>
                        <a:t>, for example</a:t>
                      </a:r>
                      <a:r>
                        <a:rPr lang="en-US" sz="1800" b="0" u="none" kern="1200" dirty="0">
                          <a:solidFill>
                            <a:schemeClr val="tx1"/>
                          </a:solidFill>
                          <a:latin typeface="Times New Roman" panose="02020603050405020304" pitchFamily="18" charset="0"/>
                          <a:ea typeface="+mn-ea"/>
                          <a:cs typeface="Times New Roman" panose="02020603050405020304" pitchFamily="18" charset="0"/>
                        </a:rPr>
                        <a:t>, managers can ask employees to make their own decisions about how to do them.</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In many situations, they might also be well qualified to make decisions about what materials to use, which tools to use, and so forth</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59028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66593" y="1552654"/>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0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972247262"/>
              </p:ext>
            </p:extLst>
          </p:nvPr>
        </p:nvGraphicFramePr>
        <p:xfrm>
          <a:off x="1027759" y="2071604"/>
          <a:ext cx="10775035" cy="3657600"/>
        </p:xfrm>
        <a:graphic>
          <a:graphicData uri="http://schemas.openxmlformats.org/drawingml/2006/table">
            <a:tbl>
              <a:tblPr firstRow="1" bandRow="1"/>
              <a:tblGrid>
                <a:gridCol w="2113012">
                  <a:extLst>
                    <a:ext uri="{9D8B030D-6E8A-4147-A177-3AD203B41FA5}">
                      <a16:colId xmlns:a16="http://schemas.microsoft.com/office/drawing/2014/main" val="222804303"/>
                    </a:ext>
                  </a:extLst>
                </a:gridCol>
                <a:gridCol w="866202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u="none" kern="1200" dirty="0">
                          <a:solidFill>
                            <a:srgbClr val="C00000"/>
                          </a:solidFill>
                          <a:latin typeface="Times New Roman" panose="02020603050405020304" pitchFamily="18" charset="0"/>
                          <a:ea typeface="+mn-ea"/>
                          <a:cs typeface="Times New Roman" panose="02020603050405020304" pitchFamily="18" charset="0"/>
                        </a:rPr>
                        <a:t>Ex.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firm also helped pioneer an innovative concept called </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“open-book management”; </a:t>
                      </a:r>
                      <a:r>
                        <a:rPr lang="en-US" sz="1800" b="0" u="none" kern="1200" dirty="0">
                          <a:solidFill>
                            <a:schemeClr val="tx1"/>
                          </a:solidFill>
                          <a:latin typeface="Times New Roman" panose="02020603050405020304" pitchFamily="18" charset="0"/>
                          <a:ea typeface="+mn-ea"/>
                          <a:cs typeface="Times New Roman" panose="02020603050405020304" pitchFamily="18" charset="0"/>
                        </a:rPr>
                        <a:t>any employee at Chaparral can see any company document, record, or other piece of information at any time and for any reason.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5475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66594" y="1623056"/>
            <a:ext cx="986630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0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874567271"/>
              </p:ext>
            </p:extLst>
          </p:nvPr>
        </p:nvGraphicFramePr>
        <p:xfrm>
          <a:off x="1090392" y="2334053"/>
          <a:ext cx="10650081" cy="3383280"/>
        </p:xfrm>
        <a:graphic>
          <a:graphicData uri="http://schemas.openxmlformats.org/drawingml/2006/table">
            <a:tbl>
              <a:tblPr firstRow="1" bandRow="1"/>
              <a:tblGrid>
                <a:gridCol w="2088508">
                  <a:extLst>
                    <a:ext uri="{9D8B030D-6E8A-4147-A177-3AD203B41FA5}">
                      <a16:colId xmlns:a16="http://schemas.microsoft.com/office/drawing/2014/main" val="222804303"/>
                    </a:ext>
                  </a:extLst>
                </a:gridCol>
                <a:gridCol w="856157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It might also help to let workers make decisions about administrative matters, such as work schedules.</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Involvement of this type has become a hallmark of successful Japanese and other international firms, and many U.S. companies have followed suit.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65828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364043" y="1602762"/>
            <a:ext cx="9866309" cy="458074"/>
          </a:xfrm>
          <a:prstGeom prst="rect">
            <a:avLst/>
          </a:prstGeom>
          <a:noFill/>
        </p:spPr>
        <p:txBody>
          <a:bodyPr wrap="square">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b="1" u="sng" dirty="0">
                <a:solidFill>
                  <a:prstClr val="black"/>
                </a:solidFill>
                <a:latin typeface="Times New Roman" panose="02020603050405020304" pitchFamily="18" charset="0"/>
                <a:cs typeface="Times New Roman" panose="02020603050405020304" pitchFamily="18" charset="0"/>
              </a:rPr>
              <a:t>(</a:t>
            </a:r>
            <a:r>
              <a:rPr lang="en-US" sz="1600" b="1" u="sng" dirty="0">
                <a:solidFill>
                  <a:prstClr val="black"/>
                </a:solidFill>
                <a:latin typeface="Times New Roman" panose="02020603050405020304" pitchFamily="18" charset="0"/>
                <a:cs typeface="Times New Roman" panose="02020603050405020304" pitchFamily="18" charset="0"/>
              </a:rPr>
              <a:t>Approaches to Participation and Empowerment)</a:t>
            </a:r>
            <a:endParaRPr lang="en-US" b="1" u="sng"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940056290"/>
              </p:ext>
            </p:extLst>
          </p:nvPr>
        </p:nvGraphicFramePr>
        <p:xfrm>
          <a:off x="1066226" y="2166425"/>
          <a:ext cx="10897174" cy="3268980"/>
        </p:xfrm>
        <a:graphic>
          <a:graphicData uri="http://schemas.openxmlformats.org/drawingml/2006/table">
            <a:tbl>
              <a:tblPr firstRow="1" bandRow="1"/>
              <a:tblGrid>
                <a:gridCol w="1753174">
                  <a:extLst>
                    <a:ext uri="{9D8B030D-6E8A-4147-A177-3AD203B41FA5}">
                      <a16:colId xmlns:a16="http://schemas.microsoft.com/office/drawing/2014/main" val="222804303"/>
                    </a:ext>
                  </a:extLst>
                </a:gridCol>
                <a:gridCol w="91440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u="none" dirty="0">
                          <a:solidFill>
                            <a:schemeClr val="tx1"/>
                          </a:solidFill>
                          <a:latin typeface="Times New Roman" panose="02020603050405020304" pitchFamily="18" charset="0"/>
                          <a:cs typeface="Times New Roman" panose="02020603050405020304" pitchFamily="18" charset="0"/>
                        </a:rPr>
                        <a:t>One method some firms use to empower their workers is the use of </a:t>
                      </a:r>
                      <a:r>
                        <a:rPr lang="en-US" b="1" i="1" u="sng" dirty="0">
                          <a:solidFill>
                            <a:schemeClr val="tx1"/>
                          </a:solidFill>
                          <a:latin typeface="Times New Roman" panose="02020603050405020304" pitchFamily="18" charset="0"/>
                          <a:cs typeface="Times New Roman" panose="02020603050405020304" pitchFamily="18" charset="0"/>
                        </a:rPr>
                        <a:t>work teams</a:t>
                      </a:r>
                      <a:r>
                        <a:rPr lang="en-US" b="1" u="none" dirty="0">
                          <a:solidFill>
                            <a:schemeClr val="tx1"/>
                          </a:solidFill>
                          <a:latin typeface="Times New Roman" panose="02020603050405020304" pitchFamily="18" charset="0"/>
                          <a:cs typeface="Times New Roman" panose="02020603050405020304" pitchFamily="18" charset="0"/>
                        </a:rPr>
                        <a:t>. </a:t>
                      </a:r>
                      <a:r>
                        <a:rPr lang="en-US" b="0" u="none" dirty="0">
                          <a:solidFill>
                            <a:schemeClr val="tx1"/>
                          </a:solidFill>
                          <a:latin typeface="Times New Roman" panose="02020603050405020304" pitchFamily="18" charset="0"/>
                          <a:cs typeface="Times New Roman" panose="02020603050405020304" pitchFamily="18" charset="0"/>
                        </a:rPr>
                        <a:t>This method grew out of early attempts to use what Japanese firms call “</a:t>
                      </a:r>
                      <a:r>
                        <a:rPr lang="en-US" b="1" u="none" dirty="0">
                          <a:solidFill>
                            <a:schemeClr val="tx1"/>
                          </a:solidFill>
                          <a:latin typeface="Times New Roman" panose="02020603050405020304" pitchFamily="18" charset="0"/>
                          <a:cs typeface="Times New Roman" panose="02020603050405020304" pitchFamily="18" charset="0"/>
                        </a:rPr>
                        <a:t>quality circles.</a:t>
                      </a:r>
                      <a:r>
                        <a:rPr lang="en-US" b="0" u="none" dirty="0">
                          <a:solidFill>
                            <a:schemeClr val="tx1"/>
                          </a:solidFill>
                          <a:latin typeface="Times New Roman" panose="02020603050405020304" pitchFamily="18" charset="0"/>
                          <a:cs typeface="Times New Roman" panose="02020603050405020304" pitchFamily="18" charset="0"/>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b="1" u="none" dirty="0">
                          <a:solidFill>
                            <a:schemeClr val="tx1"/>
                          </a:solidFill>
                          <a:latin typeface="Times New Roman" panose="02020603050405020304" pitchFamily="18" charset="0"/>
                          <a:cs typeface="Times New Roman" panose="02020603050405020304" pitchFamily="18" charset="0"/>
                        </a:rPr>
                        <a:t>work teams</a:t>
                      </a:r>
                      <a:r>
                        <a:rPr lang="en-US" b="0" u="none" dirty="0">
                          <a:solidFill>
                            <a:schemeClr val="tx1"/>
                          </a:solidFill>
                          <a:latin typeface="Times New Roman" panose="02020603050405020304" pitchFamily="18" charset="0"/>
                          <a:cs typeface="Times New Roman" panose="02020603050405020304" pitchFamily="18" charset="0"/>
                        </a:rPr>
                        <a:t>.” These teams are collections of employees empowered to plan, organize, direct, and control their own work</a:t>
                      </a:r>
                    </a:p>
                    <a:p>
                      <a:pPr marL="285750" indent="-285750" algn="just">
                        <a:buFont typeface="Wingdings" panose="05000000000000000000" pitchFamily="2" charset="2"/>
                        <a:buChar char="§"/>
                      </a:pPr>
                      <a:endParaRPr lang="en-US" sz="105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none" dirty="0">
                          <a:solidFill>
                            <a:schemeClr val="tx1"/>
                          </a:solidFill>
                          <a:latin typeface="Times New Roman" panose="02020603050405020304" pitchFamily="18" charset="0"/>
                          <a:cs typeface="Times New Roman" panose="02020603050405020304" pitchFamily="18" charset="0"/>
                        </a:rPr>
                        <a:t>The other method some organizations use to </a:t>
                      </a:r>
                      <a:r>
                        <a:rPr lang="en-US" b="1" i="1" u="sng" dirty="0">
                          <a:solidFill>
                            <a:schemeClr val="tx1"/>
                          </a:solidFill>
                          <a:latin typeface="Times New Roman" panose="02020603050405020304" pitchFamily="18" charset="0"/>
                          <a:cs typeface="Times New Roman" panose="02020603050405020304" pitchFamily="18" charset="0"/>
                        </a:rPr>
                        <a:t>facilitate employee involvement </a:t>
                      </a:r>
                      <a:r>
                        <a:rPr lang="en-US" b="0" u="none" dirty="0">
                          <a:solidFill>
                            <a:schemeClr val="tx1"/>
                          </a:solidFill>
                          <a:latin typeface="Times New Roman" panose="02020603050405020304" pitchFamily="18" charset="0"/>
                          <a:cs typeface="Times New Roman" panose="02020603050405020304" pitchFamily="18" charset="0"/>
                        </a:rPr>
                        <a:t>is to change their overall method of organizing. The basic pattern is for an organization to eliminate layers from its hierarchy, thereby becoming </a:t>
                      </a:r>
                      <a:r>
                        <a:rPr lang="en-US" b="1" u="none" dirty="0">
                          <a:solidFill>
                            <a:schemeClr val="tx1"/>
                          </a:solidFill>
                          <a:latin typeface="Times New Roman" panose="02020603050405020304" pitchFamily="18" charset="0"/>
                          <a:cs typeface="Times New Roman" panose="02020603050405020304" pitchFamily="18" charset="0"/>
                        </a:rPr>
                        <a:t>much more decentralized</a:t>
                      </a:r>
                      <a:r>
                        <a:rPr lang="en-US" b="0" u="none" dirty="0">
                          <a:solidFill>
                            <a:schemeClr val="tx1"/>
                          </a:solidFill>
                          <a:latin typeface="Times New Roman" panose="02020603050405020304" pitchFamily="18" charset="0"/>
                          <a:cs typeface="Times New Roman" panose="02020603050405020304" pitchFamily="18" charset="0"/>
                        </a:rPr>
                        <a:t>. </a:t>
                      </a:r>
                      <a:r>
                        <a:rPr lang="en-US" b="1" u="none" dirty="0">
                          <a:solidFill>
                            <a:schemeClr val="tx1"/>
                          </a:solidFill>
                          <a:latin typeface="Times New Roman" panose="02020603050405020304" pitchFamily="18" charset="0"/>
                          <a:cs typeface="Times New Roman" panose="02020603050405020304" pitchFamily="18" charset="0"/>
                        </a:rPr>
                        <a:t>Power, responsibility, and authority are delegated </a:t>
                      </a:r>
                      <a:r>
                        <a:rPr lang="en-US" b="0" u="none" dirty="0">
                          <a:solidFill>
                            <a:schemeClr val="tx1"/>
                          </a:solidFill>
                          <a:latin typeface="Times New Roman" panose="02020603050405020304" pitchFamily="18" charset="0"/>
                          <a:cs typeface="Times New Roman" panose="02020603050405020304" pitchFamily="18" charset="0"/>
                        </a:rPr>
                        <a:t>as far down the organization as possible, so control of work is squarely in the hands of those who actually do 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7612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9"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180138776"/>
              </p:ext>
            </p:extLst>
          </p:nvPr>
        </p:nvGraphicFramePr>
        <p:xfrm>
          <a:off x="1057736" y="2287886"/>
          <a:ext cx="10745057" cy="3383280"/>
        </p:xfrm>
        <a:graphic>
          <a:graphicData uri="http://schemas.openxmlformats.org/drawingml/2006/table">
            <a:tbl>
              <a:tblPr firstRow="1" bandRow="1"/>
              <a:tblGrid>
                <a:gridCol w="1805207">
                  <a:extLst>
                    <a:ext uri="{9D8B030D-6E8A-4147-A177-3AD203B41FA5}">
                      <a16:colId xmlns:a16="http://schemas.microsoft.com/office/drawing/2014/main" val="222804303"/>
                    </a:ext>
                  </a:extLst>
                </a:gridCol>
                <a:gridCol w="893985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u="none" dirty="0">
                          <a:solidFill>
                            <a:schemeClr val="tx1"/>
                          </a:solidFill>
                          <a:latin typeface="Times New Roman" panose="02020603050405020304" pitchFamily="18" charset="0"/>
                          <a:cs typeface="Times New Roman" panose="02020603050405020304" pitchFamily="18" charset="0"/>
                        </a:rPr>
                        <a:t>Technology </a:t>
                      </a:r>
                      <a:r>
                        <a:rPr lang="en-US" b="0" u="none" dirty="0">
                          <a:solidFill>
                            <a:schemeClr val="tx1"/>
                          </a:solidFill>
                          <a:latin typeface="Times New Roman" panose="02020603050405020304" pitchFamily="18" charset="0"/>
                          <a:cs typeface="Times New Roman" panose="02020603050405020304" pitchFamily="18" charset="0"/>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none" dirty="0">
                          <a:solidFill>
                            <a:schemeClr val="tx1"/>
                          </a:solidFill>
                          <a:latin typeface="Times New Roman" panose="02020603050405020304" pitchFamily="18" charset="0"/>
                          <a:cs typeface="Times New Roman" panose="02020603050405020304" pitchFamily="18" charset="0"/>
                        </a:rPr>
                        <a:t>Increased responsibility does not motivate everyone. Practical ways to empower others include:</a:t>
                      </a:r>
                    </a:p>
                    <a:p>
                      <a:pPr marL="285750" indent="-285750" algn="just">
                        <a:buFont typeface="Wingdings" panose="05000000000000000000" pitchFamily="2" charset="2"/>
                        <a:buChar char="§"/>
                      </a:pPr>
                      <a:endParaRPr lang="en-US" b="1"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Articulating a clear vision and goal</a:t>
                      </a: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Fostering personal mastery experiences to enhance self-efficacy and build skills</a:t>
                      </a: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Modeling successful behaviors</a:t>
                      </a: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Sending positive messages and arousing positive emotions in employees</a:t>
                      </a: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Connecting employees with the outcomes of their work and giving them feedback</a:t>
                      </a: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Building employee confidence by showing competence, honesty, and fairness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
        <p:nvSpPr>
          <p:cNvPr id="10" name="TextBox 9">
            <a:extLst>
              <a:ext uri="{FF2B5EF4-FFF2-40B4-BE49-F238E27FC236}">
                <a16:creationId xmlns:a16="http://schemas.microsoft.com/office/drawing/2014/main" id="{78EEE04F-65B6-48BC-8825-192756B09B32}"/>
              </a:ext>
            </a:extLst>
          </p:cNvPr>
          <p:cNvSpPr txBox="1"/>
          <p:nvPr/>
        </p:nvSpPr>
        <p:spPr>
          <a:xfrm>
            <a:off x="1210136" y="1626658"/>
            <a:ext cx="9866309" cy="458074"/>
          </a:xfrm>
          <a:prstGeom prst="rect">
            <a:avLst/>
          </a:prstGeom>
          <a:noFill/>
        </p:spPr>
        <p:txBody>
          <a:bodyPr wrap="square">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b="1" u="sng" dirty="0">
                <a:solidFill>
                  <a:prstClr val="black"/>
                </a:solidFill>
                <a:latin typeface="Times New Roman" panose="02020603050405020304" pitchFamily="18" charset="0"/>
                <a:cs typeface="Times New Roman" panose="02020603050405020304" pitchFamily="18" charset="0"/>
              </a:rPr>
              <a:t>(</a:t>
            </a:r>
            <a:r>
              <a:rPr lang="en-US" sz="1600" b="1" u="sng" dirty="0">
                <a:solidFill>
                  <a:prstClr val="black"/>
                </a:solidFill>
                <a:latin typeface="Times New Roman" panose="02020603050405020304" pitchFamily="18" charset="0"/>
                <a:cs typeface="Times New Roman" panose="02020603050405020304" pitchFamily="18" charset="0"/>
              </a:rPr>
              <a:t>Approaches to Participation and Empowerment)</a:t>
            </a:r>
            <a:endParaRPr lang="en-US" b="1" u="sng"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7316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350709" y="1519512"/>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(Variable Work Schedules) </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685324571"/>
              </p:ext>
            </p:extLst>
          </p:nvPr>
        </p:nvGraphicFramePr>
        <p:xfrm>
          <a:off x="979312" y="2018175"/>
          <a:ext cx="10921634" cy="3489960"/>
        </p:xfrm>
        <a:graphic>
          <a:graphicData uri="http://schemas.openxmlformats.org/drawingml/2006/table">
            <a:tbl>
              <a:tblPr firstRow="1" bandRow="1"/>
              <a:tblGrid>
                <a:gridCol w="1298662">
                  <a:extLst>
                    <a:ext uri="{9D8B030D-6E8A-4147-A177-3AD203B41FA5}">
                      <a16:colId xmlns:a16="http://schemas.microsoft.com/office/drawing/2014/main" val="222804303"/>
                    </a:ext>
                  </a:extLst>
                </a:gridCol>
                <a:gridCol w="9622972">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Variable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sz="105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sz="11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sz="11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On a more psychological level, some people may feel so powerless and constrained by their job schedules that they grow resentful and frustrated.</a:t>
                      </a:r>
                    </a:p>
                    <a:p>
                      <a:pPr marL="0" indent="0" algn="just">
                        <a:buFont typeface="Wingdings" panose="05000000000000000000" pitchFamily="2" charset="2"/>
                        <a:buNone/>
                      </a:pPr>
                      <a:endParaRPr lang="en-US" sz="105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To help counter these problems, one alternative some businesses use is 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21518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506974" y="1564137"/>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(Variable Work Schedules) </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02161566"/>
              </p:ext>
            </p:extLst>
          </p:nvPr>
        </p:nvGraphicFramePr>
        <p:xfrm>
          <a:off x="1018323" y="2121181"/>
          <a:ext cx="10843612" cy="3611880"/>
        </p:xfrm>
        <a:graphic>
          <a:graphicData uri="http://schemas.openxmlformats.org/drawingml/2006/table">
            <a:tbl>
              <a:tblPr firstRow="1" bandRow="1"/>
              <a:tblGrid>
                <a:gridCol w="1693758">
                  <a:extLst>
                    <a:ext uri="{9D8B030D-6E8A-4147-A177-3AD203B41FA5}">
                      <a16:colId xmlns:a16="http://schemas.microsoft.com/office/drawing/2014/main" val="222804303"/>
                    </a:ext>
                  </a:extLst>
                </a:gridCol>
                <a:gridCol w="9149854">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A compressed work schedule: </a:t>
                      </a:r>
                      <a:r>
                        <a:rPr lang="en-US" b="0" u="none" dirty="0">
                          <a:solidFill>
                            <a:schemeClr val="tx1"/>
                          </a:solidFill>
                          <a:latin typeface="Times New Roman" panose="02020603050405020304" pitchFamily="18" charset="0"/>
                          <a:cs typeface="Times New Roman" panose="02020603050405020304" pitchFamily="18" charset="0"/>
                        </a:rPr>
                        <a:t>Work schedule in which employees work a full forty-hour week in fewer than the traditional five days</a:t>
                      </a:r>
                    </a:p>
                    <a:p>
                      <a:pPr marL="0" indent="0" algn="just">
                        <a:buFont typeface="Wingdings" panose="05000000000000000000" pitchFamily="2" charset="2"/>
                        <a:buNone/>
                      </a:pPr>
                      <a:endParaRPr lang="en-US" sz="11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a special form of compressed work schedule is job sharing.</a:t>
                      </a:r>
                    </a:p>
                    <a:p>
                      <a:pPr marL="285750" indent="-285750" algn="just">
                        <a:buFont typeface="Wingdings" panose="05000000000000000000" pitchFamily="2" charset="2"/>
                        <a:buChar char="§"/>
                      </a:pPr>
                      <a:endParaRPr lang="en-US" sz="11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none" dirty="0">
                          <a:solidFill>
                            <a:schemeClr val="tx1"/>
                          </a:solidFill>
                          <a:latin typeface="Times New Roman" panose="02020603050405020304" pitchFamily="18" charset="0"/>
                          <a:cs typeface="Times New Roman" panose="02020603050405020304" pitchFamily="18" charset="0"/>
                        </a:rPr>
                        <a:t>Job sharing: </a:t>
                      </a:r>
                      <a:r>
                        <a:rPr lang="en-US" b="0" u="none" dirty="0">
                          <a:solidFill>
                            <a:schemeClr val="tx1"/>
                          </a:solidFill>
                          <a:latin typeface="Times New Roman" panose="02020603050405020304" pitchFamily="18" charset="0"/>
                          <a:cs typeface="Times New Roman" panose="02020603050405020304" pitchFamily="18" charset="0"/>
                        </a:rPr>
                        <a:t>Two or more part-time employees sharing one full-time job</a:t>
                      </a:r>
                    </a:p>
                    <a:p>
                      <a:pPr marL="285750" indent="-285750" algn="just">
                        <a:buFont typeface="Wingdings" panose="05000000000000000000" pitchFamily="2" charset="2"/>
                        <a:buChar char="§"/>
                      </a:pPr>
                      <a:endParaRPr lang="en-US" sz="11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Job sharing may be desirable for people who only want to work part-time or when job markets are tight</a:t>
                      </a:r>
                    </a:p>
                    <a:p>
                      <a:pPr marL="285750" indent="-285750" algn="just">
                        <a:buFont typeface="Wingdings" panose="05000000000000000000" pitchFamily="2" charset="2"/>
                        <a:buChar char="§"/>
                      </a:pPr>
                      <a:r>
                        <a:rPr lang="en-US" b="0" u="none" dirty="0">
                          <a:solidFill>
                            <a:srgbClr val="FF0000"/>
                          </a:solidFill>
                          <a:latin typeface="Times New Roman" panose="02020603050405020304" pitchFamily="18" charset="0"/>
                          <a:cs typeface="Times New Roman" panose="02020603050405020304" pitchFamily="18" charset="0"/>
                        </a:rPr>
                        <a:t>Ex. </a:t>
                      </a:r>
                      <a:r>
                        <a:rPr lang="en-US" b="0" u="none" dirty="0">
                          <a:solidFill>
                            <a:schemeClr val="tx1"/>
                          </a:solidFill>
                          <a:latin typeface="Times New Roman" panose="02020603050405020304" pitchFamily="18" charset="0"/>
                          <a:cs typeface="Times New Roman" panose="02020603050405020304" pitchFamily="18" charset="0"/>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89717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506974" y="1519512"/>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(Extended Work Schedules ) </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330508632"/>
              </p:ext>
            </p:extLst>
          </p:nvPr>
        </p:nvGraphicFramePr>
        <p:xfrm>
          <a:off x="1088571" y="2068019"/>
          <a:ext cx="10951029" cy="3657600"/>
        </p:xfrm>
        <a:graphic>
          <a:graphicData uri="http://schemas.openxmlformats.org/drawingml/2006/table">
            <a:tbl>
              <a:tblPr firstRow="1" bandRow="1"/>
              <a:tblGrid>
                <a:gridCol w="1957862">
                  <a:extLst>
                    <a:ext uri="{9D8B030D-6E8A-4147-A177-3AD203B41FA5}">
                      <a16:colId xmlns:a16="http://schemas.microsoft.com/office/drawing/2014/main" val="222804303"/>
                    </a:ext>
                  </a:extLst>
                </a:gridCol>
                <a:gridCol w="899316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rPr>
                        <a:t>Extended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u="none" dirty="0">
                          <a:solidFill>
                            <a:schemeClr val="tx1"/>
                          </a:solidFill>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004112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97380" y="1678927"/>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(Extended Work Schedules ) </a:t>
            </a:r>
            <a:endParaRPr lang="en-US" sz="2000" dirty="0">
              <a:solidFill>
                <a:prstClr val="black"/>
              </a:solidFill>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A0168D92-6F5A-480B-81D2-C5AA6279476C}"/>
              </a:ext>
            </a:extLst>
          </p:cNvPr>
          <p:cNvGrpSpPr/>
          <p:nvPr/>
        </p:nvGrpSpPr>
        <p:grpSpPr>
          <a:xfrm>
            <a:off x="1364043" y="2278784"/>
            <a:ext cx="10186217" cy="3375982"/>
            <a:chOff x="1838245" y="3539565"/>
            <a:chExt cx="10186217" cy="3375982"/>
          </a:xfrm>
        </p:grpSpPr>
        <p:pic>
          <p:nvPicPr>
            <p:cNvPr id="11" name="Picture 10">
              <a:extLst>
                <a:ext uri="{FF2B5EF4-FFF2-40B4-BE49-F238E27FC236}">
                  <a16:creationId xmlns:a16="http://schemas.microsoft.com/office/drawing/2014/main" id="{BF9F30A9-DBD3-408E-911B-D972B770EEC6}"/>
                </a:ext>
              </a:extLst>
            </p:cNvPr>
            <p:cNvPicPr>
              <a:picLocks noChangeAspect="1"/>
            </p:cNvPicPr>
            <p:nvPr/>
          </p:nvPicPr>
          <p:blipFill>
            <a:blip r:embed="rId8"/>
            <a:stretch>
              <a:fillRect/>
            </a:stretch>
          </p:blipFill>
          <p:spPr>
            <a:xfrm>
              <a:off x="6604737" y="3539565"/>
              <a:ext cx="5419725" cy="3375982"/>
            </a:xfrm>
            <a:prstGeom prst="rect">
              <a:avLst/>
            </a:prstGeom>
          </p:spPr>
        </p:pic>
        <p:sp>
          <p:nvSpPr>
            <p:cNvPr id="12" name="TextBox 11">
              <a:extLst>
                <a:ext uri="{FF2B5EF4-FFF2-40B4-BE49-F238E27FC236}">
                  <a16:creationId xmlns:a16="http://schemas.microsoft.com/office/drawing/2014/main" id="{1416F491-4730-4E33-89A6-05C1EC7F9C03}"/>
                </a:ext>
              </a:extLst>
            </p:cNvPr>
            <p:cNvSpPr txBox="1"/>
            <p:nvPr/>
          </p:nvSpPr>
          <p:spPr>
            <a:xfrm>
              <a:off x="1838245" y="3901591"/>
              <a:ext cx="4867355"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965400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364043" y="1530443"/>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(Flexible Work Schedules) </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33852184"/>
              </p:ext>
            </p:extLst>
          </p:nvPr>
        </p:nvGraphicFramePr>
        <p:xfrm>
          <a:off x="1114177" y="2168611"/>
          <a:ext cx="10651903" cy="3627120"/>
        </p:xfrm>
        <a:graphic>
          <a:graphicData uri="http://schemas.openxmlformats.org/drawingml/2006/table">
            <a:tbl>
              <a:tblPr firstRow="1" bandRow="1"/>
              <a:tblGrid>
                <a:gridCol w="1904383">
                  <a:extLst>
                    <a:ext uri="{9D8B030D-6E8A-4147-A177-3AD203B41FA5}">
                      <a16:colId xmlns:a16="http://schemas.microsoft.com/office/drawing/2014/main" val="222804303"/>
                    </a:ext>
                  </a:extLst>
                </a:gridCol>
                <a:gridCol w="874752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rPr>
                        <a:t>Flexible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rPr>
                        <a:t>Give employees more personal control over the hours they work each day</a:t>
                      </a:r>
                    </a:p>
                    <a:p>
                      <a:pPr marL="285750" indent="-285750" algn="just">
                        <a:buFont typeface="Wingdings" panose="05000000000000000000" pitchFamily="2" charset="2"/>
                        <a:buChar char="§"/>
                      </a:pPr>
                      <a:endParaRPr lang="en-US" sz="1100"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sz="1200"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sz="1100" b="0" u="none" dirty="0">
                        <a:solidFill>
                          <a:schemeClr val="tx1"/>
                        </a:solidFill>
                      </a:endParaRPr>
                    </a:p>
                    <a:p>
                      <a:pPr marL="285750" indent="-285750" algn="just">
                        <a:buFont typeface="Wingdings" panose="05000000000000000000" pitchFamily="2" charset="2"/>
                        <a:buChar char="§"/>
                      </a:pPr>
                      <a:r>
                        <a:rPr lang="en-US" b="0" u="sng" dirty="0">
                          <a:solidFill>
                            <a:srgbClr val="FF0000"/>
                          </a:solidFill>
                        </a:rPr>
                        <a:t>Ex</a:t>
                      </a:r>
                      <a:r>
                        <a:rPr lang="en-US" b="0" u="none" dirty="0">
                          <a:solidFill>
                            <a:srgbClr val="FF0000"/>
                          </a:solidFill>
                        </a:rPr>
                        <a:t>. </a:t>
                      </a:r>
                      <a:r>
                        <a:rPr lang="en-US" b="0" u="none" dirty="0">
                          <a:solidFill>
                            <a:schemeClr val="tx1"/>
                          </a:solidFill>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7643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400471" y="1623056"/>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(Flexible Work Schedules) </a:t>
            </a:r>
            <a:endParaRPr lang="en-US" sz="2000" dirty="0">
              <a:solidFill>
                <a:prstClr val="black"/>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5FAF6B91-7890-4331-9A3C-0ED98E1C5586}"/>
              </a:ext>
            </a:extLst>
          </p:cNvPr>
          <p:cNvPicPr>
            <a:picLocks noChangeAspect="1"/>
          </p:cNvPicPr>
          <p:nvPr/>
        </p:nvPicPr>
        <p:blipFill>
          <a:blip r:embed="rId8"/>
          <a:stretch>
            <a:fillRect/>
          </a:stretch>
        </p:blipFill>
        <p:spPr>
          <a:xfrm>
            <a:off x="1400471" y="2577309"/>
            <a:ext cx="9450703" cy="1311893"/>
          </a:xfrm>
          <a:prstGeom prst="rect">
            <a:avLst/>
          </a:prstGeom>
        </p:spPr>
      </p:pic>
      <p:sp>
        <p:nvSpPr>
          <p:cNvPr id="11" name="TextBox 10">
            <a:extLst>
              <a:ext uri="{FF2B5EF4-FFF2-40B4-BE49-F238E27FC236}">
                <a16:creationId xmlns:a16="http://schemas.microsoft.com/office/drawing/2014/main" id="{76EB92A1-7860-431F-A98D-6B17DDFE8F40}"/>
              </a:ext>
            </a:extLst>
          </p:cNvPr>
          <p:cNvSpPr txBox="1"/>
          <p:nvPr/>
        </p:nvSpPr>
        <p:spPr>
          <a:xfrm>
            <a:off x="1816077" y="3972358"/>
            <a:ext cx="8855307" cy="1754326"/>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1" i="1" u="none" strike="noStrike" kern="0" cap="none" spc="0" normalizeH="0" baseline="0" noProof="0" dirty="0">
                <a:ln>
                  <a:noFill/>
                </a:ln>
                <a:solidFill>
                  <a:prstClr val="black"/>
                </a:solidFill>
                <a:effectLst/>
                <a:uLnTx/>
                <a:uFillTx/>
              </a:rPr>
              <a:t>Flexible Work Schedules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1070072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348863" y="1594843"/>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(Alternative Workplaces) </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27901877"/>
              </p:ext>
            </p:extLst>
          </p:nvPr>
        </p:nvGraphicFramePr>
        <p:xfrm>
          <a:off x="1127901" y="2439766"/>
          <a:ext cx="10624456" cy="2834640"/>
        </p:xfrm>
        <a:graphic>
          <a:graphicData uri="http://schemas.openxmlformats.org/drawingml/2006/table">
            <a:tbl>
              <a:tblPr firstRow="1" bandRow="1"/>
              <a:tblGrid>
                <a:gridCol w="1899477">
                  <a:extLst>
                    <a:ext uri="{9D8B030D-6E8A-4147-A177-3AD203B41FA5}">
                      <a16:colId xmlns:a16="http://schemas.microsoft.com/office/drawing/2014/main" val="222804303"/>
                    </a:ext>
                  </a:extLst>
                </a:gridCol>
                <a:gridCol w="872497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Work arrangement in which employees spend part of their time working off-site</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increased power and sophistication of modern communication technology—video chat and instant messaging, among others—is making telecommuting easier and easier</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215249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242794" y="1623056"/>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(Alternative Workplaces) </a:t>
            </a:r>
            <a:endParaRPr lang="en-US"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10"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776976297"/>
              </p:ext>
            </p:extLst>
          </p:nvPr>
        </p:nvGraphicFramePr>
        <p:xfrm>
          <a:off x="1187051" y="2653036"/>
          <a:ext cx="10506155" cy="2286000"/>
        </p:xfrm>
        <a:graphic>
          <a:graphicData uri="http://schemas.openxmlformats.org/drawingml/2006/table">
            <a:tbl>
              <a:tblPr firstRow="1" bandRow="1"/>
              <a:tblGrid>
                <a:gridCol w="1878326">
                  <a:extLst>
                    <a:ext uri="{9D8B030D-6E8A-4147-A177-3AD203B41FA5}">
                      <a16:colId xmlns:a16="http://schemas.microsoft.com/office/drawing/2014/main" val="222804303"/>
                    </a:ext>
                  </a:extLst>
                </a:gridCol>
                <a:gridCol w="862782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they can reduce absenteeism and turnover since employees will need to take less “formal” time off, and</a:t>
                      </a:r>
                    </a:p>
                    <a:p>
                      <a:pPr marL="342900" indent="-342900" algn="just">
                        <a:buFont typeface="+mj-lt"/>
                        <a:buAutoNum type="arabicPeriod"/>
                      </a:pPr>
                      <a:endParaRPr lang="en-US"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u="none" dirty="0">
                          <a:solidFill>
                            <a:schemeClr val="tx1"/>
                          </a:solidFill>
                          <a:latin typeface="Times New Roman" panose="02020603050405020304" pitchFamily="18" charset="0"/>
                          <a:cs typeface="Times New Roman" panose="02020603050405020304" pitchFamily="18" charset="0"/>
                        </a:rPr>
                        <a:t>they can save on facilities such as parking spaces because fewer people will be at work on any given day.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73559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199251" y="1581096"/>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solidFill>
                  <a:prstClr val="black"/>
                </a:solidFill>
                <a:latin typeface="Times New Roman" panose="02020603050405020304" pitchFamily="18" charset="0"/>
                <a:cs typeface="Times New Roman" panose="02020603050405020304" pitchFamily="18" charset="0"/>
              </a:rPr>
              <a:t>(Alternative Workplaces) </a:t>
            </a:r>
            <a:endParaRPr lang="en-US" sz="2000" dirty="0">
              <a:solidFill>
                <a:prstClr val="black"/>
              </a:solidFill>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885A0D77-165D-481B-83EC-8DE926CBD0CF}"/>
              </a:ext>
            </a:extLst>
          </p:cNvPr>
          <p:cNvGrpSpPr/>
          <p:nvPr/>
        </p:nvGrpSpPr>
        <p:grpSpPr>
          <a:xfrm>
            <a:off x="1199251" y="2222410"/>
            <a:ext cx="10129814" cy="3389003"/>
            <a:chOff x="1874165" y="4048076"/>
            <a:chExt cx="10129814" cy="1586056"/>
          </a:xfrm>
        </p:grpSpPr>
        <p:pic>
          <p:nvPicPr>
            <p:cNvPr id="11" name="Picture 10">
              <a:extLst>
                <a:ext uri="{FF2B5EF4-FFF2-40B4-BE49-F238E27FC236}">
                  <a16:creationId xmlns:a16="http://schemas.microsoft.com/office/drawing/2014/main" id="{D0289C15-0022-45E2-BFF8-E2759E63AFD2}"/>
                </a:ext>
              </a:extLst>
            </p:cNvPr>
            <p:cNvPicPr>
              <a:picLocks noChangeAspect="1"/>
            </p:cNvPicPr>
            <p:nvPr/>
          </p:nvPicPr>
          <p:blipFill>
            <a:blip r:embed="rId8"/>
            <a:stretch>
              <a:fillRect/>
            </a:stretch>
          </p:blipFill>
          <p:spPr>
            <a:xfrm>
              <a:off x="7881257" y="4048076"/>
              <a:ext cx="4122722" cy="1586056"/>
            </a:xfrm>
            <a:prstGeom prst="rect">
              <a:avLst/>
            </a:prstGeom>
          </p:spPr>
        </p:pic>
        <p:sp>
          <p:nvSpPr>
            <p:cNvPr id="12" name="TextBox 11">
              <a:extLst>
                <a:ext uri="{FF2B5EF4-FFF2-40B4-BE49-F238E27FC236}">
                  <a16:creationId xmlns:a16="http://schemas.microsoft.com/office/drawing/2014/main" id="{CBF54639-C319-4CC4-90B6-1CB052584021}"/>
                </a:ext>
              </a:extLst>
            </p:cNvPr>
            <p:cNvSpPr txBox="1"/>
            <p:nvPr/>
          </p:nvSpPr>
          <p:spPr>
            <a:xfrm>
              <a:off x="1874165" y="4438190"/>
              <a:ext cx="5586809" cy="95066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471983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297222" y="1510964"/>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0" name="TextBox 9">
            <a:extLst>
              <a:ext uri="{FF2B5EF4-FFF2-40B4-BE49-F238E27FC236}">
                <a16:creationId xmlns:a16="http://schemas.microsoft.com/office/drawing/2014/main" id="{12E89BEF-593F-4C01-87BB-537401430969}"/>
              </a:ext>
            </a:extLst>
          </p:cNvPr>
          <p:cNvSpPr txBox="1"/>
          <p:nvPr/>
        </p:nvSpPr>
        <p:spPr>
          <a:xfrm>
            <a:off x="989174" y="2302196"/>
            <a:ext cx="10680311" cy="3139321"/>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enrichment approaches stimulated considerable interest in job design. The job characteristics theory grew from early work on job enrichment.</a:t>
            </a:r>
          </a:p>
        </p:txBody>
      </p:sp>
    </p:spTree>
    <p:extLst>
      <p:ext uri="{BB962C8B-B14F-4D97-AF65-F5344CB8AC3E}">
        <p14:creationId xmlns:p14="http://schemas.microsoft.com/office/powerpoint/2010/main" val="3425800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Motivating Behavior with Work and Rewards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7</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D32FDC3F-7007-43BE-9F17-919DF9F48F2B}"/>
              </a:ext>
            </a:extLst>
          </p:cNvPr>
          <p:cNvSpPr txBox="1"/>
          <p:nvPr/>
        </p:nvSpPr>
        <p:spPr>
          <a:xfrm>
            <a:off x="1518066" y="1519512"/>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0" name="TextBox 9">
            <a:extLst>
              <a:ext uri="{FF2B5EF4-FFF2-40B4-BE49-F238E27FC236}">
                <a16:creationId xmlns:a16="http://schemas.microsoft.com/office/drawing/2014/main" id="{12E89BEF-593F-4C01-87BB-537401430969}"/>
              </a:ext>
            </a:extLst>
          </p:cNvPr>
          <p:cNvSpPr txBox="1"/>
          <p:nvPr/>
        </p:nvSpPr>
        <p:spPr>
          <a:xfrm>
            <a:off x="1210019" y="2241156"/>
            <a:ext cx="10174356" cy="34163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arrangements are commonly used today to enhance motivated job performance. Among the more popular alternative arrangements are compressed workweeks, flexible work schedules, extended work schedules, job sharing, and telecommuting.</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488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1126</TotalTime>
  <Words>4858</Words>
  <Application>Microsoft Office PowerPoint</Application>
  <PresentationFormat>Widescreen</PresentationFormat>
  <Paragraphs>363</Paragraphs>
  <Slides>44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Calibri</vt:lpstr>
      <vt:lpstr>Calibri Light</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Osama</dc:creator>
  <cp:lastModifiedBy>Osama</cp:lastModifiedBy>
  <cp:revision>112</cp:revision>
  <dcterms:created xsi:type="dcterms:W3CDTF">2023-06-21T23:23:52Z</dcterms:created>
  <dcterms:modified xsi:type="dcterms:W3CDTF">2023-07-19T00:24:06Z</dcterms:modified>
</cp:coreProperties>
</file>