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entation.xml" ContentType="application/vnd.openxmlformats-officedocument.presentationml.presentation.main+xml"/>
  <Override PartName="/ppt/notesSlides/notesSlide44.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12.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slideMasters/slideMaster1.xml" ContentType="application/vnd.openxmlformats-officedocument.presentationml.slideMaster+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9.xml" ContentType="application/vnd.openxmlformats-officedocument.presentationml.notesSlide+xml"/>
  <Override PartName="/ppt/slideLayouts/slideLayout3.xml" ContentType="application/vnd.openxmlformats-officedocument.presentationml.slideLayout+xml"/>
  <Override PartName="/ppt/notesSlides/notesSlide8.xml" ContentType="application/vnd.openxmlformats-officedocument.presentationml.notesSlide+xml"/>
  <Override PartName="/ppt/slideLayouts/slideLayout4.xml" ContentType="application/vnd.openxmlformats-officedocument.presentationml.slideLayout+xml"/>
  <Override PartName="/ppt/notesSlides/notesSlide7.xml" ContentType="application/vnd.openxmlformats-officedocument.presentationml.notesSlide+xml"/>
  <Override PartName="/ppt/slideLayouts/slideLayout5.xml" ContentType="application/vnd.openxmlformats-officedocument.presentationml.slideLayout+xml"/>
  <Override PartName="/ppt/notesSlides/notesSlide6.xml" ContentType="application/vnd.openxmlformats-officedocument.presentationml.notesSlide+xml"/>
  <Override PartName="/ppt/slideLayouts/slideLayout6.xml" ContentType="application/vnd.openxmlformats-officedocument.presentationml.slideLayout+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ink/inkAction1.xml" ContentType="application/vnd.ms-office.inkAction+xml"/>
  <Override PartName="/ppt/ink/inkAction2.xml" ContentType="application/vnd.ms-office.inkAction+xml"/>
  <Override PartName="/ppt/ink/inkAction3.xml" ContentType="application/vnd.ms-office.inkAction+xml"/>
  <Override PartName="/ppt/ink/inkAction4.xml" ContentType="application/vnd.ms-office.inkAction+xml"/>
  <Override PartName="/ppt/ink/inkAction5.xml" ContentType="application/vnd.ms-office.inkAction+xml"/>
  <Override PartName="/ppt/ink/inkAction6.xml" ContentType="application/vnd.ms-office.inkAction+xml"/>
  <Override PartName="/ppt/ink/inkAction7.xml" ContentType="application/vnd.ms-office.inkAction+xml"/>
  <Override PartName="/ppt/ink/inkAction8.xml" ContentType="application/vnd.ms-office.inkAction+xml"/>
  <Override PartName="/ppt/theme/theme1.xml" ContentType="application/vnd.openxmlformats-officedocument.theme+xml"/>
  <Override PartName="/ppt/ink/inkAction9.xml" ContentType="application/vnd.ms-office.inkAction+xml"/>
  <Override PartName="/ppt/ink/inkAction10.xml" ContentType="application/vnd.ms-office.inkAction+xml"/>
  <Override PartName="/ppt/notesMasters/notesMaster1.xml" ContentType="application/vnd.openxmlformats-officedocument.presentationml.notesMaster+xml"/>
  <Override PartName="/ppt/ink/inkAction23.xml" ContentType="application/vnd.ms-office.inkAction+xml"/>
  <Override PartName="/ppt/ink/inkAction22.xml" ContentType="application/vnd.ms-office.inkAction+xml"/>
  <Override PartName="/ppt/ink/inkAction21.xml" ContentType="application/vnd.ms-office.inkAction+xml"/>
  <Override PartName="/ppt/ink/inkAction20.xml" ContentType="application/vnd.ms-office.inkAction+xml"/>
  <Override PartName="/ppt/ink/inkAction19.xml" ContentType="application/vnd.ms-office.inkAction+xml"/>
  <Override PartName="/ppt/ink/inkAction18.xml" ContentType="application/vnd.ms-office.inkAction+xml"/>
  <Override PartName="/ppt/ink/inkAction17.xml" ContentType="application/vnd.ms-office.inkAction+xml"/>
  <Override PartName="/ppt/ink/inkAction16.xml" ContentType="application/vnd.ms-office.inkAction+xml"/>
  <Override PartName="/ppt/ink/inkAction15.xml" ContentType="application/vnd.ms-office.inkAction+xml"/>
  <Override PartName="/ppt/ink/inkAction14.xml" ContentType="application/vnd.ms-office.inkAction+xml"/>
  <Override PartName="/ppt/ink/inkAction13.xml" ContentType="application/vnd.ms-office.inkAction+xml"/>
  <Override PartName="/ppt/ink/inkAction12.xml" ContentType="application/vnd.ms-office.inkAction+xml"/>
  <Override PartName="/ppt/ink/inkAction11.xml" ContentType="application/vnd.ms-office.inkAction+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303" r:id="rId3"/>
    <p:sldId id="467" r:id="rId4"/>
    <p:sldId id="372" r:id="rId5"/>
    <p:sldId id="370" r:id="rId6"/>
    <p:sldId id="516" r:id="rId7"/>
    <p:sldId id="373" r:id="rId8"/>
    <p:sldId id="375" r:id="rId9"/>
    <p:sldId id="517" r:id="rId10"/>
    <p:sldId id="518" r:id="rId11"/>
    <p:sldId id="378" r:id="rId12"/>
    <p:sldId id="496" r:id="rId13"/>
    <p:sldId id="470" r:id="rId14"/>
    <p:sldId id="439" r:id="rId15"/>
    <p:sldId id="382" r:id="rId16"/>
    <p:sldId id="498" r:id="rId17"/>
    <p:sldId id="499" r:id="rId18"/>
    <p:sldId id="384" r:id="rId19"/>
    <p:sldId id="519" r:id="rId20"/>
    <p:sldId id="443" r:id="rId21"/>
    <p:sldId id="416" r:id="rId22"/>
    <p:sldId id="440" r:id="rId23"/>
    <p:sldId id="389" r:id="rId24"/>
    <p:sldId id="475" r:id="rId25"/>
    <p:sldId id="442" r:id="rId26"/>
    <p:sldId id="392" r:id="rId27"/>
    <p:sldId id="446" r:id="rId28"/>
    <p:sldId id="477" r:id="rId29"/>
    <p:sldId id="447" r:id="rId30"/>
    <p:sldId id="520" r:id="rId31"/>
    <p:sldId id="396" r:id="rId32"/>
    <p:sldId id="521" r:id="rId33"/>
    <p:sldId id="397" r:id="rId34"/>
    <p:sldId id="398" r:id="rId35"/>
    <p:sldId id="456" r:id="rId36"/>
    <p:sldId id="515" r:id="rId37"/>
    <p:sldId id="509" r:id="rId38"/>
    <p:sldId id="513" r:id="rId39"/>
    <p:sldId id="514" r:id="rId40"/>
    <p:sldId id="400" r:id="rId41"/>
    <p:sldId id="512" r:id="rId42"/>
    <p:sldId id="419" r:id="rId43"/>
    <p:sldId id="457" r:id="rId44"/>
    <p:sldId id="507" r:id="rId45"/>
    <p:sldId id="511" r:id="rId46"/>
    <p:sldId id="508" r:id="rId47"/>
    <p:sldId id="406" r:id="rId48"/>
    <p:sldId id="407" r:id="rId49"/>
    <p:sldId id="459" r:id="rId50"/>
    <p:sldId id="460" r:id="rId51"/>
    <p:sldId id="462" r:id="rId52"/>
    <p:sldId id="422" r:id="rId53"/>
    <p:sldId id="421" r:id="rId54"/>
    <p:sldId id="463" r:id="rId55"/>
    <p:sldId id="413"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67"/>
            <p14:sldId id="372"/>
            <p14:sldId id="370"/>
            <p14:sldId id="516"/>
            <p14:sldId id="373"/>
            <p14:sldId id="375"/>
            <p14:sldId id="517"/>
            <p14:sldId id="518"/>
            <p14:sldId id="378"/>
            <p14:sldId id="496"/>
            <p14:sldId id="470"/>
            <p14:sldId id="439"/>
            <p14:sldId id="382"/>
            <p14:sldId id="498"/>
            <p14:sldId id="499"/>
            <p14:sldId id="384"/>
            <p14:sldId id="519"/>
            <p14:sldId id="443"/>
            <p14:sldId id="416"/>
            <p14:sldId id="440"/>
            <p14:sldId id="389"/>
            <p14:sldId id="475"/>
            <p14:sldId id="442"/>
            <p14:sldId id="392"/>
            <p14:sldId id="446"/>
            <p14:sldId id="477"/>
            <p14:sldId id="447"/>
            <p14:sldId id="520"/>
            <p14:sldId id="396"/>
            <p14:sldId id="521"/>
            <p14:sldId id="397"/>
            <p14:sldId id="398"/>
            <p14:sldId id="456"/>
            <p14:sldId id="515"/>
            <p14:sldId id="509"/>
            <p14:sldId id="513"/>
            <p14:sldId id="514"/>
            <p14:sldId id="400"/>
            <p14:sldId id="512"/>
            <p14:sldId id="419"/>
            <p14:sldId id="457"/>
            <p14:sldId id="507"/>
            <p14:sldId id="511"/>
            <p14:sldId id="508"/>
            <p14:sldId id="406"/>
            <p14:sldId id="407"/>
            <p14:sldId id="459"/>
            <p14:sldId id="460"/>
            <p14:sldId id="462"/>
            <p14:sldId id="422"/>
            <p14:sldId id="421"/>
            <p14:sldId id="463"/>
            <p14:sldId id="4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47"/>
    <p:restoredTop sz="93712" autoAdjust="0"/>
  </p:normalViewPr>
  <p:slideViewPr>
    <p:cSldViewPr snapToGrid="0">
      <p:cViewPr varScale="1">
        <p:scale>
          <a:sx n="107" d="100"/>
          <a:sy n="107" d="100"/>
        </p:scale>
        <p:origin x="512"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7178">
    <iact:property name="dataType"/>
    <iact:actionData xml:id="d0">
      <inkml:trace xmlns:inkml="http://www.w3.org/2003/InkML" xml:id="stk0" contextRef="#ctx0" brushRef="#br0">9337 3528 24575 0,'46'0'0'5,"0"0"0"1,0 0 0 0,2 0 0 0,3 0 0 0,2 0 0-1,2 0 0 1,-4 0 0 0,3 0 0 0,0 0 0 0,3 0 0 0,1 0-1277-1,1 0 0 1,3 0 0 0,0 0 0 0,2 0 0 0,1 0 0 0,-1 0 1277-1,-5 0 0 1,-1 0 0 0,2 0 0 0,-1 0 0 0,1 0 0 0,0 0 0-1,0 0 0 1,2 0 0 0,0 0 0 0,0 0 0 0,1 0 0 0,-1 0 0-1,1 0 0 1,-1 0 0 0,1 0 0 0,-1 0 0 0,0 0 0 0,0 0 0-1,0 0 0 1,0 0 0 0,-1 0 0 0,-3 0 0 0,0 0 0 0,0 0 0-1,-1 0 0 1,0 0 0 0,0 0 0 0,1 0 0 0,0 0 0 0,0 0 0-1,1 0 0 1,-1 0 0 0,1 0 0 0,-1 0 0 0,-1 0 0 0,7 0 0-1,-1 0 0 1,0 0 0 0,0 0 0 0,0 0 0 0,0 0 0 0,1 0 0-1,1 0 0 1,-1 0 0 0,0 0 0 0,1 0 0 0,0 0 0 0,1 0 0-1,0 0 0 1,1 0 0 0,-1 0 0 0,0 0 0 0,0 0 0 0,-2 0 0-1,-1 0 0 1,1 0 0 0,-1 0 0 0,0 0 0 0,2 0 0 0,-8 0 0-1,2 0 0 1,-1 0 0 0,1 0 0 0,-1 0 0 0,1 0 0 0,-2 0 0-1,7 0 0 1,0 0 0 0,-1 0 0 0,0 0 0 0,0 0 0 0,-1 0-181-1,0 0 0 1,-1 0 1 0,0 0-1 0,0 0 1 0,0 0-1 0,-1 0 181-1,-1 0 0 1,0 0 0 0,0 0 0 0,0 0 0 0,-1 0 0 0,-2 0 46-1,6 0 1 1,-2 0-1 0,-1 0 1 0,0 0-1 0,-1 0-46 0,-3 0 0-1,-1 0 0 1,0 0 0 0,0 0 0 0,-2 0 0 0,10 0 0 0,-1 0 0-1,0 0 0 1,-2 0-199 0,-4 0 1 0,-1 0 0 0,-1 0 0 0,0 0 198-1,-2 0 0 1,-1 0 0 0,1 0 0 0,-2 0 0 0,11 0 0 0,-1 0 0-1,-3 0 1475 1,6 0 1 0,-4 0-1476 0,-10 0 0 0,-4 0 2842 0,13 0-2842-1,-20 0 2157 1,-14 0-2157 0,-12 0 0 0,-11 0 0 0,0 0 0 0</inkml:trace>
    </iact:actionData>
  </iact:action>
  <iact:action type="add" startTime="83360">
    <iact:property name="dataType"/>
    <iact:actionData xml:id="d1">
      <inkml:trace xmlns:inkml="http://www.w3.org/2003/InkML" xml:id="stk1" contextRef="#ctx0" brushRef="#br0">13076 6092 24575 0,'39'0'0'11,"1"0"0"1,11 0 0-1,5 0 0 1,-4 0 0-1,5 0 0 1,-2 0-301-1,-5 0 0 1,0 0 1-1,-1 0 300 1,5 0 0-1,1 0 0 1,-4 0 0-1,5 0 0 1,-5 0 148-1,-9 0 0 1,0 0-148-1,6 0 0 1,3 0 0-1,1 0 0 1,3 0 0-1,-3 0 0 1,3 0 0-1,3 0-338 1,-10 0 1-1,3 0 0 1,0 0 0-1,0 0 337 1,2 0 0-1,1 0 0 1,0 0 0-1,-1 0 0 1,-2 0 0-1,0 0 0 1,-1 0 0-1,-1 0-240 1,14 0 0-1,0 0 1 1,-3 0 239-1,-7 0 0 1,-2 0 0-1,-1 0 0 1,-2 0 0-1,-1 0 0 1,-1 0 202-1,20 0 1 1,-4 0-203-1,-17 0 0 1,-4 0 0-1,0 0 0 1,-3 0 0-1,9 0 1474 1,-21 21-1474-1,-5-16 198 1,-21 16 1-1,0-21 0 1,0 0 0 0</inkml:trace>
    </iact:actionData>
  </iact:action>
  <iact:action type="add" startTime="87994">
    <iact:property name="dataType"/>
    <iact:actionData xml:id="d2">
      <inkml:trace xmlns:inkml="http://www.w3.org/2003/InkML" xml:id="stk2" contextRef="#ctx0" brushRef="#br0">19756 6233 24575 0,'39'0'0'9,"0"0"0"1,14 0 0-1,8 0 0 1,5 0 0-1,-12 0 0 1,4 0 0-1,2 0 0 1,3 0 0-1,0 0-1318 1,0 0 0-1,1 0 0 1,3 0 0-1,0 0 0 1,1 0 0-1,0 0 1318 1,-5 0 0-1,1 0 0 1,1 0 0-1,0 0 0 1,0 0 0-1,-2 0 0 1,-1 0 0-1,2 0 0 1,-1 0 0-1,-1 0 0 1,-1 0 0-1,0 0 0 1,-1 0 11-1,-2 0 1 1,-1 0-1-1,0 0 1 1,-1 0-1-1,-1 0 1 1,-3 0-12-1,10 0 0 1,-2 0 0-1,-2 0 0 1,0 0 192-1,-5 0 1 1,0 0-1-1,-1 0 1 1,-1 0-193-1,12 0 0 1,-1 0 0-1,-2 0-40 1,-9-1 1-1,-3 1 0 1,-1 1 39-1,20 4 0 1,-5 0 1836-1,-19-4 1 1,-5 1-1837-1,-2 8 2123 1,6-10-2123-1,-37 0 0 1,16 0 0-1,-21 0 0 1</inkml:trace>
    </iact:actionData>
  </iact:action>
  <iact:action type="add" startTime="124142">
    <iact:property name="dataType"/>
    <iact:actionData xml:id="d3">
      <inkml:trace xmlns:inkml="http://www.w3.org/2003/InkML" xml:id="stk3" contextRef="#ctx0" brushRef="#br0">7714 7479 24575 0,'42'0'0'12,"0"0"0"1,3 0 0-1,1 0 0 1,10 0 0-1,3 0 0 1,5 0 0-1,5 0-655 1,-20 1 1-1,4 0 0 1,0-1 0-1,-1-2 654 1,7-3 0-1,-2-3 0 1,2 0 0-1,-6 2 0 1,2 0 0-1,0-1 0 1,-1 0 0-1,9-1 0 1,-1 0 0 0,1-2 0-1,-13 0 0 1,0-2 0-1,1 0 0 1,-1 4 0-1,14 5 0 1,0 3 0-1,-1-2 0 1,0-8 0-1,-1-2 0 1,-2 3-8-1,-11 6 0 1,-2 4 1-1,1-2 7 1,8-1 0-1,2-2 0 1,-2 0 0-1,-6-3 0 1,-2-1 0-1,0 2 0 1,4 4 0 0,0 2 0-1,-1-4 0 1,-4-8 0-1,-1-5 0 1,-1 5 313-1,15 9 0 1,-2 0-313-1,-5-17 0 1,1-1 0-1,4 17 0 1,-1 2 0-1,-8-8 0 1,-2-1 653-1,1 5 0 1,-1 2-653-1,-12 3 0 1,0-1 354-1,5-2 0 1,-2-2-354-1,25-15 0 1,-18 18 0 0,2 1 0-1,-11-9 0 1,1 1 0-1,19 10 0 1,0 0 0-1,-17-10 0 1,1-1 0-1,16 8 0 1,0 1 0-1,-19-9 0 1,-1 1 0-1,11 8 0 1,-2 4 0-1,7-2 0 1,-8 0 0-1,-12 0 0 1,-27 0 0-1,16 0 0 1,-21 0 0-1,0 0 0 1,0 0 0 0</inkml:trace>
    </iact:actionData>
  </iact:action>
  <iact:action type="add" startTime="129254">
    <iact:property name="dataType"/>
    <iact:actionData xml:id="d4">
      <inkml:trace xmlns:inkml="http://www.w3.org/2003/InkML" xml:id="stk4" contextRef="#ctx0" brushRef="#br0">7502 8679 24575 0,'42'0'0'10,"0"0"0"0,23 0 0 1,3 0 0-1,-23 0 0 1,-1 0 0-1,3 0-1006 1,16 0 1-1,4 0 0 1,2 0 1005-1,-15 0 0 1,2 0 0-1,0 0 0 1,0 0 0-1,0 0 0 1,0 0 0-1,1 0 0 1,1 0-341-1,-4 0 0 1,2 0 0-1,0 0 0 1,1 0 0-1,-3 0 341 0,8 0 0 1,-2 0 0-1,0 0 0 1,1 0 0-1,-6 0 0 1,1 0 0-1,0 0 0 1,0 0 0-1,-2 0 0 1,7 0 0-1,-2 0 0 1,-1 0 0-1,2 0 0 1,4 0 0-1,0 0 0 1,0 0 0-1,0 0 0 1,-1-1 0-1,-1 0 0 1,0 1 0-1,-1 2-76 1,-3 2 0-1,-1 1 1 0,-1 1-1 1,1 0 76-1,1-2 0 1,0-1 0-1,-1 1 0 1,0 0 0-1,-6 1 0 1,-1 1 0-1,0 0 0 1,0 1 0-1,3 1 0 1,1 1 0-1,-1-1 0 1,-1-2-205-1,5-4 0 1,-1-2 0-1,0 3 205 1,5 10 0-1,0 4 0 1,-2-5 0-1,-11-8 0 1,-1-4 0-1,1 1 0 0,7 6 0 1,0 1 0-1,0-2 0 1,0-4 0-1,-1-3 0 1,2 0 0-1,2 1 0 1,1 0 0-1,-1 0 0 1,-2 0 0-1,-1 0 0 1,1 0 0-1,6 0 0 1,0 0 0-1,0 0 0 1,-6 0 0-1,-1 0 0 1,1 0 0-1,6-1 0 1,1 0 0-1,-3 3 0 1,-10 4 0-1,-2 3 0 0,1-3 0 1,7-4 0-1,3-1 0 1,-4 1 0-1,7 9 0 1,-2-1 320-1,-14-8 1 1,1-3 0-1,-1 0-321 1,18 1 0-1,0 0 0 1,-4 0 0-1,0 0 0 1,1 0 0-1,-4 0 980 1,-19 0 0-1,-3 0-980 1,30 0 393-1,-49 0 1 1,5 0-1-1,-21 0 1 1</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10122">
    <iact:property name="dataType"/>
    <iact:actionData xml:id="d0">
      <inkml:trace xmlns:inkml="http://www.w3.org/2003/InkML" xml:id="stk0" contextRef="#ctx0" brushRef="#br0">21425 5598 24575 0,'55'0'0'13,"-10"0"0"0,4 0 0 1,15 0 0-1,6 0-871 1,-11 0 1-1,4 0 0 1,0 0 870-1,0 0 0 1,0 0 0-1,2 0 0 1,-11 0 0-1,2 1 0 1,0-1 0-1,0-1 0 1,-2-3 0-1,-1-2 0 1,1-1 0-1,-1 3 0 0,3 2 0 1,-1 2 0-1,1-1 0 1,-1-1 0-1,-1-5 0 1,-1-2 0-1,-1 0 0 1,1 2 0-1,0 5 0 1,1 3 0-1,-1 0 0 1,-1-3 0-1,12-7 0 1,0-3 0-1,-1 1 0 1,-1 2 0-1,0 1 0 1,-1-1 0-1,-5 1 0 0,-2 0 0 1,1-2 27-1,0-4 0 1,0-1 0-1,-1 2-27 1,-5 7 0-1,-1 2 0 1,-1-1 0-1,-1-3 0 1,0-1 0-1,1 2 0 1,-1 3 0-1,0 1 0 1,0 0 0-1,-1-4 0 1,-1-1 0-1,0 2 254 0,17 4 1 1,-2-2-255-1,-13-8 0 1,0-5 0-1,-4 5 0 1,-3 8 0-1,0 2 0 1,18-9 0-1,-1 1 651 1,-19 10 1-1,-1 0-652 1,-1 0 0-1,0 0 308 1,1 0 0-1,-4 0-308 1,-3 0 102-1,23 0-102 1,-26 0 0-1,0 0 0 0,-5 0 0 1,-21 0 0-1,0 0 0 1,21 0 0-1,-15 0 0 1,14 0 0-1,-20 21 0 1,0-15 0-1,0 15 0 1,0-21 0-1,0 0 0 1,0 20 0-1,0-14 0 1,0 15 0-1,0-21 0 1,0 0 0-1,0 0 0 1</inkml:trace>
    </iact:actionData>
  </iact:action>
  <iact:action type="add" startTime="17836">
    <iact:property name="dataType"/>
    <iact:actionData xml:id="d1">
      <inkml:trace xmlns:inkml="http://www.w3.org/2003/InkML" xml:id="stk1" contextRef="#ctx0" brushRef="#br0">11665 6186 24575 0,'0'26'0'22,"0"26"0"1,0-2 0-1,0-15 0 1,0 3 0-1,0 8 0 1,0-1 0-1,0 18 0 1,0-16 0-1,0-26 0 1,21-42 0-1,-5-5 0 1,7-21 0-1,30 10 0 1,-22-7 0-1,6 25 0 1,4 1 0-1,-5-5 0 1,-1-1 0-1,1 0 0 1,1 1 0-1,9 5 0 1,-1 0 0-1,-13-6 0 1,-1 3 0-1,9 14 0 1,-1-1 0-1,10-34 0 1,9 37 0-1,-22-37 0 1,9 37 0-1,-30-16 0 1,6 21 0 0</inkml:trace>
    </iact:actionData>
  </iact:action>
  <iact:action type="add" startTime="30809">
    <iact:property name="dataType"/>
    <iact:actionData xml:id="d2">
      <inkml:trace xmlns:inkml="http://www.w3.org/2003/InkML" xml:id="stk2" contextRef="#ctx0" brushRef="#br0">11736 7221 24575 0,'0'47'0'23,"0"-11"0"1,0-12 0 0,0-14 0 0,0 11 0 0,0-16 0 0,0 16 0 0,0-21 0 0,0 0 0 0,0 21 0 0,0-16 0 0,-11 48 0 0,9-25 0-1,-4 11 0 1,1 1 0 0,5-9 0 0,-21 21 0 0,16-49 0 0,5 7 0 0,5-10 0 0,16 0 0 0,-21 0 0 0,11 0 0 0,12-10 0 0,35-14 0 0,-28 7 0-1,2-2 0 1,14-5 0 0,0 1 0 0,-10 4 0 0,1 1 0 0,9-5 0 0,-1 2 0 0,18 5 0 0,-34-4 0 0,0-2 0 0,4 9 0 0,-1 0 0-1,10-13 0 1,15 5 0 0,-33 11 0 0,7 7 0 0,-5-28 0 0,21 25 0 0,-10-35 0 0,7 35 0 0,-28-14 0 0,26 20 0 0,-37 0 0 0,16 0 0 0</inkml:trace>
    </iact:actionData>
  </iact:action>
  <iact:action type="add" startTime="43330">
    <iact:property name="dataType"/>
    <iact:actionData xml:id="d3">
      <inkml:trace xmlns:inkml="http://www.w3.org/2003/InkML" xml:id="stk3" contextRef="#ctx0" brushRef="#br0">15475 8561 24575 0,'0'34'0'21,"0"3"0"0,0-11 0 0,0 16 0 1,0-37 0-1,0 16 0 0,0-21 0 1,0 0 0-1,0 10 0 0,0 14 0 0,0 12 0 1,-21 11 0-1,16-10 0 0,-16 7 0 1,21-28 0-1,0 5 0 0,0-21 0 0,21-21 0 1,-16 5 0-1,37-28 0 0,-16 28 0 1,2-6 0-1,2 2 0 0,19 15 0 0,-5-15 0 1,1-2 0-1,-7 15 0 0,0-1 0 1,8-15 0-1,2 1 0 0,-1 15 0 1,-2-1 0-1,-13-14 0 0,-2 2 0 0,28 15 0 1,-14-16 0-1,-28 21 0 0,26 0 0 1,-37 0 0-1,16 0 0 0,-21 0 0 0,0 0 0 1,0-21 0-1,0 15 0 0,0-14 0 1,21 20 0-1,-16 0 0 0,16 0 0 0,-21 0 0 1,0 0 0-1,0-11 0 0,0 9 0 1,0-9 0-1,0 11 0 0,0 0 0 1</inkml:trace>
    </iact:actionData>
  </iact:action>
  <iact:action type="add" startTime="58330">
    <iact:property name="dataType"/>
    <iact:actionData xml:id="d4">
      <inkml:trace xmlns:inkml="http://www.w3.org/2003/InkML" xml:id="stk4" contextRef="#ctx0" brushRef="#br0">16134 13523 24575 0,'34'0'0'19,"0"0"0"0,6 0 0 0,3 0 0 0,19 0 0 0,4 0-493 0,-19 0 0 0,1 0 0 0,1 0 493 1,5 0 0-1,1 0 0 0,1 0 0 0,-1 0 0 0,-1 0 0 0,1 0 0 0,0 0 0 0,0 0 0 0,0 0 0 1,0 0 0-1,0 0 0 0,0 0 0 0,-3 0 0 0,-1 0 0 0,0 0 0 0,-3 0 0 0,-1 0 0 0,-1 0 240 1,15 0 1-1,-5 0-241 0,-17 0 0 0,-4 0 244 0,9 0-244 0,-34 0 0 0,-10 0 0 0,0 0 0 0,0 0 0 1</inkml:trace>
    </iact:actionData>
  </iact:action>
  <iact:action type="add" startTime="61688">
    <iact:property name="dataType"/>
    <iact:actionData xml:id="d5">
      <inkml:trace xmlns:inkml="http://www.w3.org/2003/InkML" xml:id="stk5" contextRef="#ctx0" brushRef="#br0">7596 11007 24575 0,'51'0'0'21,"0"0"0"0,8 0 0 0,3 0 0 0,4 0 0 1,1 0 0-1,-20 0 0 0,1 0 0 0,-5 0 0 0,2 0 0 1,-3 0 0-1,0 0 0 0,-6 0 0 0,-10 0 0 0,-5 0 0 1</inkml:trace>
    </iact:actionData>
  </iact:action>
  <iact:action type="add" startTime="62820">
    <iact:property name="dataType"/>
    <iact:actionData xml:id="d6">
      <inkml:trace xmlns:inkml="http://www.w3.org/2003/InkML" xml:id="stk6" contextRef="#ctx0" brushRef="#br0">7926 12818 24575 0,'47'0'0'36,"-11"0"0"1,30 0 0-1,-45 0 0 1,20 0 0-1,-41 0 0 1</inkml:trace>
    </iact:actionData>
  </iact:action>
  <iact:action type="add" startTime="64604">
    <iact:property name="dataType"/>
    <iact:actionData xml:id="d7">
      <inkml:trace xmlns:inkml="http://www.w3.org/2003/InkML" xml:id="stk7" contextRef="#ctx0" brushRef="#br0">24365 10795 24575 0,'46'0'0'18,"1"0"0"0,-1 0 0 0,20 0 0 0,1 0 0 0,-14 0 0 0,1 0 0 0,1 0-564 0,0 0 1 0,0 0-1 1,0 0 564-1,0 0 0 0,0 0 0 0,2 0 0 0,4 0 0 0,2 0 0 0,-2 0 0 0,-4 0 0 0,-1 0 0 1,-1 0 0-1,-3 0 0 0,0 0 0 0,-2 0 274 0,11 0 0 0,-5 0-274 0,-12 0 0 0,-7 0 279 0,0 0-279 1,5 0 0-1,-37 21 0 0,16-16 864 0,-21 16-864 0,0-21 0 0,0 0 0 0,-21-21 0 0,16 16 0 0,-16-16 0 1</inkml:trace>
    </iact:actionData>
  </iact:action>
  <iact:action type="add" startTime="67013">
    <iact:property name="dataType"/>
    <iact:actionData xml:id="d8">
      <inkml:trace xmlns:inkml="http://www.w3.org/2003/InkML" xml:id="stk8" contextRef="#ctx0" brushRef="#br0">25282 11783 24575 0,'41'0'0'40,"-1"0"0"0,16 0 0 1,3 0 0-1,7 0 0 1,2 0-723-1,-15 0 0 1,2 0 0-1,1 0 723 1,6 0 0-1,0 0 0 1,0 0 0-1,-6 0 0 0,0 0 0 1,2 0 0-1,-7 0 0 1,2 0 0-1,-1 0 0 1,-2 0 0-1,1 0 0 1,-2 0 0-1,0 0 169 1,5 0 1-1,0 0 0 0,-3 0-170 1,5 0 0-1,-4 0 201 1,-9 0 0-1,-3 0-201 1,18 0 0-1,-35 0 0 1,-12 0 276-1,-11 0 1 1,0 0-1-1,0 0 1 1</inkml:trace>
    </iact:actionData>
  </iact:action>
  <iact:action type="add" startTime="69822">
    <iact:property name="dataType"/>
    <iact:actionData xml:id="d9">
      <inkml:trace xmlns:inkml="http://www.w3.org/2003/InkML" xml:id="stk9" contextRef="#ctx0" brushRef="#br0">26482 12747 24575 0,'39'0'0'19,"0"0"0"1,3 0 0 0,2 0 0-1,0 0 0 1,3 0 0 0,1 0-580-1,-1 0 0 1,0 0 1 0,3 0 579-1,10 0 0 1,2 0 0 0,1 0 0-1,1 0 0 1,-1 0 0 0,1 0 0-1,0 0 0 1,-1 0 0 0,1 0 0-1,-1 0 0 1,-1 0 0 0,-2 0 0-1,-11 0 0 1,-1 0 0 0,-1 0 175-1,4 0 0 1,-1 0 0 0,-2 0-175-1,3 0 0 1,-3 0 148 0,-1 0 1-1,-2 0-149 1,-4 0 0 0,-4 0 0-1,5 0 0 1,23 0-5887 0,-49 0 5887-1,5 0 0 1,-21 0 0 0,0 0 0 0</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8466">
    <iact:property name="dataType"/>
    <iact:actionData xml:id="d0">
      <inkml:trace xmlns:inkml="http://www.w3.org/2003/InkML" xml:id="stk0" contextRef="#ctx0" brushRef="#br0">22531 5268 24575 0,'21'-26'0'9,"5"5"0"0,9 19 0 0,8 4 0 0,17-2 0 1,8 0-1058-1,-21 0 0 0,2 0 0 0,3 0 0 0,1 0 1058 1,-1 1 0-1,1-1 0 0,2 0 0 0,1 0 0 0,0-1-471 1,4 0 0-1,1 0 1 0,1-2-1 0,0 1 1 0,2-1 470 1,-7 0 0-1,1 0 0 0,0-1 0 0,1 0 0 1,0-1 0-1,0 0 0 0,0 0 0 0,0 0 0 0,1-1 0 1,-1-1 0-1,0 1 0 0,0-1 0 0,-1 0 0 0,-1-1 0 1,1-1 0-1,-1 1 0 0,1 0 0 0,-1 1 0 0,1 0 0 1,1 0 0-1,0 1 0 0,0 0 0 0,-2 1 0 1,-1-1 0-1,1 1 0 0,-2 0 0 0,0 0 0 0,-1 0 0 1,2 2-26-1,1 0 0 0,2 1 0 0,-1 1 1 0,0-1-1 1,-3-1 26-1,4-2 0 0,-3 0 0 0,0-1 0 0,0 1-255 1,3 3 1-1,0 2 0 0,-1-1 0 0,-1-1 254 0,-6-2 0 1,0-1 0-1,-1-1 0 0,-1 0 0 0,14-1 0 1,0-1 0-1,-1 2 0 0,4 5 0 0,0 1 0 0,-2-4 0 1,-6-9 0-1,-2-3 0 0,0 3 444 0,3 10 0 0,1 3 0 1,-4-2-444-1,7-9 0 0,-6 1 1348 0,-9 9 1 0,-4 2-1349 1,13-1 0-1,-30 0 0 0,-7 0 0 0,-20 0 0 1</inkml:trace>
    </iact:actionData>
  </iact:action>
  <iact:action type="add" startTime="11315">
    <iact:property name="dataType"/>
    <iact:actionData xml:id="d1">
      <inkml:trace xmlns:inkml="http://www.w3.org/2003/InkML" xml:id="stk1" contextRef="#ctx0" brushRef="#br0">11501 5762 24575 0,'36'0'0'11,"5"0"0"0,4 0 0 1,-6 0 0-1,1 0 0 1,21 0 0-1,6 0 0 0,-15 0 0 1,2 0 0-1,-1 0-466 1,-4 0 0-1,0 0 0 1,2 0 466-1,-1 0 0 0,3 0 0 1,0 0 0-1,-2 0 0 1,6 0 0-1,-2 0 0 1,2 0 0-1,-6 0 0 0,1 0 0 1,0 0 0-1,0 0 0 1,12 0 0-1,-1 0 0 0,1 0 0 1,-1 0 0-1,1 0 0 1,-1 0 0-1,0 0 0 1,0 0 0-1,-3 0 0 0,-11 0 0 1,-2 0 0-1,1 0-18 1,5 0 0-1,1 0 0 1,-2 0 18-1,10 0 0 0,-1 0 0 1,4 0 0-1,-2 0 0 1,-15 0 0-1,-2 0 0 0,0 0 0 1,-1 0 0-1,-2 0 0 1,-2 0 0-1,1 0 0 1,0 0 517-1,5 0 1 0,-3 0-518 1,8 0 417-1,14 0-417 1,-30 0 0-1,11 0 0 1,-10 0 0-1,7 0 0 0,-28 0 0 1,26 0 0-1,-37 0 0 1,16 0 0-1,-21 0 0 1</inkml:trace>
    </iact:actionData>
  </iact:action>
  <iact:action type="add" startTime="24791">
    <iact:property name="dataType"/>
    <iact:actionData xml:id="d2">
      <inkml:trace xmlns:inkml="http://www.w3.org/2003/InkML" xml:id="stk2" contextRef="#ctx0" brushRef="#br0">13288 6680 24575 0,'0'26'0'25,"0"16"0"1,0-37 0 0,0 26 0 0,-21-7 0 0,16-9 0 0,-16 27 0-1,21-37 0 1,0 16 0 0,21-42 0 0,-16-5 0 0,26 0 0 0,-7-5 0 0,13 7 0-1,-5 17 0 1,3-1 0 0,-4-13 0 0,1 0 0 0,17 7 0 0,4 2 0 0,1-6 0-1,-1-1 0 1,-3-4 0 0,0 2 0 0,7 13 0 0,-2 0 0 0,-17-14 0-1,-3 2 0 1,2 17 0 0,-3 1 0 0,2-19 0 0,6 0 0 0,-16 16 0 0,0-16 0-1,6 21 0 1,-30 0 0 0,9 0 0 0,-11 0 0 0,0 0 0 0,0 0 0 0</inkml:trace>
    </iact:actionData>
  </iact:action>
  <iact:action type="add" startTime="30414">
    <iact:property name="dataType"/>
    <iact:actionData xml:id="d3">
      <inkml:trace xmlns:inkml="http://www.w3.org/2003/InkML" xml:id="stk3" contextRef="#ctx0" brushRef="#br0">13076 8044 24575 0,'0'26'0'23,"0"16"0"1,0-16 0 0,0 0 0 0,0 5 0 0,0-28 0 0,0 7 0 0,0-10 0 0,0 21 0 0,0-16 0 0,0 16 0-1,0-21 0 1,0 0 0 0,0 21 0 0,0-16 0 0,0 37 0 0,0-26 0 0,0 28 0 0,0-7 0 0,0-11 0 0,0-5 0-1,0-21 0 1,0 0 0 0,21-21 0 0,-5 16 0 0,7-37 0 0,9 26 0 0,-27-7 0 0,37-8 0 0,-16 4 0 0,0-20 0-1,5 11 0 1,-7 12 0 0,-8-7 0 0,25 26 0 0,-35-37 0 0,35 37 0 0,-14-16 0 0,9 0 0 0,-12 16 0 0,7-16 0-1,-26 10 0 1,37 9 0 0,-37-9 0 0,16 11 0 0,-21 0 0 0,0 0 0 0,21-21 0 0,-5 16 0 0,28-37 0 0,-7 16 0-1,10 0 0 1,-11 5 0 0,9 11 0 0,-9 7 0 0,-9-28 0 0,14 25 0 0,-35-15 0 0,25 21 0 0,-28-20 0 0,7 14 0-1,-10-15 0 1,0 21 0 0,0 0 0 0,21 0 0 0,-16 0 0 0,37-20 0 0,-16 14 0 0,2-14 0 0,2-1 0 0,19 5 0-1,-9-5 0 1,-1-3 0 0,2-12 0 0,-7 23 0 0,-2 0 0 0,4-29 0 0,11 37 0 0,-10-27 0 0,-13 30 0 0,7-9 0-1,-26 11 0 1,37 0 0 0,-37-21 0 0,16 16 0 0,-21-16 0 0,0 21 0 0,0 0 0 0,-21 0 0 0,16 0 0 0,-16 0 0 0</inkml:trace>
    </iact:actionData>
  </iact:action>
  <iact:action type="add" startTime="46325">
    <iact:property name="dataType"/>
    <iact:actionData xml:id="d4">
      <inkml:trace xmlns:inkml="http://www.w3.org/2003/InkML" xml:id="stk4" contextRef="#ctx0" brushRef="#br0">16839 9619 24575 0,'-13'0'0'23,"3"21"0"1,10 5 0 0,0 21 0 0,0-10 0 0,0 28 0 0,0-2 0 0,0-20 0 0,0-2 0 0,0 8 0 0,0 4 0 0,0-27 0-1,0 0 0 1,0-26 0 0,10-5 0 0,-7-16 0 0,28 0 0 0,-5 16 0 0,0-37 0 0,16 26 0 0,-16-7 0 0,11-9 0 0,-5 20 0-1,1-2 0 1,-7-9 0 0,1-1 0 0,16-1 0 0,5 3 0 0,-1 2 0 0,0 3 0 0,1 5 0 0,1 1 0 0,-2-6 0 0,0 3 0-1,0 12 0 1,-3-2 0 0,-12-17 0 0,-1 1 0 0,9 16 0 0,-2 2 0 0,12-19 0 0,8 1 0 0,-32 14 0 0,-5-15 0 0,-21 21 0 0</inkml:trace>
    </iact:actionData>
  </iact:action>
  <iact:action type="add" startTime="55823">
    <iact:property name="dataType"/>
    <iact:actionData xml:id="d5">
      <inkml:trace xmlns:inkml="http://www.w3.org/2003/InkML" xml:id="stk5" contextRef="#ctx0" brushRef="#br0">20085 10701 24575 0,'0'26'0'27,"0"16"0"0,0-37 0 0,0 37 0 1,0-37 0-1,0 16 0 0,0-21 0 1,0 0 0-1,21 0 0 0,-16 0 0 1,16 0 0-1,0 0 0 0,-6-21 0 1,51 16 0-1,-31-16 0 0,3 0 0 1,9 18 0-1,3 1 0 0,7-19 0 1,1 0 0-1,-9 18 0 0,-2 1 0 0,0-14 0 1,0 1 0-1,5 14 0 0,-2-1 0 1,-6-13 0-1,-1-1 0 0,4 14 0 1,0-1 0-1,-12-18 0 0,0 0 0 1,6 18 0-1,-3 1 0 0,-7-19 0 1,32 21 0-1,-58 0 0 0,16 0 0 1</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8525">
    <iact:property name="dataType"/>
    <iact:actionData xml:id="d0">
      <inkml:trace xmlns:inkml="http://www.w3.org/2003/InkML" xml:id="stk0" contextRef="#ctx0" brushRef="#br0">19873 2564 24575 0,'52'0'0'19,"1"0"0"0,9 0 0 1,4 0 0-1,-14 0 0 1,3 0 0-1,2 0-935 1,-6 0 0-1,1 0 0 1,2 0 0-1,1 0 935 1,5 0 0-1,1 0 0 1,2 0 0-1,1 0-526 1,-4 0 1-1,3 0-1 1,0 0 1-1,1 0 0 1,0 0 525-1,-9 0 0 1,0 0 0-1,0 0 0 1,1 0 0-1,0 0 0 1,1 0 0-1,5 0 0 1,1 0 0-1,0 0 0 1,1 0 0-1,-1 0 0 1,-1 0 0-1,-5 0 0 1,-1 0 0-1,0 0 0 1,-1 0 0-1,0 0 0 1,0 0 0-1,9 0 0 1,0 0 0-1,0 0 0 1,-2 0 0-1,-2 0 91 1,2 0 0-1,-2 0 1 1,-2 0-1-1,-1 0-91 1,13 0 0-1,-2 0 0 1,-7 0 0-1,-3 0 0 1,-6 0 0-1,-4 0 0 1,-10 0 1536-1,-22 0-1536 1,5 21 3128-1,-21-16-3128 1,0 16 1338-1,0-21-1338 1,0 0 0-1,0 21 0 1,0-16 0-1,0 16 0 1</inkml:trace>
    </iact:actionData>
  </iact:action>
  <iact:action type="add" startTime="11953">
    <iact:property name="dataType"/>
    <iact:actionData xml:id="d1">
      <inkml:trace xmlns:inkml="http://www.w3.org/2003/InkML" xml:id="stk1" contextRef="#ctx0" brushRef="#br0">27470 2540 24575 0,'52'0'0'8,"0"0"0"0,-7 0 0 0,5 0 0 0,2 0 0 1,2 0 0-1,-2 0 0 0,2 0 0 0,1 0 0 1,2 0 0-1,2 0-1334 0,2 0 1 0,3 0 0 1,2 0 0-1,0 0 0 0,2 0 0 0,-1 0 1333 1,-4 0 0-1,0 0 0 0,1 0 0 0,1 0 0 1,-1 0 0-1,1 0 0 0,-2 0 0 0,-1 0 0 1,0 0 0-1,0 0 0 0,0 0 0 0,-1 0 0 1,-1 0 0-1,0 0 0 0,3 0 0 0,0 0 0 1,-1 0 0-1,-1 0 0 0,-1 0 0 0,-1 0 58 1,6 0 1-1,-1 0 0 0,-1 0 0 0,-2 0 0 1,-3 0-59-1,1 0 0 0,-2 0 0 0,-2 0 0 1,-1 0 346-1,14 0 1 0,-1 0 0 0,-3 0-347 1,-11 0 0-1,-1 0 0 0,-3 0 0 0,7-1 0 1,-5 2 0-1,-14 4 0 0,-6 1 3882 0,-8-4-3882 1,-12 9 496-1,-11-11 1 0,0 0-1 0,0 0 1 1</inkml:trace>
    </iact:actionData>
  </iact:action>
  <iact:action type="add" startTime="16290">
    <iact:property name="dataType"/>
    <iact:actionData xml:id="d2">
      <inkml:trace xmlns:inkml="http://www.w3.org/2003/InkML" xml:id="stk2" contextRef="#ctx0" brushRef="#br0">8725 7479 24575 0,'41'0'0'10,"-1"0"0"1,6 0 0-1,2 0 0 1,14 0 0-1,4 0-868 1,-6 0 1-1,3 0 0 1,0 0 867-1,-2 0 0 1,0 0 0-1,3 0 0 1,-4 0 0-1,3 0 0 1,2 0 0-1,-3 0-381 1,-4 0 0-1,-2 0 0 1,1 0 0-1,0 0 381 1,4 1 0-1,2 0 0 1,-1-1 0-1,0-2 0 1,-3-2 0-1,0-2 0 1,-1 0 0-1,1 1 0 1,2 4 0-1,1 1 0 1,-1 0 0-1,-2-4 0 1,-6-5 0-1,-2-3 0 1,0 0 0-1,1 3-39 1,5 6 1-1,2 2 0 1,-1 2 0-1,-2-3 38 1,5-4 0-1,-2-1 0 1,1-1 0-1,-9 2 0 1,2 1 0-1,-1-1 0 1,-2 2 0-1,8 2 0 1,-2 1 0-1,0-1-85 1,0-5 0-1,0-1 0 1,-3 2 85-1,13 5 0 1,-4 2 560-1,-7-1 1 1,-6 0-561-1,4 0 452 1,-1 0 0-1,-49 0 1 1,7 0-1 0</inkml:trace>
    </iact:actionData>
  </iact:action>
  <iact:action type="add" startTime="23669">
    <iact:property name="dataType"/>
    <iact:actionData xml:id="d3">
      <inkml:trace xmlns:inkml="http://www.w3.org/2003/InkML" xml:id="stk3" contextRef="#ctx0" brushRef="#br0">9055 9996 24575 0,'13'0'0'15,"39"0"0"1,0 0 0 0,-12 0 0 0,4 0 0-1,7 0 0 1,0 0 0 0,-8 0 0 0,0 0 0 0,14 0 0-1,1 0 0 1,-9 0 0 0,-1 0 0 0,-1 0 0 0,0 0 0-1,-1 0 0 1,-1 0 0 0,-9 0 0 0,1 0 0-1,19 0 0 1,1 0 0 0,-18 0 0 0,0 0 0 0,18 0 0-1,-2 0 0 1,-17 0 0 0,-2 0 0 0,10 1 0 0,-1-2 0-1,7-10 0 1,14 9 0 0,-30-9 0 0,-10 11 0 0,16 0 0-1,-16 0 0 1,11 0 0 0,7 0 0 0,-7 0 0-1,10 0 0 1,-10 0 0 0,28 0 0 0,-23 0 0 0,15 0 0-1,9 0 0 1,-25 0 0 0,17 0 0 0,7 0 0 0,-23 11 0-1,-4-10 0 1,2 0 0 0,-4 5 0 0,-1-1 0 0,28-5 0-1,-24 0 0 1,0 0 0 0,11 0 0 0,-17 0 0-1,2 0 0 1,0 0 0 0,0 0 0 0,2 0 0 0,-1 0 0-1,-1 0 0 1,1 0 0 0,4 0 0 0,-2 0 0 0,15 0 0-1,4 0 0 1,-13 0 0 0,-7 0 0 0,10 0 0 0,-10 0 0-1,7 0 0 1,-7 0 0 0,10 0 0 0,-21 0 0-1,5 0 0 1,-7 21 0 0,12-16 0 0,-10 16 0 0,16-21 0-1,-36 0 0 1,14 0 0 0,-9 0 0 0,-9 0 0 0,9 0 0-1,-11 0 0 1,0 21 0 0,0-16 0 0,0 16 0 0</inkml:trace>
    </iact:actionData>
  </iact:action>
  <iact:action type="add" startTime="51133">
    <iact:property name="dataType"/>
    <iact:actionData xml:id="d4">
      <inkml:trace xmlns:inkml="http://www.w3.org/2003/InkML" xml:id="stk4" contextRef="#ctx0" brushRef="#br0">8749 14323 24575 0,'34'0'0'11,"0"0"0"0,6 0 0 0,3 0 0 0,19 0 0 1,4 0-651-1,-19 0 1 0,1 0 0 0,1 0 650 1,11 0 0-1,3 0 0 0,0 0 0 0,0 0 0 1,0 0 0-1,2 0-291 0,-13 0 1 0,1 0 0 1,0 0 0-1,0 0 290 0,-2 0 0 0,-1 0 0 1,0 0 0-1,0 0 0 0,2 0 0 0,1 0 0 1,-1 0 0-1,0 0 0 0,-1 0 0 0,0-1 0 0,-1 1 0 1,0 1 0-1,14 5 0 0,0 2 0 0,-2-1 71 1,-6-5 0-1,-1-1 0 0,-1 1-71 0,-2 5 0 1,-1 1 0-1,-5-2 0 0,-5-5 0 0,-4-2 0 1,9 1 0-1,-5 0 902 0,-5 0-902 0,-10 11 1411 1,-5-9-1411-1,-21 9 0 0,0-11 0 0,0 0 0 1</inkml:trace>
    </iact:actionData>
  </iact:action>
  <iact:action type="add" startTime="111718">
    <iact:property name="dataType"/>
    <iact:actionData xml:id="d5">
      <inkml:trace xmlns:inkml="http://www.w3.org/2003/InkML" xml:id="stk5" contextRef="#ctx0" brushRef="#br0">21966 6233 24575 0,'38'0'0'49,"0"0"0"0,20 0 0 0,-2 0 0 0,0 0 0 0,-4 0 0 0,14 0 0 0,-51 0 0 0,6 0 0 0,-21 0 0 0,0 0 0 0,0 0 0 0</inkml:trace>
    </iact:actionData>
  </iact:action>
  <iact:action type="add" startTime="113770">
    <iact:property name="dataType"/>
    <iact:actionData xml:id="d6">
      <inkml:trace xmlns:inkml="http://www.w3.org/2003/InkML" xml:id="stk6" contextRef="#ctx0" brushRef="#br0">22836 7667 24575 0,'34'0'0'23,"-2"0"0"0,4 0 0 1,11 0 0-1,3 0 0 1,9 0 0-1,2 0 0 1,0 0 0-1,-4 0 0 1,-19 0 0-1,-3 0 0 1,30 0 0-1,-28 0 0 1,-11 21 0-1,16-15 0 1,-37 14 0-1,16-20 0 1</inkml:trace>
    </iact:actionData>
  </iact:action>
  <iact:action type="add" startTime="115884">
    <iact:property name="dataType"/>
    <iact:actionData xml:id="d7">
      <inkml:trace xmlns:inkml="http://www.w3.org/2003/InkML" xml:id="stk7" contextRef="#ctx0" brushRef="#br0">22037 8420 24575 0,'47'0'0'23,"-9"0"0"0,2 0 0 1,26 0 0-1,-7 0 0 0,4 0 0 1,-13 0 0-1,0 0 0 0,14 0 0 1,0 0 0-1,-20 0 0 0,-2 0 0 1,10 0 0-1,-5 0 0 0,-5 0 0 1,3 0 0-1,-35 0 0 0,11 0 0 1,-16 21 0-1,16-16 0 0,-21 16 0 1,0-21 0-1,0 0 0 1</inkml:trace>
    </iact:actionData>
  </iact:action>
  <iact:action type="add" startTime="118160">
    <iact:property name="dataType"/>
    <iact:actionData xml:id="d8">
      <inkml:trace xmlns:inkml="http://www.w3.org/2003/InkML" xml:id="stk8" contextRef="#ctx0" brushRef="#br0">22531 9078 24575 0,'47'0'0'22,"-9"0"0"0,2 0 0 1,-3 0 0-1,2 0 0 1,18 0 0-1,1 0 0 1,-15 0 0-1,0 0 0 1,9 0 0-1,-2 0 0 1,-12 0 0-1,-3 0 0 0,2 0 0 1,-3 0 0-1,2 0 0 1,6 0 0-1,-37 0 0 1,16 0 0-1,-21 0 0 1,0 0 0-1,0 0 0 1</inkml:trace>
    </iact:actionData>
  </iact:action>
  <iact:action type="add" startTime="120611">
    <iact:property name="dataType"/>
    <iact:actionData xml:id="d9">
      <inkml:trace xmlns:inkml="http://www.w3.org/2003/InkML" xml:id="stk9" contextRef="#ctx0" brushRef="#br0">22131 9784 24575 0,'55'0'0'24,"-3"0"0"0,-8 0 0 0,4 0 0 0,-2 0 0 0,2 0 0 1,0 0 0-1,0 0 0 0,0 0 0 0,-2 0 0 0,-9-1 0 1,-3 2 0-1,23 20 0 0,-30-16 0 0,14 16 0 0,-35-21 0 1,14 0 0-1,-20 21 0 0,0-16 0 0,0 16 0 0,0-21 0 1</inkml:trace>
    </iact:actionData>
  </iact:action>
  <iact:action type="add" startTime="126405">
    <iact:property name="dataType"/>
    <iact:actionData xml:id="d10">
      <inkml:trace xmlns:inkml="http://www.w3.org/2003/InkML" xml:id="stk10" contextRef="#ctx0" brushRef="#br0">21966 10419 24575 0,'38'0'0'20,"0"0"0"0,0 0 0 0,2 0 0 0,13 0 0 0,2 0 0 0,-4 0 0 0,0 0 0 0,-4 0 0 0,0 0 0 0,1 0 0 0,0 0 0 1,-1 0 0-1,0 0 0 0,0 0 0 0,-2 0 0 0,18 0 0 0,-6 0 0 0,-33 21 0 0,-14-16 0 0,-10 16 0 0,0-21 0 0,0 0 0 1</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44757">
    <iact:property name="dataType"/>
    <iact:actionData xml:id="d0">
      <inkml:trace xmlns:inkml="http://www.w3.org/2003/InkML" xml:id="stk0" contextRef="#ctx0" brushRef="#br0">15781 6844 24575 0,'55'0'0'12,"-12"0"0"1,8 0 0 0,3 0 0 0,6 0 0 0,1 0-960 0,-11 0 0 0,0 0 0 0,3 0 0 0,0 0 960 0,12 0 0 0,2 0 0 0,1 0 0 0,-1 0 0 0,-4 0 0 0,-1 0 0 0,1 0 0 0,0 0 0 0,-10 0 0 0,2 0 0 0,-1 0 0 0,0 0 0 0,-1 0 0 0,5 0 0 0,-1 0 0 0,-1 0 0 0,0 0-77 0,2 0 0 0,1 0 1 0,-1 0-1-1,-3 0 77 1,7 0 0 0,-3 0 0 0,1 0 0 0,2 0 0 0,0 0 0 0,-1 0 247 0,-8-1 0 0,-1 0 0 0,-3 3-247 0,13 8 0 0,-4 1 0 0,-9-10 0 0,-6 3 0 0,-12 18 0 0,-5-2 1868 0,1-15-1868 0,14 16 1290 0,-35-21-1290 0,15 0 248 0,-21 0-248 0,0 0 0 0,10 0 0 0,-7 0 0 0,7 0 0 0,-10 0 0 0,0 0 0 0,0 0 0 0</inkml:trace>
    </iact:actionData>
  </iact:action>
  <iact:action type="add" startTime="47533">
    <iact:property name="dataType"/>
    <iact:actionData xml:id="d1">
      <inkml:trace xmlns:inkml="http://www.w3.org/2003/InkML" xml:id="stk1" contextRef="#ctx0" brushRef="#br0">23377 6891 24575 0,'46'0'0'15,"0"0"0"0,3 0 0 0,5 0 0 0,2 0 0 0,7 0 0 1,2 0 0-1,3 0-912 0,-8 0 0 0,3 0 0 0,0 0 0 0,0 0 912 1,-4 0 0-1,1 0 0 0,-1 0 0 0,-2 0 0 0,5 0 0 1,-2 0 0-1,-2 0 258 0,-6 0 1 0,-1 0-1 0,-5 0-258 0,-2 0 0 1,-4 0 0-1,17 0 0 0,-33 0 0 0,-14 0 0 0,-10 0 0 1</inkml:trace>
    </iact:actionData>
  </iact:action>
  <iact:action type="add" startTime="49558">
    <iact:property name="dataType"/>
    <iact:actionData xml:id="d2">
      <inkml:trace xmlns:inkml="http://www.w3.org/2003/InkML" xml:id="stk2" contextRef="#ctx0" brushRef="#br0">6961 7432 24575 0,'63'0'0'9,"0"0"0"1,-7 0 0 0,2 0 0 0,3 0 0-1,-11 0 0 1,0 0 0 0,2 0 0 0,2 0-929 0,-1 0 0-1,3 0 0 1,0 0 0 0,1 0 0 0,-2 0 929-1,12 0 0 1,-1 0 0 0,0 0 0 0,-1 0 0 0,1 0 0-1,0 0 0 1,-1 0 0 0,0 0-84 0,-3 0 0-1,-1 0 1 1,0 0-1 0,-2 0 84 0,-8 0 0 0,-1 0 0-1,0 0 0 1,0 0 0 0,2 0 0 0,1 0 0-1,0 0 0 1,-2 0 0 0,10 0 0 0,-2 0 0 0,1 0 0-1,-9 0 0 1,1 0 0 0,0 0 0 0,0 0 0-1,12-1 0 1,-1 1 0 0,0 1 0 0,1 5 0 0,-1 2 0-1,1-1 0 1,-12-3 0 0,0 0 0 0,0-1 0-1,-1 2 0 1,6 2 0 0,-1 2 0 0,1-2 118 0,4-3 1-1,2-1 0 1,-2 1-119 0,-5 3 0 0,-1 0 0-1,-1 0 0 1,-6-6 0 0,0-1 0 0,-1 4 0 0,5 9 0-1,-1 3 0 1,-5-3 0 0,-5-10 0 0,-3-1 1088-1,7 9 0 1,-4-1-1088 0,-4-10 1509 0,-11 0-1509 0,16 0 939-1,-37 0-939 1,16 0 0 0,-21 0 0 0,31 0 0-1,19 21 0 1,4-18 0 0,7-1 0 0,-18 4 0 0,0 3 0-1,4-3-255 1,13-4 0 0,4-3 1 0,-3 0 254-1,-9 1 0 1,-3 0 0 0,-1 0 0 0,0-1 0 0,-1 1 0-1,-3 1 0 1,11 4 0 0,-8 0 0 0,-5-2 0-1,20 7 0 1,-56-10 0 0,14 0 0 0,-20 0 0 0,0 0 0-1,0 21 191 1,-20-36 0 0,14 30 0 0,-15-36 0 0</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16632">
    <iact:property name="dataType"/>
    <iact:actionData xml:id="d0">
      <inkml:trace xmlns:inkml="http://www.w3.org/2003/InkML" xml:id="stk0" contextRef="#ctx0" brushRef="#br0">5856 3810 24575 0,'58'0'0'6,"-15"0"0"1,9 0 0 0,7 0 0 0,-7 0 0 0,6 0 0 0,5 0 0 0,3 0 0 0,2 0 0 0,1 0-1093 0,-12 0 1 0,2 0 0 0,2 0 0 0,0 0-1 0,2 0 1 0,1 0 0 0,1 0 0 0,-1 0-1 0,1 0 944 0,0 0 0 0,0 0 0 0,2 0 0 0,0 0 0 0,1 0 0 0,0 0 0 0,-1 0 0 0,0 0 0 0,-1 0 0 0,-2 0 149 0,2 0 0 0,-1 0 0 0,1 0 0 0,-1 0 0 0,-1 0 0 0,-1 0 0 0,-2 0 0 0,-1 0 0 0,-3 0-161 0,11 0 0 0,-2 0 0 0,-2 0 0 0,-2 0 0 0,-4 0 0 0,-5 0 161 0,17 0 0 0,-8 0 0 0,-8 0 0 0,-10 0 0 0,-10 0 0 0,-13 0 0 0</inkml:trace>
    </iact:actionData>
  </iact:action>
  <iact:action type="add" startTime="18372">
    <iact:property name="dataType"/>
    <iact:actionData xml:id="d1">
      <inkml:trace xmlns:inkml="http://www.w3.org/2003/InkML" xml:id="stk1" contextRef="#ctx0" brushRef="#br0">10842 3622 24575 0,'58'0'0'4,"0"0"0"1,0 0 0 0,0 0 0 0,0 0 0-1,1 0 0 1,2 0 0 0,2 0 0 0,2 0 0 0,2 0 0-1,3 0 0 1,2 0-820 0,-14 0 1 0,1 0 0-1,2 0 0 1,2 0 0 0,1 0-1 0,2 0 1 0,0 0 0-1,1 0 0 1,0 0 0 0,1 0 0 0,0 0-1-1,-1 0 713 1,-5 0 1 0,2 0-1 0,0 0 1 0,0 0 0-1,1 0-1 1,0 0 1 0,1 0-1 0,-1 0 1-1,1 0 0 1,0 0-1 0,-1 0 1 0,0 0-1 0,0 0 1-1,0 0-48 1,-2 0 0 0,0 0 0 0,1 0 0-1,-1 0 0 1,1 0 0 0,-1 0 0 0,0 0 0 0,0 0 1-1,0 0-1 1,-1 0 0 0,0 0 0 0,-1 0 0-1,0 0 0 1,-1 0 154 0,9 0 0 0,1 0 0 0,-1 0 0-1,0 0 0 1,0 0 0 0,-2 0 0 0,-1 0 0-1,-1 0 0 1,-2 0 0 0,-2 0 0 0,-2 0 128 0,8 0 0-1,-2 0 0 1,-2 0 1 0,-2 0-1 0,-2 0 0-1,-2 0 1 1,-1 0-129 0,9 0 0 0,-1 0 0 0,-3 0 0-1,-4 0 0 1,-6 0 0 0,20 0 0 0,-11 0 0-1,5 0 0 1,-55 0 0 0,-10 0 0 0,0 0 0 0</inkml:trace>
    </iact:actionData>
  </iact:action>
  <iact:action type="add" startTime="31333">
    <iact:property name="dataType"/>
    <iact:actionData xml:id="d2">
      <inkml:trace xmlns:inkml="http://www.w3.org/2003/InkML" xml:id="stk2" contextRef="#ctx0" brushRef="#br0">19215 3904 24575 0,'62'0'0'6,"1"0"0"0,-11 0 0 1,3 0 0-1,3 0 0 0,-1 0 0 1,4 0 0-1,2 0 0 0,1 0-1154 1,-8 0 0-1,1 0 0 0,0 0 0 1,1 0 0-1,2 0 1154 0,-5 0 0 1,0 0 0-1,2 0 0 0,0 0 0 1,1 0 0-1,-1 0-390 0,3 0 1 1,0 0 0-1,1 0 0 0,-1 0 0 1,1 0 0-1,1 0 389 1,2 0 0-1,0 0 0 0,1 0 0 1,0 0 0-1,0 0 0 0,1 0-220 1,-6 0 1-1,-1 0 0 0,2 0 0 1,-1 0 0-1,1 0 0 0,0 0 0 1,0 0 219-1,3 0 0 0,-1 0 0 1,2 0 0-1,-1 0 0 0,0 0 0 1,0 0 0-1,-1 0 0 0,-1 1 0 1,-1-1 0-1,1 1 0 0,-1-1 0 1,0 0 0-1,0 0 0 1,0-2-283-1,-1 0 0 0,1-1 0 1,0 0 0-1,0-1 1 0,-1 1-1 1,-1 0 0-1,0 1 283 0,2 0 0 1,0 1 0-1,-1 1 0 0,-1 0 0 1,-2-1 0-1,0-1 113 0,2-1 0 1,-1-1 0-1,-1 0 0 0,-2-1 0 1,1 0-113-1,8 0 0 0,0-1 0 1,-2 1 0-1,-1 0 0 0,-9 4 0 1,-2 0 0-1,-1 0 0 1,1-1 553-1,14-4 0 0,-1-3 0 1,1 3-553-1,-2 5 0 0,0 2 0 1,-1-1 0-1,-6-3 0 0,0-1 0 1,0 1 0-1,6 2 0 0,1 0 0 1,0 0 0-1,1-2 0 0,0-1 0 1,2 1 488-1,-11 2 0 0,2 1 0 1,0 1 0-1,0-1-488 0,2 0 0 1,1 0 0-1,0 0 0 0,0 0 0 1,3 0 0-1,1 0 0 1,0 0 0-1,-2 0 0 0,-6 0 0 1,-1 0 0-1,-1 0 0 0,2 0 0 1,2 0 0-1,2 0 0 0,-2 0 0 1,-3 0 920-1,-2 0 0 0,-3 0 1 1,-1 0-921-1,0 1 0 0,-1 0 0 1,-4-3 863-1,1-8 0 0,-7-1-863 1,0 6 901-1,5-16-901 0,-37 21 1860 1,16 0-1860-1,-42-21 0 0,16 16 0 1,-16-16 0-1,21 21 0 1</inkml:trace>
    </iact:actionData>
  </iact:action>
  <iact:action type="add" startTime="57016">
    <iact:property name="dataType"/>
    <iact:actionData xml:id="d3">
      <inkml:trace xmlns:inkml="http://www.w3.org/2003/InkML" xml:id="stk3" contextRef="#ctx0" brushRef="#br0">11171 7856 24575 0,'34'0'0'8,"2"0"0"1,7 0 0 0,14 0 0 0,6 0-996 0,-7 0 0 0,4 0 0 0,2 0 996 0,-9 0 0 0,3 0 0 0,0 0 0 0,1 0 0 0,-1 0 0 0,0 0 0 0,1 0 0 0,1 0-441 0,-4 0 0 0,1 0 1 0,1 0-1 0,0 0 1 0,0 0 440 0,0 0 0 0,1 0 0 0,0 0 0 0,0 0 0 0,1 0 0 0,4 0 0 0,1 0 0 0,1 1 0 0,1-1 0 0,0-1-298 0,-8-2 0 0,1 0 0 0,1-2 0 0,-1 1 0 0,1 0 0 0,0 2 298 0,0 0 0 0,0 2 0 0,0 0 0 0,0 0 0 0,0-1 0 0,1-2 0 0,3-2 0 0,0-1 0 0,0-2 0 0,0 0 0 0,0 0 0 0,-1 2 0 0,-5 1 0-1,-1 1 0 1,0 0 0 0,-1 0 0 0,0 0 0 0,0-2-288 0,9-2 0 0,0-2 1 0,0 0-1 0,-2 0 0 0,-2 1 288 0,2 2 0 0,-3 1 0 0,0 0 0 0,-2-1 92 0,-3-1 1 0,-1-1 0 0,-1 1 0 0,-2 2-93 0,7 4 0 0,-2 2 0 0,-2-1 595 0,-5-2 0 0,-1-1 0 0,-1 1-595 0,14 2 0 0,-2 2 1551 0,-10-1 1 0,-2 0-1552 0,0 0 0 0,-1 0 1033 0,3 0 0 0,-2 0-1033 0,-3 1 0 0,1-2 0 0,16-9 0 0,2-1 0 0,-12 8 0 0,0 1 482 0,10-9 1 0,-3 1-483 0,-19 9 0 0,-3 2 128 0,31-1-128 0,-30 0 0 0,11 0 0 0,-20 0 0 0,-7 0 0 0,-20 0 0 0,0 0 0 0</inkml:trace>
    </iact:actionData>
  </iact:action>
  <iact:action type="add" startTime="80198">
    <iact:property name="dataType"/>
    <iact:actionData xml:id="d4">
      <inkml:trace xmlns:inkml="http://www.w3.org/2003/InkML" xml:id="stk4" contextRef="#ctx0" brushRef="#br0">7761 11501 24575 0,'39'0'0'13,"1"0"0"0,20 0 0 1,8 0 0-1,-22 0 0 0,3 0 0 1,3 0 0-1,2 0-1048 1,1 0 0-1,3 0 0 0,2 0 0 1,0 0 0-1,-1 0 1048 0,0 0 0 1,0 0 0-1,-1 0 0 1,1 0 0-1,-1 0 0 0,1 0 0 1,0 0 0-1,1 0 0 0,-2 0 0 1,-1 0 66-1,6 0 1 1,-1 0-1-1,-1 0 1 0,-4 0-67 1,2 0 0-1,-3 0 0 0,-1 0 372 1,-3 0 0-1,-2 0 1 1,-3 0-373-1,-3 0 0 0,-5 0 0 1,19 0 0-1,-14 0 2646 0,-28 0-2646 1,5 0 1211-1,-21 0-1211 1,0 0 0-1,21 0 0 0,-16 0 0 1,16 0 0-1,-21 0 0 0,-21 0 0 1,16 0 0-1,-16 0 0 1</inkml:trace>
    </iact:actionData>
  </iact:action>
  <iact:action type="add" startTime="81556">
    <iact:property name="dataType"/>
    <iact:actionData xml:id="d5">
      <inkml:trace xmlns:inkml="http://www.w3.org/2003/InkML" xml:id="stk5" contextRef="#ctx0" brushRef="#br0">5104 11407 24575 0,'39'0'0'10,"0"0"0"1,8 0 0-1,8 0 0 1,5 0 0 0,0 0 0-1,-7 0 0 1,1 0 0 0,1 0 0-1,2 0 0 1,1 0-924 0,1 0 1-1,2 0 0 1,2 0 0-1,0 0-1 1,-1 0 1 0,-2 0 923-1,6 0 0 1,-1 0 0 0,-1 0 0-1,-2 0 0 1,-2 0 0 0,2 0 0-1,-1 0 0 1,-3 0 0-1,-4 0 331 1,-3 0 1 0,-3 0 0-1,-3 0-332 1,9 0 0 0,-9 0 0-1,-19 0 0 1,-5 0 0 0</inkml:trace>
    </iact:actionData>
  </iact:action>
  <iact:action type="add" startTime="103330">
    <iact:property name="dataType"/>
    <iact:actionData xml:id="d6">
      <inkml:trace xmlns:inkml="http://www.w3.org/2003/InkML" xml:id="stk6" contextRef="#ctx0" brushRef="#br0">8349 10207 24575 0,'34'0'0'7,"6"0"0"1,9 0 0 0,3 0 0 0,8 0 0 0,3 0-1227 0,-13 0 1 0,4 0 0 0,1 0 0 0,2 0 0 0,1 0 1226-1,-1 0 0 1,0 0 0 0,2 0 0 0,1 0 0 0,1 0 0 0,1 0-451 0,-3 0 1 0,1 0 0 0,2 0-1 0,0 0 1-1,0 0 0 1,1 0 0 0,0 0 450 0,2 0 0 0,1 0 0 0,0 0 0 0,1 0 0 0,-1 0 0 0,0 0 0 0,0 0 0 0,0 0 0-1,-1 0 0 1,1 0 0 0,-1 0 0 0,0 0 0 0,-1 0 0 0,0 0-16 0,-2 0 0 0,0 0 0 0,0 0 0 0,-1 0 1-1,-1 0-1 1,-2 0 0 0,-2 0 16 0,5 0 0 0,-2 0 0 0,-2 0 0 0,-1 0 0 0,-2 0-81 0,7 0 1 0,-2 0-1-1,-3 0 1 1,-4 0 80 0,12 0 0 0,-8 0 1047 0,-18 0 1 0,-6 0-1048 0,0 0 1017 0,-32 0 1 0,0 0 0 0,0 0 0 0</inkml:trace>
    </iact:actionData>
  </iact:action>
  <iact:action type="add" startTime="128416">
    <iact:property name="dataType"/>
    <iact:actionData xml:id="d7">
      <inkml:trace xmlns:inkml="http://www.w3.org/2003/InkML" xml:id="stk7" contextRef="#ctx0" brushRef="#br0">4351 14206 24575 0,'63'0'0'10,"-1"0"0"0,-12 0 0 0,1 0 0 1,3 0 0-1,-7 0 0 0,3 0 0 1,1 0 0-1,2 0-1201 0,11 0 0 1,2 0 0-1,2 0 1 0,0 0 1200 1,-13 0 0-1,0 0 0 0,0 0 0 1,0 0 0-1,2 0 0 0,7 0 0 1,1 0 0-1,1 0 0 0,0 0 0 1,0 0-356-1,-2 0 1 0,0 1 0 0,0-1-1 1,-1 0 1-1,1-1 355 0,-2-3 0 1,0 0 0-1,0-1 0 0,-1 0 0 1,0 2 0-1,-2 1 0 0,0 1 0 1,0 1 0-1,-1-1 0 0,0-1-8 1,-3-1 1-1,-1-2 0 0,0 0 0 1,0 1 0-1,-2 0 7 0,6 3 0 1,0 1 0-1,-2 1 0 0,-1-1-218 1,13 0 1-1,-2 0 0 0,-1 0 217 0,-5 0 0 1,-2 0 0-1,-4 0 888 0,3 0 0 1,-1 0-888-1,-8 0 0 0,2 0 0 1,-5 0 1274-1,-5 0 1 0,-1 0-1275 1,22 0 0-1,1 0 916 0,-19 0 1 1,0 0-917-1,5 0 0 0,-2 0 478 1,-10 0 0-1,-1 0-478 0,22 0 38 1,-31 0 1-1,-5 0-1 0,-21 0 1 1</inkml:trace>
    </iact:actionData>
  </iact:action>
  <iact:action type="add" startTime="136378">
    <iact:property name="dataType"/>
    <iact:actionData xml:id="d8">
      <inkml:trace xmlns:inkml="http://www.w3.org/2003/InkML" xml:id="stk8" contextRef="#ctx0" brushRef="#br0">5056 15899 24575 0,'40'0'0'6,"-1"0"0"1,21 0 0 0,8 0 0 0,-9 0 0 0,5 0 0 0,4 0-1115 0,-18 0 1 0,3 0 0 0,1 0 0 0,2 0 0 0,0 0 1114-1,6 0 0 1,1 0 0 0,1 0 0 0,0 0 0 0,2 0-388 0,-8 0 0 0,0 1 0 0,1-1 0 0,1 0 1 0,0 0-1 0,0-1 388 0,4-2 0-1,0 0 0 1,1-1 0 0,0 0 0 0,0 0 0 0,-1 1 0 0,-4 1 0 0,0 2 0 0,-1-1 0 0,0 1 0 0,1-1 0 0,0 0 0 0,3-2 0-1,1 0 0 1,0-1 0 0,1 0 0 0,-2 1 0 0,-1-1 0 0,-5 0 0 0,-1 0 0 0,-1 0 0 0,0 1 0 0,1 0 0 0,0 0-91 0,3 1 0-1,2 2 1 1,0-1-1 0,0 1 0 0,-1-1 1 0,-2 0 90 0,6-3 0 0,-2-1 0 0,0 0 0 0,-1 1 0 0,1 1 0 0,1 2 0 0,0 1 0-1,0 1 0 1,0-1 0 0,-1 0 0 0,-3-2 0 0,0 0 0 0,-1-1 0 0,1 1 0 0,-1 0-304 0,-1 1 1 0,0 1-1 0,-1 0 1 0,1 0-1-1,0-1 304 1,2-1 0 0,-1 1 0 0,1-1 0 0,0-1 0 0,-1 0 0 0,1-1 0 0,0 0 0 0,0-1 0 0,-1 1 0 0,0 0 0 0,9 2 0-1,-1 2 0 1,-1-1 0 0,1-1 175 0,-2-3 1 0,1-1 0 0,-1 0 0 0,-1 2-176 0,-6 3 0 0,0 1 0 0,-2 1 0 0,-2-1 814 0,6 0 0-1,-2 0 0 1,-3 0-814 0,13 0 0 0,-6 0 1234 0,-19 0 0 0,-6 0-1234 0,1 0 2327 0,-14 0-2327 0,-12 0 0 0,-11 0 0 0,0 0 0 0</inkml:trace>
    </iact:actionData>
  </iact:action>
</iact:actions>
</file>

<file path=ppt/ink/inkAction7.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16043">
    <iact:property name="dataType"/>
    <iact:actionData xml:id="d0">
      <inkml:trace xmlns:inkml="http://www.w3.org/2003/InkML" xml:id="stk0" contextRef="#ctx0" brushRef="#br0">7549 12277 24575 0,'53'0'0'12,"-1"0"0"1,1 0 0-1,5 0 0 1,1 0 0-1,1 0 0 1,0 0 0-1,5 0-942 1,-13 0 1-1,3 0 0 1,2 0 0-1,1 0 0 1,-3 0 941 0,11 0 0-1,0 0 0 1,-1 0 0-1,2 0 0 1,-9 0 0-1,1 0 0 1,0 0 0-1,0 0 0 1,-1 0 0-1,-3 0 0 1,0 0 0-1,-1 0 0 1,0 0 0 0,0 0 0-1,11 0 0 1,1 0 0-1,-1 0 0 1,-3 0 43-1,-6 0 0 1,-2 0 1-1,-1 0-1 1,-1 0-43-1,12 0 0 1,-1 0 0-1,-5 0 514 1,5 0 1 0,-6 0-515-1,-9 0 0 1,-4 0 0-1,13 0 0 1,-30 0 2368-1,14 0-2368 1,-35 0 1136-1,14 0-1136 1,-20 0 0-1,0 0 0 1,0 0 0 0</inkml:trace>
    </iact:actionData>
  </iact:action>
  <iact:action type="add" startTime="20507">
    <iact:property name="dataType"/>
    <iact:actionData xml:id="d1">
      <inkml:trace xmlns:inkml="http://www.w3.org/2003/InkML" xml:id="stk1" contextRef="#ctx0" brushRef="#br0">12582 12277 24575 0,'55'0'0'24,"8"0"0"0,-22-5 0 1,2 0 0-1,7 3 0 1,2 1 0-1,-10-3 0 1,2-3 0-1,12-3 0 0,3 0 0 1,-6 7 0-1,1 0 0 1,10-6 0-1,0-3 0 1,-5 1 0-1,2 2-140 0,-12 6 1 1,2 3 0-1,-2-3 139 1,13-6 0-1,-1-3 0 1,-12 5 0-1,2-1 0 1,-2 3 0-1,12 2 0 0,-2 0 0 1,1-8 0-1,-2 1 0 1,-10 9 0-1,-2 2 0 1,-10-1 0-1,-2 0 0 0,24 0 0 1,-22 0 0-1,-12 0 418 1,-14 0-418-1,-10 0 0 1,0 0 0-1,0 0 0 1</inkml:trace>
    </iact:actionData>
  </iact:action>
  <iact:action type="add" startTime="23224">
    <iact:property name="dataType"/>
    <iact:actionData xml:id="d2">
      <inkml:trace xmlns:inkml="http://www.w3.org/2003/InkML" xml:id="stk2" contextRef="#ctx0" brushRef="#br0">10372 13829 24575 0,'47'0'0'17,"-11"0"0"1,5 0 0-1,5 0 0 1,1 0 0-1,5 0 0 1,3 0 0-1,5 0 0 1,0 0-427-1,-4 0 0 1,1 0 1-1,0 0 426 1,4 0 0-1,2 0 0 1,-2 0 0-1,-5 0 0 1,-2 0 0-1,1 0 0 1,0 0 0-1,1 0 0 1,-2 0 37-1,-6 0 1 1,0 0 0-1,-1 0-38 1,18 0 0-1,-2 0 0 1,-4 0 0-1,-3 0 0 1,-6 0 0-1,-3 0 0 1,-10 0 0-1,-1 0 0 1,29 0 0-1,-28 0 958 1,10 0-958-1,-21 0 209 1,6 0-209-1,-30 0 0 1,9 0 0-1,-11 0 0 1,0 0 0-1,0 0 0 1</inkml:trace>
    </iact:actionData>
  </iact:action>
  <iact:action type="add" startTime="30343">
    <iact:property name="dataType"/>
    <iact:actionData xml:id="d3">
      <inkml:trace xmlns:inkml="http://www.w3.org/2003/InkML" xml:id="stk3" contextRef="#ctx0" brushRef="#br0">25494 12112 24575 0,'-21'-34'0'9,"-5"-23"0"1,3 31 0-1,-1 0 0 1,-2-32 0 0,-16 35 0-1,37-9 0 1,-27 27 0 0,-12-16 0-1,-8 0 0 1,-1 8 0 0,-7 0 0-1,1-3 0 1,-2-4-174 0,17-1 1-1,0-3 0 1,-1 3 173 0,-1 6 0-1,0 2 0 1,-1-1 0 0,1-1 0-1,0-2 0 1,0 2 0 0,2 4 0-1,-1 0 0 1,1 2 0 0,-4 0 0-1,0 2 0 1,3-1-16 0,-10 2 0-1,2-3 16 1,-9-13 0 0,2 2 0-1,20 17 0 1,1 1 0 0,-17-9 0-1,0 1 0 1,19 9 0 0,1 2 0-1,-10-1 0 1,0 0 259 0,9 0 1-1,1 0-260 1,1 0 0 0,-1 0 16-1,-5 0 1 1,4 0-17 0,6 0 0-1,-22 21 0 1,51-16 0 0,-29 37 0-1,25-27 0 1,-36 30 0-1,16-9 0 1,-1-7 0 0,-3 0 0-1,5-4 0 1,0 0 0 0,-4 3 0-1,1 1 0 1,-19 18 0 0,21-21 0-1,5 6 0 1,10-9 0 0,-12 14 0-1,6-4 0 1,-3 2 0 0,-8-5 0-1,-1 2 0 1,4 14 0 0,0 0 0-1,-4-10 0 1,0 1 0 0,6 9 0-1,-1-1 0 1,-4-7 0 0,-1-2 0-1,3-1 0 1,2 0 0 0,6 0 0-1,0-2 0 1,-24 17 0 0,37 7 0-1,-16-23 0 1,0 0 0 0,16 29 0-1,-11-18 0 1,0 1 0 0,14-9 0-1,2 0 0 1,-6 13 0 0,1 1 0-1,5-8 0 1,0 1 0 0,0 12 0-1,0 3 0 1,0 0 0 0,0-1 0-1,0-8 0 1,0 0 0 0,-1 8 0-1,2-4 0 1,10-2 0 0,-2-18 0-1,5-2 0 1,23 4 0-1,10 11 0 1,0-10 0 0,-19-15 0-1,1 0 0 1,21 15 0 0,-17-13 0-1,2-1 0 1,-1-4 0 0,2-2 0-1,10 6 0 1,3-1 0 0,-2-4 0-1,2 0 0 1,8 5 0 0,1 1 0-1,-5 1 0 1,1-3 0 0,-9-8 0-1,2-2 0 1,0-1-237 0,0-2 0-1,1-2 1 1,1 1 236 0,4 3 0-1,2 0 0 1,1-2 0 0,2-6 0-1,1-3 0 1,-1 2 0 0,1 5 0-1,1 1 0 1,-1-2 0 0,0-4 0-1,1-3 0 1,-1 0 0 0,-1 2 0-1,0 0 0 1,1-3 0 0,0-3 0-1,0-3 0 1,-2 0 0 0,-7 4 0-1,-2 1 0 1,0-6 0 0,3-8 0-1,-1-7 0 1,-2 0 0 0,12-5 0-1,-2-5 0 1,-13 2 0-1,2-5 0 1,-1 2 0 0,-1 6 0-1,0 2 0 1,-2-3 0 0,-2-10 0-1,-2-3 0 1,2 3 0 0,3 7 0-1,3 2 0 1,-5-4 0 0,-7-11 0-1,-4-6 0 1,2 1-444 0,-2 10 0-1,1 0 0 1,1 0 0 0,-1-1 444-1,3-4 0 1,1-2 0 0,-1 0 0-1,-2-1 0 1,-3 0 0 0,-3-2 0-1,0 0 0 1,1 1 0 0,2 0 0-1,0 0 0 1,-1 1 0 0,-3-1-250-1,0-10 0 1,-3 1 0 0,-1 1 250-1,-1 6 0 1,-1 1 0 0,-4 0 0-1,-5-3 0 1,-3-1 0 0,-1 4-34-1,5 0 0 1,-3 0 34 0,-7 4 0-1,-3-4 0 1,0 5 308 0,2 7 1-1,-2 0-309 1,-6-18 0 0,-7 2 878-1,-2 17 0 1,-4 3-878 0,-3-12 0-1,-4 2 425 1,-11 8 0-1,-2 1-425 1,9-10 0 0,-1 0 0-1,-13 9 0 1,-1 1 40 0,9 0 1-1,0 2-41 1,-9 4 0 0,1 2 0-1,13 3 0 1,1 3 0 0,-8 8 0-1,0 2 0 1,-11-9 0 0,-7 21 0-1,20 0 0 1,-7 0 0 0,-14 0 0-1,6 21 0 1,-6-16 0 0,25 14 0-1,1 4 0 1,-10 3 0 0,3-9 0-1,0 3 0 1,-11 24 0 0,17-25 0-1,-2-1 0 1,0 5 0 0,0 1 0-1,-1-5 0 1,-1-2 0 0,-9 6 0-1,0-1 0 1,3-3 0 0,2-2 0-1,9-4 0 1,2 1 0 0,-4 7 0-1,2-1 0 1,-4-4 0 0,-11 8 0-1,21-14 0 1,5-10 0 0,10 0 0-1,9 0 0 1,-9-10 0 0,-10-35 0-1,16 24 0 1,-16-21 0 0</inkml:trace>
    </iact:actionData>
  </iact:action>
  <iact:action type="add" startTime="36053">
    <iact:property name="dataType"/>
    <iact:actionData xml:id="d4">
      <inkml:trace xmlns:inkml="http://www.w3.org/2003/InkML" xml:id="stk4" contextRef="#ctx0" brushRef="#br0">13147 17757 24575 0,'39'0'0'10,"0"0"0"0,22 0 0 1,6 0 0-1,-7 0 0 1,5 0 0-1,1 0-1067 0,-11 0 1 1,1 0 0-1,2 0 0 1,0 0 1066-1,-4 0 0 0,2 0 0 1,1 0 0-1,-1 0 0 1,-2 0 0-1,8 0 0 0,-2 0 0 1,0 0 0-1,1 0 0 1,-6 0 0-1,1 0 0 1,1 0 0-1,-2 0 0 0,-1 0 0 1,5 0 0-1,-1 0 0 1,-2 0 0-1,-1 0 182 0,10 0 1 1,-1 0 0-1,-2 0-183 1,-6 0 0-1,-2 0 0 0,-5 0 430 1,-4 0 0-1,-4 0-430 1,1 0 0-1,-5 0 0 0,-11 0 0 1,-5 0 0-1,-21 0 0 1,0 0 0-1,0 0 0 1</inkml:trace>
    </iact:actionData>
  </iact:action>
</iact:actions>
</file>

<file path=ppt/ink/inkAction8.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19060">
    <iact:property name="dataType"/>
    <iact:actionData xml:id="d0">
      <inkml:trace xmlns:inkml="http://www.w3.org/2003/InkML" xml:id="stk0" contextRef="#ctx0" brushRef="#br0">12041 8020 24575 0,'58'0'0'27,"-19"0"0"0,3 0 0 0,15 0 0 0,4 0 0 0,4 1 0 0,3-2-388 0,-15-5 0 1,2-2 0-1,-1 1 388 0,-9 5 0 0,-1 1 0 0,0-1 0 0,22-9 0 0,-4 1 190 0,-14 9 0 1,-2 2-190-1,2-1 0 0,-4 0 193 0,8 0-193 0,-7 0 0 0,-4 0 0 0,-20 0 0 0,42 0 591 1,-58 0-591-1,26 0 0 0,-28 21 0 0,7-16 0 0,-10 16 0 0,0-21 0 0,0 0 0 0,0 0 0 1</inkml:trace>
    </iact:actionData>
  </iact:action>
  <iact:action type="add" startTime="27715">
    <iact:property name="dataType"/>
    <iact:actionData xml:id="d1">
      <inkml:trace xmlns:inkml="http://www.w3.org/2003/InkML" xml:id="stk1" contextRef="#ctx0" brushRef="#br0">23401 8914 24575 0,'47'0'0'10,"12"0"0"0,13 0 0 0,-24 0 0 0,4 0 0 0,4 0 0 0,2 0-1015 0,-7 0 1 0,4 0 0 0,1 0 0 0,2 0 0 0,0 0-1 0,-2 0 1015 0,1 0 0 0,0 0 0 1,1 0 0-1,-1 0 0 0,-1 0 0 0,-1 0 0 0,6 0 0 0,0 0 0 0,-1 0 0 0,-3 0 0 0,-3 0 256 0,13 0 1 0,-4 0-1 0,-8 0 1 0,-9 0 0 0,-8 0-1 0,4 0 1 1</inkml:trace>
    </iact:actionData>
  </iact:action>
  <iact:action type="add" startTime="37873">
    <iact:property name="dataType"/>
    <iact:actionData xml:id="d2">
      <inkml:trace xmlns:inkml="http://www.w3.org/2003/InkML" xml:id="stk2" contextRef="#ctx0" brushRef="#br0">11877 12418 24575 0,'66'0'0'16,"1"0"0"1,-19 0 0-1,1 0 0 1,3 0 0-1,0 0 0 1,3 0 0-1,3 0 0 1,-1 0-1133-1,6 0 0 1,1 0 0-1,1 0 0 1,-1 0 1133 0,2 0 0-1,-1 0 0 1,1 0 0-1,1 0 0 1,-7 0 0-1,0 0 0 1,2 0 0-1,-1 0 0 1,-1 0 0-1,-2 0 0 1,0 0 0-1,-1 0 0 1,-1 0 0 0,0 0 0-1,11 0 0 1,-1 0 0-1,-1 0 0 1,-2 0 69-1,-5 0 0 1,-1 0 1-1,-2 0-1 1,-2 0-69-1,5 0 0 1,-3 0 0-1,-4 0 486 1,5 0 1 0,-5 0-487-1,-8 0 0 1,-7 0 0-1,-10 0 0 1,-5 0 2290-1,-21 0-2290 1,0 0 992-1,-21 11-992 1,16-9 0-1,-16 9 0 1,21-11 0 0</inkml:trace>
    </iact:actionData>
  </iact:action>
  <iact:action type="add" startTime="39638">
    <iact:property name="dataType"/>
    <iact:actionData xml:id="d3">
      <inkml:trace xmlns:inkml="http://www.w3.org/2003/InkML" xml:id="stk3" contextRef="#ctx0" brushRef="#br0">18250 12253 24575 0,'47'0'0'11,"-10"0"0"1,5 0 0 0,18 0 0 0,8 0-1022 0,-8 0 1 0,5 0 0 0,1 0 1021 0,-13 0 0 0,1 0 0-1,1 0 0 1,0 0 0 0,0 0 0 0,1 0 0 0,0 0 0 0,-1 0 0 0,-3 0 0 0,0 0 0 0,0 0 0 0,1 0 0-1,2 0 0 1,0 0 0 0,1 0 0 0,0 0 0 0,-2 0 0 0,0 0 0 0,0 0 0 0,1 0 0 0,0 0 0 0,2 0 0-1,-1 0 0 1,-2 0 0 0,10 0 0 0,-1 0 0 0,-2 0 209 0,-4 0 1 0,-2 0-1 0,-2 0-209 0,10 0 0 0,-6 0 290-1,-20 0 0 1,-4 0-290 0,20 0 0 0,-48 0 0 0,16 11 1573 0,-21-8-1573 0,0 7 0 0,0-10 0 0,0 0 0 0</inkml:trace>
    </iact:actionData>
  </iact:action>
</iact:actions>
</file>

<file path=ppt/ink/inkAction9.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7740">
    <iact:property name="dataType"/>
    <iact:actionData xml:id="d0">
      <inkml:trace xmlns:inkml="http://www.w3.org/2003/InkML" xml:id="stk0" contextRef="#ctx0" brushRef="#br0">4327 3787 24575 0,'55'0'0'9,"3"0"0"0,10 0 0 0,-22 0 0 0,4 0 0 0,3 0 0 0,2 0-1079 0,-2 0 0 0,3 0 0 0,2 0 0 0,1 0 0 0,-1 0 1079 0,5 0 0 0,0 0 0 0,1 0 0 0,1 0 0 0,-1 0 0 0,1 0 0 0,0 0 0 0,0 0 0 0,2 0 0 0,0 0-419 0,-3 0 1 0,1 0 0 1,1 0 0-1,1 0 0 0,-1 0 0 0,-2 0 418 0,-4 0 0 0,-1 0 0 0,-1 0 0 0,1 0 0 0,0 0 0 0,2 0 0 0,-3 0 0 0,1-1 0 0,2 1 0 0,0 0 0 0,-1 0 0 0,-1 0 0 0,-2 1 0 0,1 0 0 0,-1 0 0 0,-1 1 0 0,-1-1 0 0,-1 2 0 0,1-1 19 0,7 2 1 1,0 1-1-1,0 0 1 0,-2 0-1 0,0 0-19 0,6-2 0 0,-1 0 0 0,-2 0 0 0,-1 3-143 0,-10 4 1 0,-1 2 0 0,-2 0 0 0,0-4 142 0,8-4 0 0,-2-5 0 0,-3 4 999 0,15 7 1 0,-5 0-1000 0,-18-9 0 0,-5-2 0 0,8 1 0 0,-26 21 0 0,-21-15 0 0,0 14 0 1</inkml:trace>
    </iact:actionData>
  </iact:action>
  <iact:action type="add" startTime="12292">
    <iact:property name="dataType"/>
    <iact:actionData xml:id="d1">
      <inkml:trace xmlns:inkml="http://www.w3.org/2003/InkML" xml:id="stk1" contextRef="#ctx0" brushRef="#br0">19050 6609 24575 0,'47'0'0'12,"11"0"0"0,-20 0 0 1,5 0 0-1,8 0 0 1,5 0 0-1,-11 3 0 1,3 1 0-1,0-1-225 0,3-2 0 1,1-2 0-1,-1 4 225 1,-3 6 0-1,-1 2 0 1,2 0 0-1,4-2 0 1,0-2 0-1,0 4 0 0,-5 3 0 1,-1 4 0-1,2-3 0 1,5-5 0-1,1-2 0 1,0 0 0-1,0 2 0 0,0 1 0 1,0-1 0-1,0-1 0 1,0-1 0-1,0-1 0 1,0-2 0-1,-1 0 0 1,1 0 0-1,0 2 0 0,1 0 0 1,-2 0 0-1,-2 1 0 1,-1-1 0-1,0-1 0 1,-3-4 0-1,-1-1 0 1,-1 1 0-1,19 9 0 0,-2-1 83 1,-9-9 0-1,-1-2-83 1,6 1 0-1,-3 0 0 1,-17 0 0-1,-2 0 0 0,9 0 0 1,-3 0 0-1,7 0 0 1,-10 0 0-1,-2 0 509 1,-7 0-509-1,32 0 0 1,-58 0 0-1,27 0 0 0,-30 0 0 1,9 0 0-1,-11 0 0 1,0-21 0-1,0-5 0 1,0-10 0-1,21-9 0 1,5-12 0-1,-4 26 0 0,3-1 0 1,4-13 0-1,-1-1 0 1,-3 8 0-1,0 2 0 1,5 1 0-1,-2 0 0 0,-2-23 0 1,-5 11 0-1,-21 11 0 1,0 12 0-1,0-7 0 1,0-16 0-1,0-16 0 1,0 18 0-1,0-1 0 0,-1 8 0 1,2 2 0-1,4 1 0 1,0 0 0-1,-4 0 0 1,1 2 0-1,8-17 0 1,-10-7 0-1,1 22 0 0,-2 2 0 1,-9-9 0-1,0-1 0 1,-4 0 0-1,-22 1 0 1,13 13 0-1,-2 1 0 0,-3 4 0 1,-1 3 0-1,-21-15 0 1,-7 9 0-1,-1 6 0 1,14 10 0-1,-3 2 0 1,8 6 0-1,0 0 0 0,-23-8 0 1,1 1 0-1,17 9 0 1,1 2 0-1,-3-1 0 1,-2 0 0-1,2 0 0 0,1 0 0 1,9 0 0-1,-1 0 0 1,-20 0 0-1,1 0 0 1,22 0 0-1,0 0 0 1,-15 0 0-1,-1 0 0 0,14 0 0 1,2 0 0-1,-2 0 0 1,-2 0 0-1,-7 0 0 1,-1 0 0-1,-1 0 0 1,0 0 0-1,4 0 0 0,0 0 0 1,-8 0 0-1,0 0 0 1,8 0 0-1,2 0 0 1,0 0 0-1,-2 0 0 0,-7 0 0 1,-1 0 0-1,8 0 0 1,-1 0 0-1,-12 0 0 1,-3 0 0-1,5-1 0 1,1 2 0-1,0 10 0 0,-1-1 0 1,2-7 0-1,0 0 0 1,-1 6 0-1,1 2 0 1,9 1 0-1,0-3 0 1,-9-8 0-1,2 4 0 0,13 15 0 1,1 1 0-1,-11-13 0 1,2 0 0-1,13 13 0 1,2 3 0-1,0-5 0 0,2-2 0 1,-16 9 0-1,28 16 0 1,-26-5 0-1,37 12 0 1,-5-11 0-1,-1 3 0 1,1 0 0-1,-1 1 0 0,-1 11 0 1,-2 1 0-1,-3 5 0 1,-3 0 0-1,5-16 0 1,-1 0 0-1,3-1 0 1,5 9 0-1,0-3 0 0,-13 0 0 1,0-4 0-1,16 13 0 1,-16-10 0-1,21-10 0 1,0 7 0-1,0-7 0 0,0 20 0 1,21-7 0-1,-16 8 0 1,37-11 0-1,-26-11 0 1,28-12 0-1,-28 7 0 1,5-26 0-1,0 16 0 0,-16-21 0 1,16 0 0-1,-21 0 0 1,0 0 0-1,0-21 0 1,0 16 0-1,0-16 0 1</inkml:trace>
    </iact:actionData>
  </iact:action>
  <iact:action type="add" startTime="27948">
    <iact:property name="dataType"/>
    <iact:actionData xml:id="d2">
      <inkml:trace xmlns:inkml="http://www.w3.org/2003/InkML" xml:id="stk2" contextRef="#ctx0" brushRef="#br0">17804 7550 24575 0,'62'0'0'10,"1"0"0"1,-5 0 0-1,4 0 0 1,3 0 0-1,-5 0 0 1,2 0 0-1,2 0 0 1,1 0-1036 0,-5 0 1-1,2 0-1 1,0 0 1-1,1 0-1 1,-1 0 1036-1,-2 0 0 1,1 0 0 0,-1 0 0-1,-1 0 0 1,-1 0 0-1,6 0 0 1,-1 0 0-1,-1 0 0 1,-3 0 431 0,7 0 1-1,-4 0 0 1,-5 0-432-1,1 0 0 1,-8 0 0-1,7 0 0 1,-36 0 0 0</inkml:trace>
    </iact:actionData>
  </iact:action>
  <iact:action type="add" startTime="30027">
    <iact:property name="dataType"/>
    <iact:actionData xml:id="d3">
      <inkml:trace xmlns:inkml="http://www.w3.org/2003/InkML" xml:id="stk3" contextRef="#ctx0" brushRef="#br0">22037 7667 24575 0,'57'0'0'15,"1"0"0"1,7 0 0 0,-17 0 0-1,2 0 0 1,1 0-811 0,11 0 1-1,2 0 0 1,1 0 810 0,-13 0 0-1,1 0 0 1,-1 0 0 0,-3 0 0-1,3 0 0 1,-3 0 0 0,-1 0 258-1,4 0 1 1,-1 0 0 0,-5 0-259-1,-7 0 0 1,-5 0 401 0,32 0-401-1,-30 0 0 1,-10 0 0 0,-5 0 0 0</inkml:trace>
    </iact:actionData>
  </iact:action>
  <iact:action type="add" startTime="34945">
    <iact:property name="dataType"/>
    <iact:actionData xml:id="d4">
      <inkml:trace xmlns:inkml="http://www.w3.org/2003/InkML" xml:id="stk4" contextRef="#ctx0" brushRef="#br0">28669 7667 24575 0,'-34'0'0'8,"-23"0"0"1,15 0 0-1,-1 0 0 1,0 0 0-1,-10 0 0 1,9 0 0-1,-3 0 0 1,1 0 0 0,-2 0 0-1,-15 0 0 1,-2 0-332-1,18 0 0 1,0 0 0-1,-3 0 332 1,-11 0 0 0,-2 0 0-1,1 0 0 1,9 0 0-1,1 0 0 1,-2 0 0-1,-6 0 0 1,-2 0 0 0,1 0 0-1,6 0 0 1,1 0 0-1,-1 0 0 1,-7 0 0-1,-2 0 0 1,1 0 0 0,3 0 0-1,1 0 0 1,-2 0 0-1,10 0 0 1,-2-1 0-1,1 1 0 1,2 1 0 0,-8 5 0-1,2 3 0 1,0-3 0-1,-6-3 0 1,0-3 0-1,0 3 0 1,6 2 0 0,2 3 0-1,0-1 0 1,2 1 0-1,0-1 0 1,1-1-78-1,4-4 1 1,0-1-1 0,0 2 78-1,-18 7 0 1,2 0 0-1,9-8 0 1,1-4 0-1,-4 2 0 1,-1 0 0 0,5 0 0-1,-1 0 0 1,-10 0 0-1,0 0 0 1,14 0 0-1,1 0 0 1,-9 0 0 0,3 0 0-1,18 0 0 1,1 0 0-1,-14 0 0 1,-2 0 492-1,9 0 0 1,0 0-492 0,1 0 0-1,0 0 122 1,3 0 1-1,0 0-123 1,3 0 0-1,1 0 0 1,-27 0 0 0,23 0 0-1,-1 0 0 1,4 0 0-1,2 0 0 1,-19 0 0-1,10 0 0 1,0 0 0 0,1 0 0-1,4 0 0 1,-2 0 0-1,-10 0 0 1,-7 0 0-1,-1 0 0 1,30 0 0 0,-25 0 0-1,48 0 0 1,-16 0 0-1,21 0 0 1,0 21 0-1,0-15 0 1,0 35 0 0,0-35 0-1,0 46 0 1,21-23 0-1,-18 12 0 1,-1 6 0-1,14-4 0 1,0 1 0 0,-14 18 0-1,-2 4-161 1,10-20 1-1,2 2 0 1,-2-1 160-1,-8-3 0 1,-2 1 0 0,3-1 0-1,10 2 0 1,3 1 0-1,-3-1 0 1,-10 19 0-1,-1-2 0 1,7-13 0 0,3-1 0-1,-1-2 0 1,-1-3 0-1,-5 14 0 1,16-32 0-1,0-5 0 1,-16-21 481 0,26 0-481-1,14 0 0 1,7 10 0-1,1-9 0 1,6 1 0-1,0 13 0 1,3 1-359-1,-13-13 0 1,3-3 1 0,1 3 358-1,8 9 0 1,1 5 0-1,0-5 0 1,-2-8 0-1,-1-4 0 1,3 2-456 0,-7 2 0-1,3 2 0 1,1 0 0-1,-1-1 456 1,-2-4 0-1,1-1 0 1,-1-1 0 0,2 1 0-1,3 0 0 1,1 0 0-1,1 0 0 1,-1 0 0-1,2 0 0 1,0 0 0 0,0 0 0-1,0 0 0 1,1 0 0-1,-1 1 0 1,1-1 0-1,0-1-420 1,-11-2 1 0,0-1 0-1,1-1 0 1,-1 1 0-1,1-1 419 1,-1 0 0-1,0 0 0 1,1-1 0 0,-1 1 0-1,1 0 0 1,1-1 0-1,0 1 0 1,1 0 0-1,-1 0 0 1,-2-1 0 0,8-1 0-1,-3-1 0 1,1-1 0-1,0 2-364 1,0 0 0-1,1 1 1 1,0 1-1 0,0 0 364-1,-2 1 0 1,0 1 0-1,-1 0 0 1,-2-3 0-1,-5-4 0 1,-2-2 0 0,-1 0 0-1,0 4 126 1,15 5 1-1,0 5 0 1,-3-6-127-1,-11-9 0 1,-3-4 0 0,-3 5 747-1,2 9 1 1,-4 1-748-1,2-9 0 1,-7 1 2153-1,-10 10-2153 1,-5-11 1873 0,-21 9-1873-1,0-30 550 1,0 6-550-1,0-21 0 1,0 11 0-1,0-30 0 1,0 31 0 0,0-3 0-1,0-9 0 1,0-3 0-1,1-7 0 1,-2 0 0-1,-9 4 0 1,-1-2 0 0,9 11 0-1,2-3 0 1,-3 0-464-1,-10-6 1 1,-3-2-1-1,3-2 464 1,9 7 0 0,4-3 0-1,0-1 0 1,-1 0 0-1,-4-3 0 1,0 1 0-1,-1-1 0 1,1-1 0 0,1-1 0-1,1-1 0 1,1 1 0-1,0 2 0 1,1-9 0-1,1 2 0 1,-1 3 0 0,-3 12 0-1,0 1 0 1,1 4 0-1,3-5 0 1,0 7 0-1,0 5 0 1,0 16 0 0,0 42 0-1,0-16 0 1,0 37 1391-1,0-26-1391 1,0 7 0-1,0-12 0 1,0-11 0 0</inkml:trace>
    </iact:actionData>
  </iact:action>
  <iact:action type="add" startTime="39234">
    <iact:property name="dataType"/>
    <iact:actionData xml:id="d5">
      <inkml:trace xmlns:inkml="http://www.w3.org/2003/InkML" xml:id="stk5" contextRef="#ctx0" brushRef="#br0">8678 9337 24575 0,'40'0'0'10,"-1"0"0"1,8 0 0 0,7 0 0-1,4 0 0 1,-9 0 0 0,4 0 0 0,2 0 0-1,2 0 0 1,1 0-1258 0,0 0 1 0,2 0-1-1,2 0 1 1,1 0-1 0,1 0 1 0,0 0 1257-1,-5 0 0 1,1 0 0 0,1 0 0 0,1 0 0-1,-1 0 0 1,1 0 0 0,-1 0 0-1,1 0 0 1,0 0 0 0,1 0 0 0,0 0 0-1,-1 0 0 1,-1 0 0 0,0 0 0 0,4 0 0-1,-1 0 0 1,-1 0 0 0,0 0 0 0,0 0 0-1,0 0-181 1,0 0 0 0,-1 0 0 0,0 0 0-1,0 0 0 1,0 0 0 0,-2 0 181 0,8 0 0-1,-2 0 0 1,0 0 0 0,-1 0 0-1,0 0-6 1,-3 0 1 0,0 0-1 0,0 0 1-1,-1 0 0 1,0 0 5 0,-2 0 0 0,0 0 0-1,0 0 0 1,-1 0 0 0,0 0 0 0,8 0 0-1,-1 0 0 1,-1 0 0 0,-1 0-282 0,-3 0 1-1,-2 0 0 1,1 0 0 0,-1 0 281 0,3 0 0-1,1 0 0 1,-1 0 0 0,-2 0 0-1,-4 1 0 1,-1-1 0 0,0 1 0 0,0-3 0-1,7-2 0 1,1-2 0 0,-1 0 0 0,-2 1 622-1,7 3 0 1,-3 2 0 0,2-3-622 0,-11-4 0-1,0-2 0 1,1 0 0 0,-1 3 0 0,10 3 0-1,-1 4 0 1,0-2 0 0,1-2 0 0,-1-1 0-1,1 1 0 1,-12 2 0 0,0 1 0-1,0 0 0 1,-1 1 0 0,6-1 0 0,-1 0 0-1,1 0 0 1,4 0 0 0,1 0 0 0,0 0 0-1,0 0 0 1,0 0 0 0,0 0 0 0,-6 0 0-1,1 0 0 1,-1 0 600 0,6 0 1 0,1 1-1-1,-2-2-600 1,-5-5 0 0,-2-3 0 0,1 3 0-1,0 3 0 1,0 3 0 0,-1-3 0-1,-5-3 0 1,-2-2 0 0,1 2 0 0,5 4 0-1,1 3 0 1,-2 0 0 0,15 0 0 0,0-2 0-1,-14-5 0 1,1-3 0 0,1 3 0 0,-4 3 0-1,0 3 0 1,1-3 0 0,3-2 0 0,0-3 0-1,-1 1 0 1,-5-1 0 0,-1 1 0-1,-1 1 708 1,0 4 0 0,0 1 1 0,-2-2-709-1,9-7 0 1,-1 0 866 0,0 8 1 0,-2 4-867-1,-8-2 0 1,-2 0 650 0,-5 0 1 0,-1 0-651-1,-1 0 0 1,-1 0 933 0,17 0-933 0,8 0 24-1,-11 20-24 1,-11-14 0 0,9 15 0 0,-9-21 0-1,-10 0 0 1,16 0 0 0,-37 0 0-1,27 0 0 1,-30 0 0 0,9 0 0 0,-11 0 0-1,0-21 0 1,0-5 0 0,0-11 0 0,0-7 0-1,0 28 0 1,0-26 0 0,0 16 0 0,0 0 0-1,0-6 0 1,0 30 0 0,0-30 0 0,0 27 0-1,0-16 0 1,0 21 0 0,0 0 0 0,0-21 0-1,0 16 0 1,0-16 0 0,0 0 0-1,0 16 0 1,-11-16 0 0,9 11 0 0,-30 7 0-1,6-7 0 1,-21-11 0 0,11 16 0 0,-9-16 0-1,-12 21 0 1,-6 0 0 0,18-10 0 0,-1-1 0-1,9 9 0 1,0-1 0 0,-18-18 0 0,-2 0 0-1,8 17 0 1,-1 2 0 0,-14-13 0 0,0-1 0-1,5 15 0 1,0 0 0 0,-5-15 0-1,0 0 0 1,4 13 0 0,0 1 0 0,-5-9 0-1,2 1 0 1,8 10 0 0,3 0 0 0,9-10 0-1,2-1 0 1,1 9 0 0,2-1 0 0,2-8 0-1,1 1 0 1,-1 9 0 0,-1 2 0 0,-10-1 0-1,2 0 0 1,-7 0 0 0,9 2 0 0,0-4 0-1,-20-19 0 1,22 18 0 0,-1 1 0-1,-5-7 0 1,2-3 0 0,9 1 0 0,-1 1 0-1,-9 7 0 1,1 1 0 0,8-9 0 0,0 1 0-1,-8 8 0 1,-1 4 0 0,9-2 0 0,1 0 0-1,-10 0 0 1,0 0 0 0,10 0 0 0,-1 0 0-1,-8-5 0 1,-1-1 0 0,-1 5 0 0,0 0 0-1,-1-4 0 1,-1-1 0 0,-9 7 0-1,1-2 0 1,13-9 0 0,2 0 0 0,-9 7 0-1,0 0 0 1,8-8 0 0,2 1 0 0,-22 10 0-1,20 0 0 1,0 0 0 0,-9 0 0 0,7 0 0-1,-2 0 0 1,11 0 0 0,-1 0 0 0,-8 0 0-1,-1 0 0 1,9 0 0 0,1 0 0-1,-10 0 0 1,0 0 0 0,4 0 0 0,1 0 0-1,-2 0 0 1,2 0 0 0,5 0 0 0,1 0 0-1,1 0 0 1,0 0 0 0,-1 0 0 0,0 0 0-1,-28 0 0 1,24 0 0 0,0 0 0 0,4 0 0-1,-1 0 0 1,-10 0 0 0,-2 0 0 0,-4 0 0-1,-3 0 0 1,-9 0 0 0,0 0 0-1,4-1 0 1,0 2 0 0,-4 9 0 0,0 1-167-1,18-8 0 1,-1-3 0 0,1 3 167 0,2 3 0-1,0 2 0 1,-1-2 0 0,-2-4 0 0,-1-4 0-1,2 2 0 1,-9 6 0 0,3-1 0 0,-1-4 0-1,4 0 0 1,-14 10 0 0,24-10 0 0,0-2 0-1,2 1 0 1,3 0 0 0,-18 0 250-1,9 0 1 1,0 0-251 0,-20 0 0 0,22 0 0-1,-2 0 0 1,-3 0 0 0,1 0 0 0,8 0 0-1,1 0 0 1,0 0 0 0,1 0 0 0,1 0 0-1,0 0 0 1,-1 0 0 0,0 0 0 0,-2 0 0-1,0 0 0 1,2 0 0 0,0 0 0 0,-5 0 0-1,1 0 0 1,-13 0 0 0,14 0 0-1,-2 0 0 1,4 0 0 0,1 0 0 0,-17 0 0-1,10 0 0 1,-2 0 0 0,7 0 0 0,1 0 0-1,-11 0 0 1,-3 0 0 0,-8 0 0 0,1 0 0-1,8 0 0 1,1 0 0 0,1 0 0 0,0 0 0-1,1 0 0 1,1 0 0 0,8 0 0 0,1 0 0-1,-10 0 0 1,0 0 0 0,9 0 0-1,1 0 0 1,-11 1 0 0,2-2 0 0,-7-10 0-1,8 10 0 1,2 0 0 0,0-10 0 0,9 10 0-1,-2 2 0 1,-22-1 0 0,7 0 0 0,13 0 0-1,-4 0 0 1,25 0 0 0,-28 0 0 0,7 0 0-1,-10 0 0 1,-11 0 0 0,24 0 0-1,-2 0 0 1,0 0 0 0,-1 0 0 0,-8 0 0-1,-2 0 0 1,0 0 0 0,0 0 0 0,-1 0 0-1,-1 0 0 1,-9 0 0 0,2 0 0 0,17 0 0-1,2 0 0 1,-9 0 0 0,3 0 0 0,-7 0 0-1,-7 0 0 1,31 0 0 0,5 0 0 0,21 11 0-1,0-9 0 1,0 30 0 0,0-27 0-1,-11 37 0 1,9-37 0 0,-30 37 0 0,6-16 0-1,0 11 0 1,5 7 0 0,21-28 0 0,0 26 0-1,0-37 0 1,0 37 0 0,0-27 0 0,0 9 0-1,0 7 0 1,0-5 0 0,0 32 0 0,0-9 0-1,0 9 0 1,0-11 0 0,0 10 0 0,0-7 0-1,0 8 0 1,0-11 0 0,0-11 0-1,0-12 0 1,0 7 0 0,0-26 0 0,0 16 0-1,0-21 0 1,0 0 0 0,21 21 0 0,-16-16 0-1,37 16 0 1,-37-21 0 0,27 0 0 0,-30 21 0-1,30-16 0 1,-27 16 0 0,37-21 0 0,-37 0 0-1,37 0 0 1,-6 0 0 0,14 11 0 0,-16-11 0-1,0 2 0 1,16 30 0 0,-12-30 0-1,2 1 0 1,-9 18 0 0,1 0 0 0,2-17 0-1,2-3 0 1,5 10 0 0,-3-1 0 0,3-10 0-1,-8 10 0 1,0 1 0 0,3-6 0 0,-10 16 0-1,16-21 0 1,-26 0 0 0,7 0 0 0,-12 0 0-1,10 0 0 1,-16 0 0 0,37 0 0 0,-6 0 0-1,14 0 0 1,-7 0 0 0,3 0 0-1,-9 0 0 1,2 0 0 0,12 0 0 0,2 0 0-1,0 0 0 1,-1 0 0 0,-9 0 0 0,0 0 0-1,9 0 0 1,-2 0 0 0,13 0 0 0,-24 0 0-1,0 0 0 1,11 0 0 0,-16 0 0 0,0 0 0-1,15 0 0 1,-10 0 0 0,1 0 0 0,12 0 0-1,-13 0 0 1,0 0 0 0,11 0 0-1,7 0 0 1,-20 0 0 0,7 0 0 0,-7 0 0-1,-11 0 0 1,16 0 0 0,-37 0 0 0,27 0 0-1,-30 0 0 1,30 0 0 0,-6 0 0 0,21 0 0-1,-11 0 0 1,9 0 0 0,12 0 0 0,-5 0 0-1,-13 0 0 1,1 0 0 0,-5 0 0-1,0 0 0 1,1 0 0 0,2 0 0 0,7 0 0-1,1 0 0 1,1 0 0 0,0 0 0 0,6 0 0-1,1 0 0 1,10 0 0 0,0 0 0 0,-4 0 0-1,1 0-140 1,-12 0 1 0,1 0 0 0,-1 0 139-1,13 0 0 1,-1 0 0 0,-9 0 0 0,2 0 0-1,0 0 0 1,-6 0 0 0,-1 0 0-1,1 0 0 1,6 0 0 0,2 0 0 0,-1 0 0-1,0 0 0 1,0 0 0 0,0 0 0 0,0 0 0-1,0 0 0 1,-1 0 0 0,-2 0 0 0,0 0 0-1,-2 0 0 1,-2 0 0 0,-1 0 0 0,0 0 0-1,17 0 0 1,0 0 0 0,1 0 0 0,-2 0 0-1,-14 0 0 1,1 0 0 0,11 0 0-1,1 0 0 1,-8 0 0 0,-1 0 0 0,-4 0 0-1,1 0 0 1,7 0 0 0,-1 0 0 0,-19 0 0-1,-1 0 0 1,10 0 0 0,-1 0 209 0,-8 0 0-1,-1 0-209 1,11 0 0 0,-2 0 0 0,18 0 0-1,-24 0 0 1,0 0 0 0,11 0 0 0,-11 0 0-1,0 0 0 1,3 0 0 0,23 0 0-1,-7 0 0 1,4 10 0 0,-16-8 0 0,0-1 0-1,-10 4 0 1,1 0 0 0,9-4 0 0,-1-2 0-1,-8 1 0 1,0 0 0 0,8 0 0 0,1 0 0-1,1 0 0 1,0 0 0 0,1 0 0 0,1 0 0-1,9 0 0 1,-1 0 0 0,-14 0 0 0,0 0 0-1,17 0 0 1,3 0 0 0,-3 0 0-1,0 0 0 1,6 0 0 0,1 0 0 0,-20 0 0-1,0 0 0 1,-2 0 0 0,7 0 0 0,3 0 0-1,-6 0 0 1,7 0 0 0,0 0 0 0,-8 0 0-1,2 0 0 1,-1 0 0 0,9 0 0 0,4 0 0-1,-9 0 0 1,4 0 0 0,-7 0 0-1,7 21 0 1,-20-15 0 0,7 14 0 0,-7-20 0-1,10 0 0 1,-10 0 0 0,28 0 0 0,-23 0 0-1,-3 0 0 1,0 0 0 0,11 0 0 0,7 0 0-1,-10 0 0 1,11 0 0 0,-8 0 0 0,-17 0 0-1,1 0 0 1,16 0 0 0,8 0 0 0,-11 0 0-1,-11 0 0 1,9 0 0 0,-9-20 0-1,11 14 0 1,-10-15 0 0,7 21 0 0,-7-10 0-1,10 7 0 1,0-7 0 0,-21 10 0 0,5-21 0-1,-28 16 0 1,28-16 0 0,-25 21 0 0,15 0 0-1,-21-21 0 1,0-5 0 0,0-11 0 0,-21-7 0-1,15 7 0 1,-15-20 0 0,11 7 0 0,9 11 0-1,-1 0 0 1,-8-14 0 0,-11-4 0-1,16-8 0 1,-37 23 0 0,37-16 0 0,-16 14 0-1,0 7 0 1,16-10 0 0,-16 11 0 0,21-30 0-1,-21 25 0 1,16-17 0 0,-16 14 0 0,21 28 0-1,0-5 0 1,0 21 0 0,0 0 0 0,-11 0 0-1,9 0 0 1,-9 0 0 0,-10 0 0 0,-5 0 0-1,-21 0 0 1,11 0 0 0,-9 0 0-1,-12 0 0 1,15 0 0 0,-23 0 0 0,7 0 0-1,16 0 0 1,-23 0 0 0,28 0 0 0,-10 0 0-1,0 0 0 1,11 0 0 0,-9 0 0 0,9 0 0-1,-11 0 0 1,10 0 0 0,-7 0 0 0,-14 0 0-1,16 0 0 1,-23 0 0 0,8 0 0 0,15 0 0-1,-1 0 0 1,-1 0 0 0,3 0 0-1,7 0 0 1,0 0 0 0,-24 0 0 0,9 0 0-1,-9 0 0 1,22 0 0 0,-30 0 0 0,24 0 0-1,-15-21 0 1,-8 16 0 0,23-16 0 0,-16 21 0-1,-7 0 0 1,23 0 0 0,7-10 0 0,2-1 0-1,7 6 0 1,5-16 0 0,21 21 0 0</inkml:trace>
    </iact:actionData>
  </iact:action>
  <iact:action type="add" startTime="58678">
    <iact:property name="dataType"/>
    <iact:actionData xml:id="d6">
      <inkml:trace xmlns:inkml="http://www.w3.org/2003/InkML" xml:id="stk6" contextRef="#ctx0" brushRef="#br0">13500 10372 24575 0,'0'26'0'21,"0"-5"0"0,0 0 0 0,0-16 0 0,0 16 0 0,0-21 0 0,0 0 0 0,10-21 0 0,35-5 0 0,-11 3 0 0,5-1 0 0,12 5 0 0,5 1 0 0,-12 4 0 0,3-2 0 0,0 2-140 1,5 2 0-1,0 0 0 0,-2-1 140 0,-7-2 0 0,-2-1 0 0,1 0 0 0,4 3 0 0,1 2 0 0,-7-1 0 0,12-12 0 0,-7 14 0 0,-35 10 0 0,-10 0 0 0,0 0 0 0,0 0 0 1</inkml:trace>
    </iact:actionData>
  </iact:action>
  <iact:action type="add" startTime="60262">
    <iact:property name="dataType"/>
    <iact:actionData xml:id="d7">
      <inkml:trace xmlns:inkml="http://www.w3.org/2003/InkML" xml:id="stk7" contextRef="#ctx0" brushRef="#br0">13735 10913 24575 0,'0'26'0'36,"0"-5"0"0,0-21 0 0,0 0 0 0,21 0 0 0,5-21 0 0,10-5 0 0,-4 7 0 0,2 1 0 0,18-5 0 0,3 5 0 0,2 4 0 0,-18 11 0 0,1 1 0 0,3-4 0 0,4-3 0 0,-4 3 0 0,-3 5 0 0,-2 2 0 0,20-1 0 0,-3 0 0 0,-3 0 0 0,13 0 0 0,-49 0 0 0,5 0 0 0,-21-21 0 0,0 16 0 0,0-16 0 1</inkml:trace>
    </iact:actionData>
  </iact:action>
  <iact:action type="add" startTime="62536">
    <iact:property name="dataType"/>
    <iact:actionData xml:id="d8">
      <inkml:trace xmlns:inkml="http://www.w3.org/2003/InkML" xml:id="stk8" contextRef="#ctx0" brushRef="#br0">13829 12042 24575 0,'0'36'0'18,"0"9"0"0,0-29 0 0,0 25 0 1,0-35 0-1,10 14 0 0,14-40 0 1,12-17 0-1,1 13 0 0,5-2 0 0,9-13 0 1,5 0-292-1,-11 19 1 0,4 4 0 1,1 0 291-1,4-5 0 0,1 1 0 1,0 3 0-1,0 7 0 0,0 4 0 0,0-1 0 1,-3-4 0-1,0-1 0 0,-2 3 0 1,12 8 0-1,-4-3 0 0,-10-17 0 1,-4 0 0-1,13 16 0 0,-10-16 0 0,-21 0 0 1,6 16 0-1,-30-16 0 0,9 21 218 1,-11 0 1-1,0 0-1 0,0 0 1 1</inkml:trace>
    </iact:actionData>
  </iact:action>
</iact:actions>
</file>

<file path=ppt/ink/inkAction10.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6852">
    <iact:property name="dataType"/>
    <iact:actionData xml:id="d0">
      <inkml:trace xmlns:inkml="http://www.w3.org/2003/InkML" xml:id="stk0" contextRef="#ctx0" brushRef="#br0">2940 3787 24575 0,'26'0'0'9,"7"0"0"0,7 0 0 1,5 0 0-1,5 0 0 1,4 0-1382-1,-1 0-1 1,4 0 1-1,3 0 0 1,3 0 1382-1,-9 0 0 1,4 0 0-1,1 0 0 0,1 0 0 1,0 0 0-1,-1 0 0 1,7 0 0-1,0 0 0 1,0 0 0-1,-1 0 0 1,-2 0 0-1,-4 0 0 1,0 0 0-1,-1 0 0 1,-2 0 0-1,-3 0 336 0,3 0 0 1,-2 0 0-1,-3 0 0 1,-5 0-336-1,11 0 0 1,-7 0 0-1,-8 0 0 1,-6 0 0-1,-10 0 0 1,-5 0 0-1,-21 0 0 1</inkml:trace>
    </iact:actionData>
  </iact:action>
  <iact:action type="add" startTime="13645">
    <iact:property name="dataType"/>
    <iact:actionData xml:id="d1">
      <inkml:trace xmlns:inkml="http://www.w3.org/2003/InkML" xml:id="stk1" contextRef="#ctx0" brushRef="#br0">8208 9878 24575 0,'59'0'0'6,"0"0"0"0,1 0 0 1,-5 0 0-1,5 0 0 0,3 0 0 1,3 0 0-1,3 0 0 0,-11 0 0 1,3 0 0-1,2 0 0 0,2 0 0 1,1 0 0-1,2 0 0 0,1 0 0 1,1 0-894-1,-8 0 0 0,1 0 1 1,2 0-1-1,1 0 0 0,1 0 1 1,1 0-1-1,0 0 0 0,0 0 1 1,1 0-1-1,-1 0 0 0,0 0 769 1,-4 0 1-1,0 0 0 0,1 0 0 1,0 0 0-1,0 0 0 0,0 0 0 1,0 0 0-1,0 0-1 0,1 0 1 1,-1 0 0-1,1 0 0 0,0 0-42 1,-3 0 0-1,1 1 0 0,0-1 1 1,0 1-1-1,0-1 0 0,0 1 1 1,0-1-1-1,0 0 0 0,1 0 0 1,-2 0 1-1,1 0-1 0,-1-1 0 1,0-1 166-1,1 0 0 0,1-1 0 1,0 0 0-1,-1-1 0 0,0 1 0 1,0-2 0-1,-1 1 0 0,0 0 0 1,0 0 0-1,0 1 0 0,0-1 0 1,-1 1-80-1,2 1 0 0,0 0 0 1,-1 1 0-1,0-1 0 0,0 1 0 1,0 0 1-1,-1 0-1 0,0-1 0 1,0 0 0-1,0-1 0 0,0-1 80 1,3 0 0-1,1-2 0 0,-1-1 0 1,0 0 0-1,0 0 0 1,-1-1 0-1,0 1 0 0,0 0 0 1,-2 1 0-1,0 0-167 0,1 1 0 1,-1 1 0-1,-1 0 0 0,-1 0 0 1,1 1 1-1,-2-1-1 0,0 0 0 1,-1 0 0-1,0-1 167 0,11-1 0 1,-2-1 0-1,0 0 0 0,-1 0 0 1,-1 0 0-1,-1 0 0 0,-2 1 223 1,0 1 1-1,-1 1 0 0,-2-1-1 1,0 1 1-1,-2 0 0 0,1 0-224 1,5 0 0-1,1-1 0 0,-2 1 0 1,-1 0 0-1,-3 0 576 0,1 1 1 1,-2 0 0-1,-1 1-1 0,-1 0-576 1,0 2 0-1,-1 1 0 0,-1-1 0 1,-3-4 1329-1,0-5 0 0,-3-4 0 1,0 4-1329-1,-1 6 0 0,0 4 0 1,-5-4 1991-1,-8-8 1 0,-1 1-1992 1,19 8 0-1,-2 4 2582 0,3-2-2582 1,-14 1 0-1,2-2 737 0,-5-9 1 1,1-1-738-1,10 9 0 0,2-1 91 1,-6-18 0-1,2 0-91 0,19 18 0 1,-3 1 0-1,-3-30 0 0,-12 30 0 1,-3 2 0-1,-6-11 0 0,-10-10 0 1,-5 16 0-1,-21-16 0 0,0 0 0 1,-21-5 0-1,-5-10 0 0,-1 13 0 1,-3 1 0-1,-20-14 0 0,16-1 0 1,0-5 0-1,-2-4 0 0,2-4-369 1,10 5 0-1,1-3 0 1,-4-1 369-1,-8-3 0 0,-5 1 0 1,3 0 0-1,10 9 0 0,2 2 0 1,-1-1 0-1,-5-1 0 0,0-1 0 1,1 6 0-1,-1 4 0 0,5 3 0 1,0-28 0-1,-16 35 0 0,37 12 0 1,-16 11 1107-1,21 0-1107 0,-11 0 0 1,9 0 0-1,-30 0 0 0,6 0 0 1,-31 0 0-1,23 1 0 0,-3-2 0 1,-19-9 0-1,-3 0 0 0,4 7 0 1,-2 0 0-1,8-2 0 0,-1-3 0 1,0 0-246-1,3 1 0 0,0-1 0 1,0 2 246-1,-7 4 0 0,-1 1 0 1,-1-1 0-1,-5-4 0 0,-2-3 0 1,-1 3-358-1,14 5 1 0,0 1 0 1,0 1-1-1,-1-1 358 0,-2 0 0 1,0 0 0-1,0 0 0 0,0 0 0 1,0 0 0-1,1 0 0 0,-1 0 0 1,-1 0 0-1,-1 0 0 0,-1 0 0 1,1 0 0-1,-1 0 0 0,2 0 0 1,0-1 0-1,1 1 0 0,0 1 0 1,2 3 0-1,1 2 0 0,0 1 0 1,0-3 0-1,-2-2 0 0,-1-1 0 1,2-1 0-1,0 2 0 0,-6 5 0 1,1 1 0-1,-1-2 0 0,-4-5 0 1,-1-2 0-1,0 1 0 0,0 6 0 1,0 3 0-1,0-3-290 0,6-3 0 1,-1-3 0-1,1 3 290 1,-6 3 0-1,-1 2 0 0,2-2 0 1,5-5 0-1,2-2 0 0,-1 1 0 1,0 3 0-1,1 2 0 0,-1-2 0 1,0-2 0-1,1-1 0 0,-2 1 0 1,-5 2 0-1,-2 0 0 0,2 2 0 1,4 2 0-1,1 1 0 0,-1-2 0 1,-5-5 0-1,-2-1 0 0,4 4 0 1,11 9 0-1,3 3 0 0,-3-3 0 1,-7-9 0-1,-2-5 0 0,3 3-121 1,-9 9 1-1,2-1 120 0,13-9 0 1,-2-3 0-1,2 3 0 0,-10 9 0 1,1 1 0-1,13-9 0 0,-2-1 0 1,0 1-54-1,-3 4 1 0,-2 2 0 1,0-1 53-1,-6 1 0 0,-1-1 0 1,-2-1 0-1,-4-4 0 0,-2-1 0 1,1 1 0-1,5 5 0 0,1 1 0 1,0-2 0-1,-2-4 0 0,0-3 0 1,1 0 0-1,5 2 0 0,1 0 0 1,1-3 0-1,2-3 0 0,1-3 0 1,0 0 414-1,3 1 1 0,0-1 0 1,3-3-415-1,-11-12 0 0,5-1 456 1,8 11 0-1,5 0-456 0,8-9 0 1,2 2 269-1,-19 4-269 0,21-7 918 1,-16 12-918-1,37 11 96 0,-16 0-96 1,21 0 0-1,0 0 0 0,0-20 0 1,0 14 0-1,0-15 0 1</inkml:trace>
    </iact:actionData>
  </iact:action>
  <iact:action type="add" startTime="16137">
    <iact:property name="dataType"/>
    <iact:actionData xml:id="d2">
      <inkml:trace xmlns:inkml="http://www.w3.org/2003/InkML" xml:id="stk2" contextRef="#ctx0" brushRef="#br0">9078 8302 24575 0,'-55'0'0'15,"3"0"0"1,8 0 0 0,-3 0 0-1,0 0 0 1,-1 0 0 0,-4 0 0 0,-3 0 0-1,7 0 0 1,-3 0 0 0,1 0 0 0,-12-1 0-1,-1 2 0 1,13 5 0 0,-1 3 0 0,3-3 0-1,-7-3 0 1,3 0 0 0,4 7 0 0,2 0 0-1,-2-8 0 1,4-4 0 0,-8 2 0 0,-13 0 0-1,49 0 0 1,-5 11 0 0,21-9 0 0,0 9 0-1,0-11 0 1,0 0 0 0,-21 21 0-1,16-16 0 1,-16 16 0 0,21 0 0 0,0-16 0-1,-21 37 0 1,16-16 0 0,-16 11 0 0,21-14 0-1,0 8 0 1,0-4 0 0,0-1 0 0,0 16 0-1,0-27 0 1,0 30 0 0,0 12 0 0,0 6 0-1,0-28 0 1,0 0 0 0,0 0 0 0,0-2 0-1,0 17 0 1,-10-11 0 0,-1 0 0 0,6 24 0-1,-6-18 0 1,1 2 0 0,10-10 0-1,0-1 0 1,-5-1 0 0,0 0 0 0,4 6 0-1,-1-3 0 1,-8 4 0 0,10 23 0 0,0-49 0-1,0 25 0 1,0-15 0 0,0 11 0 0,0-13 0-1,0 7 0 1,0-5 0 0,0 21 0 0,0 0 0-1,0-21 0 1,0 6 0 0,10-30 0 0,-7 30 0-1,28-27 0 1,-5 16 0 0,21-21 0 0,11 21 0-1,-24-19 0 1,2 1 0 0,0 8 0-1,1-1 0 1,8-9 0 0,2-2 0 0,-1 1 0-1,2 0 0 1,5 0 0 0,1 0 0 0,-1 0 0-1,1 0 0 1,4 0 0 0,-1 0 0 0,-8 0 0-1,-1 0 0 1,0 0 0 0,-2 0 0 0,-10 0 0-1,-2 0 0 1,24 0 0 0,-32 0 0 0,16 0 0-1,-37 0 0 1,16 0 0 0,-21 0 0 0</inkml:trace>
    </iact:actionData>
  </iact:action>
  <iact:action type="add" startTime="40671">
    <iact:property name="dataType"/>
    <iact:actionData xml:id="d3">
      <inkml:trace xmlns:inkml="http://www.w3.org/2003/InkML" xml:id="stk3" contextRef="#ctx0" brushRef="#br0">8843 3575 24575 0,'53'0'0'7,"0"0"0"1,0 0 0 0,3 0 0 0,4 0 0 0,2 0 0 0,3 0 0 0,-10 0 0 0,2 0 0 0,2 0 0 0,1 0 0 0,2 0 0-1,1 0-1302 1,0 0 1 0,1 0 0 0,2 0 0 0,1 0 0 0,0 0 0 0,1 0 0 0,-1 0 1301 0,-5 0 0 0,0 0 0 0,1 0 0-1,0 0 0 1,0 0 0 0,0 0 0 0,-1 0 0 0,-1 0 0 0,7 0 0 0,-1 0 0 0,0 0 0 0,0 0 0 0,-1 0 0 0,-1 0 0-1,-2 0 16 1,3 0 1 0,-2 0 0 0,0 0 0 0,-2 0 0 0,-1 0 0 0,-2 0-17 0,1 0 0 0,-2 0 0 0,-1 0 0 0,-3 0 0-1,-3 0 517 1,12-1 0 0,-4 0 1 0,-3 3-518 0,-7 4 0 0,-2 3 0 0,-8-3 0 0,14-1 0 0,-11 16 0 0,-42-21 0 0</inkml:trace>
    </iact:actionData>
  </iact:action>
</iact:actions>
</file>

<file path=ppt/ink/inkAction1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6986">
    <iact:property name="dataType"/>
    <iact:actionData xml:id="d0">
      <inkml:trace xmlns:inkml="http://www.w3.org/2003/InkML" xml:id="stk0" contextRef="#ctx0" brushRef="#br0">15075 5033 24575 0,'46'0'0'16,"0"0"0"1,-2 0 0 0,3 0 0 0,0 0 0-1,2 0 0 1,0 0 0 0,2 0-551 0,-1 0 1-1,3 0-1 1,0 0 1 0,-2 0 550 0,6 0 0-1,-2 0 0 1,3 0 0 0,-8 0 0 0,3 0 0-1,-1 0 0 1,-1 0 0 0,7 0 0 0,-3 0 0-1,2 0 0 1,5 0 0 0,1 0 0 0,-3 0 235-1,-10 0 1 1,-2 0-1 0,-2 0-235 0,10 0 0-1,-5 0 181 1,-10 0 1 0,-3 0-182 0,9 0 0-1,-21 0 0 1,-5 0 0 0,-21 0 0 0,0 0 0 0</inkml:trace>
    </iact:actionData>
  </iact:action>
  <iact:action type="add" startTime="12713">
    <iact:property name="dataType"/>
    <iact:actionData xml:id="d1">
      <inkml:trace xmlns:inkml="http://www.w3.org/2003/InkML" xml:id="stk1" contextRef="#ctx0" brushRef="#br0">11994 7221 24575 0,'40'0'0'14,"-1"0"0"0,22 0 0 1,6 0 0-1,-13 0 0 0,3 0 0 1,2 0-999-1,-6 0 1 0,2 0 0 1,2 0 0-1,0 0 998 1,5 0 0-1,1 0 0 0,2 0 0 1,1 0-462-1,-7 0 0 0,2 0 0 1,0 0 0-1,2 0 0 1,-1 0 462-1,2 0 0 0,0 0 0 1,1 0 0-1,0 0 0 0,1 0 0 1,-8 0 0-1,0 0 0 1,1 0 0-1,0 0 0 0,0 0 0 1,-2 0 0-1,6 0 0 0,0 0 0 1,-2 0 0-1,0 0 0 1,-1 0-24-1,-4 0 1 0,-1 0 0 1,-1 0-1-1,0 0 1 0,-1 0 23 1,9 0 0-1,0 0 0 1,-1 0 0-1,-3 0-135 0,8 0 1 1,-2 0 0-1,-3 0 134 0,-11 0 0 1,-2 0 0-1,-2 0 782 1,7 0 0-1,-5 0-782 0,10 0 2774 1,-32 0-2774-1,-5 0 474 0,-63 0 0 1,32 0 1-1,-32 0-1 1</inkml:trace>
    </iact:actionData>
  </iact:action>
  <iact:action type="add" startTime="18196">
    <iact:property name="dataType"/>
    <iact:actionData xml:id="d2">
      <inkml:trace xmlns:inkml="http://www.w3.org/2003/InkML" xml:id="stk2" contextRef="#ctx0" brushRef="#br0">19638 13453 24575 0,'-47'0'0'14,"-11"0"0"0,23 0 0 0,0 0 0 1,-28 0 0-1,24 0 0 0,0 0 0 0,3 0 0 1,1 0 0-1,-1 0 0 0,-1 0 0 0,-9 0 0 1,1 0 0-1,8 0 0 0,0 0 0 0,-8 0 0 1,-1 0 0-1,-1 0 0 0,0 0 0 0,-1 0 0 1,-1 0 0-1,2-1 0 0,0 2 0 0,1 9 0 1,1 1 0-1,8-9 0 0,0 1 0 0,-8 13 0 1,-1-1 0-1,9-13 0 0,1-1 0 0,-10 13 0 1,0 3 0-1,10-3 0 0,-1-1 0 0,-9-1 0 1,1 2 0-1,8 8 0 0,1-3 0 0,1-15 0 1,-1-2 0-1,-4 12 0 0,2 3 0 0,6-4 0 1,1-2 0-1,-5-5 0 0,1 3 0 0,6 13 0 1,1-2 0-1,-30-15 0 0,9 37 0 0,-9-26 0 1,11 7 0-1,21 9 0 0,-5-27 0 0,28 37 0 1,-7-37 0-1,10 16 0 0,0-21 0 1,0 0 0-1,10 21 0 0,-7-16 0 0,7 16 0 1,11-21 0-1,-16 10 0 0,37-7 0 0,-37 28 0 1,37-5 0-1,-37 21 0 0,16-20 0 0,-10 14 0 1,12-35 0-1,-7 15 0 0,26-21 0 0,-37 10 0 1,37-7 0-1,-16 7 0 0,11-10 0 0,7 0 0 1,-7 0 0-1,10 21 0 0,-11-16 0 0,9 16 0 1,-9-21 0-1,11 21 0 0,-10-16 0 0,7 16 0 1,14-21 0-1,-17 0 0 0,2 0 0 0,1 0 0 1,18 0 0-1,1 0 0 0,-19 0 0 0,-2 0 0 1,11 0 0-1,-19 0 0 0,2 0 0 0,4 0 0 1,-1 0 0-1,23 0 0 0,-26-1 0 0,-1 2 0 1,-1 9 0-1,0 1 0 0,1-8 0 0,0-1 0 1,7 9 0-1,0-1 0 0,0-9 0 0,0-2 0 1,-7 1 0-1,0 0 0 0,-1 0 0 1,0 0 0-1,2 0 0 0,-1 0 0 0,27 0 0 1,-22 0 0-1,-1 0 0 0,10 0 0 0,-15 0 0 1,0 0 0-1,16 0 0 0,8 0 0 0,-11 0 0 1,10 0 0-1,-7 0 0 0,-14 0 0 0,6 0 0 1,-16 0 0-1,0 0 0 0,-5 0 0 0,-21 0 0 1,11-21 0-1,-9 16 0 0,30-37 0 0,-27 37 0 1,16-37 0-1,-21 26 0 0,0-28 0 0,0-13 0 1,0 4 0-1,-21-4 0 0,5 12 0 0,-4 16 0 1,-4 1 0-1,-13-14 0 0,14-1 0 0,-1 0 0 1,-12 1 0-1,14 12 0 0,-1 3 0 0,-13 3 0 1,-11-7 0-1,0 25 0 0,10-14 0 0,13 20 0 1,-7 0 0-1,5 0 0 0,-32 0 0 0,9 0 0 1,-9-21 0-1,11 15 0 0,11-14 0 0,-9 20 0 1,30 0 0-1,-6 0 0 0,21 0 0 1</inkml:trace>
    </iact:actionData>
  </iact:action>
</iact:actions>
</file>

<file path=ppt/ink/inkAction12.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13645">
    <iact:property name="dataType"/>
    <iact:actionData xml:id="d0">
      <inkml:trace xmlns:inkml="http://www.w3.org/2003/InkML" xml:id="stk0" contextRef="#ctx0" brushRef="#br0">19262 13571 24575 0,'-26'0'0'14,"-27"0"0"1,25 0 0 0,-30 0 0 0,11 0 0 0,0 0 0 0,-11 0 0 0,24 0 0 0,-2 0 0 0,-11 0 0 0,0 0 0 0,4 0 0 0,0 0 0 0,-9 0 0 0,2 0 0 0,13 0 0 0,1 0 0 0,-10 0 0 0,0 0 0 0,4 0 0 0,0 0 0 0,1 0 0 0,-1 0 0-1,-5 0 0 1,2 0 0 0,-7 0 0 0,8 0 0 0,12 0 0 0,6 20 0 0,0 7 0 0,-16-1 0 0,6 5 0 0,-14-28 0 0,20 20 0 0,3 6 0 0,-10 2 0 0,14-3 0 0,2 2 0 0,-16 14 0 0,-10-28 0 0,21 26 0 0,5-37 0 0,21 16 0 0,0-21 0 0,42 31 0-1,-11-2 0 1,-4-11 0 0,4 1 0 0,2 2 0 0,-1-1 0 0,10 6 0 0,15 1 0 0,-24-6 0 0,-1-1 0 0,10-4 0 0,-3-5 0 0,1 2 0 0,9 18 0 0,-15-29 0 0,0 1 0 0,16 39 0 0,7-37 0 0,-22 16 0 0,-2 0 0 0,9-16 0 0,-10 11 0 0,1 0 0 0,25-14 0-1,-16 30 0 1,1-29 0 0,0-1 0 0,-1 19 0 0,-4-19 0 0,2-4 0 0,10 2 0 0,7 0 0 0,1 0 0 0,-8 0 0 0,-11 0 0 0,0 0 0 0,3 0 0 0,1 0 0 0,0 0 0 0,-1 0 0 0,-3 0 0 0,0 0 0 0,11 0 0 0,-16-10 0 0,0-1 0 0,15 6 0-1,-9-11 0 1,-1 0 0 0,3 14 0 0,-10-12 0 0,1-4 0 0,24-8 0 0,-4 0 0 0,-6-16 0 0,-16 26 0 0,-28-28 0 0,7 28 0 0,-10-25 0 0,0-6 0 0,0 5 0 0,0-1 0 0,0-1 0 0,0 3 0 0,0-17 0 0,0 14 0 0,0 28 0 0,0-5 0 0,-10 0 0-1,7 16 0 1,-28-37 0 0,5 37 0 0,-21-16 0 0,0 11 0 0,10 7 0 0,-7-28 0 0,7 25 0 0,-10-14 0 0,10 20 0 0,-7 0 0 0,-14-21 0 0,17 15 0 0,7-3 0 0,2-2 0 0,-4-10 0 0,-11 15 0 0,10-25 0 0,14 8 0 0,-9 7 0 0,27-5 0 0,-16 21 0 0</inkml:trace>
    </iact:actionData>
  </iact:action>
  <iact:action type="add" startTime="16527">
    <iact:property name="dataType"/>
    <iact:actionData xml:id="d1">
      <inkml:trace xmlns:inkml="http://www.w3.org/2003/InkML" xml:id="stk1" contextRef="#ctx0" brushRef="#br0">22413 13665 24575 0,'-26'0'0'13,"-26"0"0"1,23 0 0-1,-8 0 0 1,-4 0 0-1,-22 0 0 1,13 0 0 0,-2 0 0-1,9 0 0 1,0 0 0-1,-14 0 0 1,-1 0 0-1,9 0 0 1,1 0 0 0,-9 0 0-1,-1 0 0 1,9 0 0-1,1 0 0 1,1 0 0 0,0 0 0-1,2 0 0 1,-1 0 0-1,-1 0 0 1,0 0 0-1,-2-1 0 1,1 2 0 0,1 4 0-1,0 0 0 1,-1-6 0-1,5 5 0 1,-10 27 0 0,10-28 0-1,0-1 0 1,1 19 0-1,-15 0 0 1,12-16 0-1,9 16 0 1,10 0 0 0,-16-16 0-1,37 27 0 1,-27-30 0-1,30 30 0 1,-9-27 0 0,11 37 0-1,0-37 0 1,0 37 0-1,0-37 0 1,0 16 0-1,0-11 0 1,0-7 0 0,0 7 0-1,11-10 0 1,-9 0 0-1,30 21 0 1,-6-15 0 0,21 35 0-1,-11-15 0 1,-3-13 0-1,0 1 0 1,9 27 0-1,15-25 0 1,-23 5 0 0,-3 2 0-1,11 14 0 1,-4-12 0-1,3-3 0 1,-6-8 0 0,0-2 0-1,1 4 0 1,1 0 0-1,8-3 0 1,2-3 0-1,0-3 0 1,0 2 0 0,1 12 0-1,0 0 0 1,0-18 0-1,-1-1 0 1,0 9 0 0,-3-1 0-1,8-10 0 1,-8 0 0-1,-1 0 0 1,-2 0 0-1,-2 0 0 1,1 0 0 0,9 0 0-1,-10 0 0 1,1 0 0-1,22 0 0 1,-26-10 0 0,-1-1 0-1,-1 9 0 1,0-1 0-1,1-18 0 1,1 0 0-1,0 18 0 1,1 1 0 0,-1-14 0-1,-2 0 0 1,24 14 0-1,-23-12 0 1,-2-4 0 0,8-8 0-1,-6 15 0 1,-4-4 0-1,-15-27 0 1,25 26 0-1,-35-49 0 1,14 23 0 0,-20-5 0-1,0 6 0 1,0 25 0-1,-20-29 0 1,-7 30 0 0,1-27 0-1,-5 37 0 1,7-37 0-1,-12 37 0 1,-11-27 0-1,0 9 0 1,10-14 0 0,-7-10 0-1,28 21 0 1,-5-5 0-1,21 28 0 1,0-7 0 0</inkml:trace>
    </iact:actionData>
  </iact:action>
  <iact:action type="add" startTime="19133">
    <iact:property name="dataType"/>
    <iact:actionData xml:id="d2">
      <inkml:trace xmlns:inkml="http://www.w3.org/2003/InkML" xml:id="stk2" contextRef="#ctx0" brushRef="#br0">24953 13735 24575 0,'-26'0'0'13,"-37"0"0"0,21 0 0 0,9 0 0 1,-4 0 0-1,-3 0 0 0,2 0 0 0,-25 0 0 1,18 0 0-1,-2 0 0 0,11 0 0 0,-1 0 0 1,-9 0 0-1,1 0 0 0,8 0 0 0,1 0 0 1,-15 0 0-1,0 0 0 0,8 0 0 0,-1 0 0 1,-13 0 0-1,-1 0 0 0,10 0 0 0,0 0 0 1,-10 0 0-1,1 0 0 0,8 0 0 0,1 0 0 1,1 0 0-1,0 0 0 0,1 0 0 0,1 0 0 1,8 0 0-1,0 0 0 0,-9 0 0 0,1 0 0 1,-18 0 0-1,23 0 0 0,2 0 0 0,-12 0 0 1,-7 0 0-1,20 0 0 0,14 21 0 0,-9-16 0 1,27 37 0-1,-16-37 0 0,0 27 0 0,16-9 0 1,-16 14 0-1,21 10 0 0,0-21 0 0,0 5 0 1,0-7 0-1,0 12 0 0,0 11 0 0,0 0 0 1,0-10 0-1,0 28 0 0,0-12 0 0,9-18 0 1,3 0 0-1,14 23 0 0,0-11 0 0,6-11 0 1,-9 9 0-1,14-30 0 0,20 6 0 1,-7-21 0-1,-11 10 0 0,0 1 0 0,13-6 0 1,-13 6 0-1,1-1 0 0,-5-8 0 0,0-4 0 1,1 2 0-1,2 0 0 0,7 2 0 0,1-4 0 1,-10-8 0-1,1-1 0 0,13 10 0 0,2-3 0 1,2-16 0-1,-1-2 0 0,-4 14 0 0,2 1 0 1,-7-6 0-1,3-3 0 0,-5 0 0 0,-2-2 0 1,-2 0 0-1,20-5 0 0,-3-1 0 0,-3-13 0 1,-8 16 0-1,-2-2 0 0,-20-6 0 0,-2 0 0 1,9 9 0-1,-1-2 0 0,-5-11 0 0,-1 1 0 1,6 13 0-1,1 1 0 0,-2-4 0 0,-1-3 0 1,3 1 0-1,-1 1 0 0,16-13 0 0,-7-9 0 1,10 9 0-1,-10-11 0 0,-14 10 0 0,9 14 0 1,-27 12 0-1,16-10 0 0,-21 16 0 0,0-16 0 1,0 21 0-1,0-21 0 0,0 16 0 0,0-16 0 1,-21 0 0-1,16 16 0 0,-16-16 0 0,10 21 0 1,9 0 0-1,-9 0 0 0,11 0 0 0,0 0 0 1,-21 0 0-1,16 0 0 0,-16 0 0 1</inkml:trace>
    </iact:actionData>
  </iact:action>
</iact:actions>
</file>

<file path=ppt/ink/inkAction13.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55832">
    <iact:property name="dataType"/>
    <iact:actionData xml:id="d0">
      <inkml:trace xmlns:inkml="http://www.w3.org/2003/InkML" xml:id="stk0" contextRef="#ctx0" brushRef="#br0">18932 7221 24575 0,'38'0'0'9,"0"0"0"0,18 0 0 1,8 0 0-1,-15 0 0 1,3 0 0-1,3 0 0 0,1 0-1215 1,5 0 1-1,1 0 0 1,1 0 0-1,2 0 1214 1,-6 0 0-1,1 0 0 0,2 0 0 1,-1 0 0-1,0 0 0 1,-1 0 0-1,-1 0 0 1,0 0 0-1,1 0 0 0,0 0 0 1,5 0 0-1,0 0 0 1,1 0 0-1,0 0 0 1,-1 0 0-1,-5 0 0 0,0 0 0 1,-1 0 0-1,0 0 0 1,1 0 0-1,-1 0 0 1,0 0 0-1,0 0 0 0,-1 0 0 1,-1 0 0-1,7 0 0 1,-2 0 0-1,0 0 0 1,-2 0-20-1,-3 0 1 0,-1 0-1 1,-1 0 1-1,0 0 19 1,12 0 0-1,0 0 0 1,-3 0 235-1,-10 0 1 0,-2 0-1 1,-1 0-235-1,0 0 0 1,-1 0 0-1,-2 0 0 1,6 0 0-1,-1 0 0 0,5 0 0 1,-1 0 0-1,-3 0 0 1,-1 0 1178-1,1 0 0 1,-1 0-1178-1,-5 0 0 0,-2 0 688 1,0 0 1-1,0 0-689 1,1 0 0-1,0 0 248 1,1 0 0-1,1 0-248 0,-2 0 0 1,0 0 0-1,-2 0 0 1,1 0 0-1,1 0 0 1,0 0 0-1,2 0 0 0,-1 0 0 1,-1 0 0-1,0 0 0 1,-1 0 0-1,-1 0 0 1,-8 0 0-1,0 0 0 0,8 0 0 1,1 0 0-1,-9 0 0 1,-1 0 0-1,0 0 0 1,-1 0 0-1,22 0 0 0,-20 0 0 1,-14 0 0-1,9 0 0 1,-27 0 0-1,16 20 0 1,-21-14 0-1,0 15 0 0,0-21 0 1,0 0 0-1,-21 0 0 1,16 0 0-1,-16 0 0 1</inkml:trace>
    </iact:actionData>
  </iact:action>
  <iact:action type="add" startTime="85780">
    <iact:property name="dataType"/>
    <iact:actionData xml:id="d1">
      <inkml:trace xmlns:inkml="http://www.w3.org/2003/InkML" xml:id="stk1" contextRef="#ctx0" brushRef="#br0">15428 12112 24575 0,'47'0'0'8,"0"0"0"1,0 0 0-1,9 0 0 1,5 0 0-1,3 0 0 1,4 0 0-1,-10 0 0 1,4 0 0-1,3 0 0 1,1 0 0-1,0 0 0 1,1 0-1014 0,-6 0 0-1,3 0 1 1,-1 0-1-1,2 0 0 1,-1 0 1-1,-1 0-1 1,-2 0 1014-1,5 0 0 1,-1 0 0-1,0 0 0 1,-2 0 0-1,-1 0 0 1,-1 0 0 0,2 0 0-1,0 0 0 1,-3 0 0-1,-1 0 0 1,-4 0 439-1,16 0 1 1,-6 0-1-1,-2 0-439 1,-11 0 0-1,-1 0 0 1,-3 0 0-1,18 0 0 1,-3 0 635 0,-8 0 0-1,-3 0-635 1,-9 0 0-1,-3 0 0 1,18 0 0-1,-35 0 3786 1,-12 0-3786-1,-22 0 180 1,9 0 1-1,-9 0-1 1,11 0 1 0</inkml:trace>
    </iact:actionData>
  </iact:action>
</iact:actions>
</file>

<file path=ppt/ink/inkAction14.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19:20:37.785"/>
    </inkml:context>
    <inkml:brush xml:id="br0">
      <inkml:brushProperty name="width" value="0.05292" units="cm"/>
      <inkml:brushProperty name="height" value="0.05292" units="cm"/>
      <inkml:brushProperty name="color" value="#FF0000"/>
    </inkml:brush>
  </inkml:definitions>
  <iact:action type="add" startTime="10973">
    <iact:property name="dataType"/>
    <iact:actionData xml:id="d0">
      <inkml:trace xmlns:inkml="http://www.w3.org/2003/InkML" xml:id="stk0" contextRef="#ctx0" brushRef="#br0">11571 8632 24575 0,'47'0'0'13,"11"0"0"1,-15 0 0-1,5 0 0 1,11 0 0 0,2 0 0-1,5 0 0 1,2 0 0 0,-22 0 0-1,0 0 0 1,0 0-346 0,0 0 0-1,0 0 0 1,1 0 346 0,0 0 0-1,0 0 0 1,2 0 0-1,9 0 0 1,1 0 0 0,-1 0 0-1,-2 0 0 1,0 0 0 0,0 0 0-1,2-1 0 1,2 0 0 0,-3 3 0-1,-8 4 0 1,-2 2 0 0,0-1 0-1,1-6 0 1,0-2 0-1,-5 6 170 1,2 16 0 0,-4 0-170-1,0-18 0 1,-3-1 172 0,9 19-172-1,-21-11 0 1,-5-7 0 0,-21 7 0-1,0-10 0 1,0 0 0 0</inkml:trace>
    </iact:actionData>
  </iact:action>
  <iact:action type="add" startTime="12641">
    <iact:property name="dataType"/>
    <iact:actionData xml:id="d1">
      <inkml:trace xmlns:inkml="http://www.w3.org/2003/InkML" xml:id="stk1" contextRef="#ctx0" brushRef="#br0">11947 9337 24575 0,'63'0'0'16,"0"0"0"1,2 0 0 0,3 0 0 0,-8 0 0 0,3 0 0 0,0 0-485-1,-6 0 1 1,-1 0-1 0,1 0 485 0,-2 0 0 0,0 0 0 0,-1 0 0 0,0 0 0-1,0 0 0 1,-2 0 0 0,10-1 0 0,-2 2 236 0,6 9 1 0,-4 1-237 0,-17-9 0-1,-6 1 241 1,8 18-241 0,-16 0 0 0,-28-16 0 0,7 16 0 0,-10-21 0 0</inkml:trace>
    </iact:actionData>
  </iact:action>
</iact:actions>
</file>

<file path=ppt/ink/inkAction15.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51054">
    <iact:property name="dataType"/>
    <iact:actionData xml:id="d0">
      <inkml:trace xmlns:inkml="http://www.w3.org/2003/InkML" xml:id="stk0" contextRef="#ctx0" brushRef="#br0">13664 18439 24575 0,'34'0'0'10,"24"0"0"0,4 0 0 0,-16 0 0 1,0 0 0-1,-10 0 0 0,1 0 0 1,18 0 0-1,2 0 0 0,2 0 0 1,3 0-182-1,-12 0 1 0,2 0 0 1,0 0 181-1,-4 0 0 0,-1 0 0 1,2 0 0-1,4 0 0 0,1 0 0 1,-2 0 0-1,9 0 0 0,1 0 0 1,-10 0 0-1,2 0 0 0,-1 0 0 1,14-1 0-1,-1 2 0 0,-19 2 0 1,1 1 0-1,-1-1 0 0,17-1 0 1,0-1 0-1,0 4 0 0,0 0 0 1,-4-5 0-1,0 0 0 0,4 10 0 1,0 1 0-1,-5-8 0 0,-1 0 0 1,7 7 0-1,-1 0-39 0,-15-9 1 1,1-2 38-1,17 1 0 0,-1 0 0 1,-26 0 0-1,-2 0 0 0,18 0 0 1,1 0 0-1,-9 0 0 0,-2 0 0 1,-3-1 0-1,0 2 270 0,9 9 1 1,-2 1-271-1,-13-8 0 0,-1 0 40 1,10 7 0-1,0 0-40 0,16-10 0 1,-23-1 0-1,1 2 0 0,-4 10 0 1,-2-1 0-1,29-4 0 0,-23 5 0 1,-2-2 0-1,12-9 0 0,-16 0 0 1,0 0 0-1,16 0 0 0,-12 0 0 1,2 0 0-1,23 0 0 0,-18 0 0 1,1 0 0-1,-9 6 0 0,-1-1 0 1,9-4 0-1,2 1 0 0,0 3 0 1,0 0 0-1,1-4 0 0,1-2 0 1,8 1 0-1,1 0 0 0,-5 0 0 1,1 0 0-1,-1 0 0 0,1 0 0 1,4 0 0-1,-1 0 0 0,-9 0 0 1,1 0 0-1,9 0 0 0,-1 0 0 1,-14 0 0-1,0 0 0 0,8 0 0 1,0 0 0-1,-14-1 0 0,-1 2 0 1,10 9 0-1,-1 1 0 0,18-6 0 1,-24 6 0-1,0-1 0 0,-4-9 0 1,1-2 0-1,10 1 0 0,2 0 0 1,5 0 0-1,1 0 0 0,0 0 0 1,-1 0 0-1,5 0 0 0,-1 0 0 1,3 0 0-1,-2 0 0 0,-9 0 0 1,1 0 0-1,12 0 0 0,-1 0 0 1,-17 0 0-1,-2 0 0 0,5 0 0 1,0 0 0-1,0 0 0 0,-2 0 0 1,-9 0 0-1,1 0 0 0,8 0 0 1,1 0 0-1,-3 0 0 0,-2 0 0 1,22 0 0-1,-19-2 0 0,-2 4 0 1,10 19 0-1,-6-18 0 0,0-1 0 1,17 19 0-1,-24-19 0 0,0-4 0 1,11 2 0-1,-17 0 0 0,1 0 0 1,2 0 0-1,-1 0 0 0,28 0 0 1,-24 0 0-1,0 0 0 0,-3 0 0 1,-1 0 0-1,1 0 0 0,1 0 0 1,9 0 0-1,-1 0 0 0,-7 0 0 1,-2 0 0-1,-1 1 0 0,0-2 0 1,5-9 0-1,-2-1 0 0,25 6 0 1,-28-16 0-1,1 0 0 0,4 18 0 1,-2 1 0-1,4-19 0 0,1 20 0 1,0 2 0-1,-1-11 0 0,-3 8 0 1,0 1 0-1,11-10 0 0,-16 11 0 1,0 0 0-1,16 0 0 0,7-20 0 1,-31 14 0-1,16-15 0 0,-37 1 0 1,16 14 0-1,-21-35 0 0,0 25 0 1,0-50 0-1,-9 31 0 0,-3-3 0 1,0-19 0-1,-2-3 0 0,-9-1 0 1,-1 2 0-1,11 4 0 0,0 2 0 1,-4 12 0-1,3 1 0 0,13-1 0 1,-1 4 0-1,-29-5 0 0,29-1 0 1,-2 0 0-1,-37 1 0 0,37 8 0 1,2 0 0-1,-19-2 0 0,21 12 0 1,0-7 0-1,-20 26 0 0,14-16 0 1,-15 21 0-1,21-21 0 0,0 15 0 1,-10-14 0-1,-14-1 0 0,-12-16 0 1,12 12 0-1,1 0 0 0,-14-11 0 1,-7-6 0-1,-14 37 0 0,28-10 0 1,-2-2 0-1,-22 4 0 0,-5 3 0 1,0 3 0-1,-2-2 0 0,18-4 0 1,-1-3 0-1,-2 3-220 0,-6 10 0 1,-3 4 0-1,2-4 220 0,5-9 0 1,1-4 0-1,-1 2 0 0,-6 7 0 1,-2 3 0-1,1 0 0 0,0-3 0 1,0-1 0-1,0-1 0 0,1-2 0 1,-1 0 0-1,0 2-347 0,-7 6 1 1,0 4 0-1,0-4 346 0,6-10 0 1,0-4 0-1,-2 5 0 0,8 9 0 1,-3 3 0-1,0 1 0 0,3-4 0 1,-7-10 0-1,1-4 0 0,-1 5 0 1,7 8 0-1,-2 4 0 0,-1 0 0 1,2-1 0-1,-13-6 0 0,1-1 0 1,-1 2 0-1,14 4 0 0,0 2 0 1,-1 1 0-1,1 0 0 0,-2-1 0 1,-1 0 0-1,1 0 0 0,0 0 0 1,1 0 0-1,1 0 0 0,0 0 0 1,-1 0 0-1,-1 0 0 0,-1 0 0 1,0 0 0-1,0 0-344 0,0 0 0 1,0 0 0-1,0 0 1 0,0 0 343 1,0 0 0-1,0 0 0 0,0 0 0 1,0 0 0-1,-11 0 0 0,1 0 0 1,0 0 0-1,-3 0 0 0,0 0 0 1,2 0 0-1,4 0 0 0,1 0 0 1,0 0-267-1,0 0 1 0,-1 0 0 1,1 0 266-1,1 0 0 0,-1 0 0 1,1 0 0-1,3 0 0 0,0 0 0 1,1 0 0-1,-1 0 0 0,0 0 0 1,0 0 0-1,0-1 0 0,0 0 0 1,0 3 0-1,0 4 0 0,0 2 0 1,1-1 0-1,5-6 0 0,2-1 0 1,-1 4 0-1,-5 7 0 0,-1 5 0 1,2-1 0-1,4-6 0 0,0-1 0 1,0 1 0-1,-6 3 0 0,-2 1 0 1,1-2 0-1,4-2 0 0,-1-2 0 1,1 1 0-1,-3 3 0 0,-1 0 0 1,2-2 33-1,8-7 0 0,1-2 1 1,0 3-34-1,-9 10 0 0,-1 4 0 1,1-5 0-1,6-8 0 0,0-4 0 1,-2 1 0-1,-12 6 0 0,-2 1 0 1,1-2 25-1,5-5 0 0,1-2 0 1,-1 1-25-1,-5 6 0 0,-1 3 0 1,3-3 0-1,11-4 0 0,2-1 0 1,-1 1 0-1,-5 5 0 0,-1 1 0 1,2-2 0-1,4-4 0 0,1-3 0 1,-2 0 0-1,-12 1 0 0,-2 0 0 1,1 0 0-1,9 3 0 0,0 2 0 1,0-2 0-1,-9-3 0 0,-1-1 0 1,5 4 636-1,1 13 0 0,2 0-636 1,10-13 0-1,-1-3 0 0,3 2 433 1,-1 9 1-1,2-1-434 0,0-10 0 1,0 0 256-1,2 10 1 0,2 1-257 1,-12-6 985-1,-7 16-985 0,10 0 61 1,10-16-61-1,-7 16 0 0,7-11 0 1,-10-7 0-1,11 8 0 0,12-11 0 1,14 20 0-1,-11-14 0 0,16 15 0 1,-16-21 0-1,21 0 0 0,0 20 0 1,0-14 0-1,0 36 0 0,0-27 0 1,-21 30 0-1,16-9 0 0,-6-2 0 1,1 0 0-1,10 8 0 0,0 23 0 1,0-28 0-1,0 10 0 0,0-11 0 1,0 30 0-1,0-24 0 0,0 15 0 1,0 8 0-1,21-23 0 0,-16 16 0 1,16-14 0-1,0-7 0 0,-6 10 0 1,9 0 0-1,-14-11 0 0,11-12 0 1,5 7 0-1,0-25 0 0,16 35 0 1,-37-35 0-1,27 35 0 0,-9-35 0 1,14 25 0-1,10-28 0 0,-10 7 0 1,7-10 0-1,-7 21 0 0,-11-16 0 1,15 16 0-1,-14-21 0 0,9 0 0 1,9 0 0-1,-9 21 0 0,11-16 0 1,-10 16 0-1,-14-21 0 0,9 0 0 1,-6 0 0-1,0 0 0 0,16 0 0 1,-37 0 0-1,16 0 0 0,-21 0 0 1,10 0 0-1,-7 0 0 0,7 0 0 1,-10 0 0-1,0 0 0 0,21 0 0 1,-15 0 0-1,14-21 0 0,-20 16 0 1,21-16 0-1,-15 0 0 0,14 16 0 1,-20-16 0-1,0 11 0 0,0 7 0 1,0-28 0-1,0 25 0 0,0-15 0 1,0 1 0-1,0 14 0 0,0-15 0 1,0 1 0-1,0 14 0 0,0-15 0 1,0 21 0-1,0 0 0 0,0 0 0 1</inkml:trace>
    </iact:actionData>
  </iact:action>
</iact:actions>
</file>

<file path=ppt/ink/inkAction16.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34757">
    <iact:property name="dataType"/>
    <iact:actionData xml:id="d0">
      <inkml:trace xmlns:inkml="http://www.w3.org/2003/InkML" xml:id="stk0" contextRef="#ctx0" brushRef="#br0">9713 8420 24575 0,'50'0'0'30,"-1"0"0"1,-4 0 0 0,2 0 0 0,-3 0 0 0,4 0 0 0,-2 0 0 0,19 0 0 0,-2 0 0-1,-2 0 0 1,-1 0 0 0,4 0 0 0,0 0 0 0,-9 0 0 0,-3 0 0 0,-10 0 0 0,-1 0 0-1,1 0 0 1,-5 0 0 0,-8 0 0 0,23 0 0 0,-47 0 0 0,16 0 0 0,-21 0 0 0</inkml:trace>
    </iact:actionData>
  </iact:action>
  <iact:action type="add" startTime="51704">
    <iact:property name="dataType"/>
    <iact:actionData xml:id="d1">
      <inkml:trace xmlns:inkml="http://www.w3.org/2003/InkML" xml:id="stk1" contextRef="#ctx0" brushRef="#br0">12418 9713 24575 0,'55'0'0'27,"-14"0"0"1,-3 0 0 0,3 0 0 0,-6 0 0 0,0 0 0 0,12 0 0 0,0 0 0-1,2 0 0 1,-1 0 0 0,-1 0 0 0,0 0 0 0,1 0 0 0,-4 0 0 0,8 0 0 0,13 0 0-1,-28 0 0 1,10 0 0 0,-10 0 0 0,-14 0 0 0,-13 0 0 0,-10 0 0 0,0 0 0 0</inkml:trace>
    </iact:actionData>
  </iact:action>
  <iact:action type="add" startTime="54717">
    <iact:property name="dataType"/>
    <iact:actionData xml:id="d2">
      <inkml:trace xmlns:inkml="http://www.w3.org/2003/InkML" xml:id="stk2" contextRef="#ctx0" brushRef="#br0">9219 10866 24575 0,'41'0'0'23,"-1"0"0"0,6 0 0 0,2 0 0 0,5 0 0 0,1 0 0 0,9 0 0 0,3 0-295 0,-20 0 0 0,2 0 1 0,-1 0 294 0,20 0 0 1,-1 0 0-1,-1 0 0 0,-2 0 145 0,-14 0 0 0,-4 0-145 0,-9 0 0 0,-1 0 147 0,22 0-147 0,-20 0 0 0,-14 0 0 0,-12 0 0 0,-11 0 0 1</inkml:trace>
    </iact:actionData>
  </iact:action>
  <iact:action type="add" startTime="65440">
    <iact:property name="dataType"/>
    <iact:actionData xml:id="d3">
      <inkml:trace xmlns:inkml="http://www.w3.org/2003/InkML" xml:id="stk3" contextRef="#ctx0" brushRef="#br0">9995 12206 24575 0,'47'0'0'23,"11"0"0"1,-14 0 0 0,3 0 0 0,12 0 0 0,3 0 0 0,4 0 0-1,1 0 0 1,-21 0 0 0,0 0 0 0,0 0 0 0,20 0 0 0,-4 0 0-1,-12 0 0 1,0 0 0 0,8 0 0 0,-4 0 0 0,-2 0 0 0,14 0 0-1,-30 0 0 1,-10 0 0 0,16 0 0 0,-37 0 0 0,16 0 0 0</inkml:trace>
    </iact:actionData>
  </iact:action>
  <iact:action type="add" startTime="74839">
    <iact:property name="dataType"/>
    <iact:actionData xml:id="d4">
      <inkml:trace xmlns:inkml="http://www.w3.org/2003/InkML" xml:id="stk4" contextRef="#ctx0" brushRef="#br0">9055 13523 24575 0,'38'0'0'20,"-1"0"0"1,21 0 0 0,6 0 0-1,5 0 0 1,-19 0 0 0,-1 0 0-1,15 0 0 1,1 0 0 0,-7 0 0-1,1 0 0 1,5 0 0 0,0 0 0 0,-3 0 0-1,-2 0 0 1,1 0 0 0,-2 0 0-1,-10 0 0 1,-2 0 0 0,-10 0 0-1,-1 0 0 1,22 0 0 0,-31 0 0-1,-5 0 0 1,-21 0 0 0,0 0 0 0</inkml:trace>
    </iact:actionData>
  </iact:action>
  <iact:action type="add" startTime="79692">
    <iact:property name="dataType"/>
    <iact:actionData xml:id="d5">
      <inkml:trace xmlns:inkml="http://www.w3.org/2003/InkML" xml:id="stk5" contextRef="#ctx0" brushRef="#br0">8725 14817 24575 0,'46'0'0'17,"0"0"0"0,6 0 0 1,3 0 0-1,-10 0 0 1,3 0 0-1,0 0-310 1,3 0 1-1,1 0 0 1,-1 0 309-1,-2 0 0 1,-2 0 0-1,1 0 0 1,-1 0 0-1,0 0 0 1,-3 0 152-1,11 0 1 1,-2 0-153-1,-5 0 0 1,-2 0 77-1,-10 0 0 1,-2 0-77-1,24 0 0 1,-11 0 0-1,-21 0 0 1,-5 0 0-1,-21 0 0 1</inkml:trace>
    </iact:actionData>
  </iact:action>
</iact:actions>
</file>

<file path=ppt/ink/inkAction17.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6849">
    <iact:property name="dataType"/>
    <iact:actionData xml:id="d0">
      <inkml:trace xmlns:inkml="http://www.w3.org/2003/InkML" xml:id="stk0" contextRef="#ctx0" brushRef="#br0">11736 6468 24575 0,'39'0'0'12,"0"0"0"0,21 0 0 1,8 0 0-1,-19 0 0 1,4 0 0-1,1 0 0 0,2 0-1236 1,5 0 0-1,1 0 0 1,3 0 0-1,0 0 1236 1,-4 0 0-1,1 0 0 0,2 0 0 1,0 0 0-1,-1 0-351 1,-1 0 0-1,-1 0 0 1,1 0 0-1,-1 0 0 0,1 0 351 1,2 0 0-1,1 0 0 1,-1 0 0-1,0 0 0 0,-2 0 0 1,6 0 0-1,-1 0 0 1,-2 0 0-1,-1 0 193 1,-4 0 1-1,-1 0 0 0,-1 0-1 1,-5 0-193-1,-2 0 0 1,-3 0 0-1,-3 0 0 1,9 0 0-1,-4 0 0 0,-13 0 0 1,-6 0 0-1,-5 0 0 1,-5 0 0-1,-21 0 0 1</inkml:trace>
    </iact:actionData>
  </iact:action>
  <iact:action type="add" startTime="8872">
    <iact:property name="dataType"/>
    <iact:actionData xml:id="d1">
      <inkml:trace xmlns:inkml="http://www.w3.org/2003/InkML" xml:id="stk1" contextRef="#ctx0" brushRef="#br0">10536 8091 24575 0,'0'57'0'20,"0"-13"0"0,0 4 0 0,0 0 0 0,0 3 0 0,0 12 0 0,0 2 0 0,0-19 0 1,0 0 0-1,0 0 0 0,0 22 0 0,0-2 0 0,0-5 0 0,0-2 0 0,0 1 0 0,0-8 0 1,0-10 0-1,0 10 0 0,0-49 0 0,0 28 0 0,0-25 0 0,0 15 0 0,0-21 0 0,0 0 0 1,-21 0 0-1,16-21 0 0,-26-16 0 0,19 3 0 0,0-3 0 0,-5 1 0 0,-2-1 0 0,-5-8 0 1,1-1 0-1,3 9 0 0,3 1 0 0,6-1 0 0,-1 3 0 0,-20-2 0 0,27-6 0 0,-16 36 0 1,21 6 0-1,0 6 0 0,0 36 0 0,0-37 0 0,0 16 0 0,0 0 0 0,0-6 0 0,0 9 0 1,0 7 0-1,21-5 0 0,-16 32 0 0,27-9 0 0,-30 9 0 0,30-1 0 0,-6-7 0 0,-3-21 0 1,1 0 0-1,2 18 0 0,5-21 0 0,-28 15 0 0,7-35 0 0,-10 25 0 0,21-28 0 0,-16 7 0 1,16-10 0-1,-21 0 0 0,21 0 0 0,-16-10 0 0,37 7 0 0,-16-28 0 0,1-16 0 0,4-6 0 1,-8-4 0-1,-7 13 0 0,26 7 0 0,-37-21 0 0,37 9 0 0,-39 9 0 0,-1 1 0 0,29-2 0 1,-28-25 0-1,28 30 0 0,-25-11 0 0,15 20 0 0,-1 7 0 0,-14 20 0 0,15 0 0 0,-21 0 0 1</inkml:trace>
    </iact:actionData>
  </iact:action>
  <iact:action type="add" startTime="57948">
    <iact:property name="dataType"/>
    <iact:actionData xml:id="d2">
      <inkml:trace xmlns:inkml="http://www.w3.org/2003/InkML" xml:id="stk2" contextRef="#ctx0" brushRef="#br0">20179 7009 24575 0,'67'0'0'7,"-1"0"0"0,-10 0 0 0,4 0 0 0,4 0 0 0,-7 0 0 0,5 0 0 0,2 0 0 0,2 0 0 0,-1 0-1215 0,-7 0 1 0,1 0 0 0,1 0-1 0,1 0 1 0,0 0 0 0,1 0 1214 1,-5 0 0-1,2 0 0 0,0 0 0 0,1 0 0 0,-1 0 0 0,1 0 0 0,-1 0 0 0,8 0 0 0,-1 0 0 0,1 0 0 0,-1 0 0 0,1 0 0 0,-1 0 0 0,-7 0 0 0,-1 0 0 1,1 0 0-1,-1 0 0 0,0 0 0 0,0 0 0 0,0 0 0 0,6 0 0 0,0 0 0 0,0 0 0 0,-1 0 0 0,0 0 0 0,1 0 0 0,-1 0 0 0,0 0 0 0,0 0 0 0,0 0 0 1,0 0 0-1,-2 0-74 0,7 0 1 0,-1 0-1 0,-1 0 1 0,-1 0-1 0,-2 0 74 0,-7 0 0 0,-1 0 0 0,0 0 0 0,-2 0 0 0,0 0 147 0,9 0 1 0,0 0 0 0,-1 0 0 1,-3 0-148-1,8 0 0 0,-2 0 0 0,-3 0-23 0,-12 0 0 0,-1 0 0 0,-2 0 23 0,20 0 0 0,-9 0 3282 0,-15 0-3282 0,21 0 2330 0,-58 0-2330 0,16 0 0 0,-21 0 0 0,0 0 0 1</inkml:trace>
    </iact:actionData>
  </iact:action>
  <iact:action type="add" startTime="66205">
    <iact:property name="dataType"/>
    <iact:actionData xml:id="d3">
      <inkml:trace xmlns:inkml="http://www.w3.org/2003/InkML" xml:id="stk3" contextRef="#ctx0" brushRef="#br0">21002 11901 24575 0,'39'0'0'11,"0"0"0"1,22 0 0 0,6 0 0 0,-10 0 0-1,4 0 0 1,2 0-1125 0,-7 0 1 0,2 0 0-1,2 0 0 1,1 0 1124 0,-7 0 0 0,2 0 0-1,1 0 0 1,-1 0 0 0,1 0 0 0,-2 0 0-1,0 0 0 1,0 0 0 0,0 0 0 0,2 0 0-1,4 0 0 1,3 0 0 0,0 0 0 0,-1 0 0-1,-2 0 0 1,7 0 0 0,-3 0 0 0,0 0 0-1,1 0 0 1,-11 0 0 0,2 0 0 0,-1 0 0-1,-1 0 0 1,-1 0 0 0,5 0 0 0,-2 0 0-1,-1 0 0 1,-1 0 21 0,-1 0 0 0,0 0 0-1,-2 0 0 1,0 0-21 0,12 0 0 0,-2 0 0-1,-2 0 171 1,-11 0 1 0,-2 0-1 0,0 0-171-1,6 0 0 1,1 0 0 0,-1 0 0 0,14 0 0-1,-1 0 0 1,-19 0 0 0,0 0 0 0,0 0 0-1,3 0 0 1,0 0 0 0,-1 0 0 0,13 0 0-1,-1 0 0 1,-12 0 0 0,1 0 0 0,0 0 0-1,-3 0 0 1,0 0 0 0,0 0 0 0,20 0 0-1,-1 0-54 1,-7 0 1 0,0 0 53 0,4 0 0-1,-3 0 1087 1,-20 0 1 0,-2 0-1088 0,9-2 0-1,-2 4 1114 1,12 19-1114 0,-10-16 585 0,-10 16-585-1,-14-21 0 1,-12 0 0 0,-11 0 0 0</inkml:trace>
    </iact:actionData>
  </iact:action>
  <iact:action type="add" startTime="90481">
    <iact:property name="dataType"/>
    <iact:actionData xml:id="d4">
      <inkml:trace xmlns:inkml="http://www.w3.org/2003/InkML" xml:id="stk4" contextRef="#ctx0" brushRef="#br0">14652 14394 24575 0,'41'0'0'12,"-1"0"0"1,16 0 0 0,3 0 0 0,-4 0 0 0,2 0-456 0,1 0 0 0,5 0 0 0,-3 0 456 0,4 0 0 0,0 0 0 0,-3 0 0 0,5 0 0 0,-2 0 0 0,-15 0 0 0,-1 0 0 0,1 0 0 0,8 0 0 0,2 0 0 0,0 0 0 0,-3 0 0 0,-1 0 0 0,-1 0 0 0,-6 0 0 0,-1 0 0-1,1 0 0 1,5 0 0 0,1 0 0 0,-1 0 0 0,-5 0 0 0,-1 0 0 0,1 0 0 0,6 0 0 0,2 0 0 0,-1 0 0 0,0 0 0 0,0 0 0 0,0 0 0 0,0 0 0 0,0 0 0 0,-1 0 0 0,-2 0 0 0,0 0 0 0,-2 0 0 0,-1 0 0 0,-2 0 0 0,-1 0 223 0,8 0 0 0,-1 0-223 0,-1 0 0-1,-2 0 226 1,12 0-226 0,-22 0 0 0,-1 0 0 0,10 0 0 0,9 0 696 0,-11 0-696 0,10 0 0 0,-7 0 0 0,-16 0 0 0,0 0 0 0,16 0 0 0,-12 0 0 0,2 0 0 0,23 0 0 0,-28 0 0 0,0 0 0 0,-1 0 0 0,0 0 0 0,2 0 0 0,-1 0 0 0,28 0 0 0,-25 0 0 0,2 0 0-1,-5 0 0 1,0 0 0 0,1 0 0 0,2 0 0 0,7 0 0 0,1 0 0 0,-9 0 0 0,-1 0 0 0,10 0 0 0,0 0 0 0,-10 0 0 0,1 0 0 0,9 0 0 0,-1 0 0 0,18 0 0 0,-23 0 0 0,-2 0 0 0,12 0 0 0,-13 0 0 0,5 0 0 0,-37 0 0 0,-5 0 0 0,-5 0 0 0,-16 0 0 0</inkml:trace>
    </iact:actionData>
  </iact:action>
  <iact:action type="add" startTime="96253">
    <iact:property name="dataType"/>
    <iact:actionData xml:id="d5">
      <inkml:trace xmlns:inkml="http://www.w3.org/2003/InkML" xml:id="stk5" contextRef="#ctx0" brushRef="#br0">9501 16675 24575 0,'27'0'0'17,"-6"0"0"0,-1 0 0 0,-14 0 0 1,25 0 0-1,13 0 0 0,-2 0 0 1,6 0 0-1,4 0 0 0,-15 0 0 1,1 0 0-1,19 0 0 0,1 0 0 1,-4 0 0-1,-1 0 0 0,5 0 0 0,2 0 0 1,-15 0 0-1,2 0 0 0,0 0-274 1,19 0 1-1,1 0 273 0,-14 0 0 1,2 0 0-1,-1 0 0 0,13 0 0 1,-1 0 0-1,-20 0 0 0,1 0 0 1,-1 0 0-1,18 0 0 0,0 0 0 0,-4 0 0 1,0 0 0-1,0 0 0 0,-3 0 0 1,-9 0 0-1,-1 0 0 0,4 0 0 1,-1 0 0-1,-6 0 0 0,-1 0 0 1,-1-1 0-1,-1 2 0 0,0 9 0 0,-3 1 547 1,11-6-547-1,9 16 0 0,-22-21 0 1,-12 0 0-1,7 0 0 0,-25 0 0 1,14 0 0-1,-20 0 0 0,0 0 0 1,0 21 0-1,0-16 0 0,0 16 0 1</inkml:trace>
    </iact:actionData>
  </iact:action>
</iact:actions>
</file>

<file path=ppt/ink/inkAction18.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6034">
    <iact:property name="dataType"/>
    <iact:actionData xml:id="d0">
      <inkml:trace xmlns:inkml="http://www.w3.org/2003/InkML" xml:id="stk0" contextRef="#ctx0" brushRef="#br0">24436 8632 24575 0,'0'0'0'113</inkml:trace>
    </iact:actionData>
  </iact:action>
</iact:actions>
</file>

<file path=ppt/ink/inkAction19.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28105">
    <iact:property name="dataType"/>
    <iact:actionData xml:id="d0">
      <inkml:trace xmlns:inkml="http://www.w3.org/2003/InkML" xml:id="stk0" contextRef="#ctx0" brushRef="#br0">17968 5739 24575 0,'47'0'0'26,"11"0"0"0,-25 0 0 0,4 0 0 0,19 0 0 0,3 0 0 0,-3 0 0 0,1 0 0 0,-12 0 0 0,2 0 0 0,-1 0 0 0,19 0 0 0,-2 0 0 0,-2 0 0 1,-2 0 0-1,-5 0 0 0,-1 0 0 0,0 0 0 0,-4 0 0 0,14 0 0 0,-22 0 0 0,-4 0 0 0,-8 0 0 0,24 0 0 0,-27 0 0 0,0 0 0 0,-5 0 0 1</inkml:trace>
    </iact:actionData>
  </iact:action>
  <iact:action type="add" startTime="34802">
    <iact:property name="dataType"/>
    <iact:actionData xml:id="d1">
      <inkml:trace xmlns:inkml="http://www.w3.org/2003/InkML" xml:id="stk1" contextRef="#ctx0" brushRef="#br0">21425 6962 24575 0,'27'0'0'23,"38"0"0"1,-22 0 0 0,6 0 0 0,3 0-669 0,8 0 0 0,3 0 0 0,-1 0 669-1,-4-1 0 1,-2 0 0 0,0 3 0 0,-3 4 0 0,-1 2 0 0,-3-1 323 0,13-6 0-1,-9 3-323 1,-3 17 331 0,2 0-331 0,-47-16 0 0,37 16 0 0,-37-21 0 0,16 0 0 0</inkml:trace>
    </iact:actionData>
  </iact:action>
  <iact:action type="add" startTime="37830">
    <iact:property name="dataType"/>
    <iact:actionData xml:id="d2">
      <inkml:trace xmlns:inkml="http://www.w3.org/2003/InkML" xml:id="stk2" contextRef="#ctx0" brushRef="#br0">19873 8302 24575 0,'42'0'0'25,"0"0"0"0,13 0 0 0,2 0 0 0,3 0 0 0,0 0 0 0,6 0 0 0,2 0 0 1,-22 0 0-1,0 0 0 0,0 0 0 0,19 0 0 0,-2 0 0 0,-2 0 0 0,-2 0 0 0,-4 0 0 1,-2 0 0-1,-11 0 0 0,-3 0 0 0,18 0 0 0,-31 0 0 0,-5 0 0 0,-21 0 0 0,0 0 0 1</inkml:trace>
    </iact:actionData>
  </iact:action>
  <iact:action type="add" startTime="43296">
    <iact:property name="dataType"/>
    <iact:actionData xml:id="d3">
      <inkml:trace xmlns:inkml="http://www.w3.org/2003/InkML" xml:id="stk3" contextRef="#ctx0" brushRef="#br0">19262 9502 24575 0,'40'0'0'24,"1"0"0"1,4 0 0-1,4 0 0 1,13 0 0 0,4 0 0-1,-1 0 0 1,3 0-362 0,-15 0 0-1,3 0 0 1,-3 0 362 0,14 0 0-1,-1 0 0 1,-19 0 0-1,0 0 0 1,-2 0 177 0,11 0 1-1,-5 0-178 1,-13 0 0 0,-3 0 180-1,30 0-180 1,-28 0 0 0,-11 21 0-1,-5-16 0 1,-21 16 0 0</inkml:trace>
    </iact:actionData>
  </iact:action>
  <iact:action type="add" startTime="51155">
    <iact:property name="dataType"/>
    <iact:actionData xml:id="d4">
      <inkml:trace xmlns:inkml="http://www.w3.org/2003/InkML" xml:id="stk4" contextRef="#ctx0" brushRef="#br0">21872 11736 24575 0,'58'0'0'28,"-13"0"0"1,1 0 0 0,-7 0 0 0,1 0 0 0,21 0 0 0,0 0 0 0,-17 0 0 0,-1 0 0 0,14 0 0 0,1 0 0 0,-10 0 0 0,0 0 0 0,11 0 0 0,-3 0 0-1,-17 0 0 1,-2 0 0 0,4 0 0 0,-4 0 0 0,0 0 0 0,7 0 0 0,-28 0 0 0,5 0 0 0,-21 21 0 0,0-16 0 0,0 16 0 0,0-21 0 0,0 0 0 0,0 0 0 0</inkml:trace>
    </iact:actionData>
  </iact:action>
  <iact:action type="add" startTime="57617">
    <iact:property name="dataType"/>
    <iact:actionData xml:id="d5">
      <inkml:trace xmlns:inkml="http://www.w3.org/2003/InkML" xml:id="stk5" contextRef="#ctx0" brushRef="#br0">25988 13124 24575 0,'55'0'0'50,"-13"0"0"1,-8 0 0 0,0 0 0-1,2 0 0 1,9 0 0 0,-30 0 0 0,27 0 0-1,-37 0 0 1,48 10 0 0,-20-8 0 0,4-1 0-1,11 4 0 1,3 0 0 0,13-4 0 0,0-2 0-1,-10 1 0 1,0 0 0 0,4 0 0-1,-1 0 0 1,-19 0 0 0,-1 0 0 0,9 0 0-1,-3 0 0 1,7 0 0 0,7 0 0 0,-30 0 0-1,14 0 0 1,-35 21 0 0,14-16 0 0,-20 16 0-1,0-21 0 1,0 0 0 0,0 0 0 0</inkml:trace>
    </iact:actionData>
  </iact:action>
</iact:actions>
</file>

<file path=ppt/ink/inkAction20.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12704">
    <iact:property name="dataType"/>
    <iact:actionData xml:id="d0">
      <inkml:trace xmlns:inkml="http://www.w3.org/2003/InkML" xml:id="stk0" contextRef="#ctx0" brushRef="#br0">10677 14323 24575 0,'13'0'0'11,"40"0"0"0,-14 0 0 1,5 0 0-1,4 0 0 1,4 0 0-1,3 0-934 0,-8 0 1 1,3 0-1-1,1 0 1 1,2 0 933-1,9 0 0 0,2 0 0 1,1 0 0-1,0 0-434 1,0 1 1-1,1-1-1 1,0 0 1-1,1-1 433 0,-9-2 0 1,0-1 0-1,1-2 0 1,0 2 0-1,-1 0 0 0,-2 3 0 1,-1 1 0-1,-1 0 0 1,0-1 0-1,-1-2-76 1,10-6 0-1,-1-2 0 0,0-1 0 1,-1 2 76-1,1 5 0 1,0 1 0-1,-1 2 0 0,-3-3 0 1,9-1 0-1,-4-2 0 1,1-1-277-1,2-2 0 1,-1-1 1-1,0 4 276 0,-6 5 0 1,0 3 0-1,-2-3 389 1,-7-3 0-1,-2-3 0 0,0 3-389 1,2 5 0-1,1 2 0 1,-3-1 0-1,12 0 0 1,-2 0 1064-1,-5 0 0 0,1 0-1064 1,4 0 0-1,-1 0 884 1,-9 0 1-1,1 0-885 0,8 0 0 1,1 0 567-1,-10 0 1 1,0 0-568-1,10 0 0 1,-1 0 201-1,-13 0 1 0,-1 0-202 1,-3 0 0-1,1 0 0 1,-1 0 0-1,-2 0 0 0,4 0 0 1,1 0 0-1,0 0 0 1,-1 0 0-1,-8 0 0 1,0 0 0-1,2 0 0 0,30 0 0 1,-25 21 0-1,-2-18 0 1,1 0 0-1,9 18 0 0,-15-15 0 1,0-2 0-1,16-1 0 1,-10 12 0-1,-2 1 0 1,4-11 0-1,-7 6 0 0,-4-1 0 1,-16-10 0-1,27 0 0 1,-37 21 0-1,16-16 0 0,-21 16 0 1,-21-21 0-1,16-21 0 1,-16 16 0-1,21-16 0 1</inkml:trace>
    </iact:actionData>
  </iact:action>
</iact:actions>
</file>

<file path=ppt/ink/inkAction2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12536">
    <iact:property name="dataType"/>
    <iact:actionData xml:id="d0">
      <inkml:trace xmlns:inkml="http://www.w3.org/2003/InkML" xml:id="stk0" contextRef="#ctx0" brushRef="#br0">7855 7644 24575 0,'54'0'0'16,"-1"0"0"1,-6 0 0-1,2 0 0 1,4 0 0-1,5 0 0 1,5 0 0-1,1 0 0 1,0 0-775-1,-4 0 1 1,1 0 0-1,-1 0-1 1,-1 0 775-1,-2 0 0 1,0 0 0-1,-2 0 0 1,-2 0 0-1,5 0 0 1,-4 0 0-1,-1 0 488 1,13 0 1-1,-4 0-489 1,-18 0 0-1,-5 0 509 1,19 0-509-1,-35 10 0 1,-12-7 0-1,-11 7 0 1</inkml:trace>
    </iact:actionData>
  </iact:action>
  <iact:action type="add" startTime="13913">
    <iact:property name="dataType"/>
    <iact:actionData xml:id="d1">
      <inkml:trace xmlns:inkml="http://www.w3.org/2003/InkML" xml:id="stk1" contextRef="#ctx0" brushRef="#br0">9549 8843 24575 0,'56'0'0'10,"0"0"0"1,-11 0 0 0,3 0 0 0,3 0 0 0,-2 0 0 0,4 0 0-1,1 0 0 1,1 0-1187 0,5 0 1 0,2 0 0 0,1 0-1 0,1 0 1187 0,-8 0 0-1,2 0 0 1,1 0 0 0,1 0 0 0,-1 0 0 0,2 0 0 0,1 0 0-1,0 0 0 1,0 0 0 0,0 0 0 0,-2 0 0 0,0 0 0 0,0 0 0 0,-1 0 0-1,-1 0 0 1,-3 0 0 0,0 0 0 0,-1 0 0 0,-1 0 0 0,0 0-85 0,9 0 0-1,-1-1 0 1,0 1 0 0,-2 1 85 0,-7 3 0 0,0 2 0 0,-2 1 0-1,-1-3 330 1,13-2 1 0,-2-2 0 0,-4 3-331 0,6 13 0 0,-6 0 0 0,-8-15 0-1,-7 0 0 1,-13 10 2309 0,25-11-2309 0,-69 0 0 0,32 0 0 0,-37 0 0 0</inkml:trace>
    </iact:actionData>
  </iact:action>
  <iact:action type="add" startTime="15892">
    <iact:property name="dataType"/>
    <iact:actionData xml:id="d2">
      <inkml:trace xmlns:inkml="http://www.w3.org/2003/InkML" xml:id="stk2" contextRef="#ctx0" brushRef="#br0">9172 10160 24575 0,'47'0'0'18,"11"0"0"0,-24 0 0 0,2 0 0 1,20 0 0-1,3 0 0 0,6 0 0 0,4 0-494 1,-16 1 0-1,2-1 1 0,1-1 493 0,6-2 0 1,0-1 0-1,0 1 0 0,-5 2 0 0,-1 0 0 1,1 0 0-1,-2-2 0 0,0-1 0 1,-1 1 101-1,-6 2 1 0,-2 1-1 0,-1 1-101 1,10-1 0-1,-3 0 0 0,-4 0 0 0,-2 0 0 1,-10 0 0-1,-2 0 0 0,24 0 0 0,-11 0 279 1,-21 0 1-1,-5 0 0 0,-21 0-1 1</inkml:trace>
    </iact:actionData>
  </iact:action>
  <iact:action type="add" startTime="22369">
    <iact:property name="dataType"/>
    <iact:actionData xml:id="d3">
      <inkml:trace xmlns:inkml="http://www.w3.org/2003/InkML" xml:id="stk3" contextRef="#ctx0" brushRef="#br0">9925 11242 24575 0,'57'0'0'13,"-18"0"0"1,3 0 0 0,10 0 0 0,3 0 0-1,-10 0 0 1,3 0 0 0,1 0-709 0,7 0 1-1,3 0 0 1,1 0 708 0,-1 0 0 0,1 0 0 0,1 0 0-1,-10 0 0 1,2 0 0 0,0 0 0 0,-1 0 0-1,-1 0 0 1,-1 0 0 0,0 0 0 0,0 0 0-1,14 0 0 1,0 0 0 0,-1 0 0 0,0 0 0 0,0 0 0-1,-3 0 0 1,-10 0 0 0,-2 0 0 0,-3 0 341-1,11 0 1 1,-5 0-342 0,-9 0 0 0,-5 0 350-1,10 0-350 1,-21 0 0 0,-5 0 0 0,-21 0 0 0</inkml:trace>
    </iact:actionData>
  </iact:action>
  <iact:action type="add" startTime="24303">
    <iact:property name="dataType"/>
    <iact:actionData xml:id="d4">
      <inkml:trace xmlns:inkml="http://www.w3.org/2003/InkML" xml:id="stk4" contextRef="#ctx0" brushRef="#br0">8749 12536 24575 0,'47'0'0'16,"-9"0"0"0,2 0 0 0,-2 0 0 1,0 0 0-1,8 0 0 0,2 0 0 0,8 0 0 1,1 0 0-1,2 0 0 0,2 0 0 0,5 0 0 1,1 0 0-1,-21 0 0 0,1 0 0 0,-1 0 0 1,13 0 0-1,-1 0 0 0,7 0 0 0,-2 0 0 1,-12 0 0-1,-3 0 0 0,0 0 0 0,-4 0 0 1,13 0 0-1,-10 0 0 0,-20 0 0 0,-7 21 0 1,-20-16 0-1,0 16 0 0,0-21 0 1</inkml:trace>
    </iact:actionData>
  </iact:action>
  <iact:action type="add" startTime="25588">
    <iact:property name="dataType"/>
    <iact:actionData xml:id="d5">
      <inkml:trace xmlns:inkml="http://www.w3.org/2003/InkML" xml:id="stk5" contextRef="#ctx0" brushRef="#br0">8961 13665 24575 0,'52'0'0'19,"0"0"0"0,1 0 0 0,1 0 0 0,-9 0 0 0,2 0 0 0,0 0-432 0,0 0 1 0,1 0-1 0,0 0 432 0,7 0 0 0,0 0 0 0,0 0 0 0,-2 0 0 0,-2 0 0 0,-1 0 0 0,12 0 0 0,-4 0 211 0,2 0 0 0,-7 0-211 0,-11 0 215 0,20 0-215 0,-56 0 0 0,14 0 0 0,-20 0 658 0,0 10-658 0,0-7 0 0,0 7 0 0,0-10 0 1</inkml:trace>
    </iact:actionData>
  </iact:action>
  <iact:action type="add" startTime="27376">
    <iact:property name="dataType"/>
    <iact:actionData xml:id="d6">
      <inkml:trace xmlns:inkml="http://www.w3.org/2003/InkML" xml:id="stk6" contextRef="#ctx0" brushRef="#br0">7714 14723 24575 0,'47'0'0'14,"-10"0"0"1,5 0 0 0,9 0 0 0,5 0 0 0,-10 0 0 0,2 0 0 0,1 0-661 0,5 0 0 0,1 0 1 0,1 0 660 0,5 0 0 0,1 0 0 0,1 0 0 0,0 0 0 0,1 0 0 0,-1 0 0 0,1 0 0-1,0 0 0 1,-1 0 0 0,0 0 0 0,0 0 0 0,-3 0 0 0,9 0 0 0,-5 0 319 0,-15 0 0 0,-4 0-319 0,20 0 328 0,-49 0-328 0,5 21 0 0,-21-16 0 0,0 16 1016 0,0-21-1016 0,0 0 0 0,0 0 0 0</inkml:trace>
    </iact:actionData>
  </iact:action>
  <iact:action type="add" startTime="29622">
    <iact:property name="dataType"/>
    <iact:actionData xml:id="d7">
      <inkml:trace xmlns:inkml="http://www.w3.org/2003/InkML" xml:id="stk7" contextRef="#ctx0" brushRef="#br0">7432 16134 24575 0,'57'0'0'12,"1"0"0"0,7 0 0 0,-11 0 0 0,2 0 0 1,4 0-1101-1,-1 0 1 0,3 0 0 0,1 0 0 0,1 0 1100 1,-10 0 0-1,0 0 0 0,1 0 0 0,-1 0 0 0,1 0 0 1,0 0 0-1,0 0 0 0,0 0 0 0,-1 0 0 1,-1 0 0-1,6 0 0 0,-2 0 0 0,-1 0 0 0,-1 0 381 1,10 0 0-1,-2 0 0 0,-5 0-381 0,-2 0 0 0,-5 0 152 1,-9 0 0-1,-6 0 1 0,-10 0-1 0,-5 0 1 1</inkml:trace>
    </iact:actionData>
  </iact:action>
</iact:actions>
</file>

<file path=ppt/ink/inkAction22.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14631">
    <iact:property name="dataType"/>
    <iact:actionData xml:id="d0">
      <inkml:trace xmlns:inkml="http://www.w3.org/2003/InkML" xml:id="stk0" contextRef="#ctx0" brushRef="#br0">10583 6068 24575 0,'42'0'0'16,"0"0"0"0,18 0 0 0,3 0 0 0,-3 0 0 0,3 0-560 0,-10 0 0 0,2 0 0 0,1 0 560 0,-1 0 0 0,0 0 0 0,0 0 0 0,0 0 0 0,0 0 0 0,-1 0 0 0,1 0 0 0,0 0 0 0,0 0 0 0,0 0 0 0,-1 0 0 0,2 0 0 0,2 0 0 0,1 0 0 0,-1 0 0 0,-8 0 0 0,-2 0 0 0,0 0 85 0,2 1 0 0,1 0 0 0,-3-3-85 0,12-8 0 0,-2-1 173 0,-5 9 1 0,1-1-174 0,4-8 0 0,-1 1 0 0,-8 9 0 0,-1 2 0 0,-1-1 0 0,0 0 424 0,-11 0 0 0,-2 0-424 0,24 0 230 0,-32 0-230 0,16 0 0 0,-37 0 0 0,16 0 0 1</inkml:trace>
    </iact:actionData>
  </iact:action>
  <iact:action type="add" startTime="34355">
    <iact:property name="dataType"/>
    <iact:actionData xml:id="d1">
      <inkml:trace xmlns:inkml="http://www.w3.org/2003/InkML" xml:id="stk1" contextRef="#ctx0" brushRef="#br0">10960 9784 24575 0,'46'0'0'13,"0"0"0"0,0 0 0 0,14 0 0 0,2 0 0 0,2 0 0 1,-14 0 0-1,1 0 0 0,1 0 0 0,1 0-793 0,5 0 1 0,1 0 0 1,1 0-1-1,-2 0 793 0,-2 0 0 0,0 0 0 0,-1 0 0 0,0 0 0 1,-1 0 0-1,-1 0 0 0,0 0 0 0,-1 0 0 0,12 0 0 0,0 0 0 1,-1 0 94-1,0 0 0 0,0 0 0 0,-4 0-94 0,11 0 0 0,-6 0 340 1,-15 0 1-1,-4 0-341 0,20 0 0 0,-49 0 0 0,5 0 0 0,-21 0 0 1</inkml:trace>
    </iact:actionData>
  </iact:action>
</iact:actions>
</file>

<file path=ppt/ink/inkAction23.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09-24T20:09:31.081"/>
    </inkml:context>
    <inkml:brush xml:id="br0">
      <inkml:brushProperty name="width" value="0.05292" units="cm"/>
      <inkml:brushProperty name="height" value="0.05292" units="cm"/>
      <inkml:brushProperty name="color" value="#FF0000"/>
    </inkml:brush>
  </inkml:definitions>
  <iact:action type="add" startTime="29485">
    <iact:property name="dataType"/>
    <iact:actionData xml:id="d0">
      <inkml:trace xmlns:inkml="http://www.w3.org/2003/InkML" xml:id="stk0" contextRef="#ctx0" brushRef="#br0">9666 15781 24575 0,'49'0'0'17,"0"0"0"0,-1 0 0 0,-2 0 0 0,-1 0 0 0,3 0 0 0,13 0 0 0,3 0 0 0,-4 0 0 0,3 0 0 0,-3 0 0 1,5 0 0-1,-7 0 0 0,-6 0 0 0,-7 0 0 0,-14 0 0 0,-26 0 0 0,37 0 0 0,-37 0 0 0,16 0 0 0,-21 0 0 1</inkml:trace>
    </iact:actionData>
  </iact:action>
  <iact:action type="add" startTime="30908">
    <iact:property name="dataType"/>
    <iact:actionData xml:id="d1">
      <inkml:trace xmlns:inkml="http://www.w3.org/2003/InkML" xml:id="stk1" contextRef="#ctx0" brushRef="#br0">20249 15523 24575 0,'-26'0'0'7,"47"0"0"1,24 0 0 0,15 0 0 0,-9 0 0 0,6 0 0 0,5 0 0 0,0 0-1311 0,-2 0 0 0,1 0 1 0,2 0-1 0,2 0 0 0,0 0 1311 0,-4 0 0 0,2 0 0 0,1 0 0 0,0 0 0 0,0 0 0 0,-1 0 0 0,-3 0 0 0,1 0 0 0,-1 0 0-1,-1 0 0 1,-1 0 0 0,-1 0 13 0,3 0 1 0,-2 0 0 0,-1 0 0 0,-1 0 0 0,-2 0-14 0,7 0 0 0,-2 0 0 0,-2 0 0 0,-4 0 466 0,-2 0 0 0,-3 0 0 0,-3 0-466 0,11 0 0 0,-8 0 0 0,-1 0 0 0,-26 0 0 0,-21 0 0 0,0 0 0 0</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Illustration 1–1 Pathways Commission visualization: "THIS is accounting!"</a:t>
            </a:r>
          </a:p>
          <a:p>
            <a:endParaRPr lang="en-US" dirty="0"/>
          </a:p>
          <a:p>
            <a:r>
              <a:rPr lang="en-US" sz="1200" b="0" i="0" u="none" strike="noStrike" kern="1200" baseline="0" dirty="0">
                <a:solidFill>
                  <a:schemeClr val="tx1"/>
                </a:solidFill>
                <a:latin typeface="+mn-lt"/>
                <a:ea typeface="+mn-ea"/>
                <a:cs typeface="+mn-cs"/>
              </a:rPr>
              <a:t>Think of accounting as a special “language” that companies like Target use to communicate financial information to help people inside and outside of the business to make decisions. The Pathways Commission of the American Accounting Association developed an illustration to help visualize this important role of accounting. As shown in the illustration, accounting provides useful information about economic activity to help produce good decisions and foster a prosperous society. Economic activity is complex, and decisions have real consequences, so critical thinking and many judgments are needed to produce the most useful accounting information possible.</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This book focuses on </a:t>
            </a:r>
            <a:r>
              <a:rPr lang="en-US" sz="1200" b="1" i="0" u="none" strike="noStrike" kern="1200" baseline="0" dirty="0">
                <a:solidFill>
                  <a:schemeClr val="tx1"/>
                </a:solidFill>
                <a:latin typeface="+mn-lt"/>
                <a:ea typeface="+mn-ea"/>
                <a:cs typeface="+mn-cs"/>
              </a:rPr>
              <a:t>financial accounting</a:t>
            </a:r>
            <a:r>
              <a:rPr lang="en-US" sz="1200" b="0" i="0" u="none" strike="noStrike" kern="1200" baseline="0" dirty="0">
                <a:solidFill>
                  <a:schemeClr val="tx1"/>
                </a:solidFill>
                <a:latin typeface="+mn-lt"/>
                <a:ea typeface="+mn-ea"/>
                <a:cs typeface="+mn-cs"/>
              </a:rPr>
              <a:t>, which is chiefly concerned with providing financial information to various </a:t>
            </a:r>
            <a:r>
              <a:rPr lang="en-US" sz="1200" b="0" i="1" u="none" strike="noStrike" kern="1200" baseline="0" dirty="0">
                <a:solidFill>
                  <a:schemeClr val="tx1"/>
                </a:solidFill>
                <a:latin typeface="+mn-lt"/>
                <a:ea typeface="+mn-ea"/>
                <a:cs typeface="+mn-cs"/>
              </a:rPr>
              <a:t>external </a:t>
            </a:r>
            <a:r>
              <a:rPr lang="en-US" sz="1200" b="0" i="0" u="none" strike="noStrike" kern="1200" baseline="0" dirty="0">
                <a:solidFill>
                  <a:schemeClr val="tx1"/>
                </a:solidFill>
                <a:latin typeface="+mn-lt"/>
                <a:ea typeface="+mn-ea"/>
                <a:cs typeface="+mn-cs"/>
              </a:rPr>
              <a:t>users.</a:t>
            </a:r>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3</a:t>
            </a:fld>
            <a:endParaRPr lang="en-US" dirty="0"/>
          </a:p>
        </p:txBody>
      </p:sp>
    </p:spTree>
    <p:extLst>
      <p:ext uri="{BB962C8B-B14F-4D97-AF65-F5344CB8AC3E}">
        <p14:creationId xmlns:p14="http://schemas.microsoft.com/office/powerpoint/2010/main" val="1343881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z="1200" b="0" i="0" u="none" strike="noStrike" kern="1200" baseline="0" dirty="0">
                <a:solidFill>
                  <a:schemeClr val="tx1"/>
                </a:solidFill>
                <a:latin typeface="+mn-lt"/>
                <a:ea typeface="+mn-ea"/>
                <a:cs typeface="+mn-cs"/>
              </a:rPr>
              <a:t>The primary focus of financial accounting is on the financial information provided by </a:t>
            </a:r>
            <a:r>
              <a:rPr lang="en-US" sz="1200" b="0" i="1" u="none" strike="noStrike" kern="1200" baseline="0" dirty="0">
                <a:solidFill>
                  <a:schemeClr val="tx1"/>
                </a:solidFill>
                <a:latin typeface="+mn-lt"/>
                <a:ea typeface="+mn-ea"/>
                <a:cs typeface="+mn-cs"/>
              </a:rPr>
              <a:t>profit-oriented companies </a:t>
            </a:r>
            <a:r>
              <a:rPr lang="en-US" sz="1200" b="0" i="0" u="none" strike="noStrike" kern="1200" baseline="0" dirty="0">
                <a:solidFill>
                  <a:schemeClr val="tx1"/>
                </a:solidFill>
                <a:latin typeface="+mn-lt"/>
                <a:ea typeface="+mn-ea"/>
                <a:cs typeface="+mn-cs"/>
              </a:rPr>
              <a:t>to their </a:t>
            </a:r>
            <a:r>
              <a:rPr lang="en-US" sz="1200" b="0" i="1" u="none" strike="noStrike" kern="1200" baseline="0" dirty="0">
                <a:solidFill>
                  <a:schemeClr val="tx1"/>
                </a:solidFill>
                <a:latin typeface="+mn-lt"/>
                <a:ea typeface="+mn-ea"/>
                <a:cs typeface="+mn-cs"/>
              </a:rPr>
              <a:t>present and potential investors and creditors</a:t>
            </a:r>
            <a:r>
              <a:rPr lang="en-US" sz="1200" b="0" i="0" u="none" strike="noStrike" kern="1200" baseline="0" dirty="0">
                <a:solidFill>
                  <a:schemeClr val="tx1"/>
                </a:solidFill>
                <a:latin typeface="+mn-lt"/>
                <a:ea typeface="+mn-ea"/>
                <a:cs typeface="+mn-cs"/>
              </a:rPr>
              <a:t>. One external user group, often referred to as </a:t>
            </a:r>
            <a:r>
              <a:rPr lang="en-US" sz="1200" b="0" i="1" u="none" strike="noStrike" kern="1200" baseline="0" dirty="0">
                <a:solidFill>
                  <a:schemeClr val="tx1"/>
                </a:solidFill>
                <a:latin typeface="+mn-lt"/>
                <a:ea typeface="+mn-ea"/>
                <a:cs typeface="+mn-cs"/>
              </a:rPr>
              <a:t>financial intermediaries, </a:t>
            </a:r>
            <a:r>
              <a:rPr lang="en-US" sz="1200" b="0" i="0" u="none" strike="noStrike" kern="1200" baseline="0" dirty="0">
                <a:solidFill>
                  <a:schemeClr val="tx1"/>
                </a:solidFill>
                <a:latin typeface="+mn-lt"/>
                <a:ea typeface="+mn-ea"/>
                <a:cs typeface="+mn-cs"/>
              </a:rPr>
              <a:t>includes financial analysts, stockbrokers, mutual fund managers, and credit rating organizations. These users provide advice to investors and creditors and/or make investment-credit decisions on their behalf.</a:t>
            </a:r>
          </a:p>
          <a:p>
            <a:endParaRPr lang="en-IN" sz="14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Investors and creditors use many different kinds of information before supplying capital to businesses. They might learn about a</a:t>
            </a:r>
            <a:r>
              <a:rPr lang="en-US" sz="1400" baseline="0" dirty="0"/>
              <a:t> company’s products or its management, and consider its competitors and the health of the economy more generally. </a:t>
            </a:r>
            <a:r>
              <a:rPr lang="en-US" sz="1400" dirty="0"/>
              <a:t>Financial information is a key component of their information set.</a:t>
            </a:r>
            <a:endParaRPr lang="en-IN" sz="1400" dirty="0"/>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4</a:t>
            </a:fld>
            <a:endParaRPr lang="en-IN" dirty="0">
              <a:cs typeface="Arial" charset="0"/>
            </a:endParaRPr>
          </a:p>
        </p:txBody>
      </p:sp>
    </p:spTree>
    <p:extLst>
      <p:ext uri="{BB962C8B-B14F-4D97-AF65-F5344CB8AC3E}">
        <p14:creationId xmlns:p14="http://schemas.microsoft.com/office/powerpoint/2010/main" val="253248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The primary means of conveying financial information to investors, creditors, and other external users is through financial</a:t>
            </a:r>
            <a:r>
              <a:rPr lang="en-US" baseline="0" dirty="0"/>
              <a:t> </a:t>
            </a:r>
            <a:r>
              <a:rPr lang="en-US" dirty="0"/>
              <a:t>statements and related disclosure notes. The financial statements most frequently provided are (1) the balance sheet, also called the statement of financial position, (2) the income statement, also called the statement of operations, along with the statement of comprehensive income, (3) the statement of cash flows, and (4) the statement of shareholders’ equity.</a:t>
            </a:r>
          </a:p>
          <a:p>
            <a:endParaRPr lang="en-US" dirty="0"/>
          </a:p>
          <a:p>
            <a:r>
              <a:rPr lang="en-US" dirty="0"/>
              <a:t>The</a:t>
            </a:r>
            <a:r>
              <a:rPr lang="en-US" baseline="0" dirty="0"/>
              <a:t> entire process of providing the financial information to external users is called financial reporting.</a:t>
            </a:r>
          </a:p>
          <a:p>
            <a:endParaRPr lang="en-US" baseline="0" dirty="0"/>
          </a:p>
          <a:p>
            <a:r>
              <a:rPr lang="en-US" sz="1200" b="0" i="0" u="none" strike="noStrike" kern="1200" baseline="0" dirty="0">
                <a:solidFill>
                  <a:schemeClr val="tx1"/>
                </a:solidFill>
                <a:latin typeface="+mn-lt"/>
                <a:ea typeface="+mn-ea"/>
                <a:cs typeface="+mn-cs"/>
              </a:rPr>
              <a:t>As we progress through the chapters, we will review and expand our knowledge of the information in these financial statements, the way the elements in these statements are measured, and the concepts underlying these measurements and related disclosures.</a:t>
            </a:r>
            <a:endParaRPr lang="en-US" dirty="0"/>
          </a:p>
        </p:txBody>
      </p:sp>
      <p:sp>
        <p:nvSpPr>
          <p:cNvPr id="18435" name="Slide Number Placeholder 3"/>
          <p:cNvSpPr>
            <a:spLocks noGrp="1"/>
          </p:cNvSpPr>
          <p:nvPr>
            <p:ph type="sldNum" sz="quarter" idx="5"/>
          </p:nvPr>
        </p:nvSpPr>
        <p:spPr bwMode="auto">
          <a:xfrm>
            <a:off x="4149080" y="8686800"/>
            <a:ext cx="29718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5</a:t>
            </a:fld>
            <a:endParaRPr lang="en-IN" dirty="0">
              <a:cs typeface="Arial" charset="0"/>
            </a:endParaRPr>
          </a:p>
        </p:txBody>
      </p:sp>
    </p:spTree>
    <p:extLst>
      <p:ext uri="{BB962C8B-B14F-4D97-AF65-F5344CB8AC3E}">
        <p14:creationId xmlns:p14="http://schemas.microsoft.com/office/powerpoint/2010/main" val="253248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The primary means of conveying financial information to investors, creditors, and other external users is through financial</a:t>
            </a:r>
            <a:r>
              <a:rPr lang="en-US" baseline="0" dirty="0"/>
              <a:t> </a:t>
            </a:r>
            <a:r>
              <a:rPr lang="en-US" dirty="0"/>
              <a:t>statements and related disclosure notes. The financial statements most frequently provided are (1) the balance sheet, also called the statement of financial position, (2) the income statement, also called the statement of operations, along with the statement of comprehensive income, (3) the statement of cash flows, and (4) the statement of shareholders’ equity.</a:t>
            </a:r>
          </a:p>
          <a:p>
            <a:endParaRPr lang="en-US" dirty="0"/>
          </a:p>
          <a:p>
            <a:r>
              <a:rPr lang="en-US" dirty="0"/>
              <a:t>The</a:t>
            </a:r>
            <a:r>
              <a:rPr lang="en-US" baseline="0" dirty="0"/>
              <a:t> entire process of providing the financial information to external users is called financial reporting.</a:t>
            </a:r>
          </a:p>
          <a:p>
            <a:endParaRPr lang="en-US" baseline="0" dirty="0"/>
          </a:p>
          <a:p>
            <a:r>
              <a:rPr lang="en-US" sz="1200" b="0" i="0" u="none" strike="noStrike" kern="1200" baseline="0" dirty="0">
                <a:solidFill>
                  <a:schemeClr val="tx1"/>
                </a:solidFill>
                <a:latin typeface="+mn-lt"/>
                <a:ea typeface="+mn-ea"/>
                <a:cs typeface="+mn-cs"/>
              </a:rPr>
              <a:t>As we progress through the chapters, we will review and expand our knowledge of the information in these financial statements, the way the elements in these statements are measured, and the concepts underlying these measurements and related disclosures.</a:t>
            </a:r>
            <a:endParaRPr lang="en-US" dirty="0"/>
          </a:p>
        </p:txBody>
      </p:sp>
      <p:sp>
        <p:nvSpPr>
          <p:cNvPr id="18435" name="Slide Number Placeholder 3"/>
          <p:cNvSpPr>
            <a:spLocks noGrp="1"/>
          </p:cNvSpPr>
          <p:nvPr>
            <p:ph type="sldNum" sz="quarter" idx="5"/>
          </p:nvPr>
        </p:nvSpPr>
        <p:spPr bwMode="auto">
          <a:xfrm>
            <a:off x="4149080" y="8686800"/>
            <a:ext cx="29718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6</a:t>
            </a:fld>
            <a:endParaRPr lang="en-IN" dirty="0">
              <a:cs typeface="Arial" charset="0"/>
            </a:endParaRPr>
          </a:p>
        </p:txBody>
      </p:sp>
    </p:spTree>
    <p:extLst>
      <p:ext uri="{BB962C8B-B14F-4D97-AF65-F5344CB8AC3E}">
        <p14:creationId xmlns:p14="http://schemas.microsoft.com/office/powerpoint/2010/main" val="4170009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In the United States, we have a highly developed free-enterprise economy with the majority of productive resources privately owned rather than government owned. For the economy to operate efficiently, these resources should be allocated to private enterprises that will use them best to provide the goods and services desired by society, and not to enterprises that will waste them. The mechanisms that foster this efficient allocation of resources are the </a:t>
            </a:r>
            <a:r>
              <a:rPr lang="en-US" i="1" dirty="0"/>
              <a:t>capital markets</a:t>
            </a:r>
            <a:r>
              <a:rPr lang="en-US" dirty="0"/>
              <a:t>. We can think of the capital markets simply as a composite of all investors and creditors.</a:t>
            </a:r>
          </a:p>
          <a:p>
            <a:endParaRPr lang="en-US" dirty="0"/>
          </a:p>
          <a:p>
            <a:r>
              <a:rPr lang="en-US" dirty="0"/>
              <a:t>Businesses go to the capital markets to get the cash necessary for them to function. The three primary forms of business organization are the sole proprietorship, the partnership, and the corporation. In the United States, sole proprietorships and partnerships outnumber corporations. However, the dominant form of business organization, in terms of the ownership of productive resources, is the </a:t>
            </a:r>
            <a:r>
              <a:rPr lang="en-US" i="1" dirty="0"/>
              <a:t>corporation</a:t>
            </a:r>
            <a:r>
              <a:rPr lang="en-US" dirty="0"/>
              <a:t>. Investors provide resources, usually cash, to a corporation in exchange for an ownership interest, that is, shares of stock. Creditors lend cash to the corporation, either by making individual loans or by purchasing publicly traded debt such as bonds.</a:t>
            </a:r>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7</a:t>
            </a:fld>
            <a:endParaRPr lang="en-IN" dirty="0">
              <a:cs typeface="Arial" charset="0"/>
            </a:endParaRPr>
          </a:p>
        </p:txBody>
      </p:sp>
    </p:spTree>
    <p:extLst>
      <p:ext uri="{BB962C8B-B14F-4D97-AF65-F5344CB8AC3E}">
        <p14:creationId xmlns:p14="http://schemas.microsoft.com/office/powerpoint/2010/main" val="253248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Investors and creditors are willing to provide capital to a corporation by</a:t>
            </a:r>
            <a:r>
              <a:rPr lang="en-US" baseline="0" dirty="0"/>
              <a:t> </a:t>
            </a:r>
            <a:r>
              <a:rPr lang="en-US" dirty="0"/>
              <a:t>buying stocks or bonds only if they expect to receive a return</a:t>
            </a:r>
            <a:r>
              <a:rPr lang="en-US" baseline="0" dirty="0"/>
              <a:t> on their investment. In other words, they want to receive </a:t>
            </a:r>
            <a:r>
              <a:rPr lang="en-US" dirty="0"/>
              <a:t>more cash from the corporation at some future date</a:t>
            </a:r>
            <a:r>
              <a:rPr lang="en-US" baseline="0" dirty="0"/>
              <a:t> </a:t>
            </a:r>
            <a:r>
              <a:rPr lang="en-US" dirty="0"/>
              <a:t>than they invest in the corporation.</a:t>
            </a:r>
          </a:p>
          <a:p>
            <a:endParaRPr lang="en-US" b="0" dirty="0"/>
          </a:p>
          <a:p>
            <a:r>
              <a:rPr lang="en-US" dirty="0"/>
              <a:t>A corporation’s shareholders will receive cash from their investment through the ultimate sale of the ownership shares of stock. In addition, many corporations distribute cash to their shareholders in the form of periodic dividends.</a:t>
            </a:r>
          </a:p>
          <a:p>
            <a:endParaRPr lang="en-US" dirty="0"/>
          </a:p>
          <a:p>
            <a:r>
              <a:rPr lang="en-US" dirty="0"/>
              <a:t>When</a:t>
            </a:r>
            <a:r>
              <a:rPr lang="en-US" baseline="0" dirty="0"/>
              <a:t> contemplating whether to purchase or retain an investment in a company, shareholders will weigh the rate of return against the uncertainty or risk that they will realize that return.</a:t>
            </a:r>
            <a:endParaRPr lang="en-US" dirty="0"/>
          </a:p>
          <a:p>
            <a:endParaRPr lang="en-US" dirty="0"/>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8</a:t>
            </a:fld>
            <a:endParaRPr lang="en-IN" dirty="0">
              <a:cs typeface="Arial" charset="0"/>
            </a:endParaRPr>
          </a:p>
        </p:txBody>
      </p:sp>
    </p:spTree>
    <p:extLst>
      <p:ext uri="{BB962C8B-B14F-4D97-AF65-F5344CB8AC3E}">
        <p14:creationId xmlns:p14="http://schemas.microsoft.com/office/powerpoint/2010/main" val="253248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Investors and creditors are willing to provide capital to a corporation by</a:t>
            </a:r>
            <a:r>
              <a:rPr lang="en-US" baseline="0" dirty="0"/>
              <a:t> </a:t>
            </a:r>
            <a:r>
              <a:rPr lang="en-US" dirty="0"/>
              <a:t>buying stocks or bonds only if they expect to receive a return</a:t>
            </a:r>
            <a:r>
              <a:rPr lang="en-US" baseline="0" dirty="0"/>
              <a:t> on their investment. In other words, they want to receive </a:t>
            </a:r>
            <a:r>
              <a:rPr lang="en-US" dirty="0"/>
              <a:t>more cash from the corporation at some future date</a:t>
            </a:r>
            <a:r>
              <a:rPr lang="en-US" baseline="0" dirty="0"/>
              <a:t> </a:t>
            </a:r>
            <a:r>
              <a:rPr lang="en-US" dirty="0"/>
              <a:t>than they invest in the corporation.</a:t>
            </a:r>
          </a:p>
          <a:p>
            <a:endParaRPr lang="en-US" b="0" dirty="0"/>
          </a:p>
          <a:p>
            <a:r>
              <a:rPr lang="en-US" dirty="0"/>
              <a:t>A corporation’s shareholders will receive cash from their investment through the ultimate sale of the ownership shares of stock. In addition, many corporations distribute cash to their shareholders in the form of periodic dividends.</a:t>
            </a:r>
          </a:p>
          <a:p>
            <a:endParaRPr lang="en-US" dirty="0"/>
          </a:p>
          <a:p>
            <a:r>
              <a:rPr lang="en-US" dirty="0"/>
              <a:t>When</a:t>
            </a:r>
            <a:r>
              <a:rPr lang="en-US" baseline="0" dirty="0"/>
              <a:t> contemplating whether to purchase or retain an investment in a company, shareholders will weigh the rate of return against the uncertainty or risk that they will realize that return.</a:t>
            </a:r>
            <a:endParaRPr lang="en-US" dirty="0"/>
          </a:p>
          <a:p>
            <a:endParaRPr lang="en-US" dirty="0"/>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9</a:t>
            </a:fld>
            <a:endParaRPr lang="en-IN" dirty="0">
              <a:cs typeface="Arial" charset="0"/>
            </a:endParaRPr>
          </a:p>
        </p:txBody>
      </p:sp>
    </p:spTree>
    <p:extLst>
      <p:ext uri="{BB962C8B-B14F-4D97-AF65-F5344CB8AC3E}">
        <p14:creationId xmlns:p14="http://schemas.microsoft.com/office/powerpoint/2010/main" val="4062522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a:t>In summary, the primary objective of financial accounting is to provide investors and creditors with information that will help them make investment and credit decisions. That information should help investors and creditors evaluate the </a:t>
            </a:r>
            <a:r>
              <a:rPr lang="en-US" i="1" dirty="0"/>
              <a:t>amounts, timing,</a:t>
            </a:r>
            <a:r>
              <a:rPr lang="en-US" dirty="0"/>
              <a:t> and </a:t>
            </a:r>
            <a:r>
              <a:rPr lang="en-US" i="1" dirty="0"/>
              <a:t>uncertainty</a:t>
            </a:r>
            <a:r>
              <a:rPr lang="en-US" dirty="0"/>
              <a:t> of the enterprise’s future cash receipts and disbursements. The better this information is, the more efficient will be investor and creditor resource allocation decisions. But financial accounting doesn’t only benefit companies and their investors and creditors. By providing key information to capital market participants, financial accounting plays a vital role that helps direct society’s resources to the companies that will utilize those resources most effectively.</a:t>
            </a:r>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11</a:t>
            </a:fld>
            <a:endParaRPr lang="en-IN" dirty="0">
              <a:cs typeface="Arial" charset="0"/>
            </a:endParaRPr>
          </a:p>
        </p:txBody>
      </p:sp>
    </p:spTree>
    <p:extLst>
      <p:ext uri="{BB962C8B-B14F-4D97-AF65-F5344CB8AC3E}">
        <p14:creationId xmlns:p14="http://schemas.microsoft.com/office/powerpoint/2010/main" val="2532480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xfrm>
            <a:off x="381000" y="685800"/>
            <a:ext cx="6096000" cy="3429000"/>
          </a:xfrm>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0" dirty="0"/>
              <a:t>Cash basis accounting </a:t>
            </a:r>
            <a:r>
              <a:rPr lang="en-US" dirty="0"/>
              <a:t>produces a measure called </a:t>
            </a:r>
            <a:r>
              <a:rPr lang="en-US" i="1" dirty="0"/>
              <a:t>net operating cash flow</a:t>
            </a:r>
            <a:r>
              <a:rPr lang="en-US" dirty="0"/>
              <a:t>. This measure is the difference between cash receipts and cash payments from transactions related to providing goods and services to customers during a reporting period.</a:t>
            </a:r>
          </a:p>
          <a:p>
            <a:endParaRPr lang="en-US" dirty="0"/>
          </a:p>
          <a:p>
            <a:r>
              <a:rPr lang="en-US" dirty="0"/>
              <a:t>Over the life of a company, net operating cash flow definitely is the measure of concern. However, over short periods of time, operating cash flows may not be indicative of the company’s long-run cash-generating ability. Sometimes a company pays or receives cash in one period that relates to performance in multiple periods. For example, in one period a company receives cash that relates to prior period sales, or makes advance payments for costs related to future periods.</a:t>
            </a:r>
          </a:p>
          <a:p>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Accrual-basis accounting doesn’t focus only on cash flows. Instead, it also reflects other resources provided and consumed by operations during a period. </a:t>
            </a:r>
            <a:r>
              <a:rPr lang="en-US" b="0" dirty="0"/>
              <a:t>The accrual accounting model’s measure of resources provided by business operations is called revenues, and the measure of resources sacrificed to produce revenues is called expenses. The difference between revenues and expenses is net income, or net loss if expenses are greater than revenues.</a:t>
            </a:r>
          </a:p>
          <a:p>
            <a:endParaRPr lang="en-US" b="0" dirty="0"/>
          </a:p>
          <a:p>
            <a:endParaRPr lang="en-US" b="0" dirty="0"/>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A0773F0-8481-4117-9EE2-632B30AC2177}" type="slidenum">
              <a:rPr lang="en-IN">
                <a:cs typeface="Arial" charset="0"/>
              </a:rPr>
              <a:pPr fontAlgn="base">
                <a:spcBef>
                  <a:spcPct val="0"/>
                </a:spcBef>
                <a:spcAft>
                  <a:spcPct val="0"/>
                </a:spcAft>
              </a:pPr>
              <a:t>12</a:t>
            </a:fld>
            <a:endParaRPr lang="en-IN" dirty="0">
              <a:cs typeface="Arial" charset="0"/>
            </a:endParaRPr>
          </a:p>
        </p:txBody>
      </p:sp>
    </p:spTree>
    <p:extLst>
      <p:ext uri="{BB962C8B-B14F-4D97-AF65-F5344CB8AC3E}">
        <p14:creationId xmlns:p14="http://schemas.microsoft.com/office/powerpoint/2010/main" val="253248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Illustration 1–3 Cash-Basis Accounting</a:t>
            </a:r>
          </a:p>
          <a:p>
            <a:endParaRPr lang="en-US" dirty="0"/>
          </a:p>
          <a:p>
            <a:r>
              <a:rPr lang="en-US" dirty="0"/>
              <a:t>Notice that the prepayment of rent is</a:t>
            </a:r>
            <a:r>
              <a:rPr lang="en-US" baseline="0" dirty="0"/>
              <a:t> only shown in year 1. There is no charge against net operating cash flows in years two and three due to rent, because the whole amount was paid in year 1.</a:t>
            </a:r>
          </a:p>
        </p:txBody>
      </p:sp>
      <p:sp>
        <p:nvSpPr>
          <p:cNvPr id="4" name="Slide Number Placeholder 3"/>
          <p:cNvSpPr>
            <a:spLocks noGrp="1"/>
          </p:cNvSpPr>
          <p:nvPr>
            <p:ph type="sldNum" sz="quarter" idx="10"/>
          </p:nvPr>
        </p:nvSpPr>
        <p:spPr/>
        <p:txBody>
          <a:bodyPr/>
          <a:lstStyle/>
          <a:p>
            <a:fld id="{20C6E16D-CAFA-4AA7-B962-802FFC832C12}" type="slidenum">
              <a:rPr lang="en-US" smtClean="0"/>
              <a:t>13</a:t>
            </a:fld>
            <a:endParaRPr lang="en-US" dirty="0"/>
          </a:p>
        </p:txBody>
      </p:sp>
    </p:spTree>
    <p:extLst>
      <p:ext uri="{BB962C8B-B14F-4D97-AF65-F5344CB8AC3E}">
        <p14:creationId xmlns:p14="http://schemas.microsoft.com/office/powerpoint/2010/main" val="797684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Illustration 1–4 Accrual Accounting</a:t>
            </a:r>
          </a:p>
          <a:p>
            <a:endParaRPr lang="en-US" dirty="0"/>
          </a:p>
          <a:p>
            <a:r>
              <a:rPr lang="en-US" dirty="0"/>
              <a:t>Notice that even though</a:t>
            </a:r>
            <a:r>
              <a:rPr lang="en-US" baseline="0" dirty="0"/>
              <a:t> the rent was paid in year 1, there is a charge against net income in years 2 and 3 because of rent expense. One third of the rent prepayment is a rent expense each year under accrual accounting.</a:t>
            </a:r>
          </a:p>
          <a:p>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While this example is somewhat simplistic, it allows us to see the motivation for using the accrual accounting model. Accrual income attempts to measure the resource inflows and outflows generated by operations during the reporting period, which may not correspond to cash inflows and outflows. Does this mean that information about cash flows from operating activities is not useful? No. Indeed, one of the basic financial statements—the statement of cash flows—reports information about cash flows from operating, investing, and financing activities, and provides important information to investors and</a:t>
            </a:r>
            <a:r>
              <a:rPr lang="en-US" baseline="0" dirty="0"/>
              <a:t> </a:t>
            </a:r>
            <a:r>
              <a:rPr lang="en-US" dirty="0"/>
              <a:t>creditors. Focusing on accrual accounting as well as cash flows provides a more complete view of a company and its operations.</a:t>
            </a: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14</a:t>
            </a:fld>
            <a:endParaRPr lang="en-US" dirty="0"/>
          </a:p>
        </p:txBody>
      </p:sp>
    </p:spTree>
    <p:extLst>
      <p:ext uri="{BB962C8B-B14F-4D97-AF65-F5344CB8AC3E}">
        <p14:creationId xmlns:p14="http://schemas.microsoft.com/office/powerpoint/2010/main" val="3711707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Accrual accounting is the financial reporting model used by the majority of profit-oriented companies and by many not-for-profit companies. The fact that companies use the same model is important to investors and creditors, allowing them to </a:t>
            </a:r>
            <a:r>
              <a:rPr lang="en-US" i="1" dirty="0"/>
              <a:t>compare</a:t>
            </a:r>
            <a:r>
              <a:rPr lang="en-US" dirty="0"/>
              <a:t> financial information among companies. To facilitate these comparisons, financial accounting employs a body of standards known as </a:t>
            </a:r>
            <a:r>
              <a:rPr lang="en-US" i="1" dirty="0"/>
              <a:t>generally accepted accounting principles</a:t>
            </a:r>
            <a:r>
              <a:rPr lang="en-US" dirty="0"/>
              <a:t>, often abbreviated as </a:t>
            </a:r>
            <a:r>
              <a:rPr lang="en-US" i="1" dirty="0"/>
              <a:t>GAAP</a:t>
            </a:r>
            <a:r>
              <a:rPr lang="en-US" dirty="0"/>
              <a:t> (and pronounced </a:t>
            </a:r>
            <a:r>
              <a:rPr lang="en-US" i="1" dirty="0"/>
              <a:t>gap</a:t>
            </a:r>
            <a:r>
              <a:rPr lang="en-US" dirty="0"/>
              <a:t>). GAAP is a dynamic set of both broad and specific guidelines that companies should follow when measuring and reporting the information in their financial statements and related notes. The more important concepts underlying GAAP are discussed in a subsequent section of this chapter and revisited throughout this book in the context of particular accounting topics.</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15</a:t>
            </a:fld>
            <a:endParaRPr lang="en-US" dirty="0"/>
          </a:p>
        </p:txBody>
      </p:sp>
    </p:spTree>
    <p:extLst>
      <p:ext uri="{BB962C8B-B14F-4D97-AF65-F5344CB8AC3E}">
        <p14:creationId xmlns:p14="http://schemas.microsoft.com/office/powerpoint/2010/main" val="7334494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a:t>Illustration 1–5</a:t>
            </a:r>
          </a:p>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This illustration shows the hierarchy of accounting standard setting in order of authority. Let’s walk through each of these relationships in more detail.</a:t>
            </a:r>
          </a:p>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20C6E16D-CAFA-4AA7-B962-802FFC832C12}" type="slidenum">
              <a:rPr lang="en-US" smtClean="0"/>
              <a:t>16</a:t>
            </a:fld>
            <a:endParaRPr lang="en-US" dirty="0"/>
          </a:p>
        </p:txBody>
      </p:sp>
    </p:spTree>
    <p:extLst>
      <p:ext uri="{BB962C8B-B14F-4D97-AF65-F5344CB8AC3E}">
        <p14:creationId xmlns:p14="http://schemas.microsoft.com/office/powerpoint/2010/main" val="22563219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Pressures on the accounting profession to establish uniform accounting standards began after the stock market crash of 1929. Some felt that insufficient and misleading financial statement information led to inflated stock prices and that this contributed to the stock market crash and the subsequent depression.</a:t>
            </a:r>
          </a:p>
          <a:p>
            <a:endParaRPr lang="en-US" dirty="0"/>
          </a:p>
          <a:p>
            <a:r>
              <a:rPr lang="en-US" dirty="0"/>
              <a:t>The 1933 Securities Act and the 1934 Securities Exchange Act were designed to restore investor confidence. The 1933 Act sets forth accounting and disclosure requirements for initial offerings of securities (stocks and bonds). The 1934 Act applies to secondary market transactions and mandates reporting requirements for companies whose securities are publicly traded on either organized stock exchanges or in over-the-counter markets.</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The 1934 Act also created the </a:t>
            </a:r>
            <a:r>
              <a:rPr lang="en-US" i="1" dirty="0"/>
              <a:t>Securities and Exchange Commission (SEC)</a:t>
            </a:r>
            <a:r>
              <a:rPr lang="en-US" dirty="0"/>
              <a:t>. Congress gave the SEC the authority to set accounting and reporting standards for companies whose securities are publicly traded. However, the SEC, a government appointed body, has </a:t>
            </a:r>
            <a:r>
              <a:rPr lang="en-US" i="1" dirty="0"/>
              <a:t>delegated</a:t>
            </a:r>
            <a:r>
              <a:rPr lang="en-US" dirty="0"/>
              <a:t> the task of setting accounting standards to the private sector. It is important to understand that the power still lies with the SEC. If the SEC does not agree with a particular standard issued by the private sector, it can force a change in the standard. In fact, it has done so in the past.</a:t>
            </a: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17</a:t>
            </a:fld>
            <a:endParaRPr lang="en-US" dirty="0"/>
          </a:p>
        </p:txBody>
      </p:sp>
    </p:spTree>
    <p:extLst>
      <p:ext uri="{BB962C8B-B14F-4D97-AF65-F5344CB8AC3E}">
        <p14:creationId xmlns:p14="http://schemas.microsoft.com/office/powerpoint/2010/main" val="2087781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private sector body to assume the task of setting accounting standards was the Committee on Accounting Procedure (CAP). The CAP was a committee of the American Institute of Accountants (AIA). The AIA, which was renamed the American Institute of Certified Public Accountants (AICPA) in 1957, is the national professional organization for certified professional public accountants. From 1938 to 1959, the CAP issued 51 Accounting Research Bulletins (ARBs) which dealt with specific accounting and reporting problems.</a:t>
            </a:r>
          </a:p>
          <a:p>
            <a:endParaRPr lang="en-US" dirty="0"/>
          </a:p>
          <a:p>
            <a:r>
              <a:rPr lang="en-US" dirty="0"/>
              <a:t>In 1959 the Accounting Principles Board (APB) replaced the CAP. The APB operated from 1959 through 1973 and issued 31 Accounting Principles Board Opinions (APBOs), various Interpretations, and four Statements. The Opinions also dealt with specific accounting and reporting problems. Many ARBs and APBOs still represent authoritative GAAP.</a:t>
            </a:r>
          </a:p>
          <a:p>
            <a:endParaRPr lang="en-US" dirty="0"/>
          </a:p>
          <a:p>
            <a:r>
              <a:rPr lang="en-US" dirty="0"/>
              <a:t>The APB was never able to establish a conceptual framework for financial accounting and reporting that was broadly accepted. Also, members served on the APB on a voluntary, part-time basis, so the APB was not able to act quickly enough to keep up with financial reporting issues as they developed.</a:t>
            </a:r>
          </a:p>
        </p:txBody>
      </p:sp>
      <p:sp>
        <p:nvSpPr>
          <p:cNvPr id="4" name="Slide Number Placeholder 3"/>
          <p:cNvSpPr>
            <a:spLocks noGrp="1"/>
          </p:cNvSpPr>
          <p:nvPr>
            <p:ph type="sldNum" sz="quarter" idx="10"/>
          </p:nvPr>
        </p:nvSpPr>
        <p:spPr/>
        <p:txBody>
          <a:bodyPr/>
          <a:lstStyle/>
          <a:p>
            <a:fld id="{20C6E16D-CAFA-4AA7-B962-802FFC832C12}" type="slidenum">
              <a:rPr lang="en-US" smtClean="0"/>
              <a:t>18</a:t>
            </a:fld>
            <a:endParaRPr lang="en-US" dirty="0"/>
          </a:p>
        </p:txBody>
      </p:sp>
    </p:spTree>
    <p:extLst>
      <p:ext uri="{BB962C8B-B14F-4D97-AF65-F5344CB8AC3E}">
        <p14:creationId xmlns:p14="http://schemas.microsoft.com/office/powerpoint/2010/main" val="40926818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private sector body to assume the task of setting accounting standards was the Committee on Accounting Procedure (CAP). The CAP was a committee of the American Institute of Accountants (AIA). The AIA, which was renamed the American Institute of Certified Public Accountants (AICPA) in 1957, is the national professional organization for certified professional public accountants. From 1938 to 1959, the CAP issued 51 Accounting Research Bulletins (ARBs) which dealt with specific accounting and reporting problems.</a:t>
            </a:r>
          </a:p>
          <a:p>
            <a:endParaRPr lang="en-US" dirty="0"/>
          </a:p>
          <a:p>
            <a:r>
              <a:rPr lang="en-US" dirty="0"/>
              <a:t>In 1959 the Accounting Principles Board (APB) replaced the CAP. The APB operated from 1959 through 1973 and issued 31 Accounting Principles Board Opinions (APBOs), various Interpretations, and four Statements. The Opinions also dealt with specific accounting and reporting problems. Many ARBs and APBOs still represent authoritative GAAP.</a:t>
            </a:r>
          </a:p>
          <a:p>
            <a:endParaRPr lang="en-US" dirty="0"/>
          </a:p>
          <a:p>
            <a:r>
              <a:rPr lang="en-US" dirty="0"/>
              <a:t>The APB was never able to establish a conceptual framework for financial accounting and reporting that was broadly accepted. Also, members served on the APB on a voluntary, part-time basis, so the APB was not able to act quickly enough to keep up with financial reporting issues as they developed.</a:t>
            </a:r>
          </a:p>
        </p:txBody>
      </p:sp>
      <p:sp>
        <p:nvSpPr>
          <p:cNvPr id="4" name="Slide Number Placeholder 3"/>
          <p:cNvSpPr>
            <a:spLocks noGrp="1"/>
          </p:cNvSpPr>
          <p:nvPr>
            <p:ph type="sldNum" sz="quarter" idx="10"/>
          </p:nvPr>
        </p:nvSpPr>
        <p:spPr/>
        <p:txBody>
          <a:bodyPr/>
          <a:lstStyle/>
          <a:p>
            <a:fld id="{20C6E16D-CAFA-4AA7-B962-802FFC832C12}" type="slidenum">
              <a:rPr lang="en-US" smtClean="0"/>
              <a:t>19</a:t>
            </a:fld>
            <a:endParaRPr lang="en-US" dirty="0"/>
          </a:p>
        </p:txBody>
      </p:sp>
    </p:spTree>
    <p:extLst>
      <p:ext uri="{BB962C8B-B14F-4D97-AF65-F5344CB8AC3E}">
        <p14:creationId xmlns:p14="http://schemas.microsoft.com/office/powerpoint/2010/main" val="1329373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Present-day GAAP includes a huge amount of guidance. The FASB has developed a </a:t>
            </a:r>
            <a:r>
              <a:rPr lang="en-US" i="1" dirty="0"/>
              <a:t>conceptual framework</a:t>
            </a:r>
            <a:r>
              <a:rPr lang="en-US" dirty="0"/>
              <a:t> (discussed in Part B of this chapter) that is not authoritative GAAP but provides an underlying structure for the development of accounting standards. The FASB also has issued many accounting standards, currently called </a:t>
            </a:r>
            <a:r>
              <a:rPr lang="en-US" i="1" dirty="0"/>
              <a:t>Accounting Standards Updates</a:t>
            </a:r>
            <a:r>
              <a:rPr lang="en-US" dirty="0"/>
              <a:t> (</a:t>
            </a:r>
            <a:r>
              <a:rPr lang="en-US" i="1" dirty="0"/>
              <a:t>ASUs</a:t>
            </a:r>
            <a:r>
              <a:rPr lang="en-US" dirty="0"/>
              <a:t>) and previously called </a:t>
            </a:r>
            <a:r>
              <a:rPr lang="en-US" i="1" dirty="0"/>
              <a:t>Statements of Financial Accounting Standards </a:t>
            </a:r>
            <a:r>
              <a:rPr lang="en-US" dirty="0"/>
              <a:t>(</a:t>
            </a:r>
            <a:r>
              <a:rPr lang="en-US" i="1" dirty="0"/>
              <a:t>SFASs</a:t>
            </a:r>
            <a:r>
              <a:rPr lang="en-US" dirty="0"/>
              <a:t>), as well as numerous FASB </a:t>
            </a:r>
            <a:r>
              <a:rPr lang="en-US" i="1" dirty="0"/>
              <a:t>Interpretations, Staff Positions, Technical Bulletins,</a:t>
            </a:r>
            <a:r>
              <a:rPr lang="en-US" dirty="0"/>
              <a:t> and </a:t>
            </a:r>
            <a:r>
              <a:rPr lang="en-US" i="1" dirty="0"/>
              <a:t>EITF Issue Consensuses</a:t>
            </a:r>
            <a:r>
              <a:rPr lang="en-US" dirty="0"/>
              <a:t>. The SEC also has issued various important pronouncements. Determining the appropriate accounting treatment for a particular event or transaction might require an accountant to research several of these sources.</a:t>
            </a:r>
          </a:p>
          <a:p>
            <a:endParaRPr lang="en-US" dirty="0"/>
          </a:p>
          <a:p>
            <a:r>
              <a:rPr lang="en-US" dirty="0"/>
              <a:t>To simplify the task of researching an accounting topic, in 2009 the FASB implemented its </a:t>
            </a:r>
            <a:r>
              <a:rPr lang="en-US" i="1" dirty="0"/>
              <a:t>FASB Accounting Standards Codification.</a:t>
            </a:r>
            <a:r>
              <a:rPr lang="en-US" dirty="0"/>
              <a:t> The Codification integrates and topically organizes all relevant accounting pronouncements comprising GAAP in a searchable, online database. It represents the single source of authoritative nongovernmental U.S. GAAP, and also includes portions of SEC accounting guidance that are relevant to financial reports filed with the SEC. When the FASB issues a new ASU, it becomes authoritative when it is entered into the Codification. The Codification is organized into nine main topics and approximately 90 subtopics. The main topics and related numbering system are presented in Illustration</a:t>
            </a:r>
            <a:r>
              <a:rPr lang="en-US" baseline="0" dirty="0"/>
              <a:t> 1</a:t>
            </a:r>
            <a:r>
              <a:rPr lang="en-US" dirty="0"/>
              <a:t>–</a:t>
            </a:r>
            <a:r>
              <a:rPr lang="en-US" baseline="0" dirty="0"/>
              <a:t>6. </a:t>
            </a:r>
            <a:r>
              <a:rPr lang="en-US" dirty="0"/>
              <a:t>The Codification can be located at</a:t>
            </a:r>
            <a:r>
              <a:rPr lang="en-US" b="1" baseline="0" dirty="0"/>
              <a:t> </a:t>
            </a:r>
            <a:r>
              <a:rPr lang="en-US" b="0" baseline="0" dirty="0"/>
              <a:t>the FASB website (www.fasb.org).</a:t>
            </a:r>
          </a:p>
          <a:p>
            <a:endParaRPr lang="en-US" b="0" dirty="0"/>
          </a:p>
          <a:p>
            <a:r>
              <a:rPr lang="en-US" dirty="0"/>
              <a:t>Throughout this book, we use the Accounting Standards Codification System (ASC) in footnotes when referencing generally accepted accounting principles (FASB ASC followed by the appropriate number). Each footnote also includes a reference to the original accounting standard that is codified in the ASC.</a:t>
            </a: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20</a:t>
            </a:fld>
            <a:endParaRPr lang="en-US" dirty="0"/>
          </a:p>
        </p:txBody>
      </p:sp>
    </p:spTree>
    <p:extLst>
      <p:ext uri="{BB962C8B-B14F-4D97-AF65-F5344CB8AC3E}">
        <p14:creationId xmlns:p14="http://schemas.microsoft.com/office/powerpoint/2010/main" val="296282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Illustration 1–6 FASB Accounting Standards Codification Topics</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21</a:t>
            </a:fld>
            <a:endParaRPr lang="en-US" dirty="0"/>
          </a:p>
        </p:txBody>
      </p:sp>
    </p:spTree>
    <p:extLst>
      <p:ext uri="{BB962C8B-B14F-4D97-AF65-F5344CB8AC3E}">
        <p14:creationId xmlns:p14="http://schemas.microsoft.com/office/powerpoint/2010/main" val="3994864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industrialized countries have organizations responsible for determining accounting and reporting standards. In some countries, the United Kingdom, for instance, the responsible organization is a private sector body similar to the FASB in the United States. In other countries, the organization is a governmental body. Historically, these different organizations often produced different accounting standards, which complicated accounting by multinational companies, reduced comparability between companies using different standards, and potentially made it harder for companies to raise capital in international markets.</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In response to these problems, the </a:t>
            </a:r>
            <a:r>
              <a:rPr lang="en-US" i="1" dirty="0"/>
              <a:t>International Accounting Standards Committee (IASC)</a:t>
            </a:r>
            <a:r>
              <a:rPr lang="en-US" dirty="0"/>
              <a:t> was formed in 1973 to develop global accounting standards. The IASC reorganized itself in 2001 and created a new standard-setting body called the </a:t>
            </a:r>
            <a:r>
              <a:rPr lang="en-US" i="1" dirty="0"/>
              <a:t>International Accounting Standards Board (IASB)</a:t>
            </a:r>
            <a:r>
              <a:rPr lang="en-US" dirty="0"/>
              <a:t>. The IASB’s main objective is to develop a single set of high-quality, understandable, and enforceable global accounting standards to help participants in the world’s capital markets and other users make economic decisions. </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IASC issued 41 International Accounting Standards (IASs), and the IASB endorsed these standards when it was formed in 2001. Since then, the IASB has revised many IASs and has issued new standards of its own, called </a:t>
            </a:r>
            <a:r>
              <a:rPr lang="en-US" sz="1200" i="1" kern="1200" dirty="0">
                <a:solidFill>
                  <a:schemeClr val="tx1"/>
                </a:solidFill>
                <a:effectLst/>
                <a:latin typeface="+mn-lt"/>
                <a:ea typeface="+mn-ea"/>
                <a:cs typeface="+mn-cs"/>
              </a:rPr>
              <a:t>International Financial Reporting Standards (IFRS).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22</a:t>
            </a:fld>
            <a:endParaRPr lang="en-US" dirty="0"/>
          </a:p>
        </p:txBody>
      </p:sp>
    </p:spTree>
    <p:extLst>
      <p:ext uri="{BB962C8B-B14F-4D97-AF65-F5344CB8AC3E}">
        <p14:creationId xmlns:p14="http://schemas.microsoft.com/office/powerpoint/2010/main" val="11486814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Illustration 1–7 Comparison of Organizations of U.S. and International Standard Setters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In this slide, we see that the way international standard setting is structured is similar in many respects to the way standard setting is structured in the U.S.</a:t>
            </a:r>
          </a:p>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23</a:t>
            </a:fld>
            <a:endParaRPr lang="en-US" dirty="0"/>
          </a:p>
        </p:txBody>
      </p:sp>
    </p:spTree>
    <p:extLst>
      <p:ext uri="{BB962C8B-B14F-4D97-AF65-F5344CB8AC3E}">
        <p14:creationId xmlns:p14="http://schemas.microsoft.com/office/powerpoint/2010/main" val="1464243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Should the U.S. also adopt IFRS? Many argue that a single set of global standards will improve comparability of financial reporting and facilitate access to capital. </a:t>
            </a:r>
            <a:r>
              <a:rPr lang="en-US" sz="1200" b="0" i="0" u="none" strike="noStrike" kern="1200" baseline="0" dirty="0">
                <a:solidFill>
                  <a:schemeClr val="tx1"/>
                </a:solidFill>
                <a:latin typeface="+mn-lt"/>
                <a:ea typeface="+mn-ea"/>
                <a:cs typeface="+mn-cs"/>
              </a:rPr>
              <a:t>And, in 2007, the SEC signaled its view that IFRS are of high quality by eliminating a requirement for foreign companies that issue stock in the United States to include in their financial statements a reconciliation of IFRS to U.S. GAAP. </a:t>
            </a:r>
            <a:r>
              <a:rPr lang="en-US" sz="1200" kern="1200" dirty="0">
                <a:solidFill>
                  <a:schemeClr val="tx1"/>
                </a:solidFill>
                <a:effectLst/>
                <a:latin typeface="+mn-lt"/>
                <a:ea typeface="+mn-ea"/>
                <a:cs typeface="+mn-cs"/>
              </a:rPr>
              <a:t>However, others argue that U.S. standards should remain customized to fit the stringent legal and regulatory requirements of the U.S. business environment. There also is concern that differences in implementation and enforcement from country to country will make accounting under IFRS appear more uniform and comparable than actually is the case. Another argument is that competition between alternative standard-setting regimes is healthy and can lead to improved standards.</a:t>
            </a:r>
          </a:p>
          <a:p>
            <a:endParaRPr lang="en-US" dirty="0"/>
          </a:p>
          <a:p>
            <a:r>
              <a:rPr lang="en-US" sz="1200" b="0" i="0" u="none" strike="noStrike" kern="1200" baseline="0" dirty="0">
                <a:solidFill>
                  <a:schemeClr val="tx1"/>
                </a:solidFill>
                <a:latin typeface="+mn-lt"/>
                <a:ea typeface="+mn-ea"/>
                <a:cs typeface="+mn-cs"/>
              </a:rPr>
              <a:t>The FASB and IASB have worked for many years to converge to one global set of accounting standards. Much progress has occurred, and in this book you will learn about already-converged standards that deal with such topics as revenue recognition, earnings per share, share-based compensation, nonmonetary exchanges, inventory costs, and the calculation of fair value.   However, at the time this book is being written, recent events suggest that full convergence will not be achieved in the foreseeable future.</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While it appears likely that the FASB and IASB will continue to work together to converge where possible, some differences between IFRS and U.S. GAAP will remain. </a:t>
            </a:r>
          </a:p>
          <a:p>
            <a:r>
              <a:rPr lang="en-US" sz="1200" b="0" i="0" u="none" strike="noStrike" kern="1200" baseline="0" dirty="0">
                <a:solidFill>
                  <a:schemeClr val="tx1"/>
                </a:solidFill>
                <a:latin typeface="+mn-lt"/>
                <a:ea typeface="+mn-ea"/>
                <a:cs typeface="+mn-cs"/>
              </a:rPr>
              <a:t>Nonetheless, you should be aware of important differences </a:t>
            </a:r>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25</a:t>
            </a:fld>
            <a:endParaRPr lang="en-US" dirty="0"/>
          </a:p>
        </p:txBody>
      </p:sp>
    </p:spTree>
    <p:extLst>
      <p:ext uri="{BB962C8B-B14F-4D97-AF65-F5344CB8AC3E}">
        <p14:creationId xmlns:p14="http://schemas.microsoft.com/office/powerpoint/2010/main" val="18937502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
                <a:schemeClr val="tx1"/>
              </a:buClr>
            </a:pPr>
            <a:r>
              <a:rPr lang="en-US" sz="1200" dirty="0">
                <a:solidFill>
                  <a:schemeClr val="tx1"/>
                </a:solidFill>
              </a:rPr>
              <a:t>When developing accounting standards, a standard setter must understand</a:t>
            </a:r>
            <a:r>
              <a:rPr lang="en-US" sz="1200" baseline="0" dirty="0">
                <a:solidFill>
                  <a:schemeClr val="tx1"/>
                </a:solidFill>
              </a:rPr>
              <a:t> t</a:t>
            </a:r>
            <a:r>
              <a:rPr lang="en-US" sz="1200" dirty="0">
                <a:solidFill>
                  <a:schemeClr val="tx1"/>
                </a:solidFill>
              </a:rPr>
              <a:t>he nuances of the economic transactions the standards address</a:t>
            </a:r>
            <a:r>
              <a:rPr lang="en-US" sz="1200" baseline="0" dirty="0">
                <a:solidFill>
                  <a:schemeClr val="tx1"/>
                </a:solidFill>
              </a:rPr>
              <a:t> and t</a:t>
            </a:r>
            <a:r>
              <a:rPr lang="en-US" sz="1200" dirty="0">
                <a:solidFill>
                  <a:schemeClr val="tx1"/>
                </a:solidFill>
              </a:rPr>
              <a:t>he views of key constituents concerning how accounting would best capture that economic reality.</a:t>
            </a:r>
            <a:r>
              <a:rPr lang="en-US" sz="1200" baseline="0" dirty="0">
                <a:solidFill>
                  <a:schemeClr val="tx1"/>
                </a:solidFill>
              </a:rPr>
              <a:t> </a:t>
            </a:r>
            <a:r>
              <a:rPr lang="en-US" sz="1200" dirty="0">
                <a:solidFill>
                  <a:schemeClr val="tx1"/>
                </a:solidFill>
              </a:rPr>
              <a:t>FASB undertakes a series of information-gathering steps including:</a:t>
            </a:r>
            <a:r>
              <a:rPr lang="en-US" sz="1200" baseline="0" dirty="0">
                <a:solidFill>
                  <a:schemeClr val="tx1"/>
                </a:solidFill>
              </a:rPr>
              <a:t> o</a:t>
            </a:r>
            <a:r>
              <a:rPr lang="en-US" sz="1200" dirty="0">
                <a:solidFill>
                  <a:schemeClr val="tx1"/>
                </a:solidFill>
              </a:rPr>
              <a:t>pen hearings,</a:t>
            </a:r>
            <a:r>
              <a:rPr lang="en-US" sz="1200" baseline="0" dirty="0">
                <a:solidFill>
                  <a:schemeClr val="tx1"/>
                </a:solidFill>
              </a:rPr>
              <a:t> d</a:t>
            </a:r>
            <a:r>
              <a:rPr lang="en-US" sz="1200" dirty="0">
                <a:solidFill>
                  <a:schemeClr val="tx1"/>
                </a:solidFill>
              </a:rPr>
              <a:t>eliberations,</a:t>
            </a:r>
            <a:r>
              <a:rPr lang="en-US" sz="1200" baseline="0" dirty="0">
                <a:solidFill>
                  <a:schemeClr val="tx1"/>
                </a:solidFill>
              </a:rPr>
              <a:t> and r</a:t>
            </a:r>
            <a:r>
              <a:rPr lang="en-US" sz="1200" dirty="0">
                <a:solidFill>
                  <a:schemeClr val="tx1"/>
                </a:solidFill>
              </a:rPr>
              <a:t>equests for written comment.</a:t>
            </a:r>
          </a:p>
          <a:p>
            <a:endParaRPr lang="en-US" dirty="0"/>
          </a:p>
          <a:p>
            <a:r>
              <a:rPr lang="en-US" dirty="0"/>
              <a:t>Illustration 1–8 outlines</a:t>
            </a:r>
            <a:r>
              <a:rPr lang="en-US" baseline="0" dirty="0"/>
              <a:t> t</a:t>
            </a:r>
            <a:r>
              <a:rPr lang="en-US" dirty="0"/>
              <a:t>he FASB’s Standard-Setting Process. These steps help the FASB acquire information to determine the preferred method of accounting. However, as a practical matter, this information gathering also exposes the FASB to much political pressure by various interest groups who want an accounting treatment that serves their economic best interest. As you will see later in this chapter, the FASB’s concepts statements indicate that standards should present information in a neutral manner, rather than being designed to favor particular economic consequences, but sometimes politics intrudes on the standard-setting process.</a:t>
            </a:r>
          </a:p>
        </p:txBody>
      </p:sp>
      <p:sp>
        <p:nvSpPr>
          <p:cNvPr id="4" name="Slide Number Placeholder 3"/>
          <p:cNvSpPr>
            <a:spLocks noGrp="1"/>
          </p:cNvSpPr>
          <p:nvPr>
            <p:ph type="sldNum" sz="quarter" idx="10"/>
          </p:nvPr>
        </p:nvSpPr>
        <p:spPr/>
        <p:txBody>
          <a:bodyPr/>
          <a:lstStyle/>
          <a:p>
            <a:fld id="{20C6E16D-CAFA-4AA7-B962-802FFC832C12}" type="slidenum">
              <a:rPr lang="en-US" smtClean="0"/>
              <a:t>26</a:t>
            </a:fld>
            <a:endParaRPr lang="en-US" dirty="0"/>
          </a:p>
        </p:txBody>
      </p:sp>
    </p:spTree>
    <p:extLst>
      <p:ext uri="{BB962C8B-B14F-4D97-AF65-F5344CB8AC3E}">
        <p14:creationId xmlns:p14="http://schemas.microsoft.com/office/powerpoint/2010/main" val="10996377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change in accounting standards can result in a substantial redistribution of wealth within our economy. Therefore, it is no surprise that the FASB has had to deal with intense political pressure over controversial accounting standards, and sometimes has changed standards in response to that pressure.</a:t>
            </a:r>
          </a:p>
          <a:p>
            <a:endParaRPr lang="en-US" dirty="0"/>
          </a:p>
          <a:p>
            <a:r>
              <a:rPr lang="en-US" dirty="0"/>
              <a:t>One example of the effect of politics on standard setting occurred in the mid-1990’s with respect to accounting for employee stock options. The accounting standards in place at that time typically did not recognize compensation expense if a company paid their employees with stock options rather than cash. Yet, the company was sacrificing something of value to compensate its employees. Therefore, the FASB proposed that companies recognize compensation expense in an amount equal to the fair value of the options, with some of the expense recognized in each of the periods in which the employee earned the options. Numerous companies (particularly in California’s Silicon Valley, where high-tech companies had been compensating employees with stock options to a great extent) applied intense political pressure against this proposal, and eventually the FASB backed down and required only disclosure of options-related compensation expense in the notes to the financial statements. Nearly a decade later, this contentious issue resurfaced in a more amenable political climate, and the FASB issued a standard requiring expense recognition as originally proposed. </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Another example of the political process at work in standard setting is the controversy surrounding the implementation of the fair value accounting standard issued in 2007. Many financial assets and liabilities are reported at fair value in the balance sheet, and many types of fair value changes are included in net income. Some have argued that fair values were estimated in a manner that exacerbated the financial crisis of 2008–2009 by forcing financial institutions to take larger than necessary write-downs of financial assets in the illiquid markets that existed at that time. As discussed further in Chapter 12, pressure from lobbyists and politicians influenced the FASB to revise its guidance on recognizing investment losses in these situations, and ongoing pressure remains to reduce the extent to which fair value changes are included in the determination of net income.</a:t>
            </a: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27</a:t>
            </a:fld>
            <a:endParaRPr lang="en-US" dirty="0"/>
          </a:p>
        </p:txBody>
      </p:sp>
    </p:spTree>
    <p:extLst>
      <p:ext uri="{BB962C8B-B14F-4D97-AF65-F5344CB8AC3E}">
        <p14:creationId xmlns:p14="http://schemas.microsoft.com/office/powerpoint/2010/main" val="17757026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28</a:t>
            </a:fld>
            <a:endParaRPr lang="en-US" dirty="0"/>
          </a:p>
        </p:txBody>
      </p:sp>
    </p:spTree>
    <p:extLst>
      <p:ext uri="{BB962C8B-B14F-4D97-AF65-F5344CB8AC3E}">
        <p14:creationId xmlns:p14="http://schemas.microsoft.com/office/powerpoint/2010/main" val="616126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It is the responsibility of management to apply GAAP appropriately. Another group, </a:t>
            </a:r>
            <a:r>
              <a:rPr lang="en-US" i="1" dirty="0"/>
              <a:t>auditors</a:t>
            </a:r>
            <a:r>
              <a:rPr lang="en-US" dirty="0"/>
              <a:t>, examine (audit) financial statements to express a professional, independent opinion about whether the statements fairly present the company’s financial position, its results of operations, and its cash flows in compliance with GAAP. Audits add credibility to the financial statements, increasing the confidence of those who rely on the information. Auditors, therefore, play an important role in the capital markets.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In most states, only individuals licensed as </a:t>
            </a:r>
            <a:r>
              <a:rPr lang="en-US" sz="1200" i="1" dirty="0"/>
              <a:t>certified public accountants (CPAs)</a:t>
            </a:r>
            <a:r>
              <a:rPr lang="en-US" sz="1200" dirty="0"/>
              <a:t> can attest that the financial statements have been audited in accordance with generally accepted auditing standards.</a:t>
            </a:r>
            <a:r>
              <a:rPr lang="en-US" sz="1200" baseline="0" dirty="0"/>
              <a:t> </a:t>
            </a:r>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29</a:t>
            </a:fld>
            <a:endParaRPr lang="en-US" dirty="0"/>
          </a:p>
        </p:txBody>
      </p:sp>
    </p:spTree>
    <p:extLst>
      <p:ext uri="{BB962C8B-B14F-4D97-AF65-F5344CB8AC3E}">
        <p14:creationId xmlns:p14="http://schemas.microsoft.com/office/powerpoint/2010/main" val="8452561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It is the responsibility of management to apply GAAP appropriately. Another group, </a:t>
            </a:r>
            <a:r>
              <a:rPr lang="en-US" i="1" dirty="0"/>
              <a:t>auditors</a:t>
            </a:r>
            <a:r>
              <a:rPr lang="en-US" dirty="0"/>
              <a:t>, examine (audit) financial statements to express a professional, independent opinion about whether the statements fairly present the company’s financial position, its results of operations, and its cash flows in compliance with GAAP. Audits add credibility to the financial statements, increasing the confidence of those who rely on the information. Auditors, therefore, play an important role in the capital markets.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In most states, only individuals licensed as </a:t>
            </a:r>
            <a:r>
              <a:rPr lang="en-US" sz="1200" i="1" dirty="0"/>
              <a:t>certified public accountants (CPAs)</a:t>
            </a:r>
            <a:r>
              <a:rPr lang="en-US" sz="1200" dirty="0"/>
              <a:t> can attest that the financial statements have been audited in accordance with generally accepted auditing standards.</a:t>
            </a:r>
            <a:r>
              <a:rPr lang="en-US" sz="1200" baseline="0" dirty="0"/>
              <a:t> </a:t>
            </a:r>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30</a:t>
            </a:fld>
            <a:endParaRPr lang="en-US" dirty="0"/>
          </a:p>
        </p:txBody>
      </p:sp>
    </p:spTree>
    <p:extLst>
      <p:ext uri="{BB962C8B-B14F-4D97-AF65-F5344CB8AC3E}">
        <p14:creationId xmlns:p14="http://schemas.microsoft.com/office/powerpoint/2010/main" val="1859402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Key aspects of the Sarbanes-Oxley Act are as follows:</a:t>
            </a:r>
          </a:p>
          <a:p>
            <a:endParaRPr lang="en-US" sz="1200" b="1"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Oversight board. </a:t>
            </a:r>
            <a:r>
              <a:rPr lang="en-US" sz="1200" b="0" i="0" u="none" strike="noStrike" kern="1200" baseline="0" dirty="0">
                <a:solidFill>
                  <a:schemeClr val="tx1"/>
                </a:solidFill>
                <a:latin typeface="+mn-lt"/>
                <a:ea typeface="+mn-ea"/>
                <a:cs typeface="+mn-cs"/>
              </a:rPr>
              <a:t>The five-member (two accountants) Public Company Accounting Oversight Board has the authority to establish standards dealing with auditing, quality control, ethics, independence, and other activities relating to the preparation of audit reports, or can choose to delegate these responsibilities to the AICPA. Prior to the act, the AICPA set auditing standards. The SEC has oversight and enforcement authority.</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Corporate executive accountability. </a:t>
            </a:r>
            <a:r>
              <a:rPr lang="en-US" sz="1200" b="0" i="0" u="none" strike="noStrike" kern="1200" baseline="0" dirty="0">
                <a:solidFill>
                  <a:schemeClr val="tx1"/>
                </a:solidFill>
                <a:latin typeface="+mn-lt"/>
                <a:ea typeface="+mn-ea"/>
                <a:cs typeface="+mn-cs"/>
              </a:rPr>
              <a:t>Corporate executives must personally certify the financial statements and company disclosures with severe financial penalties and the possibility of imprisonment for fraudulent misstatement.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Nonaudit services. </a:t>
            </a:r>
            <a:r>
              <a:rPr lang="en-US" sz="1200" b="0" i="0" u="none" strike="noStrike" kern="1200" baseline="0" dirty="0">
                <a:solidFill>
                  <a:schemeClr val="tx1"/>
                </a:solidFill>
                <a:latin typeface="+mn-lt"/>
                <a:ea typeface="+mn-ea"/>
                <a:cs typeface="+mn-cs"/>
              </a:rPr>
              <a:t>SOX makes it unlawful for the auditors of public companies to perform a variety of nonaudit services for audit clients. Prohibited services include bookkeeping, internal audit outsourcing, appraisal or valuation services, and various other consulting services. Other nonaudit services, including tax services, require preapproval by the audit committee of the company being audited. </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Retention of work papers. </a:t>
            </a:r>
            <a:r>
              <a:rPr lang="en-US" sz="1200" b="0" i="0" u="none" strike="noStrike" kern="1200" baseline="0" dirty="0">
                <a:solidFill>
                  <a:schemeClr val="tx1"/>
                </a:solidFill>
                <a:latin typeface="+mn-lt"/>
                <a:ea typeface="+mn-ea"/>
                <a:cs typeface="+mn-cs"/>
              </a:rPr>
              <a:t>Auditors of public companies must retain all audit or review work papers for seven years or face the threat of a prison term for willful violations.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Auditor rotation. </a:t>
            </a:r>
            <a:r>
              <a:rPr lang="en-US" sz="1200" b="0" i="0" u="none" strike="noStrike" kern="1200" baseline="0" dirty="0">
                <a:solidFill>
                  <a:schemeClr val="tx1"/>
                </a:solidFill>
                <a:latin typeface="+mn-lt"/>
                <a:ea typeface="+mn-ea"/>
                <a:cs typeface="+mn-cs"/>
              </a:rPr>
              <a:t>Lead audit partners are required to rotate every five years. Mandatory rotation of audit firms came under consideration.</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Conflicts of interest. </a:t>
            </a:r>
            <a:r>
              <a:rPr lang="en-US" sz="1200" b="0" i="0" u="none" strike="noStrike" kern="1200" baseline="0" dirty="0">
                <a:solidFill>
                  <a:schemeClr val="tx1"/>
                </a:solidFill>
                <a:latin typeface="+mn-lt"/>
                <a:ea typeface="+mn-ea"/>
                <a:cs typeface="+mn-cs"/>
              </a:rPr>
              <a:t>Audit firms are not allowed to audit public companies whose chief executives worked for the audit firm and participated in that company’s audit during the preceding year.</a:t>
            </a:r>
          </a:p>
          <a:p>
            <a:br>
              <a:rPr lang="en-US" sz="1200" b="0" i="0" u="none" strike="noStrike" kern="1200" baseline="0" dirty="0">
                <a:solidFill>
                  <a:schemeClr val="tx1"/>
                </a:solidFill>
                <a:latin typeface="+mn-lt"/>
                <a:ea typeface="+mn-ea"/>
                <a:cs typeface="+mn-cs"/>
              </a:rPr>
            </a:br>
            <a:r>
              <a:rPr lang="en-US" sz="1200" b="1" i="0" u="none" strike="noStrike" kern="1200" baseline="0" dirty="0">
                <a:solidFill>
                  <a:schemeClr val="tx1"/>
                </a:solidFill>
                <a:latin typeface="+mn-lt"/>
                <a:ea typeface="+mn-ea"/>
                <a:cs typeface="+mn-cs"/>
              </a:rPr>
              <a:t>Hiring of auditor. </a:t>
            </a:r>
            <a:r>
              <a:rPr lang="en-US" sz="1200" b="0" i="0" u="none" strike="noStrike" kern="1200" baseline="0" dirty="0">
                <a:solidFill>
                  <a:schemeClr val="tx1"/>
                </a:solidFill>
                <a:latin typeface="+mn-lt"/>
                <a:ea typeface="+mn-ea"/>
                <a:cs typeface="+mn-cs"/>
              </a:rPr>
              <a:t>Audit firms are hired by the audit committee of the board of directors of the company, not by company management.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Internal control. </a:t>
            </a:r>
            <a:r>
              <a:rPr lang="en-US" sz="1200" b="0" i="0" u="none" strike="noStrike" kern="1200" baseline="0" dirty="0">
                <a:solidFill>
                  <a:schemeClr val="tx1"/>
                </a:solidFill>
                <a:latin typeface="+mn-lt"/>
                <a:ea typeface="+mn-ea"/>
                <a:cs typeface="+mn-cs"/>
              </a:rPr>
              <a:t>Section 404 of the act requires that company management document and assess the effectiveness of all internal control processes that could affect financial reporting. The PCAOB’s </a:t>
            </a:r>
            <a:r>
              <a:rPr lang="en-US" sz="1200" b="0" i="1" u="none" strike="noStrike" kern="1200" baseline="0" dirty="0">
                <a:solidFill>
                  <a:schemeClr val="tx1"/>
                </a:solidFill>
                <a:latin typeface="+mn-lt"/>
                <a:ea typeface="+mn-ea"/>
                <a:cs typeface="+mn-cs"/>
              </a:rPr>
              <a:t>Auditing Standard No. 2 </a:t>
            </a:r>
            <a:r>
              <a:rPr lang="en-US" sz="1200" b="0" i="0" u="none" strike="noStrike" kern="1200" baseline="0" dirty="0">
                <a:solidFill>
                  <a:schemeClr val="tx1"/>
                </a:solidFill>
                <a:latin typeface="+mn-lt"/>
                <a:ea typeface="+mn-ea"/>
                <a:cs typeface="+mn-cs"/>
              </a:rPr>
              <a:t>(since replaced by </a:t>
            </a:r>
            <a:r>
              <a:rPr lang="en-US" sz="1200" b="0" i="1" u="none" strike="noStrike" kern="1200" baseline="0" dirty="0">
                <a:solidFill>
                  <a:schemeClr val="tx1"/>
                </a:solidFill>
                <a:latin typeface="+mn-lt"/>
                <a:ea typeface="+mn-ea"/>
                <a:cs typeface="+mn-cs"/>
              </a:rPr>
              <a:t>AS 2201 </a:t>
            </a:r>
            <a:r>
              <a:rPr lang="en-US" sz="1200" b="0" i="0" u="none" strike="noStrike" kern="1200" baseline="0" dirty="0">
                <a:solidFill>
                  <a:schemeClr val="tx1"/>
                </a:solidFill>
                <a:latin typeface="+mn-lt"/>
                <a:ea typeface="+mn-ea"/>
                <a:cs typeface="+mn-cs"/>
              </a:rPr>
              <a:t>) requires that the company auditors express an opinion on whether the company has maintained effective internal control over financial reporting.</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31</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Key aspects of the Sarbanes-Oxley Act are as follows:</a:t>
            </a:r>
          </a:p>
          <a:p>
            <a:endParaRPr lang="en-US" sz="1200" b="1"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Oversight board. </a:t>
            </a:r>
            <a:r>
              <a:rPr lang="en-US" sz="1200" b="0" i="0" u="none" strike="noStrike" kern="1200" baseline="0" dirty="0">
                <a:solidFill>
                  <a:schemeClr val="tx1"/>
                </a:solidFill>
                <a:latin typeface="+mn-lt"/>
                <a:ea typeface="+mn-ea"/>
                <a:cs typeface="+mn-cs"/>
              </a:rPr>
              <a:t>The five-member (two accountants) Public Company Accounting Oversight Board has the authority to establish standards dealing with auditing, quality control, ethics, independence, and other activities relating to the preparation of audit reports, or can choose to delegate these responsibilities to the AICPA. Prior to the act, the AICPA set auditing standards. The SEC has oversight and enforcement authority.</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Corporate executive accountability. </a:t>
            </a:r>
            <a:r>
              <a:rPr lang="en-US" sz="1200" b="0" i="0" u="none" strike="noStrike" kern="1200" baseline="0" dirty="0">
                <a:solidFill>
                  <a:schemeClr val="tx1"/>
                </a:solidFill>
                <a:latin typeface="+mn-lt"/>
                <a:ea typeface="+mn-ea"/>
                <a:cs typeface="+mn-cs"/>
              </a:rPr>
              <a:t>Corporate executives must personally certify the financial statements and company disclosures with severe financial penalties and the possibility of imprisonment for fraudulent misstatement.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Nonaudit services. </a:t>
            </a:r>
            <a:r>
              <a:rPr lang="en-US" sz="1200" b="0" i="0" u="none" strike="noStrike" kern="1200" baseline="0" dirty="0">
                <a:solidFill>
                  <a:schemeClr val="tx1"/>
                </a:solidFill>
                <a:latin typeface="+mn-lt"/>
                <a:ea typeface="+mn-ea"/>
                <a:cs typeface="+mn-cs"/>
              </a:rPr>
              <a:t>SOX makes it unlawful for the auditors of public companies to perform a variety of nonaudit services for audit clients. Prohibited services include bookkeeping, internal audit outsourcing, appraisal or valuation services, and various other consulting services. Other nonaudit services, including tax services, require preapproval by the audit committee of the company being audited. </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Retention of work papers. </a:t>
            </a:r>
            <a:r>
              <a:rPr lang="en-US" sz="1200" b="0" i="0" u="none" strike="noStrike" kern="1200" baseline="0" dirty="0">
                <a:solidFill>
                  <a:schemeClr val="tx1"/>
                </a:solidFill>
                <a:latin typeface="+mn-lt"/>
                <a:ea typeface="+mn-ea"/>
                <a:cs typeface="+mn-cs"/>
              </a:rPr>
              <a:t>Auditors of public companies must retain all audit or review work papers for seven years or face the threat of a prison term for willful violations.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Auditor rotation. </a:t>
            </a:r>
            <a:r>
              <a:rPr lang="en-US" sz="1200" b="0" i="0" u="none" strike="noStrike" kern="1200" baseline="0" dirty="0">
                <a:solidFill>
                  <a:schemeClr val="tx1"/>
                </a:solidFill>
                <a:latin typeface="+mn-lt"/>
                <a:ea typeface="+mn-ea"/>
                <a:cs typeface="+mn-cs"/>
              </a:rPr>
              <a:t>Lead audit partners are required to rotate every five years. Mandatory rotation of audit firms came under consideration.</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Conflicts of interest. </a:t>
            </a:r>
            <a:r>
              <a:rPr lang="en-US" sz="1200" b="0" i="0" u="none" strike="noStrike" kern="1200" baseline="0" dirty="0">
                <a:solidFill>
                  <a:schemeClr val="tx1"/>
                </a:solidFill>
                <a:latin typeface="+mn-lt"/>
                <a:ea typeface="+mn-ea"/>
                <a:cs typeface="+mn-cs"/>
              </a:rPr>
              <a:t>Audit firms are not allowed to audit public companies whose chief executives worked for the audit firm and participated in that company’s audit during the preceding year.</a:t>
            </a:r>
          </a:p>
          <a:p>
            <a:br>
              <a:rPr lang="en-US" sz="1200" b="0" i="0" u="none" strike="noStrike" kern="1200" baseline="0" dirty="0">
                <a:solidFill>
                  <a:schemeClr val="tx1"/>
                </a:solidFill>
                <a:latin typeface="+mn-lt"/>
                <a:ea typeface="+mn-ea"/>
                <a:cs typeface="+mn-cs"/>
              </a:rPr>
            </a:br>
            <a:r>
              <a:rPr lang="en-US" sz="1200" b="1" i="0" u="none" strike="noStrike" kern="1200" baseline="0" dirty="0">
                <a:solidFill>
                  <a:schemeClr val="tx1"/>
                </a:solidFill>
                <a:latin typeface="+mn-lt"/>
                <a:ea typeface="+mn-ea"/>
                <a:cs typeface="+mn-cs"/>
              </a:rPr>
              <a:t>Hiring of auditor. </a:t>
            </a:r>
            <a:r>
              <a:rPr lang="en-US" sz="1200" b="0" i="0" u="none" strike="noStrike" kern="1200" baseline="0" dirty="0">
                <a:solidFill>
                  <a:schemeClr val="tx1"/>
                </a:solidFill>
                <a:latin typeface="+mn-lt"/>
                <a:ea typeface="+mn-ea"/>
                <a:cs typeface="+mn-cs"/>
              </a:rPr>
              <a:t>Audit firms are hired by the audit committee of the board of directors of the company, not by company management.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Internal control. </a:t>
            </a:r>
            <a:r>
              <a:rPr lang="en-US" sz="1200" b="0" i="0" u="none" strike="noStrike" kern="1200" baseline="0" dirty="0">
                <a:solidFill>
                  <a:schemeClr val="tx1"/>
                </a:solidFill>
                <a:latin typeface="+mn-lt"/>
                <a:ea typeface="+mn-ea"/>
                <a:cs typeface="+mn-cs"/>
              </a:rPr>
              <a:t>Section 404 of the act requires that company management document and assess the effectiveness of all internal control processes that could affect financial reporting. The PCAOB’s </a:t>
            </a:r>
            <a:r>
              <a:rPr lang="en-US" sz="1200" b="0" i="1" u="none" strike="noStrike" kern="1200" baseline="0" dirty="0">
                <a:solidFill>
                  <a:schemeClr val="tx1"/>
                </a:solidFill>
                <a:latin typeface="+mn-lt"/>
                <a:ea typeface="+mn-ea"/>
                <a:cs typeface="+mn-cs"/>
              </a:rPr>
              <a:t>Auditing Standard No. 2 </a:t>
            </a:r>
            <a:r>
              <a:rPr lang="en-US" sz="1200" b="0" i="0" u="none" strike="noStrike" kern="1200" baseline="0" dirty="0">
                <a:solidFill>
                  <a:schemeClr val="tx1"/>
                </a:solidFill>
                <a:latin typeface="+mn-lt"/>
                <a:ea typeface="+mn-ea"/>
                <a:cs typeface="+mn-cs"/>
              </a:rPr>
              <a:t>(since replaced by </a:t>
            </a:r>
            <a:r>
              <a:rPr lang="en-US" sz="1200" b="0" i="1" u="none" strike="noStrike" kern="1200" baseline="0" dirty="0">
                <a:solidFill>
                  <a:schemeClr val="tx1"/>
                </a:solidFill>
                <a:latin typeface="+mn-lt"/>
                <a:ea typeface="+mn-ea"/>
                <a:cs typeface="+mn-cs"/>
              </a:rPr>
              <a:t>AS 2201 </a:t>
            </a:r>
            <a:r>
              <a:rPr lang="en-US" sz="1200" b="0" i="0" u="none" strike="noStrike" kern="1200" baseline="0" dirty="0">
                <a:solidFill>
                  <a:schemeClr val="tx1"/>
                </a:solidFill>
                <a:latin typeface="+mn-lt"/>
                <a:ea typeface="+mn-ea"/>
                <a:cs typeface="+mn-cs"/>
              </a:rPr>
              <a:t>) requires that the company auditors express an opinion on whether the company has maintained effective internal control over financial reporting.</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32</a:t>
            </a:fld>
            <a:endParaRPr lang="en-US" dirty="0"/>
          </a:p>
        </p:txBody>
      </p:sp>
    </p:spTree>
    <p:extLst>
      <p:ext uri="{BB962C8B-B14F-4D97-AF65-F5344CB8AC3E}">
        <p14:creationId xmlns:p14="http://schemas.microsoft.com/office/powerpoint/2010/main" val="18128620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Ethics</a:t>
            </a:r>
            <a:r>
              <a:rPr lang="en-US" dirty="0"/>
              <a:t> is a term that refers to a code or moral system that provides criteria for evaluating right and wrong.</a:t>
            </a:r>
          </a:p>
          <a:p>
            <a:endParaRPr lang="en-US" dirty="0"/>
          </a:p>
          <a:p>
            <a:r>
              <a:rPr lang="en-US" dirty="0"/>
              <a:t>One characteristic that distinguishes a profession from other occupations is the acceptance by its members of a responsibility for the interests of those it serves. Ethical behavior is expected of those engaged in a profession. That expectation often is articulated in a code of ethics. For example, law and medicine are professions that have their own codes of professional ethics. These codes provide guidance and rules to members in the performance of their professional responsibilities.</a:t>
            </a:r>
          </a:p>
          <a:p>
            <a:endParaRPr lang="en-US" dirty="0"/>
          </a:p>
          <a:p>
            <a:r>
              <a:rPr lang="en-US" dirty="0"/>
              <a:t>The AICPA, the national organization of certified public accountants, has its own Code of Professional Conduct that prescribes the ethical conduct members should strive to achieve. Similarly, the </a:t>
            </a:r>
            <a:r>
              <a:rPr lang="en-US" i="1" dirty="0"/>
              <a:t>Institute of Management Accountants (IMA)</a:t>
            </a:r>
            <a:r>
              <a:rPr lang="en-US" dirty="0"/>
              <a:t>—the primary national organization of accountants working in industry and government—has its own code of ethics, as does the </a:t>
            </a:r>
            <a:r>
              <a:rPr lang="en-US" i="1" dirty="0"/>
              <a:t>Institute of Internal Auditors</a:t>
            </a:r>
            <a:r>
              <a:rPr lang="en-US" dirty="0"/>
              <a:t>—the national organization of accountants providing internal auditing services for their own organizations.</a:t>
            </a:r>
          </a:p>
        </p:txBody>
      </p:sp>
      <p:sp>
        <p:nvSpPr>
          <p:cNvPr id="4" name="Slide Number Placeholder 3"/>
          <p:cNvSpPr>
            <a:spLocks noGrp="1"/>
          </p:cNvSpPr>
          <p:nvPr>
            <p:ph type="sldNum" sz="quarter" idx="10"/>
          </p:nvPr>
        </p:nvSpPr>
        <p:spPr/>
        <p:txBody>
          <a:bodyPr/>
          <a:lstStyle/>
          <a:p>
            <a:fld id="{20C6E16D-CAFA-4AA7-B962-802FFC832C12}" type="slidenum">
              <a:rPr lang="en-US" smtClean="0"/>
              <a:t>33</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Ethical codes are informative and helpful, but the motivation to behave ethically must come from within oneself and not just from the fear of penalties for violating professional codes. Presented below is a sequence of steps that provide a framework for analyzing ethical issues. These steps can help you apply your own sense of right and wrong to ethical dilemmas:</a:t>
            </a:r>
          </a:p>
          <a:p>
            <a:r>
              <a:rPr lang="en-US" b="1" dirty="0"/>
              <a:t>Step 1.</a:t>
            </a:r>
            <a:endParaRPr lang="en-US" dirty="0"/>
          </a:p>
          <a:p>
            <a:r>
              <a:rPr lang="en-US" dirty="0"/>
              <a:t>Determine the facts of the situation. This involves determining the who, what, where, when, and how.</a:t>
            </a:r>
          </a:p>
          <a:p>
            <a:r>
              <a:rPr lang="en-US" b="1" dirty="0"/>
              <a:t>Step 2.</a:t>
            </a:r>
            <a:endParaRPr lang="en-US" dirty="0"/>
          </a:p>
          <a:p>
            <a:r>
              <a:rPr lang="en-US" dirty="0"/>
              <a:t>Identify the ethical issue and the stakeholders. Stakeholders may include shareholders, creditors, management, employees, and the community.</a:t>
            </a:r>
          </a:p>
          <a:p>
            <a:r>
              <a:rPr lang="en-US" b="1" dirty="0"/>
              <a:t>Step 3.</a:t>
            </a:r>
            <a:endParaRPr lang="en-US" dirty="0"/>
          </a:p>
          <a:p>
            <a:r>
              <a:rPr lang="en-US" dirty="0"/>
              <a:t>Identify the values related to the situation. For example, in some situations confidentiality may be an important value that might conflict with the right to know.</a:t>
            </a:r>
          </a:p>
          <a:p>
            <a:r>
              <a:rPr lang="en-US" b="1" dirty="0"/>
              <a:t>Step 4.</a:t>
            </a:r>
            <a:endParaRPr lang="en-US" dirty="0"/>
          </a:p>
          <a:p>
            <a:r>
              <a:rPr lang="en-US" dirty="0"/>
              <a:t>Specify the alternative courses of action.</a:t>
            </a:r>
          </a:p>
          <a:p>
            <a:r>
              <a:rPr lang="en-US" b="1" dirty="0"/>
              <a:t>Step 5.</a:t>
            </a:r>
            <a:endParaRPr lang="en-US" dirty="0"/>
          </a:p>
          <a:p>
            <a:r>
              <a:rPr lang="en-US" dirty="0"/>
              <a:t>Evaluate the courses of action specified in step 4 in terms of their consistency with the values identified in step 3. This step may or may not lead to a suggested course of action.</a:t>
            </a:r>
          </a:p>
          <a:p>
            <a:r>
              <a:rPr lang="en-US" b="1" dirty="0"/>
              <a:t>Step 6.</a:t>
            </a:r>
            <a:endParaRPr lang="en-US" dirty="0"/>
          </a:p>
          <a:p>
            <a:r>
              <a:rPr lang="en-US" dirty="0"/>
              <a:t>Identify the consequences of each possible course of action. If step 5 does not provide a course of action, assess the consequences of each possible course of action for all of the stakeholders involved.</a:t>
            </a:r>
          </a:p>
          <a:p>
            <a:r>
              <a:rPr lang="en-US" b="1" dirty="0"/>
              <a:t>Step 7.</a:t>
            </a:r>
            <a:endParaRPr lang="en-US" dirty="0"/>
          </a:p>
          <a:p>
            <a:r>
              <a:rPr lang="en-US" dirty="0"/>
              <a:t>Make your decision and take any indicated action.</a:t>
            </a:r>
          </a:p>
          <a:p>
            <a:endParaRPr lang="en-US" dirty="0"/>
          </a:p>
          <a:p>
            <a:r>
              <a:rPr lang="en-US" dirty="0"/>
              <a:t>Ethical dilemmas are presented throughout this book. The analytical steps outlined above provide a framework you can use to evaluate these situations.</a:t>
            </a:r>
          </a:p>
        </p:txBody>
      </p:sp>
      <p:sp>
        <p:nvSpPr>
          <p:cNvPr id="4" name="Slide Number Placeholder 3"/>
          <p:cNvSpPr>
            <a:spLocks noGrp="1"/>
          </p:cNvSpPr>
          <p:nvPr>
            <p:ph type="sldNum" sz="quarter" idx="10"/>
          </p:nvPr>
        </p:nvSpPr>
        <p:spPr/>
        <p:txBody>
          <a:bodyPr/>
          <a:lstStyle/>
          <a:p>
            <a:fld id="{20C6E16D-CAFA-4AA7-B962-802FFC832C12}" type="slidenum">
              <a:rPr lang="en-US" smtClean="0"/>
              <a:t>34</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Sturdy buildings are built on sound foundations. The U.S. Constitution is the foundation for the laws of our land. The </a:t>
            </a:r>
            <a:r>
              <a:rPr lang="en-US" i="1" dirty="0"/>
              <a:t>conceptual framework</a:t>
            </a:r>
            <a:r>
              <a:rPr lang="en-US" dirty="0"/>
              <a:t> has been described as an “Accounting Constitution” because it provides the underlying foundation for U.S. accounting standards. The conceptual framework provides structure and direction to financial accounting and reporting but does not directly prescribe GAAP. It is a coherent system of interrelated objectives and fundamentals that is intended to lead to consistent standards and that prescribes the nature, function, and limits of financial accounting and reporting. The fundamentals are the underlying concepts of accounting that guide the selection of events to be accounted for, the measurement of those events, and the means of summarizing and communicating them to interested parties.</a:t>
            </a:r>
          </a:p>
        </p:txBody>
      </p:sp>
      <p:sp>
        <p:nvSpPr>
          <p:cNvPr id="4" name="Slide Number Placeholder 3"/>
          <p:cNvSpPr>
            <a:spLocks noGrp="1"/>
          </p:cNvSpPr>
          <p:nvPr>
            <p:ph type="sldNum" sz="quarter" idx="10"/>
          </p:nvPr>
        </p:nvSpPr>
        <p:spPr/>
        <p:txBody>
          <a:bodyPr/>
          <a:lstStyle/>
          <a:p>
            <a:fld id="{20C6E16D-CAFA-4AA7-B962-802FFC832C12}" type="slidenum">
              <a:rPr lang="en-US" smtClean="0"/>
              <a:t>35</a:t>
            </a:fld>
            <a:endParaRPr lang="en-US" dirty="0"/>
          </a:p>
        </p:txBody>
      </p:sp>
    </p:spTree>
    <p:extLst>
      <p:ext uri="{BB962C8B-B14F-4D97-AF65-F5344CB8AC3E}">
        <p14:creationId xmlns:p14="http://schemas.microsoft.com/office/powerpoint/2010/main" val="19151480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Recognition </a:t>
            </a:r>
            <a:r>
              <a:rPr lang="en-US" sz="1200" b="0" i="0" u="none" strike="noStrike" kern="1200" baseline="0" dirty="0">
                <a:solidFill>
                  <a:schemeClr val="tx1"/>
                </a:solidFill>
                <a:latin typeface="+mn-lt"/>
                <a:ea typeface="+mn-ea"/>
                <a:cs typeface="+mn-cs"/>
              </a:rPr>
              <a:t>refers to the process of admitting information into the financial statements. When an element is recognized, it is recorded in the accounts and reported on a statement. </a:t>
            </a:r>
            <a:r>
              <a:rPr lang="en-US" sz="1200" b="1" i="0" u="none" strike="noStrike" kern="1200" baseline="0" dirty="0">
                <a:solidFill>
                  <a:schemeClr val="tx1"/>
                </a:solidFill>
                <a:latin typeface="+mn-lt"/>
                <a:ea typeface="+mn-ea"/>
                <a:cs typeface="+mn-cs"/>
              </a:rPr>
              <a:t>Measurement </a:t>
            </a:r>
            <a:r>
              <a:rPr lang="en-US" sz="1200" b="0" i="0" u="none" strike="noStrike" kern="1200" baseline="0" dirty="0">
                <a:solidFill>
                  <a:schemeClr val="tx1"/>
                </a:solidFill>
                <a:latin typeface="+mn-lt"/>
                <a:ea typeface="+mn-ea"/>
                <a:cs typeface="+mn-cs"/>
              </a:rPr>
              <a:t>is the process of associating numerical amounts with the elements. </a:t>
            </a:r>
            <a:r>
              <a:rPr lang="en-US" sz="1200" b="1" i="0" u="none" strike="noStrike" kern="1200" baseline="0" dirty="0">
                <a:solidFill>
                  <a:schemeClr val="tx1"/>
                </a:solidFill>
                <a:latin typeface="+mn-lt"/>
                <a:ea typeface="+mn-ea"/>
                <a:cs typeface="+mn-cs"/>
              </a:rPr>
              <a:t>Disclosure </a:t>
            </a:r>
            <a:r>
              <a:rPr lang="en-US" sz="1200" b="0" i="0" u="none" strike="noStrike" kern="1200" baseline="0" dirty="0">
                <a:solidFill>
                  <a:schemeClr val="tx1"/>
                </a:solidFill>
                <a:latin typeface="+mn-lt"/>
                <a:ea typeface="+mn-ea"/>
                <a:cs typeface="+mn-cs"/>
              </a:rPr>
              <a:t>refers to the process of including additional pertinent information in the financial statements and accompanying notes.</a:t>
            </a:r>
            <a:endParaRPr lang="en-IN" sz="1200" b="0" i="0" u="none" strike="noStrike" kern="1200" baseline="0" dirty="0">
              <a:solidFill>
                <a:schemeClr val="tx1"/>
              </a:solidFill>
              <a:latin typeface="+mn-lt"/>
              <a:ea typeface="+mn-ea"/>
              <a:cs typeface="+mn-cs"/>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GENERAL RECOGNITION CRITERIA. </a:t>
            </a:r>
            <a:r>
              <a:rPr lang="en-US" sz="1200" b="0" i="0" u="none" strike="noStrike" kern="1200" baseline="0" dirty="0">
                <a:solidFill>
                  <a:schemeClr val="tx1"/>
                </a:solidFill>
                <a:latin typeface="+mn-lt"/>
                <a:ea typeface="+mn-ea"/>
                <a:cs typeface="+mn-cs"/>
              </a:rPr>
              <a:t>According to </a:t>
            </a:r>
            <a:r>
              <a:rPr lang="en-US" sz="1200" b="0" i="1" u="none" strike="noStrike" kern="1200" baseline="0" dirty="0">
                <a:solidFill>
                  <a:schemeClr val="tx1"/>
                </a:solidFill>
                <a:latin typeface="+mn-lt"/>
                <a:ea typeface="+mn-ea"/>
                <a:cs typeface="+mn-cs"/>
              </a:rPr>
              <a:t>SFAC 5</a:t>
            </a:r>
            <a:r>
              <a:rPr lang="en-US" sz="1200" b="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an item should be recognized in the basic financial statements when it meets the following four criteria, subject to a cost effectiveness constraint and materiality threshold:</a:t>
            </a:r>
          </a:p>
          <a:p>
            <a:r>
              <a:rPr lang="en-US" sz="1200" b="0" i="0" u="none" strike="noStrike" kern="1200" baseline="0" dirty="0">
                <a:solidFill>
                  <a:schemeClr val="tx1"/>
                </a:solidFill>
                <a:latin typeface="+mn-lt"/>
                <a:ea typeface="+mn-ea"/>
                <a:cs typeface="+mn-cs"/>
              </a:rPr>
              <a:t>1. </a:t>
            </a:r>
            <a:r>
              <a:rPr lang="en-US" sz="1200" b="0" i="1" u="none" strike="noStrike" kern="1200" baseline="0" dirty="0">
                <a:solidFill>
                  <a:schemeClr val="tx1"/>
                </a:solidFill>
                <a:latin typeface="+mn-lt"/>
                <a:ea typeface="+mn-ea"/>
                <a:cs typeface="+mn-cs"/>
              </a:rPr>
              <a:t>Definition. </a:t>
            </a:r>
            <a:r>
              <a:rPr lang="en-US" sz="1200" b="0" i="0" u="none" strike="noStrike" kern="1200" baseline="0" dirty="0">
                <a:solidFill>
                  <a:schemeClr val="tx1"/>
                </a:solidFill>
                <a:latin typeface="+mn-lt"/>
                <a:ea typeface="+mn-ea"/>
                <a:cs typeface="+mn-cs"/>
              </a:rPr>
              <a:t>The item meets the definition of an element of financial statements.</a:t>
            </a:r>
          </a:p>
          <a:p>
            <a:r>
              <a:rPr lang="en-US" sz="1200" b="0" i="0" u="none" strike="noStrike" kern="1200" baseline="0" dirty="0">
                <a:solidFill>
                  <a:schemeClr val="tx1"/>
                </a:solidFill>
                <a:latin typeface="+mn-lt"/>
                <a:ea typeface="+mn-ea"/>
                <a:cs typeface="+mn-cs"/>
              </a:rPr>
              <a:t>2. </a:t>
            </a:r>
            <a:r>
              <a:rPr lang="en-US" sz="1200" b="0" i="1" u="none" strike="noStrike" kern="1200" baseline="0" dirty="0">
                <a:solidFill>
                  <a:schemeClr val="tx1"/>
                </a:solidFill>
                <a:latin typeface="+mn-lt"/>
                <a:ea typeface="+mn-ea"/>
                <a:cs typeface="+mn-cs"/>
              </a:rPr>
              <a:t>Measurability. </a:t>
            </a:r>
            <a:r>
              <a:rPr lang="en-US" sz="1200" b="0" i="0" u="none" strike="noStrike" kern="1200" baseline="0" dirty="0">
                <a:solidFill>
                  <a:schemeClr val="tx1"/>
                </a:solidFill>
                <a:latin typeface="+mn-lt"/>
                <a:ea typeface="+mn-ea"/>
                <a:cs typeface="+mn-cs"/>
              </a:rPr>
              <a:t>The item has a relevant attribute measurable with sufficient reliability.</a:t>
            </a:r>
          </a:p>
          <a:p>
            <a:r>
              <a:rPr lang="en-US" sz="1200" b="0" i="0" u="none" strike="noStrike" kern="1200" baseline="0" dirty="0">
                <a:solidFill>
                  <a:schemeClr val="tx1"/>
                </a:solidFill>
                <a:latin typeface="+mn-lt"/>
                <a:ea typeface="+mn-ea"/>
                <a:cs typeface="+mn-cs"/>
              </a:rPr>
              <a:t>3. </a:t>
            </a:r>
            <a:r>
              <a:rPr lang="en-US" sz="1200" b="0" i="1" u="none" strike="noStrike" kern="1200" baseline="0" dirty="0">
                <a:solidFill>
                  <a:schemeClr val="tx1"/>
                </a:solidFill>
                <a:latin typeface="+mn-lt"/>
                <a:ea typeface="+mn-ea"/>
                <a:cs typeface="+mn-cs"/>
              </a:rPr>
              <a:t>Relevance. </a:t>
            </a:r>
            <a:r>
              <a:rPr lang="en-US" sz="1200" b="0" i="0" u="none" strike="noStrike" kern="1200" baseline="0" dirty="0">
                <a:solidFill>
                  <a:schemeClr val="tx1"/>
                </a:solidFill>
                <a:latin typeface="+mn-lt"/>
                <a:ea typeface="+mn-ea"/>
                <a:cs typeface="+mn-cs"/>
              </a:rPr>
              <a:t>The information about it is capable of making a difference in user decisions.</a:t>
            </a:r>
          </a:p>
          <a:p>
            <a:r>
              <a:rPr lang="en-US" sz="1200" b="0" i="0" u="none" strike="noStrike" kern="1200" baseline="0" dirty="0">
                <a:solidFill>
                  <a:schemeClr val="tx1"/>
                </a:solidFill>
                <a:latin typeface="+mn-lt"/>
                <a:ea typeface="+mn-ea"/>
                <a:cs typeface="+mn-cs"/>
              </a:rPr>
              <a:t>4. </a:t>
            </a:r>
            <a:r>
              <a:rPr lang="en-US" sz="1200" b="0" i="1" u="none" strike="noStrike" kern="1200" baseline="0" dirty="0">
                <a:solidFill>
                  <a:schemeClr val="tx1"/>
                </a:solidFill>
                <a:latin typeface="+mn-lt"/>
                <a:ea typeface="+mn-ea"/>
                <a:cs typeface="+mn-cs"/>
              </a:rPr>
              <a:t>Reliability. </a:t>
            </a:r>
            <a:r>
              <a:rPr lang="en-US" sz="1200" b="0" i="0" u="none" strike="noStrike" kern="1200" baseline="0" dirty="0">
                <a:solidFill>
                  <a:schemeClr val="tx1"/>
                </a:solidFill>
                <a:latin typeface="+mn-lt"/>
                <a:ea typeface="+mn-ea"/>
                <a:cs typeface="+mn-cs"/>
              </a:rPr>
              <a:t>The information is representationally faithful, verifiable, and neutral.</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36</a:t>
            </a:fld>
            <a:endParaRPr lang="en-US" dirty="0"/>
          </a:p>
        </p:txBody>
      </p:sp>
    </p:spTree>
    <p:extLst>
      <p:ext uri="{BB962C8B-B14F-4D97-AF65-F5344CB8AC3E}">
        <p14:creationId xmlns:p14="http://schemas.microsoft.com/office/powerpoint/2010/main" val="12736015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role of the conceptual</a:t>
            </a:r>
            <a:r>
              <a:rPr lang="en-US" baseline="0" dirty="0"/>
              <a:t> framework is similar in IFRS, except for a couple of exceptions.</a:t>
            </a:r>
          </a:p>
          <a:p>
            <a:endParaRPr lang="en-US" baseline="0" dirty="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sz="1200" dirty="0"/>
              <a:t>In U.S. GAAP, the conceptual framework primarily provides guidance to standard setters to help them develop high-quality standards. In IFRS the conceptual framework guides standard setting, but in addition it provides a basis for practitioners to make accounting judgments when another IFRS standard does not apply.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sz="1200" dirty="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sz="1200" dirty="0"/>
              <a:t>IFRS emphasizes the overarching concept of the financial statements providing a “fair presentation” of the company. U.S. GAAP does not include a similar requirement, but U.S. auditing standards require this consideration.</a:t>
            </a:r>
            <a:endParaRPr lang="en-US" sz="1200" dirty="0">
              <a:latin typeface="+mn-lt"/>
            </a:endParaRP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37</a:t>
            </a:fld>
            <a:endParaRPr lang="en-US" dirty="0"/>
          </a:p>
        </p:txBody>
      </p:sp>
    </p:spTree>
    <p:extLst>
      <p:ext uri="{BB962C8B-B14F-4D97-AF65-F5344CB8AC3E}">
        <p14:creationId xmlns:p14="http://schemas.microsoft.com/office/powerpoint/2010/main" val="22085809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Recognition </a:t>
            </a:r>
            <a:r>
              <a:rPr lang="en-US" sz="1200" b="0" i="0" u="none" strike="noStrike" kern="1200" baseline="0" dirty="0">
                <a:solidFill>
                  <a:schemeClr val="tx1"/>
                </a:solidFill>
                <a:latin typeface="+mn-lt"/>
                <a:ea typeface="+mn-ea"/>
                <a:cs typeface="+mn-cs"/>
              </a:rPr>
              <a:t>refers to the process of admitting information into the financial statements. When an element is recognized, it is recorded in the accounts and reported on a statement. </a:t>
            </a:r>
            <a:r>
              <a:rPr lang="en-US" sz="1200" b="1" i="0" u="none" strike="noStrike" kern="1200" baseline="0" dirty="0">
                <a:solidFill>
                  <a:schemeClr val="tx1"/>
                </a:solidFill>
                <a:latin typeface="+mn-lt"/>
                <a:ea typeface="+mn-ea"/>
                <a:cs typeface="+mn-cs"/>
              </a:rPr>
              <a:t>Measurement </a:t>
            </a:r>
            <a:r>
              <a:rPr lang="en-US" sz="1200" b="0" i="0" u="none" strike="noStrike" kern="1200" baseline="0" dirty="0">
                <a:solidFill>
                  <a:schemeClr val="tx1"/>
                </a:solidFill>
                <a:latin typeface="+mn-lt"/>
                <a:ea typeface="+mn-ea"/>
                <a:cs typeface="+mn-cs"/>
              </a:rPr>
              <a:t>is the process of associating numerical amounts with the elements. </a:t>
            </a:r>
            <a:r>
              <a:rPr lang="en-US" sz="1200" b="1" i="0" u="none" strike="noStrike" kern="1200" baseline="0" dirty="0">
                <a:solidFill>
                  <a:schemeClr val="tx1"/>
                </a:solidFill>
                <a:latin typeface="+mn-lt"/>
                <a:ea typeface="+mn-ea"/>
                <a:cs typeface="+mn-cs"/>
              </a:rPr>
              <a:t>Disclosure </a:t>
            </a:r>
            <a:r>
              <a:rPr lang="en-US" sz="1200" b="0" i="0" u="none" strike="noStrike" kern="1200" baseline="0" dirty="0">
                <a:solidFill>
                  <a:schemeClr val="tx1"/>
                </a:solidFill>
                <a:latin typeface="+mn-lt"/>
                <a:ea typeface="+mn-ea"/>
                <a:cs typeface="+mn-cs"/>
              </a:rPr>
              <a:t>refers to the process of including additional pertinent information in the financial statements and accompanying notes.</a:t>
            </a:r>
            <a:endParaRPr lang="en-IN" sz="1200" b="0" i="0" u="none" strike="noStrike" kern="1200" baseline="0" dirty="0">
              <a:solidFill>
                <a:schemeClr val="tx1"/>
              </a:solidFill>
              <a:latin typeface="+mn-lt"/>
              <a:ea typeface="+mn-ea"/>
              <a:cs typeface="+mn-cs"/>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GENERAL RECOGNITION CRITERIA. </a:t>
            </a:r>
            <a:r>
              <a:rPr lang="en-US" sz="1200" b="0" i="0" u="none" strike="noStrike" kern="1200" baseline="0" dirty="0">
                <a:solidFill>
                  <a:schemeClr val="tx1"/>
                </a:solidFill>
                <a:latin typeface="+mn-lt"/>
                <a:ea typeface="+mn-ea"/>
                <a:cs typeface="+mn-cs"/>
              </a:rPr>
              <a:t>According to </a:t>
            </a:r>
            <a:r>
              <a:rPr lang="en-US" sz="1200" b="0" i="1" u="none" strike="noStrike" kern="1200" baseline="0" dirty="0">
                <a:solidFill>
                  <a:schemeClr val="tx1"/>
                </a:solidFill>
                <a:latin typeface="+mn-lt"/>
                <a:ea typeface="+mn-ea"/>
                <a:cs typeface="+mn-cs"/>
              </a:rPr>
              <a:t>SFAC 5</a:t>
            </a:r>
            <a:r>
              <a:rPr lang="en-US" sz="1200" b="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an item should be recognized in the basic financial statements when it meets the following four criteria, subject to a cost effectiveness constraint and materiality threshold:</a:t>
            </a:r>
          </a:p>
          <a:p>
            <a:r>
              <a:rPr lang="en-US" sz="1200" b="0" i="0" u="none" strike="noStrike" kern="1200" baseline="0" dirty="0">
                <a:solidFill>
                  <a:schemeClr val="tx1"/>
                </a:solidFill>
                <a:latin typeface="+mn-lt"/>
                <a:ea typeface="+mn-ea"/>
                <a:cs typeface="+mn-cs"/>
              </a:rPr>
              <a:t>1. </a:t>
            </a:r>
            <a:r>
              <a:rPr lang="en-US" sz="1200" b="0" i="1" u="none" strike="noStrike" kern="1200" baseline="0" dirty="0">
                <a:solidFill>
                  <a:schemeClr val="tx1"/>
                </a:solidFill>
                <a:latin typeface="+mn-lt"/>
                <a:ea typeface="+mn-ea"/>
                <a:cs typeface="+mn-cs"/>
              </a:rPr>
              <a:t>Definition. </a:t>
            </a:r>
            <a:r>
              <a:rPr lang="en-US" sz="1200" b="0" i="0" u="none" strike="noStrike" kern="1200" baseline="0" dirty="0">
                <a:solidFill>
                  <a:schemeClr val="tx1"/>
                </a:solidFill>
                <a:latin typeface="+mn-lt"/>
                <a:ea typeface="+mn-ea"/>
                <a:cs typeface="+mn-cs"/>
              </a:rPr>
              <a:t>The item meets the definition of an element of financial statements.</a:t>
            </a:r>
          </a:p>
          <a:p>
            <a:r>
              <a:rPr lang="en-US" sz="1200" b="0" i="0" u="none" strike="noStrike" kern="1200" baseline="0" dirty="0">
                <a:solidFill>
                  <a:schemeClr val="tx1"/>
                </a:solidFill>
                <a:latin typeface="+mn-lt"/>
                <a:ea typeface="+mn-ea"/>
                <a:cs typeface="+mn-cs"/>
              </a:rPr>
              <a:t>2. </a:t>
            </a:r>
            <a:r>
              <a:rPr lang="en-US" sz="1200" b="0" i="1" u="none" strike="noStrike" kern="1200" baseline="0" dirty="0">
                <a:solidFill>
                  <a:schemeClr val="tx1"/>
                </a:solidFill>
                <a:latin typeface="+mn-lt"/>
                <a:ea typeface="+mn-ea"/>
                <a:cs typeface="+mn-cs"/>
              </a:rPr>
              <a:t>Measurability. </a:t>
            </a:r>
            <a:r>
              <a:rPr lang="en-US" sz="1200" b="0" i="0" u="none" strike="noStrike" kern="1200" baseline="0" dirty="0">
                <a:solidFill>
                  <a:schemeClr val="tx1"/>
                </a:solidFill>
                <a:latin typeface="+mn-lt"/>
                <a:ea typeface="+mn-ea"/>
                <a:cs typeface="+mn-cs"/>
              </a:rPr>
              <a:t>The item has a relevant attribute measurable with sufficient reliability.</a:t>
            </a:r>
          </a:p>
          <a:p>
            <a:r>
              <a:rPr lang="en-US" sz="1200" b="0" i="0" u="none" strike="noStrike" kern="1200" baseline="0" dirty="0">
                <a:solidFill>
                  <a:schemeClr val="tx1"/>
                </a:solidFill>
                <a:latin typeface="+mn-lt"/>
                <a:ea typeface="+mn-ea"/>
                <a:cs typeface="+mn-cs"/>
              </a:rPr>
              <a:t>3. </a:t>
            </a:r>
            <a:r>
              <a:rPr lang="en-US" sz="1200" b="0" i="1" u="none" strike="noStrike" kern="1200" baseline="0" dirty="0">
                <a:solidFill>
                  <a:schemeClr val="tx1"/>
                </a:solidFill>
                <a:latin typeface="+mn-lt"/>
                <a:ea typeface="+mn-ea"/>
                <a:cs typeface="+mn-cs"/>
              </a:rPr>
              <a:t>Relevance. </a:t>
            </a:r>
            <a:r>
              <a:rPr lang="en-US" sz="1200" b="0" i="0" u="none" strike="noStrike" kern="1200" baseline="0" dirty="0">
                <a:solidFill>
                  <a:schemeClr val="tx1"/>
                </a:solidFill>
                <a:latin typeface="+mn-lt"/>
                <a:ea typeface="+mn-ea"/>
                <a:cs typeface="+mn-cs"/>
              </a:rPr>
              <a:t>The information about it is capable of making a difference in user decisions.</a:t>
            </a:r>
          </a:p>
          <a:p>
            <a:r>
              <a:rPr lang="en-US" sz="1200" b="0" i="0" u="none" strike="noStrike" kern="1200" baseline="0" dirty="0">
                <a:solidFill>
                  <a:schemeClr val="tx1"/>
                </a:solidFill>
                <a:latin typeface="+mn-lt"/>
                <a:ea typeface="+mn-ea"/>
                <a:cs typeface="+mn-cs"/>
              </a:rPr>
              <a:t>4. </a:t>
            </a:r>
            <a:r>
              <a:rPr lang="en-US" sz="1200" b="0" i="1" u="none" strike="noStrike" kern="1200" baseline="0" dirty="0">
                <a:solidFill>
                  <a:schemeClr val="tx1"/>
                </a:solidFill>
                <a:latin typeface="+mn-lt"/>
                <a:ea typeface="+mn-ea"/>
                <a:cs typeface="+mn-cs"/>
              </a:rPr>
              <a:t>Reliability. </a:t>
            </a:r>
            <a:r>
              <a:rPr lang="en-US" sz="1200" b="0" i="0" u="none" strike="noStrike" kern="1200" baseline="0" dirty="0">
                <a:solidFill>
                  <a:schemeClr val="tx1"/>
                </a:solidFill>
                <a:latin typeface="+mn-lt"/>
                <a:ea typeface="+mn-ea"/>
                <a:cs typeface="+mn-cs"/>
              </a:rPr>
              <a:t>The information is representationally faithful, verifiable, and neutral.</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38</a:t>
            </a:fld>
            <a:endParaRPr lang="en-US" dirty="0"/>
          </a:p>
        </p:txBody>
      </p:sp>
    </p:spTree>
    <p:extLst>
      <p:ext uri="{BB962C8B-B14F-4D97-AF65-F5344CB8AC3E}">
        <p14:creationId xmlns:p14="http://schemas.microsoft.com/office/powerpoint/2010/main" val="863759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Recognition </a:t>
            </a:r>
            <a:r>
              <a:rPr lang="en-US" sz="1200" b="0" i="0" u="none" strike="noStrike" kern="1200" baseline="0" dirty="0">
                <a:solidFill>
                  <a:schemeClr val="tx1"/>
                </a:solidFill>
                <a:latin typeface="+mn-lt"/>
                <a:ea typeface="+mn-ea"/>
                <a:cs typeface="+mn-cs"/>
              </a:rPr>
              <a:t>refers to the process of admitting information into the financial statements. When an element is recognized, it is recorded in the accounts and reported on a statement. </a:t>
            </a:r>
            <a:r>
              <a:rPr lang="en-US" sz="1200" b="1" i="0" u="none" strike="noStrike" kern="1200" baseline="0" dirty="0">
                <a:solidFill>
                  <a:schemeClr val="tx1"/>
                </a:solidFill>
                <a:latin typeface="+mn-lt"/>
                <a:ea typeface="+mn-ea"/>
                <a:cs typeface="+mn-cs"/>
              </a:rPr>
              <a:t>Measurement </a:t>
            </a:r>
            <a:r>
              <a:rPr lang="en-US" sz="1200" b="0" i="0" u="none" strike="noStrike" kern="1200" baseline="0" dirty="0">
                <a:solidFill>
                  <a:schemeClr val="tx1"/>
                </a:solidFill>
                <a:latin typeface="+mn-lt"/>
                <a:ea typeface="+mn-ea"/>
                <a:cs typeface="+mn-cs"/>
              </a:rPr>
              <a:t>is the process of associating numerical amounts with the elements. </a:t>
            </a:r>
            <a:r>
              <a:rPr lang="en-US" sz="1200" b="1" i="0" u="none" strike="noStrike" kern="1200" baseline="0" dirty="0">
                <a:solidFill>
                  <a:schemeClr val="tx1"/>
                </a:solidFill>
                <a:latin typeface="+mn-lt"/>
                <a:ea typeface="+mn-ea"/>
                <a:cs typeface="+mn-cs"/>
              </a:rPr>
              <a:t>Disclosure </a:t>
            </a:r>
            <a:r>
              <a:rPr lang="en-US" sz="1200" b="0" i="0" u="none" strike="noStrike" kern="1200" baseline="0" dirty="0">
                <a:solidFill>
                  <a:schemeClr val="tx1"/>
                </a:solidFill>
                <a:latin typeface="+mn-lt"/>
                <a:ea typeface="+mn-ea"/>
                <a:cs typeface="+mn-cs"/>
              </a:rPr>
              <a:t>refers to the process of including additional pertinent information in the financial statements and accompanying notes.</a:t>
            </a:r>
            <a:endParaRPr lang="en-IN" sz="1200" b="0" i="0" u="none" strike="noStrike" kern="1200" baseline="0" dirty="0">
              <a:solidFill>
                <a:schemeClr val="tx1"/>
              </a:solidFill>
              <a:latin typeface="+mn-lt"/>
              <a:ea typeface="+mn-ea"/>
              <a:cs typeface="+mn-cs"/>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GENERAL RECOGNITION CRITERIA. </a:t>
            </a:r>
            <a:r>
              <a:rPr lang="en-US" sz="1200" b="0" i="0" u="none" strike="noStrike" kern="1200" baseline="0" dirty="0">
                <a:solidFill>
                  <a:schemeClr val="tx1"/>
                </a:solidFill>
                <a:latin typeface="+mn-lt"/>
                <a:ea typeface="+mn-ea"/>
                <a:cs typeface="+mn-cs"/>
              </a:rPr>
              <a:t>According to </a:t>
            </a:r>
            <a:r>
              <a:rPr lang="en-US" sz="1200" b="0" i="1" u="none" strike="noStrike" kern="1200" baseline="0" dirty="0">
                <a:solidFill>
                  <a:schemeClr val="tx1"/>
                </a:solidFill>
                <a:latin typeface="+mn-lt"/>
                <a:ea typeface="+mn-ea"/>
                <a:cs typeface="+mn-cs"/>
              </a:rPr>
              <a:t>SFAC 5</a:t>
            </a:r>
            <a:r>
              <a:rPr lang="en-US" sz="1200" b="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an item should be recognized in the basic financial statements when it meets the following four criteria, subject to a cost effectiveness constraint and materiality threshold:</a:t>
            </a:r>
          </a:p>
          <a:p>
            <a:r>
              <a:rPr lang="en-US" sz="1200" b="0" i="0" u="none" strike="noStrike" kern="1200" baseline="0" dirty="0">
                <a:solidFill>
                  <a:schemeClr val="tx1"/>
                </a:solidFill>
                <a:latin typeface="+mn-lt"/>
                <a:ea typeface="+mn-ea"/>
                <a:cs typeface="+mn-cs"/>
              </a:rPr>
              <a:t>1. </a:t>
            </a:r>
            <a:r>
              <a:rPr lang="en-US" sz="1200" b="0" i="1" u="none" strike="noStrike" kern="1200" baseline="0" dirty="0">
                <a:solidFill>
                  <a:schemeClr val="tx1"/>
                </a:solidFill>
                <a:latin typeface="+mn-lt"/>
                <a:ea typeface="+mn-ea"/>
                <a:cs typeface="+mn-cs"/>
              </a:rPr>
              <a:t>Definition. </a:t>
            </a:r>
            <a:r>
              <a:rPr lang="en-US" sz="1200" b="0" i="0" u="none" strike="noStrike" kern="1200" baseline="0" dirty="0">
                <a:solidFill>
                  <a:schemeClr val="tx1"/>
                </a:solidFill>
                <a:latin typeface="+mn-lt"/>
                <a:ea typeface="+mn-ea"/>
                <a:cs typeface="+mn-cs"/>
              </a:rPr>
              <a:t>The item meets the definition of an element of financial statements.</a:t>
            </a:r>
          </a:p>
          <a:p>
            <a:r>
              <a:rPr lang="en-US" sz="1200" b="0" i="0" u="none" strike="noStrike" kern="1200" baseline="0" dirty="0">
                <a:solidFill>
                  <a:schemeClr val="tx1"/>
                </a:solidFill>
                <a:latin typeface="+mn-lt"/>
                <a:ea typeface="+mn-ea"/>
                <a:cs typeface="+mn-cs"/>
              </a:rPr>
              <a:t>2. </a:t>
            </a:r>
            <a:r>
              <a:rPr lang="en-US" sz="1200" b="0" i="1" u="none" strike="noStrike" kern="1200" baseline="0" dirty="0">
                <a:solidFill>
                  <a:schemeClr val="tx1"/>
                </a:solidFill>
                <a:latin typeface="+mn-lt"/>
                <a:ea typeface="+mn-ea"/>
                <a:cs typeface="+mn-cs"/>
              </a:rPr>
              <a:t>Measurability. </a:t>
            </a:r>
            <a:r>
              <a:rPr lang="en-US" sz="1200" b="0" i="0" u="none" strike="noStrike" kern="1200" baseline="0" dirty="0">
                <a:solidFill>
                  <a:schemeClr val="tx1"/>
                </a:solidFill>
                <a:latin typeface="+mn-lt"/>
                <a:ea typeface="+mn-ea"/>
                <a:cs typeface="+mn-cs"/>
              </a:rPr>
              <a:t>The item has a relevant attribute measurable with sufficient reliability.</a:t>
            </a:r>
          </a:p>
          <a:p>
            <a:r>
              <a:rPr lang="en-US" sz="1200" b="0" i="0" u="none" strike="noStrike" kern="1200" baseline="0" dirty="0">
                <a:solidFill>
                  <a:schemeClr val="tx1"/>
                </a:solidFill>
                <a:latin typeface="+mn-lt"/>
                <a:ea typeface="+mn-ea"/>
                <a:cs typeface="+mn-cs"/>
              </a:rPr>
              <a:t>3. </a:t>
            </a:r>
            <a:r>
              <a:rPr lang="en-US" sz="1200" b="0" i="1" u="none" strike="noStrike" kern="1200" baseline="0" dirty="0">
                <a:solidFill>
                  <a:schemeClr val="tx1"/>
                </a:solidFill>
                <a:latin typeface="+mn-lt"/>
                <a:ea typeface="+mn-ea"/>
                <a:cs typeface="+mn-cs"/>
              </a:rPr>
              <a:t>Relevance. </a:t>
            </a:r>
            <a:r>
              <a:rPr lang="en-US" sz="1200" b="0" i="0" u="none" strike="noStrike" kern="1200" baseline="0" dirty="0">
                <a:solidFill>
                  <a:schemeClr val="tx1"/>
                </a:solidFill>
                <a:latin typeface="+mn-lt"/>
                <a:ea typeface="+mn-ea"/>
                <a:cs typeface="+mn-cs"/>
              </a:rPr>
              <a:t>The information about it is capable of making a difference in user decisions.</a:t>
            </a:r>
          </a:p>
          <a:p>
            <a:r>
              <a:rPr lang="en-US" sz="1200" b="0" i="0" u="none" strike="noStrike" kern="1200" baseline="0" dirty="0">
                <a:solidFill>
                  <a:schemeClr val="tx1"/>
                </a:solidFill>
                <a:latin typeface="+mn-lt"/>
                <a:ea typeface="+mn-ea"/>
                <a:cs typeface="+mn-cs"/>
              </a:rPr>
              <a:t>4. </a:t>
            </a:r>
            <a:r>
              <a:rPr lang="en-US" sz="1200" b="0" i="1" u="none" strike="noStrike" kern="1200" baseline="0" dirty="0">
                <a:solidFill>
                  <a:schemeClr val="tx1"/>
                </a:solidFill>
                <a:latin typeface="+mn-lt"/>
                <a:ea typeface="+mn-ea"/>
                <a:cs typeface="+mn-cs"/>
              </a:rPr>
              <a:t>Reliability. </a:t>
            </a:r>
            <a:r>
              <a:rPr lang="en-US" sz="1200" b="0" i="0" u="none" strike="noStrike" kern="1200" baseline="0" dirty="0">
                <a:solidFill>
                  <a:schemeClr val="tx1"/>
                </a:solidFill>
                <a:latin typeface="+mn-lt"/>
                <a:ea typeface="+mn-ea"/>
                <a:cs typeface="+mn-cs"/>
              </a:rPr>
              <a:t>The information is representationally faithful, verifiable, and neutral.</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39</a:t>
            </a:fld>
            <a:endParaRPr lang="en-US" dirty="0"/>
          </a:p>
        </p:txBody>
      </p:sp>
    </p:spTree>
    <p:extLst>
      <p:ext uri="{BB962C8B-B14F-4D97-AF65-F5344CB8AC3E}">
        <p14:creationId xmlns:p14="http://schemas.microsoft.com/office/powerpoint/2010/main" val="39783337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a:t>What characteristics should information have to best meet the </a:t>
            </a:r>
            <a:r>
              <a:rPr lang="en-US" dirty="0">
                <a:solidFill>
                  <a:srgbClr val="C00000"/>
                </a:solidFill>
              </a:rPr>
              <a:t>objectives of financial reporting</a:t>
            </a:r>
            <a:r>
              <a:rPr lang="en-US" dirty="0"/>
              <a:t>?</a:t>
            </a:r>
            <a:r>
              <a:rPr lang="en-US" baseline="0" dirty="0"/>
              <a:t> </a:t>
            </a:r>
            <a:r>
              <a:rPr lang="en-US" dirty="0"/>
              <a:t>Illustration 1–11</a:t>
            </a:r>
            <a:r>
              <a:rPr lang="en-US" baseline="0" dirty="0"/>
              <a:t> </a:t>
            </a:r>
            <a:r>
              <a:rPr lang="en-US" kern="1200" dirty="0">
                <a:solidFill>
                  <a:schemeClr val="tx1"/>
                </a:solidFill>
                <a:effectLst/>
              </a:rPr>
              <a:t>indicates the desirable qualitative characteristics of financial reporting information, presented in the form of a hierarchy of their perceived importance. </a:t>
            </a:r>
            <a:r>
              <a:rPr lang="en-US" dirty="0"/>
              <a:t>These characteristics are intended to enhance the </a:t>
            </a:r>
            <a:r>
              <a:rPr lang="en-US" dirty="0">
                <a:solidFill>
                  <a:srgbClr val="C00000"/>
                </a:solidFill>
              </a:rPr>
              <a:t>decision usefulness </a:t>
            </a:r>
            <a:r>
              <a:rPr lang="en-US" dirty="0"/>
              <a:t>of information.</a:t>
            </a:r>
            <a:endParaRPr lang="en-US" kern="1200" dirty="0">
              <a:solidFill>
                <a:schemeClr val="tx1"/>
              </a:solidFill>
              <a:effectLst/>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Relevance</a:t>
            </a:r>
            <a:r>
              <a:rPr lang="en-US" sz="1200" b="0" i="0" u="none" strike="noStrike" kern="1200" baseline="0" dirty="0">
                <a:solidFill>
                  <a:schemeClr val="tx1"/>
                </a:solidFill>
                <a:latin typeface="+mn-lt"/>
                <a:ea typeface="+mn-ea"/>
                <a:cs typeface="+mn-cs"/>
              </a:rPr>
              <a:t> in the context of financial reporting means that information has </a:t>
            </a:r>
            <a:r>
              <a:rPr lang="en-US" sz="1200" b="1" i="0" u="none" strike="noStrike" kern="1200" baseline="0" dirty="0">
                <a:solidFill>
                  <a:schemeClr val="tx1"/>
                </a:solidFill>
                <a:latin typeface="+mn-lt"/>
                <a:ea typeface="+mn-ea"/>
                <a:cs typeface="+mn-cs"/>
              </a:rPr>
              <a:t>predictive value </a:t>
            </a:r>
            <a:r>
              <a:rPr lang="en-US" sz="1200" b="0" i="0" u="none" strike="noStrike" kern="1200" baseline="0" dirty="0">
                <a:solidFill>
                  <a:schemeClr val="tx1"/>
                </a:solidFill>
                <a:latin typeface="+mn-lt"/>
                <a:ea typeface="+mn-ea"/>
                <a:cs typeface="+mn-cs"/>
              </a:rPr>
              <a:t>and/or </a:t>
            </a:r>
            <a:r>
              <a:rPr lang="en-US" sz="1200" b="1" i="0" u="none" strike="noStrike" kern="1200" baseline="0" dirty="0">
                <a:solidFill>
                  <a:schemeClr val="tx1"/>
                </a:solidFill>
                <a:latin typeface="+mn-lt"/>
                <a:ea typeface="+mn-ea"/>
                <a:cs typeface="+mn-cs"/>
              </a:rPr>
              <a:t>confirmatory value</a:t>
            </a:r>
            <a:r>
              <a:rPr lang="en-US" sz="1200" b="0" i="0" u="none" strike="noStrike" kern="1200" baseline="0" dirty="0">
                <a:solidFill>
                  <a:schemeClr val="tx1"/>
                </a:solidFill>
                <a:latin typeface="+mn-lt"/>
                <a:ea typeface="+mn-ea"/>
                <a:cs typeface="+mn-cs"/>
              </a:rPr>
              <a:t>, typically both. For example, current-period net income has predictive value if it helps users predict a company’s future cash flows, and it has confirmatory value if it helps investors confirm or change their prior assessments regarding a company’s cash-flow generating ability.</a:t>
            </a:r>
            <a:r>
              <a:rPr lang="en-IN" b="0" i="0" dirty="0"/>
              <a:t> Financial information is </a:t>
            </a:r>
            <a:r>
              <a:rPr lang="en-IN" b="1" i="0" dirty="0"/>
              <a:t>material</a:t>
            </a:r>
            <a:r>
              <a:rPr lang="en-IN" b="0" i="0" dirty="0"/>
              <a:t> if omitting it or misstating it could affect users’ decisions. The threshold for materiality has been left to the subjective judgment of the company preparing the financial statements and its auditors.</a:t>
            </a:r>
          </a:p>
          <a:p>
            <a:endParaRPr lang="en-IN" b="0" i="0" dirty="0"/>
          </a:p>
          <a:p>
            <a:r>
              <a:rPr lang="en-IN" b="1" i="0" dirty="0"/>
              <a:t>Faithful representation </a:t>
            </a:r>
            <a:r>
              <a:rPr lang="en-IN" b="0" i="0" dirty="0"/>
              <a:t>exists when there is agreement between a measure or description and the phenomenon it purports to represent. Faithful</a:t>
            </a:r>
            <a:r>
              <a:rPr lang="en-IN" b="0" i="0" baseline="0" dirty="0"/>
              <a:t> representation is enhanced by completeness, neutrality, and being free from error. </a:t>
            </a:r>
            <a:r>
              <a:rPr lang="en-IN" b="0" i="0" dirty="0"/>
              <a:t>A depiction of an economic phenomenon is </a:t>
            </a:r>
            <a:r>
              <a:rPr lang="en-IN" b="1" i="0" dirty="0"/>
              <a:t>complete</a:t>
            </a:r>
            <a:r>
              <a:rPr lang="en-IN" b="0" i="0" dirty="0"/>
              <a:t> if it includes all the information necessary for faithful representation of the economic phenomenon that it purports to represent. A financial accounting standard, and the standard-setting process, is </a:t>
            </a:r>
            <a:r>
              <a:rPr lang="en-IN" b="1" i="0" dirty="0"/>
              <a:t>neutral</a:t>
            </a:r>
            <a:r>
              <a:rPr lang="en-IN" b="0" i="0" dirty="0"/>
              <a:t> if it is free from bias. In other words, it </a:t>
            </a:r>
            <a:r>
              <a:rPr lang="en-US" sz="1200" b="0" i="0" u="none" strike="noStrike" kern="1200" baseline="0" dirty="0">
                <a:solidFill>
                  <a:schemeClr val="tx1"/>
                </a:solidFill>
                <a:latin typeface="+mn-lt"/>
                <a:ea typeface="+mn-ea"/>
                <a:cs typeface="+mn-cs"/>
              </a:rPr>
              <a:t>should try not be intended to achieve particular social outcomes or favor particular groups or companies. </a:t>
            </a:r>
            <a:r>
              <a:rPr lang="en-IN" b="0" i="0" dirty="0"/>
              <a:t>Representational faithfulness also is enhanced if information is </a:t>
            </a:r>
            <a:r>
              <a:rPr lang="en-IN" b="1" i="0" dirty="0"/>
              <a:t>free from error</a:t>
            </a:r>
            <a:r>
              <a:rPr lang="en-IN" b="0" i="0" dirty="0"/>
              <a:t>, meaning that there are no errors or omissions in the description of the amount or the process used to report the amount.</a:t>
            </a:r>
          </a:p>
          <a:p>
            <a:endParaRPr lang="en-IN" sz="1200" b="0" i="0" u="none" strike="noStrike" kern="1200" baseline="0" dirty="0">
              <a:solidFill>
                <a:schemeClr val="tx1"/>
              </a:solidFill>
              <a:latin typeface="+mn-lt"/>
              <a:ea typeface="+mn-ea"/>
              <a:cs typeface="+mn-cs"/>
            </a:endParaRPr>
          </a:p>
          <a:p>
            <a:r>
              <a:rPr lang="en-IN" sz="1200" b="0" i="0" u="none" strike="noStrike" kern="1200" baseline="0" dirty="0">
                <a:solidFill>
                  <a:schemeClr val="tx1"/>
                </a:solidFill>
                <a:latin typeface="+mn-lt"/>
                <a:ea typeface="+mn-ea"/>
                <a:cs typeface="+mn-cs"/>
              </a:rPr>
              <a:t>There are also other qualitative characteristics that enhance the usefulness of financial information. </a:t>
            </a:r>
            <a:r>
              <a:rPr lang="en-US" sz="1200" b="1" i="0" u="none" strike="noStrike" kern="1200" baseline="0" dirty="0">
                <a:solidFill>
                  <a:schemeClr val="tx1"/>
                </a:solidFill>
                <a:latin typeface="+mn-lt"/>
                <a:ea typeface="+mn-ea"/>
                <a:cs typeface="+mn-cs"/>
              </a:rPr>
              <a:t>Comparability </a:t>
            </a:r>
            <a:r>
              <a:rPr lang="en-US" sz="1200" b="0" i="0" u="none" strike="noStrike" kern="1200" baseline="0" dirty="0">
                <a:solidFill>
                  <a:schemeClr val="tx1"/>
                </a:solidFill>
                <a:latin typeface="+mn-lt"/>
                <a:ea typeface="+mn-ea"/>
                <a:cs typeface="+mn-cs"/>
              </a:rPr>
              <a:t>helps users see similarities and differences between events and conditions.</a:t>
            </a:r>
            <a:r>
              <a:rPr lang="en-US" sz="1200" b="1" i="0" u="none" strike="noStrike" kern="1200" baseline="0" dirty="0">
                <a:solidFill>
                  <a:schemeClr val="tx1"/>
                </a:solidFill>
                <a:latin typeface="+mn-lt"/>
                <a:ea typeface="+mn-ea"/>
                <a:cs typeface="+mn-cs"/>
              </a:rPr>
              <a:t> Consistency </a:t>
            </a:r>
            <a:r>
              <a:rPr lang="en-US" sz="1200" b="0" i="0" u="none" strike="noStrike" kern="1200" baseline="0" dirty="0">
                <a:solidFill>
                  <a:schemeClr val="tx1"/>
                </a:solidFill>
                <a:latin typeface="+mn-lt"/>
                <a:ea typeface="+mn-ea"/>
                <a:cs typeface="+mn-cs"/>
              </a:rPr>
              <a:t>refers to the same accounting practices being used over time to permit valid comparisons between reporting periods. </a:t>
            </a:r>
            <a:r>
              <a:rPr lang="en-US" sz="1200" b="1" i="0" u="none" strike="noStrike" kern="1200" baseline="0" dirty="0">
                <a:solidFill>
                  <a:schemeClr val="tx1"/>
                </a:solidFill>
                <a:latin typeface="+mn-lt"/>
                <a:ea typeface="+mn-ea"/>
                <a:cs typeface="+mn-cs"/>
              </a:rPr>
              <a:t>Verifiability </a:t>
            </a:r>
            <a:r>
              <a:rPr lang="en-US" sz="1200" b="0" i="0" u="none" strike="noStrike" kern="1200" baseline="0" dirty="0">
                <a:solidFill>
                  <a:schemeClr val="tx1"/>
                </a:solidFill>
                <a:latin typeface="+mn-lt"/>
                <a:ea typeface="+mn-ea"/>
                <a:cs typeface="+mn-cs"/>
              </a:rPr>
              <a:t>implies that different knowledgeable and independent measurers would reach consensus regarding whether information is a faithful representation of what it is intended to depict. </a:t>
            </a:r>
            <a:r>
              <a:rPr lang="en-US" sz="1200" b="1" i="0" u="none" strike="noStrike" kern="1200" baseline="0" dirty="0">
                <a:solidFill>
                  <a:schemeClr val="tx1"/>
                </a:solidFill>
                <a:latin typeface="+mn-lt"/>
                <a:ea typeface="+mn-ea"/>
                <a:cs typeface="+mn-cs"/>
              </a:rPr>
              <a:t>Timeliness</a:t>
            </a:r>
            <a:r>
              <a:rPr lang="en-US" sz="1200" b="0" i="0" u="none" strike="noStrike" kern="1200" baseline="0" dirty="0">
                <a:solidFill>
                  <a:schemeClr val="tx1"/>
                </a:solidFill>
                <a:latin typeface="+mn-lt"/>
                <a:ea typeface="+mn-ea"/>
                <a:cs typeface="+mn-cs"/>
              </a:rPr>
              <a:t> indicates that information is available to users early enough to allow them to use it in their decision process.</a:t>
            </a:r>
            <a:r>
              <a:rPr lang="en-US" sz="1200" b="1" i="0" u="none" strike="noStrike" kern="1200" baseline="0" dirty="0">
                <a:solidFill>
                  <a:schemeClr val="tx1"/>
                </a:solidFill>
                <a:latin typeface="+mn-lt"/>
                <a:ea typeface="+mn-ea"/>
                <a:cs typeface="+mn-cs"/>
              </a:rPr>
              <a:t> Understandability </a:t>
            </a:r>
            <a:r>
              <a:rPr lang="en-US" sz="1200" b="0" i="0" u="none" strike="noStrike" kern="1200" baseline="0" dirty="0">
                <a:solidFill>
                  <a:schemeClr val="tx1"/>
                </a:solidFill>
                <a:latin typeface="+mn-lt"/>
                <a:ea typeface="+mn-ea"/>
                <a:cs typeface="+mn-cs"/>
              </a:rPr>
              <a:t>means that users can comprehend the information within the context of the decision being made. And, underlying all of this framework is a </a:t>
            </a:r>
            <a:r>
              <a:rPr lang="en-US" sz="1200" b="1" i="0" u="none" strike="noStrike" kern="1200" baseline="0" dirty="0">
                <a:solidFill>
                  <a:schemeClr val="tx1"/>
                </a:solidFill>
                <a:latin typeface="+mn-lt"/>
                <a:ea typeface="+mn-ea"/>
                <a:cs typeface="+mn-cs"/>
              </a:rPr>
              <a:t>cost effectiveness </a:t>
            </a:r>
            <a:r>
              <a:rPr lang="en-US" sz="1200" b="0" i="0" u="none" strike="noStrike" kern="1200" baseline="0" dirty="0">
                <a:solidFill>
                  <a:schemeClr val="tx1"/>
                </a:solidFill>
                <a:latin typeface="+mn-lt"/>
                <a:ea typeface="+mn-ea"/>
                <a:cs typeface="+mn-cs"/>
              </a:rPr>
              <a:t>constraint. The benefits of providing information must outweigh the cost.</a:t>
            </a:r>
          </a:p>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40</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Recognition </a:t>
            </a:r>
            <a:r>
              <a:rPr lang="en-US" sz="1200" b="0" i="0" u="none" strike="noStrike" kern="1200" baseline="0" dirty="0">
                <a:solidFill>
                  <a:schemeClr val="tx1"/>
                </a:solidFill>
                <a:latin typeface="+mn-lt"/>
                <a:ea typeface="+mn-ea"/>
                <a:cs typeface="+mn-cs"/>
              </a:rPr>
              <a:t>refers to the process of admitting information into the financial statements. When an element is recognized, it is recorded in the accounts and reported on a statement. </a:t>
            </a:r>
            <a:r>
              <a:rPr lang="en-US" sz="1200" b="1" i="0" u="none" strike="noStrike" kern="1200" baseline="0" dirty="0">
                <a:solidFill>
                  <a:schemeClr val="tx1"/>
                </a:solidFill>
                <a:latin typeface="+mn-lt"/>
                <a:ea typeface="+mn-ea"/>
                <a:cs typeface="+mn-cs"/>
              </a:rPr>
              <a:t>Measurement </a:t>
            </a:r>
            <a:r>
              <a:rPr lang="en-US" sz="1200" b="0" i="0" u="none" strike="noStrike" kern="1200" baseline="0" dirty="0">
                <a:solidFill>
                  <a:schemeClr val="tx1"/>
                </a:solidFill>
                <a:latin typeface="+mn-lt"/>
                <a:ea typeface="+mn-ea"/>
                <a:cs typeface="+mn-cs"/>
              </a:rPr>
              <a:t>is the process of associating numerical amounts with the elements. </a:t>
            </a:r>
            <a:r>
              <a:rPr lang="en-US" sz="1200" b="1" i="0" u="none" strike="noStrike" kern="1200" baseline="0" dirty="0">
                <a:solidFill>
                  <a:schemeClr val="tx1"/>
                </a:solidFill>
                <a:latin typeface="+mn-lt"/>
                <a:ea typeface="+mn-ea"/>
                <a:cs typeface="+mn-cs"/>
              </a:rPr>
              <a:t>Disclosure </a:t>
            </a:r>
            <a:r>
              <a:rPr lang="en-US" sz="1200" b="0" i="0" u="none" strike="noStrike" kern="1200" baseline="0" dirty="0">
                <a:solidFill>
                  <a:schemeClr val="tx1"/>
                </a:solidFill>
                <a:latin typeface="+mn-lt"/>
                <a:ea typeface="+mn-ea"/>
                <a:cs typeface="+mn-cs"/>
              </a:rPr>
              <a:t>refers to the process of including additional pertinent information in the financial statements and accompanying notes.</a:t>
            </a:r>
            <a:endParaRPr lang="en-IN" sz="1200" b="0" i="0" u="none" strike="noStrike" kern="1200" baseline="0" dirty="0">
              <a:solidFill>
                <a:schemeClr val="tx1"/>
              </a:solidFill>
              <a:latin typeface="+mn-lt"/>
              <a:ea typeface="+mn-ea"/>
              <a:cs typeface="+mn-cs"/>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GENERAL RECOGNITION CRITERIA. </a:t>
            </a:r>
            <a:r>
              <a:rPr lang="en-US" sz="1200" b="0" i="0" u="none" strike="noStrike" kern="1200" baseline="0" dirty="0">
                <a:solidFill>
                  <a:schemeClr val="tx1"/>
                </a:solidFill>
                <a:latin typeface="+mn-lt"/>
                <a:ea typeface="+mn-ea"/>
                <a:cs typeface="+mn-cs"/>
              </a:rPr>
              <a:t>According to </a:t>
            </a:r>
            <a:r>
              <a:rPr lang="en-US" sz="1200" b="0" i="1" u="none" strike="noStrike" kern="1200" baseline="0" dirty="0">
                <a:solidFill>
                  <a:schemeClr val="tx1"/>
                </a:solidFill>
                <a:latin typeface="+mn-lt"/>
                <a:ea typeface="+mn-ea"/>
                <a:cs typeface="+mn-cs"/>
              </a:rPr>
              <a:t>SFAC 5</a:t>
            </a:r>
            <a:r>
              <a:rPr lang="en-US" sz="1200" b="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an item should be recognized in the basic financial statements when it meets the following four criteria, subject to a cost effectiveness constraint and materiality threshold:</a:t>
            </a:r>
          </a:p>
          <a:p>
            <a:r>
              <a:rPr lang="en-US" sz="1200" b="0" i="0" u="none" strike="noStrike" kern="1200" baseline="0" dirty="0">
                <a:solidFill>
                  <a:schemeClr val="tx1"/>
                </a:solidFill>
                <a:latin typeface="+mn-lt"/>
                <a:ea typeface="+mn-ea"/>
                <a:cs typeface="+mn-cs"/>
              </a:rPr>
              <a:t>1. </a:t>
            </a:r>
            <a:r>
              <a:rPr lang="en-US" sz="1200" b="0" i="1" u="none" strike="noStrike" kern="1200" baseline="0" dirty="0">
                <a:solidFill>
                  <a:schemeClr val="tx1"/>
                </a:solidFill>
                <a:latin typeface="+mn-lt"/>
                <a:ea typeface="+mn-ea"/>
                <a:cs typeface="+mn-cs"/>
              </a:rPr>
              <a:t>Definition. </a:t>
            </a:r>
            <a:r>
              <a:rPr lang="en-US" sz="1200" b="0" i="0" u="none" strike="noStrike" kern="1200" baseline="0" dirty="0">
                <a:solidFill>
                  <a:schemeClr val="tx1"/>
                </a:solidFill>
                <a:latin typeface="+mn-lt"/>
                <a:ea typeface="+mn-ea"/>
                <a:cs typeface="+mn-cs"/>
              </a:rPr>
              <a:t>The item meets the definition of an element of financial statements.</a:t>
            </a:r>
          </a:p>
          <a:p>
            <a:r>
              <a:rPr lang="en-US" sz="1200" b="0" i="0" u="none" strike="noStrike" kern="1200" baseline="0" dirty="0">
                <a:solidFill>
                  <a:schemeClr val="tx1"/>
                </a:solidFill>
                <a:latin typeface="+mn-lt"/>
                <a:ea typeface="+mn-ea"/>
                <a:cs typeface="+mn-cs"/>
              </a:rPr>
              <a:t>2. </a:t>
            </a:r>
            <a:r>
              <a:rPr lang="en-US" sz="1200" b="0" i="1" u="none" strike="noStrike" kern="1200" baseline="0" dirty="0">
                <a:solidFill>
                  <a:schemeClr val="tx1"/>
                </a:solidFill>
                <a:latin typeface="+mn-lt"/>
                <a:ea typeface="+mn-ea"/>
                <a:cs typeface="+mn-cs"/>
              </a:rPr>
              <a:t>Measurability. </a:t>
            </a:r>
            <a:r>
              <a:rPr lang="en-US" sz="1200" b="0" i="0" u="none" strike="noStrike" kern="1200" baseline="0" dirty="0">
                <a:solidFill>
                  <a:schemeClr val="tx1"/>
                </a:solidFill>
                <a:latin typeface="+mn-lt"/>
                <a:ea typeface="+mn-ea"/>
                <a:cs typeface="+mn-cs"/>
              </a:rPr>
              <a:t>The item has a relevant attribute measurable with sufficient reliability.</a:t>
            </a:r>
          </a:p>
          <a:p>
            <a:r>
              <a:rPr lang="en-US" sz="1200" b="0" i="0" u="none" strike="noStrike" kern="1200" baseline="0" dirty="0">
                <a:solidFill>
                  <a:schemeClr val="tx1"/>
                </a:solidFill>
                <a:latin typeface="+mn-lt"/>
                <a:ea typeface="+mn-ea"/>
                <a:cs typeface="+mn-cs"/>
              </a:rPr>
              <a:t>3. </a:t>
            </a:r>
            <a:r>
              <a:rPr lang="en-US" sz="1200" b="0" i="1" u="none" strike="noStrike" kern="1200" baseline="0" dirty="0">
                <a:solidFill>
                  <a:schemeClr val="tx1"/>
                </a:solidFill>
                <a:latin typeface="+mn-lt"/>
                <a:ea typeface="+mn-ea"/>
                <a:cs typeface="+mn-cs"/>
              </a:rPr>
              <a:t>Relevance. </a:t>
            </a:r>
            <a:r>
              <a:rPr lang="en-US" sz="1200" b="0" i="0" u="none" strike="noStrike" kern="1200" baseline="0" dirty="0">
                <a:solidFill>
                  <a:schemeClr val="tx1"/>
                </a:solidFill>
                <a:latin typeface="+mn-lt"/>
                <a:ea typeface="+mn-ea"/>
                <a:cs typeface="+mn-cs"/>
              </a:rPr>
              <a:t>The information about it is capable of making a difference in user decisions.</a:t>
            </a:r>
          </a:p>
          <a:p>
            <a:r>
              <a:rPr lang="en-US" sz="1200" b="0" i="0" u="none" strike="noStrike" kern="1200" baseline="0" dirty="0">
                <a:solidFill>
                  <a:schemeClr val="tx1"/>
                </a:solidFill>
                <a:latin typeface="+mn-lt"/>
                <a:ea typeface="+mn-ea"/>
                <a:cs typeface="+mn-cs"/>
              </a:rPr>
              <a:t>4. </a:t>
            </a:r>
            <a:r>
              <a:rPr lang="en-US" sz="1200" b="0" i="1" u="none" strike="noStrike" kern="1200" baseline="0" dirty="0">
                <a:solidFill>
                  <a:schemeClr val="tx1"/>
                </a:solidFill>
                <a:latin typeface="+mn-lt"/>
                <a:ea typeface="+mn-ea"/>
                <a:cs typeface="+mn-cs"/>
              </a:rPr>
              <a:t>Reliability. </a:t>
            </a:r>
            <a:r>
              <a:rPr lang="en-US" sz="1200" b="0" i="0" u="none" strike="noStrike" kern="1200" baseline="0" dirty="0">
                <a:solidFill>
                  <a:schemeClr val="tx1"/>
                </a:solidFill>
                <a:latin typeface="+mn-lt"/>
                <a:ea typeface="+mn-ea"/>
                <a:cs typeface="+mn-cs"/>
              </a:rPr>
              <a:t>The information is representationally faithful, verifiable, and neutral.</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41</a:t>
            </a:fld>
            <a:endParaRPr lang="en-US" dirty="0"/>
          </a:p>
        </p:txBody>
      </p:sp>
    </p:spTree>
    <p:extLst>
      <p:ext uri="{BB962C8B-B14F-4D97-AF65-F5344CB8AC3E}">
        <p14:creationId xmlns:p14="http://schemas.microsoft.com/office/powerpoint/2010/main" val="19126592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The conceptual framework also defines the basic elements of financial statements.</a:t>
            </a:r>
          </a:p>
          <a:p>
            <a:endParaRPr lang="en-US" sz="1200" b="1"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Assets: </a:t>
            </a:r>
            <a:r>
              <a:rPr lang="en-US" sz="1200" b="0" i="0" u="none" strike="noStrike" kern="1200" baseline="0" dirty="0">
                <a:solidFill>
                  <a:schemeClr val="tx1"/>
                </a:solidFill>
                <a:latin typeface="+mn-lt"/>
                <a:ea typeface="+mn-ea"/>
                <a:cs typeface="+mn-cs"/>
              </a:rPr>
              <a:t>Probable future economic benefits obtained or controlled by a particular entity as a result of past transactions or events.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Liabilities: </a:t>
            </a:r>
            <a:r>
              <a:rPr lang="en-US" sz="1200" b="0" i="0" u="none" strike="noStrike" kern="1200" baseline="0" dirty="0">
                <a:solidFill>
                  <a:schemeClr val="tx1"/>
                </a:solidFill>
                <a:latin typeface="+mn-lt"/>
                <a:ea typeface="+mn-ea"/>
                <a:cs typeface="+mn-cs"/>
              </a:rPr>
              <a:t>Probable future sacrifices of economic benefits arising from present obligations of a particular entity to transfer assets or provide services to other entities in the future as a result of past transactions or events.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Equity (or net assets): </a:t>
            </a:r>
            <a:r>
              <a:rPr lang="en-US" sz="1200" b="0" i="0" u="none" strike="noStrike" kern="1200" baseline="0" dirty="0">
                <a:solidFill>
                  <a:schemeClr val="tx1"/>
                </a:solidFill>
                <a:latin typeface="+mn-lt"/>
                <a:ea typeface="+mn-ea"/>
                <a:cs typeface="+mn-cs"/>
              </a:rPr>
              <a:t>Called shareholders’ equity or stockholders’ equity for a corporation, it is the residual interest in the assets of an entity that remains after deducting its liabilities.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Investments by owners: </a:t>
            </a:r>
            <a:r>
              <a:rPr lang="en-US" sz="1200" b="0" i="0" u="none" strike="noStrike" kern="1200" baseline="0" dirty="0">
                <a:solidFill>
                  <a:schemeClr val="tx1"/>
                </a:solidFill>
                <a:latin typeface="+mn-lt"/>
                <a:ea typeface="+mn-ea"/>
                <a:cs typeface="+mn-cs"/>
              </a:rPr>
              <a:t>Increases in equity of a particular business enterprise resulting from transfers to it from other entities of something of value to obtain or increase ownership interests in it.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Distributions to owners: </a:t>
            </a:r>
            <a:r>
              <a:rPr lang="en-US" sz="1200" b="0" i="0" u="none" strike="noStrike" kern="1200" baseline="0" dirty="0">
                <a:solidFill>
                  <a:schemeClr val="tx1"/>
                </a:solidFill>
                <a:latin typeface="+mn-lt"/>
                <a:ea typeface="+mn-ea"/>
                <a:cs typeface="+mn-cs"/>
              </a:rPr>
              <a:t>Decreases in equity of a particular enterprise resulting from transfers to owners.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Comprehensive income: </a:t>
            </a:r>
            <a:r>
              <a:rPr lang="en-US" sz="1200" b="0" i="0" u="none" strike="noStrike" kern="1200" baseline="0" dirty="0">
                <a:solidFill>
                  <a:schemeClr val="tx1"/>
                </a:solidFill>
                <a:latin typeface="+mn-lt"/>
                <a:ea typeface="+mn-ea"/>
                <a:cs typeface="+mn-cs"/>
              </a:rPr>
              <a:t>The change in equity of a business enterprise during a period from transactions and other events and circumstances from nonowner sources. It includes all changes in equity during a period except those resulting from investments by owners and distributions to owners.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Revenues: </a:t>
            </a:r>
            <a:r>
              <a:rPr lang="en-US" sz="1200" b="0" i="0" u="none" strike="noStrike" kern="1200" baseline="0" dirty="0">
                <a:solidFill>
                  <a:schemeClr val="tx1"/>
                </a:solidFill>
                <a:latin typeface="+mn-lt"/>
                <a:ea typeface="+mn-ea"/>
                <a:cs typeface="+mn-cs"/>
              </a:rPr>
              <a:t>Inflows or other enhancements of assets of an entity or settlements of its liabilities during a period from delivering or producing goods, rendering services, or other activities that constitute the entity’s ongoing major or central operations.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Expenses: </a:t>
            </a:r>
            <a:r>
              <a:rPr lang="en-US" sz="1200" b="0" i="0" u="none" strike="noStrike" kern="1200" baseline="0" dirty="0">
                <a:solidFill>
                  <a:schemeClr val="tx1"/>
                </a:solidFill>
                <a:latin typeface="+mn-lt"/>
                <a:ea typeface="+mn-ea"/>
                <a:cs typeface="+mn-cs"/>
              </a:rPr>
              <a:t>Outflows or other using up of assets or incurrences of liabilities during a period from delivering or producing goods, rendering services, or other activities that constitute the entity’s ongoing major or central operations.</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Gains: </a:t>
            </a:r>
            <a:r>
              <a:rPr lang="en-US" sz="1200" b="0" i="0" u="none" strike="noStrike" kern="1200" baseline="0" dirty="0">
                <a:solidFill>
                  <a:schemeClr val="tx1"/>
                </a:solidFill>
                <a:latin typeface="+mn-lt"/>
                <a:ea typeface="+mn-ea"/>
                <a:cs typeface="+mn-cs"/>
              </a:rPr>
              <a:t>Increases in equity from peripheral or incidental transactions of an entity.</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Losses: </a:t>
            </a:r>
            <a:r>
              <a:rPr lang="en-US" sz="1200" b="0" i="0" u="none" strike="noStrike" kern="1200" baseline="0" dirty="0">
                <a:solidFill>
                  <a:schemeClr val="tx1"/>
                </a:solidFill>
                <a:latin typeface="+mn-lt"/>
                <a:ea typeface="+mn-ea"/>
                <a:cs typeface="+mn-cs"/>
              </a:rPr>
              <a:t>Represent decreases in equity arising from peripheral or incidental transactions of an entity.</a:t>
            </a:r>
          </a:p>
        </p:txBody>
      </p:sp>
      <p:sp>
        <p:nvSpPr>
          <p:cNvPr id="4" name="Slide Number Placeholder 3"/>
          <p:cNvSpPr>
            <a:spLocks noGrp="1"/>
          </p:cNvSpPr>
          <p:nvPr>
            <p:ph type="sldNum" sz="quarter" idx="10"/>
          </p:nvPr>
        </p:nvSpPr>
        <p:spPr/>
        <p:txBody>
          <a:bodyPr/>
          <a:lstStyle/>
          <a:p>
            <a:fld id="{20C6E16D-CAFA-4AA7-B962-802FFC832C12}" type="slidenum">
              <a:rPr lang="en-US" smtClean="0"/>
              <a:t>42</a:t>
            </a:fld>
            <a:endParaRPr lang="en-US" dirty="0"/>
          </a:p>
        </p:txBody>
      </p:sp>
    </p:spTree>
    <p:extLst>
      <p:ext uri="{BB962C8B-B14F-4D97-AF65-F5344CB8AC3E}">
        <p14:creationId xmlns:p14="http://schemas.microsoft.com/office/powerpoint/2010/main" val="5921649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b="1" i="1" dirty="0"/>
              <a:t>economic entity assumption</a:t>
            </a:r>
            <a:r>
              <a:rPr lang="en-US" dirty="0"/>
              <a:t> presumes that all economic events can be identified with a particular </a:t>
            </a:r>
            <a:r>
              <a:rPr lang="en-US" b="1" i="1" dirty="0"/>
              <a:t>economic entity</a:t>
            </a:r>
            <a:r>
              <a:rPr lang="en-US" dirty="0"/>
              <a:t>. Investors desire information about an economic entity that corresponds to their ownership interest. For example, if you were considering buying some ownership stock in </a:t>
            </a:r>
            <a:r>
              <a:rPr lang="en-US" b="1" dirty="0"/>
              <a:t>Alphabet</a:t>
            </a:r>
            <a:r>
              <a:rPr lang="en-US" dirty="0"/>
              <a:t> (the parent company of </a:t>
            </a:r>
            <a:r>
              <a:rPr lang="en-US" b="1" dirty="0"/>
              <a:t>Google)</a:t>
            </a:r>
            <a:r>
              <a:rPr lang="en-US" dirty="0"/>
              <a:t>, you would want information on the various operating units that constitute </a:t>
            </a:r>
            <a:r>
              <a:rPr lang="en-US" b="1" dirty="0"/>
              <a:t>Alphabet</a:t>
            </a:r>
            <a:r>
              <a:rPr lang="en-US" dirty="0"/>
              <a:t>. You would need information not only about its United States operations but also about its European and other international operations. The financial information for the various companies (subsidiaries) in which Alphabet owns a controlling interest (greater than 50% ownership of voting stock) should be combined with that of </a:t>
            </a:r>
            <a:r>
              <a:rPr lang="en-US" b="1" dirty="0"/>
              <a:t>Alphabet</a:t>
            </a:r>
            <a:r>
              <a:rPr lang="en-US" dirty="0"/>
              <a:t> (the parent) to provide a complete picture. The parent and its subsidiaries are separate </a:t>
            </a:r>
            <a:r>
              <a:rPr lang="en-US" i="1" dirty="0"/>
              <a:t>legal</a:t>
            </a:r>
            <a:r>
              <a:rPr lang="en-US" dirty="0"/>
              <a:t> entities but one </a:t>
            </a:r>
            <a:r>
              <a:rPr lang="en-US" i="1" dirty="0"/>
              <a:t>accounting</a:t>
            </a:r>
            <a:r>
              <a:rPr lang="en-US" dirty="0"/>
              <a:t> entity. Another key aspect of this assumption is the distinction between the economic activities of owners and those of the company. For example, the economic activities of a sole proprietorship, Uncle Jim’s Restaurant, should be separated from the activities of its owner, Uncle Jim. Uncle Jim’s personal residence, for instance, is not an asset of the business.</a:t>
            </a:r>
          </a:p>
          <a:p>
            <a:endParaRPr lang="en-US" dirty="0"/>
          </a:p>
          <a:p>
            <a:r>
              <a:rPr lang="en-US" dirty="0"/>
              <a:t>Another necessary assumption is that, in the absence of information to the contrary, we anticipate that a business entity will continue to operate indefinitely. Accountants realize that the </a:t>
            </a:r>
            <a:r>
              <a:rPr lang="en-US" b="1" i="1" dirty="0"/>
              <a:t>going concern assumption</a:t>
            </a:r>
            <a:r>
              <a:rPr lang="en-US" b="1" dirty="0"/>
              <a:t> </a:t>
            </a:r>
            <a:r>
              <a:rPr lang="en-US" dirty="0"/>
              <a:t>does not always hold since there certainly are many business failures. However, this assumption is critical to many broad and specific accounting principles. For example, the assumption provides justification for measuring many assets based on their historical costs. If it were known that an enterprise would cease operations in the near future, assets and liabilities would be measured at their current liquidation values. Similarly, when we depreciate a building over an estimated life of 40 years, we assume the business will operate that long.</a:t>
            </a:r>
          </a:p>
          <a:p>
            <a:endParaRPr lang="en-US" dirty="0"/>
          </a:p>
          <a:p>
            <a:r>
              <a:rPr lang="en-US" dirty="0"/>
              <a:t>The </a:t>
            </a:r>
            <a:r>
              <a:rPr lang="en-US" b="1" i="1" dirty="0"/>
              <a:t>periodicity assumption</a:t>
            </a:r>
            <a:r>
              <a:rPr lang="en-US" b="1" dirty="0"/>
              <a:t> </a:t>
            </a:r>
            <a:r>
              <a:rPr lang="en-US" dirty="0"/>
              <a:t>relates to the qualitative characteristic of </a:t>
            </a:r>
            <a:r>
              <a:rPr lang="en-US" i="1" dirty="0"/>
              <a:t>timeliness.</a:t>
            </a:r>
            <a:r>
              <a:rPr lang="en-US" dirty="0"/>
              <a:t> External users need </a:t>
            </a:r>
            <a:r>
              <a:rPr lang="en-US" i="1" dirty="0"/>
              <a:t>periodic</a:t>
            </a:r>
            <a:r>
              <a:rPr lang="en-US" dirty="0"/>
              <a:t> information to make decisions. This need for periodic information requires that the economic life of a company (presumed to be indefinite) be divided into artificial time periods for financial reporting. Corporations whose securities are publicly traded are required to provide financial information to the SEC on a quarterly and annual basis. Financial statements often are prepared on a monthly basis for banks and others that might need more timely information. For many companies, the annual time period (the fiscal year) is the calendar year. However, other companies have chosen a fiscal year that does not correspond to the calendar year. The accounting profession and the SEC advocate that companies adopt a fiscal year that corresponds to their natural business year. A natural business year is the 12-month period that ends when the business activities of a company reach their lowest point in the annual cycle. For example, many retailers, </a:t>
            </a:r>
            <a:r>
              <a:rPr lang="en-US" b="1" dirty="0"/>
              <a:t>Walmart</a:t>
            </a:r>
            <a:r>
              <a:rPr lang="en-US" dirty="0"/>
              <a:t> for example, have adopted a fiscal year ending on January 31. Business activity in January generally is quite slow following the very busy Christmas period. The </a:t>
            </a:r>
            <a:r>
              <a:rPr lang="en-US" b="1" dirty="0"/>
              <a:t>Campbell Soup Company</a:t>
            </a:r>
            <a:r>
              <a:rPr lang="en-US" dirty="0"/>
              <a:t>’s fiscal year ends in July; </a:t>
            </a:r>
            <a:r>
              <a:rPr lang="en-US" b="1" dirty="0"/>
              <a:t>Clorox</a:t>
            </a:r>
            <a:r>
              <a:rPr lang="en-US" dirty="0"/>
              <a:t>’s in June; and </a:t>
            </a:r>
            <a:r>
              <a:rPr lang="en-US" b="1" dirty="0"/>
              <a:t>Monsanto</a:t>
            </a:r>
            <a:r>
              <a:rPr lang="en-US" dirty="0"/>
              <a:t>’s in August.</a:t>
            </a:r>
          </a:p>
          <a:p>
            <a:endParaRPr lang="en-US" dirty="0"/>
          </a:p>
          <a:p>
            <a:r>
              <a:rPr lang="en-US" dirty="0"/>
              <a:t>The </a:t>
            </a:r>
            <a:r>
              <a:rPr lang="en-US" b="1" i="1" dirty="0"/>
              <a:t>monetary unit assumption</a:t>
            </a:r>
            <a:r>
              <a:rPr lang="en-US" b="1" dirty="0"/>
              <a:t> </a:t>
            </a:r>
            <a:r>
              <a:rPr lang="en-US" dirty="0"/>
              <a:t>requires that financial statement elements be measured in nominal units of money, without any adjustment for changes in purchasing power. In the United States, the U.S. dollar is the monetary unit used in financial statements. In the EU, the euro is the monetary unit. Other countries use other currencies as their monetary units. One problem with use of a monetary unit like the dollar or the euro is that it is presumed to be stable over time. That is, the value of the dollar, in terms of its ability to purchase certain goods and services, is assumed to be constant over time. This assumption obviously does not strictly hold. The U.S. economy has experienced periods of rapidly changing prices. To the extent that prices are unstable, and machines, trucks, and buildings were purchased at different times, the monetary unit used to measure them is not the same. The effect of changing prices on financial information generally is discussed elsewhere in your accounting curriculum, often in an advanced accounting course.</a:t>
            </a: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43</a:t>
            </a:fld>
            <a:endParaRPr lang="en-US" dirty="0"/>
          </a:p>
        </p:txBody>
      </p:sp>
    </p:spTree>
    <p:extLst>
      <p:ext uri="{BB962C8B-B14F-4D97-AF65-F5344CB8AC3E}">
        <p14:creationId xmlns:p14="http://schemas.microsoft.com/office/powerpoint/2010/main" val="20346216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Recognition </a:t>
            </a:r>
            <a:r>
              <a:rPr lang="en-US" sz="1200" b="0" i="0" u="none" strike="noStrike" kern="1200" baseline="0" dirty="0">
                <a:solidFill>
                  <a:schemeClr val="tx1"/>
                </a:solidFill>
                <a:latin typeface="+mn-lt"/>
                <a:ea typeface="+mn-ea"/>
                <a:cs typeface="+mn-cs"/>
              </a:rPr>
              <a:t>refers to the process of admitting information into the financial statements. When an element is recognized, it is recorded in the accounts and reported on a statement. </a:t>
            </a:r>
            <a:r>
              <a:rPr lang="en-US" sz="1200" b="1" i="0" u="none" strike="noStrike" kern="1200" baseline="0" dirty="0">
                <a:solidFill>
                  <a:schemeClr val="tx1"/>
                </a:solidFill>
                <a:latin typeface="+mn-lt"/>
                <a:ea typeface="+mn-ea"/>
                <a:cs typeface="+mn-cs"/>
              </a:rPr>
              <a:t>Measurement </a:t>
            </a:r>
            <a:r>
              <a:rPr lang="en-US" sz="1200" b="0" i="0" u="none" strike="noStrike" kern="1200" baseline="0" dirty="0">
                <a:solidFill>
                  <a:schemeClr val="tx1"/>
                </a:solidFill>
                <a:latin typeface="+mn-lt"/>
                <a:ea typeface="+mn-ea"/>
                <a:cs typeface="+mn-cs"/>
              </a:rPr>
              <a:t>is the process of associating numerical amounts with the elements. </a:t>
            </a:r>
            <a:r>
              <a:rPr lang="en-US" sz="1200" b="1" i="0" u="none" strike="noStrike" kern="1200" baseline="0" dirty="0">
                <a:solidFill>
                  <a:schemeClr val="tx1"/>
                </a:solidFill>
                <a:latin typeface="+mn-lt"/>
                <a:ea typeface="+mn-ea"/>
                <a:cs typeface="+mn-cs"/>
              </a:rPr>
              <a:t>Disclosure </a:t>
            </a:r>
            <a:r>
              <a:rPr lang="en-US" sz="1200" b="0" i="0" u="none" strike="noStrike" kern="1200" baseline="0" dirty="0">
                <a:solidFill>
                  <a:schemeClr val="tx1"/>
                </a:solidFill>
                <a:latin typeface="+mn-lt"/>
                <a:ea typeface="+mn-ea"/>
                <a:cs typeface="+mn-cs"/>
              </a:rPr>
              <a:t>refers to the process of including additional pertinent information in the financial statements and accompanying notes.</a:t>
            </a:r>
            <a:endParaRPr lang="en-IN" sz="1200" b="0" i="0" u="none" strike="noStrike" kern="1200" baseline="0" dirty="0">
              <a:solidFill>
                <a:schemeClr val="tx1"/>
              </a:solidFill>
              <a:latin typeface="+mn-lt"/>
              <a:ea typeface="+mn-ea"/>
              <a:cs typeface="+mn-cs"/>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GENERAL RECOGNITION CRITERIA. </a:t>
            </a:r>
            <a:r>
              <a:rPr lang="en-US" sz="1200" b="0" i="0" u="none" strike="noStrike" kern="1200" baseline="0" dirty="0">
                <a:solidFill>
                  <a:schemeClr val="tx1"/>
                </a:solidFill>
                <a:latin typeface="+mn-lt"/>
                <a:ea typeface="+mn-ea"/>
                <a:cs typeface="+mn-cs"/>
              </a:rPr>
              <a:t>According to </a:t>
            </a:r>
            <a:r>
              <a:rPr lang="en-US" sz="1200" b="0" i="1" u="none" strike="noStrike" kern="1200" baseline="0" dirty="0">
                <a:solidFill>
                  <a:schemeClr val="tx1"/>
                </a:solidFill>
                <a:latin typeface="+mn-lt"/>
                <a:ea typeface="+mn-ea"/>
                <a:cs typeface="+mn-cs"/>
              </a:rPr>
              <a:t>SFAC 5</a:t>
            </a:r>
            <a:r>
              <a:rPr lang="en-US" sz="1200" b="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an item should be recognized in the basic financial statements when it meets the following four criteria, subject to a cost effectiveness constraint and materiality threshold:</a:t>
            </a:r>
          </a:p>
          <a:p>
            <a:r>
              <a:rPr lang="en-US" sz="1200" b="0" i="0" u="none" strike="noStrike" kern="1200" baseline="0" dirty="0">
                <a:solidFill>
                  <a:schemeClr val="tx1"/>
                </a:solidFill>
                <a:latin typeface="+mn-lt"/>
                <a:ea typeface="+mn-ea"/>
                <a:cs typeface="+mn-cs"/>
              </a:rPr>
              <a:t>1. </a:t>
            </a:r>
            <a:r>
              <a:rPr lang="en-US" sz="1200" b="0" i="1" u="none" strike="noStrike" kern="1200" baseline="0" dirty="0">
                <a:solidFill>
                  <a:schemeClr val="tx1"/>
                </a:solidFill>
                <a:latin typeface="+mn-lt"/>
                <a:ea typeface="+mn-ea"/>
                <a:cs typeface="+mn-cs"/>
              </a:rPr>
              <a:t>Definition. </a:t>
            </a:r>
            <a:r>
              <a:rPr lang="en-US" sz="1200" b="0" i="0" u="none" strike="noStrike" kern="1200" baseline="0" dirty="0">
                <a:solidFill>
                  <a:schemeClr val="tx1"/>
                </a:solidFill>
                <a:latin typeface="+mn-lt"/>
                <a:ea typeface="+mn-ea"/>
                <a:cs typeface="+mn-cs"/>
              </a:rPr>
              <a:t>The item meets the definition of an element of financial statements.</a:t>
            </a:r>
          </a:p>
          <a:p>
            <a:r>
              <a:rPr lang="en-US" sz="1200" b="0" i="0" u="none" strike="noStrike" kern="1200" baseline="0" dirty="0">
                <a:solidFill>
                  <a:schemeClr val="tx1"/>
                </a:solidFill>
                <a:latin typeface="+mn-lt"/>
                <a:ea typeface="+mn-ea"/>
                <a:cs typeface="+mn-cs"/>
              </a:rPr>
              <a:t>2. </a:t>
            </a:r>
            <a:r>
              <a:rPr lang="en-US" sz="1200" b="0" i="1" u="none" strike="noStrike" kern="1200" baseline="0" dirty="0">
                <a:solidFill>
                  <a:schemeClr val="tx1"/>
                </a:solidFill>
                <a:latin typeface="+mn-lt"/>
                <a:ea typeface="+mn-ea"/>
                <a:cs typeface="+mn-cs"/>
              </a:rPr>
              <a:t>Measurability. </a:t>
            </a:r>
            <a:r>
              <a:rPr lang="en-US" sz="1200" b="0" i="0" u="none" strike="noStrike" kern="1200" baseline="0" dirty="0">
                <a:solidFill>
                  <a:schemeClr val="tx1"/>
                </a:solidFill>
                <a:latin typeface="+mn-lt"/>
                <a:ea typeface="+mn-ea"/>
                <a:cs typeface="+mn-cs"/>
              </a:rPr>
              <a:t>The item has a relevant attribute measurable with sufficient reliability.</a:t>
            </a:r>
          </a:p>
          <a:p>
            <a:r>
              <a:rPr lang="en-US" sz="1200" b="0" i="0" u="none" strike="noStrike" kern="1200" baseline="0" dirty="0">
                <a:solidFill>
                  <a:schemeClr val="tx1"/>
                </a:solidFill>
                <a:latin typeface="+mn-lt"/>
                <a:ea typeface="+mn-ea"/>
                <a:cs typeface="+mn-cs"/>
              </a:rPr>
              <a:t>3. </a:t>
            </a:r>
            <a:r>
              <a:rPr lang="en-US" sz="1200" b="0" i="1" u="none" strike="noStrike" kern="1200" baseline="0" dirty="0">
                <a:solidFill>
                  <a:schemeClr val="tx1"/>
                </a:solidFill>
                <a:latin typeface="+mn-lt"/>
                <a:ea typeface="+mn-ea"/>
                <a:cs typeface="+mn-cs"/>
              </a:rPr>
              <a:t>Relevance. </a:t>
            </a:r>
            <a:r>
              <a:rPr lang="en-US" sz="1200" b="0" i="0" u="none" strike="noStrike" kern="1200" baseline="0" dirty="0">
                <a:solidFill>
                  <a:schemeClr val="tx1"/>
                </a:solidFill>
                <a:latin typeface="+mn-lt"/>
                <a:ea typeface="+mn-ea"/>
                <a:cs typeface="+mn-cs"/>
              </a:rPr>
              <a:t>The information about it is capable of making a difference in user decisions.</a:t>
            </a:r>
          </a:p>
          <a:p>
            <a:r>
              <a:rPr lang="en-US" sz="1200" b="0" i="0" u="none" strike="noStrike" kern="1200" baseline="0" dirty="0">
                <a:solidFill>
                  <a:schemeClr val="tx1"/>
                </a:solidFill>
                <a:latin typeface="+mn-lt"/>
                <a:ea typeface="+mn-ea"/>
                <a:cs typeface="+mn-cs"/>
              </a:rPr>
              <a:t>4. </a:t>
            </a:r>
            <a:r>
              <a:rPr lang="en-US" sz="1200" b="0" i="1" u="none" strike="noStrike" kern="1200" baseline="0" dirty="0">
                <a:solidFill>
                  <a:schemeClr val="tx1"/>
                </a:solidFill>
                <a:latin typeface="+mn-lt"/>
                <a:ea typeface="+mn-ea"/>
                <a:cs typeface="+mn-cs"/>
              </a:rPr>
              <a:t>Reliability. </a:t>
            </a:r>
            <a:r>
              <a:rPr lang="en-US" sz="1200" b="0" i="0" u="none" strike="noStrike" kern="1200" baseline="0" dirty="0">
                <a:solidFill>
                  <a:schemeClr val="tx1"/>
                </a:solidFill>
                <a:latin typeface="+mn-lt"/>
                <a:ea typeface="+mn-ea"/>
                <a:cs typeface="+mn-cs"/>
              </a:rPr>
              <a:t>The information is representationally faithful, verifiable, and neutral.</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44</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Recognition </a:t>
            </a:r>
            <a:r>
              <a:rPr lang="en-US" sz="1200" b="0" i="0" u="none" strike="noStrike" kern="1200" baseline="0" dirty="0">
                <a:solidFill>
                  <a:schemeClr val="tx1"/>
                </a:solidFill>
                <a:latin typeface="+mn-lt"/>
                <a:ea typeface="+mn-ea"/>
                <a:cs typeface="+mn-cs"/>
              </a:rPr>
              <a:t>refers to the process of admitting information into the financial statements. When an element is recognized, it is recorded in the accounts and reported on a statement. </a:t>
            </a:r>
            <a:r>
              <a:rPr lang="en-US" sz="1200" b="1" i="0" u="none" strike="noStrike" kern="1200" baseline="0" dirty="0">
                <a:solidFill>
                  <a:schemeClr val="tx1"/>
                </a:solidFill>
                <a:latin typeface="+mn-lt"/>
                <a:ea typeface="+mn-ea"/>
                <a:cs typeface="+mn-cs"/>
              </a:rPr>
              <a:t>Measurement </a:t>
            </a:r>
            <a:r>
              <a:rPr lang="en-US" sz="1200" b="0" i="0" u="none" strike="noStrike" kern="1200" baseline="0" dirty="0">
                <a:solidFill>
                  <a:schemeClr val="tx1"/>
                </a:solidFill>
                <a:latin typeface="+mn-lt"/>
                <a:ea typeface="+mn-ea"/>
                <a:cs typeface="+mn-cs"/>
              </a:rPr>
              <a:t>is the process of associating numerical amounts with the elements. </a:t>
            </a:r>
            <a:r>
              <a:rPr lang="en-US" sz="1200" b="1" i="0" u="none" strike="noStrike" kern="1200" baseline="0" dirty="0">
                <a:solidFill>
                  <a:schemeClr val="tx1"/>
                </a:solidFill>
                <a:latin typeface="+mn-lt"/>
                <a:ea typeface="+mn-ea"/>
                <a:cs typeface="+mn-cs"/>
              </a:rPr>
              <a:t>Disclosure </a:t>
            </a:r>
            <a:r>
              <a:rPr lang="en-US" sz="1200" b="0" i="0" u="none" strike="noStrike" kern="1200" baseline="0" dirty="0">
                <a:solidFill>
                  <a:schemeClr val="tx1"/>
                </a:solidFill>
                <a:latin typeface="+mn-lt"/>
                <a:ea typeface="+mn-ea"/>
                <a:cs typeface="+mn-cs"/>
              </a:rPr>
              <a:t>refers to the process of including additional pertinent information in the financial statements and accompanying notes.</a:t>
            </a:r>
            <a:endParaRPr lang="en-IN" sz="1200" b="0" i="0" u="none" strike="noStrike" kern="1200" baseline="0" dirty="0">
              <a:solidFill>
                <a:schemeClr val="tx1"/>
              </a:solidFill>
              <a:latin typeface="+mn-lt"/>
              <a:ea typeface="+mn-ea"/>
              <a:cs typeface="+mn-cs"/>
            </a:endParaRPr>
          </a:p>
          <a:p>
            <a:endParaRPr lang="en-IN"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GENERAL RECOGNITION CRITERIA. </a:t>
            </a:r>
            <a:r>
              <a:rPr lang="en-US" sz="1200" b="0" i="0" u="none" strike="noStrike" kern="1200" baseline="0" dirty="0">
                <a:solidFill>
                  <a:schemeClr val="tx1"/>
                </a:solidFill>
                <a:latin typeface="+mn-lt"/>
                <a:ea typeface="+mn-ea"/>
                <a:cs typeface="+mn-cs"/>
              </a:rPr>
              <a:t>According to </a:t>
            </a:r>
            <a:r>
              <a:rPr lang="en-US" sz="1200" b="0" i="1" u="none" strike="noStrike" kern="1200" baseline="0" dirty="0">
                <a:solidFill>
                  <a:schemeClr val="tx1"/>
                </a:solidFill>
                <a:latin typeface="+mn-lt"/>
                <a:ea typeface="+mn-ea"/>
                <a:cs typeface="+mn-cs"/>
              </a:rPr>
              <a:t>SFAC 5</a:t>
            </a:r>
            <a:r>
              <a:rPr lang="en-US" sz="1200" b="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an item should be recognized in the basic financial statements when it meets the following four criteria, subject to a cost effectiveness constraint and materiality threshold:</a:t>
            </a:r>
          </a:p>
          <a:p>
            <a:r>
              <a:rPr lang="en-US" sz="1200" b="0" i="0" u="none" strike="noStrike" kern="1200" baseline="0" dirty="0">
                <a:solidFill>
                  <a:schemeClr val="tx1"/>
                </a:solidFill>
                <a:latin typeface="+mn-lt"/>
                <a:ea typeface="+mn-ea"/>
                <a:cs typeface="+mn-cs"/>
              </a:rPr>
              <a:t>1. </a:t>
            </a:r>
            <a:r>
              <a:rPr lang="en-US" sz="1200" b="0" i="1" u="none" strike="noStrike" kern="1200" baseline="0" dirty="0">
                <a:solidFill>
                  <a:schemeClr val="tx1"/>
                </a:solidFill>
                <a:latin typeface="+mn-lt"/>
                <a:ea typeface="+mn-ea"/>
                <a:cs typeface="+mn-cs"/>
              </a:rPr>
              <a:t>Definition. </a:t>
            </a:r>
            <a:r>
              <a:rPr lang="en-US" sz="1200" b="0" i="0" u="none" strike="noStrike" kern="1200" baseline="0" dirty="0">
                <a:solidFill>
                  <a:schemeClr val="tx1"/>
                </a:solidFill>
                <a:latin typeface="+mn-lt"/>
                <a:ea typeface="+mn-ea"/>
                <a:cs typeface="+mn-cs"/>
              </a:rPr>
              <a:t>The item meets the definition of an element of financial statements.</a:t>
            </a:r>
          </a:p>
          <a:p>
            <a:r>
              <a:rPr lang="en-US" sz="1200" b="0" i="0" u="none" strike="noStrike" kern="1200" baseline="0" dirty="0">
                <a:solidFill>
                  <a:schemeClr val="tx1"/>
                </a:solidFill>
                <a:latin typeface="+mn-lt"/>
                <a:ea typeface="+mn-ea"/>
                <a:cs typeface="+mn-cs"/>
              </a:rPr>
              <a:t>2. </a:t>
            </a:r>
            <a:r>
              <a:rPr lang="en-US" sz="1200" b="0" i="1" u="none" strike="noStrike" kern="1200" baseline="0" dirty="0">
                <a:solidFill>
                  <a:schemeClr val="tx1"/>
                </a:solidFill>
                <a:latin typeface="+mn-lt"/>
                <a:ea typeface="+mn-ea"/>
                <a:cs typeface="+mn-cs"/>
              </a:rPr>
              <a:t>Measurability. </a:t>
            </a:r>
            <a:r>
              <a:rPr lang="en-US" sz="1200" b="0" i="0" u="none" strike="noStrike" kern="1200" baseline="0" dirty="0">
                <a:solidFill>
                  <a:schemeClr val="tx1"/>
                </a:solidFill>
                <a:latin typeface="+mn-lt"/>
                <a:ea typeface="+mn-ea"/>
                <a:cs typeface="+mn-cs"/>
              </a:rPr>
              <a:t>The item has a relevant attribute measurable with sufficient reliability.</a:t>
            </a:r>
          </a:p>
          <a:p>
            <a:r>
              <a:rPr lang="en-US" sz="1200" b="0" i="0" u="none" strike="noStrike" kern="1200" baseline="0" dirty="0">
                <a:solidFill>
                  <a:schemeClr val="tx1"/>
                </a:solidFill>
                <a:latin typeface="+mn-lt"/>
                <a:ea typeface="+mn-ea"/>
                <a:cs typeface="+mn-cs"/>
              </a:rPr>
              <a:t>3. </a:t>
            </a:r>
            <a:r>
              <a:rPr lang="en-US" sz="1200" b="0" i="1" u="none" strike="noStrike" kern="1200" baseline="0" dirty="0">
                <a:solidFill>
                  <a:schemeClr val="tx1"/>
                </a:solidFill>
                <a:latin typeface="+mn-lt"/>
                <a:ea typeface="+mn-ea"/>
                <a:cs typeface="+mn-cs"/>
              </a:rPr>
              <a:t>Relevance. </a:t>
            </a:r>
            <a:r>
              <a:rPr lang="en-US" sz="1200" b="0" i="0" u="none" strike="noStrike" kern="1200" baseline="0" dirty="0">
                <a:solidFill>
                  <a:schemeClr val="tx1"/>
                </a:solidFill>
                <a:latin typeface="+mn-lt"/>
                <a:ea typeface="+mn-ea"/>
                <a:cs typeface="+mn-cs"/>
              </a:rPr>
              <a:t>The information about it is capable of making a difference in user decisions.</a:t>
            </a:r>
          </a:p>
          <a:p>
            <a:r>
              <a:rPr lang="en-US" sz="1200" b="0" i="0" u="none" strike="noStrike" kern="1200" baseline="0" dirty="0">
                <a:solidFill>
                  <a:schemeClr val="tx1"/>
                </a:solidFill>
                <a:latin typeface="+mn-lt"/>
                <a:ea typeface="+mn-ea"/>
                <a:cs typeface="+mn-cs"/>
              </a:rPr>
              <a:t>4. </a:t>
            </a:r>
            <a:r>
              <a:rPr lang="en-US" sz="1200" b="0" i="1" u="none" strike="noStrike" kern="1200" baseline="0" dirty="0">
                <a:solidFill>
                  <a:schemeClr val="tx1"/>
                </a:solidFill>
                <a:latin typeface="+mn-lt"/>
                <a:ea typeface="+mn-ea"/>
                <a:cs typeface="+mn-cs"/>
              </a:rPr>
              <a:t>Reliability. </a:t>
            </a:r>
            <a:r>
              <a:rPr lang="en-US" sz="1200" b="0" i="0" u="none" strike="noStrike" kern="1200" baseline="0" dirty="0">
                <a:solidFill>
                  <a:schemeClr val="tx1"/>
                </a:solidFill>
                <a:latin typeface="+mn-lt"/>
                <a:ea typeface="+mn-ea"/>
                <a:cs typeface="+mn-cs"/>
              </a:rPr>
              <a:t>The information is representationally faithful, verifiable, and neutral.</a:t>
            </a:r>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45</a:t>
            </a:fld>
            <a:endParaRPr lang="en-US" dirty="0"/>
          </a:p>
        </p:txBody>
      </p:sp>
    </p:spTree>
    <p:extLst>
      <p:ext uri="{BB962C8B-B14F-4D97-AF65-F5344CB8AC3E}">
        <p14:creationId xmlns:p14="http://schemas.microsoft.com/office/powerpoint/2010/main" val="40007500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Revenues are inflows of assets or settlements of liabilities resulting from providing a product or service to a customer. An income statement should report the results of these activities only for the time period specified in the financial statements. Therefore, the timing of revenue recognition is a key element of earnings measurement.</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Revenue recognition used to be guided by the realization principle, which requires that two criteria be satisfied before revenue can be recognized:</a:t>
            </a:r>
          </a:p>
          <a:p>
            <a:r>
              <a:rPr lang="en-US" sz="1200" b="0" i="0" u="none" strike="noStrike" kern="1200" baseline="0" dirty="0">
                <a:solidFill>
                  <a:schemeClr val="tx1"/>
                </a:solidFill>
                <a:latin typeface="+mn-lt"/>
                <a:ea typeface="+mn-ea"/>
                <a:cs typeface="+mn-cs"/>
              </a:rPr>
              <a:t>1. The earnings process is judged to be complete or virtually complete.</a:t>
            </a:r>
          </a:p>
          <a:p>
            <a:r>
              <a:rPr lang="en-US" sz="1200" b="0" i="0" u="none" strike="noStrike" kern="1200" baseline="0" dirty="0">
                <a:solidFill>
                  <a:schemeClr val="tx1"/>
                </a:solidFill>
                <a:latin typeface="+mn-lt"/>
                <a:ea typeface="+mn-ea"/>
                <a:cs typeface="+mn-cs"/>
              </a:rPr>
              <a:t>2. There is reasonable certainty as to the collectability of the asset to be received (usually cash).</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The FASB issued ASU No. 2014-09 (discussed further in Chapter 6), which changes how we determine the timing and measurement of revenue. That standard requires that companies recognize revenue when goods or services are transferred to customers for the amount the company expects to be entitled to receive in exchange for those goods or services. Revenue is recognized at a point in time or over a period of time, depending on when goods</a:t>
            </a:r>
            <a:r>
              <a:rPr lang="en-US" sz="1200" b="0" i="0" u="none" strike="noStrike" kern="120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or services are transferred to customers.</a:t>
            </a:r>
          </a:p>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46</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Expenses a</a:t>
            </a:r>
            <a:r>
              <a:rPr lang="en-US" sz="1200" kern="1200" dirty="0">
                <a:solidFill>
                  <a:schemeClr val="tx1"/>
                </a:solidFill>
                <a:effectLst/>
                <a:latin typeface="+mn-lt"/>
                <a:ea typeface="+mn-ea"/>
                <a:cs typeface="+mn-cs"/>
              </a:rPr>
              <a:t>re outflows or other using up of assets or incurrences of liabilities from providing goods or services. When are expenses recognized? In practice, expense recognition often matches revenues and expenses that arise from the same transactions or other</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events. </a:t>
            </a:r>
            <a:r>
              <a:rPr lang="en-US" sz="1200" b="0" i="0" u="none" strike="noStrike" kern="1200" baseline="0" dirty="0">
                <a:solidFill>
                  <a:schemeClr val="tx1"/>
                </a:solidFill>
                <a:latin typeface="+mn-lt"/>
                <a:ea typeface="+mn-ea"/>
                <a:cs typeface="+mn-cs"/>
              </a:rPr>
              <a:t>There is a cause-and-effect relationship between revenue and expense recognition implicit in this approach. The net result is a measure—net income—that identifies the amount of profit or loss for the period provided by operations.</a:t>
            </a:r>
          </a:p>
          <a:p>
            <a:endParaRPr lang="en-US" b="1"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Although these concepts are straightforward, their implementation can be difficult, because many expenses are not incurred directly to produce a particular amount of revenue. Instead, the association between revenue and many expenses is indirect. Therefore, expense recognition is implemented by one of four different approaches, depending on the nature of the specific expense: </a:t>
            </a:r>
            <a:endParaRPr lang="en-US" b="1" dirty="0"/>
          </a:p>
          <a:p>
            <a:endParaRPr lang="en-US" b="1" dirty="0"/>
          </a:p>
          <a:p>
            <a:r>
              <a:rPr lang="en-US" b="1" dirty="0"/>
              <a:t>Based on an exact cause-and-effect relationship.</a:t>
            </a:r>
            <a:r>
              <a:rPr lang="en-US" dirty="0"/>
              <a:t> This approach is appropriate for </a:t>
            </a:r>
            <a:r>
              <a:rPr lang="en-US" i="1" dirty="0"/>
              <a:t>cost of goods sold,</a:t>
            </a:r>
            <a:r>
              <a:rPr lang="en-US" dirty="0"/>
              <a:t> as one example. </a:t>
            </a:r>
          </a:p>
          <a:p>
            <a:r>
              <a:rPr lang="en-US" b="1" dirty="0"/>
              <a:t>By associating an expense with the revenues recognized in a specific time period.</a:t>
            </a:r>
            <a:r>
              <a:rPr lang="en-US" b="0" baseline="0" dirty="0"/>
              <a:t> </a:t>
            </a:r>
            <a:r>
              <a:rPr lang="en-US" dirty="0"/>
              <a:t>For example, the monthly salary paid to an office worker is not directly related to any specific revenue event. </a:t>
            </a:r>
          </a:p>
          <a:p>
            <a:r>
              <a:rPr lang="en-US" b="1" dirty="0"/>
              <a:t>By a systematic and rational allocation to specific time periods.</a:t>
            </a:r>
            <a:r>
              <a:rPr lang="en-US" dirty="0"/>
              <a:t> For example, straight-line depreciation is a “systematical and rational” way to allocate the cost of equipment to the periods in which that equipment is used to produce revenue.</a:t>
            </a:r>
          </a:p>
          <a:p>
            <a:r>
              <a:rPr lang="en-US" b="1" dirty="0"/>
              <a:t>In the period incurred, without regard to related revenues.</a:t>
            </a:r>
            <a:r>
              <a:rPr lang="en-US" dirty="0"/>
              <a:t> For example, let’s say </a:t>
            </a:r>
            <a:r>
              <a:rPr lang="en-US" b="1" dirty="0"/>
              <a:t>Google</a:t>
            </a:r>
            <a:r>
              <a:rPr lang="en-US" dirty="0"/>
              <a:t> spends $1 million for a series of television commercials. It’s difficult to determine when, how much, or even whether additional revenues occur as a result of that particular series of ads.</a:t>
            </a:r>
          </a:p>
        </p:txBody>
      </p:sp>
      <p:sp>
        <p:nvSpPr>
          <p:cNvPr id="4" name="Slide Number Placeholder 3"/>
          <p:cNvSpPr>
            <a:spLocks noGrp="1"/>
          </p:cNvSpPr>
          <p:nvPr>
            <p:ph type="sldNum" sz="quarter" idx="10"/>
          </p:nvPr>
        </p:nvSpPr>
        <p:spPr/>
        <p:txBody>
          <a:bodyPr/>
          <a:lstStyle/>
          <a:p>
            <a:fld id="{20C6E16D-CAFA-4AA7-B962-802FFC832C12}" type="slidenum">
              <a:rPr lang="en-US" smtClean="0"/>
              <a:t>47</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As indicated in SFAC 5, GAAP currently employs a “mixed attribute” measurement model. If you look at a balance sheet, for instance, you might see land measured at historical cost, inventory at net realizable value, a liability at the present value of future cash payments, and an investment at fair value.</a:t>
            </a:r>
          </a:p>
          <a:p>
            <a:endParaRPr lang="en-US" sz="1200" b="0" i="0" u="none" strike="noStrike" kern="1200" baseline="0" dirty="0">
              <a:solidFill>
                <a:schemeClr val="tx1"/>
              </a:solidFill>
              <a:latin typeface="+mn-lt"/>
              <a:ea typeface="+mn-ea"/>
              <a:cs typeface="+mn-cs"/>
            </a:endParaRPr>
          </a:p>
          <a:p>
            <a:pPr marL="0" indent="0">
              <a:spcBef>
                <a:spcPts val="1000"/>
              </a:spcBef>
              <a:buNone/>
            </a:pPr>
            <a:r>
              <a:rPr lang="en-IN" dirty="0"/>
              <a:t>The five measurement attributes are:</a:t>
            </a:r>
            <a:endParaRPr lang="en-US" b="1" dirty="0">
              <a:solidFill>
                <a:srgbClr val="8A506C"/>
              </a:solidFill>
            </a:endParaRPr>
          </a:p>
          <a:p>
            <a:pPr marL="171450" indent="-171450">
              <a:spcBef>
                <a:spcPts val="1000"/>
              </a:spcBef>
              <a:buFont typeface="Arial" panose="020B0604020202020204" pitchFamily="34" charset="0"/>
              <a:buChar char="•"/>
            </a:pPr>
            <a:r>
              <a:rPr lang="en-US" sz="1200" b="1" dirty="0">
                <a:solidFill>
                  <a:srgbClr val="C00000"/>
                </a:solidFill>
              </a:rPr>
              <a:t>Historical cost: </a:t>
            </a:r>
            <a:r>
              <a:rPr lang="en-US" sz="1200" dirty="0"/>
              <a:t>original transaction value adjusted for depreciation and amortization</a:t>
            </a:r>
          </a:p>
          <a:p>
            <a:pPr marL="171450" indent="-171450">
              <a:spcBef>
                <a:spcPts val="1000"/>
              </a:spcBef>
              <a:buFont typeface="Arial" panose="020B0604020202020204" pitchFamily="34" charset="0"/>
              <a:buChar char="•"/>
            </a:pPr>
            <a:r>
              <a:rPr lang="en-US" sz="1200" b="1" dirty="0">
                <a:solidFill>
                  <a:srgbClr val="C00000"/>
                </a:solidFill>
              </a:rPr>
              <a:t>Net realizable value: </a:t>
            </a:r>
            <a:r>
              <a:rPr lang="en-US" sz="1200" dirty="0"/>
              <a:t>the amount of cash into which an asset is expected to be converted in the ordinary course of business</a:t>
            </a:r>
          </a:p>
          <a:p>
            <a:pPr marL="171450" indent="-171450">
              <a:spcBef>
                <a:spcPts val="1000"/>
              </a:spcBef>
              <a:buFont typeface="Arial" panose="020B0604020202020204" pitchFamily="34" charset="0"/>
              <a:buChar char="•"/>
            </a:pPr>
            <a:r>
              <a:rPr lang="en-US" sz="1200" b="1" dirty="0">
                <a:solidFill>
                  <a:srgbClr val="C00000"/>
                </a:solidFill>
              </a:rPr>
              <a:t>Current cost: </a:t>
            </a:r>
            <a:r>
              <a:rPr lang="en-US" sz="1200" dirty="0"/>
              <a:t>the cost that would be incurred to purchase or reproduce the asset</a:t>
            </a:r>
          </a:p>
          <a:p>
            <a:pPr marL="171450" indent="-171450">
              <a:spcBef>
                <a:spcPts val="1000"/>
              </a:spcBef>
              <a:buFont typeface="Arial" panose="020B0604020202020204" pitchFamily="34" charset="0"/>
              <a:buChar char="•"/>
            </a:pPr>
            <a:r>
              <a:rPr lang="en-US" sz="1200" b="1" dirty="0">
                <a:solidFill>
                  <a:srgbClr val="C00000"/>
                </a:solidFill>
              </a:rPr>
              <a:t>Present value: </a:t>
            </a:r>
            <a:r>
              <a:rPr lang="en-US" sz="1200" dirty="0"/>
              <a:t>the current value of future cash</a:t>
            </a:r>
            <a:r>
              <a:rPr lang="en-US" sz="1200" baseline="0" dirty="0"/>
              <a:t> flows, calculated by applying the time value of money</a:t>
            </a:r>
            <a:endParaRPr lang="en-US" sz="1200" dirty="0"/>
          </a:p>
          <a:p>
            <a:pPr marL="171450" indent="-171450">
              <a:spcBef>
                <a:spcPts val="1000"/>
              </a:spcBef>
              <a:buFont typeface="Arial" panose="020B0604020202020204" pitchFamily="34" charset="0"/>
              <a:buChar char="•"/>
            </a:pPr>
            <a:r>
              <a:rPr lang="en-US" sz="1200" b="1" dirty="0">
                <a:solidFill>
                  <a:srgbClr val="C00000"/>
                </a:solidFill>
              </a:rPr>
              <a:t>Fair value: </a:t>
            </a:r>
            <a:r>
              <a:rPr lang="en-US" sz="1200" dirty="0"/>
              <a:t>the price that would be received to sell assets or paid to transfer a liability in an orderly transaction between market participants at the measurement date</a:t>
            </a:r>
          </a:p>
          <a:p>
            <a:pPr marL="171450" indent="-171450">
              <a:spcBef>
                <a:spcPts val="1000"/>
              </a:spcBef>
              <a:buFont typeface="Arial" panose="020B0604020202020204" pitchFamily="34" charset="0"/>
              <a:buChar char="•"/>
            </a:pPr>
            <a:endParaRPr lang="en-US" sz="1200" dirty="0"/>
          </a:p>
          <a:p>
            <a:pPr marL="0" indent="0">
              <a:spcBef>
                <a:spcPts val="1000"/>
              </a:spcBef>
              <a:buFont typeface="Arial" panose="020B0604020202020204" pitchFamily="34" charset="0"/>
              <a:buNone/>
            </a:pPr>
            <a:r>
              <a:rPr lang="en-US" sz="1200" dirty="0"/>
              <a:t>Let’s discuss each of these in more detail.</a:t>
            </a:r>
          </a:p>
        </p:txBody>
      </p:sp>
      <p:sp>
        <p:nvSpPr>
          <p:cNvPr id="4" name="Slide Number Placeholder 3"/>
          <p:cNvSpPr>
            <a:spLocks noGrp="1"/>
          </p:cNvSpPr>
          <p:nvPr>
            <p:ph type="sldNum" sz="quarter" idx="10"/>
          </p:nvPr>
        </p:nvSpPr>
        <p:spPr/>
        <p:txBody>
          <a:bodyPr/>
          <a:lstStyle/>
          <a:p>
            <a:fld id="{20C6E16D-CAFA-4AA7-B962-802FFC832C12}" type="slidenum">
              <a:rPr lang="en-US" smtClean="0"/>
              <a:t>48</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Historical cost </a:t>
            </a:r>
            <a:r>
              <a:rPr lang="en-US" sz="1200" b="0" i="0" u="none" strike="noStrike" kern="1200" baseline="0" dirty="0">
                <a:solidFill>
                  <a:schemeClr val="tx1"/>
                </a:solidFill>
                <a:latin typeface="+mn-lt"/>
                <a:ea typeface="+mn-ea"/>
                <a:cs typeface="+mn-cs"/>
              </a:rPr>
              <a:t>bases measurements on the amount given or received in the exchange transaction which is referred to as the original transaction value.</a:t>
            </a:r>
          </a:p>
          <a:p>
            <a:endParaRPr lang="en-IN" sz="1200" b="0" i="0" u="none" strike="noStrike" kern="1200" baseline="0" dirty="0">
              <a:solidFill>
                <a:schemeClr val="tx1"/>
              </a:solidFill>
              <a:latin typeface="+mn-lt"/>
              <a:ea typeface="+mn-ea"/>
              <a:cs typeface="+mn-cs"/>
            </a:endParaRPr>
          </a:p>
          <a:p>
            <a:r>
              <a:rPr lang="en-IN" sz="1200" b="0" i="0" u="none" strike="noStrike" kern="1200" baseline="0" dirty="0">
                <a:solidFill>
                  <a:schemeClr val="tx1"/>
                </a:solidFill>
                <a:latin typeface="+mn-lt"/>
                <a:ea typeface="+mn-ea"/>
                <a:cs typeface="+mn-cs"/>
              </a:rPr>
              <a:t>For an asset, historical cost equals the value of what is given in exchange (usually cash) for the asset at its initial acquisition. For liabilities, it is the current cash equivalent received in exchange for assuming the liability. Historical cost for long-lived, revenue-producing assets such as equipment typically is adjusted subsequent to its initial measurement by recognizing depreciation or amortization.</a:t>
            </a:r>
            <a:endParaRPr lang="en-IN" b="0" dirty="0"/>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49</a:t>
            </a:fld>
            <a:endParaRPr lang="en-US" dirty="0"/>
          </a:p>
        </p:txBody>
      </p:sp>
    </p:spTree>
    <p:extLst>
      <p:ext uri="{BB962C8B-B14F-4D97-AF65-F5344CB8AC3E}">
        <p14:creationId xmlns:p14="http://schemas.microsoft.com/office/powerpoint/2010/main" val="36890599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i="0" u="none" strike="noStrike" kern="1200" baseline="0" dirty="0">
                <a:solidFill>
                  <a:schemeClr val="tx1"/>
                </a:solidFill>
                <a:latin typeface="+mn-lt"/>
                <a:ea typeface="+mn-ea"/>
                <a:cs typeface="+mn-cs"/>
              </a:rPr>
              <a:t>Net realizable value: </a:t>
            </a:r>
            <a:r>
              <a:rPr lang="en-US" sz="1200" b="0" i="0" u="none" strike="noStrike" kern="1200" baseline="0" dirty="0">
                <a:solidFill>
                  <a:schemeClr val="tx1"/>
                </a:solidFill>
                <a:latin typeface="+mn-lt"/>
                <a:ea typeface="+mn-ea"/>
                <a:cs typeface="+mn-cs"/>
              </a:rPr>
              <a:t>Some assets are measured at their </a:t>
            </a:r>
            <a:r>
              <a:rPr lang="en-US" sz="1200" b="1" i="0" u="none" strike="noStrike" kern="1200" baseline="0" dirty="0">
                <a:solidFill>
                  <a:schemeClr val="tx1"/>
                </a:solidFill>
                <a:latin typeface="+mn-lt"/>
                <a:ea typeface="+mn-ea"/>
                <a:cs typeface="+mn-cs"/>
              </a:rPr>
              <a:t>net realizable value</a:t>
            </a:r>
            <a:r>
              <a:rPr lang="en-US" sz="1200" b="0" i="0" u="none" strike="noStrike" kern="1200" baseline="0" dirty="0">
                <a:solidFill>
                  <a:schemeClr val="tx1"/>
                </a:solidFill>
                <a:latin typeface="+mn-lt"/>
                <a:ea typeface="+mn-ea"/>
                <a:cs typeface="+mn-cs"/>
              </a:rPr>
              <a:t>, which is defined by the FASB as the estimated selling price in the ordinary course of business, less reasonably predictable costs of completion, disposal, and transportation. Intuitively, net realizable value is the net amount of cash into which an asset or liability is expected to be converted in the ordinary course of business. For example, if inventory could be sold for $10,000, and the company would incur additional costs of $2,000 to complete it and transport it to a customer, the inventory’s net realizable value is $8,000. </a:t>
            </a:r>
          </a:p>
          <a:p>
            <a:endParaRPr lang="en-IN" sz="1200" b="0" i="0" u="none" strike="noStrike" kern="1200" baseline="0" dirty="0">
              <a:solidFill>
                <a:schemeClr val="tx1"/>
              </a:solidFill>
              <a:latin typeface="+mn-lt"/>
              <a:ea typeface="+mn-ea"/>
              <a:cs typeface="+mn-cs"/>
            </a:endParaRPr>
          </a:p>
          <a:p>
            <a:r>
              <a:rPr lang="en-IN" sz="1200" b="1" i="0" u="none" strike="noStrike" kern="1200" baseline="0" dirty="0">
                <a:solidFill>
                  <a:schemeClr val="tx1"/>
                </a:solidFill>
                <a:latin typeface="+mn-lt"/>
                <a:ea typeface="+mn-ea"/>
                <a:cs typeface="+mn-cs"/>
              </a:rPr>
              <a:t>Current cost: </a:t>
            </a:r>
            <a:r>
              <a:rPr lang="en-US" sz="1200" b="0" i="0" u="none" strike="noStrike" kern="1200" baseline="0" dirty="0">
                <a:solidFill>
                  <a:schemeClr val="tx1"/>
                </a:solidFill>
                <a:latin typeface="+mn-lt"/>
                <a:ea typeface="+mn-ea"/>
                <a:cs typeface="+mn-cs"/>
              </a:rPr>
              <a:t>Companies sometimes report current costs, particularly if they operate in inflationary economies. The current cost of an asset is the cost that would be incurred to purchase or reproduce the asset.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Present value: </a:t>
            </a:r>
            <a:r>
              <a:rPr lang="en-IN" sz="1200" b="0" i="0" u="none" strike="noStrike" kern="1200" baseline="0" dirty="0">
                <a:solidFill>
                  <a:schemeClr val="tx1"/>
                </a:solidFill>
                <a:latin typeface="+mn-lt"/>
                <a:ea typeface="+mn-ea"/>
                <a:cs typeface="+mn-cs"/>
              </a:rPr>
              <a:t>Because of its importance to many accounting measurements, </a:t>
            </a:r>
            <a:r>
              <a:rPr lang="en-IN" sz="1200" b="0" i="1" u="none" strike="noStrike" kern="1200" baseline="0" dirty="0">
                <a:solidFill>
                  <a:schemeClr val="tx1"/>
                </a:solidFill>
                <a:latin typeface="+mn-lt"/>
                <a:ea typeface="+mn-ea"/>
                <a:cs typeface="+mn-cs"/>
              </a:rPr>
              <a:t>present value </a:t>
            </a:r>
            <a:r>
              <a:rPr lang="en-IN" sz="1200" b="0" i="0" u="none" strike="noStrike" kern="1200" baseline="0" dirty="0">
                <a:solidFill>
                  <a:schemeClr val="tx1"/>
                </a:solidFill>
                <a:latin typeface="+mn-lt"/>
                <a:ea typeface="+mn-ea"/>
                <a:cs typeface="+mn-cs"/>
              </a:rPr>
              <a:t>is the focus of a FASB concept statement, </a:t>
            </a:r>
            <a:r>
              <a:rPr lang="en-IN" sz="1200" b="0" i="1" u="none" strike="noStrike" kern="1200" baseline="0" dirty="0">
                <a:solidFill>
                  <a:schemeClr val="tx1"/>
                </a:solidFill>
                <a:latin typeface="+mn-lt"/>
                <a:ea typeface="+mn-ea"/>
                <a:cs typeface="+mn-cs"/>
              </a:rPr>
              <a:t>SFAC 7</a:t>
            </a:r>
            <a:r>
              <a:rPr lang="en-IN" sz="1200" b="0" u="none" strike="noStrike" kern="1200" baseline="0" dirty="0">
                <a:solidFill>
                  <a:schemeClr val="tx1"/>
                </a:solidFill>
                <a:latin typeface="+mn-lt"/>
                <a:ea typeface="+mn-ea"/>
                <a:cs typeface="+mn-cs"/>
              </a:rPr>
              <a:t>,</a:t>
            </a:r>
            <a:r>
              <a:rPr lang="en-IN" sz="1200" b="0" i="1" u="none" strike="noStrike" kern="1200" baseline="0" dirty="0">
                <a:solidFill>
                  <a:schemeClr val="tx1"/>
                </a:solidFill>
                <a:latin typeface="+mn-lt"/>
                <a:ea typeface="+mn-ea"/>
                <a:cs typeface="+mn-cs"/>
              </a:rPr>
              <a:t> </a:t>
            </a:r>
            <a:r>
              <a:rPr lang="en-IN" sz="1200" b="0" i="0" u="none" strike="noStrike" kern="1200" baseline="0" dirty="0">
                <a:solidFill>
                  <a:schemeClr val="tx1"/>
                </a:solidFill>
                <a:latin typeface="+mn-lt"/>
                <a:ea typeface="+mn-ea"/>
                <a:cs typeface="+mn-cs"/>
              </a:rPr>
              <a:t>which provides a framework for using future cash flows as the basis for accounting measurement and also indicates that the objective in valuing an asset or liability using present value is to approximate its fair </a:t>
            </a:r>
            <a:r>
              <a:rPr lang="en-US" sz="1200" b="0" i="0" u="none" strike="noStrike" kern="1200" baseline="0" dirty="0">
                <a:solidFill>
                  <a:schemeClr val="tx1"/>
                </a:solidFill>
                <a:latin typeface="+mn-lt"/>
                <a:ea typeface="+mn-ea"/>
                <a:cs typeface="+mn-cs"/>
              </a:rPr>
              <a:t>value.</a:t>
            </a:r>
          </a:p>
          <a:p>
            <a:endParaRPr lang="en-IN"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50</a:t>
            </a:fld>
            <a:endParaRPr lang="en-US" dirty="0"/>
          </a:p>
        </p:txBody>
      </p:sp>
    </p:spTree>
    <p:extLst>
      <p:ext uri="{BB962C8B-B14F-4D97-AF65-F5344CB8AC3E}">
        <p14:creationId xmlns:p14="http://schemas.microsoft.com/office/powerpoint/2010/main" val="297043215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We measure many financial assets and liabilities at </a:t>
            </a:r>
            <a:r>
              <a:rPr lang="en-US" sz="1200" b="0" i="1" u="none" strike="noStrike" kern="1200" baseline="0" dirty="0">
                <a:solidFill>
                  <a:schemeClr val="tx1"/>
                </a:solidFill>
                <a:latin typeface="+mn-lt"/>
                <a:ea typeface="+mn-ea"/>
                <a:cs typeface="+mn-cs"/>
              </a:rPr>
              <a:t>fair value </a:t>
            </a:r>
            <a:r>
              <a:rPr lang="en-US" sz="1200" b="0" i="0" u="none" strike="noStrike" kern="1200" baseline="0" dirty="0">
                <a:solidFill>
                  <a:schemeClr val="tx1"/>
                </a:solidFill>
                <a:latin typeface="+mn-lt"/>
                <a:ea typeface="+mn-ea"/>
                <a:cs typeface="+mn-cs"/>
              </a:rPr>
              <a:t>(called </a:t>
            </a:r>
            <a:r>
              <a:rPr lang="en-US" sz="1200" b="0" i="1" u="none" strike="noStrike" kern="1200" baseline="0" dirty="0">
                <a:solidFill>
                  <a:schemeClr val="tx1"/>
                </a:solidFill>
                <a:latin typeface="+mn-lt"/>
                <a:ea typeface="+mn-ea"/>
                <a:cs typeface="+mn-cs"/>
              </a:rPr>
              <a:t>current market value </a:t>
            </a:r>
            <a:r>
              <a:rPr lang="en-US" sz="1200" b="0" i="0" u="none" strike="noStrike" kern="1200" baseline="0" dirty="0">
                <a:solidFill>
                  <a:schemeClr val="tx1"/>
                </a:solidFill>
                <a:latin typeface="+mn-lt"/>
                <a:ea typeface="+mn-ea"/>
                <a:cs typeface="+mn-cs"/>
              </a:rPr>
              <a:t>originally in </a:t>
            </a:r>
            <a:r>
              <a:rPr lang="en-US" sz="1200" b="0" i="1" u="none" strike="noStrike" kern="1200" baseline="0" dirty="0">
                <a:solidFill>
                  <a:schemeClr val="tx1"/>
                </a:solidFill>
                <a:latin typeface="+mn-lt"/>
                <a:ea typeface="+mn-ea"/>
                <a:cs typeface="+mn-cs"/>
              </a:rPr>
              <a:t>SFAC 5</a:t>
            </a:r>
            <a:r>
              <a:rPr lang="en-US" sz="1200" b="0" i="0" u="none" strike="noStrike" kern="1200" baseline="0" dirty="0">
                <a:solidFill>
                  <a:schemeClr val="tx1"/>
                </a:solidFill>
                <a:latin typeface="+mn-lt"/>
                <a:ea typeface="+mn-ea"/>
                <a:cs typeface="+mn-cs"/>
              </a:rPr>
              <a:t>)</a:t>
            </a:r>
            <a:r>
              <a:rPr lang="en-US" sz="1200" b="0" i="1" u="none" strike="noStrike" kern="1200" baseline="0" dirty="0">
                <a:solidFill>
                  <a:schemeClr val="tx1"/>
                </a:solidFill>
                <a:latin typeface="+mn-lt"/>
                <a:ea typeface="+mn-ea"/>
                <a:cs typeface="+mn-cs"/>
              </a:rPr>
              <a:t>. </a:t>
            </a:r>
            <a:r>
              <a:rPr lang="en-US" sz="1200" b="0" i="0" u="none" strike="noStrike" kern="1200" baseline="0" dirty="0">
                <a:solidFill>
                  <a:schemeClr val="tx1"/>
                </a:solidFill>
                <a:latin typeface="+mn-lt"/>
                <a:ea typeface="+mn-ea"/>
                <a:cs typeface="+mn-cs"/>
              </a:rPr>
              <a:t>Fair value is defined as the price that would be received to sell assets or paid to transfer a liability in an orderly transaction between market participants at the measurement date. A key aspect of this definition is its focus on the perspective of </a:t>
            </a:r>
            <a:r>
              <a:rPr lang="en-US" sz="1200" b="0" i="1" u="none" strike="noStrike" kern="1200" baseline="0" dirty="0">
                <a:solidFill>
                  <a:schemeClr val="tx1"/>
                </a:solidFill>
                <a:latin typeface="+mn-lt"/>
                <a:ea typeface="+mn-ea"/>
                <a:cs typeface="+mn-cs"/>
              </a:rPr>
              <a:t>market participants</a:t>
            </a:r>
            <a:r>
              <a:rPr lang="en-US" sz="1200" b="0" u="none" strike="noStrike" kern="1200" baseline="0" dirty="0">
                <a:solidFill>
                  <a:schemeClr val="tx1"/>
                </a:solidFill>
                <a:latin typeface="+mn-lt"/>
                <a:ea typeface="+mn-ea"/>
                <a:cs typeface="+mn-cs"/>
              </a:rPr>
              <a:t>.</a:t>
            </a:r>
          </a:p>
          <a:p>
            <a:endParaRPr lang="en-US" dirty="0"/>
          </a:p>
          <a:p>
            <a:r>
              <a:rPr lang="en-US" sz="1200" b="0" i="0" u="none" strike="noStrike" kern="1200" baseline="0" dirty="0">
                <a:solidFill>
                  <a:schemeClr val="tx1"/>
                </a:solidFill>
                <a:latin typeface="+mn-lt"/>
                <a:ea typeface="+mn-ea"/>
                <a:cs typeface="+mn-cs"/>
              </a:rPr>
              <a:t>In the framework, three types of valuation techniques can be used to measure fair value. </a:t>
            </a:r>
          </a:p>
          <a:p>
            <a:endParaRPr lang="en-US" sz="1200" b="0" i="0" u="none" strike="noStrike" kern="1200" baseline="0" dirty="0">
              <a:solidFill>
                <a:schemeClr val="tx1"/>
              </a:solidFill>
              <a:latin typeface="+mn-lt"/>
              <a:ea typeface="+mn-ea"/>
              <a:cs typeface="+mn-cs"/>
            </a:endParaRPr>
          </a:p>
          <a:p>
            <a:r>
              <a:rPr lang="en-US" sz="1200" b="0" i="1" u="none" strike="noStrike" kern="1200" baseline="0" dirty="0">
                <a:solidFill>
                  <a:schemeClr val="tx1"/>
                </a:solidFill>
                <a:latin typeface="+mn-lt"/>
                <a:ea typeface="+mn-ea"/>
                <a:cs typeface="+mn-cs"/>
              </a:rPr>
              <a:t>Market approaches </a:t>
            </a:r>
            <a:r>
              <a:rPr lang="en-US" sz="1200" b="0" i="0" u="none" strike="noStrike" kern="1200" baseline="0" dirty="0">
                <a:solidFill>
                  <a:schemeClr val="tx1"/>
                </a:solidFill>
                <a:latin typeface="+mn-lt"/>
                <a:ea typeface="+mn-ea"/>
                <a:cs typeface="+mn-cs"/>
              </a:rPr>
              <a:t>base valuation on market information. For example, the value of a share of a company’s stock that’s not traded actively could be estimated by multiplying the earnings of that company by the P/E (price of shares/earnings) multiples of similar companies.</a:t>
            </a:r>
          </a:p>
          <a:p>
            <a:endParaRPr lang="en-US" sz="1200" b="0" i="0" u="none" strike="noStrike" kern="1200" baseline="0" dirty="0">
              <a:solidFill>
                <a:schemeClr val="tx1"/>
              </a:solidFill>
              <a:latin typeface="+mn-lt"/>
              <a:ea typeface="+mn-ea"/>
              <a:cs typeface="+mn-cs"/>
            </a:endParaRPr>
          </a:p>
          <a:p>
            <a:r>
              <a:rPr lang="en-US" sz="1200" b="0" i="1" u="none" strike="noStrike" kern="1200" baseline="0" dirty="0">
                <a:solidFill>
                  <a:schemeClr val="tx1"/>
                </a:solidFill>
                <a:latin typeface="+mn-lt"/>
                <a:ea typeface="+mn-ea"/>
                <a:cs typeface="+mn-cs"/>
              </a:rPr>
              <a:t>Income approaches </a:t>
            </a:r>
            <a:r>
              <a:rPr lang="en-US" sz="1200" b="0" i="0" u="none" strike="noStrike" kern="1200" baseline="0" dirty="0">
                <a:solidFill>
                  <a:schemeClr val="tx1"/>
                </a:solidFill>
                <a:latin typeface="+mn-lt"/>
                <a:ea typeface="+mn-ea"/>
                <a:cs typeface="+mn-cs"/>
              </a:rPr>
              <a:t>estimate fair value by first estimating future amounts (for example, earnings or cash flows) and then mathematically converting those amounts to a single present value. You will see how to apply such techniques in Chapter 5 when we discuss time value of money concepts.</a:t>
            </a:r>
          </a:p>
          <a:p>
            <a:endParaRPr lang="en-US" sz="1200" b="0" i="0" u="none" strike="noStrike" kern="1200" baseline="0" dirty="0">
              <a:solidFill>
                <a:schemeClr val="tx1"/>
              </a:solidFill>
              <a:latin typeface="+mn-lt"/>
              <a:ea typeface="+mn-ea"/>
              <a:cs typeface="+mn-cs"/>
            </a:endParaRPr>
          </a:p>
          <a:p>
            <a:r>
              <a:rPr lang="en-US" sz="1200" b="0" i="1" u="none" strike="noStrike" kern="1200" baseline="0" dirty="0">
                <a:solidFill>
                  <a:schemeClr val="tx1"/>
                </a:solidFill>
                <a:latin typeface="+mn-lt"/>
                <a:ea typeface="+mn-ea"/>
                <a:cs typeface="+mn-cs"/>
              </a:rPr>
              <a:t>Cost approaches </a:t>
            </a:r>
            <a:r>
              <a:rPr lang="en-US" sz="1200" b="0" i="0" u="none" strike="noStrike" kern="1200" baseline="0" dirty="0">
                <a:solidFill>
                  <a:schemeClr val="tx1"/>
                </a:solidFill>
                <a:latin typeface="+mn-lt"/>
                <a:ea typeface="+mn-ea"/>
                <a:cs typeface="+mn-cs"/>
              </a:rPr>
              <a:t>determine value by estimating the amount that would be required to buy or construct an asset of similar quality and condition. </a:t>
            </a:r>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51</a:t>
            </a:fld>
            <a:endParaRPr lang="en-US" dirty="0"/>
          </a:p>
        </p:txBody>
      </p:sp>
    </p:spTree>
    <p:extLst>
      <p:ext uri="{BB962C8B-B14F-4D97-AF65-F5344CB8AC3E}">
        <p14:creationId xmlns:p14="http://schemas.microsoft.com/office/powerpoint/2010/main" val="22580606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Illustration 1–14 Fair Value Hierarchy</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To increase consistency and comparability in applying this definition, a hierarchy prioritizes the inputs companies should use when determining fair value. The priority is based on three broad preference levels, from least subjective (Level 1) to most subjective (Level 3). The higher the level (Level 1 is the highest), the more preferable the input. The framework encourages companies to strive to base fair values on the most objective inputs possible. </a:t>
            </a:r>
          </a:p>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52</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GAAP gives a company the option to value specified </a:t>
            </a:r>
            <a:r>
              <a:rPr lang="en-US" sz="1200" b="0" i="1" u="none" strike="noStrike" kern="1200" baseline="0" dirty="0">
                <a:solidFill>
                  <a:schemeClr val="tx1"/>
                </a:solidFill>
                <a:latin typeface="+mn-lt"/>
                <a:ea typeface="+mn-ea"/>
                <a:cs typeface="+mn-cs"/>
              </a:rPr>
              <a:t>financial </a:t>
            </a:r>
            <a:r>
              <a:rPr lang="en-US" sz="1200" b="0" i="0" u="none" strike="noStrike" kern="1200" baseline="0" dirty="0">
                <a:solidFill>
                  <a:schemeClr val="tx1"/>
                </a:solidFill>
                <a:latin typeface="+mn-lt"/>
                <a:ea typeface="+mn-ea"/>
                <a:cs typeface="+mn-cs"/>
              </a:rPr>
              <a:t>assets and liabilities at fair value. </a:t>
            </a:r>
            <a:r>
              <a:rPr lang="en-IN" sz="1200" b="0" i="0" u="none" strike="noStrike" kern="1200" baseline="0" dirty="0">
                <a:solidFill>
                  <a:schemeClr val="tx1"/>
                </a:solidFill>
                <a:latin typeface="+mn-lt"/>
                <a:ea typeface="+mn-ea"/>
                <a:cs typeface="+mn-cs"/>
              </a:rPr>
              <a:t>If a company chooses the fair value option, future changes in fair value are reported as gains and losses in the income statement.</a:t>
            </a:r>
          </a:p>
          <a:p>
            <a:r>
              <a:rPr lang="en-IN" sz="1200" b="0" i="0" u="none" strike="noStrike" kern="1200" baseline="0" dirty="0">
                <a:solidFill>
                  <a:schemeClr val="tx1"/>
                </a:solidFill>
                <a:latin typeface="+mn-lt"/>
                <a:ea typeface="+mn-ea"/>
                <a:cs typeface="+mn-cs"/>
              </a:rPr>
              <a:t> 	</a:t>
            </a:r>
          </a:p>
          <a:p>
            <a:r>
              <a:rPr lang="en-IN" sz="1200" b="0" i="0" u="none" strike="noStrike" kern="1200" baseline="0" dirty="0">
                <a:solidFill>
                  <a:schemeClr val="tx1"/>
                </a:solidFill>
                <a:latin typeface="+mn-lt"/>
                <a:ea typeface="+mn-ea"/>
                <a:cs typeface="+mn-cs"/>
              </a:rPr>
              <a:t>Financial assets and liabilities are cash and other assets and liabilities that convert directly into known amounts of cash. These include investments in stocks and bonds of other entities, notes receivable and payable, bonds payable, and derivative securities.</a:t>
            </a:r>
          </a:p>
          <a:p>
            <a:endParaRPr lang="en-IN" sz="1200" b="0" i="0" u="none" strike="noStrike" kern="1200" baseline="0" dirty="0">
              <a:solidFill>
                <a:schemeClr val="tx1"/>
              </a:solidFill>
              <a:latin typeface="+mn-lt"/>
              <a:ea typeface="+mn-ea"/>
              <a:cs typeface="+mn-cs"/>
            </a:endParaRPr>
          </a:p>
          <a:p>
            <a:r>
              <a:rPr lang="en-IN" sz="1200" b="0" i="0" u="none" strike="noStrike" kern="1200" baseline="0" dirty="0">
                <a:solidFill>
                  <a:schemeClr val="tx1"/>
                </a:solidFill>
                <a:latin typeface="+mn-lt"/>
                <a:ea typeface="+mn-ea"/>
                <a:cs typeface="+mn-cs"/>
              </a:rPr>
              <a:t>The fair value option provides companies a way to reduce volatility in reported earnings without having to comply with complex hedge accounting standards. It also helps in the convergence with international accounting standards.</a:t>
            </a:r>
          </a:p>
        </p:txBody>
      </p:sp>
      <p:sp>
        <p:nvSpPr>
          <p:cNvPr id="4" name="Slide Number Placeholder 3"/>
          <p:cNvSpPr>
            <a:spLocks noGrp="1"/>
          </p:cNvSpPr>
          <p:nvPr>
            <p:ph type="sldNum" sz="quarter" idx="10"/>
          </p:nvPr>
        </p:nvSpPr>
        <p:spPr/>
        <p:txBody>
          <a:bodyPr/>
          <a:lstStyle/>
          <a:p>
            <a:fld id="{20C6E16D-CAFA-4AA7-B962-802FFC832C12}" type="slidenum">
              <a:rPr lang="en-US" smtClean="0"/>
              <a:t>53</a:t>
            </a:fld>
            <a:endParaRPr lang="en-US" dirty="0"/>
          </a:p>
        </p:txBody>
      </p:sp>
    </p:spTree>
    <p:extLst>
      <p:ext uri="{BB962C8B-B14F-4D97-AF65-F5344CB8AC3E}">
        <p14:creationId xmlns:p14="http://schemas.microsoft.com/office/powerpoint/2010/main" val="265120988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The full-disclosure principle requires that any information useful to decision makers be provided in the financial statements, subject to the cost effectiveness constraint. </a:t>
            </a:r>
            <a:r>
              <a:rPr lang="en-IN" sz="1200" b="0" i="0" u="none" strike="noStrike" kern="1200" baseline="0" dirty="0">
                <a:solidFill>
                  <a:schemeClr val="tx1"/>
                </a:solidFill>
                <a:latin typeface="+mn-lt"/>
                <a:ea typeface="+mn-ea"/>
                <a:cs typeface="+mn-cs"/>
              </a:rPr>
              <a:t>Such information can be disclosed in a variety of ways, which include:</a:t>
            </a:r>
          </a:p>
          <a:p>
            <a:r>
              <a:rPr lang="en-IN" sz="1200" b="0" i="0" u="none" strike="noStrike" kern="1200" baseline="0" dirty="0">
                <a:solidFill>
                  <a:schemeClr val="tx1"/>
                </a:solidFill>
                <a:latin typeface="+mn-lt"/>
                <a:ea typeface="+mn-ea"/>
                <a:cs typeface="+mn-cs"/>
              </a:rPr>
              <a:t>1. </a:t>
            </a:r>
            <a:r>
              <a:rPr lang="en-IN" sz="1200" b="1" i="0" u="none" strike="noStrike" kern="1200" baseline="0" dirty="0">
                <a:solidFill>
                  <a:schemeClr val="tx1"/>
                </a:solidFill>
                <a:latin typeface="+mn-lt"/>
                <a:ea typeface="+mn-ea"/>
                <a:cs typeface="+mn-cs"/>
              </a:rPr>
              <a:t>Parenthetical comments </a:t>
            </a:r>
            <a:r>
              <a:rPr lang="en-IN" sz="1200" b="0" i="0" u="none" strike="noStrike" kern="1200" baseline="0" dirty="0">
                <a:solidFill>
                  <a:schemeClr val="tx1"/>
                </a:solidFill>
                <a:latin typeface="+mn-lt"/>
                <a:ea typeface="+mn-ea"/>
                <a:cs typeface="+mn-cs"/>
              </a:rPr>
              <a:t>or </a:t>
            </a:r>
            <a:r>
              <a:rPr lang="en-IN" sz="1200" b="1" i="0" u="none" strike="noStrike" kern="1200" baseline="0" dirty="0">
                <a:solidFill>
                  <a:schemeClr val="tx1"/>
                </a:solidFill>
                <a:latin typeface="+mn-lt"/>
                <a:ea typeface="+mn-ea"/>
                <a:cs typeface="+mn-cs"/>
              </a:rPr>
              <a:t>modifying comments </a:t>
            </a:r>
            <a:r>
              <a:rPr lang="en-IN" sz="1200" b="0" i="0" u="none" strike="noStrike" kern="1200" baseline="0" dirty="0">
                <a:solidFill>
                  <a:schemeClr val="tx1"/>
                </a:solidFill>
                <a:latin typeface="+mn-lt"/>
                <a:ea typeface="+mn-ea"/>
                <a:cs typeface="+mn-cs"/>
              </a:rPr>
              <a:t>which are</a:t>
            </a:r>
            <a:r>
              <a:rPr lang="en-IN" sz="1200" b="1" i="0" u="none" strike="noStrike" kern="1200" baseline="0" dirty="0">
                <a:solidFill>
                  <a:schemeClr val="tx1"/>
                </a:solidFill>
                <a:latin typeface="+mn-lt"/>
                <a:ea typeface="+mn-ea"/>
                <a:cs typeface="+mn-cs"/>
              </a:rPr>
              <a:t> </a:t>
            </a:r>
            <a:r>
              <a:rPr lang="en-IN" sz="1200" b="0" i="0" u="none" strike="noStrike" kern="1200" baseline="0" dirty="0">
                <a:solidFill>
                  <a:schemeClr val="tx1"/>
                </a:solidFill>
                <a:latin typeface="+mn-lt"/>
                <a:ea typeface="+mn-ea"/>
                <a:cs typeface="+mn-cs"/>
              </a:rPr>
              <a:t>placed on the face of the financial </a:t>
            </a:r>
            <a:r>
              <a:rPr lang="en-US" sz="1200" b="0" i="0" u="none" strike="noStrike" kern="1200" baseline="0" dirty="0">
                <a:solidFill>
                  <a:schemeClr val="tx1"/>
                </a:solidFill>
                <a:latin typeface="+mn-lt"/>
                <a:ea typeface="+mn-ea"/>
                <a:cs typeface="+mn-cs"/>
              </a:rPr>
              <a:t>statements.</a:t>
            </a:r>
          </a:p>
          <a:p>
            <a:r>
              <a:rPr lang="en-IN" sz="1200" b="0" i="0" u="none" strike="noStrike" kern="1200" baseline="0" dirty="0">
                <a:solidFill>
                  <a:schemeClr val="tx1"/>
                </a:solidFill>
                <a:latin typeface="+mn-lt"/>
                <a:ea typeface="+mn-ea"/>
                <a:cs typeface="+mn-cs"/>
              </a:rPr>
              <a:t>2. </a:t>
            </a:r>
            <a:r>
              <a:rPr lang="en-IN" sz="1200" b="1" i="0" u="none" strike="noStrike" kern="1200" baseline="0" dirty="0">
                <a:solidFill>
                  <a:schemeClr val="tx1"/>
                </a:solidFill>
                <a:latin typeface="+mn-lt"/>
                <a:ea typeface="+mn-ea"/>
                <a:cs typeface="+mn-cs"/>
              </a:rPr>
              <a:t>Disclosure notes </a:t>
            </a:r>
            <a:r>
              <a:rPr lang="en-IN" sz="1200" b="0" i="0" u="none" strike="noStrike" kern="1200" baseline="0" dirty="0">
                <a:solidFill>
                  <a:schemeClr val="tx1"/>
                </a:solidFill>
                <a:latin typeface="+mn-lt"/>
                <a:ea typeface="+mn-ea"/>
                <a:cs typeface="+mn-cs"/>
              </a:rPr>
              <a:t>conveying additional insights about company operations, accounting principles, contractual agreements, and pending litigation.</a:t>
            </a:r>
          </a:p>
          <a:p>
            <a:r>
              <a:rPr lang="en-IN" sz="1200" b="0" i="0" u="none" strike="noStrike" kern="1200" baseline="0" dirty="0">
                <a:solidFill>
                  <a:schemeClr val="tx1"/>
                </a:solidFill>
                <a:latin typeface="+mn-lt"/>
                <a:ea typeface="+mn-ea"/>
                <a:cs typeface="+mn-cs"/>
              </a:rPr>
              <a:t>3. </a:t>
            </a:r>
            <a:r>
              <a:rPr lang="en-IN" sz="1200" b="1" i="0" u="none" strike="noStrike" kern="1200" baseline="0" dirty="0">
                <a:solidFill>
                  <a:schemeClr val="tx1"/>
                </a:solidFill>
                <a:latin typeface="+mn-lt"/>
                <a:ea typeface="+mn-ea"/>
                <a:cs typeface="+mn-cs"/>
              </a:rPr>
              <a:t>Supplemental schedules and tables </a:t>
            </a:r>
            <a:r>
              <a:rPr lang="en-IN" sz="1200" b="0" i="0" u="none" strike="noStrike" kern="1200" baseline="0" dirty="0">
                <a:solidFill>
                  <a:schemeClr val="tx1"/>
                </a:solidFill>
                <a:latin typeface="+mn-lt"/>
                <a:ea typeface="+mn-ea"/>
                <a:cs typeface="+mn-cs"/>
              </a:rPr>
              <a:t>that report more detailed information than is shown in the primary financial statements.</a:t>
            </a:r>
            <a:endParaRPr lang="en-US" sz="1200" b="1"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0C6E16D-CAFA-4AA7-B962-802FFC832C12}" type="slidenum">
              <a:rPr lang="en-US" smtClean="0"/>
              <a:t>54</a:t>
            </a:fld>
            <a:endParaRPr lang="en-US" dirty="0"/>
          </a:p>
        </p:txBody>
      </p:sp>
    </p:spTree>
    <p:extLst>
      <p:ext uri="{BB962C8B-B14F-4D97-AF65-F5344CB8AC3E}">
        <p14:creationId xmlns:p14="http://schemas.microsoft.com/office/powerpoint/2010/main" val="25308711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Illustration 1–15 Summary of Recognition, Measurement, and Disclosure Concepts</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C6E16D-CAFA-4AA7-B962-802FFC832C12}" type="slidenum">
              <a:rPr lang="en-US" smtClean="0"/>
              <a:t>55</a:t>
            </a:fld>
            <a:endParaRPr lang="en-US" dirty="0"/>
          </a:p>
        </p:txBody>
      </p:sp>
    </p:spTree>
    <p:extLst>
      <p:ext uri="{BB962C8B-B14F-4D97-AF65-F5344CB8AC3E}">
        <p14:creationId xmlns:p14="http://schemas.microsoft.com/office/powerpoint/2010/main" val="311798756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282"/>
            <a:ext cx="12191496" cy="6857717"/>
          </a:xfrm>
          <a:prstGeom prst="rect">
            <a:avLst/>
          </a:prstGeom>
        </p:spPr>
      </p:pic>
      <p:sp>
        <p:nvSpPr>
          <p:cNvPr id="6" name="Rectangle 9"/>
          <p:cNvSpPr>
            <a:spLocks noGrp="1" noChangeArrowheads="1"/>
          </p:cNvSpPr>
          <p:nvPr>
            <p:ph type="title"/>
          </p:nvPr>
        </p:nvSpPr>
        <p:spPr bwMode="auto">
          <a:xfrm>
            <a:off x="1015999" y="1"/>
            <a:ext cx="11176000" cy="1444625"/>
          </a:xfrm>
          <a:prstGeom prst="rect">
            <a:avLst/>
          </a:prstGeom>
          <a:noFill/>
          <a:ln>
            <a:noFill/>
          </a:ln>
        </p:spPr>
        <p:txBody>
          <a:bodyPr>
            <a:normAutofit/>
          </a:bodyPr>
          <a:lstStyle>
            <a:lvl1pPr algn="l">
              <a:lnSpc>
                <a:spcPct val="110000"/>
              </a:lnSpc>
              <a:defRPr sz="3200" b="1">
                <a:solidFill>
                  <a:srgbClr val="0072A2"/>
                </a:solidFill>
                <a:latin typeface="+mn-lt"/>
                <a:ea typeface="Adobe Fan Heiti Std B" pitchFamily="34" charset="-128"/>
              </a:defRPr>
            </a:lvl1pPr>
          </a:lstStyle>
          <a:p>
            <a:pPr lvl="0"/>
            <a:r>
              <a:rPr lang="en-US" altLang="en-US" dirty="0"/>
              <a:t>Click to edit Master title style</a:t>
            </a:r>
          </a:p>
        </p:txBody>
      </p:sp>
      <p:sp>
        <p:nvSpPr>
          <p:cNvPr id="5" name="Text Placeholder 2"/>
          <p:cNvSpPr>
            <a:spLocks noGrp="1"/>
          </p:cNvSpPr>
          <p:nvPr>
            <p:ph idx="1"/>
          </p:nvPr>
        </p:nvSpPr>
        <p:spPr>
          <a:xfrm>
            <a:off x="1015999" y="1444627"/>
            <a:ext cx="10684800" cy="5057775"/>
          </a:xfrm>
          <a:prstGeom prst="rect">
            <a:avLst/>
          </a:prstGeom>
        </p:spPr>
        <p:txBody>
          <a:bodyPr rtlCol="0">
            <a:normAutofit/>
          </a:bodyPr>
          <a:lstStyle>
            <a:lvl1pPr>
              <a:defRPr sz="2600"/>
            </a:lvl1pPr>
            <a:lvl2pPr>
              <a:defRPr sz="2400"/>
            </a:lvl2pPr>
            <a:lvl3pPr>
              <a:defRPr sz="22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7" name="TextBox 6">
            <a:extLst>
              <a:ext uri="{FF2B5EF4-FFF2-40B4-BE49-F238E27FC236}">
                <a16:creationId xmlns:a16="http://schemas.microsoft.com/office/drawing/2014/main" id="{A464DD78-DE0C-3649-B4A0-4E5AEFBAE0B4}"/>
              </a:ext>
            </a:extLst>
          </p:cNvPr>
          <p:cNvSpPr txBox="1"/>
          <p:nvPr userDrawn="1"/>
        </p:nvSpPr>
        <p:spPr>
          <a:xfrm>
            <a:off x="551472" y="6598365"/>
            <a:ext cx="11088555" cy="246221"/>
          </a:xfrm>
          <a:prstGeom prst="rect">
            <a:avLst/>
          </a:prstGeom>
          <a:noFill/>
        </p:spPr>
        <p:txBody>
          <a:bodyPr wrap="square" rtlCol="0">
            <a:spAutoFit/>
          </a:bodyPr>
          <a:lstStyle/>
          <a:p>
            <a:pPr algn="r"/>
            <a:r>
              <a:rPr lang="en-US" sz="1000" i="1" kern="1200" dirty="0">
                <a:solidFill>
                  <a:schemeClr val="tx1"/>
                </a:solidFill>
                <a:latin typeface="+mn-lt"/>
                <a:ea typeface="+mn-ea"/>
                <a:cs typeface="+mn-cs"/>
              </a:rPr>
              <a:t>Copyright © 2020 McGraw-Hill Education. All rights reserved. No reproduction or distribution without prior written consent of McGraw-Hill Education. </a:t>
            </a:r>
            <a:endParaRPr lang="en-US" sz="1000" i="1" dirty="0"/>
          </a:p>
        </p:txBody>
      </p:sp>
      <p:sp>
        <p:nvSpPr>
          <p:cNvPr id="9" name="Slide Number Placeholder 5">
            <a:extLst>
              <a:ext uri="{FF2B5EF4-FFF2-40B4-BE49-F238E27FC236}">
                <a16:creationId xmlns:a16="http://schemas.microsoft.com/office/drawing/2014/main" id="{B223871C-687C-3849-9842-E7E93589A7A7}"/>
              </a:ext>
            </a:extLst>
          </p:cNvPr>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01-</a:t>
            </a:r>
            <a:fld id="{2607F632-3F85-4F98-B182-BC32E868C800}" type="slidenum">
              <a:rPr lang="en-US" smtClean="0"/>
              <a:t>‹#›</a:t>
            </a:fld>
            <a:endParaRPr lang="en-US" dirty="0"/>
          </a:p>
        </p:txBody>
      </p:sp>
    </p:spTree>
    <p:extLst>
      <p:ext uri="{BB962C8B-B14F-4D97-AF65-F5344CB8AC3E}">
        <p14:creationId xmlns:p14="http://schemas.microsoft.com/office/powerpoint/2010/main" val="2778796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70"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11/relationships/inkAction" Target="../ink/inkAction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12.png"/><Relationship Id="rId4" Type="http://schemas.microsoft.com/office/2011/relationships/inkAction" Target="../ink/inkAction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2.xml"/><Relationship Id="rId4" Type="http://schemas.microsoft.com/office/2011/relationships/inkAction" Target="../ink/inkAction3.xml"/></Relationships>
</file>

<file path=ppt/slides/_rels/slide6.xml.rels><?xml version="1.0" encoding="UTF-8" standalone="yes"?>
<Relationships xmlns="http://schemas.openxmlformats.org/package/2006/relationships"><Relationship Id="rId3" Type="http://schemas.microsoft.com/office/2011/relationships/inkAction" Target="../ink/inkAction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3.xml"/><Relationship Id="rId4" Type="http://schemas.microsoft.com/office/2011/relationships/inkAction" Target="../ink/inkAction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4.xml"/><Relationship Id="rId4" Type="http://schemas.microsoft.com/office/2011/relationships/inkAction" Target="../ink/inkAction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11/relationships/inkAction" Target="../ink/inkAction7.xml"/></Relationships>
</file>

<file path=ppt/slides/_rels/slide10.xml.rels><?xml version="1.0" encoding="UTF-8" standalone="yes"?>
<Relationships xmlns="http://schemas.openxmlformats.org/package/2006/relationships"><Relationship Id="rId2" Type="http://schemas.microsoft.com/office/2011/relationships/inkAction" Target="../ink/inkAction8.xml"/><Relationship Id="rId1" Type="http://schemas.openxmlformats.org/officeDocument/2006/relationships/slideLayout" Target="../slideLayouts/slideLayout2.xml"/><Relationship Id="rId5"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microsoft.com/office/2011/relationships/inkAction" Target="../ink/inkAction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microsoft.com/office/2011/relationships/inkAction" Target="../ink/inkAction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5.xml"/><Relationship Id="rId4" Type="http://schemas.microsoft.com/office/2011/relationships/inkAction" Target="../ink/inkAction1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6.xml"/><Relationship Id="rId4" Type="http://schemas.microsoft.com/office/2011/relationships/inkAction" Target="../ink/inkAction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7.xml"/><Relationship Id="rId4" Type="http://schemas.microsoft.com/office/2011/relationships/inkAction" Target="../ink/inkAction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5.xml"/><Relationship Id="rId1" Type="http://schemas.openxmlformats.org/officeDocument/2006/relationships/tags" Target="../tags/tag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hyperlink" Target="http://www.fasb.org/" TargetMode="External"/></Relationships>
</file>

<file path=ppt/slides/_rels/slide21.xml.rels><?xml version="1.0" encoding="UTF-8" standalone="yes"?>
<Relationships xmlns="http://schemas.openxmlformats.org/package/2006/relationships"><Relationship Id="rId3" Type="http://schemas.microsoft.com/office/2011/relationships/inkAction" Target="../ink/inkAction1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11/relationships/inkAction" Target="../ink/inkAction15.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3.xml"/><Relationship Id="rId4" Type="http://schemas.microsoft.com/office/2011/relationships/inkAction" Target="../ink/inkAction16.xml"/></Relationships>
</file>

<file path=ppt/slides/_rels/slide32.xml.rels><?xml version="1.0" encoding="UTF-8" standalone="yes"?>
<Relationships xmlns="http://schemas.openxmlformats.org/package/2006/relationships"><Relationship Id="rId3" Type="http://schemas.microsoft.com/office/2011/relationships/inkAction" Target="../ink/inkAction17.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8.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4.xml"/><Relationship Id="rId4" Type="http://schemas.microsoft.com/office/2011/relationships/inkAction" Target="../ink/inkAction18.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ags" Target="../tags/tag15.xml"/><Relationship Id="rId4" Type="http://schemas.microsoft.com/office/2011/relationships/inkAction" Target="../ink/inkAction19.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11/relationships/inkAction" Target="../ink/inkAction20.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31.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7"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18.xml"/><Relationship Id="rId4" Type="http://schemas.microsoft.com/office/2011/relationships/inkAction" Target="../ink/inkAction21.xml"/></Relationships>
</file>

<file path=ppt/slides/_rels/slide43.xml.rels><?xml version="1.0" encoding="UTF-8" standalone="yes"?>
<Relationships xmlns="http://schemas.openxmlformats.org/package/2006/relationships"><Relationship Id="rId3" Type="http://schemas.microsoft.com/office/2011/relationships/inkAction" Target="../ink/inkAction22.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33.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19.xml"/><Relationship Id="rId4" Type="http://schemas.microsoft.com/office/2011/relationships/inkAction" Target="../ink/inkAction2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42656" y="2546038"/>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Orientation 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3387"/>
    </mc:Choice>
    <mc:Fallback xmlns="">
      <p:transition spd="slow" advTm="133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67607" y="2603699"/>
            <a:ext cx="8277081" cy="1938992"/>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Environment</a:t>
            </a:r>
          </a:p>
          <a:p>
            <a:r>
              <a:rPr lang="en-US" sz="4000" b="1" dirty="0">
                <a:solidFill>
                  <a:srgbClr val="00B0F0"/>
                </a:solidFill>
                <a:latin typeface="Times New Roman" panose="02020603050405020304" pitchFamily="18" charset="0"/>
                <a:cs typeface="Times New Roman" panose="02020603050405020304" pitchFamily="18" charset="0"/>
              </a:rPr>
              <a:t>and Theoretical Structure of </a:t>
            </a:r>
          </a:p>
          <a:p>
            <a:r>
              <a:rPr lang="en-US" sz="40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36022" y="447991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731"/>
    </mc:Choice>
    <mc:Fallback xmlns="">
      <p:transition spd="slow" advTm="1573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4159F0E-9D09-8147-AF15-48F52988E9EF}"/>
              </a:ext>
            </a:extLst>
          </p:cNvPr>
          <p:cNvSpPr/>
          <p:nvPr/>
        </p:nvSpPr>
        <p:spPr>
          <a:xfrm>
            <a:off x="505326" y="377153"/>
            <a:ext cx="11139879"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itle 3"/>
          <p:cNvSpPr>
            <a:spLocks noGrp="1"/>
          </p:cNvSpPr>
          <p:nvPr>
            <p:ph type="title"/>
          </p:nvPr>
        </p:nvSpPr>
        <p:spPr/>
        <p:txBody>
          <a:bodyPr>
            <a:normAutofit/>
          </a:bodyPr>
          <a:lstStyle/>
          <a:p>
            <a:r>
              <a:rPr lang="en-US" sz="3200" dirty="0"/>
              <a:t>Visualize the Important Role of Accounting</a:t>
            </a:r>
          </a:p>
        </p:txBody>
      </p:sp>
      <p:sp>
        <p:nvSpPr>
          <p:cNvPr id="5" name="Content Placeholder 4"/>
          <p:cNvSpPr>
            <a:spLocks noGrp="1"/>
          </p:cNvSpPr>
          <p:nvPr>
            <p:ph idx="1"/>
          </p:nvPr>
        </p:nvSpPr>
        <p:spPr/>
        <p:txBody>
          <a:bodyPr>
            <a:normAutofit/>
          </a:bodyPr>
          <a:lstStyle/>
          <a:p>
            <a:r>
              <a:rPr lang="en-US" sz="2400" dirty="0"/>
              <a:t>Accounting provides useful information about economic activity to help:</a:t>
            </a:r>
          </a:p>
          <a:p>
            <a:pPr lvl="1"/>
            <a:r>
              <a:rPr lang="en-US" dirty="0"/>
              <a:t>Produce good decisions</a:t>
            </a:r>
          </a:p>
          <a:p>
            <a:pPr lvl="1"/>
            <a:r>
              <a:rPr lang="en-US" dirty="0"/>
              <a:t>Foster a prosperous society</a:t>
            </a:r>
          </a:p>
        </p:txBody>
      </p:sp>
      <p:pic>
        <p:nvPicPr>
          <p:cNvPr id="2" name="Picture 1" descr="Screen Shot 2017-03-13 at 2.03.03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8336" y="2398168"/>
            <a:ext cx="3401089" cy="3878435"/>
          </a:xfrm>
          <a:prstGeom prst="rect">
            <a:avLst/>
          </a:prstGeom>
        </p:spPr>
      </p:pic>
      <p:sp>
        <p:nvSpPr>
          <p:cNvPr id="8" name="Slide Number Placeholder 5">
            <a:extLst>
              <a:ext uri="{FF2B5EF4-FFF2-40B4-BE49-F238E27FC236}">
                <a16:creationId xmlns:a16="http://schemas.microsoft.com/office/drawing/2014/main" id="{54574245-066F-584B-ADD0-D6D94F57C9D8}"/>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0" name="Ink 9">
                <a:extLst>
                  <a:ext uri="{FF2B5EF4-FFF2-40B4-BE49-F238E27FC236}">
                    <a16:creationId xmlns:a16="http://schemas.microsoft.com/office/drawing/2014/main" id="{A22AB9A9-5E1E-BAB3-31C5-3D951DD2AABB}"/>
                  </a:ext>
                </a:extLst>
              </p14:cNvPr>
              <p14:cNvContentPartPr/>
              <p14:nvPr>
                <p:extLst>
                  <p:ext uri="{42D2F446-02D8-4167-A562-619A0277C38B}">
                    <p15:isNarration xmlns:p15="http://schemas.microsoft.com/office/powerpoint/2012/main" val="1"/>
                  </p:ext>
                </p:extLst>
              </p14:nvPr>
            </p14:nvContentPartPr>
            <p14:xfrm>
              <a:off x="2700720" y="1270080"/>
              <a:ext cx="5563080" cy="1931400"/>
            </p14:xfrm>
          </p:contentPart>
        </mc:Choice>
        <mc:Fallback xmlns="">
          <p:pic>
            <p:nvPicPr>
              <p:cNvPr id="10" name="Ink 9">
                <a:extLst>
                  <a:ext uri="{FF2B5EF4-FFF2-40B4-BE49-F238E27FC236}">
                    <a16:creationId xmlns:a16="http://schemas.microsoft.com/office/drawing/2014/main" id="{A22AB9A9-5E1E-BAB3-31C5-3D951DD2AABB}"/>
                  </a:ext>
                </a:extLst>
              </p:cNvPr>
              <p:cNvPicPr>
                <a:picLocks noGrp="1" noRot="1" noChangeAspect="1" noMove="1" noResize="1" noEditPoints="1" noAdjustHandles="1" noChangeArrowheads="1" noChangeShapeType="1"/>
              </p:cNvPicPr>
              <p:nvPr/>
            </p:nvPicPr>
            <p:blipFill>
              <a:blip r:embed="rId7"/>
              <a:stretch>
                <a:fillRect/>
              </a:stretch>
            </p:blipFill>
            <p:spPr>
              <a:xfrm>
                <a:off x="2691360" y="1260720"/>
                <a:ext cx="5581800" cy="1950120"/>
              </a:xfrm>
              <a:prstGeom prst="rect">
                <a:avLst/>
              </a:prstGeom>
            </p:spPr>
          </p:pic>
        </mc:Fallback>
      </mc:AlternateContent>
    </p:spTree>
    <p:extLst>
      <p:ext uri="{BB962C8B-B14F-4D97-AF65-F5344CB8AC3E}">
        <p14:creationId xmlns:p14="http://schemas.microsoft.com/office/powerpoint/2010/main" val="493643112"/>
      </p:ext>
    </p:extLst>
  </p:cSld>
  <p:clrMapOvr>
    <a:masterClrMapping/>
  </p:clrMapOvr>
  <mc:AlternateContent xmlns:mc="http://schemas.openxmlformats.org/markup-compatibility/2006" xmlns:p14="http://schemas.microsoft.com/office/powerpoint/2010/main">
    <mc:Choice Requires="p14">
      <p:transition spd="slow" p14:dur="2000" advTm="146715"/>
    </mc:Choice>
    <mc:Fallback xmlns="">
      <p:transition spd="slow" advTm="146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md type="call" cmd="playFrom(0.0)">
                                      <p:cBhvr>
                                        <p:cTn id="7"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A04596-23AE-74FA-BB2A-7EE76E1240E5}"/>
              </a:ext>
            </a:extLst>
          </p:cNvPr>
          <p:cNvSpPr/>
          <p:nvPr/>
        </p:nvSpPr>
        <p:spPr>
          <a:xfrm>
            <a:off x="517358" y="377153"/>
            <a:ext cx="11127847"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09" name="Title 1"/>
          <p:cNvSpPr>
            <a:spLocks noGrp="1"/>
          </p:cNvSpPr>
          <p:nvPr>
            <p:ph type="title"/>
          </p:nvPr>
        </p:nvSpPr>
        <p:spPr/>
        <p:txBody>
          <a:bodyPr>
            <a:normAutofit/>
          </a:bodyPr>
          <a:lstStyle/>
          <a:p>
            <a:r>
              <a:rPr lang="en-US" sz="3200" dirty="0">
                <a:ea typeface="Adobe Fan Heiti Std B"/>
                <a:cs typeface="Adobe Fan Heiti Std B"/>
              </a:rPr>
              <a:t>Primary Focus of Financial Accounting</a:t>
            </a:r>
            <a:endParaRPr lang="en-IN" sz="3200" dirty="0">
              <a:ea typeface="Adobe Fan Heiti Std B"/>
              <a:cs typeface="Adobe Fan Heiti Std B"/>
            </a:endParaRPr>
          </a:p>
        </p:txBody>
      </p:sp>
      <p:sp>
        <p:nvSpPr>
          <p:cNvPr id="5" name="Content Placeholder 4"/>
          <p:cNvSpPr>
            <a:spLocks noGrp="1"/>
          </p:cNvSpPr>
          <p:nvPr>
            <p:ph idx="1"/>
          </p:nvPr>
        </p:nvSpPr>
        <p:spPr>
          <a:xfrm>
            <a:off x="2135560" y="1628800"/>
            <a:ext cx="8229600" cy="4484665"/>
          </a:xfrm>
        </p:spPr>
        <p:txBody>
          <a:bodyPr vert="horz" lIns="91440" tIns="45720" rIns="91440" bIns="0" rtlCol="0">
            <a:noAutofit/>
          </a:bodyPr>
          <a:lstStyle/>
          <a:p>
            <a:r>
              <a:rPr lang="en-US" sz="2400" dirty="0"/>
              <a:t>Providing financial information to various external users</a:t>
            </a:r>
          </a:p>
          <a:p>
            <a:pPr lvl="1"/>
            <a:r>
              <a:rPr lang="en-US" dirty="0"/>
              <a:t>Investors</a:t>
            </a:r>
          </a:p>
          <a:p>
            <a:pPr lvl="1"/>
            <a:r>
              <a:rPr lang="en-US" dirty="0"/>
              <a:t>Creditors</a:t>
            </a:r>
          </a:p>
          <a:p>
            <a:pPr lvl="1"/>
            <a:r>
              <a:rPr lang="en-US" dirty="0">
                <a:solidFill>
                  <a:srgbClr val="000000"/>
                </a:solidFill>
              </a:rPr>
              <a:t>Other external users </a:t>
            </a:r>
          </a:p>
        </p:txBody>
      </p:sp>
      <p:sp>
        <p:nvSpPr>
          <p:cNvPr id="4" name="Rectangle 3"/>
          <p:cNvSpPr/>
          <p:nvPr/>
        </p:nvSpPr>
        <p:spPr>
          <a:xfrm>
            <a:off x="2135560" y="3532694"/>
            <a:ext cx="1512168" cy="1200328"/>
          </a:xfrm>
          <a:prstGeom prst="rect">
            <a:avLst/>
          </a:prstGeom>
          <a:solidFill>
            <a:schemeClr val="bg1"/>
          </a:solidFill>
          <a:ln w="38100" cap="rnd" cmpd="sng">
            <a:solidFill>
              <a:schemeClr val="accent2"/>
            </a:solidFill>
            <a:bevel/>
          </a:ln>
          <a:effectLst>
            <a:outerShdw blurRad="50800" dist="38100" dir="2700000" algn="tl" rotWithShape="0">
              <a:prstClr val="black">
                <a:alpha val="40000"/>
              </a:prstClr>
            </a:outerShdw>
          </a:effectLst>
        </p:spPr>
        <p:txBody>
          <a:bodyPr wrap="square">
            <a:spAutoFit/>
          </a:bodyPr>
          <a:lstStyle/>
          <a:p>
            <a:pPr algn="ctr"/>
            <a:r>
              <a:rPr lang="en-US" sz="2400" dirty="0"/>
              <a:t>Investors and creditors </a:t>
            </a:r>
          </a:p>
        </p:txBody>
      </p:sp>
      <p:sp>
        <p:nvSpPr>
          <p:cNvPr id="6" name="Rectangle 5"/>
          <p:cNvSpPr/>
          <p:nvPr/>
        </p:nvSpPr>
        <p:spPr>
          <a:xfrm>
            <a:off x="7806882" y="3429000"/>
            <a:ext cx="2681606" cy="3046988"/>
          </a:xfrm>
          <a:prstGeom prst="rect">
            <a:avLst/>
          </a:prstGeom>
          <a:solidFill>
            <a:srgbClr val="FFFFFF"/>
          </a:solidFill>
          <a:ln w="38100" cap="rnd" cmpd="sng">
            <a:solidFill>
              <a:srgbClr val="C0504D"/>
            </a:solidFill>
            <a:bevel/>
          </a:ln>
          <a:effectLst>
            <a:outerShdw blurRad="50800" dist="38100" dir="2700000" algn="tl" rotWithShape="0">
              <a:prstClr val="black">
                <a:alpha val="40000"/>
              </a:prstClr>
            </a:outerShdw>
          </a:effectLst>
        </p:spPr>
        <p:txBody>
          <a:bodyPr wrap="square">
            <a:spAutoFit/>
          </a:bodyPr>
          <a:lstStyle/>
          <a:p>
            <a:pPr marL="342900" indent="-342900">
              <a:buFont typeface="Wingdings" panose="05000000000000000000" pitchFamily="2" charset="2"/>
              <a:buChar char="Ø"/>
            </a:pPr>
            <a:r>
              <a:rPr lang="en-US" sz="2400" dirty="0"/>
              <a:t>To predict the future risk and potential return of investments or loans</a:t>
            </a:r>
          </a:p>
          <a:p>
            <a:pPr marL="342900" indent="-342900">
              <a:buFont typeface="Wingdings" panose="05000000000000000000" pitchFamily="2" charset="2"/>
              <a:buChar char="Ø"/>
            </a:pPr>
            <a:r>
              <a:rPr lang="en-US" sz="2400" dirty="0"/>
              <a:t>Before supplying capital to businesses</a:t>
            </a:r>
          </a:p>
        </p:txBody>
      </p:sp>
      <p:sp>
        <p:nvSpPr>
          <p:cNvPr id="7" name="Rectangle 6"/>
          <p:cNvSpPr/>
          <p:nvPr/>
        </p:nvSpPr>
        <p:spPr>
          <a:xfrm>
            <a:off x="3719736" y="3532695"/>
            <a:ext cx="4015138" cy="430887"/>
          </a:xfrm>
          <a:prstGeom prst="rect">
            <a:avLst/>
          </a:prstGeom>
        </p:spPr>
        <p:txBody>
          <a:bodyPr wrap="none">
            <a:spAutoFit/>
          </a:bodyPr>
          <a:lstStyle/>
          <a:p>
            <a:r>
              <a:rPr lang="en-US" sz="2200" dirty="0"/>
              <a:t>Use different kinds of information</a:t>
            </a:r>
          </a:p>
        </p:txBody>
      </p:sp>
      <p:cxnSp>
        <p:nvCxnSpPr>
          <p:cNvPr id="3" name="Straight Arrow Connector 2"/>
          <p:cNvCxnSpPr/>
          <p:nvPr/>
        </p:nvCxnSpPr>
        <p:spPr>
          <a:xfrm>
            <a:off x="3643536" y="4179025"/>
            <a:ext cx="4175980" cy="0"/>
          </a:xfrm>
          <a:prstGeom prst="straightConnector1">
            <a:avLst/>
          </a:prstGeom>
          <a:ln w="762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863753" y="4390367"/>
            <a:ext cx="3555741" cy="1200329"/>
          </a:xfrm>
          <a:prstGeom prst="rect">
            <a:avLst/>
          </a:prstGeom>
          <a:ln w="19050" cap="rnd">
            <a:solidFill>
              <a:srgbClr val="000000"/>
            </a:solidFill>
            <a:bevel/>
          </a:ln>
        </p:spPr>
        <p:txBody>
          <a:bodyPr wrap="square">
            <a:spAutoFit/>
          </a:bodyPr>
          <a:lstStyle/>
          <a:p>
            <a:r>
              <a:rPr lang="en-US" sz="2400" b="1" dirty="0">
                <a:solidFill>
                  <a:srgbClr val="CC0000"/>
                </a:solidFill>
              </a:rPr>
              <a:t>Financial information </a:t>
            </a:r>
            <a:r>
              <a:rPr lang="en-US" sz="2400" dirty="0"/>
              <a:t>is a key component of that information set</a:t>
            </a:r>
          </a:p>
        </p:txBody>
      </p:sp>
      <p:sp>
        <p:nvSpPr>
          <p:cNvPr id="11" name="Slide Number Placeholder 5">
            <a:extLst>
              <a:ext uri="{FF2B5EF4-FFF2-40B4-BE49-F238E27FC236}">
                <a16:creationId xmlns:a16="http://schemas.microsoft.com/office/drawing/2014/main" id="{814FF91D-974F-EE46-B38D-206BBB69F5A6}"/>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5" name="Ink 14">
                <a:extLst>
                  <a:ext uri="{FF2B5EF4-FFF2-40B4-BE49-F238E27FC236}">
                    <a16:creationId xmlns:a16="http://schemas.microsoft.com/office/drawing/2014/main" id="{8C7A1785-5D9D-8735-722F-6A997FE899EA}"/>
                  </a:ext>
                </a:extLst>
              </p14:cNvPr>
              <p14:cNvContentPartPr/>
              <p14:nvPr>
                <p:extLst>
                  <p:ext uri="{42D2F446-02D8-4167-A562-619A0277C38B}">
                    <p15:isNarration xmlns:p15="http://schemas.microsoft.com/office/powerpoint/2012/main" val="1"/>
                  </p:ext>
                </p:extLst>
              </p14:nvPr>
            </p14:nvContentPartPr>
            <p14:xfrm>
              <a:off x="2734560" y="1896480"/>
              <a:ext cx="7485120" cy="2972160"/>
            </p14:xfrm>
          </p:contentPart>
        </mc:Choice>
        <mc:Fallback xmlns="">
          <p:pic>
            <p:nvPicPr>
              <p:cNvPr id="15" name="Ink 14">
                <a:extLst>
                  <a:ext uri="{FF2B5EF4-FFF2-40B4-BE49-F238E27FC236}">
                    <a16:creationId xmlns:a16="http://schemas.microsoft.com/office/drawing/2014/main" id="{8C7A1785-5D9D-8735-722F-6A997FE899EA}"/>
                  </a:ext>
                </a:extLst>
              </p:cNvPr>
              <p:cNvPicPr>
                <a:picLocks noGrp="1" noRot="1" noChangeAspect="1" noMove="1" noResize="1" noEditPoints="1" noAdjustHandles="1" noChangeArrowheads="1" noChangeShapeType="1"/>
              </p:cNvPicPr>
              <p:nvPr/>
            </p:nvPicPr>
            <p:blipFill>
              <a:blip r:embed="rId5"/>
              <a:stretch>
                <a:fillRect/>
              </a:stretch>
            </p:blipFill>
            <p:spPr>
              <a:xfrm>
                <a:off x="2725200" y="1887120"/>
                <a:ext cx="7503840" cy="2990880"/>
              </a:xfrm>
              <a:prstGeom prst="rect">
                <a:avLst/>
              </a:prstGeom>
            </p:spPr>
          </p:pic>
        </mc:Fallback>
      </mc:AlternateContent>
    </p:spTree>
    <p:custDataLst>
      <p:tags r:id="rId1"/>
    </p:custDataLst>
    <p:extLst>
      <p:ext uri="{BB962C8B-B14F-4D97-AF65-F5344CB8AC3E}">
        <p14:creationId xmlns:p14="http://schemas.microsoft.com/office/powerpoint/2010/main" val="3350499394"/>
      </p:ext>
    </p:extLst>
  </p:cSld>
  <p:clrMapOvr>
    <a:masterClrMapping/>
  </p:clrMapOvr>
  <mc:AlternateContent xmlns:mc="http://schemas.openxmlformats.org/markup-compatibility/2006" xmlns:p14="http://schemas.microsoft.com/office/powerpoint/2010/main">
    <mc:Choice Requires="p14">
      <p:transition spd="slow" p14:dur="2000" advTm="95460"/>
    </mc:Choice>
    <mc:Fallback xmlns="">
      <p:transition spd="slow" advTm="954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cmd type="call" cmd="playFrom(0.0)">
                                      <p:cBhvr>
                                        <p:cTn id="7" dur="1" fill="hold"/>
                                        <p:tgtEl>
                                          <p:spTgt spid="15"/>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500"/>
                                        <p:tgtEl>
                                          <p:spTgt spid="5">
                                            <p:txEl>
                                              <p:pRg st="2" end="2"/>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236FE2-0AB3-3493-9E0C-D5CB1A0FEA6D}"/>
              </a:ext>
            </a:extLst>
          </p:cNvPr>
          <p:cNvSpPr/>
          <p:nvPr/>
        </p:nvSpPr>
        <p:spPr>
          <a:xfrm>
            <a:off x="577516" y="377153"/>
            <a:ext cx="11067689"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09" name="Title 1"/>
          <p:cNvSpPr>
            <a:spLocks noGrp="1"/>
          </p:cNvSpPr>
          <p:nvPr>
            <p:ph type="title"/>
          </p:nvPr>
        </p:nvSpPr>
        <p:spPr/>
        <p:txBody>
          <a:bodyPr>
            <a:normAutofit/>
          </a:bodyPr>
          <a:lstStyle/>
          <a:p>
            <a:r>
              <a:rPr lang="en-US" sz="3200" dirty="0">
                <a:ea typeface="Adobe Fan Heiti Std B"/>
                <a:cs typeface="Adobe Fan Heiti Std B"/>
              </a:rPr>
              <a:t>Financial Accounting</a:t>
            </a:r>
            <a:endParaRPr lang="en-IN" sz="3200" dirty="0">
              <a:ea typeface="Adobe Fan Heiti Std B"/>
              <a:cs typeface="Adobe Fan Heiti Std B"/>
            </a:endParaRPr>
          </a:p>
        </p:txBody>
      </p:sp>
      <p:sp>
        <p:nvSpPr>
          <p:cNvPr id="5" name="Content Placeholder 4"/>
          <p:cNvSpPr>
            <a:spLocks noGrp="1"/>
          </p:cNvSpPr>
          <p:nvPr>
            <p:ph idx="1"/>
          </p:nvPr>
        </p:nvSpPr>
        <p:spPr>
          <a:xfrm>
            <a:off x="2165077" y="1379954"/>
            <a:ext cx="8229600" cy="5289407"/>
          </a:xfrm>
        </p:spPr>
        <p:txBody>
          <a:bodyPr vert="horz" lIns="91440" tIns="45720" rIns="91440" bIns="0" rtlCol="0">
            <a:noAutofit/>
          </a:bodyPr>
          <a:lstStyle/>
          <a:p>
            <a:r>
              <a:rPr lang="en-US" sz="2400" dirty="0"/>
              <a:t>Financial information is conveyed through </a:t>
            </a:r>
            <a:r>
              <a:rPr lang="en-US" sz="2400" b="1" dirty="0">
                <a:solidFill>
                  <a:srgbClr val="C00000"/>
                </a:solidFill>
              </a:rPr>
              <a:t>financial statements</a:t>
            </a:r>
            <a:r>
              <a:rPr lang="en-US" sz="2400" b="1" dirty="0"/>
              <a:t> </a:t>
            </a:r>
            <a:r>
              <a:rPr lang="en-US" sz="2400" dirty="0"/>
              <a:t>and related disclosure notes</a:t>
            </a:r>
            <a:endParaRPr lang="en-US" sz="2400" dirty="0">
              <a:solidFill>
                <a:srgbClr val="0000FF"/>
              </a:solidFill>
            </a:endParaRPr>
          </a:p>
          <a:p>
            <a:pPr lvl="1"/>
            <a:r>
              <a:rPr lang="en-US" dirty="0"/>
              <a:t>Balance sheet</a:t>
            </a:r>
          </a:p>
          <a:p>
            <a:pPr lvl="1"/>
            <a:r>
              <a:rPr lang="en-US" dirty="0"/>
              <a:t>Income statement (and the statement of comprehensive income)</a:t>
            </a:r>
          </a:p>
          <a:p>
            <a:pPr lvl="1"/>
            <a:r>
              <a:rPr lang="en-US" dirty="0"/>
              <a:t>Statement of cash flows</a:t>
            </a:r>
          </a:p>
          <a:p>
            <a:pPr lvl="1"/>
            <a:r>
              <a:rPr lang="en-US" dirty="0"/>
              <a:t>Statement of shareholders’ equity</a:t>
            </a:r>
          </a:p>
          <a:p>
            <a:pPr>
              <a:buClr>
                <a:schemeClr val="tx1"/>
              </a:buClr>
            </a:pPr>
            <a:r>
              <a:rPr lang="en-US" sz="2400" b="1" dirty="0">
                <a:solidFill>
                  <a:srgbClr val="C00000"/>
                </a:solidFill>
              </a:rPr>
              <a:t>Financial Reporting</a:t>
            </a:r>
          </a:p>
          <a:p>
            <a:pPr lvl="1"/>
            <a:r>
              <a:rPr lang="en-US" dirty="0"/>
              <a:t>Refers to the process of providing financial information to external users</a:t>
            </a:r>
          </a:p>
        </p:txBody>
      </p:sp>
      <p:sp>
        <p:nvSpPr>
          <p:cNvPr id="6" name="Slide Number Placeholder 5">
            <a:extLst>
              <a:ext uri="{FF2B5EF4-FFF2-40B4-BE49-F238E27FC236}">
                <a16:creationId xmlns:a16="http://schemas.microsoft.com/office/drawing/2014/main" id="{4B2D4075-8791-B247-B9FB-34E7254EA15F}"/>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0" name="Ink 9">
                <a:extLst>
                  <a:ext uri="{FF2B5EF4-FFF2-40B4-BE49-F238E27FC236}">
                    <a16:creationId xmlns:a16="http://schemas.microsoft.com/office/drawing/2014/main" id="{994DB813-97BC-0488-09B7-910CF6329FA0}"/>
                  </a:ext>
                </a:extLst>
              </p14:cNvPr>
              <p14:cNvContentPartPr/>
              <p14:nvPr>
                <p:extLst>
                  <p:ext uri="{42D2F446-02D8-4167-A562-619A0277C38B}">
                    <p15:isNarration xmlns:p15="http://schemas.microsoft.com/office/powerpoint/2012/main" val="1"/>
                  </p:ext>
                </p:extLst>
              </p14:nvPr>
            </p14:nvContentPartPr>
            <p14:xfrm>
              <a:off x="4140360" y="1760760"/>
              <a:ext cx="5664240" cy="2142720"/>
            </p14:xfrm>
          </p:contentPart>
        </mc:Choice>
        <mc:Fallback xmlns="">
          <p:pic>
            <p:nvPicPr>
              <p:cNvPr id="10" name="Ink 9">
                <a:extLst>
                  <a:ext uri="{FF2B5EF4-FFF2-40B4-BE49-F238E27FC236}">
                    <a16:creationId xmlns:a16="http://schemas.microsoft.com/office/drawing/2014/main" id="{994DB813-97BC-0488-09B7-910CF6329FA0}"/>
                  </a:ext>
                </a:extLst>
              </p:cNvPr>
              <p:cNvPicPr>
                <a:picLocks noGrp="1" noRot="1" noChangeAspect="1" noMove="1" noResize="1" noEditPoints="1" noAdjustHandles="1" noChangeArrowheads="1" noChangeShapeType="1"/>
              </p:cNvPicPr>
              <p:nvPr/>
            </p:nvPicPr>
            <p:blipFill>
              <a:blip r:embed="rId7"/>
              <a:stretch>
                <a:fillRect/>
              </a:stretch>
            </p:blipFill>
            <p:spPr>
              <a:xfrm>
                <a:off x="4131000" y="1751400"/>
                <a:ext cx="5682960" cy="2161440"/>
              </a:xfrm>
              <a:prstGeom prst="rect">
                <a:avLst/>
              </a:prstGeom>
            </p:spPr>
          </p:pic>
        </mc:Fallback>
      </mc:AlternateContent>
    </p:spTree>
    <p:custDataLst>
      <p:tags r:id="rId1"/>
    </p:custDataLst>
    <p:extLst>
      <p:ext uri="{BB962C8B-B14F-4D97-AF65-F5344CB8AC3E}">
        <p14:creationId xmlns:p14="http://schemas.microsoft.com/office/powerpoint/2010/main" val="3761860505"/>
      </p:ext>
    </p:extLst>
  </p:cSld>
  <p:clrMapOvr>
    <a:masterClrMapping/>
  </p:clrMapOvr>
  <mc:AlternateContent xmlns:mc="http://schemas.openxmlformats.org/markup-compatibility/2006" xmlns:p14="http://schemas.microsoft.com/office/powerpoint/2010/main">
    <mc:Choice Requires="p14">
      <p:transition spd="slow" p14:dur="2000" advTm="71714"/>
    </mc:Choice>
    <mc:Fallback xmlns="">
      <p:transition spd="slow" advTm="71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md type="call" cmd="playFrom(0.0)">
                                      <p:cBhvr>
                                        <p:cTn id="7" dur="1" fill="hold"/>
                                        <p:tgtEl>
                                          <p:spTgt spid="10"/>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500"/>
                                        <p:tgtEl>
                                          <p:spTgt spid="5">
                                            <p:txEl>
                                              <p:pRg st="2" end="2"/>
                                            </p:txEl>
                                          </p:spTgt>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500"/>
                                        <p:tgtEl>
                                          <p:spTgt spid="5">
                                            <p:txEl>
                                              <p:pRg st="3" end="3"/>
                                            </p:txEl>
                                          </p:spTgt>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500"/>
                                        <p:tgtEl>
                                          <p:spTgt spid="5">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Effect transition="in" filter="fade">
                                      <p:cBhvr>
                                        <p:cTn id="33" dur="500"/>
                                        <p:tgtEl>
                                          <p:spTgt spid="5">
                                            <p:txEl>
                                              <p:pRg st="5" end="5"/>
                                            </p:txEl>
                                          </p:spTgt>
                                        </p:tgtEl>
                                      </p:cBhvr>
                                    </p:animEffec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236FE2-0AB3-3493-9E0C-D5CB1A0FEA6D}"/>
              </a:ext>
            </a:extLst>
          </p:cNvPr>
          <p:cNvSpPr/>
          <p:nvPr/>
        </p:nvSpPr>
        <p:spPr>
          <a:xfrm>
            <a:off x="562155" y="363538"/>
            <a:ext cx="11067689"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4B2D4075-8791-B247-B9FB-34E7254EA15F}"/>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6</a:t>
            </a:fld>
            <a:endParaRPr lang="en-US" dirty="0"/>
          </a:p>
        </p:txBody>
      </p:sp>
      <p:sp>
        <p:nvSpPr>
          <p:cNvPr id="10" name="Title 1">
            <a:extLst>
              <a:ext uri="{FF2B5EF4-FFF2-40B4-BE49-F238E27FC236}">
                <a16:creationId xmlns:a16="http://schemas.microsoft.com/office/drawing/2014/main" id="{12C01BEE-8BBD-488A-DD55-647E9B2F8C91}"/>
              </a:ext>
            </a:extLst>
          </p:cNvPr>
          <p:cNvSpPr>
            <a:spLocks noGrp="1"/>
          </p:cNvSpPr>
          <p:nvPr>
            <p:ph type="title"/>
          </p:nvPr>
        </p:nvSpPr>
        <p:spPr>
          <a:xfrm>
            <a:off x="965200" y="237853"/>
            <a:ext cx="11176000" cy="1444625"/>
          </a:xfrm>
        </p:spPr>
        <p:txBody>
          <a:bodyPr>
            <a:normAutofit/>
          </a:bodyPr>
          <a:lstStyle/>
          <a:p>
            <a:pPr algn="ctr"/>
            <a:r>
              <a:rPr lang="en-US" dirty="0">
                <a:ea typeface="Adobe Fan Heiti Std B"/>
                <a:cs typeface="Adobe Fan Heiti Std B"/>
              </a:rPr>
              <a:t>Financial Information Providers and External User Groups</a:t>
            </a:r>
            <a:endParaRPr lang="en-IN" dirty="0">
              <a:ea typeface="Adobe Fan Heiti Std B"/>
              <a:cs typeface="Adobe Fan Heiti Std B"/>
            </a:endParaRPr>
          </a:p>
        </p:txBody>
      </p:sp>
      <p:sp>
        <p:nvSpPr>
          <p:cNvPr id="11" name="TextBox 10">
            <a:extLst>
              <a:ext uri="{FF2B5EF4-FFF2-40B4-BE49-F238E27FC236}">
                <a16:creationId xmlns:a16="http://schemas.microsoft.com/office/drawing/2014/main" id="{842CF353-BCE6-F6A4-C53F-2939EFBC7325}"/>
              </a:ext>
            </a:extLst>
          </p:cNvPr>
          <p:cNvSpPr txBox="1"/>
          <p:nvPr/>
        </p:nvSpPr>
        <p:spPr>
          <a:xfrm>
            <a:off x="2711624" y="1556795"/>
            <a:ext cx="3312368" cy="4350710"/>
          </a:xfrm>
          <a:prstGeom prst="rect">
            <a:avLst/>
          </a:prstGeom>
          <a:solidFill>
            <a:srgbClr val="CCECFF"/>
          </a:solidFill>
        </p:spPr>
        <p:txBody>
          <a:bodyPr wrap="square" rtlCol="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1" dirty="0"/>
              <a:t>PROVIDERS OF FINANCIAL INFORMATION</a:t>
            </a:r>
          </a:p>
          <a:p>
            <a:endParaRPr lang="en-US" sz="1600" b="1" dirty="0"/>
          </a:p>
          <a:p>
            <a:pPr marL="231775" indent="-231775">
              <a:buFont typeface="Arial" panose="020B0604020202020204" pitchFamily="34" charset="0"/>
              <a:buChar char="•"/>
            </a:pPr>
            <a:r>
              <a:rPr lang="en-US" sz="1600" dirty="0"/>
              <a:t>Profit-oriented companies</a:t>
            </a:r>
          </a:p>
          <a:p>
            <a:pPr marL="231775" indent="-231775">
              <a:buFont typeface="Arial" panose="020B0604020202020204" pitchFamily="34" charset="0"/>
              <a:buChar char="•"/>
            </a:pPr>
            <a:endParaRPr lang="en-US" sz="1600" dirty="0"/>
          </a:p>
          <a:p>
            <a:pPr marL="231775" indent="-231775">
              <a:buFont typeface="Arial" panose="020B0604020202020204" pitchFamily="34" charset="0"/>
              <a:buChar char="•"/>
            </a:pPr>
            <a:endParaRPr lang="en-US" sz="1600" dirty="0"/>
          </a:p>
          <a:p>
            <a:pPr marL="231775" indent="-231775">
              <a:buFont typeface="Arial" panose="020B0604020202020204" pitchFamily="34" charset="0"/>
              <a:buChar char="•"/>
            </a:pPr>
            <a:endParaRPr lang="en-US" sz="1600" dirty="0"/>
          </a:p>
          <a:p>
            <a:pPr marL="231775" indent="-231775">
              <a:buFont typeface="Arial" panose="020B0604020202020204" pitchFamily="34" charset="0"/>
              <a:buChar char="•"/>
            </a:pPr>
            <a:r>
              <a:rPr lang="en-US" sz="1600" dirty="0"/>
              <a:t>Not-for-profit entities (e.g., government entities, charitable organizations, schools)</a:t>
            </a:r>
          </a:p>
          <a:p>
            <a:pPr marL="231775" indent="-231775">
              <a:buFont typeface="Arial" panose="020B0604020202020204" pitchFamily="34" charset="0"/>
              <a:buChar char="•"/>
            </a:pPr>
            <a:endParaRPr lang="en-US" sz="1600" dirty="0"/>
          </a:p>
          <a:p>
            <a:pPr marL="231775" indent="-231775">
              <a:buFont typeface="Arial" panose="020B0604020202020204" pitchFamily="34" charset="0"/>
              <a:buChar char="•"/>
            </a:pPr>
            <a:endParaRPr lang="en-US" sz="1600" dirty="0"/>
          </a:p>
          <a:p>
            <a:pPr marL="231775" indent="-231775">
              <a:buFont typeface="Arial" panose="020B0604020202020204" pitchFamily="34" charset="0"/>
              <a:buChar char="•"/>
            </a:pPr>
            <a:endParaRPr lang="en-US" sz="1600" dirty="0"/>
          </a:p>
          <a:p>
            <a:pPr marL="231775" indent="-231775">
              <a:buFont typeface="Arial" panose="020B0604020202020204" pitchFamily="34" charset="0"/>
              <a:buChar char="•"/>
            </a:pPr>
            <a:r>
              <a:rPr lang="en-US" sz="1600" dirty="0"/>
              <a:t>Households </a:t>
            </a:r>
          </a:p>
        </p:txBody>
      </p:sp>
      <p:cxnSp>
        <p:nvCxnSpPr>
          <p:cNvPr id="12" name="Straight Arrow Connector 11">
            <a:extLst>
              <a:ext uri="{FF2B5EF4-FFF2-40B4-BE49-F238E27FC236}">
                <a16:creationId xmlns:a16="http://schemas.microsoft.com/office/drawing/2014/main" id="{7DB9020D-524D-59E5-D6C9-2B392EBA5A95}"/>
              </a:ext>
            </a:extLst>
          </p:cNvPr>
          <p:cNvCxnSpPr>
            <a:cxnSpLocks/>
          </p:cNvCxnSpPr>
          <p:nvPr/>
        </p:nvCxnSpPr>
        <p:spPr>
          <a:xfrm>
            <a:off x="6023992" y="3757194"/>
            <a:ext cx="648072" cy="0"/>
          </a:xfrm>
          <a:prstGeom prst="straightConnector1">
            <a:avLst/>
          </a:prstGeom>
          <a:ln w="76200">
            <a:solidFill>
              <a:srgbClr val="A7A9AC"/>
            </a:solidFill>
            <a:tailEnd type="triangle" w="med" len="lg"/>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5FC5F40-5924-13D2-8121-6E1F1D3E2111}"/>
              </a:ext>
            </a:extLst>
          </p:cNvPr>
          <p:cNvSpPr txBox="1"/>
          <p:nvPr/>
        </p:nvSpPr>
        <p:spPr>
          <a:xfrm>
            <a:off x="6672064" y="1556794"/>
            <a:ext cx="3312368" cy="4350710"/>
          </a:xfrm>
          <a:prstGeom prst="rect">
            <a:avLst/>
          </a:prstGeom>
          <a:solidFill>
            <a:srgbClr val="FFFAB0"/>
          </a:solidFill>
        </p:spPr>
        <p:txBody>
          <a:bodyPr wrap="square" rtlCol="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1" dirty="0"/>
              <a:t>USERS OF FINANCIAL INFORMATION</a:t>
            </a:r>
          </a:p>
          <a:p>
            <a:endParaRPr lang="en-US" sz="1600" dirty="0"/>
          </a:p>
          <a:p>
            <a:pPr marL="231775" indent="-231775">
              <a:buFont typeface="Arial" panose="020B0604020202020204" pitchFamily="34" charset="0"/>
              <a:buChar char="•"/>
            </a:pPr>
            <a:r>
              <a:rPr lang="en-US" sz="1600" dirty="0"/>
              <a:t>Investors</a:t>
            </a:r>
          </a:p>
          <a:p>
            <a:pPr marL="231775" indent="-231775">
              <a:buFont typeface="Arial" panose="020B0604020202020204" pitchFamily="34" charset="0"/>
              <a:buChar char="•"/>
            </a:pPr>
            <a:r>
              <a:rPr lang="en-US" sz="1600" dirty="0"/>
              <a:t>Creditors (banks, bondholders, other lenders)</a:t>
            </a:r>
          </a:p>
          <a:p>
            <a:pPr marL="231775" indent="-231775">
              <a:buFont typeface="Arial" panose="020B0604020202020204" pitchFamily="34" charset="0"/>
              <a:buChar char="•"/>
            </a:pPr>
            <a:r>
              <a:rPr lang="en-US" sz="1600" dirty="0"/>
              <a:t>Employees</a:t>
            </a:r>
          </a:p>
          <a:p>
            <a:pPr marL="231775" indent="-231775">
              <a:buFont typeface="Arial" panose="020B0604020202020204" pitchFamily="34" charset="0"/>
              <a:buChar char="•"/>
            </a:pPr>
            <a:r>
              <a:rPr lang="en-US" sz="1600" dirty="0"/>
              <a:t>Labor unions</a:t>
            </a:r>
          </a:p>
          <a:p>
            <a:pPr marL="231775" indent="-231775">
              <a:buFont typeface="Arial" panose="020B0604020202020204" pitchFamily="34" charset="0"/>
              <a:buChar char="•"/>
            </a:pPr>
            <a:r>
              <a:rPr lang="en-US" sz="1600" dirty="0"/>
              <a:t>Customers</a:t>
            </a:r>
          </a:p>
          <a:p>
            <a:pPr marL="231775" indent="-231775">
              <a:buFont typeface="Arial" panose="020B0604020202020204" pitchFamily="34" charset="0"/>
              <a:buChar char="•"/>
            </a:pPr>
            <a:r>
              <a:rPr lang="en-US" sz="1600" dirty="0"/>
              <a:t>Suppliers</a:t>
            </a:r>
          </a:p>
          <a:p>
            <a:pPr marL="231775" indent="-231775">
              <a:buFont typeface="Arial" panose="020B0604020202020204" pitchFamily="34" charset="0"/>
              <a:buChar char="•"/>
            </a:pPr>
            <a:r>
              <a:rPr lang="en-US" sz="1600" dirty="0"/>
              <a:t>Government regulatory agencies (e.g., Internal Revenue Service, Securities and Exchange Commission)</a:t>
            </a:r>
          </a:p>
          <a:p>
            <a:pPr marL="231775" indent="-231775">
              <a:buFont typeface="Arial" panose="020B0604020202020204" pitchFamily="34" charset="0"/>
              <a:buChar char="•"/>
            </a:pPr>
            <a:r>
              <a:rPr lang="en-US" sz="1600" dirty="0"/>
              <a:t>Financial intermediaries (e.g., financial analysts, stockbrokers, mutual fund managers, credit-rating organizations)</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4" name="Ink 3">
                <a:extLst>
                  <a:ext uri="{FF2B5EF4-FFF2-40B4-BE49-F238E27FC236}">
                    <a16:creationId xmlns:a16="http://schemas.microsoft.com/office/drawing/2014/main" id="{7D4BE96D-6B69-D3AA-C492-403AE4D80726}"/>
                  </a:ext>
                </a:extLst>
              </p14:cNvPr>
              <p14:cNvContentPartPr/>
              <p14:nvPr>
                <p:extLst>
                  <p:ext uri="{42D2F446-02D8-4167-A562-619A0277C38B}">
                    <p15:isNarration xmlns:p15="http://schemas.microsoft.com/office/powerpoint/2012/main" val="1"/>
                  </p:ext>
                </p:extLst>
              </p14:nvPr>
            </p14:nvContentPartPr>
            <p14:xfrm>
              <a:off x="3141000" y="914040"/>
              <a:ext cx="7942320" cy="4268160"/>
            </p14:xfrm>
          </p:contentPart>
        </mc:Choice>
        <mc:Fallback xmlns="">
          <p:pic>
            <p:nvPicPr>
              <p:cNvPr id="4" name="Ink 3">
                <a:extLst>
                  <a:ext uri="{FF2B5EF4-FFF2-40B4-BE49-F238E27FC236}">
                    <a16:creationId xmlns:a16="http://schemas.microsoft.com/office/drawing/2014/main" id="{7D4BE96D-6B69-D3AA-C492-403AE4D80726}"/>
                  </a:ext>
                </a:extLst>
              </p:cNvPr>
              <p:cNvPicPr>
                <a:picLocks noGrp="1" noRot="1" noChangeAspect="1" noMove="1" noResize="1" noEditPoints="1" noAdjustHandles="1" noChangeArrowheads="1" noChangeShapeType="1"/>
              </p:cNvPicPr>
              <p:nvPr/>
            </p:nvPicPr>
            <p:blipFill>
              <a:blip r:embed="rId6"/>
              <a:stretch>
                <a:fillRect/>
              </a:stretch>
            </p:blipFill>
            <p:spPr>
              <a:xfrm>
                <a:off x="3131640" y="904680"/>
                <a:ext cx="7961040" cy="4286880"/>
              </a:xfrm>
              <a:prstGeom prst="rect">
                <a:avLst/>
              </a:prstGeom>
            </p:spPr>
          </p:pic>
        </mc:Fallback>
      </mc:AlternateContent>
    </p:spTree>
    <p:extLst>
      <p:ext uri="{BB962C8B-B14F-4D97-AF65-F5344CB8AC3E}">
        <p14:creationId xmlns:p14="http://schemas.microsoft.com/office/powerpoint/2010/main" val="711611539"/>
      </p:ext>
    </p:extLst>
  </p:cSld>
  <p:clrMapOvr>
    <a:masterClrMapping/>
  </p:clrMapOvr>
  <mc:AlternateContent xmlns:mc="http://schemas.openxmlformats.org/markup-compatibility/2006" xmlns:p14="http://schemas.microsoft.com/office/powerpoint/2010/main">
    <mc:Choice Requires="p14">
      <p:transition spd="slow" p14:dur="2000" advTm="170515"/>
    </mc:Choice>
    <mc:Fallback xmlns="">
      <p:transition spd="slow" advTm="1705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FEAF0C-D0DC-1037-0C99-96F4F80B1284}"/>
              </a:ext>
            </a:extLst>
          </p:cNvPr>
          <p:cNvSpPr/>
          <p:nvPr/>
        </p:nvSpPr>
        <p:spPr>
          <a:xfrm>
            <a:off x="910530" y="377153"/>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09" name="Title 1"/>
          <p:cNvSpPr>
            <a:spLocks noGrp="1"/>
          </p:cNvSpPr>
          <p:nvPr>
            <p:ph type="title"/>
          </p:nvPr>
        </p:nvSpPr>
        <p:spPr>
          <a:xfrm>
            <a:off x="2149748" y="464122"/>
            <a:ext cx="8229600" cy="1143000"/>
          </a:xfrm>
        </p:spPr>
        <p:txBody>
          <a:bodyPr>
            <a:normAutofit/>
          </a:bodyPr>
          <a:lstStyle/>
          <a:p>
            <a:r>
              <a:rPr lang="en-US" sz="3200" dirty="0">
                <a:ea typeface="Adobe Fan Heiti Std B"/>
                <a:cs typeface="Adobe Fan Heiti Std B"/>
              </a:rPr>
              <a:t>The Economic Environment and Financial Reporting</a:t>
            </a:r>
            <a:endParaRPr lang="en-IN" sz="3200" dirty="0">
              <a:ea typeface="Adobe Fan Heiti Std B"/>
              <a:cs typeface="Adobe Fan Heiti Std B"/>
            </a:endParaRPr>
          </a:p>
        </p:txBody>
      </p:sp>
      <p:sp>
        <p:nvSpPr>
          <p:cNvPr id="5" name="Content Placeholder 4"/>
          <p:cNvSpPr>
            <a:spLocks noGrp="1"/>
          </p:cNvSpPr>
          <p:nvPr>
            <p:ph idx="1"/>
          </p:nvPr>
        </p:nvSpPr>
        <p:spPr>
          <a:xfrm>
            <a:off x="2149748" y="1969549"/>
            <a:ext cx="8532440" cy="5445224"/>
          </a:xfrm>
        </p:spPr>
        <p:txBody>
          <a:bodyPr vert="horz" lIns="91440" tIns="45720" rIns="91440" bIns="0" rtlCol="0">
            <a:noAutofit/>
          </a:bodyPr>
          <a:lstStyle/>
          <a:p>
            <a:pPr marL="0" indent="0">
              <a:buNone/>
            </a:pPr>
            <a:r>
              <a:rPr lang="en-US" sz="2400" b="1" dirty="0">
                <a:solidFill>
                  <a:srgbClr val="C00000"/>
                </a:solidFill>
              </a:rPr>
              <a:t>Capital markets</a:t>
            </a:r>
            <a:r>
              <a:rPr lang="en-US" sz="2400" dirty="0">
                <a:solidFill>
                  <a:srgbClr val="C00000"/>
                </a:solidFill>
              </a:rPr>
              <a:t> </a:t>
            </a:r>
            <a:r>
              <a:rPr lang="en-US" sz="2400" dirty="0"/>
              <a:t>provide a mechanism to help the economy allocate resources efficiently</a:t>
            </a:r>
          </a:p>
          <a:p>
            <a:pPr marL="0" indent="0">
              <a:lnSpc>
                <a:spcPts val="500"/>
              </a:lnSpc>
              <a:buNone/>
            </a:pPr>
            <a:endParaRPr lang="en-US" sz="2400" dirty="0"/>
          </a:p>
          <a:p>
            <a:pPr marL="0" indent="0">
              <a:lnSpc>
                <a:spcPts val="500"/>
              </a:lnSpc>
              <a:buNone/>
            </a:pPr>
            <a:endParaRPr lang="en-US" sz="2400" b="1" dirty="0">
              <a:solidFill>
                <a:srgbClr val="8A506C"/>
              </a:solidFill>
            </a:endParaRPr>
          </a:p>
          <a:p>
            <a:pPr marL="0" indent="0">
              <a:buNone/>
            </a:pPr>
            <a:r>
              <a:rPr lang="en-US" sz="2400" b="1" dirty="0">
                <a:solidFill>
                  <a:srgbClr val="C00000"/>
                </a:solidFill>
              </a:rPr>
              <a:t>Corporations</a:t>
            </a:r>
            <a:r>
              <a:rPr lang="en-US" sz="2400" dirty="0"/>
              <a:t> acquire capital from:</a:t>
            </a:r>
          </a:p>
          <a:p>
            <a:r>
              <a:rPr lang="en-US" sz="2400" dirty="0"/>
              <a:t>Investors in exchange for ownership interest and;</a:t>
            </a:r>
          </a:p>
          <a:p>
            <a:r>
              <a:rPr lang="en-US" sz="2400" dirty="0"/>
              <a:t>Creditors by borrowing</a:t>
            </a:r>
          </a:p>
          <a:p>
            <a:pPr lvl="1"/>
            <a:r>
              <a:rPr lang="en-US" dirty="0"/>
              <a:t>Either through individual loans or publicly traded debt such as bonds</a:t>
            </a:r>
          </a:p>
          <a:p>
            <a:pPr marL="0" indent="0">
              <a:buNone/>
            </a:pPr>
            <a:endParaRPr lang="en-US" sz="2400" dirty="0"/>
          </a:p>
          <a:p>
            <a:pPr marL="0" indent="0">
              <a:buNone/>
            </a:pPr>
            <a:endParaRPr lang="en-US" sz="2400" dirty="0"/>
          </a:p>
        </p:txBody>
      </p:sp>
      <p:sp>
        <p:nvSpPr>
          <p:cNvPr id="6" name="Slide Number Placeholder 5">
            <a:extLst>
              <a:ext uri="{FF2B5EF4-FFF2-40B4-BE49-F238E27FC236}">
                <a16:creationId xmlns:a16="http://schemas.microsoft.com/office/drawing/2014/main" id="{0230DE43-9D6B-C744-96E0-28626EF9B027}"/>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7</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2" name="Ink 11">
                <a:extLst>
                  <a:ext uri="{FF2B5EF4-FFF2-40B4-BE49-F238E27FC236}">
                    <a16:creationId xmlns:a16="http://schemas.microsoft.com/office/drawing/2014/main" id="{29EE23F2-4232-2CEF-3017-2189E08640FF}"/>
                  </a:ext>
                </a:extLst>
              </p14:cNvPr>
              <p14:cNvContentPartPr/>
              <p14:nvPr>
                <p:extLst>
                  <p:ext uri="{42D2F446-02D8-4167-A562-619A0277C38B}">
                    <p15:isNarration xmlns:p15="http://schemas.microsoft.com/office/powerpoint/2012/main" val="1"/>
                  </p:ext>
                </p:extLst>
              </p14:nvPr>
            </p14:nvContentPartPr>
            <p14:xfrm>
              <a:off x="2505960" y="2463120"/>
              <a:ext cx="6426720" cy="304920"/>
            </p14:xfrm>
          </p:contentPart>
        </mc:Choice>
        <mc:Fallback xmlns="">
          <p:pic>
            <p:nvPicPr>
              <p:cNvPr id="12" name="Ink 11">
                <a:extLst>
                  <a:ext uri="{FF2B5EF4-FFF2-40B4-BE49-F238E27FC236}">
                    <a16:creationId xmlns:a16="http://schemas.microsoft.com/office/drawing/2014/main" id="{29EE23F2-4232-2CEF-3017-2189E08640FF}"/>
                  </a:ext>
                </a:extLst>
              </p:cNvPr>
              <p:cNvPicPr>
                <a:picLocks noGrp="1" noRot="1" noChangeAspect="1" noMove="1" noResize="1" noEditPoints="1" noAdjustHandles="1" noChangeArrowheads="1" noChangeShapeType="1"/>
              </p:cNvPicPr>
              <p:nvPr/>
            </p:nvPicPr>
            <p:blipFill>
              <a:blip r:embed="rId7"/>
              <a:stretch>
                <a:fillRect/>
              </a:stretch>
            </p:blipFill>
            <p:spPr>
              <a:xfrm>
                <a:off x="2496600" y="2453760"/>
                <a:ext cx="6445440" cy="323640"/>
              </a:xfrm>
              <a:prstGeom prst="rect">
                <a:avLst/>
              </a:prstGeom>
            </p:spPr>
          </p:pic>
        </mc:Fallback>
      </mc:AlternateContent>
    </p:spTree>
    <p:custDataLst>
      <p:tags r:id="rId1"/>
    </p:custDataLst>
    <p:extLst>
      <p:ext uri="{BB962C8B-B14F-4D97-AF65-F5344CB8AC3E}">
        <p14:creationId xmlns:p14="http://schemas.microsoft.com/office/powerpoint/2010/main" val="849163825"/>
      </p:ext>
    </p:extLst>
  </p:cSld>
  <p:clrMapOvr>
    <a:masterClrMapping/>
  </p:clrMapOvr>
  <mc:AlternateContent xmlns:mc="http://schemas.openxmlformats.org/markup-compatibility/2006" xmlns:p14="http://schemas.microsoft.com/office/powerpoint/2010/main">
    <mc:Choice Requires="p14">
      <p:transition spd="slow" p14:dur="2000" advTm="184052"/>
    </mc:Choice>
    <mc:Fallback xmlns="">
      <p:transition spd="slow" advTm="1840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md type="call" cmd="playFrom(0.0)">
                                      <p:cBhvr>
                                        <p:cTn id="7" dur="1" fill="hold"/>
                                        <p:tgtEl>
                                          <p:spTgt spid="12"/>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0CEB4D-D3F9-4200-1924-7BBE1CABCBE2}"/>
              </a:ext>
            </a:extLst>
          </p:cNvPr>
          <p:cNvSpPr/>
          <p:nvPr/>
        </p:nvSpPr>
        <p:spPr>
          <a:xfrm>
            <a:off x="469232" y="377153"/>
            <a:ext cx="11175973"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09" name="Title 1"/>
          <p:cNvSpPr>
            <a:spLocks noGrp="1"/>
          </p:cNvSpPr>
          <p:nvPr>
            <p:ph type="title"/>
          </p:nvPr>
        </p:nvSpPr>
        <p:spPr>
          <a:xfrm>
            <a:off x="838200" y="365125"/>
            <a:ext cx="11963400" cy="1325563"/>
          </a:xfrm>
        </p:spPr>
        <p:txBody>
          <a:bodyPr>
            <a:normAutofit/>
          </a:bodyPr>
          <a:lstStyle/>
          <a:p>
            <a:r>
              <a:rPr lang="en-US" sz="3200" dirty="0">
                <a:ea typeface="Adobe Fan Heiti Std B"/>
                <a:cs typeface="Adobe Fan Heiti Std B"/>
              </a:rPr>
              <a:t>The Investment-Credit Decision—A Cash Flow Perspective</a:t>
            </a:r>
            <a:endParaRPr lang="en-IN" sz="3200" dirty="0">
              <a:ea typeface="Adobe Fan Heiti Std B"/>
              <a:cs typeface="Adobe Fan Heiti Std B"/>
            </a:endParaRPr>
          </a:p>
        </p:txBody>
      </p:sp>
      <p:sp>
        <p:nvSpPr>
          <p:cNvPr id="6" name="Content Placeholder 4"/>
          <p:cNvSpPr>
            <a:spLocks noGrp="1"/>
          </p:cNvSpPr>
          <p:nvPr>
            <p:ph idx="1"/>
          </p:nvPr>
        </p:nvSpPr>
        <p:spPr/>
        <p:txBody>
          <a:bodyPr vert="horz" lIns="91440" tIns="45720" rIns="91440" bIns="0" rtlCol="0">
            <a:noAutofit/>
          </a:bodyPr>
          <a:lstStyle/>
          <a:p>
            <a:pPr marL="0" indent="0">
              <a:buNone/>
            </a:pPr>
            <a:r>
              <a:rPr lang="en-US" b="1" dirty="0">
                <a:solidFill>
                  <a:srgbClr val="C00000"/>
                </a:solidFill>
              </a:rPr>
              <a:t>Why do investors and creditors provide capital?</a:t>
            </a:r>
          </a:p>
          <a:p>
            <a:r>
              <a:rPr lang="en-US" dirty="0"/>
              <a:t>They want to earn a fair return on the resources they provide</a:t>
            </a:r>
          </a:p>
          <a:p>
            <a:r>
              <a:rPr lang="en-US" dirty="0"/>
              <a:t>Shareholders receive cash from:</a:t>
            </a:r>
            <a:endParaRPr lang="en-US" dirty="0">
              <a:solidFill>
                <a:srgbClr val="0000FF"/>
              </a:solidFill>
            </a:endParaRPr>
          </a:p>
          <a:p>
            <a:pPr lvl="1"/>
            <a:r>
              <a:rPr lang="en-US" dirty="0"/>
              <a:t>Sale of the ownership shares of stock</a:t>
            </a:r>
          </a:p>
          <a:p>
            <a:pPr lvl="1"/>
            <a:r>
              <a:rPr lang="en-US" dirty="0"/>
              <a:t>Periodic dividends</a:t>
            </a:r>
            <a:endParaRPr lang="en-IN" dirty="0">
              <a:solidFill>
                <a:srgbClr val="0000FF"/>
              </a:solidFill>
            </a:endParaRPr>
          </a:p>
          <a:p>
            <a:pPr marL="0" indent="0">
              <a:buNone/>
            </a:pPr>
            <a:r>
              <a:rPr lang="en-US" b="1" dirty="0">
                <a:solidFill>
                  <a:srgbClr val="C00000"/>
                </a:solidFill>
              </a:rPr>
              <a:t>Key variables in investment decision</a:t>
            </a:r>
            <a:endParaRPr lang="en-US" dirty="0">
              <a:solidFill>
                <a:srgbClr val="C00000"/>
              </a:solidFill>
            </a:endParaRPr>
          </a:p>
          <a:p>
            <a:pPr>
              <a:buClr>
                <a:schemeClr val="tx1"/>
              </a:buClr>
            </a:pPr>
            <a:r>
              <a:rPr lang="en-US" b="1" dirty="0">
                <a:solidFill>
                  <a:srgbClr val="006600"/>
                </a:solidFill>
              </a:rPr>
              <a:t>Rate of return</a:t>
            </a:r>
          </a:p>
          <a:p>
            <a:pPr>
              <a:buClr>
                <a:schemeClr val="tx1"/>
              </a:buClr>
            </a:pPr>
            <a:r>
              <a:rPr lang="en-US" b="1" dirty="0">
                <a:solidFill>
                  <a:srgbClr val="006600"/>
                </a:solidFill>
              </a:rPr>
              <a:t>Uncertainty or risk</a:t>
            </a:r>
          </a:p>
        </p:txBody>
      </p:sp>
      <p:sp>
        <p:nvSpPr>
          <p:cNvPr id="5" name="Slide Number Placeholder 5">
            <a:extLst>
              <a:ext uri="{FF2B5EF4-FFF2-40B4-BE49-F238E27FC236}">
                <a16:creationId xmlns:a16="http://schemas.microsoft.com/office/drawing/2014/main" id="{3F148738-1575-6749-8B65-1395B428E7C4}"/>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8</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0" name="Ink 9">
                <a:extLst>
                  <a:ext uri="{FF2B5EF4-FFF2-40B4-BE49-F238E27FC236}">
                    <a16:creationId xmlns:a16="http://schemas.microsoft.com/office/drawing/2014/main" id="{5C7CAE28-888C-E62B-8F35-CC87D54FCB27}"/>
                  </a:ext>
                </a:extLst>
              </p14:cNvPr>
              <p14:cNvContentPartPr/>
              <p14:nvPr>
                <p:extLst>
                  <p:ext uri="{42D2F446-02D8-4167-A562-619A0277C38B}">
                    <p15:isNarration xmlns:p15="http://schemas.microsoft.com/office/powerpoint/2012/main" val="1"/>
                  </p:ext>
                </p:extLst>
              </p14:nvPr>
            </p14:nvContentPartPr>
            <p14:xfrm>
              <a:off x="1566360" y="1303920"/>
              <a:ext cx="7967520" cy="4420440"/>
            </p14:xfrm>
          </p:contentPart>
        </mc:Choice>
        <mc:Fallback xmlns="">
          <p:pic>
            <p:nvPicPr>
              <p:cNvPr id="10" name="Ink 9">
                <a:extLst>
                  <a:ext uri="{FF2B5EF4-FFF2-40B4-BE49-F238E27FC236}">
                    <a16:creationId xmlns:a16="http://schemas.microsoft.com/office/drawing/2014/main" id="{5C7CAE28-888C-E62B-8F35-CC87D54FCB27}"/>
                  </a:ext>
                </a:extLst>
              </p:cNvPr>
              <p:cNvPicPr>
                <a:picLocks noGrp="1" noRot="1" noChangeAspect="1" noMove="1" noResize="1" noEditPoints="1" noAdjustHandles="1" noChangeArrowheads="1" noChangeShapeType="1"/>
              </p:cNvPicPr>
              <p:nvPr/>
            </p:nvPicPr>
            <p:blipFill>
              <a:blip r:embed="rId7"/>
              <a:stretch>
                <a:fillRect/>
              </a:stretch>
            </p:blipFill>
            <p:spPr>
              <a:xfrm>
                <a:off x="1557000" y="1294560"/>
                <a:ext cx="7986240" cy="4439160"/>
              </a:xfrm>
              <a:prstGeom prst="rect">
                <a:avLst/>
              </a:prstGeom>
            </p:spPr>
          </p:pic>
        </mc:Fallback>
      </mc:AlternateContent>
    </p:spTree>
    <p:custDataLst>
      <p:tags r:id="rId1"/>
    </p:custDataLst>
    <p:extLst>
      <p:ext uri="{BB962C8B-B14F-4D97-AF65-F5344CB8AC3E}">
        <p14:creationId xmlns:p14="http://schemas.microsoft.com/office/powerpoint/2010/main" val="1231903702"/>
      </p:ext>
    </p:extLst>
  </p:cSld>
  <p:clrMapOvr>
    <a:masterClrMapping/>
  </p:clrMapOvr>
  <mc:AlternateContent xmlns:mc="http://schemas.openxmlformats.org/markup-compatibility/2006" xmlns:p14="http://schemas.microsoft.com/office/powerpoint/2010/main">
    <mc:Choice Requires="p14">
      <p:transition spd="slow" p14:dur="2000" advTm="164977"/>
    </mc:Choice>
    <mc:Fallback xmlns="">
      <p:transition spd="slow" advTm="1649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md type="call" cmd="playFrom(0.0)">
                                      <p:cBhvr>
                                        <p:cTn id="7" dur="1" fill="hold"/>
                                        <p:tgtEl>
                                          <p:spTgt spid="10"/>
                                        </p:tgtEl>
                                      </p:cBhvr>
                                    </p:cmd>
                                  </p:childTnLst>
                                </p:cTn>
                              </p:par>
                              <p:par>
                                <p:cTn id="8" presetID="10" presetClass="entr" presetSubtype="0" fill="hold"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5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500"/>
                                        <p:tgtEl>
                                          <p:spTgt spid="6">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500"/>
                                        <p:tgtEl>
                                          <p:spTgt spid="6">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500"/>
                                        <p:tgtEl>
                                          <p:spTgt spid="6">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fade">
                                      <p:cBhvr>
                                        <p:cTn id="24" dur="500"/>
                                        <p:tgtEl>
                                          <p:spTgt spid="6">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animEffect transition="in" filter="fade">
                                      <p:cBhvr>
                                        <p:cTn id="29" dur="500"/>
                                        <p:tgtEl>
                                          <p:spTgt spid="6">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6">
                                            <p:txEl>
                                              <p:pRg st="6" end="6"/>
                                            </p:txEl>
                                          </p:spTgt>
                                        </p:tgtEl>
                                        <p:attrNameLst>
                                          <p:attrName>style.visibility</p:attrName>
                                        </p:attrNameLst>
                                      </p:cBhvr>
                                      <p:to>
                                        <p:strVal val="visible"/>
                                      </p:to>
                                    </p:set>
                                    <p:animEffect transition="in" filter="fade">
                                      <p:cBhvr>
                                        <p:cTn id="34" dur="500"/>
                                        <p:tgtEl>
                                          <p:spTgt spid="6">
                                            <p:txEl>
                                              <p:pRg st="6" end="6"/>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fade">
                                      <p:cBhvr>
                                        <p:cTn id="37"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0CEB4D-D3F9-4200-1924-7BBE1CABCBE2}"/>
              </a:ext>
            </a:extLst>
          </p:cNvPr>
          <p:cNvSpPr/>
          <p:nvPr/>
        </p:nvSpPr>
        <p:spPr>
          <a:xfrm>
            <a:off x="469232" y="377153"/>
            <a:ext cx="11175973"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 name="Slide Number Placeholder 5">
            <a:extLst>
              <a:ext uri="{FF2B5EF4-FFF2-40B4-BE49-F238E27FC236}">
                <a16:creationId xmlns:a16="http://schemas.microsoft.com/office/drawing/2014/main" id="{3F148738-1575-6749-8B65-1395B428E7C4}"/>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9</a:t>
            </a:fld>
            <a:endParaRPr lang="en-US" dirty="0"/>
          </a:p>
        </p:txBody>
      </p:sp>
      <p:sp>
        <p:nvSpPr>
          <p:cNvPr id="9" name="Title 1">
            <a:extLst>
              <a:ext uri="{FF2B5EF4-FFF2-40B4-BE49-F238E27FC236}">
                <a16:creationId xmlns:a16="http://schemas.microsoft.com/office/drawing/2014/main" id="{4FCFFDC8-6AA6-972A-53D3-AC2C44A5EF4D}"/>
              </a:ext>
            </a:extLst>
          </p:cNvPr>
          <p:cNvSpPr txBox="1">
            <a:spLocks/>
          </p:cNvSpPr>
          <p:nvPr/>
        </p:nvSpPr>
        <p:spPr>
          <a:xfrm>
            <a:off x="1015999" y="342826"/>
            <a:ext cx="11176000" cy="14446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ea typeface="Adobe Fan Heiti Std B"/>
                <a:cs typeface="Adobe Fan Heiti Std B"/>
              </a:rPr>
              <a:t>Rate of Return</a:t>
            </a:r>
            <a:endParaRPr lang="en-IN" dirty="0">
              <a:ea typeface="Adobe Fan Heiti Std B"/>
              <a:cs typeface="Adobe Fan Heiti Std B"/>
            </a:endParaRPr>
          </a:p>
        </p:txBody>
      </p:sp>
      <p:sp>
        <p:nvSpPr>
          <p:cNvPr id="11" name="Content Placeholder 4">
            <a:extLst>
              <a:ext uri="{FF2B5EF4-FFF2-40B4-BE49-F238E27FC236}">
                <a16:creationId xmlns:a16="http://schemas.microsoft.com/office/drawing/2014/main" id="{A0D3BD5A-A670-3575-4227-D4FCD043ADC2}"/>
              </a:ext>
            </a:extLst>
          </p:cNvPr>
          <p:cNvSpPr>
            <a:spLocks noGrp="1"/>
          </p:cNvSpPr>
          <p:nvPr>
            <p:ph idx="1"/>
          </p:nvPr>
        </p:nvSpPr>
        <p:spPr>
          <a:xfrm>
            <a:off x="2285999" y="1683594"/>
            <a:ext cx="8013600" cy="5057775"/>
          </a:xfrm>
        </p:spPr>
        <p:txBody>
          <a:bodyPr vert="horz" lIns="91440" tIns="45720" rIns="91440" bIns="0" rtlCol="0">
            <a:noAutofit/>
          </a:bodyPr>
          <a:lstStyle/>
          <a:p>
            <a:pPr marL="0" indent="0">
              <a:buNone/>
            </a:pPr>
            <a:r>
              <a:rPr lang="en-US" sz="2400" b="1" dirty="0">
                <a:solidFill>
                  <a:srgbClr val="C00000"/>
                </a:solidFill>
              </a:rPr>
              <a:t>Example calculation of rate of return:</a:t>
            </a:r>
          </a:p>
          <a:p>
            <a:pPr marL="0" indent="0">
              <a:buNone/>
            </a:pPr>
            <a:r>
              <a:rPr lang="en-US" sz="2400" dirty="0"/>
              <a:t>Assume an investor provides a company with $10,000 cash by purchasing stock at the end of 2020, receives $400 in dividends from the company during 2021, and sells the ownership interest (shares) at the end of 2021 for $10,600.</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sz="2400" dirty="0"/>
              <a:t>Investors and creditors like to invest in stocks or bonds that provide a high </a:t>
            </a:r>
            <a:r>
              <a:rPr lang="en-US" sz="2400" b="1" dirty="0">
                <a:solidFill>
                  <a:srgbClr val="C00000"/>
                </a:solidFill>
              </a:rPr>
              <a:t>expected rate of return</a:t>
            </a:r>
          </a:p>
        </p:txBody>
      </p:sp>
      <p:pic>
        <p:nvPicPr>
          <p:cNvPr id="14" name="Picture 13" descr="A close-up of black text&#10;&#10;Description automatically generated">
            <a:extLst>
              <a:ext uri="{FF2B5EF4-FFF2-40B4-BE49-F238E27FC236}">
                <a16:creationId xmlns:a16="http://schemas.microsoft.com/office/drawing/2014/main" id="{B9E13135-9A70-B5AD-514D-E1999698A5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2401" y="3788745"/>
            <a:ext cx="7772400" cy="1281805"/>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6" name="Ink 5">
                <a:extLst>
                  <a:ext uri="{FF2B5EF4-FFF2-40B4-BE49-F238E27FC236}">
                    <a16:creationId xmlns:a16="http://schemas.microsoft.com/office/drawing/2014/main" id="{CC9AAE5F-E8B6-B5DB-7564-A2FDD9418E0F}"/>
                  </a:ext>
                </a:extLst>
              </p14:cNvPr>
              <p14:cNvContentPartPr/>
              <p14:nvPr>
                <p:extLst>
                  <p:ext uri="{42D2F446-02D8-4167-A562-619A0277C38B}">
                    <p15:isNarration xmlns:p15="http://schemas.microsoft.com/office/powerpoint/2012/main" val="1"/>
                  </p:ext>
                </p:extLst>
              </p14:nvPr>
            </p14:nvContentPartPr>
            <p14:xfrm>
              <a:off x="2717640" y="4047120"/>
              <a:ext cx="6757560" cy="2345760"/>
            </p14:xfrm>
          </p:contentPart>
        </mc:Choice>
        <mc:Fallback xmlns="">
          <p:pic>
            <p:nvPicPr>
              <p:cNvPr id="6" name="Ink 5">
                <a:extLst>
                  <a:ext uri="{FF2B5EF4-FFF2-40B4-BE49-F238E27FC236}">
                    <a16:creationId xmlns:a16="http://schemas.microsoft.com/office/drawing/2014/main" id="{CC9AAE5F-E8B6-B5DB-7564-A2FDD9418E0F}"/>
                  </a:ext>
                </a:extLst>
              </p:cNvPr>
              <p:cNvPicPr>
                <a:picLocks noGrp="1" noRot="1" noChangeAspect="1" noMove="1" noResize="1" noEditPoints="1" noAdjustHandles="1" noChangeArrowheads="1" noChangeShapeType="1"/>
              </p:cNvPicPr>
              <p:nvPr/>
            </p:nvPicPr>
            <p:blipFill>
              <a:blip r:embed="rId7"/>
              <a:stretch>
                <a:fillRect/>
              </a:stretch>
            </p:blipFill>
            <p:spPr>
              <a:xfrm>
                <a:off x="2708280" y="4037760"/>
                <a:ext cx="6776280" cy="2364480"/>
              </a:xfrm>
              <a:prstGeom prst="rect">
                <a:avLst/>
              </a:prstGeom>
            </p:spPr>
          </p:pic>
        </mc:Fallback>
      </mc:AlternateContent>
    </p:spTree>
    <p:extLst>
      <p:ext uri="{BB962C8B-B14F-4D97-AF65-F5344CB8AC3E}">
        <p14:creationId xmlns:p14="http://schemas.microsoft.com/office/powerpoint/2010/main" val="4065493018"/>
      </p:ext>
    </p:extLst>
  </p:cSld>
  <p:clrMapOvr>
    <a:masterClrMapping/>
  </p:clrMapOvr>
  <mc:AlternateContent xmlns:mc="http://schemas.openxmlformats.org/markup-compatibility/2006" xmlns:p14="http://schemas.microsoft.com/office/powerpoint/2010/main">
    <mc:Choice Requires="p14">
      <p:transition spd="slow" p14:dur="2000" advTm="86645"/>
    </mc:Choice>
    <mc:Fallback xmlns="">
      <p:transition spd="slow" advTm="86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md type="call" cmd="playFrom(0.0)">
                                      <p:cBhvr>
                                        <p:cTn id="7" dur="1" fill="hold"/>
                                        <p:tgtEl>
                                          <p:spTgt spid="6"/>
                                        </p:tgtEl>
                                      </p:cBhvr>
                                    </p:cmd>
                                  </p:childTnLst>
                                </p:cTn>
                              </p:par>
                              <p:par>
                                <p:cTn id="8" presetID="10" presetClass="entr" presetSubtype="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500"/>
                                        <p:tgtEl>
                                          <p:spTgt spid="11">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Effect transition="in" filter="fade">
                                      <p:cBhvr>
                                        <p:cTn id="13" dur="500"/>
                                        <p:tgtEl>
                                          <p:spTgt spid="11">
                                            <p:txEl>
                                              <p:pRg st="1" end="1"/>
                                            </p:txEl>
                                          </p:spTgt>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1">
                                            <p:txEl>
                                              <p:pRg st="6" end="6"/>
                                            </p:txEl>
                                          </p:spTgt>
                                        </p:tgtEl>
                                        <p:attrNameLst>
                                          <p:attrName>style.visibility</p:attrName>
                                        </p:attrNameLst>
                                      </p:cBhvr>
                                      <p:to>
                                        <p:strVal val="visible"/>
                                      </p:to>
                                    </p:set>
                                    <p:animEffect transition="in" filter="fade">
                                      <p:cBhvr>
                                        <p:cTn id="1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C0B3E79-FEB5-3B87-2A77-08D6121B17C6}"/>
              </a:ext>
            </a:extLst>
          </p:cNvPr>
          <p:cNvSpPr/>
          <p:nvPr/>
        </p:nvSpPr>
        <p:spPr>
          <a:xfrm>
            <a:off x="469232" y="377153"/>
            <a:ext cx="11175973"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Content Placeholder 4">
            <a:extLst>
              <a:ext uri="{FF2B5EF4-FFF2-40B4-BE49-F238E27FC236}">
                <a16:creationId xmlns:a16="http://schemas.microsoft.com/office/drawing/2014/main" id="{067E69F8-57DA-F7BE-27B5-AF34F66E298C}"/>
              </a:ext>
            </a:extLst>
          </p:cNvPr>
          <p:cNvSpPr txBox="1">
            <a:spLocks/>
          </p:cNvSpPr>
          <p:nvPr/>
        </p:nvSpPr>
        <p:spPr>
          <a:xfrm>
            <a:off x="2285999" y="1196753"/>
            <a:ext cx="8013600" cy="4752528"/>
          </a:xfrm>
          <a:prstGeom prst="rect">
            <a:avLst/>
          </a:prstGeom>
        </p:spPr>
        <p:txBody>
          <a:bodyPr vert="horz" lIns="91440" tIns="45720" rIns="9144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t>Consider the following two investment options. Which would you pick?</a:t>
            </a:r>
          </a:p>
          <a:p>
            <a:pPr marL="0" indent="0">
              <a:buFont typeface="Arial" panose="020B0604020202020204" pitchFamily="34" charset="0"/>
              <a:buNone/>
            </a:pPr>
            <a:endParaRPr lang="en-US" sz="1050"/>
          </a:p>
          <a:p>
            <a:r>
              <a:rPr lang="en-US"/>
              <a:t>Investing $10,000 in a savings account insured by the U.S. government that will generate a 5% rate of return</a:t>
            </a:r>
          </a:p>
          <a:p>
            <a:pPr marL="0" indent="0">
              <a:buFont typeface="Arial" panose="020B0604020202020204" pitchFamily="34" charset="0"/>
              <a:buNone/>
            </a:pPr>
            <a:endParaRPr lang="en-US" sz="1050"/>
          </a:p>
          <a:p>
            <a:r>
              <a:rPr lang="en-US"/>
              <a:t>Investing $10,000 in a profit-oriented company</a:t>
            </a:r>
            <a:endParaRPr lang="en-US" dirty="0"/>
          </a:p>
        </p:txBody>
      </p:sp>
      <p:sp>
        <p:nvSpPr>
          <p:cNvPr id="5" name="Oval 4">
            <a:extLst>
              <a:ext uri="{FF2B5EF4-FFF2-40B4-BE49-F238E27FC236}">
                <a16:creationId xmlns:a16="http://schemas.microsoft.com/office/drawing/2014/main" id="{AEAD7500-A3F8-85AB-FC85-055920E9309A}"/>
              </a:ext>
            </a:extLst>
          </p:cNvPr>
          <p:cNvSpPr/>
          <p:nvPr/>
        </p:nvSpPr>
        <p:spPr>
          <a:xfrm>
            <a:off x="2207569" y="3501008"/>
            <a:ext cx="7776863" cy="1368152"/>
          </a:xfrm>
          <a:prstGeom prst="ellipse">
            <a:avLst/>
          </a:prstGeom>
          <a:noFill/>
          <a:ln w="57150" cmpd="sng">
            <a:solidFill>
              <a:srgbClr val="0072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Arrow Connector 5">
            <a:extLst>
              <a:ext uri="{FF2B5EF4-FFF2-40B4-BE49-F238E27FC236}">
                <a16:creationId xmlns:a16="http://schemas.microsoft.com/office/drawing/2014/main" id="{5146C316-7FCD-3C7E-7994-5AE0AD533008}"/>
              </a:ext>
            </a:extLst>
          </p:cNvPr>
          <p:cNvCxnSpPr/>
          <p:nvPr/>
        </p:nvCxnSpPr>
        <p:spPr>
          <a:xfrm>
            <a:off x="6096000" y="4869160"/>
            <a:ext cx="0" cy="364948"/>
          </a:xfrm>
          <a:prstGeom prst="straightConnector1">
            <a:avLst/>
          </a:prstGeom>
          <a:ln w="57150" cmpd="sng">
            <a:solidFill>
              <a:srgbClr val="0072A2"/>
            </a:solidFill>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3DF3A4D6-A8F4-3A37-C2CD-5073D54927C6}"/>
              </a:ext>
            </a:extLst>
          </p:cNvPr>
          <p:cNvSpPr/>
          <p:nvPr/>
        </p:nvSpPr>
        <p:spPr>
          <a:xfrm>
            <a:off x="2495600" y="5157193"/>
            <a:ext cx="7272808" cy="1384995"/>
          </a:xfrm>
          <a:prstGeom prst="rect">
            <a:avLst/>
          </a:prstGeom>
        </p:spPr>
        <p:txBody>
          <a:bodyPr wrap="square">
            <a:spAutoFit/>
          </a:bodyPr>
          <a:lstStyle/>
          <a:p>
            <a:pPr algn="ctr"/>
            <a:r>
              <a:rPr lang="en-US" sz="2800" b="1" dirty="0">
                <a:solidFill>
                  <a:srgbClr val="C00000"/>
                </a:solidFill>
              </a:rPr>
              <a:t>Risk/Return tradeoff: Most investors would invest in the profit-oriented company only if the potential return is high enough.</a:t>
            </a:r>
          </a:p>
        </p:txBody>
      </p:sp>
      <p:sp>
        <p:nvSpPr>
          <p:cNvPr id="9" name="Title 1">
            <a:extLst>
              <a:ext uri="{FF2B5EF4-FFF2-40B4-BE49-F238E27FC236}">
                <a16:creationId xmlns:a16="http://schemas.microsoft.com/office/drawing/2014/main" id="{DB0C6F7D-AF34-7B76-89F6-47BEB4EE3B6C}"/>
              </a:ext>
            </a:extLst>
          </p:cNvPr>
          <p:cNvSpPr>
            <a:spLocks noGrp="1"/>
          </p:cNvSpPr>
          <p:nvPr>
            <p:ph type="title"/>
          </p:nvPr>
        </p:nvSpPr>
        <p:spPr>
          <a:xfrm>
            <a:off x="1015999" y="1"/>
            <a:ext cx="11176000" cy="1444625"/>
          </a:xfrm>
        </p:spPr>
        <p:txBody>
          <a:bodyPr>
            <a:normAutofit/>
          </a:bodyPr>
          <a:lstStyle/>
          <a:p>
            <a:pPr algn="ctr"/>
            <a:r>
              <a:rPr lang="en-US" dirty="0">
                <a:ea typeface="Adobe Fan Heiti Std B"/>
                <a:cs typeface="Adobe Fan Heiti Std B"/>
              </a:rPr>
              <a:t>Example of Uncertainty</a:t>
            </a:r>
            <a:endParaRPr lang="en-IN" dirty="0">
              <a:ea typeface="Adobe Fan Heiti Std B"/>
              <a:cs typeface="Adobe Fan Heiti Std B"/>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11" name="Ink 10">
                <a:extLst>
                  <a:ext uri="{FF2B5EF4-FFF2-40B4-BE49-F238E27FC236}">
                    <a16:creationId xmlns:a16="http://schemas.microsoft.com/office/drawing/2014/main" id="{798B0EF6-189C-8803-D0DE-48A66B2DAC07}"/>
                  </a:ext>
                </a:extLst>
              </p14:cNvPr>
              <p14:cNvContentPartPr/>
              <p14:nvPr>
                <p:extLst>
                  <p:ext uri="{42D2F446-02D8-4167-A562-619A0277C38B}">
                    <p15:isNarration xmlns:p15="http://schemas.microsoft.com/office/powerpoint/2012/main" val="1"/>
                  </p:ext>
                </p:extLst>
              </p14:nvPr>
            </p14:nvContentPartPr>
            <p14:xfrm>
              <a:off x="4275720" y="2869920"/>
              <a:ext cx="4750200" cy="1609560"/>
            </p14:xfrm>
          </p:contentPart>
        </mc:Choice>
        <mc:Fallback xmlns="">
          <p:pic>
            <p:nvPicPr>
              <p:cNvPr id="11" name="Ink 10">
                <a:extLst>
                  <a:ext uri="{FF2B5EF4-FFF2-40B4-BE49-F238E27FC236}">
                    <a16:creationId xmlns:a16="http://schemas.microsoft.com/office/drawing/2014/main" id="{798B0EF6-189C-8803-D0DE-48A66B2DAC07}"/>
                  </a:ext>
                </a:extLst>
              </p:cNvPr>
              <p:cNvPicPr>
                <a:picLocks noGrp="1" noRot="1" noChangeAspect="1" noMove="1" noResize="1" noEditPoints="1" noAdjustHandles="1" noChangeArrowheads="1" noChangeShapeType="1"/>
              </p:cNvPicPr>
              <p:nvPr/>
            </p:nvPicPr>
            <p:blipFill>
              <a:blip r:embed="rId5"/>
              <a:stretch>
                <a:fillRect/>
              </a:stretch>
            </p:blipFill>
            <p:spPr>
              <a:xfrm>
                <a:off x="4266360" y="2860560"/>
                <a:ext cx="4768920" cy="1628280"/>
              </a:xfrm>
              <a:prstGeom prst="rect">
                <a:avLst/>
              </a:prstGeom>
            </p:spPr>
          </p:pic>
        </mc:Fallback>
      </mc:AlternateContent>
    </p:spTree>
    <p:extLst>
      <p:ext uri="{BB962C8B-B14F-4D97-AF65-F5344CB8AC3E}">
        <p14:creationId xmlns:p14="http://schemas.microsoft.com/office/powerpoint/2010/main" val="2676407323"/>
      </p:ext>
    </p:extLst>
  </p:cSld>
  <p:clrMapOvr>
    <a:masterClrMapping/>
  </p:clrMapOvr>
  <mc:AlternateContent xmlns:mc="http://schemas.openxmlformats.org/markup-compatibility/2006" xmlns:p14="http://schemas.microsoft.com/office/powerpoint/2010/main">
    <mc:Choice Requires="p14">
      <p:transition spd="slow" p14:dur="2000" advTm="62438"/>
    </mc:Choice>
    <mc:Fallback xmlns="">
      <p:transition spd="slow" advTm="624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md type="call" cmd="playFrom(0.0)">
                                      <p:cBhvr>
                                        <p:cTn id="7" dur="1" fill="hold"/>
                                        <p:tgtEl>
                                          <p:spTgt spid="11"/>
                                        </p:tgtEl>
                                      </p:cBhvr>
                                    </p:cmd>
                                  </p:childTnLst>
                                </p:cTn>
                              </p:par>
                              <p:par>
                                <p:cTn id="8" presetID="10" presetClass="entr" presetSubtype="0"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500"/>
                                        <p:tgtEl>
                                          <p:spTgt spid="4">
                                            <p:txEl>
                                              <p:pRg st="2" end="2"/>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xEl>
                                              <p:pRg st="4" end="4"/>
                                            </p:txEl>
                                          </p:spTgt>
                                        </p:tgtEl>
                                        <p:attrNameLst>
                                          <p:attrName>style.visibility</p:attrName>
                                        </p:attrNameLst>
                                      </p:cBhvr>
                                      <p:to>
                                        <p:strVal val="visible"/>
                                      </p:to>
                                    </p:set>
                                    <p:animEffect transition="in" filter="fade">
                                      <p:cBhvr>
                                        <p:cTn id="18" dur="500"/>
                                        <p:tgtEl>
                                          <p:spTgt spid="4">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22" presetClass="entr" presetSubtype="8" fill="hold" nodeType="withEffect">
                                  <p:stCondLst>
                                    <p:cond delay="30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8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B04DC2-7B3C-4249-E6C5-E1A0A284CD53}"/>
              </a:ext>
            </a:extLst>
          </p:cNvPr>
          <p:cNvSpPr/>
          <p:nvPr/>
        </p:nvSpPr>
        <p:spPr>
          <a:xfrm>
            <a:off x="484094" y="377153"/>
            <a:ext cx="11161111"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09" name="Title 1"/>
          <p:cNvSpPr>
            <a:spLocks noGrp="1"/>
          </p:cNvSpPr>
          <p:nvPr>
            <p:ph type="title"/>
          </p:nvPr>
        </p:nvSpPr>
        <p:spPr/>
        <p:txBody>
          <a:bodyPr>
            <a:normAutofit/>
          </a:bodyPr>
          <a:lstStyle/>
          <a:p>
            <a:r>
              <a:rPr lang="en-US" sz="3200" dirty="0">
                <a:ea typeface="Adobe Fan Heiti Std B"/>
                <a:cs typeface="Adobe Fan Heiti Std B"/>
              </a:rPr>
              <a:t>Objective of Financial Accounting</a:t>
            </a:r>
            <a:endParaRPr lang="en-IN" sz="3200" dirty="0">
              <a:ea typeface="Adobe Fan Heiti Std B"/>
              <a:cs typeface="Adobe Fan Heiti Std B"/>
            </a:endParaRPr>
          </a:p>
        </p:txBody>
      </p:sp>
      <p:sp>
        <p:nvSpPr>
          <p:cNvPr id="5" name="Content Placeholder 4"/>
          <p:cNvSpPr>
            <a:spLocks noGrp="1"/>
          </p:cNvSpPr>
          <p:nvPr>
            <p:ph idx="1"/>
          </p:nvPr>
        </p:nvSpPr>
        <p:spPr>
          <a:xfrm>
            <a:off x="2135560" y="1587502"/>
            <a:ext cx="8229600" cy="4793827"/>
          </a:xfrm>
        </p:spPr>
        <p:txBody>
          <a:bodyPr vert="horz" lIns="91440" tIns="45720" rIns="91440" bIns="0" rtlCol="0">
            <a:noAutofit/>
          </a:bodyPr>
          <a:lstStyle/>
          <a:p>
            <a:pPr>
              <a:buClr>
                <a:schemeClr val="tx1"/>
              </a:buClr>
            </a:pPr>
            <a:r>
              <a:rPr lang="en-US" sz="2400" b="1" dirty="0">
                <a:solidFill>
                  <a:srgbClr val="C00000"/>
                </a:solidFill>
              </a:rPr>
              <a:t>Primary objective of financial accounting</a:t>
            </a:r>
          </a:p>
          <a:p>
            <a:pPr lvl="1"/>
            <a:r>
              <a:rPr lang="en-US" dirty="0"/>
              <a:t>Provided information should be useful for decision making</a:t>
            </a:r>
          </a:p>
          <a:p>
            <a:pPr lvl="1"/>
            <a:r>
              <a:rPr lang="en-US" dirty="0"/>
              <a:t>Information should help investors and creditors evaluate the following characteristics of the enterprise’s future cash receipts and disbursements: </a:t>
            </a:r>
            <a:endParaRPr lang="en-US" dirty="0">
              <a:solidFill>
                <a:srgbClr val="0000FF"/>
              </a:solidFill>
            </a:endParaRPr>
          </a:p>
          <a:p>
            <a:pPr marL="1371600" lvl="2" indent="-457200">
              <a:buClr>
                <a:schemeClr val="tx1"/>
              </a:buClr>
              <a:buFont typeface="+mj-lt"/>
              <a:buAutoNum type="arabicPeriod"/>
              <a:tabLst>
                <a:tab pos="1311275" algn="l"/>
              </a:tabLst>
            </a:pPr>
            <a:r>
              <a:rPr lang="en-US" b="1" dirty="0">
                <a:solidFill>
                  <a:srgbClr val="C00000"/>
                </a:solidFill>
              </a:rPr>
              <a:t>Amounts</a:t>
            </a:r>
          </a:p>
          <a:p>
            <a:pPr marL="1371600" lvl="2" indent="-457200">
              <a:buClr>
                <a:schemeClr val="tx1"/>
              </a:buClr>
              <a:buFont typeface="+mj-lt"/>
              <a:buAutoNum type="arabicPeriod"/>
              <a:tabLst>
                <a:tab pos="1311275" algn="l"/>
              </a:tabLst>
            </a:pPr>
            <a:r>
              <a:rPr lang="en-US" b="1" dirty="0">
                <a:solidFill>
                  <a:srgbClr val="C00000"/>
                </a:solidFill>
              </a:rPr>
              <a:t>Timing</a:t>
            </a:r>
          </a:p>
          <a:p>
            <a:pPr marL="1371600" lvl="2" indent="-457200">
              <a:buClr>
                <a:schemeClr val="tx1"/>
              </a:buClr>
              <a:buFont typeface="+mj-lt"/>
              <a:buAutoNum type="arabicPeriod"/>
              <a:tabLst>
                <a:tab pos="1311275" algn="l"/>
              </a:tabLst>
            </a:pPr>
            <a:r>
              <a:rPr lang="en-US" b="1" dirty="0">
                <a:solidFill>
                  <a:srgbClr val="C00000"/>
                </a:solidFill>
              </a:rPr>
              <a:t>Uncertainty</a:t>
            </a:r>
          </a:p>
        </p:txBody>
      </p:sp>
      <p:sp>
        <p:nvSpPr>
          <p:cNvPr id="7" name="Slide Number Placeholder 5">
            <a:extLst>
              <a:ext uri="{FF2B5EF4-FFF2-40B4-BE49-F238E27FC236}">
                <a16:creationId xmlns:a16="http://schemas.microsoft.com/office/drawing/2014/main" id="{0E145B18-B704-5F41-8AE9-A447005FD2DC}"/>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11</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6" name="Ink 5">
                <a:extLst>
                  <a:ext uri="{FF2B5EF4-FFF2-40B4-BE49-F238E27FC236}">
                    <a16:creationId xmlns:a16="http://schemas.microsoft.com/office/drawing/2014/main" id="{8FF3329D-3BC3-5EE2-A28F-D2F2439612DD}"/>
                  </a:ext>
                </a:extLst>
              </p14:cNvPr>
              <p14:cNvContentPartPr/>
              <p14:nvPr>
                <p:extLst>
                  <p:ext uri="{42D2F446-02D8-4167-A562-619A0277C38B}">
                    <p15:isNarration xmlns:p15="http://schemas.microsoft.com/office/powerpoint/2012/main" val="1"/>
                  </p:ext>
                </p:extLst>
              </p14:nvPr>
            </p14:nvContentPartPr>
            <p14:xfrm>
              <a:off x="1557720" y="1362960"/>
              <a:ext cx="8763480" cy="3031560"/>
            </p14:xfrm>
          </p:contentPart>
        </mc:Choice>
        <mc:Fallback xmlns="">
          <p:pic>
            <p:nvPicPr>
              <p:cNvPr id="6" name="Ink 5">
                <a:extLst>
                  <a:ext uri="{FF2B5EF4-FFF2-40B4-BE49-F238E27FC236}">
                    <a16:creationId xmlns:a16="http://schemas.microsoft.com/office/drawing/2014/main" id="{8FF3329D-3BC3-5EE2-A28F-D2F2439612DD}"/>
                  </a:ext>
                </a:extLst>
              </p:cNvPr>
              <p:cNvPicPr>
                <a:picLocks noGrp="1" noRot="1" noChangeAspect="1" noMove="1" noResize="1" noEditPoints="1" noAdjustHandles="1" noChangeArrowheads="1" noChangeShapeType="1"/>
              </p:cNvPicPr>
              <p:nvPr/>
            </p:nvPicPr>
            <p:blipFill>
              <a:blip r:embed="rId6"/>
              <a:stretch>
                <a:fillRect/>
              </a:stretch>
            </p:blipFill>
            <p:spPr>
              <a:xfrm>
                <a:off x="1548360" y="1353600"/>
                <a:ext cx="8782200" cy="3050280"/>
              </a:xfrm>
              <a:prstGeom prst="rect">
                <a:avLst/>
              </a:prstGeom>
            </p:spPr>
          </p:pic>
        </mc:Fallback>
      </mc:AlternateContent>
    </p:spTree>
    <p:extLst>
      <p:ext uri="{BB962C8B-B14F-4D97-AF65-F5344CB8AC3E}">
        <p14:creationId xmlns:p14="http://schemas.microsoft.com/office/powerpoint/2010/main" val="2910990318"/>
      </p:ext>
    </p:extLst>
  </p:cSld>
  <p:clrMapOvr>
    <a:masterClrMapping/>
  </p:clrMapOvr>
  <mc:AlternateContent xmlns:mc="http://schemas.openxmlformats.org/markup-compatibility/2006" xmlns:p14="http://schemas.microsoft.com/office/powerpoint/2010/main">
    <mc:Choice Requires="p14">
      <p:transition spd="slow" p14:dur="2000" advTm="99903"/>
    </mc:Choice>
    <mc:Fallback xmlns="">
      <p:transition spd="slow" advTm="999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md type="call" cmd="playFrom(0.0)">
                                      <p:cBhvr>
                                        <p:cTn id="7" dur="1" fill="hold"/>
                                        <p:tgtEl>
                                          <p:spTgt spid="6"/>
                                        </p:tgtEl>
                                      </p:cBhvr>
                                    </p:cmd>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animEffect transition="in" filter="fade">
                                      <p:cBhvr>
                                        <p:cTn id="30"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67B4A55-6800-B269-7BC5-72C1A2224E59}"/>
              </a:ext>
            </a:extLst>
          </p:cNvPr>
          <p:cNvSpPr/>
          <p:nvPr/>
        </p:nvSpPr>
        <p:spPr>
          <a:xfrm>
            <a:off x="580914" y="377153"/>
            <a:ext cx="11064292"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09" name="Title 1"/>
          <p:cNvSpPr>
            <a:spLocks noGrp="1"/>
          </p:cNvSpPr>
          <p:nvPr>
            <p:ph type="title"/>
          </p:nvPr>
        </p:nvSpPr>
        <p:spPr/>
        <p:txBody>
          <a:bodyPr>
            <a:normAutofit/>
          </a:bodyPr>
          <a:lstStyle/>
          <a:p>
            <a:r>
              <a:rPr lang="en-US" sz="3200" dirty="0">
                <a:ea typeface="Adobe Fan Heiti Std B"/>
                <a:cs typeface="Adobe Fan Heiti Std B"/>
              </a:rPr>
              <a:t>Cash versus Accrual Accounting</a:t>
            </a:r>
            <a:endParaRPr lang="en-IN" sz="3200" dirty="0">
              <a:ea typeface="Adobe Fan Heiti Std B"/>
              <a:cs typeface="Adobe Fan Heiti Std B"/>
            </a:endParaRPr>
          </a:p>
        </p:txBody>
      </p:sp>
      <p:sp>
        <p:nvSpPr>
          <p:cNvPr id="5" name="Content Placeholder 4"/>
          <p:cNvSpPr>
            <a:spLocks noGrp="1"/>
          </p:cNvSpPr>
          <p:nvPr>
            <p:ph idx="1"/>
          </p:nvPr>
        </p:nvSpPr>
        <p:spPr/>
        <p:txBody>
          <a:bodyPr vert="horz" lIns="91440" tIns="45720" rIns="91440" bIns="0" rtlCol="0">
            <a:noAutofit/>
          </a:bodyPr>
          <a:lstStyle/>
          <a:p>
            <a:pPr marL="0" indent="0">
              <a:buNone/>
            </a:pPr>
            <a:r>
              <a:rPr lang="en-US" sz="2400" b="1" dirty="0">
                <a:solidFill>
                  <a:srgbClr val="C00000"/>
                </a:solidFill>
              </a:rPr>
              <a:t>Cash Basis Accounting</a:t>
            </a:r>
            <a:endParaRPr lang="en-US" sz="2400" dirty="0">
              <a:solidFill>
                <a:srgbClr val="C00000"/>
              </a:solidFill>
            </a:endParaRPr>
          </a:p>
          <a:p>
            <a:r>
              <a:rPr lang="en-US" sz="2400" dirty="0"/>
              <a:t>Measurement of </a:t>
            </a:r>
            <a:r>
              <a:rPr lang="en-US" sz="2400" b="1" dirty="0">
                <a:solidFill>
                  <a:srgbClr val="C00000"/>
                </a:solidFill>
              </a:rPr>
              <a:t>cash receipts </a:t>
            </a:r>
            <a:r>
              <a:rPr lang="en-US" sz="2400" dirty="0"/>
              <a:t>and </a:t>
            </a:r>
            <a:r>
              <a:rPr lang="en-US" sz="2400" b="1" dirty="0">
                <a:solidFill>
                  <a:srgbClr val="C00000"/>
                </a:solidFill>
              </a:rPr>
              <a:t>cash payments </a:t>
            </a:r>
            <a:r>
              <a:rPr lang="en-US" sz="2400" dirty="0"/>
              <a:t>from transactions related to providing goods and services</a:t>
            </a:r>
          </a:p>
          <a:p>
            <a:r>
              <a:rPr lang="en-US" sz="2400" dirty="0"/>
              <a:t>Difference is net operating cash flow</a:t>
            </a:r>
          </a:p>
          <a:p>
            <a:pPr marL="0" indent="0">
              <a:buNone/>
            </a:pPr>
            <a:r>
              <a:rPr lang="en-US" sz="2400" b="1" dirty="0">
                <a:solidFill>
                  <a:srgbClr val="C00000"/>
                </a:solidFill>
              </a:rPr>
              <a:t>Accrual Basis Accounting</a:t>
            </a:r>
            <a:endParaRPr lang="en-US" sz="2400" dirty="0">
              <a:solidFill>
                <a:srgbClr val="C00000"/>
              </a:solidFill>
            </a:endParaRPr>
          </a:p>
          <a:p>
            <a:r>
              <a:rPr lang="en-US" sz="2400" dirty="0"/>
              <a:t>Measurement of </a:t>
            </a:r>
            <a:r>
              <a:rPr lang="en-US" sz="2400" b="1" dirty="0">
                <a:solidFill>
                  <a:srgbClr val="C00000"/>
                </a:solidFill>
              </a:rPr>
              <a:t>revenues</a:t>
            </a:r>
            <a:r>
              <a:rPr lang="en-US" sz="2400" dirty="0"/>
              <a:t> and </a:t>
            </a:r>
            <a:r>
              <a:rPr lang="en-US" sz="2400" b="1" dirty="0">
                <a:solidFill>
                  <a:srgbClr val="C00000"/>
                </a:solidFill>
              </a:rPr>
              <a:t>expenses, </a:t>
            </a:r>
            <a:r>
              <a:rPr lang="en-US" sz="2400" b="1" i="1" u="sng" dirty="0">
                <a:solidFill>
                  <a:srgbClr val="C00000"/>
                </a:solidFill>
              </a:rPr>
              <a:t>regardless of when cash is received or paid</a:t>
            </a:r>
          </a:p>
          <a:p>
            <a:r>
              <a:rPr lang="en-US" sz="2400" dirty="0"/>
              <a:t>Difference is net income or net loss</a:t>
            </a:r>
          </a:p>
        </p:txBody>
      </p:sp>
      <p:sp>
        <p:nvSpPr>
          <p:cNvPr id="6" name="Slide Number Placeholder 5">
            <a:extLst>
              <a:ext uri="{FF2B5EF4-FFF2-40B4-BE49-F238E27FC236}">
                <a16:creationId xmlns:a16="http://schemas.microsoft.com/office/drawing/2014/main" id="{3CC4B3FA-09BE-BF49-AEC2-EA6912AFB2F5}"/>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12</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9" name="Ink 8">
                <a:extLst>
                  <a:ext uri="{FF2B5EF4-FFF2-40B4-BE49-F238E27FC236}">
                    <a16:creationId xmlns:a16="http://schemas.microsoft.com/office/drawing/2014/main" id="{E2E78F3D-A21A-3F79-2007-9840943927CD}"/>
                  </a:ext>
                </a:extLst>
              </p14:cNvPr>
              <p14:cNvContentPartPr/>
              <p14:nvPr>
                <p:extLst>
                  <p:ext uri="{42D2F446-02D8-4167-A562-619A0277C38B}">
                    <p15:isNarration xmlns:p15="http://schemas.microsoft.com/office/powerpoint/2012/main" val="1"/>
                  </p:ext>
                </p:extLst>
              </p14:nvPr>
            </p14:nvContentPartPr>
            <p14:xfrm>
              <a:off x="1058400" y="1286280"/>
              <a:ext cx="5037840" cy="2346840"/>
            </p14:xfrm>
          </p:contentPart>
        </mc:Choice>
        <mc:Fallback xmlns="">
          <p:pic>
            <p:nvPicPr>
              <p:cNvPr id="9" name="Ink 8">
                <a:extLst>
                  <a:ext uri="{FF2B5EF4-FFF2-40B4-BE49-F238E27FC236}">
                    <a16:creationId xmlns:a16="http://schemas.microsoft.com/office/drawing/2014/main" id="{E2E78F3D-A21A-3F79-2007-9840943927CD}"/>
                  </a:ext>
                </a:extLst>
              </p:cNvPr>
              <p:cNvPicPr>
                <a:picLocks noGrp="1" noRot="1" noChangeAspect="1" noMove="1" noResize="1" noEditPoints="1" noAdjustHandles="1" noChangeArrowheads="1" noChangeShapeType="1"/>
              </p:cNvPicPr>
              <p:nvPr/>
            </p:nvPicPr>
            <p:blipFill>
              <a:blip r:embed="rId6"/>
              <a:stretch>
                <a:fillRect/>
              </a:stretch>
            </p:blipFill>
            <p:spPr>
              <a:xfrm>
                <a:off x="1049040" y="1276920"/>
                <a:ext cx="5056560" cy="2365560"/>
              </a:xfrm>
              <a:prstGeom prst="rect">
                <a:avLst/>
              </a:prstGeom>
            </p:spPr>
          </p:pic>
        </mc:Fallback>
      </mc:AlternateContent>
    </p:spTree>
    <p:extLst>
      <p:ext uri="{BB962C8B-B14F-4D97-AF65-F5344CB8AC3E}">
        <p14:creationId xmlns:p14="http://schemas.microsoft.com/office/powerpoint/2010/main" val="4061788389"/>
      </p:ext>
    </p:extLst>
  </p:cSld>
  <p:clrMapOvr>
    <a:masterClrMapping/>
  </p:clrMapOvr>
  <mc:AlternateContent xmlns:mc="http://schemas.openxmlformats.org/markup-compatibility/2006" xmlns:p14="http://schemas.microsoft.com/office/powerpoint/2010/main">
    <mc:Choice Requires="p14">
      <p:transition spd="slow" p14:dur="2000" advTm="98278"/>
    </mc:Choice>
    <mc:Fallback xmlns="">
      <p:transition spd="slow" advTm="982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md type="call" cmd="playFrom(0.0)">
                                      <p:cBhvr>
                                        <p:cTn id="7" dur="1" fill="hold"/>
                                        <p:tgtEl>
                                          <p:spTgt spid="9"/>
                                        </p:tgtEl>
                                      </p:cBhvr>
                                    </p:cmd>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500"/>
                                        <p:tgtEl>
                                          <p:spTgt spid="5">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DDFFEF-F56C-731A-5465-687C4B701BCC}"/>
              </a:ext>
            </a:extLst>
          </p:cNvPr>
          <p:cNvSpPr/>
          <p:nvPr/>
        </p:nvSpPr>
        <p:spPr>
          <a:xfrm>
            <a:off x="484094" y="377153"/>
            <a:ext cx="11161111"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Cash Basis Example</a:t>
            </a:r>
          </a:p>
        </p:txBody>
      </p:sp>
      <p:sp>
        <p:nvSpPr>
          <p:cNvPr id="3" name="Content Placeholder 2"/>
          <p:cNvSpPr>
            <a:spLocks noGrp="1"/>
          </p:cNvSpPr>
          <p:nvPr>
            <p:ph idx="1"/>
          </p:nvPr>
        </p:nvSpPr>
        <p:spPr>
          <a:xfrm>
            <a:off x="2217042" y="1379954"/>
            <a:ext cx="8229600" cy="4525963"/>
          </a:xfrm>
        </p:spPr>
        <p:txBody>
          <a:bodyPr>
            <a:normAutofit/>
          </a:bodyPr>
          <a:lstStyle/>
          <a:p>
            <a:r>
              <a:rPr lang="en-US" sz="2400" dirty="0"/>
              <a:t>Carter Company paid $60,000 for 3 years’ rent at the beginning of year 1</a:t>
            </a:r>
          </a:p>
          <a:p>
            <a:pPr lvl="1"/>
            <a:r>
              <a:rPr lang="en-US" dirty="0"/>
              <a:t>Under cash basis accounting, the rent payment is shown when paid</a:t>
            </a:r>
          </a:p>
        </p:txBody>
      </p:sp>
      <p:graphicFrame>
        <p:nvGraphicFramePr>
          <p:cNvPr id="9" name="Table 8"/>
          <p:cNvGraphicFramePr>
            <a:graphicFrameLocks noGrp="1"/>
          </p:cNvGraphicFramePr>
          <p:nvPr/>
        </p:nvGraphicFramePr>
        <p:xfrm>
          <a:off x="2711625" y="3356992"/>
          <a:ext cx="7233321" cy="2743200"/>
        </p:xfrm>
        <a:graphic>
          <a:graphicData uri="http://schemas.openxmlformats.org/drawingml/2006/table">
            <a:tbl>
              <a:tblPr firstRow="1" bandRow="1">
                <a:tableStyleId>{5C22544A-7EE6-4342-B048-85BDC9FD1C3A}</a:tableStyleId>
              </a:tblPr>
              <a:tblGrid>
                <a:gridCol w="3372521">
                  <a:extLst>
                    <a:ext uri="{9D8B030D-6E8A-4147-A177-3AD203B41FA5}">
                      <a16:colId xmlns:a16="http://schemas.microsoft.com/office/drawing/2014/main" val="20000"/>
                    </a:ext>
                  </a:extLst>
                </a:gridCol>
                <a:gridCol w="1059628">
                  <a:extLst>
                    <a:ext uri="{9D8B030D-6E8A-4147-A177-3AD203B41FA5}">
                      <a16:colId xmlns:a16="http://schemas.microsoft.com/office/drawing/2014/main" val="20001"/>
                    </a:ext>
                  </a:extLst>
                </a:gridCol>
                <a:gridCol w="935916">
                  <a:extLst>
                    <a:ext uri="{9D8B030D-6E8A-4147-A177-3AD203B41FA5}">
                      <a16:colId xmlns:a16="http://schemas.microsoft.com/office/drawing/2014/main" val="20002"/>
                    </a:ext>
                  </a:extLst>
                </a:gridCol>
                <a:gridCol w="882127">
                  <a:extLst>
                    <a:ext uri="{9D8B030D-6E8A-4147-A177-3AD203B41FA5}">
                      <a16:colId xmlns:a16="http://schemas.microsoft.com/office/drawing/2014/main" val="20003"/>
                    </a:ext>
                  </a:extLst>
                </a:gridCol>
                <a:gridCol w="983129">
                  <a:extLst>
                    <a:ext uri="{9D8B030D-6E8A-4147-A177-3AD203B41FA5}">
                      <a16:colId xmlns:a16="http://schemas.microsoft.com/office/drawing/2014/main" val="20004"/>
                    </a:ext>
                  </a:extLst>
                </a:gridCol>
              </a:tblGrid>
              <a:tr h="216024">
                <a:tc>
                  <a:txBody>
                    <a:bodyPr/>
                    <a:lstStyle/>
                    <a:p>
                      <a:endParaRPr lang="en-US" sz="1400" dirty="0"/>
                    </a:p>
                  </a:txBody>
                  <a:tcPr>
                    <a:lnL w="19050" cap="flat" cmpd="sng" algn="ctr">
                      <a:solidFill>
                        <a:srgbClr val="F79646"/>
                      </a:solidFill>
                      <a:prstDash val="solid"/>
                      <a:round/>
                      <a:headEnd type="none" w="med" len="med"/>
                      <a:tailEnd type="none" w="med" len="med"/>
                    </a:lnL>
                    <a:lnR w="12700" cmpd="sng">
                      <a:noFill/>
                    </a:lnR>
                    <a:lnT w="19050" cap="flat" cmpd="sng" algn="ctr">
                      <a:solidFill>
                        <a:srgbClr val="F7964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solidFill>
                            <a:schemeClr val="tx1"/>
                          </a:solidFill>
                        </a:rPr>
                        <a:t>Year</a:t>
                      </a:r>
                      <a:r>
                        <a:rPr lang="en-US" sz="1400" baseline="0" dirty="0">
                          <a:solidFill>
                            <a:schemeClr val="tx1"/>
                          </a:solidFill>
                        </a:rPr>
                        <a:t> 1</a:t>
                      </a:r>
                      <a:endParaRPr lang="en-US" sz="1400" dirty="0">
                        <a:solidFill>
                          <a:schemeClr val="tx1"/>
                        </a:solidFill>
                      </a:endParaRPr>
                    </a:p>
                  </a:txBody>
                  <a:tcPr>
                    <a:lnL w="12700" cmpd="sng">
                      <a:noFill/>
                    </a:lnL>
                    <a:lnR w="12700" cmpd="sng">
                      <a:noFill/>
                    </a:lnR>
                    <a:lnT w="19050" cap="flat" cmpd="sng" algn="ctr">
                      <a:solidFill>
                        <a:srgbClr val="F7964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solidFill>
                            <a:schemeClr val="tx1"/>
                          </a:solidFill>
                        </a:rPr>
                        <a:t>Year 2</a:t>
                      </a:r>
                    </a:p>
                  </a:txBody>
                  <a:tcPr>
                    <a:lnL w="12700" cmpd="sng">
                      <a:noFill/>
                    </a:lnL>
                    <a:lnR w="12700" cmpd="sng">
                      <a:noFill/>
                    </a:lnR>
                    <a:lnT w="19050" cap="flat" cmpd="sng" algn="ctr">
                      <a:solidFill>
                        <a:srgbClr val="F7964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solidFill>
                            <a:schemeClr val="tx1"/>
                          </a:solidFill>
                        </a:rPr>
                        <a:t>Year 3</a:t>
                      </a:r>
                    </a:p>
                  </a:txBody>
                  <a:tcPr>
                    <a:lnL w="12700" cmpd="sng">
                      <a:noFill/>
                    </a:lnL>
                    <a:lnR w="12700" cmpd="sng">
                      <a:noFill/>
                    </a:lnR>
                    <a:lnT w="19050" cap="flat" cmpd="sng" algn="ctr">
                      <a:solidFill>
                        <a:srgbClr val="F7964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solidFill>
                            <a:schemeClr val="tx1"/>
                          </a:solidFill>
                        </a:rPr>
                        <a:t>Total</a:t>
                      </a:r>
                    </a:p>
                  </a:txBody>
                  <a:tcPr>
                    <a:lnL w="12700" cmpd="sng">
                      <a:noFill/>
                    </a:lnL>
                    <a:lnR w="19050" cap="flat" cmpd="sng" algn="ctr">
                      <a:solidFill>
                        <a:srgbClr val="F79646"/>
                      </a:solidFill>
                      <a:prstDash val="solid"/>
                      <a:round/>
                      <a:headEnd type="none" w="med" len="med"/>
                      <a:tailEnd type="none" w="med" len="med"/>
                    </a:lnR>
                    <a:lnT w="19050" cap="flat" cmpd="sng" algn="ctr">
                      <a:solidFill>
                        <a:srgbClr val="F7964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0"/>
                  </a:ext>
                </a:extLst>
              </a:tr>
              <a:tr h="271264">
                <a:tc>
                  <a:txBody>
                    <a:bodyPr/>
                    <a:lstStyle/>
                    <a:p>
                      <a:r>
                        <a:rPr lang="en-US" sz="1400" dirty="0"/>
                        <a:t>Sales (on credit)</a:t>
                      </a:r>
                    </a:p>
                  </a:txBody>
                  <a:tcPr>
                    <a:lnL w="19050" cap="flat" cmpd="sng" algn="ctr">
                      <a:solidFill>
                        <a:srgbClr val="F79646"/>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algn="r"/>
                      <a:r>
                        <a:rPr lang="en-US" sz="1400" u="dbl" baseline="0" dirty="0"/>
                        <a:t>$100,000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dbl" baseline="0" dirty="0"/>
                        <a:t>$100,000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dbl" baseline="0" dirty="0"/>
                        <a:t>$100,000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dbl" baseline="0" dirty="0"/>
                        <a:t>$300,000</a:t>
                      </a:r>
                    </a:p>
                  </a:txBody>
                  <a:tcPr>
                    <a:lnL w="12700" cmpd="sng">
                      <a:noFill/>
                    </a:lnL>
                    <a:lnR w="19050" cap="flat" cmpd="sng" algn="ctr">
                      <a:solidFill>
                        <a:srgbClr val="F7964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191148">
                <a:tc>
                  <a:txBody>
                    <a:bodyPr/>
                    <a:lstStyle/>
                    <a:p>
                      <a:r>
                        <a:rPr lang="en-US" sz="1400" b="1" dirty="0"/>
                        <a:t>Net Operating Cash Flows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276014">
                <a:tc>
                  <a:txBody>
                    <a:bodyPr/>
                    <a:lstStyle/>
                    <a:p>
                      <a:r>
                        <a:rPr lang="en-US" sz="1400" dirty="0"/>
                        <a:t>Cash receipts</a:t>
                      </a:r>
                      <a:r>
                        <a:rPr lang="en-US" sz="1400" baseline="0" dirty="0"/>
                        <a:t> from customers</a:t>
                      </a:r>
                      <a:endParaRPr lang="en-US" sz="1400" dirty="0"/>
                    </a:p>
                  </a:txBody>
                  <a:tcPr>
                    <a:lnL w="1905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  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$125,000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a:t>$125,000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$300,000</a:t>
                      </a:r>
                    </a:p>
                  </a:txBody>
                  <a:tcPr>
                    <a:lnL w="12700" cmpd="sng">
                      <a:noFill/>
                    </a:lnL>
                    <a:lnR w="1905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r h="0">
                <a:tc>
                  <a:txBody>
                    <a:bodyPr/>
                    <a:lstStyle/>
                    <a:p>
                      <a:r>
                        <a:rPr lang="en-US" sz="1400" dirty="0"/>
                        <a:t>Cash disbursements:</a:t>
                      </a:r>
                    </a:p>
                  </a:txBody>
                  <a:tcPr>
                    <a:lnL w="1905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905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4"/>
                  </a:ext>
                </a:extLst>
              </a:tr>
              <a:tr h="182183">
                <a:tc>
                  <a:txBody>
                    <a:bodyPr/>
                    <a:lstStyle/>
                    <a:p>
                      <a:r>
                        <a:rPr lang="en-US" sz="1400" dirty="0"/>
                        <a:t>    Prepayment</a:t>
                      </a:r>
                      <a:r>
                        <a:rPr lang="en-US" sz="1400" baseline="0" dirty="0"/>
                        <a:t> of three years’ rent</a:t>
                      </a:r>
                      <a:endParaRPr lang="en-US" sz="1400" dirty="0"/>
                    </a:p>
                  </a:txBody>
                  <a:tcPr>
                    <a:lnL w="1905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(60,000)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(60,000)</a:t>
                      </a:r>
                    </a:p>
                  </a:txBody>
                  <a:tcPr>
                    <a:lnL w="12700" cmpd="sng">
                      <a:noFill/>
                    </a:lnL>
                    <a:lnR w="1905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5"/>
                  </a:ext>
                </a:extLst>
              </a:tr>
              <a:tr h="0">
                <a:tc>
                  <a:txBody>
                    <a:bodyPr/>
                    <a:lstStyle/>
                    <a:p>
                      <a:r>
                        <a:rPr lang="en-US" sz="1400" dirty="0"/>
                        <a:t>    Salaries to employees</a:t>
                      </a:r>
                    </a:p>
                  </a:txBody>
                  <a:tcPr>
                    <a:lnL w="1905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a:t>(50,000)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a:t>(50,000)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dirty="0"/>
                        <a:t>(150,000)</a:t>
                      </a:r>
                    </a:p>
                  </a:txBody>
                  <a:tcPr>
                    <a:lnL w="12700" cmpd="sng">
                      <a:noFill/>
                    </a:lnL>
                    <a:lnR w="1905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6"/>
                  </a:ext>
                </a:extLst>
              </a:tr>
              <a:tr h="0">
                <a:tc>
                  <a:txBody>
                    <a:bodyPr/>
                    <a:lstStyle/>
                    <a:p>
                      <a:r>
                        <a:rPr lang="en-US" sz="1400" dirty="0"/>
                        <a:t>    Utilities</a:t>
                      </a:r>
                    </a:p>
                  </a:txBody>
                  <a:tcPr>
                    <a:lnL w="1905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(5,000)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(15,000)</a:t>
                      </a: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(10,000)</a:t>
                      </a: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(30,000)</a:t>
                      </a:r>
                      <a:endParaRPr lang="en-US" sz="1400" dirty="0"/>
                    </a:p>
                  </a:txBody>
                  <a:tcPr>
                    <a:lnL w="12700" cmpd="sng">
                      <a:noFill/>
                    </a:lnL>
                    <a:lnR w="1905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7"/>
                  </a:ext>
                </a:extLst>
              </a:tr>
              <a:tr h="0">
                <a:tc>
                  <a:txBody>
                    <a:bodyPr/>
                    <a:lstStyle/>
                    <a:p>
                      <a:r>
                        <a:rPr lang="en-US" sz="1400" dirty="0"/>
                        <a:t>Net operating</a:t>
                      </a:r>
                      <a:r>
                        <a:rPr lang="en-US" sz="1400" baseline="0" dirty="0"/>
                        <a:t> cash flow</a:t>
                      </a:r>
                      <a:endParaRPr lang="en-US" sz="1400" dirty="0"/>
                    </a:p>
                  </a:txBody>
                  <a:tcPr>
                    <a:lnL w="19050" cap="flat" cmpd="sng" algn="ctr">
                      <a:solidFill>
                        <a:srgbClr val="F79646"/>
                      </a:solidFill>
                      <a:prstDash val="solid"/>
                      <a:round/>
                      <a:headEnd type="none" w="med" len="med"/>
                      <a:tailEnd type="none" w="med" len="med"/>
                    </a:lnL>
                    <a:lnR w="12700" cmpd="sng">
                      <a:noFill/>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u="sng" baseline="0" dirty="0">
                          <a:solidFill>
                            <a:srgbClr val="C00000"/>
                          </a:solidFill>
                          <a:uFill>
                            <a:solidFill>
                              <a:schemeClr val="tx1"/>
                            </a:solidFill>
                          </a:uFill>
                        </a:rPr>
                        <a:t>   $ (65,000)</a:t>
                      </a:r>
                    </a:p>
                  </a:txBody>
                  <a:tcPr>
                    <a:lnL w="12700" cmpd="sng">
                      <a:noFill/>
                    </a:lnL>
                    <a:lnR w="12700" cmpd="sng">
                      <a:noFill/>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a:t>
                      </a:r>
                      <a:r>
                        <a:rPr lang="en-US" sz="1400" u="sng" baseline="0" dirty="0"/>
                        <a:t> 60,000</a:t>
                      </a:r>
                      <a:endParaRPr lang="en-US" sz="1400" u="sng" dirty="0"/>
                    </a:p>
                  </a:txBody>
                  <a:tcPr>
                    <a:lnL w="12700" cmpd="sng">
                      <a:noFill/>
                    </a:lnL>
                    <a:lnR w="12700" cmpd="sng">
                      <a:noFill/>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65,000</a:t>
                      </a:r>
                    </a:p>
                  </a:txBody>
                  <a:tcPr>
                    <a:lnL w="12700" cmpd="sng">
                      <a:noFill/>
                    </a:lnL>
                    <a:lnR w="12700" cmpd="sng">
                      <a:noFill/>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u="sng" baseline="0" dirty="0">
                          <a:solidFill>
                            <a:srgbClr val="C00000"/>
                          </a:solidFill>
                          <a:uFill>
                            <a:solidFill>
                              <a:schemeClr val="tx1"/>
                            </a:solidFill>
                          </a:uFill>
                        </a:rPr>
                        <a:t> $ 60,000</a:t>
                      </a:r>
                      <a:endParaRPr lang="en-US" sz="1400" dirty="0"/>
                    </a:p>
                  </a:txBody>
                  <a:tcPr>
                    <a:lnL w="12700" cmpd="sng">
                      <a:noFill/>
                    </a:lnL>
                    <a:lnR w="19050" cap="flat" cmpd="sng" algn="ctr">
                      <a:solidFill>
                        <a:srgbClr val="F79646"/>
                      </a:solidFill>
                      <a:prstDash val="solid"/>
                      <a:round/>
                      <a:headEnd type="none" w="med" len="med"/>
                      <a:tailEnd type="none" w="med" len="med"/>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8"/>
                  </a:ext>
                </a:extLst>
              </a:tr>
            </a:tbl>
          </a:graphicData>
        </a:graphic>
      </p:graphicFrame>
      <p:sp>
        <p:nvSpPr>
          <p:cNvPr id="5" name="Rectangle 4"/>
          <p:cNvSpPr/>
          <p:nvPr/>
        </p:nvSpPr>
        <p:spPr>
          <a:xfrm>
            <a:off x="2744146" y="4908080"/>
            <a:ext cx="7200799" cy="288032"/>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Slide Number Placeholder 5">
            <a:extLst>
              <a:ext uri="{FF2B5EF4-FFF2-40B4-BE49-F238E27FC236}">
                <a16:creationId xmlns:a16="http://schemas.microsoft.com/office/drawing/2014/main" id="{C5AFCCC3-9DA1-C34B-B9EC-68EC2F615E3E}"/>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13</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1" name="Ink 10">
                <a:extLst>
                  <a:ext uri="{FF2B5EF4-FFF2-40B4-BE49-F238E27FC236}">
                    <a16:creationId xmlns:a16="http://schemas.microsoft.com/office/drawing/2014/main" id="{3DA9C2B8-5F89-4DDF-7B91-263F394B9D86}"/>
                  </a:ext>
                </a:extLst>
              </p14:cNvPr>
              <p14:cNvContentPartPr/>
              <p14:nvPr>
                <p:extLst>
                  <p:ext uri="{42D2F446-02D8-4167-A562-619A0277C38B}">
                    <p15:isNarration xmlns:p15="http://schemas.microsoft.com/office/powerpoint/2012/main" val="1"/>
                  </p:ext>
                </p:extLst>
              </p14:nvPr>
            </p14:nvContentPartPr>
            <p14:xfrm>
              <a:off x="4317840" y="1811880"/>
              <a:ext cx="2913120" cy="3362040"/>
            </p14:xfrm>
          </p:contentPart>
        </mc:Choice>
        <mc:Fallback xmlns="">
          <p:pic>
            <p:nvPicPr>
              <p:cNvPr id="11" name="Ink 10">
                <a:extLst>
                  <a:ext uri="{FF2B5EF4-FFF2-40B4-BE49-F238E27FC236}">
                    <a16:creationId xmlns:a16="http://schemas.microsoft.com/office/drawing/2014/main" id="{3DA9C2B8-5F89-4DDF-7B91-263F394B9D86}"/>
                  </a:ext>
                </a:extLst>
              </p:cNvPr>
              <p:cNvPicPr>
                <a:picLocks noGrp="1" noRot="1" noChangeAspect="1" noMove="1" noResize="1" noEditPoints="1" noAdjustHandles="1" noChangeArrowheads="1" noChangeShapeType="1"/>
              </p:cNvPicPr>
              <p:nvPr/>
            </p:nvPicPr>
            <p:blipFill>
              <a:blip r:embed="rId7"/>
              <a:stretch>
                <a:fillRect/>
              </a:stretch>
            </p:blipFill>
            <p:spPr>
              <a:xfrm>
                <a:off x="4308480" y="1802520"/>
                <a:ext cx="2931840" cy="3380760"/>
              </a:xfrm>
              <a:prstGeom prst="rect">
                <a:avLst/>
              </a:prstGeom>
            </p:spPr>
          </p:pic>
        </mc:Fallback>
      </mc:AlternateContent>
    </p:spTree>
    <p:custDataLst>
      <p:tags r:id="rId1"/>
    </p:custDataLst>
    <p:extLst>
      <p:ext uri="{BB962C8B-B14F-4D97-AF65-F5344CB8AC3E}">
        <p14:creationId xmlns:p14="http://schemas.microsoft.com/office/powerpoint/2010/main" val="1294608844"/>
      </p:ext>
    </p:extLst>
  </p:cSld>
  <p:clrMapOvr>
    <a:masterClrMapping/>
  </p:clrMapOvr>
  <mc:AlternateContent xmlns:mc="http://schemas.openxmlformats.org/markup-compatibility/2006" xmlns:p14="http://schemas.microsoft.com/office/powerpoint/2010/main">
    <mc:Choice Requires="p14">
      <p:transition spd="slow" p14:dur="2000" advTm="30104"/>
    </mc:Choice>
    <mc:Fallback xmlns="">
      <p:transition spd="slow" advTm="30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md type="call" cmd="playFrom(0.0)">
                                      <p:cBhvr>
                                        <p:cTn id="7" dur="1" fill="hold"/>
                                        <p:tgtEl>
                                          <p:spTgt spid="11"/>
                                        </p:tgtEl>
                                      </p:cBhvr>
                                    </p:cmd>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D95D04-D004-D706-9DF2-D78D4B54770A}"/>
              </a:ext>
            </a:extLst>
          </p:cNvPr>
          <p:cNvSpPr/>
          <p:nvPr/>
        </p:nvSpPr>
        <p:spPr>
          <a:xfrm>
            <a:off x="398034" y="377153"/>
            <a:ext cx="11247172"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Accrual Basis Example</a:t>
            </a:r>
          </a:p>
        </p:txBody>
      </p:sp>
      <p:sp>
        <p:nvSpPr>
          <p:cNvPr id="3" name="Content Placeholder 2"/>
          <p:cNvSpPr>
            <a:spLocks noGrp="1"/>
          </p:cNvSpPr>
          <p:nvPr>
            <p:ph idx="1"/>
          </p:nvPr>
        </p:nvSpPr>
        <p:spPr>
          <a:xfrm>
            <a:off x="2135560" y="1371743"/>
            <a:ext cx="8229600" cy="4525963"/>
          </a:xfrm>
        </p:spPr>
        <p:txBody>
          <a:bodyPr/>
          <a:lstStyle/>
          <a:p>
            <a:r>
              <a:rPr lang="en-US" sz="2400" dirty="0"/>
              <a:t>Carter Company paid $60,000 for 3 years’ rent at the beginning of year 1</a:t>
            </a:r>
          </a:p>
          <a:p>
            <a:pPr lvl="1"/>
            <a:r>
              <a:rPr lang="en-US" dirty="0"/>
              <a:t>Under accrual basis accounting, rent is recognized as an expense all three years even though it was paid in year 1</a:t>
            </a:r>
          </a:p>
        </p:txBody>
      </p:sp>
      <p:graphicFrame>
        <p:nvGraphicFramePr>
          <p:cNvPr id="10" name="Table 9"/>
          <p:cNvGraphicFramePr>
            <a:graphicFrameLocks noGrp="1"/>
          </p:cNvGraphicFramePr>
          <p:nvPr/>
        </p:nvGraphicFramePr>
        <p:xfrm>
          <a:off x="2711625" y="3284984"/>
          <a:ext cx="7233321" cy="3088640"/>
        </p:xfrm>
        <a:graphic>
          <a:graphicData uri="http://schemas.openxmlformats.org/drawingml/2006/table">
            <a:tbl>
              <a:tblPr firstRow="1" bandRow="1">
                <a:tableStyleId>{5C22544A-7EE6-4342-B048-85BDC9FD1C3A}</a:tableStyleId>
              </a:tblPr>
              <a:tblGrid>
                <a:gridCol w="3372521">
                  <a:extLst>
                    <a:ext uri="{9D8B030D-6E8A-4147-A177-3AD203B41FA5}">
                      <a16:colId xmlns:a16="http://schemas.microsoft.com/office/drawing/2014/main" val="20000"/>
                    </a:ext>
                  </a:extLst>
                </a:gridCol>
                <a:gridCol w="1059628">
                  <a:extLst>
                    <a:ext uri="{9D8B030D-6E8A-4147-A177-3AD203B41FA5}">
                      <a16:colId xmlns:a16="http://schemas.microsoft.com/office/drawing/2014/main" val="20001"/>
                    </a:ext>
                  </a:extLst>
                </a:gridCol>
                <a:gridCol w="935916">
                  <a:extLst>
                    <a:ext uri="{9D8B030D-6E8A-4147-A177-3AD203B41FA5}">
                      <a16:colId xmlns:a16="http://schemas.microsoft.com/office/drawing/2014/main" val="20002"/>
                    </a:ext>
                  </a:extLst>
                </a:gridCol>
                <a:gridCol w="882127">
                  <a:extLst>
                    <a:ext uri="{9D8B030D-6E8A-4147-A177-3AD203B41FA5}">
                      <a16:colId xmlns:a16="http://schemas.microsoft.com/office/drawing/2014/main" val="20003"/>
                    </a:ext>
                  </a:extLst>
                </a:gridCol>
                <a:gridCol w="983129">
                  <a:extLst>
                    <a:ext uri="{9D8B030D-6E8A-4147-A177-3AD203B41FA5}">
                      <a16:colId xmlns:a16="http://schemas.microsoft.com/office/drawing/2014/main" val="20004"/>
                    </a:ext>
                  </a:extLst>
                </a:gridCol>
              </a:tblGrid>
              <a:tr h="370840">
                <a:tc gridSpan="5">
                  <a:txBody>
                    <a:bodyPr/>
                    <a:lstStyle/>
                    <a:p>
                      <a:pPr algn="ctr"/>
                      <a:r>
                        <a:rPr lang="en-US" sz="1400" dirty="0">
                          <a:solidFill>
                            <a:schemeClr val="tx1"/>
                          </a:solidFill>
                        </a:rPr>
                        <a:t>CARTER</a:t>
                      </a:r>
                      <a:r>
                        <a:rPr lang="en-US" sz="1400" baseline="0" dirty="0">
                          <a:solidFill>
                            <a:schemeClr val="tx1"/>
                          </a:solidFill>
                        </a:rPr>
                        <a:t> COMPANY</a:t>
                      </a:r>
                    </a:p>
                    <a:p>
                      <a:pPr algn="ctr"/>
                      <a:r>
                        <a:rPr lang="en-US" sz="1400" baseline="0" dirty="0">
                          <a:solidFill>
                            <a:schemeClr val="tx1"/>
                          </a:solidFill>
                        </a:rPr>
                        <a:t>Income Statements</a:t>
                      </a:r>
                      <a:endParaRPr lang="en-US" sz="1400" dirty="0">
                        <a:solidFill>
                          <a:schemeClr val="tx1"/>
                        </a:solidFill>
                      </a:endParaRPr>
                    </a:p>
                  </a:txBody>
                  <a:tcPr>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hMerge="1">
                  <a:txBody>
                    <a:bodyPr/>
                    <a:lstStyle/>
                    <a:p>
                      <a:pPr algn="r"/>
                      <a:endParaRPr lang="en-US" sz="1400" dirty="0">
                        <a:solidFill>
                          <a:schemeClr val="tx1"/>
                        </a:solidFill>
                      </a:endParaRPr>
                    </a:p>
                  </a:txBody>
                  <a:tcPr>
                    <a:lnL w="12700" cmpd="sng">
                      <a:noFill/>
                    </a:lnL>
                    <a:lnR w="12700" cmpd="sng">
                      <a:noFill/>
                    </a:lnR>
                    <a:lnT w="12700" cap="flat" cmpd="sng" algn="ctr">
                      <a:solidFill>
                        <a:schemeClr val="accent4"/>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C3"/>
                    </a:solidFill>
                  </a:tcPr>
                </a:tc>
                <a:tc hMerge="1">
                  <a:txBody>
                    <a:bodyPr/>
                    <a:lstStyle/>
                    <a:p>
                      <a:pPr algn="r"/>
                      <a:endParaRPr lang="en-US" sz="1400" dirty="0">
                        <a:solidFill>
                          <a:schemeClr val="tx1"/>
                        </a:solidFill>
                      </a:endParaRPr>
                    </a:p>
                  </a:txBody>
                  <a:tcPr>
                    <a:lnL w="12700" cmpd="sng">
                      <a:noFill/>
                    </a:lnL>
                    <a:lnR w="12700" cmpd="sng">
                      <a:noFill/>
                    </a:lnR>
                    <a:lnT w="12700" cap="flat" cmpd="sng" algn="ctr">
                      <a:solidFill>
                        <a:schemeClr val="accent4"/>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C3"/>
                    </a:solidFill>
                  </a:tcPr>
                </a:tc>
                <a:tc hMerge="1">
                  <a:txBody>
                    <a:bodyPr/>
                    <a:lstStyle/>
                    <a:p>
                      <a:pPr algn="r"/>
                      <a:endParaRPr lang="en-US" sz="1400" dirty="0">
                        <a:solidFill>
                          <a:schemeClr val="tx1"/>
                        </a:solidFill>
                      </a:endParaRPr>
                    </a:p>
                  </a:txBody>
                  <a:tcPr>
                    <a:lnL w="12700" cmpd="sng">
                      <a:noFill/>
                    </a:lnL>
                    <a:lnR w="12700" cmpd="sng">
                      <a:noFill/>
                    </a:lnR>
                    <a:lnT w="12700" cap="flat" cmpd="sng" algn="ctr">
                      <a:solidFill>
                        <a:schemeClr val="accent4"/>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C3"/>
                    </a:solidFill>
                  </a:tcPr>
                </a:tc>
                <a:tc hMerge="1">
                  <a:txBody>
                    <a:bodyPr/>
                    <a:lstStyle/>
                    <a:p>
                      <a:pPr algn="r"/>
                      <a:endParaRPr lang="en-US" sz="1400" dirty="0">
                        <a:solidFill>
                          <a:schemeClr val="tx1"/>
                        </a:solidFill>
                      </a:endParaRPr>
                    </a:p>
                  </a:txBody>
                  <a:tcPr>
                    <a:lnL w="12700" cmpd="sng">
                      <a:noFill/>
                    </a:lnL>
                    <a:lnR w="12700" cap="flat" cmpd="sng" algn="ctr">
                      <a:solidFill>
                        <a:schemeClr val="accent4"/>
                      </a:solid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C3"/>
                    </a:solidFill>
                  </a:tcPr>
                </a:tc>
                <a:extLst>
                  <a:ext uri="{0D108BD9-81ED-4DB2-BD59-A6C34878D82A}">
                    <a16:rowId xmlns:a16="http://schemas.microsoft.com/office/drawing/2014/main" val="10000"/>
                  </a:ext>
                </a:extLst>
              </a:tr>
              <a:tr h="370840">
                <a:tc>
                  <a:txBody>
                    <a:bodyPr/>
                    <a:lstStyle/>
                    <a:p>
                      <a:endParaRPr lang="en-US" sz="1400" dirty="0"/>
                    </a:p>
                  </a:txBody>
                  <a:tcPr>
                    <a:lnL w="12700" cap="flat" cmpd="sng" algn="ctr">
                      <a:solidFill>
                        <a:srgbClr val="F79646"/>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dirty="0">
                          <a:solidFill>
                            <a:schemeClr val="tx1"/>
                          </a:solidFill>
                        </a:rPr>
                        <a:t>Year</a:t>
                      </a:r>
                      <a:r>
                        <a:rPr lang="en-US" sz="1400" b="1" baseline="0" dirty="0">
                          <a:solidFill>
                            <a:schemeClr val="tx1"/>
                          </a:solidFill>
                        </a:rPr>
                        <a:t> 1</a:t>
                      </a:r>
                      <a:endParaRPr lang="en-US" sz="1400" b="1" dirty="0">
                        <a:solidFill>
                          <a:schemeClr val="tx1"/>
                        </a:solidFill>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dirty="0">
                          <a:solidFill>
                            <a:schemeClr val="tx1"/>
                          </a:solidFill>
                        </a:rPr>
                        <a:t>Year 2</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dirty="0">
                          <a:solidFill>
                            <a:schemeClr val="tx1"/>
                          </a:solidFill>
                        </a:rPr>
                        <a:t>Year 3</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dirty="0">
                          <a:solidFill>
                            <a:schemeClr val="tx1"/>
                          </a:solidFill>
                        </a:rPr>
                        <a:t>Total</a:t>
                      </a:r>
                    </a:p>
                  </a:txBody>
                  <a:tcPr>
                    <a:lnL w="12700" cmpd="sng">
                      <a:noFill/>
                    </a:lnL>
                    <a:lnR w="12700" cap="flat" cmpd="sng" algn="ctr">
                      <a:solidFill>
                        <a:srgbClr val="F7964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370840">
                <a:tc>
                  <a:txBody>
                    <a:bodyPr/>
                    <a:lstStyle/>
                    <a:p>
                      <a:r>
                        <a:rPr lang="en-US" sz="1400" dirty="0"/>
                        <a:t>Revenues</a:t>
                      </a:r>
                    </a:p>
                  </a:txBody>
                  <a:tcPr>
                    <a:lnL w="12700" cap="flat" cmpd="sng" algn="ctr">
                      <a:solidFill>
                        <a:srgbClr val="F79646"/>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algn="r"/>
                      <a:r>
                        <a:rPr lang="en-US" sz="1400" u="dbl" baseline="0" dirty="0"/>
                        <a:t>$100,000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dbl" baseline="0" dirty="0"/>
                        <a:t>$100,000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dbl" baseline="0" dirty="0"/>
                        <a:t>$100,000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dbl" baseline="0" dirty="0"/>
                        <a:t>$300,000</a:t>
                      </a:r>
                    </a:p>
                  </a:txBody>
                  <a:tcPr>
                    <a:lnL w="12700" cmpd="sng">
                      <a:noFill/>
                    </a:lnL>
                    <a:lnR w="12700" cap="flat" cmpd="sng" algn="ctr">
                      <a:solidFill>
                        <a:srgbClr val="F7964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191148">
                <a:tc>
                  <a:txBody>
                    <a:bodyPr/>
                    <a:lstStyle/>
                    <a:p>
                      <a:r>
                        <a:rPr lang="en-US" sz="1400" b="0" dirty="0"/>
                        <a:t>Expenses:</a:t>
                      </a:r>
                    </a:p>
                  </a:txBody>
                  <a:tcPr>
                    <a:lnL w="1270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endParaRPr lang="en-US" sz="1400" dirty="0"/>
                    </a:p>
                  </a:txBody>
                  <a:tcPr>
                    <a:lnL w="12700" cmpd="sng">
                      <a:noFill/>
                    </a:lnL>
                    <a:lnR w="1270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r h="164254">
                <a:tc>
                  <a:txBody>
                    <a:bodyPr/>
                    <a:lstStyle/>
                    <a:p>
                      <a:r>
                        <a:rPr lang="en-US" sz="1400" dirty="0"/>
                        <a:t>    Rent</a:t>
                      </a:r>
                    </a:p>
                  </a:txBody>
                  <a:tcPr>
                    <a:lnL w="1270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20,000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20,000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20,000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60,000</a:t>
                      </a:r>
                    </a:p>
                  </a:txBody>
                  <a:tcPr>
                    <a:lnL w="12700" cmpd="sng">
                      <a:noFill/>
                    </a:lnL>
                    <a:lnR w="1270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4"/>
                  </a:ext>
                </a:extLst>
              </a:tr>
              <a:tr h="0">
                <a:tc>
                  <a:txBody>
                    <a:bodyPr/>
                    <a:lstStyle/>
                    <a:p>
                      <a:r>
                        <a:rPr lang="en-US" sz="1400" baseline="0" dirty="0"/>
                        <a:t>    Salaries</a:t>
                      </a:r>
                      <a:endParaRPr lang="en-US" sz="1400" dirty="0"/>
                    </a:p>
                  </a:txBody>
                  <a:tcPr>
                    <a:lnL w="1270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50,000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dirty="0"/>
                        <a:t>150,000</a:t>
                      </a:r>
                    </a:p>
                  </a:txBody>
                  <a:tcPr>
                    <a:lnL w="12700" cmpd="sng">
                      <a:noFill/>
                    </a:lnL>
                    <a:lnR w="1270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5"/>
                  </a:ext>
                </a:extLst>
              </a:tr>
              <a:tr h="194734">
                <a:tc>
                  <a:txBody>
                    <a:bodyPr/>
                    <a:lstStyle/>
                    <a:p>
                      <a:r>
                        <a:rPr lang="en-US" sz="1400" dirty="0"/>
                        <a:t>    Utilities</a:t>
                      </a:r>
                    </a:p>
                  </a:txBody>
                  <a:tcPr>
                    <a:lnL w="1270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10,000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10,000</a:t>
                      </a: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10,000</a:t>
                      </a: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30,000</a:t>
                      </a:r>
                      <a:endParaRPr lang="en-US" sz="1400" dirty="0"/>
                    </a:p>
                  </a:txBody>
                  <a:tcPr>
                    <a:lnL w="12700" cmpd="sng">
                      <a:noFill/>
                    </a:lnL>
                    <a:lnR w="1270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6"/>
                  </a:ext>
                </a:extLst>
              </a:tr>
              <a:tr h="0">
                <a:tc>
                  <a:txBody>
                    <a:bodyPr/>
                    <a:lstStyle/>
                    <a:p>
                      <a:r>
                        <a:rPr lang="en-US" sz="1400" dirty="0"/>
                        <a:t>        Total expenses</a:t>
                      </a:r>
                    </a:p>
                  </a:txBody>
                  <a:tcPr>
                    <a:lnL w="12700" cap="flat" cmpd="sng" algn="ctr">
                      <a:solidFill>
                        <a:srgbClr val="F79646"/>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80,000</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sng" dirty="0"/>
                        <a:t>   80,000</a:t>
                      </a: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sng" dirty="0"/>
                        <a:t>   80,000</a:t>
                      </a:r>
                      <a:endParaRPr lang="en-US" sz="1400" dirty="0"/>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u="sng" dirty="0"/>
                        <a:t> 240,000</a:t>
                      </a:r>
                    </a:p>
                  </a:txBody>
                  <a:tcPr>
                    <a:lnL w="12700" cmpd="sng">
                      <a:noFill/>
                    </a:lnL>
                    <a:lnR w="12700" cap="flat" cmpd="sng" algn="ctr">
                      <a:solidFill>
                        <a:srgbClr val="F79646"/>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7"/>
                  </a:ext>
                </a:extLst>
              </a:tr>
              <a:tr h="0">
                <a:tc>
                  <a:txBody>
                    <a:bodyPr/>
                    <a:lstStyle/>
                    <a:p>
                      <a:r>
                        <a:rPr lang="en-US" sz="1400" dirty="0"/>
                        <a:t>Net Income</a:t>
                      </a:r>
                    </a:p>
                  </a:txBody>
                  <a:tcPr>
                    <a:lnL w="12700" cap="flat" cmpd="sng" algn="ctr">
                      <a:solidFill>
                        <a:srgbClr val="F79646"/>
                      </a:solidFill>
                      <a:prstDash val="solid"/>
                      <a:round/>
                      <a:headEnd type="none" w="med" len="med"/>
                      <a:tailEnd type="none" w="med" len="med"/>
                    </a:lnL>
                    <a:lnR w="12700" cmpd="sng">
                      <a:noFill/>
                    </a:lnR>
                    <a:lnT w="12700" cmpd="sng">
                      <a:noFill/>
                    </a:lnT>
                    <a:lnB w="1270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u="sng" baseline="0" dirty="0">
                          <a:solidFill>
                            <a:schemeClr val="tx1"/>
                          </a:solidFill>
                          <a:uFill>
                            <a:solidFill>
                              <a:schemeClr val="tx1"/>
                            </a:solidFill>
                          </a:uFill>
                        </a:rPr>
                        <a:t>$  20,000</a:t>
                      </a:r>
                    </a:p>
                  </a:txBody>
                  <a:tcPr>
                    <a:lnL w="12700" cmpd="sng">
                      <a:noFill/>
                    </a:lnL>
                    <a:lnR w="12700" cmpd="sng">
                      <a:noFill/>
                    </a:lnR>
                    <a:lnT w="12700" cmpd="sng">
                      <a:noFill/>
                    </a:lnT>
                    <a:lnB w="1270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$ 20,000</a:t>
                      </a:r>
                      <a:endParaRPr lang="en-US" sz="1400" dirty="0"/>
                    </a:p>
                  </a:txBody>
                  <a:tcPr>
                    <a:lnL w="12700" cmpd="sng">
                      <a:noFill/>
                    </a:lnL>
                    <a:lnR w="12700" cmpd="sng">
                      <a:noFill/>
                    </a:lnR>
                    <a:lnT w="12700" cmpd="sng">
                      <a:noFill/>
                    </a:lnT>
                    <a:lnB w="1270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u="sng" dirty="0"/>
                        <a:t>$ 20,000</a:t>
                      </a:r>
                      <a:endParaRPr lang="en-US" sz="1400" dirty="0"/>
                    </a:p>
                  </a:txBody>
                  <a:tcPr>
                    <a:lnL w="12700" cmpd="sng">
                      <a:noFill/>
                    </a:lnL>
                    <a:lnR w="12700" cmpd="sng">
                      <a:noFill/>
                    </a:lnR>
                    <a:lnT w="12700" cmpd="sng">
                      <a:noFill/>
                    </a:lnT>
                    <a:lnB w="1270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r"/>
                      <a:r>
                        <a:rPr lang="en-US" sz="1400" b="1" u="sng" baseline="0" dirty="0">
                          <a:solidFill>
                            <a:srgbClr val="0072A2"/>
                          </a:solidFill>
                          <a:uFill>
                            <a:solidFill>
                              <a:schemeClr val="tx1"/>
                            </a:solidFill>
                          </a:uFill>
                        </a:rPr>
                        <a:t>$  60,000</a:t>
                      </a:r>
                    </a:p>
                  </a:txBody>
                  <a:tcPr>
                    <a:lnL w="12700" cmpd="sng">
                      <a:noFill/>
                    </a:lnL>
                    <a:lnR w="12700" cap="flat" cmpd="sng" algn="ctr">
                      <a:solidFill>
                        <a:srgbClr val="F79646"/>
                      </a:solidFill>
                      <a:prstDash val="solid"/>
                      <a:round/>
                      <a:headEnd type="none" w="med" len="med"/>
                      <a:tailEnd type="none" w="med" len="med"/>
                    </a:lnR>
                    <a:lnT w="12700" cmpd="sng">
                      <a:noFill/>
                    </a:lnT>
                    <a:lnB w="1270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8"/>
                  </a:ext>
                </a:extLst>
              </a:tr>
            </a:tbl>
          </a:graphicData>
        </a:graphic>
      </p:graphicFrame>
      <p:sp>
        <p:nvSpPr>
          <p:cNvPr id="6" name="Rectangle 5"/>
          <p:cNvSpPr/>
          <p:nvPr/>
        </p:nvSpPr>
        <p:spPr>
          <a:xfrm>
            <a:off x="2744145" y="4851012"/>
            <a:ext cx="7200800" cy="30618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Slide Number Placeholder 5">
            <a:extLst>
              <a:ext uri="{FF2B5EF4-FFF2-40B4-BE49-F238E27FC236}">
                <a16:creationId xmlns:a16="http://schemas.microsoft.com/office/drawing/2014/main" id="{A3CF95BB-435F-A146-A5E3-157AFD3C8848}"/>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14</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2" name="Ink 11">
                <a:extLst>
                  <a:ext uri="{FF2B5EF4-FFF2-40B4-BE49-F238E27FC236}">
                    <a16:creationId xmlns:a16="http://schemas.microsoft.com/office/drawing/2014/main" id="{21B7C4ED-FFC0-A12E-2E00-5A7AB35EAA47}"/>
                  </a:ext>
                </a:extLst>
              </p14:cNvPr>
              <p14:cNvContentPartPr/>
              <p14:nvPr>
                <p:extLst>
                  <p:ext uri="{42D2F446-02D8-4167-A562-619A0277C38B}">
                    <p15:isNarration xmlns:p15="http://schemas.microsoft.com/office/powerpoint/2012/main" val="1"/>
                  </p:ext>
                </p:extLst>
              </p14:nvPr>
            </p14:nvContentPartPr>
            <p14:xfrm>
              <a:off x="6333120" y="4843080"/>
              <a:ext cx="2675880" cy="432720"/>
            </p14:xfrm>
          </p:contentPart>
        </mc:Choice>
        <mc:Fallback xmlns="">
          <p:pic>
            <p:nvPicPr>
              <p:cNvPr id="12" name="Ink 11">
                <a:extLst>
                  <a:ext uri="{FF2B5EF4-FFF2-40B4-BE49-F238E27FC236}">
                    <a16:creationId xmlns:a16="http://schemas.microsoft.com/office/drawing/2014/main" id="{21B7C4ED-FFC0-A12E-2E00-5A7AB35EAA47}"/>
                  </a:ext>
                </a:extLst>
              </p:cNvPr>
              <p:cNvPicPr>
                <a:picLocks noGrp="1" noRot="1" noChangeAspect="1" noMove="1" noResize="1" noEditPoints="1" noAdjustHandles="1" noChangeArrowheads="1" noChangeShapeType="1"/>
              </p:cNvPicPr>
              <p:nvPr/>
            </p:nvPicPr>
            <p:blipFill>
              <a:blip r:embed="rId7"/>
              <a:stretch>
                <a:fillRect/>
              </a:stretch>
            </p:blipFill>
            <p:spPr>
              <a:xfrm>
                <a:off x="6323760" y="4833720"/>
                <a:ext cx="2694600" cy="451440"/>
              </a:xfrm>
              <a:prstGeom prst="rect">
                <a:avLst/>
              </a:prstGeom>
            </p:spPr>
          </p:pic>
        </mc:Fallback>
      </mc:AlternateContent>
    </p:spTree>
    <p:custDataLst>
      <p:tags r:id="rId1"/>
    </p:custDataLst>
    <p:extLst>
      <p:ext uri="{BB962C8B-B14F-4D97-AF65-F5344CB8AC3E}">
        <p14:creationId xmlns:p14="http://schemas.microsoft.com/office/powerpoint/2010/main" val="48617459"/>
      </p:ext>
    </p:extLst>
  </p:cSld>
  <p:clrMapOvr>
    <a:masterClrMapping/>
  </p:clrMapOvr>
  <mc:AlternateContent xmlns:mc="http://schemas.openxmlformats.org/markup-compatibility/2006" xmlns:p14="http://schemas.microsoft.com/office/powerpoint/2010/main">
    <mc:Choice Requires="p14">
      <p:transition spd="slow" p14:dur="2000" advTm="51676"/>
    </mc:Choice>
    <mc:Fallback xmlns="">
      <p:transition spd="slow" advTm="51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md type="call" cmd="playFrom(0.0)">
                                      <p:cBhvr>
                                        <p:cTn id="7" dur="1" fill="hold"/>
                                        <p:tgtEl>
                                          <p:spTgt spid="12"/>
                                        </p:tgtEl>
                                      </p:cBhvr>
                                    </p:cmd>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8BA4F0B-DEDC-066C-47BE-5990B815F3E2}"/>
              </a:ext>
            </a:extLst>
          </p:cNvPr>
          <p:cNvSpPr/>
          <p:nvPr/>
        </p:nvSpPr>
        <p:spPr>
          <a:xfrm>
            <a:off x="430306" y="398669"/>
            <a:ext cx="11214899"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The Development of Financial Accounting and Reporting Standards</a:t>
            </a:r>
          </a:p>
        </p:txBody>
      </p:sp>
      <p:sp>
        <p:nvSpPr>
          <p:cNvPr id="62" name="Content Placeholder 2"/>
          <p:cNvSpPr>
            <a:spLocks noGrp="1"/>
          </p:cNvSpPr>
          <p:nvPr>
            <p:ph idx="1"/>
          </p:nvPr>
        </p:nvSpPr>
        <p:spPr>
          <a:xfrm>
            <a:off x="2135560" y="1844825"/>
            <a:ext cx="8229600" cy="4525963"/>
          </a:xfrm>
        </p:spPr>
        <p:txBody>
          <a:bodyPr>
            <a:normAutofit/>
          </a:bodyPr>
          <a:lstStyle/>
          <a:p>
            <a:pPr>
              <a:buClr>
                <a:schemeClr val="tx1"/>
              </a:buClr>
            </a:pPr>
            <a:r>
              <a:rPr lang="en-US" sz="2400" b="1" dirty="0">
                <a:solidFill>
                  <a:srgbClr val="C00000"/>
                </a:solidFill>
              </a:rPr>
              <a:t>Generally Accepted Accounting Principles (GAAP)</a:t>
            </a:r>
          </a:p>
          <a:p>
            <a:pPr lvl="1"/>
            <a:r>
              <a:rPr lang="en-US" dirty="0"/>
              <a:t>GAAP is a dynamic set of both </a:t>
            </a:r>
            <a:r>
              <a:rPr lang="en-US" b="1" dirty="0">
                <a:solidFill>
                  <a:srgbClr val="C00000"/>
                </a:solidFill>
              </a:rPr>
              <a:t>broad and specific guidelines </a:t>
            </a:r>
            <a:r>
              <a:rPr lang="en-US" dirty="0"/>
              <a:t>that companies should follow when measuring and reporting the information in their financial statements and related notes</a:t>
            </a:r>
          </a:p>
          <a:p>
            <a:pPr lvl="1"/>
            <a:r>
              <a:rPr lang="en-US" dirty="0"/>
              <a:t>GAAP facilitates decision making by investors and creditors by allowing them to </a:t>
            </a:r>
            <a:r>
              <a:rPr lang="en-US" b="1" dirty="0">
                <a:solidFill>
                  <a:srgbClr val="C00000"/>
                </a:solidFill>
              </a:rPr>
              <a:t>compare</a:t>
            </a:r>
            <a:r>
              <a:rPr lang="en-US" dirty="0"/>
              <a:t> financial information among companies</a:t>
            </a:r>
            <a:endParaRPr lang="en-US" dirty="0">
              <a:solidFill>
                <a:srgbClr val="0000FF"/>
              </a:solidFill>
            </a:endParaRPr>
          </a:p>
        </p:txBody>
      </p:sp>
      <p:sp>
        <p:nvSpPr>
          <p:cNvPr id="5" name="Slide Number Placeholder 5">
            <a:extLst>
              <a:ext uri="{FF2B5EF4-FFF2-40B4-BE49-F238E27FC236}">
                <a16:creationId xmlns:a16="http://schemas.microsoft.com/office/drawing/2014/main" id="{5FEE34C8-F0F8-2F4E-BA9E-9C35281050F3}"/>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15</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9" name="Ink 8">
                <a:extLst>
                  <a:ext uri="{FF2B5EF4-FFF2-40B4-BE49-F238E27FC236}">
                    <a16:creationId xmlns:a16="http://schemas.microsoft.com/office/drawing/2014/main" id="{D7C2612B-63CB-68D3-E7DC-1C1ECAC99FA8}"/>
                  </a:ext>
                </a:extLst>
              </p14:cNvPr>
              <p14:cNvContentPartPr/>
              <p14:nvPr>
                <p:extLst>
                  <p:ext uri="{42D2F446-02D8-4167-A562-619A0277C38B}">
                    <p15:isNarration xmlns:p15="http://schemas.microsoft.com/office/powerpoint/2012/main" val="1"/>
                  </p:ext>
                </p:extLst>
              </p14:nvPr>
            </p14:nvContentPartPr>
            <p14:xfrm>
              <a:off x="5554080" y="2599560"/>
              <a:ext cx="3065400" cy="1761120"/>
            </p14:xfrm>
          </p:contentPart>
        </mc:Choice>
        <mc:Fallback xmlns="">
          <p:pic>
            <p:nvPicPr>
              <p:cNvPr id="9" name="Ink 8">
                <a:extLst>
                  <a:ext uri="{FF2B5EF4-FFF2-40B4-BE49-F238E27FC236}">
                    <a16:creationId xmlns:a16="http://schemas.microsoft.com/office/drawing/2014/main" id="{D7C2612B-63CB-68D3-E7DC-1C1ECAC99FA8}"/>
                  </a:ext>
                </a:extLst>
              </p:cNvPr>
              <p:cNvPicPr>
                <a:picLocks noGrp="1" noRot="1" noChangeAspect="1" noMove="1" noResize="1" noEditPoints="1" noAdjustHandles="1" noChangeArrowheads="1" noChangeShapeType="1"/>
              </p:cNvPicPr>
              <p:nvPr/>
            </p:nvPicPr>
            <p:blipFill>
              <a:blip r:embed="rId7"/>
              <a:stretch>
                <a:fillRect/>
              </a:stretch>
            </p:blipFill>
            <p:spPr>
              <a:xfrm>
                <a:off x="5544720" y="2590200"/>
                <a:ext cx="3084120" cy="1779840"/>
              </a:xfrm>
              <a:prstGeom prst="rect">
                <a:avLst/>
              </a:prstGeom>
            </p:spPr>
          </p:pic>
        </mc:Fallback>
      </mc:AlternateContent>
    </p:spTree>
    <p:custDataLst>
      <p:tags r:id="rId1"/>
    </p:custDataLst>
    <p:extLst>
      <p:ext uri="{BB962C8B-B14F-4D97-AF65-F5344CB8AC3E}">
        <p14:creationId xmlns:p14="http://schemas.microsoft.com/office/powerpoint/2010/main" val="2581109563"/>
      </p:ext>
    </p:extLst>
  </p:cSld>
  <p:clrMapOvr>
    <a:masterClrMapping/>
  </p:clrMapOvr>
  <mc:AlternateContent xmlns:mc="http://schemas.openxmlformats.org/markup-compatibility/2006" xmlns:p14="http://schemas.microsoft.com/office/powerpoint/2010/main">
    <mc:Choice Requires="p14">
      <p:transition spd="slow" p14:dur="2000" advTm="96780"/>
    </mc:Choice>
    <mc:Fallback xmlns="">
      <p:transition spd="slow" advTm="967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md type="call" cmd="playFrom(0.0)">
                                      <p:cBhvr>
                                        <p:cTn id="7" dur="1" fill="hold"/>
                                        <p:tgtEl>
                                          <p:spTgt spid="9"/>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2">
                                            <p:txEl>
                                              <p:pRg st="0" end="0"/>
                                            </p:txEl>
                                          </p:spTgt>
                                        </p:tgtEl>
                                        <p:attrNameLst>
                                          <p:attrName>style.visibility</p:attrName>
                                        </p:attrNameLst>
                                      </p:cBhvr>
                                      <p:to>
                                        <p:strVal val="visible"/>
                                      </p:to>
                                    </p:set>
                                    <p:animEffect transition="in" filter="fade">
                                      <p:cBhvr>
                                        <p:cTn id="12" dur="500"/>
                                        <p:tgtEl>
                                          <p:spTgt spid="62">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62">
                                            <p:txEl>
                                              <p:pRg st="1" end="1"/>
                                            </p:txEl>
                                          </p:spTgt>
                                        </p:tgtEl>
                                        <p:attrNameLst>
                                          <p:attrName>style.visibility</p:attrName>
                                        </p:attrNameLst>
                                      </p:cBhvr>
                                      <p:to>
                                        <p:strVal val="visible"/>
                                      </p:to>
                                    </p:set>
                                    <p:animEffect transition="in" filter="fade">
                                      <p:cBhvr>
                                        <p:cTn id="16" dur="500"/>
                                        <p:tgtEl>
                                          <p:spTgt spid="62">
                                            <p:txEl>
                                              <p:pRg st="1" end="1"/>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62">
                                            <p:txEl>
                                              <p:pRg st="2" end="2"/>
                                            </p:txEl>
                                          </p:spTgt>
                                        </p:tgtEl>
                                        <p:attrNameLst>
                                          <p:attrName>style.visibility</p:attrName>
                                        </p:attrNameLst>
                                      </p:cBhvr>
                                      <p:to>
                                        <p:strVal val="visible"/>
                                      </p:to>
                                    </p:set>
                                    <p:animEffect transition="in" filter="fade">
                                      <p:cBhvr>
                                        <p:cTn id="20" dur="500"/>
                                        <p:tgtEl>
                                          <p:spTgt spid="6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Accounting Standard Setting</a:t>
            </a:r>
          </a:p>
        </p:txBody>
      </p:sp>
      <p:sp>
        <p:nvSpPr>
          <p:cNvPr id="5" name="Rectangle 4"/>
          <p:cNvSpPr/>
          <p:nvPr/>
        </p:nvSpPr>
        <p:spPr>
          <a:xfrm>
            <a:off x="5059389" y="1916832"/>
            <a:ext cx="2448272" cy="504056"/>
          </a:xfrm>
          <a:prstGeom prst="rect">
            <a:avLst/>
          </a:prstGeom>
          <a:solidFill>
            <a:srgbClr val="E4F1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sz="2200" b="1" dirty="0">
                <a:solidFill>
                  <a:schemeClr val="tx1"/>
                </a:solidFill>
              </a:rPr>
              <a:t>Congress</a:t>
            </a:r>
          </a:p>
        </p:txBody>
      </p:sp>
      <p:sp>
        <p:nvSpPr>
          <p:cNvPr id="6" name="Rectangle 5"/>
          <p:cNvSpPr/>
          <p:nvPr/>
        </p:nvSpPr>
        <p:spPr>
          <a:xfrm>
            <a:off x="5059389" y="2852936"/>
            <a:ext cx="2448272" cy="504056"/>
          </a:xfrm>
          <a:prstGeom prst="rect">
            <a:avLst/>
          </a:prstGeom>
          <a:solidFill>
            <a:srgbClr val="AED9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2200" b="1" dirty="0">
                <a:solidFill>
                  <a:schemeClr val="tx1"/>
                </a:solidFill>
              </a:rPr>
              <a:t>SEC</a:t>
            </a:r>
          </a:p>
        </p:txBody>
      </p:sp>
      <p:sp>
        <p:nvSpPr>
          <p:cNvPr id="7" name="Rectangle 6"/>
          <p:cNvSpPr/>
          <p:nvPr/>
        </p:nvSpPr>
        <p:spPr>
          <a:xfrm>
            <a:off x="5059389" y="3791101"/>
            <a:ext cx="2448272" cy="504056"/>
          </a:xfrm>
          <a:prstGeom prst="rect">
            <a:avLst/>
          </a:prstGeom>
          <a:solidFill>
            <a:srgbClr val="FFFA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2200" b="1" dirty="0">
                <a:solidFill>
                  <a:schemeClr val="tx1"/>
                </a:solidFill>
              </a:rPr>
              <a:t>Private Sector</a:t>
            </a:r>
          </a:p>
        </p:txBody>
      </p:sp>
      <p:grpSp>
        <p:nvGrpSpPr>
          <p:cNvPr id="8" name="Group 7"/>
          <p:cNvGrpSpPr/>
          <p:nvPr/>
        </p:nvGrpSpPr>
        <p:grpSpPr>
          <a:xfrm>
            <a:off x="3071664" y="5031984"/>
            <a:ext cx="6655888" cy="1074912"/>
            <a:chOff x="907590" y="5255670"/>
            <a:chExt cx="6655888" cy="1074912"/>
          </a:xfrm>
        </p:grpSpPr>
        <p:sp>
          <p:nvSpPr>
            <p:cNvPr id="9" name="Rectangle 8"/>
            <p:cNvSpPr/>
            <p:nvPr/>
          </p:nvSpPr>
          <p:spPr>
            <a:xfrm>
              <a:off x="930598" y="5255670"/>
              <a:ext cx="6377706" cy="504056"/>
            </a:xfrm>
            <a:prstGeom prst="rect">
              <a:avLst/>
            </a:prstGeom>
            <a:solidFill>
              <a:srgbClr val="FFFA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endParaRPr lang="en-US" sz="2200" dirty="0">
                <a:solidFill>
                  <a:schemeClr val="tx1"/>
                </a:solidFill>
              </a:endParaRPr>
            </a:p>
          </p:txBody>
        </p:sp>
        <p:sp>
          <p:nvSpPr>
            <p:cNvPr id="10" name="Rectangle 9"/>
            <p:cNvSpPr/>
            <p:nvPr/>
          </p:nvSpPr>
          <p:spPr>
            <a:xfrm>
              <a:off x="1255440" y="5292255"/>
              <a:ext cx="655949" cy="430887"/>
            </a:xfrm>
            <a:prstGeom prst="rect">
              <a:avLst/>
            </a:prstGeom>
            <a:ln>
              <a:noFill/>
            </a:ln>
          </p:spPr>
          <p:txBody>
            <a:bodyPr wrap="none">
              <a:spAutoFit/>
            </a:bodyPr>
            <a:lstStyle/>
            <a:p>
              <a:pPr lvl="0" algn="ctr"/>
              <a:r>
                <a:rPr lang="en-US" sz="2200" b="1" dirty="0">
                  <a:solidFill>
                    <a:prstClr val="black"/>
                  </a:solidFill>
                </a:rPr>
                <a:t>CAP</a:t>
              </a:r>
            </a:p>
          </p:txBody>
        </p:sp>
        <p:sp>
          <p:nvSpPr>
            <p:cNvPr id="11" name="Rectangle 10"/>
            <p:cNvSpPr/>
            <p:nvPr/>
          </p:nvSpPr>
          <p:spPr>
            <a:xfrm>
              <a:off x="3838617" y="5292255"/>
              <a:ext cx="665567" cy="430887"/>
            </a:xfrm>
            <a:prstGeom prst="rect">
              <a:avLst/>
            </a:prstGeom>
            <a:ln>
              <a:noFill/>
            </a:ln>
          </p:spPr>
          <p:txBody>
            <a:bodyPr wrap="none">
              <a:spAutoFit/>
            </a:bodyPr>
            <a:lstStyle/>
            <a:p>
              <a:pPr lvl="0" algn="ctr"/>
              <a:r>
                <a:rPr lang="en-US" sz="2200" b="1" dirty="0">
                  <a:solidFill>
                    <a:prstClr val="black"/>
                  </a:solidFill>
                </a:rPr>
                <a:t>APB</a:t>
              </a:r>
            </a:p>
          </p:txBody>
        </p:sp>
        <p:sp>
          <p:nvSpPr>
            <p:cNvPr id="12" name="Rectangle 11"/>
            <p:cNvSpPr/>
            <p:nvPr/>
          </p:nvSpPr>
          <p:spPr>
            <a:xfrm>
              <a:off x="6368568" y="5292255"/>
              <a:ext cx="761812" cy="430887"/>
            </a:xfrm>
            <a:prstGeom prst="rect">
              <a:avLst/>
            </a:prstGeom>
            <a:ln>
              <a:noFill/>
            </a:ln>
          </p:spPr>
          <p:txBody>
            <a:bodyPr wrap="none">
              <a:spAutoFit/>
            </a:bodyPr>
            <a:lstStyle/>
            <a:p>
              <a:pPr lvl="0" algn="ctr"/>
              <a:r>
                <a:rPr lang="en-US" sz="2200" b="1" dirty="0">
                  <a:solidFill>
                    <a:prstClr val="black"/>
                  </a:solidFill>
                </a:rPr>
                <a:t>FASB</a:t>
              </a:r>
            </a:p>
          </p:txBody>
        </p:sp>
        <p:sp>
          <p:nvSpPr>
            <p:cNvPr id="13" name="Rectangle 12"/>
            <p:cNvSpPr/>
            <p:nvPr/>
          </p:nvSpPr>
          <p:spPr>
            <a:xfrm>
              <a:off x="907590" y="5930472"/>
              <a:ext cx="1351652" cy="400110"/>
            </a:xfrm>
            <a:prstGeom prst="rect">
              <a:avLst/>
            </a:prstGeom>
            <a:ln>
              <a:noFill/>
            </a:ln>
          </p:spPr>
          <p:txBody>
            <a:bodyPr wrap="none">
              <a:spAutoFit/>
            </a:bodyPr>
            <a:lstStyle/>
            <a:p>
              <a:pPr lvl="0" algn="ctr"/>
              <a:r>
                <a:rPr lang="en-US" sz="2000" dirty="0">
                  <a:solidFill>
                    <a:prstClr val="black"/>
                  </a:solidFill>
                </a:rPr>
                <a:t>1938–1959</a:t>
              </a:r>
            </a:p>
          </p:txBody>
        </p:sp>
        <p:sp>
          <p:nvSpPr>
            <p:cNvPr id="14" name="Rectangle 13"/>
            <p:cNvSpPr/>
            <p:nvPr/>
          </p:nvSpPr>
          <p:spPr>
            <a:xfrm>
              <a:off x="3495575" y="5930472"/>
              <a:ext cx="1351652" cy="400110"/>
            </a:xfrm>
            <a:prstGeom prst="rect">
              <a:avLst/>
            </a:prstGeom>
            <a:ln>
              <a:noFill/>
            </a:ln>
          </p:spPr>
          <p:txBody>
            <a:bodyPr wrap="none">
              <a:spAutoFit/>
            </a:bodyPr>
            <a:lstStyle/>
            <a:p>
              <a:pPr lvl="0" algn="ctr"/>
              <a:r>
                <a:rPr lang="en-US" sz="2000" dirty="0">
                  <a:solidFill>
                    <a:prstClr val="black"/>
                  </a:solidFill>
                </a:rPr>
                <a:t>1959–1973</a:t>
              </a:r>
            </a:p>
          </p:txBody>
        </p:sp>
        <p:sp>
          <p:nvSpPr>
            <p:cNvPr id="15" name="Rectangle 14"/>
            <p:cNvSpPr/>
            <p:nvPr/>
          </p:nvSpPr>
          <p:spPr>
            <a:xfrm>
              <a:off x="5935468" y="5930472"/>
              <a:ext cx="1628010" cy="400110"/>
            </a:xfrm>
            <a:prstGeom prst="rect">
              <a:avLst/>
            </a:prstGeom>
            <a:ln>
              <a:noFill/>
            </a:ln>
          </p:spPr>
          <p:txBody>
            <a:bodyPr wrap="none">
              <a:spAutoFit/>
            </a:bodyPr>
            <a:lstStyle/>
            <a:p>
              <a:pPr lvl="0" algn="ctr"/>
              <a:r>
                <a:rPr lang="en-US" sz="2000" dirty="0">
                  <a:solidFill>
                    <a:prstClr val="black"/>
                  </a:solidFill>
                </a:rPr>
                <a:t>1973–Present</a:t>
              </a:r>
            </a:p>
          </p:txBody>
        </p:sp>
      </p:grpSp>
      <p:cxnSp>
        <p:nvCxnSpPr>
          <p:cNvPr id="16" name="Straight Arrow Connector 15"/>
          <p:cNvCxnSpPr/>
          <p:nvPr/>
        </p:nvCxnSpPr>
        <p:spPr>
          <a:xfrm>
            <a:off x="6283525" y="2420888"/>
            <a:ext cx="0" cy="432048"/>
          </a:xfrm>
          <a:prstGeom prst="straightConnector1">
            <a:avLst/>
          </a:prstGeom>
          <a:ln w="44450">
            <a:solidFill>
              <a:srgbClr val="A7A9AC"/>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6283525" y="3356992"/>
            <a:ext cx="0" cy="432048"/>
          </a:xfrm>
          <a:prstGeom prst="straightConnector1">
            <a:avLst/>
          </a:prstGeom>
          <a:ln w="44450">
            <a:solidFill>
              <a:srgbClr val="A7A9AC"/>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700495" y="4742882"/>
            <a:ext cx="5166060" cy="0"/>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3589072" y="4877455"/>
            <a:ext cx="269145" cy="0"/>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8709752" y="4877456"/>
            <a:ext cx="269145" cy="0"/>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6148954" y="4877456"/>
            <a:ext cx="269145" cy="0"/>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6283525" y="4290957"/>
            <a:ext cx="0" cy="432048"/>
          </a:xfrm>
          <a:prstGeom prst="straightConnector1">
            <a:avLst/>
          </a:prstGeom>
          <a:ln w="44450">
            <a:solidFill>
              <a:srgbClr val="A7A9AC"/>
            </a:solidFill>
            <a:tailEnd type="triangle" w="med" len="lg"/>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3325788" y="1212772"/>
            <a:ext cx="5917552" cy="430887"/>
          </a:xfrm>
          <a:prstGeom prst="rect">
            <a:avLst/>
          </a:prstGeom>
        </p:spPr>
        <p:txBody>
          <a:bodyPr wrap="square">
            <a:spAutoFit/>
          </a:bodyPr>
          <a:lstStyle/>
          <a:p>
            <a:pPr algn="ctr"/>
            <a:r>
              <a:rPr lang="en-US" sz="2200" dirty="0"/>
              <a:t>HIERARCHY OF STANDARD-SETTING AUTHORITY</a:t>
            </a:r>
          </a:p>
        </p:txBody>
      </p:sp>
    </p:spTree>
    <p:extLst>
      <p:ext uri="{BB962C8B-B14F-4D97-AF65-F5344CB8AC3E}">
        <p14:creationId xmlns:p14="http://schemas.microsoft.com/office/powerpoint/2010/main" val="2071360038"/>
      </p:ext>
    </p:extLst>
  </p:cSld>
  <p:clrMapOvr>
    <a:masterClrMapping/>
  </p:clrMapOvr>
  <mc:AlternateContent xmlns:mc="http://schemas.openxmlformats.org/markup-compatibility/2006" xmlns:p14="http://schemas.microsoft.com/office/powerpoint/2010/main">
    <mc:Choice Requires="p14">
      <p:transition spd="slow" p14:dur="2000" advTm="95306"/>
    </mc:Choice>
    <mc:Fallback xmlns="">
      <p:transition spd="slow" advTm="953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22" presetClass="entr" presetSubtype="1"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500"/>
                                        <p:tgtEl>
                                          <p:spTgt spid="16"/>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8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1300"/>
                            </p:stCondLst>
                            <p:childTnLst>
                              <p:par>
                                <p:cTn id="22" presetID="10"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1800"/>
                            </p:stCondLst>
                            <p:childTnLst>
                              <p:par>
                                <p:cTn id="26" presetID="22" presetClass="entr" presetSubtype="1"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up)">
                                      <p:cBhvr>
                                        <p:cTn id="28" dur="500"/>
                                        <p:tgtEl>
                                          <p:spTgt spid="22"/>
                                        </p:tgtEl>
                                      </p:cBhvr>
                                    </p:animEffect>
                                  </p:childTnLst>
                                </p:cTn>
                              </p:par>
                              <p:par>
                                <p:cTn id="29" presetID="16" presetClass="entr" presetSubtype="37" fill="hold" nodeType="withEffect">
                                  <p:stCondLst>
                                    <p:cond delay="400"/>
                                  </p:stCondLst>
                                  <p:childTnLst>
                                    <p:set>
                                      <p:cBhvr>
                                        <p:cTn id="30" dur="1" fill="hold">
                                          <p:stCondLst>
                                            <p:cond delay="0"/>
                                          </p:stCondLst>
                                        </p:cTn>
                                        <p:tgtEl>
                                          <p:spTgt spid="18"/>
                                        </p:tgtEl>
                                        <p:attrNameLst>
                                          <p:attrName>style.visibility</p:attrName>
                                        </p:attrNameLst>
                                      </p:cBhvr>
                                      <p:to>
                                        <p:strVal val="visible"/>
                                      </p:to>
                                    </p:set>
                                    <p:animEffect transition="in" filter="barn(outVertical)">
                                      <p:cBhvr>
                                        <p:cTn id="31" dur="500"/>
                                        <p:tgtEl>
                                          <p:spTgt spid="18"/>
                                        </p:tgtEl>
                                      </p:cBhvr>
                                    </p:animEffect>
                                  </p:childTnLst>
                                </p:cTn>
                              </p:par>
                              <p:par>
                                <p:cTn id="32" presetID="22" presetClass="entr" presetSubtype="1" fill="hold" nodeType="withEffect">
                                  <p:stCondLst>
                                    <p:cond delay="900"/>
                                  </p:stCondLst>
                                  <p:childTnLst>
                                    <p:set>
                                      <p:cBhvr>
                                        <p:cTn id="33" dur="1" fill="hold">
                                          <p:stCondLst>
                                            <p:cond delay="0"/>
                                          </p:stCondLst>
                                        </p:cTn>
                                        <p:tgtEl>
                                          <p:spTgt spid="19"/>
                                        </p:tgtEl>
                                        <p:attrNameLst>
                                          <p:attrName>style.visibility</p:attrName>
                                        </p:attrNameLst>
                                      </p:cBhvr>
                                      <p:to>
                                        <p:strVal val="visible"/>
                                      </p:to>
                                    </p:set>
                                    <p:animEffect transition="in" filter="wipe(up)">
                                      <p:cBhvr>
                                        <p:cTn id="34" dur="500"/>
                                        <p:tgtEl>
                                          <p:spTgt spid="19"/>
                                        </p:tgtEl>
                                      </p:cBhvr>
                                    </p:animEffect>
                                  </p:childTnLst>
                                </p:cTn>
                              </p:par>
                              <p:par>
                                <p:cTn id="35" presetID="22" presetClass="entr" presetSubtype="1" fill="hold" nodeType="withEffect">
                                  <p:stCondLst>
                                    <p:cond delay="900"/>
                                  </p:stCondLst>
                                  <p:childTnLst>
                                    <p:set>
                                      <p:cBhvr>
                                        <p:cTn id="36" dur="1" fill="hold">
                                          <p:stCondLst>
                                            <p:cond delay="0"/>
                                          </p:stCondLst>
                                        </p:cTn>
                                        <p:tgtEl>
                                          <p:spTgt spid="21"/>
                                        </p:tgtEl>
                                        <p:attrNameLst>
                                          <p:attrName>style.visibility</p:attrName>
                                        </p:attrNameLst>
                                      </p:cBhvr>
                                      <p:to>
                                        <p:strVal val="visible"/>
                                      </p:to>
                                    </p:set>
                                    <p:animEffect transition="in" filter="wipe(up)">
                                      <p:cBhvr>
                                        <p:cTn id="37" dur="500"/>
                                        <p:tgtEl>
                                          <p:spTgt spid="21"/>
                                        </p:tgtEl>
                                      </p:cBhvr>
                                    </p:animEffect>
                                  </p:childTnLst>
                                </p:cTn>
                              </p:par>
                              <p:par>
                                <p:cTn id="38" presetID="22" presetClass="entr" presetSubtype="1" fill="hold" nodeType="withEffect">
                                  <p:stCondLst>
                                    <p:cond delay="900"/>
                                  </p:stCondLst>
                                  <p:childTnLst>
                                    <p:set>
                                      <p:cBhvr>
                                        <p:cTn id="39" dur="1" fill="hold">
                                          <p:stCondLst>
                                            <p:cond delay="0"/>
                                          </p:stCondLst>
                                        </p:cTn>
                                        <p:tgtEl>
                                          <p:spTgt spid="20"/>
                                        </p:tgtEl>
                                        <p:attrNameLst>
                                          <p:attrName>style.visibility</p:attrName>
                                        </p:attrNameLst>
                                      </p:cBhvr>
                                      <p:to>
                                        <p:strVal val="visible"/>
                                      </p:to>
                                    </p:set>
                                    <p:animEffect transition="in" filter="wipe(up)">
                                      <p:cBhvr>
                                        <p:cTn id="40" dur="500"/>
                                        <p:tgtEl>
                                          <p:spTgt spid="20"/>
                                        </p:tgtEl>
                                      </p:cBhvr>
                                    </p:animEffect>
                                  </p:childTnLst>
                                </p:cTn>
                              </p:par>
                              <p:par>
                                <p:cTn id="41" presetID="10" presetClass="entr" presetSubtype="0" fill="hold" nodeType="withEffect">
                                  <p:stCondLst>
                                    <p:cond delay="140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Historical Perspective and Standards</a:t>
            </a:r>
          </a:p>
        </p:txBody>
      </p:sp>
      <p:sp>
        <p:nvSpPr>
          <p:cNvPr id="3" name="Content Placeholder 2"/>
          <p:cNvSpPr>
            <a:spLocks noGrp="1"/>
          </p:cNvSpPr>
          <p:nvPr>
            <p:ph idx="1"/>
          </p:nvPr>
        </p:nvSpPr>
        <p:spPr>
          <a:xfrm>
            <a:off x="2285952" y="1196753"/>
            <a:ext cx="8013600" cy="5057775"/>
          </a:xfrm>
        </p:spPr>
        <p:txBody>
          <a:bodyPr>
            <a:normAutofit/>
          </a:bodyPr>
          <a:lstStyle/>
          <a:p>
            <a:pPr>
              <a:buClr>
                <a:schemeClr val="tx1"/>
              </a:buClr>
            </a:pPr>
            <a:r>
              <a:rPr lang="en-US" b="1" dirty="0">
                <a:solidFill>
                  <a:srgbClr val="C00000"/>
                </a:solidFill>
              </a:rPr>
              <a:t>Securities and Exchange Commission (SEC)</a:t>
            </a:r>
          </a:p>
          <a:p>
            <a:pPr lvl="1">
              <a:buClr>
                <a:schemeClr val="tx1"/>
              </a:buClr>
            </a:pPr>
            <a:r>
              <a:rPr lang="en-US" dirty="0"/>
              <a:t>Created by Congress in response to the stock market crash of 1929</a:t>
            </a:r>
          </a:p>
          <a:p>
            <a:pPr lvl="1">
              <a:buClr>
                <a:schemeClr val="tx1"/>
              </a:buClr>
            </a:pPr>
            <a:r>
              <a:rPr lang="en-US" dirty="0"/>
              <a:t>Goal: To restore investor confidence</a:t>
            </a:r>
          </a:p>
          <a:p>
            <a:pPr>
              <a:buClr>
                <a:schemeClr val="tx1"/>
              </a:buClr>
            </a:pPr>
            <a:r>
              <a:rPr lang="en-US" b="1" dirty="0">
                <a:solidFill>
                  <a:srgbClr val="C00000"/>
                </a:solidFill>
              </a:rPr>
              <a:t>1933 Securities Act</a:t>
            </a:r>
          </a:p>
          <a:p>
            <a:pPr lvl="1">
              <a:buClr>
                <a:schemeClr val="tx1"/>
              </a:buClr>
            </a:pPr>
            <a:r>
              <a:rPr lang="en-US" dirty="0"/>
              <a:t>Applies to initial offerings of securities (stocks and bonds)</a:t>
            </a:r>
          </a:p>
          <a:p>
            <a:pPr>
              <a:buClr>
                <a:schemeClr val="tx1"/>
              </a:buClr>
            </a:pPr>
            <a:r>
              <a:rPr lang="en-US" b="1" dirty="0">
                <a:solidFill>
                  <a:srgbClr val="C00000"/>
                </a:solidFill>
              </a:rPr>
              <a:t>1934 Securities Exchange Act</a:t>
            </a:r>
          </a:p>
          <a:p>
            <a:pPr lvl="1"/>
            <a:r>
              <a:rPr lang="en-US" dirty="0"/>
              <a:t>Applies to secondary market transactions</a:t>
            </a:r>
          </a:p>
          <a:p>
            <a:pPr lvl="1"/>
            <a:r>
              <a:rPr lang="en-US" dirty="0"/>
              <a:t>Mandates reporting requirements for companies whose securities are publicly traded</a:t>
            </a:r>
          </a:p>
        </p:txBody>
      </p:sp>
      <p:sp>
        <p:nvSpPr>
          <p:cNvPr id="4" name="Title 2"/>
          <p:cNvSpPr txBox="1">
            <a:spLocks/>
          </p:cNvSpPr>
          <p:nvPr/>
        </p:nvSpPr>
        <p:spPr bwMode="auto">
          <a:xfrm>
            <a:off x="9913940" y="1"/>
            <a:ext cx="738187" cy="363537"/>
          </a:xfrm>
          <a:prstGeom prst="rect">
            <a:avLst/>
          </a:prstGeom>
          <a:noFill/>
          <a:ln>
            <a:noFill/>
          </a:ln>
        </p:spPr>
        <p:txBody>
          <a:bodyPr anchor="ctr">
            <a:normAutofit/>
          </a:bodyPr>
          <a:lstStyle>
            <a:lvl1pPr algn="l" defTabSz="914400" rtl="0" eaLnBrk="1" latinLnBrk="0" hangingPunct="1">
              <a:lnSpc>
                <a:spcPct val="90000"/>
              </a:lnSpc>
              <a:spcBef>
                <a:spcPct val="0"/>
              </a:spcBef>
              <a:buNone/>
              <a:defRPr sz="3600" kern="1200">
                <a:solidFill>
                  <a:srgbClr val="0072A2"/>
                </a:solidFill>
                <a:latin typeface="+mj-lt"/>
                <a:ea typeface="Adobe Fan Heiti Std B" pitchFamily="34" charset="-128"/>
                <a:cs typeface="+mj-cs"/>
              </a:defRPr>
            </a:lvl1pPr>
          </a:lstStyle>
          <a:p>
            <a:pPr>
              <a:defRPr/>
            </a:pPr>
            <a:r>
              <a:rPr lang="en-IN" sz="1500" dirty="0"/>
              <a:t>LO1-3</a:t>
            </a:r>
          </a:p>
        </p:txBody>
      </p:sp>
    </p:spTree>
    <p:custDataLst>
      <p:tags r:id="rId1"/>
    </p:custDataLst>
    <p:extLst>
      <p:ext uri="{BB962C8B-B14F-4D97-AF65-F5344CB8AC3E}">
        <p14:creationId xmlns:p14="http://schemas.microsoft.com/office/powerpoint/2010/main" val="3876277195"/>
      </p:ext>
    </p:extLst>
  </p:cSld>
  <p:clrMapOvr>
    <a:masterClrMapping/>
  </p:clrMapOvr>
  <mc:AlternateContent xmlns:mc="http://schemas.openxmlformats.org/markup-compatibility/2006" xmlns:p14="http://schemas.microsoft.com/office/powerpoint/2010/main">
    <mc:Choice Requires="p14">
      <p:transition spd="slow" p14:dur="2000" advTm="33634"/>
    </mc:Choice>
    <mc:Fallback xmlns="">
      <p:transition spd="slow" advTm="33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700"/>
                                        <p:tgtEl>
                                          <p:spTgt spid="3">
                                            <p:txEl>
                                              <p:pRg st="5" end="5"/>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52CCD15-409D-00B7-6C7C-007FBC84816A}"/>
              </a:ext>
            </a:extLst>
          </p:cNvPr>
          <p:cNvSpPr/>
          <p:nvPr/>
        </p:nvSpPr>
        <p:spPr>
          <a:xfrm>
            <a:off x="645460" y="387911"/>
            <a:ext cx="10999746"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Early U.S. Standard Setting</a:t>
            </a:r>
          </a:p>
        </p:txBody>
      </p:sp>
      <p:sp>
        <p:nvSpPr>
          <p:cNvPr id="3" name="Content Placeholder 2"/>
          <p:cNvSpPr>
            <a:spLocks noGrp="1"/>
          </p:cNvSpPr>
          <p:nvPr>
            <p:ph idx="1"/>
          </p:nvPr>
        </p:nvSpPr>
        <p:spPr>
          <a:xfrm>
            <a:off x="2135560" y="1412777"/>
            <a:ext cx="8229600" cy="5256584"/>
          </a:xfrm>
        </p:spPr>
        <p:txBody>
          <a:bodyPr>
            <a:normAutofit/>
          </a:bodyPr>
          <a:lstStyle/>
          <a:p>
            <a:pPr>
              <a:buClr>
                <a:schemeClr val="tx1"/>
              </a:buClr>
            </a:pPr>
            <a:r>
              <a:rPr lang="en-US" sz="2550" b="1" dirty="0">
                <a:solidFill>
                  <a:srgbClr val="C00000"/>
                </a:solidFill>
              </a:rPr>
              <a:t>Committee on Accounting Procedure (CAP) </a:t>
            </a:r>
            <a:r>
              <a:rPr lang="en-US" sz="2550" dirty="0"/>
              <a:t>(1938 to 1959)</a:t>
            </a:r>
          </a:p>
          <a:p>
            <a:pPr lvl="1"/>
            <a:r>
              <a:rPr lang="en-US" sz="2000" dirty="0"/>
              <a:t>First private sector standard-setting body</a:t>
            </a:r>
          </a:p>
          <a:p>
            <a:pPr lvl="1"/>
            <a:r>
              <a:rPr lang="en-US" sz="2000" dirty="0"/>
              <a:t>Committee of the American Institute of Accountants (AIA)</a:t>
            </a:r>
          </a:p>
          <a:p>
            <a:pPr lvl="1"/>
            <a:r>
              <a:rPr lang="en-US" sz="2000" dirty="0"/>
              <a:t>AIA: National professional organization for certified professional public accountants</a:t>
            </a:r>
          </a:p>
          <a:p>
            <a:pPr lvl="1"/>
            <a:r>
              <a:rPr lang="en-US" sz="2000" dirty="0"/>
              <a:t>AIA: Renamed as American Institute of Certified Public Accountants (AICPA) </a:t>
            </a:r>
          </a:p>
          <a:p>
            <a:pPr lvl="1"/>
            <a:r>
              <a:rPr lang="en-US" sz="2000" dirty="0"/>
              <a:t>Issued 51 Accounting Research Bulletins (ARBs)</a:t>
            </a:r>
            <a:endParaRPr lang="en-US" dirty="0">
              <a:solidFill>
                <a:srgbClr val="8A506C"/>
              </a:solidFill>
            </a:endParaRPr>
          </a:p>
          <a:p>
            <a:pPr>
              <a:buClr>
                <a:schemeClr val="tx1"/>
              </a:buClr>
            </a:pPr>
            <a:r>
              <a:rPr lang="en-US" sz="2550" b="1" dirty="0">
                <a:solidFill>
                  <a:srgbClr val="C00000"/>
                </a:solidFill>
              </a:rPr>
              <a:t>Accounting Principles Board (APB) </a:t>
            </a:r>
            <a:r>
              <a:rPr lang="en-US" sz="2550" dirty="0"/>
              <a:t>(1959 to 1973)</a:t>
            </a:r>
          </a:p>
          <a:p>
            <a:pPr lvl="1"/>
            <a:r>
              <a:rPr lang="en-US" sz="2000" dirty="0"/>
              <a:t>Issued 31 Accounting Principles Board Opinions (APBOs), various Interpretations, and four Statements</a:t>
            </a:r>
          </a:p>
          <a:p>
            <a:pPr lvl="1"/>
            <a:r>
              <a:rPr lang="en-US" sz="2000" dirty="0"/>
              <a:t>Replaced by Financial Accounting Standards Board (FASB)</a:t>
            </a:r>
          </a:p>
        </p:txBody>
      </p:sp>
      <p:sp>
        <p:nvSpPr>
          <p:cNvPr id="4" name="Title 2"/>
          <p:cNvSpPr txBox="1">
            <a:spLocks/>
          </p:cNvSpPr>
          <p:nvPr/>
        </p:nvSpPr>
        <p:spPr bwMode="auto">
          <a:xfrm>
            <a:off x="9913940" y="1"/>
            <a:ext cx="738187" cy="363537"/>
          </a:xfrm>
          <a:prstGeom prst="rect">
            <a:avLst/>
          </a:prstGeom>
          <a:noFill/>
          <a:ln>
            <a:noFill/>
          </a:ln>
        </p:spPr>
        <p:txBody>
          <a:bodyPr anchor="ctr">
            <a:normAutofit/>
          </a:bodyPr>
          <a:lstStyle>
            <a:lvl1pPr algn="l" defTabSz="914400" rtl="0" eaLnBrk="1" latinLnBrk="0" hangingPunct="1">
              <a:lnSpc>
                <a:spcPct val="90000"/>
              </a:lnSpc>
              <a:spcBef>
                <a:spcPct val="0"/>
              </a:spcBef>
              <a:buNone/>
              <a:defRPr sz="3600" kern="1200">
                <a:solidFill>
                  <a:srgbClr val="0072A2"/>
                </a:solidFill>
                <a:latin typeface="+mj-lt"/>
                <a:ea typeface="Adobe Fan Heiti Std B" pitchFamily="34" charset="-128"/>
                <a:cs typeface="+mj-cs"/>
              </a:defRPr>
            </a:lvl1pPr>
          </a:lstStyle>
          <a:p>
            <a:pPr>
              <a:defRPr/>
            </a:pPr>
            <a:r>
              <a:rPr lang="en-IN" sz="1500" dirty="0"/>
              <a:t>LO1-3</a:t>
            </a:r>
          </a:p>
        </p:txBody>
      </p:sp>
      <p:sp>
        <p:nvSpPr>
          <p:cNvPr id="5" name="Slide Number Placeholder 5">
            <a:extLst>
              <a:ext uri="{FF2B5EF4-FFF2-40B4-BE49-F238E27FC236}">
                <a16:creationId xmlns:a16="http://schemas.microsoft.com/office/drawing/2014/main" id="{1164F93D-BCAD-B94F-A5A4-F5997FF7EDC3}"/>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18</a:t>
            </a:fld>
            <a:endParaRPr lang="en-US" dirty="0"/>
          </a:p>
        </p:txBody>
      </p:sp>
    </p:spTree>
    <p:custDataLst>
      <p:tags r:id="rId1"/>
    </p:custDataLst>
    <p:extLst>
      <p:ext uri="{BB962C8B-B14F-4D97-AF65-F5344CB8AC3E}">
        <p14:creationId xmlns:p14="http://schemas.microsoft.com/office/powerpoint/2010/main" val="500962455"/>
      </p:ext>
    </p:extLst>
  </p:cSld>
  <p:clrMapOvr>
    <a:masterClrMapping/>
  </p:clrMapOvr>
  <mc:AlternateContent xmlns:mc="http://schemas.openxmlformats.org/markup-compatibility/2006" xmlns:p14="http://schemas.microsoft.com/office/powerpoint/2010/main">
    <mc:Choice Requires="p14">
      <p:transition spd="slow" p14:dur="2000" advTm="9450"/>
    </mc:Choice>
    <mc:Fallback xmlns="">
      <p:transition spd="slow" advTm="94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fade">
                                      <p:cBhvr>
                                        <p:cTn id="4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52CCD15-409D-00B7-6C7C-007FBC84816A}"/>
              </a:ext>
            </a:extLst>
          </p:cNvPr>
          <p:cNvSpPr/>
          <p:nvPr/>
        </p:nvSpPr>
        <p:spPr>
          <a:xfrm>
            <a:off x="645460" y="193956"/>
            <a:ext cx="10999746" cy="647008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 name="Title 1">
            <a:extLst>
              <a:ext uri="{FF2B5EF4-FFF2-40B4-BE49-F238E27FC236}">
                <a16:creationId xmlns:a16="http://schemas.microsoft.com/office/drawing/2014/main" id="{16CE7D08-E940-2EC5-BDE2-8548BFD9034C}"/>
              </a:ext>
            </a:extLst>
          </p:cNvPr>
          <p:cNvSpPr txBox="1">
            <a:spLocks/>
          </p:cNvSpPr>
          <p:nvPr/>
        </p:nvSpPr>
        <p:spPr>
          <a:xfrm>
            <a:off x="1016000" y="-28352"/>
            <a:ext cx="11176000" cy="14446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Financial Accounting Standards Board (FASB)</a:t>
            </a:r>
          </a:p>
        </p:txBody>
      </p:sp>
      <p:sp>
        <p:nvSpPr>
          <p:cNvPr id="12" name="Content Placeholder 2">
            <a:extLst>
              <a:ext uri="{FF2B5EF4-FFF2-40B4-BE49-F238E27FC236}">
                <a16:creationId xmlns:a16="http://schemas.microsoft.com/office/drawing/2014/main" id="{7E51A3C9-06E6-485A-39AB-5FCB861BE294}"/>
              </a:ext>
            </a:extLst>
          </p:cNvPr>
          <p:cNvSpPr txBox="1">
            <a:spLocks/>
          </p:cNvSpPr>
          <p:nvPr/>
        </p:nvSpPr>
        <p:spPr>
          <a:xfrm>
            <a:off x="2138533" y="1077108"/>
            <a:ext cx="8013600" cy="545278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dirty="0">
                <a:solidFill>
                  <a:srgbClr val="C00000"/>
                </a:solidFill>
              </a:rPr>
              <a:t>FASB created in 1973</a:t>
            </a:r>
          </a:p>
          <a:p>
            <a:pPr lvl="1">
              <a:buClr>
                <a:schemeClr val="tx1"/>
              </a:buClr>
            </a:pPr>
            <a:r>
              <a:rPr lang="en-US" dirty="0"/>
              <a:t>Established to set U.S. accounting standards</a:t>
            </a:r>
          </a:p>
          <a:p>
            <a:pPr lvl="1">
              <a:buClr>
                <a:schemeClr val="tx1"/>
              </a:buClr>
            </a:pPr>
            <a:r>
              <a:rPr lang="en-US" dirty="0"/>
              <a:t>Supported by </a:t>
            </a:r>
            <a:r>
              <a:rPr lang="en-US" b="1" dirty="0">
                <a:solidFill>
                  <a:srgbClr val="C00000"/>
                </a:solidFill>
              </a:rPr>
              <a:t>Financial Accounting Foundation (FAF)</a:t>
            </a:r>
          </a:p>
          <a:p>
            <a:pPr lvl="1">
              <a:buClr>
                <a:schemeClr val="tx1"/>
              </a:buClr>
            </a:pPr>
            <a:r>
              <a:rPr lang="en-US" dirty="0"/>
              <a:t>Seven full-time members</a:t>
            </a:r>
          </a:p>
          <a:p>
            <a:pPr>
              <a:buClr>
                <a:schemeClr val="tx1"/>
              </a:buClr>
            </a:pPr>
            <a:r>
              <a:rPr lang="en-US" b="1" dirty="0">
                <a:solidFill>
                  <a:srgbClr val="C00000"/>
                </a:solidFill>
              </a:rPr>
              <a:t>Emerging Issues Task Force (EITF) created in 1984</a:t>
            </a:r>
          </a:p>
          <a:p>
            <a:pPr lvl="1">
              <a:buClr>
                <a:schemeClr val="tx1"/>
              </a:buClr>
            </a:pPr>
            <a:r>
              <a:rPr lang="en-US" dirty="0"/>
              <a:t>Identifies financial reporting issues and attempts to  resolve them without involving the FASB</a:t>
            </a:r>
          </a:p>
          <a:p>
            <a:pPr lvl="2">
              <a:buClr>
                <a:schemeClr val="tx1"/>
              </a:buClr>
            </a:pPr>
            <a:r>
              <a:rPr lang="en-US" dirty="0"/>
              <a:t>Primarily addresses implementation issues</a:t>
            </a:r>
          </a:p>
          <a:p>
            <a:pPr lvl="2">
              <a:buClr>
                <a:schemeClr val="tx1"/>
              </a:buClr>
            </a:pPr>
            <a:r>
              <a:rPr lang="en-US" dirty="0"/>
              <a:t>Speeding up the standard-setting process</a:t>
            </a:r>
          </a:p>
          <a:p>
            <a:pPr lvl="1">
              <a:buClr>
                <a:schemeClr val="tx1"/>
              </a:buClr>
            </a:pPr>
            <a:r>
              <a:rPr lang="en-US" dirty="0"/>
              <a:t>EITF rulings are ratified by the FASB and are considered part of GAAP</a:t>
            </a:r>
          </a:p>
          <a:p>
            <a:pPr>
              <a:buClr>
                <a:schemeClr val="tx1"/>
              </a:buClr>
            </a:pPr>
            <a:r>
              <a:rPr lang="en-US" b="1" dirty="0">
                <a:solidFill>
                  <a:srgbClr val="C00000"/>
                </a:solidFill>
              </a:rPr>
              <a:t>Government Accounting Standards Board (GASB)</a:t>
            </a:r>
            <a:r>
              <a:rPr lang="en-IN" dirty="0"/>
              <a:t>: </a:t>
            </a:r>
            <a:r>
              <a:rPr lang="en-US" dirty="0"/>
              <a:t>develop accounting standards for governmental units such as states and cities  </a:t>
            </a:r>
            <a:endParaRPr lang="en-IN" dirty="0"/>
          </a:p>
          <a:p>
            <a:endParaRPr lang="en-US" dirty="0"/>
          </a:p>
        </p:txBody>
      </p:sp>
    </p:spTree>
    <p:custDataLst>
      <p:tags r:id="rId1"/>
    </p:custDataLst>
    <p:extLst>
      <p:ext uri="{BB962C8B-B14F-4D97-AF65-F5344CB8AC3E}">
        <p14:creationId xmlns:p14="http://schemas.microsoft.com/office/powerpoint/2010/main" val="1880943025"/>
      </p:ext>
    </p:extLst>
  </p:cSld>
  <p:clrMapOvr>
    <a:masterClrMapping/>
  </p:clrMapOvr>
  <mc:AlternateContent xmlns:mc="http://schemas.openxmlformats.org/markup-compatibility/2006" xmlns:p14="http://schemas.microsoft.com/office/powerpoint/2010/main">
    <mc:Choice Requires="p14">
      <p:transition spd="slow" p14:dur="2000" advTm="80166"/>
    </mc:Choice>
    <mc:Fallback xmlns="">
      <p:transition spd="slow" advTm="801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fade">
                                      <p:cBhvr>
                                        <p:cTn id="10" dur="500"/>
                                        <p:tgtEl>
                                          <p:spTgt spid="12">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fade">
                                      <p:cBhvr>
                                        <p:cTn id="13" dur="500"/>
                                        <p:tgtEl>
                                          <p:spTgt spid="12">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fade">
                                      <p:cBhvr>
                                        <p:cTn id="16" dur="500"/>
                                        <p:tgtEl>
                                          <p:spTgt spid="1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Effect transition="in" filter="fade">
                                      <p:cBhvr>
                                        <p:cTn id="21" dur="500"/>
                                        <p:tgtEl>
                                          <p:spTgt spid="12">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xEl>
                                              <p:pRg st="5" end="5"/>
                                            </p:txEl>
                                          </p:spTgt>
                                        </p:tgtEl>
                                        <p:attrNameLst>
                                          <p:attrName>style.visibility</p:attrName>
                                        </p:attrNameLst>
                                      </p:cBhvr>
                                      <p:to>
                                        <p:strVal val="visible"/>
                                      </p:to>
                                    </p:set>
                                    <p:animEffect transition="in" filter="fade">
                                      <p:cBhvr>
                                        <p:cTn id="24" dur="500"/>
                                        <p:tgtEl>
                                          <p:spTgt spid="12">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animEffect transition="in" filter="fade">
                                      <p:cBhvr>
                                        <p:cTn id="27" dur="500"/>
                                        <p:tgtEl>
                                          <p:spTgt spid="12">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xEl>
                                              <p:pRg st="7" end="7"/>
                                            </p:txEl>
                                          </p:spTgt>
                                        </p:tgtEl>
                                        <p:attrNameLst>
                                          <p:attrName>style.visibility</p:attrName>
                                        </p:attrNameLst>
                                      </p:cBhvr>
                                      <p:to>
                                        <p:strVal val="visible"/>
                                      </p:to>
                                    </p:set>
                                    <p:animEffect transition="in" filter="fade">
                                      <p:cBhvr>
                                        <p:cTn id="30" dur="500"/>
                                        <p:tgtEl>
                                          <p:spTgt spid="12">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xEl>
                                              <p:pRg st="8" end="8"/>
                                            </p:txEl>
                                          </p:spTgt>
                                        </p:tgtEl>
                                        <p:attrNameLst>
                                          <p:attrName>style.visibility</p:attrName>
                                        </p:attrNameLst>
                                      </p:cBhvr>
                                      <p:to>
                                        <p:strVal val="visible"/>
                                      </p:to>
                                    </p:set>
                                    <p:animEffect transition="in" filter="fade">
                                      <p:cBhvr>
                                        <p:cTn id="33" dur="500"/>
                                        <p:tgtEl>
                                          <p:spTgt spid="12">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9" end="9"/>
                                            </p:txEl>
                                          </p:spTgt>
                                        </p:tgtEl>
                                        <p:attrNameLst>
                                          <p:attrName>style.visibility</p:attrName>
                                        </p:attrNameLst>
                                      </p:cBhvr>
                                      <p:to>
                                        <p:strVal val="visible"/>
                                      </p:to>
                                    </p:set>
                                    <p:animEffect transition="in" filter="fade">
                                      <p:cBhvr>
                                        <p:cTn id="38"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D25C5A5-01EA-1A4B-0028-73B4B654F4FE}"/>
              </a:ext>
            </a:extLst>
          </p:cNvPr>
          <p:cNvSpPr/>
          <p:nvPr/>
        </p:nvSpPr>
        <p:spPr>
          <a:xfrm>
            <a:off x="910530" y="365121"/>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Codification</a:t>
            </a:r>
          </a:p>
        </p:txBody>
      </p:sp>
      <p:sp>
        <p:nvSpPr>
          <p:cNvPr id="3" name="Content Placeholder 2"/>
          <p:cNvSpPr>
            <a:spLocks noGrp="1"/>
          </p:cNvSpPr>
          <p:nvPr>
            <p:ph idx="1"/>
          </p:nvPr>
        </p:nvSpPr>
        <p:spPr>
          <a:xfrm>
            <a:off x="2135560" y="1587502"/>
            <a:ext cx="8229600" cy="4793827"/>
          </a:xfrm>
        </p:spPr>
        <p:txBody>
          <a:bodyPr>
            <a:normAutofit/>
          </a:bodyPr>
          <a:lstStyle/>
          <a:p>
            <a:pPr>
              <a:buClr>
                <a:schemeClr val="tx1"/>
              </a:buClr>
            </a:pPr>
            <a:r>
              <a:rPr lang="en-IN" b="1" dirty="0">
                <a:solidFill>
                  <a:srgbClr val="C00000"/>
                </a:solidFill>
              </a:rPr>
              <a:t>FASB Accounting Standards Codification </a:t>
            </a:r>
          </a:p>
          <a:p>
            <a:pPr lvl="1">
              <a:buClr>
                <a:schemeClr val="tx1"/>
              </a:buClr>
            </a:pPr>
            <a:r>
              <a:rPr lang="en-IN" dirty="0">
                <a:solidFill>
                  <a:prstClr val="black"/>
                </a:solidFill>
              </a:rPr>
              <a:t>Only source of authoritative nongovernmental U.S. GAAP</a:t>
            </a:r>
          </a:p>
          <a:p>
            <a:pPr lvl="2">
              <a:buClr>
                <a:schemeClr val="tx1"/>
              </a:buClr>
            </a:pPr>
            <a:r>
              <a:rPr lang="en-US" dirty="0">
                <a:solidFill>
                  <a:prstClr val="black"/>
                </a:solidFill>
              </a:rPr>
              <a:t>Organizes the thousands of U.S. GAAP pronouncements into roughly 90 accounting topics</a:t>
            </a:r>
            <a:endParaRPr lang="en-IN" dirty="0">
              <a:solidFill>
                <a:prstClr val="black"/>
              </a:solidFill>
            </a:endParaRPr>
          </a:p>
          <a:p>
            <a:pPr lvl="2">
              <a:buClr>
                <a:schemeClr val="tx1"/>
              </a:buClr>
            </a:pPr>
            <a:r>
              <a:rPr lang="en-IN" dirty="0">
                <a:solidFill>
                  <a:prstClr val="black"/>
                </a:solidFill>
              </a:rPr>
              <a:t>Also includes portions of SEC accounting guidance</a:t>
            </a:r>
          </a:p>
          <a:p>
            <a:pPr lvl="0">
              <a:buClr>
                <a:schemeClr val="tx1"/>
              </a:buClr>
            </a:pPr>
            <a:r>
              <a:rPr lang="en-IN" b="1" dirty="0">
                <a:solidFill>
                  <a:srgbClr val="C00000"/>
                </a:solidFill>
              </a:rPr>
              <a:t>Accounting Standards Update (ASU): </a:t>
            </a:r>
            <a:r>
              <a:rPr lang="en-IN" dirty="0">
                <a:solidFill>
                  <a:prstClr val="black"/>
                </a:solidFill>
              </a:rPr>
              <a:t>any new  standard issued by FASB</a:t>
            </a:r>
          </a:p>
          <a:p>
            <a:r>
              <a:rPr lang="en-US" dirty="0"/>
              <a:t>Located at the </a:t>
            </a:r>
            <a:r>
              <a:rPr lang="en-US" dirty="0">
                <a:hlinkClick r:id="rId4"/>
              </a:rPr>
              <a:t>FASB website</a:t>
            </a:r>
            <a:endParaRPr lang="en-US" dirty="0"/>
          </a:p>
        </p:txBody>
      </p:sp>
      <p:sp>
        <p:nvSpPr>
          <p:cNvPr id="5" name="Slide Number Placeholder 5">
            <a:extLst>
              <a:ext uri="{FF2B5EF4-FFF2-40B4-BE49-F238E27FC236}">
                <a16:creationId xmlns:a16="http://schemas.microsoft.com/office/drawing/2014/main" id="{C9D9F898-AE37-924C-A2AB-184F012FC98A}"/>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20</a:t>
            </a:fld>
            <a:endParaRPr lang="en-US" dirty="0"/>
          </a:p>
        </p:txBody>
      </p:sp>
    </p:spTree>
    <p:custDataLst>
      <p:tags r:id="rId1"/>
    </p:custDataLst>
    <p:extLst>
      <p:ext uri="{BB962C8B-B14F-4D97-AF65-F5344CB8AC3E}">
        <p14:creationId xmlns:p14="http://schemas.microsoft.com/office/powerpoint/2010/main" val="1067033511"/>
      </p:ext>
    </p:extLst>
  </p:cSld>
  <p:clrMapOvr>
    <a:masterClrMapping/>
  </p:clrMapOvr>
  <mc:AlternateContent xmlns:mc="http://schemas.openxmlformats.org/markup-compatibility/2006" xmlns:p14="http://schemas.microsoft.com/office/powerpoint/2010/main">
    <mc:Choice Requires="p14">
      <p:transition spd="slow" p14:dur="2000" advTm="89570"/>
    </mc:Choice>
    <mc:Fallback xmlns="">
      <p:transition spd="slow" advTm="895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5987EDC-C084-49F4-1B51-843047D94276}"/>
              </a:ext>
            </a:extLst>
          </p:cNvPr>
          <p:cNvSpPr/>
          <p:nvPr/>
        </p:nvSpPr>
        <p:spPr>
          <a:xfrm>
            <a:off x="910530" y="377153"/>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600" dirty="0"/>
              <a:t>FASB Accounting Standards Codification Topics</a:t>
            </a:r>
          </a:p>
        </p:txBody>
      </p:sp>
      <p:graphicFrame>
        <p:nvGraphicFramePr>
          <p:cNvPr id="6" name="Content Placeholder 3"/>
          <p:cNvGraphicFramePr>
            <a:graphicFrameLocks/>
          </p:cNvGraphicFramePr>
          <p:nvPr/>
        </p:nvGraphicFramePr>
        <p:xfrm>
          <a:off x="3663244" y="1942048"/>
          <a:ext cx="5174233" cy="4079240"/>
        </p:xfrm>
        <a:graphic>
          <a:graphicData uri="http://schemas.openxmlformats.org/drawingml/2006/table">
            <a:tbl>
              <a:tblPr firstRow="1" bandRow="1">
                <a:tableStyleId>{5C22544A-7EE6-4342-B048-85BDC9FD1C3A}</a:tableStyleId>
              </a:tblPr>
              <a:tblGrid>
                <a:gridCol w="2653952">
                  <a:extLst>
                    <a:ext uri="{9D8B030D-6E8A-4147-A177-3AD203B41FA5}">
                      <a16:colId xmlns:a16="http://schemas.microsoft.com/office/drawing/2014/main" val="20000"/>
                    </a:ext>
                  </a:extLst>
                </a:gridCol>
                <a:gridCol w="2520281">
                  <a:extLst>
                    <a:ext uri="{9D8B030D-6E8A-4147-A177-3AD203B41FA5}">
                      <a16:colId xmlns:a16="http://schemas.microsoft.com/office/drawing/2014/main" val="20001"/>
                    </a:ext>
                  </a:extLst>
                </a:gridCol>
              </a:tblGrid>
              <a:tr h="370840">
                <a:tc gridSpan="2">
                  <a:txBody>
                    <a:bodyPr/>
                    <a:lstStyle/>
                    <a:p>
                      <a:pPr algn="ctr"/>
                      <a:r>
                        <a:rPr lang="en-US" b="1" dirty="0">
                          <a:solidFill>
                            <a:schemeClr val="tx1"/>
                          </a:solidFill>
                        </a:rPr>
                        <a:t>FASB Accounting Standards Codification Topics</a:t>
                      </a:r>
                      <a:endParaRPr lang="en-US" dirty="0">
                        <a:solidFill>
                          <a:schemeClr val="tx1"/>
                        </a:solidFill>
                      </a:endParaRPr>
                    </a:p>
                  </a:txBody>
                  <a:tcPr>
                    <a:lnL w="19050" cap="flat" cmpd="sng" algn="ctr">
                      <a:solidFill>
                        <a:srgbClr val="F79646"/>
                      </a:solidFill>
                      <a:prstDash val="solid"/>
                      <a:round/>
                      <a:headEnd type="none" w="med" len="med"/>
                      <a:tailEnd type="none" w="med" len="med"/>
                    </a:lnL>
                    <a:lnR w="19050" cap="flat" cmpd="sng" algn="ctr">
                      <a:solidFill>
                        <a:srgbClr val="F79646"/>
                      </a:solidFill>
                      <a:prstDash val="solid"/>
                      <a:round/>
                      <a:headEnd type="none" w="med" len="med"/>
                      <a:tailEnd type="none" w="med" len="med"/>
                    </a:lnR>
                    <a:lnT w="19050" cap="flat" cmpd="sng" algn="ctr">
                      <a:solidFill>
                        <a:srgbClr val="F79646"/>
                      </a:solidFill>
                      <a:prstDash val="solid"/>
                      <a:round/>
                      <a:headEnd type="none" w="med" len="med"/>
                      <a:tailEnd type="none" w="med" len="med"/>
                    </a:lnT>
                    <a:lnB w="38100" cmpd="sng">
                      <a:noFill/>
                    </a:lnB>
                    <a:lnTlToBr w="12700" cmpd="sng">
                      <a:noFill/>
                      <a:prstDash val="solid"/>
                    </a:lnTlToBr>
                    <a:lnBlToTr w="12700" cmpd="sng">
                      <a:noFill/>
                      <a:prstDash val="solid"/>
                    </a:lnBlToTr>
                    <a:solidFill>
                      <a:srgbClr val="FFFAB0"/>
                    </a:solidFill>
                  </a:tcPr>
                </a:tc>
                <a:tc hMerge="1">
                  <a:txBody>
                    <a:bodyPr/>
                    <a:lstStyle/>
                    <a:p>
                      <a:endParaRPr lang="en-US"/>
                    </a:p>
                  </a:txBody>
                  <a:tcPr/>
                </a:tc>
                <a:extLst>
                  <a:ext uri="{0D108BD9-81ED-4DB2-BD59-A6C34878D82A}">
                    <a16:rowId xmlns:a16="http://schemas.microsoft.com/office/drawing/2014/main" val="10000"/>
                  </a:ext>
                </a:extLst>
              </a:tr>
              <a:tr h="370840">
                <a:tc>
                  <a:txBody>
                    <a:bodyPr/>
                    <a:lstStyle/>
                    <a:p>
                      <a:pPr algn="l"/>
                      <a:r>
                        <a:rPr lang="en-US" b="1" dirty="0"/>
                        <a:t>Topic</a:t>
                      </a:r>
                      <a:endParaRPr lang="en-US" dirty="0"/>
                    </a:p>
                  </a:txBody>
                  <a:tcPr>
                    <a:lnL w="19050" cap="flat" cmpd="sng" algn="ctr">
                      <a:solidFill>
                        <a:srgbClr val="F79646"/>
                      </a:solid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en-US" b="1" dirty="0"/>
                        <a:t>Numbered</a:t>
                      </a:r>
                      <a:endParaRPr lang="en-US" dirty="0"/>
                    </a:p>
                  </a:txBody>
                  <a:tcPr>
                    <a:lnL w="12700" cmpd="sng">
                      <a:noFill/>
                    </a:lnL>
                    <a:lnR w="19050" cap="flat" cmpd="sng" algn="ctr">
                      <a:solidFill>
                        <a:srgbClr val="F79646"/>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370840">
                <a:tc>
                  <a:txBody>
                    <a:bodyPr/>
                    <a:lstStyle/>
                    <a:p>
                      <a:pPr algn="l"/>
                      <a:r>
                        <a:rPr lang="en-US" dirty="0"/>
                        <a:t>General Principles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hu-HU" dirty="0"/>
                        <a:t> 100–199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370840">
                <a:tc>
                  <a:txBody>
                    <a:bodyPr/>
                    <a:lstStyle/>
                    <a:p>
                      <a:pPr algn="l"/>
                      <a:r>
                        <a:rPr lang="en-US" dirty="0"/>
                        <a:t>Presentation</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is-IS"/>
                        <a:t>200–299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r h="370840">
                <a:tc>
                  <a:txBody>
                    <a:bodyPr/>
                    <a:lstStyle/>
                    <a:p>
                      <a:pPr algn="l"/>
                      <a:r>
                        <a:rPr lang="en-US" dirty="0"/>
                        <a:t>Assets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fi-FI" dirty="0"/>
                        <a:t>300–399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4"/>
                  </a:ext>
                </a:extLst>
              </a:tr>
              <a:tr h="370840">
                <a:tc>
                  <a:txBody>
                    <a:bodyPr/>
                    <a:lstStyle/>
                    <a:p>
                      <a:pPr algn="l"/>
                      <a:r>
                        <a:rPr lang="en-US" dirty="0"/>
                        <a:t>Liabilities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fi-FI" dirty="0"/>
                        <a:t>400–499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5"/>
                  </a:ext>
                </a:extLst>
              </a:tr>
              <a:tr h="370840">
                <a:tc>
                  <a:txBody>
                    <a:bodyPr/>
                    <a:lstStyle/>
                    <a:p>
                      <a:pPr algn="l"/>
                      <a:r>
                        <a:rPr lang="en-US" dirty="0"/>
                        <a:t>Equity</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fi-FI" dirty="0"/>
                        <a:t>500–599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6"/>
                  </a:ext>
                </a:extLst>
              </a:tr>
              <a:tr h="370840">
                <a:tc>
                  <a:txBody>
                    <a:bodyPr/>
                    <a:lstStyle/>
                    <a:p>
                      <a:pPr algn="l"/>
                      <a:r>
                        <a:rPr lang="en-US" dirty="0"/>
                        <a:t>Revenues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fi-FI" dirty="0"/>
                        <a:t>600–699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7"/>
                  </a:ext>
                </a:extLst>
              </a:tr>
              <a:tr h="370840">
                <a:tc>
                  <a:txBody>
                    <a:bodyPr/>
                    <a:lstStyle/>
                    <a:p>
                      <a:pPr algn="l"/>
                      <a:r>
                        <a:rPr lang="en-US" dirty="0"/>
                        <a:t>Expenses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fi-FI" dirty="0"/>
                        <a:t>700–799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8"/>
                  </a:ext>
                </a:extLst>
              </a:tr>
              <a:tr h="370840">
                <a:tc>
                  <a:txBody>
                    <a:bodyPr/>
                    <a:lstStyle/>
                    <a:p>
                      <a:pPr algn="l"/>
                      <a:r>
                        <a:rPr lang="en-US" dirty="0"/>
                        <a:t>Broad Transactions</a:t>
                      </a:r>
                    </a:p>
                  </a:txBody>
                  <a:tcPr>
                    <a:lnL w="19050" cap="flat" cmpd="sng" algn="ctr">
                      <a:solidFill>
                        <a:srgbClr val="F79646"/>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ctr"/>
                      <a:r>
                        <a:rPr lang="fi-FI" dirty="0"/>
                        <a:t>800–899</a:t>
                      </a:r>
                    </a:p>
                  </a:txBody>
                  <a:tcPr>
                    <a:lnL w="12700" cmpd="sng">
                      <a:noFill/>
                    </a:lnL>
                    <a:lnR w="19050" cap="flat" cmpd="sng" algn="ctr">
                      <a:solidFill>
                        <a:srgbClr val="F79646"/>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9"/>
                  </a:ext>
                </a:extLst>
              </a:tr>
              <a:tr h="370840">
                <a:tc>
                  <a:txBody>
                    <a:bodyPr/>
                    <a:lstStyle/>
                    <a:p>
                      <a:pPr algn="l"/>
                      <a:r>
                        <a:rPr lang="en-US" dirty="0"/>
                        <a:t>Industry</a:t>
                      </a:r>
                    </a:p>
                  </a:txBody>
                  <a:tcPr>
                    <a:lnL w="19050" cap="flat" cmpd="sng" algn="ctr">
                      <a:solidFill>
                        <a:srgbClr val="F79646"/>
                      </a:solidFill>
                      <a:prstDash val="solid"/>
                      <a:round/>
                      <a:headEnd type="none" w="med" len="med"/>
                      <a:tailEnd type="none" w="med" len="med"/>
                    </a:lnL>
                    <a:lnR w="12700" cmpd="sng">
                      <a:noFill/>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ctr"/>
                      <a:r>
                        <a:rPr lang="fi-FI" dirty="0"/>
                        <a:t>900–999</a:t>
                      </a:r>
                    </a:p>
                  </a:txBody>
                  <a:tcPr>
                    <a:lnL w="12700" cmpd="sng">
                      <a:noFill/>
                    </a:lnL>
                    <a:lnR w="19050" cap="flat" cmpd="sng" algn="ctr">
                      <a:solidFill>
                        <a:srgbClr val="F79646"/>
                      </a:solidFill>
                      <a:prstDash val="solid"/>
                      <a:round/>
                      <a:headEnd type="none" w="med" len="med"/>
                      <a:tailEnd type="none" w="med" len="med"/>
                    </a:lnR>
                    <a:lnT w="12700" cmpd="sng">
                      <a:noFill/>
                    </a:lnT>
                    <a:lnB w="19050" cap="flat" cmpd="sng" algn="ctr">
                      <a:solidFill>
                        <a:srgbClr val="F79646"/>
                      </a:solid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10"/>
                  </a:ext>
                </a:extLst>
              </a:tr>
            </a:tbl>
          </a:graphicData>
        </a:graphic>
      </p:graphicFrame>
      <p:sp>
        <p:nvSpPr>
          <p:cNvPr id="5" name="Slide Number Placeholder 5">
            <a:extLst>
              <a:ext uri="{FF2B5EF4-FFF2-40B4-BE49-F238E27FC236}">
                <a16:creationId xmlns:a16="http://schemas.microsoft.com/office/drawing/2014/main" id="{707A205E-2662-B64B-8C46-3A6BF1C592ED}"/>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21</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10" name="Ink 9">
                <a:extLst>
                  <a:ext uri="{FF2B5EF4-FFF2-40B4-BE49-F238E27FC236}">
                    <a16:creationId xmlns:a16="http://schemas.microsoft.com/office/drawing/2014/main" id="{21E7790B-B158-BA74-96E9-3ED5346A5419}"/>
                  </a:ext>
                </a:extLst>
              </p14:cNvPr>
              <p14:cNvContentPartPr/>
              <p14:nvPr>
                <p:extLst>
                  <p:ext uri="{42D2F446-02D8-4167-A562-619A0277C38B}">
                    <p15:isNarration xmlns:p15="http://schemas.microsoft.com/office/powerpoint/2012/main" val="1"/>
                  </p:ext>
                </p:extLst>
              </p14:nvPr>
            </p14:nvContentPartPr>
            <p14:xfrm>
              <a:off x="4165560" y="3106800"/>
              <a:ext cx="694800" cy="288720"/>
            </p14:xfrm>
          </p:contentPart>
        </mc:Choice>
        <mc:Fallback xmlns="">
          <p:pic>
            <p:nvPicPr>
              <p:cNvPr id="10" name="Ink 9">
                <a:extLst>
                  <a:ext uri="{FF2B5EF4-FFF2-40B4-BE49-F238E27FC236}">
                    <a16:creationId xmlns:a16="http://schemas.microsoft.com/office/drawing/2014/main" id="{21E7790B-B158-BA74-96E9-3ED5346A5419}"/>
                  </a:ext>
                </a:extLst>
              </p:cNvPr>
              <p:cNvPicPr>
                <a:picLocks noGrp="1" noRot="1" noChangeAspect="1" noMove="1" noResize="1" noEditPoints="1" noAdjustHandles="1" noChangeArrowheads="1" noChangeShapeType="1"/>
              </p:cNvPicPr>
              <p:nvPr/>
            </p:nvPicPr>
            <p:blipFill>
              <a:blip r:embed="rId6"/>
              <a:stretch>
                <a:fillRect/>
              </a:stretch>
            </p:blipFill>
            <p:spPr>
              <a:xfrm>
                <a:off x="4156200" y="3097440"/>
                <a:ext cx="713520" cy="307440"/>
              </a:xfrm>
              <a:prstGeom prst="rect">
                <a:avLst/>
              </a:prstGeom>
            </p:spPr>
          </p:pic>
        </mc:Fallback>
      </mc:AlternateContent>
    </p:spTree>
    <p:extLst>
      <p:ext uri="{BB962C8B-B14F-4D97-AF65-F5344CB8AC3E}">
        <p14:creationId xmlns:p14="http://schemas.microsoft.com/office/powerpoint/2010/main" val="1987007148"/>
      </p:ext>
    </p:extLst>
  </p:cSld>
  <p:clrMapOvr>
    <a:masterClrMapping/>
  </p:clrMapOvr>
  <mc:AlternateContent xmlns:mc="http://schemas.openxmlformats.org/markup-compatibility/2006" xmlns:p14="http://schemas.microsoft.com/office/powerpoint/2010/main">
    <mc:Choice Requires="p14">
      <p:transition spd="slow" p14:dur="2000" advTm="72039"/>
    </mc:Choice>
    <mc:Fallback xmlns="">
      <p:transition spd="slow" advTm="720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md type="call" cmd="playFrom(0.0)">
                                      <p:cBhvr>
                                        <p:cTn id="7"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048CA63-AFFF-D338-2BEB-9BB3D0E51F91}"/>
              </a:ext>
            </a:extLst>
          </p:cNvPr>
          <p:cNvSpPr/>
          <p:nvPr/>
        </p:nvSpPr>
        <p:spPr>
          <a:xfrm>
            <a:off x="666974" y="377153"/>
            <a:ext cx="10978231"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International Standard Setting</a:t>
            </a:r>
          </a:p>
        </p:txBody>
      </p:sp>
      <p:sp>
        <p:nvSpPr>
          <p:cNvPr id="3" name="Content Placeholder 2"/>
          <p:cNvSpPr>
            <a:spLocks noGrp="1"/>
          </p:cNvSpPr>
          <p:nvPr>
            <p:ph idx="1"/>
          </p:nvPr>
        </p:nvSpPr>
        <p:spPr>
          <a:xfrm>
            <a:off x="2063552" y="1268761"/>
            <a:ext cx="8229600" cy="4813995"/>
          </a:xfrm>
        </p:spPr>
        <p:txBody>
          <a:bodyPr>
            <a:noAutofit/>
          </a:bodyPr>
          <a:lstStyle/>
          <a:p>
            <a:pPr>
              <a:buClr>
                <a:schemeClr val="tx1"/>
              </a:buClr>
            </a:pPr>
            <a:r>
              <a:rPr lang="en-US" b="1" dirty="0">
                <a:solidFill>
                  <a:srgbClr val="C00000"/>
                </a:solidFill>
              </a:rPr>
              <a:t>International Accounting Standards Committee (IASC)</a:t>
            </a:r>
          </a:p>
          <a:p>
            <a:pPr marL="628650" lvl="1">
              <a:buClr>
                <a:schemeClr val="tx1"/>
              </a:buClr>
            </a:pPr>
            <a:r>
              <a:rPr lang="en-US" dirty="0"/>
              <a:t>Formed in 1973 to develop global accounting standards</a:t>
            </a:r>
          </a:p>
          <a:p>
            <a:pPr marL="628650" lvl="1">
              <a:buClr>
                <a:schemeClr val="tx1"/>
              </a:buClr>
            </a:pPr>
            <a:r>
              <a:rPr lang="en-IN" dirty="0"/>
              <a:t>Created a new standard-setting body called the </a:t>
            </a:r>
            <a:r>
              <a:rPr lang="en-IN" b="1" dirty="0">
                <a:solidFill>
                  <a:srgbClr val="C00000"/>
                </a:solidFill>
              </a:rPr>
              <a:t>International Accounting Standards Board (IASB) </a:t>
            </a:r>
            <a:r>
              <a:rPr lang="en-IN" dirty="0"/>
              <a:t>(2001)</a:t>
            </a:r>
          </a:p>
          <a:p>
            <a:pPr marL="0" lvl="2" indent="-457200">
              <a:spcBef>
                <a:spcPts val="1800"/>
              </a:spcBef>
              <a:buClr>
                <a:schemeClr val="tx1"/>
              </a:buClr>
            </a:pPr>
            <a:r>
              <a:rPr lang="en-US" sz="2800" b="1" dirty="0">
                <a:solidFill>
                  <a:srgbClr val="C00000"/>
                </a:solidFill>
              </a:rPr>
              <a:t>IASB:</a:t>
            </a:r>
            <a:endParaRPr lang="en-IN" sz="2800" b="1" dirty="0">
              <a:solidFill>
                <a:srgbClr val="C00000"/>
              </a:solidFill>
            </a:endParaRPr>
          </a:p>
          <a:p>
            <a:pPr marL="685800" lvl="3">
              <a:spcBef>
                <a:spcPts val="1000"/>
              </a:spcBef>
              <a:buClr>
                <a:schemeClr val="tx1"/>
              </a:buClr>
            </a:pPr>
            <a:r>
              <a:rPr lang="en-IN" sz="2400" dirty="0"/>
              <a:t>To develop a single set of high-quality, understandable, and enforceable global accounting standards</a:t>
            </a:r>
          </a:p>
          <a:p>
            <a:pPr marL="685800" lvl="3">
              <a:spcBef>
                <a:spcPts val="1000"/>
              </a:spcBef>
              <a:buClr>
                <a:schemeClr val="tx1"/>
              </a:buClr>
            </a:pPr>
            <a:r>
              <a:rPr lang="en-IN" sz="2400" dirty="0"/>
              <a:t>Endorsed 41 International Accounting Standards (IASs)</a:t>
            </a:r>
          </a:p>
          <a:p>
            <a:pPr marL="685800" lvl="3">
              <a:spcBef>
                <a:spcPts val="1000"/>
              </a:spcBef>
              <a:buClr>
                <a:schemeClr val="tx1"/>
              </a:buClr>
            </a:pPr>
            <a:r>
              <a:rPr lang="en-IN" sz="2400" dirty="0"/>
              <a:t>Issued new standards of its own—called </a:t>
            </a:r>
            <a:r>
              <a:rPr lang="en-IN" sz="2400" b="1" dirty="0">
                <a:solidFill>
                  <a:srgbClr val="C00000"/>
                </a:solidFill>
              </a:rPr>
              <a:t>International Financial Reporting Standards (IFRS)</a:t>
            </a:r>
          </a:p>
        </p:txBody>
      </p:sp>
      <p:sp>
        <p:nvSpPr>
          <p:cNvPr id="5" name="Slide Number Placeholder 5">
            <a:extLst>
              <a:ext uri="{FF2B5EF4-FFF2-40B4-BE49-F238E27FC236}">
                <a16:creationId xmlns:a16="http://schemas.microsoft.com/office/drawing/2014/main" id="{73F8F152-2053-DF46-9C78-5DC251B27099}"/>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22</a:t>
            </a:fld>
            <a:endParaRPr lang="en-US" dirty="0"/>
          </a:p>
        </p:txBody>
      </p:sp>
    </p:spTree>
    <p:extLst>
      <p:ext uri="{BB962C8B-B14F-4D97-AF65-F5344CB8AC3E}">
        <p14:creationId xmlns:p14="http://schemas.microsoft.com/office/powerpoint/2010/main" val="2314951093"/>
      </p:ext>
    </p:extLst>
  </p:cSld>
  <p:clrMapOvr>
    <a:masterClrMapping/>
  </p:clrMapOvr>
  <mc:AlternateContent xmlns:mc="http://schemas.openxmlformats.org/markup-compatibility/2006" xmlns:p14="http://schemas.microsoft.com/office/powerpoint/2010/main">
    <mc:Choice Requires="p14">
      <p:transition spd="slow" p14:dur="2000" advTm="4665"/>
    </mc:Choice>
    <mc:Fallback xmlns="">
      <p:transition spd="slow" advTm="46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4574BF-4F22-212A-06DC-DF890F87598A}"/>
              </a:ext>
            </a:extLst>
          </p:cNvPr>
          <p:cNvSpPr/>
          <p:nvPr/>
        </p:nvSpPr>
        <p:spPr>
          <a:xfrm>
            <a:off x="527126" y="365121"/>
            <a:ext cx="11118080"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Comparison of Organizations of U.S. and International Standard Setters</a:t>
            </a:r>
          </a:p>
        </p:txBody>
      </p:sp>
      <p:graphicFrame>
        <p:nvGraphicFramePr>
          <p:cNvPr id="6" name="Table 5"/>
          <p:cNvGraphicFramePr>
            <a:graphicFrameLocks noGrp="1"/>
          </p:cNvGraphicFramePr>
          <p:nvPr/>
        </p:nvGraphicFramePr>
        <p:xfrm>
          <a:off x="2351585" y="1600484"/>
          <a:ext cx="8013579" cy="4189972"/>
        </p:xfrm>
        <a:graphic>
          <a:graphicData uri="http://schemas.openxmlformats.org/drawingml/2006/table">
            <a:tbl>
              <a:tblPr firstRow="1" bandRow="1">
                <a:tableStyleId>{5C22544A-7EE6-4342-B048-85BDC9FD1C3A}</a:tableStyleId>
              </a:tblPr>
              <a:tblGrid>
                <a:gridCol w="2880320">
                  <a:extLst>
                    <a:ext uri="{9D8B030D-6E8A-4147-A177-3AD203B41FA5}">
                      <a16:colId xmlns:a16="http://schemas.microsoft.com/office/drawing/2014/main" val="20000"/>
                    </a:ext>
                  </a:extLst>
                </a:gridCol>
                <a:gridCol w="2462066">
                  <a:extLst>
                    <a:ext uri="{9D8B030D-6E8A-4147-A177-3AD203B41FA5}">
                      <a16:colId xmlns:a16="http://schemas.microsoft.com/office/drawing/2014/main" val="20001"/>
                    </a:ext>
                  </a:extLst>
                </a:gridCol>
                <a:gridCol w="2671193">
                  <a:extLst>
                    <a:ext uri="{9D8B030D-6E8A-4147-A177-3AD203B41FA5}">
                      <a16:colId xmlns:a16="http://schemas.microsoft.com/office/drawing/2014/main" val="20002"/>
                    </a:ext>
                  </a:extLst>
                </a:gridCol>
              </a:tblGrid>
              <a:tr h="532372">
                <a:tc>
                  <a:txBody>
                    <a:bodyPr/>
                    <a:lstStyle/>
                    <a:p>
                      <a:endParaRPr lang="en-US" sz="14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tc>
                  <a:txBody>
                    <a:bodyPr/>
                    <a:lstStyle/>
                    <a:p>
                      <a:pPr algn="ctr"/>
                      <a:r>
                        <a:rPr lang="en-US" sz="1400" b="1" dirty="0">
                          <a:solidFill>
                            <a:schemeClr val="tx1"/>
                          </a:solidFill>
                        </a:rPr>
                        <a:t>U.S. GAAP</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tc>
                  <a:txBody>
                    <a:bodyPr/>
                    <a:lstStyle/>
                    <a:p>
                      <a:pPr algn="ctr"/>
                      <a:r>
                        <a:rPr lang="en-US" sz="1400" b="1" dirty="0">
                          <a:solidFill>
                            <a:schemeClr val="tx1"/>
                          </a:solidFill>
                        </a:rPr>
                        <a:t>IFRS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0"/>
                  </a:ext>
                </a:extLst>
              </a:tr>
              <a:tr h="731520">
                <a:tc>
                  <a:txBody>
                    <a:bodyPr/>
                    <a:lstStyle/>
                    <a:p>
                      <a:pPr algn="l"/>
                      <a:r>
                        <a:rPr lang="en-US" sz="1400" b="1" dirty="0"/>
                        <a:t>Regulatory oversight provided by:</a:t>
                      </a:r>
                      <a:endParaRPr lang="en-US" sz="14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Securities Exchange Commission (SEC)</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Monitoring Board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731520">
                <a:tc>
                  <a:txBody>
                    <a:bodyPr/>
                    <a:lstStyle/>
                    <a:p>
                      <a:pPr algn="l"/>
                      <a:r>
                        <a:rPr lang="en-US" sz="1400" b="1" dirty="0"/>
                        <a:t>Foundation providing oversight, appointing members, raising funds:</a:t>
                      </a:r>
                    </a:p>
                    <a:p>
                      <a:pPr algn="l"/>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Financial Accounting Foundation (FAF): 14-18 trustees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IFRS Foundation: 22 trustees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731520">
                <a:tc>
                  <a:txBody>
                    <a:bodyPr/>
                    <a:lstStyle/>
                    <a:p>
                      <a:pPr algn="l"/>
                      <a:r>
                        <a:rPr lang="en-US" sz="1400" b="1" dirty="0"/>
                        <a:t>Standard-setting board:</a:t>
                      </a: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Financial Accounting Standards Board (FASB): 7 members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International Accounting Standards Board (IASB): 14 members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r h="731520">
                <a:tc>
                  <a:txBody>
                    <a:bodyPr/>
                    <a:lstStyle/>
                    <a:p>
                      <a:pPr algn="l"/>
                      <a:r>
                        <a:rPr lang="en-US" sz="1400" b="1" dirty="0"/>
                        <a:t>Advisory council providing input on agenda and projects:</a:t>
                      </a: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Financial Accounting Standards Advisory Council (FASAC): 30–40 members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algn="l"/>
                      <a:r>
                        <a:rPr lang="en-US" sz="1400" dirty="0"/>
                        <a:t>IFRS Advisory Council: approx. 50  members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4"/>
                  </a:ext>
                </a:extLst>
              </a:tr>
              <a:tr h="731520">
                <a:tc>
                  <a:txBody>
                    <a:bodyPr/>
                    <a:lstStyle/>
                    <a:p>
                      <a:r>
                        <a:rPr lang="en-US" sz="1400" b="1" dirty="0"/>
                        <a:t>Group to deal with emerging issues:</a:t>
                      </a:r>
                      <a:endParaRPr lang="en-US" sz="1400"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r>
                        <a:rPr lang="en-US" sz="1400" dirty="0"/>
                        <a:t>Emerging Issues Task Force (EITF): approx. 15 members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r>
                        <a:rPr lang="en-US" sz="1400" dirty="0"/>
                        <a:t>IFRS Interpretations Committee: 14 members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5"/>
                  </a:ext>
                </a:extLst>
              </a:tr>
            </a:tbl>
          </a:graphicData>
        </a:graphic>
      </p:graphicFrame>
      <p:sp>
        <p:nvSpPr>
          <p:cNvPr id="5" name="Slide Number Placeholder 5">
            <a:extLst>
              <a:ext uri="{FF2B5EF4-FFF2-40B4-BE49-F238E27FC236}">
                <a16:creationId xmlns:a16="http://schemas.microsoft.com/office/drawing/2014/main" id="{DE61FC46-8EB1-0A41-B79D-0642D2A8AE09}"/>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23</a:t>
            </a:fld>
            <a:endParaRPr lang="en-US" dirty="0"/>
          </a:p>
        </p:txBody>
      </p:sp>
    </p:spTree>
    <p:extLst>
      <p:ext uri="{BB962C8B-B14F-4D97-AF65-F5344CB8AC3E}">
        <p14:creationId xmlns:p14="http://schemas.microsoft.com/office/powerpoint/2010/main" val="1464737026"/>
      </p:ext>
    </p:extLst>
  </p:cSld>
  <p:clrMapOvr>
    <a:masterClrMapping/>
  </p:clrMapOvr>
  <mc:AlternateContent xmlns:mc="http://schemas.openxmlformats.org/markup-compatibility/2006" xmlns:p14="http://schemas.microsoft.com/office/powerpoint/2010/main">
    <mc:Choice Requires="p14">
      <p:transition spd="slow" p14:dur="2000" advTm="2426"/>
    </mc:Choice>
    <mc:Fallback xmlns="">
      <p:transition spd="slow" advTm="242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C25DCD-FFB0-3E90-FE1C-8E70BC243541}"/>
              </a:ext>
            </a:extLst>
          </p:cNvPr>
          <p:cNvSpPr/>
          <p:nvPr/>
        </p:nvSpPr>
        <p:spPr>
          <a:xfrm>
            <a:off x="451822" y="377153"/>
            <a:ext cx="11193384"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itle 3"/>
          <p:cNvSpPr>
            <a:spLocks noGrp="1"/>
          </p:cNvSpPr>
          <p:nvPr>
            <p:ph type="title"/>
          </p:nvPr>
        </p:nvSpPr>
        <p:spPr/>
        <p:txBody>
          <a:bodyPr>
            <a:normAutofit/>
          </a:bodyPr>
          <a:lstStyle/>
          <a:p>
            <a:r>
              <a:rPr lang="en-US" sz="3200" dirty="0"/>
              <a:t>International Financial Reporting Standards (IFRS)</a:t>
            </a:r>
          </a:p>
        </p:txBody>
      </p:sp>
      <p:sp>
        <p:nvSpPr>
          <p:cNvPr id="5" name="Content Placeholder 4"/>
          <p:cNvSpPr>
            <a:spLocks noGrp="1"/>
          </p:cNvSpPr>
          <p:nvPr>
            <p:ph idx="1"/>
          </p:nvPr>
        </p:nvSpPr>
        <p:spPr/>
        <p:txBody>
          <a:bodyPr>
            <a:normAutofit/>
          </a:bodyPr>
          <a:lstStyle/>
          <a:p>
            <a:r>
              <a:rPr lang="en-US" sz="2400" dirty="0"/>
              <a:t>Since 2001, the IASB has revised many International Accounting Standards (IASs) and has issued new standards of its own, called </a:t>
            </a:r>
            <a:r>
              <a:rPr lang="en-US" sz="2400" b="1" i="1" dirty="0">
                <a:solidFill>
                  <a:srgbClr val="C00000"/>
                </a:solidFill>
              </a:rPr>
              <a:t>International Financial Reporting Standards (IFRS)</a:t>
            </a:r>
            <a:endParaRPr lang="en-US" sz="2400" i="1" dirty="0"/>
          </a:p>
          <a:p>
            <a:r>
              <a:rPr lang="en-US" sz="2400" dirty="0"/>
              <a:t>More and more countries are basing their national accounting standards on IFRS </a:t>
            </a:r>
          </a:p>
          <a:p>
            <a:r>
              <a:rPr lang="en-US" sz="2400" dirty="0"/>
              <a:t>By 2018, more than 120 jurisdictions, including Hong Kong, Egypt, Canada, Australia, and the countries in the European Union (EU), require or permit the use of IFRS or a local variant of IFRS</a:t>
            </a:r>
          </a:p>
        </p:txBody>
      </p:sp>
      <p:sp>
        <p:nvSpPr>
          <p:cNvPr id="7" name="Slide Number Placeholder 5">
            <a:extLst>
              <a:ext uri="{FF2B5EF4-FFF2-40B4-BE49-F238E27FC236}">
                <a16:creationId xmlns:a16="http://schemas.microsoft.com/office/drawing/2014/main" id="{B78C18B6-DAC1-B348-8922-C0B801714134}"/>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24</a:t>
            </a:fld>
            <a:endParaRPr lang="en-US" dirty="0"/>
          </a:p>
        </p:txBody>
      </p:sp>
    </p:spTree>
    <p:extLst>
      <p:ext uri="{BB962C8B-B14F-4D97-AF65-F5344CB8AC3E}">
        <p14:creationId xmlns:p14="http://schemas.microsoft.com/office/powerpoint/2010/main" val="80860141"/>
      </p:ext>
    </p:extLst>
  </p:cSld>
  <p:clrMapOvr>
    <a:masterClrMapping/>
  </p:clrMapOvr>
  <mc:AlternateContent xmlns:mc="http://schemas.openxmlformats.org/markup-compatibility/2006" xmlns:p14="http://schemas.microsoft.com/office/powerpoint/2010/main">
    <mc:Choice Requires="p14">
      <p:transition spd="slow" p14:dur="2000" advTm="46718"/>
    </mc:Choice>
    <mc:Fallback xmlns="">
      <p:transition spd="slow" advTm="4671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8F6E877-94DE-5C75-CBF4-E57D6DA0C825}"/>
              </a:ext>
            </a:extLst>
          </p:cNvPr>
          <p:cNvSpPr/>
          <p:nvPr/>
        </p:nvSpPr>
        <p:spPr>
          <a:xfrm>
            <a:off x="910530" y="377153"/>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Efforts to Converge U.S. and International Standards</a:t>
            </a:r>
          </a:p>
        </p:txBody>
      </p:sp>
      <p:sp>
        <p:nvSpPr>
          <p:cNvPr id="3" name="Content Placeholder 2"/>
          <p:cNvSpPr>
            <a:spLocks noGrp="1"/>
          </p:cNvSpPr>
          <p:nvPr>
            <p:ph idx="1"/>
          </p:nvPr>
        </p:nvSpPr>
        <p:spPr>
          <a:xfrm>
            <a:off x="2068208" y="3793994"/>
            <a:ext cx="8229600" cy="2731350"/>
          </a:xfrm>
        </p:spPr>
        <p:txBody>
          <a:bodyPr>
            <a:normAutofit/>
          </a:bodyPr>
          <a:lstStyle/>
          <a:p>
            <a:pPr>
              <a:buClr>
                <a:schemeClr val="tx1"/>
              </a:buClr>
            </a:pPr>
            <a:r>
              <a:rPr lang="en-US" sz="2400" dirty="0"/>
              <a:t>FASB and IASB have been working for many years to converge to one global set of accounting standards, however, recent events suggest that full convergence </a:t>
            </a:r>
            <a:r>
              <a:rPr lang="en-US" sz="2400" b="1" dirty="0">
                <a:solidFill>
                  <a:srgbClr val="C00000"/>
                </a:solidFill>
              </a:rPr>
              <a:t>will not be achieved in the foreseeable future</a:t>
            </a:r>
          </a:p>
          <a:p>
            <a:pPr>
              <a:buClr>
                <a:schemeClr val="tx1"/>
              </a:buClr>
            </a:pPr>
            <a:r>
              <a:rPr lang="en-US" sz="2400" dirty="0"/>
              <a:t>While it appears likely that the FASB and IASB will continue to work together to converge where possible, some differences between IFRS and U.S. GAAP will remain</a:t>
            </a:r>
          </a:p>
        </p:txBody>
      </p:sp>
      <p:sp>
        <p:nvSpPr>
          <p:cNvPr id="5" name="Oval 4"/>
          <p:cNvSpPr/>
          <p:nvPr/>
        </p:nvSpPr>
        <p:spPr>
          <a:xfrm>
            <a:off x="2428136" y="1293314"/>
            <a:ext cx="2916324" cy="108776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U.S. GAAP</a:t>
            </a:r>
          </a:p>
        </p:txBody>
      </p:sp>
      <p:sp>
        <p:nvSpPr>
          <p:cNvPr id="6" name="Oval 5"/>
          <p:cNvSpPr/>
          <p:nvPr/>
        </p:nvSpPr>
        <p:spPr>
          <a:xfrm>
            <a:off x="2491056" y="2477195"/>
            <a:ext cx="2916324" cy="1087760"/>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IFRS</a:t>
            </a:r>
          </a:p>
        </p:txBody>
      </p:sp>
      <p:sp>
        <p:nvSpPr>
          <p:cNvPr id="7" name="Oval 6"/>
          <p:cNvSpPr/>
          <p:nvPr/>
        </p:nvSpPr>
        <p:spPr>
          <a:xfrm>
            <a:off x="6847540" y="1531670"/>
            <a:ext cx="2916324" cy="1456072"/>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Converged</a:t>
            </a:r>
          </a:p>
          <a:p>
            <a:pPr algn="ctr"/>
            <a:r>
              <a:rPr lang="en-US" sz="3200" b="1" dirty="0">
                <a:solidFill>
                  <a:schemeClr val="bg1"/>
                </a:solidFill>
              </a:rPr>
              <a:t>Standards</a:t>
            </a:r>
          </a:p>
        </p:txBody>
      </p:sp>
      <p:cxnSp>
        <p:nvCxnSpPr>
          <p:cNvPr id="8" name="Straight Arrow Connector 7"/>
          <p:cNvCxnSpPr>
            <a:cxnSpLocks/>
            <a:stCxn id="6" idx="6"/>
          </p:cNvCxnSpPr>
          <p:nvPr/>
        </p:nvCxnSpPr>
        <p:spPr>
          <a:xfrm flipV="1">
            <a:off x="5407380" y="2506327"/>
            <a:ext cx="1503080" cy="514748"/>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a:stCxn id="5" idx="6"/>
          </p:cNvCxnSpPr>
          <p:nvPr/>
        </p:nvCxnSpPr>
        <p:spPr>
          <a:xfrm>
            <a:off x="5344460" y="1837194"/>
            <a:ext cx="1503080" cy="271900"/>
          </a:xfrm>
          <a:prstGeom prst="straightConnector1">
            <a:avLst/>
          </a:prstGeom>
          <a:ln w="762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11E944D1-CC45-FD4F-84D6-6A24345DDC4E}"/>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25</a:t>
            </a:fld>
            <a:endParaRPr lang="en-US" dirty="0"/>
          </a:p>
        </p:txBody>
      </p:sp>
    </p:spTree>
    <p:extLst>
      <p:ext uri="{BB962C8B-B14F-4D97-AF65-F5344CB8AC3E}">
        <p14:creationId xmlns:p14="http://schemas.microsoft.com/office/powerpoint/2010/main" val="4044798639"/>
      </p:ext>
    </p:extLst>
  </p:cSld>
  <p:clrMapOvr>
    <a:masterClrMapping/>
  </p:clrMapOvr>
  <mc:AlternateContent xmlns:mc="http://schemas.openxmlformats.org/markup-compatibility/2006" xmlns:p14="http://schemas.microsoft.com/office/powerpoint/2010/main">
    <mc:Choice Requires="p14">
      <p:transition spd="slow" p14:dur="2000" advTm="14349"/>
    </mc:Choice>
    <mc:Fallback xmlns="">
      <p:transition spd="slow" advTm="143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22"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fade">
                                      <p:cBhvr>
                                        <p:cTn id="24" dur="500"/>
                                        <p:tgtEl>
                                          <p:spTgt spid="3">
                                            <p:txEl>
                                              <p:pRg st="0" end="0"/>
                                            </p:txEl>
                                          </p:spTgt>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179CD4D-41DF-04B6-4EB8-666E80ADF998}"/>
              </a:ext>
            </a:extLst>
          </p:cNvPr>
          <p:cNvSpPr/>
          <p:nvPr/>
        </p:nvSpPr>
        <p:spPr>
          <a:xfrm>
            <a:off x="634702" y="387911"/>
            <a:ext cx="11010504"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The FASB’s Standard-Setting Process</a:t>
            </a:r>
          </a:p>
        </p:txBody>
      </p:sp>
      <p:graphicFrame>
        <p:nvGraphicFramePr>
          <p:cNvPr id="7" name="Table 6"/>
          <p:cNvGraphicFramePr>
            <a:graphicFrameLocks noGrp="1"/>
          </p:cNvGraphicFramePr>
          <p:nvPr/>
        </p:nvGraphicFramePr>
        <p:xfrm>
          <a:off x="3202360" y="1629201"/>
          <a:ext cx="6134000" cy="4424680"/>
        </p:xfrm>
        <a:graphic>
          <a:graphicData uri="http://schemas.openxmlformats.org/drawingml/2006/table">
            <a:tbl>
              <a:tblPr firstRow="1" bandRow="1">
                <a:tableStyleId>{5C22544A-7EE6-4342-B048-85BDC9FD1C3A}</a:tableStyleId>
              </a:tblPr>
              <a:tblGrid>
                <a:gridCol w="671736">
                  <a:extLst>
                    <a:ext uri="{9D8B030D-6E8A-4147-A177-3AD203B41FA5}">
                      <a16:colId xmlns:a16="http://schemas.microsoft.com/office/drawing/2014/main" val="20000"/>
                    </a:ext>
                  </a:extLst>
                </a:gridCol>
                <a:gridCol w="5462264">
                  <a:extLst>
                    <a:ext uri="{9D8B030D-6E8A-4147-A177-3AD203B41FA5}">
                      <a16:colId xmlns:a16="http://schemas.microsoft.com/office/drawing/2014/main" val="20001"/>
                    </a:ext>
                  </a:extLst>
                </a:gridCol>
              </a:tblGrid>
              <a:tr h="370840">
                <a:tc>
                  <a:txBody>
                    <a:bodyPr/>
                    <a:lstStyle/>
                    <a:p>
                      <a:pPr algn="ctr"/>
                      <a:r>
                        <a:rPr lang="en-US" sz="1400" dirty="0">
                          <a:solidFill>
                            <a:schemeClr val="tx1"/>
                          </a:solidFill>
                        </a:rPr>
                        <a:t>Step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tc>
                  <a:txBody>
                    <a:bodyPr/>
                    <a:lstStyle/>
                    <a:p>
                      <a:pPr algn="ctr"/>
                      <a:r>
                        <a:rPr lang="en-US" sz="1400" dirty="0">
                          <a:solidFill>
                            <a:schemeClr val="tx1"/>
                          </a:solidFill>
                        </a:rPr>
                        <a:t>Explanation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0"/>
                  </a:ext>
                </a:extLst>
              </a:tr>
              <a:tr h="370840">
                <a:tc>
                  <a:txBody>
                    <a:bodyPr/>
                    <a:lstStyle/>
                    <a:p>
                      <a:pPr algn="ctr"/>
                      <a:r>
                        <a:rPr lang="en-US" sz="1400" dirty="0">
                          <a:solidFill>
                            <a:schemeClr val="tx1"/>
                          </a:solidFill>
                        </a:rPr>
                        <a:t>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tc>
                  <a:txBody>
                    <a:bodyPr/>
                    <a:lstStyle/>
                    <a:p>
                      <a:r>
                        <a:rPr lang="en-US" sz="1400" dirty="0"/>
                        <a:t>The Board identifies financial reporting issues based on requests/recommendations from stakeholders or through other means.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370840">
                <a:tc>
                  <a:txBody>
                    <a:bodyPr/>
                    <a:lstStyle/>
                    <a:p>
                      <a:pPr algn="ctr"/>
                      <a:r>
                        <a:rPr lang="en-US" sz="1400" dirty="0">
                          <a:solidFill>
                            <a:schemeClr val="tx1"/>
                          </a:solidFill>
                        </a:rPr>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The Board decides whether to add a project to the technical agenda based on a staff-prepared analysis of the issues.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370840">
                <a:tc>
                  <a:txBody>
                    <a:bodyPr/>
                    <a:lstStyle/>
                    <a:p>
                      <a:pPr algn="ctr"/>
                      <a:r>
                        <a:rPr lang="en-US" sz="1400" dirty="0">
                          <a:solidFill>
                            <a:schemeClr val="tx1"/>
                          </a:solidFill>
                        </a:rPr>
                        <a:t>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r>
                        <a:rPr lang="en-US" sz="1400" dirty="0"/>
                        <a:t>The Board deliberates at one or more public meetings the various issues identified and analyzed by the staff</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r h="370840">
                <a:tc>
                  <a:txBody>
                    <a:bodyPr/>
                    <a:lstStyle/>
                    <a:p>
                      <a:pPr algn="ctr"/>
                      <a:r>
                        <a:rPr lang="en-US" sz="1400" dirty="0">
                          <a:solidFill>
                            <a:schemeClr val="tx1"/>
                          </a:solidFill>
                        </a:rPr>
                        <a:t>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The Board issues an Exposure Draft. (In some projects, a Discussion Paper may be issued to obtain input at an early stage that is used to develop an Exposure Draft.)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4"/>
                  </a:ext>
                </a:extLst>
              </a:tr>
              <a:tr h="370840">
                <a:tc>
                  <a:txBody>
                    <a:bodyPr/>
                    <a:lstStyle/>
                    <a:p>
                      <a:pPr algn="ctr"/>
                      <a:r>
                        <a:rPr lang="en-US" sz="1400" dirty="0">
                          <a:solidFill>
                            <a:schemeClr val="tx1"/>
                          </a:solidFill>
                        </a:rPr>
                        <a:t>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The Board holds a public roundtable meeting on the Exposure Draft, if necessary.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5"/>
                  </a:ext>
                </a:extLst>
              </a:tr>
              <a:tr h="370840">
                <a:tc>
                  <a:txBody>
                    <a:bodyPr/>
                    <a:lstStyle/>
                    <a:p>
                      <a:pPr algn="ctr"/>
                      <a:r>
                        <a:rPr lang="en-US" sz="1400" dirty="0">
                          <a:solidFill>
                            <a:schemeClr val="tx1"/>
                          </a:solidFill>
                        </a:rPr>
                        <a:t>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The staff analyzes comment letters, public roundtable discussion, and any other information. The Board redeliberates the proposed provisions at public meetings.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6"/>
                  </a:ext>
                </a:extLst>
              </a:tr>
              <a:tr h="370840">
                <a:tc>
                  <a:txBody>
                    <a:bodyPr/>
                    <a:lstStyle/>
                    <a:p>
                      <a:pPr algn="ctr"/>
                      <a:r>
                        <a:rPr lang="en-US" sz="1400" dirty="0">
                          <a:solidFill>
                            <a:schemeClr val="tx1"/>
                          </a:solidFill>
                        </a:rPr>
                        <a:t>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The Board issues an Accounting Standards Update describing amendments to the Accounting Standards Codification.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7"/>
                  </a:ext>
                </a:extLst>
              </a:tr>
            </a:tbl>
          </a:graphicData>
        </a:graphic>
      </p:graphicFrame>
      <p:sp>
        <p:nvSpPr>
          <p:cNvPr id="6" name="Slide Number Placeholder 5">
            <a:extLst>
              <a:ext uri="{FF2B5EF4-FFF2-40B4-BE49-F238E27FC236}">
                <a16:creationId xmlns:a16="http://schemas.microsoft.com/office/drawing/2014/main" id="{B62EE8F1-0F37-4B45-AC4D-186026BEB0E4}"/>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26</a:t>
            </a:fld>
            <a:endParaRPr lang="en-US" dirty="0"/>
          </a:p>
        </p:txBody>
      </p:sp>
    </p:spTree>
    <p:extLst>
      <p:ext uri="{BB962C8B-B14F-4D97-AF65-F5344CB8AC3E}">
        <p14:creationId xmlns:p14="http://schemas.microsoft.com/office/powerpoint/2010/main" val="1186321568"/>
      </p:ext>
    </p:extLst>
  </p:cSld>
  <p:clrMapOvr>
    <a:masterClrMapping/>
  </p:clrMapOvr>
  <mc:AlternateContent xmlns:mc="http://schemas.openxmlformats.org/markup-compatibility/2006" xmlns:p14="http://schemas.microsoft.com/office/powerpoint/2010/main">
    <mc:Choice Requires="p14">
      <p:transition spd="slow" p14:dur="2000" advTm="15522"/>
    </mc:Choice>
    <mc:Fallback xmlns="">
      <p:transition spd="slow" advTm="1552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A71F85B-5903-02D4-BBB6-0083E4944E38}"/>
              </a:ext>
            </a:extLst>
          </p:cNvPr>
          <p:cNvSpPr/>
          <p:nvPr/>
        </p:nvSpPr>
        <p:spPr>
          <a:xfrm>
            <a:off x="731520" y="377153"/>
            <a:ext cx="1091368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Politics in Standard Setting</a:t>
            </a:r>
          </a:p>
        </p:txBody>
      </p:sp>
      <p:sp>
        <p:nvSpPr>
          <p:cNvPr id="3" name="Content Placeholder 2"/>
          <p:cNvSpPr>
            <a:spLocks noGrp="1"/>
          </p:cNvSpPr>
          <p:nvPr>
            <p:ph idx="1"/>
          </p:nvPr>
        </p:nvSpPr>
        <p:spPr>
          <a:xfrm>
            <a:off x="2135560" y="1587502"/>
            <a:ext cx="8229600" cy="4937843"/>
          </a:xfrm>
        </p:spPr>
        <p:txBody>
          <a:bodyPr>
            <a:normAutofit/>
          </a:bodyPr>
          <a:lstStyle/>
          <a:p>
            <a:r>
              <a:rPr lang="en-US" dirty="0"/>
              <a:t>Mid-1990’s—accounting for employee </a:t>
            </a:r>
            <a:r>
              <a:rPr lang="en-US" b="1" dirty="0">
                <a:solidFill>
                  <a:srgbClr val="C00000"/>
                </a:solidFill>
              </a:rPr>
              <a:t>stock options</a:t>
            </a:r>
          </a:p>
          <a:p>
            <a:r>
              <a:rPr lang="en-US" dirty="0"/>
              <a:t>Implementation of the </a:t>
            </a:r>
            <a:r>
              <a:rPr lang="en-US" b="1" dirty="0">
                <a:solidFill>
                  <a:srgbClr val="C00000"/>
                </a:solidFill>
              </a:rPr>
              <a:t>fair value accounting </a:t>
            </a:r>
            <a:r>
              <a:rPr lang="en-US" dirty="0"/>
              <a:t>standard issued in 2007</a:t>
            </a:r>
          </a:p>
        </p:txBody>
      </p:sp>
      <p:sp>
        <p:nvSpPr>
          <p:cNvPr id="5" name="Slide Number Placeholder 5">
            <a:extLst>
              <a:ext uri="{FF2B5EF4-FFF2-40B4-BE49-F238E27FC236}">
                <a16:creationId xmlns:a16="http://schemas.microsoft.com/office/drawing/2014/main" id="{1C793B79-79C7-B248-A9E0-AA7D7DE4F380}"/>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27</a:t>
            </a:fld>
            <a:endParaRPr lang="en-US" dirty="0"/>
          </a:p>
        </p:txBody>
      </p:sp>
    </p:spTree>
    <p:custDataLst>
      <p:tags r:id="rId1"/>
    </p:custDataLst>
    <p:extLst>
      <p:ext uri="{BB962C8B-B14F-4D97-AF65-F5344CB8AC3E}">
        <p14:creationId xmlns:p14="http://schemas.microsoft.com/office/powerpoint/2010/main" val="3994548810"/>
      </p:ext>
    </p:extLst>
  </p:cSld>
  <p:clrMapOvr>
    <a:masterClrMapping/>
  </p:clrMapOvr>
  <mc:AlternateContent xmlns:mc="http://schemas.openxmlformats.org/markup-compatibility/2006" xmlns:p14="http://schemas.microsoft.com/office/powerpoint/2010/main">
    <mc:Choice Requires="p14">
      <p:transition spd="slow" p14:dur="2000" advTm="9404"/>
    </mc:Choice>
    <mc:Fallback xmlns="">
      <p:transition spd="slow" advTm="94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5EB61B-1ED7-0C9A-A414-BBA3908670E6}"/>
              </a:ext>
            </a:extLst>
          </p:cNvPr>
          <p:cNvSpPr/>
          <p:nvPr/>
        </p:nvSpPr>
        <p:spPr>
          <a:xfrm>
            <a:off x="677732" y="387911"/>
            <a:ext cx="10967473"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International Financial Reporting Standards: Politics in International Standard Setting</a:t>
            </a:r>
          </a:p>
        </p:txBody>
      </p:sp>
      <p:sp>
        <p:nvSpPr>
          <p:cNvPr id="4" name="TextBox 3"/>
          <p:cNvSpPr txBox="1"/>
          <p:nvPr/>
        </p:nvSpPr>
        <p:spPr>
          <a:xfrm>
            <a:off x="2133600" y="1454152"/>
            <a:ext cx="8382000" cy="4093428"/>
          </a:xfrm>
          <a:prstGeom prst="rect">
            <a:avLst/>
          </a:prstGeom>
          <a:solidFill>
            <a:schemeClr val="accent3">
              <a:lumMod val="40000"/>
              <a:lumOff val="60000"/>
            </a:schemeClr>
          </a:solidFill>
        </p:spPr>
        <p:txBody>
          <a:bodyPr wrap="square" rtlCol="0">
            <a:spAutoFit/>
          </a:bodyPr>
          <a:lstStyle/>
          <a:p>
            <a:r>
              <a:rPr lang="en-US" sz="2000" b="1" dirty="0"/>
              <a:t>Politics in International Standard Setting.</a:t>
            </a:r>
            <a:r>
              <a:rPr lang="en-US" sz="2000" dirty="0"/>
              <a:t> Political pressures on the IASB’s standard-setting process are severe. Politicians from countries that use IFRS lobby for the standards they prefer. The European Union (EU) is a particularly important adopter of IFRS and utilizes a formal evaluation process for determining whether an IFRS standard will be endorsed for use in EU countries. Economic consequences for EU member nations are an important consideration in that process. </a:t>
            </a:r>
          </a:p>
          <a:p>
            <a:r>
              <a:rPr lang="en-US" sz="2000" dirty="0"/>
              <a:t>For example, in 2008 the EU successfully pressured the IASB to suspend its due process and immediately allow reclassification of investments so that EU banks could avoid recognizing huge losses during a financial crisis. Commenting on standards setting at that time, Charlie McCreevy, European Commissioner for Internal Markets and Service, stated that "Accounting is now far too important to be left to ...accountants!"</a:t>
            </a:r>
          </a:p>
        </p:txBody>
      </p:sp>
      <p:sp>
        <p:nvSpPr>
          <p:cNvPr id="6" name="Slide Number Placeholder 5">
            <a:extLst>
              <a:ext uri="{FF2B5EF4-FFF2-40B4-BE49-F238E27FC236}">
                <a16:creationId xmlns:a16="http://schemas.microsoft.com/office/drawing/2014/main" id="{8D24367A-E828-264A-8F8E-260B3562E22B}"/>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28</a:t>
            </a:fld>
            <a:endParaRPr lang="en-US" dirty="0"/>
          </a:p>
        </p:txBody>
      </p:sp>
    </p:spTree>
    <p:extLst>
      <p:ext uri="{BB962C8B-B14F-4D97-AF65-F5344CB8AC3E}">
        <p14:creationId xmlns:p14="http://schemas.microsoft.com/office/powerpoint/2010/main" val="2868293499"/>
      </p:ext>
    </p:extLst>
  </p:cSld>
  <p:clrMapOvr>
    <a:masterClrMapping/>
  </p:clrMapOvr>
  <mc:AlternateContent xmlns:mc="http://schemas.openxmlformats.org/markup-compatibility/2006" xmlns:p14="http://schemas.microsoft.com/office/powerpoint/2010/main">
    <mc:Choice Requires="p14">
      <p:transition spd="slow" p14:dur="2000" advTm="5700"/>
    </mc:Choice>
    <mc:Fallback xmlns="">
      <p:transition spd="slow" advTm="57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2995E3A-B190-632E-FE86-21A8DFCBA021}"/>
              </a:ext>
            </a:extLst>
          </p:cNvPr>
          <p:cNvSpPr/>
          <p:nvPr/>
        </p:nvSpPr>
        <p:spPr>
          <a:xfrm>
            <a:off x="910530" y="377153"/>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Encouraging High-Quality Financial Reporting</a:t>
            </a:r>
          </a:p>
        </p:txBody>
      </p:sp>
      <p:sp>
        <p:nvSpPr>
          <p:cNvPr id="3" name="Content Placeholder 2"/>
          <p:cNvSpPr>
            <a:spLocks noGrp="1"/>
          </p:cNvSpPr>
          <p:nvPr>
            <p:ph idx="1"/>
          </p:nvPr>
        </p:nvSpPr>
        <p:spPr>
          <a:xfrm>
            <a:off x="2135560" y="1371743"/>
            <a:ext cx="7920880" cy="4793562"/>
          </a:xfrm>
        </p:spPr>
        <p:txBody>
          <a:bodyPr>
            <a:normAutofit/>
          </a:bodyPr>
          <a:lstStyle/>
          <a:p>
            <a:pPr>
              <a:buClr>
                <a:schemeClr val="tx1"/>
              </a:buClr>
            </a:pPr>
            <a:r>
              <a:rPr lang="en-US" b="1" dirty="0">
                <a:solidFill>
                  <a:srgbClr val="C00000"/>
                </a:solidFill>
              </a:rPr>
              <a:t>Role of an Auditor</a:t>
            </a:r>
          </a:p>
          <a:p>
            <a:pPr lvl="1"/>
            <a:r>
              <a:rPr lang="en-US" dirty="0"/>
              <a:t>Offer credibility to financial statements</a:t>
            </a:r>
          </a:p>
          <a:p>
            <a:pPr lvl="1">
              <a:buClr>
                <a:schemeClr val="tx1"/>
              </a:buClr>
            </a:pPr>
            <a:r>
              <a:rPr lang="en-US" b="1" dirty="0">
                <a:solidFill>
                  <a:srgbClr val="C00000"/>
                </a:solidFill>
              </a:rPr>
              <a:t>Express an opinion</a:t>
            </a:r>
            <a:r>
              <a:rPr lang="en-US" b="1" dirty="0">
                <a:solidFill>
                  <a:srgbClr val="B82300"/>
                </a:solidFill>
              </a:rPr>
              <a:t> </a:t>
            </a:r>
            <a:r>
              <a:rPr lang="en-US" dirty="0"/>
              <a:t>on the compliance of financial statements with GAAP</a:t>
            </a:r>
          </a:p>
          <a:p>
            <a:pPr lvl="1"/>
            <a:r>
              <a:rPr lang="en-US" dirty="0"/>
              <a:t>Licensed by states to provide audit services—</a:t>
            </a:r>
            <a:r>
              <a:rPr lang="en-US" b="1" dirty="0">
                <a:solidFill>
                  <a:srgbClr val="C00000"/>
                </a:solidFill>
              </a:rPr>
              <a:t>certified public accountants (CPAs)</a:t>
            </a:r>
          </a:p>
        </p:txBody>
      </p:sp>
      <p:sp>
        <p:nvSpPr>
          <p:cNvPr id="5" name="Slide Number Placeholder 5">
            <a:extLst>
              <a:ext uri="{FF2B5EF4-FFF2-40B4-BE49-F238E27FC236}">
                <a16:creationId xmlns:a16="http://schemas.microsoft.com/office/drawing/2014/main" id="{BEFAC121-F498-1A4C-998E-5C3FCB3C5668}"/>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29</a:t>
            </a:fld>
            <a:endParaRPr lang="en-US" dirty="0"/>
          </a:p>
        </p:txBody>
      </p:sp>
    </p:spTree>
    <p:extLst>
      <p:ext uri="{BB962C8B-B14F-4D97-AF65-F5344CB8AC3E}">
        <p14:creationId xmlns:p14="http://schemas.microsoft.com/office/powerpoint/2010/main" val="3293230710"/>
      </p:ext>
    </p:extLst>
  </p:cSld>
  <p:clrMapOvr>
    <a:masterClrMapping/>
  </p:clrMapOvr>
  <mc:AlternateContent xmlns:mc="http://schemas.openxmlformats.org/markup-compatibility/2006" xmlns:p14="http://schemas.microsoft.com/office/powerpoint/2010/main">
    <mc:Choice Requires="p14">
      <p:transition spd="slow" p14:dur="2000" advTm="95213"/>
    </mc:Choice>
    <mc:Fallback xmlns="">
      <p:transition spd="slow" advTm="95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2995E3A-B190-632E-FE86-21A8DFCBA021}"/>
              </a:ext>
            </a:extLst>
          </p:cNvPr>
          <p:cNvSpPr/>
          <p:nvPr/>
        </p:nvSpPr>
        <p:spPr>
          <a:xfrm>
            <a:off x="910530" y="377153"/>
            <a:ext cx="10734675" cy="63642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11" name="Group 10">
            <a:extLst>
              <a:ext uri="{FF2B5EF4-FFF2-40B4-BE49-F238E27FC236}">
                <a16:creationId xmlns:a16="http://schemas.microsoft.com/office/drawing/2014/main" id="{B1CB2C46-D420-EF62-A8B1-7BFACA2D9571}"/>
              </a:ext>
            </a:extLst>
          </p:cNvPr>
          <p:cNvGrpSpPr/>
          <p:nvPr/>
        </p:nvGrpSpPr>
        <p:grpSpPr>
          <a:xfrm>
            <a:off x="2135560" y="1052737"/>
            <a:ext cx="8280920" cy="2620063"/>
            <a:chOff x="611560" y="1052736"/>
            <a:chExt cx="8280920" cy="2620063"/>
          </a:xfrm>
          <a:effectLst>
            <a:outerShdw blurRad="50800" dist="38100" dir="2700000" algn="tl" rotWithShape="0">
              <a:prstClr val="black">
                <a:alpha val="40000"/>
              </a:prstClr>
            </a:outerShdw>
          </a:effectLst>
        </p:grpSpPr>
        <p:sp>
          <p:nvSpPr>
            <p:cNvPr id="12" name="Cloud 15">
              <a:extLst>
                <a:ext uri="{FF2B5EF4-FFF2-40B4-BE49-F238E27FC236}">
                  <a16:creationId xmlns:a16="http://schemas.microsoft.com/office/drawing/2014/main" id="{9DD8ACEA-74A2-0955-A003-270F72705C7E}"/>
                </a:ext>
              </a:extLst>
            </p:cNvPr>
            <p:cNvSpPr/>
            <p:nvPr/>
          </p:nvSpPr>
          <p:spPr>
            <a:xfrm>
              <a:off x="611560" y="1052736"/>
              <a:ext cx="8280920" cy="2620063"/>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41834 w 43256"/>
                <a:gd name="connsiteY8" fmla="*/ 15213 h 43219"/>
                <a:gd name="connsiteX9" fmla="*/ 40386 w 43256"/>
                <a:gd name="connsiteY9" fmla="*/ 17889 h 43219"/>
                <a:gd name="connsiteX10" fmla="*/ 38360 w 43256"/>
                <a:gd name="connsiteY10" fmla="*/ 5285 h 43219"/>
                <a:gd name="connsiteX11" fmla="*/ 38436 w 43256"/>
                <a:gd name="connsiteY11" fmla="*/ 6549 h 43219"/>
                <a:gd name="connsiteX12" fmla="*/ 29114 w 43256"/>
                <a:gd name="connsiteY12" fmla="*/ 3811 h 43219"/>
                <a:gd name="connsiteX13" fmla="*/ 29856 w 43256"/>
                <a:gd name="connsiteY13" fmla="*/ 2199 h 43219"/>
                <a:gd name="connsiteX14" fmla="*/ 22177 w 43256"/>
                <a:gd name="connsiteY14" fmla="*/ 4579 h 43219"/>
                <a:gd name="connsiteX15" fmla="*/ 22536 w 43256"/>
                <a:gd name="connsiteY15" fmla="*/ 3189 h 43219"/>
                <a:gd name="connsiteX16" fmla="*/ 14036 w 43256"/>
                <a:gd name="connsiteY16" fmla="*/ 5051 h 43219"/>
                <a:gd name="connsiteX17" fmla="*/ 15336 w 43256"/>
                <a:gd name="connsiteY17" fmla="*/ 6399 h 43219"/>
                <a:gd name="connsiteX18" fmla="*/ 4163 w 43256"/>
                <a:gd name="connsiteY18" fmla="*/ 15648 h 43219"/>
                <a:gd name="connsiteX19" fmla="*/ 3936 w 43256"/>
                <a:gd name="connsiteY19"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8360 w 43256"/>
                <a:gd name="connsiteY8" fmla="*/ 5285 h 43219"/>
                <a:gd name="connsiteX9" fmla="*/ 38436 w 43256"/>
                <a:gd name="connsiteY9" fmla="*/ 6549 h 43219"/>
                <a:gd name="connsiteX10" fmla="*/ 29114 w 43256"/>
                <a:gd name="connsiteY10" fmla="*/ 3811 h 43219"/>
                <a:gd name="connsiteX11" fmla="*/ 29856 w 43256"/>
                <a:gd name="connsiteY11" fmla="*/ 2199 h 43219"/>
                <a:gd name="connsiteX12" fmla="*/ 22177 w 43256"/>
                <a:gd name="connsiteY12" fmla="*/ 4579 h 43219"/>
                <a:gd name="connsiteX13" fmla="*/ 22536 w 43256"/>
                <a:gd name="connsiteY13" fmla="*/ 3189 h 43219"/>
                <a:gd name="connsiteX14" fmla="*/ 14036 w 43256"/>
                <a:gd name="connsiteY14" fmla="*/ 5051 h 43219"/>
                <a:gd name="connsiteX15" fmla="*/ 15336 w 43256"/>
                <a:gd name="connsiteY15" fmla="*/ 6399 h 43219"/>
                <a:gd name="connsiteX16" fmla="*/ 4163 w 43256"/>
                <a:gd name="connsiteY16" fmla="*/ 15648 h 43219"/>
                <a:gd name="connsiteX17" fmla="*/ 3936 w 43256"/>
                <a:gd name="connsiteY17"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38360 w 43256"/>
                <a:gd name="connsiteY6" fmla="*/ 5285 h 43219"/>
                <a:gd name="connsiteX7" fmla="*/ 38436 w 43256"/>
                <a:gd name="connsiteY7" fmla="*/ 6549 h 43219"/>
                <a:gd name="connsiteX8" fmla="*/ 29114 w 43256"/>
                <a:gd name="connsiteY8" fmla="*/ 3811 h 43219"/>
                <a:gd name="connsiteX9" fmla="*/ 29856 w 43256"/>
                <a:gd name="connsiteY9" fmla="*/ 2199 h 43219"/>
                <a:gd name="connsiteX10" fmla="*/ 22177 w 43256"/>
                <a:gd name="connsiteY10" fmla="*/ 4579 h 43219"/>
                <a:gd name="connsiteX11" fmla="*/ 22536 w 43256"/>
                <a:gd name="connsiteY11" fmla="*/ 3189 h 43219"/>
                <a:gd name="connsiteX12" fmla="*/ 14036 w 43256"/>
                <a:gd name="connsiteY12" fmla="*/ 5051 h 43219"/>
                <a:gd name="connsiteX13" fmla="*/ 15336 w 43256"/>
                <a:gd name="connsiteY13" fmla="*/ 6399 h 43219"/>
                <a:gd name="connsiteX14" fmla="*/ 4163 w 43256"/>
                <a:gd name="connsiteY14" fmla="*/ 15648 h 43219"/>
                <a:gd name="connsiteX15" fmla="*/ 3936 w 43256"/>
                <a:gd name="connsiteY15"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38360 w 43256"/>
                <a:gd name="connsiteY6" fmla="*/ 5285 h 43219"/>
                <a:gd name="connsiteX7" fmla="*/ 38436 w 43256"/>
                <a:gd name="connsiteY7" fmla="*/ 6549 h 43219"/>
                <a:gd name="connsiteX8" fmla="*/ 29114 w 43256"/>
                <a:gd name="connsiteY8" fmla="*/ 3811 h 43219"/>
                <a:gd name="connsiteX9" fmla="*/ 29856 w 43256"/>
                <a:gd name="connsiteY9" fmla="*/ 2199 h 43219"/>
                <a:gd name="connsiteX10" fmla="*/ 22177 w 43256"/>
                <a:gd name="connsiteY10" fmla="*/ 4579 h 43219"/>
                <a:gd name="connsiteX11" fmla="*/ 22536 w 43256"/>
                <a:gd name="connsiteY11" fmla="*/ 3189 h 43219"/>
                <a:gd name="connsiteX12" fmla="*/ 4163 w 43256"/>
                <a:gd name="connsiteY12" fmla="*/ 15648 h 43219"/>
                <a:gd name="connsiteX13" fmla="*/ 3936 w 43256"/>
                <a:gd name="connsiteY13"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6964 w 43256"/>
                <a:gd name="connsiteY0" fmla="*/ 34758 h 43219"/>
                <a:gd name="connsiteX1" fmla="*/ 5856 w 43256"/>
                <a:gd name="connsiteY1" fmla="*/ 35139 h 43219"/>
                <a:gd name="connsiteX2" fmla="*/ 16514 w 43256"/>
                <a:gd name="connsiteY2" fmla="*/ 38949 h 43219"/>
                <a:gd name="connsiteX3" fmla="*/ 15846 w 43256"/>
                <a:gd name="connsiteY3" fmla="*/ 37209 h 43219"/>
                <a:gd name="connsiteX4" fmla="*/ 28863 w 43256"/>
                <a:gd name="connsiteY4" fmla="*/ 34610 h 43219"/>
                <a:gd name="connsiteX5" fmla="*/ 28596 w 43256"/>
                <a:gd name="connsiteY5" fmla="*/ 36519 h 43219"/>
                <a:gd name="connsiteX6" fmla="*/ 38360 w 43256"/>
                <a:gd name="connsiteY6" fmla="*/ 5285 h 43219"/>
                <a:gd name="connsiteX7" fmla="*/ 38436 w 43256"/>
                <a:gd name="connsiteY7" fmla="*/ 6549 h 43219"/>
                <a:gd name="connsiteX8" fmla="*/ 29114 w 43256"/>
                <a:gd name="connsiteY8" fmla="*/ 3811 h 43219"/>
                <a:gd name="connsiteX9" fmla="*/ 29856 w 43256"/>
                <a:gd name="connsiteY9" fmla="*/ 2199 h 43219"/>
                <a:gd name="connsiteX10" fmla="*/ 22177 w 43256"/>
                <a:gd name="connsiteY10" fmla="*/ 4579 h 43219"/>
                <a:gd name="connsiteX11" fmla="*/ 22536 w 43256"/>
                <a:gd name="connsiteY11" fmla="*/ 3189 h 43219"/>
                <a:gd name="connsiteX12" fmla="*/ 4163 w 43256"/>
                <a:gd name="connsiteY12" fmla="*/ 15648 h 43219"/>
                <a:gd name="connsiteX13" fmla="*/ 3936 w 43256"/>
                <a:gd name="connsiteY13" fmla="*/ 14229 h 4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43256" h="43219" fill="none" extrusionOk="0">
                  <a:moveTo>
                    <a:pt x="6964" y="34758"/>
                  </a:moveTo>
                  <a:cubicBezTo>
                    <a:pt x="6609" y="34951"/>
                    <a:pt x="6236" y="35079"/>
                    <a:pt x="5856" y="35139"/>
                  </a:cubicBezTo>
                  <a:moveTo>
                    <a:pt x="16514" y="38949"/>
                  </a:moveTo>
                  <a:cubicBezTo>
                    <a:pt x="16247" y="38403"/>
                    <a:pt x="16023" y="37820"/>
                    <a:pt x="15846" y="37209"/>
                  </a:cubicBezTo>
                  <a:moveTo>
                    <a:pt x="28863" y="34610"/>
                  </a:moveTo>
                  <a:cubicBezTo>
                    <a:pt x="28824" y="35257"/>
                    <a:pt x="28734" y="35897"/>
                    <a:pt x="28596" y="36519"/>
                  </a:cubicBezTo>
                  <a:moveTo>
                    <a:pt x="38360" y="5285"/>
                  </a:moveTo>
                  <a:cubicBezTo>
                    <a:pt x="38415" y="5702"/>
                    <a:pt x="38441" y="6125"/>
                    <a:pt x="38436" y="6549"/>
                  </a:cubicBezTo>
                  <a:moveTo>
                    <a:pt x="29114" y="3811"/>
                  </a:moveTo>
                  <a:cubicBezTo>
                    <a:pt x="29303" y="3228"/>
                    <a:pt x="29552" y="2685"/>
                    <a:pt x="29856" y="2199"/>
                  </a:cubicBezTo>
                  <a:moveTo>
                    <a:pt x="22177" y="4579"/>
                  </a:moveTo>
                  <a:cubicBezTo>
                    <a:pt x="22254" y="4097"/>
                    <a:pt x="22375" y="3630"/>
                    <a:pt x="22536" y="3189"/>
                  </a:cubicBezTo>
                  <a:moveTo>
                    <a:pt x="4163" y="15648"/>
                  </a:moveTo>
                  <a:cubicBezTo>
                    <a:pt x="4060" y="15184"/>
                    <a:pt x="3984" y="14710"/>
                    <a:pt x="3936" y="14229"/>
                  </a:cubicBezTo>
                </a:path>
              </a:pathLst>
            </a:custGeom>
            <a:solidFill>
              <a:schemeClr val="bg1">
                <a:lumMod val="85000"/>
              </a:schemeClr>
            </a:solidFill>
            <a:ln w="317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4D90976-C5D9-3201-3DD9-9B0D207790AE}"/>
                </a:ext>
              </a:extLst>
            </p:cNvPr>
            <p:cNvSpPr/>
            <p:nvPr/>
          </p:nvSpPr>
          <p:spPr>
            <a:xfrm>
              <a:off x="1907704" y="1484784"/>
              <a:ext cx="5904656" cy="523220"/>
            </a:xfrm>
            <a:prstGeom prst="rect">
              <a:avLst/>
            </a:prstGeom>
          </p:spPr>
          <p:txBody>
            <a:bodyPr wrap="square">
              <a:spAutoFit/>
            </a:bodyPr>
            <a:lstStyle/>
            <a:p>
              <a:pPr algn="ctr"/>
              <a:r>
                <a:rPr lang="en-US" sz="2800" b="1" cap="small" dirty="0"/>
                <a:t>Accounting Scandals</a:t>
              </a:r>
            </a:p>
          </p:txBody>
        </p:sp>
      </p:grpSp>
      <p:sp>
        <p:nvSpPr>
          <p:cNvPr id="14" name="Rectangle 13">
            <a:extLst>
              <a:ext uri="{FF2B5EF4-FFF2-40B4-BE49-F238E27FC236}">
                <a16:creationId xmlns:a16="http://schemas.microsoft.com/office/drawing/2014/main" id="{30B37A44-49A4-89BB-68AE-6231A69B2493}"/>
              </a:ext>
            </a:extLst>
          </p:cNvPr>
          <p:cNvSpPr/>
          <p:nvPr/>
        </p:nvSpPr>
        <p:spPr>
          <a:xfrm>
            <a:off x="3477648" y="2162573"/>
            <a:ext cx="999761" cy="492443"/>
          </a:xfrm>
          <a:prstGeom prst="rect">
            <a:avLst/>
          </a:prstGeom>
        </p:spPr>
        <p:txBody>
          <a:bodyPr wrap="square">
            <a:spAutoFit/>
          </a:bodyPr>
          <a:lstStyle/>
          <a:p>
            <a:r>
              <a:rPr lang="en-US" sz="2600" b="1" dirty="0">
                <a:solidFill>
                  <a:srgbClr val="C00000"/>
                </a:solidFill>
              </a:rPr>
              <a:t>Enron</a:t>
            </a:r>
          </a:p>
        </p:txBody>
      </p:sp>
      <p:sp>
        <p:nvSpPr>
          <p:cNvPr id="15" name="Rectangle 14">
            <a:extLst>
              <a:ext uri="{FF2B5EF4-FFF2-40B4-BE49-F238E27FC236}">
                <a16:creationId xmlns:a16="http://schemas.microsoft.com/office/drawing/2014/main" id="{5807DE3B-8EB1-D793-C83A-E3FAC595EAEC}"/>
              </a:ext>
            </a:extLst>
          </p:cNvPr>
          <p:cNvSpPr/>
          <p:nvPr/>
        </p:nvSpPr>
        <p:spPr>
          <a:xfrm>
            <a:off x="4971062" y="2162573"/>
            <a:ext cx="1660839" cy="492443"/>
          </a:xfrm>
          <a:prstGeom prst="rect">
            <a:avLst/>
          </a:prstGeom>
        </p:spPr>
        <p:txBody>
          <a:bodyPr wrap="square">
            <a:spAutoFit/>
          </a:bodyPr>
          <a:lstStyle/>
          <a:p>
            <a:r>
              <a:rPr lang="en-US" sz="2600" b="1" dirty="0">
                <a:solidFill>
                  <a:srgbClr val="C00000"/>
                </a:solidFill>
              </a:rPr>
              <a:t>WorldCom</a:t>
            </a:r>
          </a:p>
        </p:txBody>
      </p:sp>
      <p:sp>
        <p:nvSpPr>
          <p:cNvPr id="16" name="Rectangle 15">
            <a:extLst>
              <a:ext uri="{FF2B5EF4-FFF2-40B4-BE49-F238E27FC236}">
                <a16:creationId xmlns:a16="http://schemas.microsoft.com/office/drawing/2014/main" id="{06F58FF7-F521-0FF7-2DA7-DD14C9425B6C}"/>
              </a:ext>
            </a:extLst>
          </p:cNvPr>
          <p:cNvSpPr/>
          <p:nvPr/>
        </p:nvSpPr>
        <p:spPr>
          <a:xfrm>
            <a:off x="7052689" y="2162573"/>
            <a:ext cx="972317" cy="492443"/>
          </a:xfrm>
          <a:prstGeom prst="rect">
            <a:avLst/>
          </a:prstGeom>
        </p:spPr>
        <p:txBody>
          <a:bodyPr wrap="square">
            <a:spAutoFit/>
          </a:bodyPr>
          <a:lstStyle/>
          <a:p>
            <a:r>
              <a:rPr lang="en-US" sz="2600" b="1" dirty="0">
                <a:solidFill>
                  <a:srgbClr val="C00000"/>
                </a:solidFill>
              </a:rPr>
              <a:t>Xerox</a:t>
            </a:r>
          </a:p>
        </p:txBody>
      </p:sp>
      <p:sp>
        <p:nvSpPr>
          <p:cNvPr id="17" name="Rectangle 16">
            <a:extLst>
              <a:ext uri="{FF2B5EF4-FFF2-40B4-BE49-F238E27FC236}">
                <a16:creationId xmlns:a16="http://schemas.microsoft.com/office/drawing/2014/main" id="{56C427C1-1A0B-567F-1E35-E77BC27B5C7E}"/>
              </a:ext>
            </a:extLst>
          </p:cNvPr>
          <p:cNvSpPr/>
          <p:nvPr/>
        </p:nvSpPr>
        <p:spPr>
          <a:xfrm>
            <a:off x="8506697" y="2162573"/>
            <a:ext cx="1058367" cy="492443"/>
          </a:xfrm>
          <a:prstGeom prst="rect">
            <a:avLst/>
          </a:prstGeom>
        </p:spPr>
        <p:txBody>
          <a:bodyPr wrap="square">
            <a:spAutoFit/>
          </a:bodyPr>
          <a:lstStyle/>
          <a:p>
            <a:r>
              <a:rPr lang="en-US" sz="2600" b="1" dirty="0">
                <a:solidFill>
                  <a:srgbClr val="C00000"/>
                </a:solidFill>
              </a:rPr>
              <a:t>Merck</a:t>
            </a:r>
          </a:p>
        </p:txBody>
      </p:sp>
      <p:sp>
        <p:nvSpPr>
          <p:cNvPr id="18" name="Rectangle 17">
            <a:extLst>
              <a:ext uri="{FF2B5EF4-FFF2-40B4-BE49-F238E27FC236}">
                <a16:creationId xmlns:a16="http://schemas.microsoft.com/office/drawing/2014/main" id="{716B0236-37EB-75E6-7B77-A216734D4BD0}"/>
              </a:ext>
            </a:extLst>
          </p:cNvPr>
          <p:cNvSpPr/>
          <p:nvPr/>
        </p:nvSpPr>
        <p:spPr>
          <a:xfrm>
            <a:off x="4462514" y="2738637"/>
            <a:ext cx="3816187" cy="492443"/>
          </a:xfrm>
          <a:prstGeom prst="rect">
            <a:avLst/>
          </a:prstGeom>
        </p:spPr>
        <p:txBody>
          <a:bodyPr wrap="square">
            <a:spAutoFit/>
          </a:bodyPr>
          <a:lstStyle/>
          <a:p>
            <a:r>
              <a:rPr lang="en-US" sz="2600" b="1" dirty="0">
                <a:solidFill>
                  <a:srgbClr val="C00000"/>
                </a:solidFill>
              </a:rPr>
              <a:t>Adelphia Communications</a:t>
            </a:r>
          </a:p>
        </p:txBody>
      </p:sp>
      <p:sp>
        <p:nvSpPr>
          <p:cNvPr id="19" name="Rectangle 18">
            <a:extLst>
              <a:ext uri="{FF2B5EF4-FFF2-40B4-BE49-F238E27FC236}">
                <a16:creationId xmlns:a16="http://schemas.microsoft.com/office/drawing/2014/main" id="{5B96C17F-92A5-E74E-3883-645F01F99BE3}"/>
              </a:ext>
            </a:extLst>
          </p:cNvPr>
          <p:cNvSpPr/>
          <p:nvPr/>
        </p:nvSpPr>
        <p:spPr>
          <a:xfrm>
            <a:off x="4511824" y="6184240"/>
            <a:ext cx="3744416" cy="523220"/>
          </a:xfrm>
          <a:prstGeom prst="rect">
            <a:avLst/>
          </a:prstGeom>
        </p:spPr>
        <p:txBody>
          <a:bodyPr wrap="square">
            <a:spAutoFit/>
          </a:bodyPr>
          <a:lstStyle/>
          <a:p>
            <a:pPr algn="ctr"/>
            <a:r>
              <a:rPr lang="en-US" sz="2800" b="1" dirty="0"/>
              <a:t>Sarbanes-Oxley Act</a:t>
            </a:r>
          </a:p>
        </p:txBody>
      </p:sp>
      <p:sp>
        <p:nvSpPr>
          <p:cNvPr id="20" name="Down Arrow 19">
            <a:extLst>
              <a:ext uri="{FF2B5EF4-FFF2-40B4-BE49-F238E27FC236}">
                <a16:creationId xmlns:a16="http://schemas.microsoft.com/office/drawing/2014/main" id="{B713FB71-CDEA-B703-FE5A-71085F0AE152}"/>
              </a:ext>
            </a:extLst>
          </p:cNvPr>
          <p:cNvSpPr/>
          <p:nvPr/>
        </p:nvSpPr>
        <p:spPr>
          <a:xfrm>
            <a:off x="5519936" y="5157192"/>
            <a:ext cx="1152128" cy="1008112"/>
          </a:xfrm>
          <a:prstGeom prst="downArrow">
            <a:avLst>
              <a:gd name="adj1" fmla="val 36772"/>
              <a:gd name="adj2" fmla="val 40552"/>
            </a:avLst>
          </a:prstGeom>
          <a:solidFill>
            <a:srgbClr val="0072A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77C56A1C-0C5A-CA8B-1B2C-CD8C4EB14B8D}"/>
              </a:ext>
            </a:extLst>
          </p:cNvPr>
          <p:cNvSpPr/>
          <p:nvPr/>
        </p:nvSpPr>
        <p:spPr>
          <a:xfrm>
            <a:off x="2279577" y="3789041"/>
            <a:ext cx="8246325" cy="1384995"/>
          </a:xfrm>
          <a:prstGeom prst="rect">
            <a:avLst/>
          </a:prstGeom>
          <a:ln w="28575" cmpd="sng">
            <a:solidFill>
              <a:srgbClr val="0072A2"/>
            </a:solidFill>
          </a:ln>
        </p:spPr>
        <p:txBody>
          <a:bodyPr wrap="square">
            <a:spAutoFit/>
          </a:bodyPr>
          <a:lstStyle/>
          <a:p>
            <a:pPr algn="ctr"/>
            <a:r>
              <a:rPr lang="en-US" sz="2800" dirty="0"/>
              <a:t>Increased the pressure on lawmakers to pass measures that would restore credibility and investor confidence in the financial reporting process</a:t>
            </a:r>
            <a:endParaRPr lang="en-US" sz="2600" dirty="0"/>
          </a:p>
        </p:txBody>
      </p:sp>
      <p:sp>
        <p:nvSpPr>
          <p:cNvPr id="22" name="Title 1">
            <a:extLst>
              <a:ext uri="{FF2B5EF4-FFF2-40B4-BE49-F238E27FC236}">
                <a16:creationId xmlns:a16="http://schemas.microsoft.com/office/drawing/2014/main" id="{44BD0388-B12F-0978-845F-6FC2A7BB4288}"/>
              </a:ext>
            </a:extLst>
          </p:cNvPr>
          <p:cNvSpPr>
            <a:spLocks noGrp="1"/>
          </p:cNvSpPr>
          <p:nvPr>
            <p:ph type="title"/>
          </p:nvPr>
        </p:nvSpPr>
        <p:spPr>
          <a:xfrm>
            <a:off x="1015999" y="1"/>
            <a:ext cx="11176000" cy="1444625"/>
          </a:xfrm>
        </p:spPr>
        <p:txBody>
          <a:bodyPr>
            <a:noAutofit/>
          </a:bodyPr>
          <a:lstStyle/>
          <a:p>
            <a:pPr algn="ctr"/>
            <a:r>
              <a:rPr lang="en-US" dirty="0"/>
              <a:t>Financial Reporting Reform</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9" name="Ink 8">
                <a:extLst>
                  <a:ext uri="{FF2B5EF4-FFF2-40B4-BE49-F238E27FC236}">
                    <a16:creationId xmlns:a16="http://schemas.microsoft.com/office/drawing/2014/main" id="{1800EAB4-AA8C-35AB-F12F-A3031231DC8C}"/>
                  </a:ext>
                </a:extLst>
              </p14:cNvPr>
              <p14:cNvContentPartPr/>
              <p14:nvPr>
                <p:extLst>
                  <p:ext uri="{42D2F446-02D8-4167-A562-619A0277C38B}">
                    <p15:isNarration xmlns:p15="http://schemas.microsoft.com/office/powerpoint/2012/main" val="1"/>
                  </p:ext>
                </p:extLst>
              </p14:nvPr>
            </p14:nvContentPartPr>
            <p14:xfrm>
              <a:off x="4631400" y="6078600"/>
              <a:ext cx="3454560" cy="662040"/>
            </p14:xfrm>
          </p:contentPart>
        </mc:Choice>
        <mc:Fallback xmlns="">
          <p:pic>
            <p:nvPicPr>
              <p:cNvPr id="9" name="Ink 8">
                <a:extLst>
                  <a:ext uri="{FF2B5EF4-FFF2-40B4-BE49-F238E27FC236}">
                    <a16:creationId xmlns:a16="http://schemas.microsoft.com/office/drawing/2014/main" id="{1800EAB4-AA8C-35AB-F12F-A3031231DC8C}"/>
                  </a:ext>
                </a:extLst>
              </p:cNvPr>
              <p:cNvPicPr>
                <a:picLocks noGrp="1" noRot="1" noChangeAspect="1" noMove="1" noResize="1" noEditPoints="1" noAdjustHandles="1" noChangeArrowheads="1" noChangeShapeType="1"/>
              </p:cNvPicPr>
              <p:nvPr/>
            </p:nvPicPr>
            <p:blipFill>
              <a:blip r:embed="rId6"/>
              <a:stretch>
                <a:fillRect/>
              </a:stretch>
            </p:blipFill>
            <p:spPr>
              <a:xfrm>
                <a:off x="4622040" y="6069240"/>
                <a:ext cx="3473280" cy="680760"/>
              </a:xfrm>
              <a:prstGeom prst="rect">
                <a:avLst/>
              </a:prstGeom>
            </p:spPr>
          </p:pic>
        </mc:Fallback>
      </mc:AlternateContent>
    </p:spTree>
    <p:extLst>
      <p:ext uri="{BB962C8B-B14F-4D97-AF65-F5344CB8AC3E}">
        <p14:creationId xmlns:p14="http://schemas.microsoft.com/office/powerpoint/2010/main" val="4071846284"/>
      </p:ext>
    </p:extLst>
  </p:cSld>
  <p:clrMapOvr>
    <a:masterClrMapping/>
  </p:clrMapOvr>
  <mc:AlternateContent xmlns:mc="http://schemas.openxmlformats.org/markup-compatibility/2006" xmlns:p14="http://schemas.microsoft.com/office/powerpoint/2010/main">
    <mc:Choice Requires="p14">
      <p:transition spd="slow" p14:dur="2000" advTm="70611"/>
    </mc:Choice>
    <mc:Fallback xmlns="">
      <p:transition spd="slow" advTm="70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md type="call" cmd="playFrom(0.0)">
                                      <p:cBhvr>
                                        <p:cTn id="7" dur="1" fill="hold"/>
                                        <p:tgtEl>
                                          <p:spTgt spid="9"/>
                                        </p:tgtEl>
                                      </p:cBhvr>
                                    </p:cmd>
                                  </p:childTnLst>
                                </p:cTn>
                              </p:par>
                            </p:childTnLst>
                          </p:cTn>
                        </p:par>
                        <p:par>
                          <p:cTn id="8" fill="hold">
                            <p:stCondLst>
                              <p:cond delay="1"/>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par>
                          <p:cTn id="15" fill="hold">
                            <p:stCondLst>
                              <p:cond delay="501"/>
                            </p:stCondLst>
                            <p:childTnLst>
                              <p:par>
                                <p:cTn id="16" presetID="10"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par>
                          <p:cTn id="19" fill="hold">
                            <p:stCondLst>
                              <p:cond delay="1001"/>
                            </p:stCondLst>
                            <p:childTnLst>
                              <p:par>
                                <p:cTn id="20" presetID="10" presetClass="entr" presetSubtype="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par>
                          <p:cTn id="23" fill="hold">
                            <p:stCondLst>
                              <p:cond delay="1501"/>
                            </p:stCondLst>
                            <p:childTnLst>
                              <p:par>
                                <p:cTn id="24" presetID="10"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2001"/>
                            </p:stCondLst>
                            <p:childTnLst>
                              <p:par>
                                <p:cTn id="28" presetID="10"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p:stCondLst>
                              <p:cond delay="2501"/>
                            </p:stCondLst>
                            <p:childTnLst>
                              <p:par>
                                <p:cTn id="32" presetID="22" presetClass="entr" presetSubtype="8"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1000"/>
                                        <p:tgtEl>
                                          <p:spTgt spid="21"/>
                                        </p:tgtEl>
                                      </p:cBhvr>
                                    </p:animEffect>
                                  </p:childTnLst>
                                </p:cTn>
                              </p:par>
                            </p:childTnLst>
                          </p:cTn>
                        </p:par>
                        <p:par>
                          <p:cTn id="35" fill="hold">
                            <p:stCondLst>
                              <p:cond delay="3501"/>
                            </p:stCondLst>
                            <p:childTnLst>
                              <p:par>
                                <p:cTn id="36" presetID="22" presetClass="entr" presetSubtype="1"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up)">
                                      <p:cBhvr>
                                        <p:cTn id="38" dur="1000"/>
                                        <p:tgtEl>
                                          <p:spTgt spid="20"/>
                                        </p:tgtEl>
                                      </p:cBhvr>
                                    </p:animEffect>
                                  </p:childTnLst>
                                </p:cTn>
                              </p:par>
                            </p:childTnLst>
                          </p:cTn>
                        </p:par>
                        <p:par>
                          <p:cTn id="39" fill="hold">
                            <p:stCondLst>
                              <p:cond delay="4501"/>
                            </p:stCondLst>
                            <p:childTnLst>
                              <p:par>
                                <p:cTn id="40" presetID="10" presetClass="entr" presetSubtype="0"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C796A4-F365-DCB5-5F46-3414852B77D7}"/>
              </a:ext>
            </a:extLst>
          </p:cNvPr>
          <p:cNvSpPr/>
          <p:nvPr/>
        </p:nvSpPr>
        <p:spPr>
          <a:xfrm>
            <a:off x="634702" y="377153"/>
            <a:ext cx="11010504"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Key Provisions of the Sarbanes-Oxley Act</a:t>
            </a:r>
          </a:p>
        </p:txBody>
      </p:sp>
      <p:sp>
        <p:nvSpPr>
          <p:cNvPr id="5" name="Content Placeholder 2"/>
          <p:cNvSpPr>
            <a:spLocks noGrp="1"/>
          </p:cNvSpPr>
          <p:nvPr>
            <p:ph idx="1"/>
          </p:nvPr>
        </p:nvSpPr>
        <p:spPr/>
        <p:txBody>
          <a:bodyPr>
            <a:normAutofit/>
          </a:bodyPr>
          <a:lstStyle/>
          <a:p>
            <a:r>
              <a:rPr lang="en-US" sz="2400" dirty="0"/>
              <a:t>Oversight board</a:t>
            </a:r>
          </a:p>
          <a:p>
            <a:r>
              <a:rPr lang="en-US" sz="2400" dirty="0"/>
              <a:t>Corporate executive accountability</a:t>
            </a:r>
          </a:p>
          <a:p>
            <a:r>
              <a:rPr lang="en-US" sz="2400" dirty="0"/>
              <a:t>Nonaudit services</a:t>
            </a:r>
          </a:p>
          <a:p>
            <a:r>
              <a:rPr lang="en-US" sz="2400" dirty="0"/>
              <a:t>Retention of work papers</a:t>
            </a:r>
          </a:p>
          <a:p>
            <a:r>
              <a:rPr lang="en-US" sz="2400" dirty="0"/>
              <a:t>Auditor rotation</a:t>
            </a:r>
          </a:p>
          <a:p>
            <a:r>
              <a:rPr lang="en-US" sz="2400" dirty="0"/>
              <a:t>Conflicts of interest</a:t>
            </a:r>
          </a:p>
          <a:p>
            <a:r>
              <a:rPr lang="en-US" sz="2400" dirty="0"/>
              <a:t>Hiring of auditor</a:t>
            </a:r>
          </a:p>
          <a:p>
            <a:r>
              <a:rPr lang="en-US" sz="2400" dirty="0"/>
              <a:t>Internal control</a:t>
            </a:r>
          </a:p>
        </p:txBody>
      </p:sp>
      <p:sp>
        <p:nvSpPr>
          <p:cNvPr id="6" name="Slide Number Placeholder 5">
            <a:extLst>
              <a:ext uri="{FF2B5EF4-FFF2-40B4-BE49-F238E27FC236}">
                <a16:creationId xmlns:a16="http://schemas.microsoft.com/office/drawing/2014/main" id="{2F9581D1-492C-AF49-B98D-3B23102B2806}"/>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31</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0" name="Ink 9">
                <a:extLst>
                  <a:ext uri="{FF2B5EF4-FFF2-40B4-BE49-F238E27FC236}">
                    <a16:creationId xmlns:a16="http://schemas.microsoft.com/office/drawing/2014/main" id="{58749478-DBD9-8FCE-8695-74990F62D7B4}"/>
                  </a:ext>
                </a:extLst>
              </p14:cNvPr>
              <p14:cNvContentPartPr/>
              <p14:nvPr>
                <p:extLst>
                  <p:ext uri="{42D2F446-02D8-4167-A562-619A0277C38B}">
                    <p15:isNarration xmlns:p15="http://schemas.microsoft.com/office/powerpoint/2012/main" val="1"/>
                  </p:ext>
                </p:extLst>
              </p14:nvPr>
            </p14:nvContentPartPr>
            <p14:xfrm>
              <a:off x="3141000" y="3031200"/>
              <a:ext cx="1651320" cy="2303280"/>
            </p14:xfrm>
          </p:contentPart>
        </mc:Choice>
        <mc:Fallback xmlns="">
          <p:pic>
            <p:nvPicPr>
              <p:cNvPr id="10" name="Ink 9">
                <a:extLst>
                  <a:ext uri="{FF2B5EF4-FFF2-40B4-BE49-F238E27FC236}">
                    <a16:creationId xmlns:a16="http://schemas.microsoft.com/office/drawing/2014/main" id="{58749478-DBD9-8FCE-8695-74990F62D7B4}"/>
                  </a:ext>
                </a:extLst>
              </p:cNvPr>
              <p:cNvPicPr>
                <a:picLocks noGrp="1" noRot="1" noChangeAspect="1" noMove="1" noResize="1" noEditPoints="1" noAdjustHandles="1" noChangeArrowheads="1" noChangeShapeType="1"/>
              </p:cNvPicPr>
              <p:nvPr/>
            </p:nvPicPr>
            <p:blipFill>
              <a:blip r:embed="rId7"/>
              <a:stretch>
                <a:fillRect/>
              </a:stretch>
            </p:blipFill>
            <p:spPr>
              <a:xfrm>
                <a:off x="3131640" y="3021840"/>
                <a:ext cx="1670040" cy="2322000"/>
              </a:xfrm>
              <a:prstGeom prst="rect">
                <a:avLst/>
              </a:prstGeom>
            </p:spPr>
          </p:pic>
        </mc:Fallback>
      </mc:AlternateContent>
    </p:spTree>
    <p:custDataLst>
      <p:tags r:id="rId1"/>
    </p:custDataLst>
    <p:extLst>
      <p:ext uri="{BB962C8B-B14F-4D97-AF65-F5344CB8AC3E}">
        <p14:creationId xmlns:p14="http://schemas.microsoft.com/office/powerpoint/2010/main" val="2414191940"/>
      </p:ext>
    </p:extLst>
  </p:cSld>
  <p:clrMapOvr>
    <a:masterClrMapping/>
  </p:clrMapOvr>
  <mc:AlternateContent xmlns:mc="http://schemas.openxmlformats.org/markup-compatibility/2006" xmlns:p14="http://schemas.microsoft.com/office/powerpoint/2010/main">
    <mc:Choice Requires="p14">
      <p:transition spd="slow" p14:dur="2000" advTm="122671"/>
    </mc:Choice>
    <mc:Fallback xmlns="">
      <p:transition spd="slow" advTm="1226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md type="call" cmd="playFrom(0.0)">
                                      <p:cBhvr>
                                        <p:cTn id="7" dur="1" fill="hold"/>
                                        <p:tgtEl>
                                          <p:spTgt spid="10"/>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500"/>
                                        <p:tgtEl>
                                          <p:spTgt spid="5">
                                            <p:txEl>
                                              <p:pRg st="2" end="2"/>
                                            </p:txEl>
                                          </p:spTgt>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500"/>
                                        <p:tgtEl>
                                          <p:spTgt spid="5">
                                            <p:txEl>
                                              <p:pRg st="3" end="3"/>
                                            </p:txEl>
                                          </p:spTgt>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500"/>
                                        <p:tgtEl>
                                          <p:spTgt spid="5">
                                            <p:txEl>
                                              <p:pRg st="4" end="4"/>
                                            </p:txEl>
                                          </p:spTgt>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5">
                                            <p:txEl>
                                              <p:pRg st="6" end="6"/>
                                            </p:txEl>
                                          </p:spTgt>
                                        </p:tgtEl>
                                        <p:attrNameLst>
                                          <p:attrName>style.visibility</p:attrName>
                                        </p:attrNameLst>
                                      </p:cBhvr>
                                      <p:to>
                                        <p:strVal val="visible"/>
                                      </p:to>
                                    </p:set>
                                    <p:animEffect transition="in" filter="fade">
                                      <p:cBhvr>
                                        <p:cTn id="36" dur="500"/>
                                        <p:tgtEl>
                                          <p:spTgt spid="5">
                                            <p:txEl>
                                              <p:pRg st="6" end="6"/>
                                            </p:txEl>
                                          </p:spTgt>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5">
                                            <p:txEl>
                                              <p:pRg st="7" end="7"/>
                                            </p:txEl>
                                          </p:spTgt>
                                        </p:tgtEl>
                                        <p:attrNameLst>
                                          <p:attrName>style.visibility</p:attrName>
                                        </p:attrNameLst>
                                      </p:cBhvr>
                                      <p:to>
                                        <p:strVal val="visible"/>
                                      </p:to>
                                    </p:set>
                                    <p:animEffect transition="in" filter="fade">
                                      <p:cBhvr>
                                        <p:cTn id="40"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C796A4-F365-DCB5-5F46-3414852B77D7}"/>
              </a:ext>
            </a:extLst>
          </p:cNvPr>
          <p:cNvSpPr/>
          <p:nvPr/>
        </p:nvSpPr>
        <p:spPr>
          <a:xfrm>
            <a:off x="634702" y="377153"/>
            <a:ext cx="11010504"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2F9581D1-492C-AF49-B98D-3B23102B2806}"/>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32</a:t>
            </a:fld>
            <a:endParaRPr lang="en-US" dirty="0"/>
          </a:p>
        </p:txBody>
      </p:sp>
      <p:sp>
        <p:nvSpPr>
          <p:cNvPr id="11" name="Content Placeholder 2">
            <a:extLst>
              <a:ext uri="{FF2B5EF4-FFF2-40B4-BE49-F238E27FC236}">
                <a16:creationId xmlns:a16="http://schemas.microsoft.com/office/drawing/2014/main" id="{22C8B5EF-9BE9-0CD9-E80D-5F5AD6300031}"/>
              </a:ext>
            </a:extLst>
          </p:cNvPr>
          <p:cNvSpPr>
            <a:spLocks noGrp="1"/>
          </p:cNvSpPr>
          <p:nvPr>
            <p:ph idx="1"/>
          </p:nvPr>
        </p:nvSpPr>
        <p:spPr>
          <a:xfrm>
            <a:off x="2285999" y="1444627"/>
            <a:ext cx="8013600" cy="5057775"/>
          </a:xfrm>
        </p:spPr>
        <p:txBody>
          <a:bodyPr>
            <a:normAutofit/>
          </a:bodyPr>
          <a:lstStyle/>
          <a:p>
            <a:endParaRPr lang="en-US" dirty="0"/>
          </a:p>
          <a:p>
            <a:pPr marL="0" indent="0">
              <a:buNone/>
            </a:pPr>
            <a:endParaRPr lang="en-US" dirty="0"/>
          </a:p>
          <a:p>
            <a:endParaRPr lang="en-US" dirty="0"/>
          </a:p>
          <a:p>
            <a:pPr marL="0" indent="0">
              <a:buNone/>
            </a:pPr>
            <a:endParaRPr lang="en-US" dirty="0"/>
          </a:p>
          <a:p>
            <a:r>
              <a:rPr lang="en-US" dirty="0"/>
              <a:t>A principles-based, or objectives-oriented, approach to standard-setting stresses professional judgment, as opposed to following a list of rules or bright lines</a:t>
            </a:r>
          </a:p>
          <a:p>
            <a:r>
              <a:rPr lang="en-US" dirty="0"/>
              <a:t>Regardless, poor ethical values on the part of management are at the heart of accounting abuses and scandals</a:t>
            </a:r>
          </a:p>
        </p:txBody>
      </p:sp>
      <p:sp>
        <p:nvSpPr>
          <p:cNvPr id="12" name="Title 1">
            <a:extLst>
              <a:ext uri="{FF2B5EF4-FFF2-40B4-BE49-F238E27FC236}">
                <a16:creationId xmlns:a16="http://schemas.microsoft.com/office/drawing/2014/main" id="{57F38255-77F6-B07A-E379-A3C9237A1E35}"/>
              </a:ext>
            </a:extLst>
          </p:cNvPr>
          <p:cNvSpPr>
            <a:spLocks noGrp="1"/>
          </p:cNvSpPr>
          <p:nvPr>
            <p:ph type="title"/>
          </p:nvPr>
        </p:nvSpPr>
        <p:spPr>
          <a:xfrm>
            <a:off x="1015999" y="355598"/>
            <a:ext cx="11176000" cy="1444625"/>
          </a:xfrm>
        </p:spPr>
        <p:txBody>
          <a:bodyPr/>
          <a:lstStyle/>
          <a:p>
            <a:pPr algn="ctr"/>
            <a:r>
              <a:rPr lang="en-US" dirty="0"/>
              <a:t>A Move Away from Rules-Based Standards?</a:t>
            </a:r>
          </a:p>
        </p:txBody>
      </p:sp>
      <p:grpSp>
        <p:nvGrpSpPr>
          <p:cNvPr id="13" name="Group 12">
            <a:extLst>
              <a:ext uri="{FF2B5EF4-FFF2-40B4-BE49-F238E27FC236}">
                <a16:creationId xmlns:a16="http://schemas.microsoft.com/office/drawing/2014/main" id="{E0ABB0C5-D93B-1788-6B38-3C1373DCCE56}"/>
              </a:ext>
            </a:extLst>
          </p:cNvPr>
          <p:cNvGrpSpPr/>
          <p:nvPr/>
        </p:nvGrpSpPr>
        <p:grpSpPr>
          <a:xfrm>
            <a:off x="3361608" y="1912388"/>
            <a:ext cx="5457928" cy="492988"/>
            <a:chOff x="1607562" y="1557060"/>
            <a:chExt cx="4032157" cy="251019"/>
          </a:xfrm>
        </p:grpSpPr>
        <p:sp>
          <p:nvSpPr>
            <p:cNvPr id="14" name="Rectangle 13">
              <a:extLst>
                <a:ext uri="{FF2B5EF4-FFF2-40B4-BE49-F238E27FC236}">
                  <a16:creationId xmlns:a16="http://schemas.microsoft.com/office/drawing/2014/main" id="{0C57127F-CE9D-CEAC-4E74-A8D73A9B4B9F}"/>
                </a:ext>
              </a:extLst>
            </p:cNvPr>
            <p:cNvSpPr/>
            <p:nvPr/>
          </p:nvSpPr>
          <p:spPr>
            <a:xfrm>
              <a:off x="3707904" y="1557338"/>
              <a:ext cx="405346" cy="250741"/>
            </a:xfrm>
            <a:prstGeom prst="rect">
              <a:avLst/>
            </a:prstGeom>
          </p:spPr>
          <p:txBody>
            <a:bodyPr wrap="none">
              <a:spAutoFit/>
            </a:bodyPr>
            <a:lstStyle/>
            <a:p>
              <a:r>
                <a:rPr lang="en-US" sz="2600" dirty="0"/>
                <a:t>vs.</a:t>
              </a:r>
            </a:p>
          </p:txBody>
        </p:sp>
        <p:sp>
          <p:nvSpPr>
            <p:cNvPr id="15" name="Rectangle 14">
              <a:extLst>
                <a:ext uri="{FF2B5EF4-FFF2-40B4-BE49-F238E27FC236}">
                  <a16:creationId xmlns:a16="http://schemas.microsoft.com/office/drawing/2014/main" id="{5FAA8755-8AA7-A9DE-9078-6549E5036AF8}"/>
                </a:ext>
              </a:extLst>
            </p:cNvPr>
            <p:cNvSpPr/>
            <p:nvPr/>
          </p:nvSpPr>
          <p:spPr>
            <a:xfrm>
              <a:off x="1607562" y="1557338"/>
              <a:ext cx="1813326" cy="250741"/>
            </a:xfrm>
            <a:prstGeom prst="rect">
              <a:avLst/>
            </a:prstGeom>
          </p:spPr>
          <p:txBody>
            <a:bodyPr wrap="none">
              <a:spAutoFit/>
            </a:bodyPr>
            <a:lstStyle/>
            <a:p>
              <a:pPr algn="ctr"/>
              <a:r>
                <a:rPr lang="en-US" sz="2600" b="1" dirty="0">
                  <a:solidFill>
                    <a:srgbClr val="C00000"/>
                  </a:solidFill>
                </a:rPr>
                <a:t>Principles-based</a:t>
              </a:r>
            </a:p>
          </p:txBody>
        </p:sp>
        <p:sp>
          <p:nvSpPr>
            <p:cNvPr id="16" name="Rectangle 15">
              <a:extLst>
                <a:ext uri="{FF2B5EF4-FFF2-40B4-BE49-F238E27FC236}">
                  <a16:creationId xmlns:a16="http://schemas.microsoft.com/office/drawing/2014/main" id="{DAD9E3DA-A495-9C25-BE61-AF2F90D868DB}"/>
                </a:ext>
              </a:extLst>
            </p:cNvPr>
            <p:cNvSpPr/>
            <p:nvPr/>
          </p:nvSpPr>
          <p:spPr>
            <a:xfrm>
              <a:off x="4266019" y="1557060"/>
              <a:ext cx="1373700" cy="250741"/>
            </a:xfrm>
            <a:prstGeom prst="rect">
              <a:avLst/>
            </a:prstGeom>
          </p:spPr>
          <p:txBody>
            <a:bodyPr wrap="none">
              <a:spAutoFit/>
            </a:bodyPr>
            <a:lstStyle/>
            <a:p>
              <a:r>
                <a:rPr lang="en-US" sz="2600" b="1" dirty="0">
                  <a:solidFill>
                    <a:srgbClr val="C00000"/>
                  </a:solidFill>
                </a:rPr>
                <a:t>Rules-based</a:t>
              </a:r>
            </a:p>
          </p:txBody>
        </p:sp>
      </p:grpSp>
      <p:sp>
        <p:nvSpPr>
          <p:cNvPr id="17" name="Oval 16">
            <a:extLst>
              <a:ext uri="{FF2B5EF4-FFF2-40B4-BE49-F238E27FC236}">
                <a16:creationId xmlns:a16="http://schemas.microsoft.com/office/drawing/2014/main" id="{E9F7F2D2-5BEB-002F-67FF-AEF8213F4658}"/>
              </a:ext>
            </a:extLst>
          </p:cNvPr>
          <p:cNvSpPr/>
          <p:nvPr/>
        </p:nvSpPr>
        <p:spPr>
          <a:xfrm>
            <a:off x="3287688" y="1696365"/>
            <a:ext cx="2664296" cy="1008112"/>
          </a:xfrm>
          <a:prstGeom prst="ellipse">
            <a:avLst/>
          </a:prstGeom>
          <a:noFill/>
          <a:ln w="38100" cmpd="sng">
            <a:solidFill>
              <a:srgbClr val="0072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Arrow Connector 17">
            <a:extLst>
              <a:ext uri="{FF2B5EF4-FFF2-40B4-BE49-F238E27FC236}">
                <a16:creationId xmlns:a16="http://schemas.microsoft.com/office/drawing/2014/main" id="{6CBB9C56-6409-AF0D-964A-E83ACE40B7CB}"/>
              </a:ext>
            </a:extLst>
          </p:cNvPr>
          <p:cNvCxnSpPr>
            <a:stCxn id="17" idx="4"/>
            <a:endCxn id="19" idx="0"/>
          </p:cNvCxnSpPr>
          <p:nvPr/>
        </p:nvCxnSpPr>
        <p:spPr>
          <a:xfrm flipH="1">
            <a:off x="4278196" y="2704477"/>
            <a:ext cx="341641" cy="520948"/>
          </a:xfrm>
          <a:prstGeom prst="straightConnector1">
            <a:avLst/>
          </a:prstGeom>
          <a:ln w="38100" cmpd="sng">
            <a:solidFill>
              <a:srgbClr val="0072A2"/>
            </a:solidFill>
            <a:tailEnd type="triangle"/>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62004AD5-6192-5E80-04CC-F0B29545CDC5}"/>
              </a:ext>
            </a:extLst>
          </p:cNvPr>
          <p:cNvSpPr/>
          <p:nvPr/>
        </p:nvSpPr>
        <p:spPr>
          <a:xfrm>
            <a:off x="2640013" y="3225426"/>
            <a:ext cx="3276364" cy="461665"/>
          </a:xfrm>
          <a:prstGeom prst="rect">
            <a:avLst/>
          </a:prstGeom>
        </p:spPr>
        <p:txBody>
          <a:bodyPr wrap="square">
            <a:spAutoFit/>
          </a:bodyPr>
          <a:lstStyle/>
          <a:p>
            <a:pPr algn="ctr"/>
            <a:r>
              <a:rPr lang="en-US" sz="2400" b="1" dirty="0">
                <a:solidFill>
                  <a:srgbClr val="C00000"/>
                </a:solidFill>
              </a:rPr>
              <a:t>Objectives-oriented</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7" name="Ink 6">
                <a:extLst>
                  <a:ext uri="{FF2B5EF4-FFF2-40B4-BE49-F238E27FC236}">
                    <a16:creationId xmlns:a16="http://schemas.microsoft.com/office/drawing/2014/main" id="{79F68340-5DC1-CB6E-BA03-2977810EBBF0}"/>
                  </a:ext>
                </a:extLst>
              </p14:cNvPr>
              <p14:cNvContentPartPr/>
              <p14:nvPr>
                <p:extLst>
                  <p:ext uri="{42D2F446-02D8-4167-A562-619A0277C38B}">
                    <p15:isNarration xmlns:p15="http://schemas.microsoft.com/office/powerpoint/2012/main" val="1"/>
                  </p:ext>
                </p:extLst>
              </p14:nvPr>
            </p14:nvContentPartPr>
            <p14:xfrm>
              <a:off x="3420360" y="2328480"/>
              <a:ext cx="5766480" cy="3708720"/>
            </p14:xfrm>
          </p:contentPart>
        </mc:Choice>
        <mc:Fallback xmlns="">
          <p:pic>
            <p:nvPicPr>
              <p:cNvPr id="7" name="Ink 6">
                <a:extLst>
                  <a:ext uri="{FF2B5EF4-FFF2-40B4-BE49-F238E27FC236}">
                    <a16:creationId xmlns:a16="http://schemas.microsoft.com/office/drawing/2014/main" id="{79F68340-5DC1-CB6E-BA03-2977810EBBF0}"/>
                  </a:ext>
                </a:extLst>
              </p:cNvPr>
              <p:cNvPicPr>
                <a:picLocks noGrp="1" noRot="1" noChangeAspect="1" noMove="1" noResize="1" noEditPoints="1" noAdjustHandles="1" noChangeArrowheads="1" noChangeShapeType="1"/>
              </p:cNvPicPr>
              <p:nvPr/>
            </p:nvPicPr>
            <p:blipFill>
              <a:blip r:embed="rId6"/>
              <a:stretch>
                <a:fillRect/>
              </a:stretch>
            </p:blipFill>
            <p:spPr>
              <a:xfrm>
                <a:off x="3411000" y="2319120"/>
                <a:ext cx="5785200" cy="3727440"/>
              </a:xfrm>
              <a:prstGeom prst="rect">
                <a:avLst/>
              </a:prstGeom>
            </p:spPr>
          </p:pic>
        </mc:Fallback>
      </mc:AlternateContent>
    </p:spTree>
    <p:extLst>
      <p:ext uri="{BB962C8B-B14F-4D97-AF65-F5344CB8AC3E}">
        <p14:creationId xmlns:p14="http://schemas.microsoft.com/office/powerpoint/2010/main" val="3803437205"/>
      </p:ext>
    </p:extLst>
  </p:cSld>
  <p:clrMapOvr>
    <a:masterClrMapping/>
  </p:clrMapOvr>
  <mc:AlternateContent xmlns:mc="http://schemas.openxmlformats.org/markup-compatibility/2006" xmlns:p14="http://schemas.microsoft.com/office/powerpoint/2010/main">
    <mc:Choice Requires="p14">
      <p:transition spd="slow" p14:dur="2000" advTm="109168"/>
    </mc:Choice>
    <mc:Fallback xmlns="">
      <p:transition spd="slow" advTm="109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md type="call" cmd="playFrom(0.0)">
                                      <p:cBhvr>
                                        <p:cTn id="7" dur="1" fill="hold"/>
                                        <p:tgtEl>
                                          <p:spTgt spid="7"/>
                                        </p:tgtEl>
                                      </p:cBhvr>
                                    </p:cmd>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22" presetClass="entr" presetSubtype="1" fill="hold" nodeType="withEffect">
                                  <p:stCondLst>
                                    <p:cond delay="300"/>
                                  </p:stCondLst>
                                  <p:childTnLst>
                                    <p:set>
                                      <p:cBhvr>
                                        <p:cTn id="16" dur="1" fill="hold">
                                          <p:stCondLst>
                                            <p:cond delay="0"/>
                                          </p:stCondLst>
                                        </p:cTn>
                                        <p:tgtEl>
                                          <p:spTgt spid="18"/>
                                        </p:tgtEl>
                                        <p:attrNameLst>
                                          <p:attrName>style.visibility</p:attrName>
                                        </p:attrNameLst>
                                      </p:cBhvr>
                                      <p:to>
                                        <p:strVal val="visible"/>
                                      </p:to>
                                    </p:set>
                                    <p:animEffect transition="in" filter="wipe(up)">
                                      <p:cBhvr>
                                        <p:cTn id="17" dur="500"/>
                                        <p:tgtEl>
                                          <p:spTgt spid="18"/>
                                        </p:tgtEl>
                                      </p:cBhvr>
                                    </p:animEffect>
                                  </p:childTnLst>
                                </p:cTn>
                              </p:par>
                              <p:par>
                                <p:cTn id="18" presetID="10" presetClass="entr" presetSubtype="0" fill="hold" grpId="0" nodeType="withEffect">
                                  <p:stCondLst>
                                    <p:cond delay="70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p:stCondLst>
                              <p:cond delay="1700"/>
                            </p:stCondLst>
                            <p:childTnLst>
                              <p:par>
                                <p:cTn id="22" presetID="10" presetClass="entr" presetSubtype="0" fill="hold" nodeType="after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fade">
                                      <p:cBhvr>
                                        <p:cTn id="24" dur="500"/>
                                        <p:tgtEl>
                                          <p:spTgt spid="11">
                                            <p:txEl>
                                              <p:pRg st="4" end="4"/>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fade">
                                      <p:cBhvr>
                                        <p:cTn id="2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BE613E6-3ABB-4EB4-5362-AAF414856AE5}"/>
              </a:ext>
            </a:extLst>
          </p:cNvPr>
          <p:cNvSpPr/>
          <p:nvPr/>
        </p:nvSpPr>
        <p:spPr>
          <a:xfrm>
            <a:off x="634702" y="377153"/>
            <a:ext cx="11010504"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Ethics and Professionalism</a:t>
            </a:r>
          </a:p>
        </p:txBody>
      </p:sp>
      <p:sp>
        <p:nvSpPr>
          <p:cNvPr id="5" name="Content Placeholder 2"/>
          <p:cNvSpPr>
            <a:spLocks noGrp="1"/>
          </p:cNvSpPr>
          <p:nvPr>
            <p:ph idx="1"/>
          </p:nvPr>
        </p:nvSpPr>
        <p:spPr/>
        <p:txBody>
          <a:bodyPr>
            <a:normAutofit/>
          </a:bodyPr>
          <a:lstStyle/>
          <a:p>
            <a:pPr>
              <a:buClr>
                <a:schemeClr val="tx1"/>
              </a:buClr>
            </a:pPr>
            <a:r>
              <a:rPr lang="en-US" sz="2400" b="1" dirty="0">
                <a:solidFill>
                  <a:srgbClr val="C00000"/>
                </a:solidFill>
              </a:rPr>
              <a:t>Ethics </a:t>
            </a:r>
            <a:r>
              <a:rPr lang="en-US" sz="2400" dirty="0"/>
              <a:t>deals with the ability to distinguish right from wrong</a:t>
            </a:r>
          </a:p>
          <a:p>
            <a:pPr marL="0" indent="0">
              <a:buNone/>
            </a:pPr>
            <a:endParaRPr lang="en-US" sz="2400" dirty="0"/>
          </a:p>
          <a:p>
            <a:pPr>
              <a:buClr>
                <a:schemeClr val="tx1"/>
              </a:buClr>
            </a:pPr>
            <a:r>
              <a:rPr lang="en-US" sz="2400" b="1" dirty="0">
                <a:solidFill>
                  <a:srgbClr val="C00000"/>
                </a:solidFill>
              </a:rPr>
              <a:t>Codes of Ethics </a:t>
            </a:r>
            <a:r>
              <a:rPr lang="en-US" sz="2400" dirty="0"/>
              <a:t>or</a:t>
            </a:r>
            <a:r>
              <a:rPr lang="en-US" sz="2400" dirty="0">
                <a:solidFill>
                  <a:srgbClr val="C00000"/>
                </a:solidFill>
              </a:rPr>
              <a:t> </a:t>
            </a:r>
            <a:r>
              <a:rPr lang="en-US" sz="2400" b="1" dirty="0">
                <a:solidFill>
                  <a:srgbClr val="C00000"/>
                </a:solidFill>
              </a:rPr>
              <a:t>Codes of Professional Conduct </a:t>
            </a:r>
            <a:r>
              <a:rPr lang="en-US" sz="2400" dirty="0"/>
              <a:t>are provided by:</a:t>
            </a:r>
          </a:p>
          <a:p>
            <a:pPr lvl="1">
              <a:spcBef>
                <a:spcPts val="1000"/>
              </a:spcBef>
            </a:pPr>
            <a:r>
              <a:rPr lang="en-US" dirty="0"/>
              <a:t>American Institute of Certified Public Accountants (AICPA)</a:t>
            </a:r>
          </a:p>
          <a:p>
            <a:pPr lvl="1">
              <a:spcBef>
                <a:spcPts val="1000"/>
              </a:spcBef>
            </a:pPr>
            <a:r>
              <a:rPr lang="en-US" dirty="0"/>
              <a:t>Institute of Management Accountants (IMA)</a:t>
            </a:r>
          </a:p>
          <a:p>
            <a:pPr lvl="1">
              <a:spcBef>
                <a:spcPts val="1000"/>
              </a:spcBef>
            </a:pPr>
            <a:r>
              <a:rPr lang="en-US" dirty="0"/>
              <a:t>Institute of Internal Auditors (IIA)</a:t>
            </a:r>
          </a:p>
        </p:txBody>
      </p:sp>
      <p:sp>
        <p:nvSpPr>
          <p:cNvPr id="6" name="Slide Number Placeholder 5">
            <a:extLst>
              <a:ext uri="{FF2B5EF4-FFF2-40B4-BE49-F238E27FC236}">
                <a16:creationId xmlns:a16="http://schemas.microsoft.com/office/drawing/2014/main" id="{0A992A7E-6D3E-B148-BABF-480AF8AEAE06}"/>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33</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1" name="Ink 10">
                <a:extLst>
                  <a:ext uri="{FF2B5EF4-FFF2-40B4-BE49-F238E27FC236}">
                    <a16:creationId xmlns:a16="http://schemas.microsoft.com/office/drawing/2014/main" id="{12C0A412-2AD6-913F-F2CB-BF64700300FB}"/>
                  </a:ext>
                </a:extLst>
              </p14:cNvPr>
              <p14:cNvContentPartPr/>
              <p14:nvPr>
                <p:extLst>
                  <p:ext uri="{42D2F446-02D8-4167-A562-619A0277C38B}">
                    <p15:isNarration xmlns:p15="http://schemas.microsoft.com/office/powerpoint/2012/main" val="1"/>
                  </p:ext>
                </p:extLst>
              </p14:nvPr>
            </p14:nvContentPartPr>
            <p14:xfrm>
              <a:off x="8796960" y="3107520"/>
              <a:ext cx="360" cy="360"/>
            </p14:xfrm>
          </p:contentPart>
        </mc:Choice>
        <mc:Fallback xmlns="">
          <p:pic>
            <p:nvPicPr>
              <p:cNvPr id="11" name="Ink 10">
                <a:extLst>
                  <a:ext uri="{FF2B5EF4-FFF2-40B4-BE49-F238E27FC236}">
                    <a16:creationId xmlns:a16="http://schemas.microsoft.com/office/drawing/2014/main" id="{12C0A412-2AD6-913F-F2CB-BF64700300FB}"/>
                  </a:ext>
                </a:extLst>
              </p:cNvPr>
              <p:cNvPicPr>
                <a:picLocks noGrp="1" noRot="1" noChangeAspect="1" noMove="1" noResize="1" noEditPoints="1" noAdjustHandles="1" noChangeArrowheads="1" noChangeShapeType="1"/>
              </p:cNvPicPr>
              <p:nvPr/>
            </p:nvPicPr>
            <p:blipFill>
              <a:blip r:embed="rId7"/>
              <a:stretch>
                <a:fillRect/>
              </a:stretch>
            </p:blipFill>
            <p:spPr>
              <a:xfrm>
                <a:off x="8787600" y="3098160"/>
                <a:ext cx="19080" cy="19080"/>
              </a:xfrm>
              <a:prstGeom prst="rect">
                <a:avLst/>
              </a:prstGeom>
            </p:spPr>
          </p:pic>
        </mc:Fallback>
      </mc:AlternateContent>
    </p:spTree>
    <p:custDataLst>
      <p:tags r:id="rId1"/>
    </p:custDataLst>
    <p:extLst>
      <p:ext uri="{BB962C8B-B14F-4D97-AF65-F5344CB8AC3E}">
        <p14:creationId xmlns:p14="http://schemas.microsoft.com/office/powerpoint/2010/main" val="2230077829"/>
      </p:ext>
    </p:extLst>
  </p:cSld>
  <p:clrMapOvr>
    <a:masterClrMapping/>
  </p:clrMapOvr>
  <mc:AlternateContent xmlns:mc="http://schemas.openxmlformats.org/markup-compatibility/2006" xmlns:p14="http://schemas.microsoft.com/office/powerpoint/2010/main">
    <mc:Choice Requires="p14">
      <p:transition spd="slow" p14:dur="2000" advTm="36223"/>
    </mc:Choice>
    <mc:Fallback xmlns="">
      <p:transition spd="slow" advTm="36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md type="call" cmd="playFrom(0.0)">
                                      <p:cBhvr>
                                        <p:cTn id="7" dur="1" fill="hold"/>
                                        <p:tgtEl>
                                          <p:spTgt spid="11"/>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500"/>
                                        <p:tgtEl>
                                          <p:spTgt spid="5">
                                            <p:txEl>
                                              <p:pRg st="3" end="3"/>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32FF0F-ECAB-C650-5A55-A4D88F6BD483}"/>
              </a:ext>
            </a:extLst>
          </p:cNvPr>
          <p:cNvSpPr/>
          <p:nvPr/>
        </p:nvSpPr>
        <p:spPr>
          <a:xfrm>
            <a:off x="473336" y="377153"/>
            <a:ext cx="11171869"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Analytical Model for Ethical Decisions</a:t>
            </a:r>
          </a:p>
        </p:txBody>
      </p:sp>
      <p:sp>
        <p:nvSpPr>
          <p:cNvPr id="5" name="Content Placeholder 2"/>
          <p:cNvSpPr>
            <a:spLocks noGrp="1"/>
          </p:cNvSpPr>
          <p:nvPr>
            <p:ph idx="1"/>
          </p:nvPr>
        </p:nvSpPr>
        <p:spPr/>
        <p:txBody>
          <a:bodyPr>
            <a:normAutofit/>
          </a:bodyPr>
          <a:lstStyle/>
          <a:p>
            <a:pPr marL="0" indent="0">
              <a:buNone/>
            </a:pPr>
            <a:r>
              <a:rPr lang="en-IN" sz="2400" b="1" dirty="0"/>
              <a:t>Step 1. </a:t>
            </a:r>
            <a:r>
              <a:rPr lang="en-IN" sz="2400" dirty="0"/>
              <a:t>Determine the facts of the situation</a:t>
            </a:r>
          </a:p>
          <a:p>
            <a:pPr marL="0" indent="0">
              <a:buNone/>
            </a:pPr>
            <a:r>
              <a:rPr lang="en-IN" sz="2400" b="1" dirty="0"/>
              <a:t>Step 2. </a:t>
            </a:r>
            <a:r>
              <a:rPr lang="en-IN" sz="2400" dirty="0"/>
              <a:t>Identify the ethical issue and the stakeholders </a:t>
            </a:r>
          </a:p>
          <a:p>
            <a:pPr marL="0" indent="0">
              <a:buNone/>
            </a:pPr>
            <a:r>
              <a:rPr lang="en-IN" sz="2400" b="1" dirty="0"/>
              <a:t>Step 3. </a:t>
            </a:r>
            <a:r>
              <a:rPr lang="en-IN" sz="2400" dirty="0"/>
              <a:t>Identify the values related to the situation </a:t>
            </a:r>
          </a:p>
          <a:p>
            <a:pPr marL="0" indent="0">
              <a:buNone/>
            </a:pPr>
            <a:r>
              <a:rPr lang="en-IN" sz="2400" b="1" dirty="0"/>
              <a:t>Step 4. </a:t>
            </a:r>
            <a:r>
              <a:rPr lang="en-IN" sz="2400" dirty="0"/>
              <a:t>Specify the alternative courses of action</a:t>
            </a:r>
          </a:p>
          <a:p>
            <a:pPr marL="1028700" indent="-1028700">
              <a:buNone/>
            </a:pPr>
            <a:r>
              <a:rPr lang="en-IN" sz="2400" b="1" dirty="0"/>
              <a:t>Step 5. </a:t>
            </a:r>
            <a:r>
              <a:rPr lang="en-IN" sz="2400" dirty="0"/>
              <a:t>Evaluate the courses of action specified in step 4 in terms of their consistency with the values identified in step 3</a:t>
            </a:r>
          </a:p>
          <a:p>
            <a:pPr marL="1028700" indent="-1028700">
              <a:buNone/>
            </a:pPr>
            <a:r>
              <a:rPr lang="en-IN" sz="2400" b="1" dirty="0"/>
              <a:t>Step 6. </a:t>
            </a:r>
            <a:r>
              <a:rPr lang="en-IN" sz="2400" dirty="0"/>
              <a:t>Identify the consequences of each possible course of action </a:t>
            </a:r>
          </a:p>
          <a:p>
            <a:pPr marL="0" indent="0">
              <a:buNone/>
            </a:pPr>
            <a:r>
              <a:rPr lang="en-IN" sz="2400" b="1" dirty="0"/>
              <a:t>Step 7. </a:t>
            </a:r>
            <a:r>
              <a:rPr lang="en-IN" sz="2400" dirty="0"/>
              <a:t>Make your decision and take any indicated action</a:t>
            </a:r>
            <a:endParaRPr lang="en-US" sz="2400" dirty="0"/>
          </a:p>
        </p:txBody>
      </p:sp>
      <p:sp>
        <p:nvSpPr>
          <p:cNvPr id="6" name="Slide Number Placeholder 5">
            <a:extLst>
              <a:ext uri="{FF2B5EF4-FFF2-40B4-BE49-F238E27FC236}">
                <a16:creationId xmlns:a16="http://schemas.microsoft.com/office/drawing/2014/main" id="{252F7614-A9F2-A545-847E-B014CB00D9E9}"/>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34</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1" name="Ink 10">
                <a:extLst>
                  <a:ext uri="{FF2B5EF4-FFF2-40B4-BE49-F238E27FC236}">
                    <a16:creationId xmlns:a16="http://schemas.microsoft.com/office/drawing/2014/main" id="{300EC6D5-36A9-475A-F64A-83A49B98D040}"/>
                  </a:ext>
                </a:extLst>
              </p14:cNvPr>
              <p14:cNvContentPartPr/>
              <p14:nvPr>
                <p:extLst>
                  <p:ext uri="{42D2F446-02D8-4167-A562-619A0277C38B}">
                    <p15:isNarration xmlns:p15="http://schemas.microsoft.com/office/powerpoint/2012/main" val="1"/>
                  </p:ext>
                </p:extLst>
              </p14:nvPr>
            </p14:nvContentPartPr>
            <p14:xfrm>
              <a:off x="6468480" y="2066040"/>
              <a:ext cx="3336120" cy="2684160"/>
            </p14:xfrm>
          </p:contentPart>
        </mc:Choice>
        <mc:Fallback xmlns="">
          <p:pic>
            <p:nvPicPr>
              <p:cNvPr id="11" name="Ink 10">
                <a:extLst>
                  <a:ext uri="{FF2B5EF4-FFF2-40B4-BE49-F238E27FC236}">
                    <a16:creationId xmlns:a16="http://schemas.microsoft.com/office/drawing/2014/main" id="{300EC6D5-36A9-475A-F64A-83A49B98D040}"/>
                  </a:ext>
                </a:extLst>
              </p:cNvPr>
              <p:cNvPicPr>
                <a:picLocks noGrp="1" noRot="1" noChangeAspect="1" noMove="1" noResize="1" noEditPoints="1" noAdjustHandles="1" noChangeArrowheads="1" noChangeShapeType="1"/>
              </p:cNvPicPr>
              <p:nvPr/>
            </p:nvPicPr>
            <p:blipFill>
              <a:blip r:embed="rId7"/>
              <a:stretch>
                <a:fillRect/>
              </a:stretch>
            </p:blipFill>
            <p:spPr>
              <a:xfrm>
                <a:off x="6459120" y="2056680"/>
                <a:ext cx="3354840" cy="2702880"/>
              </a:xfrm>
              <a:prstGeom prst="rect">
                <a:avLst/>
              </a:prstGeom>
            </p:spPr>
          </p:pic>
        </mc:Fallback>
      </mc:AlternateContent>
    </p:spTree>
    <p:custDataLst>
      <p:tags r:id="rId1"/>
    </p:custDataLst>
    <p:extLst>
      <p:ext uri="{BB962C8B-B14F-4D97-AF65-F5344CB8AC3E}">
        <p14:creationId xmlns:p14="http://schemas.microsoft.com/office/powerpoint/2010/main" val="2080548696"/>
      </p:ext>
    </p:extLst>
  </p:cSld>
  <p:clrMapOvr>
    <a:masterClrMapping/>
  </p:clrMapOvr>
  <mc:AlternateContent xmlns:mc="http://schemas.openxmlformats.org/markup-compatibility/2006" xmlns:p14="http://schemas.microsoft.com/office/powerpoint/2010/main">
    <mc:Choice Requires="p14">
      <p:transition spd="slow" p14:dur="2000" advTm="116331"/>
    </mc:Choice>
    <mc:Fallback xmlns="">
      <p:transition spd="slow" advTm="1163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md type="call" cmd="playFrom(0.0)">
                                      <p:cBhvr>
                                        <p:cTn id="7" dur="1" fill="hold"/>
                                        <p:tgtEl>
                                          <p:spTgt spid="11"/>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10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10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fade">
                                      <p:cBhvr>
                                        <p:cTn id="32" dur="7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fade">
                                      <p:cBhvr>
                                        <p:cTn id="37" dur="10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fade">
                                      <p:cBhvr>
                                        <p:cTn id="42" dur="7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2F67877-A4B7-B73C-7B5A-1C4AD96F16AB}"/>
              </a:ext>
            </a:extLst>
          </p:cNvPr>
          <p:cNvSpPr/>
          <p:nvPr/>
        </p:nvSpPr>
        <p:spPr>
          <a:xfrm>
            <a:off x="753036" y="387911"/>
            <a:ext cx="10892170"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The Conceptual Framework</a:t>
            </a:r>
          </a:p>
        </p:txBody>
      </p:sp>
      <p:sp>
        <p:nvSpPr>
          <p:cNvPr id="3" name="Content Placeholder 2"/>
          <p:cNvSpPr>
            <a:spLocks noGrp="1"/>
          </p:cNvSpPr>
          <p:nvPr>
            <p:ph idx="1"/>
          </p:nvPr>
        </p:nvSpPr>
        <p:spPr>
          <a:xfrm>
            <a:off x="2135560" y="1268760"/>
            <a:ext cx="8229600" cy="4968552"/>
          </a:xfrm>
        </p:spPr>
        <p:txBody>
          <a:bodyPr>
            <a:normAutofit/>
          </a:bodyPr>
          <a:lstStyle/>
          <a:p>
            <a:r>
              <a:rPr lang="en-US" sz="2400" dirty="0"/>
              <a:t>Described as an </a:t>
            </a:r>
            <a:r>
              <a:rPr lang="en-US" sz="2400" b="1" dirty="0">
                <a:solidFill>
                  <a:srgbClr val="C00000"/>
                </a:solidFill>
              </a:rPr>
              <a:t>Accounting Constitution</a:t>
            </a:r>
          </a:p>
          <a:p>
            <a:r>
              <a:rPr lang="en-US" sz="2400" dirty="0"/>
              <a:t>Provides an </a:t>
            </a:r>
            <a:r>
              <a:rPr lang="en-US" sz="2400" b="1" dirty="0">
                <a:solidFill>
                  <a:srgbClr val="C00000"/>
                </a:solidFill>
              </a:rPr>
              <a:t>underlying foundation </a:t>
            </a:r>
            <a:r>
              <a:rPr lang="en-US" sz="2400" b="1" dirty="0">
                <a:solidFill>
                  <a:srgbClr val="B82300"/>
                </a:solidFill>
              </a:rPr>
              <a:t>for U.S. accounting standards</a:t>
            </a:r>
          </a:p>
          <a:p>
            <a:pPr lvl="1"/>
            <a:r>
              <a:rPr lang="en-US" dirty="0"/>
              <a:t>Guides the selection of events to be accounted for</a:t>
            </a:r>
          </a:p>
          <a:p>
            <a:pPr lvl="1"/>
            <a:r>
              <a:rPr lang="en-US" dirty="0"/>
              <a:t>Measurement of those events</a:t>
            </a:r>
          </a:p>
          <a:p>
            <a:pPr lvl="1"/>
            <a:r>
              <a:rPr lang="en-US" dirty="0"/>
              <a:t>Means of summarizing them and communicating them to interested parties</a:t>
            </a:r>
          </a:p>
          <a:p>
            <a:r>
              <a:rPr lang="en-US" sz="2400" dirty="0"/>
              <a:t>Provides structure and direction to financial accounting and reporting</a:t>
            </a:r>
          </a:p>
          <a:p>
            <a:r>
              <a:rPr lang="en-US" sz="2400" dirty="0"/>
              <a:t>Disseminated by FASB through Statements of Financial Accounting Concepts (SFACs)</a:t>
            </a:r>
          </a:p>
        </p:txBody>
      </p:sp>
      <p:sp>
        <p:nvSpPr>
          <p:cNvPr id="5" name="Slide Number Placeholder 5">
            <a:extLst>
              <a:ext uri="{FF2B5EF4-FFF2-40B4-BE49-F238E27FC236}">
                <a16:creationId xmlns:a16="http://schemas.microsoft.com/office/drawing/2014/main" id="{E9083966-13B9-E947-B76A-7585971F637B}"/>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35</a:t>
            </a:fld>
            <a:endParaRPr lang="en-US" dirty="0"/>
          </a:p>
        </p:txBody>
      </p:sp>
    </p:spTree>
    <p:custDataLst>
      <p:tags r:id="rId1"/>
    </p:custDataLst>
    <p:extLst>
      <p:ext uri="{BB962C8B-B14F-4D97-AF65-F5344CB8AC3E}">
        <p14:creationId xmlns:p14="http://schemas.microsoft.com/office/powerpoint/2010/main" val="2416517984"/>
      </p:ext>
    </p:extLst>
  </p:cSld>
  <p:clrMapOvr>
    <a:masterClrMapping/>
  </p:clrMapOvr>
  <mc:AlternateContent xmlns:mc="http://schemas.openxmlformats.org/markup-compatibility/2006" xmlns:p14="http://schemas.microsoft.com/office/powerpoint/2010/main">
    <mc:Choice Requires="p14">
      <p:transition spd="slow" p14:dur="2000" advTm="71552"/>
    </mc:Choice>
    <mc:Fallback xmlns="">
      <p:transition spd="slow" advTm="715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032558B-5550-5144-8B71-964A37E535D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36</a:t>
            </a:fld>
            <a:endParaRPr lang="en-US" dirty="0"/>
          </a:p>
        </p:txBody>
      </p:sp>
      <p:sp>
        <p:nvSpPr>
          <p:cNvPr id="11" name="Rectangle 10">
            <a:extLst>
              <a:ext uri="{FF2B5EF4-FFF2-40B4-BE49-F238E27FC236}">
                <a16:creationId xmlns:a16="http://schemas.microsoft.com/office/drawing/2014/main" id="{3930009E-6369-43D9-4C71-C4A1E70A4158}"/>
              </a:ext>
            </a:extLst>
          </p:cNvPr>
          <p:cNvSpPr/>
          <p:nvPr/>
        </p:nvSpPr>
        <p:spPr>
          <a:xfrm>
            <a:off x="910530" y="389028"/>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Title 1">
            <a:extLst>
              <a:ext uri="{FF2B5EF4-FFF2-40B4-BE49-F238E27FC236}">
                <a16:creationId xmlns:a16="http://schemas.microsoft.com/office/drawing/2014/main" id="{131A7C5A-E87D-051F-6894-AA4140A84E12}"/>
              </a:ext>
            </a:extLst>
          </p:cNvPr>
          <p:cNvSpPr>
            <a:spLocks noGrp="1"/>
          </p:cNvSpPr>
          <p:nvPr>
            <p:ph type="title"/>
          </p:nvPr>
        </p:nvSpPr>
        <p:spPr>
          <a:xfrm>
            <a:off x="1016000" y="116632"/>
            <a:ext cx="11176000" cy="1444625"/>
          </a:xfrm>
        </p:spPr>
        <p:txBody>
          <a:bodyPr/>
          <a:lstStyle/>
          <a:p>
            <a:pPr algn="ctr"/>
            <a:r>
              <a:rPr lang="en-US" dirty="0"/>
              <a:t>Objective of Financial Reporting</a:t>
            </a:r>
          </a:p>
        </p:txBody>
      </p:sp>
      <p:sp>
        <p:nvSpPr>
          <p:cNvPr id="13" name="Rectangle 1027">
            <a:extLst>
              <a:ext uri="{FF2B5EF4-FFF2-40B4-BE49-F238E27FC236}">
                <a16:creationId xmlns:a16="http://schemas.microsoft.com/office/drawing/2014/main" id="{C027AA87-E184-B41E-E7B8-FFE346FF70F1}"/>
              </a:ext>
            </a:extLst>
          </p:cNvPr>
          <p:cNvSpPr>
            <a:spLocks noChangeArrowheads="1"/>
          </p:cNvSpPr>
          <p:nvPr/>
        </p:nvSpPr>
        <p:spPr bwMode="auto">
          <a:xfrm>
            <a:off x="5211068" y="3225427"/>
            <a:ext cx="2133600" cy="914400"/>
          </a:xfrm>
          <a:prstGeom prst="rect">
            <a:avLst/>
          </a:prstGeom>
          <a:solidFill>
            <a:srgbClr val="FFFAB0"/>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Elements</a:t>
            </a:r>
          </a:p>
        </p:txBody>
      </p:sp>
      <p:sp>
        <p:nvSpPr>
          <p:cNvPr id="14" name="Rectangle 1028">
            <a:extLst>
              <a:ext uri="{FF2B5EF4-FFF2-40B4-BE49-F238E27FC236}">
                <a16:creationId xmlns:a16="http://schemas.microsoft.com/office/drawing/2014/main" id="{0337AB8A-3159-5C12-C821-1D70CC381B43}"/>
              </a:ext>
            </a:extLst>
          </p:cNvPr>
          <p:cNvSpPr>
            <a:spLocks noChangeArrowheads="1"/>
          </p:cNvSpPr>
          <p:nvPr/>
        </p:nvSpPr>
        <p:spPr bwMode="auto">
          <a:xfrm>
            <a:off x="8182869" y="3187327"/>
            <a:ext cx="2233613" cy="990600"/>
          </a:xfrm>
          <a:prstGeom prst="rect">
            <a:avLst/>
          </a:prstGeom>
          <a:solidFill>
            <a:srgbClr val="D0CB9F"/>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lnSpc>
                <a:spcPct val="90000"/>
              </a:lnSpc>
              <a:spcBef>
                <a:spcPct val="0"/>
              </a:spcBef>
              <a:spcAft>
                <a:spcPct val="0"/>
              </a:spcAft>
              <a:defRPr/>
            </a:pPr>
            <a:r>
              <a:rPr lang="en-US" altLang="en-US" sz="2200" b="1" kern="0" dirty="0">
                <a:solidFill>
                  <a:srgbClr val="000000"/>
                </a:solidFill>
                <a:latin typeface="+mj-lt"/>
              </a:rPr>
              <a:t>Recognition and</a:t>
            </a:r>
            <a:br>
              <a:rPr lang="en-US" altLang="en-US" sz="2200" b="1" kern="0" dirty="0">
                <a:solidFill>
                  <a:srgbClr val="000000"/>
                </a:solidFill>
                <a:latin typeface="+mj-lt"/>
              </a:rPr>
            </a:br>
            <a:r>
              <a:rPr lang="en-US" altLang="en-US" sz="2200" b="1" kern="0" dirty="0">
                <a:solidFill>
                  <a:srgbClr val="000000"/>
                </a:solidFill>
                <a:latin typeface="+mj-lt"/>
              </a:rPr>
              <a:t>Measurement</a:t>
            </a:r>
            <a:br>
              <a:rPr lang="en-US" altLang="en-US" sz="2200" b="1" kern="0" dirty="0">
                <a:solidFill>
                  <a:srgbClr val="000000"/>
                </a:solidFill>
                <a:latin typeface="+mj-lt"/>
              </a:rPr>
            </a:br>
            <a:r>
              <a:rPr lang="en-US" altLang="en-US" sz="2200" b="1" kern="0" dirty="0">
                <a:solidFill>
                  <a:srgbClr val="000000"/>
                </a:solidFill>
                <a:latin typeface="+mj-lt"/>
              </a:rPr>
              <a:t>Concepts</a:t>
            </a:r>
            <a:endParaRPr lang="en-US" altLang="en-US" sz="2400" kern="0" dirty="0">
              <a:solidFill>
                <a:srgbClr val="000000"/>
              </a:solidFill>
              <a:latin typeface="+mj-lt"/>
            </a:endParaRPr>
          </a:p>
        </p:txBody>
      </p:sp>
      <p:sp>
        <p:nvSpPr>
          <p:cNvPr id="15" name="Rectangle 1029">
            <a:extLst>
              <a:ext uri="{FF2B5EF4-FFF2-40B4-BE49-F238E27FC236}">
                <a16:creationId xmlns:a16="http://schemas.microsoft.com/office/drawing/2014/main" id="{94237E66-5455-3072-32A1-568B5E07069E}"/>
              </a:ext>
            </a:extLst>
          </p:cNvPr>
          <p:cNvSpPr>
            <a:spLocks noChangeArrowheads="1"/>
          </p:cNvSpPr>
          <p:nvPr/>
        </p:nvSpPr>
        <p:spPr bwMode="auto">
          <a:xfrm>
            <a:off x="2429768" y="5320927"/>
            <a:ext cx="1828800" cy="495300"/>
          </a:xfrm>
          <a:prstGeom prst="rect">
            <a:avLst/>
          </a:prstGeom>
          <a:solidFill>
            <a:srgbClr val="D5BBD9"/>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Constraints</a:t>
            </a:r>
          </a:p>
        </p:txBody>
      </p:sp>
      <p:cxnSp>
        <p:nvCxnSpPr>
          <p:cNvPr id="16" name="AutoShape 1030">
            <a:extLst>
              <a:ext uri="{FF2B5EF4-FFF2-40B4-BE49-F238E27FC236}">
                <a16:creationId xmlns:a16="http://schemas.microsoft.com/office/drawing/2014/main" id="{4594C187-CDE6-2A59-332B-FD2285681E6E}"/>
              </a:ext>
            </a:extLst>
          </p:cNvPr>
          <p:cNvCxnSpPr>
            <a:cxnSpLocks noChangeShapeType="1"/>
            <a:endCxn id="13" idx="0"/>
          </p:cNvCxnSpPr>
          <p:nvPr/>
        </p:nvCxnSpPr>
        <p:spPr bwMode="auto">
          <a:xfrm>
            <a:off x="6277868" y="2555503"/>
            <a:ext cx="0" cy="65563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031">
            <a:extLst>
              <a:ext uri="{FF2B5EF4-FFF2-40B4-BE49-F238E27FC236}">
                <a16:creationId xmlns:a16="http://schemas.microsoft.com/office/drawing/2014/main" id="{44383BF0-90F1-CA3C-811B-D1F2F6AF632D}"/>
              </a:ext>
            </a:extLst>
          </p:cNvPr>
          <p:cNvCxnSpPr>
            <a:cxnSpLocks noChangeShapeType="1"/>
            <a:stCxn id="21" idx="3"/>
            <a:endCxn id="13" idx="1"/>
          </p:cNvCxnSpPr>
          <p:nvPr/>
        </p:nvCxnSpPr>
        <p:spPr bwMode="auto">
          <a:xfrm>
            <a:off x="4334768" y="3682627"/>
            <a:ext cx="8763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1032">
            <a:extLst>
              <a:ext uri="{FF2B5EF4-FFF2-40B4-BE49-F238E27FC236}">
                <a16:creationId xmlns:a16="http://schemas.microsoft.com/office/drawing/2014/main" id="{4320F073-C43D-C22C-D731-9BBF0D1809ED}"/>
              </a:ext>
            </a:extLst>
          </p:cNvPr>
          <p:cNvCxnSpPr>
            <a:cxnSpLocks noChangeShapeType="1"/>
            <a:stCxn id="14" idx="1"/>
            <a:endCxn id="13" idx="3"/>
          </p:cNvCxnSpPr>
          <p:nvPr/>
        </p:nvCxnSpPr>
        <p:spPr bwMode="auto">
          <a:xfrm flipH="1">
            <a:off x="7344668" y="3682627"/>
            <a:ext cx="8382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33">
            <a:extLst>
              <a:ext uri="{FF2B5EF4-FFF2-40B4-BE49-F238E27FC236}">
                <a16:creationId xmlns:a16="http://schemas.microsoft.com/office/drawing/2014/main" id="{FE49D93B-21F4-514B-C0D8-6426F934D9D7}"/>
              </a:ext>
            </a:extLst>
          </p:cNvPr>
          <p:cNvCxnSpPr>
            <a:cxnSpLocks noChangeShapeType="1"/>
            <a:stCxn id="14" idx="2"/>
            <a:endCxn id="22" idx="3"/>
          </p:cNvCxnSpPr>
          <p:nvPr/>
        </p:nvCxnSpPr>
        <p:spPr bwMode="auto">
          <a:xfrm rot="5400000">
            <a:off x="7712572" y="3810025"/>
            <a:ext cx="1219200" cy="1955007"/>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036">
            <a:extLst>
              <a:ext uri="{FF2B5EF4-FFF2-40B4-BE49-F238E27FC236}">
                <a16:creationId xmlns:a16="http://schemas.microsoft.com/office/drawing/2014/main" id="{7E908A38-A501-FD86-178F-31ADDE08C9F3}"/>
              </a:ext>
            </a:extLst>
          </p:cNvPr>
          <p:cNvCxnSpPr>
            <a:cxnSpLocks noChangeShapeType="1"/>
          </p:cNvCxnSpPr>
          <p:nvPr/>
        </p:nvCxnSpPr>
        <p:spPr bwMode="auto">
          <a:xfrm>
            <a:off x="3037508" y="4135065"/>
            <a:ext cx="0" cy="1152525"/>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Rectangle 1037">
            <a:extLst>
              <a:ext uri="{FF2B5EF4-FFF2-40B4-BE49-F238E27FC236}">
                <a16:creationId xmlns:a16="http://schemas.microsoft.com/office/drawing/2014/main" id="{3EAB8E38-9B36-DBFA-F6F7-18D0C7AE3747}"/>
              </a:ext>
            </a:extLst>
          </p:cNvPr>
          <p:cNvSpPr>
            <a:spLocks noChangeArrowheads="1"/>
          </p:cNvSpPr>
          <p:nvPr/>
        </p:nvSpPr>
        <p:spPr bwMode="auto">
          <a:xfrm>
            <a:off x="2429768" y="3244477"/>
            <a:ext cx="1905000" cy="876300"/>
          </a:xfrm>
          <a:prstGeom prst="rect">
            <a:avLst/>
          </a:prstGeom>
          <a:solidFill>
            <a:srgbClr val="FCD0B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40000"/>
              </a:spcBef>
              <a:spcAft>
                <a:spcPct val="0"/>
              </a:spcAft>
              <a:defRPr/>
            </a:pPr>
            <a:r>
              <a:rPr lang="en-US" altLang="en-US" sz="2200" b="1" kern="0" dirty="0">
                <a:solidFill>
                  <a:srgbClr val="000000"/>
                </a:solidFill>
                <a:latin typeface="+mj-lt"/>
              </a:rPr>
              <a:t>Qualitative</a:t>
            </a:r>
            <a:br>
              <a:rPr lang="en-US" altLang="en-US" sz="2200" b="1" kern="0" dirty="0">
                <a:solidFill>
                  <a:srgbClr val="000000"/>
                </a:solidFill>
                <a:latin typeface="+mj-lt"/>
              </a:rPr>
            </a:br>
            <a:r>
              <a:rPr lang="en-US" altLang="en-US" sz="2200" b="1" kern="0" dirty="0">
                <a:solidFill>
                  <a:srgbClr val="000000"/>
                </a:solidFill>
                <a:latin typeface="+mj-lt"/>
              </a:rPr>
              <a:t>Characteristics</a:t>
            </a:r>
            <a:endParaRPr lang="en-US" altLang="en-US" sz="2400" kern="0" dirty="0">
              <a:solidFill>
                <a:srgbClr val="000000"/>
              </a:solidFill>
              <a:latin typeface="+mj-lt"/>
            </a:endParaRPr>
          </a:p>
        </p:txBody>
      </p:sp>
      <p:sp>
        <p:nvSpPr>
          <p:cNvPr id="22" name="Rectangle 1038">
            <a:extLst>
              <a:ext uri="{FF2B5EF4-FFF2-40B4-BE49-F238E27FC236}">
                <a16:creationId xmlns:a16="http://schemas.microsoft.com/office/drawing/2014/main" id="{E1FF06B9-872D-C94F-3099-C950FC3FDCFE}"/>
              </a:ext>
            </a:extLst>
          </p:cNvPr>
          <p:cNvSpPr>
            <a:spLocks noChangeArrowheads="1"/>
          </p:cNvSpPr>
          <p:nvPr/>
        </p:nvSpPr>
        <p:spPr bwMode="auto">
          <a:xfrm>
            <a:off x="5211068" y="4939927"/>
            <a:ext cx="2133600" cy="914400"/>
          </a:xfrm>
          <a:prstGeom prst="rect">
            <a:avLst/>
          </a:prstGeom>
          <a:solidFill>
            <a:srgbClr val="E7D1B1"/>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Financial</a:t>
            </a:r>
            <a:br>
              <a:rPr lang="en-US" altLang="en-US" sz="2400" b="1" kern="0" dirty="0">
                <a:solidFill>
                  <a:srgbClr val="000000"/>
                </a:solidFill>
                <a:latin typeface="+mj-lt"/>
              </a:rPr>
            </a:br>
            <a:r>
              <a:rPr lang="en-US" altLang="en-US" sz="2400" b="1" kern="0" dirty="0">
                <a:solidFill>
                  <a:srgbClr val="000000"/>
                </a:solidFill>
                <a:latin typeface="+mj-lt"/>
              </a:rPr>
              <a:t>Statements</a:t>
            </a:r>
          </a:p>
        </p:txBody>
      </p:sp>
      <p:cxnSp>
        <p:nvCxnSpPr>
          <p:cNvPr id="23" name="AutoShape 1039">
            <a:extLst>
              <a:ext uri="{FF2B5EF4-FFF2-40B4-BE49-F238E27FC236}">
                <a16:creationId xmlns:a16="http://schemas.microsoft.com/office/drawing/2014/main" id="{C03A1C41-9CB9-10FF-8C5B-AECB1455C01E}"/>
              </a:ext>
            </a:extLst>
          </p:cNvPr>
          <p:cNvCxnSpPr>
            <a:cxnSpLocks noChangeShapeType="1"/>
          </p:cNvCxnSpPr>
          <p:nvPr/>
        </p:nvCxnSpPr>
        <p:spPr bwMode="auto">
          <a:xfrm rot="16200000" flipH="1">
            <a:off x="3896619" y="3754065"/>
            <a:ext cx="976313" cy="1700213"/>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AutoShape 1040">
            <a:extLst>
              <a:ext uri="{FF2B5EF4-FFF2-40B4-BE49-F238E27FC236}">
                <a16:creationId xmlns:a16="http://schemas.microsoft.com/office/drawing/2014/main" id="{96A8B1A6-9975-31B2-C3FA-4DE70BF1AFFA}"/>
              </a:ext>
            </a:extLst>
          </p:cNvPr>
          <p:cNvCxnSpPr>
            <a:cxnSpLocks noChangeShapeType="1"/>
            <a:stCxn id="15" idx="3"/>
          </p:cNvCxnSpPr>
          <p:nvPr/>
        </p:nvCxnSpPr>
        <p:spPr bwMode="auto">
          <a:xfrm>
            <a:off x="4258569" y="5568578"/>
            <a:ext cx="962025" cy="158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Rectangle 1027">
            <a:extLst>
              <a:ext uri="{FF2B5EF4-FFF2-40B4-BE49-F238E27FC236}">
                <a16:creationId xmlns:a16="http://schemas.microsoft.com/office/drawing/2014/main" id="{B9C00767-1CF0-FCCF-F1FD-DAE8298A3EBF}"/>
              </a:ext>
            </a:extLst>
          </p:cNvPr>
          <p:cNvSpPr>
            <a:spLocks noChangeArrowheads="1"/>
          </p:cNvSpPr>
          <p:nvPr/>
        </p:nvSpPr>
        <p:spPr bwMode="auto">
          <a:xfrm>
            <a:off x="5211068" y="1601415"/>
            <a:ext cx="2133600" cy="914400"/>
          </a:xfrm>
          <a:prstGeom prst="rect">
            <a:avLst/>
          </a:prstGeom>
          <a:solidFill>
            <a:srgbClr val="AED9E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Objective</a:t>
            </a:r>
          </a:p>
        </p:txBody>
      </p:sp>
      <p:cxnSp>
        <p:nvCxnSpPr>
          <p:cNvPr id="26" name="AutoShape 1030">
            <a:extLst>
              <a:ext uri="{FF2B5EF4-FFF2-40B4-BE49-F238E27FC236}">
                <a16:creationId xmlns:a16="http://schemas.microsoft.com/office/drawing/2014/main" id="{45E9CA85-8CFF-DF1B-940A-6F3489504E9A}"/>
              </a:ext>
            </a:extLst>
          </p:cNvPr>
          <p:cNvCxnSpPr>
            <a:cxnSpLocks noChangeShapeType="1"/>
            <a:endCxn id="22" idx="0"/>
          </p:cNvCxnSpPr>
          <p:nvPr/>
        </p:nvCxnSpPr>
        <p:spPr bwMode="auto">
          <a:xfrm>
            <a:off x="6277868" y="4139827"/>
            <a:ext cx="0" cy="80010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897407895"/>
      </p:ext>
    </p:extLst>
  </p:cSld>
  <p:clrMapOvr>
    <a:masterClrMapping/>
  </p:clrMapOvr>
  <mc:AlternateContent xmlns:mc="http://schemas.openxmlformats.org/markup-compatibility/2006" xmlns:p14="http://schemas.microsoft.com/office/powerpoint/2010/main">
    <mc:Choice Requires="p14">
      <p:transition spd="slow" p14:dur="2000" advTm="18636"/>
    </mc:Choice>
    <mc:Fallback xmlns="">
      <p:transition spd="slow" advTm="1863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E4AF3B7-7186-EB5D-3F13-0B27DE375185}"/>
              </a:ext>
            </a:extLst>
          </p:cNvPr>
          <p:cNvSpPr/>
          <p:nvPr/>
        </p:nvSpPr>
        <p:spPr>
          <a:xfrm>
            <a:off x="910530" y="377153"/>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International Financial Reporting Standards: Role of the Conceptual Framework</a:t>
            </a:r>
          </a:p>
        </p:txBody>
      </p:sp>
      <p:sp>
        <p:nvSpPr>
          <p:cNvPr id="4" name="TextBox 3"/>
          <p:cNvSpPr txBox="1"/>
          <p:nvPr/>
        </p:nvSpPr>
        <p:spPr>
          <a:xfrm>
            <a:off x="2133600" y="1454153"/>
            <a:ext cx="8382000" cy="4524315"/>
          </a:xfrm>
          <a:prstGeom prst="rect">
            <a:avLst/>
          </a:prstGeom>
          <a:solidFill>
            <a:schemeClr val="accent3">
              <a:lumMod val="40000"/>
              <a:lumOff val="60000"/>
            </a:schemeClr>
          </a:solidFill>
        </p:spPr>
        <p:txBody>
          <a:bodyPr wrap="square" rtlCol="0">
            <a:spAutoFit/>
          </a:bodyPr>
          <a:lstStyle/>
          <a:p>
            <a:r>
              <a:rPr lang="en-US" sz="2400" b="1" dirty="0"/>
              <a:t>Role of the conceptual framework.</a:t>
            </a:r>
            <a:r>
              <a:rPr lang="en-US" sz="2400" dirty="0"/>
              <a:t> The conceptual frameworks in U.S. GAAP and IFRS are very similar, and are converging even more with ongoing efforts by the FASB and IASB. However, in U.S. GAAP, the conceptual framework primarily provides guidance to standard setters to help them develop high-quality standards. In IFRS the conceptual framework guides standard setting, but in addition it provides a basis for practitioners to make accounting judgments when another IFRS standard does not apply. Also, IFRS emphasizes the overarching concept of the financial statements providing a “fair presentation” of the company. U.S. GAAP does not include a similar requirement, but U.S. auditing standards require this consideration.</a:t>
            </a:r>
          </a:p>
        </p:txBody>
      </p:sp>
      <p:sp>
        <p:nvSpPr>
          <p:cNvPr id="6" name="Slide Number Placeholder 5">
            <a:extLst>
              <a:ext uri="{FF2B5EF4-FFF2-40B4-BE49-F238E27FC236}">
                <a16:creationId xmlns:a16="http://schemas.microsoft.com/office/drawing/2014/main" id="{C78D4A04-EDD7-DF42-93EA-801F7F1C5FBC}"/>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37</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9" name="Ink 8">
                <a:extLst>
                  <a:ext uri="{FF2B5EF4-FFF2-40B4-BE49-F238E27FC236}">
                    <a16:creationId xmlns:a16="http://schemas.microsoft.com/office/drawing/2014/main" id="{ADCF248C-45A2-5CC2-4E60-4E52A1476C2B}"/>
                  </a:ext>
                </a:extLst>
              </p14:cNvPr>
              <p14:cNvContentPartPr/>
              <p14:nvPr>
                <p:extLst>
                  <p:ext uri="{42D2F446-02D8-4167-A562-619A0277C38B}">
                    <p15:isNarration xmlns:p15="http://schemas.microsoft.com/office/powerpoint/2012/main" val="1"/>
                  </p:ext>
                </p:extLst>
              </p14:nvPr>
            </p14:nvContentPartPr>
            <p14:xfrm>
              <a:off x="3843720" y="5096520"/>
              <a:ext cx="1744560" cy="60480"/>
            </p14:xfrm>
          </p:contentPart>
        </mc:Choice>
        <mc:Fallback xmlns="">
          <p:pic>
            <p:nvPicPr>
              <p:cNvPr id="9" name="Ink 8">
                <a:extLst>
                  <a:ext uri="{FF2B5EF4-FFF2-40B4-BE49-F238E27FC236}">
                    <a16:creationId xmlns:a16="http://schemas.microsoft.com/office/drawing/2014/main" id="{ADCF248C-45A2-5CC2-4E60-4E52A1476C2B}"/>
                  </a:ext>
                </a:extLst>
              </p:cNvPr>
              <p:cNvPicPr>
                <a:picLocks noGrp="1" noRot="1" noChangeAspect="1" noMove="1" noResize="1" noEditPoints="1" noAdjustHandles="1" noChangeArrowheads="1" noChangeShapeType="1"/>
              </p:cNvPicPr>
              <p:nvPr/>
            </p:nvPicPr>
            <p:blipFill>
              <a:blip r:embed="rId6"/>
              <a:stretch>
                <a:fillRect/>
              </a:stretch>
            </p:blipFill>
            <p:spPr>
              <a:xfrm>
                <a:off x="3834360" y="5087160"/>
                <a:ext cx="1763280" cy="79200"/>
              </a:xfrm>
              <a:prstGeom prst="rect">
                <a:avLst/>
              </a:prstGeom>
            </p:spPr>
          </p:pic>
        </mc:Fallback>
      </mc:AlternateContent>
    </p:spTree>
    <p:extLst>
      <p:ext uri="{BB962C8B-B14F-4D97-AF65-F5344CB8AC3E}">
        <p14:creationId xmlns:p14="http://schemas.microsoft.com/office/powerpoint/2010/main" val="1722701243"/>
      </p:ext>
    </p:extLst>
  </p:cSld>
  <p:clrMapOvr>
    <a:masterClrMapping/>
  </p:clrMapOvr>
  <mc:AlternateContent xmlns:mc="http://schemas.openxmlformats.org/markup-compatibility/2006" xmlns:p14="http://schemas.microsoft.com/office/powerpoint/2010/main">
    <mc:Choice Requires="p14">
      <p:transition spd="slow" p14:dur="2000" advTm="32020"/>
    </mc:Choice>
    <mc:Fallback xmlns="">
      <p:transition spd="slow" advTm="32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md type="call" cmd="playFrom(0.0)">
                                      <p:cBhvr>
                                        <p:cTn id="7"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032558B-5550-5144-8B71-964A37E535D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38</a:t>
            </a:fld>
            <a:endParaRPr lang="en-US" dirty="0"/>
          </a:p>
        </p:txBody>
      </p:sp>
      <p:sp>
        <p:nvSpPr>
          <p:cNvPr id="11" name="Rectangle 10">
            <a:extLst>
              <a:ext uri="{FF2B5EF4-FFF2-40B4-BE49-F238E27FC236}">
                <a16:creationId xmlns:a16="http://schemas.microsoft.com/office/drawing/2014/main" id="{3930009E-6369-43D9-4C71-C4A1E70A4158}"/>
              </a:ext>
            </a:extLst>
          </p:cNvPr>
          <p:cNvSpPr/>
          <p:nvPr/>
        </p:nvSpPr>
        <p:spPr>
          <a:xfrm>
            <a:off x="910530" y="377153"/>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Title 1">
            <a:extLst>
              <a:ext uri="{FF2B5EF4-FFF2-40B4-BE49-F238E27FC236}">
                <a16:creationId xmlns:a16="http://schemas.microsoft.com/office/drawing/2014/main" id="{131A7C5A-E87D-051F-6894-AA4140A84E12}"/>
              </a:ext>
            </a:extLst>
          </p:cNvPr>
          <p:cNvSpPr>
            <a:spLocks noGrp="1"/>
          </p:cNvSpPr>
          <p:nvPr>
            <p:ph type="title"/>
          </p:nvPr>
        </p:nvSpPr>
        <p:spPr>
          <a:xfrm>
            <a:off x="1016000" y="116632"/>
            <a:ext cx="11176000" cy="1444625"/>
          </a:xfrm>
        </p:spPr>
        <p:txBody>
          <a:bodyPr/>
          <a:lstStyle/>
          <a:p>
            <a:pPr algn="ctr"/>
            <a:r>
              <a:rPr lang="en-US" dirty="0"/>
              <a:t>Objective of Financial Reporting</a:t>
            </a:r>
          </a:p>
        </p:txBody>
      </p:sp>
      <p:sp>
        <p:nvSpPr>
          <p:cNvPr id="13" name="Rectangle 1027">
            <a:extLst>
              <a:ext uri="{FF2B5EF4-FFF2-40B4-BE49-F238E27FC236}">
                <a16:creationId xmlns:a16="http://schemas.microsoft.com/office/drawing/2014/main" id="{C027AA87-E184-B41E-E7B8-FFE346FF70F1}"/>
              </a:ext>
            </a:extLst>
          </p:cNvPr>
          <p:cNvSpPr>
            <a:spLocks noChangeArrowheads="1"/>
          </p:cNvSpPr>
          <p:nvPr/>
        </p:nvSpPr>
        <p:spPr bwMode="auto">
          <a:xfrm>
            <a:off x="5211068" y="3225427"/>
            <a:ext cx="2133600" cy="914400"/>
          </a:xfrm>
          <a:prstGeom prst="rect">
            <a:avLst/>
          </a:prstGeom>
          <a:solidFill>
            <a:srgbClr val="FFFAB0"/>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Elements</a:t>
            </a:r>
          </a:p>
        </p:txBody>
      </p:sp>
      <p:sp>
        <p:nvSpPr>
          <p:cNvPr id="14" name="Rectangle 1028">
            <a:extLst>
              <a:ext uri="{FF2B5EF4-FFF2-40B4-BE49-F238E27FC236}">
                <a16:creationId xmlns:a16="http://schemas.microsoft.com/office/drawing/2014/main" id="{0337AB8A-3159-5C12-C821-1D70CC381B43}"/>
              </a:ext>
            </a:extLst>
          </p:cNvPr>
          <p:cNvSpPr>
            <a:spLocks noChangeArrowheads="1"/>
          </p:cNvSpPr>
          <p:nvPr/>
        </p:nvSpPr>
        <p:spPr bwMode="auto">
          <a:xfrm>
            <a:off x="8182869" y="3187327"/>
            <a:ext cx="2233613" cy="990600"/>
          </a:xfrm>
          <a:prstGeom prst="rect">
            <a:avLst/>
          </a:prstGeom>
          <a:solidFill>
            <a:srgbClr val="D0CB9F"/>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lnSpc>
                <a:spcPct val="90000"/>
              </a:lnSpc>
              <a:spcBef>
                <a:spcPct val="0"/>
              </a:spcBef>
              <a:spcAft>
                <a:spcPct val="0"/>
              </a:spcAft>
              <a:defRPr/>
            </a:pPr>
            <a:r>
              <a:rPr lang="en-US" altLang="en-US" sz="2200" b="1" kern="0" dirty="0">
                <a:solidFill>
                  <a:srgbClr val="000000"/>
                </a:solidFill>
                <a:latin typeface="+mj-lt"/>
              </a:rPr>
              <a:t>Recognition and</a:t>
            </a:r>
            <a:br>
              <a:rPr lang="en-US" altLang="en-US" sz="2200" b="1" kern="0" dirty="0">
                <a:solidFill>
                  <a:srgbClr val="000000"/>
                </a:solidFill>
                <a:latin typeface="+mj-lt"/>
              </a:rPr>
            </a:br>
            <a:r>
              <a:rPr lang="en-US" altLang="en-US" sz="2200" b="1" kern="0" dirty="0">
                <a:solidFill>
                  <a:srgbClr val="000000"/>
                </a:solidFill>
                <a:latin typeface="+mj-lt"/>
              </a:rPr>
              <a:t>Measurement</a:t>
            </a:r>
            <a:br>
              <a:rPr lang="en-US" altLang="en-US" sz="2200" b="1" kern="0" dirty="0">
                <a:solidFill>
                  <a:srgbClr val="000000"/>
                </a:solidFill>
                <a:latin typeface="+mj-lt"/>
              </a:rPr>
            </a:br>
            <a:r>
              <a:rPr lang="en-US" altLang="en-US" sz="2200" b="1" kern="0" dirty="0">
                <a:solidFill>
                  <a:srgbClr val="000000"/>
                </a:solidFill>
                <a:latin typeface="+mj-lt"/>
              </a:rPr>
              <a:t>Concepts</a:t>
            </a:r>
            <a:endParaRPr lang="en-US" altLang="en-US" sz="2400" kern="0" dirty="0">
              <a:solidFill>
                <a:srgbClr val="000000"/>
              </a:solidFill>
              <a:latin typeface="+mj-lt"/>
            </a:endParaRPr>
          </a:p>
        </p:txBody>
      </p:sp>
      <p:sp>
        <p:nvSpPr>
          <p:cNvPr id="15" name="Rectangle 1029">
            <a:extLst>
              <a:ext uri="{FF2B5EF4-FFF2-40B4-BE49-F238E27FC236}">
                <a16:creationId xmlns:a16="http://schemas.microsoft.com/office/drawing/2014/main" id="{94237E66-5455-3072-32A1-568B5E07069E}"/>
              </a:ext>
            </a:extLst>
          </p:cNvPr>
          <p:cNvSpPr>
            <a:spLocks noChangeArrowheads="1"/>
          </p:cNvSpPr>
          <p:nvPr/>
        </p:nvSpPr>
        <p:spPr bwMode="auto">
          <a:xfrm>
            <a:off x="2429768" y="5320927"/>
            <a:ext cx="1828800" cy="495300"/>
          </a:xfrm>
          <a:prstGeom prst="rect">
            <a:avLst/>
          </a:prstGeom>
          <a:solidFill>
            <a:srgbClr val="D5BBD9"/>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Constraints</a:t>
            </a:r>
          </a:p>
        </p:txBody>
      </p:sp>
      <p:cxnSp>
        <p:nvCxnSpPr>
          <p:cNvPr id="16" name="AutoShape 1030">
            <a:extLst>
              <a:ext uri="{FF2B5EF4-FFF2-40B4-BE49-F238E27FC236}">
                <a16:creationId xmlns:a16="http://schemas.microsoft.com/office/drawing/2014/main" id="{4594C187-CDE6-2A59-332B-FD2285681E6E}"/>
              </a:ext>
            </a:extLst>
          </p:cNvPr>
          <p:cNvCxnSpPr>
            <a:cxnSpLocks noChangeShapeType="1"/>
            <a:endCxn id="13" idx="0"/>
          </p:cNvCxnSpPr>
          <p:nvPr/>
        </p:nvCxnSpPr>
        <p:spPr bwMode="auto">
          <a:xfrm>
            <a:off x="6277868" y="2555503"/>
            <a:ext cx="0" cy="65563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031">
            <a:extLst>
              <a:ext uri="{FF2B5EF4-FFF2-40B4-BE49-F238E27FC236}">
                <a16:creationId xmlns:a16="http://schemas.microsoft.com/office/drawing/2014/main" id="{44383BF0-90F1-CA3C-811B-D1F2F6AF632D}"/>
              </a:ext>
            </a:extLst>
          </p:cNvPr>
          <p:cNvCxnSpPr>
            <a:cxnSpLocks noChangeShapeType="1"/>
            <a:stCxn id="21" idx="3"/>
            <a:endCxn id="13" idx="1"/>
          </p:cNvCxnSpPr>
          <p:nvPr/>
        </p:nvCxnSpPr>
        <p:spPr bwMode="auto">
          <a:xfrm>
            <a:off x="4334768" y="3682627"/>
            <a:ext cx="8763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1032">
            <a:extLst>
              <a:ext uri="{FF2B5EF4-FFF2-40B4-BE49-F238E27FC236}">
                <a16:creationId xmlns:a16="http://schemas.microsoft.com/office/drawing/2014/main" id="{4320F073-C43D-C22C-D731-9BBF0D1809ED}"/>
              </a:ext>
            </a:extLst>
          </p:cNvPr>
          <p:cNvCxnSpPr>
            <a:cxnSpLocks noChangeShapeType="1"/>
            <a:stCxn id="14" idx="1"/>
            <a:endCxn id="13" idx="3"/>
          </p:cNvCxnSpPr>
          <p:nvPr/>
        </p:nvCxnSpPr>
        <p:spPr bwMode="auto">
          <a:xfrm flipH="1">
            <a:off x="7344668" y="3682627"/>
            <a:ext cx="8382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33">
            <a:extLst>
              <a:ext uri="{FF2B5EF4-FFF2-40B4-BE49-F238E27FC236}">
                <a16:creationId xmlns:a16="http://schemas.microsoft.com/office/drawing/2014/main" id="{FE49D93B-21F4-514B-C0D8-6426F934D9D7}"/>
              </a:ext>
            </a:extLst>
          </p:cNvPr>
          <p:cNvCxnSpPr>
            <a:cxnSpLocks noChangeShapeType="1"/>
            <a:stCxn id="14" idx="2"/>
            <a:endCxn id="22" idx="3"/>
          </p:cNvCxnSpPr>
          <p:nvPr/>
        </p:nvCxnSpPr>
        <p:spPr bwMode="auto">
          <a:xfrm rot="5400000">
            <a:off x="7712572" y="3810025"/>
            <a:ext cx="1219200" cy="1955007"/>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036">
            <a:extLst>
              <a:ext uri="{FF2B5EF4-FFF2-40B4-BE49-F238E27FC236}">
                <a16:creationId xmlns:a16="http://schemas.microsoft.com/office/drawing/2014/main" id="{7E908A38-A501-FD86-178F-31ADDE08C9F3}"/>
              </a:ext>
            </a:extLst>
          </p:cNvPr>
          <p:cNvCxnSpPr>
            <a:cxnSpLocks noChangeShapeType="1"/>
          </p:cNvCxnSpPr>
          <p:nvPr/>
        </p:nvCxnSpPr>
        <p:spPr bwMode="auto">
          <a:xfrm>
            <a:off x="3037508" y="4135065"/>
            <a:ext cx="0" cy="1152525"/>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Rectangle 1037">
            <a:extLst>
              <a:ext uri="{FF2B5EF4-FFF2-40B4-BE49-F238E27FC236}">
                <a16:creationId xmlns:a16="http://schemas.microsoft.com/office/drawing/2014/main" id="{3EAB8E38-9B36-DBFA-F6F7-18D0C7AE3747}"/>
              </a:ext>
            </a:extLst>
          </p:cNvPr>
          <p:cNvSpPr>
            <a:spLocks noChangeArrowheads="1"/>
          </p:cNvSpPr>
          <p:nvPr/>
        </p:nvSpPr>
        <p:spPr bwMode="auto">
          <a:xfrm>
            <a:off x="2429768" y="3244477"/>
            <a:ext cx="1905000" cy="876300"/>
          </a:xfrm>
          <a:prstGeom prst="rect">
            <a:avLst/>
          </a:prstGeom>
          <a:solidFill>
            <a:srgbClr val="FCD0B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40000"/>
              </a:spcBef>
              <a:spcAft>
                <a:spcPct val="0"/>
              </a:spcAft>
              <a:defRPr/>
            </a:pPr>
            <a:r>
              <a:rPr lang="en-US" altLang="en-US" sz="2200" b="1" kern="0" dirty="0">
                <a:solidFill>
                  <a:srgbClr val="000000"/>
                </a:solidFill>
                <a:latin typeface="+mj-lt"/>
              </a:rPr>
              <a:t>Qualitative</a:t>
            </a:r>
            <a:br>
              <a:rPr lang="en-US" altLang="en-US" sz="2200" b="1" kern="0" dirty="0">
                <a:solidFill>
                  <a:srgbClr val="000000"/>
                </a:solidFill>
                <a:latin typeface="+mj-lt"/>
              </a:rPr>
            </a:br>
            <a:r>
              <a:rPr lang="en-US" altLang="en-US" sz="2200" b="1" kern="0" dirty="0">
                <a:solidFill>
                  <a:srgbClr val="000000"/>
                </a:solidFill>
                <a:latin typeface="+mj-lt"/>
              </a:rPr>
              <a:t>Characteristics</a:t>
            </a:r>
            <a:endParaRPr lang="en-US" altLang="en-US" sz="2400" kern="0" dirty="0">
              <a:solidFill>
                <a:srgbClr val="000000"/>
              </a:solidFill>
              <a:latin typeface="+mj-lt"/>
            </a:endParaRPr>
          </a:p>
        </p:txBody>
      </p:sp>
      <p:sp>
        <p:nvSpPr>
          <p:cNvPr id="22" name="Rectangle 1038">
            <a:extLst>
              <a:ext uri="{FF2B5EF4-FFF2-40B4-BE49-F238E27FC236}">
                <a16:creationId xmlns:a16="http://schemas.microsoft.com/office/drawing/2014/main" id="{E1FF06B9-872D-C94F-3099-C950FC3FDCFE}"/>
              </a:ext>
            </a:extLst>
          </p:cNvPr>
          <p:cNvSpPr>
            <a:spLocks noChangeArrowheads="1"/>
          </p:cNvSpPr>
          <p:nvPr/>
        </p:nvSpPr>
        <p:spPr bwMode="auto">
          <a:xfrm>
            <a:off x="5211068" y="4939927"/>
            <a:ext cx="2133600" cy="914400"/>
          </a:xfrm>
          <a:prstGeom prst="rect">
            <a:avLst/>
          </a:prstGeom>
          <a:solidFill>
            <a:srgbClr val="E7D1B1"/>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Financial</a:t>
            </a:r>
            <a:br>
              <a:rPr lang="en-US" altLang="en-US" sz="2400" b="1" kern="0" dirty="0">
                <a:solidFill>
                  <a:srgbClr val="000000"/>
                </a:solidFill>
                <a:latin typeface="+mj-lt"/>
              </a:rPr>
            </a:br>
            <a:r>
              <a:rPr lang="en-US" altLang="en-US" sz="2400" b="1" kern="0" dirty="0">
                <a:solidFill>
                  <a:srgbClr val="000000"/>
                </a:solidFill>
                <a:latin typeface="+mj-lt"/>
              </a:rPr>
              <a:t>Statements</a:t>
            </a:r>
          </a:p>
        </p:txBody>
      </p:sp>
      <p:cxnSp>
        <p:nvCxnSpPr>
          <p:cNvPr id="23" name="AutoShape 1039">
            <a:extLst>
              <a:ext uri="{FF2B5EF4-FFF2-40B4-BE49-F238E27FC236}">
                <a16:creationId xmlns:a16="http://schemas.microsoft.com/office/drawing/2014/main" id="{C03A1C41-9CB9-10FF-8C5B-AECB1455C01E}"/>
              </a:ext>
            </a:extLst>
          </p:cNvPr>
          <p:cNvCxnSpPr>
            <a:cxnSpLocks noChangeShapeType="1"/>
          </p:cNvCxnSpPr>
          <p:nvPr/>
        </p:nvCxnSpPr>
        <p:spPr bwMode="auto">
          <a:xfrm rot="16200000" flipH="1">
            <a:off x="3896619" y="3754065"/>
            <a:ext cx="976313" cy="1700213"/>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AutoShape 1040">
            <a:extLst>
              <a:ext uri="{FF2B5EF4-FFF2-40B4-BE49-F238E27FC236}">
                <a16:creationId xmlns:a16="http://schemas.microsoft.com/office/drawing/2014/main" id="{96A8B1A6-9975-31B2-C3FA-4DE70BF1AFFA}"/>
              </a:ext>
            </a:extLst>
          </p:cNvPr>
          <p:cNvCxnSpPr>
            <a:cxnSpLocks noChangeShapeType="1"/>
            <a:stCxn id="15" idx="3"/>
          </p:cNvCxnSpPr>
          <p:nvPr/>
        </p:nvCxnSpPr>
        <p:spPr bwMode="auto">
          <a:xfrm>
            <a:off x="4258569" y="5568578"/>
            <a:ext cx="962025" cy="158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Rectangle 1027">
            <a:extLst>
              <a:ext uri="{FF2B5EF4-FFF2-40B4-BE49-F238E27FC236}">
                <a16:creationId xmlns:a16="http://schemas.microsoft.com/office/drawing/2014/main" id="{B9C00767-1CF0-FCCF-F1FD-DAE8298A3EBF}"/>
              </a:ext>
            </a:extLst>
          </p:cNvPr>
          <p:cNvSpPr>
            <a:spLocks noChangeArrowheads="1"/>
          </p:cNvSpPr>
          <p:nvPr/>
        </p:nvSpPr>
        <p:spPr bwMode="auto">
          <a:xfrm>
            <a:off x="5211068" y="1601415"/>
            <a:ext cx="2133600" cy="914400"/>
          </a:xfrm>
          <a:prstGeom prst="rect">
            <a:avLst/>
          </a:prstGeom>
          <a:solidFill>
            <a:srgbClr val="AED9E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Objective</a:t>
            </a:r>
          </a:p>
        </p:txBody>
      </p:sp>
      <p:cxnSp>
        <p:nvCxnSpPr>
          <p:cNvPr id="26" name="AutoShape 1030">
            <a:extLst>
              <a:ext uri="{FF2B5EF4-FFF2-40B4-BE49-F238E27FC236}">
                <a16:creationId xmlns:a16="http://schemas.microsoft.com/office/drawing/2014/main" id="{45E9CA85-8CFF-DF1B-940A-6F3489504E9A}"/>
              </a:ext>
            </a:extLst>
          </p:cNvPr>
          <p:cNvCxnSpPr>
            <a:cxnSpLocks noChangeShapeType="1"/>
            <a:endCxn id="22" idx="0"/>
          </p:cNvCxnSpPr>
          <p:nvPr/>
        </p:nvCxnSpPr>
        <p:spPr bwMode="auto">
          <a:xfrm>
            <a:off x="6277868" y="4139827"/>
            <a:ext cx="0" cy="80010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Oval 26">
            <a:extLst>
              <a:ext uri="{FF2B5EF4-FFF2-40B4-BE49-F238E27FC236}">
                <a16:creationId xmlns:a16="http://schemas.microsoft.com/office/drawing/2014/main" id="{21A322AF-F8CB-0B1A-1CA9-74E717C91AD6}"/>
              </a:ext>
            </a:extLst>
          </p:cNvPr>
          <p:cNvSpPr/>
          <p:nvPr/>
        </p:nvSpPr>
        <p:spPr>
          <a:xfrm>
            <a:off x="4991968" y="1431842"/>
            <a:ext cx="2771800" cy="1465801"/>
          </a:xfrm>
          <a:prstGeom prst="ellipse">
            <a:avLst/>
          </a:prstGeom>
          <a:noFill/>
          <a:ln w="5715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97133097"/>
      </p:ext>
    </p:extLst>
  </p:cSld>
  <p:clrMapOvr>
    <a:masterClrMapping/>
  </p:clrMapOvr>
  <mc:AlternateContent xmlns:mc="http://schemas.openxmlformats.org/markup-compatibility/2006" xmlns:p14="http://schemas.microsoft.com/office/powerpoint/2010/main">
    <mc:Choice Requires="p14">
      <p:transition spd="slow" p14:dur="2000" advTm="13815"/>
    </mc:Choice>
    <mc:Fallback xmlns="">
      <p:transition spd="slow" advTm="13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032558B-5550-5144-8B71-964A37E535D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39</a:t>
            </a:fld>
            <a:endParaRPr lang="en-US" dirty="0"/>
          </a:p>
        </p:txBody>
      </p:sp>
      <p:sp>
        <p:nvSpPr>
          <p:cNvPr id="11" name="Rectangle 10">
            <a:extLst>
              <a:ext uri="{FF2B5EF4-FFF2-40B4-BE49-F238E27FC236}">
                <a16:creationId xmlns:a16="http://schemas.microsoft.com/office/drawing/2014/main" id="{3930009E-6369-43D9-4C71-C4A1E70A4158}"/>
              </a:ext>
            </a:extLst>
          </p:cNvPr>
          <p:cNvSpPr/>
          <p:nvPr/>
        </p:nvSpPr>
        <p:spPr>
          <a:xfrm>
            <a:off x="728662" y="192630"/>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Title 1">
            <a:extLst>
              <a:ext uri="{FF2B5EF4-FFF2-40B4-BE49-F238E27FC236}">
                <a16:creationId xmlns:a16="http://schemas.microsoft.com/office/drawing/2014/main" id="{131A7C5A-E87D-051F-6894-AA4140A84E12}"/>
              </a:ext>
            </a:extLst>
          </p:cNvPr>
          <p:cNvSpPr>
            <a:spLocks noGrp="1"/>
          </p:cNvSpPr>
          <p:nvPr>
            <p:ph type="title"/>
          </p:nvPr>
        </p:nvSpPr>
        <p:spPr>
          <a:xfrm>
            <a:off x="1016000" y="116632"/>
            <a:ext cx="11176000" cy="1444625"/>
          </a:xfrm>
        </p:spPr>
        <p:txBody>
          <a:bodyPr/>
          <a:lstStyle/>
          <a:p>
            <a:pPr algn="ctr"/>
            <a:r>
              <a:rPr lang="en-US" dirty="0"/>
              <a:t>The Conceptual Framework: Recognition, Measurement, and Disclosure Concepts</a:t>
            </a:r>
          </a:p>
        </p:txBody>
      </p:sp>
      <p:sp>
        <p:nvSpPr>
          <p:cNvPr id="13" name="Rectangle 1027">
            <a:extLst>
              <a:ext uri="{FF2B5EF4-FFF2-40B4-BE49-F238E27FC236}">
                <a16:creationId xmlns:a16="http://schemas.microsoft.com/office/drawing/2014/main" id="{C027AA87-E184-B41E-E7B8-FFE346FF70F1}"/>
              </a:ext>
            </a:extLst>
          </p:cNvPr>
          <p:cNvSpPr>
            <a:spLocks noChangeArrowheads="1"/>
          </p:cNvSpPr>
          <p:nvPr/>
        </p:nvSpPr>
        <p:spPr bwMode="auto">
          <a:xfrm>
            <a:off x="5211068" y="3225427"/>
            <a:ext cx="2133600" cy="914400"/>
          </a:xfrm>
          <a:prstGeom prst="rect">
            <a:avLst/>
          </a:prstGeom>
          <a:solidFill>
            <a:srgbClr val="FFFAB0"/>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Elements</a:t>
            </a:r>
          </a:p>
        </p:txBody>
      </p:sp>
      <p:sp>
        <p:nvSpPr>
          <p:cNvPr id="14" name="Rectangle 1028">
            <a:extLst>
              <a:ext uri="{FF2B5EF4-FFF2-40B4-BE49-F238E27FC236}">
                <a16:creationId xmlns:a16="http://schemas.microsoft.com/office/drawing/2014/main" id="{0337AB8A-3159-5C12-C821-1D70CC381B43}"/>
              </a:ext>
            </a:extLst>
          </p:cNvPr>
          <p:cNvSpPr>
            <a:spLocks noChangeArrowheads="1"/>
          </p:cNvSpPr>
          <p:nvPr/>
        </p:nvSpPr>
        <p:spPr bwMode="auto">
          <a:xfrm>
            <a:off x="8182869" y="3187327"/>
            <a:ext cx="2233613" cy="990600"/>
          </a:xfrm>
          <a:prstGeom prst="rect">
            <a:avLst/>
          </a:prstGeom>
          <a:solidFill>
            <a:srgbClr val="D0CB9F"/>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lnSpc>
                <a:spcPct val="90000"/>
              </a:lnSpc>
              <a:spcBef>
                <a:spcPct val="0"/>
              </a:spcBef>
              <a:spcAft>
                <a:spcPct val="0"/>
              </a:spcAft>
              <a:defRPr/>
            </a:pPr>
            <a:r>
              <a:rPr lang="en-US" altLang="en-US" sz="2200" b="1" kern="0" dirty="0">
                <a:solidFill>
                  <a:srgbClr val="000000"/>
                </a:solidFill>
                <a:latin typeface="+mj-lt"/>
              </a:rPr>
              <a:t>Recognition and</a:t>
            </a:r>
            <a:br>
              <a:rPr lang="en-US" altLang="en-US" sz="2200" b="1" kern="0" dirty="0">
                <a:solidFill>
                  <a:srgbClr val="000000"/>
                </a:solidFill>
                <a:latin typeface="+mj-lt"/>
              </a:rPr>
            </a:br>
            <a:r>
              <a:rPr lang="en-US" altLang="en-US" sz="2200" b="1" kern="0" dirty="0">
                <a:solidFill>
                  <a:srgbClr val="000000"/>
                </a:solidFill>
                <a:latin typeface="+mj-lt"/>
              </a:rPr>
              <a:t>Measurement</a:t>
            </a:r>
            <a:br>
              <a:rPr lang="en-US" altLang="en-US" sz="2200" b="1" kern="0" dirty="0">
                <a:solidFill>
                  <a:srgbClr val="000000"/>
                </a:solidFill>
                <a:latin typeface="+mj-lt"/>
              </a:rPr>
            </a:br>
            <a:r>
              <a:rPr lang="en-US" altLang="en-US" sz="2200" b="1" kern="0" dirty="0">
                <a:solidFill>
                  <a:srgbClr val="000000"/>
                </a:solidFill>
                <a:latin typeface="+mj-lt"/>
              </a:rPr>
              <a:t>Concepts</a:t>
            </a:r>
            <a:endParaRPr lang="en-US" altLang="en-US" sz="2400" kern="0" dirty="0">
              <a:solidFill>
                <a:srgbClr val="000000"/>
              </a:solidFill>
              <a:latin typeface="+mj-lt"/>
            </a:endParaRPr>
          </a:p>
        </p:txBody>
      </p:sp>
      <p:sp>
        <p:nvSpPr>
          <p:cNvPr id="15" name="Rectangle 1029">
            <a:extLst>
              <a:ext uri="{FF2B5EF4-FFF2-40B4-BE49-F238E27FC236}">
                <a16:creationId xmlns:a16="http://schemas.microsoft.com/office/drawing/2014/main" id="{94237E66-5455-3072-32A1-568B5E07069E}"/>
              </a:ext>
            </a:extLst>
          </p:cNvPr>
          <p:cNvSpPr>
            <a:spLocks noChangeArrowheads="1"/>
          </p:cNvSpPr>
          <p:nvPr/>
        </p:nvSpPr>
        <p:spPr bwMode="auto">
          <a:xfrm>
            <a:off x="2429768" y="5320927"/>
            <a:ext cx="1828800" cy="495300"/>
          </a:xfrm>
          <a:prstGeom prst="rect">
            <a:avLst/>
          </a:prstGeom>
          <a:solidFill>
            <a:srgbClr val="D5BBD9"/>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Constraints</a:t>
            </a:r>
          </a:p>
        </p:txBody>
      </p:sp>
      <p:cxnSp>
        <p:nvCxnSpPr>
          <p:cNvPr id="16" name="AutoShape 1030">
            <a:extLst>
              <a:ext uri="{FF2B5EF4-FFF2-40B4-BE49-F238E27FC236}">
                <a16:creationId xmlns:a16="http://schemas.microsoft.com/office/drawing/2014/main" id="{4594C187-CDE6-2A59-332B-FD2285681E6E}"/>
              </a:ext>
            </a:extLst>
          </p:cNvPr>
          <p:cNvCxnSpPr>
            <a:cxnSpLocks noChangeShapeType="1"/>
            <a:endCxn id="13" idx="0"/>
          </p:cNvCxnSpPr>
          <p:nvPr/>
        </p:nvCxnSpPr>
        <p:spPr bwMode="auto">
          <a:xfrm>
            <a:off x="6277868" y="2555503"/>
            <a:ext cx="0" cy="65563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031">
            <a:extLst>
              <a:ext uri="{FF2B5EF4-FFF2-40B4-BE49-F238E27FC236}">
                <a16:creationId xmlns:a16="http://schemas.microsoft.com/office/drawing/2014/main" id="{44383BF0-90F1-CA3C-811B-D1F2F6AF632D}"/>
              </a:ext>
            </a:extLst>
          </p:cNvPr>
          <p:cNvCxnSpPr>
            <a:cxnSpLocks noChangeShapeType="1"/>
            <a:stCxn id="21" idx="3"/>
            <a:endCxn id="13" idx="1"/>
          </p:cNvCxnSpPr>
          <p:nvPr/>
        </p:nvCxnSpPr>
        <p:spPr bwMode="auto">
          <a:xfrm>
            <a:off x="4334768" y="3682627"/>
            <a:ext cx="8763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1032">
            <a:extLst>
              <a:ext uri="{FF2B5EF4-FFF2-40B4-BE49-F238E27FC236}">
                <a16:creationId xmlns:a16="http://schemas.microsoft.com/office/drawing/2014/main" id="{4320F073-C43D-C22C-D731-9BBF0D1809ED}"/>
              </a:ext>
            </a:extLst>
          </p:cNvPr>
          <p:cNvCxnSpPr>
            <a:cxnSpLocks noChangeShapeType="1"/>
            <a:stCxn id="14" idx="1"/>
            <a:endCxn id="13" idx="3"/>
          </p:cNvCxnSpPr>
          <p:nvPr/>
        </p:nvCxnSpPr>
        <p:spPr bwMode="auto">
          <a:xfrm flipH="1">
            <a:off x="7344668" y="3682627"/>
            <a:ext cx="8382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33">
            <a:extLst>
              <a:ext uri="{FF2B5EF4-FFF2-40B4-BE49-F238E27FC236}">
                <a16:creationId xmlns:a16="http://schemas.microsoft.com/office/drawing/2014/main" id="{FE49D93B-21F4-514B-C0D8-6426F934D9D7}"/>
              </a:ext>
            </a:extLst>
          </p:cNvPr>
          <p:cNvCxnSpPr>
            <a:cxnSpLocks noChangeShapeType="1"/>
            <a:stCxn id="14" idx="2"/>
            <a:endCxn id="22" idx="3"/>
          </p:cNvCxnSpPr>
          <p:nvPr/>
        </p:nvCxnSpPr>
        <p:spPr bwMode="auto">
          <a:xfrm rot="5400000">
            <a:off x="7712572" y="3810025"/>
            <a:ext cx="1219200" cy="1955007"/>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036">
            <a:extLst>
              <a:ext uri="{FF2B5EF4-FFF2-40B4-BE49-F238E27FC236}">
                <a16:creationId xmlns:a16="http://schemas.microsoft.com/office/drawing/2014/main" id="{7E908A38-A501-FD86-178F-31ADDE08C9F3}"/>
              </a:ext>
            </a:extLst>
          </p:cNvPr>
          <p:cNvCxnSpPr>
            <a:cxnSpLocks noChangeShapeType="1"/>
          </p:cNvCxnSpPr>
          <p:nvPr/>
        </p:nvCxnSpPr>
        <p:spPr bwMode="auto">
          <a:xfrm>
            <a:off x="3037508" y="4135065"/>
            <a:ext cx="0" cy="1152525"/>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Rectangle 1037">
            <a:extLst>
              <a:ext uri="{FF2B5EF4-FFF2-40B4-BE49-F238E27FC236}">
                <a16:creationId xmlns:a16="http://schemas.microsoft.com/office/drawing/2014/main" id="{3EAB8E38-9B36-DBFA-F6F7-18D0C7AE3747}"/>
              </a:ext>
            </a:extLst>
          </p:cNvPr>
          <p:cNvSpPr>
            <a:spLocks noChangeArrowheads="1"/>
          </p:cNvSpPr>
          <p:nvPr/>
        </p:nvSpPr>
        <p:spPr bwMode="auto">
          <a:xfrm>
            <a:off x="2429768" y="3244477"/>
            <a:ext cx="1905000" cy="876300"/>
          </a:xfrm>
          <a:prstGeom prst="rect">
            <a:avLst/>
          </a:prstGeom>
          <a:solidFill>
            <a:srgbClr val="FCD0B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40000"/>
              </a:spcBef>
              <a:spcAft>
                <a:spcPct val="0"/>
              </a:spcAft>
              <a:defRPr/>
            </a:pPr>
            <a:r>
              <a:rPr lang="en-US" altLang="en-US" sz="2200" b="1" kern="0" dirty="0">
                <a:solidFill>
                  <a:srgbClr val="000000"/>
                </a:solidFill>
                <a:latin typeface="+mj-lt"/>
              </a:rPr>
              <a:t>Qualitative</a:t>
            </a:r>
            <a:br>
              <a:rPr lang="en-US" altLang="en-US" sz="2200" b="1" kern="0" dirty="0">
                <a:solidFill>
                  <a:srgbClr val="000000"/>
                </a:solidFill>
                <a:latin typeface="+mj-lt"/>
              </a:rPr>
            </a:br>
            <a:r>
              <a:rPr lang="en-US" altLang="en-US" sz="2200" b="1" kern="0" dirty="0">
                <a:solidFill>
                  <a:srgbClr val="000000"/>
                </a:solidFill>
                <a:latin typeface="+mj-lt"/>
              </a:rPr>
              <a:t>Characteristics</a:t>
            </a:r>
            <a:endParaRPr lang="en-US" altLang="en-US" sz="2400" kern="0" dirty="0">
              <a:solidFill>
                <a:srgbClr val="000000"/>
              </a:solidFill>
              <a:latin typeface="+mj-lt"/>
            </a:endParaRPr>
          </a:p>
        </p:txBody>
      </p:sp>
      <p:sp>
        <p:nvSpPr>
          <p:cNvPr id="22" name="Rectangle 1038">
            <a:extLst>
              <a:ext uri="{FF2B5EF4-FFF2-40B4-BE49-F238E27FC236}">
                <a16:creationId xmlns:a16="http://schemas.microsoft.com/office/drawing/2014/main" id="{E1FF06B9-872D-C94F-3099-C950FC3FDCFE}"/>
              </a:ext>
            </a:extLst>
          </p:cNvPr>
          <p:cNvSpPr>
            <a:spLocks noChangeArrowheads="1"/>
          </p:cNvSpPr>
          <p:nvPr/>
        </p:nvSpPr>
        <p:spPr bwMode="auto">
          <a:xfrm>
            <a:off x="5211068" y="4939927"/>
            <a:ext cx="2133600" cy="914400"/>
          </a:xfrm>
          <a:prstGeom prst="rect">
            <a:avLst/>
          </a:prstGeom>
          <a:solidFill>
            <a:srgbClr val="E7D1B1"/>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Financial</a:t>
            </a:r>
            <a:br>
              <a:rPr lang="en-US" altLang="en-US" sz="2400" b="1" kern="0" dirty="0">
                <a:solidFill>
                  <a:srgbClr val="000000"/>
                </a:solidFill>
                <a:latin typeface="+mj-lt"/>
              </a:rPr>
            </a:br>
            <a:r>
              <a:rPr lang="en-US" altLang="en-US" sz="2400" b="1" kern="0" dirty="0">
                <a:solidFill>
                  <a:srgbClr val="000000"/>
                </a:solidFill>
                <a:latin typeface="+mj-lt"/>
              </a:rPr>
              <a:t>Statements</a:t>
            </a:r>
          </a:p>
        </p:txBody>
      </p:sp>
      <p:cxnSp>
        <p:nvCxnSpPr>
          <p:cNvPr id="23" name="AutoShape 1039">
            <a:extLst>
              <a:ext uri="{FF2B5EF4-FFF2-40B4-BE49-F238E27FC236}">
                <a16:creationId xmlns:a16="http://schemas.microsoft.com/office/drawing/2014/main" id="{C03A1C41-9CB9-10FF-8C5B-AECB1455C01E}"/>
              </a:ext>
            </a:extLst>
          </p:cNvPr>
          <p:cNvCxnSpPr>
            <a:cxnSpLocks noChangeShapeType="1"/>
          </p:cNvCxnSpPr>
          <p:nvPr/>
        </p:nvCxnSpPr>
        <p:spPr bwMode="auto">
          <a:xfrm rot="16200000" flipH="1">
            <a:off x="3896619" y="3754065"/>
            <a:ext cx="976313" cy="1700213"/>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AutoShape 1040">
            <a:extLst>
              <a:ext uri="{FF2B5EF4-FFF2-40B4-BE49-F238E27FC236}">
                <a16:creationId xmlns:a16="http://schemas.microsoft.com/office/drawing/2014/main" id="{96A8B1A6-9975-31B2-C3FA-4DE70BF1AFFA}"/>
              </a:ext>
            </a:extLst>
          </p:cNvPr>
          <p:cNvCxnSpPr>
            <a:cxnSpLocks noChangeShapeType="1"/>
            <a:stCxn id="15" idx="3"/>
          </p:cNvCxnSpPr>
          <p:nvPr/>
        </p:nvCxnSpPr>
        <p:spPr bwMode="auto">
          <a:xfrm>
            <a:off x="4258569" y="5568578"/>
            <a:ext cx="962025" cy="158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Rectangle 1027">
            <a:extLst>
              <a:ext uri="{FF2B5EF4-FFF2-40B4-BE49-F238E27FC236}">
                <a16:creationId xmlns:a16="http://schemas.microsoft.com/office/drawing/2014/main" id="{B9C00767-1CF0-FCCF-F1FD-DAE8298A3EBF}"/>
              </a:ext>
            </a:extLst>
          </p:cNvPr>
          <p:cNvSpPr>
            <a:spLocks noChangeArrowheads="1"/>
          </p:cNvSpPr>
          <p:nvPr/>
        </p:nvSpPr>
        <p:spPr bwMode="auto">
          <a:xfrm>
            <a:off x="5211068" y="1601415"/>
            <a:ext cx="2133600" cy="914400"/>
          </a:xfrm>
          <a:prstGeom prst="rect">
            <a:avLst/>
          </a:prstGeom>
          <a:solidFill>
            <a:srgbClr val="AED9E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Objective</a:t>
            </a:r>
          </a:p>
        </p:txBody>
      </p:sp>
      <p:cxnSp>
        <p:nvCxnSpPr>
          <p:cNvPr id="26" name="AutoShape 1030">
            <a:extLst>
              <a:ext uri="{FF2B5EF4-FFF2-40B4-BE49-F238E27FC236}">
                <a16:creationId xmlns:a16="http://schemas.microsoft.com/office/drawing/2014/main" id="{45E9CA85-8CFF-DF1B-940A-6F3489504E9A}"/>
              </a:ext>
            </a:extLst>
          </p:cNvPr>
          <p:cNvCxnSpPr>
            <a:cxnSpLocks noChangeShapeType="1"/>
            <a:endCxn id="22" idx="0"/>
          </p:cNvCxnSpPr>
          <p:nvPr/>
        </p:nvCxnSpPr>
        <p:spPr bwMode="auto">
          <a:xfrm>
            <a:off x="6277868" y="4139827"/>
            <a:ext cx="0" cy="80010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Oval 26">
            <a:extLst>
              <a:ext uri="{FF2B5EF4-FFF2-40B4-BE49-F238E27FC236}">
                <a16:creationId xmlns:a16="http://schemas.microsoft.com/office/drawing/2014/main" id="{21A322AF-F8CB-0B1A-1CA9-74E717C91AD6}"/>
              </a:ext>
            </a:extLst>
          </p:cNvPr>
          <p:cNvSpPr/>
          <p:nvPr/>
        </p:nvSpPr>
        <p:spPr>
          <a:xfrm>
            <a:off x="1882068" y="2881036"/>
            <a:ext cx="2771800" cy="3146785"/>
          </a:xfrm>
          <a:prstGeom prst="ellipse">
            <a:avLst/>
          </a:prstGeom>
          <a:noFill/>
          <a:ln w="5715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8388867"/>
      </p:ext>
    </p:extLst>
  </p:cSld>
  <p:clrMapOvr>
    <a:masterClrMapping/>
  </p:clrMapOvr>
  <mc:AlternateContent xmlns:mc="http://schemas.openxmlformats.org/markup-compatibility/2006" xmlns:p14="http://schemas.microsoft.com/office/powerpoint/2010/main">
    <mc:Choice Requires="p14">
      <p:transition spd="slow" p14:dur="2000" advTm="23881"/>
    </mc:Choice>
    <mc:Fallback xmlns="">
      <p:transition spd="slow" advTm="23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D5ECC5A-CA14-DDD7-DE2A-DCF1F5897D95}"/>
              </a:ext>
            </a:extLst>
          </p:cNvPr>
          <p:cNvSpPr/>
          <p:nvPr/>
        </p:nvSpPr>
        <p:spPr>
          <a:xfrm>
            <a:off x="762000" y="647700"/>
            <a:ext cx="10734675" cy="59105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Hierarchy of Qualitative Characteristics of Financial Information</a:t>
            </a:r>
          </a:p>
        </p:txBody>
      </p:sp>
      <p:sp>
        <p:nvSpPr>
          <p:cNvPr id="24" name="Rectangle 23"/>
          <p:cNvSpPr/>
          <p:nvPr/>
        </p:nvSpPr>
        <p:spPr>
          <a:xfrm>
            <a:off x="5399483" y="1412776"/>
            <a:ext cx="2138638" cy="500086"/>
          </a:xfrm>
          <a:prstGeom prst="rect">
            <a:avLst/>
          </a:prstGeom>
          <a:solidFill>
            <a:schemeClr val="accent6">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Decision usefulness</a:t>
            </a:r>
          </a:p>
        </p:txBody>
      </p:sp>
      <p:cxnSp>
        <p:nvCxnSpPr>
          <p:cNvPr id="25" name="Straight Connector 24"/>
          <p:cNvCxnSpPr/>
          <p:nvPr/>
        </p:nvCxnSpPr>
        <p:spPr>
          <a:xfrm flipV="1">
            <a:off x="4179552" y="2218091"/>
            <a:ext cx="4341479" cy="13"/>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108634" y="2317324"/>
            <a:ext cx="183830" cy="0"/>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a:off x="8405304" y="2317324"/>
            <a:ext cx="183830" cy="0"/>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447351" y="2225410"/>
            <a:ext cx="0" cy="2423757"/>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6447351" y="1909441"/>
            <a:ext cx="0" cy="296745"/>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3624486" y="2369425"/>
            <a:ext cx="1152128" cy="360040"/>
          </a:xfrm>
          <a:prstGeom prst="rect">
            <a:avLst/>
          </a:prstGeom>
          <a:solidFill>
            <a:srgbClr val="E4F1D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b="1" dirty="0">
                <a:solidFill>
                  <a:schemeClr val="tx1"/>
                </a:solidFill>
              </a:rPr>
              <a:t>Relevance</a:t>
            </a:r>
          </a:p>
        </p:txBody>
      </p:sp>
      <p:sp>
        <p:nvSpPr>
          <p:cNvPr id="32" name="Rectangle 31"/>
          <p:cNvSpPr/>
          <p:nvPr/>
        </p:nvSpPr>
        <p:spPr>
          <a:xfrm>
            <a:off x="7248129" y="2369425"/>
            <a:ext cx="2473029" cy="360040"/>
          </a:xfrm>
          <a:prstGeom prst="rect">
            <a:avLst/>
          </a:prstGeom>
          <a:solidFill>
            <a:srgbClr val="E4F1D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b="1" dirty="0">
                <a:solidFill>
                  <a:schemeClr val="tx1"/>
                </a:solidFill>
              </a:rPr>
              <a:t>Faithful Representation</a:t>
            </a:r>
          </a:p>
        </p:txBody>
      </p:sp>
      <p:sp>
        <p:nvSpPr>
          <p:cNvPr id="36" name="Rectangle 35"/>
          <p:cNvSpPr/>
          <p:nvPr/>
        </p:nvSpPr>
        <p:spPr>
          <a:xfrm>
            <a:off x="2207568" y="3641054"/>
            <a:ext cx="1241090" cy="576064"/>
          </a:xfrm>
          <a:prstGeom prst="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Predictive Value</a:t>
            </a:r>
          </a:p>
        </p:txBody>
      </p:sp>
      <p:sp>
        <p:nvSpPr>
          <p:cNvPr id="37" name="Rectangle 36"/>
          <p:cNvSpPr/>
          <p:nvPr/>
        </p:nvSpPr>
        <p:spPr>
          <a:xfrm>
            <a:off x="3486127" y="3641054"/>
            <a:ext cx="1551008" cy="576064"/>
          </a:xfrm>
          <a:prstGeom prst="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Confirmatory value</a:t>
            </a:r>
          </a:p>
        </p:txBody>
      </p:sp>
      <p:sp>
        <p:nvSpPr>
          <p:cNvPr id="38" name="Rectangle 37"/>
          <p:cNvSpPr/>
          <p:nvPr/>
        </p:nvSpPr>
        <p:spPr>
          <a:xfrm>
            <a:off x="5092298" y="3641053"/>
            <a:ext cx="1315496" cy="576072"/>
          </a:xfrm>
          <a:prstGeom prst="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Materiality</a:t>
            </a:r>
          </a:p>
        </p:txBody>
      </p:sp>
      <p:sp>
        <p:nvSpPr>
          <p:cNvPr id="39" name="Rectangle 38"/>
          <p:cNvSpPr/>
          <p:nvPr/>
        </p:nvSpPr>
        <p:spPr>
          <a:xfrm>
            <a:off x="6539142" y="3641053"/>
            <a:ext cx="1535044" cy="506196"/>
          </a:xfrm>
          <a:prstGeom prst="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Completeness</a:t>
            </a:r>
          </a:p>
        </p:txBody>
      </p:sp>
      <p:sp>
        <p:nvSpPr>
          <p:cNvPr id="40" name="Rectangle 39"/>
          <p:cNvSpPr/>
          <p:nvPr/>
        </p:nvSpPr>
        <p:spPr>
          <a:xfrm>
            <a:off x="8134092" y="3641053"/>
            <a:ext cx="1145026" cy="506196"/>
          </a:xfrm>
          <a:prstGeom prst="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Neutrality</a:t>
            </a:r>
          </a:p>
        </p:txBody>
      </p:sp>
      <p:sp>
        <p:nvSpPr>
          <p:cNvPr id="41" name="Rectangle 40"/>
          <p:cNvSpPr/>
          <p:nvPr/>
        </p:nvSpPr>
        <p:spPr>
          <a:xfrm>
            <a:off x="9367044" y="3641053"/>
            <a:ext cx="1139030" cy="506196"/>
          </a:xfrm>
          <a:prstGeom prst="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Free from error</a:t>
            </a:r>
          </a:p>
        </p:txBody>
      </p:sp>
      <p:sp>
        <p:nvSpPr>
          <p:cNvPr id="42" name="Rectangle 41"/>
          <p:cNvSpPr/>
          <p:nvPr/>
        </p:nvSpPr>
        <p:spPr>
          <a:xfrm>
            <a:off x="2673524" y="5073596"/>
            <a:ext cx="1550268" cy="554462"/>
          </a:xfrm>
          <a:prstGeom prst="rect">
            <a:avLst/>
          </a:prstGeom>
          <a:solidFill>
            <a:srgbClr val="AED9E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Comparability</a:t>
            </a:r>
          </a:p>
          <a:p>
            <a:pPr algn="ctr"/>
            <a:r>
              <a:rPr lang="en-US" b="1" dirty="0">
                <a:solidFill>
                  <a:schemeClr val="tx1"/>
                </a:solidFill>
              </a:rPr>
              <a:t>(Consistency)</a:t>
            </a:r>
          </a:p>
        </p:txBody>
      </p:sp>
      <p:sp>
        <p:nvSpPr>
          <p:cNvPr id="43" name="Rectangle 42"/>
          <p:cNvSpPr/>
          <p:nvPr/>
        </p:nvSpPr>
        <p:spPr>
          <a:xfrm>
            <a:off x="4673659" y="5081214"/>
            <a:ext cx="1440160" cy="504056"/>
          </a:xfrm>
          <a:prstGeom prst="rect">
            <a:avLst/>
          </a:prstGeom>
          <a:solidFill>
            <a:srgbClr val="AED9E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Verifiability</a:t>
            </a:r>
          </a:p>
        </p:txBody>
      </p:sp>
      <p:sp>
        <p:nvSpPr>
          <p:cNvPr id="44" name="Rectangle 43"/>
          <p:cNvSpPr/>
          <p:nvPr/>
        </p:nvSpPr>
        <p:spPr>
          <a:xfrm>
            <a:off x="6563686" y="5081214"/>
            <a:ext cx="1440160" cy="504056"/>
          </a:xfrm>
          <a:prstGeom prst="rect">
            <a:avLst/>
          </a:prstGeom>
          <a:solidFill>
            <a:srgbClr val="AED9E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Timeliness</a:t>
            </a:r>
          </a:p>
        </p:txBody>
      </p:sp>
      <p:sp>
        <p:nvSpPr>
          <p:cNvPr id="45" name="Rectangle 44"/>
          <p:cNvSpPr/>
          <p:nvPr/>
        </p:nvSpPr>
        <p:spPr>
          <a:xfrm>
            <a:off x="8453714" y="5081214"/>
            <a:ext cx="2052361" cy="504056"/>
          </a:xfrm>
          <a:prstGeom prst="rect">
            <a:avLst/>
          </a:prstGeom>
          <a:solidFill>
            <a:srgbClr val="AED9E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b="1" dirty="0">
                <a:solidFill>
                  <a:schemeClr val="tx1"/>
                </a:solidFill>
              </a:rPr>
              <a:t>Understandability</a:t>
            </a:r>
          </a:p>
        </p:txBody>
      </p:sp>
      <p:cxnSp>
        <p:nvCxnSpPr>
          <p:cNvPr id="48" name="Straight Connector 47"/>
          <p:cNvCxnSpPr/>
          <p:nvPr/>
        </p:nvCxnSpPr>
        <p:spPr>
          <a:xfrm flipV="1">
            <a:off x="3461037" y="4649167"/>
            <a:ext cx="5778509" cy="13"/>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3484664" y="4656486"/>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9216154" y="4656486"/>
            <a:ext cx="0" cy="424729"/>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7248128" y="4656486"/>
            <a:ext cx="0" cy="424729"/>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5390206" y="4656486"/>
            <a:ext cx="0" cy="424729"/>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4199983" y="2726379"/>
            <a:ext cx="567" cy="479862"/>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742094" y="3206245"/>
            <a:ext cx="2993867" cy="1"/>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2766965" y="3213547"/>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5713953" y="3213547"/>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4200550" y="3213547"/>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8499518" y="2726379"/>
            <a:ext cx="567" cy="479862"/>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7041629" y="3206245"/>
            <a:ext cx="2993867" cy="1"/>
          </a:xfrm>
          <a:prstGeom prst="line">
            <a:avLst/>
          </a:prstGeom>
          <a:ln w="44450">
            <a:solidFill>
              <a:srgbClr val="A7A9AC"/>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7066500" y="3213547"/>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10013488" y="3213547"/>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8500085" y="3213547"/>
            <a:ext cx="0" cy="424729"/>
          </a:xfrm>
          <a:prstGeom prst="line">
            <a:avLst/>
          </a:prstGeom>
          <a:ln w="44450">
            <a:solidFill>
              <a:srgbClr val="A7A9AC"/>
            </a:solidFill>
          </a:ln>
        </p:spPr>
        <p:style>
          <a:lnRef idx="1">
            <a:schemeClr val="accent1"/>
          </a:lnRef>
          <a:fillRef idx="0">
            <a:schemeClr val="accent1"/>
          </a:fillRef>
          <a:effectRef idx="0">
            <a:schemeClr val="accent1"/>
          </a:effectRef>
          <a:fontRef idx="minor">
            <a:schemeClr val="tx1"/>
          </a:fontRef>
        </p:style>
      </p:cxnSp>
      <p:sp>
        <p:nvSpPr>
          <p:cNvPr id="7184" name="Rectangle 7183"/>
          <p:cNvSpPr/>
          <p:nvPr/>
        </p:nvSpPr>
        <p:spPr>
          <a:xfrm>
            <a:off x="4259417" y="5788769"/>
            <a:ext cx="4274162" cy="769441"/>
          </a:xfrm>
          <a:prstGeom prst="rect">
            <a:avLst/>
          </a:prstGeom>
          <a:solidFill>
            <a:schemeClr val="accent4">
              <a:lumMod val="20000"/>
              <a:lumOff val="80000"/>
            </a:schemeClr>
          </a:solidFill>
          <a:effectLst>
            <a:outerShdw blurRad="50800" dist="38100" dir="2700000" algn="tl" rotWithShape="0">
              <a:prstClr val="black">
                <a:alpha val="40000"/>
              </a:prstClr>
            </a:outerShdw>
          </a:effectLst>
        </p:spPr>
        <p:txBody>
          <a:bodyPr wrap="square">
            <a:spAutoFit/>
          </a:bodyPr>
          <a:lstStyle/>
          <a:p>
            <a:pPr algn="ctr"/>
            <a:r>
              <a:rPr lang="en-US" sz="2200" dirty="0"/>
              <a:t>Cost effectiveness</a:t>
            </a:r>
          </a:p>
          <a:p>
            <a:pPr algn="ctr"/>
            <a:r>
              <a:rPr lang="en-US" sz="2200" dirty="0"/>
              <a:t>(benefits exceed costs)</a:t>
            </a:r>
          </a:p>
        </p:txBody>
      </p:sp>
      <p:sp>
        <p:nvSpPr>
          <p:cNvPr id="46" name="Slide Number Placeholder 5">
            <a:extLst>
              <a:ext uri="{FF2B5EF4-FFF2-40B4-BE49-F238E27FC236}">
                <a16:creationId xmlns:a16="http://schemas.microsoft.com/office/drawing/2014/main" id="{92B82C7F-BCAD-2F44-91A1-9129B6F4D914}"/>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40</a:t>
            </a:fld>
            <a:endParaRPr lang="en-US" dirty="0"/>
          </a:p>
        </p:txBody>
      </p:sp>
    </p:spTree>
    <p:custDataLst>
      <p:tags r:id="rId1"/>
    </p:custDataLst>
    <p:extLst>
      <p:ext uri="{BB962C8B-B14F-4D97-AF65-F5344CB8AC3E}">
        <p14:creationId xmlns:p14="http://schemas.microsoft.com/office/powerpoint/2010/main" val="2052146740"/>
      </p:ext>
    </p:extLst>
  </p:cSld>
  <p:clrMapOvr>
    <a:masterClrMapping/>
  </p:clrMapOvr>
  <mc:AlternateContent xmlns:mc="http://schemas.openxmlformats.org/markup-compatibility/2006" xmlns:p14="http://schemas.microsoft.com/office/powerpoint/2010/main">
    <mc:Choice Requires="p14">
      <p:transition spd="slow" p14:dur="2000" advTm="129439"/>
    </mc:Choice>
    <mc:Fallback xmlns="">
      <p:transition spd="slow" advTm="129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3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6" presetClass="entr" presetSubtype="37" fill="hold" nodeType="withEffect">
                                  <p:stCondLst>
                                    <p:cond delay="300"/>
                                  </p:stCondLst>
                                  <p:childTnLst>
                                    <p:set>
                                      <p:cBhvr>
                                        <p:cTn id="12" dur="1" fill="hold">
                                          <p:stCondLst>
                                            <p:cond delay="0"/>
                                          </p:stCondLst>
                                        </p:cTn>
                                        <p:tgtEl>
                                          <p:spTgt spid="25"/>
                                        </p:tgtEl>
                                        <p:attrNameLst>
                                          <p:attrName>style.visibility</p:attrName>
                                        </p:attrNameLst>
                                      </p:cBhvr>
                                      <p:to>
                                        <p:strVal val="visible"/>
                                      </p:to>
                                    </p:set>
                                    <p:animEffect transition="in" filter="barn(outVertical)">
                                      <p:cBhvr>
                                        <p:cTn id="13" dur="500"/>
                                        <p:tgtEl>
                                          <p:spTgt spid="25"/>
                                        </p:tgtEl>
                                      </p:cBhvr>
                                    </p:animEffect>
                                  </p:childTnLst>
                                </p:cTn>
                              </p:par>
                            </p:childTnLst>
                          </p:cTn>
                        </p:par>
                        <p:par>
                          <p:cTn id="14" fill="hold">
                            <p:stCondLst>
                              <p:cond delay="800"/>
                            </p:stCondLst>
                            <p:childTnLst>
                              <p:par>
                                <p:cTn id="15" presetID="22" presetClass="entr" presetSubtype="1"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up)">
                                      <p:cBhvr>
                                        <p:cTn id="17" dur="500"/>
                                        <p:tgtEl>
                                          <p:spTgt spid="26"/>
                                        </p:tgtEl>
                                      </p:cBhvr>
                                    </p:animEffect>
                                  </p:childTnLst>
                                </p:cTn>
                              </p:par>
                              <p:par>
                                <p:cTn id="18" presetID="22" presetClass="entr" presetSubtype="1"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up)">
                                      <p:cBhvr>
                                        <p:cTn id="20" dur="500"/>
                                        <p:tgtEl>
                                          <p:spTgt spid="27"/>
                                        </p:tgtEl>
                                      </p:cBhvr>
                                    </p:animEffect>
                                  </p:childTnLst>
                                </p:cTn>
                              </p:par>
                              <p:par>
                                <p:cTn id="21" presetID="10" presetClass="entr" presetSubtype="0" fill="hold" grpId="0" nodeType="withEffect">
                                  <p:stCondLst>
                                    <p:cond delay="8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grpId="0" nodeType="withEffect">
                                  <p:stCondLst>
                                    <p:cond delay="80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up)">
                                      <p:cBhvr>
                                        <p:cTn id="31" dur="500"/>
                                        <p:tgtEl>
                                          <p:spTgt spid="56"/>
                                        </p:tgtEl>
                                      </p:cBhvr>
                                    </p:animEffect>
                                  </p:childTnLst>
                                </p:cTn>
                              </p:par>
                              <p:par>
                                <p:cTn id="32" presetID="16" presetClass="entr" presetSubtype="37" fill="hold" nodeType="withEffect">
                                  <p:stCondLst>
                                    <p:cond delay="400"/>
                                  </p:stCondLst>
                                  <p:childTnLst>
                                    <p:set>
                                      <p:cBhvr>
                                        <p:cTn id="33" dur="1" fill="hold">
                                          <p:stCondLst>
                                            <p:cond delay="0"/>
                                          </p:stCondLst>
                                        </p:cTn>
                                        <p:tgtEl>
                                          <p:spTgt spid="57"/>
                                        </p:tgtEl>
                                        <p:attrNameLst>
                                          <p:attrName>style.visibility</p:attrName>
                                        </p:attrNameLst>
                                      </p:cBhvr>
                                      <p:to>
                                        <p:strVal val="visible"/>
                                      </p:to>
                                    </p:set>
                                    <p:animEffect transition="in" filter="barn(outVertical)">
                                      <p:cBhvr>
                                        <p:cTn id="34" dur="500"/>
                                        <p:tgtEl>
                                          <p:spTgt spid="57"/>
                                        </p:tgtEl>
                                      </p:cBhvr>
                                    </p:animEffect>
                                  </p:childTnLst>
                                </p:cTn>
                              </p:par>
                              <p:par>
                                <p:cTn id="35" presetID="22" presetClass="entr" presetSubtype="1" fill="hold" nodeType="withEffect">
                                  <p:stCondLst>
                                    <p:cond delay="800"/>
                                  </p:stCondLst>
                                  <p:childTnLst>
                                    <p:set>
                                      <p:cBhvr>
                                        <p:cTn id="36" dur="1" fill="hold">
                                          <p:stCondLst>
                                            <p:cond delay="0"/>
                                          </p:stCondLst>
                                        </p:cTn>
                                        <p:tgtEl>
                                          <p:spTgt spid="58"/>
                                        </p:tgtEl>
                                        <p:attrNameLst>
                                          <p:attrName>style.visibility</p:attrName>
                                        </p:attrNameLst>
                                      </p:cBhvr>
                                      <p:to>
                                        <p:strVal val="visible"/>
                                      </p:to>
                                    </p:set>
                                    <p:animEffect transition="in" filter="wipe(up)">
                                      <p:cBhvr>
                                        <p:cTn id="37" dur="500"/>
                                        <p:tgtEl>
                                          <p:spTgt spid="58"/>
                                        </p:tgtEl>
                                      </p:cBhvr>
                                    </p:animEffect>
                                  </p:childTnLst>
                                </p:cTn>
                              </p:par>
                              <p:par>
                                <p:cTn id="38" presetID="22" presetClass="entr" presetSubtype="1" fill="hold" nodeType="withEffect">
                                  <p:stCondLst>
                                    <p:cond delay="800"/>
                                  </p:stCondLst>
                                  <p:childTnLst>
                                    <p:set>
                                      <p:cBhvr>
                                        <p:cTn id="39" dur="1" fill="hold">
                                          <p:stCondLst>
                                            <p:cond delay="0"/>
                                          </p:stCondLst>
                                        </p:cTn>
                                        <p:tgtEl>
                                          <p:spTgt spid="62"/>
                                        </p:tgtEl>
                                        <p:attrNameLst>
                                          <p:attrName>style.visibility</p:attrName>
                                        </p:attrNameLst>
                                      </p:cBhvr>
                                      <p:to>
                                        <p:strVal val="visible"/>
                                      </p:to>
                                    </p:set>
                                    <p:animEffect transition="in" filter="wipe(up)">
                                      <p:cBhvr>
                                        <p:cTn id="40" dur="500"/>
                                        <p:tgtEl>
                                          <p:spTgt spid="62"/>
                                        </p:tgtEl>
                                      </p:cBhvr>
                                    </p:animEffect>
                                  </p:childTnLst>
                                </p:cTn>
                              </p:par>
                              <p:par>
                                <p:cTn id="41" presetID="22" presetClass="entr" presetSubtype="1" fill="hold" nodeType="withEffect">
                                  <p:stCondLst>
                                    <p:cond delay="800"/>
                                  </p:stCondLst>
                                  <p:childTnLst>
                                    <p:set>
                                      <p:cBhvr>
                                        <p:cTn id="42" dur="1" fill="hold">
                                          <p:stCondLst>
                                            <p:cond delay="0"/>
                                          </p:stCondLst>
                                        </p:cTn>
                                        <p:tgtEl>
                                          <p:spTgt spid="59"/>
                                        </p:tgtEl>
                                        <p:attrNameLst>
                                          <p:attrName>style.visibility</p:attrName>
                                        </p:attrNameLst>
                                      </p:cBhvr>
                                      <p:to>
                                        <p:strVal val="visible"/>
                                      </p:to>
                                    </p:set>
                                    <p:animEffect transition="in" filter="wipe(up)">
                                      <p:cBhvr>
                                        <p:cTn id="43" dur="500"/>
                                        <p:tgtEl>
                                          <p:spTgt spid="59"/>
                                        </p:tgtEl>
                                      </p:cBhvr>
                                    </p:animEffect>
                                  </p:childTnLst>
                                </p:cTn>
                              </p:par>
                              <p:par>
                                <p:cTn id="44" presetID="10" presetClass="entr" presetSubtype="0" fill="hold" grpId="0" nodeType="withEffect">
                                  <p:stCondLst>
                                    <p:cond delay="130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childTnLst>
                                </p:cTn>
                              </p:par>
                            </p:childTnLst>
                          </p:cTn>
                        </p:par>
                        <p:par>
                          <p:cTn id="47" fill="hold">
                            <p:stCondLst>
                              <p:cond delay="180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childTnLst>
                          </p:cTn>
                        </p:par>
                        <p:par>
                          <p:cTn id="51" fill="hold">
                            <p:stCondLst>
                              <p:cond delay="2300"/>
                            </p:stCondLst>
                            <p:childTnLst>
                              <p:par>
                                <p:cTn id="52" presetID="10"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nodeType="clickEffect">
                                  <p:stCondLst>
                                    <p:cond delay="0"/>
                                  </p:stCondLst>
                                  <p:childTnLst>
                                    <p:set>
                                      <p:cBhvr>
                                        <p:cTn id="58" dur="1" fill="hold">
                                          <p:stCondLst>
                                            <p:cond delay="0"/>
                                          </p:stCondLst>
                                        </p:cTn>
                                        <p:tgtEl>
                                          <p:spTgt spid="67"/>
                                        </p:tgtEl>
                                        <p:attrNameLst>
                                          <p:attrName>style.visibility</p:attrName>
                                        </p:attrNameLst>
                                      </p:cBhvr>
                                      <p:to>
                                        <p:strVal val="visible"/>
                                      </p:to>
                                    </p:set>
                                    <p:animEffect transition="in" filter="wipe(up)">
                                      <p:cBhvr>
                                        <p:cTn id="59" dur="500"/>
                                        <p:tgtEl>
                                          <p:spTgt spid="67"/>
                                        </p:tgtEl>
                                      </p:cBhvr>
                                    </p:animEffect>
                                  </p:childTnLst>
                                </p:cTn>
                              </p:par>
                              <p:par>
                                <p:cTn id="60" presetID="16" presetClass="entr" presetSubtype="37" fill="hold" nodeType="withEffect">
                                  <p:stCondLst>
                                    <p:cond delay="400"/>
                                  </p:stCondLst>
                                  <p:childTnLst>
                                    <p:set>
                                      <p:cBhvr>
                                        <p:cTn id="61" dur="1" fill="hold">
                                          <p:stCondLst>
                                            <p:cond delay="0"/>
                                          </p:stCondLst>
                                        </p:cTn>
                                        <p:tgtEl>
                                          <p:spTgt spid="68"/>
                                        </p:tgtEl>
                                        <p:attrNameLst>
                                          <p:attrName>style.visibility</p:attrName>
                                        </p:attrNameLst>
                                      </p:cBhvr>
                                      <p:to>
                                        <p:strVal val="visible"/>
                                      </p:to>
                                    </p:set>
                                    <p:animEffect transition="in" filter="barn(outVertical)">
                                      <p:cBhvr>
                                        <p:cTn id="62" dur="500"/>
                                        <p:tgtEl>
                                          <p:spTgt spid="68"/>
                                        </p:tgtEl>
                                      </p:cBhvr>
                                    </p:animEffect>
                                  </p:childTnLst>
                                </p:cTn>
                              </p:par>
                              <p:par>
                                <p:cTn id="63" presetID="22" presetClass="entr" presetSubtype="1" fill="hold" nodeType="withEffect">
                                  <p:stCondLst>
                                    <p:cond delay="800"/>
                                  </p:stCondLst>
                                  <p:childTnLst>
                                    <p:set>
                                      <p:cBhvr>
                                        <p:cTn id="64" dur="1" fill="hold">
                                          <p:stCondLst>
                                            <p:cond delay="0"/>
                                          </p:stCondLst>
                                        </p:cTn>
                                        <p:tgtEl>
                                          <p:spTgt spid="69"/>
                                        </p:tgtEl>
                                        <p:attrNameLst>
                                          <p:attrName>style.visibility</p:attrName>
                                        </p:attrNameLst>
                                      </p:cBhvr>
                                      <p:to>
                                        <p:strVal val="visible"/>
                                      </p:to>
                                    </p:set>
                                    <p:animEffect transition="in" filter="wipe(up)">
                                      <p:cBhvr>
                                        <p:cTn id="65" dur="500"/>
                                        <p:tgtEl>
                                          <p:spTgt spid="69"/>
                                        </p:tgtEl>
                                      </p:cBhvr>
                                    </p:animEffect>
                                  </p:childTnLst>
                                </p:cTn>
                              </p:par>
                              <p:par>
                                <p:cTn id="66" presetID="22" presetClass="entr" presetSubtype="1" fill="hold" nodeType="withEffect">
                                  <p:stCondLst>
                                    <p:cond delay="800"/>
                                  </p:stCondLst>
                                  <p:childTnLst>
                                    <p:set>
                                      <p:cBhvr>
                                        <p:cTn id="67" dur="1" fill="hold">
                                          <p:stCondLst>
                                            <p:cond delay="0"/>
                                          </p:stCondLst>
                                        </p:cTn>
                                        <p:tgtEl>
                                          <p:spTgt spid="71"/>
                                        </p:tgtEl>
                                        <p:attrNameLst>
                                          <p:attrName>style.visibility</p:attrName>
                                        </p:attrNameLst>
                                      </p:cBhvr>
                                      <p:to>
                                        <p:strVal val="visible"/>
                                      </p:to>
                                    </p:set>
                                    <p:animEffect transition="in" filter="wipe(up)">
                                      <p:cBhvr>
                                        <p:cTn id="68" dur="500"/>
                                        <p:tgtEl>
                                          <p:spTgt spid="71"/>
                                        </p:tgtEl>
                                      </p:cBhvr>
                                    </p:animEffect>
                                  </p:childTnLst>
                                </p:cTn>
                              </p:par>
                              <p:par>
                                <p:cTn id="69" presetID="22" presetClass="entr" presetSubtype="1" fill="hold" nodeType="withEffect">
                                  <p:stCondLst>
                                    <p:cond delay="800"/>
                                  </p:stCondLst>
                                  <p:childTnLst>
                                    <p:set>
                                      <p:cBhvr>
                                        <p:cTn id="70" dur="1" fill="hold">
                                          <p:stCondLst>
                                            <p:cond delay="0"/>
                                          </p:stCondLst>
                                        </p:cTn>
                                        <p:tgtEl>
                                          <p:spTgt spid="70"/>
                                        </p:tgtEl>
                                        <p:attrNameLst>
                                          <p:attrName>style.visibility</p:attrName>
                                        </p:attrNameLst>
                                      </p:cBhvr>
                                      <p:to>
                                        <p:strVal val="visible"/>
                                      </p:to>
                                    </p:set>
                                    <p:animEffect transition="in" filter="wipe(up)">
                                      <p:cBhvr>
                                        <p:cTn id="71" dur="500"/>
                                        <p:tgtEl>
                                          <p:spTgt spid="70"/>
                                        </p:tgtEl>
                                      </p:cBhvr>
                                    </p:animEffect>
                                  </p:childTnLst>
                                </p:cTn>
                              </p:par>
                              <p:par>
                                <p:cTn id="72" presetID="10" presetClass="entr" presetSubtype="0" fill="hold" grpId="0" nodeType="withEffect">
                                  <p:stCondLst>
                                    <p:cond delay="130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childTnLst>
                          </p:cTn>
                        </p:par>
                        <p:par>
                          <p:cTn id="75" fill="hold">
                            <p:stCondLst>
                              <p:cond delay="1800"/>
                            </p:stCondLst>
                            <p:childTnLst>
                              <p:par>
                                <p:cTn id="76" presetID="10" presetClass="entr" presetSubtype="0" fill="hold" grpId="0" nodeType="after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2300"/>
                            </p:stCondLst>
                            <p:childTnLst>
                              <p:par>
                                <p:cTn id="80" presetID="10" presetClass="entr" presetSubtype="0"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nodeType="click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wipe(up)">
                                      <p:cBhvr>
                                        <p:cTn id="87" dur="500"/>
                                        <p:tgtEl>
                                          <p:spTgt spid="28"/>
                                        </p:tgtEl>
                                      </p:cBhvr>
                                    </p:animEffect>
                                  </p:childTnLst>
                                </p:cTn>
                              </p:par>
                              <p:par>
                                <p:cTn id="88" presetID="16" presetClass="entr" presetSubtype="37" fill="hold" nodeType="withEffect">
                                  <p:stCondLst>
                                    <p:cond delay="500"/>
                                  </p:stCondLst>
                                  <p:childTnLst>
                                    <p:set>
                                      <p:cBhvr>
                                        <p:cTn id="89" dur="1" fill="hold">
                                          <p:stCondLst>
                                            <p:cond delay="0"/>
                                          </p:stCondLst>
                                        </p:cTn>
                                        <p:tgtEl>
                                          <p:spTgt spid="48"/>
                                        </p:tgtEl>
                                        <p:attrNameLst>
                                          <p:attrName>style.visibility</p:attrName>
                                        </p:attrNameLst>
                                      </p:cBhvr>
                                      <p:to>
                                        <p:strVal val="visible"/>
                                      </p:to>
                                    </p:set>
                                    <p:animEffect transition="in" filter="barn(outVertical)">
                                      <p:cBhvr>
                                        <p:cTn id="90" dur="500"/>
                                        <p:tgtEl>
                                          <p:spTgt spid="48"/>
                                        </p:tgtEl>
                                      </p:cBhvr>
                                    </p:animEffect>
                                  </p:childTnLst>
                                </p:cTn>
                              </p:par>
                              <p:par>
                                <p:cTn id="91" presetID="22" presetClass="entr" presetSubtype="1" fill="hold" nodeType="withEffect">
                                  <p:stCondLst>
                                    <p:cond delay="1000"/>
                                  </p:stCondLst>
                                  <p:childTnLst>
                                    <p:set>
                                      <p:cBhvr>
                                        <p:cTn id="92" dur="1" fill="hold">
                                          <p:stCondLst>
                                            <p:cond delay="0"/>
                                          </p:stCondLst>
                                        </p:cTn>
                                        <p:tgtEl>
                                          <p:spTgt spid="49"/>
                                        </p:tgtEl>
                                        <p:attrNameLst>
                                          <p:attrName>style.visibility</p:attrName>
                                        </p:attrNameLst>
                                      </p:cBhvr>
                                      <p:to>
                                        <p:strVal val="visible"/>
                                      </p:to>
                                    </p:set>
                                    <p:animEffect transition="in" filter="wipe(up)">
                                      <p:cBhvr>
                                        <p:cTn id="93" dur="500"/>
                                        <p:tgtEl>
                                          <p:spTgt spid="49"/>
                                        </p:tgtEl>
                                      </p:cBhvr>
                                    </p:animEffect>
                                  </p:childTnLst>
                                </p:cTn>
                              </p:par>
                              <p:par>
                                <p:cTn id="94" presetID="22" presetClass="entr" presetSubtype="1" fill="hold" nodeType="withEffect">
                                  <p:stCondLst>
                                    <p:cond delay="1000"/>
                                  </p:stCondLst>
                                  <p:childTnLst>
                                    <p:set>
                                      <p:cBhvr>
                                        <p:cTn id="95" dur="1" fill="hold">
                                          <p:stCondLst>
                                            <p:cond delay="0"/>
                                          </p:stCondLst>
                                        </p:cTn>
                                        <p:tgtEl>
                                          <p:spTgt spid="54"/>
                                        </p:tgtEl>
                                        <p:attrNameLst>
                                          <p:attrName>style.visibility</p:attrName>
                                        </p:attrNameLst>
                                      </p:cBhvr>
                                      <p:to>
                                        <p:strVal val="visible"/>
                                      </p:to>
                                    </p:set>
                                    <p:animEffect transition="in" filter="wipe(up)">
                                      <p:cBhvr>
                                        <p:cTn id="96" dur="500"/>
                                        <p:tgtEl>
                                          <p:spTgt spid="54"/>
                                        </p:tgtEl>
                                      </p:cBhvr>
                                    </p:animEffect>
                                  </p:childTnLst>
                                </p:cTn>
                              </p:par>
                              <p:par>
                                <p:cTn id="97" presetID="22" presetClass="entr" presetSubtype="1" fill="hold" nodeType="withEffect">
                                  <p:stCondLst>
                                    <p:cond delay="1000"/>
                                  </p:stCondLst>
                                  <p:childTnLst>
                                    <p:set>
                                      <p:cBhvr>
                                        <p:cTn id="98" dur="1" fill="hold">
                                          <p:stCondLst>
                                            <p:cond delay="0"/>
                                          </p:stCondLst>
                                        </p:cTn>
                                        <p:tgtEl>
                                          <p:spTgt spid="53"/>
                                        </p:tgtEl>
                                        <p:attrNameLst>
                                          <p:attrName>style.visibility</p:attrName>
                                        </p:attrNameLst>
                                      </p:cBhvr>
                                      <p:to>
                                        <p:strVal val="visible"/>
                                      </p:to>
                                    </p:set>
                                    <p:animEffect transition="in" filter="wipe(up)">
                                      <p:cBhvr>
                                        <p:cTn id="99" dur="500"/>
                                        <p:tgtEl>
                                          <p:spTgt spid="53"/>
                                        </p:tgtEl>
                                      </p:cBhvr>
                                    </p:animEffect>
                                  </p:childTnLst>
                                </p:cTn>
                              </p:par>
                              <p:par>
                                <p:cTn id="100" presetID="22" presetClass="entr" presetSubtype="1" fill="hold" nodeType="withEffect">
                                  <p:stCondLst>
                                    <p:cond delay="1000"/>
                                  </p:stCondLst>
                                  <p:childTnLst>
                                    <p:set>
                                      <p:cBhvr>
                                        <p:cTn id="101" dur="1" fill="hold">
                                          <p:stCondLst>
                                            <p:cond delay="0"/>
                                          </p:stCondLst>
                                        </p:cTn>
                                        <p:tgtEl>
                                          <p:spTgt spid="50"/>
                                        </p:tgtEl>
                                        <p:attrNameLst>
                                          <p:attrName>style.visibility</p:attrName>
                                        </p:attrNameLst>
                                      </p:cBhvr>
                                      <p:to>
                                        <p:strVal val="visible"/>
                                      </p:to>
                                    </p:set>
                                    <p:animEffect transition="in" filter="wipe(up)">
                                      <p:cBhvr>
                                        <p:cTn id="102" dur="500"/>
                                        <p:tgtEl>
                                          <p:spTgt spid="50"/>
                                        </p:tgtEl>
                                      </p:cBhvr>
                                    </p:animEffect>
                                  </p:childTnLst>
                                </p:cTn>
                              </p:par>
                              <p:par>
                                <p:cTn id="103" presetID="10" presetClass="entr" presetSubtype="0" fill="hold" grpId="0" nodeType="withEffect">
                                  <p:stCondLst>
                                    <p:cond delay="140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500"/>
                                        <p:tgtEl>
                                          <p:spTgt spid="42"/>
                                        </p:tgtEl>
                                      </p:cBhvr>
                                    </p:animEffect>
                                  </p:childTnLst>
                                </p:cTn>
                              </p:par>
                            </p:childTnLst>
                          </p:cTn>
                        </p:par>
                        <p:par>
                          <p:cTn id="106" fill="hold">
                            <p:stCondLst>
                              <p:cond delay="1900"/>
                            </p:stCondLst>
                            <p:childTnLst>
                              <p:par>
                                <p:cTn id="107" presetID="10" presetClass="entr" presetSubtype="0" fill="hold" grpId="0" nodeType="after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fade">
                                      <p:cBhvr>
                                        <p:cTn id="109" dur="500"/>
                                        <p:tgtEl>
                                          <p:spTgt spid="43"/>
                                        </p:tgtEl>
                                      </p:cBhvr>
                                    </p:animEffect>
                                  </p:childTnLst>
                                </p:cTn>
                              </p:par>
                            </p:childTnLst>
                          </p:cTn>
                        </p:par>
                        <p:par>
                          <p:cTn id="110" fill="hold">
                            <p:stCondLst>
                              <p:cond delay="2400"/>
                            </p:stCondLst>
                            <p:childTnLst>
                              <p:par>
                                <p:cTn id="111" presetID="10" presetClass="entr" presetSubtype="0" fill="hold" grpId="0" nodeType="after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fade">
                                      <p:cBhvr>
                                        <p:cTn id="113" dur="500"/>
                                        <p:tgtEl>
                                          <p:spTgt spid="44"/>
                                        </p:tgtEl>
                                      </p:cBhvr>
                                    </p:animEffect>
                                  </p:childTnLst>
                                </p:cTn>
                              </p:par>
                            </p:childTnLst>
                          </p:cTn>
                        </p:par>
                        <p:par>
                          <p:cTn id="114" fill="hold">
                            <p:stCondLst>
                              <p:cond delay="2900"/>
                            </p:stCondLst>
                            <p:childTnLst>
                              <p:par>
                                <p:cTn id="115" presetID="10" presetClass="entr" presetSubtype="0" fill="hold" grpId="0" nodeType="afterEffect">
                                  <p:stCondLst>
                                    <p:cond delay="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500"/>
                                        <p:tgtEl>
                                          <p:spTgt spid="45"/>
                                        </p:tgtEl>
                                      </p:cBhvr>
                                    </p:animEffect>
                                  </p:childTnLst>
                                </p:cTn>
                              </p:par>
                            </p:childTnLst>
                          </p:cTn>
                        </p:par>
                        <p:par>
                          <p:cTn id="118" fill="hold">
                            <p:stCondLst>
                              <p:cond delay="3400"/>
                            </p:stCondLst>
                            <p:childTnLst>
                              <p:par>
                                <p:cTn id="119" presetID="10" presetClass="entr" presetSubtype="0" fill="hold" grpId="0" nodeType="afterEffect">
                                  <p:stCondLst>
                                    <p:cond delay="0"/>
                                  </p:stCondLst>
                                  <p:childTnLst>
                                    <p:set>
                                      <p:cBhvr>
                                        <p:cTn id="120" dur="1" fill="hold">
                                          <p:stCondLst>
                                            <p:cond delay="0"/>
                                          </p:stCondLst>
                                        </p:cTn>
                                        <p:tgtEl>
                                          <p:spTgt spid="7184"/>
                                        </p:tgtEl>
                                        <p:attrNameLst>
                                          <p:attrName>style.visibility</p:attrName>
                                        </p:attrNameLst>
                                      </p:cBhvr>
                                      <p:to>
                                        <p:strVal val="visible"/>
                                      </p:to>
                                    </p:set>
                                    <p:animEffect transition="in" filter="fade">
                                      <p:cBhvr>
                                        <p:cTn id="121" dur="500"/>
                                        <p:tgtEl>
                                          <p:spTgt spid="7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0" grpId="0" animBg="1"/>
      <p:bldP spid="32"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718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032558B-5550-5144-8B71-964A37E535D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41</a:t>
            </a:fld>
            <a:endParaRPr lang="en-US" dirty="0"/>
          </a:p>
        </p:txBody>
      </p:sp>
      <p:sp>
        <p:nvSpPr>
          <p:cNvPr id="11" name="Rectangle 10">
            <a:extLst>
              <a:ext uri="{FF2B5EF4-FFF2-40B4-BE49-F238E27FC236}">
                <a16:creationId xmlns:a16="http://schemas.microsoft.com/office/drawing/2014/main" id="{3930009E-6369-43D9-4C71-C4A1E70A4158}"/>
              </a:ext>
            </a:extLst>
          </p:cNvPr>
          <p:cNvSpPr/>
          <p:nvPr/>
        </p:nvSpPr>
        <p:spPr>
          <a:xfrm>
            <a:off x="728662" y="192630"/>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Title 1">
            <a:extLst>
              <a:ext uri="{FF2B5EF4-FFF2-40B4-BE49-F238E27FC236}">
                <a16:creationId xmlns:a16="http://schemas.microsoft.com/office/drawing/2014/main" id="{131A7C5A-E87D-051F-6894-AA4140A84E12}"/>
              </a:ext>
            </a:extLst>
          </p:cNvPr>
          <p:cNvSpPr>
            <a:spLocks noGrp="1"/>
          </p:cNvSpPr>
          <p:nvPr>
            <p:ph type="title"/>
          </p:nvPr>
        </p:nvSpPr>
        <p:spPr>
          <a:xfrm>
            <a:off x="1016000" y="116632"/>
            <a:ext cx="11176000" cy="1444625"/>
          </a:xfrm>
        </p:spPr>
        <p:txBody>
          <a:bodyPr/>
          <a:lstStyle/>
          <a:p>
            <a:pPr algn="ctr"/>
            <a:r>
              <a:rPr lang="en-US" dirty="0"/>
              <a:t>The Conceptual Framework: Recognition, Measurement, and Disclosure Concepts</a:t>
            </a:r>
          </a:p>
        </p:txBody>
      </p:sp>
      <p:sp>
        <p:nvSpPr>
          <p:cNvPr id="13" name="Rectangle 1027">
            <a:extLst>
              <a:ext uri="{FF2B5EF4-FFF2-40B4-BE49-F238E27FC236}">
                <a16:creationId xmlns:a16="http://schemas.microsoft.com/office/drawing/2014/main" id="{C027AA87-E184-B41E-E7B8-FFE346FF70F1}"/>
              </a:ext>
            </a:extLst>
          </p:cNvPr>
          <p:cNvSpPr>
            <a:spLocks noChangeArrowheads="1"/>
          </p:cNvSpPr>
          <p:nvPr/>
        </p:nvSpPr>
        <p:spPr bwMode="auto">
          <a:xfrm>
            <a:off x="5211068" y="3225427"/>
            <a:ext cx="2133600" cy="914400"/>
          </a:xfrm>
          <a:prstGeom prst="rect">
            <a:avLst/>
          </a:prstGeom>
          <a:solidFill>
            <a:srgbClr val="FFFAB0"/>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Elements</a:t>
            </a:r>
          </a:p>
        </p:txBody>
      </p:sp>
      <p:sp>
        <p:nvSpPr>
          <p:cNvPr id="14" name="Rectangle 1028">
            <a:extLst>
              <a:ext uri="{FF2B5EF4-FFF2-40B4-BE49-F238E27FC236}">
                <a16:creationId xmlns:a16="http://schemas.microsoft.com/office/drawing/2014/main" id="{0337AB8A-3159-5C12-C821-1D70CC381B43}"/>
              </a:ext>
            </a:extLst>
          </p:cNvPr>
          <p:cNvSpPr>
            <a:spLocks noChangeArrowheads="1"/>
          </p:cNvSpPr>
          <p:nvPr/>
        </p:nvSpPr>
        <p:spPr bwMode="auto">
          <a:xfrm>
            <a:off x="8182869" y="3187327"/>
            <a:ext cx="2233613" cy="990600"/>
          </a:xfrm>
          <a:prstGeom prst="rect">
            <a:avLst/>
          </a:prstGeom>
          <a:solidFill>
            <a:srgbClr val="D0CB9F"/>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lnSpc>
                <a:spcPct val="90000"/>
              </a:lnSpc>
              <a:spcBef>
                <a:spcPct val="0"/>
              </a:spcBef>
              <a:spcAft>
                <a:spcPct val="0"/>
              </a:spcAft>
              <a:defRPr/>
            </a:pPr>
            <a:r>
              <a:rPr lang="en-US" altLang="en-US" sz="2200" b="1" kern="0" dirty="0">
                <a:solidFill>
                  <a:srgbClr val="000000"/>
                </a:solidFill>
                <a:latin typeface="+mj-lt"/>
              </a:rPr>
              <a:t>Recognition and</a:t>
            </a:r>
            <a:br>
              <a:rPr lang="en-US" altLang="en-US" sz="2200" b="1" kern="0" dirty="0">
                <a:solidFill>
                  <a:srgbClr val="000000"/>
                </a:solidFill>
                <a:latin typeface="+mj-lt"/>
              </a:rPr>
            </a:br>
            <a:r>
              <a:rPr lang="en-US" altLang="en-US" sz="2200" b="1" kern="0" dirty="0">
                <a:solidFill>
                  <a:srgbClr val="000000"/>
                </a:solidFill>
                <a:latin typeface="+mj-lt"/>
              </a:rPr>
              <a:t>Measurement</a:t>
            </a:r>
            <a:br>
              <a:rPr lang="en-US" altLang="en-US" sz="2200" b="1" kern="0" dirty="0">
                <a:solidFill>
                  <a:srgbClr val="000000"/>
                </a:solidFill>
                <a:latin typeface="+mj-lt"/>
              </a:rPr>
            </a:br>
            <a:r>
              <a:rPr lang="en-US" altLang="en-US" sz="2200" b="1" kern="0" dirty="0">
                <a:solidFill>
                  <a:srgbClr val="000000"/>
                </a:solidFill>
                <a:latin typeface="+mj-lt"/>
              </a:rPr>
              <a:t>Concepts</a:t>
            </a:r>
            <a:endParaRPr lang="en-US" altLang="en-US" sz="2400" kern="0" dirty="0">
              <a:solidFill>
                <a:srgbClr val="000000"/>
              </a:solidFill>
              <a:latin typeface="+mj-lt"/>
            </a:endParaRPr>
          </a:p>
        </p:txBody>
      </p:sp>
      <p:sp>
        <p:nvSpPr>
          <p:cNvPr id="15" name="Rectangle 1029">
            <a:extLst>
              <a:ext uri="{FF2B5EF4-FFF2-40B4-BE49-F238E27FC236}">
                <a16:creationId xmlns:a16="http://schemas.microsoft.com/office/drawing/2014/main" id="{94237E66-5455-3072-32A1-568B5E07069E}"/>
              </a:ext>
            </a:extLst>
          </p:cNvPr>
          <p:cNvSpPr>
            <a:spLocks noChangeArrowheads="1"/>
          </p:cNvSpPr>
          <p:nvPr/>
        </p:nvSpPr>
        <p:spPr bwMode="auto">
          <a:xfrm>
            <a:off x="2429768" y="5320927"/>
            <a:ext cx="1828800" cy="495300"/>
          </a:xfrm>
          <a:prstGeom prst="rect">
            <a:avLst/>
          </a:prstGeom>
          <a:solidFill>
            <a:srgbClr val="D5BBD9"/>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Constraints</a:t>
            </a:r>
          </a:p>
        </p:txBody>
      </p:sp>
      <p:cxnSp>
        <p:nvCxnSpPr>
          <p:cNvPr id="16" name="AutoShape 1030">
            <a:extLst>
              <a:ext uri="{FF2B5EF4-FFF2-40B4-BE49-F238E27FC236}">
                <a16:creationId xmlns:a16="http://schemas.microsoft.com/office/drawing/2014/main" id="{4594C187-CDE6-2A59-332B-FD2285681E6E}"/>
              </a:ext>
            </a:extLst>
          </p:cNvPr>
          <p:cNvCxnSpPr>
            <a:cxnSpLocks noChangeShapeType="1"/>
            <a:endCxn id="13" idx="0"/>
          </p:cNvCxnSpPr>
          <p:nvPr/>
        </p:nvCxnSpPr>
        <p:spPr bwMode="auto">
          <a:xfrm>
            <a:off x="6277868" y="2555503"/>
            <a:ext cx="0" cy="65563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031">
            <a:extLst>
              <a:ext uri="{FF2B5EF4-FFF2-40B4-BE49-F238E27FC236}">
                <a16:creationId xmlns:a16="http://schemas.microsoft.com/office/drawing/2014/main" id="{44383BF0-90F1-CA3C-811B-D1F2F6AF632D}"/>
              </a:ext>
            </a:extLst>
          </p:cNvPr>
          <p:cNvCxnSpPr>
            <a:cxnSpLocks noChangeShapeType="1"/>
            <a:stCxn id="21" idx="3"/>
            <a:endCxn id="13" idx="1"/>
          </p:cNvCxnSpPr>
          <p:nvPr/>
        </p:nvCxnSpPr>
        <p:spPr bwMode="auto">
          <a:xfrm>
            <a:off x="4334768" y="3682627"/>
            <a:ext cx="8763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1032">
            <a:extLst>
              <a:ext uri="{FF2B5EF4-FFF2-40B4-BE49-F238E27FC236}">
                <a16:creationId xmlns:a16="http://schemas.microsoft.com/office/drawing/2014/main" id="{4320F073-C43D-C22C-D731-9BBF0D1809ED}"/>
              </a:ext>
            </a:extLst>
          </p:cNvPr>
          <p:cNvCxnSpPr>
            <a:cxnSpLocks noChangeShapeType="1"/>
            <a:stCxn id="14" idx="1"/>
            <a:endCxn id="13" idx="3"/>
          </p:cNvCxnSpPr>
          <p:nvPr/>
        </p:nvCxnSpPr>
        <p:spPr bwMode="auto">
          <a:xfrm flipH="1">
            <a:off x="7344668" y="3682627"/>
            <a:ext cx="8382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33">
            <a:extLst>
              <a:ext uri="{FF2B5EF4-FFF2-40B4-BE49-F238E27FC236}">
                <a16:creationId xmlns:a16="http://schemas.microsoft.com/office/drawing/2014/main" id="{FE49D93B-21F4-514B-C0D8-6426F934D9D7}"/>
              </a:ext>
            </a:extLst>
          </p:cNvPr>
          <p:cNvCxnSpPr>
            <a:cxnSpLocks noChangeShapeType="1"/>
            <a:stCxn id="14" idx="2"/>
            <a:endCxn id="22" idx="3"/>
          </p:cNvCxnSpPr>
          <p:nvPr/>
        </p:nvCxnSpPr>
        <p:spPr bwMode="auto">
          <a:xfrm rot="5400000">
            <a:off x="7712572" y="3810025"/>
            <a:ext cx="1219200" cy="1955007"/>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036">
            <a:extLst>
              <a:ext uri="{FF2B5EF4-FFF2-40B4-BE49-F238E27FC236}">
                <a16:creationId xmlns:a16="http://schemas.microsoft.com/office/drawing/2014/main" id="{7E908A38-A501-FD86-178F-31ADDE08C9F3}"/>
              </a:ext>
            </a:extLst>
          </p:cNvPr>
          <p:cNvCxnSpPr>
            <a:cxnSpLocks noChangeShapeType="1"/>
          </p:cNvCxnSpPr>
          <p:nvPr/>
        </p:nvCxnSpPr>
        <p:spPr bwMode="auto">
          <a:xfrm>
            <a:off x="3037508" y="4135065"/>
            <a:ext cx="0" cy="1152525"/>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Rectangle 1037">
            <a:extLst>
              <a:ext uri="{FF2B5EF4-FFF2-40B4-BE49-F238E27FC236}">
                <a16:creationId xmlns:a16="http://schemas.microsoft.com/office/drawing/2014/main" id="{3EAB8E38-9B36-DBFA-F6F7-18D0C7AE3747}"/>
              </a:ext>
            </a:extLst>
          </p:cNvPr>
          <p:cNvSpPr>
            <a:spLocks noChangeArrowheads="1"/>
          </p:cNvSpPr>
          <p:nvPr/>
        </p:nvSpPr>
        <p:spPr bwMode="auto">
          <a:xfrm>
            <a:off x="2429768" y="3244477"/>
            <a:ext cx="1905000" cy="876300"/>
          </a:xfrm>
          <a:prstGeom prst="rect">
            <a:avLst/>
          </a:prstGeom>
          <a:solidFill>
            <a:srgbClr val="FCD0B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40000"/>
              </a:spcBef>
              <a:spcAft>
                <a:spcPct val="0"/>
              </a:spcAft>
              <a:defRPr/>
            </a:pPr>
            <a:r>
              <a:rPr lang="en-US" altLang="en-US" sz="2200" b="1" kern="0" dirty="0">
                <a:solidFill>
                  <a:srgbClr val="000000"/>
                </a:solidFill>
                <a:latin typeface="+mj-lt"/>
              </a:rPr>
              <a:t>Qualitative</a:t>
            </a:r>
            <a:br>
              <a:rPr lang="en-US" altLang="en-US" sz="2200" b="1" kern="0" dirty="0">
                <a:solidFill>
                  <a:srgbClr val="000000"/>
                </a:solidFill>
                <a:latin typeface="+mj-lt"/>
              </a:rPr>
            </a:br>
            <a:r>
              <a:rPr lang="en-US" altLang="en-US" sz="2200" b="1" kern="0" dirty="0">
                <a:solidFill>
                  <a:srgbClr val="000000"/>
                </a:solidFill>
                <a:latin typeface="+mj-lt"/>
              </a:rPr>
              <a:t>Characteristics</a:t>
            </a:r>
            <a:endParaRPr lang="en-US" altLang="en-US" sz="2400" kern="0" dirty="0">
              <a:solidFill>
                <a:srgbClr val="000000"/>
              </a:solidFill>
              <a:latin typeface="+mj-lt"/>
            </a:endParaRPr>
          </a:p>
        </p:txBody>
      </p:sp>
      <p:sp>
        <p:nvSpPr>
          <p:cNvPr id="22" name="Rectangle 1038">
            <a:extLst>
              <a:ext uri="{FF2B5EF4-FFF2-40B4-BE49-F238E27FC236}">
                <a16:creationId xmlns:a16="http://schemas.microsoft.com/office/drawing/2014/main" id="{E1FF06B9-872D-C94F-3099-C950FC3FDCFE}"/>
              </a:ext>
            </a:extLst>
          </p:cNvPr>
          <p:cNvSpPr>
            <a:spLocks noChangeArrowheads="1"/>
          </p:cNvSpPr>
          <p:nvPr/>
        </p:nvSpPr>
        <p:spPr bwMode="auto">
          <a:xfrm>
            <a:off x="5211068" y="4939927"/>
            <a:ext cx="2133600" cy="914400"/>
          </a:xfrm>
          <a:prstGeom prst="rect">
            <a:avLst/>
          </a:prstGeom>
          <a:solidFill>
            <a:srgbClr val="E7D1B1"/>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Financial</a:t>
            </a:r>
            <a:br>
              <a:rPr lang="en-US" altLang="en-US" sz="2400" b="1" kern="0" dirty="0">
                <a:solidFill>
                  <a:srgbClr val="000000"/>
                </a:solidFill>
                <a:latin typeface="+mj-lt"/>
              </a:rPr>
            </a:br>
            <a:r>
              <a:rPr lang="en-US" altLang="en-US" sz="2400" b="1" kern="0" dirty="0">
                <a:solidFill>
                  <a:srgbClr val="000000"/>
                </a:solidFill>
                <a:latin typeface="+mj-lt"/>
              </a:rPr>
              <a:t>Statements</a:t>
            </a:r>
          </a:p>
        </p:txBody>
      </p:sp>
      <p:cxnSp>
        <p:nvCxnSpPr>
          <p:cNvPr id="23" name="AutoShape 1039">
            <a:extLst>
              <a:ext uri="{FF2B5EF4-FFF2-40B4-BE49-F238E27FC236}">
                <a16:creationId xmlns:a16="http://schemas.microsoft.com/office/drawing/2014/main" id="{C03A1C41-9CB9-10FF-8C5B-AECB1455C01E}"/>
              </a:ext>
            </a:extLst>
          </p:cNvPr>
          <p:cNvCxnSpPr>
            <a:cxnSpLocks noChangeShapeType="1"/>
          </p:cNvCxnSpPr>
          <p:nvPr/>
        </p:nvCxnSpPr>
        <p:spPr bwMode="auto">
          <a:xfrm rot="16200000" flipH="1">
            <a:off x="3896619" y="3754065"/>
            <a:ext cx="976313" cy="1700213"/>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AutoShape 1040">
            <a:extLst>
              <a:ext uri="{FF2B5EF4-FFF2-40B4-BE49-F238E27FC236}">
                <a16:creationId xmlns:a16="http://schemas.microsoft.com/office/drawing/2014/main" id="{96A8B1A6-9975-31B2-C3FA-4DE70BF1AFFA}"/>
              </a:ext>
            </a:extLst>
          </p:cNvPr>
          <p:cNvCxnSpPr>
            <a:cxnSpLocks noChangeShapeType="1"/>
            <a:stCxn id="15" idx="3"/>
          </p:cNvCxnSpPr>
          <p:nvPr/>
        </p:nvCxnSpPr>
        <p:spPr bwMode="auto">
          <a:xfrm>
            <a:off x="4258569" y="5568578"/>
            <a:ext cx="962025" cy="158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Rectangle 1027">
            <a:extLst>
              <a:ext uri="{FF2B5EF4-FFF2-40B4-BE49-F238E27FC236}">
                <a16:creationId xmlns:a16="http://schemas.microsoft.com/office/drawing/2014/main" id="{B9C00767-1CF0-FCCF-F1FD-DAE8298A3EBF}"/>
              </a:ext>
            </a:extLst>
          </p:cNvPr>
          <p:cNvSpPr>
            <a:spLocks noChangeArrowheads="1"/>
          </p:cNvSpPr>
          <p:nvPr/>
        </p:nvSpPr>
        <p:spPr bwMode="auto">
          <a:xfrm>
            <a:off x="5211068" y="1601415"/>
            <a:ext cx="2133600" cy="914400"/>
          </a:xfrm>
          <a:prstGeom prst="rect">
            <a:avLst/>
          </a:prstGeom>
          <a:solidFill>
            <a:srgbClr val="AED9E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Objective</a:t>
            </a:r>
          </a:p>
        </p:txBody>
      </p:sp>
      <p:cxnSp>
        <p:nvCxnSpPr>
          <p:cNvPr id="26" name="AutoShape 1030">
            <a:extLst>
              <a:ext uri="{FF2B5EF4-FFF2-40B4-BE49-F238E27FC236}">
                <a16:creationId xmlns:a16="http://schemas.microsoft.com/office/drawing/2014/main" id="{45E9CA85-8CFF-DF1B-940A-6F3489504E9A}"/>
              </a:ext>
            </a:extLst>
          </p:cNvPr>
          <p:cNvCxnSpPr>
            <a:cxnSpLocks noChangeShapeType="1"/>
            <a:endCxn id="22" idx="0"/>
          </p:cNvCxnSpPr>
          <p:nvPr/>
        </p:nvCxnSpPr>
        <p:spPr bwMode="auto">
          <a:xfrm>
            <a:off x="6277868" y="4139827"/>
            <a:ext cx="0" cy="80010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Oval 26">
            <a:extLst>
              <a:ext uri="{FF2B5EF4-FFF2-40B4-BE49-F238E27FC236}">
                <a16:creationId xmlns:a16="http://schemas.microsoft.com/office/drawing/2014/main" id="{21A322AF-F8CB-0B1A-1CA9-74E717C91AD6}"/>
              </a:ext>
            </a:extLst>
          </p:cNvPr>
          <p:cNvSpPr/>
          <p:nvPr/>
        </p:nvSpPr>
        <p:spPr>
          <a:xfrm>
            <a:off x="5006268" y="2964458"/>
            <a:ext cx="2771800" cy="1509763"/>
          </a:xfrm>
          <a:prstGeom prst="ellipse">
            <a:avLst/>
          </a:prstGeom>
          <a:noFill/>
          <a:ln w="5715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84504444"/>
      </p:ext>
    </p:extLst>
  </p:cSld>
  <p:clrMapOvr>
    <a:masterClrMapping/>
  </p:clrMapOvr>
  <mc:AlternateContent xmlns:mc="http://schemas.openxmlformats.org/markup-compatibility/2006" xmlns:p14="http://schemas.microsoft.com/office/powerpoint/2010/main">
    <mc:Choice Requires="p14">
      <p:transition spd="slow" p14:dur="2000" advTm="6443"/>
    </mc:Choice>
    <mc:Fallback xmlns="">
      <p:transition spd="slow" advTm="6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28D63D3-6C0B-A660-2DB2-5856CAF1176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Elements of Financial Statements</a:t>
            </a:r>
          </a:p>
        </p:txBody>
      </p:sp>
      <p:sp>
        <p:nvSpPr>
          <p:cNvPr id="3" name="Content Placeholder 2"/>
          <p:cNvSpPr>
            <a:spLocks noGrp="1"/>
          </p:cNvSpPr>
          <p:nvPr>
            <p:ph idx="1"/>
          </p:nvPr>
        </p:nvSpPr>
        <p:spPr>
          <a:xfrm>
            <a:off x="2207568" y="1587502"/>
            <a:ext cx="8157592" cy="4525963"/>
          </a:xfrm>
        </p:spPr>
        <p:txBody>
          <a:bodyPr>
            <a:normAutofit lnSpcReduction="10000"/>
          </a:bodyPr>
          <a:lstStyle/>
          <a:p>
            <a:r>
              <a:rPr lang="en-US" sz="2400" dirty="0"/>
              <a:t>Assets</a:t>
            </a:r>
          </a:p>
          <a:p>
            <a:r>
              <a:rPr lang="en-US" sz="2400" dirty="0"/>
              <a:t>Liabilities</a:t>
            </a:r>
          </a:p>
          <a:p>
            <a:r>
              <a:rPr lang="en-US" sz="2400" dirty="0"/>
              <a:t>Equity (or net assets)</a:t>
            </a:r>
          </a:p>
          <a:p>
            <a:r>
              <a:rPr lang="en-US" sz="2400" dirty="0"/>
              <a:t>Investments by owners</a:t>
            </a:r>
          </a:p>
          <a:p>
            <a:r>
              <a:rPr lang="en-US" sz="2400" dirty="0"/>
              <a:t>Distributions to owners</a:t>
            </a:r>
          </a:p>
          <a:p>
            <a:r>
              <a:rPr lang="en-US" sz="2400" dirty="0"/>
              <a:t>Comprehensive income</a:t>
            </a:r>
          </a:p>
          <a:p>
            <a:r>
              <a:rPr lang="en-US" sz="2400" dirty="0"/>
              <a:t>Revenues</a:t>
            </a:r>
          </a:p>
          <a:p>
            <a:r>
              <a:rPr lang="en-US" sz="2400" dirty="0"/>
              <a:t>Expenses</a:t>
            </a:r>
          </a:p>
          <a:p>
            <a:r>
              <a:rPr lang="en-US" sz="2400" dirty="0"/>
              <a:t>Gains</a:t>
            </a:r>
          </a:p>
          <a:p>
            <a:r>
              <a:rPr lang="en-US" sz="2400" dirty="0"/>
              <a:t>Losses</a:t>
            </a:r>
          </a:p>
        </p:txBody>
      </p:sp>
      <p:sp>
        <p:nvSpPr>
          <p:cNvPr id="5" name="Slide Number Placeholder 5">
            <a:extLst>
              <a:ext uri="{FF2B5EF4-FFF2-40B4-BE49-F238E27FC236}">
                <a16:creationId xmlns:a16="http://schemas.microsoft.com/office/drawing/2014/main" id="{C5B7F8C1-09CC-6647-BFC7-48D1D401158F}"/>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42</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0" name="Ink 9">
                <a:extLst>
                  <a:ext uri="{FF2B5EF4-FFF2-40B4-BE49-F238E27FC236}">
                    <a16:creationId xmlns:a16="http://schemas.microsoft.com/office/drawing/2014/main" id="{3BAB6DD6-EBE9-D5EB-71A8-B49F6E35B39B}"/>
                  </a:ext>
                </a:extLst>
              </p14:cNvPr>
              <p14:cNvContentPartPr/>
              <p14:nvPr>
                <p:extLst>
                  <p:ext uri="{42D2F446-02D8-4167-A562-619A0277C38B}">
                    <p15:isNarration xmlns:p15="http://schemas.microsoft.com/office/powerpoint/2012/main" val="1"/>
                  </p:ext>
                </p:extLst>
              </p14:nvPr>
            </p14:nvContentPartPr>
            <p14:xfrm>
              <a:off x="2675520" y="2751840"/>
              <a:ext cx="1769040" cy="3056760"/>
            </p14:xfrm>
          </p:contentPart>
        </mc:Choice>
        <mc:Fallback xmlns="">
          <p:pic>
            <p:nvPicPr>
              <p:cNvPr id="10" name="Ink 9">
                <a:extLst>
                  <a:ext uri="{FF2B5EF4-FFF2-40B4-BE49-F238E27FC236}">
                    <a16:creationId xmlns:a16="http://schemas.microsoft.com/office/drawing/2014/main" id="{3BAB6DD6-EBE9-D5EB-71A8-B49F6E35B39B}"/>
                  </a:ext>
                </a:extLst>
              </p:cNvPr>
              <p:cNvPicPr>
                <a:picLocks noGrp="1" noRot="1" noChangeAspect="1" noMove="1" noResize="1" noEditPoints="1" noAdjustHandles="1" noChangeArrowheads="1" noChangeShapeType="1"/>
              </p:cNvPicPr>
              <p:nvPr/>
            </p:nvPicPr>
            <p:blipFill>
              <a:blip r:embed="rId7"/>
              <a:stretch>
                <a:fillRect/>
              </a:stretch>
            </p:blipFill>
            <p:spPr>
              <a:xfrm>
                <a:off x="2666160" y="2742480"/>
                <a:ext cx="1787760" cy="3075480"/>
              </a:xfrm>
              <a:prstGeom prst="rect">
                <a:avLst/>
              </a:prstGeom>
            </p:spPr>
          </p:pic>
        </mc:Fallback>
      </mc:AlternateContent>
    </p:spTree>
    <p:custDataLst>
      <p:tags r:id="rId1"/>
    </p:custDataLst>
    <p:extLst>
      <p:ext uri="{BB962C8B-B14F-4D97-AF65-F5344CB8AC3E}">
        <p14:creationId xmlns:p14="http://schemas.microsoft.com/office/powerpoint/2010/main" val="3438844405"/>
      </p:ext>
    </p:extLst>
  </p:cSld>
  <p:clrMapOvr>
    <a:masterClrMapping/>
  </p:clrMapOvr>
  <mc:AlternateContent xmlns:mc="http://schemas.openxmlformats.org/markup-compatibility/2006" xmlns:p14="http://schemas.microsoft.com/office/powerpoint/2010/main">
    <mc:Choice Requires="p14">
      <p:transition spd="slow" p14:dur="2000" advTm="31323"/>
    </mc:Choice>
    <mc:Fallback xmlns="">
      <p:transition spd="slow" advTm="313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md type="call" cmd="playFrom(0.0)">
                                      <p:cBhvr>
                                        <p:cTn id="7" dur="1" fill="hold"/>
                                        <p:tgtEl>
                                          <p:spTgt spid="10"/>
                                        </p:tgtEl>
                                      </p:cBhvr>
                                    </p:cmd>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childTnLst>
                                </p:cTn>
                              </p:par>
                            </p:childTnLst>
                          </p:cTn>
                        </p:par>
                        <p:par>
                          <p:cTn id="25" fill="hold">
                            <p:stCondLst>
                              <p:cond delay="3500"/>
                            </p:stCondLst>
                            <p:childTnLst>
                              <p:par>
                                <p:cTn id="26" presetID="10" presetClass="entr" presetSubtype="0" fill="hold"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childTnLst>
                                </p:cTn>
                              </p:par>
                            </p:childTnLst>
                          </p:cTn>
                        </p:par>
                        <p:par>
                          <p:cTn id="29" fill="hold">
                            <p:stCondLst>
                              <p:cond delay="4500"/>
                            </p:stCondLst>
                            <p:childTnLst>
                              <p:par>
                                <p:cTn id="30" presetID="10" presetClass="entr" presetSubtype="0"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childTnLst>
                                </p:cTn>
                              </p:par>
                            </p:childTnLst>
                          </p:cTn>
                        </p:par>
                        <p:par>
                          <p:cTn id="33" fill="hold">
                            <p:stCondLst>
                              <p:cond delay="5500"/>
                            </p:stCondLst>
                            <p:childTnLst>
                              <p:par>
                                <p:cTn id="34" presetID="10" presetClass="entr" presetSubtype="0" fill="hold" nodeType="after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childTnLst>
                                </p:cTn>
                              </p:par>
                            </p:childTnLst>
                          </p:cTn>
                        </p:par>
                        <p:par>
                          <p:cTn id="37" fill="hold">
                            <p:stCondLst>
                              <p:cond delay="6500"/>
                            </p:stCondLst>
                            <p:childTnLst>
                              <p:par>
                                <p:cTn id="38" presetID="10" presetClass="entr" presetSubtype="0"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fade">
                                      <p:cBhvr>
                                        <p:cTn id="40" dur="1000"/>
                                        <p:tgtEl>
                                          <p:spTgt spid="3">
                                            <p:txEl>
                                              <p:pRg st="7" end="7"/>
                                            </p:txEl>
                                          </p:spTgt>
                                        </p:tgtEl>
                                      </p:cBhvr>
                                    </p:animEffect>
                                  </p:childTnLst>
                                </p:cTn>
                              </p:par>
                            </p:childTnLst>
                          </p:cTn>
                        </p:par>
                        <p:par>
                          <p:cTn id="41" fill="hold">
                            <p:stCondLst>
                              <p:cond delay="7500"/>
                            </p:stCondLst>
                            <p:childTnLst>
                              <p:par>
                                <p:cTn id="42" presetID="10" presetClass="entr" presetSubtype="0" fill="hold" nodeType="after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1000"/>
                                        <p:tgtEl>
                                          <p:spTgt spid="3">
                                            <p:txEl>
                                              <p:pRg st="8" end="8"/>
                                            </p:txEl>
                                          </p:spTgt>
                                        </p:tgtEl>
                                      </p:cBhvr>
                                    </p:animEffect>
                                  </p:childTnLst>
                                </p:cTn>
                              </p:par>
                            </p:childTnLst>
                          </p:cTn>
                        </p:par>
                        <p:par>
                          <p:cTn id="45" fill="hold">
                            <p:stCondLst>
                              <p:cond delay="8500"/>
                            </p:stCondLst>
                            <p:childTnLst>
                              <p:par>
                                <p:cTn id="46" presetID="10" presetClass="entr" presetSubtype="0" fill="hold" nodeType="after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Effect transition="in" filter="fade">
                                      <p:cBhvr>
                                        <p:cTn id="48"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E521BD8F-EA55-F21B-EF6E-5F014E66F43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Underlying Assumptions</a:t>
            </a:r>
          </a:p>
        </p:txBody>
      </p:sp>
      <p:sp>
        <p:nvSpPr>
          <p:cNvPr id="3" name="Content Placeholder 2"/>
          <p:cNvSpPr>
            <a:spLocks noGrp="1"/>
          </p:cNvSpPr>
          <p:nvPr>
            <p:ph idx="1"/>
          </p:nvPr>
        </p:nvSpPr>
        <p:spPr>
          <a:xfrm>
            <a:off x="2135560" y="1268761"/>
            <a:ext cx="8229600" cy="4844704"/>
          </a:xfrm>
        </p:spPr>
        <p:txBody>
          <a:bodyPr>
            <a:noAutofit/>
          </a:bodyPr>
          <a:lstStyle/>
          <a:p>
            <a:pPr marL="0" indent="0">
              <a:buNone/>
            </a:pPr>
            <a:r>
              <a:rPr lang="en-US" dirty="0"/>
              <a:t>Four basic assumptions underlie GAAP</a:t>
            </a:r>
          </a:p>
          <a:p>
            <a:r>
              <a:rPr lang="en-US" dirty="0"/>
              <a:t>The </a:t>
            </a:r>
            <a:r>
              <a:rPr lang="en-US" b="1" dirty="0">
                <a:solidFill>
                  <a:srgbClr val="C00000"/>
                </a:solidFill>
              </a:rPr>
              <a:t>economic entity </a:t>
            </a:r>
            <a:r>
              <a:rPr lang="en-US" dirty="0"/>
              <a:t>assumption presumes that economic events can be identified specifically with an economic entity</a:t>
            </a:r>
          </a:p>
          <a:p>
            <a:r>
              <a:rPr lang="en-US" dirty="0"/>
              <a:t>The </a:t>
            </a:r>
            <a:r>
              <a:rPr lang="en-US" b="1" dirty="0">
                <a:solidFill>
                  <a:srgbClr val="C00000"/>
                </a:solidFill>
              </a:rPr>
              <a:t>going concern </a:t>
            </a:r>
            <a:r>
              <a:rPr lang="en-US" dirty="0"/>
              <a:t>assumption anticipates that a business entity will continue to operate indefinitely</a:t>
            </a:r>
          </a:p>
          <a:p>
            <a:r>
              <a:rPr lang="en-US" dirty="0"/>
              <a:t>The </a:t>
            </a:r>
            <a:r>
              <a:rPr lang="en-US" b="1" dirty="0">
                <a:solidFill>
                  <a:srgbClr val="C00000"/>
                </a:solidFill>
              </a:rPr>
              <a:t>periodicity</a:t>
            </a:r>
            <a:r>
              <a:rPr lang="en-US" dirty="0"/>
              <a:t> assumption allows the life of a company to be divided into artificial time periods to provide timely information</a:t>
            </a:r>
          </a:p>
          <a:p>
            <a:r>
              <a:rPr lang="en-US" dirty="0"/>
              <a:t>The </a:t>
            </a:r>
            <a:r>
              <a:rPr lang="en-US" b="1" dirty="0">
                <a:solidFill>
                  <a:srgbClr val="C00000"/>
                </a:solidFill>
              </a:rPr>
              <a:t>monetary unit </a:t>
            </a:r>
            <a:r>
              <a:rPr lang="en-US" dirty="0"/>
              <a:t>used in U.S. financial statements is the U.S. dollar</a:t>
            </a:r>
            <a:endParaRPr lang="en-IN" dirty="0"/>
          </a:p>
        </p:txBody>
      </p:sp>
      <p:sp>
        <p:nvSpPr>
          <p:cNvPr id="5" name="Slide Number Placeholder 5">
            <a:extLst>
              <a:ext uri="{FF2B5EF4-FFF2-40B4-BE49-F238E27FC236}">
                <a16:creationId xmlns:a16="http://schemas.microsoft.com/office/drawing/2014/main" id="{F69E7B9E-C9AB-774A-82EB-4603ACA89880}"/>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43</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8" name="Ink 7">
                <a:extLst>
                  <a:ext uri="{FF2B5EF4-FFF2-40B4-BE49-F238E27FC236}">
                    <a16:creationId xmlns:a16="http://schemas.microsoft.com/office/drawing/2014/main" id="{BD92EF5B-BD79-A498-8D7E-99A3DACD41E2}"/>
                  </a:ext>
                </a:extLst>
              </p14:cNvPr>
              <p14:cNvContentPartPr/>
              <p14:nvPr>
                <p:extLst>
                  <p:ext uri="{42D2F446-02D8-4167-A562-619A0277C38B}">
                    <p15:isNarration xmlns:p15="http://schemas.microsoft.com/office/powerpoint/2012/main" val="1"/>
                  </p:ext>
                </p:extLst>
              </p14:nvPr>
            </p14:nvContentPartPr>
            <p14:xfrm>
              <a:off x="3809880" y="2167200"/>
              <a:ext cx="855720" cy="1355400"/>
            </p14:xfrm>
          </p:contentPart>
        </mc:Choice>
        <mc:Fallback xmlns="">
          <p:pic>
            <p:nvPicPr>
              <p:cNvPr id="8" name="Ink 7">
                <a:extLst>
                  <a:ext uri="{FF2B5EF4-FFF2-40B4-BE49-F238E27FC236}">
                    <a16:creationId xmlns:a16="http://schemas.microsoft.com/office/drawing/2014/main" id="{BD92EF5B-BD79-A498-8D7E-99A3DACD41E2}"/>
                  </a:ext>
                </a:extLst>
              </p:cNvPr>
              <p:cNvPicPr>
                <a:picLocks noGrp="1" noRot="1" noChangeAspect="1" noMove="1" noResize="1" noEditPoints="1" noAdjustHandles="1" noChangeArrowheads="1" noChangeShapeType="1"/>
              </p:cNvPicPr>
              <p:nvPr/>
            </p:nvPicPr>
            <p:blipFill>
              <a:blip r:embed="rId6"/>
              <a:stretch>
                <a:fillRect/>
              </a:stretch>
            </p:blipFill>
            <p:spPr>
              <a:xfrm>
                <a:off x="3800520" y="2157840"/>
                <a:ext cx="874440" cy="1374120"/>
              </a:xfrm>
              <a:prstGeom prst="rect">
                <a:avLst/>
              </a:prstGeom>
            </p:spPr>
          </p:pic>
        </mc:Fallback>
      </mc:AlternateContent>
    </p:spTree>
    <p:extLst>
      <p:ext uri="{BB962C8B-B14F-4D97-AF65-F5344CB8AC3E}">
        <p14:creationId xmlns:p14="http://schemas.microsoft.com/office/powerpoint/2010/main" val="430684551"/>
      </p:ext>
    </p:extLst>
  </p:cSld>
  <p:clrMapOvr>
    <a:masterClrMapping/>
  </p:clrMapOvr>
  <mc:AlternateContent xmlns:mc="http://schemas.openxmlformats.org/markup-compatibility/2006" xmlns:p14="http://schemas.microsoft.com/office/powerpoint/2010/main">
    <mc:Choice Requires="p14">
      <p:transition spd="slow" p14:dur="2000" advTm="94261"/>
    </mc:Choice>
    <mc:Fallback xmlns="">
      <p:transition spd="slow" advTm="94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md type="call" cmd="playFrom(0.0)">
                                      <p:cBhvr>
                                        <p:cTn id="7" dur="1" fill="hold"/>
                                        <p:tgtEl>
                                          <p:spTgt spid="8"/>
                                        </p:tgtEl>
                                      </p:cBhvr>
                                    </p:cmd>
                                  </p:childTnLst>
                                </p:cTn>
                              </p:par>
                              <p:par>
                                <p:cTn id="8" presetID="10"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032558B-5550-5144-8B71-964A37E535D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44</a:t>
            </a:fld>
            <a:endParaRPr lang="en-US" dirty="0"/>
          </a:p>
        </p:txBody>
      </p:sp>
      <p:sp>
        <p:nvSpPr>
          <p:cNvPr id="11" name="Rectangle 10">
            <a:extLst>
              <a:ext uri="{FF2B5EF4-FFF2-40B4-BE49-F238E27FC236}">
                <a16:creationId xmlns:a16="http://schemas.microsoft.com/office/drawing/2014/main" id="{3930009E-6369-43D9-4C71-C4A1E70A4158}"/>
              </a:ext>
            </a:extLst>
          </p:cNvPr>
          <p:cNvSpPr/>
          <p:nvPr/>
        </p:nvSpPr>
        <p:spPr>
          <a:xfrm>
            <a:off x="728662" y="192630"/>
            <a:ext cx="10734675" cy="61036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Title 1">
            <a:extLst>
              <a:ext uri="{FF2B5EF4-FFF2-40B4-BE49-F238E27FC236}">
                <a16:creationId xmlns:a16="http://schemas.microsoft.com/office/drawing/2014/main" id="{131A7C5A-E87D-051F-6894-AA4140A84E12}"/>
              </a:ext>
            </a:extLst>
          </p:cNvPr>
          <p:cNvSpPr>
            <a:spLocks noGrp="1"/>
          </p:cNvSpPr>
          <p:nvPr>
            <p:ph type="title"/>
          </p:nvPr>
        </p:nvSpPr>
        <p:spPr>
          <a:xfrm>
            <a:off x="1016000" y="116632"/>
            <a:ext cx="11176000" cy="1444625"/>
          </a:xfrm>
        </p:spPr>
        <p:txBody>
          <a:bodyPr/>
          <a:lstStyle/>
          <a:p>
            <a:pPr algn="ctr"/>
            <a:r>
              <a:rPr lang="en-US" dirty="0"/>
              <a:t>The Conceptual Framework: Recognition, Measurement, and Disclosure Concepts</a:t>
            </a:r>
          </a:p>
        </p:txBody>
      </p:sp>
      <p:sp>
        <p:nvSpPr>
          <p:cNvPr id="13" name="Rectangle 1027">
            <a:extLst>
              <a:ext uri="{FF2B5EF4-FFF2-40B4-BE49-F238E27FC236}">
                <a16:creationId xmlns:a16="http://schemas.microsoft.com/office/drawing/2014/main" id="{C027AA87-E184-B41E-E7B8-FFE346FF70F1}"/>
              </a:ext>
            </a:extLst>
          </p:cNvPr>
          <p:cNvSpPr>
            <a:spLocks noChangeArrowheads="1"/>
          </p:cNvSpPr>
          <p:nvPr/>
        </p:nvSpPr>
        <p:spPr bwMode="auto">
          <a:xfrm>
            <a:off x="5211068" y="3225427"/>
            <a:ext cx="2133600" cy="914400"/>
          </a:xfrm>
          <a:prstGeom prst="rect">
            <a:avLst/>
          </a:prstGeom>
          <a:solidFill>
            <a:srgbClr val="FFFAB0"/>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Elements</a:t>
            </a:r>
          </a:p>
        </p:txBody>
      </p:sp>
      <p:sp>
        <p:nvSpPr>
          <p:cNvPr id="14" name="Rectangle 1028">
            <a:extLst>
              <a:ext uri="{FF2B5EF4-FFF2-40B4-BE49-F238E27FC236}">
                <a16:creationId xmlns:a16="http://schemas.microsoft.com/office/drawing/2014/main" id="{0337AB8A-3159-5C12-C821-1D70CC381B43}"/>
              </a:ext>
            </a:extLst>
          </p:cNvPr>
          <p:cNvSpPr>
            <a:spLocks noChangeArrowheads="1"/>
          </p:cNvSpPr>
          <p:nvPr/>
        </p:nvSpPr>
        <p:spPr bwMode="auto">
          <a:xfrm>
            <a:off x="8182869" y="3187327"/>
            <a:ext cx="2233613" cy="990600"/>
          </a:xfrm>
          <a:prstGeom prst="rect">
            <a:avLst/>
          </a:prstGeom>
          <a:solidFill>
            <a:srgbClr val="D0CB9F"/>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lnSpc>
                <a:spcPct val="90000"/>
              </a:lnSpc>
              <a:spcBef>
                <a:spcPct val="0"/>
              </a:spcBef>
              <a:spcAft>
                <a:spcPct val="0"/>
              </a:spcAft>
              <a:defRPr/>
            </a:pPr>
            <a:r>
              <a:rPr lang="en-US" altLang="en-US" sz="2200" b="1" kern="0" dirty="0">
                <a:solidFill>
                  <a:srgbClr val="000000"/>
                </a:solidFill>
                <a:latin typeface="+mj-lt"/>
              </a:rPr>
              <a:t>Recognition and</a:t>
            </a:r>
            <a:br>
              <a:rPr lang="en-US" altLang="en-US" sz="2200" b="1" kern="0" dirty="0">
                <a:solidFill>
                  <a:srgbClr val="000000"/>
                </a:solidFill>
                <a:latin typeface="+mj-lt"/>
              </a:rPr>
            </a:br>
            <a:r>
              <a:rPr lang="en-US" altLang="en-US" sz="2200" b="1" kern="0" dirty="0">
                <a:solidFill>
                  <a:srgbClr val="000000"/>
                </a:solidFill>
                <a:latin typeface="+mj-lt"/>
              </a:rPr>
              <a:t>Measurement</a:t>
            </a:r>
            <a:br>
              <a:rPr lang="en-US" altLang="en-US" sz="2200" b="1" kern="0" dirty="0">
                <a:solidFill>
                  <a:srgbClr val="000000"/>
                </a:solidFill>
                <a:latin typeface="+mj-lt"/>
              </a:rPr>
            </a:br>
            <a:r>
              <a:rPr lang="en-US" altLang="en-US" sz="2200" b="1" kern="0" dirty="0">
                <a:solidFill>
                  <a:srgbClr val="000000"/>
                </a:solidFill>
                <a:latin typeface="+mj-lt"/>
              </a:rPr>
              <a:t>Concepts</a:t>
            </a:r>
            <a:endParaRPr lang="en-US" altLang="en-US" sz="2400" kern="0" dirty="0">
              <a:solidFill>
                <a:srgbClr val="000000"/>
              </a:solidFill>
              <a:latin typeface="+mj-lt"/>
            </a:endParaRPr>
          </a:p>
        </p:txBody>
      </p:sp>
      <p:sp>
        <p:nvSpPr>
          <p:cNvPr id="15" name="Rectangle 1029">
            <a:extLst>
              <a:ext uri="{FF2B5EF4-FFF2-40B4-BE49-F238E27FC236}">
                <a16:creationId xmlns:a16="http://schemas.microsoft.com/office/drawing/2014/main" id="{94237E66-5455-3072-32A1-568B5E07069E}"/>
              </a:ext>
            </a:extLst>
          </p:cNvPr>
          <p:cNvSpPr>
            <a:spLocks noChangeArrowheads="1"/>
          </p:cNvSpPr>
          <p:nvPr/>
        </p:nvSpPr>
        <p:spPr bwMode="auto">
          <a:xfrm>
            <a:off x="2429768" y="5320927"/>
            <a:ext cx="1828800" cy="495300"/>
          </a:xfrm>
          <a:prstGeom prst="rect">
            <a:avLst/>
          </a:prstGeom>
          <a:solidFill>
            <a:srgbClr val="D5BBD9"/>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Constraints</a:t>
            </a:r>
          </a:p>
        </p:txBody>
      </p:sp>
      <p:cxnSp>
        <p:nvCxnSpPr>
          <p:cNvPr id="16" name="AutoShape 1030">
            <a:extLst>
              <a:ext uri="{FF2B5EF4-FFF2-40B4-BE49-F238E27FC236}">
                <a16:creationId xmlns:a16="http://schemas.microsoft.com/office/drawing/2014/main" id="{4594C187-CDE6-2A59-332B-FD2285681E6E}"/>
              </a:ext>
            </a:extLst>
          </p:cNvPr>
          <p:cNvCxnSpPr>
            <a:cxnSpLocks noChangeShapeType="1"/>
            <a:endCxn id="13" idx="0"/>
          </p:cNvCxnSpPr>
          <p:nvPr/>
        </p:nvCxnSpPr>
        <p:spPr bwMode="auto">
          <a:xfrm>
            <a:off x="6277868" y="2555503"/>
            <a:ext cx="0" cy="65563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031">
            <a:extLst>
              <a:ext uri="{FF2B5EF4-FFF2-40B4-BE49-F238E27FC236}">
                <a16:creationId xmlns:a16="http://schemas.microsoft.com/office/drawing/2014/main" id="{44383BF0-90F1-CA3C-811B-D1F2F6AF632D}"/>
              </a:ext>
            </a:extLst>
          </p:cNvPr>
          <p:cNvCxnSpPr>
            <a:cxnSpLocks noChangeShapeType="1"/>
            <a:stCxn id="21" idx="3"/>
            <a:endCxn id="13" idx="1"/>
          </p:cNvCxnSpPr>
          <p:nvPr/>
        </p:nvCxnSpPr>
        <p:spPr bwMode="auto">
          <a:xfrm>
            <a:off x="4334768" y="3682627"/>
            <a:ext cx="8763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1032">
            <a:extLst>
              <a:ext uri="{FF2B5EF4-FFF2-40B4-BE49-F238E27FC236}">
                <a16:creationId xmlns:a16="http://schemas.microsoft.com/office/drawing/2014/main" id="{4320F073-C43D-C22C-D731-9BBF0D1809ED}"/>
              </a:ext>
            </a:extLst>
          </p:cNvPr>
          <p:cNvCxnSpPr>
            <a:cxnSpLocks noChangeShapeType="1"/>
            <a:stCxn id="14" idx="1"/>
            <a:endCxn id="13" idx="3"/>
          </p:cNvCxnSpPr>
          <p:nvPr/>
        </p:nvCxnSpPr>
        <p:spPr bwMode="auto">
          <a:xfrm flipH="1">
            <a:off x="7344668" y="3682627"/>
            <a:ext cx="838200" cy="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33">
            <a:extLst>
              <a:ext uri="{FF2B5EF4-FFF2-40B4-BE49-F238E27FC236}">
                <a16:creationId xmlns:a16="http://schemas.microsoft.com/office/drawing/2014/main" id="{FE49D93B-21F4-514B-C0D8-6426F934D9D7}"/>
              </a:ext>
            </a:extLst>
          </p:cNvPr>
          <p:cNvCxnSpPr>
            <a:cxnSpLocks noChangeShapeType="1"/>
            <a:stCxn id="14" idx="2"/>
            <a:endCxn id="22" idx="3"/>
          </p:cNvCxnSpPr>
          <p:nvPr/>
        </p:nvCxnSpPr>
        <p:spPr bwMode="auto">
          <a:xfrm rot="5400000">
            <a:off x="7712572" y="3810025"/>
            <a:ext cx="1219200" cy="1955007"/>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036">
            <a:extLst>
              <a:ext uri="{FF2B5EF4-FFF2-40B4-BE49-F238E27FC236}">
                <a16:creationId xmlns:a16="http://schemas.microsoft.com/office/drawing/2014/main" id="{7E908A38-A501-FD86-178F-31ADDE08C9F3}"/>
              </a:ext>
            </a:extLst>
          </p:cNvPr>
          <p:cNvCxnSpPr>
            <a:cxnSpLocks noChangeShapeType="1"/>
          </p:cNvCxnSpPr>
          <p:nvPr/>
        </p:nvCxnSpPr>
        <p:spPr bwMode="auto">
          <a:xfrm>
            <a:off x="3037508" y="4135065"/>
            <a:ext cx="0" cy="1152525"/>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Rectangle 1037">
            <a:extLst>
              <a:ext uri="{FF2B5EF4-FFF2-40B4-BE49-F238E27FC236}">
                <a16:creationId xmlns:a16="http://schemas.microsoft.com/office/drawing/2014/main" id="{3EAB8E38-9B36-DBFA-F6F7-18D0C7AE3747}"/>
              </a:ext>
            </a:extLst>
          </p:cNvPr>
          <p:cNvSpPr>
            <a:spLocks noChangeArrowheads="1"/>
          </p:cNvSpPr>
          <p:nvPr/>
        </p:nvSpPr>
        <p:spPr bwMode="auto">
          <a:xfrm>
            <a:off x="2429768" y="3244477"/>
            <a:ext cx="1905000" cy="876300"/>
          </a:xfrm>
          <a:prstGeom prst="rect">
            <a:avLst/>
          </a:prstGeom>
          <a:solidFill>
            <a:srgbClr val="FCD0B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40000"/>
              </a:spcBef>
              <a:spcAft>
                <a:spcPct val="0"/>
              </a:spcAft>
              <a:defRPr/>
            </a:pPr>
            <a:r>
              <a:rPr lang="en-US" altLang="en-US" sz="2200" b="1" kern="0" dirty="0">
                <a:solidFill>
                  <a:srgbClr val="000000"/>
                </a:solidFill>
                <a:latin typeface="+mj-lt"/>
              </a:rPr>
              <a:t>Qualitative</a:t>
            </a:r>
            <a:br>
              <a:rPr lang="en-US" altLang="en-US" sz="2200" b="1" kern="0" dirty="0">
                <a:solidFill>
                  <a:srgbClr val="000000"/>
                </a:solidFill>
                <a:latin typeface="+mj-lt"/>
              </a:rPr>
            </a:br>
            <a:r>
              <a:rPr lang="en-US" altLang="en-US" sz="2200" b="1" kern="0" dirty="0">
                <a:solidFill>
                  <a:srgbClr val="000000"/>
                </a:solidFill>
                <a:latin typeface="+mj-lt"/>
              </a:rPr>
              <a:t>Characteristics</a:t>
            </a:r>
            <a:endParaRPr lang="en-US" altLang="en-US" sz="2400" kern="0" dirty="0">
              <a:solidFill>
                <a:srgbClr val="000000"/>
              </a:solidFill>
              <a:latin typeface="+mj-lt"/>
            </a:endParaRPr>
          </a:p>
        </p:txBody>
      </p:sp>
      <p:sp>
        <p:nvSpPr>
          <p:cNvPr id="22" name="Rectangle 1038">
            <a:extLst>
              <a:ext uri="{FF2B5EF4-FFF2-40B4-BE49-F238E27FC236}">
                <a16:creationId xmlns:a16="http://schemas.microsoft.com/office/drawing/2014/main" id="{E1FF06B9-872D-C94F-3099-C950FC3FDCFE}"/>
              </a:ext>
            </a:extLst>
          </p:cNvPr>
          <p:cNvSpPr>
            <a:spLocks noChangeArrowheads="1"/>
          </p:cNvSpPr>
          <p:nvPr/>
        </p:nvSpPr>
        <p:spPr bwMode="auto">
          <a:xfrm>
            <a:off x="5211068" y="4939927"/>
            <a:ext cx="2133600" cy="914400"/>
          </a:xfrm>
          <a:prstGeom prst="rect">
            <a:avLst/>
          </a:prstGeom>
          <a:solidFill>
            <a:srgbClr val="E7D1B1"/>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Financial</a:t>
            </a:r>
            <a:br>
              <a:rPr lang="en-US" altLang="en-US" sz="2400" b="1" kern="0" dirty="0">
                <a:solidFill>
                  <a:srgbClr val="000000"/>
                </a:solidFill>
                <a:latin typeface="+mj-lt"/>
              </a:rPr>
            </a:br>
            <a:r>
              <a:rPr lang="en-US" altLang="en-US" sz="2400" b="1" kern="0" dirty="0">
                <a:solidFill>
                  <a:srgbClr val="000000"/>
                </a:solidFill>
                <a:latin typeface="+mj-lt"/>
              </a:rPr>
              <a:t>Statements</a:t>
            </a:r>
          </a:p>
        </p:txBody>
      </p:sp>
      <p:cxnSp>
        <p:nvCxnSpPr>
          <p:cNvPr id="23" name="AutoShape 1039">
            <a:extLst>
              <a:ext uri="{FF2B5EF4-FFF2-40B4-BE49-F238E27FC236}">
                <a16:creationId xmlns:a16="http://schemas.microsoft.com/office/drawing/2014/main" id="{C03A1C41-9CB9-10FF-8C5B-AECB1455C01E}"/>
              </a:ext>
            </a:extLst>
          </p:cNvPr>
          <p:cNvCxnSpPr>
            <a:cxnSpLocks noChangeShapeType="1"/>
          </p:cNvCxnSpPr>
          <p:nvPr/>
        </p:nvCxnSpPr>
        <p:spPr bwMode="auto">
          <a:xfrm rot="16200000" flipH="1">
            <a:off x="3896619" y="3754065"/>
            <a:ext cx="976313" cy="1700213"/>
          </a:xfrm>
          <a:prstGeom prst="bentConnector2">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AutoShape 1040">
            <a:extLst>
              <a:ext uri="{FF2B5EF4-FFF2-40B4-BE49-F238E27FC236}">
                <a16:creationId xmlns:a16="http://schemas.microsoft.com/office/drawing/2014/main" id="{96A8B1A6-9975-31B2-C3FA-4DE70BF1AFFA}"/>
              </a:ext>
            </a:extLst>
          </p:cNvPr>
          <p:cNvCxnSpPr>
            <a:cxnSpLocks noChangeShapeType="1"/>
            <a:stCxn id="15" idx="3"/>
          </p:cNvCxnSpPr>
          <p:nvPr/>
        </p:nvCxnSpPr>
        <p:spPr bwMode="auto">
          <a:xfrm>
            <a:off x="4258569" y="5568578"/>
            <a:ext cx="962025" cy="1587"/>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Rectangle 1027">
            <a:extLst>
              <a:ext uri="{FF2B5EF4-FFF2-40B4-BE49-F238E27FC236}">
                <a16:creationId xmlns:a16="http://schemas.microsoft.com/office/drawing/2014/main" id="{B9C00767-1CF0-FCCF-F1FD-DAE8298A3EBF}"/>
              </a:ext>
            </a:extLst>
          </p:cNvPr>
          <p:cNvSpPr>
            <a:spLocks noChangeArrowheads="1"/>
          </p:cNvSpPr>
          <p:nvPr/>
        </p:nvSpPr>
        <p:spPr bwMode="auto">
          <a:xfrm>
            <a:off x="5211068" y="1601415"/>
            <a:ext cx="2133600" cy="914400"/>
          </a:xfrm>
          <a:prstGeom prst="rect">
            <a:avLst/>
          </a:prstGeom>
          <a:solidFill>
            <a:srgbClr val="AED9EE"/>
          </a:solidFill>
          <a:ln w="28575">
            <a:noFill/>
            <a:miter lim="800000"/>
            <a:headEnd/>
            <a:tailEnd/>
          </a:ln>
          <a:effectLst>
            <a:outerShdw blurRad="50800" dist="38100" dir="2700000" algn="tl" rotWithShape="0">
              <a:prstClr val="black">
                <a:alpha val="40000"/>
              </a:prstClr>
            </a:outerShdw>
          </a:effectLst>
        </p:spPr>
        <p:txBody>
          <a:bodyPr wrap="none" anchor="ctr"/>
          <a:lstStyle/>
          <a:p>
            <a:pPr algn="ctr" eaLnBrk="0" fontAlgn="base" hangingPunct="0">
              <a:spcBef>
                <a:spcPct val="0"/>
              </a:spcBef>
              <a:spcAft>
                <a:spcPct val="0"/>
              </a:spcAft>
              <a:defRPr/>
            </a:pPr>
            <a:r>
              <a:rPr lang="en-US" altLang="en-US" sz="2400" b="1" kern="0" dirty="0">
                <a:solidFill>
                  <a:srgbClr val="000000"/>
                </a:solidFill>
                <a:latin typeface="+mj-lt"/>
              </a:rPr>
              <a:t>Objective</a:t>
            </a:r>
          </a:p>
        </p:txBody>
      </p:sp>
      <p:cxnSp>
        <p:nvCxnSpPr>
          <p:cNvPr id="26" name="AutoShape 1030">
            <a:extLst>
              <a:ext uri="{FF2B5EF4-FFF2-40B4-BE49-F238E27FC236}">
                <a16:creationId xmlns:a16="http://schemas.microsoft.com/office/drawing/2014/main" id="{45E9CA85-8CFF-DF1B-940A-6F3489504E9A}"/>
              </a:ext>
            </a:extLst>
          </p:cNvPr>
          <p:cNvCxnSpPr>
            <a:cxnSpLocks noChangeShapeType="1"/>
            <a:endCxn id="22" idx="0"/>
          </p:cNvCxnSpPr>
          <p:nvPr/>
        </p:nvCxnSpPr>
        <p:spPr bwMode="auto">
          <a:xfrm>
            <a:off x="6277868" y="4139827"/>
            <a:ext cx="0" cy="800100"/>
          </a:xfrm>
          <a:prstGeom prst="straightConnector1">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Oval 26">
            <a:extLst>
              <a:ext uri="{FF2B5EF4-FFF2-40B4-BE49-F238E27FC236}">
                <a16:creationId xmlns:a16="http://schemas.microsoft.com/office/drawing/2014/main" id="{21A322AF-F8CB-0B1A-1CA9-74E717C91AD6}"/>
              </a:ext>
            </a:extLst>
          </p:cNvPr>
          <p:cNvSpPr/>
          <p:nvPr/>
        </p:nvSpPr>
        <p:spPr>
          <a:xfrm>
            <a:off x="7896201" y="2899964"/>
            <a:ext cx="2771800" cy="1509763"/>
          </a:xfrm>
          <a:prstGeom prst="ellipse">
            <a:avLst/>
          </a:prstGeom>
          <a:noFill/>
          <a:ln w="5715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03586682"/>
      </p:ext>
    </p:extLst>
  </p:cSld>
  <p:clrMapOvr>
    <a:masterClrMapping/>
  </p:clrMapOvr>
  <mc:AlternateContent xmlns:mc="http://schemas.openxmlformats.org/markup-compatibility/2006" xmlns:p14="http://schemas.microsoft.com/office/powerpoint/2010/main">
    <mc:Choice Requires="p14">
      <p:transition spd="slow" p14:dur="2000" advTm="7267"/>
    </mc:Choice>
    <mc:Fallback xmlns="">
      <p:transition spd="slow" advTm="7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7D16DA-A8F8-D02D-40C7-41E15C7E00E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pPr algn="ctr"/>
            <a:r>
              <a:rPr lang="en-US" sz="3200" dirty="0"/>
              <a:t>Recognition, Measurement, and Disclosure Concepts</a:t>
            </a:r>
          </a:p>
        </p:txBody>
      </p:sp>
      <p:sp>
        <p:nvSpPr>
          <p:cNvPr id="5" name="Content Placeholder 2"/>
          <p:cNvSpPr>
            <a:spLocks noGrp="1"/>
          </p:cNvSpPr>
          <p:nvPr>
            <p:ph idx="1"/>
          </p:nvPr>
        </p:nvSpPr>
        <p:spPr/>
        <p:txBody>
          <a:bodyPr>
            <a:noAutofit/>
          </a:bodyPr>
          <a:lstStyle/>
          <a:p>
            <a:pPr>
              <a:buClr>
                <a:schemeClr val="tx1"/>
              </a:buClr>
            </a:pPr>
            <a:r>
              <a:rPr lang="en-US" b="1" dirty="0">
                <a:solidFill>
                  <a:srgbClr val="C00000"/>
                </a:solidFill>
              </a:rPr>
              <a:t>Recognition</a:t>
            </a:r>
            <a:r>
              <a:rPr lang="en-US" dirty="0"/>
              <a:t> refers to the process of admitting information into the financial statements</a:t>
            </a:r>
          </a:p>
          <a:p>
            <a:pPr>
              <a:buClr>
                <a:schemeClr val="tx1"/>
              </a:buClr>
            </a:pPr>
            <a:r>
              <a:rPr lang="en-US" b="1" dirty="0">
                <a:solidFill>
                  <a:srgbClr val="C00000"/>
                </a:solidFill>
              </a:rPr>
              <a:t>Measurement</a:t>
            </a:r>
            <a:r>
              <a:rPr lang="en-US" dirty="0"/>
              <a:t> is the process of associating numerical amounts with the elements</a:t>
            </a:r>
          </a:p>
          <a:p>
            <a:pPr>
              <a:buClr>
                <a:schemeClr val="tx1"/>
              </a:buClr>
            </a:pPr>
            <a:r>
              <a:rPr lang="en-US" b="1" dirty="0">
                <a:solidFill>
                  <a:srgbClr val="C00000"/>
                </a:solidFill>
              </a:rPr>
              <a:t>Disclosure</a:t>
            </a:r>
            <a:r>
              <a:rPr lang="en-US" dirty="0"/>
              <a:t> refers to the process of including additional pertinent information in the financial statements and accompanying notes</a:t>
            </a:r>
          </a:p>
          <a:p>
            <a:pPr marL="0" indent="0">
              <a:spcBef>
                <a:spcPts val="2400"/>
              </a:spcBef>
              <a:buNone/>
            </a:pPr>
            <a:r>
              <a:rPr lang="en-US" b="1" dirty="0">
                <a:solidFill>
                  <a:srgbClr val="C00000"/>
                </a:solidFill>
              </a:rPr>
              <a:t>General Recognition Criteria</a:t>
            </a:r>
          </a:p>
          <a:p>
            <a:pPr lvl="1">
              <a:spcBef>
                <a:spcPts val="1000"/>
              </a:spcBef>
            </a:pPr>
            <a:r>
              <a:rPr lang="en-US" dirty="0"/>
              <a:t>Definition, Measurability, Relevance, and Reliability</a:t>
            </a:r>
            <a:endParaRPr lang="en-US" b="1" dirty="0">
              <a:solidFill>
                <a:srgbClr val="00B0F0"/>
              </a:solidFill>
            </a:endParaRPr>
          </a:p>
          <a:p>
            <a:endParaRPr lang="en-US" b="1" dirty="0">
              <a:solidFill>
                <a:srgbClr val="00B0F0"/>
              </a:solidFill>
            </a:endParaRPr>
          </a:p>
        </p:txBody>
      </p:sp>
      <p:sp>
        <p:nvSpPr>
          <p:cNvPr id="6" name="Slide Number Placeholder 5">
            <a:extLst>
              <a:ext uri="{FF2B5EF4-FFF2-40B4-BE49-F238E27FC236}">
                <a16:creationId xmlns:a16="http://schemas.microsoft.com/office/drawing/2014/main" id="{D032558B-5550-5144-8B71-964A37E535D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45</a:t>
            </a:fld>
            <a:endParaRPr lang="en-US" dirty="0"/>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12" name="Ink 11">
                <a:extLst>
                  <a:ext uri="{FF2B5EF4-FFF2-40B4-BE49-F238E27FC236}">
                    <a16:creationId xmlns:a16="http://schemas.microsoft.com/office/drawing/2014/main" id="{9474C462-E67C-A0D3-FA9D-D8614ACD9F52}"/>
                  </a:ext>
                </a:extLst>
              </p14:cNvPr>
              <p14:cNvContentPartPr/>
              <p14:nvPr>
                <p:extLst>
                  <p:ext uri="{42D2F446-02D8-4167-A562-619A0277C38B}">
                    <p15:isNarration xmlns:p15="http://schemas.microsoft.com/office/powerpoint/2012/main" val="1"/>
                  </p:ext>
                </p:extLst>
              </p14:nvPr>
            </p14:nvContentPartPr>
            <p14:xfrm>
              <a:off x="3479760" y="5588280"/>
              <a:ext cx="4606200" cy="93240"/>
            </p14:xfrm>
          </p:contentPart>
        </mc:Choice>
        <mc:Fallback xmlns="">
          <p:pic>
            <p:nvPicPr>
              <p:cNvPr id="12" name="Ink 11">
                <a:extLst>
                  <a:ext uri="{FF2B5EF4-FFF2-40B4-BE49-F238E27FC236}">
                    <a16:creationId xmlns:a16="http://schemas.microsoft.com/office/drawing/2014/main" id="{9474C462-E67C-A0D3-FA9D-D8614ACD9F52}"/>
                  </a:ext>
                </a:extLst>
              </p:cNvPr>
              <p:cNvPicPr>
                <a:picLocks noGrp="1" noRot="1" noChangeAspect="1" noMove="1" noResize="1" noEditPoints="1" noAdjustHandles="1" noChangeArrowheads="1" noChangeShapeType="1"/>
              </p:cNvPicPr>
              <p:nvPr/>
            </p:nvPicPr>
            <p:blipFill>
              <a:blip r:embed="rId7"/>
              <a:stretch>
                <a:fillRect/>
              </a:stretch>
            </p:blipFill>
            <p:spPr>
              <a:xfrm>
                <a:off x="3470400" y="5578920"/>
                <a:ext cx="4624920" cy="111960"/>
              </a:xfrm>
              <a:prstGeom prst="rect">
                <a:avLst/>
              </a:prstGeom>
            </p:spPr>
          </p:pic>
        </mc:Fallback>
      </mc:AlternateContent>
    </p:spTree>
    <p:custDataLst>
      <p:tags r:id="rId1"/>
    </p:custDataLst>
    <p:extLst>
      <p:ext uri="{BB962C8B-B14F-4D97-AF65-F5344CB8AC3E}">
        <p14:creationId xmlns:p14="http://schemas.microsoft.com/office/powerpoint/2010/main" val="1084922288"/>
      </p:ext>
    </p:extLst>
  </p:cSld>
  <p:clrMapOvr>
    <a:masterClrMapping/>
  </p:clrMapOvr>
  <mc:AlternateContent xmlns:mc="http://schemas.openxmlformats.org/markup-compatibility/2006" xmlns:p14="http://schemas.microsoft.com/office/powerpoint/2010/main">
    <mc:Choice Requires="p14">
      <p:transition spd="slow" p14:dur="2000" advTm="33355"/>
    </mc:Choice>
    <mc:Fallback xmlns="">
      <p:transition spd="slow" advTm="333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md type="call" cmd="playFrom(0.0)">
                                      <p:cBhvr>
                                        <p:cTn id="7" dur="1" fill="hold"/>
                                        <p:tgtEl>
                                          <p:spTgt spid="12"/>
                                        </p:tgtEl>
                                      </p:cBhvr>
                                    </p:cmd>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5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500"/>
                                        <p:tgtEl>
                                          <p:spTgt spid="5">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fade">
                                      <p:cBhvr>
                                        <p:cTn id="25" dur="500"/>
                                        <p:tgtEl>
                                          <p:spTgt spid="5">
                                            <p:txEl>
                                              <p:pRg st="3" end="3"/>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6A95EFB-CA9E-2522-E267-F47C9CD383C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pPr algn="ctr"/>
            <a:r>
              <a:rPr lang="en-US" sz="3200" dirty="0"/>
              <a:t>Revenue Recognition</a:t>
            </a:r>
          </a:p>
        </p:txBody>
      </p:sp>
      <p:sp>
        <p:nvSpPr>
          <p:cNvPr id="5" name="Content Placeholder 2"/>
          <p:cNvSpPr>
            <a:spLocks noGrp="1"/>
          </p:cNvSpPr>
          <p:nvPr>
            <p:ph idx="1"/>
          </p:nvPr>
        </p:nvSpPr>
        <p:spPr/>
        <p:txBody>
          <a:bodyPr>
            <a:noAutofit/>
          </a:bodyPr>
          <a:lstStyle/>
          <a:p>
            <a:pPr>
              <a:buClr>
                <a:schemeClr val="tx1"/>
              </a:buClr>
            </a:pPr>
            <a:r>
              <a:rPr lang="en-US" sz="2400" b="1" dirty="0">
                <a:solidFill>
                  <a:srgbClr val="C00000"/>
                </a:solidFill>
              </a:rPr>
              <a:t>Revenue:</a:t>
            </a:r>
            <a:r>
              <a:rPr lang="en-US" sz="2400" dirty="0">
                <a:solidFill>
                  <a:srgbClr val="C00000"/>
                </a:solidFill>
              </a:rPr>
              <a:t> </a:t>
            </a:r>
            <a:r>
              <a:rPr lang="en-US" sz="2400" dirty="0"/>
              <a:t>Inflows of assets or settlements of liabilities resulting from providing a product or service to a customer</a:t>
            </a:r>
          </a:p>
          <a:p>
            <a:r>
              <a:rPr lang="en-IN" sz="2400" dirty="0"/>
              <a:t>Revenue recognition used to be guided by </a:t>
            </a:r>
            <a:r>
              <a:rPr lang="en-US" sz="2400" dirty="0"/>
              <a:t>the </a:t>
            </a:r>
            <a:r>
              <a:rPr lang="en-US" sz="2400" b="1" dirty="0">
                <a:solidFill>
                  <a:srgbClr val="C00000"/>
                </a:solidFill>
              </a:rPr>
              <a:t>realization principle </a:t>
            </a:r>
            <a:r>
              <a:rPr lang="en-US" sz="2400" dirty="0"/>
              <a:t>(two criteria)</a:t>
            </a:r>
          </a:p>
          <a:p>
            <a:pPr lvl="1">
              <a:spcBef>
                <a:spcPts val="1000"/>
              </a:spcBef>
            </a:pPr>
            <a:r>
              <a:rPr lang="en-US" sz="2000" dirty="0"/>
              <a:t>Earnings process is judged to be complete or virtually complete</a:t>
            </a:r>
          </a:p>
          <a:p>
            <a:pPr lvl="1">
              <a:spcBef>
                <a:spcPts val="1000"/>
              </a:spcBef>
            </a:pPr>
            <a:r>
              <a:rPr lang="en-US" sz="2000" dirty="0"/>
              <a:t>Reasonable certainty as to the collectability of the asset to be received (usually cash)</a:t>
            </a:r>
          </a:p>
          <a:p>
            <a:r>
              <a:rPr lang="en-US" sz="2400" dirty="0"/>
              <a:t>FASB issued </a:t>
            </a:r>
            <a:r>
              <a:rPr lang="en-US" sz="2400" b="1" dirty="0">
                <a:solidFill>
                  <a:srgbClr val="C00000"/>
                </a:solidFill>
              </a:rPr>
              <a:t>ASU No. 2014-09</a:t>
            </a:r>
            <a:r>
              <a:rPr lang="en-US" sz="2400" dirty="0"/>
              <a:t>, which requires that we </a:t>
            </a:r>
            <a:r>
              <a:rPr lang="en-US" sz="2400" b="1" dirty="0">
                <a:solidFill>
                  <a:srgbClr val="C00000"/>
                </a:solidFill>
              </a:rPr>
              <a:t>recognize revenue when goods or services are transferred to customers </a:t>
            </a:r>
            <a:r>
              <a:rPr lang="en-US" sz="2400" dirty="0"/>
              <a:t>for the amount the company expects to be entitled to receive in exchange for those goods or services</a:t>
            </a:r>
          </a:p>
          <a:p>
            <a:pPr marL="0" indent="0">
              <a:buNone/>
            </a:pPr>
            <a:r>
              <a:rPr lang="en-US" sz="1600" dirty="0"/>
              <a:t>      </a:t>
            </a:r>
          </a:p>
        </p:txBody>
      </p:sp>
      <p:sp>
        <p:nvSpPr>
          <p:cNvPr id="6" name="Slide Number Placeholder 5">
            <a:extLst>
              <a:ext uri="{FF2B5EF4-FFF2-40B4-BE49-F238E27FC236}">
                <a16:creationId xmlns:a16="http://schemas.microsoft.com/office/drawing/2014/main" id="{55451015-BE69-9540-B7FE-BFED4D1DEA63}"/>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46</a:t>
            </a:fld>
            <a:endParaRPr lang="en-US" dirty="0"/>
          </a:p>
        </p:txBody>
      </p:sp>
    </p:spTree>
    <p:custDataLst>
      <p:tags r:id="rId1"/>
    </p:custDataLst>
    <p:extLst>
      <p:ext uri="{BB962C8B-B14F-4D97-AF65-F5344CB8AC3E}">
        <p14:creationId xmlns:p14="http://schemas.microsoft.com/office/powerpoint/2010/main" val="859515078"/>
      </p:ext>
    </p:extLst>
  </p:cSld>
  <p:clrMapOvr>
    <a:masterClrMapping/>
  </p:clrMapOvr>
  <mc:AlternateContent xmlns:mc="http://schemas.openxmlformats.org/markup-compatibility/2006" xmlns:p14="http://schemas.microsoft.com/office/powerpoint/2010/main">
    <mc:Choice Requires="p14">
      <p:transition spd="slow" p14:dur="2000" advTm="29477"/>
    </mc:Choice>
    <mc:Fallback xmlns="">
      <p:transition spd="slow" advTm="29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5">
                                            <p:txEl>
                                              <p:pRg st="5" end="5"/>
                                            </p:txEl>
                                          </p:spTgt>
                                        </p:tgtEl>
                                        <p:attrNameLst>
                                          <p:attrName>style.visibility</p:attrName>
                                        </p:attrNameLst>
                                      </p:cBhvr>
                                      <p:to>
                                        <p:strVal val="visible"/>
                                      </p:to>
                                    </p:set>
                                    <p:animEffect transition="in" filter="fade">
                                      <p:cBhvr>
                                        <p:cTn id="24" dur="500"/>
                                        <p:tgtEl>
                                          <p:spTgt spid="5">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Effect transition="in" filter="fade">
                                      <p:cBhvr>
                                        <p:cTn id="29"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783C7E7-6073-E9B2-8536-FA83C32675D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Expense Recognition</a:t>
            </a:r>
          </a:p>
        </p:txBody>
      </p:sp>
      <p:sp>
        <p:nvSpPr>
          <p:cNvPr id="5" name="Content Placeholder 2"/>
          <p:cNvSpPr>
            <a:spLocks noGrp="1"/>
          </p:cNvSpPr>
          <p:nvPr>
            <p:ph idx="1"/>
          </p:nvPr>
        </p:nvSpPr>
        <p:spPr>
          <a:xfrm>
            <a:off x="2135560" y="1379954"/>
            <a:ext cx="8229600" cy="4785351"/>
          </a:xfrm>
        </p:spPr>
        <p:txBody>
          <a:bodyPr>
            <a:noAutofit/>
          </a:bodyPr>
          <a:lstStyle/>
          <a:p>
            <a:pPr marL="0" indent="0">
              <a:buNone/>
            </a:pPr>
            <a:r>
              <a:rPr lang="en-US" dirty="0"/>
              <a:t>Often matches revenues and expenses that arise from the same transactions or other events</a:t>
            </a:r>
          </a:p>
          <a:p>
            <a:pPr marL="0" indent="0">
              <a:buNone/>
            </a:pPr>
            <a:r>
              <a:rPr lang="en-IN" b="1" dirty="0">
                <a:solidFill>
                  <a:srgbClr val="C00000"/>
                </a:solidFill>
              </a:rPr>
              <a:t>Four approaches:</a:t>
            </a:r>
          </a:p>
          <a:p>
            <a:pPr marL="914400" lvl="3" indent="-457200">
              <a:spcBef>
                <a:spcPts val="1000"/>
              </a:spcBef>
            </a:pPr>
            <a:r>
              <a:rPr lang="en-IN" sz="2600" dirty="0"/>
              <a:t>Based on an</a:t>
            </a:r>
            <a:r>
              <a:rPr lang="en-IN" sz="2600" b="1" dirty="0"/>
              <a:t> </a:t>
            </a:r>
            <a:r>
              <a:rPr lang="en-IN" sz="2600" b="1" dirty="0">
                <a:solidFill>
                  <a:srgbClr val="C00000"/>
                </a:solidFill>
              </a:rPr>
              <a:t>exact cause-and-effect relationship</a:t>
            </a:r>
          </a:p>
          <a:p>
            <a:pPr marL="914400" lvl="3" indent="-457200">
              <a:spcBef>
                <a:spcPts val="1000"/>
              </a:spcBef>
            </a:pPr>
            <a:r>
              <a:rPr lang="en-IN" sz="2600" dirty="0"/>
              <a:t>By </a:t>
            </a:r>
            <a:r>
              <a:rPr lang="en-IN" sz="2600" b="1" dirty="0">
                <a:solidFill>
                  <a:srgbClr val="C00000"/>
                </a:solidFill>
              </a:rPr>
              <a:t>associating an expense with the revenues </a:t>
            </a:r>
            <a:r>
              <a:rPr lang="en-IN" sz="2600" dirty="0"/>
              <a:t>recognized in a specific time period</a:t>
            </a:r>
          </a:p>
          <a:p>
            <a:pPr marL="914400" lvl="3" indent="-457200">
              <a:spcBef>
                <a:spcPts val="1000"/>
              </a:spcBef>
            </a:pPr>
            <a:r>
              <a:rPr lang="en-IN" sz="2600" dirty="0"/>
              <a:t>By a </a:t>
            </a:r>
            <a:r>
              <a:rPr lang="en-IN" sz="2600" b="1" dirty="0">
                <a:solidFill>
                  <a:srgbClr val="C00000"/>
                </a:solidFill>
              </a:rPr>
              <a:t>systematic and rational allocation </a:t>
            </a:r>
            <a:r>
              <a:rPr lang="en-IN" sz="2600" dirty="0"/>
              <a:t>to specific time periods</a:t>
            </a:r>
          </a:p>
          <a:p>
            <a:pPr marL="914400" lvl="3" indent="-457200">
              <a:spcBef>
                <a:spcPts val="1000"/>
              </a:spcBef>
              <a:buClr>
                <a:schemeClr val="tx1"/>
              </a:buClr>
            </a:pPr>
            <a:r>
              <a:rPr lang="en-IN" sz="2600" b="1" dirty="0">
                <a:solidFill>
                  <a:srgbClr val="C00000"/>
                </a:solidFill>
              </a:rPr>
              <a:t>In the period incurred</a:t>
            </a:r>
            <a:r>
              <a:rPr lang="en-IN" sz="2600" dirty="0"/>
              <a:t>, without regard to related revenue</a:t>
            </a:r>
            <a:endParaRPr lang="en-US" sz="2600" dirty="0"/>
          </a:p>
        </p:txBody>
      </p:sp>
      <p:sp>
        <p:nvSpPr>
          <p:cNvPr id="6" name="Slide Number Placeholder 5">
            <a:extLst>
              <a:ext uri="{FF2B5EF4-FFF2-40B4-BE49-F238E27FC236}">
                <a16:creationId xmlns:a16="http://schemas.microsoft.com/office/drawing/2014/main" id="{FACB9D3E-C6DA-0244-A475-1ECA88849054}"/>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47</a:t>
            </a:fld>
            <a:endParaRPr lang="en-US" dirty="0"/>
          </a:p>
        </p:txBody>
      </p:sp>
    </p:spTree>
    <p:extLst>
      <p:ext uri="{BB962C8B-B14F-4D97-AF65-F5344CB8AC3E}">
        <p14:creationId xmlns:p14="http://schemas.microsoft.com/office/powerpoint/2010/main" val="2591202827"/>
      </p:ext>
    </p:extLst>
  </p:cSld>
  <p:clrMapOvr>
    <a:masterClrMapping/>
  </p:clrMapOvr>
  <mc:AlternateContent xmlns:mc="http://schemas.openxmlformats.org/markup-compatibility/2006" xmlns:p14="http://schemas.microsoft.com/office/powerpoint/2010/main">
    <mc:Choice Requires="p14">
      <p:transition spd="slow" p14:dur="2000" advTm="15243"/>
    </mc:Choice>
    <mc:Fallback xmlns="">
      <p:transition spd="slow" advTm="152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AF427F8-9B25-4840-923F-7E2B7A12DDB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Measurement</a:t>
            </a:r>
          </a:p>
        </p:txBody>
      </p:sp>
      <p:sp>
        <p:nvSpPr>
          <p:cNvPr id="5" name="Content Placeholder 2"/>
          <p:cNvSpPr>
            <a:spLocks noGrp="1"/>
          </p:cNvSpPr>
          <p:nvPr>
            <p:ph idx="1"/>
          </p:nvPr>
        </p:nvSpPr>
        <p:spPr>
          <a:xfrm>
            <a:off x="2135560" y="1196752"/>
            <a:ext cx="8229600" cy="5184576"/>
          </a:xfrm>
        </p:spPr>
        <p:txBody>
          <a:bodyPr>
            <a:noAutofit/>
          </a:bodyPr>
          <a:lstStyle/>
          <a:p>
            <a:r>
              <a:rPr lang="en-IN" sz="2200" dirty="0"/>
              <a:t>GAAP currently employs a “</a:t>
            </a:r>
            <a:r>
              <a:rPr lang="en-IN" sz="2200" b="1" dirty="0">
                <a:solidFill>
                  <a:srgbClr val="C00000"/>
                </a:solidFill>
              </a:rPr>
              <a:t>mixed attribute</a:t>
            </a:r>
            <a:r>
              <a:rPr lang="en-IN" sz="2200" dirty="0"/>
              <a:t>” measurement model. </a:t>
            </a:r>
          </a:p>
          <a:p>
            <a:r>
              <a:rPr lang="en-IN" sz="2200" dirty="0"/>
              <a:t>The five attributes are:</a:t>
            </a:r>
          </a:p>
          <a:p>
            <a:pPr marL="914400" lvl="1" indent="-457200">
              <a:spcBef>
                <a:spcPts val="1000"/>
              </a:spcBef>
              <a:buClr>
                <a:schemeClr val="tx1"/>
              </a:buClr>
              <a:buFont typeface="+mj-lt"/>
              <a:buAutoNum type="arabicPeriod"/>
            </a:pPr>
            <a:r>
              <a:rPr lang="en-US" sz="2200" b="1" dirty="0">
                <a:solidFill>
                  <a:srgbClr val="C00000"/>
                </a:solidFill>
              </a:rPr>
              <a:t>Historical cost</a:t>
            </a:r>
            <a:r>
              <a:rPr lang="en-US" sz="2200" dirty="0">
                <a:solidFill>
                  <a:srgbClr val="C00000"/>
                </a:solidFill>
              </a:rPr>
              <a:t>: </a:t>
            </a:r>
            <a:r>
              <a:rPr lang="en-US" sz="2200" dirty="0"/>
              <a:t>original transaction value adjusted for depreciation and amortization</a:t>
            </a:r>
          </a:p>
          <a:p>
            <a:pPr marL="914400" lvl="1" indent="-457200">
              <a:spcBef>
                <a:spcPts val="1000"/>
              </a:spcBef>
              <a:buClr>
                <a:schemeClr val="tx1"/>
              </a:buClr>
              <a:buFont typeface="+mj-lt"/>
              <a:buAutoNum type="arabicPeriod"/>
            </a:pPr>
            <a:r>
              <a:rPr lang="en-US" sz="2200" b="1" dirty="0">
                <a:solidFill>
                  <a:srgbClr val="C00000"/>
                </a:solidFill>
              </a:rPr>
              <a:t>Net realizable value</a:t>
            </a:r>
            <a:r>
              <a:rPr lang="en-US" sz="2200" dirty="0">
                <a:solidFill>
                  <a:srgbClr val="C00000"/>
                </a:solidFill>
              </a:rPr>
              <a:t>: </a:t>
            </a:r>
            <a:r>
              <a:rPr lang="en-US" sz="2200" dirty="0"/>
              <a:t>the amount of cash into which an asset is expected to be converted in the ordinary course of business</a:t>
            </a:r>
          </a:p>
          <a:p>
            <a:pPr marL="914400" lvl="1" indent="-457200">
              <a:spcBef>
                <a:spcPts val="1000"/>
              </a:spcBef>
              <a:buClr>
                <a:schemeClr val="tx1"/>
              </a:buClr>
              <a:buFont typeface="+mj-lt"/>
              <a:buAutoNum type="arabicPeriod"/>
            </a:pPr>
            <a:r>
              <a:rPr lang="en-US" sz="2200" b="1" dirty="0">
                <a:solidFill>
                  <a:srgbClr val="C00000"/>
                </a:solidFill>
              </a:rPr>
              <a:t>Current cost</a:t>
            </a:r>
            <a:r>
              <a:rPr lang="en-US" sz="2200" dirty="0">
                <a:solidFill>
                  <a:srgbClr val="C00000"/>
                </a:solidFill>
              </a:rPr>
              <a:t>: </a:t>
            </a:r>
            <a:r>
              <a:rPr lang="en-US" sz="2200" dirty="0"/>
              <a:t>the cost that would be incurred to purchase or reproduce the asset</a:t>
            </a:r>
          </a:p>
          <a:p>
            <a:pPr marL="914400" lvl="1" indent="-457200">
              <a:spcBef>
                <a:spcPts val="1000"/>
              </a:spcBef>
              <a:buClr>
                <a:schemeClr val="tx1"/>
              </a:buClr>
              <a:buFont typeface="+mj-lt"/>
              <a:buAutoNum type="arabicPeriod"/>
            </a:pPr>
            <a:r>
              <a:rPr lang="en-US" sz="2200" b="1" dirty="0">
                <a:solidFill>
                  <a:srgbClr val="C00000"/>
                </a:solidFill>
              </a:rPr>
              <a:t>Present value</a:t>
            </a:r>
            <a:r>
              <a:rPr lang="en-US" sz="2200" dirty="0">
                <a:solidFill>
                  <a:srgbClr val="C00000"/>
                </a:solidFill>
              </a:rPr>
              <a:t>: </a:t>
            </a:r>
            <a:r>
              <a:rPr lang="en-US" sz="2200" dirty="0"/>
              <a:t>the current value of future cash flows, calculated by applying the time value of money</a:t>
            </a:r>
          </a:p>
          <a:p>
            <a:pPr marL="914400" lvl="1" indent="-457200">
              <a:spcBef>
                <a:spcPts val="1000"/>
              </a:spcBef>
              <a:buClr>
                <a:schemeClr val="tx1"/>
              </a:buClr>
              <a:buFont typeface="+mj-lt"/>
              <a:buAutoNum type="arabicPeriod"/>
            </a:pPr>
            <a:r>
              <a:rPr lang="en-US" sz="2200" b="1" dirty="0">
                <a:solidFill>
                  <a:srgbClr val="C00000"/>
                </a:solidFill>
              </a:rPr>
              <a:t>Fair value</a:t>
            </a:r>
            <a:r>
              <a:rPr lang="en-US" sz="2200" dirty="0">
                <a:solidFill>
                  <a:srgbClr val="C00000"/>
                </a:solidFill>
              </a:rPr>
              <a:t>: </a:t>
            </a:r>
            <a:r>
              <a:rPr lang="en-US" sz="2200" dirty="0"/>
              <a:t>the price that would be received to sell assets or paid to transfer a liability in an orderly transaction between market participants at the measurement date</a:t>
            </a:r>
          </a:p>
        </p:txBody>
      </p:sp>
      <p:sp>
        <p:nvSpPr>
          <p:cNvPr id="6" name="Slide Number Placeholder 5">
            <a:extLst>
              <a:ext uri="{FF2B5EF4-FFF2-40B4-BE49-F238E27FC236}">
                <a16:creationId xmlns:a16="http://schemas.microsoft.com/office/drawing/2014/main" id="{B4AAAB3F-001A-C149-AA48-4745BF61B78B}"/>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48</a:t>
            </a:fld>
            <a:endParaRPr lang="en-US" dirty="0"/>
          </a:p>
        </p:txBody>
      </p:sp>
    </p:spTree>
    <p:custDataLst>
      <p:tags r:id="rId1"/>
    </p:custDataLst>
    <p:extLst>
      <p:ext uri="{BB962C8B-B14F-4D97-AF65-F5344CB8AC3E}">
        <p14:creationId xmlns:p14="http://schemas.microsoft.com/office/powerpoint/2010/main" val="1153845895"/>
      </p:ext>
    </p:extLst>
  </p:cSld>
  <p:clrMapOvr>
    <a:masterClrMapping/>
  </p:clrMapOvr>
  <mc:AlternateContent xmlns:mc="http://schemas.openxmlformats.org/markup-compatibility/2006" xmlns:p14="http://schemas.microsoft.com/office/powerpoint/2010/main">
    <mc:Choice Requires="p14">
      <p:transition spd="slow" p14:dur="2000" advTm="28293"/>
    </mc:Choice>
    <mc:Fallback xmlns="">
      <p:transition spd="slow" advTm="282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500"/>
                                        <p:tgtEl>
                                          <p:spTgt spid="5">
                                            <p:txEl>
                                              <p:pRg st="3" end="3"/>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Effect transition="in" filter="fade">
                                      <p:cBhvr>
                                        <p:cTn id="33"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EF776-A7CD-9C77-0C17-015EA3656F4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Historical Cost</a:t>
            </a:r>
          </a:p>
        </p:txBody>
      </p:sp>
      <p:sp>
        <p:nvSpPr>
          <p:cNvPr id="3" name="Content Placeholder 2"/>
          <p:cNvSpPr>
            <a:spLocks noGrp="1"/>
          </p:cNvSpPr>
          <p:nvPr>
            <p:ph idx="1"/>
          </p:nvPr>
        </p:nvSpPr>
        <p:spPr/>
        <p:txBody>
          <a:bodyPr>
            <a:normAutofit lnSpcReduction="10000"/>
          </a:bodyPr>
          <a:lstStyle/>
          <a:p>
            <a:pPr>
              <a:buClr>
                <a:schemeClr val="tx1"/>
              </a:buClr>
            </a:pPr>
            <a:r>
              <a:rPr lang="en-US" b="1" dirty="0">
                <a:solidFill>
                  <a:srgbClr val="C00000"/>
                </a:solidFill>
              </a:rPr>
              <a:t>Historical Cost</a:t>
            </a:r>
            <a:r>
              <a:rPr lang="en-US" dirty="0">
                <a:solidFill>
                  <a:srgbClr val="C00000"/>
                </a:solidFill>
              </a:rPr>
              <a:t>:</a:t>
            </a:r>
            <a:r>
              <a:rPr lang="en-US" b="1" dirty="0">
                <a:solidFill>
                  <a:srgbClr val="C00000"/>
                </a:solidFill>
              </a:rPr>
              <a:t> </a:t>
            </a:r>
            <a:r>
              <a:rPr lang="en-US" i="1" dirty="0"/>
              <a:t>Original transaction value</a:t>
            </a:r>
          </a:p>
          <a:p>
            <a:pPr lvl="1"/>
            <a:r>
              <a:rPr lang="en-IN" dirty="0"/>
              <a:t>Bases measurements on the amount given or received in the exchange transactions</a:t>
            </a:r>
          </a:p>
          <a:p>
            <a:r>
              <a:rPr lang="en-US" b="1" dirty="0"/>
              <a:t>For </a:t>
            </a:r>
            <a:r>
              <a:rPr lang="en-US" b="1" dirty="0">
                <a:cs typeface="Arial" panose="020B0604020202020204" pitchFamily="34" charset="0"/>
              </a:rPr>
              <a:t>assets</a:t>
            </a:r>
            <a:r>
              <a:rPr lang="en-US" dirty="0">
                <a:cs typeface="Arial" panose="020B0604020202020204" pitchFamily="34" charset="0"/>
              </a:rPr>
              <a:t>:</a:t>
            </a:r>
          </a:p>
          <a:p>
            <a:pPr lvl="1"/>
            <a:r>
              <a:rPr lang="en-US" dirty="0">
                <a:cs typeface="Arial" panose="020B0604020202020204" pitchFamily="34" charset="0"/>
              </a:rPr>
              <a:t>V</a:t>
            </a:r>
            <a:r>
              <a:rPr lang="en-IN" dirty="0">
                <a:cs typeface="Arial" panose="020B0604020202020204" pitchFamily="34" charset="0"/>
              </a:rPr>
              <a:t>alue of what is given in exchange (usually cash) for the asset at its initial acquisition</a:t>
            </a:r>
          </a:p>
          <a:p>
            <a:r>
              <a:rPr lang="en-US" b="1" dirty="0">
                <a:cs typeface="Arial" panose="020B0604020202020204" pitchFamily="34" charset="0"/>
              </a:rPr>
              <a:t>For liabilities:</a:t>
            </a:r>
          </a:p>
          <a:p>
            <a:pPr lvl="1"/>
            <a:r>
              <a:rPr lang="en-IN" dirty="0"/>
              <a:t>Current cash equivalent received in exchange for assuming the liability</a:t>
            </a:r>
          </a:p>
          <a:p>
            <a:r>
              <a:rPr lang="en-IN" b="1" dirty="0"/>
              <a:t>Long-lived, revenue-producing assets (equipment):</a:t>
            </a:r>
          </a:p>
          <a:p>
            <a:pPr lvl="1"/>
            <a:r>
              <a:rPr lang="en-IN" dirty="0"/>
              <a:t>Adjusted subsequent to its initial measurement by recognizing depreciation or amortization</a:t>
            </a:r>
          </a:p>
        </p:txBody>
      </p:sp>
      <p:sp>
        <p:nvSpPr>
          <p:cNvPr id="5" name="Slide Number Placeholder 5">
            <a:extLst>
              <a:ext uri="{FF2B5EF4-FFF2-40B4-BE49-F238E27FC236}">
                <a16:creationId xmlns:a16="http://schemas.microsoft.com/office/drawing/2014/main" id="{3D0339D4-8E1E-194D-84EC-DDBB1C4BCB32}"/>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49</a:t>
            </a:fld>
            <a:endParaRPr lang="en-US" dirty="0"/>
          </a:p>
        </p:txBody>
      </p:sp>
    </p:spTree>
    <p:custDataLst>
      <p:tags r:id="rId1"/>
    </p:custDataLst>
    <p:extLst>
      <p:ext uri="{BB962C8B-B14F-4D97-AF65-F5344CB8AC3E}">
        <p14:creationId xmlns:p14="http://schemas.microsoft.com/office/powerpoint/2010/main" val="2844695284"/>
      </p:ext>
    </p:extLst>
  </p:cSld>
  <p:clrMapOvr>
    <a:masterClrMapping/>
  </p:clrMapOvr>
  <mc:AlternateContent xmlns:mc="http://schemas.openxmlformats.org/markup-compatibility/2006" xmlns:p14="http://schemas.microsoft.com/office/powerpoint/2010/main">
    <mc:Choice Requires="p14">
      <p:transition spd="slow" p14:dur="2000" advTm="32310"/>
    </mc:Choice>
    <mc:Fallback xmlns="">
      <p:transition spd="slow" advTm="323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59614AF-AB21-7F04-16EA-678263F6CBC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Net Realization Value, Current Cost, and Present Value</a:t>
            </a:r>
          </a:p>
        </p:txBody>
      </p:sp>
      <p:sp>
        <p:nvSpPr>
          <p:cNvPr id="3" name="Content Placeholder 2"/>
          <p:cNvSpPr>
            <a:spLocks noGrp="1"/>
          </p:cNvSpPr>
          <p:nvPr>
            <p:ph idx="1"/>
          </p:nvPr>
        </p:nvSpPr>
        <p:spPr>
          <a:xfrm>
            <a:off x="2135560" y="1340769"/>
            <a:ext cx="8229600" cy="5270499"/>
          </a:xfrm>
        </p:spPr>
        <p:txBody>
          <a:bodyPr>
            <a:normAutofit fontScale="55000" lnSpcReduction="20000"/>
          </a:bodyPr>
          <a:lstStyle/>
          <a:p>
            <a:pPr>
              <a:buClr>
                <a:schemeClr val="tx1"/>
              </a:buClr>
            </a:pPr>
            <a:r>
              <a:rPr lang="en-US" sz="4200" b="1" dirty="0">
                <a:solidFill>
                  <a:srgbClr val="C00000"/>
                </a:solidFill>
              </a:rPr>
              <a:t>Net Realizable Value</a:t>
            </a:r>
          </a:p>
          <a:p>
            <a:pPr lvl="1"/>
            <a:r>
              <a:rPr lang="en-US" sz="4200" dirty="0"/>
              <a:t>Estimated selling price in the ordinary course of business, less reasonably predictable costs of completion, disposal, and transportation</a:t>
            </a:r>
          </a:p>
          <a:p>
            <a:pPr lvl="1"/>
            <a:r>
              <a:rPr lang="en-US" sz="4200" dirty="0"/>
              <a:t>Amount of cash into which an asset or liability is expected to be converted in the ordinary course of business</a:t>
            </a:r>
          </a:p>
          <a:p>
            <a:pPr>
              <a:buClr>
                <a:schemeClr val="tx1"/>
              </a:buClr>
            </a:pPr>
            <a:r>
              <a:rPr lang="en-US" sz="4200" b="1" dirty="0">
                <a:solidFill>
                  <a:srgbClr val="C00000"/>
                </a:solidFill>
              </a:rPr>
              <a:t>Current cost</a:t>
            </a:r>
          </a:p>
          <a:p>
            <a:pPr lvl="1"/>
            <a:r>
              <a:rPr lang="en-US" sz="4200" dirty="0"/>
              <a:t>Cost that would be incurred to purchase or reproduce the asset</a:t>
            </a:r>
          </a:p>
          <a:p>
            <a:pPr lvl="1"/>
            <a:r>
              <a:rPr lang="en-US" sz="4200" dirty="0"/>
              <a:t>Reported if the company operates in inflationary economies</a:t>
            </a:r>
          </a:p>
          <a:p>
            <a:pPr>
              <a:buClr>
                <a:schemeClr val="tx1"/>
              </a:buClr>
            </a:pPr>
            <a:r>
              <a:rPr lang="en-US" sz="4200" b="1" dirty="0">
                <a:solidFill>
                  <a:srgbClr val="C00000"/>
                </a:solidFill>
              </a:rPr>
              <a:t>Present value </a:t>
            </a:r>
            <a:r>
              <a:rPr lang="en-US" sz="4200" dirty="0"/>
              <a:t>(SFAC 7)</a:t>
            </a:r>
            <a:endParaRPr lang="en-US" sz="4200" b="1" dirty="0">
              <a:solidFill>
                <a:srgbClr val="C00000"/>
              </a:solidFill>
            </a:endParaRPr>
          </a:p>
          <a:p>
            <a:pPr lvl="1"/>
            <a:r>
              <a:rPr lang="en-US" sz="4200" dirty="0"/>
              <a:t>Framework for using future cash flows as the basis for accounting measurement</a:t>
            </a:r>
          </a:p>
          <a:p>
            <a:pPr lvl="1"/>
            <a:r>
              <a:rPr lang="en-US" sz="4200" dirty="0"/>
              <a:t>Indicates that the objective in valuing an asset or liability using present value is to approximate its fair value</a:t>
            </a:r>
          </a:p>
          <a:p>
            <a:pPr lvl="1"/>
            <a:endParaRPr lang="en-US" dirty="0"/>
          </a:p>
        </p:txBody>
      </p:sp>
      <p:sp>
        <p:nvSpPr>
          <p:cNvPr id="5" name="Slide Number Placeholder 5">
            <a:extLst>
              <a:ext uri="{FF2B5EF4-FFF2-40B4-BE49-F238E27FC236}">
                <a16:creationId xmlns:a16="http://schemas.microsoft.com/office/drawing/2014/main" id="{86E66D28-6DB9-5940-A36D-F909BEA9C77E}"/>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50</a:t>
            </a:fld>
            <a:endParaRPr lang="en-US" dirty="0"/>
          </a:p>
        </p:txBody>
      </p:sp>
    </p:spTree>
    <p:custDataLst>
      <p:tags r:id="rId1"/>
    </p:custDataLst>
    <p:extLst>
      <p:ext uri="{BB962C8B-B14F-4D97-AF65-F5344CB8AC3E}">
        <p14:creationId xmlns:p14="http://schemas.microsoft.com/office/powerpoint/2010/main" val="1800940276"/>
      </p:ext>
    </p:extLst>
  </p:cSld>
  <p:clrMapOvr>
    <a:masterClrMapping/>
  </p:clrMapOvr>
  <mc:AlternateContent xmlns:mc="http://schemas.openxmlformats.org/markup-compatibility/2006" xmlns:p14="http://schemas.microsoft.com/office/powerpoint/2010/main">
    <mc:Choice Requires="p14">
      <p:transition spd="slow" p14:dur="2000" advTm="46393"/>
    </mc:Choice>
    <mc:Fallback xmlns="">
      <p:transition spd="slow" advTm="46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500"/>
                                        <p:tgtEl>
                                          <p:spTgt spid="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fade">
                                      <p:cBhvr>
                                        <p:cTn id="40" dur="500"/>
                                        <p:tgtEl>
                                          <p:spTgt spid="3">
                                            <p:txEl>
                                              <p:pRg st="7" end="7"/>
                                            </p:txEl>
                                          </p:spTgt>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500F17C-E627-ED97-4B0F-6E45E45EA3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Fair Value</a:t>
            </a:r>
          </a:p>
        </p:txBody>
      </p:sp>
      <p:sp>
        <p:nvSpPr>
          <p:cNvPr id="3" name="Content Placeholder 2"/>
          <p:cNvSpPr>
            <a:spLocks noGrp="1"/>
          </p:cNvSpPr>
          <p:nvPr>
            <p:ph idx="1"/>
          </p:nvPr>
        </p:nvSpPr>
        <p:spPr>
          <a:xfrm>
            <a:off x="2135560" y="1412777"/>
            <a:ext cx="8229600" cy="5184576"/>
          </a:xfrm>
        </p:spPr>
        <p:txBody>
          <a:bodyPr>
            <a:normAutofit lnSpcReduction="10000"/>
          </a:bodyPr>
          <a:lstStyle/>
          <a:p>
            <a:pPr>
              <a:buClr>
                <a:schemeClr val="tx1"/>
              </a:buClr>
            </a:pPr>
            <a:r>
              <a:rPr lang="en-US" sz="3000" b="1" dirty="0">
                <a:solidFill>
                  <a:srgbClr val="C00000"/>
                </a:solidFill>
              </a:rPr>
              <a:t>Fair value</a:t>
            </a:r>
            <a:r>
              <a:rPr lang="en-US" sz="3000" dirty="0"/>
              <a:t>, originally called </a:t>
            </a:r>
            <a:r>
              <a:rPr lang="en-US" sz="3000" b="1" dirty="0">
                <a:solidFill>
                  <a:srgbClr val="C00000"/>
                </a:solidFill>
              </a:rPr>
              <a:t>current market value</a:t>
            </a:r>
          </a:p>
          <a:p>
            <a:pPr lvl="1"/>
            <a:r>
              <a:rPr lang="en-US" sz="2600" dirty="0">
                <a:solidFill>
                  <a:prstClr val="black"/>
                </a:solidFill>
              </a:rPr>
              <a:t>Bases measurements on the price that would be received to sell assets or paid to transfer liabilities in an orderly market transaction</a:t>
            </a:r>
          </a:p>
          <a:p>
            <a:r>
              <a:rPr lang="en-US" sz="3000" dirty="0"/>
              <a:t>Fair value can be measured using:</a:t>
            </a:r>
          </a:p>
          <a:p>
            <a:pPr marL="1371600" lvl="2" indent="-514350">
              <a:buClr>
                <a:schemeClr val="tx1"/>
              </a:buClr>
            </a:pPr>
            <a:r>
              <a:rPr lang="en-US" sz="2600" b="1" dirty="0">
                <a:solidFill>
                  <a:srgbClr val="C00000"/>
                </a:solidFill>
              </a:rPr>
              <a:t>Market approach: </a:t>
            </a:r>
            <a:r>
              <a:rPr lang="en-US" sz="2600" dirty="0"/>
              <a:t>Valuation based on market information</a:t>
            </a:r>
          </a:p>
          <a:p>
            <a:pPr marL="1371600" lvl="2" indent="-514350">
              <a:buClr>
                <a:schemeClr val="tx1"/>
              </a:buClr>
            </a:pPr>
            <a:r>
              <a:rPr lang="en-US" sz="2600" b="1" dirty="0">
                <a:solidFill>
                  <a:srgbClr val="C00000"/>
                </a:solidFill>
              </a:rPr>
              <a:t>Income approach: </a:t>
            </a:r>
            <a:r>
              <a:rPr lang="en-US" sz="2600" dirty="0"/>
              <a:t>Estimates future amounts and then mathematically converts those amounts to a single present value</a:t>
            </a:r>
          </a:p>
          <a:p>
            <a:pPr marL="1371600" lvl="2" indent="-514350">
              <a:buClr>
                <a:schemeClr val="tx1"/>
              </a:buClr>
            </a:pPr>
            <a:r>
              <a:rPr lang="en-US" sz="2600" b="1" dirty="0">
                <a:solidFill>
                  <a:srgbClr val="C00000"/>
                </a:solidFill>
              </a:rPr>
              <a:t>Cost approach: </a:t>
            </a:r>
            <a:r>
              <a:rPr lang="en-US" sz="2600" dirty="0"/>
              <a:t>Estimates the amount that would be required to buy or construct an asset of similar quality and condition</a:t>
            </a:r>
            <a:endParaRPr lang="en-IN" sz="2600" dirty="0"/>
          </a:p>
        </p:txBody>
      </p:sp>
      <p:sp>
        <p:nvSpPr>
          <p:cNvPr id="5" name="Slide Number Placeholder 5">
            <a:extLst>
              <a:ext uri="{FF2B5EF4-FFF2-40B4-BE49-F238E27FC236}">
                <a16:creationId xmlns:a16="http://schemas.microsoft.com/office/drawing/2014/main" id="{68D25F90-44A5-2043-B791-815699CDCE45}"/>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51</a:t>
            </a:fld>
            <a:endParaRPr lang="en-US" dirty="0"/>
          </a:p>
        </p:txBody>
      </p:sp>
    </p:spTree>
    <p:custDataLst>
      <p:tags r:id="rId1"/>
    </p:custDataLst>
    <p:extLst>
      <p:ext uri="{BB962C8B-B14F-4D97-AF65-F5344CB8AC3E}">
        <p14:creationId xmlns:p14="http://schemas.microsoft.com/office/powerpoint/2010/main" val="3001991893"/>
      </p:ext>
    </p:extLst>
  </p:cSld>
  <p:clrMapOvr>
    <a:masterClrMapping/>
  </p:clrMapOvr>
  <mc:AlternateContent xmlns:mc="http://schemas.openxmlformats.org/markup-compatibility/2006" xmlns:p14="http://schemas.microsoft.com/office/powerpoint/2010/main">
    <mc:Choice Requires="p14">
      <p:transition spd="slow" p14:dur="2000" advTm="22256"/>
    </mc:Choice>
    <mc:Fallback xmlns="">
      <p:transition spd="slow" advTm="222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245A26-FC52-B2EC-B78C-A8AA9556528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Fair Value Hierarchy</a:t>
            </a:r>
          </a:p>
        </p:txBody>
      </p:sp>
      <p:graphicFrame>
        <p:nvGraphicFramePr>
          <p:cNvPr id="7" name="Table 6"/>
          <p:cNvGraphicFramePr>
            <a:graphicFrameLocks noGrp="1"/>
          </p:cNvGraphicFramePr>
          <p:nvPr>
            <p:extLst>
              <p:ext uri="{D42A27DB-BD31-4B8C-83A1-F6EECF244321}">
                <p14:modId xmlns:p14="http://schemas.microsoft.com/office/powerpoint/2010/main" val="113002808"/>
              </p:ext>
            </p:extLst>
          </p:nvPr>
        </p:nvGraphicFramePr>
        <p:xfrm>
          <a:off x="2279576" y="1346944"/>
          <a:ext cx="8085584" cy="5178400"/>
        </p:xfrm>
        <a:graphic>
          <a:graphicData uri="http://schemas.openxmlformats.org/drawingml/2006/table">
            <a:tbl>
              <a:tblPr firstRow="1" bandRow="1">
                <a:tableStyleId>{5C22544A-7EE6-4342-B048-85BDC9FD1C3A}</a:tableStyleId>
              </a:tblPr>
              <a:tblGrid>
                <a:gridCol w="1152128">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gridCol w="3765104">
                  <a:extLst>
                    <a:ext uri="{9D8B030D-6E8A-4147-A177-3AD203B41FA5}">
                      <a16:colId xmlns:a16="http://schemas.microsoft.com/office/drawing/2014/main" val="20002"/>
                    </a:ext>
                  </a:extLst>
                </a:gridCol>
              </a:tblGrid>
              <a:tr h="360040">
                <a:tc gridSpan="3">
                  <a:txBody>
                    <a:bodyPr/>
                    <a:lstStyle/>
                    <a:p>
                      <a:pPr algn="ctr"/>
                      <a:r>
                        <a:rPr lang="en-US" sz="1400" b="1" dirty="0">
                          <a:solidFill>
                            <a:schemeClr val="tx1"/>
                          </a:solidFill>
                        </a:rPr>
                        <a:t>Fair Value Hierarchy</a:t>
                      </a:r>
                      <a:endParaRPr lang="en-US" sz="1400" dirty="0">
                        <a:solidFill>
                          <a:schemeClr val="tx1"/>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216024">
                <a:tc>
                  <a:txBody>
                    <a:bodyPr/>
                    <a:lstStyle/>
                    <a:p>
                      <a:pPr algn="ctr"/>
                      <a:r>
                        <a:rPr lang="en-US" sz="1200" b="1" dirty="0"/>
                        <a:t>Level</a:t>
                      </a: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algn="ctr"/>
                      <a:r>
                        <a:rPr lang="en-US" sz="1200" b="1" dirty="0"/>
                        <a:t>Inputs</a:t>
                      </a:r>
                      <a:endParaRPr lang="en-US" sz="12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dirty="0"/>
                        <a:t>Example</a:t>
                      </a:r>
                      <a:endParaRPr lang="en-US" sz="12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1069320">
                <a:tc>
                  <a:txBody>
                    <a:bodyPr/>
                    <a:lstStyle/>
                    <a:p>
                      <a:pPr algn="ctr"/>
                      <a:r>
                        <a:rPr lang="en-US" sz="1200" b="1" dirty="0"/>
                        <a:t>1</a:t>
                      </a:r>
                    </a:p>
                    <a:p>
                      <a:pPr algn="ctr"/>
                      <a:r>
                        <a:rPr lang="en-US" sz="1200" b="1" dirty="0"/>
                        <a:t>Most Desirable</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Quoted market prices in active markets for identical assets or liabilities.</a:t>
                      </a:r>
                    </a:p>
                    <a:p>
                      <a:endParaRPr lang="en-US" sz="12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In Chapter 12 you will learn that certain investments in marketable securities are reported at their </a:t>
                      </a:r>
                      <a:r>
                        <a:rPr lang="en-US" sz="1200" i="1" dirty="0"/>
                        <a:t>fair values.</a:t>
                      </a:r>
                      <a:r>
                        <a:rPr lang="en-US" sz="1200" dirty="0"/>
                        <a:t> Fair value in this case would be measured using the quoted market price from the NYSE, NASDAQ, or other exchange on which the security is traded.</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370840">
                <a:tc>
                  <a:txBody>
                    <a:bodyPr/>
                    <a:lstStyle/>
                    <a:p>
                      <a:pPr algn="ctr"/>
                      <a:r>
                        <a:rPr lang="en-US" sz="1200" b="1"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Inputs other than quoted prices that are </a:t>
                      </a:r>
                      <a:r>
                        <a:rPr lang="en-US" sz="1200" i="1" dirty="0"/>
                        <a:t>observable</a:t>
                      </a:r>
                      <a:r>
                        <a:rPr lang="en-US" sz="1200" dirty="0"/>
                        <a:t> for the asset or liability. These inputs include quoted prices for </a:t>
                      </a:r>
                      <a:r>
                        <a:rPr lang="en-US" sz="1200" i="1" dirty="0"/>
                        <a:t>similar</a:t>
                      </a:r>
                      <a:r>
                        <a:rPr lang="en-US" sz="1200" dirty="0"/>
                        <a:t> assets or liabilities in active or inactive markets and inputs that are derived principally from or corroborated by observable related market data.</a:t>
                      </a:r>
                    </a:p>
                    <a:p>
                      <a:endParaRPr lang="en-US"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In Chapter 10 we discuss how companies sometimes acquire</a:t>
                      </a:r>
                      <a:r>
                        <a:rPr lang="en-US" sz="1200" baseline="0" dirty="0"/>
                        <a:t> </a:t>
                      </a:r>
                      <a:r>
                        <a:rPr lang="en-US" sz="1200" dirty="0"/>
                        <a:t>assets with consideration other than cash. In any noncash transaction, each element of the transaction is recorded at its </a:t>
                      </a:r>
                      <a:r>
                        <a:rPr lang="en-US" sz="1200" i="1" dirty="0"/>
                        <a:t>fair value.</a:t>
                      </a:r>
                      <a:r>
                        <a:rPr lang="en-US" sz="1200" dirty="0"/>
                        <a:t> If one of the assets in the exchange is a building, for instance, then quoted market prices for similar buildings recently sold could be used to value the building or, if there were no similar buildings recently exchanged from which to obtain a comparable market price, valuation could be based on the price per square foot derived from observable market data.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dirty="0"/>
                        <a:t>3</a:t>
                      </a:r>
                      <a:br>
                        <a:rPr lang="en-US" sz="1200" b="1" dirty="0"/>
                      </a:br>
                      <a:r>
                        <a:rPr lang="en-US" sz="1200" b="1" dirty="0"/>
                        <a:t>Least Desirable</a:t>
                      </a:r>
                      <a:endParaRPr lang="en-US" sz="1200" dirty="0"/>
                    </a:p>
                    <a:p>
                      <a:endParaRPr lang="en-US"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1" dirty="0"/>
                        <a:t>Unobservable</a:t>
                      </a:r>
                      <a:r>
                        <a:rPr lang="en-US" sz="1200" dirty="0"/>
                        <a:t> inputs that reflect the entity’s own assumptions about the assumptions market participants would use in pricing the asset or liability developed based on the best information available in the circumstances.</a:t>
                      </a:r>
                    </a:p>
                    <a:p>
                      <a:endParaRPr lang="en-US"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Asset retirement obligations (AROs), discussed in Chapter 10, are measured at </a:t>
                      </a:r>
                      <a:r>
                        <a:rPr lang="en-US" sz="1200" i="1" dirty="0"/>
                        <a:t>fair value.</a:t>
                      </a:r>
                      <a:r>
                        <a:rPr lang="en-US" sz="1200" dirty="0"/>
                        <a:t> Neither Level 1 nor Level 2 inputs would be possible in most ARO valuation situations. Fair value would be estimated using Level 3 inputs to include the present value of expected cash flows estimated using the entity’s own data if there is no information indicating that market participants would use different assumptions.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4"/>
                  </a:ext>
                </a:extLst>
              </a:tr>
            </a:tbl>
          </a:graphicData>
        </a:graphic>
      </p:graphicFrame>
      <p:sp>
        <p:nvSpPr>
          <p:cNvPr id="5" name="Slide Number Placeholder 5">
            <a:extLst>
              <a:ext uri="{FF2B5EF4-FFF2-40B4-BE49-F238E27FC236}">
                <a16:creationId xmlns:a16="http://schemas.microsoft.com/office/drawing/2014/main" id="{4096E649-F24F-5B48-829E-2DFFC101C4AA}"/>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52</a:t>
            </a:fld>
            <a:endParaRPr lang="en-US" dirty="0"/>
          </a:p>
        </p:txBody>
      </p:sp>
    </p:spTree>
    <p:extLst>
      <p:ext uri="{BB962C8B-B14F-4D97-AF65-F5344CB8AC3E}">
        <p14:creationId xmlns:p14="http://schemas.microsoft.com/office/powerpoint/2010/main" val="2494887600"/>
      </p:ext>
    </p:extLst>
  </p:cSld>
  <p:clrMapOvr>
    <a:masterClrMapping/>
  </p:clrMapOvr>
  <mc:AlternateContent xmlns:mc="http://schemas.openxmlformats.org/markup-compatibility/2006" xmlns:p14="http://schemas.microsoft.com/office/powerpoint/2010/main">
    <mc:Choice Requires="p14">
      <p:transition spd="slow" p14:dur="2000" advTm="4179"/>
    </mc:Choice>
    <mc:Fallback xmlns="">
      <p:transition spd="slow" advTm="417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6C247B-AD48-6B50-E607-268C20E7CD7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US" sz="3200" dirty="0"/>
              <a:t>Fair Value Option</a:t>
            </a:r>
          </a:p>
        </p:txBody>
      </p:sp>
      <p:sp>
        <p:nvSpPr>
          <p:cNvPr id="5" name="Content Placeholder 2"/>
          <p:cNvSpPr>
            <a:spLocks noGrp="1"/>
          </p:cNvSpPr>
          <p:nvPr>
            <p:ph idx="1"/>
          </p:nvPr>
        </p:nvSpPr>
        <p:spPr/>
        <p:txBody>
          <a:bodyPr>
            <a:noAutofit/>
          </a:bodyPr>
          <a:lstStyle/>
          <a:p>
            <a:pPr>
              <a:buClr>
                <a:schemeClr val="tx1"/>
              </a:buClr>
            </a:pPr>
            <a:r>
              <a:rPr lang="en-IN" b="1" dirty="0">
                <a:solidFill>
                  <a:srgbClr val="C00000"/>
                </a:solidFill>
              </a:rPr>
              <a:t>Fair Value Option: </a:t>
            </a:r>
            <a:r>
              <a:rPr lang="en-IN" dirty="0"/>
              <a:t>GAAP gives a company the option, in some circumstances, to choose whether to report specified </a:t>
            </a:r>
            <a:r>
              <a:rPr lang="en-IN" i="1" dirty="0"/>
              <a:t>financial</a:t>
            </a:r>
            <a:r>
              <a:rPr lang="en-IN" dirty="0"/>
              <a:t> assets and liabilities at fair value</a:t>
            </a:r>
          </a:p>
          <a:p>
            <a:pPr marL="800100" lvl="1" indent="-342900">
              <a:spcBef>
                <a:spcPts val="1000"/>
              </a:spcBef>
            </a:pPr>
            <a:r>
              <a:rPr lang="en-IN" dirty="0"/>
              <a:t>Provides companies a way to reduce volatility in reported earnings without having to comply with complex hedge accounting standards</a:t>
            </a:r>
          </a:p>
          <a:p>
            <a:pPr marL="800100" lvl="1" indent="-342900">
              <a:spcBef>
                <a:spcPts val="1000"/>
              </a:spcBef>
            </a:pPr>
            <a:r>
              <a:rPr lang="en-IN" dirty="0"/>
              <a:t>Helps to converge with international accounting standards</a:t>
            </a:r>
          </a:p>
        </p:txBody>
      </p:sp>
      <p:sp>
        <p:nvSpPr>
          <p:cNvPr id="6" name="Slide Number Placeholder 5">
            <a:extLst>
              <a:ext uri="{FF2B5EF4-FFF2-40B4-BE49-F238E27FC236}">
                <a16:creationId xmlns:a16="http://schemas.microsoft.com/office/drawing/2014/main" id="{ACCB58F7-3EAD-6041-B86D-9C5B996D5EA0}"/>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53</a:t>
            </a:fld>
            <a:endParaRPr lang="en-US" dirty="0"/>
          </a:p>
        </p:txBody>
      </p:sp>
    </p:spTree>
    <p:custDataLst>
      <p:tags r:id="rId1"/>
    </p:custDataLst>
    <p:extLst>
      <p:ext uri="{BB962C8B-B14F-4D97-AF65-F5344CB8AC3E}">
        <p14:creationId xmlns:p14="http://schemas.microsoft.com/office/powerpoint/2010/main" val="2727610184"/>
      </p:ext>
    </p:extLst>
  </p:cSld>
  <p:clrMapOvr>
    <a:masterClrMapping/>
  </p:clrMapOvr>
  <mc:AlternateContent xmlns:mc="http://schemas.openxmlformats.org/markup-compatibility/2006" xmlns:p14="http://schemas.microsoft.com/office/powerpoint/2010/main">
    <mc:Choice Requires="p14">
      <p:transition spd="slow" p14:dur="2000" advTm="10530"/>
    </mc:Choice>
    <mc:Fallback xmlns="">
      <p:transition spd="slow" advTm="105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D6E1DCD-0070-7A74-E593-0758C16567D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z="3200" dirty="0"/>
              <a:t>Disclosure</a:t>
            </a:r>
          </a:p>
        </p:txBody>
      </p:sp>
      <p:sp>
        <p:nvSpPr>
          <p:cNvPr id="3" name="Content Placeholder 2"/>
          <p:cNvSpPr>
            <a:spLocks noGrp="1"/>
          </p:cNvSpPr>
          <p:nvPr>
            <p:ph idx="1"/>
          </p:nvPr>
        </p:nvSpPr>
        <p:spPr>
          <a:xfrm>
            <a:off x="2555108" y="1192362"/>
            <a:ext cx="8229600" cy="5081859"/>
          </a:xfrm>
        </p:spPr>
        <p:txBody>
          <a:bodyPr>
            <a:normAutofit fontScale="92500" lnSpcReduction="20000"/>
          </a:bodyPr>
          <a:lstStyle/>
          <a:p>
            <a:pPr>
              <a:buClr>
                <a:schemeClr val="tx1"/>
              </a:buClr>
            </a:pPr>
            <a:r>
              <a:rPr lang="en-IN" b="1" dirty="0">
                <a:solidFill>
                  <a:srgbClr val="C00000"/>
                </a:solidFill>
              </a:rPr>
              <a:t>Full-disclosure principle</a:t>
            </a:r>
            <a:r>
              <a:rPr lang="en-IN" dirty="0"/>
              <a:t>: requires that the financial reports should include any information that could affect the decisions made by external users</a:t>
            </a:r>
          </a:p>
          <a:p>
            <a:r>
              <a:rPr lang="en-IN" sz="3000" dirty="0"/>
              <a:t>Such information can be disclosed in a variety of ways:</a:t>
            </a:r>
          </a:p>
          <a:p>
            <a:pPr lvl="1">
              <a:buClr>
                <a:schemeClr val="tx1"/>
              </a:buClr>
            </a:pPr>
            <a:r>
              <a:rPr lang="en-IN" sz="3100" b="1" dirty="0">
                <a:solidFill>
                  <a:srgbClr val="C00000"/>
                </a:solidFill>
              </a:rPr>
              <a:t>Parenthetical comments </a:t>
            </a:r>
            <a:r>
              <a:rPr lang="en-IN" sz="3100" dirty="0"/>
              <a:t>or</a:t>
            </a:r>
            <a:r>
              <a:rPr lang="en-IN" sz="3100" b="1" dirty="0">
                <a:solidFill>
                  <a:srgbClr val="C00000"/>
                </a:solidFill>
              </a:rPr>
              <a:t> modifying comments</a:t>
            </a:r>
          </a:p>
          <a:p>
            <a:pPr marL="1143000" lvl="4">
              <a:spcBef>
                <a:spcPts val="1000"/>
              </a:spcBef>
              <a:buClr>
                <a:schemeClr val="tx1"/>
              </a:buClr>
            </a:pPr>
            <a:r>
              <a:rPr lang="en-IN" sz="2800" dirty="0"/>
              <a:t>Placed on the face of the financial statements</a:t>
            </a:r>
          </a:p>
          <a:p>
            <a:pPr marL="685800" lvl="3">
              <a:spcBef>
                <a:spcPts val="1000"/>
              </a:spcBef>
              <a:buClr>
                <a:schemeClr val="tx1"/>
              </a:buClr>
            </a:pPr>
            <a:r>
              <a:rPr lang="en-IN" sz="3100" b="1" dirty="0">
                <a:solidFill>
                  <a:srgbClr val="C00000"/>
                </a:solidFill>
              </a:rPr>
              <a:t>Disclosure notes </a:t>
            </a:r>
          </a:p>
          <a:p>
            <a:pPr marL="1143000" lvl="4">
              <a:spcBef>
                <a:spcPts val="1000"/>
              </a:spcBef>
              <a:buClr>
                <a:schemeClr val="tx1"/>
              </a:buClr>
            </a:pPr>
            <a:r>
              <a:rPr lang="en-IN" sz="2800" dirty="0"/>
              <a:t>Convey additional insights </a:t>
            </a:r>
          </a:p>
          <a:p>
            <a:pPr marL="685800" lvl="3">
              <a:spcBef>
                <a:spcPts val="1000"/>
              </a:spcBef>
              <a:buClr>
                <a:schemeClr val="tx1"/>
              </a:buClr>
            </a:pPr>
            <a:r>
              <a:rPr lang="en-IN" sz="3100" b="1" dirty="0">
                <a:solidFill>
                  <a:srgbClr val="C00000"/>
                </a:solidFill>
              </a:rPr>
              <a:t>Supplemental schedules and tables</a:t>
            </a:r>
          </a:p>
          <a:p>
            <a:pPr marL="1143000" lvl="4">
              <a:spcBef>
                <a:spcPts val="1000"/>
              </a:spcBef>
            </a:pPr>
            <a:r>
              <a:rPr lang="en-US" sz="2800" dirty="0"/>
              <a:t>Report more detailed information than is shown in the primary financial statements</a:t>
            </a:r>
            <a:endParaRPr lang="en-IN" sz="2800" dirty="0"/>
          </a:p>
        </p:txBody>
      </p:sp>
      <p:sp>
        <p:nvSpPr>
          <p:cNvPr id="5" name="Slide Number Placeholder 5">
            <a:extLst>
              <a:ext uri="{FF2B5EF4-FFF2-40B4-BE49-F238E27FC236}">
                <a16:creationId xmlns:a16="http://schemas.microsoft.com/office/drawing/2014/main" id="{D82DAE9B-F721-534E-8603-3087F9E0DC50}"/>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54</a:t>
            </a:fld>
            <a:endParaRPr lang="en-US" dirty="0"/>
          </a:p>
        </p:txBody>
      </p:sp>
    </p:spTree>
    <p:custDataLst>
      <p:tags r:id="rId1"/>
    </p:custDataLst>
    <p:extLst>
      <p:ext uri="{BB962C8B-B14F-4D97-AF65-F5344CB8AC3E}">
        <p14:creationId xmlns:p14="http://schemas.microsoft.com/office/powerpoint/2010/main" val="2778698416"/>
      </p:ext>
    </p:extLst>
  </p:cSld>
  <p:clrMapOvr>
    <a:masterClrMapping/>
  </p:clrMapOvr>
  <mc:AlternateContent xmlns:mc="http://schemas.openxmlformats.org/markup-compatibility/2006" xmlns:p14="http://schemas.microsoft.com/office/powerpoint/2010/main">
    <mc:Choice Requires="p14">
      <p:transition spd="slow" p14:dur="2000" advTm="74756"/>
    </mc:Choice>
    <mc:Fallback xmlns="">
      <p:transition spd="slow" advTm="747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500"/>
                                        <p:tgtEl>
                                          <p:spTgt spid="3">
                                            <p:txEl>
                                              <p:pRg st="6" end="6"/>
                                            </p:txEl>
                                          </p:spTgt>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11F4B91-9FF8-D84E-0ADC-5380DBFCB4D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871537" y="600258"/>
            <a:ext cx="10515600" cy="1325563"/>
          </a:xfrm>
        </p:spPr>
        <p:txBody>
          <a:bodyPr>
            <a:normAutofit/>
          </a:bodyPr>
          <a:lstStyle/>
          <a:p>
            <a:r>
              <a:rPr lang="en-US" sz="3200" dirty="0"/>
              <a:t>Summary of Recognition, Measurement, and Disclosure Concepts</a:t>
            </a:r>
          </a:p>
        </p:txBody>
      </p:sp>
      <p:graphicFrame>
        <p:nvGraphicFramePr>
          <p:cNvPr id="6" name="Table 5"/>
          <p:cNvGraphicFramePr>
            <a:graphicFrameLocks noGrp="1"/>
          </p:cNvGraphicFramePr>
          <p:nvPr>
            <p:extLst>
              <p:ext uri="{D42A27DB-BD31-4B8C-83A1-F6EECF244321}">
                <p14:modId xmlns:p14="http://schemas.microsoft.com/office/powerpoint/2010/main" val="586873574"/>
              </p:ext>
            </p:extLst>
          </p:nvPr>
        </p:nvGraphicFramePr>
        <p:xfrm>
          <a:off x="3497391" y="1263040"/>
          <a:ext cx="5678063" cy="4572000"/>
        </p:xfrm>
        <a:graphic>
          <a:graphicData uri="http://schemas.openxmlformats.org/drawingml/2006/table">
            <a:tbl>
              <a:tblPr firstRow="1" bandRow="1">
                <a:tableStyleId>{5C22544A-7EE6-4342-B048-85BDC9FD1C3A}</a:tableStyleId>
              </a:tblPr>
              <a:tblGrid>
                <a:gridCol w="1086947">
                  <a:extLst>
                    <a:ext uri="{9D8B030D-6E8A-4147-A177-3AD203B41FA5}">
                      <a16:colId xmlns:a16="http://schemas.microsoft.com/office/drawing/2014/main" val="20000"/>
                    </a:ext>
                  </a:extLst>
                </a:gridCol>
                <a:gridCol w="4591116">
                  <a:extLst>
                    <a:ext uri="{9D8B030D-6E8A-4147-A177-3AD203B41FA5}">
                      <a16:colId xmlns:a16="http://schemas.microsoft.com/office/drawing/2014/main" val="20001"/>
                    </a:ext>
                  </a:extLst>
                </a:gridCol>
              </a:tblGrid>
              <a:tr h="216024">
                <a:tc>
                  <a:txBody>
                    <a:bodyPr/>
                    <a:lstStyle/>
                    <a:p>
                      <a:r>
                        <a:rPr lang="en-US" sz="1200" b="1" dirty="0">
                          <a:solidFill>
                            <a:schemeClr val="tx1"/>
                          </a:solidFill>
                        </a:rPr>
                        <a:t>Concept</a:t>
                      </a:r>
                      <a:endParaRPr lang="en-US" sz="12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rPr>
                        <a:t>Description</a:t>
                      </a:r>
                      <a:endParaRPr lang="en-US" sz="12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Recognition</a:t>
                      </a:r>
                    </a:p>
                    <a:p>
                      <a:endParaRPr lang="en-US" sz="120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tc>
                  <a:txBody>
                    <a:bodyPr/>
                    <a:lstStyle/>
                    <a:p>
                      <a:r>
                        <a:rPr lang="en-US" sz="1200" dirty="0">
                          <a:solidFill>
                            <a:schemeClr val="tx1"/>
                          </a:solidFill>
                        </a:rPr>
                        <a:t>General criteria:</a:t>
                      </a:r>
                    </a:p>
                    <a:p>
                      <a:pPr marL="342900" indent="-342900">
                        <a:buAutoNum type="arabicPeriod"/>
                      </a:pPr>
                      <a:r>
                        <a:rPr lang="en-US" sz="1200" dirty="0">
                          <a:solidFill>
                            <a:schemeClr val="tx1"/>
                          </a:solidFill>
                        </a:rPr>
                        <a:t>Meets the definition of an element</a:t>
                      </a:r>
                    </a:p>
                    <a:p>
                      <a:pPr marL="342900" indent="-342900">
                        <a:buAutoNum type="arabicPeriod"/>
                      </a:pPr>
                      <a:r>
                        <a:rPr lang="en-US" sz="1200" dirty="0">
                          <a:solidFill>
                            <a:schemeClr val="tx1"/>
                          </a:solidFill>
                        </a:rPr>
                        <a:t>Has a measurement attribute</a:t>
                      </a:r>
                    </a:p>
                    <a:p>
                      <a:pPr marL="342900" indent="-342900">
                        <a:buAutoNum type="arabicPeriod"/>
                      </a:pPr>
                      <a:r>
                        <a:rPr lang="en-US" sz="1200" dirty="0">
                          <a:solidFill>
                            <a:schemeClr val="tx1"/>
                          </a:solidFill>
                        </a:rPr>
                        <a:t>Is relevant</a:t>
                      </a:r>
                    </a:p>
                    <a:p>
                      <a:pPr marL="342900" indent="-342900">
                        <a:buAutoNum type="arabicPeriod"/>
                      </a:pPr>
                      <a:r>
                        <a:rPr lang="en-US" sz="1200" dirty="0">
                          <a:solidFill>
                            <a:schemeClr val="tx1"/>
                          </a:solidFill>
                        </a:rPr>
                        <a:t>Is reliable (representationally faithful)</a:t>
                      </a:r>
                    </a:p>
                    <a:p>
                      <a:r>
                        <a:rPr lang="en-US" sz="1200" dirty="0">
                          <a:solidFill>
                            <a:schemeClr val="tx1"/>
                          </a:solidFill>
                        </a:rPr>
                        <a:t>Examples of recognition timing:</a:t>
                      </a:r>
                    </a:p>
                    <a:p>
                      <a:pPr marL="342900" indent="-342900">
                        <a:buAutoNum type="arabicPeriod"/>
                      </a:pPr>
                      <a:r>
                        <a:rPr lang="en-US" sz="1200" dirty="0">
                          <a:solidFill>
                            <a:schemeClr val="tx1"/>
                          </a:solidFill>
                        </a:rPr>
                        <a:t>Revenues</a:t>
                      </a:r>
                    </a:p>
                    <a:p>
                      <a:pPr marL="342900" indent="-342900">
                        <a:buAutoNum type="arabicPeriod"/>
                      </a:pPr>
                      <a:r>
                        <a:rPr lang="en-US" sz="1200" dirty="0">
                          <a:solidFill>
                            <a:schemeClr val="tx1"/>
                          </a:solidFill>
                        </a:rPr>
                        <a:t>Expenses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Measurement</a:t>
                      </a:r>
                    </a:p>
                    <a:p>
                      <a:endParaRPr lang="en-US" sz="12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r>
                        <a:rPr lang="en-US" sz="1200" dirty="0">
                          <a:solidFill>
                            <a:schemeClr val="tx1"/>
                          </a:solidFill>
                        </a:rPr>
                        <a:t>Mixed attribute model in which the attribute used to measure an item is chosen to maximize relevance and representational faithfulness. These attributes include:</a:t>
                      </a:r>
                    </a:p>
                    <a:p>
                      <a:pPr marL="342900" indent="-342900">
                        <a:buAutoNum type="arabicPeriod"/>
                      </a:pPr>
                      <a:r>
                        <a:rPr lang="en-US" sz="1200" dirty="0">
                          <a:solidFill>
                            <a:schemeClr val="tx1"/>
                          </a:solidFill>
                        </a:rPr>
                        <a:t>Historical cost</a:t>
                      </a:r>
                    </a:p>
                    <a:p>
                      <a:pPr marL="342900" indent="-342900">
                        <a:buAutoNum type="arabicPeriod"/>
                      </a:pPr>
                      <a:r>
                        <a:rPr lang="en-US" sz="1200" dirty="0">
                          <a:solidFill>
                            <a:schemeClr val="tx1"/>
                          </a:solidFill>
                        </a:rPr>
                        <a:t>Net realizable value</a:t>
                      </a:r>
                    </a:p>
                    <a:p>
                      <a:pPr marL="342900" indent="-342900">
                        <a:buAutoNum type="arabicPeriod"/>
                      </a:pPr>
                      <a:r>
                        <a:rPr lang="en-US" sz="1200" dirty="0">
                          <a:solidFill>
                            <a:schemeClr val="tx1"/>
                          </a:solidFill>
                        </a:rPr>
                        <a:t>Current cost</a:t>
                      </a:r>
                    </a:p>
                    <a:p>
                      <a:pPr marL="342900" indent="-342900">
                        <a:buAutoNum type="arabicPeriod"/>
                      </a:pPr>
                      <a:r>
                        <a:rPr lang="en-US" sz="1200" dirty="0">
                          <a:solidFill>
                            <a:schemeClr val="tx1"/>
                          </a:solidFill>
                        </a:rPr>
                        <a:t>Present (or discounted) value of future cash flows</a:t>
                      </a:r>
                    </a:p>
                    <a:p>
                      <a:pPr marL="342900" indent="-342900">
                        <a:buAutoNum type="arabicPeriod"/>
                      </a:pPr>
                      <a:r>
                        <a:rPr lang="en-US" sz="1200" dirty="0">
                          <a:solidFill>
                            <a:schemeClr val="tx1"/>
                          </a:solidFill>
                        </a:rPr>
                        <a:t>Fair value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Disclosure</a:t>
                      </a:r>
                    </a:p>
                    <a:p>
                      <a:endParaRPr lang="en-US" sz="120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Financial reports should include all information that could affect the decisions made by external users.</a:t>
                      </a:r>
                    </a:p>
                    <a:p>
                      <a:r>
                        <a:rPr lang="en-US" sz="1200" dirty="0">
                          <a:solidFill>
                            <a:schemeClr val="tx1"/>
                          </a:solidFill>
                        </a:rPr>
                        <a:t>Examples of disclosures:</a:t>
                      </a:r>
                    </a:p>
                    <a:p>
                      <a:pPr marL="342900" indent="-342900">
                        <a:buAutoNum type="arabicPeriod"/>
                      </a:pPr>
                      <a:r>
                        <a:rPr lang="en-US" sz="1200" dirty="0">
                          <a:solidFill>
                            <a:schemeClr val="tx1"/>
                          </a:solidFill>
                        </a:rPr>
                        <a:t>Parenthetical amounts</a:t>
                      </a:r>
                    </a:p>
                    <a:p>
                      <a:pPr marL="342900" indent="-342900">
                        <a:buAutoNum type="arabicPeriod"/>
                      </a:pPr>
                      <a:r>
                        <a:rPr lang="en-US" sz="1200" dirty="0">
                          <a:solidFill>
                            <a:schemeClr val="tx1"/>
                          </a:solidFill>
                        </a:rPr>
                        <a:t>Notes to the financial statements</a:t>
                      </a:r>
                    </a:p>
                    <a:p>
                      <a:pPr marL="342900" indent="-342900">
                        <a:buAutoNum type="arabicPeriod"/>
                      </a:pPr>
                      <a:r>
                        <a:rPr lang="en-US" sz="1200" dirty="0">
                          <a:solidFill>
                            <a:schemeClr val="tx1"/>
                          </a:solidFill>
                        </a:rPr>
                        <a:t>Supplemental schedules and tables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AB0"/>
                    </a:solidFill>
                  </a:tcPr>
                </a:tc>
                <a:extLst>
                  <a:ext uri="{0D108BD9-81ED-4DB2-BD59-A6C34878D82A}">
                    <a16:rowId xmlns:a16="http://schemas.microsoft.com/office/drawing/2014/main" val="10003"/>
                  </a:ext>
                </a:extLst>
              </a:tr>
            </a:tbl>
          </a:graphicData>
        </a:graphic>
      </p:graphicFrame>
      <p:sp>
        <p:nvSpPr>
          <p:cNvPr id="7" name="Slide Number Placeholder 5">
            <a:extLst>
              <a:ext uri="{FF2B5EF4-FFF2-40B4-BE49-F238E27FC236}">
                <a16:creationId xmlns:a16="http://schemas.microsoft.com/office/drawing/2014/main" id="{D716E19F-42FA-1440-97B1-DFDCD3B29716}"/>
              </a:ext>
            </a:extLst>
          </p:cNvPr>
          <p:cNvSpPr>
            <a:spLocks noGrp="1"/>
          </p:cNvSpPr>
          <p:nvPr>
            <p:ph type="sldNum" sz="quarter" idx="4"/>
          </p:nvPr>
        </p:nvSpPr>
        <p:spPr>
          <a:xfrm>
            <a:off x="6553200" y="6376243"/>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01-</a:t>
            </a:r>
            <a:fld id="{2607F632-3F85-4F98-B182-BC32E868C800}" type="slidenum">
              <a:rPr lang="en-US" smtClean="0"/>
              <a:pPr/>
              <a:t>55</a:t>
            </a:fld>
            <a:endParaRPr lang="en-US" dirty="0"/>
          </a:p>
        </p:txBody>
      </p:sp>
    </p:spTree>
    <p:extLst>
      <p:ext uri="{BB962C8B-B14F-4D97-AF65-F5344CB8AC3E}">
        <p14:creationId xmlns:p14="http://schemas.microsoft.com/office/powerpoint/2010/main" val="2909815162"/>
      </p:ext>
    </p:extLst>
  </p:cSld>
  <p:clrMapOvr>
    <a:masterClrMapping/>
  </p:clrMapOvr>
  <mc:AlternateContent xmlns:mc="http://schemas.openxmlformats.org/markup-compatibility/2006" xmlns:p14="http://schemas.microsoft.com/office/powerpoint/2010/main">
    <mc:Choice Requires="p14">
      <p:transition spd="slow" p14:dur="2000" advTm="32925"/>
    </mc:Choice>
    <mc:Fallback xmlns="">
      <p:transition spd="slow" advTm="3292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226"/>
    </mc:Choice>
    <mc:Fallback xmlns="">
      <p:transition spd="slow" advTm="722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4|41.9"/>
</p:tagLst>
</file>

<file path=ppt/tags/tag2.xml><?xml version="1.0" encoding="utf-8"?>
<p:tagLst xmlns:a="http://schemas.openxmlformats.org/drawingml/2006/main" xmlns:r="http://schemas.openxmlformats.org/officeDocument/2006/relationships" xmlns:p="http://schemas.openxmlformats.org/presentationml/2006/main">
  <p:tag name="TIMING" val="|3.8"/>
</p:tagLst>
</file>

<file path=ppt/tags/tag3.xml><?xml version="1.0" encoding="utf-8"?>
<p:tagLst xmlns:a="http://schemas.openxmlformats.org/drawingml/2006/main" xmlns:r="http://schemas.openxmlformats.org/officeDocument/2006/relationships" xmlns:p="http://schemas.openxmlformats.org/presentationml/2006/main">
  <p:tag name="TIMING" val="|6|93.3|6.8|44.4|17"/>
</p:tagLst>
</file>

<file path=ppt/tags/tag4.xml><?xml version="1.0" encoding="utf-8"?>
<p:tagLst xmlns:a="http://schemas.openxmlformats.org/drawingml/2006/main" xmlns:r="http://schemas.openxmlformats.org/officeDocument/2006/relationships" xmlns:p="http://schemas.openxmlformats.org/presentationml/2006/main">
  <p:tag name="TIMING" val="|42.4|79.2|2"/>
</p:tagLst>
</file>

<file path=ppt/tags/tag5.xml><?xml version="1.0" encoding="utf-8"?>
<p:tagLst xmlns:a="http://schemas.openxmlformats.org/drawingml/2006/main" xmlns:r="http://schemas.openxmlformats.org/officeDocument/2006/relationships" xmlns:p="http://schemas.openxmlformats.org/presentationml/2006/main">
  <p:tag name="TIMING" val="|28.3"/>
</p:tagLst>
</file>

<file path=ppt/tags/tag6.xml><?xml version="1.0" encoding="utf-8"?>
<p:tagLst xmlns:a="http://schemas.openxmlformats.org/drawingml/2006/main" xmlns:r="http://schemas.openxmlformats.org/officeDocument/2006/relationships" xmlns:p="http://schemas.openxmlformats.org/presentationml/2006/main">
  <p:tag name="TIMING" val="|42.9"/>
</p:tagLst>
</file>

<file path=ppt/tags/tag7.xml><?xml version="1.0" encoding="utf-8"?>
<p:tagLst xmlns:a="http://schemas.openxmlformats.org/drawingml/2006/main" xmlns:r="http://schemas.openxmlformats.org/officeDocument/2006/relationships" xmlns:p="http://schemas.openxmlformats.org/presentationml/2006/main">
  <p:tag name="TIMING" val="|25.7"/>
</p:tagLst>
</file>

<file path=ppt/tags/tag8.xml><?xml version="1.0" encoding="utf-8"?>
<p:tagLst xmlns:a="http://schemas.openxmlformats.org/drawingml/2006/main" xmlns:r="http://schemas.openxmlformats.org/officeDocument/2006/relationships" xmlns:p="http://schemas.openxmlformats.org/presentationml/2006/main">
  <p:tag name="TIMING" val="|24.7|1.5|3.1"/>
</p:tagLst>
</file>

<file path=ppt/tags/tag9.xml><?xml version="1.0" encoding="utf-8"?>
<p:tagLst xmlns:a="http://schemas.openxmlformats.org/drawingml/2006/main" xmlns:r="http://schemas.openxmlformats.org/officeDocument/2006/relationships" xmlns:p="http://schemas.openxmlformats.org/presentationml/2006/main">
  <p:tag name="TIMING" val="|1.3|5"/>
</p:tagLst>
</file>

<file path=ppt/tags/tag10.xml><?xml version="1.0" encoding="utf-8"?>
<p:tagLst xmlns:a="http://schemas.openxmlformats.org/drawingml/2006/main" xmlns:r="http://schemas.openxmlformats.org/officeDocument/2006/relationships" xmlns:p="http://schemas.openxmlformats.org/presentationml/2006/main">
  <p:tag name="TIMING" val="|65|10.5"/>
</p:tagLst>
</file>

<file path=ppt/tags/tag11.xml><?xml version="1.0" encoding="utf-8"?>
<p:tagLst xmlns:a="http://schemas.openxmlformats.org/drawingml/2006/main" xmlns:r="http://schemas.openxmlformats.org/officeDocument/2006/relationships" xmlns:p="http://schemas.openxmlformats.org/presentationml/2006/main">
  <p:tag name="TIMING" val="|11.4|58.7"/>
</p:tagLst>
</file>

<file path=ppt/tags/tag12.xml><?xml version="1.0" encoding="utf-8"?>
<p:tagLst xmlns:a="http://schemas.openxmlformats.org/drawingml/2006/main" xmlns:r="http://schemas.openxmlformats.org/officeDocument/2006/relationships" xmlns:p="http://schemas.openxmlformats.org/presentationml/2006/main">
  <p:tag name="TIMING" val="|4.5|2.2"/>
</p:tagLst>
</file>

<file path=ppt/tags/tag13.xml><?xml version="1.0" encoding="utf-8"?>
<p:tagLst xmlns:a="http://schemas.openxmlformats.org/drawingml/2006/main" xmlns:r="http://schemas.openxmlformats.org/officeDocument/2006/relationships" xmlns:p="http://schemas.openxmlformats.org/presentationml/2006/main">
  <p:tag name="TIMING" val="|5"/>
</p:tagLst>
</file>

<file path=ppt/tags/tag14.xml><?xml version="1.0" encoding="utf-8"?>
<p:tagLst xmlns:a="http://schemas.openxmlformats.org/drawingml/2006/main" xmlns:r="http://schemas.openxmlformats.org/officeDocument/2006/relationships" xmlns:p="http://schemas.openxmlformats.org/presentationml/2006/main">
  <p:tag name="TIMING" val="|6.9|3.6"/>
</p:tagLst>
</file>

<file path=ppt/tags/tag15.xml><?xml version="1.0" encoding="utf-8"?>
<p:tagLst xmlns:a="http://schemas.openxmlformats.org/drawingml/2006/main" xmlns:r="http://schemas.openxmlformats.org/officeDocument/2006/relationships" xmlns:p="http://schemas.openxmlformats.org/presentationml/2006/main">
  <p:tag name="TIMING" val="|1.8|5.6|0.5|0.4|0.4|12.4|0.9"/>
</p:tagLst>
</file>

<file path=ppt/tags/tag16.xml><?xml version="1.0" encoding="utf-8"?>
<p:tagLst xmlns:a="http://schemas.openxmlformats.org/drawingml/2006/main" xmlns:r="http://schemas.openxmlformats.org/officeDocument/2006/relationships" xmlns:p="http://schemas.openxmlformats.org/presentationml/2006/main">
  <p:tag name="TIMING" val="|10|4.6|16.9|16.8"/>
</p:tagLst>
</file>

<file path=ppt/tags/tag17.xml><?xml version="1.0" encoding="utf-8"?>
<p:tagLst xmlns:a="http://schemas.openxmlformats.org/drawingml/2006/main" xmlns:r="http://schemas.openxmlformats.org/officeDocument/2006/relationships" xmlns:p="http://schemas.openxmlformats.org/presentationml/2006/main">
  <p:tag name="TIMING" val="|15.8|27.1|13.5"/>
</p:tagLst>
</file>

<file path=ppt/tags/tag18.xml><?xml version="1.0" encoding="utf-8"?>
<p:tagLst xmlns:a="http://schemas.openxmlformats.org/drawingml/2006/main" xmlns:r="http://schemas.openxmlformats.org/officeDocument/2006/relationships" xmlns:p="http://schemas.openxmlformats.org/presentationml/2006/main">
  <p:tag name="TIMING" val="|3.9"/>
</p:tagLst>
</file>

<file path=ppt/tags/tag19.xml><?xml version="1.0" encoding="utf-8"?>
<p:tagLst xmlns:a="http://schemas.openxmlformats.org/drawingml/2006/main" xmlns:r="http://schemas.openxmlformats.org/officeDocument/2006/relationships" xmlns:p="http://schemas.openxmlformats.org/presentationml/2006/main">
  <p:tag name="TIMING" val="|9.6|6.3|5.6"/>
</p:tagLst>
</file>

<file path=ppt/tags/tag20.xml><?xml version="1.0" encoding="utf-8"?>
<p:tagLst xmlns:a="http://schemas.openxmlformats.org/drawingml/2006/main" xmlns:r="http://schemas.openxmlformats.org/officeDocument/2006/relationships" xmlns:p="http://schemas.openxmlformats.org/presentationml/2006/main">
  <p:tag name="TIMING" val="|20.4|3.5|1.9"/>
</p:tagLst>
</file>

<file path=ppt/tags/tag21.xml><?xml version="1.0" encoding="utf-8"?>
<p:tagLst xmlns:a="http://schemas.openxmlformats.org/drawingml/2006/main" xmlns:r="http://schemas.openxmlformats.org/officeDocument/2006/relationships" xmlns:p="http://schemas.openxmlformats.org/presentationml/2006/main">
  <p:tag name="TIMING" val="|2.1|1.8|1.1"/>
</p:tagLst>
</file>

<file path=ppt/tags/tag22.xml><?xml version="1.0" encoding="utf-8"?>
<p:tagLst xmlns:a="http://schemas.openxmlformats.org/drawingml/2006/main" xmlns:r="http://schemas.openxmlformats.org/officeDocument/2006/relationships" xmlns:p="http://schemas.openxmlformats.org/presentationml/2006/main">
  <p:tag name="TIMING" val="|1.6|7.6|1.7|1.1|2.1|2.7|9.6|4.2"/>
</p:tagLst>
</file>

<file path=ppt/tags/tag23.xml><?xml version="1.0" encoding="utf-8"?>
<p:tagLst xmlns:a="http://schemas.openxmlformats.org/drawingml/2006/main" xmlns:r="http://schemas.openxmlformats.org/officeDocument/2006/relationships" xmlns:p="http://schemas.openxmlformats.org/presentationml/2006/main">
  <p:tag name="TIMING" val="|2.7|1.9|2|2|0.7|2.4"/>
</p:tagLst>
</file>

<file path=ppt/tags/tag24.xml><?xml version="1.0" encoding="utf-8"?>
<p:tagLst xmlns:a="http://schemas.openxmlformats.org/drawingml/2006/main" xmlns:r="http://schemas.openxmlformats.org/officeDocument/2006/relationships" xmlns:p="http://schemas.openxmlformats.org/presentationml/2006/main">
  <p:tag name="TIMING" val="|2.2|0.8|2.3|1.8"/>
</p:tagLst>
</file>

<file path=ppt/tags/tag25.xml><?xml version="1.0" encoding="utf-8"?>
<p:tagLst xmlns:a="http://schemas.openxmlformats.org/drawingml/2006/main" xmlns:r="http://schemas.openxmlformats.org/officeDocument/2006/relationships" xmlns:p="http://schemas.openxmlformats.org/presentationml/2006/main">
  <p:tag name="TIMING" val="|5.4"/>
</p:tagLst>
</file>

<file path=ppt/tags/tag26.xml><?xml version="1.0" encoding="utf-8"?>
<p:tagLst xmlns:a="http://schemas.openxmlformats.org/drawingml/2006/main" xmlns:r="http://schemas.openxmlformats.org/officeDocument/2006/relationships" xmlns:p="http://schemas.openxmlformats.org/presentationml/2006/main">
  <p:tag name="TIMING" val="|12.5|25.3|1.2|11.5|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D954231-D0E8-46B5-95E8-0A0C9EF15C48}"/>
</file>

<file path=customXml/itemProps2.xml><?xml version="1.0" encoding="utf-8"?>
<ds:datastoreItem xmlns:ds="http://schemas.openxmlformats.org/officeDocument/2006/customXml" ds:itemID="{61C6B44F-60F4-480D-A67A-FCF76D5B876A}"/>
</file>

<file path=docProps/app.xml><?xml version="1.0" encoding="utf-8"?>
<Properties xmlns="http://schemas.openxmlformats.org/officeDocument/2006/extended-properties" xmlns:vt="http://schemas.openxmlformats.org/officeDocument/2006/docPropsVTypes">
  <TotalTime>755</TotalTime>
  <Words>13306</Words>
  <Application>Microsoft Macintosh PowerPoint</Application>
  <PresentationFormat>Widescreen</PresentationFormat>
  <Paragraphs>944</Paragraphs>
  <Slides>56</Slides>
  <Notes>54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Calibri Light</vt:lpstr>
      <vt:lpstr>Times New Roman</vt:lpstr>
      <vt:lpstr>Wingdings</vt:lpstr>
      <vt:lpstr>Office Theme</vt:lpstr>
      <vt:lpstr>PowerPoint Presentation</vt:lpstr>
      <vt:lpstr>PowerPoint Presentation</vt:lpstr>
      <vt:lpstr>Visualize the Important Role of Accounting</vt:lpstr>
      <vt:lpstr>Primary Focus of Financial Accounting</vt:lpstr>
      <vt:lpstr>Financial Accounting</vt:lpstr>
      <vt:lpstr>Financial Information Providers and External User Groups</vt:lpstr>
      <vt:lpstr>The Economic Environment and Financial Reporting</vt:lpstr>
      <vt:lpstr>The Investment-Credit Decision—A Cash Flow Perspective</vt:lpstr>
      <vt:lpstr>PowerPoint Presentation</vt:lpstr>
      <vt:lpstr>Example of Uncertainty</vt:lpstr>
      <vt:lpstr>Objective of Financial Accounting</vt:lpstr>
      <vt:lpstr>Cash versus Accrual Accounting</vt:lpstr>
      <vt:lpstr>Cash Basis Example</vt:lpstr>
      <vt:lpstr>Accrual Basis Example</vt:lpstr>
      <vt:lpstr>The Development of Financial Accounting and Reporting Standards</vt:lpstr>
      <vt:lpstr>Accounting Standard Setting</vt:lpstr>
      <vt:lpstr>Historical Perspective and Standards</vt:lpstr>
      <vt:lpstr>Early U.S. Standard Setting</vt:lpstr>
      <vt:lpstr>PowerPoint Presentation</vt:lpstr>
      <vt:lpstr>Codification</vt:lpstr>
      <vt:lpstr>FASB Accounting Standards Codification Topics</vt:lpstr>
      <vt:lpstr>International Standard Setting</vt:lpstr>
      <vt:lpstr>Comparison of Organizations of U.S. and International Standard Setters</vt:lpstr>
      <vt:lpstr>International Financial Reporting Standards (IFRS)</vt:lpstr>
      <vt:lpstr>Efforts to Converge U.S. and International Standards</vt:lpstr>
      <vt:lpstr>The FASB’s Standard-Setting Process</vt:lpstr>
      <vt:lpstr>Politics in Standard Setting</vt:lpstr>
      <vt:lpstr>International Financial Reporting Standards: Politics in International Standard Setting</vt:lpstr>
      <vt:lpstr>Encouraging High-Quality Financial Reporting</vt:lpstr>
      <vt:lpstr>Financial Reporting Reform</vt:lpstr>
      <vt:lpstr>Key Provisions of the Sarbanes-Oxley Act</vt:lpstr>
      <vt:lpstr>A Move Away from Rules-Based Standards?</vt:lpstr>
      <vt:lpstr>Ethics and Professionalism</vt:lpstr>
      <vt:lpstr>Analytical Model for Ethical Decisions</vt:lpstr>
      <vt:lpstr>The Conceptual Framework</vt:lpstr>
      <vt:lpstr>Objective of Financial Reporting</vt:lpstr>
      <vt:lpstr>International Financial Reporting Standards: Role of the Conceptual Framework</vt:lpstr>
      <vt:lpstr>Objective of Financial Reporting</vt:lpstr>
      <vt:lpstr>The Conceptual Framework: Recognition, Measurement, and Disclosure Concepts</vt:lpstr>
      <vt:lpstr>Hierarchy of Qualitative Characteristics of Financial Information</vt:lpstr>
      <vt:lpstr>The Conceptual Framework: Recognition, Measurement, and Disclosure Concepts</vt:lpstr>
      <vt:lpstr>Elements of Financial Statements</vt:lpstr>
      <vt:lpstr>Underlying Assumptions</vt:lpstr>
      <vt:lpstr>The Conceptual Framework: Recognition, Measurement, and Disclosure Concepts</vt:lpstr>
      <vt:lpstr>Recognition, Measurement, and Disclosure Concepts</vt:lpstr>
      <vt:lpstr>Revenue Recognition</vt:lpstr>
      <vt:lpstr>Expense Recognition</vt:lpstr>
      <vt:lpstr>Measurement</vt:lpstr>
      <vt:lpstr>Historical Cost</vt:lpstr>
      <vt:lpstr>Net Realization Value, Current Cost, and Present Value</vt:lpstr>
      <vt:lpstr>Fair Value</vt:lpstr>
      <vt:lpstr>Fair Value Hierarchy</vt:lpstr>
      <vt:lpstr>Fair Value Option</vt:lpstr>
      <vt:lpstr>Disclosure</vt:lpstr>
      <vt:lpstr>Summary of Recognition, Measurement, and Disclosure Concepts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20</cp:revision>
  <dcterms:created xsi:type="dcterms:W3CDTF">2023-04-29T09:08:23Z</dcterms:created>
  <dcterms:modified xsi:type="dcterms:W3CDTF">2023-09-24T21:20:21Z</dcterms:modified>
</cp:coreProperties>
</file>