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5"/>
  </p:notesMasterIdLst>
  <p:sldIdLst>
    <p:sldId id="480" r:id="rId3"/>
    <p:sldId id="259" r:id="rId4"/>
    <p:sldId id="304" r:id="rId5"/>
    <p:sldId id="260" r:id="rId6"/>
    <p:sldId id="261" r:id="rId7"/>
    <p:sldId id="262" r:id="rId8"/>
    <p:sldId id="263" r:id="rId9"/>
    <p:sldId id="264" r:id="rId10"/>
    <p:sldId id="265" r:id="rId11"/>
    <p:sldId id="266" r:id="rId12"/>
    <p:sldId id="267" r:id="rId13"/>
    <p:sldId id="268" r:id="rId14"/>
    <p:sldId id="305" r:id="rId15"/>
    <p:sldId id="307" r:id="rId16"/>
    <p:sldId id="306" r:id="rId17"/>
    <p:sldId id="308" r:id="rId18"/>
    <p:sldId id="309" r:id="rId19"/>
    <p:sldId id="310" r:id="rId20"/>
    <p:sldId id="311" r:id="rId21"/>
    <p:sldId id="312" r:id="rId22"/>
    <p:sldId id="313" r:id="rId23"/>
    <p:sldId id="314" r:id="rId24"/>
    <p:sldId id="315" r:id="rId25"/>
    <p:sldId id="316" r:id="rId26"/>
    <p:sldId id="269" r:id="rId27"/>
    <p:sldId id="270" r:id="rId28"/>
    <p:sldId id="271" r:id="rId29"/>
    <p:sldId id="273" r:id="rId30"/>
    <p:sldId id="275" r:id="rId31"/>
    <p:sldId id="276" r:id="rId32"/>
    <p:sldId id="278" r:id="rId33"/>
    <p:sldId id="279" r:id="rId34"/>
    <p:sldId id="280" r:id="rId35"/>
    <p:sldId id="283" r:id="rId36"/>
    <p:sldId id="284" r:id="rId37"/>
    <p:sldId id="289" r:id="rId38"/>
    <p:sldId id="294" r:id="rId39"/>
    <p:sldId id="295" r:id="rId40"/>
    <p:sldId id="297" r:id="rId41"/>
    <p:sldId id="300" r:id="rId42"/>
    <p:sldId id="302" r:id="rId43"/>
    <p:sldId id="29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42"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7389DDDB-EEBF-45E2-AD44-D31D4DC5DAA8}"/>
    <pc:docChg chg="modSld">
      <pc:chgData name="Walaa Mohamed" userId="ba951f07e6dc95d4" providerId="LiveId" clId="{7389DDDB-EEBF-45E2-AD44-D31D4DC5DAA8}" dt="2023-11-02T17:57:58.811" v="2" actId="20577"/>
      <pc:docMkLst>
        <pc:docMk/>
      </pc:docMkLst>
      <pc:sldChg chg="modSp mod">
        <pc:chgData name="Walaa Mohamed" userId="ba951f07e6dc95d4" providerId="LiveId" clId="{7389DDDB-EEBF-45E2-AD44-D31D4DC5DAA8}" dt="2023-11-02T17:53:35.690" v="0" actId="13926"/>
        <pc:sldMkLst>
          <pc:docMk/>
          <pc:sldMk cId="2476989836" sldId="264"/>
        </pc:sldMkLst>
        <pc:spChg chg="mod">
          <ac:chgData name="Walaa Mohamed" userId="ba951f07e6dc95d4" providerId="LiveId" clId="{7389DDDB-EEBF-45E2-AD44-D31D4DC5DAA8}" dt="2023-11-02T17:53:35.690" v="0" actId="13926"/>
          <ac:spMkLst>
            <pc:docMk/>
            <pc:sldMk cId="2476989836" sldId="264"/>
            <ac:spMk id="3" creationId="{00000000-0000-0000-0000-000000000000}"/>
          </ac:spMkLst>
        </pc:spChg>
      </pc:sldChg>
      <pc:sldChg chg="modSp mod">
        <pc:chgData name="Walaa Mohamed" userId="ba951f07e6dc95d4" providerId="LiveId" clId="{7389DDDB-EEBF-45E2-AD44-D31D4DC5DAA8}" dt="2023-11-02T17:57:58.811" v="2" actId="20577"/>
        <pc:sldMkLst>
          <pc:docMk/>
          <pc:sldMk cId="478583465" sldId="309"/>
        </pc:sldMkLst>
        <pc:spChg chg="mod">
          <ac:chgData name="Walaa Mohamed" userId="ba951f07e6dc95d4" providerId="LiveId" clId="{7389DDDB-EEBF-45E2-AD44-D31D4DC5DAA8}" dt="2023-11-02T17:57:58.811" v="2" actId="20577"/>
          <ac:spMkLst>
            <pc:docMk/>
            <pc:sldMk cId="478583465" sldId="309"/>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1395E-50FF-499D-A3EC-F6323F9F03C9}" type="datetimeFigureOut">
              <a:rPr lang="en-US" smtClean="0"/>
              <a:t>2/21/2024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975765-6860-47F2-A8CA-A242C5786BC7}" type="slidenum">
              <a:rPr lang="en-US" smtClean="0"/>
              <a:t>‹#›</a:t>
            </a:fld>
            <a:endParaRPr lang="en-US"/>
          </a:p>
        </p:txBody>
      </p:sp>
    </p:spTree>
    <p:extLst>
      <p:ext uri="{BB962C8B-B14F-4D97-AF65-F5344CB8AC3E}">
        <p14:creationId xmlns:p14="http://schemas.microsoft.com/office/powerpoint/2010/main" val="433704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72584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340993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845930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836675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610689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931049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638768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438972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713205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688867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396457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31468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5652681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270470" y="3870587"/>
            <a:ext cx="5322033"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 </a:t>
            </a:r>
            <a:r>
              <a:rPr kumimoji="0" lang="en-US" sz="26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Walaa</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21298" y="2424037"/>
            <a:ext cx="8116221"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Financial Risk Management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1212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Introductory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1298" y="4707103"/>
            <a:ext cx="6578082" cy="155427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Cambria" panose="020405030504060302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lumMod val="95000"/>
                    <a:lumOff val="5000"/>
                  </a:prstClr>
                </a:solidFill>
                <a:effectLst/>
                <a:uLnTx/>
                <a:uFillTx/>
                <a:latin typeface="Times New Roman" panose="02020603050405020304" pitchFamily="18" charset="0"/>
                <a:ea typeface="+mn-ea"/>
                <a:cs typeface="Times New Roman" panose="02020603050405020304" pitchFamily="18" charset="0"/>
              </a:rPr>
              <a:t>Managing Banks (part two)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3" name="Rectangle: Rounded Corners 2">
            <a:extLst>
              <a:ext uri="{FF2B5EF4-FFF2-40B4-BE49-F238E27FC236}">
                <a16:creationId xmlns:a16="http://schemas.microsoft.com/office/drawing/2014/main" id="{2C9F7F14-C308-A2D4-56ED-DE04E9DEDD45}"/>
              </a:ext>
            </a:extLst>
          </p:cNvPr>
          <p:cNvSpPr/>
          <p:nvPr/>
        </p:nvSpPr>
        <p:spPr>
          <a:xfrm>
            <a:off x="194617" y="5812126"/>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Four</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56271"/>
            <a:ext cx="9533101" cy="1610200"/>
          </a:xfrm>
          <a:prstGeom prst="rect">
            <a:avLst/>
          </a:prstGeom>
        </p:spPr>
      </p:pic>
      <p:sp>
        <p:nvSpPr>
          <p:cNvPr id="7" name="TextBox 6"/>
          <p:cNvSpPr txBox="1"/>
          <p:nvPr/>
        </p:nvSpPr>
        <p:spPr>
          <a:xfrm>
            <a:off x="2650377" y="543490"/>
            <a:ext cx="2482539" cy="523220"/>
          </a:xfrm>
          <a:prstGeom prst="rect">
            <a:avLst/>
          </a:prstGeom>
          <a:noFill/>
        </p:spPr>
        <p:txBody>
          <a:bodyPr wrap="none" rtlCol="0">
            <a:spAutoFit/>
          </a:bodyPr>
          <a:lstStyle/>
          <a:p>
            <a:r>
              <a:rPr lang="en-US" sz="2800" b="1" dirty="0">
                <a:solidFill>
                  <a:schemeClr val="bg1"/>
                </a:solidFill>
              </a:rPr>
              <a:t>Lecture Outline</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1014366" y="1993140"/>
            <a:ext cx="10421655" cy="1318181"/>
          </a:xfrm>
          <a:prstGeom prst="rect">
            <a:avLst/>
          </a:prstGeom>
        </p:spPr>
        <p:txBody>
          <a:bodyPr wrap="square">
            <a:spAutoFit/>
          </a:bodyPr>
          <a:lstStyle/>
          <a:p>
            <a:pPr marL="285750" indent="-285750" algn="just">
              <a:lnSpc>
                <a:spcPct val="150000"/>
              </a:lnSpc>
              <a:buFont typeface="Wingdings" panose="05000000000000000000" pitchFamily="2" charset="2"/>
              <a:buChar char="§"/>
            </a:pPr>
            <a:r>
              <a:rPr lang="en-US" sz="2800" dirty="0"/>
              <a:t>Asset and Liability Management</a:t>
            </a:r>
          </a:p>
          <a:p>
            <a:pPr marL="285750" indent="-285750" algn="just">
              <a:lnSpc>
                <a:spcPct val="150000"/>
              </a:lnSpc>
              <a:buFont typeface="Wingdings" panose="05000000000000000000" pitchFamily="2" charset="2"/>
              <a:buChar char="§"/>
            </a:pPr>
            <a:r>
              <a:rPr lang="en-US" sz="2800" dirty="0"/>
              <a:t>Corporate Governance</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9" name="Rectangle 8"/>
          <p:cNvSpPr/>
          <p:nvPr/>
        </p:nvSpPr>
        <p:spPr>
          <a:xfrm>
            <a:off x="926925" y="2551837"/>
            <a:ext cx="10421655" cy="2246769"/>
          </a:xfrm>
          <a:prstGeom prst="rect">
            <a:avLst/>
          </a:prstGeom>
        </p:spPr>
        <p:txBody>
          <a:bodyPr wrap="square">
            <a:spAutoFit/>
          </a:bodyPr>
          <a:lstStyle/>
          <a:p>
            <a:pPr marL="285750" indent="-285750" algn="just">
              <a:buFont typeface="Wingdings" panose="05000000000000000000" pitchFamily="2" charset="2"/>
              <a:buChar char="§"/>
            </a:pPr>
            <a:r>
              <a:rPr lang="en-US" sz="2800" dirty="0"/>
              <a:t>Banks manage their assets and liabilities with the overall objective of reducing risks while maximizing returns to shareholders.</a:t>
            </a:r>
          </a:p>
          <a:p>
            <a:pPr marL="285750" indent="-285750" algn="just">
              <a:buFont typeface="Wingdings" panose="05000000000000000000" pitchFamily="2" charset="2"/>
              <a:buChar char="§"/>
            </a:pPr>
            <a:r>
              <a:rPr lang="en-US" sz="2800" dirty="0"/>
              <a:t>Bank corporate governance refers to the framework banks use to manage their operations and deal with the often conflicting interests of bank stakeholders.</a:t>
            </a:r>
          </a:p>
        </p:txBody>
      </p:sp>
    </p:spTree>
    <p:extLst>
      <p:ext uri="{BB962C8B-B14F-4D97-AF65-F5344CB8AC3E}">
        <p14:creationId xmlns:p14="http://schemas.microsoft.com/office/powerpoint/2010/main" val="597350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04660" y="543490"/>
            <a:ext cx="739408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Asset and Liability Management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651740" y="1766481"/>
            <a:ext cx="11147778" cy="3108543"/>
          </a:xfrm>
          <a:prstGeom prst="rect">
            <a:avLst/>
          </a:prstGeom>
        </p:spPr>
        <p:txBody>
          <a:bodyPr wrap="square">
            <a:spAutoFit/>
          </a:bodyPr>
          <a:lstStyle/>
          <a:p>
            <a:pPr algn="just"/>
            <a:r>
              <a:rPr lang="en-US" sz="2800" dirty="0"/>
              <a:t>Banks face two additional key risks that have not yet been discussed: interest rate risk and liquidity risk. </a:t>
            </a:r>
          </a:p>
          <a:p>
            <a:pPr marL="285750" indent="-285750" algn="just">
              <a:buFont typeface="Wingdings" panose="05000000000000000000" pitchFamily="2" charset="2"/>
              <a:buChar char="§"/>
            </a:pPr>
            <a:r>
              <a:rPr lang="en-US" sz="2800" b="1" dirty="0"/>
              <a:t>Interest rate risk refers to the potential loss in value of an asset due to changes in interest rates</a:t>
            </a:r>
            <a:r>
              <a:rPr lang="en-US" sz="2800" dirty="0"/>
              <a:t>. For example, a bank pays one interest rate to its  depositors  and  receives  another  from  its  debtors.  If  interest  rates change, the profitability of the bank changes as well</a:t>
            </a:r>
            <a:r>
              <a:rPr lang="en-US" sz="2800" u="sng" dirty="0"/>
              <a:t>. Interest rate risk affects both the banking book and the trading book. </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Font typeface="Wingdings" panose="05000000000000000000" pitchFamily="2" charset="2"/>
              <a:buChar char="§"/>
            </a:pPr>
            <a:r>
              <a:rPr lang="en-US" b="1" dirty="0"/>
              <a:t>Liquidity risk refers to the potential inability of a bank to meet its payment obligations when they are due</a:t>
            </a:r>
            <a:r>
              <a:rPr lang="en-US" dirty="0"/>
              <a:t>. In particular, a bank must manage its ability to pay its depositors interest and to repay depositors seeking to withdraw any part of their money. Liquidity risk is also called funding liquidity risk.</a:t>
            </a:r>
          </a:p>
        </p:txBody>
      </p:sp>
    </p:spTree>
    <p:extLst>
      <p:ext uri="{BB962C8B-B14F-4D97-AF65-F5344CB8AC3E}">
        <p14:creationId xmlns:p14="http://schemas.microsoft.com/office/powerpoint/2010/main" val="486570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u="sng" dirty="0"/>
              <a:t>The liquidity discussed in this section is different from another type of liquidity, the ability to trade in markets without significant price concessions, which will be discussed in Chapter 6.</a:t>
            </a:r>
          </a:p>
          <a:p>
            <a:pPr marL="0" indent="0" algn="just">
              <a:buNone/>
            </a:pPr>
            <a:r>
              <a:rPr lang="en-US" dirty="0"/>
              <a:t>The bank’s asset and liability management (ALM) function manages both the interest rate risk in the bank’s banking book and liquidity risk. In particular, </a:t>
            </a:r>
            <a:r>
              <a:rPr lang="en-US" dirty="0">
                <a:highlight>
                  <a:srgbClr val="FFFF00"/>
                </a:highlight>
              </a:rPr>
              <a:t>the ALM function in a bank focuses on</a:t>
            </a:r>
            <a:r>
              <a:rPr lang="en-US" dirty="0"/>
              <a:t>:</a:t>
            </a:r>
          </a:p>
          <a:p>
            <a:pPr algn="just">
              <a:buFont typeface="Wingdings" panose="05000000000000000000" pitchFamily="2" charset="2"/>
              <a:buChar char="§"/>
            </a:pPr>
            <a:r>
              <a:rPr lang="en-US" dirty="0"/>
              <a:t>Maintaining liquidity for the bank</a:t>
            </a:r>
          </a:p>
          <a:p>
            <a:pPr algn="just">
              <a:buFont typeface="Wingdings" panose="05000000000000000000" pitchFamily="2" charset="2"/>
              <a:buChar char="§"/>
            </a:pPr>
            <a:r>
              <a:rPr lang="en-US" dirty="0"/>
              <a:t>Analyzing the shape and structure of the bank’s balance sheet</a:t>
            </a:r>
          </a:p>
          <a:p>
            <a:pPr algn="just">
              <a:buFont typeface="Wingdings" panose="05000000000000000000" pitchFamily="2" charset="2"/>
              <a:buChar char="§"/>
            </a:pPr>
            <a:r>
              <a:rPr lang="en-US" dirty="0"/>
              <a:t>Maintaining a stable net interest margin</a:t>
            </a:r>
          </a:p>
        </p:txBody>
      </p:sp>
    </p:spTree>
    <p:extLst>
      <p:ext uri="{BB962C8B-B14F-4D97-AF65-F5344CB8AC3E}">
        <p14:creationId xmlns:p14="http://schemas.microsoft.com/office/powerpoint/2010/main" val="4100032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Interest Rate Risk</a:t>
            </a:r>
          </a:p>
          <a:p>
            <a:pPr marL="0" indent="0" algn="just">
              <a:buNone/>
            </a:pPr>
            <a:r>
              <a:rPr lang="en-US" dirty="0"/>
              <a:t>Interest rate risk in the banking book refers to a possible monetary loss caused by adverse changes in interest rates affecting the underlying structure of the bank’s business: its lending and deposit-taking activities. The dangers of not managing interest rate risk in the banking book were highlighted by the savings and loan crisis that affected the United States during 1980s and 1990s.</a:t>
            </a:r>
          </a:p>
          <a:p>
            <a:pPr marL="0" indent="0" algn="just">
              <a:buNone/>
            </a:pPr>
            <a:r>
              <a:rPr lang="en-US" dirty="0"/>
              <a:t>In managing the bank’s assets and liabilities, the ALM function </a:t>
            </a:r>
            <a:r>
              <a:rPr lang="en-US" dirty="0">
                <a:highlight>
                  <a:srgbClr val="FFFF00"/>
                </a:highlight>
              </a:rPr>
              <a:t>has to consider and balance several factors simultaneously:</a:t>
            </a:r>
          </a:p>
        </p:txBody>
      </p:sp>
    </p:spTree>
    <p:extLst>
      <p:ext uri="{BB962C8B-B14F-4D97-AF65-F5344CB8AC3E}">
        <p14:creationId xmlns:p14="http://schemas.microsoft.com/office/powerpoint/2010/main" val="3087059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highlight>
                  <a:srgbClr val="FFFF00"/>
                </a:highlight>
              </a:rPr>
              <a:t>The bank’s balance sheet is a dynamic portfolio of loans and deposits. As new loans are extended, as existing loans mature, and as new deposits arrive, existing deposits may be withdrawn.</a:t>
            </a:r>
          </a:p>
          <a:p>
            <a:pPr algn="just">
              <a:buFont typeface="Wingdings" panose="05000000000000000000" pitchFamily="2" charset="2"/>
              <a:buChar char="§"/>
            </a:pPr>
            <a:r>
              <a:rPr lang="en-US" dirty="0">
                <a:highlight>
                  <a:srgbClr val="FFFF00"/>
                </a:highlight>
              </a:rPr>
              <a:t>The interest rate on liabilities and assets. Some will be fixed, but the interest  rate  on  other  liabilities  and  assets  will  change  periodically according to market rates, resulting in fluctuations in the value of floating-rate liabilities and assets. </a:t>
            </a:r>
          </a:p>
        </p:txBody>
      </p:sp>
    </p:spTree>
    <p:extLst>
      <p:ext uri="{BB962C8B-B14F-4D97-AF65-F5344CB8AC3E}">
        <p14:creationId xmlns:p14="http://schemas.microsoft.com/office/powerpoint/2010/main" val="2476989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dirty="0"/>
              <a:t>Timing differences between changes in market rates and in the interest rates on retail products such as bank loans to customers.</a:t>
            </a:r>
          </a:p>
          <a:p>
            <a:pPr algn="just">
              <a:buFont typeface="Wingdings" panose="05000000000000000000" pitchFamily="2" charset="2"/>
              <a:buChar char="§"/>
            </a:pPr>
            <a:r>
              <a:rPr lang="en-US" dirty="0"/>
              <a:t>The bank’s current liquidity needs. The current market interest rates for all maturities and competition among banks determine the interest rates offered on deposit products. </a:t>
            </a:r>
          </a:p>
          <a:p>
            <a:pPr algn="just">
              <a:buFont typeface="Wingdings" panose="05000000000000000000" pitchFamily="2" charset="2"/>
              <a:buChar char="§"/>
            </a:pPr>
            <a:r>
              <a:rPr lang="en-US" dirty="0"/>
              <a:t>Commercial (e.g., corporate loans) and retail (e.g., home mortgage loans) products. Both allow for the early termination of the loans, but the terms and conditions can be widely different among individual commercial or retail loans, as well as between commercial and retail loans in general.</a:t>
            </a:r>
          </a:p>
          <a:p>
            <a:pPr marL="0" indent="0" algn="just">
              <a:buNone/>
            </a:pPr>
            <a:endParaRPr lang="en-US" dirty="0"/>
          </a:p>
        </p:txBody>
      </p:sp>
    </p:spTree>
    <p:extLst>
      <p:ext uri="{BB962C8B-B14F-4D97-AF65-F5344CB8AC3E}">
        <p14:creationId xmlns:p14="http://schemas.microsoft.com/office/powerpoint/2010/main" val="42441871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manage interest rate risk in the banking book, banks consider the  impact of interest rate changes on both their assets and liabilities, and the particular  features  of  their  assets  and  liabilities,  including,  among  other things, terms and timing. </a:t>
            </a:r>
            <a:r>
              <a:rPr lang="en-US" u="sng" dirty="0"/>
              <a:t>How well the bank manages its assets and liabilities, the revenues from its assets, and the costs of its liabilities has a direct impact on the net interest margin of the bank.</a:t>
            </a:r>
          </a:p>
        </p:txBody>
      </p:sp>
    </p:spTree>
    <p:extLst>
      <p:ext uri="{BB962C8B-B14F-4D97-AF65-F5344CB8AC3E}">
        <p14:creationId xmlns:p14="http://schemas.microsoft.com/office/powerpoint/2010/main" val="721192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Liquidity Risk </a:t>
            </a:r>
          </a:p>
          <a:p>
            <a:pPr marL="0" indent="0" algn="just">
              <a:buNone/>
            </a:pPr>
            <a:r>
              <a:rPr lang="en-US" b="1" u="sng" dirty="0"/>
              <a:t>Liquidity</a:t>
            </a:r>
            <a:r>
              <a:rPr lang="en-US" u="sng" dirty="0"/>
              <a:t> is defined by the Basel Committee as the ability of a bank to fund increases in assets and meet obligations as they come due, without incurring unacceptable losses.</a:t>
            </a:r>
            <a:r>
              <a:rPr lang="en-US" dirty="0"/>
              <a:t> Liquidity risk has been given much greater attention by standard setters and regulators, and by banks themselves, since the global  financial crisis of 2007–2009, when many banks faced severe liquidity difficulties. At that time banks were facing both </a:t>
            </a:r>
            <a:r>
              <a:rPr lang="en-US" dirty="0">
                <a:highlight>
                  <a:srgbClr val="FFFF00"/>
                </a:highlight>
              </a:rPr>
              <a:t>asset liquidity risk </a:t>
            </a:r>
            <a:r>
              <a:rPr lang="en-US" dirty="0"/>
              <a:t>(inability to liquidate large holdings of collateralized debt obligations) and </a:t>
            </a:r>
            <a:r>
              <a:rPr lang="en-US" dirty="0">
                <a:highlight>
                  <a:srgbClr val="FFFF00"/>
                </a:highlight>
              </a:rPr>
              <a:t>funding liquidity risk </a:t>
            </a:r>
            <a:r>
              <a:rPr lang="en-US" dirty="0"/>
              <a:t>(inability to obtain funds from the interbank, or indeed any other, market).</a:t>
            </a:r>
          </a:p>
        </p:txBody>
      </p:sp>
    </p:spTree>
    <p:extLst>
      <p:ext uri="{BB962C8B-B14F-4D97-AF65-F5344CB8AC3E}">
        <p14:creationId xmlns:p14="http://schemas.microsoft.com/office/powerpoint/2010/main" val="2749307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0504"/>
            <a:ext cx="10515600" cy="6133513"/>
          </a:xfrm>
        </p:spPr>
        <p:txBody>
          <a:bodyPr>
            <a:normAutofit/>
          </a:bodyPr>
          <a:lstStyle/>
          <a:p>
            <a:pPr marL="0" indent="0" algn="just">
              <a:buNone/>
            </a:pPr>
            <a:r>
              <a:rPr lang="en-US" dirty="0"/>
              <a:t>From both a bank’s and its regulator’s point of view, the structure of the bank’s assets and its related liquidity needs may highlight potential weaknesses over time. Liquidity corresponds to the bank’s ability to make payments to its customers punctually. Ultimately, its ability, or inability, to make these payments in a timely manner will directly affect the banking institution’s solvency, or its ability to pay its debts with available cash.</a:t>
            </a:r>
          </a:p>
          <a:p>
            <a:pPr marL="0" indent="0" algn="just">
              <a:buNone/>
            </a:pPr>
            <a:endParaRPr lang="en-US" dirty="0"/>
          </a:p>
          <a:p>
            <a:pPr marL="0" indent="0" algn="just">
              <a:buNone/>
            </a:pPr>
            <a:r>
              <a:rPr lang="en-US" b="0" i="0" dirty="0">
                <a:solidFill>
                  <a:srgbClr val="202124"/>
                </a:solidFill>
                <a:effectLst/>
                <a:highlight>
                  <a:srgbClr val="FFFF00"/>
                </a:highlight>
                <a:latin typeface="arial" panose="020B0604020202020204" pitchFamily="34" charset="0"/>
              </a:rPr>
              <a:t>Solvency refers to an enterprise's capacity to meet its </a:t>
            </a:r>
            <a:r>
              <a:rPr lang="en-US" b="1" i="0" dirty="0">
                <a:solidFill>
                  <a:srgbClr val="202124"/>
                </a:solidFill>
                <a:effectLst/>
                <a:highlight>
                  <a:srgbClr val="FFFF00"/>
                </a:highlight>
                <a:latin typeface="arial" panose="020B0604020202020204" pitchFamily="34" charset="0"/>
              </a:rPr>
              <a:t>long-term financial commitments</a:t>
            </a:r>
            <a:r>
              <a:rPr lang="en-US" b="0" i="0" dirty="0">
                <a:solidFill>
                  <a:srgbClr val="202124"/>
                </a:solidFill>
                <a:effectLst/>
                <a:highlight>
                  <a:srgbClr val="FFFF00"/>
                </a:highlight>
                <a:latin typeface="arial" panose="020B0604020202020204" pitchFamily="34" charset="0"/>
              </a:rPr>
              <a:t>. Liquidity refers to an enterprise's </a:t>
            </a:r>
            <a:r>
              <a:rPr lang="en-US" i="0" dirty="0">
                <a:solidFill>
                  <a:srgbClr val="202124"/>
                </a:solidFill>
                <a:effectLst/>
                <a:highlight>
                  <a:srgbClr val="FFFF00"/>
                </a:highlight>
                <a:latin typeface="arial" panose="020B0604020202020204" pitchFamily="34" charset="0"/>
              </a:rPr>
              <a:t>ability to pay </a:t>
            </a:r>
            <a:r>
              <a:rPr lang="en-US" b="1" i="0" dirty="0">
                <a:solidFill>
                  <a:srgbClr val="202124"/>
                </a:solidFill>
                <a:effectLst/>
                <a:highlight>
                  <a:srgbClr val="FFFF00"/>
                </a:highlight>
                <a:latin typeface="arial" panose="020B0604020202020204" pitchFamily="34" charset="0"/>
              </a:rPr>
              <a:t>short-term obligations</a:t>
            </a:r>
            <a:r>
              <a:rPr lang="en-US" i="0" dirty="0">
                <a:solidFill>
                  <a:srgbClr val="202124"/>
                </a:solidFill>
                <a:effectLst/>
                <a:highlight>
                  <a:srgbClr val="FFFF00"/>
                </a:highlight>
                <a:latin typeface="arial" panose="020B0604020202020204" pitchFamily="34" charset="0"/>
              </a:rPr>
              <a:t>—</a:t>
            </a:r>
            <a:r>
              <a:rPr lang="en-US" b="0" i="0" dirty="0">
                <a:solidFill>
                  <a:srgbClr val="202124"/>
                </a:solidFill>
                <a:effectLst/>
                <a:highlight>
                  <a:srgbClr val="FFFF00"/>
                </a:highlight>
                <a:latin typeface="arial" panose="020B0604020202020204" pitchFamily="34" charset="0"/>
              </a:rPr>
              <a:t>the term also refers to a </a:t>
            </a:r>
            <a:r>
              <a:rPr lang="en-US" b="0" i="0" u="sng" dirty="0">
                <a:solidFill>
                  <a:srgbClr val="202124"/>
                </a:solidFill>
                <a:effectLst/>
                <a:highlight>
                  <a:srgbClr val="FFFF00"/>
                </a:highlight>
                <a:latin typeface="arial" panose="020B0604020202020204" pitchFamily="34" charset="0"/>
              </a:rPr>
              <a:t>company's capability to sell assets quickly to raise cash.</a:t>
            </a:r>
            <a:endParaRPr lang="en-US" u="sng" dirty="0">
              <a:highlight>
                <a:srgbClr val="FFFF00"/>
              </a:highlight>
            </a:endParaRPr>
          </a:p>
        </p:txBody>
      </p:sp>
    </p:spTree>
    <p:extLst>
      <p:ext uri="{BB962C8B-B14F-4D97-AF65-F5344CB8AC3E}">
        <p14:creationId xmlns:p14="http://schemas.microsoft.com/office/powerpoint/2010/main" val="486553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0504"/>
            <a:ext cx="10515600" cy="6133513"/>
          </a:xfrm>
        </p:spPr>
        <p:txBody>
          <a:bodyPr>
            <a:normAutofit/>
          </a:bodyPr>
          <a:lstStyle/>
          <a:p>
            <a:pPr marL="288290" marR="283210" indent="0" algn="just">
              <a:lnSpc>
                <a:spcPct val="103000"/>
              </a:lnSpc>
              <a:spcBef>
                <a:spcPts val="55"/>
              </a:spcBef>
              <a:spcAft>
                <a:spcPts val="0"/>
              </a:spcAft>
              <a:buNone/>
            </a:pPr>
            <a:r>
              <a:rPr lang="en-US" sz="2800" dirty="0">
                <a:solidFill>
                  <a:srgbClr val="262426"/>
                </a:solidFill>
                <a:effectLst/>
                <a:highlight>
                  <a:srgbClr val="FFFF00"/>
                </a:highlight>
                <a:ea typeface="Cambria" panose="02040503050406030204" pitchFamily="18" charset="0"/>
                <a:cs typeface="Cambria" panose="02040503050406030204" pitchFamily="18" charset="0"/>
              </a:rPr>
              <a:t>Solvency is different from a</a:t>
            </a:r>
            <a:r>
              <a:rPr lang="en-US" sz="2800" spc="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bank’s ability</a:t>
            </a:r>
            <a:r>
              <a:rPr lang="en-US" sz="2800" spc="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to make a</a:t>
            </a:r>
            <a:r>
              <a:rPr lang="en-US" sz="2800" spc="260"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highlight>
                  <a:srgbClr val="FFFF00"/>
                </a:highlight>
                <a:ea typeface="Cambria" panose="02040503050406030204" pitchFamily="18" charset="0"/>
                <a:cs typeface="Cambria" panose="02040503050406030204" pitchFamily="18" charset="0"/>
              </a:rPr>
              <a:t>profit.</a:t>
            </a:r>
            <a:r>
              <a:rPr lang="en-US" sz="2800" spc="265" dirty="0">
                <a:solidFill>
                  <a:srgbClr val="262426"/>
                </a:solidFill>
                <a:effectLst/>
                <a:highlight>
                  <a:srgbClr val="FFFF00"/>
                </a:highligh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 bank can</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be solvent (have more assets than liabilities) and not make a profit if its</a:t>
            </a:r>
            <a:r>
              <a:rPr lang="en-US" sz="2800" spc="5"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expenses</a:t>
            </a:r>
            <a:r>
              <a:rPr lang="en-US" sz="2800" spc="-3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are</a:t>
            </a:r>
            <a:r>
              <a:rPr lang="en-US" sz="2800" spc="-3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greater</a:t>
            </a:r>
            <a:r>
              <a:rPr lang="en-US" sz="2800" spc="-40" dirty="0">
                <a:solidFill>
                  <a:srgbClr val="262426"/>
                </a:solidFill>
                <a:effectLst/>
                <a:ea typeface="Cambria" panose="02040503050406030204" pitchFamily="18" charset="0"/>
                <a:cs typeface="Cambria" panose="02040503050406030204" pitchFamily="18" charset="0"/>
              </a:rPr>
              <a:t> </a:t>
            </a:r>
            <a:r>
              <a:rPr lang="en-US" sz="2800" spc="-10" dirty="0">
                <a:solidFill>
                  <a:srgbClr val="262426"/>
                </a:solidFill>
                <a:effectLst/>
                <a:ea typeface="Cambria" panose="02040503050406030204" pitchFamily="18" charset="0"/>
                <a:cs typeface="Cambria" panose="02040503050406030204" pitchFamily="18" charset="0"/>
              </a:rPr>
              <a:t>than</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revenues.</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solvent</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bank</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may</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be</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able</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to</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generate</a:t>
            </a:r>
            <a:r>
              <a:rPr lang="en-US" sz="2800" spc="-25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cash to make payments by selling off assets, but if these transactions are at a</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loss, then the sale of its assets could erode the bank’s solvency, leading to</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insolvency. A bank can be profitable without being solvent if its revenues are</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greater</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than</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its</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expenses</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but</a:t>
            </a:r>
            <a:r>
              <a:rPr lang="en-US" sz="2800" spc="3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assets</a:t>
            </a:r>
            <a:r>
              <a:rPr lang="en-US" sz="2800" spc="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are</a:t>
            </a:r>
            <a:r>
              <a:rPr lang="en-US" sz="2800" spc="2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worth</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less</a:t>
            </a:r>
            <a:r>
              <a:rPr lang="en-US" sz="2800" spc="-1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than its</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liabilities.</a:t>
            </a:r>
            <a:endParaRPr lang="en-US" sz="2800" dirty="0">
              <a:effectLst/>
              <a:ea typeface="Cambria" panose="02040503050406030204" pitchFamily="18" charset="0"/>
              <a:cs typeface="Cambria" panose="02040503050406030204" pitchFamily="18" charset="0"/>
            </a:endParaRPr>
          </a:p>
          <a:p>
            <a:pPr marL="0" indent="0" algn="just">
              <a:buNone/>
            </a:pPr>
            <a:endParaRPr lang="en-US" u="sng" dirty="0">
              <a:highlight>
                <a:srgbClr val="FFFF00"/>
              </a:highlight>
            </a:endParaRPr>
          </a:p>
        </p:txBody>
      </p:sp>
    </p:spTree>
    <p:extLst>
      <p:ext uri="{BB962C8B-B14F-4D97-AF65-F5344CB8AC3E}">
        <p14:creationId xmlns:p14="http://schemas.microsoft.com/office/powerpoint/2010/main" val="3399666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464233"/>
            <a:ext cx="11366695" cy="6133513"/>
          </a:xfrm>
        </p:spPr>
        <p:txBody>
          <a:bodyPr>
            <a:normAutofit/>
          </a:bodyPr>
          <a:lstStyle/>
          <a:p>
            <a:pPr marL="59690" marR="285115" indent="0" algn="just">
              <a:lnSpc>
                <a:spcPct val="103000"/>
              </a:lnSpc>
              <a:spcBef>
                <a:spcPts val="510"/>
              </a:spcBef>
              <a:spcAft>
                <a:spcPts val="0"/>
              </a:spcAft>
              <a:buNone/>
            </a:pPr>
            <a:r>
              <a:rPr lang="en-US" sz="2600" dirty="0">
                <a:solidFill>
                  <a:srgbClr val="262426"/>
                </a:solidFill>
                <a:effectLst/>
                <a:ea typeface="Cambria" panose="02040503050406030204" pitchFamily="18" charset="0"/>
                <a:cs typeface="Cambria" panose="02040503050406030204" pitchFamily="18" charset="0"/>
              </a:rPr>
              <a:t>As with interest rate risk, banks model how their liquidity requirements may change over time in a wide array of circumstances. Banks have several tools at their disposal to assess their liquidity. Among these tools, scenario analysis and stress testing play a chief role in enabling a bank to examine its liquidity in a variety of adverse situations.</a:t>
            </a:r>
          </a:p>
          <a:p>
            <a:pPr marL="59690" marR="285115" indent="0" algn="just">
              <a:lnSpc>
                <a:spcPct val="103000"/>
              </a:lnSpc>
              <a:spcBef>
                <a:spcPts val="510"/>
              </a:spcBef>
              <a:spcAft>
                <a:spcPts val="0"/>
              </a:spcAft>
              <a:buNone/>
            </a:pPr>
            <a:endParaRPr lang="en-US" sz="2600" dirty="0">
              <a:solidFill>
                <a:srgbClr val="262426"/>
              </a:solidFill>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r>
              <a:rPr lang="en-US" sz="2600" dirty="0">
                <a:solidFill>
                  <a:srgbClr val="262426"/>
                </a:solidFill>
                <a:effectLst/>
                <a:ea typeface="Cambria" panose="02040503050406030204" pitchFamily="18" charset="0"/>
                <a:cs typeface="Cambria" panose="02040503050406030204" pitchFamily="18" charset="0"/>
              </a:rPr>
              <a:t> </a:t>
            </a:r>
            <a:r>
              <a:rPr lang="en-US" sz="2600" b="1" dirty="0">
                <a:solidFill>
                  <a:srgbClr val="262426"/>
                </a:solidFill>
                <a:effectLst/>
                <a:highlight>
                  <a:srgbClr val="FFFF00"/>
                </a:highlight>
                <a:ea typeface="Cambria" panose="02040503050406030204" pitchFamily="18" charset="0"/>
                <a:cs typeface="Cambria" panose="02040503050406030204" pitchFamily="18" charset="0"/>
              </a:rPr>
              <a:t>Scenario analysis</a:t>
            </a:r>
            <a:r>
              <a:rPr lang="en-US" sz="2600" dirty="0">
                <a:solidFill>
                  <a:srgbClr val="262426"/>
                </a:solidFill>
                <a:effectLst/>
                <a:ea typeface="Cambria" panose="02040503050406030204" pitchFamily="18" charset="0"/>
                <a:cs typeface="Cambria" panose="02040503050406030204" pitchFamily="18" charset="0"/>
              </a:rPr>
              <a:t>, or what-if anal</a:t>
            </a:r>
            <a:r>
              <a:rPr lang="en-US" sz="2600" dirty="0">
                <a:solidFill>
                  <a:srgbClr val="262426"/>
                </a:solidFill>
                <a:ea typeface="Cambria" panose="02040503050406030204" pitchFamily="18" charset="0"/>
                <a:cs typeface="Cambria" panose="02040503050406030204" pitchFamily="18" charset="0"/>
              </a:rPr>
              <a:t>y</a:t>
            </a:r>
            <a:r>
              <a:rPr lang="en-US" sz="2600" dirty="0">
                <a:solidFill>
                  <a:srgbClr val="262426"/>
                </a:solidFill>
                <a:effectLst/>
                <a:ea typeface="Cambria" panose="02040503050406030204" pitchFamily="18" charset="0"/>
                <a:cs typeface="Cambria" panose="02040503050406030204" pitchFamily="18" charset="0"/>
              </a:rPr>
              <a:t>sis, analyzes the potential outcome of various scenarios by setting up several</a:t>
            </a:r>
            <a:r>
              <a:rPr lang="en-US" sz="2600" spc="5" dirty="0">
                <a:solidFill>
                  <a:srgbClr val="262426"/>
                </a:solidFill>
                <a:effectLst/>
                <a:ea typeface="Cambria" panose="02040503050406030204" pitchFamily="18" charset="0"/>
                <a:cs typeface="Cambria" panose="02040503050406030204" pitchFamily="18" charset="0"/>
              </a:rPr>
              <a:t> </a:t>
            </a:r>
            <a:r>
              <a:rPr lang="en-US" sz="2600" spc="-5" dirty="0">
                <a:solidFill>
                  <a:srgbClr val="262426"/>
                </a:solidFill>
                <a:effectLst/>
                <a:ea typeface="Cambria" panose="02040503050406030204" pitchFamily="18" charset="0"/>
                <a:cs typeface="Cambria" panose="02040503050406030204" pitchFamily="18" charset="0"/>
              </a:rPr>
              <a:t>possible situations and analyzing the potential outcomes of each situation.</a:t>
            </a:r>
            <a:r>
              <a:rPr lang="en-US" sz="2600" spc="-265" dirty="0">
                <a:solidFill>
                  <a:srgbClr val="262426"/>
                </a:solidFill>
                <a:effectLst/>
                <a:ea typeface="Cambria" panose="02040503050406030204" pitchFamily="18" charset="0"/>
                <a:cs typeface="Cambria" panose="02040503050406030204" pitchFamily="18" charset="0"/>
              </a:rPr>
              <a:t> </a:t>
            </a:r>
            <a:r>
              <a:rPr lang="en-US" sz="2600" dirty="0">
                <a:solidFill>
                  <a:srgbClr val="262426"/>
                </a:solidFill>
                <a:effectLst/>
                <a:ea typeface="Cambria" panose="02040503050406030204" pitchFamily="18" charset="0"/>
                <a:cs typeface="Cambria" panose="02040503050406030204" pitchFamily="18" charset="0"/>
              </a:rPr>
              <a:t>Scenario analysis often includes multiple steps and complex programming.</a:t>
            </a:r>
            <a:r>
              <a:rPr lang="en-US" sz="2600" spc="5" dirty="0">
                <a:solidFill>
                  <a:srgbClr val="262426"/>
                </a:solidFill>
                <a:effectLst/>
                <a:ea typeface="Cambria" panose="02040503050406030204" pitchFamily="18" charset="0"/>
                <a:cs typeface="Cambria" panose="02040503050406030204" pitchFamily="18" charset="0"/>
              </a:rPr>
              <a:t> </a:t>
            </a:r>
          </a:p>
          <a:p>
            <a:pPr marL="59690" marR="285115" indent="0" algn="just">
              <a:lnSpc>
                <a:spcPct val="103000"/>
              </a:lnSpc>
              <a:spcBef>
                <a:spcPts val="510"/>
              </a:spcBef>
              <a:spcAft>
                <a:spcPts val="0"/>
              </a:spcAft>
              <a:buNone/>
            </a:pPr>
            <a:endParaRPr lang="en-US" sz="2600" spc="5" dirty="0">
              <a:solidFill>
                <a:srgbClr val="262426"/>
              </a:solidFill>
              <a:effectLst/>
              <a:ea typeface="Cambria" panose="02040503050406030204" pitchFamily="18" charset="0"/>
              <a:cs typeface="Cambria" panose="02040503050406030204" pitchFamily="18" charset="0"/>
            </a:endParaRPr>
          </a:p>
          <a:p>
            <a:pPr marL="288290" marR="283210" indent="0" algn="just">
              <a:lnSpc>
                <a:spcPct val="103000"/>
              </a:lnSpc>
              <a:spcBef>
                <a:spcPts val="55"/>
              </a:spcBef>
              <a:spcAft>
                <a:spcPts val="0"/>
              </a:spcAft>
              <a:buNone/>
            </a:pPr>
            <a:endParaRPr lang="en-US" u="sng" dirty="0"/>
          </a:p>
        </p:txBody>
      </p:sp>
    </p:spTree>
    <p:extLst>
      <p:ext uri="{BB962C8B-B14F-4D97-AF65-F5344CB8AC3E}">
        <p14:creationId xmlns:p14="http://schemas.microsoft.com/office/powerpoint/2010/main" val="2688459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800" b="1" dirty="0">
                <a:solidFill>
                  <a:srgbClr val="262426"/>
                </a:solidFill>
                <a:effectLst/>
                <a:ea typeface="Cambria" panose="02040503050406030204" pitchFamily="18" charset="0"/>
                <a:cs typeface="Cambria" panose="02040503050406030204" pitchFamily="18" charset="0"/>
              </a:rPr>
              <a:t>Example: </a:t>
            </a:r>
            <a:r>
              <a:rPr lang="en-US" sz="2800" dirty="0">
                <a:solidFill>
                  <a:srgbClr val="262426"/>
                </a:solidFill>
                <a:effectLst/>
                <a:ea typeface="Cambria" panose="02040503050406030204" pitchFamily="18" charset="0"/>
                <a:cs typeface="Cambria" panose="02040503050406030204" pitchFamily="18" charset="0"/>
              </a:rPr>
              <a:t>Bank A considers a scenario in which it loses its main depositor, a large car manufacturer.</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When</a:t>
            </a:r>
            <a:r>
              <a:rPr lang="en-US" sz="2800" spc="-6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8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ALM</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department</a:t>
            </a:r>
            <a:r>
              <a:rPr lang="en-US" sz="2800" spc="-8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conducts</a:t>
            </a:r>
            <a:r>
              <a:rPr lang="en-US" sz="2800" spc="-9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scenario</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analysis,</a:t>
            </a:r>
            <a:r>
              <a:rPr lang="en-US" sz="2800" spc="-9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models</a:t>
            </a:r>
            <a:r>
              <a:rPr lang="en-US" sz="2800" spc="-10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how</a:t>
            </a:r>
            <a:r>
              <a:rPr lang="en-US" sz="2800" spc="-8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a:t>
            </a:r>
            <a:r>
              <a:rPr lang="en-US" sz="2800" spc="-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bank</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would</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meet</a:t>
            </a:r>
            <a:r>
              <a:rPr lang="en-US" sz="2800" spc="-3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liquidity</a:t>
            </a:r>
            <a:r>
              <a:rPr lang="en-US" sz="2800" spc="-5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needs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without</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car</a:t>
            </a:r>
            <a:r>
              <a:rPr lang="en-US" sz="2800" spc="-6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manufacturer’s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funds.</a:t>
            </a:r>
            <a:r>
              <a:rPr lang="en-US" sz="2800" spc="-7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ALM</a:t>
            </a:r>
            <a:r>
              <a:rPr lang="en-US" sz="2800" spc="-4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department</a:t>
            </a:r>
            <a:r>
              <a:rPr lang="en-US" sz="2800" spc="-3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also</a:t>
            </a:r>
            <a:r>
              <a:rPr lang="en-US" sz="2800" spc="-3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conducts</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4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stress</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test</a:t>
            </a:r>
            <a:r>
              <a:rPr lang="en-US" sz="2800" spc="-3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whereby</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a:t>
            </a:r>
            <a:r>
              <a:rPr lang="en-US" sz="2800" spc="-8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analyzes</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the</a:t>
            </a:r>
            <a:r>
              <a:rPr lang="en-US" sz="2800" spc="-4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potential</a:t>
            </a:r>
            <a:r>
              <a:rPr lang="en-US" sz="2800" spc="-3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impacts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on</a:t>
            </a:r>
            <a:r>
              <a:rPr lang="en-US" sz="2800" spc="-5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liquidity</a:t>
            </a:r>
            <a:r>
              <a:rPr lang="en-US" sz="2800" spc="-4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should</a:t>
            </a:r>
            <a:r>
              <a:rPr lang="en-US" sz="2800" spc="-2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a:t>
            </a:r>
            <a:r>
              <a:rPr lang="en-US" sz="2800" spc="-4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large</a:t>
            </a:r>
            <a:r>
              <a:rPr lang="en-US" sz="2800" spc="-6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number</a:t>
            </a:r>
            <a:r>
              <a:rPr lang="en-US" sz="2800" spc="-2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of</a:t>
            </a:r>
            <a:r>
              <a:rPr lang="en-US" sz="2800" spc="-1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its</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loans</a:t>
            </a:r>
            <a:r>
              <a:rPr lang="en-US" sz="2800" spc="-7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default</a:t>
            </a:r>
            <a:r>
              <a:rPr lang="en-US" sz="2800" spc="-10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and</a:t>
            </a:r>
            <a:r>
              <a:rPr lang="en-US" sz="2800" spc="-7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a</a:t>
            </a:r>
            <a:r>
              <a:rPr lang="en-US" sz="2800" spc="-6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substantial</a:t>
            </a:r>
            <a:r>
              <a:rPr lang="en-US" sz="2800" spc="-60"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number</a:t>
            </a:r>
            <a:r>
              <a:rPr lang="en-US" sz="2800" spc="-9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of</a:t>
            </a:r>
            <a:r>
              <a:rPr lang="en-US" sz="2800" spc="-55" dirty="0">
                <a:solidFill>
                  <a:srgbClr val="262426"/>
                </a:solidFill>
                <a:effectLst/>
                <a:ea typeface="Cambria" panose="02040503050406030204" pitchFamily="18" charset="0"/>
                <a:cs typeface="Cambria" panose="02040503050406030204" pitchFamily="18" charset="0"/>
              </a:rPr>
              <a:t> </a:t>
            </a:r>
            <a:r>
              <a:rPr lang="en-US" sz="2800" spc="-5" dirty="0">
                <a:solidFill>
                  <a:srgbClr val="262426"/>
                </a:solidFill>
                <a:effectLst/>
                <a:ea typeface="Cambria" panose="02040503050406030204" pitchFamily="18" charset="0"/>
                <a:cs typeface="Cambria" panose="02040503050406030204" pitchFamily="18" charset="0"/>
              </a:rPr>
              <a:t>smaller</a:t>
            </a:r>
            <a:r>
              <a:rPr lang="en-US" sz="2800" spc="-60"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depositors</a:t>
            </a:r>
            <a:r>
              <a:rPr lang="en-US" sz="2800" spc="-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withdraw</a:t>
            </a:r>
            <a:r>
              <a:rPr lang="en-US" sz="2800" spc="-5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their</a:t>
            </a:r>
            <a:r>
              <a:rPr lang="en-US" sz="2800" spc="-7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deposits</a:t>
            </a:r>
            <a:r>
              <a:rPr lang="en-US" sz="2800" spc="-8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at</a:t>
            </a:r>
            <a:r>
              <a:rPr lang="en-US" sz="2800" spc="-295" dirty="0">
                <a:solidFill>
                  <a:srgbClr val="262426"/>
                </a:solidFill>
                <a:effectLst/>
                <a:ea typeface="Cambria" panose="02040503050406030204" pitchFamily="18" charset="0"/>
                <a:cs typeface="Cambria" panose="02040503050406030204" pitchFamily="18" charset="0"/>
              </a:rPr>
              <a:t> </a:t>
            </a:r>
            <a:r>
              <a:rPr lang="en-US" sz="2800" dirty="0">
                <a:solidFill>
                  <a:srgbClr val="262426"/>
                </a:solidFill>
                <a:effectLst/>
                <a:ea typeface="Cambria" panose="02040503050406030204" pitchFamily="18" charset="0"/>
                <a:cs typeface="Cambria" panose="02040503050406030204" pitchFamily="18" charset="0"/>
              </a:rPr>
              <a:t>once, while the bank cannot secure funding elsewhere.</a:t>
            </a:r>
            <a:endParaRPr lang="en-US" sz="2800" dirty="0">
              <a:effectLst/>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endParaRPr lang="en-US" spc="-5" dirty="0">
              <a:solidFill>
                <a:srgbClr val="262426"/>
              </a:solidFill>
              <a:effectLst/>
              <a:highlight>
                <a:srgbClr val="FFFF00"/>
              </a:highlight>
              <a:ea typeface="Cambria" panose="02040503050406030204" pitchFamily="18" charset="0"/>
              <a:cs typeface="Cambria" panose="02040503050406030204" pitchFamily="18" charset="0"/>
            </a:endParaRPr>
          </a:p>
          <a:p>
            <a:pPr marL="59690" marR="285115" indent="0" algn="just">
              <a:lnSpc>
                <a:spcPct val="103000"/>
              </a:lnSpc>
              <a:spcBef>
                <a:spcPts val="510"/>
              </a:spcBef>
              <a:spcAft>
                <a:spcPts val="0"/>
              </a:spcAft>
              <a:buNone/>
            </a:pPr>
            <a:r>
              <a:rPr lang="en-US" spc="-5" dirty="0">
                <a:solidFill>
                  <a:srgbClr val="262426"/>
                </a:solidFill>
                <a:effectLst/>
                <a:highlight>
                  <a:srgbClr val="FFFF00"/>
                </a:highlight>
                <a:ea typeface="Cambria" panose="02040503050406030204" pitchFamily="18" charset="0"/>
                <a:cs typeface="Cambria" panose="02040503050406030204" pitchFamily="18" charset="0"/>
              </a:rPr>
              <a:t>Stress testing</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analyzes the potential outcome of a specific change to a risk</a:t>
            </a:r>
            <a:r>
              <a:rPr lang="en-US" spc="-2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model</a:t>
            </a:r>
            <a:r>
              <a:rPr lang="en-US" spc="-6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parameter</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(e.g.,</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asset</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correlations</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volatility)</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or</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to</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a:t>
            </a:r>
            <a:r>
              <a:rPr lang="en-US" spc="-5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business</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2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operating</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environment</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that</a:t>
            </a:r>
            <a:r>
              <a:rPr lang="en-US" spc="-2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is</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fundamental,</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material,</a:t>
            </a:r>
            <a:r>
              <a:rPr lang="en-US" spc="-1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adverse.</a:t>
            </a:r>
            <a:endParaRPr lang="en-US" dirty="0">
              <a:effectLst/>
              <a:ea typeface="Cambria" panose="02040503050406030204" pitchFamily="18" charset="0"/>
              <a:cs typeface="Cambria" panose="02040503050406030204" pitchFamily="18" charset="0"/>
            </a:endParaRPr>
          </a:p>
          <a:p>
            <a:pPr marL="0" marR="0" indent="0">
              <a:spcBef>
                <a:spcPts val="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288290" marR="283210" indent="0" algn="just">
              <a:lnSpc>
                <a:spcPct val="103000"/>
              </a:lnSpc>
              <a:spcBef>
                <a:spcPts val="55"/>
              </a:spcBef>
              <a:spcAft>
                <a:spcPts val="0"/>
              </a:spcAft>
              <a:buNone/>
            </a:pPr>
            <a:endParaRPr lang="en-US" u="sng" dirty="0"/>
          </a:p>
        </p:txBody>
      </p:sp>
    </p:spTree>
    <p:extLst>
      <p:ext uri="{BB962C8B-B14F-4D97-AF65-F5344CB8AC3E}">
        <p14:creationId xmlns:p14="http://schemas.microsoft.com/office/powerpoint/2010/main" val="2147266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400" b="1" i="0" dirty="0">
                <a:solidFill>
                  <a:srgbClr val="202124"/>
                </a:solidFill>
                <a:effectLst/>
                <a:highlight>
                  <a:srgbClr val="FFFF00"/>
                </a:highlight>
              </a:rPr>
              <a:t>Volatility</a:t>
            </a:r>
            <a:r>
              <a:rPr lang="en-US" sz="2400" b="0" i="0" dirty="0">
                <a:solidFill>
                  <a:srgbClr val="202124"/>
                </a:solidFill>
                <a:effectLst/>
              </a:rPr>
              <a:t> is defined as </a:t>
            </a:r>
            <a:r>
              <a:rPr lang="en-US" sz="2400" b="1" i="0" dirty="0">
                <a:solidFill>
                  <a:srgbClr val="202124"/>
                </a:solidFill>
                <a:effectLst/>
              </a:rPr>
              <a:t>the rate at which the price of an asset rises, or falls, given a particular set of returns</a:t>
            </a:r>
            <a:r>
              <a:rPr lang="en-US" sz="2400" b="0" i="0" dirty="0">
                <a:solidFill>
                  <a:srgbClr val="202124"/>
                </a:solidFill>
                <a:effectLst/>
              </a:rPr>
              <a:t>. If an asset's price fluctuates quickly within a short timeframe, then it is considered highly volatile.</a:t>
            </a:r>
          </a:p>
          <a:p>
            <a:pPr marL="59690" marR="285115" indent="0" algn="just">
              <a:lnSpc>
                <a:spcPct val="103000"/>
              </a:lnSpc>
              <a:spcBef>
                <a:spcPts val="510"/>
              </a:spcBef>
              <a:buNone/>
            </a:pPr>
            <a:endParaRPr lang="en-US" sz="2400" u="sng" dirty="0">
              <a:solidFill>
                <a:srgbClr val="202124"/>
              </a:solidFill>
            </a:endParaRPr>
          </a:p>
          <a:p>
            <a:pPr marL="59690" marR="285115" indent="0" algn="just">
              <a:lnSpc>
                <a:spcPct val="103000"/>
              </a:lnSpc>
              <a:spcBef>
                <a:spcPts val="510"/>
              </a:spcBef>
              <a:buNone/>
            </a:pPr>
            <a:r>
              <a:rPr lang="en-US" sz="2400" b="1" i="0" dirty="0">
                <a:solidFill>
                  <a:srgbClr val="202124"/>
                </a:solidFill>
                <a:effectLst/>
                <a:highlight>
                  <a:srgbClr val="FFFF00"/>
                </a:highlight>
              </a:rPr>
              <a:t>Asset correlation </a:t>
            </a:r>
            <a:r>
              <a:rPr lang="en-US" sz="2400" b="0" i="0" dirty="0">
                <a:solidFill>
                  <a:srgbClr val="202124"/>
                </a:solidFill>
                <a:effectLst/>
              </a:rPr>
              <a:t>is </a:t>
            </a:r>
            <a:r>
              <a:rPr lang="en-US" sz="2400" b="1" i="0" dirty="0">
                <a:solidFill>
                  <a:srgbClr val="202124"/>
                </a:solidFill>
                <a:effectLst/>
              </a:rPr>
              <a:t>a measure that shows how prices of two securities move in relation to each other</a:t>
            </a:r>
            <a:r>
              <a:rPr lang="en-US" sz="2400" b="0" i="0" dirty="0">
                <a:solidFill>
                  <a:srgbClr val="202124"/>
                </a:solidFill>
                <a:effectLst/>
              </a:rPr>
              <a:t>. It's a powerful tool that is used in portfolio management. By including low or negatively correlated assets to a portfolio, the investor increases diversification and lowers risk.</a:t>
            </a:r>
            <a:endParaRPr lang="en-US" sz="2400" u="sng" dirty="0"/>
          </a:p>
        </p:txBody>
      </p:sp>
    </p:spTree>
    <p:extLst>
      <p:ext uri="{BB962C8B-B14F-4D97-AF65-F5344CB8AC3E}">
        <p14:creationId xmlns:p14="http://schemas.microsoft.com/office/powerpoint/2010/main" val="245493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20504"/>
            <a:ext cx="11366695" cy="6133513"/>
          </a:xfrm>
        </p:spPr>
        <p:txBody>
          <a:bodyPr>
            <a:normAutofit/>
          </a:bodyPr>
          <a:lstStyle/>
          <a:p>
            <a:pPr marL="59690" marR="285115" indent="0" algn="just">
              <a:lnSpc>
                <a:spcPct val="103000"/>
              </a:lnSpc>
              <a:spcBef>
                <a:spcPts val="510"/>
              </a:spcBef>
              <a:buNone/>
            </a:pPr>
            <a:r>
              <a:rPr lang="en-US" sz="2400" i="0" dirty="0">
                <a:solidFill>
                  <a:srgbClr val="202124"/>
                </a:solidFill>
                <a:effectLst/>
              </a:rPr>
              <a:t>EXAMPLE</a:t>
            </a:r>
          </a:p>
          <a:p>
            <a:pPr marL="59690" marR="285115" indent="0" algn="just">
              <a:lnSpc>
                <a:spcPct val="103000"/>
              </a:lnSpc>
              <a:spcBef>
                <a:spcPts val="510"/>
              </a:spcBef>
              <a:buNone/>
            </a:pPr>
            <a:endParaRPr lang="en-US" sz="2400" i="0" dirty="0">
              <a:solidFill>
                <a:srgbClr val="202124"/>
              </a:solidFill>
              <a:effectLst/>
            </a:endParaRPr>
          </a:p>
          <a:p>
            <a:pPr marL="59690" marR="285115" indent="0" algn="just">
              <a:lnSpc>
                <a:spcPct val="103000"/>
              </a:lnSpc>
              <a:spcBef>
                <a:spcPts val="510"/>
              </a:spcBef>
              <a:buNone/>
            </a:pPr>
            <a:r>
              <a:rPr lang="en-US" sz="2400" i="0" dirty="0">
                <a:solidFill>
                  <a:srgbClr val="202124"/>
                </a:solidFill>
                <a:effectLst/>
              </a:rPr>
              <a:t>In September 2007, Northern Rock, a British bank, found itself in </a:t>
            </a:r>
            <a:r>
              <a:rPr lang="en-US" sz="2400" b="1" i="0" dirty="0">
                <a:solidFill>
                  <a:srgbClr val="202124"/>
                </a:solidFill>
                <a:effectLst/>
                <a:highlight>
                  <a:srgbClr val="FFFF00"/>
                </a:highlight>
              </a:rPr>
              <a:t>a liquidity crisis</a:t>
            </a:r>
            <a:r>
              <a:rPr lang="en-US" sz="2400" i="0" dirty="0">
                <a:solidFill>
                  <a:srgbClr val="202124"/>
                </a:solidFill>
                <a:effectLst/>
              </a:rPr>
              <a:t>. In prior years, mortgage lending in the United States to subprime borrowers (that is, less qualified borrowers who may make either little or no down payment on their home loans) had grown considerably. As the U.S. housing market slowed in early 2007, the rate of subprime mortgage defaults increased sharply, leading to considerable losses to the banks and financial institutions that owned these loans. Because of the U.S. subprime crisis, financial </a:t>
            </a:r>
            <a:r>
              <a:rPr lang="en-US" sz="2400" i="0">
                <a:solidFill>
                  <a:srgbClr val="202124"/>
                </a:solidFill>
                <a:effectLst/>
              </a:rPr>
              <a:t>institutions globally </a:t>
            </a:r>
            <a:r>
              <a:rPr lang="en-US" sz="2400" i="0" dirty="0">
                <a:solidFill>
                  <a:srgbClr val="202124"/>
                </a:solidFill>
                <a:effectLst/>
              </a:rPr>
              <a:t>became nervous about lending to mortgage banks.</a:t>
            </a:r>
          </a:p>
        </p:txBody>
      </p:sp>
    </p:spTree>
    <p:extLst>
      <p:ext uri="{BB962C8B-B14F-4D97-AF65-F5344CB8AC3E}">
        <p14:creationId xmlns:p14="http://schemas.microsoft.com/office/powerpoint/2010/main" val="478583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309490"/>
            <a:ext cx="11366695" cy="6344528"/>
          </a:xfrm>
        </p:spPr>
        <p:txBody>
          <a:bodyPr>
            <a:normAutofit lnSpcReduction="10000"/>
          </a:bodyPr>
          <a:lstStyle/>
          <a:p>
            <a:pPr marL="59690" marR="285115" indent="0" algn="just">
              <a:lnSpc>
                <a:spcPct val="103000"/>
              </a:lnSpc>
              <a:spcBef>
                <a:spcPts val="510"/>
              </a:spcBef>
              <a:buNone/>
            </a:pPr>
            <a:r>
              <a:rPr lang="en-US" sz="2400" i="0" dirty="0">
                <a:solidFill>
                  <a:srgbClr val="202124"/>
                </a:solidFill>
                <a:effectLst/>
              </a:rPr>
              <a:t>EXAMPLE (continued) </a:t>
            </a:r>
          </a:p>
          <a:p>
            <a:pPr marL="59690" marR="285115" indent="0" algn="just">
              <a:lnSpc>
                <a:spcPct val="103000"/>
              </a:lnSpc>
              <a:spcBef>
                <a:spcPts val="510"/>
              </a:spcBef>
              <a:buNone/>
            </a:pPr>
            <a:endParaRPr lang="en-US" sz="2400" i="0" dirty="0">
              <a:solidFill>
                <a:srgbClr val="202124"/>
              </a:solidFill>
              <a:effectLst/>
            </a:endParaRPr>
          </a:p>
          <a:p>
            <a:pPr marL="288290" marR="283845" indent="0" algn="just">
              <a:lnSpc>
                <a:spcPct val="110000"/>
              </a:lnSpc>
              <a:spcBef>
                <a:spcPts val="10"/>
              </a:spcBef>
              <a:buNone/>
            </a:pPr>
            <a:r>
              <a:rPr lang="en-US" sz="2400" spc="-5" dirty="0">
                <a:solidFill>
                  <a:srgbClr val="262426"/>
                </a:solidFill>
                <a:effectLst/>
                <a:ea typeface="Cambria" panose="02040503050406030204" pitchFamily="18" charset="0"/>
                <a:cs typeface="Cambria" panose="02040503050406030204" pitchFamily="18" charset="0"/>
              </a:rPr>
              <a:t>As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large</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mortgage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lender,</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mid-2007</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Northern</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Rock</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suddenly</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found</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very</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difficult</a:t>
            </a:r>
            <a:r>
              <a:rPr lang="en-US" sz="2400" spc="-29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to</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obtain</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short-term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loans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from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other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other</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funding</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sources</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needed</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repay</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depositors.</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After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news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was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released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publicly in</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mid-September</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2007</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 bank had a liquidity problem and needed immediate assistance from the Bank of England, depositors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rushed</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withdraw</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their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funds,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further</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exacerbating</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predicament.</a:t>
            </a:r>
          </a:p>
          <a:p>
            <a:pPr marL="288290" marR="283845" indent="0" algn="just">
              <a:lnSpc>
                <a:spcPct val="110000"/>
              </a:lnSpc>
              <a:spcBef>
                <a:spcPts val="10"/>
              </a:spcBef>
              <a:buNone/>
            </a:pPr>
            <a:endParaRPr lang="en-US" sz="2400" dirty="0">
              <a:solidFill>
                <a:srgbClr val="262426"/>
              </a:solidFill>
              <a:effectLst/>
              <a:ea typeface="Cambria" panose="02040503050406030204" pitchFamily="18" charset="0"/>
              <a:cs typeface="Cambria" panose="02040503050406030204" pitchFamily="18" charset="0"/>
            </a:endParaRPr>
          </a:p>
          <a:p>
            <a:pPr marL="288290" marR="283845" indent="0" algn="just">
              <a:lnSpc>
                <a:spcPct val="110000"/>
              </a:lnSpc>
              <a:spcBef>
                <a:spcPts val="10"/>
              </a:spcBef>
              <a:buNone/>
            </a:pP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At</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time,</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UK government’s deposit protection scheme covered only up to GBP 31,700 (100% of the</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first</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2,000</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8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90%</a:t>
            </a:r>
            <a:r>
              <a:rPr lang="en-US" sz="2400" spc="-9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of</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5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next</a:t>
            </a:r>
            <a:r>
              <a:rPr lang="en-US" sz="2400" spc="-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33,000</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deposits),</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possibly</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contribut</a:t>
            </a:r>
            <a:r>
              <a:rPr lang="en-US" sz="2400" spc="-10" dirty="0">
                <a:solidFill>
                  <a:srgbClr val="262426"/>
                </a:solidFill>
                <a:effectLst/>
                <a:ea typeface="Cambria" panose="02040503050406030204" pitchFamily="18" charset="0"/>
                <a:cs typeface="Cambria" panose="02040503050406030204" pitchFamily="18" charset="0"/>
              </a:rPr>
              <a:t>ing</a:t>
            </a:r>
            <a:r>
              <a:rPr lang="en-US" sz="2400" spc="-3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to</a:t>
            </a:r>
            <a:r>
              <a:rPr lang="en-US" sz="2400" spc="-65" dirty="0">
                <a:solidFill>
                  <a:srgbClr val="262426"/>
                </a:solidFill>
                <a:effectLst/>
                <a:ea typeface="Cambria" panose="02040503050406030204" pitchFamily="18" charset="0"/>
                <a:cs typeface="Cambria" panose="02040503050406030204" pitchFamily="18" charset="0"/>
              </a:rPr>
              <a:t> </a:t>
            </a:r>
            <a:r>
              <a:rPr lang="en-US" sz="2400" spc="-10" dirty="0">
                <a:solidFill>
                  <a:srgbClr val="262426"/>
                </a:solidFill>
                <a:effectLst/>
                <a:ea typeface="Cambria" panose="02040503050406030204" pitchFamily="18" charset="0"/>
                <a:cs typeface="Cambria" panose="02040503050406030204" pitchFamily="18" charset="0"/>
              </a:rPr>
              <a:t>depositor</a:t>
            </a:r>
            <a:r>
              <a:rPr lang="en-US" sz="2400" spc="-6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anxiety.</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Subsequent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these</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events,</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2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October</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2008,</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UK</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deposit</a:t>
            </a:r>
            <a:r>
              <a:rPr lang="en-US" sz="2400" spc="-8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insurance</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was</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temporarily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increased</a:t>
            </a:r>
            <a:r>
              <a:rPr lang="en-US" sz="2400" spc="-7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GBP</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50,000.</a:t>
            </a:r>
            <a:r>
              <a:rPr lang="en-US" sz="2400" spc="-7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January</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2008,</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Northern</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Rock</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had</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borrowed</a:t>
            </a:r>
            <a:r>
              <a:rPr lang="en-US" sz="2400" spc="-6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excess</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GBP</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25</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billion</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from</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the</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a:t>
            </a:r>
            <a:r>
              <a:rPr lang="en-US" sz="2400" spc="-6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of</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England.</a:t>
            </a:r>
            <a:r>
              <a:rPr lang="en-US" sz="2400" spc="-7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In</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February</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2008,</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6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was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announced</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that</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 British government would nationalize the bank, taking it over to protect the depositors</a:t>
            </a:r>
            <a:r>
              <a:rPr lang="en-US" sz="2400" spc="-29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assure</a:t>
            </a:r>
            <a:r>
              <a:rPr lang="en-US" sz="2400" spc="-5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that</a:t>
            </a:r>
            <a:r>
              <a:rPr lang="en-US" sz="2400" spc="-3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it</a:t>
            </a:r>
            <a:r>
              <a:rPr lang="en-US" sz="2400" spc="-45"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would</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be</a:t>
            </a:r>
            <a:r>
              <a:rPr lang="en-US" sz="2400" spc="-3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able</a:t>
            </a:r>
            <a:r>
              <a:rPr lang="en-US" sz="2400" spc="-2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to</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fulfill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obligations.</a:t>
            </a:r>
            <a:endParaRPr lang="en-US" sz="2400" dirty="0">
              <a:effectLst/>
              <a:ea typeface="Cambria" panose="02040503050406030204" pitchFamily="18" charset="0"/>
              <a:cs typeface="Cambria" panose="02040503050406030204" pitchFamily="18" charset="0"/>
            </a:endParaRP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1746477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309490"/>
            <a:ext cx="11366695" cy="6344528"/>
          </a:xfrm>
        </p:spPr>
        <p:txBody>
          <a:bodyPr>
            <a:normAutofit/>
          </a:bodyPr>
          <a:lstStyle/>
          <a:p>
            <a:pPr marL="59690" marR="285115" indent="0" algn="just">
              <a:lnSpc>
                <a:spcPct val="103000"/>
              </a:lnSpc>
              <a:spcBef>
                <a:spcPts val="510"/>
              </a:spcBef>
              <a:buNone/>
            </a:pPr>
            <a:r>
              <a:rPr lang="en-US" sz="2400" i="0" dirty="0">
                <a:solidFill>
                  <a:srgbClr val="202124"/>
                </a:solidFill>
                <a:effectLst/>
              </a:rPr>
              <a:t>Banks, including central banks, often provide support to each other to meet short-term liquidity needs through repurchase agreements</a:t>
            </a:r>
            <a:r>
              <a:rPr lang="en-US" sz="2400" b="1" i="0" dirty="0">
                <a:solidFill>
                  <a:srgbClr val="202124"/>
                </a:solidFill>
                <a:effectLst/>
                <a:highlight>
                  <a:srgbClr val="FFFF00"/>
                </a:highlight>
              </a:rPr>
              <a:t>. A repurchase agreement </a:t>
            </a:r>
            <a:r>
              <a:rPr lang="en-US" sz="2400" i="0" dirty="0">
                <a:solidFill>
                  <a:srgbClr val="202124"/>
                </a:solidFill>
                <a:effectLst/>
              </a:rPr>
              <a:t>(also known as a repo) allows one party to sell an asset for cash with the understanding, supported by a legal repurchase agreement, that it will be repurchased at a later date at an agreed-on price (usually higher than the sales price).</a:t>
            </a:r>
          </a:p>
          <a:p>
            <a:pPr marL="59690" marR="285115" indent="0" algn="just">
              <a:lnSpc>
                <a:spcPct val="103000"/>
              </a:lnSpc>
              <a:spcBef>
                <a:spcPts val="510"/>
              </a:spcBef>
              <a:buNone/>
            </a:pPr>
            <a:endParaRPr lang="en-US" sz="2400" i="0" dirty="0">
              <a:solidFill>
                <a:srgbClr val="202124"/>
              </a:solidFill>
              <a:effectLst/>
            </a:endParaRPr>
          </a:p>
          <a:p>
            <a:pPr marL="288290" marR="283845" indent="0" algn="just">
              <a:lnSpc>
                <a:spcPct val="110000"/>
              </a:lnSpc>
              <a:spcBef>
                <a:spcPts val="10"/>
              </a:spcBef>
              <a:spcAft>
                <a:spcPts val="0"/>
              </a:spcAft>
              <a:buNone/>
            </a:pPr>
            <a:r>
              <a:rPr lang="en-US" sz="2400" b="1" u="sng" dirty="0">
                <a:effectLst/>
                <a:latin typeface="Cambria" panose="02040503050406030204" pitchFamily="18" charset="0"/>
                <a:ea typeface="Cambria" panose="02040503050406030204" pitchFamily="18" charset="0"/>
                <a:cs typeface="Cambria" panose="02040503050406030204" pitchFamily="18" charset="0"/>
              </a:rPr>
              <a:t>Example: </a:t>
            </a: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marL="112713" marR="283845" indent="0" algn="just">
              <a:lnSpc>
                <a:spcPct val="110000"/>
              </a:lnSpc>
              <a:spcBef>
                <a:spcPts val="10"/>
              </a:spcBef>
              <a:buNone/>
            </a:pPr>
            <a:r>
              <a:rPr lang="en-US" sz="2400" dirty="0">
                <a:solidFill>
                  <a:srgbClr val="262426"/>
                </a:solidFill>
                <a:effectLst/>
                <a:ea typeface="Cambria" panose="02040503050406030204" pitchFamily="18" charset="0"/>
                <a:cs typeface="Cambria" panose="02040503050406030204" pitchFamily="18" charset="0"/>
              </a:rPr>
              <a:t>Atlas Bank needs USD 10 million for five days. It enters into a repurchase agreement with</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Capital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whereby</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sells</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to</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Capital</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USD</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10</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million</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bond</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for</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USD</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10</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million</a:t>
            </a:r>
            <a:r>
              <a:rPr lang="en-US" sz="2400" spc="-4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and</a:t>
            </a:r>
            <a:r>
              <a:rPr lang="en-US" sz="2400" spc="-30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agrees to repurchase it for USD 10,005,000. At the end of the five days, Atlas Bank pays Cap</a:t>
            </a:r>
            <a:r>
              <a:rPr lang="en-US" sz="2400" spc="-5" dirty="0">
                <a:solidFill>
                  <a:srgbClr val="262426"/>
                </a:solidFill>
                <a:effectLst/>
                <a:ea typeface="Cambria" panose="02040503050406030204" pitchFamily="18" charset="0"/>
                <a:cs typeface="Cambria" panose="02040503050406030204" pitchFamily="18" charset="0"/>
              </a:rPr>
              <a:t>ital</a:t>
            </a:r>
            <a:r>
              <a:rPr lang="en-US" sz="240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Bank</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USD</a:t>
            </a:r>
            <a:r>
              <a:rPr lang="en-US" sz="2400" spc="-4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10,005,000</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and</a:t>
            </a:r>
            <a:r>
              <a:rPr lang="en-US" sz="2400" spc="-50" dirty="0">
                <a:solidFill>
                  <a:srgbClr val="262426"/>
                </a:solidFill>
                <a:effectLst/>
                <a:ea typeface="Cambria" panose="02040503050406030204" pitchFamily="18" charset="0"/>
                <a:cs typeface="Cambria" panose="02040503050406030204" pitchFamily="18" charset="0"/>
              </a:rPr>
              <a:t> </a:t>
            </a:r>
            <a:r>
              <a:rPr lang="en-US" sz="2400" spc="-5" dirty="0">
                <a:solidFill>
                  <a:srgbClr val="262426"/>
                </a:solidFill>
                <a:effectLst/>
                <a:ea typeface="Cambria" panose="02040503050406030204" pitchFamily="18" charset="0"/>
                <a:cs typeface="Cambria" panose="02040503050406030204" pitchFamily="18" charset="0"/>
              </a:rPr>
              <a:t>receives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3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bond</a:t>
            </a:r>
            <a:r>
              <a:rPr lang="en-US" sz="2400" spc="-5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back.</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Atlas</a:t>
            </a:r>
            <a:r>
              <a:rPr lang="en-US" sz="2400" spc="-3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has</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increased</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its</a:t>
            </a:r>
            <a:r>
              <a:rPr lang="en-US" sz="2400" spc="-4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liquidity</a:t>
            </a:r>
            <a:r>
              <a:rPr lang="en-US" sz="2400" spc="-29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for five days at a cost of USD 1,000 for each day. Figure 2.15 shows the flow of money</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between</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the</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two</a:t>
            </a:r>
            <a:r>
              <a:rPr lang="en-US" sz="2400" spc="2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banks</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involved</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in</a:t>
            </a:r>
            <a:r>
              <a:rPr lang="en-US" sz="2400" spc="1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this</a:t>
            </a:r>
            <a:r>
              <a:rPr lang="en-US" sz="2400" spc="20"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repurchase</a:t>
            </a:r>
            <a:r>
              <a:rPr lang="en-US" sz="2400" spc="1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agreement</a:t>
            </a:r>
            <a:r>
              <a:rPr lang="en-US" sz="2400" spc="5" dirty="0">
                <a:solidFill>
                  <a:srgbClr val="262426"/>
                </a:solidFill>
                <a:effectLst/>
                <a:ea typeface="Cambria" panose="02040503050406030204" pitchFamily="18" charset="0"/>
                <a:cs typeface="Cambria" panose="02040503050406030204" pitchFamily="18" charset="0"/>
              </a:rPr>
              <a:t> </a:t>
            </a:r>
            <a:r>
              <a:rPr lang="en-US" sz="2400" dirty="0">
                <a:solidFill>
                  <a:srgbClr val="262426"/>
                </a:solidFill>
                <a:effectLst/>
                <a:ea typeface="Cambria" panose="02040503050406030204" pitchFamily="18" charset="0"/>
                <a:cs typeface="Cambria" panose="02040503050406030204" pitchFamily="18" charset="0"/>
              </a:rPr>
              <a:t>transaction.</a:t>
            </a:r>
            <a:endParaRPr lang="en-US" sz="2400" dirty="0">
              <a:effectLst/>
              <a:ea typeface="Cambria" panose="02040503050406030204" pitchFamily="18" charset="0"/>
              <a:cs typeface="Cambria" panose="02040503050406030204" pitchFamily="18" charset="0"/>
            </a:endParaRPr>
          </a:p>
          <a:p>
            <a:pPr marL="288290" marR="283845" indent="0" algn="just">
              <a:lnSpc>
                <a:spcPct val="110000"/>
              </a:lnSpc>
              <a:spcBef>
                <a:spcPts val="10"/>
              </a:spcBef>
              <a:spcAft>
                <a:spcPts val="0"/>
              </a:spcAft>
              <a:buNone/>
            </a:pPr>
            <a:endParaRPr lang="en-US" sz="18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7434439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Content Placeholder 22" descr="Graphical user interface, text, application&#10;&#10;Description automatically generated">
            <a:extLst>
              <a:ext uri="{FF2B5EF4-FFF2-40B4-BE49-F238E27FC236}">
                <a16:creationId xmlns:a16="http://schemas.microsoft.com/office/drawing/2014/main" id="{C4E87DFE-BAA3-41DB-AAA1-965BACF00ADF}"/>
              </a:ext>
            </a:extLst>
          </p:cNvPr>
          <p:cNvPicPr>
            <a:picLocks noGrp="1" noChangeAspect="1"/>
          </p:cNvPicPr>
          <p:nvPr>
            <p:ph idx="1"/>
          </p:nvPr>
        </p:nvPicPr>
        <p:blipFill>
          <a:blip r:embed="rId2"/>
          <a:stretch>
            <a:fillRect/>
          </a:stretch>
        </p:blipFill>
        <p:spPr>
          <a:xfrm>
            <a:off x="687197" y="643466"/>
            <a:ext cx="10817605" cy="5571067"/>
          </a:xfrm>
          <a:prstGeom prst="rect">
            <a:avLst/>
          </a:prstGeom>
        </p:spPr>
      </p:pic>
    </p:spTree>
    <p:extLst>
      <p:ext uri="{BB962C8B-B14F-4D97-AF65-F5344CB8AC3E}">
        <p14:creationId xmlns:p14="http://schemas.microsoft.com/office/powerpoint/2010/main" val="3041329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838200" y="1069145"/>
            <a:ext cx="10515600" cy="5107818"/>
          </a:xfrm>
        </p:spPr>
        <p:txBody>
          <a:bodyPr/>
          <a:lstStyle/>
          <a:p>
            <a:pPr marL="0" indent="0" algn="just">
              <a:buNone/>
            </a:pPr>
            <a:r>
              <a:rPr lang="en-US" dirty="0"/>
              <a:t>In a repo transaction, the actual ownership of the security passes to the buyer from the seller. The repo markets are a major source of funding for the liquidity needs of banks around the globe.</a:t>
            </a:r>
          </a:p>
          <a:p>
            <a:pPr marL="0" indent="0" algn="just">
              <a:buNone/>
            </a:pPr>
            <a:endParaRPr lang="en-US" dirty="0"/>
          </a:p>
          <a:p>
            <a:pPr marL="0" indent="0" algn="just">
              <a:buNone/>
            </a:pPr>
            <a:r>
              <a:rPr lang="en-US" dirty="0"/>
              <a:t>In addition to the liquidity needs described above, bank supervisors often require banks to maintain a minimum holding of either cash or assets that can be readily turned into cash in case the bank encounters an unexpected cash demand. Highly liquid assets generally include the bank’s deposits held at the central bank and domestic government debt held by the bank.</a:t>
            </a:r>
          </a:p>
          <a:p>
            <a:pPr marL="0" indent="0">
              <a:buNone/>
            </a:pPr>
            <a:endParaRPr lang="en-US" dirty="0"/>
          </a:p>
        </p:txBody>
      </p:sp>
    </p:spTree>
    <p:extLst>
      <p:ext uri="{BB962C8B-B14F-4D97-AF65-F5344CB8AC3E}">
        <p14:creationId xmlns:p14="http://schemas.microsoft.com/office/powerpoint/2010/main" val="1171291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422031" y="1069145"/>
            <a:ext cx="11366695" cy="5107818"/>
          </a:xfrm>
        </p:spPr>
        <p:txBody>
          <a:bodyPr/>
          <a:lstStyle/>
          <a:p>
            <a:pPr marL="0" indent="0" algn="just">
              <a:buNone/>
            </a:pPr>
            <a:r>
              <a:rPr lang="en-US" dirty="0">
                <a:solidFill>
                  <a:srgbClr val="262426"/>
                </a:solidFill>
                <a:effectLst/>
                <a:ea typeface="Cambria" panose="02040503050406030204" pitchFamily="18" charset="0"/>
                <a:cs typeface="Cambria" panose="02040503050406030204" pitchFamily="18" charset="0"/>
              </a:rPr>
              <a:t>Finally, since the collapse of </a:t>
            </a:r>
            <a:r>
              <a:rPr lang="en-US" dirty="0" err="1">
                <a:solidFill>
                  <a:srgbClr val="262426"/>
                </a:solidFill>
                <a:effectLst/>
                <a:ea typeface="Cambria" panose="02040503050406030204" pitchFamily="18" charset="0"/>
                <a:cs typeface="Cambria" panose="02040503050406030204" pitchFamily="18" charset="0"/>
              </a:rPr>
              <a:t>Herstatt</a:t>
            </a:r>
            <a:r>
              <a:rPr lang="en-US" dirty="0">
                <a:solidFill>
                  <a:srgbClr val="262426"/>
                </a:solidFill>
                <a:effectLst/>
                <a:ea typeface="Cambria" panose="02040503050406030204" pitchFamily="18" charset="0"/>
                <a:cs typeface="Cambria" panose="02040503050406030204" pitchFamily="18" charset="0"/>
              </a:rPr>
              <a:t> Bank (see Section 3.3.1 for further</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details), bank supervisors have also been concerned with banks’ ability to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meet their obligations to each other. A particular concern for regulators are</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 ripple effects of a bank owing money to other banks as a result of its</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position in a payments system (e.g., a check clearing system or a government</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bond</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payment</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delivery</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system).</a:t>
            </a:r>
            <a:r>
              <a:rPr lang="en-US" spc="-40" dirty="0">
                <a:solidFill>
                  <a:srgbClr val="262426"/>
                </a:solidFill>
                <a:effectLst/>
                <a:ea typeface="Cambria" panose="02040503050406030204" pitchFamily="18" charset="0"/>
                <a:cs typeface="Cambria" panose="02040503050406030204" pitchFamily="18" charset="0"/>
              </a:rPr>
              <a:t> </a:t>
            </a:r>
          </a:p>
          <a:p>
            <a:pPr marL="0" indent="0" algn="just">
              <a:buNone/>
            </a:pPr>
            <a:endParaRPr lang="en-US" spc="-40" dirty="0">
              <a:solidFill>
                <a:srgbClr val="262426"/>
              </a:solidFill>
              <a:ea typeface="Cambria" panose="02040503050406030204" pitchFamily="18" charset="0"/>
              <a:cs typeface="Cambria" panose="02040503050406030204" pitchFamily="18" charset="0"/>
            </a:endParaRPr>
          </a:p>
          <a:p>
            <a:pPr marL="0" indent="0" algn="just">
              <a:buNone/>
            </a:pPr>
            <a:r>
              <a:rPr lang="en-US" dirty="0">
                <a:solidFill>
                  <a:srgbClr val="262426"/>
                </a:solidFill>
                <a:effectLst/>
                <a:ea typeface="Cambria" panose="02040503050406030204" pitchFamily="18" charset="0"/>
                <a:cs typeface="Cambria" panose="02040503050406030204" pitchFamily="18" charset="0"/>
              </a:rPr>
              <a:t>If</a:t>
            </a:r>
            <a:r>
              <a:rPr lang="en-US" spc="-1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bank’s</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customers</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who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use</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these</a:t>
            </a:r>
            <a:r>
              <a:rPr lang="en-US" spc="-4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payment systems</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default, the</a:t>
            </a:r>
            <a:r>
              <a:rPr lang="en-US" spc="26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 may not have</a:t>
            </a:r>
            <a:r>
              <a:rPr lang="en-US" spc="2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sufficient cash to be able to</a:t>
            </a:r>
            <a:r>
              <a:rPr lang="en-US" spc="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pay</a:t>
            </a:r>
            <a:r>
              <a:rPr lang="en-US" spc="-2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its</a:t>
            </a:r>
            <a:r>
              <a:rPr lang="en-US" spc="-2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banking</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counterparties</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on</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behalf</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of</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their</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customers</a:t>
            </a:r>
            <a:r>
              <a:rPr lang="en-US" spc="-3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(the</a:t>
            </a:r>
            <a:r>
              <a:rPr lang="en-US" spc="-4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other</a:t>
            </a:r>
            <a:r>
              <a:rPr lang="en-US" spc="-3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banks).</a:t>
            </a:r>
            <a:r>
              <a:rPr lang="en-US" spc="-25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To counter this risk, banks often rely on collateral, usually high-quality government</a:t>
            </a:r>
            <a:r>
              <a:rPr lang="en-US" spc="6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bonds</a:t>
            </a:r>
            <a:r>
              <a:rPr lang="en-US" spc="7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and</a:t>
            </a:r>
            <a:r>
              <a:rPr lang="en-US" spc="50"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other</a:t>
            </a:r>
            <a:r>
              <a:rPr lang="en-US" spc="75" dirty="0">
                <a:solidFill>
                  <a:srgbClr val="262426"/>
                </a:solidFill>
                <a:effectLst/>
                <a:ea typeface="Cambria" panose="02040503050406030204" pitchFamily="18" charset="0"/>
                <a:cs typeface="Cambria" panose="02040503050406030204" pitchFamily="18" charset="0"/>
              </a:rPr>
              <a:t> </a:t>
            </a:r>
            <a:r>
              <a:rPr lang="en-US" dirty="0">
                <a:solidFill>
                  <a:srgbClr val="262426"/>
                </a:solidFill>
                <a:effectLst/>
                <a:ea typeface="Cambria" panose="02040503050406030204" pitchFamily="18" charset="0"/>
                <a:cs typeface="Cambria" panose="02040503050406030204" pitchFamily="18" charset="0"/>
              </a:rPr>
              <a:t>securities.</a:t>
            </a:r>
            <a:endParaRPr lang="en-US" dirty="0">
              <a:effectLst/>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070745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468540-83D8-47B2-9DE3-BFAECC4E7F27}"/>
              </a:ext>
            </a:extLst>
          </p:cNvPr>
          <p:cNvSpPr>
            <a:spLocks noGrp="1"/>
          </p:cNvSpPr>
          <p:nvPr>
            <p:ph idx="1"/>
          </p:nvPr>
        </p:nvSpPr>
        <p:spPr>
          <a:xfrm>
            <a:off x="422031" y="1069145"/>
            <a:ext cx="11366695" cy="5107818"/>
          </a:xfrm>
        </p:spPr>
        <p:txBody>
          <a:bodyPr/>
          <a:lstStyle/>
          <a:p>
            <a:pPr marL="0" indent="0" algn="just">
              <a:buNone/>
            </a:pPr>
            <a:r>
              <a:rPr lang="en-US" b="1" dirty="0">
                <a:solidFill>
                  <a:srgbClr val="262426"/>
                </a:solidFill>
                <a:effectLst/>
                <a:highlight>
                  <a:srgbClr val="FFFF00"/>
                </a:highlight>
                <a:ea typeface="Cambria" panose="02040503050406030204" pitchFamily="18" charset="0"/>
                <a:cs typeface="Cambria" panose="02040503050406030204" pitchFamily="18" charset="0"/>
              </a:rPr>
              <a:t>Collateral</a:t>
            </a:r>
            <a:r>
              <a:rPr lang="en-US" dirty="0">
                <a:solidFill>
                  <a:srgbClr val="262426"/>
                </a:solidFill>
                <a:effectLst/>
                <a:ea typeface="Cambria" panose="02040503050406030204" pitchFamily="18" charset="0"/>
                <a:cs typeface="Cambria" panose="02040503050406030204" pitchFamily="18" charset="0"/>
              </a:rPr>
              <a:t> is an asset(s) pledged by a borrower to secure a loan or other credit and to act as a guarantee to the lender in the event of a default. If the borrower is unable or unwilling to repay the debt, the lender has the option to accept the collateral as full or partial payment of the loan's principal, accrued interest, fees, and expenses. (The role of collateral will be explained further in Section 4.4.5.)</a:t>
            </a:r>
          </a:p>
          <a:p>
            <a:pPr marL="0" indent="0" algn="just">
              <a:buNone/>
            </a:pPr>
            <a:endParaRPr lang="en-US" dirty="0">
              <a:solidFill>
                <a:srgbClr val="262426"/>
              </a:solidFill>
              <a:effectLst/>
              <a:ea typeface="Cambria" panose="02040503050406030204" pitchFamily="18" charset="0"/>
              <a:cs typeface="Cambria" panose="02040503050406030204" pitchFamily="18" charset="0"/>
            </a:endParaRPr>
          </a:p>
          <a:p>
            <a:pPr marL="0" indent="0">
              <a:buNone/>
            </a:pPr>
            <a:endParaRPr lang="en-US" dirty="0"/>
          </a:p>
        </p:txBody>
      </p:sp>
    </p:spTree>
    <p:extLst>
      <p:ext uri="{BB962C8B-B14F-4D97-AF65-F5344CB8AC3E}">
        <p14:creationId xmlns:p14="http://schemas.microsoft.com/office/powerpoint/2010/main" val="31316926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8DE45CE-46A5-439E-A4B7-F17C8AB5046D}"/>
              </a:ext>
            </a:extLst>
          </p:cNvPr>
          <p:cNvPicPr>
            <a:picLocks noGrp="1" noChangeAspect="1"/>
          </p:cNvPicPr>
          <p:nvPr>
            <p:ph idx="1"/>
          </p:nvPr>
        </p:nvPicPr>
        <p:blipFill>
          <a:blip r:embed="rId2"/>
          <a:stretch>
            <a:fillRect/>
          </a:stretch>
        </p:blipFill>
        <p:spPr>
          <a:xfrm>
            <a:off x="661182" y="1068388"/>
            <a:ext cx="10494497" cy="5108575"/>
          </a:xfrm>
        </p:spPr>
      </p:pic>
    </p:spTree>
    <p:extLst>
      <p:ext uri="{BB962C8B-B14F-4D97-AF65-F5344CB8AC3E}">
        <p14:creationId xmlns:p14="http://schemas.microsoft.com/office/powerpoint/2010/main" val="1796691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08295"/>
            <a:ext cx="10515600" cy="4868668"/>
          </a:xfrm>
        </p:spPr>
        <p:txBody>
          <a:bodyPr>
            <a:normAutofit/>
          </a:bodyPr>
          <a:lstStyle/>
          <a:p>
            <a:pPr marL="0" indent="0" algn="just">
              <a:buNone/>
            </a:pPr>
            <a:r>
              <a:rPr lang="en-US" dirty="0">
                <a:solidFill>
                  <a:srgbClr val="FF0000"/>
                </a:solidFill>
              </a:rPr>
              <a:t>3.  Liquidity Standards in Basel III</a:t>
            </a:r>
          </a:p>
          <a:p>
            <a:pPr marL="0" indent="0" algn="just">
              <a:buNone/>
            </a:pPr>
            <a:r>
              <a:rPr lang="en-US" dirty="0"/>
              <a:t>Typically, bank failures are due to the combination of substantial credit losses and limited or disappearing liquidity to adequately fund assets during times of stress. Consequently, regulators have considered access to adequate funding and liquidity levels crucial for the long-term stability of each bank</a:t>
            </a:r>
            <a:r>
              <a:rPr lang="en-US" u="sng" dirty="0"/>
              <a:t>. Prior to the Basel III Accord, international banking regulations did not have global liquidity  standards,  or  consistent  regulatory  monitoring  in  cross-border  supervisory oversight.</a:t>
            </a:r>
            <a:r>
              <a:rPr lang="en-US" dirty="0"/>
              <a:t> (The Basel III Accord will be explained further in Section 3.3.9.) </a:t>
            </a:r>
          </a:p>
        </p:txBody>
      </p:sp>
    </p:spTree>
    <p:extLst>
      <p:ext uri="{BB962C8B-B14F-4D97-AF65-F5344CB8AC3E}">
        <p14:creationId xmlns:p14="http://schemas.microsoft.com/office/powerpoint/2010/main" val="29237459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Under the new regulatory framework, the new short-term liquidity coverage ratio, to be implemented starting in 2015, focuses on the ability to maintain adequate liquidity coverage for extreme stress conditions of up to 30 days. This will be complemented by a longer-term structural net stable funding ratio, to be implemented by 2018, that relates the long-term and stable sources of funding to the liquidity characteristics of on- and off-balance-sheet items.</a:t>
            </a:r>
          </a:p>
        </p:txBody>
      </p:sp>
    </p:spTree>
    <p:extLst>
      <p:ext uri="{BB962C8B-B14F-4D97-AF65-F5344CB8AC3E}">
        <p14:creationId xmlns:p14="http://schemas.microsoft.com/office/powerpoint/2010/main" val="137706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89649"/>
            <a:ext cx="10880188" cy="4587314"/>
          </a:xfrm>
        </p:spPr>
        <p:txBody>
          <a:bodyPr>
            <a:normAutofit/>
          </a:bodyPr>
          <a:lstStyle/>
          <a:p>
            <a:pPr marL="0" indent="0" algn="just">
              <a:buNone/>
            </a:pPr>
            <a:r>
              <a:rPr lang="en-US" dirty="0"/>
              <a:t>A bank is required to consider the often conflicting requirements of its individual customers, borrowers, depositors, investors, employees, shareholders, regulators, and the public, collectively called </a:t>
            </a:r>
            <a:r>
              <a:rPr lang="en-US" dirty="0">
                <a:highlight>
                  <a:srgbClr val="FFFF00"/>
                </a:highlight>
              </a:rPr>
              <a:t>stakeholders</a:t>
            </a:r>
            <a:r>
              <a:rPr lang="en-US" dirty="0"/>
              <a:t>. All stakeholders have an interest in the future success of the bank. For instance, if the bank is  successful,  customers  benefit  from  continued  business  relationships, depositors have continued access to their money, and employees have jobs and receive salaries. </a:t>
            </a:r>
          </a:p>
          <a:p>
            <a:pPr marL="0" indent="0" algn="just">
              <a:buNone/>
            </a:pPr>
            <a:endParaRPr lang="en-US" dirty="0"/>
          </a:p>
          <a:p>
            <a:pPr marL="0" indent="0" algn="just">
              <a:buNone/>
            </a:pPr>
            <a:r>
              <a:rPr lang="en-US" dirty="0"/>
              <a:t>Banks attempt to balance the conflicting interests of all its stakeholders, yet recognize that ultimately all decisions should increase the value of the bank and wealth of the owners of the bank, the shareholders.</a:t>
            </a:r>
          </a:p>
          <a:p>
            <a:pPr marL="0" indent="0" algn="just">
              <a:buNone/>
            </a:pPr>
            <a:endParaRPr lang="en-US" dirty="0"/>
          </a:p>
        </p:txBody>
      </p:sp>
      <p:sp>
        <p:nvSpPr>
          <p:cNvPr id="5" name="TextBox 4">
            <a:extLst>
              <a:ext uri="{FF2B5EF4-FFF2-40B4-BE49-F238E27FC236}">
                <a16:creationId xmlns:a16="http://schemas.microsoft.com/office/drawing/2014/main" id="{60C65F6E-17EC-4FFC-A878-2F7D3BB4A0FD}"/>
              </a:ext>
            </a:extLst>
          </p:cNvPr>
          <p:cNvSpPr txBox="1"/>
          <p:nvPr/>
        </p:nvSpPr>
        <p:spPr>
          <a:xfrm>
            <a:off x="4090181" y="602419"/>
            <a:ext cx="6098344" cy="646331"/>
          </a:xfrm>
          <a:prstGeom prst="rect">
            <a:avLst/>
          </a:prstGeom>
          <a:noFill/>
        </p:spPr>
        <p:txBody>
          <a:bodyPr wrap="square">
            <a:spAutoFit/>
          </a:bodyPr>
          <a:lstStyle/>
          <a:p>
            <a:r>
              <a:rPr kumimoji="0" lang="en-US" sz="3600" b="1" i="0" u="none" strike="noStrike" kern="1200" cap="none" spc="0" normalizeH="0" baseline="0" noProof="0" dirty="0">
                <a:ln>
                  <a:noFill/>
                </a:ln>
                <a:solidFill>
                  <a:schemeClr val="accent1">
                    <a:lumMod val="50000"/>
                  </a:schemeClr>
                </a:solidFill>
                <a:effectLst/>
                <a:uLnTx/>
                <a:uFillTx/>
                <a:latin typeface="Calibri" panose="020F0502020204030204"/>
                <a:ea typeface="+mn-ea"/>
                <a:cs typeface="+mn-cs"/>
              </a:rPr>
              <a:t>Corporate Governance</a:t>
            </a:r>
            <a:endParaRPr lang="en-US" sz="3600" b="1" dirty="0">
              <a:solidFill>
                <a:schemeClr val="accent1">
                  <a:lumMod val="50000"/>
                </a:schemeClr>
              </a:solidFill>
            </a:endParaRPr>
          </a:p>
        </p:txBody>
      </p:sp>
    </p:spTree>
    <p:extLst>
      <p:ext uri="{BB962C8B-B14F-4D97-AF65-F5344CB8AC3E}">
        <p14:creationId xmlns:p14="http://schemas.microsoft.com/office/powerpoint/2010/main" val="600010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9151" y="182880"/>
            <a:ext cx="11704319" cy="6457071"/>
          </a:xfrm>
        </p:spPr>
        <p:txBody>
          <a:bodyPr>
            <a:normAutofit/>
          </a:bodyPr>
          <a:lstStyle/>
          <a:p>
            <a:pPr marL="0" indent="0" algn="just">
              <a:lnSpc>
                <a:spcPct val="150000"/>
              </a:lnSpc>
              <a:buNone/>
            </a:pPr>
            <a:r>
              <a:rPr lang="en-US" sz="2400" dirty="0"/>
              <a:t>Shareholders elect the board of directors that supervises management that controls the day-to-day operations of the bank. </a:t>
            </a:r>
            <a:r>
              <a:rPr lang="en-US" sz="2400" b="1" dirty="0">
                <a:highlight>
                  <a:srgbClr val="FFFF00"/>
                </a:highlight>
              </a:rPr>
              <a:t>Corporate governance</a:t>
            </a:r>
            <a:r>
              <a:rPr lang="en-US" sz="2400" dirty="0"/>
              <a:t>, the set of relationships between the board of directors, shareholders, and other stakeholders of a company, is a framework banks use to enhance their success. </a:t>
            </a:r>
            <a:r>
              <a:rPr lang="en-US" sz="2400" b="0" i="0" dirty="0">
                <a:solidFill>
                  <a:srgbClr val="2F343A"/>
                </a:solidFill>
                <a:effectLst/>
                <a:highlight>
                  <a:srgbClr val="FFFF00"/>
                </a:highlight>
                <a:latin typeface="Lato" panose="020F0502020204030203" pitchFamily="34" charset="0"/>
              </a:rPr>
              <a:t>Corporate governance is the system by which companies are directed and controlled.</a:t>
            </a:r>
            <a:endParaRPr lang="en-US" sz="2400" dirty="0">
              <a:highlight>
                <a:srgbClr val="FFFF00"/>
              </a:highlight>
            </a:endParaRPr>
          </a:p>
          <a:p>
            <a:pPr marL="0" indent="0" algn="just">
              <a:lnSpc>
                <a:spcPct val="150000"/>
              </a:lnSpc>
              <a:buNone/>
            </a:pPr>
            <a:r>
              <a:rPr lang="en-US" sz="2400" u="sng" dirty="0"/>
              <a:t>Corporate governance creates a relationship structure that helps management to:</a:t>
            </a:r>
          </a:p>
          <a:p>
            <a:pPr marL="0" indent="0" algn="just">
              <a:buNone/>
            </a:pPr>
            <a:endParaRPr lang="en-US" sz="2400" dirty="0"/>
          </a:p>
          <a:p>
            <a:pPr algn="just">
              <a:buFont typeface="Wingdings" panose="05000000000000000000" pitchFamily="2" charset="2"/>
              <a:buChar char="§"/>
            </a:pPr>
            <a:r>
              <a:rPr lang="en-US" sz="2400" dirty="0"/>
              <a:t>Set corporate and strategic business objectives and run daily operations</a:t>
            </a:r>
          </a:p>
          <a:p>
            <a:pPr algn="just">
              <a:buFont typeface="Wingdings" panose="05000000000000000000" pitchFamily="2" charset="2"/>
              <a:buChar char="§"/>
            </a:pPr>
            <a:r>
              <a:rPr lang="en-US" sz="2400" dirty="0"/>
              <a:t>Consider the interests of all its stakeholder groups, separately as well as jointly</a:t>
            </a:r>
          </a:p>
          <a:p>
            <a:pPr algn="just">
              <a:buFont typeface="Wingdings" panose="05000000000000000000" pitchFamily="2" charset="2"/>
              <a:buChar char="§"/>
            </a:pPr>
            <a:r>
              <a:rPr lang="en-US" sz="2400" dirty="0"/>
              <a:t>Manage the bank in a safe and sound manner</a:t>
            </a:r>
          </a:p>
          <a:p>
            <a:pPr algn="just">
              <a:buFont typeface="Wingdings" panose="05000000000000000000" pitchFamily="2" charset="2"/>
              <a:buChar char="§"/>
            </a:pPr>
            <a:r>
              <a:rPr lang="en-US" sz="2400" dirty="0"/>
              <a:t>Comply with relevant laws and regulations</a:t>
            </a:r>
          </a:p>
          <a:p>
            <a:pPr algn="just">
              <a:buFont typeface="Wingdings" panose="05000000000000000000" pitchFamily="2" charset="2"/>
              <a:buChar char="§"/>
            </a:pPr>
            <a:r>
              <a:rPr lang="en-US" sz="2400" dirty="0"/>
              <a:t>Protect the interests of its depositors</a:t>
            </a:r>
          </a:p>
        </p:txBody>
      </p:sp>
    </p:spTree>
    <p:extLst>
      <p:ext uri="{BB962C8B-B14F-4D97-AF65-F5344CB8AC3E}">
        <p14:creationId xmlns:p14="http://schemas.microsoft.com/office/powerpoint/2010/main" val="13490293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Corporate Governance Structures</a:t>
            </a:r>
          </a:p>
          <a:p>
            <a:pPr marL="0" indent="0" algn="just">
              <a:buNone/>
            </a:pPr>
            <a:r>
              <a:rPr lang="en-US" u="sng" dirty="0"/>
              <a:t>The structure of a bank’s corporate governance depends on its host country’s legal system, business customs, and the historical development of the bank. </a:t>
            </a:r>
            <a:r>
              <a:rPr lang="en-US" dirty="0"/>
              <a:t>Although there is no single structure that can be prescribed as ideal, there are generally accepted governance concepts and ideas that have been shown to support an adequately functioning governance system. Good corporate governance seeks to establish rules that help corporations, such as banks, create internal processes that benefit both the bank and its stakeholders. </a:t>
            </a:r>
          </a:p>
        </p:txBody>
      </p:sp>
    </p:spTree>
    <p:extLst>
      <p:ext uri="{BB962C8B-B14F-4D97-AF65-F5344CB8AC3E}">
        <p14:creationId xmlns:p14="http://schemas.microsoft.com/office/powerpoint/2010/main" val="3809129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3218" y="196948"/>
            <a:ext cx="11718388" cy="6527409"/>
          </a:xfrm>
        </p:spPr>
        <p:txBody>
          <a:bodyPr/>
          <a:lstStyle/>
          <a:p>
            <a:pPr marL="0" indent="0" algn="just">
              <a:buNone/>
            </a:pPr>
            <a:r>
              <a:rPr lang="en-US" dirty="0"/>
              <a:t>Several national and international organizations, agencies, corporations, and institutions have attempted </a:t>
            </a:r>
            <a:r>
              <a:rPr lang="en-US" dirty="0">
                <a:highlight>
                  <a:srgbClr val="FFFF00"/>
                </a:highlight>
              </a:rPr>
              <a:t>to define what creates good corporate governance. </a:t>
            </a:r>
            <a:r>
              <a:rPr lang="en-US" dirty="0"/>
              <a:t>Some of the elements identified are described in this section. The board of directors has the ultimate responsibility for the management and performance of a company and is responsible for its governance. </a:t>
            </a:r>
            <a:r>
              <a:rPr lang="en-US" u="sng" dirty="0"/>
              <a:t>The board of directors should do the following:</a:t>
            </a:r>
          </a:p>
          <a:p>
            <a:pPr marL="0" indent="0" algn="just">
              <a:buNone/>
            </a:pPr>
            <a:endParaRPr lang="en-US" u="sng" dirty="0"/>
          </a:p>
          <a:p>
            <a:pPr algn="just">
              <a:buFont typeface="Wingdings" panose="05000000000000000000" pitchFamily="2" charset="2"/>
              <a:buChar char="§"/>
            </a:pPr>
            <a:r>
              <a:rPr lang="en-US" dirty="0"/>
              <a:t>Set the overall strategic direction of the bank, including the establishment of the bank’s risk tolerance levels</a:t>
            </a:r>
          </a:p>
          <a:p>
            <a:pPr algn="just">
              <a:buFont typeface="Wingdings" panose="05000000000000000000" pitchFamily="2" charset="2"/>
              <a:buChar char="§"/>
            </a:pPr>
            <a:r>
              <a:rPr lang="en-US" dirty="0"/>
              <a:t>Advise on recruitment and human resources (HR); oversee, guide, and review the performance of senior management; and set senior management compensation</a:t>
            </a:r>
          </a:p>
          <a:p>
            <a:pPr algn="just">
              <a:buFont typeface="Wingdings" panose="05000000000000000000" pitchFamily="2" charset="2"/>
              <a:buChar char="§"/>
            </a:pPr>
            <a:r>
              <a:rPr lang="en-US" dirty="0"/>
              <a:t>Monitor the performance of the bank, and review regular financial and risk reports </a:t>
            </a:r>
          </a:p>
          <a:p>
            <a:pPr marL="0" indent="0" algn="just">
              <a:buNone/>
            </a:pPr>
            <a:endParaRPr lang="en-US" u="sng" dirty="0"/>
          </a:p>
        </p:txBody>
      </p:sp>
    </p:spTree>
    <p:extLst>
      <p:ext uri="{BB962C8B-B14F-4D97-AF65-F5344CB8AC3E}">
        <p14:creationId xmlns:p14="http://schemas.microsoft.com/office/powerpoint/2010/main" val="42352104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Font typeface="Wingdings" panose="05000000000000000000" pitchFamily="2" charset="2"/>
              <a:buChar char="§"/>
            </a:pPr>
            <a:r>
              <a:rPr lang="en-US" dirty="0"/>
              <a:t>Be qualified, both personally and professionally, to act as directors with integrity and in the interest of shareholders </a:t>
            </a:r>
          </a:p>
          <a:p>
            <a:pPr algn="just">
              <a:buFont typeface="Wingdings" panose="05000000000000000000" pitchFamily="2" charset="2"/>
              <a:buChar char="§"/>
            </a:pPr>
            <a:r>
              <a:rPr lang="en-US" dirty="0"/>
              <a:t>Meet regularly with senior management and internal auditors to establish and approve policies </a:t>
            </a:r>
          </a:p>
          <a:p>
            <a:pPr algn="just">
              <a:buFont typeface="Wingdings" panose="05000000000000000000" pitchFamily="2" charset="2"/>
              <a:buChar char="§"/>
            </a:pPr>
            <a:r>
              <a:rPr lang="en-US" dirty="0"/>
              <a:t>Review reporting lines, authority, and responsibilities of the bank’s senior management </a:t>
            </a:r>
          </a:p>
          <a:p>
            <a:pPr marL="0" indent="0">
              <a:buNone/>
            </a:pPr>
            <a:endParaRPr lang="en-US" dirty="0"/>
          </a:p>
        </p:txBody>
      </p:sp>
    </p:spTree>
    <p:extLst>
      <p:ext uri="{BB962C8B-B14F-4D97-AF65-F5344CB8AC3E}">
        <p14:creationId xmlns:p14="http://schemas.microsoft.com/office/powerpoint/2010/main" val="29435223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25415"/>
            <a:ext cx="10515600" cy="5051548"/>
          </a:xfrm>
        </p:spPr>
        <p:txBody>
          <a:bodyPr>
            <a:normAutofit lnSpcReduction="10000"/>
          </a:bodyPr>
          <a:lstStyle/>
          <a:p>
            <a:pPr marL="0" indent="0" algn="just">
              <a:buNone/>
            </a:pPr>
            <a:r>
              <a:rPr lang="en-US" dirty="0"/>
              <a:t>In particular, outside directors should be independent of internal and  external influences and provide sound advice without participating in the daily management of the bank. </a:t>
            </a:r>
          </a:p>
          <a:p>
            <a:pPr marL="0" indent="0" algn="just">
              <a:buNone/>
            </a:pPr>
            <a:r>
              <a:rPr lang="en-US" dirty="0">
                <a:highlight>
                  <a:srgbClr val="FFFF00"/>
                </a:highlight>
              </a:rPr>
              <a:t>Outside directors are not executives at the company. They are independent individuals selected for their experience and expertise in the relevant industry or sector. Furthermore, outside directors serve only one role – they are not company managers – and are thus considered the more objective members of the board.</a:t>
            </a:r>
          </a:p>
          <a:p>
            <a:pPr marL="0" indent="0" algn="just">
              <a:buNone/>
            </a:pPr>
            <a:r>
              <a:rPr lang="en-US" dirty="0"/>
              <a:t>Specialized committees support the overall work of the board and allow board members to oversee specific areas. These committees will cover areas such as risk management, audit, compensation, and board nominations. Particularly in smaller banks, a board-level committee can be tasked to review major loan decisions. </a:t>
            </a:r>
          </a:p>
          <a:p>
            <a:pPr marL="0" indent="0" algn="just">
              <a:buNone/>
            </a:pPr>
            <a:endParaRPr lang="en-US" dirty="0"/>
          </a:p>
        </p:txBody>
      </p:sp>
    </p:spTree>
    <p:extLst>
      <p:ext uri="{BB962C8B-B14F-4D97-AF65-F5344CB8AC3E}">
        <p14:creationId xmlns:p14="http://schemas.microsoft.com/office/powerpoint/2010/main" val="2033659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3557"/>
            <a:ext cx="10515600" cy="5853406"/>
          </a:xfrm>
        </p:spPr>
        <p:txBody>
          <a:bodyPr>
            <a:normAutofit/>
          </a:bodyPr>
          <a:lstStyle/>
          <a:p>
            <a:pPr marL="0" indent="0" algn="just">
              <a:buNone/>
            </a:pPr>
            <a:r>
              <a:rPr lang="en-US" dirty="0"/>
              <a:t>When the board of directors establishes the bank’s strategy and risk tolerance levels, it effectively decides what types of assets the bank should primarily underwrite. Essentially, any bank can choose between pursuing a low-risk strategy and a high-risk strategy. </a:t>
            </a:r>
          </a:p>
          <a:p>
            <a:pPr marL="0" indent="0" algn="just">
              <a:buNone/>
            </a:pPr>
            <a:endParaRPr lang="en-US" dirty="0"/>
          </a:p>
          <a:p>
            <a:pPr algn="just"/>
            <a:r>
              <a:rPr lang="en-US" dirty="0">
                <a:highlight>
                  <a:srgbClr val="FFFF00"/>
                </a:highlight>
              </a:rPr>
              <a:t>A low-risk strategy </a:t>
            </a:r>
            <a:r>
              <a:rPr lang="en-US" dirty="0"/>
              <a:t>entails underwriting high-quality bonds (in </a:t>
            </a:r>
            <a:r>
              <a:rPr lang="en-US" dirty="0" err="1"/>
              <a:t>particu</a:t>
            </a:r>
            <a:r>
              <a:rPr lang="en-US" dirty="0"/>
              <a:t>-lar, government bonds) and loans with stringent underwriting standards (Chapter 4), including collateral demands. These assets are considered conservative, with little risk of default. Chapter 6 will discuss bonds. </a:t>
            </a:r>
          </a:p>
          <a:p>
            <a:pPr algn="just"/>
            <a:r>
              <a:rPr lang="en-US" dirty="0">
                <a:highlight>
                  <a:srgbClr val="FFFF00"/>
                </a:highlight>
              </a:rPr>
              <a:t>A high-risk strategy </a:t>
            </a:r>
            <a:r>
              <a:rPr lang="en-US" dirty="0"/>
              <a:t>entails underwriting lower-quality bonds (in particular, lower-rated corporate bonds) and loans with less stringent under-writing standards. All these assets are considered risky, having a greater risk of default.</a:t>
            </a:r>
          </a:p>
          <a:p>
            <a:pPr algn="just"/>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37360701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Whether a bank pursues a low-risk strategy or a high-risk strategy, the board of directors has to determine how prudently, or conservatively, the bank  should  be  managed.  </a:t>
            </a:r>
            <a:r>
              <a:rPr lang="en-US" u="sng" dirty="0"/>
              <a:t>A  prudent  bank  closely  monitors  the  loans  it  underwrites, has more than adequate liquidity, and generally has stringent internal controls on all aspects of its operations.</a:t>
            </a:r>
            <a:r>
              <a:rPr lang="en-US" dirty="0"/>
              <a:t> From a regulatory perspective, a prudently managed bank that pursues a low-risk strategy is optimal</a:t>
            </a:r>
            <a:r>
              <a:rPr lang="en-US" u="sng" dirty="0"/>
              <a:t>. A bank that is not prudently managed and pursues a high-risk strategy usually causes considerable concern to regulators.</a:t>
            </a:r>
          </a:p>
        </p:txBody>
      </p:sp>
    </p:spTree>
    <p:extLst>
      <p:ext uri="{BB962C8B-B14F-4D97-AF65-F5344CB8AC3E}">
        <p14:creationId xmlns:p14="http://schemas.microsoft.com/office/powerpoint/2010/main" val="18947976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17452"/>
            <a:ext cx="10515600" cy="5459511"/>
          </a:xfrm>
        </p:spPr>
        <p:txBody>
          <a:bodyPr>
            <a:normAutofit/>
          </a:bodyPr>
          <a:lstStyle/>
          <a:p>
            <a:pPr marL="0" indent="0" algn="just">
              <a:buNone/>
            </a:pPr>
            <a:r>
              <a:rPr lang="en-US" dirty="0"/>
              <a:t>A  bank’s  organizational  structure  is  determined  by  the  board  and directed by the CEO. The board has oversight responsibilities, with day-to-day decision-making lying in the hands of the CEO and senior management.</a:t>
            </a:r>
          </a:p>
          <a:p>
            <a:pPr marL="0" indent="0" algn="just">
              <a:buNone/>
            </a:pPr>
            <a:endParaRPr lang="en-US" dirty="0"/>
          </a:p>
          <a:p>
            <a:pPr marL="0" indent="0" algn="just">
              <a:buNone/>
            </a:pPr>
            <a:r>
              <a:rPr lang="en-US" dirty="0"/>
              <a:t>At the head of the organization is the board of directors. Immediately below the board of directors is the company’s CEO or president, who oversees the senior management. The senior managers, in turn, oversee the activities of business units, junior managers, and employees. This hierarchical structure ensures that corporate activities are coordinated across the various businesses.</a:t>
            </a:r>
          </a:p>
        </p:txBody>
      </p:sp>
    </p:spTree>
    <p:extLst>
      <p:ext uri="{BB962C8B-B14F-4D97-AF65-F5344CB8AC3E}">
        <p14:creationId xmlns:p14="http://schemas.microsoft.com/office/powerpoint/2010/main" val="1823514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9828" y="196948"/>
            <a:ext cx="10973972" cy="5980015"/>
          </a:xfrm>
        </p:spPr>
        <p:txBody>
          <a:bodyPr/>
          <a:lstStyle/>
          <a:p>
            <a:pPr marL="0" indent="0" algn="just">
              <a:buNone/>
            </a:pPr>
            <a:r>
              <a:rPr lang="en-US" dirty="0">
                <a:solidFill>
                  <a:srgbClr val="FF0000"/>
                </a:solidFill>
              </a:rPr>
              <a:t>2.   Corporate Governance Techniques</a:t>
            </a:r>
          </a:p>
          <a:p>
            <a:pPr marL="0" indent="0" algn="just">
              <a:buNone/>
            </a:pPr>
            <a:r>
              <a:rPr lang="en-US" dirty="0"/>
              <a:t>The structure of corporate governance in banks varies depending on local customs, legal restraints, and the historical development of each bank. Figure 2.19 lists techniques typically adopted by a bank to implement good corporate governance.</a:t>
            </a:r>
          </a:p>
          <a:p>
            <a:pPr marL="0" indent="0" algn="just">
              <a:buNone/>
            </a:pPr>
            <a:endParaRPr lang="en-US" dirty="0"/>
          </a:p>
          <a:p>
            <a:pPr marL="0" indent="0" algn="just">
              <a:buNone/>
            </a:pPr>
            <a:endParaRPr lang="en-US" dirty="0"/>
          </a:p>
        </p:txBody>
      </p:sp>
      <p:pic>
        <p:nvPicPr>
          <p:cNvPr id="4" name="Content Placeholder 3">
            <a:extLst>
              <a:ext uri="{FF2B5EF4-FFF2-40B4-BE49-F238E27FC236}">
                <a16:creationId xmlns:a16="http://schemas.microsoft.com/office/drawing/2014/main" id="{327BD26E-06D7-47DE-8680-DED5736BC237}"/>
              </a:ext>
            </a:extLst>
          </p:cNvPr>
          <p:cNvPicPr>
            <a:picLocks noChangeAspect="1"/>
          </p:cNvPicPr>
          <p:nvPr/>
        </p:nvPicPr>
        <p:blipFill>
          <a:blip r:embed="rId2"/>
          <a:stretch>
            <a:fillRect/>
          </a:stretch>
        </p:blipFill>
        <p:spPr>
          <a:xfrm>
            <a:off x="1287097" y="2506662"/>
            <a:ext cx="9181577" cy="4351338"/>
          </a:xfrm>
          <a:prstGeom prst="rect">
            <a:avLst/>
          </a:prstGeom>
        </p:spPr>
      </p:pic>
    </p:spTree>
    <p:extLst>
      <p:ext uri="{BB962C8B-B14F-4D97-AF65-F5344CB8AC3E}">
        <p14:creationId xmlns:p14="http://schemas.microsoft.com/office/powerpoint/2010/main" val="8775754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3.  Senior Management and Corporate Strategies</a:t>
            </a:r>
          </a:p>
          <a:p>
            <a:pPr marL="0" indent="0" algn="just">
              <a:buNone/>
            </a:pPr>
            <a:r>
              <a:rPr lang="en-US" dirty="0"/>
              <a:t>Senior management has comprehensive oversight of managers (managers are held directly responsible for the development of a specific line of business or operational function). An important task for senior managers is to communicate the responsibilities and ensure the performance of each staff member. Senior management also has a key role in the setting and implementation of a bank’s strategic objectives. A bank that does not have strategic objectives will find it difficult to manage its activities, as there will be a lack of focus in the use of its resources. </a:t>
            </a:r>
          </a:p>
        </p:txBody>
      </p:sp>
    </p:spTree>
    <p:extLst>
      <p:ext uri="{BB962C8B-B14F-4D97-AF65-F5344CB8AC3E}">
        <p14:creationId xmlns:p14="http://schemas.microsoft.com/office/powerpoint/2010/main" val="27817671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083" y="211015"/>
            <a:ext cx="11746523" cy="5965948"/>
          </a:xfrm>
        </p:spPr>
        <p:txBody>
          <a:bodyPr>
            <a:normAutofit lnSpcReduction="10000"/>
          </a:bodyPr>
          <a:lstStyle/>
          <a:p>
            <a:pPr marL="514350" indent="-514350" algn="just">
              <a:buAutoNum type="arabicPeriod" startAt="4"/>
            </a:pPr>
            <a:r>
              <a:rPr lang="en-US" dirty="0">
                <a:solidFill>
                  <a:srgbClr val="FF0000"/>
                </a:solidFill>
              </a:rPr>
              <a:t>Values and Culture</a:t>
            </a:r>
          </a:p>
          <a:p>
            <a:pPr marL="514350" indent="-514350" algn="just">
              <a:buAutoNum type="arabicPeriod" startAt="4"/>
            </a:pPr>
            <a:endParaRPr lang="en-US" dirty="0">
              <a:solidFill>
                <a:srgbClr val="FF0000"/>
              </a:solidFill>
            </a:endParaRPr>
          </a:p>
          <a:p>
            <a:pPr marL="0" indent="0" algn="just">
              <a:buNone/>
            </a:pPr>
            <a:r>
              <a:rPr lang="en-US" dirty="0"/>
              <a:t>It is important for a bank to have a strong corporate culture. By establishing a corporate culture, a bank will be able to conduct its business according to clearly defined values. Equally important is the communication of such policies to all areas of the bank. </a:t>
            </a:r>
          </a:p>
          <a:p>
            <a:pPr marL="0" indent="0" algn="just">
              <a:buNone/>
            </a:pPr>
            <a:endParaRPr lang="en-US" dirty="0"/>
          </a:p>
          <a:p>
            <a:pPr marL="0" indent="0" algn="just">
              <a:buNone/>
            </a:pPr>
            <a:r>
              <a:rPr lang="en-US" dirty="0"/>
              <a:t>The company’s set of values should be applied to all areas of the bank, including the board of directors. They should encourage the reporting of problems  in  a  timely  fashion  and  prohibit  corruption  and  bribery  both  internally and externally. These values should be supported by policies to prevent situations that can challenge the operation of good corporate governance.  An  example  would  be  a  clear  policy  setting  out  a  procedure  for employees to follow if their work creates a conflict of interest with their out-side interests. A clear policy reinforces a bank’s values in dealing with such situations.</a:t>
            </a:r>
          </a:p>
          <a:p>
            <a:pPr marL="0" indent="0" algn="just">
              <a:buNone/>
            </a:pPr>
            <a:endParaRPr lang="en-US" dirty="0"/>
          </a:p>
        </p:txBody>
      </p:sp>
    </p:spTree>
    <p:extLst>
      <p:ext uri="{BB962C8B-B14F-4D97-AF65-F5344CB8AC3E}">
        <p14:creationId xmlns:p14="http://schemas.microsoft.com/office/powerpoint/2010/main" val="14791595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8812" y="239151"/>
            <a:ext cx="11887200" cy="6499274"/>
          </a:xfrm>
        </p:spPr>
        <p:txBody>
          <a:bodyPr>
            <a:normAutofit/>
          </a:bodyPr>
          <a:lstStyle/>
          <a:p>
            <a:pPr marL="0" indent="0" algn="just">
              <a:buNone/>
            </a:pPr>
            <a:r>
              <a:rPr lang="en-US" dirty="0">
                <a:solidFill>
                  <a:srgbClr val="FF0000"/>
                </a:solidFill>
              </a:rPr>
              <a:t>5.  Financial Incentives</a:t>
            </a:r>
          </a:p>
          <a:p>
            <a:pPr marL="0" indent="0" algn="just">
              <a:buNone/>
            </a:pPr>
            <a:r>
              <a:rPr lang="en-US" dirty="0"/>
              <a:t>It is important that the board of directors develops a compensation policy that reflects the bank’s culture, objectives, strategy, and control environment. The board should set the compensation for senior management and other key personnel. Any such compensation scheme should ensure that it does not create an imbalance between risks and rewards, as it is important to align pay and bonus structures with long-term risk management. </a:t>
            </a:r>
          </a:p>
          <a:p>
            <a:pPr marL="0" indent="0" algn="just">
              <a:buNone/>
            </a:pPr>
            <a:endParaRPr lang="en-US" dirty="0"/>
          </a:p>
          <a:p>
            <a:pPr marL="0" indent="0" algn="just">
              <a:buNone/>
            </a:pPr>
            <a:r>
              <a:rPr lang="en-US" dirty="0"/>
              <a:t>Compensation schemes should encourage individuals to consider long-term issues over short-term revenue generation, while attracting and retaining talent. The compensation scheme should be designed to motivate senior management to act in the best interests of the bank. It should discourage short-term performance measures that may leave the bank exposed to long-term  risks.  Salary  scales  should  be  set  so  that  personnel  are  not  overly dependent on short-term performance in relation to their total remuneration package. </a:t>
            </a:r>
          </a:p>
          <a:p>
            <a:pPr marL="0" indent="0" algn="just">
              <a:buNone/>
            </a:pPr>
            <a:endParaRPr lang="en-US" dirty="0"/>
          </a:p>
        </p:txBody>
      </p:sp>
    </p:spTree>
    <p:extLst>
      <p:ext uri="{BB962C8B-B14F-4D97-AF65-F5344CB8AC3E}">
        <p14:creationId xmlns:p14="http://schemas.microsoft.com/office/powerpoint/2010/main" val="2870801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7625" y="168812"/>
            <a:ext cx="11521439" cy="6513341"/>
          </a:xfrm>
        </p:spPr>
        <p:txBody>
          <a:bodyPr>
            <a:normAutofit/>
          </a:bodyPr>
          <a:lstStyle/>
          <a:p>
            <a:pPr marL="0" indent="0" algn="just">
              <a:buNone/>
            </a:pPr>
            <a:r>
              <a:rPr lang="en-US" dirty="0">
                <a:solidFill>
                  <a:srgbClr val="FF0000"/>
                </a:solidFill>
              </a:rPr>
              <a:t>6.  Internal and External Auditors</a:t>
            </a:r>
          </a:p>
          <a:p>
            <a:pPr marL="0" indent="0" algn="just">
              <a:buNone/>
            </a:pPr>
            <a:r>
              <a:rPr lang="en-US" sz="2600" dirty="0"/>
              <a:t>Internal and external auditors validate the information provided by senior management  to  the  board  of  directors,  regulators,  and  the  public.  Both internal and external auditors play a central role in corporate governance. The board of directors supports and protects the auditors’ interaction in the following ways: </a:t>
            </a:r>
          </a:p>
          <a:p>
            <a:pPr marL="0" indent="0" algn="just">
              <a:buNone/>
            </a:pPr>
            <a:endParaRPr lang="en-US" sz="2600" dirty="0"/>
          </a:p>
          <a:p>
            <a:pPr algn="just">
              <a:buFont typeface="Wingdings" panose="05000000000000000000" pitchFamily="2" charset="2"/>
              <a:buChar char="§"/>
            </a:pPr>
            <a:r>
              <a:rPr lang="en-US" sz="2600" dirty="0"/>
              <a:t>The board supports auditor independence by engaging auditors to pre-pare an unbiased assessment of the company’s financial position based on accepted standards and to report the findings directly to the board.</a:t>
            </a:r>
          </a:p>
          <a:p>
            <a:pPr algn="just">
              <a:buFont typeface="Wingdings" panose="05000000000000000000" pitchFamily="2" charset="2"/>
              <a:buChar char="§"/>
            </a:pPr>
            <a:r>
              <a:rPr lang="en-US" sz="2600" dirty="0"/>
              <a:t>Boards engage external auditors to judge the effectiveness of the company’s internal controls.</a:t>
            </a:r>
          </a:p>
          <a:p>
            <a:pPr algn="just">
              <a:buFont typeface="Wingdings" panose="05000000000000000000" pitchFamily="2" charset="2"/>
              <a:buChar char="§"/>
            </a:pPr>
            <a:r>
              <a:rPr lang="en-US" sz="2600" dirty="0"/>
              <a:t>Boards should review, in a timely and effective manner, the auditors’ findings and recommendations and require prompt correction by senior management of problems identified by auditors.</a:t>
            </a:r>
          </a:p>
          <a:p>
            <a:pPr marL="0" indent="0" algn="just">
              <a:buNone/>
            </a:pPr>
            <a:endParaRPr lang="en-US" dirty="0"/>
          </a:p>
        </p:txBody>
      </p:sp>
    </p:spTree>
    <p:extLst>
      <p:ext uri="{BB962C8B-B14F-4D97-AF65-F5344CB8AC3E}">
        <p14:creationId xmlns:p14="http://schemas.microsoft.com/office/powerpoint/2010/main" val="17990975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3217" y="211015"/>
            <a:ext cx="11662117" cy="6499274"/>
          </a:xfrm>
        </p:spPr>
        <p:txBody>
          <a:bodyPr/>
          <a:lstStyle/>
          <a:p>
            <a:pPr marL="0" indent="0" algn="just">
              <a:buNone/>
            </a:pPr>
            <a:r>
              <a:rPr lang="en-US" dirty="0">
                <a:solidFill>
                  <a:srgbClr val="FF0000"/>
                </a:solidFill>
              </a:rPr>
              <a:t>7.  Transparency</a:t>
            </a:r>
          </a:p>
          <a:p>
            <a:pPr marL="0" indent="0" algn="just">
              <a:buNone/>
            </a:pPr>
            <a:r>
              <a:rPr lang="en-US" dirty="0"/>
              <a:t>Transparency helps stakeholders, investors, the public, and regulators to evaluate the performance of the bank and how effectively senior management and the board fulfill their responsibilities. The degree of transparency relates to the degree of disclosure. At a minimum, public disclosure should include:</a:t>
            </a:r>
          </a:p>
          <a:p>
            <a:pPr marL="0" indent="0" algn="just">
              <a:buNone/>
            </a:pPr>
            <a:endParaRPr lang="en-US" dirty="0"/>
          </a:p>
          <a:p>
            <a:pPr algn="just">
              <a:buFont typeface="Wingdings" panose="05000000000000000000" pitchFamily="2" charset="2"/>
              <a:buChar char="§"/>
            </a:pPr>
            <a:r>
              <a:rPr lang="en-US" dirty="0"/>
              <a:t>The size and qualifications of the board of directors and its subcommittees. </a:t>
            </a:r>
          </a:p>
          <a:p>
            <a:pPr algn="just">
              <a:buFont typeface="Wingdings" panose="05000000000000000000" pitchFamily="2" charset="2"/>
              <a:buChar char="§"/>
            </a:pPr>
            <a:r>
              <a:rPr lang="en-US" dirty="0"/>
              <a:t>The structure, qualifications, and responsibilities of the company’s senior management.</a:t>
            </a:r>
          </a:p>
          <a:p>
            <a:pPr algn="just">
              <a:buFont typeface="Wingdings" panose="05000000000000000000" pitchFamily="2" charset="2"/>
              <a:buChar char="§"/>
            </a:pPr>
            <a:r>
              <a:rPr lang="en-US" dirty="0"/>
              <a:t>Information about the bank’s basic organizational structure, including its legal structure.</a:t>
            </a:r>
          </a:p>
          <a:p>
            <a:pPr algn="just">
              <a:buFont typeface="Wingdings" panose="05000000000000000000" pitchFamily="2" charset="2"/>
              <a:buChar char="§"/>
            </a:pPr>
            <a:r>
              <a:rPr lang="en-US" dirty="0"/>
              <a:t>Information regarding senior employee incentive structure and compensation policy (typically restricted to a few senior and well-compensated employees).</a:t>
            </a:r>
          </a:p>
          <a:p>
            <a:pPr algn="just">
              <a:buFont typeface="Wingdings" panose="05000000000000000000" pitchFamily="2" charset="2"/>
              <a:buChar char="§"/>
            </a:pPr>
            <a:r>
              <a:rPr lang="en-US" dirty="0"/>
              <a:t>The nature and extent of transactions with affiliates and related parties.</a:t>
            </a:r>
          </a:p>
          <a:p>
            <a:pPr marL="0" indent="0" algn="just">
              <a:buNone/>
            </a:pPr>
            <a:endParaRPr lang="en-US" dirty="0"/>
          </a:p>
        </p:txBody>
      </p:sp>
    </p:spTree>
    <p:extLst>
      <p:ext uri="{BB962C8B-B14F-4D97-AF65-F5344CB8AC3E}">
        <p14:creationId xmlns:p14="http://schemas.microsoft.com/office/powerpoint/2010/main" val="2647631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Main reference: </a:t>
            </a:r>
          </a:p>
          <a:p>
            <a:pPr marL="0" indent="0">
              <a:buNone/>
            </a:pPr>
            <a:r>
              <a:rPr lang="en-US" dirty="0"/>
              <a:t>Foundations of Financial Risk.</a:t>
            </a:r>
          </a:p>
          <a:p>
            <a:pPr marL="0" indent="0">
              <a:buNone/>
            </a:pPr>
            <a:r>
              <a:rPr lang="en-US"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Chapter 2</a:t>
            </a:r>
          </a:p>
          <a:p>
            <a:pPr marL="0" indent="0">
              <a:buNone/>
            </a:pPr>
            <a:endParaRPr lang="en-US" dirty="0"/>
          </a:p>
        </p:txBody>
      </p:sp>
    </p:spTree>
    <p:extLst>
      <p:ext uri="{BB962C8B-B14F-4D97-AF65-F5344CB8AC3E}">
        <p14:creationId xmlns:p14="http://schemas.microsoft.com/office/powerpoint/2010/main" val="5262594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FC31965-1C67-4F88-9C28-8F3552C6F9E4}"/>
</file>

<file path=customXml/itemProps2.xml><?xml version="1.0" encoding="utf-8"?>
<ds:datastoreItem xmlns:ds="http://schemas.openxmlformats.org/officeDocument/2006/customXml" ds:itemID="{E088A79F-2290-44D3-B1A1-9F731126D8C4}"/>
</file>

<file path=customXml/itemProps3.xml><?xml version="1.0" encoding="utf-8"?>
<ds:datastoreItem xmlns:ds="http://schemas.openxmlformats.org/officeDocument/2006/customXml" ds:itemID="{74961F00-EE00-4B89-A709-18A94D8555FE}"/>
</file>

<file path=docProps/app.xml><?xml version="1.0" encoding="utf-8"?>
<Properties xmlns="http://schemas.openxmlformats.org/officeDocument/2006/extended-properties" xmlns:vt="http://schemas.openxmlformats.org/officeDocument/2006/docPropsVTypes">
  <TotalTime>341</TotalTime>
  <Words>4007</Words>
  <Application>Microsoft Office PowerPoint</Application>
  <PresentationFormat>Widescreen</PresentationFormat>
  <Paragraphs>142</Paragraphs>
  <Slides>42</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42</vt:i4>
      </vt:variant>
    </vt:vector>
  </HeadingPairs>
  <TitlesOfParts>
    <vt:vector size="53" baseType="lpstr">
      <vt:lpstr>arial</vt:lpstr>
      <vt:lpstr>arial</vt:lpstr>
      <vt:lpstr>Calibri</vt:lpstr>
      <vt:lpstr>Calibri Light</vt:lpstr>
      <vt:lpstr>Cambria</vt:lpstr>
      <vt:lpstr>Lato</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24</cp:revision>
  <dcterms:created xsi:type="dcterms:W3CDTF">2021-08-03T13:03:26Z</dcterms:created>
  <dcterms:modified xsi:type="dcterms:W3CDTF">2024-02-21T10:09:08Z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