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480" r:id="rId2"/>
    <p:sldId id="303" r:id="rId3"/>
    <p:sldId id="271" r:id="rId4"/>
    <p:sldId id="313" r:id="rId5"/>
    <p:sldId id="497" r:id="rId6"/>
    <p:sldId id="496" r:id="rId7"/>
    <p:sldId id="482" r:id="rId8"/>
    <p:sldId id="498" r:id="rId9"/>
    <p:sldId id="483" r:id="rId10"/>
    <p:sldId id="499" r:id="rId11"/>
    <p:sldId id="484" r:id="rId12"/>
    <p:sldId id="485" r:id="rId13"/>
    <p:sldId id="486" r:id="rId14"/>
    <p:sldId id="487" r:id="rId15"/>
    <p:sldId id="488" r:id="rId16"/>
    <p:sldId id="489" r:id="rId17"/>
    <p:sldId id="491" r:id="rId18"/>
    <p:sldId id="492" r:id="rId19"/>
    <p:sldId id="493" r:id="rId20"/>
    <p:sldId id="494" r:id="rId21"/>
    <p:sldId id="500" r:id="rId22"/>
    <p:sldId id="503" r:id="rId23"/>
    <p:sldId id="504" r:id="rId24"/>
    <p:sldId id="502" r:id="rId25"/>
    <p:sldId id="501" r:id="rId26"/>
    <p:sldId id="505" r:id="rId27"/>
    <p:sldId id="349"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97"/>
            <p14:sldId id="496"/>
            <p14:sldId id="482"/>
            <p14:sldId id="498"/>
            <p14:sldId id="483"/>
            <p14:sldId id="499"/>
            <p14:sldId id="484"/>
            <p14:sldId id="485"/>
            <p14:sldId id="486"/>
            <p14:sldId id="487"/>
            <p14:sldId id="488"/>
            <p14:sldId id="489"/>
            <p14:sldId id="491"/>
            <p14:sldId id="492"/>
            <p14:sldId id="493"/>
            <p14:sldId id="494"/>
            <p14:sldId id="500"/>
            <p14:sldId id="503"/>
            <p14:sldId id="504"/>
            <p14:sldId id="502"/>
            <p14:sldId id="501"/>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p:scale>
          <a:sx n="85" d="100"/>
          <a:sy n="85" d="100"/>
        </p:scale>
        <p:origin x="872" y="632"/>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esProps" Target="presProps.xml"/><Relationship Id="rId31" Type="http://schemas.openxmlformats.org/officeDocument/2006/relationships/viewProps" Target="viewProps.xml"/><Relationship Id="rId32" Type="http://schemas.openxmlformats.org/officeDocument/2006/relationships/theme" Target="theme/theme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409915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609964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jp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6.png"/><Relationship Id="rId7" Type="http://schemas.openxmlformats.org/officeDocument/2006/relationships/image" Target="../media/image6.sv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2.png"/><Relationship Id="rId5" Type="http://schemas.openxmlformats.org/officeDocument/2006/relationships/image" Target="../media/image9.png"/><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2.png"/><Relationship Id="rId5" Type="http://schemas.openxmlformats.org/officeDocument/2006/relationships/image" Target="../media/image10.png"/><Relationship Id="rId1" Type="http://schemas.openxmlformats.org/officeDocument/2006/relationships/slideLayout" Target="../slideLayouts/slideLayout15.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 Id="rId3"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 Id="rId3" Type="http://schemas.openxmlformats.org/officeDocument/2006/relationships/image" Target="../media/image1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 Id="rId3" Type="http://schemas.openxmlformats.org/officeDocument/2006/relationships/image" Target="../media/image1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6" Type="http://schemas.openxmlformats.org/officeDocument/2006/relationships/image" Target="../media/image12.svg"/><Relationship Id="rId7" Type="http://schemas.openxmlformats.org/officeDocument/2006/relationships/image" Target="../media/image5.png"/><Relationship Id="rId8" Type="http://schemas.openxmlformats.org/officeDocument/2006/relationships/image" Target="../media/image6.svg"/><Relationship Id="rId9" Type="http://schemas.openxmlformats.org/officeDocument/2006/relationships/image" Target="../media/image2.png"/><Relationship Id="rId10" Type="http://schemas.openxmlformats.org/officeDocument/2006/relationships/image" Target="../media/image14.jpg"/><Relationship Id="rId1" Type="http://schemas.openxmlformats.org/officeDocument/2006/relationships/slideLayout" Target="../slideLayouts/slideLayout17.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Sarah </a:t>
            </a:r>
            <a:r>
              <a:rPr lang="en-US" sz="2400" dirty="0" err="1" smtClean="0">
                <a:solidFill>
                  <a:schemeClr val="bg1"/>
                </a:solidFill>
                <a:latin typeface="Times New Roman" panose="02020603050405020304" pitchFamily="18" charset="0"/>
                <a:cs typeface="Times New Roman" panose="02020603050405020304" pitchFamily="18" charset="0"/>
              </a:rPr>
              <a:t>Chahine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 </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40265"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3539752"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ENT 634</a:t>
            </a:r>
          </a:p>
          <a:p>
            <a:r>
              <a:rPr lang="en-US" sz="2000" dirty="0" smtClean="0">
                <a:solidFill>
                  <a:schemeClr val="bg1"/>
                </a:solidFill>
                <a:latin typeface="Times New Roman" panose="02020603050405020304" pitchFamily="18" charset="0"/>
                <a:cs typeface="Times New Roman" panose="02020603050405020304" pitchFamily="18" charset="0"/>
              </a:rPr>
              <a:t>Introduction to Entrepreneurship</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03868"/>
    </mc:Choice>
    <mc:Fallback xmlns="">
      <p:transition spd="slow" advTm="10386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307898" y="2785710"/>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3539752"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Introduction to Entrepreneurship</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56661"/>
    </mc:Choice>
    <mc:Fallback xmlns="">
      <p:transition spd="slow" advTm="15666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xmlns="" id="{FFBC9732-D32E-DCF9-3982-D4B68F971747}"/>
              </a:ext>
            </a:extLst>
          </p:cNvPr>
          <p:cNvSpPr/>
          <p:nvPr/>
        </p:nvSpPr>
        <p:spPr>
          <a:xfrm>
            <a:off x="1127760" y="4884389"/>
            <a:ext cx="4747323" cy="2057743"/>
          </a:xfrm>
          <a:prstGeom prst="rect">
            <a:avLst/>
          </a:prstGeom>
          <a:noFill/>
        </p:spPr>
        <p:txBody>
          <a:bodyPr wrap="square">
            <a:spAutoFit/>
          </a:bodyPr>
          <a:lstStyle/>
          <a:p>
            <a:pPr algn="just">
              <a:lnSpc>
                <a:spcPct val="120000"/>
              </a:lnSpc>
            </a:pPr>
            <a:r>
              <a:rPr lang="en-US" dirty="0" smtClean="0">
                <a:solidFill>
                  <a:schemeClr val="bg1"/>
                </a:solidFill>
                <a:latin typeface="Times New Roman" panose="02020603050405020304" pitchFamily="18" charset="0"/>
                <a:cs typeface="Times New Roman" panose="02020603050405020304" pitchFamily="18" charset="0"/>
              </a:rPr>
              <a:t>There is a tremendous interest in entrepreneurship around the world. Although this statement may seem bold, there is evidence supporting it, some of which is provided by the Global Entrepreneurship Monitor (GEM). </a:t>
            </a:r>
          </a:p>
          <a:p>
            <a:pPr marL="285750" indent="-285750" algn="just">
              <a:lnSpc>
                <a:spcPct val="120000"/>
              </a:lnSpc>
              <a:buFont typeface="Arial" charset="0"/>
              <a:buChar char="•"/>
            </a:pPr>
            <a:endParaRPr lang="en-US"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237839" y="1259391"/>
            <a:ext cx="6088846"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Introduction </a:t>
            </a:r>
            <a:r>
              <a:rPr lang="en-US" sz="3200" b="1" smtClean="0">
                <a:solidFill>
                  <a:srgbClr val="00B0F0"/>
                </a:solidFill>
                <a:latin typeface="Times New Roman" panose="02020603050405020304" pitchFamily="18" charset="0"/>
                <a:cs typeface="Times New Roman" panose="02020603050405020304" pitchFamily="18" charset="0"/>
              </a:rPr>
              <a:t>to Entrepreneurship</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294175"/>
    </mc:Choice>
    <mc:Fallback xmlns="">
      <p:transition spd="slow" advTm="2941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5673941"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Introduction to Entrepreneurship</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23374" y="1989957"/>
            <a:ext cx="4557451" cy="4534473"/>
          </a:xfrm>
          <a:prstGeom prst="rect">
            <a:avLst/>
          </a:prstGeom>
        </p:spPr>
      </p:pic>
      <p:sp>
        <p:nvSpPr>
          <p:cNvPr id="14" name="Rectangle 13">
            <a:extLst>
              <a:ext uri="{FF2B5EF4-FFF2-40B4-BE49-F238E27FC236}">
                <a16:creationId xmlns:a16="http://schemas.microsoft.com/office/drawing/2014/main" xmlns="" id="{FFBC9732-D32E-DCF9-3982-D4B68F971747}"/>
              </a:ext>
            </a:extLst>
          </p:cNvPr>
          <p:cNvSpPr/>
          <p:nvPr/>
        </p:nvSpPr>
        <p:spPr>
          <a:xfrm>
            <a:off x="1173625" y="2712473"/>
            <a:ext cx="5282427" cy="2712859"/>
          </a:xfrm>
          <a:prstGeom prst="rect">
            <a:avLst/>
          </a:prstGeom>
          <a:noFill/>
        </p:spPr>
        <p:txBody>
          <a:bodyPr wrap="square">
            <a:spAutoFit/>
          </a:bodyPr>
          <a:lstStyle/>
          <a:p>
            <a:pPr algn="just">
              <a:lnSpc>
                <a:spcPct val="120000"/>
              </a:lnSpc>
            </a:pPr>
            <a:r>
              <a:rPr lang="en-US" sz="2400" dirty="0" smtClean="0">
                <a:solidFill>
                  <a:schemeClr val="bg1"/>
                </a:solidFill>
                <a:latin typeface="Times New Roman" panose="02020603050405020304" pitchFamily="18" charset="0"/>
                <a:cs typeface="Times New Roman" panose="02020603050405020304" pitchFamily="18" charset="0"/>
              </a:rPr>
              <a:t>Of </a:t>
            </a:r>
            <a:r>
              <a:rPr lang="en-US" sz="2400" dirty="0">
                <a:solidFill>
                  <a:schemeClr val="bg1"/>
                </a:solidFill>
                <a:latin typeface="Times New Roman" panose="02020603050405020304" pitchFamily="18" charset="0"/>
                <a:cs typeface="Times New Roman" panose="02020603050405020304" pitchFamily="18" charset="0"/>
              </a:rPr>
              <a:t>particular interest to GEM is total early stage entrepreneurial activity (TEA), which consists of businesses that are just being started and businesses that have been in existence for less than three and a half years.</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96767"/>
    </mc:Choice>
    <mc:Fallback xmlns="">
      <p:transition spd="slow" advTm="19676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8" y="1412953"/>
            <a:ext cx="5673941"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Introduction to Entrepreneurship</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 name="Picture 9"/>
          <p:cNvPicPr>
            <a:picLocks noChangeAspect="1"/>
          </p:cNvPicPr>
          <p:nvPr/>
        </p:nvPicPr>
        <p:blipFill rotWithShape="1">
          <a:blip r:embed="rId5">
            <a:extLst>
              <a:ext uri="{28A0092B-C50C-407E-A947-70E740481C1C}">
                <a14:useLocalDpi xmlns:a14="http://schemas.microsoft.com/office/drawing/2010/main" val="0"/>
              </a:ext>
            </a:extLst>
          </a:blip>
          <a:srcRect l="-1" r="4727" b="50509"/>
          <a:stretch/>
        </p:blipFill>
        <p:spPr>
          <a:xfrm>
            <a:off x="1221044" y="2537294"/>
            <a:ext cx="3494294" cy="3870059"/>
          </a:xfrm>
          <a:prstGeom prst="rect">
            <a:avLst/>
          </a:prstGeom>
        </p:spPr>
      </p:pic>
      <p:pic>
        <p:nvPicPr>
          <p:cNvPr id="11" name="Picture 10"/>
          <p:cNvPicPr>
            <a:picLocks noChangeAspect="1"/>
          </p:cNvPicPr>
          <p:nvPr/>
        </p:nvPicPr>
        <p:blipFill rotWithShape="1">
          <a:blip r:embed="rId5">
            <a:extLst>
              <a:ext uri="{28A0092B-C50C-407E-A947-70E740481C1C}">
                <a14:useLocalDpi xmlns:a14="http://schemas.microsoft.com/office/drawing/2010/main" val="0"/>
              </a:ext>
            </a:extLst>
          </a:blip>
          <a:srcRect l="651" t="49194" r="-649" b="-816"/>
          <a:stretch/>
        </p:blipFill>
        <p:spPr>
          <a:xfrm>
            <a:off x="5503953" y="2136282"/>
            <a:ext cx="3882079" cy="4272713"/>
          </a:xfrm>
          <a:prstGeom prst="rect">
            <a:avLst/>
          </a:prstGeom>
        </p:spPr>
      </p:pic>
    </p:spTree>
    <p:extLst>
      <p:ext uri="{BB962C8B-B14F-4D97-AF65-F5344CB8AC3E}">
        <p14:creationId xmlns:p14="http://schemas.microsoft.com/office/powerpoint/2010/main" val="874315708"/>
      </p:ext>
    </p:extLst>
  </p:cSld>
  <p:clrMapOvr>
    <a:masterClrMapping/>
  </p:clrMapOvr>
  <mc:AlternateContent xmlns:mc="http://schemas.openxmlformats.org/markup-compatibility/2006" xmlns:p14="http://schemas.microsoft.com/office/powerpoint/2010/main">
    <mc:Choice Requires="p14">
      <p:transition spd="slow" p14:dur="2000" advTm="125079"/>
    </mc:Choice>
    <mc:Fallback xmlns="">
      <p:transition spd="slow" advTm="125079"/>
    </mc:Fallback>
  </mc:AlternateContent>
  <p:timing>
    <p:tnLst>
      <p:par>
        <p:cTn id="1" dur="indefinite" restart="never" nodeType="tmRoot"/>
      </p:par>
    </p:tnLst>
  </p:timing>
  <p:extLst mod="1">
    <p:ext uri="{E180D4A7-C9FB-4DFB-919C-405C955672EB}">
      <p14:showEvtLst xmlns:p14="http://schemas.microsoft.com/office/powerpoint/2010/main">
        <p14:playEvt time="512" objId="15"/>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259609"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Who is an Entrepreneur?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59374"/>
            <a:ext cx="10541000" cy="3970318"/>
          </a:xfrm>
          <a:prstGeom prst="rect">
            <a:avLst/>
          </a:prstGeom>
          <a:noFill/>
        </p:spPr>
        <p:txBody>
          <a:bodyPr wrap="square" rtlCol="0">
            <a:spAutoFit/>
          </a:bodyPr>
          <a:lstStyle/>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word entrepreneur derives from the French words entre, meaning “between,” and </a:t>
            </a:r>
            <a:r>
              <a:rPr lang="en-US" sz="2800" dirty="0" err="1">
                <a:solidFill>
                  <a:srgbClr val="2D3956"/>
                </a:solidFill>
                <a:latin typeface="Times New Roman" panose="02020603050405020304" pitchFamily="18" charset="0"/>
                <a:cs typeface="Times New Roman" panose="02020603050405020304" pitchFamily="18" charset="0"/>
              </a:rPr>
              <a:t>prendre</a:t>
            </a:r>
            <a:r>
              <a:rPr lang="en-US" sz="2800" dirty="0">
                <a:solidFill>
                  <a:srgbClr val="2D3956"/>
                </a:solidFill>
                <a:latin typeface="Times New Roman" panose="02020603050405020304" pitchFamily="18" charset="0"/>
                <a:cs typeface="Times New Roman" panose="02020603050405020304" pitchFamily="18" charset="0"/>
              </a:rPr>
              <a:t>, meaning “to take</a:t>
            </a:r>
            <a:r>
              <a:rPr lang="en-US" sz="2800" dirty="0" smtClean="0">
                <a:solidFill>
                  <a:srgbClr val="2D3956"/>
                </a:solidFill>
                <a:latin typeface="Times New Roman" panose="02020603050405020304" pitchFamily="18" charset="0"/>
                <a:cs typeface="Times New Roman" panose="02020603050405020304" pitchFamily="18" charset="0"/>
              </a:rPr>
              <a:t>.”</a:t>
            </a:r>
          </a:p>
          <a:p>
            <a:pPr marL="742950" lvl="1"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The </a:t>
            </a:r>
            <a:r>
              <a:rPr lang="en-US" sz="2800" dirty="0">
                <a:solidFill>
                  <a:srgbClr val="2D3956"/>
                </a:solidFill>
                <a:latin typeface="Times New Roman" panose="02020603050405020304" pitchFamily="18" charset="0"/>
                <a:cs typeface="Times New Roman" panose="02020603050405020304" pitchFamily="18" charset="0"/>
              </a:rPr>
              <a:t>word was originally used to describe people who “take on the risk</a:t>
            </a:r>
            <a:r>
              <a:rPr lang="en-US" sz="2800" dirty="0" smtClean="0">
                <a:solidFill>
                  <a:srgbClr val="2D3956"/>
                </a:solidFill>
                <a:latin typeface="Times New Roman" panose="02020603050405020304" pitchFamily="18" charset="0"/>
                <a:cs typeface="Times New Roman" panose="02020603050405020304" pitchFamily="18" charset="0"/>
              </a:rPr>
              <a:t>”.</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Inventors and entrepreneurs differ from each other. An inventor creates something new. An entrepreneur assembles and then integrates all the resources needed—the money, the people, the business model, the strategy, and the risk-bearing ability—to transform the invention into a viable business.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06533224"/>
      </p:ext>
    </p:extLst>
  </p:cSld>
  <p:clrMapOvr>
    <a:masterClrMapping/>
  </p:clrMapOvr>
  <mc:AlternateContent xmlns:mc="http://schemas.openxmlformats.org/markup-compatibility/2006" xmlns:p14="http://schemas.microsoft.com/office/powerpoint/2010/main">
    <mc:Choice Requires="p14">
      <p:transition p14:dur="10" advTm="161797"/>
    </mc:Choice>
    <mc:Fallback xmlns="">
      <p:transition advTm="161797"/>
    </mc:Fallback>
  </mc:AlternateContent>
  <p:timing>
    <p:tnLst>
      <p:par>
        <p:cTn id="1" dur="indefinite" restart="never" nodeType="tmRoot"/>
      </p:par>
    </p:tnLst>
  </p:timing>
  <p:extLst mod="1">
    <p:ext uri="{E180D4A7-C9FB-4DFB-919C-405C955672EB}">
      <p14:showEvtLst xmlns:p14="http://schemas.microsoft.com/office/powerpoint/2010/main">
        <p14:playEvt time="93" objId="4"/>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74005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What is Entrepreneurship?</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2677656"/>
          </a:xfrm>
          <a:prstGeom prst="rect">
            <a:avLst/>
          </a:prstGeom>
          <a:noFill/>
        </p:spPr>
        <p:txBody>
          <a:bodyPr wrap="square" rtlCol="0">
            <a:spAutoFit/>
          </a:bodyPr>
          <a:lstStyle/>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The </a:t>
            </a:r>
            <a:r>
              <a:rPr lang="en-US" sz="2800" dirty="0">
                <a:solidFill>
                  <a:srgbClr val="2D3956"/>
                </a:solidFill>
                <a:latin typeface="Times New Roman" panose="02020603050405020304" pitchFamily="18" charset="0"/>
                <a:cs typeface="Times New Roman" panose="02020603050405020304" pitchFamily="18" charset="0"/>
              </a:rPr>
              <a:t>art of turning an idea into a </a:t>
            </a:r>
            <a:r>
              <a:rPr lang="en-US" sz="2800" dirty="0" smtClean="0">
                <a:solidFill>
                  <a:srgbClr val="2D3956"/>
                </a:solidFill>
                <a:latin typeface="Times New Roman" panose="02020603050405020304" pitchFamily="18" charset="0"/>
                <a:cs typeface="Times New Roman" panose="02020603050405020304" pitchFamily="18" charset="0"/>
              </a:rPr>
              <a:t>business.</a:t>
            </a: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We </a:t>
            </a:r>
            <a:r>
              <a:rPr lang="en-US" sz="2800" dirty="0">
                <a:solidFill>
                  <a:srgbClr val="2D3956"/>
                </a:solidFill>
                <a:latin typeface="Times New Roman" panose="02020603050405020304" pitchFamily="18" charset="0"/>
                <a:cs typeface="Times New Roman" panose="02020603050405020304" pitchFamily="18" charset="0"/>
              </a:rPr>
              <a:t>focus on entrepreneurship in the context of an entrepreneur or team of entrepreneurs launching a new business.</a:t>
            </a:r>
            <a:endParaRPr lang="en-US" sz="2800" dirty="0" smtClean="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An </a:t>
            </a:r>
            <a:r>
              <a:rPr lang="en-US" sz="2800" dirty="0">
                <a:solidFill>
                  <a:srgbClr val="2D3956"/>
                </a:solidFill>
                <a:latin typeface="Times New Roman" panose="02020603050405020304" pitchFamily="18" charset="0"/>
                <a:cs typeface="Times New Roman" panose="02020603050405020304" pitchFamily="18" charset="0"/>
              </a:rPr>
              <a:t>entrepreneur’s behavior finds him or her trying to identify opportunities and putting useful ideas into practice</a:t>
            </a:r>
            <a:r>
              <a:rPr lang="en-US" sz="2800" dirty="0" smtClean="0">
                <a:solidFill>
                  <a:srgbClr val="2D3956"/>
                </a:solidFill>
                <a:latin typeface="Times New Roman" panose="02020603050405020304" pitchFamily="18" charset="0"/>
                <a:cs typeface="Times New Roman" panose="02020603050405020304" pitchFamily="18" charset="0"/>
              </a:rPr>
              <a:t>.</a:t>
            </a:r>
          </a:p>
          <a:p>
            <a:pPr marL="742950" lvl="1"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This </a:t>
            </a:r>
            <a:r>
              <a:rPr lang="en-US" sz="2800" dirty="0">
                <a:solidFill>
                  <a:srgbClr val="2D3956"/>
                </a:solidFill>
                <a:latin typeface="Times New Roman" panose="02020603050405020304" pitchFamily="18" charset="0"/>
                <a:cs typeface="Times New Roman" panose="02020603050405020304" pitchFamily="18" charset="0"/>
              </a:rPr>
              <a:t>require creativity, drive, and a willingness to take </a:t>
            </a:r>
            <a:r>
              <a:rPr lang="en-US" sz="2800" dirty="0" smtClean="0">
                <a:solidFill>
                  <a:srgbClr val="2D3956"/>
                </a:solidFill>
                <a:latin typeface="Times New Roman" panose="02020603050405020304" pitchFamily="18" charset="0"/>
                <a:cs typeface="Times New Roman" panose="02020603050405020304" pitchFamily="18" charset="0"/>
              </a:rPr>
              <a:t>risks.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96922616"/>
      </p:ext>
    </p:extLst>
  </p:cSld>
  <p:clrMapOvr>
    <a:masterClrMapping/>
  </p:clrMapOvr>
  <mc:AlternateContent xmlns:mc="http://schemas.openxmlformats.org/markup-compatibility/2006" xmlns:p14="http://schemas.microsoft.com/office/powerpoint/2010/main">
    <mc:Choice Requires="p14">
      <p:transition p14:dur="10" advTm="151688"/>
    </mc:Choice>
    <mc:Fallback xmlns="">
      <p:transition advTm="151688"/>
    </mc:Fallback>
  </mc:AlternateContent>
  <p:timing>
    <p:tnLst>
      <p:par>
        <p:cTn id="1" dur="indefinite" restart="never" nodeType="tmRoot"/>
      </p:par>
    </p:tnLst>
  </p:timing>
  <p:extLst mod="1">
    <p:ext uri="{E180D4A7-C9FB-4DFB-919C-405C955672EB}">
      <p14:showEvtLst xmlns:p14="http://schemas.microsoft.com/office/powerpoint/2010/main">
        <p14:playEvt time="31" objId="4"/>
        <p14:playEvt time="151489" objId="4"/>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4740057"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What is Entrepreneurship?</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539430"/>
          </a:xfrm>
          <a:prstGeom prst="rect">
            <a:avLst/>
          </a:prstGeom>
          <a:noFill/>
        </p:spPr>
        <p:txBody>
          <a:bodyPr wrap="square" rtlCol="0">
            <a:spAutoFit/>
          </a:bodyPr>
          <a:lstStyle/>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Existing </a:t>
            </a:r>
            <a:r>
              <a:rPr lang="en-US" sz="2800" dirty="0">
                <a:solidFill>
                  <a:srgbClr val="2D3956"/>
                </a:solidFill>
                <a:latin typeface="Times New Roman" panose="02020603050405020304" pitchFamily="18" charset="0"/>
                <a:cs typeface="Times New Roman" panose="02020603050405020304" pitchFamily="18" charset="0"/>
              </a:rPr>
              <a:t>firms too can act entrepreneurially. </a:t>
            </a:r>
            <a:endParaRPr lang="en-US" sz="2800" dirty="0" smtClean="0">
              <a:solidFill>
                <a:srgbClr val="2D3956"/>
              </a:solidFill>
              <a:latin typeface="Times New Roman" panose="02020603050405020304" pitchFamily="18" charset="0"/>
              <a:cs typeface="Times New Roman" panose="02020603050405020304" pitchFamily="18" charset="0"/>
            </a:endParaRPr>
          </a:p>
          <a:p>
            <a:pPr marL="742950" lvl="1"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All </a:t>
            </a:r>
            <a:r>
              <a:rPr lang="en-US" sz="2800" dirty="0">
                <a:solidFill>
                  <a:srgbClr val="2D3956"/>
                </a:solidFill>
                <a:latin typeface="Times New Roman" panose="02020603050405020304" pitchFamily="18" charset="0"/>
                <a:cs typeface="Times New Roman" panose="02020603050405020304" pitchFamily="18" charset="0"/>
              </a:rPr>
              <a:t>firms fall along a conceptual continuum that ranges from highly conservative to highly entrepreneurial. The position of a firm on this continuum is referred to as its entrepreneurial </a:t>
            </a:r>
            <a:r>
              <a:rPr lang="en-US" sz="2800" dirty="0" smtClean="0">
                <a:solidFill>
                  <a:srgbClr val="2D3956"/>
                </a:solidFill>
                <a:latin typeface="Times New Roman" panose="02020603050405020304" pitchFamily="18" charset="0"/>
                <a:cs typeface="Times New Roman" panose="02020603050405020304" pitchFamily="18" charset="0"/>
              </a:rPr>
              <a:t>intensity.</a:t>
            </a:r>
          </a:p>
          <a:p>
            <a:pPr marL="742950" lvl="1"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E</a:t>
            </a:r>
            <a:r>
              <a:rPr lang="en-US" sz="2800" dirty="0" smtClean="0">
                <a:solidFill>
                  <a:srgbClr val="2D3956"/>
                </a:solidFill>
                <a:latin typeface="Times New Roman" panose="02020603050405020304" pitchFamily="18" charset="0"/>
                <a:cs typeface="Times New Roman" panose="02020603050405020304" pitchFamily="18" charset="0"/>
              </a:rPr>
              <a:t>ntrepreneurial </a:t>
            </a:r>
            <a:r>
              <a:rPr lang="en-US" sz="2800" dirty="0">
                <a:solidFill>
                  <a:srgbClr val="2D3956"/>
                </a:solidFill>
                <a:latin typeface="Times New Roman" panose="02020603050405020304" pitchFamily="18" charset="0"/>
                <a:cs typeface="Times New Roman" panose="02020603050405020304" pitchFamily="18" charset="0"/>
              </a:rPr>
              <a:t>firms are typically proactive innovators and are not averse to taking calculated risks. In contrast, conservative firms take more of a “wait and see” posture, are less innovative, and are risk averse.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5145210"/>
      </p:ext>
    </p:extLst>
  </p:cSld>
  <p:clrMapOvr>
    <a:masterClrMapping/>
  </p:clrMapOvr>
  <mc:AlternateContent xmlns:mc="http://schemas.openxmlformats.org/markup-compatibility/2006" xmlns:p14="http://schemas.microsoft.com/office/powerpoint/2010/main">
    <mc:Choice Requires="p14">
      <p:transition p14:dur="10" advTm="217791"/>
    </mc:Choice>
    <mc:Fallback xmlns="">
      <p:transition advTm="217791"/>
    </mc:Fallback>
  </mc:AlternateContent>
  <p:timing>
    <p:tnLst>
      <p:par>
        <p:cTn id="1" dur="indefinite" restart="never" nodeType="tmRoot"/>
      </p:par>
    </p:tnLst>
  </p:timing>
  <p:extLst mod="1">
    <p:ext uri="{E180D4A7-C9FB-4DFB-919C-405C955672EB}">
      <p14:showEvtLst xmlns:p14="http://schemas.microsoft.com/office/powerpoint/2010/main">
        <p14:playEvt time="12" objId="4"/>
        <p14:playEvt time="217791" objId="4"/>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413875"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Why do people become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2246769"/>
          </a:xfrm>
          <a:prstGeom prst="rect">
            <a:avLst/>
          </a:prstGeom>
          <a:noFill/>
        </p:spPr>
        <p:txBody>
          <a:bodyPr wrap="square" rtlCol="0">
            <a:spAutoFit/>
          </a:bodyPr>
          <a:lstStyle/>
          <a:p>
            <a:pPr marL="342900" indent="-342900" algn="just">
              <a:buFont typeface="+mj-lt"/>
              <a:buAutoNum type="arabicPeriod"/>
            </a:pPr>
            <a:r>
              <a:rPr lang="en-US" sz="2800" b="1" dirty="0" smtClean="0">
                <a:solidFill>
                  <a:srgbClr val="2D3956"/>
                </a:solidFill>
                <a:latin typeface="Times New Roman" panose="02020603050405020304" pitchFamily="18" charset="0"/>
                <a:cs typeface="Times New Roman" panose="02020603050405020304" pitchFamily="18" charset="0"/>
              </a:rPr>
              <a:t>Be their </a:t>
            </a:r>
            <a:r>
              <a:rPr lang="en-US" sz="2800" b="1" dirty="0">
                <a:solidFill>
                  <a:srgbClr val="2D3956"/>
                </a:solidFill>
                <a:latin typeface="Times New Roman" panose="02020603050405020304" pitchFamily="18" charset="0"/>
                <a:cs typeface="Times New Roman" panose="02020603050405020304" pitchFamily="18" charset="0"/>
              </a:rPr>
              <a:t>own boss: </a:t>
            </a:r>
            <a:r>
              <a:rPr lang="en-US" sz="2800" dirty="0">
                <a:solidFill>
                  <a:srgbClr val="2D3956"/>
                </a:solidFill>
                <a:latin typeface="Times New Roman" panose="02020603050405020304" pitchFamily="18" charset="0"/>
                <a:cs typeface="Times New Roman" panose="02020603050405020304" pitchFamily="18" charset="0"/>
              </a:rPr>
              <a:t>many entrepreneurs want to be their own boss because either they have had a long-time ambition to own their own firm or because they have become frustrated working in traditional jobs. </a:t>
            </a:r>
            <a:r>
              <a:rPr lang="en-US" sz="2800" dirty="0" smtClean="0">
                <a:solidFill>
                  <a:srgbClr val="2D3956"/>
                </a:solidFill>
                <a:latin typeface="Times New Roman" panose="02020603050405020304" pitchFamily="18" charset="0"/>
                <a:cs typeface="Times New Roman" panose="02020603050405020304" pitchFamily="18" charset="0"/>
              </a:rPr>
              <a:t>By </a:t>
            </a:r>
            <a:r>
              <a:rPr lang="en-US" sz="2800" dirty="0">
                <a:solidFill>
                  <a:srgbClr val="2D3956"/>
                </a:solidFill>
                <a:latin typeface="Times New Roman" panose="02020603050405020304" pitchFamily="18" charset="0"/>
                <a:cs typeface="Times New Roman" panose="02020603050405020304" pitchFamily="18" charset="0"/>
              </a:rPr>
              <a:t>starting a business part time individuals can find out if they really like the business before deciding to leave their </a:t>
            </a:r>
            <a:r>
              <a:rPr lang="en-US" sz="2800" dirty="0" smtClean="0">
                <a:solidFill>
                  <a:srgbClr val="2D3956"/>
                </a:solidFill>
                <a:latin typeface="Times New Roman" panose="02020603050405020304" pitchFamily="18" charset="0"/>
                <a:cs typeface="Times New Roman" panose="02020603050405020304" pitchFamily="18" charset="0"/>
              </a:rPr>
              <a:t>job.</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7786906"/>
      </p:ext>
    </p:extLst>
  </p:cSld>
  <p:clrMapOvr>
    <a:masterClrMapping/>
  </p:clrMapOvr>
  <mc:AlternateContent xmlns:mc="http://schemas.openxmlformats.org/markup-compatibility/2006" xmlns:p14="http://schemas.microsoft.com/office/powerpoint/2010/main">
    <mc:Choice Requires="p14">
      <p:transition p14:dur="10" advTm="115683"/>
    </mc:Choice>
    <mc:Fallback xmlns="">
      <p:transition advTm="115683"/>
    </mc:Fallback>
  </mc:AlternateContent>
  <p:timing>
    <p:tnLst>
      <p:par>
        <p:cTn id="1" dur="indefinite" restart="never" nodeType="tmRoot"/>
      </p:par>
    </p:tnLst>
  </p:timing>
  <p:extLst mod="1">
    <p:ext uri="{E180D4A7-C9FB-4DFB-919C-405C955672EB}">
      <p14:showEvtLst xmlns:p14="http://schemas.microsoft.com/office/powerpoint/2010/main">
        <p14:playEvt time="21"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413875"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Why do people become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77830"/>
            <a:ext cx="10541000" cy="3970318"/>
          </a:xfrm>
          <a:prstGeom prst="rect">
            <a:avLst/>
          </a:prstGeom>
          <a:noFill/>
        </p:spPr>
        <p:txBody>
          <a:bodyPr wrap="square" rtlCol="0">
            <a:spAutoFit/>
          </a:bodyPr>
          <a:lstStyle/>
          <a:p>
            <a:pPr marL="514350" indent="-514350" algn="just">
              <a:buFont typeface="+mj-lt"/>
              <a:buAutoNum type="arabicPeriod" startAt="2"/>
            </a:pPr>
            <a:r>
              <a:rPr lang="en-US" sz="2800" b="1" dirty="0" smtClean="0">
                <a:solidFill>
                  <a:srgbClr val="2D3956"/>
                </a:solidFill>
                <a:latin typeface="Times New Roman" panose="02020603050405020304" pitchFamily="18" charset="0"/>
                <a:cs typeface="Times New Roman" panose="02020603050405020304" pitchFamily="18" charset="0"/>
              </a:rPr>
              <a:t>Pursue their own ideas: </a:t>
            </a:r>
            <a:r>
              <a:rPr lang="en-US" sz="2800" dirty="0" smtClean="0">
                <a:solidFill>
                  <a:srgbClr val="2D3956"/>
                </a:solidFill>
                <a:latin typeface="Times New Roman" panose="02020603050405020304" pitchFamily="18" charset="0"/>
                <a:cs typeface="Times New Roman" panose="02020603050405020304" pitchFamily="18" charset="0"/>
              </a:rPr>
              <a:t>Corporate entrepreneurs may feel frustrated when firms resist innovation. When this happens, some employees choose to leave the firm employing them in order to start their own business as the means to develop their own ideas. On the other hand, some people, through a hobby, leisure activity, or just everyday life, recognize the need for a product or service that is not available in the marketplace. If the idea is viable enough to support a business, they commit tremendous time and energy to converting the idea into a part-time or full-time firm.</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1065105"/>
      </p:ext>
    </p:extLst>
  </p:cSld>
  <p:clrMapOvr>
    <a:masterClrMapping/>
  </p:clrMapOvr>
  <mc:AlternateContent xmlns:mc="http://schemas.openxmlformats.org/markup-compatibility/2006" xmlns:p14="http://schemas.microsoft.com/office/powerpoint/2010/main">
    <mc:Choice Requires="p14">
      <p:transition p14:dur="10" advTm="40701"/>
    </mc:Choice>
    <mc:Fallback xmlns="">
      <p:transition advTm="40701"/>
    </mc:Fallback>
  </mc:AlternateContent>
  <p:timing>
    <p:tnLst>
      <p:par>
        <p:cTn id="1" dur="indefinite" restart="never" nodeType="tmRoot"/>
      </p:par>
    </p:tnLst>
  </p:timing>
  <p:extLst mod="1">
    <p:ext uri="{E180D4A7-C9FB-4DFB-919C-405C955672EB}">
      <p14:showEvtLst xmlns:p14="http://schemas.microsoft.com/office/powerpoint/2010/main">
        <p14:playEvt time="13" objId="4"/>
        <p14:playEvt time="40250"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638240"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Why </a:t>
            </a:r>
            <a:r>
              <a:rPr lang="en-US" sz="2800" b="1" dirty="0">
                <a:solidFill>
                  <a:schemeClr val="bg1"/>
                </a:solidFill>
                <a:latin typeface="Times New Roman" panose="02020603050405020304" pitchFamily="18" charset="0"/>
                <a:cs typeface="Times New Roman" panose="02020603050405020304" pitchFamily="18" charset="0"/>
              </a:rPr>
              <a:t>do people become entrepreneurs</a:t>
            </a:r>
            <a:r>
              <a:rPr lang="en-US" sz="2800" b="1" dirty="0" smtClean="0">
                <a:solidFill>
                  <a:schemeClr val="bg1"/>
                </a:solidFill>
                <a:latin typeface="Times New Roman" panose="02020603050405020304" pitchFamily="18" charset="0"/>
                <a:cs typeface="Times New Roman" panose="02020603050405020304" pitchFamily="18" charset="0"/>
              </a:rPr>
              <a:t>?</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a:buFont typeface="+mj-lt"/>
              <a:buAutoNum type="arabicPeriod" startAt="3"/>
            </a:pPr>
            <a:r>
              <a:rPr lang="en-US" sz="2800" b="1" dirty="0" smtClean="0">
                <a:solidFill>
                  <a:srgbClr val="2D3956"/>
                </a:solidFill>
                <a:latin typeface="Times New Roman" panose="02020603050405020304" pitchFamily="18" charset="0"/>
                <a:cs typeface="Times New Roman" panose="02020603050405020304" pitchFamily="18" charset="0"/>
              </a:rPr>
              <a:t>Pursue financial </a:t>
            </a:r>
            <a:r>
              <a:rPr lang="en-US" sz="2800" b="1" dirty="0">
                <a:solidFill>
                  <a:srgbClr val="2D3956"/>
                </a:solidFill>
                <a:latin typeface="Times New Roman" panose="02020603050405020304" pitchFamily="18" charset="0"/>
                <a:cs typeface="Times New Roman" panose="02020603050405020304" pitchFamily="18" charset="0"/>
              </a:rPr>
              <a:t>rewards: </a:t>
            </a:r>
            <a:r>
              <a:rPr lang="en-US" sz="2800" dirty="0">
                <a:solidFill>
                  <a:srgbClr val="2D3956"/>
                </a:solidFill>
                <a:latin typeface="Times New Roman" panose="02020603050405020304" pitchFamily="18" charset="0"/>
                <a:cs typeface="Times New Roman" panose="02020603050405020304" pitchFamily="18" charset="0"/>
              </a:rPr>
              <a:t>Making a profit and increasing the value of a company is a solidifying goal that people can rally around. But money is rarely the primary motivation behind the launch of an entrepreneurial firm. Some entrepreneurs even report that the financial rewards associated with entrepreneurship can be bittersweet if they are accompanied by losing control of their </a:t>
            </a:r>
            <a:r>
              <a:rPr lang="en-US" sz="2800" dirty="0" smtClean="0">
                <a:solidFill>
                  <a:srgbClr val="2D3956"/>
                </a:solidFill>
                <a:latin typeface="Times New Roman" panose="02020603050405020304" pitchFamily="18" charset="0"/>
                <a:cs typeface="Times New Roman" panose="02020603050405020304" pitchFamily="18" charset="0"/>
              </a:rPr>
              <a:t>firm.</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98670188"/>
      </p:ext>
    </p:extLst>
  </p:cSld>
  <p:clrMapOvr>
    <a:masterClrMapping/>
  </p:clrMapOvr>
  <mc:AlternateContent xmlns:mc="http://schemas.openxmlformats.org/markup-compatibility/2006" xmlns:p14="http://schemas.microsoft.com/office/powerpoint/2010/main">
    <mc:Choice Requires="p14">
      <p:transition p14:dur="10" advTm="32121"/>
    </mc:Choice>
    <mc:Fallback xmlns="">
      <p:transition advTm="32121"/>
    </mc:Fallback>
  </mc:AlternateContent>
  <p:timing>
    <p:tnLst>
      <p:par>
        <p:cTn id="1" dur="indefinite" restart="never" nodeType="tmRoot"/>
      </p:par>
    </p:tnLst>
  </p:timing>
  <p:extLst mod="1">
    <p:ext uri="{E180D4A7-C9FB-4DFB-919C-405C955672EB}">
      <p14:showEvtLst xmlns:p14="http://schemas.microsoft.com/office/powerpoint/2010/main">
        <p14:playEvt time="15" objId="4"/>
        <p14:playEvt time="32036"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669236"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Characteristics of Successful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4054959" cy="3416320"/>
          </a:xfrm>
          <a:prstGeom prst="rect">
            <a:avLst/>
          </a:prstGeom>
          <a:noFill/>
        </p:spPr>
        <p:txBody>
          <a:bodyPr wrap="square" rtlCol="0">
            <a:spAutoFit/>
          </a:bodyPr>
          <a:lstStyle/>
          <a:p>
            <a:pPr marL="342900" indent="-342900" algn="just">
              <a:buFont typeface="+mj-lt"/>
              <a:buAutoNum type="arabicPeriod"/>
            </a:pPr>
            <a:r>
              <a:rPr lang="en-US" sz="2400" b="1" dirty="0" smtClean="0">
                <a:solidFill>
                  <a:srgbClr val="2D3956"/>
                </a:solidFill>
                <a:latin typeface="Times New Roman" panose="02020603050405020304" pitchFamily="18" charset="0"/>
                <a:cs typeface="Times New Roman" panose="02020603050405020304" pitchFamily="18" charset="0"/>
              </a:rPr>
              <a:t>Passion for </a:t>
            </a:r>
            <a:r>
              <a:rPr lang="en-US" sz="2400" b="1" dirty="0">
                <a:solidFill>
                  <a:srgbClr val="2D3956"/>
                </a:solidFill>
                <a:latin typeface="Times New Roman" panose="02020603050405020304" pitchFamily="18" charset="0"/>
                <a:cs typeface="Times New Roman" panose="02020603050405020304" pitchFamily="18" charset="0"/>
              </a:rPr>
              <a:t>the business:</a:t>
            </a:r>
            <a:r>
              <a:rPr lang="en-US" sz="2400" dirty="0">
                <a:solidFill>
                  <a:srgbClr val="2D3956"/>
                </a:solidFill>
                <a:latin typeface="Times New Roman" panose="02020603050405020304" pitchFamily="18" charset="0"/>
                <a:cs typeface="Times New Roman" panose="02020603050405020304" pitchFamily="18" charset="0"/>
              </a:rPr>
              <a:t> it’s the passion for an idea that gets a business going and keeps it going when times are tough. </a:t>
            </a:r>
            <a:r>
              <a:rPr lang="en-US" sz="2400" dirty="0" smtClean="0">
                <a:solidFill>
                  <a:srgbClr val="2D3956"/>
                </a:solidFill>
                <a:latin typeface="Times New Roman" panose="02020603050405020304" pitchFamily="18" charset="0"/>
                <a:cs typeface="Times New Roman" panose="02020603050405020304" pitchFamily="18" charset="0"/>
              </a:rPr>
              <a:t>Making </a:t>
            </a:r>
            <a:r>
              <a:rPr lang="en-US" sz="2400" dirty="0">
                <a:solidFill>
                  <a:srgbClr val="2D3956"/>
                </a:solidFill>
                <a:latin typeface="Times New Roman" panose="02020603050405020304" pitchFamily="18" charset="0"/>
                <a:cs typeface="Times New Roman" panose="02020603050405020304" pitchFamily="18" charset="0"/>
              </a:rPr>
              <a:t>a difference in </a:t>
            </a:r>
            <a:r>
              <a:rPr lang="en-US" sz="2400" dirty="0" smtClean="0">
                <a:solidFill>
                  <a:srgbClr val="2D3956"/>
                </a:solidFill>
                <a:latin typeface="Times New Roman" panose="02020603050405020304" pitchFamily="18" charset="0"/>
                <a:cs typeface="Times New Roman" panose="02020603050405020304" pitchFamily="18" charset="0"/>
              </a:rPr>
              <a:t>  people’s </a:t>
            </a:r>
            <a:r>
              <a:rPr lang="en-US" sz="2400" dirty="0">
                <a:solidFill>
                  <a:srgbClr val="2D3956"/>
                </a:solidFill>
                <a:latin typeface="Times New Roman" panose="02020603050405020304" pitchFamily="18" charset="0"/>
                <a:cs typeface="Times New Roman" panose="02020603050405020304" pitchFamily="18" charset="0"/>
              </a:rPr>
              <a:t>lives is the primary motivator behind many social </a:t>
            </a:r>
            <a:r>
              <a:rPr lang="en-US" sz="2400" dirty="0" smtClean="0">
                <a:solidFill>
                  <a:srgbClr val="2D3956"/>
                </a:solidFill>
                <a:latin typeface="Times New Roman" panose="02020603050405020304" pitchFamily="18" charset="0"/>
                <a:cs typeface="Times New Roman" panose="02020603050405020304" pitchFamily="18" charset="0"/>
              </a:rPr>
              <a:t>enterprises.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 r="-1104" b="41695"/>
          <a:stretch/>
        </p:blipFill>
        <p:spPr>
          <a:xfrm>
            <a:off x="5067943" y="1801941"/>
            <a:ext cx="5248544" cy="3998563"/>
          </a:xfrm>
          <a:prstGeom prst="rect">
            <a:avLst/>
          </a:prstGeom>
        </p:spPr>
      </p:pic>
    </p:spTree>
    <p:extLst>
      <p:ext uri="{BB962C8B-B14F-4D97-AF65-F5344CB8AC3E}">
        <p14:creationId xmlns:p14="http://schemas.microsoft.com/office/powerpoint/2010/main" val="1681942099"/>
      </p:ext>
    </p:extLst>
  </p:cSld>
  <p:clrMapOvr>
    <a:masterClrMapping/>
  </p:clrMapOvr>
  <mc:AlternateContent xmlns:mc="http://schemas.openxmlformats.org/markup-compatibility/2006" xmlns:p14="http://schemas.microsoft.com/office/powerpoint/2010/main">
    <mc:Choice Requires="p14">
      <p:transition p14:dur="10" advTm="259599"/>
    </mc:Choice>
    <mc:Fallback xmlns="">
      <p:transition advTm="259599"/>
    </mc:Fallback>
  </mc:AlternateContent>
  <p:timing>
    <p:tnLst>
      <p:par>
        <p:cTn id="1" dur="indefinite" restart="never" nodeType="tmRoot"/>
      </p:par>
    </p:tnLst>
  </p:timing>
  <p:extLst mod="1">
    <p:ext uri="{E180D4A7-C9FB-4DFB-919C-405C955672EB}">
      <p14:showEvtLst xmlns:p14="http://schemas.microsoft.com/office/powerpoint/2010/main">
        <p14:playEvt time="35" objId="7"/>
        <p14:playEvt time="259478" objId="7"/>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513150" y="1019069"/>
            <a:ext cx="7669236"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Characteristics of Successful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58079" r="-3790"/>
          <a:stretch/>
        </p:blipFill>
        <p:spPr>
          <a:xfrm>
            <a:off x="3149485" y="2101396"/>
            <a:ext cx="6347603" cy="3386944"/>
          </a:xfrm>
          <a:prstGeom prst="rect">
            <a:avLst/>
          </a:prstGeom>
        </p:spPr>
      </p:pic>
    </p:spTree>
    <p:extLst>
      <p:ext uri="{BB962C8B-B14F-4D97-AF65-F5344CB8AC3E}">
        <p14:creationId xmlns:p14="http://schemas.microsoft.com/office/powerpoint/2010/main" val="1073612432"/>
      </p:ext>
    </p:extLst>
  </p:cSld>
  <p:clrMapOvr>
    <a:masterClrMapping/>
  </p:clrMapOvr>
  <mc:AlternateContent xmlns:mc="http://schemas.openxmlformats.org/markup-compatibility/2006" xmlns:p14="http://schemas.microsoft.com/office/powerpoint/2010/main">
    <mc:Choice Requires="p14">
      <p:transition p14:dur="10" advTm="121292"/>
    </mc:Choice>
    <mc:Fallback xmlns="">
      <p:transition advTm="121292"/>
    </mc:Fallback>
  </mc:AlternateContent>
  <p:timing>
    <p:tnLst>
      <p:par>
        <p:cTn id="1" dur="indefinite" restart="never" nodeType="tmRoot"/>
      </p:par>
    </p:tnLst>
  </p:timing>
  <p:extLst mod="1">
    <p:ext uri="{E180D4A7-C9FB-4DFB-919C-405C955672EB}">
      <p14:showEvtLst xmlns:p14="http://schemas.microsoft.com/office/powerpoint/2010/main">
        <p14:playEvt time="24" objId="3"/>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28372"/>
            <a:ext cx="10541000" cy="3785652"/>
          </a:xfrm>
          <a:prstGeom prst="rect">
            <a:avLst/>
          </a:prstGeom>
          <a:noFill/>
        </p:spPr>
        <p:txBody>
          <a:bodyPr wrap="square" rtlCol="0">
            <a:spAutoFit/>
          </a:bodyPr>
          <a:lstStyle/>
          <a:p>
            <a:pPr marL="342900" indent="-342900" algn="just">
              <a:buFont typeface="+mj-lt"/>
              <a:buAutoNum type="arabicPeriod" startAt="2"/>
            </a:pPr>
            <a:r>
              <a:rPr lang="en-US" sz="2400" b="1" dirty="0" smtClean="0">
                <a:solidFill>
                  <a:srgbClr val="2D3956"/>
                </a:solidFill>
                <a:latin typeface="Times New Roman" panose="02020603050405020304" pitchFamily="18" charset="0"/>
                <a:cs typeface="Times New Roman" panose="02020603050405020304" pitchFamily="18" charset="0"/>
              </a:rPr>
              <a:t>Product/Customer Focus</a:t>
            </a:r>
            <a:r>
              <a:rPr lang="en-US" sz="2400" b="1" smtClean="0">
                <a:solidFill>
                  <a:srgbClr val="2D3956"/>
                </a:solidFill>
                <a:latin typeface="Times New Roman" panose="02020603050405020304" pitchFamily="18" charset="0"/>
                <a:cs typeface="Times New Roman" panose="02020603050405020304" pitchFamily="18" charset="0"/>
              </a:rPr>
              <a:t>: </a:t>
            </a:r>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dirty="0">
                <a:solidFill>
                  <a:srgbClr val="2D3956"/>
                </a:solidFill>
                <a:latin typeface="Times New Roman" panose="02020603050405020304" pitchFamily="18" charset="0"/>
                <a:cs typeface="Times New Roman" panose="02020603050405020304" pitchFamily="18" charset="0"/>
              </a:rPr>
              <a:t>“</a:t>
            </a:r>
            <a:r>
              <a:rPr lang="en-US" sz="2400" i="1" dirty="0">
                <a:solidFill>
                  <a:srgbClr val="2D3956"/>
                </a:solidFill>
                <a:latin typeface="Times New Roman" panose="02020603050405020304" pitchFamily="18" charset="0"/>
                <a:cs typeface="Times New Roman" panose="02020603050405020304" pitchFamily="18" charset="0"/>
              </a:rPr>
              <a:t>The computer is the most remarkable tool we’ve ever built . . . but the most important thing is to get them in the hands of as many people as possible</a:t>
            </a:r>
            <a:r>
              <a:rPr lang="en-US" sz="2400" i="1" dirty="0" smtClean="0">
                <a:solidFill>
                  <a:srgbClr val="2D3956"/>
                </a:solidFill>
                <a:latin typeface="Times New Roman" panose="02020603050405020304" pitchFamily="18" charset="0"/>
                <a:cs typeface="Times New Roman" panose="02020603050405020304" pitchFamily="18" charset="0"/>
              </a:rPr>
              <a:t>.” </a:t>
            </a:r>
            <a:r>
              <a:rPr lang="en-US" sz="2400" dirty="0" smtClean="0">
                <a:solidFill>
                  <a:srgbClr val="2D3956"/>
                </a:solidFill>
                <a:latin typeface="Times New Roman" panose="02020603050405020304" pitchFamily="18" charset="0"/>
                <a:cs typeface="Times New Roman" panose="02020603050405020304" pitchFamily="18" charset="0"/>
              </a:rPr>
              <a:t>Steve Jobs</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400" dirty="0">
                <a:solidFill>
                  <a:srgbClr val="2D3956"/>
                </a:solidFill>
                <a:latin typeface="Times New Roman" panose="02020603050405020304" pitchFamily="18" charset="0"/>
                <a:cs typeface="Times New Roman" panose="02020603050405020304" pitchFamily="18" charset="0"/>
              </a:rPr>
              <a:t>This sentiment underscores an understanding of the two most important elements in any business—products and customers. </a:t>
            </a:r>
            <a:endParaRPr lang="en-US" sz="2400" dirty="0" smtClean="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400" dirty="0">
                <a:solidFill>
                  <a:srgbClr val="2D3956"/>
                </a:solidFill>
                <a:latin typeface="Times New Roman" panose="02020603050405020304" pitchFamily="18" charset="0"/>
                <a:cs typeface="Times New Roman" panose="02020603050405020304" pitchFamily="18" charset="0"/>
              </a:rPr>
              <a:t>While it’s important to think about management, marketing, finance, and the like, none of those functions makes any difference if a firm does not have good products with the capability to satisfy customers.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513150" y="1019069"/>
            <a:ext cx="7669236"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Characteristics of Successful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6542530"/>
      </p:ext>
    </p:extLst>
  </p:cSld>
  <p:clrMapOvr>
    <a:masterClrMapping/>
  </p:clrMapOvr>
  <mc:AlternateContent xmlns:mc="http://schemas.openxmlformats.org/markup-compatibility/2006" xmlns:p14="http://schemas.microsoft.com/office/powerpoint/2010/main">
    <mc:Choice Requires="p14">
      <p:transition p14:dur="10" advTm="96518"/>
    </mc:Choice>
    <mc:Fallback xmlns="">
      <p:transition advTm="96518"/>
    </mc:Fallback>
  </mc:AlternateContent>
  <p:timing>
    <p:tnLst>
      <p:par>
        <p:cTn id="1" dur="indefinite" restart="never" nodeType="tmRoot"/>
      </p:par>
    </p:tnLst>
  </p:timing>
  <p:extLst mod="1">
    <p:ext uri="{E180D4A7-C9FB-4DFB-919C-405C955672EB}">
      <p14:showEvtLst xmlns:p14="http://schemas.microsoft.com/office/powerpoint/2010/main">
        <p14:playEvt time="24" objId="4"/>
        <p14:playEvt time="96447"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283358"/>
            <a:ext cx="10541000" cy="3785652"/>
          </a:xfrm>
          <a:prstGeom prst="rect">
            <a:avLst/>
          </a:prstGeom>
          <a:noFill/>
        </p:spPr>
        <p:txBody>
          <a:bodyPr wrap="square" rtlCol="0">
            <a:spAutoFit/>
          </a:bodyPr>
          <a:lstStyle/>
          <a:p>
            <a:pPr marL="342900" indent="-342900" algn="just">
              <a:buFont typeface="+mj-lt"/>
              <a:buAutoNum type="arabicPeriod" startAt="3"/>
            </a:pPr>
            <a:r>
              <a:rPr lang="en-US" sz="2400" b="1" dirty="0" smtClean="0">
                <a:solidFill>
                  <a:srgbClr val="2D3956"/>
                </a:solidFill>
                <a:latin typeface="Times New Roman" panose="02020603050405020304" pitchFamily="18" charset="0"/>
                <a:cs typeface="Times New Roman" panose="02020603050405020304" pitchFamily="18" charset="0"/>
              </a:rPr>
              <a:t>Tenacity despite failure:</a:t>
            </a:r>
          </a:p>
          <a:p>
            <a:pPr marL="342900" indent="-342900" algn="just">
              <a:buFont typeface="Arial" charset="0"/>
              <a:buChar char="•"/>
            </a:pPr>
            <a:r>
              <a:rPr lang="en-US" sz="2400" dirty="0">
                <a:solidFill>
                  <a:srgbClr val="2D3956"/>
                </a:solidFill>
                <a:latin typeface="Times New Roman" panose="02020603050405020304" pitchFamily="18" charset="0"/>
                <a:cs typeface="Times New Roman" panose="02020603050405020304" pitchFamily="18" charset="0"/>
              </a:rPr>
              <a:t>Because entrepreneurs are typically trying something new, the possibility of failure </a:t>
            </a:r>
            <a:r>
              <a:rPr lang="en-US" sz="2400" dirty="0" smtClean="0">
                <a:solidFill>
                  <a:srgbClr val="2D3956"/>
                </a:solidFill>
                <a:latin typeface="Times New Roman" panose="02020603050405020304" pitchFamily="18" charset="0"/>
                <a:cs typeface="Times New Roman" panose="02020603050405020304" pitchFamily="18" charset="0"/>
              </a:rPr>
              <a:t>exists.</a:t>
            </a:r>
          </a:p>
          <a:p>
            <a:pPr marL="342900" indent="-342900" algn="just">
              <a:buFont typeface="Arial" charset="0"/>
              <a:buChar char="•"/>
            </a:pPr>
            <a:r>
              <a:rPr lang="en-US" sz="2400" dirty="0" smtClean="0">
                <a:solidFill>
                  <a:srgbClr val="2D3956"/>
                </a:solidFill>
                <a:latin typeface="Times New Roman" panose="02020603050405020304" pitchFamily="18" charset="0"/>
                <a:cs typeface="Times New Roman" panose="02020603050405020304" pitchFamily="18" charset="0"/>
              </a:rPr>
              <a:t>Developing </a:t>
            </a:r>
            <a:r>
              <a:rPr lang="en-US" sz="2400" dirty="0">
                <a:solidFill>
                  <a:srgbClr val="2D3956"/>
                </a:solidFill>
                <a:latin typeface="Times New Roman" panose="02020603050405020304" pitchFamily="18" charset="0"/>
                <a:cs typeface="Times New Roman" panose="02020603050405020304" pitchFamily="18" charset="0"/>
              </a:rPr>
              <a:t>a new business idea may require a certain degree of experimentation before success is attained. Setbacks and failures inevitably occur during this process. </a:t>
            </a:r>
            <a:endParaRPr lang="en-US" sz="2400" dirty="0" smtClean="0">
              <a:solidFill>
                <a:srgbClr val="2D3956"/>
              </a:solidFill>
              <a:latin typeface="Times New Roman" panose="02020603050405020304" pitchFamily="18" charset="0"/>
              <a:cs typeface="Times New Roman" panose="02020603050405020304" pitchFamily="18" charset="0"/>
            </a:endParaRPr>
          </a:p>
          <a:p>
            <a:pPr marL="800100" lvl="1" indent="-342900" algn="just">
              <a:buFont typeface="Arial" charset="0"/>
              <a:buChar char="•"/>
            </a:pPr>
            <a:r>
              <a:rPr lang="en-US" sz="2400" dirty="0" smtClean="0">
                <a:solidFill>
                  <a:srgbClr val="2D3956"/>
                </a:solidFill>
                <a:latin typeface="Times New Roman" panose="02020603050405020304" pitchFamily="18" charset="0"/>
                <a:cs typeface="Times New Roman" panose="02020603050405020304" pitchFamily="18" charset="0"/>
              </a:rPr>
              <a:t>Tenacity is an </a:t>
            </a:r>
            <a:r>
              <a:rPr lang="en-US" sz="2400" dirty="0">
                <a:solidFill>
                  <a:srgbClr val="2D3956"/>
                </a:solidFill>
                <a:latin typeface="Times New Roman" panose="02020603050405020304" pitchFamily="18" charset="0"/>
                <a:cs typeface="Times New Roman" panose="02020603050405020304" pitchFamily="18" charset="0"/>
              </a:rPr>
              <a:t>entrepreneur’s </a:t>
            </a:r>
            <a:r>
              <a:rPr lang="en-US" sz="2400" dirty="0" smtClean="0">
                <a:solidFill>
                  <a:srgbClr val="2D3956"/>
                </a:solidFill>
                <a:latin typeface="Times New Roman" panose="02020603050405020304" pitchFamily="18" charset="0"/>
                <a:cs typeface="Times New Roman" panose="02020603050405020304" pitchFamily="18" charset="0"/>
              </a:rPr>
              <a:t>ability </a:t>
            </a:r>
            <a:r>
              <a:rPr lang="en-US" sz="2400" dirty="0">
                <a:solidFill>
                  <a:srgbClr val="2D3956"/>
                </a:solidFill>
                <a:latin typeface="Times New Roman" panose="02020603050405020304" pitchFamily="18" charset="0"/>
                <a:cs typeface="Times New Roman" panose="02020603050405020304" pitchFamily="18" charset="0"/>
              </a:rPr>
              <a:t>to persevere through setbacks and failures</a:t>
            </a:r>
            <a:r>
              <a:rPr lang="en-US" sz="2400" dirty="0" smtClean="0">
                <a:solidFill>
                  <a:srgbClr val="2D3956"/>
                </a:solidFill>
                <a:latin typeface="Times New Roman" panose="02020603050405020304" pitchFamily="18" charset="0"/>
                <a:cs typeface="Times New Roman" panose="02020603050405020304" pitchFamily="18" charset="0"/>
              </a:rPr>
              <a:t>.</a:t>
            </a:r>
          </a:p>
          <a:p>
            <a:pPr marL="800100" lvl="1" indent="-342900" algn="just">
              <a:buFont typeface="Arial" charset="0"/>
              <a:buChar char="•"/>
            </a:pPr>
            <a:r>
              <a:rPr lang="en-US" sz="2400" dirty="0">
                <a:solidFill>
                  <a:srgbClr val="2D3956"/>
                </a:solidFill>
                <a:latin typeface="Times New Roman" panose="02020603050405020304" pitchFamily="18" charset="0"/>
                <a:cs typeface="Times New Roman" panose="02020603050405020304" pitchFamily="18" charset="0"/>
              </a:rPr>
              <a:t>It’s also important that entrepreneurs have sufficient tenacity to overcome personal obstacles along with professional ones.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513150" y="1019069"/>
            <a:ext cx="7669236"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Characteristics of Successful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9232780"/>
      </p:ext>
    </p:extLst>
  </p:cSld>
  <p:clrMapOvr>
    <a:masterClrMapping/>
  </p:clrMapOvr>
  <mc:AlternateContent xmlns:mc="http://schemas.openxmlformats.org/markup-compatibility/2006" xmlns:p14="http://schemas.microsoft.com/office/powerpoint/2010/main">
    <mc:Choice Requires="p14">
      <p:transition p14:dur="10" advTm="130677"/>
    </mc:Choice>
    <mc:Fallback xmlns="">
      <p:transition advTm="130677"/>
    </mc:Fallback>
  </mc:AlternateContent>
  <p:timing>
    <p:tnLst>
      <p:par>
        <p:cTn id="1" dur="indefinite" restart="never" nodeType="tmRoot"/>
      </p:par>
    </p:tnLst>
  </p:timing>
  <p:extLst mod="1">
    <p:ext uri="{E180D4A7-C9FB-4DFB-919C-405C955672EB}">
      <p14:showEvtLst xmlns:p14="http://schemas.microsoft.com/office/powerpoint/2010/main">
        <p14:playEvt time="32"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219786"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Characteristics of Successful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539430"/>
          </a:xfrm>
          <a:prstGeom prst="rect">
            <a:avLst/>
          </a:prstGeom>
          <a:noFill/>
        </p:spPr>
        <p:txBody>
          <a:bodyPr wrap="square" rtlCol="0">
            <a:spAutoFit/>
          </a:bodyPr>
          <a:lstStyle/>
          <a:p>
            <a:pPr marL="342900" indent="-342900" algn="just">
              <a:buFont typeface="+mj-lt"/>
              <a:buAutoNum type="arabicPeriod" startAt="4"/>
            </a:pPr>
            <a:r>
              <a:rPr lang="en-US" sz="2800" b="1" dirty="0" smtClean="0">
                <a:solidFill>
                  <a:srgbClr val="2D3956"/>
                </a:solidFill>
                <a:latin typeface="Times New Roman" panose="02020603050405020304" pitchFamily="18" charset="0"/>
                <a:cs typeface="Times New Roman" panose="02020603050405020304" pitchFamily="18" charset="0"/>
              </a:rPr>
              <a:t>Execution Intelligence:</a:t>
            </a:r>
          </a:p>
          <a:p>
            <a:pPr marL="342900" indent="-3429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ability to fashion a solid idea into a viable business is a key characteristic of successful entrepreneurs. Commonly, this ability is thought of as execution </a:t>
            </a:r>
            <a:r>
              <a:rPr lang="en-US" sz="2800" dirty="0" smtClean="0">
                <a:solidFill>
                  <a:srgbClr val="2D3956"/>
                </a:solidFill>
                <a:latin typeface="Times New Roman" panose="02020603050405020304" pitchFamily="18" charset="0"/>
                <a:cs typeface="Times New Roman" panose="02020603050405020304" pitchFamily="18" charset="0"/>
              </a:rPr>
              <a:t>intelligence.</a:t>
            </a:r>
          </a:p>
          <a:p>
            <a:pPr marL="342900" indent="-3429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The ability to effectively execute a business idea means developing a business model, putting together a new venture team, raising money, establishing partnerships, managing finances, leading and motivating employees, and so on.</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75504787"/>
      </p:ext>
    </p:extLst>
  </p:cSld>
  <p:clrMapOvr>
    <a:masterClrMapping/>
  </p:clrMapOvr>
  <mc:AlternateContent xmlns:mc="http://schemas.openxmlformats.org/markup-compatibility/2006" xmlns:p14="http://schemas.microsoft.com/office/powerpoint/2010/main">
    <mc:Choice Requires="p14">
      <p:transition p14:dur="10" advTm="90829"/>
    </mc:Choice>
    <mc:Fallback xmlns="">
      <p:transition advTm="90829"/>
    </mc:Fallback>
  </mc:AlternateContent>
  <p:timing>
    <p:tnLst>
      <p:par>
        <p:cTn id="1" dur="indefinite" restart="never" nodeType="tmRoot"/>
      </p:par>
    </p:tnLst>
  </p:timing>
  <p:extLst mod="1">
    <p:ext uri="{E180D4A7-C9FB-4DFB-919C-405C955672EB}">
      <p14:showEvtLst xmlns:p14="http://schemas.microsoft.com/office/powerpoint/2010/main">
        <p14:playEvt time="103"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61535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Common Myths About Entrepreneurs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539430"/>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Myth 1: Entrepreneurs Are Born, Not </a:t>
            </a:r>
            <a:r>
              <a:rPr lang="en-US" sz="2800" b="1" dirty="0" smtClean="0">
                <a:solidFill>
                  <a:srgbClr val="2D3956"/>
                </a:solidFill>
                <a:latin typeface="Times New Roman" panose="02020603050405020304" pitchFamily="18" charset="0"/>
                <a:cs typeface="Times New Roman" panose="02020603050405020304" pitchFamily="18" charset="0"/>
              </a:rPr>
              <a:t>Made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Entrepreneurs </a:t>
            </a:r>
            <a:r>
              <a:rPr lang="en-US" sz="2800" dirty="0">
                <a:solidFill>
                  <a:srgbClr val="2D3956"/>
                </a:solidFill>
                <a:latin typeface="Times New Roman" panose="02020603050405020304" pitchFamily="18" charset="0"/>
                <a:cs typeface="Times New Roman" panose="02020603050405020304" pitchFamily="18" charset="0"/>
              </a:rPr>
              <a:t>are not genetically different from other people. </a:t>
            </a:r>
            <a:endParaRPr lang="en-US" sz="2800" dirty="0" smtClean="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Everyone </a:t>
            </a:r>
            <a:r>
              <a:rPr lang="en-US" sz="2800" dirty="0">
                <a:solidFill>
                  <a:srgbClr val="2D3956"/>
                </a:solidFill>
                <a:latin typeface="Times New Roman" panose="02020603050405020304" pitchFamily="18" charset="0"/>
                <a:cs typeface="Times New Roman" panose="02020603050405020304" pitchFamily="18" charset="0"/>
              </a:rPr>
              <a:t>has the potential to become </a:t>
            </a:r>
            <a:r>
              <a:rPr lang="en-US" sz="2800" dirty="0" smtClean="0">
                <a:solidFill>
                  <a:srgbClr val="2D3956"/>
                </a:solidFill>
                <a:latin typeface="Times New Roman" panose="02020603050405020304" pitchFamily="18" charset="0"/>
                <a:cs typeface="Times New Roman" panose="02020603050405020304" pitchFamily="18" charset="0"/>
              </a:rPr>
              <a:t>an entrepreneur</a:t>
            </a:r>
            <a:r>
              <a:rPr lang="en-US" sz="2800" dirty="0">
                <a:solidFill>
                  <a:srgbClr val="2D3956"/>
                </a:solidFill>
                <a:latin typeface="Times New Roman" panose="02020603050405020304" pitchFamily="18" charset="0"/>
                <a:cs typeface="Times New Roman" panose="02020603050405020304" pitchFamily="18" charset="0"/>
              </a:rPr>
              <a:t>, yet </a:t>
            </a:r>
            <a:r>
              <a:rPr lang="en-US" sz="2800" dirty="0" smtClean="0">
                <a:solidFill>
                  <a:srgbClr val="2D3956"/>
                </a:solidFill>
                <a:latin typeface="Times New Roman" panose="02020603050405020304" pitchFamily="18" charset="0"/>
                <a:cs typeface="Times New Roman" panose="02020603050405020304" pitchFamily="18" charset="0"/>
              </a:rPr>
              <a:t>whether </a:t>
            </a:r>
            <a:r>
              <a:rPr lang="en-US" sz="2800" dirty="0">
                <a:solidFill>
                  <a:srgbClr val="2D3956"/>
                </a:solidFill>
                <a:latin typeface="Times New Roman" panose="02020603050405020304" pitchFamily="18" charset="0"/>
                <a:cs typeface="Times New Roman" panose="02020603050405020304" pitchFamily="18" charset="0"/>
              </a:rPr>
              <a:t>someone does or doesn’t is a function of environment, life experiences, and personal </a:t>
            </a:r>
            <a:r>
              <a:rPr lang="en-US" sz="2800" dirty="0" smtClean="0">
                <a:solidFill>
                  <a:srgbClr val="2D3956"/>
                </a:solidFill>
                <a:latin typeface="Times New Roman" panose="02020603050405020304" pitchFamily="18" charset="0"/>
                <a:cs typeface="Times New Roman" panose="02020603050405020304" pitchFamily="18" charset="0"/>
              </a:rPr>
              <a:t>choices.</a:t>
            </a: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T</a:t>
            </a:r>
            <a:r>
              <a:rPr lang="en-US" sz="2800" dirty="0" smtClean="0">
                <a:solidFill>
                  <a:srgbClr val="2D3956"/>
                </a:solidFill>
                <a:latin typeface="Times New Roman" panose="02020603050405020304" pitchFamily="18" charset="0"/>
                <a:cs typeface="Times New Roman" panose="02020603050405020304" pitchFamily="18" charset="0"/>
              </a:rPr>
              <a:t>here </a:t>
            </a:r>
            <a:r>
              <a:rPr lang="en-US" sz="2800" dirty="0">
                <a:solidFill>
                  <a:srgbClr val="2D3956"/>
                </a:solidFill>
                <a:latin typeface="Times New Roman" panose="02020603050405020304" pitchFamily="18" charset="0"/>
                <a:cs typeface="Times New Roman" panose="02020603050405020304" pitchFamily="18" charset="0"/>
              </a:rPr>
              <a:t>are personality traits and characteristics that </a:t>
            </a:r>
            <a:r>
              <a:rPr lang="en-US" sz="2800" dirty="0" smtClean="0">
                <a:solidFill>
                  <a:srgbClr val="2D3956"/>
                </a:solidFill>
                <a:latin typeface="Times New Roman" panose="02020603050405020304" pitchFamily="18" charset="0"/>
                <a:cs typeface="Times New Roman" panose="02020603050405020304" pitchFamily="18" charset="0"/>
              </a:rPr>
              <a:t>are </a:t>
            </a:r>
            <a:r>
              <a:rPr lang="en-US" sz="2800" dirty="0">
                <a:solidFill>
                  <a:srgbClr val="2D3956"/>
                </a:solidFill>
                <a:latin typeface="Times New Roman" panose="02020603050405020304" pitchFamily="18" charset="0"/>
                <a:cs typeface="Times New Roman" panose="02020603050405020304" pitchFamily="18" charset="0"/>
              </a:rPr>
              <a:t>commonly associated with </a:t>
            </a:r>
            <a:r>
              <a:rPr lang="en-US" sz="2800" dirty="0" smtClean="0">
                <a:solidFill>
                  <a:srgbClr val="2D3956"/>
                </a:solidFill>
                <a:latin typeface="Times New Roman" panose="02020603050405020304" pitchFamily="18" charset="0"/>
                <a:cs typeface="Times New Roman" panose="02020603050405020304" pitchFamily="18" charset="0"/>
              </a:rPr>
              <a:t>entrepreneurs and are developed over time.</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2073497"/>
      </p:ext>
    </p:extLst>
  </p:cSld>
  <p:clrMapOvr>
    <a:masterClrMapping/>
  </p:clrMapOvr>
  <mc:AlternateContent xmlns:mc="http://schemas.openxmlformats.org/markup-compatibility/2006" xmlns:p14="http://schemas.microsoft.com/office/powerpoint/2010/main">
    <mc:Choice Requires="p14">
      <p:transition p14:dur="10" advTm="135790"/>
    </mc:Choice>
    <mc:Fallback xmlns="">
      <p:transition advTm="135790"/>
    </mc:Fallback>
  </mc:AlternateContent>
  <p:timing>
    <p:tnLst>
      <p:par>
        <p:cTn id="1" dur="indefinite" restart="never" nodeType="tmRoot"/>
      </p:par>
    </p:tnLst>
  </p:timing>
  <p:extLst mod="1">
    <p:ext uri="{E180D4A7-C9FB-4DFB-919C-405C955672EB}">
      <p14:showEvtLst xmlns:p14="http://schemas.microsoft.com/office/powerpoint/2010/main">
        <p14:playEvt time="27"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103908"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Common Myths About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108543"/>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Myth 2: Entrepreneurs Are </a:t>
            </a:r>
            <a:r>
              <a:rPr lang="en-US" sz="2800" b="1" dirty="0" smtClean="0">
                <a:solidFill>
                  <a:srgbClr val="2D3956"/>
                </a:solidFill>
                <a:latin typeface="Times New Roman" panose="02020603050405020304" pitchFamily="18" charset="0"/>
                <a:cs typeface="Times New Roman" panose="02020603050405020304" pitchFamily="18" charset="0"/>
              </a:rPr>
              <a:t>Gamblers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A second myth about entrepreneurs is that they are gamblers and take big risks. The truth is, entrepreneurs are usually moderate risk </a:t>
            </a:r>
            <a:r>
              <a:rPr lang="en-US" sz="2800" dirty="0" smtClean="0">
                <a:solidFill>
                  <a:srgbClr val="2D3956"/>
                </a:solidFill>
                <a:latin typeface="Times New Roman" panose="02020603050405020304" pitchFamily="18" charset="0"/>
                <a:cs typeface="Times New Roman" panose="02020603050405020304" pitchFamily="18" charset="0"/>
              </a:rPr>
              <a:t>takers.</a:t>
            </a: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This idea </a:t>
            </a:r>
            <a:r>
              <a:rPr lang="en-US" sz="2800" dirty="0">
                <a:solidFill>
                  <a:srgbClr val="2D3956"/>
                </a:solidFill>
                <a:latin typeface="Times New Roman" panose="02020603050405020304" pitchFamily="18" charset="0"/>
                <a:cs typeface="Times New Roman" panose="02020603050405020304" pitchFamily="18" charset="0"/>
              </a:rPr>
              <a:t>has originated from the fact that entrepreneurs typically have jobs that are less structured, and so they face a more uncertain set of possibilities than managers or </a:t>
            </a:r>
            <a:r>
              <a:rPr lang="en-US" sz="2800" dirty="0" smtClean="0">
                <a:solidFill>
                  <a:srgbClr val="2D3956"/>
                </a:solidFill>
                <a:latin typeface="Times New Roman" panose="02020603050405020304" pitchFamily="18" charset="0"/>
                <a:cs typeface="Times New Roman" panose="02020603050405020304" pitchFamily="18" charset="0"/>
              </a:rPr>
              <a:t>employees</a:t>
            </a:r>
            <a:r>
              <a:rPr lang="en-US" sz="2800" dirty="0">
                <a:solidFill>
                  <a:srgbClr val="2D3956"/>
                </a:solidFill>
                <a:latin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64885816"/>
      </p:ext>
    </p:extLst>
  </p:cSld>
  <p:clrMapOvr>
    <a:masterClrMapping/>
  </p:clrMapOvr>
  <mc:AlternateContent xmlns:mc="http://schemas.openxmlformats.org/markup-compatibility/2006" xmlns:p14="http://schemas.microsoft.com/office/powerpoint/2010/main">
    <mc:Choice Requires="p14">
      <p:transition p14:dur="10" advTm="76002"/>
    </mc:Choice>
    <mc:Fallback xmlns="">
      <p:transition advTm="76002"/>
    </mc:Fallback>
  </mc:AlternateContent>
  <p:timing>
    <p:tnLst>
      <p:par>
        <p:cTn id="1" dur="indefinite" restart="never" nodeType="tmRoot"/>
      </p:par>
    </p:tnLst>
  </p:timing>
  <p:extLst mod="1">
    <p:ext uri="{E180D4A7-C9FB-4DFB-919C-405C955672EB}">
      <p14:showEvtLst xmlns:p14="http://schemas.microsoft.com/office/powerpoint/2010/main">
        <p14:playEvt time="41" objId="7"/>
        <p14:playEvt time="75990" objId="7"/>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243392" cy="523220"/>
          </a:xfrm>
          <a:prstGeom prst="rect">
            <a:avLst/>
          </a:prstGeom>
          <a:noFill/>
        </p:spPr>
        <p:txBody>
          <a:bodyPr wrap="square" rtlCol="0">
            <a:spAutoFit/>
          </a:bodyPr>
          <a:lstStyle/>
          <a:p>
            <a:r>
              <a:rPr lang="en-US" sz="2800" b="1">
                <a:solidFill>
                  <a:schemeClr val="bg1"/>
                </a:solidFill>
                <a:latin typeface="Times New Roman" panose="02020603050405020304" pitchFamily="18" charset="0"/>
                <a:cs typeface="Times New Roman" panose="02020603050405020304" pitchFamily="18" charset="0"/>
              </a:rPr>
              <a:t>Common Myths About Entrepreneurs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2677656"/>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Myth 3: Entrepreneurs Are Motivated Primarily by </a:t>
            </a:r>
            <a:r>
              <a:rPr lang="en-US" sz="2800" b="1" dirty="0" smtClean="0">
                <a:solidFill>
                  <a:srgbClr val="2D3956"/>
                </a:solidFill>
                <a:latin typeface="Times New Roman" panose="02020603050405020304" pitchFamily="18" charset="0"/>
                <a:cs typeface="Times New Roman" panose="02020603050405020304" pitchFamily="18" charset="0"/>
              </a:rPr>
              <a:t>Money</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Money </a:t>
            </a:r>
            <a:r>
              <a:rPr lang="en-US" sz="2800" dirty="0">
                <a:solidFill>
                  <a:srgbClr val="2D3956"/>
                </a:solidFill>
                <a:latin typeface="Times New Roman" panose="02020603050405020304" pitchFamily="18" charset="0"/>
                <a:cs typeface="Times New Roman" panose="02020603050405020304" pitchFamily="18" charset="0"/>
              </a:rPr>
              <a:t>is rarely the primary reason entrepreneurs start new firms and persevere</a:t>
            </a:r>
            <a:r>
              <a:rPr lang="en-US" sz="2800" dirty="0" smtClean="0">
                <a:solidFill>
                  <a:srgbClr val="2D3956"/>
                </a:solidFill>
                <a:latin typeface="Times New Roman" panose="02020603050405020304" pitchFamily="18" charset="0"/>
                <a:cs typeface="Times New Roman" panose="02020603050405020304" pitchFamily="18" charset="0"/>
              </a:rPr>
              <a:t>.</a:t>
            </a:r>
          </a:p>
          <a:p>
            <a:pPr marL="285750" indent="-285750" algn="just">
              <a:buFont typeface="Arial" charset="0"/>
              <a:buChar char="•"/>
            </a:pPr>
            <a:r>
              <a:rPr lang="en-US" sz="2800" dirty="0" smtClean="0">
                <a:solidFill>
                  <a:srgbClr val="2D3956"/>
                </a:solidFill>
                <a:latin typeface="Times New Roman" panose="02020603050405020304" pitchFamily="18" charset="0"/>
                <a:cs typeface="Times New Roman" panose="02020603050405020304" pitchFamily="18" charset="0"/>
              </a:rPr>
              <a:t>Usually, </a:t>
            </a:r>
            <a:r>
              <a:rPr lang="en-US" sz="2800" dirty="0">
                <a:solidFill>
                  <a:srgbClr val="2D3956"/>
                </a:solidFill>
                <a:latin typeface="Times New Roman" panose="02020603050405020304" pitchFamily="18" charset="0"/>
                <a:cs typeface="Times New Roman" panose="02020603050405020304" pitchFamily="18" charset="0"/>
              </a:rPr>
              <a:t>an entrepreneur’s mission </a:t>
            </a:r>
            <a:r>
              <a:rPr lang="en-US" sz="2800" dirty="0" smtClean="0">
                <a:solidFill>
                  <a:srgbClr val="2D3956"/>
                </a:solidFill>
                <a:latin typeface="Times New Roman" panose="02020603050405020304" pitchFamily="18" charset="0"/>
                <a:cs typeface="Times New Roman" panose="02020603050405020304" pitchFamily="18" charset="0"/>
              </a:rPr>
              <a:t>is not </a:t>
            </a:r>
            <a:r>
              <a:rPr lang="en-US" sz="2800" dirty="0">
                <a:solidFill>
                  <a:srgbClr val="2D3956"/>
                </a:solidFill>
                <a:latin typeface="Times New Roman" panose="02020603050405020304" pitchFamily="18" charset="0"/>
                <a:cs typeface="Times New Roman" panose="02020603050405020304" pitchFamily="18" charset="0"/>
              </a:rPr>
              <a:t>only to make money, but to change the world in the </a:t>
            </a:r>
            <a:r>
              <a:rPr lang="en-US" sz="2800" dirty="0" smtClean="0">
                <a:solidFill>
                  <a:srgbClr val="2D3956"/>
                </a:solidFill>
                <a:latin typeface="Times New Roman" panose="02020603050405020304" pitchFamily="18" charset="0"/>
                <a:cs typeface="Times New Roman" panose="02020603050405020304" pitchFamily="18" charset="0"/>
              </a:rPr>
              <a:t>process.</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74983460"/>
      </p:ext>
    </p:extLst>
  </p:cSld>
  <p:clrMapOvr>
    <a:masterClrMapping/>
  </p:clrMapOvr>
  <mc:AlternateContent xmlns:mc="http://schemas.openxmlformats.org/markup-compatibility/2006" xmlns:p14="http://schemas.microsoft.com/office/powerpoint/2010/main">
    <mc:Choice Requires="p14">
      <p:transition p14:dur="10" advTm="65051"/>
    </mc:Choice>
    <mc:Fallback xmlns="">
      <p:transition advTm="65051"/>
    </mc:Fallback>
  </mc:AlternateContent>
  <p:timing>
    <p:tnLst>
      <p:par>
        <p:cTn id="1" dur="indefinite" restart="never" nodeType="tmRoot"/>
      </p:par>
    </p:tnLst>
  </p:timing>
  <p:extLst mod="1">
    <p:ext uri="{E180D4A7-C9FB-4DFB-919C-405C955672EB}">
      <p14:showEvtLst xmlns:p14="http://schemas.microsoft.com/office/powerpoint/2010/main">
        <p14:playEvt time="53" objId="4"/>
        <p14:playEvt time="65039" objId="4"/>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49" y="1019069"/>
            <a:ext cx="6057413"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Types of Start-Up Firms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2152" y="2495308"/>
            <a:ext cx="9483130" cy="2980412"/>
          </a:xfrm>
          <a:prstGeom prst="rect">
            <a:avLst/>
          </a:prstGeom>
        </p:spPr>
      </p:pic>
    </p:spTree>
    <p:extLst>
      <p:ext uri="{BB962C8B-B14F-4D97-AF65-F5344CB8AC3E}">
        <p14:creationId xmlns:p14="http://schemas.microsoft.com/office/powerpoint/2010/main" val="1451671743"/>
      </p:ext>
    </p:extLst>
  </p:cSld>
  <p:clrMapOvr>
    <a:masterClrMapping/>
  </p:clrMapOvr>
  <mc:AlternateContent xmlns:mc="http://schemas.openxmlformats.org/markup-compatibility/2006" xmlns:p14="http://schemas.microsoft.com/office/powerpoint/2010/main">
    <mc:Choice Requires="p14">
      <p:transition p14:dur="10" advTm="125858"/>
    </mc:Choice>
    <mc:Fallback xmlns="">
      <p:transition advTm="125858"/>
    </mc:Fallback>
  </mc:AlternateContent>
  <p:timing>
    <p:tnLst>
      <p:par>
        <p:cTn id="1" dur="indefinite" restart="never" nodeType="tmRoot"/>
      </p:par>
    </p:tnLst>
  </p:timing>
  <p:extLst mod="1">
    <p:ext uri="{E180D4A7-C9FB-4DFB-919C-405C955672EB}">
      <p14:showEvtLst xmlns:p14="http://schemas.microsoft.com/office/powerpoint/2010/main">
        <p14:playEvt time="38" objId="7"/>
        <p14:playEvt time="125408" objId="7"/>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5779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Changing Demographics of Entrepreneurs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1815882"/>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Over the past 10 years, the demographic makeup of entrepreneurial firms has changed in the United States and around the world. Of the 27.9 million businesses in the United </a:t>
            </a:r>
            <a:r>
              <a:rPr lang="en-US" sz="2800" dirty="0" smtClean="0">
                <a:solidFill>
                  <a:srgbClr val="2D3956"/>
                </a:solidFill>
                <a:latin typeface="Times New Roman" panose="02020603050405020304" pitchFamily="18" charset="0"/>
                <a:cs typeface="Times New Roman" panose="02020603050405020304" pitchFamily="18" charset="0"/>
              </a:rPr>
              <a:t>States, </a:t>
            </a:r>
            <a:r>
              <a:rPr lang="en-US" sz="2800" dirty="0">
                <a:solidFill>
                  <a:srgbClr val="2D3956"/>
                </a:solidFill>
                <a:latin typeface="Times New Roman" panose="02020603050405020304" pitchFamily="18" charset="0"/>
                <a:cs typeface="Times New Roman" panose="02020603050405020304" pitchFamily="18" charset="0"/>
              </a:rPr>
              <a:t>women, minorities, and seniors own an increasingly larger number of them.</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85769620"/>
      </p:ext>
    </p:extLst>
  </p:cSld>
  <p:clrMapOvr>
    <a:masterClrMapping/>
  </p:clrMapOvr>
  <mc:AlternateContent xmlns:mc="http://schemas.openxmlformats.org/markup-compatibility/2006" xmlns:p14="http://schemas.microsoft.com/office/powerpoint/2010/main">
    <mc:Choice Requires="p14">
      <p:transition p14:dur="10" advTm="56794"/>
    </mc:Choice>
    <mc:Fallback xmlns="">
      <p:transition advTm="56794"/>
    </mc:Fallback>
  </mc:AlternateContent>
  <p:timing>
    <p:tnLst>
      <p:par>
        <p:cTn id="1" dur="indefinite" restart="never" nodeType="tmRoot"/>
      </p:par>
    </p:tnLst>
  </p:timing>
  <p:extLst mod="1">
    <p:ext uri="{E180D4A7-C9FB-4DFB-919C-405C955672EB}">
      <p14:showEvtLst xmlns:p14="http://schemas.microsoft.com/office/powerpoint/2010/main">
        <p14:playEvt time="37" objId="7"/>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5779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Changing Demographics of Entrepreneurs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108543"/>
          </a:xfrm>
          <a:prstGeom prst="rect">
            <a:avLst/>
          </a:prstGeom>
          <a:noFill/>
        </p:spPr>
        <p:txBody>
          <a:bodyPr wrap="square" rtlCol="0">
            <a:spAutoFit/>
          </a:bodyPr>
          <a:lstStyle/>
          <a:p>
            <a:pPr marL="457200" indent="-457200" algn="just">
              <a:buFont typeface="Arial" charset="0"/>
              <a:buChar char="•"/>
            </a:pPr>
            <a:r>
              <a:rPr lang="en-US" sz="2800" b="1" dirty="0" smtClean="0">
                <a:solidFill>
                  <a:srgbClr val="2D3956"/>
                </a:solidFill>
                <a:latin typeface="Times New Roman" panose="02020603050405020304" pitchFamily="18" charset="0"/>
                <a:cs typeface="Times New Roman" panose="02020603050405020304" pitchFamily="18" charset="0"/>
              </a:rPr>
              <a:t>Women Entrepreneurs: </a:t>
            </a:r>
          </a:p>
          <a:p>
            <a:pPr algn="just"/>
            <a:r>
              <a:rPr lang="en-US" sz="2800" dirty="0" smtClean="0">
                <a:solidFill>
                  <a:srgbClr val="2D3956"/>
                </a:solidFill>
                <a:latin typeface="Times New Roman" panose="02020603050405020304" pitchFamily="18" charset="0"/>
                <a:cs typeface="Times New Roman" panose="02020603050405020304" pitchFamily="18" charset="0"/>
              </a:rPr>
              <a:t>While </a:t>
            </a:r>
            <a:r>
              <a:rPr lang="en-US" sz="2800" dirty="0">
                <a:solidFill>
                  <a:srgbClr val="2D3956"/>
                </a:solidFill>
                <a:latin typeface="Times New Roman" panose="02020603050405020304" pitchFamily="18" charset="0"/>
                <a:cs typeface="Times New Roman" panose="02020603050405020304" pitchFamily="18" charset="0"/>
              </a:rPr>
              <a:t>men are still more likely to start businesses than women, the number of women-owned businesses is increasing.  </a:t>
            </a:r>
            <a:endParaRPr lang="en-US" sz="2800" dirty="0" smtClean="0">
              <a:solidFill>
                <a:srgbClr val="2D3956"/>
              </a:solidFill>
              <a:latin typeface="Times New Roman" panose="02020603050405020304" pitchFamily="18" charset="0"/>
              <a:cs typeface="Times New Roman" panose="02020603050405020304" pitchFamily="18" charset="0"/>
            </a:endParaRPr>
          </a:p>
          <a:p>
            <a:pPr algn="just"/>
            <a:r>
              <a:rPr lang="en-US" sz="2800" dirty="0" smtClean="0">
                <a:solidFill>
                  <a:srgbClr val="2D3956"/>
                </a:solidFill>
                <a:latin typeface="Times New Roman" panose="02020603050405020304" pitchFamily="18" charset="0"/>
                <a:cs typeface="Times New Roman" panose="02020603050405020304" pitchFamily="18" charset="0"/>
              </a:rPr>
              <a:t>Between </a:t>
            </a:r>
            <a:r>
              <a:rPr lang="en-US" sz="2800" dirty="0">
                <a:solidFill>
                  <a:srgbClr val="2D3956"/>
                </a:solidFill>
                <a:latin typeface="Times New Roman" panose="02020603050405020304" pitchFamily="18" charset="0"/>
                <a:cs typeface="Times New Roman" panose="02020603050405020304" pitchFamily="18" charset="0"/>
              </a:rPr>
              <a:t>2007 and 2016, the number of women-owned firms increased by 45 percent. As a result, over the past nine years, the number of women-owned businesses has grown at a rate five times faster than the national average.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58510358"/>
      </p:ext>
    </p:extLst>
  </p:cSld>
  <p:clrMapOvr>
    <a:masterClrMapping/>
  </p:clrMapOvr>
  <mc:AlternateContent xmlns:mc="http://schemas.openxmlformats.org/markup-compatibility/2006" xmlns:p14="http://schemas.microsoft.com/office/powerpoint/2010/main">
    <mc:Choice Requires="p14">
      <p:transition p14:dur="10" advTm="92842"/>
    </mc:Choice>
    <mc:Fallback xmlns="">
      <p:transition advTm="92842"/>
    </mc:Fallback>
  </mc:AlternateContent>
  <p:timing>
    <p:tnLst>
      <p:par>
        <p:cTn id="1" dur="indefinite" restart="never" nodeType="tmRoot"/>
      </p:par>
    </p:tnLst>
  </p:timing>
  <p:extLst mod="1">
    <p:ext uri="{E180D4A7-C9FB-4DFB-919C-405C955672EB}">
      <p14:showEvtLst xmlns:p14="http://schemas.microsoft.com/office/powerpoint/2010/main">
        <p14:playEvt time="24" objId="4"/>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7157792" cy="523220"/>
          </a:xfrm>
          <a:prstGeom prst="rect">
            <a:avLst/>
          </a:prstGeom>
          <a:noFill/>
        </p:spPr>
        <p:txBody>
          <a:bodyPr wrap="square" rtlCol="0">
            <a:spAutoFit/>
          </a:bodyPr>
          <a:lstStyle/>
          <a:p>
            <a:r>
              <a:rPr lang="en-US" sz="2800" b="1" dirty="0">
                <a:solidFill>
                  <a:schemeClr val="bg1"/>
                </a:solidFill>
                <a:latin typeface="Times New Roman" panose="02020603050405020304" pitchFamily="18" charset="0"/>
                <a:cs typeface="Times New Roman" panose="02020603050405020304" pitchFamily="18" charset="0"/>
              </a:rPr>
              <a:t>Changing Demographics of Entrepreneurs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143875"/>
            <a:ext cx="10541000" cy="4401205"/>
          </a:xfrm>
          <a:prstGeom prst="rect">
            <a:avLst/>
          </a:prstGeom>
          <a:noFill/>
        </p:spPr>
        <p:txBody>
          <a:bodyPr wrap="square" rtlCol="0">
            <a:spAutoFit/>
          </a:bodyPr>
          <a:lstStyle/>
          <a:p>
            <a:pPr marL="457200" indent="-457200" algn="just">
              <a:buFont typeface="Arial" charset="0"/>
              <a:buChar char="•"/>
            </a:pPr>
            <a:r>
              <a:rPr lang="en-US" sz="2800" b="1" dirty="0" smtClean="0">
                <a:solidFill>
                  <a:srgbClr val="2D3956"/>
                </a:solidFill>
                <a:latin typeface="Times New Roman" panose="02020603050405020304" pitchFamily="18" charset="0"/>
                <a:cs typeface="Times New Roman" panose="02020603050405020304" pitchFamily="18" charset="0"/>
              </a:rPr>
              <a:t>Senior Entrepreneurs:</a:t>
            </a:r>
          </a:p>
          <a:p>
            <a:pPr algn="just"/>
            <a:r>
              <a:rPr lang="en-US" sz="2800" dirty="0">
                <a:solidFill>
                  <a:srgbClr val="2D3956"/>
                </a:solidFill>
                <a:latin typeface="Times New Roman" panose="02020603050405020304" pitchFamily="18" charset="0"/>
                <a:cs typeface="Times New Roman" panose="02020603050405020304" pitchFamily="18" charset="0"/>
              </a:rPr>
              <a:t>The number of seniors starting businesses is substantial and growing. T</a:t>
            </a:r>
            <a:r>
              <a:rPr lang="en-US" sz="2800" dirty="0" smtClean="0">
                <a:solidFill>
                  <a:srgbClr val="2D3956"/>
                </a:solidFill>
                <a:latin typeface="Times New Roman" panose="02020603050405020304" pitchFamily="18" charset="0"/>
                <a:cs typeface="Times New Roman" panose="02020603050405020304" pitchFamily="18" charset="0"/>
              </a:rPr>
              <a:t>he </a:t>
            </a:r>
            <a:r>
              <a:rPr lang="en-US" sz="2800" dirty="0">
                <a:solidFill>
                  <a:srgbClr val="2D3956"/>
                </a:solidFill>
                <a:latin typeface="Times New Roman" panose="02020603050405020304" pitchFamily="18" charset="0"/>
                <a:cs typeface="Times New Roman" panose="02020603050405020304" pitchFamily="18" charset="0"/>
              </a:rPr>
              <a:t>percentage of individuals age 62 and older starting a business increased from 4.2 percent in 1988 to 5.4 percent in 2015</a:t>
            </a:r>
            <a:r>
              <a:rPr lang="en-US" sz="2800" dirty="0" smtClean="0">
                <a:solidFill>
                  <a:srgbClr val="2D3956"/>
                </a:solidFill>
                <a:latin typeface="Times New Roman" panose="02020603050405020304" pitchFamily="18" charset="0"/>
                <a:cs typeface="Times New Roman" panose="02020603050405020304" pitchFamily="18" charset="0"/>
              </a:rPr>
              <a:t>.</a:t>
            </a:r>
          </a:p>
          <a:p>
            <a:pPr algn="just"/>
            <a:r>
              <a:rPr lang="en-US" sz="2800" dirty="0">
                <a:solidFill>
                  <a:srgbClr val="2D3956"/>
                </a:solidFill>
                <a:latin typeface="Times New Roman" panose="02020603050405020304" pitchFamily="18" charset="0"/>
                <a:cs typeface="Times New Roman" panose="02020603050405020304" pitchFamily="18" charset="0"/>
              </a:rPr>
              <a:t>The increase in senior entrepreneurs is attributed to a number of factors, including corporate downsizing, an increasing desire among older workers for more personal fulfillment in their lives, and growing worries among seniors that they need to earn additional income to pay for future health care services and other expenses.</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3636892"/>
      </p:ext>
    </p:extLst>
  </p:cSld>
  <p:clrMapOvr>
    <a:masterClrMapping/>
  </p:clrMapOvr>
  <mc:AlternateContent xmlns:mc="http://schemas.openxmlformats.org/markup-compatibility/2006" xmlns:p14="http://schemas.microsoft.com/office/powerpoint/2010/main">
    <mc:Choice Requires="p14">
      <p:transition p14:dur="10" advTm="99773"/>
    </mc:Choice>
    <mc:Fallback xmlns="">
      <p:transition advTm="99773"/>
    </mc:Fallback>
  </mc:AlternateContent>
  <p:timing>
    <p:tnLst>
      <p:par>
        <p:cTn id="1" dur="indefinite" restart="never" nodeType="tmRoot"/>
      </p:par>
    </p:tnLst>
  </p:timing>
  <p:extLst mod="1">
    <p:ext uri="{E180D4A7-C9FB-4DFB-919C-405C955672EB}">
      <p14:showEvtLst xmlns:p14="http://schemas.microsoft.com/office/powerpoint/2010/main">
        <p14:playEvt time="28" objId="4"/>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243392"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The Effects of Entrepreneurship</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970318"/>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Economic Impact of Entrepreneurial </a:t>
            </a:r>
            <a:r>
              <a:rPr lang="en-US" sz="2800" b="1" dirty="0" smtClean="0">
                <a:solidFill>
                  <a:srgbClr val="2D3956"/>
                </a:solidFill>
                <a:latin typeface="Times New Roman" panose="02020603050405020304" pitchFamily="18" charset="0"/>
                <a:cs typeface="Times New Roman" panose="02020603050405020304" pitchFamily="18" charset="0"/>
              </a:rPr>
              <a:t>Firms:</a:t>
            </a:r>
          </a:p>
          <a:p>
            <a:pPr algn="just"/>
            <a:endParaRPr lang="en-US" sz="2800" b="1" dirty="0" smtClean="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charset="0"/>
              <a:buChar char="•"/>
            </a:pPr>
            <a:r>
              <a:rPr lang="en-US" sz="2800" b="1" dirty="0" smtClean="0">
                <a:solidFill>
                  <a:srgbClr val="2D3956"/>
                </a:solidFill>
                <a:latin typeface="Times New Roman" panose="02020603050405020304" pitchFamily="18" charset="0"/>
                <a:cs typeface="Times New Roman" panose="02020603050405020304" pitchFamily="18" charset="0"/>
              </a:rPr>
              <a:t>Innovation:</a:t>
            </a:r>
            <a:r>
              <a:rPr lang="en-US" sz="2800" dirty="0" smtClean="0">
                <a:solidFill>
                  <a:srgbClr val="2D3956"/>
                </a:solidFill>
                <a:latin typeface="Times New Roman" panose="02020603050405020304" pitchFamily="18" charset="0"/>
                <a:cs typeface="Times New Roman" panose="02020603050405020304" pitchFamily="18" charset="0"/>
              </a:rPr>
              <a:t> </a:t>
            </a:r>
            <a:r>
              <a:rPr lang="en-US" sz="2800" dirty="0">
                <a:solidFill>
                  <a:srgbClr val="2D3956"/>
                </a:solidFill>
                <a:latin typeface="Times New Roman" panose="02020603050405020304" pitchFamily="18" charset="0"/>
                <a:cs typeface="Times New Roman" panose="02020603050405020304" pitchFamily="18" charset="0"/>
              </a:rPr>
              <a:t>is the process of creating something new, which is central to the entrepreneurial process</a:t>
            </a:r>
            <a:r>
              <a:rPr lang="en-US" sz="2800" dirty="0" smtClean="0">
                <a:solidFill>
                  <a:srgbClr val="2D3956"/>
                </a:solidFill>
                <a:latin typeface="Times New Roman" panose="02020603050405020304" pitchFamily="18" charset="0"/>
                <a:cs typeface="Times New Roman" panose="02020603050405020304" pitchFamily="18" charset="0"/>
              </a:rPr>
              <a:t>.</a:t>
            </a:r>
          </a:p>
          <a:p>
            <a:pPr marL="914400" lvl="1" indent="-457200" algn="just">
              <a:buFont typeface="Arial" charset="0"/>
              <a:buChar char="•"/>
            </a:pPr>
            <a:r>
              <a:rPr lang="en-US" sz="2800" dirty="0">
                <a:solidFill>
                  <a:srgbClr val="2D3956"/>
                </a:solidFill>
                <a:latin typeface="Times New Roman" panose="02020603050405020304" pitchFamily="18" charset="0"/>
                <a:cs typeface="Times New Roman" panose="02020603050405020304" pitchFamily="18" charset="0"/>
              </a:rPr>
              <a:t>small innovative firms are 16 times more </a:t>
            </a:r>
            <a:r>
              <a:rPr lang="en-US" sz="2800" dirty="0" smtClean="0">
                <a:solidFill>
                  <a:srgbClr val="2D3956"/>
                </a:solidFill>
                <a:latin typeface="Times New Roman" panose="02020603050405020304" pitchFamily="18" charset="0"/>
                <a:cs typeface="Times New Roman" panose="02020603050405020304" pitchFamily="18" charset="0"/>
              </a:rPr>
              <a:t>productive.</a:t>
            </a:r>
          </a:p>
          <a:p>
            <a:pPr marL="457200" indent="-457200" algn="just">
              <a:buFont typeface="Arial" charset="0"/>
              <a:buChar char="•"/>
            </a:pPr>
            <a:r>
              <a:rPr lang="en-US" sz="2800" b="1" dirty="0">
                <a:solidFill>
                  <a:srgbClr val="2D3956"/>
                </a:solidFill>
                <a:latin typeface="Times New Roman" panose="02020603050405020304" pitchFamily="18" charset="0"/>
                <a:cs typeface="Times New Roman" panose="02020603050405020304" pitchFamily="18" charset="0"/>
              </a:rPr>
              <a:t>Job creation: </a:t>
            </a:r>
            <a:r>
              <a:rPr lang="en-US" sz="2800" dirty="0">
                <a:solidFill>
                  <a:srgbClr val="2D3956"/>
                </a:solidFill>
                <a:latin typeface="Times New Roman" panose="02020603050405020304" pitchFamily="18" charset="0"/>
                <a:cs typeface="Times New Roman" panose="02020603050405020304" pitchFamily="18" charset="0"/>
              </a:rPr>
              <a:t>small businesses create a substantial number of net new jobs in the United States.</a:t>
            </a:r>
            <a:endParaRPr lang="en-US" sz="2800" dirty="0" smtClean="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09125740"/>
      </p:ext>
    </p:extLst>
  </p:cSld>
  <p:clrMapOvr>
    <a:masterClrMapping/>
  </p:clrMapOvr>
  <mc:AlternateContent xmlns:mc="http://schemas.openxmlformats.org/markup-compatibility/2006" xmlns:p14="http://schemas.microsoft.com/office/powerpoint/2010/main">
    <mc:Choice Requires="p14">
      <p:transition p14:dur="10" advTm="122129"/>
    </mc:Choice>
    <mc:Fallback xmlns="">
      <p:transition advTm="122129"/>
    </mc:Fallback>
  </mc:AlternateContent>
  <p:timing>
    <p:tnLst>
      <p:par>
        <p:cTn id="1" dur="indefinite" restart="never" nodeType="tmRoot"/>
      </p:par>
    </p:tnLst>
  </p:timing>
  <p:extLst mod="1">
    <p:ext uri="{E180D4A7-C9FB-4DFB-919C-405C955672EB}">
      <p14:showEvtLst xmlns:p14="http://schemas.microsoft.com/office/powerpoint/2010/main">
        <p14:playEvt time="49" objId="7"/>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243392"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The Effects of Entrepreneurship</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539430"/>
          </a:xfrm>
          <a:prstGeom prst="rect">
            <a:avLst/>
          </a:prstGeom>
          <a:noFill/>
        </p:spPr>
        <p:txBody>
          <a:bodyPr wrap="square" rtlCol="0">
            <a:spAutoFit/>
          </a:bodyPr>
          <a:lstStyle/>
          <a:p>
            <a:pPr algn="just"/>
            <a:r>
              <a:rPr lang="en-US" sz="2800" b="1" dirty="0">
                <a:solidFill>
                  <a:srgbClr val="2D3956"/>
                </a:solidFill>
                <a:latin typeface="Times New Roman" panose="02020603050405020304" pitchFamily="18" charset="0"/>
                <a:cs typeface="Times New Roman" panose="02020603050405020304" pitchFamily="18" charset="0"/>
              </a:rPr>
              <a:t>Entrepreneurial Firms’ Impact on </a:t>
            </a:r>
            <a:r>
              <a:rPr lang="en-US" sz="2800" b="1" dirty="0" smtClean="0">
                <a:solidFill>
                  <a:srgbClr val="2D3956"/>
                </a:solidFill>
                <a:latin typeface="Times New Roman" panose="02020603050405020304" pitchFamily="18" charset="0"/>
                <a:cs typeface="Times New Roman" panose="02020603050405020304" pitchFamily="18" charset="0"/>
              </a:rPr>
              <a:t>Society:</a:t>
            </a:r>
          </a:p>
          <a:p>
            <a:pPr algn="just"/>
            <a:endParaRPr lang="en-US" sz="2800" b="1" dirty="0">
              <a:solidFill>
                <a:srgbClr val="2D3956"/>
              </a:solidFill>
              <a:latin typeface="Times New Roman" panose="02020603050405020304" pitchFamily="18" charset="0"/>
              <a:cs typeface="Times New Roman" panose="02020603050405020304" pitchFamily="18" charset="0"/>
            </a:endParaRPr>
          </a:p>
          <a:p>
            <a:pPr algn="just"/>
            <a:r>
              <a:rPr lang="en-US" sz="2800" dirty="0" smtClean="0">
                <a:solidFill>
                  <a:srgbClr val="2D3956"/>
                </a:solidFill>
                <a:latin typeface="Times New Roman" panose="02020603050405020304" pitchFamily="18" charset="0"/>
                <a:cs typeface="Times New Roman" panose="02020603050405020304" pitchFamily="18" charset="0"/>
              </a:rPr>
              <a:t>Think </a:t>
            </a:r>
            <a:r>
              <a:rPr lang="en-US" sz="2800" dirty="0">
                <a:solidFill>
                  <a:srgbClr val="2D3956"/>
                </a:solidFill>
                <a:latin typeface="Times New Roman" panose="02020603050405020304" pitchFamily="18" charset="0"/>
                <a:cs typeface="Times New Roman" panose="02020603050405020304" pitchFamily="18" charset="0"/>
              </a:rPr>
              <a:t>of all the new products and services that make our lives easier, enhance our productivity at work, improve our health, and entertain us</a:t>
            </a:r>
            <a:r>
              <a:rPr lang="en-US" sz="2800" dirty="0" smtClean="0">
                <a:solidFill>
                  <a:srgbClr val="2D3956"/>
                </a:solidFill>
                <a:latin typeface="Times New Roman" panose="02020603050405020304" pitchFamily="18" charset="0"/>
                <a:cs typeface="Times New Roman" panose="02020603050405020304" pitchFamily="18" charset="0"/>
              </a:rPr>
              <a:t>. </a:t>
            </a:r>
            <a:r>
              <a:rPr lang="en-US" sz="2800" dirty="0">
                <a:solidFill>
                  <a:srgbClr val="2D3956"/>
                </a:solidFill>
                <a:latin typeface="Times New Roman" panose="02020603050405020304" pitchFamily="18" charset="0"/>
                <a:cs typeface="Times New Roman" panose="02020603050405020304" pitchFamily="18" charset="0"/>
              </a:rPr>
              <a:t>For example, consider smartphones, social networks, Internet shopping, overnight package delivery, and digital photography. All these products are new to this generation, yet it’s hard to imagine our world without them.</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08778390"/>
      </p:ext>
    </p:extLst>
  </p:cSld>
  <p:clrMapOvr>
    <a:masterClrMapping/>
  </p:clrMapOvr>
  <mc:AlternateContent xmlns:mc="http://schemas.openxmlformats.org/markup-compatibility/2006" xmlns:p14="http://schemas.microsoft.com/office/powerpoint/2010/main">
    <mc:Choice Requires="p14">
      <p:transition p14:dur="10" advTm="120696"/>
    </mc:Choice>
    <mc:Fallback xmlns="">
      <p:transition advTm="120696"/>
    </mc:Fallback>
  </mc:AlternateContent>
  <p:timing>
    <p:tnLst>
      <p:par>
        <p:cTn id="1" dur="indefinite" restart="never" nodeType="tmRoot"/>
      </p:par>
    </p:tnLst>
  </p:timing>
  <p:extLst mod="1">
    <p:ext uri="{E180D4A7-C9FB-4DFB-919C-405C955672EB}">
      <p14:showEvtLst xmlns:p14="http://schemas.microsoft.com/office/powerpoint/2010/main">
        <p14:playEvt time="43" objId="7"/>
        <p14:playEvt time="120594" objId="7"/>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6243392" cy="523220"/>
          </a:xfrm>
          <a:prstGeom prst="rect">
            <a:avLst/>
          </a:prstGeom>
          <a:noFill/>
        </p:spPr>
        <p:txBody>
          <a:bodyPr wrap="squar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The Entrepreneurial Process</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541000" cy="3108543"/>
          </a:xfrm>
          <a:prstGeom prst="rect">
            <a:avLst/>
          </a:prstGeom>
          <a:noFill/>
        </p:spPr>
        <p:txBody>
          <a:bodyPr wrap="square" rtlCol="0">
            <a:spAutoFit/>
          </a:bodyPr>
          <a:lstStyle/>
          <a:p>
            <a:pPr algn="just"/>
            <a:r>
              <a:rPr lang="en-US" sz="2800" dirty="0">
                <a:solidFill>
                  <a:srgbClr val="2D3956"/>
                </a:solidFill>
                <a:latin typeface="Times New Roman" panose="02020603050405020304" pitchFamily="18" charset="0"/>
                <a:cs typeface="Times New Roman" panose="02020603050405020304" pitchFamily="18" charset="0"/>
              </a:rPr>
              <a:t>The entrepreneurial process we discuss in this book consists of four steps</a:t>
            </a:r>
            <a:r>
              <a:rPr lang="en-US" sz="2800" dirty="0" smtClean="0">
                <a:solidFill>
                  <a:srgbClr val="2D3956"/>
                </a:solidFill>
                <a:latin typeface="Times New Roman" panose="02020603050405020304" pitchFamily="18" charset="0"/>
                <a:cs typeface="Times New Roman" panose="02020603050405020304" pitchFamily="18" charset="0"/>
              </a:rPr>
              <a:t>:</a:t>
            </a:r>
          </a:p>
          <a:p>
            <a:pPr algn="just"/>
            <a:endParaRPr lang="en-US" sz="2800" dirty="0" smtClean="0">
              <a:solidFill>
                <a:srgbClr val="2D3956"/>
              </a:solidFill>
              <a:latin typeface="Times New Roman" panose="02020603050405020304" pitchFamily="18" charset="0"/>
              <a:cs typeface="Times New Roman" panose="02020603050405020304" pitchFamily="18" charset="0"/>
            </a:endParaRPr>
          </a:p>
          <a:p>
            <a:pPr algn="just"/>
            <a:r>
              <a:rPr lang="en-US" sz="2800" dirty="0" smtClean="0">
                <a:solidFill>
                  <a:srgbClr val="2D3956"/>
                </a:solidFill>
                <a:latin typeface="Times New Roman" panose="02020603050405020304" pitchFamily="18" charset="0"/>
                <a:cs typeface="Times New Roman" panose="02020603050405020304" pitchFamily="18" charset="0"/>
              </a:rPr>
              <a:t>Step 1: Decision </a:t>
            </a:r>
            <a:r>
              <a:rPr lang="en-US" sz="2800" dirty="0">
                <a:solidFill>
                  <a:srgbClr val="2D3956"/>
                </a:solidFill>
                <a:latin typeface="Times New Roman" panose="02020603050405020304" pitchFamily="18" charset="0"/>
                <a:cs typeface="Times New Roman" panose="02020603050405020304" pitchFamily="18" charset="0"/>
              </a:rPr>
              <a:t>to become an </a:t>
            </a:r>
            <a:r>
              <a:rPr lang="en-US" sz="2800" dirty="0" smtClean="0">
                <a:solidFill>
                  <a:srgbClr val="2D3956"/>
                </a:solidFill>
                <a:latin typeface="Times New Roman" panose="02020603050405020304" pitchFamily="18" charset="0"/>
                <a:cs typeface="Times New Roman" panose="02020603050405020304" pitchFamily="18" charset="0"/>
              </a:rPr>
              <a:t>entrepreneur</a:t>
            </a:r>
          </a:p>
          <a:p>
            <a:pPr algn="just"/>
            <a:r>
              <a:rPr lang="en-US" sz="2800" dirty="0" smtClean="0">
                <a:solidFill>
                  <a:srgbClr val="2D3956"/>
                </a:solidFill>
                <a:latin typeface="Times New Roman" panose="02020603050405020304" pitchFamily="18" charset="0"/>
                <a:cs typeface="Times New Roman" panose="02020603050405020304" pitchFamily="18" charset="0"/>
              </a:rPr>
              <a:t>Step 2: Developing </a:t>
            </a:r>
            <a:r>
              <a:rPr lang="en-US" sz="2800" dirty="0">
                <a:solidFill>
                  <a:srgbClr val="2D3956"/>
                </a:solidFill>
                <a:latin typeface="Times New Roman" panose="02020603050405020304" pitchFamily="18" charset="0"/>
                <a:cs typeface="Times New Roman" panose="02020603050405020304" pitchFamily="18" charset="0"/>
              </a:rPr>
              <a:t>successful business </a:t>
            </a:r>
            <a:r>
              <a:rPr lang="en-US" sz="2800" dirty="0" smtClean="0">
                <a:solidFill>
                  <a:srgbClr val="2D3956"/>
                </a:solidFill>
                <a:latin typeface="Times New Roman" panose="02020603050405020304" pitchFamily="18" charset="0"/>
                <a:cs typeface="Times New Roman" panose="02020603050405020304" pitchFamily="18" charset="0"/>
              </a:rPr>
              <a:t>ideas</a:t>
            </a:r>
          </a:p>
          <a:p>
            <a:pPr algn="just"/>
            <a:r>
              <a:rPr lang="en-US" sz="2800" dirty="0" smtClean="0">
                <a:solidFill>
                  <a:srgbClr val="2D3956"/>
                </a:solidFill>
                <a:latin typeface="Times New Roman" panose="02020603050405020304" pitchFamily="18" charset="0"/>
                <a:cs typeface="Times New Roman" panose="02020603050405020304" pitchFamily="18" charset="0"/>
              </a:rPr>
              <a:t>Step 3: Moving </a:t>
            </a:r>
            <a:r>
              <a:rPr lang="en-US" sz="2800" dirty="0">
                <a:solidFill>
                  <a:srgbClr val="2D3956"/>
                </a:solidFill>
                <a:latin typeface="Times New Roman" panose="02020603050405020304" pitchFamily="18" charset="0"/>
                <a:cs typeface="Times New Roman" panose="02020603050405020304" pitchFamily="18" charset="0"/>
              </a:rPr>
              <a:t>from an idea to an entrepreneurial </a:t>
            </a:r>
            <a:r>
              <a:rPr lang="en-US" sz="2800" dirty="0" smtClean="0">
                <a:solidFill>
                  <a:srgbClr val="2D3956"/>
                </a:solidFill>
                <a:latin typeface="Times New Roman" panose="02020603050405020304" pitchFamily="18" charset="0"/>
                <a:cs typeface="Times New Roman" panose="02020603050405020304" pitchFamily="18" charset="0"/>
              </a:rPr>
              <a:t>firm</a:t>
            </a:r>
          </a:p>
          <a:p>
            <a:pPr algn="just"/>
            <a:r>
              <a:rPr lang="en-US" sz="2800" dirty="0" smtClean="0">
                <a:solidFill>
                  <a:srgbClr val="2D3956"/>
                </a:solidFill>
                <a:latin typeface="Times New Roman" panose="02020603050405020304" pitchFamily="18" charset="0"/>
                <a:cs typeface="Times New Roman" panose="02020603050405020304" pitchFamily="18" charset="0"/>
              </a:rPr>
              <a:t>Step 4: Managing </a:t>
            </a:r>
            <a:r>
              <a:rPr lang="en-US" sz="2800" dirty="0">
                <a:solidFill>
                  <a:srgbClr val="2D3956"/>
                </a:solidFill>
                <a:latin typeface="Times New Roman" panose="02020603050405020304" pitchFamily="18" charset="0"/>
                <a:cs typeface="Times New Roman" panose="02020603050405020304" pitchFamily="18" charset="0"/>
              </a:rPr>
              <a:t>and growing an entrepreneurial firm</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61292502"/>
      </p:ext>
    </p:extLst>
  </p:cSld>
  <p:clrMapOvr>
    <a:masterClrMapping/>
  </p:clrMapOvr>
  <mc:AlternateContent xmlns:mc="http://schemas.openxmlformats.org/markup-compatibility/2006" xmlns:p14="http://schemas.microsoft.com/office/powerpoint/2010/main">
    <mc:Choice Requires="p14">
      <p:transition p14:dur="10" advTm="161076"/>
    </mc:Choice>
    <mc:Fallback xmlns="">
      <p:transition advTm="161076"/>
    </mc:Fallback>
  </mc:AlternateContent>
  <p:timing>
    <p:tnLst>
      <p:par>
        <p:cTn id="1" dur="indefinite" restart="never" nodeType="tmRoot"/>
      </p:par>
    </p:tnLst>
  </p:timing>
  <p:extLst mod="1">
    <p:ext uri="{E180D4A7-C9FB-4DFB-919C-405C955672EB}">
      <p14:showEvtLst xmlns:p14="http://schemas.microsoft.com/office/powerpoint/2010/main">
        <p14:playEvt time="55" objId="4"/>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10"/>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141"/>
    </mc:Choice>
    <mc:Fallback xmlns="">
      <p:transition spd="slow" advTm="14141"/>
    </mc:Fallback>
  </mc:AlternateContent>
  <p:timing>
    <p:tnLst>
      <p:par>
        <p:cTn id="1" dur="indefinite" restart="never" nodeType="tmRoot"/>
      </p:par>
    </p:tnLst>
  </p:timing>
  <p:extLst mod="1">
    <p:ext uri="{E180D4A7-C9FB-4DFB-919C-405C955672EB}">
      <p14:showEvtLst xmlns:p14="http://schemas.microsoft.com/office/powerpoint/2010/main">
        <p14:playEvt time="26" objId="2"/>
        <p14:playEvt time="14090" objId="2"/>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8165</TotalTime>
  <Words>1416</Words>
  <Application>Microsoft Macintosh PowerPoint</Application>
  <PresentationFormat>Widescreen</PresentationFormat>
  <Paragraphs>180</Paragraphs>
  <Slides>27</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67</cp:revision>
  <dcterms:created xsi:type="dcterms:W3CDTF">2023-04-29T09:08:23Z</dcterms:created>
  <dcterms:modified xsi:type="dcterms:W3CDTF">2023-09-21T18:01:16Z</dcterms:modified>
</cp:coreProperties>
</file>