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6"/>
  </p:notesMasterIdLst>
  <p:sldIdLst>
    <p:sldId id="480" r:id="rId3"/>
    <p:sldId id="276" r:id="rId4"/>
    <p:sldId id="723" r:id="rId5"/>
    <p:sldId id="724" r:id="rId6"/>
    <p:sldId id="726" r:id="rId7"/>
    <p:sldId id="727" r:id="rId8"/>
    <p:sldId id="728" r:id="rId9"/>
    <p:sldId id="729" r:id="rId10"/>
    <p:sldId id="730" r:id="rId11"/>
    <p:sldId id="731" r:id="rId12"/>
    <p:sldId id="732" r:id="rId13"/>
    <p:sldId id="733" r:id="rId14"/>
    <p:sldId id="734" r:id="rId15"/>
    <p:sldId id="735" r:id="rId16"/>
    <p:sldId id="736" r:id="rId17"/>
    <p:sldId id="737" r:id="rId18"/>
    <p:sldId id="738" r:id="rId19"/>
    <p:sldId id="739" r:id="rId20"/>
    <p:sldId id="740" r:id="rId21"/>
    <p:sldId id="741" r:id="rId22"/>
    <p:sldId id="742" r:id="rId23"/>
    <p:sldId id="743" r:id="rId24"/>
    <p:sldId id="744" r:id="rId25"/>
    <p:sldId id="745" r:id="rId26"/>
    <p:sldId id="746" r:id="rId27"/>
    <p:sldId id="747" r:id="rId28"/>
    <p:sldId id="748" r:id="rId29"/>
    <p:sldId id="749" r:id="rId30"/>
    <p:sldId id="750" r:id="rId31"/>
    <p:sldId id="751" r:id="rId32"/>
    <p:sldId id="752" r:id="rId33"/>
    <p:sldId id="753" r:id="rId34"/>
    <p:sldId id="754" r:id="rId35"/>
    <p:sldId id="755" r:id="rId36"/>
    <p:sldId id="756" r:id="rId37"/>
    <p:sldId id="757" r:id="rId38"/>
    <p:sldId id="758" r:id="rId39"/>
    <p:sldId id="759" r:id="rId40"/>
    <p:sldId id="760" r:id="rId41"/>
    <p:sldId id="761" r:id="rId42"/>
    <p:sldId id="762" r:id="rId43"/>
    <p:sldId id="76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23"/>
            <p14:sldId id="724"/>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6045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648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2264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6248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36650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7556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439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4448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62960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43800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481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82020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308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636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9943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9604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143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260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1312125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Main References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38B03DA-0A7D-5DC8-2131-A671E83C86AD}"/>
              </a:ext>
            </a:extLst>
          </p:cNvPr>
          <p:cNvPicPr>
            <a:picLocks noChangeAspect="1"/>
          </p:cNvPicPr>
          <p:nvPr/>
        </p:nvPicPr>
        <p:blipFill>
          <a:blip r:embed="rId3"/>
          <a:stretch>
            <a:fillRect/>
          </a:stretch>
        </p:blipFill>
        <p:spPr>
          <a:xfrm>
            <a:off x="2777306" y="1931134"/>
            <a:ext cx="6275490" cy="387913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11">
            <a:extLst>
              <a:ext uri="{FF2B5EF4-FFF2-40B4-BE49-F238E27FC236}">
                <a16:creationId xmlns:a16="http://schemas.microsoft.com/office/drawing/2014/main" id="{236AAC39-9010-C18D-A960-9008FC3DF013}"/>
              </a:ext>
            </a:extLst>
          </p:cNvPr>
          <p:cNvGraphicFramePr>
            <a:graphicFrameLocks noGrp="1"/>
          </p:cNvGraphicFramePr>
          <p:nvPr>
            <p:extLst>
              <p:ext uri="{D42A27DB-BD31-4B8C-83A1-F6EECF244321}">
                <p14:modId xmlns:p14="http://schemas.microsoft.com/office/powerpoint/2010/main" val="2451383714"/>
              </p:ext>
            </p:extLst>
          </p:nvPr>
        </p:nvGraphicFramePr>
        <p:xfrm>
          <a:off x="1612324" y="2609327"/>
          <a:ext cx="9219096" cy="3247200"/>
        </p:xfrm>
        <a:graphic>
          <a:graphicData uri="http://schemas.openxmlformats.org/drawingml/2006/table">
            <a:tbl>
              <a:tblPr firstRow="1" bandRow="1"/>
              <a:tblGrid>
                <a:gridCol w="4712165">
                  <a:extLst>
                    <a:ext uri="{9D8B030D-6E8A-4147-A177-3AD203B41FA5}">
                      <a16:colId xmlns:a16="http://schemas.microsoft.com/office/drawing/2014/main" val="20000"/>
                    </a:ext>
                  </a:extLst>
                </a:gridCol>
                <a:gridCol w="4506931">
                  <a:extLst>
                    <a:ext uri="{9D8B030D-6E8A-4147-A177-3AD203B41FA5}">
                      <a16:colId xmlns:a16="http://schemas.microsoft.com/office/drawing/2014/main" val="20001"/>
                    </a:ext>
                  </a:extLst>
                </a:gridCol>
              </a:tblGrid>
              <a:tr h="5598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Approaches to defining risk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Risk management standards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establishing the context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Types of risks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enterprise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Alternative approaches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0775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Principles and aims of risk management</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Risk assessment considerations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952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Importance of Risk Management</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Different Definitions of Risk</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Chance of Loss (Probability of Occurrence)</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Impact of Loss (Severity of Loss)</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Peril and Hazard</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Classification of Risk</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Major Personal Risks and Commercial Risks</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Burden of Risk on Society</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Techniques for Managing Risk</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Why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534BFDD-264A-ADD7-8251-BE6B2A4BC334}"/>
              </a:ext>
            </a:extLst>
          </p:cNvPr>
          <p:cNvPicPr>
            <a:picLocks noChangeAspect="1"/>
          </p:cNvPicPr>
          <p:nvPr/>
        </p:nvPicPr>
        <p:blipFill>
          <a:blip r:embed="rId3"/>
          <a:stretch>
            <a:fillRect/>
          </a:stretch>
        </p:blipFill>
        <p:spPr>
          <a:xfrm>
            <a:off x="1697293" y="2095405"/>
            <a:ext cx="8961897" cy="3743268"/>
          </a:xfrm>
          <a:prstGeom prst="rect">
            <a:avLst/>
          </a:prstGeom>
        </p:spPr>
      </p:pic>
    </p:spTree>
    <p:extLst>
      <p:ext uri="{BB962C8B-B14F-4D97-AF65-F5344CB8AC3E}">
        <p14:creationId xmlns:p14="http://schemas.microsoft.com/office/powerpoint/2010/main" val="23280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142202" y="2282541"/>
            <a:ext cx="7762875"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Risk: Uncertainty concerning the occurrence of a loss</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Exposure: Any situation or circumstance in which a loss is possible, regardless of whether a loss occurs.</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Probability that that the actual outcome will deviate from expected.</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Volatility of returns above and below average expected level.</a:t>
            </a:r>
          </a:p>
        </p:txBody>
      </p:sp>
    </p:spTree>
    <p:extLst>
      <p:ext uri="{BB962C8B-B14F-4D97-AF65-F5344CB8AC3E}">
        <p14:creationId xmlns:p14="http://schemas.microsoft.com/office/powerpoint/2010/main" val="214104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Objective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the relative variation of actual loss from expected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statistically calculated using a measure of dispersion, such as the standard deviation.</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We can quantify and measure it quantitatively and without personal biased.</a:t>
            </a:r>
          </a:p>
        </p:txBody>
      </p:sp>
    </p:spTree>
    <p:extLst>
      <p:ext uri="{BB962C8B-B14F-4D97-AF65-F5344CB8AC3E}">
        <p14:creationId xmlns:p14="http://schemas.microsoft.com/office/powerpoint/2010/main" val="428916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Subjective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uncertainty based on a person’s mental condition or state of mind</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Two persons in the same situation may have different perceptions of risk</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High subjective risk often results in conservative behavior</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Have personal biased.</a:t>
            </a:r>
          </a:p>
        </p:txBody>
      </p:sp>
    </p:spTree>
    <p:extLst>
      <p:ext uri="{BB962C8B-B14F-4D97-AF65-F5344CB8AC3E}">
        <p14:creationId xmlns:p14="http://schemas.microsoft.com/office/powerpoint/2010/main" val="49437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Chance of Loss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Chance of loss</a:t>
            </a:r>
            <a:r>
              <a:rPr kumimoji="0" lang="en-US" altLang="ar-JO"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 probability that an event will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Probability of Occurrence.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Likelihood of happening.</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quantified as a number between zero and one.</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Best way to measure it objectively is through historical actual frequency data.  </a:t>
            </a:r>
          </a:p>
        </p:txBody>
      </p:sp>
    </p:spTree>
    <p:extLst>
      <p:ext uri="{BB962C8B-B14F-4D97-AF65-F5344CB8AC3E}">
        <p14:creationId xmlns:p14="http://schemas.microsoft.com/office/powerpoint/2010/main" val="2001710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Loss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Impact of loss</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dollar value of loss that will result if the probable event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severity.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quantified through the size of loss exposure.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for car insurance companies, loss exposures are the dollar value of the insured car ($10,000, $50,000, $100,000)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a:t>
            </a:r>
          </a:p>
        </p:txBody>
      </p:sp>
    </p:spTree>
    <p:extLst>
      <p:ext uri="{BB962C8B-B14F-4D97-AF65-F5344CB8AC3E}">
        <p14:creationId xmlns:p14="http://schemas.microsoft.com/office/powerpoint/2010/main" val="167399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Peril and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 peril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the cause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 an auto accident, the collision is the peril, earth quick the damage is the peril.</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a condition that increases the chance of loss.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during winter icy roads can increase the frequency of car accident occurrence.  </a:t>
            </a:r>
          </a:p>
        </p:txBody>
      </p:sp>
    </p:spTree>
    <p:extLst>
      <p:ext uri="{BB962C8B-B14F-4D97-AF65-F5344CB8AC3E}">
        <p14:creationId xmlns:p14="http://schemas.microsoft.com/office/powerpoint/2010/main" val="244851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Physical hazards</a:t>
            </a:r>
            <a:r>
              <a:rPr kumimoji="0" lang="en-US" altLang="ar-JO"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ar-JO"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physical conditions that increase the chance of loss (icy roads, defective wiring, unstable areas)</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Moral hazard</a:t>
            </a:r>
            <a:r>
              <a:rPr kumimoji="0" lang="en-US" altLang="ar-JO"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ar-JO"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 dishonesty or character defects in an individual, that increase the chance of loss (faking accidents, inflating claim amounts) </a:t>
            </a:r>
          </a:p>
        </p:txBody>
      </p:sp>
    </p:spTree>
    <p:extLst>
      <p:ext uri="{BB962C8B-B14F-4D97-AF65-F5344CB8AC3E}">
        <p14:creationId xmlns:p14="http://schemas.microsoft.com/office/powerpoint/2010/main" val="52365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Attitudinal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(Morale Hazard) is carelessness or indifference to a loss, which increases the frequency or severity of a loss (leaving keys in an unlocked car)</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Legal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refers to characteristics of the legal system or regulatory environment that increase the chance of loss (large damage awards in liability lawsuits)</a:t>
            </a:r>
          </a:p>
        </p:txBody>
      </p:sp>
    </p:spTree>
    <p:extLst>
      <p:ext uri="{BB962C8B-B14F-4D97-AF65-F5344CB8AC3E}">
        <p14:creationId xmlns:p14="http://schemas.microsoft.com/office/powerpoint/2010/main" val="3908279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Pure and Speculative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pure risk is one in which there are only the possibilities of loss or no loss (earthquake, car accident, fire in the warehouse) which is insurable.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speculative risk is one in which both profit or loss are possible (gambling, investing in stocks)</a:t>
            </a:r>
          </a:p>
        </p:txBody>
      </p:sp>
    </p:spTree>
    <p:extLst>
      <p:ext uri="{BB962C8B-B14F-4D97-AF65-F5344CB8AC3E}">
        <p14:creationId xmlns:p14="http://schemas.microsoft.com/office/powerpoint/2010/main" val="27609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Diversifiable Risk and Undiversifiable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diversifiable risk affects only individuals or small groups, or a company alone or one sector in the economy (car theft, resign of a CEO, increase the price of raw material). It is also called nonsystematic or particular risk.</a:t>
            </a:r>
          </a:p>
        </p:txBody>
      </p:sp>
    </p:spTree>
    <p:extLst>
      <p:ext uri="{BB962C8B-B14F-4D97-AF65-F5344CB8AC3E}">
        <p14:creationId xmlns:p14="http://schemas.microsoft.com/office/powerpoint/2010/main" val="3999916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Diversifiable Risk and Undiversifiable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undiversifiable risk affects the entire economy or large numbers of persons or groups within the economy (hurricane, interest rate change by central bank, wars, pandemics like COVID19). It is also called systematic risk or fundamental risk. Government assistance may be necessary to insure </a:t>
            </a:r>
            <a:r>
              <a:rPr lang="en-US" altLang="ar-JO" sz="2000" dirty="0">
                <a:solidFill>
                  <a:srgbClr val="44546A">
                    <a:lumMod val="50000"/>
                  </a:srgbClr>
                </a:solidFill>
                <a:latin typeface="Times New Roman" panose="02020603050405020304" pitchFamily="18" charset="0"/>
                <a:cs typeface="Times New Roman" panose="02020603050405020304" pitchFamily="18" charset="0"/>
              </a:rPr>
              <a:t>u</a:t>
            </a:r>
            <a:r>
              <a:rPr kumimoji="0" lang="en-US" altLang="ar-JO" sz="2000" b="0" i="0" u="none" strike="noStrike" kern="1200" cap="none" spc="0" normalizeH="0" baseline="0" noProof="0" dirty="0" err="1">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ndiversifiable</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risks.</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00001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Enterprise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encompasses all major risks faced by a business firm, which include: pure risk, speculative risk, strategic risk, operational risk, and financial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Financial Risk refers to the uncertainty of loss because of adverse changes in commodity prices, interest rates, foreign exchange rates, and the value of money.</a:t>
            </a:r>
          </a:p>
        </p:txBody>
      </p:sp>
    </p:spTree>
    <p:extLst>
      <p:ext uri="{BB962C8B-B14F-4D97-AF65-F5344CB8AC3E}">
        <p14:creationId xmlns:p14="http://schemas.microsoft.com/office/powerpoint/2010/main" val="1185471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Enterprise Risk Management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combines into a single unified treatment program all major risks faced by the firm:</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Pure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Speculative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Strategic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Operational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Financial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000" dirty="0">
                <a:solidFill>
                  <a:srgbClr val="44546A">
                    <a:lumMod val="50000"/>
                  </a:srgbClr>
                </a:solidFill>
                <a:latin typeface="Times New Roman" panose="02020603050405020304" pitchFamily="18" charset="0"/>
                <a:cs typeface="Times New Roman" panose="02020603050405020304" pitchFamily="18" charset="0"/>
              </a:rPr>
              <a:t>Compliance Risk</a:t>
            </a: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73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Common Types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Credit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that the borrower will not be able to payback his obligation on a timely manner.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Market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that occur due to changes in market variables.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Operational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of loss resulting from inadequate or failed internal processes, people and systems or from external events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7791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C8E2E7B-34AD-E4D4-9E42-88BE52882ABA}"/>
              </a:ext>
            </a:extLst>
          </p:cNvPr>
          <p:cNvPicPr>
            <a:picLocks noChangeAspect="1"/>
          </p:cNvPicPr>
          <p:nvPr/>
        </p:nvPicPr>
        <p:blipFill>
          <a:blip r:embed="rId3"/>
          <a:stretch>
            <a:fillRect/>
          </a:stretch>
        </p:blipFill>
        <p:spPr>
          <a:xfrm>
            <a:off x="2407795" y="1944256"/>
            <a:ext cx="8694577" cy="3899731"/>
          </a:xfrm>
          <a:prstGeom prst="rect">
            <a:avLst/>
          </a:prstGeom>
        </p:spPr>
      </p:pic>
    </p:spTree>
    <p:extLst>
      <p:ext uri="{BB962C8B-B14F-4D97-AF65-F5344CB8AC3E}">
        <p14:creationId xmlns:p14="http://schemas.microsoft.com/office/powerpoint/2010/main" val="130476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a loss or reduction in income, extra expenses or depletion of financial assets: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Premature death of family head</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Insufficient income during retirement</a:t>
            </a:r>
          </a:p>
          <a:p>
            <a:pPr marL="1143000" marR="0" lvl="2" indent="-22860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Most workers are not saving enough for a comfortable retirement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5582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Poor health (catastrophic medical bills and loss of earned income)</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Involuntary unemployment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40730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Property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losses associated with the destruction or theft of property:</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Physical damage to home and personal property from fire, tornado, vandalism, or other causes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1369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direct loss is a financial loss that results from the physical damage, destruction, or theft of the property, such as fire damage to a home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69234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indirect loss results indirectly from the occurrence of a direct physical damage or theft loss, such as the additional living expenses after a fire to a home. These additional expenses would be a consequential loss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770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Liability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being held liable for bodily injury or property damage to someone else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There is no maximum upper limit with respect to the amount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lien can be placed on your income and financial assets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Defense costs can be enormous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3221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Commercial Risks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Firms face a variety of pure risks that can have serious financial consequences if a loss occurs: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Property risks, such as damage to buildings, furniture and office equipment</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Liability risks, such as suits for defective products, pollution of the environment, and sexual harassment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2712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Commercial Risks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of business income, when the firm must shut down for some time after a physical damage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Other risks to firms include crime exposures, human resource exposures, foreign loss exposures, intangible property exposures, and government exposures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250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Burden of Risk on Society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presence of risk results in three major burdens on society</a:t>
            </a: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 the absence of insurance, individuals would have to maintain large emergency funds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 risk of a liability lawsuit may discourage innovation, depriving society of certain goods and services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Risk causes worry and fear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9999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2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 are Four major methods for managing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Avoidance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Acceptance or Retention</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control or Mitigate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Transfers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33083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Avoidance: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Prevents the organization from entering into a risk-rich situation or environment. For example, when choosing a vendor for a service, the organization could choose to accept a vendor with a higher-priced bid if the lower-cost vendor does not have adequate references.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A company decided not to invest in X country due to the high political instability.</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03152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acceptance or Retention </a:t>
            </a:r>
          </a:p>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Based on the comparison of the risk to the cost of control, management could accept the risk and move forward with the risky choice.</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individual or firm retains all or part of a given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2490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Example</a:t>
            </a: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There is the risk an employees will burn themselves if the company installs new coffee makers in the break room. The benefit of employee satisfaction from new coffee makers outweighs the risk of an employee accidentally burning themselves on a hot cup of coffee, so management accepts the risk and installs the new appliance.</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520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just" defTabSz="914400" rtl="0" eaLnBrk="1" fontAlgn="base" latinLnBrk="0" hangingPunct="1">
              <a:lnSpc>
                <a:spcPct val="150000"/>
              </a:lnSpc>
              <a:spcBef>
                <a:spcPct val="20000"/>
              </a:spcBef>
              <a:spcAft>
                <a:spcPct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acceptance or Retention </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Active retention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means that an individual is consciously aware of the risk and deliberately plans to retain all or part of it</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Passive retention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means risks may be unknowingly retained because of ignorance, indifference, or laziness</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Self Insurance is a special form of planned retention by which part or all of a given loss exposure is retained by the firm</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17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Mitigating risks involves implementing action plans and controls that reduce the likelihood of the risk and/or the impact it would have if the risk were realized. </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9160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For example, if an organization allows employees to work from home, there is a risk of data leakage due to the transmission of data across the public internet. To mitigate this risk, management might implement a VPN service and have remote users access the business network through VPN only. This would reduce the likelihood of data leakage, thereby mitigating the risk.</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267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other example, when the bank impose a segregation of duties to the operations deliver and prevent one single employee form having more than one process in the transactions.</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This technique will be the most important one in the risk mitigation stage.</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8465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or </a:t>
            </a: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control</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prevention refers to activities to reduce the frequency of losses</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reduction refers to activities to reduce the severity of losses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42028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1006833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prevention refers to activities to reduce the frequency of losses</a:t>
            </a:r>
          </a:p>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speed cameral controls, strict regulations for not smoking in the gas stations, segregations of duties, applying good fundamental analysis before investments in foreign currencies.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36065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1006833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reduction refers to activities to reduce the severity of losses</a:t>
            </a:r>
          </a:p>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seat belt, placing fire extinguishers along the building, emergency exits in the buildings, concentration limit for investments in foreign currencies.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0638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9173549"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Transferring the risk means shifting the risk to another organization. The three most common means for transferring are outsourcing, warrantees and insuring.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74958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9173549"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When outsourcing, management cannot completely transfer the responsibility for controlling risk. Insuring against the risk ultimately transfers some of the financial impacts of the risk to the insurance company.</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7611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C28803-BC47-44BD-ADB3-F7DC2BE73E36}"/>
</file>

<file path=customXml/itemProps2.xml><?xml version="1.0" encoding="utf-8"?>
<ds:datastoreItem xmlns:ds="http://schemas.openxmlformats.org/officeDocument/2006/customXml" ds:itemID="{078AD712-7440-4231-AB5B-B21CBD6AB380}"/>
</file>

<file path=customXml/itemProps3.xml><?xml version="1.0" encoding="utf-8"?>
<ds:datastoreItem xmlns:ds="http://schemas.openxmlformats.org/officeDocument/2006/customXml" ds:itemID="{FFAF0F1F-091A-4520-8F87-09D73260E32A}"/>
</file>

<file path=docProps/app.xml><?xml version="1.0" encoding="utf-8"?>
<Properties xmlns="http://schemas.openxmlformats.org/officeDocument/2006/extended-properties" xmlns:vt="http://schemas.openxmlformats.org/officeDocument/2006/docPropsVTypes">
  <TotalTime>568</TotalTime>
  <Words>2003</Words>
  <Application>Microsoft Office PowerPoint</Application>
  <PresentationFormat>Widescreen</PresentationFormat>
  <Paragraphs>264</Paragraphs>
  <Slides>43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117</cp:revision>
  <dcterms:created xsi:type="dcterms:W3CDTF">2023-04-29T09:08:00Z</dcterms:created>
  <dcterms:modified xsi:type="dcterms:W3CDTF">2026-05-24T08:32:14Z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