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03" r:id="rId2"/>
    <p:sldId id="271" r:id="rId3"/>
    <p:sldId id="313" r:id="rId4"/>
    <p:sldId id="501" r:id="rId5"/>
    <p:sldId id="502" r:id="rId6"/>
    <p:sldId id="503" r:id="rId7"/>
    <p:sldId id="504" r:id="rId8"/>
    <p:sldId id="505" r:id="rId9"/>
    <p:sldId id="506" r:id="rId10"/>
    <p:sldId id="547" r:id="rId11"/>
    <p:sldId id="507" r:id="rId12"/>
    <p:sldId id="526" r:id="rId13"/>
    <p:sldId id="548" r:id="rId14"/>
    <p:sldId id="521" r:id="rId15"/>
    <p:sldId id="549" r:id="rId16"/>
    <p:sldId id="522" r:id="rId17"/>
    <p:sldId id="523" r:id="rId18"/>
    <p:sldId id="550" r:id="rId19"/>
    <p:sldId id="551" r:id="rId20"/>
    <p:sldId id="552" r:id="rId21"/>
    <p:sldId id="524" r:id="rId22"/>
    <p:sldId id="559" r:id="rId23"/>
    <p:sldId id="553" r:id="rId24"/>
    <p:sldId id="558" r:id="rId25"/>
    <p:sldId id="554" r:id="rId26"/>
    <p:sldId id="560" r:id="rId27"/>
    <p:sldId id="561" r:id="rId28"/>
    <p:sldId id="562" r:id="rId29"/>
    <p:sldId id="563" r:id="rId30"/>
    <p:sldId id="564" r:id="rId31"/>
    <p:sldId id="565" r:id="rId32"/>
    <p:sldId id="566" r:id="rId33"/>
    <p:sldId id="567" r:id="rId34"/>
    <p:sldId id="568" r:id="rId35"/>
    <p:sldId id="569" r:id="rId36"/>
    <p:sldId id="570" r:id="rId37"/>
    <p:sldId id="555" r:id="rId38"/>
    <p:sldId id="556" r:id="rId39"/>
    <p:sldId id="572" r:id="rId40"/>
    <p:sldId id="571" r:id="rId41"/>
    <p:sldId id="513" r:id="rId42"/>
    <p:sldId id="514" r:id="rId43"/>
    <p:sldId id="515" r:id="rId44"/>
    <p:sldId id="517" r:id="rId45"/>
    <p:sldId id="535" r:id="rId46"/>
    <p:sldId id="519" r:id="rId47"/>
    <p:sldId id="573" r:id="rId48"/>
    <p:sldId id="48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03"/>
            <p14:sldId id="504"/>
            <p14:sldId id="505"/>
            <p14:sldId id="506"/>
            <p14:sldId id="547"/>
            <p14:sldId id="507"/>
            <p14:sldId id="526"/>
            <p14:sldId id="548"/>
            <p14:sldId id="521"/>
            <p14:sldId id="549"/>
            <p14:sldId id="522"/>
            <p14:sldId id="523"/>
            <p14:sldId id="550"/>
            <p14:sldId id="551"/>
            <p14:sldId id="552"/>
            <p14:sldId id="524"/>
            <p14:sldId id="559"/>
            <p14:sldId id="553"/>
            <p14:sldId id="558"/>
            <p14:sldId id="554"/>
            <p14:sldId id="560"/>
            <p14:sldId id="561"/>
            <p14:sldId id="562"/>
            <p14:sldId id="563"/>
            <p14:sldId id="564"/>
            <p14:sldId id="565"/>
            <p14:sldId id="566"/>
            <p14:sldId id="567"/>
            <p14:sldId id="568"/>
            <p14:sldId id="569"/>
            <p14:sldId id="570"/>
            <p14:sldId id="555"/>
            <p14:sldId id="556"/>
            <p14:sldId id="572"/>
            <p14:sldId id="571"/>
            <p14:sldId id="513"/>
            <p14:sldId id="514"/>
            <p14:sldId id="515"/>
            <p14:sldId id="517"/>
            <p14:sldId id="535"/>
            <p14:sldId id="519"/>
            <p14:sldId id="573"/>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8" Type="http://schemas.openxmlformats.org/officeDocument/2006/relationships/hyperlink" Target="https://www.study-ar.com/%D9%85%D9%87%D8%A7%D8%B1%D8%A7%D8%AA-%D8%A7%D9%84%D8%AA%D9%88%D8%A7%D8%B5%D9%84/#%D8%A3%D9%86%D9%88%D8%A7%D8%B9_%D9%85%D9%87%D8%A7%D8%B1%D8%A7%D8%AA_%D8%A7%D9%84%D8%AA%D9%88%D8%A7%D8%B5%D9%84" TargetMode="External"/><Relationship Id="rId3" Type="http://schemas.openxmlformats.org/officeDocument/2006/relationships/hyperlink" Target="https://www.emaze.com/@AOTORZLI/%D8%A7%D9%84%D8%AA%D8%B9%D8%A7%D9%85%D9%84-%D9%85%D8%B9-%D8%A7%D9%84%D8%B1%D8%A4%D8%B3%D8%A7%D8%A1-%D8%A7%D9%84%D9%88%D8%AD%D8%AF%D8%A9-%D8%A7%D9%84%D8%AB%D8%A7%D9%84%D8%AB%D8%A9-pptx" TargetMode="External"/><Relationship Id="rId7" Type="http://schemas.openxmlformats.org/officeDocument/2006/relationships/hyperlink" Target="https://www.for9a.com/learn/7-%D8%B7%D8%B1%D9%82-%D9%85%D8%AB%D8%A8%D8%AA%D8%A9-%D8%B9%D9%84%D9%85%D9%8A%D8%A7-%D9%84%D8%AC%D8%B0%D8%A8-%D8%A7%D9%86%D8%AA%D8%A8%D8%A7%D9%87-%D8%A7%D9%84%D8%A2%D8%AE%D8%B1%D9%8A%D9%86#google_vignette" TargetMode="External"/><Relationship Id="rId2" Type="http://schemas.openxmlformats.org/officeDocument/2006/relationships/hyperlink" Target="https://bakkah.com/ar/knowledge-center/%D8%A8%D9%86%D8%A7%D8%A1-%D8%A7%D9%84%D9%81%D8%B1%D9%8A%D9%82#:~:text=%D9%83%D9%8A%D9%81%D9%8A%D8%A9%20%D8%AA%D9%83%D9%88%D9%8A%D9%86%20%D9%88%D8%A8%D9%86%D8%A7%D8%A1%20%D9%81%D8%B1%D9%8A%D9%82%20%D8%B9%D9%85%D9%84%20%D9%86%D8%A7%D8%AC%D8%AD%3A%201%201-,%D9%85%D8%B4%D8%A7%D8%B1%D9%8A%D8%B9%20%D9%85%D8%B4%D8%AA%D8%B1%D9%83%D8%A9%20...%208%208-%20%D8%AA%D9%82%D9%8A%D9%8A%D9%85%20%D8%A7%D9%84%D8%AA%D9%82%D8%AF%D9%85%20" TargetMode="External"/><Relationship Id="rId1" Type="http://schemas.openxmlformats.org/officeDocument/2006/relationships/slideLayout" Target="../slideLayouts/slideLayout15.xml"/><Relationship Id="rId6" Type="http://schemas.openxmlformats.org/officeDocument/2006/relationships/hyperlink" Target="https://tinyurl.com/yplyu42e" TargetMode="External"/><Relationship Id="rId5" Type="http://schemas.openxmlformats.org/officeDocument/2006/relationships/hyperlink" Target="https://marn.io/2023/03/27/effective-work-communication-skills/" TargetMode="External"/><Relationship Id="rId4" Type="http://schemas.openxmlformats.org/officeDocument/2006/relationships/hyperlink" Target="https://www.annajah.net/%D9%85%D9%87%D8%A7%D8%B1%D8%A7%D8%AA-%D8%AD%D9%84-%D8%A7%D9%84%D9%86%D8%B2%D8%A7%D8%B9%D8%A7%D8%AA-article-29226" TargetMode="External"/><Relationship Id="rId9" Type="http://schemas.openxmlformats.org/officeDocument/2006/relationships/image" Target="../media/image7.png"/></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676400" y="2460677"/>
            <a:ext cx="8492358" cy="3940089"/>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75373" y="1259391"/>
            <a:ext cx="10669937"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مهارات الاتصال الشخصي الفعال</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أولا المهارات الشخصية: </a:t>
            </a:r>
          </a:p>
          <a:p>
            <a:pPr marR="459740" lvl="0" algn="ct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(مهارة الاستماع- مهارة إدارة النزاعات- مهارة جذب الانتباه- مهارة بناء فريق العمل).</a:t>
            </a:r>
          </a:p>
          <a:p>
            <a:pPr marL="342900" marR="459740" lvl="0" indent="-342900" algn="r" rtl="1">
              <a:buFont typeface="Wingdings" panose="05000000000000000000" pitchFamily="2" charset="2"/>
              <a:buChar char=""/>
            </a:pPr>
            <a:endPar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endParaRP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ثانيا: مهارات التواصل والاتصال: </a:t>
            </a:r>
          </a:p>
          <a:p>
            <a:pPr marR="459740" lvl="0" algn="ct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(التواصل مع العاملين- التعامل مع الزملاء-الاتصال بالرؤساء- الاتصال بالعملاء).</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8842" y="3690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3659" y="56841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7956" y="72820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يعتبر الاتصال الشخصي الفعال أحد العوامل الرئيسية لبناء علاقات ناجحة ومتينة في الحياة الشخصية والعملية. فعندما يكون لدينا مهارات جيدة في التواصل، يمكننا التفاعل بنجاح مع الآخرين وتوصيل أفكارنا ورؤيتنا بوضوح.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مهارات الاتصال الشخصي الفعال تتضمن عدة جوانب، منها مهارة الاستماع الفعال والقدرة على التعبير عن الذات بوضوح وثقة. بالإضافة إلى ذلك، فإن القدرة على التعاطف واحترام آراء الآخرين تعزز الاتصال الشخصي وتسهم في بناء العلاقات القوية.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تحقيق الاتصال الشخصي الفعال من خلال تطوير المهارات اللغوية وغير اللغوية. فالجانب اللغوي يتضمن استخدام كلمات مناسبة وإيصال الرسالة بوضوح. أما الجانب غير اللغوي فيشمل التواصل الجسدي والاهتمام بتفاصيل التواصل البصري، مثل لغة الجسد والتعابير الوجهية والملامح البصرية. إن استخدام هذه المهارات بشكل صحيح يسهم في تعزيز الاتصال الشخصي وفهم أفضل للرسالة المراد إيصالها.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يُعرّف التواصل الفعال بأنَّه الحوار الذي يكون بين شخصين أو أكثر، ويُمكن أن يكون هذا التواصل وجهًا لوجه، أو عن طريق الرسائل الإلكترونية، وغيرها من طرق التواصل، ويكون التواصل الفعال بتبادل المعلومات والأفكار والآراء بشكلٍ مريح وسلس وواضح مع القدرة على نقل الرسالة بوضوح بطريقةٍ يشعر الشخص فيها بأنَّ أفكاره مسموعة. ويُمكن أن يُؤخذ بآرائه، وبأنَّه قادر على الاستماع والإصغاء إلى الطرف الآخر دون مقاطعته ومع احترام آرائه، ويعد التواصل الفعال مهارة من الممكن تطويرها عن طريق العلاقات والتواصل مع الآخرين أكثر وأكثر.</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تعريف التواصل الفعال</a:t>
            </a:r>
            <a:endParaRPr lang="en-US" sz="4000" b="1" dirty="0"/>
          </a:p>
        </p:txBody>
      </p:sp>
    </p:spTree>
    <p:extLst>
      <p:ext uri="{BB962C8B-B14F-4D97-AF65-F5344CB8AC3E}">
        <p14:creationId xmlns:p14="http://schemas.microsoft.com/office/powerpoint/2010/main" val="11762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تشمل مهارات الاتصال الشخصي الفعال كل من المهارات اللغوية وغير اللغوية، حيث تلعب كلاهما دورًا هامًا في الفهم والتواصل الفعّال. المهارات اللغوية تشمل القدرة على التعبير بوضوح وفهم اللغة المستخدمة في الحوار، بالإضافة إلى استخدام الكلمات الملائمة والقواعد النحوية بشكل صحيح. من ناحية أخرى، تعتبر المهارات غير اللغوية مثل لغة الجسد والتعاطف والاحترام جوانب حاسمة في التواصل الشخصي الفعال.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بالنسبة للمهارات اللغوية، يجب على الشخص </a:t>
            </a:r>
            <a:r>
              <a:rPr lang="ar-SA" sz="2400" dirty="0" err="1">
                <a:solidFill>
                  <a:srgbClr val="2D3956"/>
                </a:solidFill>
                <a:latin typeface="Times New Roman" panose="02020603050405020304" pitchFamily="18" charset="0"/>
                <a:cs typeface="Times New Roman" panose="02020603050405020304" pitchFamily="18" charset="0"/>
              </a:rPr>
              <a:t>اتقان</a:t>
            </a:r>
            <a:r>
              <a:rPr lang="ar-SA" sz="2400" dirty="0">
                <a:solidFill>
                  <a:srgbClr val="2D3956"/>
                </a:solidFill>
                <a:latin typeface="Times New Roman" panose="02020603050405020304" pitchFamily="18" charset="0"/>
                <a:cs typeface="Times New Roman" panose="02020603050405020304" pitchFamily="18" charset="0"/>
              </a:rPr>
              <a:t> اللغة المستخدمة في الاتصال واستخدام كلمات بسيطة وواضحة لتفهم الأفكار بشكل صحيح. كما يجب أن يكون الشخص قادرًا على تنظيم الأفكار والتعبير عنها بشكل منطقي ومرتب. بذلك يتم تحقيق فهم ممتاز وتواصل فعّال بين الأفراد.</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اللغوية في الاتصال الشخصي الفعال</a:t>
            </a:r>
            <a:endParaRPr lang="en-US" sz="4000" b="1" dirty="0"/>
          </a:p>
        </p:txBody>
      </p:sp>
    </p:spTree>
    <p:extLst>
      <p:ext uri="{BB962C8B-B14F-4D97-AF65-F5344CB8AC3E}">
        <p14:creationId xmlns:p14="http://schemas.microsoft.com/office/powerpoint/2010/main" val="3439876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مهمة أخرى للاتصال الشخصي الفعال تتمثل في استخدام المهارات غير اللغوية بشكل فعّال. يشمل ذلك استخدام لغة الجسد الصحيحة وتحليل تعبيرات الوجه ولغة الجسم للتعبير عن المشاعر والمواقف. أيضًا، يجب أن يكون الشخص قادرًا على التعاطف مع الآخرين وإظهار الاحترام والتفهم تجاههم. هذا يعزز تواصلًا صحيًا ويساهم في تعزيز العلاقات الشخصية والمهنية بشكل عام.</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غير اللغوية في الاتصال الشخصي الفعال</a:t>
            </a:r>
            <a:endParaRPr lang="en-US" sz="4000" b="1" dirty="0"/>
          </a:p>
        </p:txBody>
      </p:sp>
    </p:spTree>
    <p:extLst>
      <p:ext uri="{BB962C8B-B14F-4D97-AF65-F5344CB8AC3E}">
        <p14:creationId xmlns:p14="http://schemas.microsoft.com/office/powerpoint/2010/main" val="2851028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84218"/>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القول أن المهارات اللغوية وغير اللغوية في الاتصال الشخصي الفعال أمر ضروري للتواصل الناجح. سواء كنت تتحدث بلغتك الأم أو لغة أجنبية، من المهم العمل على تحسين هاتين المجموعتين من المهارات لضمان تواصل فعّال وبناء علاقات قوية ومثمرة مع الآخرين في الحياة الشخصية والمهنية. استثمر في تطوير هاتين المهارتين وستلاحظ أثرهما الإيجابي على حياتك بشكل كبير.</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800" b="1" dirty="0"/>
              <a:t>جدول المهارات اللغوية وغير اللغوية في الاتصال الشخصي الفعال</a:t>
            </a:r>
            <a:endParaRPr lang="en-US" sz="2800" b="1" dirty="0"/>
          </a:p>
        </p:txBody>
      </p:sp>
      <p:graphicFrame>
        <p:nvGraphicFramePr>
          <p:cNvPr id="4" name="Table 3">
            <a:extLst>
              <a:ext uri="{FF2B5EF4-FFF2-40B4-BE49-F238E27FC236}">
                <a16:creationId xmlns:a16="http://schemas.microsoft.com/office/drawing/2014/main" id="{FB4C716D-6EA2-1E00-D209-DD15993EC699}"/>
              </a:ext>
            </a:extLst>
          </p:cNvPr>
          <p:cNvGraphicFramePr>
            <a:graphicFrameLocks noGrp="1"/>
          </p:cNvGraphicFramePr>
          <p:nvPr>
            <p:extLst>
              <p:ext uri="{D42A27DB-BD31-4B8C-83A1-F6EECF244321}">
                <p14:modId xmlns:p14="http://schemas.microsoft.com/office/powerpoint/2010/main" val="1720716799"/>
              </p:ext>
            </p:extLst>
          </p:nvPr>
        </p:nvGraphicFramePr>
        <p:xfrm>
          <a:off x="838200" y="3589814"/>
          <a:ext cx="10515600" cy="1706880"/>
        </p:xfrm>
        <a:graphic>
          <a:graphicData uri="http://schemas.openxmlformats.org/drawingml/2006/table">
            <a:tbl>
              <a:tblPr firstRow="1" firstCol="1" bandRow="1"/>
              <a:tblGrid>
                <a:gridCol w="5642671">
                  <a:extLst>
                    <a:ext uri="{9D8B030D-6E8A-4147-A177-3AD203B41FA5}">
                      <a16:colId xmlns:a16="http://schemas.microsoft.com/office/drawing/2014/main" val="3519667732"/>
                    </a:ext>
                  </a:extLst>
                </a:gridCol>
                <a:gridCol w="4872929">
                  <a:extLst>
                    <a:ext uri="{9D8B030D-6E8A-4147-A177-3AD203B41FA5}">
                      <a16:colId xmlns:a16="http://schemas.microsoft.com/office/drawing/2014/main" val="1844848144"/>
                    </a:ext>
                  </a:extLst>
                </a:gridCol>
              </a:tblGrid>
              <a:tr h="0">
                <a:tc>
                  <a:txBody>
                    <a:bodyPr/>
                    <a:lstStyle/>
                    <a:p>
                      <a:pPr algn="ctr" rtl="1"/>
                      <a:r>
                        <a:rPr lang="ar-SA" sz="2800" b="1" kern="10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المهارات اللغوية</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algn="ctr" rtl="1"/>
                      <a:r>
                        <a:rPr lang="ar-SA" sz="2800" b="1" kern="10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المهارات غير اللغوية</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val="2111596552"/>
                  </a:ext>
                </a:extLst>
              </a:tr>
              <a:tr h="0">
                <a:tc>
                  <a:txBody>
                    <a:bodyPr/>
                    <a:lstStyle/>
                    <a:p>
                      <a:pPr algn="ctr" rtl="1"/>
                      <a:r>
                        <a:rPr lang="ar-SA" sz="2800" b="1" kern="10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استخدام اللغة المناسبة</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ctr" rtl="1"/>
                      <a:r>
                        <a:rPr lang="ar-SA" sz="2800" kern="10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لغة الجسد الصحيحة</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984119120"/>
                  </a:ext>
                </a:extLst>
              </a:tr>
              <a:tr h="96952">
                <a:tc>
                  <a:txBody>
                    <a:bodyPr/>
                    <a:lstStyle/>
                    <a:p>
                      <a:pPr algn="ctr" rtl="1"/>
                      <a:r>
                        <a:rPr lang="ar-SA" sz="2800" b="1" kern="100" dirty="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التعبير بوضوح وصراحة</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algn="ctr" rtl="1"/>
                      <a:r>
                        <a:rPr lang="ar-SA" sz="2800" kern="10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التعاطف والاحترام</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val="164896282"/>
                  </a:ext>
                </a:extLst>
              </a:tr>
              <a:tr h="0">
                <a:tc>
                  <a:txBody>
                    <a:bodyPr/>
                    <a:lstStyle/>
                    <a:p>
                      <a:pPr algn="ctr" rtl="1"/>
                      <a:r>
                        <a:rPr lang="ar-SA" sz="2800" b="1" kern="10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فهم اللغة والقواعد النحوية</a:t>
                      </a:r>
                      <a:endParaRPr lang="en-US" sz="18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algn="ctr" rtl="1"/>
                      <a:r>
                        <a:rPr lang="en-US" sz="2800" kern="100" dirty="0">
                          <a:solidFill>
                            <a:srgbClr val="3C4858"/>
                          </a:solidFill>
                          <a:effectLst/>
                          <a:latin typeface="Roboto" panose="02000000000000000000" pitchFamily="2" charset="0"/>
                          <a:ea typeface="Times New Roman" panose="02020603050405020304" pitchFamily="18" charset="0"/>
                          <a:cs typeface="Times New Roman" panose="02020603050405020304" pitchFamily="18" charset="0"/>
                        </a:rPr>
                        <a:t>–</a:t>
                      </a:r>
                      <a:endParaRPr lang="en-US"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8EAADB"/>
                      </a:solidFill>
                      <a:prstDash val="solid"/>
                      <a:round/>
                      <a:headEnd type="none" w="med" len="med"/>
                      <a:tailEnd type="none" w="med" len="med"/>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val="1606832059"/>
                  </a:ext>
                </a:extLst>
              </a:tr>
            </a:tbl>
          </a:graphicData>
        </a:graphic>
      </p:graphicFrame>
    </p:spTree>
    <p:extLst>
      <p:ext uri="{BB962C8B-B14F-4D97-AF65-F5344CB8AC3E}">
        <p14:creationId xmlns:p14="http://schemas.microsoft.com/office/powerpoint/2010/main" val="38921058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2502" y="1875525"/>
            <a:ext cx="10541000"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مهارة الاستماع</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الاستماع والإصغاء وهو لا يكون فقط بالاستماع والإصغاء وفهم ما يُقال وحسب، بل بفهم المشاعر والنوايا التي يحاول الطرف الآخر توصيلها، ويكون ذلك بالتركيز بشكلٍ كامل على الحديث، دون التشتت بأي أمرٍ آخر، مثل؛ الهاتف، أو التفكير في أمورٍ أخرى، ممّا يجعل الطرف الآخر مرتاحًا في هذا التواصل، ويعزز ويقوي العلاقات بين أطراف الحديث. التركيز على الإشارات غير اللفظية أي التركيز على لغة الجسد، وهي حركة اليدين، وتعابير الوجه، ونبرة الصوت، والإيماءات، والتنفس، وتعد لغة الجسد من أهم الأمور التي يُمكن أن تؤثر سلبًا أو إيجابًا على الحوار، وهناك بعض الحركات التي من الممكن أن يتبعها الشخص حتى يعزز التواصل عن طريق لغة الجسد، كأن تكون الذراعان مفتوحتين مع الحفاظ على التواصل البصري مع الطرف الآخر.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endParaRPr lang="en-US" sz="4000" b="1" dirty="0"/>
          </a:p>
        </p:txBody>
      </p:sp>
    </p:spTree>
    <p:extLst>
      <p:ext uri="{BB962C8B-B14F-4D97-AF65-F5344CB8AC3E}">
        <p14:creationId xmlns:p14="http://schemas.microsoft.com/office/powerpoint/2010/main" val="14181991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3317"/>
            <a:ext cx="10541000"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تابع مهارة الاستماع</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استمع وأعط المتكلم تركيزك الكامل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تخيل أنك دخلت إحدى المستشفيات مع صديق مريض. المريض قلق وأنت كذلك قلق. لكنك عندما دخلت للحديث مع موظف الاستقبال عن الحالة لتسجيل بياناتها والوصول للقسم المختص وجدت الموظف مشتتا يرد عليك ثم يرد على رسالة في جواله ثم يكلم موظفًا آخر في شأن لا يخصك.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هل ستغضب؟ بالطبع نعم. هل سيسبب تشتت الموظف إدخال معلومات المريض بشكل خاطئ أو تأخير علاجه؟ وارد جدًا!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تأمل هذا المثال العملي في كل حوار واتصال تجريه مع الآخرين كل يوم، وتذكره أيا كان مجالك ونشاطك. فهو مثال لا ينطبق على المرضى والمستشفيات فقط.</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endParaRPr lang="en-US" sz="4000" b="1" dirty="0"/>
          </a:p>
        </p:txBody>
      </p:sp>
    </p:spTree>
    <p:extLst>
      <p:ext uri="{BB962C8B-B14F-4D97-AF65-F5344CB8AC3E}">
        <p14:creationId xmlns:p14="http://schemas.microsoft.com/office/powerpoint/2010/main" val="26336184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62541"/>
            <a:ext cx="10541000" cy="2739211"/>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مهارة إدارة النزاعات</a:t>
            </a:r>
            <a:endParaRPr lang="ar-EG" sz="2800" b="1"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النزاع يثير مشاعر قوية قد تؤدي إلى جرح المشاعر والشعور بالانزعاج والخيبة إذا لم يتم التعامل معه بطريقة صحيحة. قد يسبب النزاع تشققات صعبة الشفاء، ولكن عندما يتم حله بطريقة صحية، ستتمكن من فهم الشخص الآخر، وبناء الثقة بينكما، وتعزيز علاقتكما.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إذا كنت لا تدرك مشاعرك بشكل جيد، أو تشعر بالضغط لدرجة أنك تستطيع التركيز فقط على بعض المشاعر وتجاهل الباقية، فلن تتمكن من فهم احتياجاتك الخاصة. وهذا سيجعل من الصعب التواصل مع الآخرين وتحديد المسائل التي تثير قلقك بالفعل.</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29887973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828" y="2003317"/>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تابع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مهارة إدارة النزاعات</a:t>
            </a:r>
            <a:endParaRPr lang="ar-EG" sz="2800" b="1"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التحكم بالتوتر إذ لا يكون التواصل فعالًا أبدًا بوجود شخص متوتر، وكثيرًا ما يؤدي التوتر إلى جعل الشخص يقول كلامًا يُمكن أن يندم عليه لاحقًا، فمن الضروري جدًا التحكم بالتوتر أو بأي مشاعر سلبية يُمكن أن يشعر بها الفرد، وتوجد بعض المهارات التي من الممكن تطبيقها لتخفيف التوتر؛ كالعد التنازلي من عشرة إلى صفر، أو التنفس بهدوء، أو أي فعل يخفف عن النفس.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الثقة بالنفس إذ تُساعد الثقة بالنفس على التواصل الفعال مع الآخرين، إذ إنَّها تجعل الشخص واثقًا من نفسه، ومن أفكاره وآرائه، كما أنَّها تجعله قادرًا على الاستماع واحترام الطرف الآخر مهما كان مختلفًا معه بالرأي، فيكون هدف التواصل فهم الطرف الآخر، وليس فرض الرأي عليه، أو التقليل من ذاته.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1377809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pic>
        <p:nvPicPr>
          <p:cNvPr id="7" name="Picture 6">
            <a:extLst>
              <a:ext uri="{FF2B5EF4-FFF2-40B4-BE49-F238E27FC236}">
                <a16:creationId xmlns:a16="http://schemas.microsoft.com/office/drawing/2014/main" id="{BA07D1E5-EF82-1213-4DE6-E8148BA23C46}"/>
              </a:ext>
            </a:extLst>
          </p:cNvPr>
          <p:cNvPicPr>
            <a:picLocks noChangeAspect="1"/>
          </p:cNvPicPr>
          <p:nvPr/>
        </p:nvPicPr>
        <p:blipFill>
          <a:blip r:embed="rId3"/>
          <a:stretch>
            <a:fillRect/>
          </a:stretch>
        </p:blipFill>
        <p:spPr>
          <a:xfrm>
            <a:off x="1860331" y="1597585"/>
            <a:ext cx="8497613" cy="4458322"/>
          </a:xfrm>
          <a:prstGeom prst="rect">
            <a:avLst/>
          </a:prstGeom>
        </p:spPr>
      </p:pic>
    </p:spTree>
    <p:extLst>
      <p:ext uri="{BB962C8B-B14F-4D97-AF65-F5344CB8AC3E}">
        <p14:creationId xmlns:p14="http://schemas.microsoft.com/office/powerpoint/2010/main" val="374361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3531" y="2020782"/>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مهارة جذب الانتباه</a:t>
            </a:r>
            <a:endParaRPr lang="ar-EG" sz="2800" b="1"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قول أحد الخبراء للكاتب </a:t>
            </a:r>
            <a:r>
              <a:rPr lang="en-US" sz="2400" dirty="0">
                <a:solidFill>
                  <a:srgbClr val="2D3956"/>
                </a:solidFill>
                <a:latin typeface="Times New Roman" panose="02020603050405020304" pitchFamily="18" charset="0"/>
                <a:cs typeface="Times New Roman" panose="02020603050405020304" pitchFamily="18" charset="0"/>
              </a:rPr>
              <a:t>Ben Parr: "</a:t>
            </a:r>
            <a:r>
              <a:rPr lang="ar-SA" sz="2400" dirty="0">
                <a:solidFill>
                  <a:srgbClr val="2D3956"/>
                </a:solidFill>
                <a:latin typeface="Times New Roman" panose="02020603050405020304" pitchFamily="18" charset="0"/>
                <a:cs typeface="Times New Roman" panose="02020603050405020304" pitchFamily="18" charset="0"/>
              </a:rPr>
              <a:t>إننا نعالج المعلومات التي تستقبلها عقولنا ضمن إطار ذهني مرجعي في عقولنا"، وبالتالي فإنّ التأثير في الإطار الذهني للآخرين أو تغيير إطارنا الذهني الخاصّ يسهم بشكل كبير في جذب انتباه الآخرين إلينا.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طريقتك في التعبير عن أمر ما واختيارك من الكلمات يلعب دورًا كبيرًا في تحديد ردّة فعل الطرف الآخر اتجاه ما تقوله.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لقد أجريت تجربة عام 1974 في جامعة واشنطن، حيث تمّ عرض مقطع فيديو لحادث اصطدام سيارتين معًا، وطُلب من المشاهدين الإجابة عن سؤال حول سرعة كلتا السيارتين أثناء الحادث.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pic>
        <p:nvPicPr>
          <p:cNvPr id="4" name="Picture 3">
            <a:extLst>
              <a:ext uri="{FF2B5EF4-FFF2-40B4-BE49-F238E27FC236}">
                <a16:creationId xmlns:a16="http://schemas.microsoft.com/office/drawing/2014/main" id="{E1252BC6-238F-9E9B-A925-9C918D7B1480}"/>
              </a:ext>
            </a:extLst>
          </p:cNvPr>
          <p:cNvPicPr>
            <a:picLocks noChangeAspect="1"/>
          </p:cNvPicPr>
          <p:nvPr/>
        </p:nvPicPr>
        <p:blipFill>
          <a:blip r:embed="rId3"/>
          <a:stretch>
            <a:fillRect/>
          </a:stretch>
        </p:blipFill>
        <p:spPr>
          <a:xfrm>
            <a:off x="-236483" y="4898192"/>
            <a:ext cx="3952547" cy="1976274"/>
          </a:xfrm>
          <a:prstGeom prst="ellipse">
            <a:avLst/>
          </a:prstGeom>
          <a:ln>
            <a:noFill/>
          </a:ln>
          <a:effectLst>
            <a:softEdge rad="112500"/>
          </a:effectLst>
        </p:spPr>
      </p:pic>
    </p:spTree>
    <p:extLst>
      <p:ext uri="{BB962C8B-B14F-4D97-AF65-F5344CB8AC3E}">
        <p14:creationId xmlns:p14="http://schemas.microsoft.com/office/powerpoint/2010/main" val="599389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3531" y="2020782"/>
            <a:ext cx="10541000" cy="3847207"/>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مهارة جذب الانتباه</a:t>
            </a:r>
            <a:endParaRPr lang="ar-EG" sz="2800" b="1"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الغموض من أكثر الأمور التي تجذب الانتباه إليك، حيث </a:t>
            </a:r>
            <a:r>
              <a:rPr lang="ar-SA" sz="2400" dirty="0">
                <a:solidFill>
                  <a:srgbClr val="2D3956"/>
                </a:solidFill>
                <a:latin typeface="Times New Roman" panose="02020603050405020304" pitchFamily="18" charset="0"/>
                <a:cs typeface="Times New Roman" panose="02020603050405020304" pitchFamily="18" charset="0"/>
              </a:rPr>
              <a:t>يركّز العقل في العادة على الأمور غير المكتملة أو الناقصة أكثر من تركيزه على ما هو واضح وكامل. لذا يمكنك استغلال هذا الأمر لصالحك، والاستفادة منه لجذب انتباه الآخرين إليك من خلال الآتي: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إذا التقيت شخصا للمرة الأولى، فلا تبادر بإخباره بكل شيء عن حياتك وأفكارك ووجهات نظرك، كن غامضًا ودعه يحاول اكتشاف هذا الغموض.</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 اجتماعات العمل التقديمية، احرص ألاّ تزيد مدّة الاجتماع عن 45 دقيقة، واترك مجالاً للنقاش خلال اجتماعات لاحقة وفرص تواصل أخرى.</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بدلاً من الإسهاب في التحدّث عن نفسك وتفاصيل حياتك، اطرح أسئلة على الآخرين حتى تضمن استمرار الحديث دون الحاجة لكشف عن الكثير حول نفسك.</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32325202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3317"/>
            <a:ext cx="10541000"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مهارة بناء فريق العمل</a:t>
            </a:r>
            <a:endParaRPr lang="ar-EG" sz="2800" b="1"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يشير مصطلح بناء الفريق إلى العمليات أو الأنشطة التي تقوم بها إدارة المنظمة لتقوية الروابط بين أعضاء المجموعة والثقة المتبادلة بينهم وتشجيعهم على العمل معًا وزيادة الإنتاجية لتحقيق الأهداف التي تسعى لها المنظمة.</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وتتم عملية بناء الفريق على هيئة مجموعة من التفاعلات والأنشطة والتمارين اليومية، تحدث خارج يوم العمل المُعتاد، والتي يتعرف خلالها الموظفون على زملائهم في الفريق، فيتفاعلون مع بعضهم البعض ويتعاونون في تطوير مهاراتهم، إذ يرى الجميع أنهم أعضاء في فرق مترابطة، وأن التعاون يجعلهم يفهمون ويعتقدون أن التفكير والتخطيط واتخاذ القرار يتم بشكل أفضل.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302325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3317"/>
            <a:ext cx="10541000" cy="3416320"/>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كيفية تكوين وبناء فريق عمل ناجح: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فريق العمل الناجح هو الفريق القادر على تحقيق أهداف المنظمة، وإنجاز المشروع على النحو الأمثل ووفقًا لموعده المُحدد سلفًا، ولتكوين هذا الفريق لا بد من اتباع الآتي:</a:t>
            </a:r>
          </a:p>
          <a:p>
            <a:pPr marL="457200" indent="-457200" algn="just" rtl="1">
              <a:buFont typeface="+mj-lt"/>
              <a:buAutoNum type="arabicParenR"/>
            </a:pPr>
            <a:r>
              <a:rPr lang="ar-SA" sz="2400" dirty="0">
                <a:solidFill>
                  <a:srgbClr val="2D3956"/>
                </a:solidFill>
                <a:latin typeface="Times New Roman" panose="02020603050405020304" pitchFamily="18" charset="0"/>
                <a:cs typeface="Times New Roman" panose="02020603050405020304" pitchFamily="18" charset="0"/>
              </a:rPr>
              <a:t> </a:t>
            </a:r>
            <a:r>
              <a:rPr lang="ar-SA" sz="2400" u="sng" dirty="0">
                <a:solidFill>
                  <a:srgbClr val="2D3956"/>
                </a:solidFill>
                <a:latin typeface="Times New Roman" panose="02020603050405020304" pitchFamily="18" charset="0"/>
                <a:cs typeface="Times New Roman" panose="02020603050405020304" pitchFamily="18" charset="0"/>
              </a:rPr>
              <a:t>توضيح أهداف الفريق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عندما تصبح أهداف الفريق واضحة، يستطيع أعضاء الفريق فهم الغرض من تكوينه، وهو ما يساعدهم على القيام بأدوارهم الفردية لأجل تحقيق الهدف العام.</a:t>
            </a:r>
          </a:p>
          <a:p>
            <a:pPr marL="457200" indent="-457200" algn="just" rtl="1">
              <a:buFont typeface="+mj-lt"/>
              <a:buAutoNum type="arabicParenR" startAt="2"/>
            </a:pPr>
            <a:r>
              <a:rPr lang="ar-SA" sz="2400" u="sng" dirty="0">
                <a:solidFill>
                  <a:srgbClr val="2D3956"/>
                </a:solidFill>
                <a:latin typeface="Times New Roman" panose="02020603050405020304" pitchFamily="18" charset="0"/>
                <a:cs typeface="Times New Roman" panose="02020603050405020304" pitchFamily="18" charset="0"/>
              </a:rPr>
              <a:t>تحديد أدوار أعضاء الفريق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يجب أن يدرك كل عضو من أعضاء الفريق الدور المنوط به، إذ يساعد ذلك على تحكم أعضاء الفريق في سير العمل، ويزيد من الانسجام في مكان العمل، لأن جميع الأعضاء مدركين تفضيلات بعضهم البعض.</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6382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3317"/>
            <a:ext cx="10541000" cy="4154984"/>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كيفية تكوين وبناء فريق عمل ناجح:</a:t>
            </a:r>
          </a:p>
          <a:p>
            <a:pPr marL="457200" indent="-457200" algn="just" rtl="1">
              <a:buFont typeface="+mj-lt"/>
              <a:buAutoNum type="arabicParenR" startAt="3"/>
            </a:pPr>
            <a:r>
              <a:rPr lang="ar-SA" sz="2400" u="sng" dirty="0">
                <a:solidFill>
                  <a:srgbClr val="2D3956"/>
                </a:solidFill>
                <a:latin typeface="Times New Roman" panose="02020603050405020304" pitchFamily="18" charset="0"/>
                <a:cs typeface="Times New Roman" panose="02020603050405020304" pitchFamily="18" charset="0"/>
              </a:rPr>
              <a:t>تحديد هيكل القيادة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لن يتكون فريق العمل الناجح دون وجود هيكل قيادة واضح، من خلال استخدام أكثر أساليب القيادة فاعلية.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وعلى سبيل المثال، يمكن تقسيم الفرق إلى مجموعات ويُعين قائد على كل مجموعة، ويرفع القادة تقاريرهم لمدير الفرق.</a:t>
            </a:r>
          </a:p>
          <a:p>
            <a:pPr marL="457200" indent="-457200" algn="just" rtl="1">
              <a:buFont typeface="+mj-lt"/>
              <a:buAutoNum type="arabicParenR" startAt="4"/>
            </a:pPr>
            <a:r>
              <a:rPr lang="ar-SA" sz="2400" u="sng" dirty="0">
                <a:solidFill>
                  <a:srgbClr val="2D3956"/>
                </a:solidFill>
                <a:latin typeface="Times New Roman" panose="02020603050405020304" pitchFamily="18" charset="0"/>
                <a:cs typeface="Times New Roman" panose="02020603050405020304" pitchFamily="18" charset="0"/>
              </a:rPr>
              <a:t>تشجيع التواصل المفتوح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أبرز محاول تشكيل فريق العمل التواصل المفتوح بين أعضاء الفريق وتبادلهم الآراء والأفكار الجيدة من خلاله، إذ أنه يساعد على شعورهم بالتقدير.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ويمكن لقائد الفريق تحقيق هذا التواصل من خلال تشجيع أعضاء الفريق على طرح الأسئلة، كما يجب أن يمتلك القائد رحابة صدر تمكنه من تلقي الانتقادات والرد عليها بشكل إيجابي، حتى يستطيع أعضاء الفريق التحدث بحرية.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18824231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3317"/>
            <a:ext cx="10541000" cy="3785652"/>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كيفية تكوين وبناء فريق عمل ناجح:</a:t>
            </a:r>
          </a:p>
          <a:p>
            <a:pPr marL="457200" indent="-457200" algn="just" rtl="1">
              <a:buFont typeface="+mj-lt"/>
              <a:buAutoNum type="arabicParenR" startAt="5"/>
            </a:pPr>
            <a:r>
              <a:rPr lang="ar-SA" sz="2400" u="sng" dirty="0">
                <a:solidFill>
                  <a:srgbClr val="2D3956"/>
                </a:solidFill>
                <a:latin typeface="Times New Roman" panose="02020603050405020304" pitchFamily="18" charset="0"/>
                <a:cs typeface="Times New Roman" panose="02020603050405020304" pitchFamily="18" charset="0"/>
              </a:rPr>
              <a:t>تشجيع التنوع والشمول</a:t>
            </a:r>
          </a:p>
          <a:p>
            <a:pPr algn="just" rtl="1"/>
            <a:r>
              <a:rPr lang="ar-SA" sz="2400" dirty="0">
                <a:solidFill>
                  <a:srgbClr val="2D3956"/>
                </a:solidFill>
                <a:latin typeface="Times New Roman" panose="02020603050405020304" pitchFamily="18" charset="0"/>
                <a:cs typeface="Times New Roman" panose="02020603050405020304" pitchFamily="18" charset="0"/>
              </a:rPr>
              <a:t>على قائد الفريق تشجيع التنوع والشمول في فريق العمل من خلال التعرف على الأقليات داخله وتشجيعهم على المشاركة بآرائهم، إذ يؤدي ذلك إلى ظهور وجهات نظر جديدة حول مختلف القضايا، وبالتالي تظهر أفكار أفضل وإنتاجية أكبر.</a:t>
            </a:r>
          </a:p>
          <a:p>
            <a:pPr marL="457200" indent="-457200" algn="just" rtl="1">
              <a:buFont typeface="+mj-lt"/>
              <a:buAutoNum type="arabicParenR" startAt="3"/>
            </a:pPr>
            <a:endParaRPr lang="ar-SA" sz="2400" u="sng"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mj-lt"/>
              <a:buAutoNum type="arabicParenR" startAt="6"/>
            </a:pPr>
            <a:r>
              <a:rPr lang="ar-SA" sz="2400" u="sng" dirty="0">
                <a:solidFill>
                  <a:srgbClr val="2D3956"/>
                </a:solidFill>
                <a:latin typeface="Times New Roman" panose="02020603050405020304" pitchFamily="18" charset="0"/>
                <a:cs typeface="Times New Roman" panose="02020603050405020304" pitchFamily="18" charset="0"/>
              </a:rPr>
              <a:t>تنظيم أنشطة بناء الفرق</a:t>
            </a:r>
          </a:p>
          <a:p>
            <a:pPr algn="just" rtl="1"/>
            <a:r>
              <a:rPr lang="ar-SA" sz="2400" dirty="0">
                <a:solidFill>
                  <a:srgbClr val="2D3956"/>
                </a:solidFill>
                <a:latin typeface="Times New Roman" panose="02020603050405020304" pitchFamily="18" charset="0"/>
                <a:cs typeface="Times New Roman" panose="02020603050405020304" pitchFamily="18" charset="0"/>
              </a:rPr>
              <a:t>يمكن أن يلجأ قائد الفريق لتنظيم مختلف الأنشطة التي يشارك فيها أعضاء الفريق، مثل الألعاب الداخلية أو حفلات العشاء أو دعوتهم لمناسبة غير رسمية بغرض زيادة التعارف.</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ولتلك الأنشطة مفعول السحر في تعزيز العلاقات بين أعضاء الفريق ومن ثم بناء علاقات عمل أكثر صحة.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1457115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03317"/>
            <a:ext cx="10541000" cy="3046988"/>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كيفية تكوين وبناء فريق عمل ناجح:</a:t>
            </a:r>
          </a:p>
          <a:p>
            <a:pPr marL="457200" indent="-457200" algn="just" rtl="1">
              <a:buFont typeface="+mj-lt"/>
              <a:buAutoNum type="arabicParenR" startAt="7"/>
            </a:pPr>
            <a:r>
              <a:rPr lang="ar-SA" sz="2400" u="sng" dirty="0">
                <a:solidFill>
                  <a:srgbClr val="2D3956"/>
                </a:solidFill>
                <a:latin typeface="Times New Roman" panose="02020603050405020304" pitchFamily="18" charset="0"/>
                <a:cs typeface="Times New Roman" panose="02020603050405020304" pitchFamily="18" charset="0"/>
              </a:rPr>
              <a:t> تنفيذ مشاريع مشتركة</a:t>
            </a:r>
          </a:p>
          <a:p>
            <a:pPr algn="just" rtl="1"/>
            <a:r>
              <a:rPr lang="ar-SA" sz="2400" dirty="0">
                <a:solidFill>
                  <a:srgbClr val="2D3956"/>
                </a:solidFill>
                <a:latin typeface="Times New Roman" panose="02020603050405020304" pitchFamily="18" charset="0"/>
                <a:cs typeface="Times New Roman" panose="02020603050405020304" pitchFamily="18" charset="0"/>
              </a:rPr>
              <a:t>يتعين على القائد تحفيز أعضاء فريقه على المشاركة في تنفيذ مشروع ما، إذ يساعد ذلك على انسجامهم مع بعضهم البعض، كما يتعرفون على حدودهم وأساليب عملهم ومهاراتهم ومواهبهم.</a:t>
            </a:r>
          </a:p>
          <a:p>
            <a:pPr marL="457200" indent="-457200" algn="just" rtl="1">
              <a:buFont typeface="+mj-lt"/>
              <a:buAutoNum type="arabicParenR" startAt="5"/>
            </a:pPr>
            <a:endParaRPr lang="ar-SA" sz="2400" u="sng"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mj-lt"/>
              <a:buAutoNum type="arabicParenR" startAt="8"/>
            </a:pPr>
            <a:r>
              <a:rPr lang="ar-SA" sz="2400" u="sng" dirty="0">
                <a:solidFill>
                  <a:srgbClr val="2D3956"/>
                </a:solidFill>
                <a:latin typeface="Times New Roman" panose="02020603050405020304" pitchFamily="18" charset="0"/>
                <a:cs typeface="Times New Roman" panose="02020603050405020304" pitchFamily="18" charset="0"/>
              </a:rPr>
              <a:t>تقييم التقدم</a:t>
            </a:r>
          </a:p>
          <a:p>
            <a:pPr algn="just" rtl="1"/>
            <a:r>
              <a:rPr lang="ar-SA" sz="2400" dirty="0">
                <a:solidFill>
                  <a:srgbClr val="2D3956"/>
                </a:solidFill>
                <a:latin typeface="Times New Roman" panose="02020603050405020304" pitchFamily="18" charset="0"/>
                <a:cs typeface="Times New Roman" panose="02020603050405020304" pitchFamily="18" charset="0"/>
              </a:rPr>
              <a:t>من الضروري تقييم القائد أعضاء فريقه باستمرار ومراقبة مدى تقدمهم وتعاونهم مع بعضهم البعض، وملاحظة عدد مرات نشوب صراعات بينهم، وهل نجحوا في تحقيق أهداف الفريق أم لا.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المهارات الشخصية</a:t>
            </a:r>
          </a:p>
        </p:txBody>
      </p:sp>
    </p:spTree>
    <p:extLst>
      <p:ext uri="{BB962C8B-B14F-4D97-AF65-F5344CB8AC3E}">
        <p14:creationId xmlns:p14="http://schemas.microsoft.com/office/powerpoint/2010/main" val="29793716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7875"/>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00FFFF"/>
                </a:highlight>
                <a:latin typeface="Times New Roman" panose="02020603050405020304" pitchFamily="18" charset="0"/>
                <a:cs typeface="Times New Roman" panose="02020603050405020304" pitchFamily="18" charset="0"/>
              </a:rPr>
              <a:t>التواصل مع </a:t>
            </a:r>
            <a:r>
              <a:rPr lang="ar-SA" sz="2800" dirty="0" err="1">
                <a:solidFill>
                  <a:srgbClr val="2D3956"/>
                </a:solidFill>
                <a:highlight>
                  <a:srgbClr val="00FFFF"/>
                </a:highlight>
                <a:latin typeface="Times New Roman" panose="02020603050405020304" pitchFamily="18" charset="0"/>
                <a:cs typeface="Times New Roman" panose="02020603050405020304" pitchFamily="18" charset="0"/>
              </a:rPr>
              <a:t>ال</a:t>
            </a:r>
            <a:r>
              <a:rPr lang="ar-EG" sz="2800" dirty="0">
                <a:solidFill>
                  <a:srgbClr val="2D3956"/>
                </a:solidFill>
                <a:highlight>
                  <a:srgbClr val="00FFFF"/>
                </a:highlight>
                <a:latin typeface="Times New Roman" panose="02020603050405020304" pitchFamily="18" charset="0"/>
                <a:cs typeface="Times New Roman" panose="02020603050405020304" pitchFamily="18" charset="0"/>
              </a:rPr>
              <a:t>مرؤوسين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يطلق عليه الاتصال الذي يتجه إلى الأسفل، أو الاتصال النازل، حيث تكون فيه الرسائل متجهة من مستويات الإدارة العليا ما دونها من الإدارة الوسطى، أو قد يكون من مستوى الإدارة الأوسط إلى الإدارة السفلى، أو قد تكون من الإدارة العليا إلى السفلى بشكل مباشر، كما ينبغي أن يكون هذا النوع من الاتصال في الإطار الشفهي أو بشكل يواجه فيه  من يخاطب بالأمر، ولكن هذا عكس ما يحدث في العديد من الشركات التي تعتمد على وسائل الاتصال الكتابية والميكانيكية، والذي يكون له التأثير السلبي على الاتصال فيفقده هدفه وقيمته، كما ينبغي على المسؤولين التحلي بالشفافية وألا يقوموا بحجب المعلومات عن مستويات الإدارة السفلى؛ لأن هذا يكون له التأثير السلبي البالغ في استجابة العاملين وعدم إحداثهم للأثر المرغوب.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3992563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77875"/>
            <a:ext cx="10541000" cy="2369880"/>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00FFFF"/>
                </a:highlight>
                <a:latin typeface="Times New Roman" panose="02020603050405020304" pitchFamily="18" charset="0"/>
                <a:cs typeface="Times New Roman" panose="02020603050405020304" pitchFamily="18" charset="0"/>
              </a:rPr>
              <a:t>التواصل مع </a:t>
            </a:r>
            <a:r>
              <a:rPr lang="ar-SA" sz="2800" dirty="0" err="1">
                <a:solidFill>
                  <a:srgbClr val="2D3956"/>
                </a:solidFill>
                <a:highlight>
                  <a:srgbClr val="00FFFF"/>
                </a:highlight>
                <a:latin typeface="Times New Roman" panose="02020603050405020304" pitchFamily="18" charset="0"/>
                <a:cs typeface="Times New Roman" panose="02020603050405020304" pitchFamily="18" charset="0"/>
              </a:rPr>
              <a:t>ال</a:t>
            </a:r>
            <a:r>
              <a:rPr lang="ar-EG" sz="2800" dirty="0">
                <a:solidFill>
                  <a:srgbClr val="2D3956"/>
                </a:solidFill>
                <a:highlight>
                  <a:srgbClr val="00FFFF"/>
                </a:highlight>
                <a:latin typeface="Times New Roman" panose="02020603050405020304" pitchFamily="18" charset="0"/>
                <a:cs typeface="Times New Roman" panose="02020603050405020304" pitchFamily="18" charset="0"/>
              </a:rPr>
              <a:t>مرؤوسين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كما يؤثر النقص المعرفي من جانب المرؤوسين، حيث يظهر هذا النقص المعرفي والإدراكي بشكل واضح في عدم القدرة على التحديد هل يجب نقل هذه المعلومات إلى المستويات التالية أم أنها قاصرة عليهم هم فقط، وهذا ما يكون له الدور في التقليل من فعالية الاتصال. كما من المؤثرات في فعالية الاتصال التوقيت، حيث يقصد به وجوب اختيار الوقت المناسب التي سيتلقى فيها المستقبل الرسالة، وكذلك لابد من الانتباه للمكان المناسب والبعد النفسي الذي يكون عليه المتلقي</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3236024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75525"/>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 </a:t>
            </a:r>
            <a:r>
              <a:rPr lang="ar-SA" sz="2400" dirty="0" err="1">
                <a:solidFill>
                  <a:srgbClr val="2D3956"/>
                </a:solidFill>
                <a:highlight>
                  <a:srgbClr val="00FFFF"/>
                </a:highlight>
                <a:latin typeface="Times New Roman" panose="02020603050405020304" pitchFamily="18" charset="0"/>
                <a:cs typeface="Times New Roman" panose="02020603050405020304" pitchFamily="18" charset="0"/>
              </a:rPr>
              <a:t>ال</a:t>
            </a:r>
            <a:r>
              <a:rPr lang="ar-EG" sz="2400" dirty="0">
                <a:solidFill>
                  <a:srgbClr val="2D3956"/>
                </a:solidFill>
                <a:highlight>
                  <a:srgbClr val="00FFFF"/>
                </a:highlight>
                <a:latin typeface="Times New Roman" panose="02020603050405020304" pitchFamily="18" charset="0"/>
                <a:cs typeface="Times New Roman" panose="02020603050405020304" pitchFamily="18" charset="0"/>
              </a:rPr>
              <a:t>تواصل</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 مع الزملاء</a:t>
            </a:r>
            <a:endParaRPr lang="ar-EG" sz="2400" dirty="0">
              <a:solidFill>
                <a:srgbClr val="2D3956"/>
              </a:solidFill>
              <a:highlight>
                <a:srgbClr val="00FFFF"/>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هناك بعض الصفات التي إذا تمكن الزملاء في العمل الحفاظ عليها فإن علاقتهم ببعضهم البعض ستكون بناءة بشكل كبير: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موازنة العقل مع العاطفة:  حيث تتخذ أحيانا العلاقات اتجاها غير عقلانيا، ففي العديد من الحالات يكون التفاعل العاطفي متغلب بشكل كبير على التفاعل العقلاني، وهذا ليس قدحا في الجانب العاطفي أو تقليلا من أهميته، بل إن الجانب العاطفي يكون له دور كبير في حل المشكلات، ولكن من أجل تأدية العمل مع زميلا آخر بشكل جيد لابد من الموازنة بين العاطفة والعقل، فلا يمكن مثلا اتخاذ القرار الصائب في وسط موجة عارمة من الغضب، أو اتخاذ قرار صائب اعتمادا على العقل فقط،  ففي النهاية لابد من تطوير الجانب العقلاني المدعوم من قبل العاطفة.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1309400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75525"/>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 </a:t>
            </a:r>
            <a:r>
              <a:rPr lang="ar-SA" sz="2400" dirty="0" err="1">
                <a:solidFill>
                  <a:srgbClr val="2D3956"/>
                </a:solidFill>
                <a:highlight>
                  <a:srgbClr val="00FFFF"/>
                </a:highlight>
                <a:latin typeface="Times New Roman" panose="02020603050405020304" pitchFamily="18" charset="0"/>
                <a:cs typeface="Times New Roman" panose="02020603050405020304" pitchFamily="18" charset="0"/>
              </a:rPr>
              <a:t>ال</a:t>
            </a:r>
            <a:r>
              <a:rPr lang="ar-EG" sz="2400" dirty="0">
                <a:solidFill>
                  <a:srgbClr val="2D3956"/>
                </a:solidFill>
                <a:highlight>
                  <a:srgbClr val="00FFFF"/>
                </a:highlight>
                <a:latin typeface="Times New Roman" panose="02020603050405020304" pitchFamily="18" charset="0"/>
                <a:cs typeface="Times New Roman" panose="02020603050405020304" pitchFamily="18" charset="0"/>
              </a:rPr>
              <a:t>تواصل</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 مع الزملاء</a:t>
            </a:r>
            <a:endParaRPr lang="ar-EG" sz="2400" dirty="0">
              <a:solidFill>
                <a:srgbClr val="2D3956"/>
              </a:solidFill>
              <a:highlight>
                <a:srgbClr val="00FFFF"/>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كن جديرا بأن يعتمد عليك: في هذا الصدد سنجد النظر إلى المسؤوليات باستخفاف غالبا ما يكون أسوء بكثير من عدم تحمل المسؤولية بشكل كامل، ولن يكمن الحل بالطبع في الثقة العمياء، ولكن عندما تجتمع الثقة مع الشخص القادر على تحمل مسؤولية العمل فإن استمرار هذه العملية لمدة من الزمن هو عملية إنماء وإنضاج لعلاقات الزملاء وزيادة في قدرتهم على تجاوز النزاعات والخلافات.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1208504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75525"/>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D271DAD4-9DE9-C9B3-35AA-A2F2D01F2947}"/>
              </a:ext>
            </a:extLst>
          </p:cNvPr>
          <p:cNvPicPr>
            <a:picLocks noChangeAspect="1"/>
          </p:cNvPicPr>
          <p:nvPr/>
        </p:nvPicPr>
        <p:blipFill rotWithShape="1">
          <a:blip r:embed="rId3"/>
          <a:srcRect b="8161"/>
          <a:stretch/>
        </p:blipFill>
        <p:spPr>
          <a:xfrm>
            <a:off x="2511504" y="2521856"/>
            <a:ext cx="6706536" cy="3578314"/>
          </a:xfrm>
          <a:prstGeom prst="rect">
            <a:avLst/>
          </a:prstGeom>
        </p:spPr>
      </p:pic>
    </p:spTree>
    <p:extLst>
      <p:ext uri="{BB962C8B-B14F-4D97-AF65-F5344CB8AC3E}">
        <p14:creationId xmlns:p14="http://schemas.microsoft.com/office/powerpoint/2010/main" val="3981213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2502" y="1703732"/>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9" name="Picture 8">
            <a:extLst>
              <a:ext uri="{FF2B5EF4-FFF2-40B4-BE49-F238E27FC236}">
                <a16:creationId xmlns:a16="http://schemas.microsoft.com/office/drawing/2014/main" id="{BB654C73-B250-908B-F385-47BA66E070D2}"/>
              </a:ext>
            </a:extLst>
          </p:cNvPr>
          <p:cNvPicPr>
            <a:picLocks noChangeAspect="1"/>
          </p:cNvPicPr>
          <p:nvPr/>
        </p:nvPicPr>
        <p:blipFill>
          <a:blip r:embed="rId3"/>
          <a:stretch>
            <a:fillRect/>
          </a:stretch>
        </p:blipFill>
        <p:spPr>
          <a:xfrm>
            <a:off x="2320976" y="2355452"/>
            <a:ext cx="7548237" cy="3733537"/>
          </a:xfrm>
          <a:prstGeom prst="rect">
            <a:avLst/>
          </a:prstGeom>
        </p:spPr>
      </p:pic>
    </p:spTree>
    <p:extLst>
      <p:ext uri="{BB962C8B-B14F-4D97-AF65-F5344CB8AC3E}">
        <p14:creationId xmlns:p14="http://schemas.microsoft.com/office/powerpoint/2010/main" val="41484797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5495"/>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9" name="Picture 8">
            <a:extLst>
              <a:ext uri="{FF2B5EF4-FFF2-40B4-BE49-F238E27FC236}">
                <a16:creationId xmlns:a16="http://schemas.microsoft.com/office/drawing/2014/main" id="{D125AB86-358B-5DB7-70E5-F183F8048F70}"/>
              </a:ext>
            </a:extLst>
          </p:cNvPr>
          <p:cNvPicPr>
            <a:picLocks noChangeAspect="1"/>
          </p:cNvPicPr>
          <p:nvPr/>
        </p:nvPicPr>
        <p:blipFill>
          <a:blip r:embed="rId3"/>
          <a:stretch>
            <a:fillRect/>
          </a:stretch>
        </p:blipFill>
        <p:spPr>
          <a:xfrm>
            <a:off x="1758756" y="2331826"/>
            <a:ext cx="8212031" cy="3945907"/>
          </a:xfrm>
          <a:prstGeom prst="rect">
            <a:avLst/>
          </a:prstGeom>
        </p:spPr>
      </p:pic>
    </p:spTree>
    <p:extLst>
      <p:ext uri="{BB962C8B-B14F-4D97-AF65-F5344CB8AC3E}">
        <p14:creationId xmlns:p14="http://schemas.microsoft.com/office/powerpoint/2010/main" val="2819653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65729"/>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9" name="Picture 8">
            <a:extLst>
              <a:ext uri="{FF2B5EF4-FFF2-40B4-BE49-F238E27FC236}">
                <a16:creationId xmlns:a16="http://schemas.microsoft.com/office/drawing/2014/main" id="{56C3127D-F280-5A88-B389-11854F7A32E0}"/>
              </a:ext>
            </a:extLst>
          </p:cNvPr>
          <p:cNvPicPr>
            <a:picLocks noChangeAspect="1"/>
          </p:cNvPicPr>
          <p:nvPr/>
        </p:nvPicPr>
        <p:blipFill>
          <a:blip r:embed="rId3"/>
          <a:stretch>
            <a:fillRect/>
          </a:stretch>
        </p:blipFill>
        <p:spPr>
          <a:xfrm>
            <a:off x="2042141" y="2344748"/>
            <a:ext cx="7454947" cy="3901190"/>
          </a:xfrm>
          <a:prstGeom prst="rect">
            <a:avLst/>
          </a:prstGeom>
        </p:spPr>
      </p:pic>
    </p:spTree>
    <p:extLst>
      <p:ext uri="{BB962C8B-B14F-4D97-AF65-F5344CB8AC3E}">
        <p14:creationId xmlns:p14="http://schemas.microsoft.com/office/powerpoint/2010/main" val="1866267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54076"/>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9" name="Picture 8">
            <a:extLst>
              <a:ext uri="{FF2B5EF4-FFF2-40B4-BE49-F238E27FC236}">
                <a16:creationId xmlns:a16="http://schemas.microsoft.com/office/drawing/2014/main" id="{14646B74-8150-6ABD-E9E7-7AF001FFDBF5}"/>
              </a:ext>
            </a:extLst>
          </p:cNvPr>
          <p:cNvPicPr>
            <a:picLocks noChangeAspect="1"/>
          </p:cNvPicPr>
          <p:nvPr/>
        </p:nvPicPr>
        <p:blipFill>
          <a:blip r:embed="rId3"/>
          <a:stretch>
            <a:fillRect/>
          </a:stretch>
        </p:blipFill>
        <p:spPr>
          <a:xfrm>
            <a:off x="2226959" y="2186663"/>
            <a:ext cx="7479741" cy="3982988"/>
          </a:xfrm>
          <a:prstGeom prst="rect">
            <a:avLst/>
          </a:prstGeom>
        </p:spPr>
      </p:pic>
    </p:spTree>
    <p:extLst>
      <p:ext uri="{BB962C8B-B14F-4D97-AF65-F5344CB8AC3E}">
        <p14:creationId xmlns:p14="http://schemas.microsoft.com/office/powerpoint/2010/main" val="2848526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25662" y="1613154"/>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15EDCB06-FB76-D12F-AA70-E9507E1EA035}"/>
              </a:ext>
            </a:extLst>
          </p:cNvPr>
          <p:cNvPicPr>
            <a:picLocks noChangeAspect="1"/>
          </p:cNvPicPr>
          <p:nvPr/>
        </p:nvPicPr>
        <p:blipFill>
          <a:blip r:embed="rId3"/>
          <a:stretch>
            <a:fillRect/>
          </a:stretch>
        </p:blipFill>
        <p:spPr>
          <a:xfrm>
            <a:off x="2369111" y="2259485"/>
            <a:ext cx="7691177" cy="4018248"/>
          </a:xfrm>
          <a:prstGeom prst="rect">
            <a:avLst/>
          </a:prstGeom>
        </p:spPr>
      </p:pic>
    </p:spTree>
    <p:extLst>
      <p:ext uri="{BB962C8B-B14F-4D97-AF65-F5344CB8AC3E}">
        <p14:creationId xmlns:p14="http://schemas.microsoft.com/office/powerpoint/2010/main" val="41748443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685495"/>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59021F6D-7FDB-2D39-2BA5-A8EAA27EE177}"/>
              </a:ext>
            </a:extLst>
          </p:cNvPr>
          <p:cNvPicPr>
            <a:picLocks noChangeAspect="1"/>
          </p:cNvPicPr>
          <p:nvPr/>
        </p:nvPicPr>
        <p:blipFill>
          <a:blip r:embed="rId3"/>
          <a:stretch>
            <a:fillRect/>
          </a:stretch>
        </p:blipFill>
        <p:spPr>
          <a:xfrm>
            <a:off x="2309472" y="2331826"/>
            <a:ext cx="7573055" cy="3724081"/>
          </a:xfrm>
          <a:prstGeom prst="rect">
            <a:avLst/>
          </a:prstGeom>
        </p:spPr>
      </p:pic>
    </p:spTree>
    <p:extLst>
      <p:ext uri="{BB962C8B-B14F-4D97-AF65-F5344CB8AC3E}">
        <p14:creationId xmlns:p14="http://schemas.microsoft.com/office/powerpoint/2010/main" val="5650220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75525"/>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152E7379-6F33-41BF-DDAA-4F6F96FB8E67}"/>
              </a:ext>
            </a:extLst>
          </p:cNvPr>
          <p:cNvPicPr>
            <a:picLocks noChangeAspect="1"/>
          </p:cNvPicPr>
          <p:nvPr/>
        </p:nvPicPr>
        <p:blipFill>
          <a:blip r:embed="rId3"/>
          <a:stretch>
            <a:fillRect/>
          </a:stretch>
        </p:blipFill>
        <p:spPr>
          <a:xfrm>
            <a:off x="2057957" y="2600791"/>
            <a:ext cx="7613630" cy="3376180"/>
          </a:xfrm>
          <a:prstGeom prst="rect">
            <a:avLst/>
          </a:prstGeom>
        </p:spPr>
      </p:pic>
    </p:spTree>
    <p:extLst>
      <p:ext uri="{BB962C8B-B14F-4D97-AF65-F5344CB8AC3E}">
        <p14:creationId xmlns:p14="http://schemas.microsoft.com/office/powerpoint/2010/main" val="2330595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828" y="1625193"/>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60AEBBAC-7689-3E64-0607-81214DCC06CF}"/>
              </a:ext>
            </a:extLst>
          </p:cNvPr>
          <p:cNvPicPr>
            <a:picLocks noChangeAspect="1"/>
          </p:cNvPicPr>
          <p:nvPr/>
        </p:nvPicPr>
        <p:blipFill>
          <a:blip r:embed="rId3"/>
          <a:stretch>
            <a:fillRect/>
          </a:stretch>
        </p:blipFill>
        <p:spPr>
          <a:xfrm>
            <a:off x="2611194" y="2153517"/>
            <a:ext cx="6969612" cy="3962692"/>
          </a:xfrm>
          <a:prstGeom prst="rect">
            <a:avLst/>
          </a:prstGeom>
        </p:spPr>
      </p:pic>
    </p:spTree>
    <p:extLst>
      <p:ext uri="{BB962C8B-B14F-4D97-AF65-F5344CB8AC3E}">
        <p14:creationId xmlns:p14="http://schemas.microsoft.com/office/powerpoint/2010/main" val="1046692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86591"/>
            <a:ext cx="10668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11" name="Picture 10">
            <a:extLst>
              <a:ext uri="{FF2B5EF4-FFF2-40B4-BE49-F238E27FC236}">
                <a16:creationId xmlns:a16="http://schemas.microsoft.com/office/drawing/2014/main" id="{712F6D25-0EA6-AA6C-56D4-A2B6F5EF1321}"/>
              </a:ext>
            </a:extLst>
          </p:cNvPr>
          <p:cNvPicPr>
            <a:picLocks noChangeAspect="1"/>
          </p:cNvPicPr>
          <p:nvPr/>
        </p:nvPicPr>
        <p:blipFill>
          <a:blip r:embed="rId3"/>
          <a:stretch>
            <a:fillRect/>
          </a:stretch>
        </p:blipFill>
        <p:spPr>
          <a:xfrm>
            <a:off x="2373372" y="2227279"/>
            <a:ext cx="6982799" cy="4001058"/>
          </a:xfrm>
          <a:prstGeom prst="rect">
            <a:avLst/>
          </a:prstGeom>
          <a:ln>
            <a:noFill/>
          </a:ln>
          <a:effectLst>
            <a:softEdge rad="112500"/>
          </a:effectLst>
        </p:spPr>
      </p:pic>
    </p:spTree>
    <p:extLst>
      <p:ext uri="{BB962C8B-B14F-4D97-AF65-F5344CB8AC3E}">
        <p14:creationId xmlns:p14="http://schemas.microsoft.com/office/powerpoint/2010/main" val="3694203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52492"/>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4B7993FA-6941-E0D4-9524-28C14C180E60}"/>
              </a:ext>
            </a:extLst>
          </p:cNvPr>
          <p:cNvPicPr>
            <a:picLocks noChangeAspect="1"/>
          </p:cNvPicPr>
          <p:nvPr/>
        </p:nvPicPr>
        <p:blipFill>
          <a:blip r:embed="rId3"/>
          <a:stretch>
            <a:fillRect/>
          </a:stretch>
        </p:blipFill>
        <p:spPr>
          <a:xfrm>
            <a:off x="2466468" y="2416589"/>
            <a:ext cx="7259063" cy="3839111"/>
          </a:xfrm>
          <a:prstGeom prst="rect">
            <a:avLst/>
          </a:prstGeom>
        </p:spPr>
      </p:pic>
    </p:spTree>
    <p:extLst>
      <p:ext uri="{BB962C8B-B14F-4D97-AF65-F5344CB8AC3E}">
        <p14:creationId xmlns:p14="http://schemas.microsoft.com/office/powerpoint/2010/main" val="8538505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39" y="1777516"/>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الاتصال بالرؤساء</a:t>
            </a:r>
            <a:endParaRPr lang="ar-SA" sz="32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pic>
        <p:nvPicPr>
          <p:cNvPr id="7" name="Picture 6">
            <a:extLst>
              <a:ext uri="{FF2B5EF4-FFF2-40B4-BE49-F238E27FC236}">
                <a16:creationId xmlns:a16="http://schemas.microsoft.com/office/drawing/2014/main" id="{14823555-E319-F744-6140-E76FCD66E733}"/>
              </a:ext>
            </a:extLst>
          </p:cNvPr>
          <p:cNvPicPr>
            <a:picLocks noChangeAspect="1"/>
          </p:cNvPicPr>
          <p:nvPr/>
        </p:nvPicPr>
        <p:blipFill>
          <a:blip r:embed="rId3"/>
          <a:stretch>
            <a:fillRect/>
          </a:stretch>
        </p:blipFill>
        <p:spPr>
          <a:xfrm>
            <a:off x="2667244" y="2423847"/>
            <a:ext cx="6712791" cy="4024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94758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095" y="1936320"/>
            <a:ext cx="10541000"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FF0000"/>
                </a:solidFill>
                <a:latin typeface="Times New Roman" panose="02020603050405020304" pitchFamily="18" charset="0"/>
                <a:cs typeface="Times New Roman" panose="02020603050405020304" pitchFamily="18" charset="0"/>
              </a:rPr>
              <a:t>الاتصال بالعملاء</a:t>
            </a:r>
            <a:endParaRPr lang="ar-EG" sz="2800" b="1" dirty="0">
              <a:solidFill>
                <a:srgbClr val="FF0000"/>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سواء كنت تركز على كيفية التسويق لعميل أو كيف يمكن للعميل الاتصال بأحد أعضاء خدمة العملاء ، فإن القدرة على التواصل بشكل صحيح تحدث فرقًا كبيرًا.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إذا لم تتمكن من إيصال ما تبيعه أو كيفية استخدامه ، فكيف يفترض أن يعرف العملاء ما يحصلون عليه؟ وإذا لم يتمكنوا من الحصول على إجابات سريعة وسهلة لأسئلتهم ، فسيذهب العديد من العملاء ببساطة إلى مكان آخر.</a:t>
            </a:r>
          </a:p>
          <a:p>
            <a:pPr marL="342900" indent="-342900" algn="ctr"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أفضل الطرق للتواصل مع العملاء يمكنك اتباعها للتأكد من أنك لا تواجه أيًا من هذه المشاكل.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الطريقة الأولى للتواصل مع العملاء :  الدردشة النصية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القدرة على إرسال الرسائل النصية أو الدردشة مع العملاء تعمل بشكل جيد عندما يتعلق الأمر بالتسويق وخدمة العملاء. إنها طريقة بسيطة وسهلة لإرسال رسائل تسويقية آلية ومخصصة للأشخاص مع توفير طريقة سريعة وسهلة للعملاء لإرسال رسائل نصية إليك للإجابة على أسئلتهم</a:t>
            </a:r>
            <a:r>
              <a:rPr lang="ar-SA" sz="2000" dirty="0">
                <a:solidFill>
                  <a:srgbClr val="2D3956"/>
                </a:solidFill>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2618548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4272" y="1936320"/>
            <a:ext cx="10541000" cy="2677656"/>
          </a:xfrm>
          <a:prstGeom prst="rect">
            <a:avLst/>
          </a:prstGeom>
          <a:noFill/>
        </p:spPr>
        <p:txBody>
          <a:bodyPr wrap="square" rtlCol="0">
            <a:spAutoFit/>
          </a:bodyPr>
          <a:lstStyle/>
          <a:p>
            <a:pPr marL="342900" indent="-342900" algn="ctr" rtl="1">
              <a:buFont typeface="Arial" panose="020B0604020202020204" pitchFamily="34" charset="0"/>
              <a:buChar cha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أفضل الطرق للتواصل مع العملاء</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البريد الإلكتروني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أصبح البريد الإلكتروني غير مناسب لبضع سنوات حيث أصبحت الرسائل النصية ووسائل التواصل الاجتماعي أكثر أشكال التواصل شيوعًا. لكنها عادت بأسلوبها وهي تحظى بشعبية كبيرة مرة أخرى.</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وتم إنشاء العديد من استطلاعات الرأي والذي يشمل العديد من المستخدمين حول العالم بخصوص استخدام البريد الإلكتروني, في الواقع قال 63٪ ممن شملهم الاستطلاع أنهم يفضلون الاتصالات عبر البريد الإلكتروني مع الشركات على أي شكل آخر من أشكال التواصل.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42090465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4272" y="1936320"/>
            <a:ext cx="10541000" cy="2677656"/>
          </a:xfrm>
          <a:prstGeom prst="rect">
            <a:avLst/>
          </a:prstGeom>
          <a:noFill/>
        </p:spPr>
        <p:txBody>
          <a:bodyPr wrap="square" rtlCol="0">
            <a:spAutoFit/>
          </a:bodyPr>
          <a:lstStyle/>
          <a:p>
            <a:pPr marL="342900" indent="-342900" algn="ctr" rtl="1">
              <a:buFont typeface="Arial" panose="020B0604020202020204" pitchFamily="34" charset="0"/>
              <a:buChar cha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أفضل الطرق للتواصل مع العملاء</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وسائل التواصل الاجتماعي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طريقة واحدة للبقاء على اتصال بسهولة مع العملاء، الجدد والقدامى، هي من خلال منصات التواصل الاجتماعي. يلجأ معظم الأشخاص إلى وسائل التواصل الاجتماعي عند البحث عن توصيات بشأن الأماكن التي يذهبون إليها أو ما يشترونه. بالإضافة إلى ذلك، يتواجد الأشخاص على وسائل التواصل الاجتماعي طوال اليوم مما يجعل من السهل أن تشق طريقك إلى إعلان أو اثنين على حسابهم.</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2859491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4272" y="1936320"/>
            <a:ext cx="10541000" cy="2677656"/>
          </a:xfrm>
          <a:prstGeom prst="rect">
            <a:avLst/>
          </a:prstGeom>
          <a:noFill/>
        </p:spPr>
        <p:txBody>
          <a:bodyPr wrap="square" rtlCol="0">
            <a:spAutoFit/>
          </a:bodyPr>
          <a:lstStyle/>
          <a:p>
            <a:pPr marL="342900" indent="-342900" algn="ctr" rtl="1">
              <a:buFont typeface="Arial" panose="020B0604020202020204" pitchFamily="34" charset="0"/>
              <a:buChar cha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أفضل الطرق للتواصل مع العملاء</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محادثات هاتفية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حتى مع جميع طرق الاتصال الأخرى، لن تختفي المحادثات الهاتفية أبدًا. ومع ذلك، فإن جميع الطرق الأخرى للتواصل تساعد في الواقع نظرًا لوجود عدد أقل من الأشخاص الذين يتصلون بأسئلة إذا كان بإمكانهم الحصول على إجاباتهم بطرق أخرى.</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للذكاء الاصطناعي أن يساعد هنا من خلال "الاستماع" إلى المحادثة وتقديم توصيات إلى وكيل خدمة العملاء حول ما سيقوله بعد ذلك بناءً على السجل السابق للعميل مع الشركة وكيف تسير المكالمة.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مهارات التواصل والاتصال</a:t>
            </a:r>
          </a:p>
        </p:txBody>
      </p:sp>
    </p:spTree>
    <p:extLst>
      <p:ext uri="{BB962C8B-B14F-4D97-AF65-F5344CB8AC3E}">
        <p14:creationId xmlns:p14="http://schemas.microsoft.com/office/powerpoint/2010/main" val="3160937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6736" y="1675608"/>
            <a:ext cx="10541000" cy="452431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إذا كنت ترغب في تحسين جودة اتصالك الشخصي وزيادة فعاليته، يمكنك تنمية وتحسين مهاراتك من خلال بعض الخطوات والتمارين المحددة. هناك العديد من المهارات التي يمكن تطويرها لتحقيق اتصال فعال ومؤثر مع الآخرين. من بين هذه المهارات، مهارة الاستماع تلعب دورًا حاسمًا في الاتصال الشخصي الفعال. عند الاستماع بشكل فعّال، يمكنك فهم ما يقال والتعاطف مع مشاعر الآخرين والاستجابة بشكل مناسب.</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بالإضافة إلى ذلك، يمكنك تحسين الاتصال الشخصي من خلال تطوير مهارة الثبات الانفعالي. عندما تتمكن من السيطرة على ردود الفعل العاطفية وعدم الاستجابة بشكل غير لائق، فإنك تظهر ثقتك بالنفس وتعزز الثقة لدى الآخرين في قدرتك على التعامل بشكل مهني ومنضبط.</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وتعتبر مهارة تقبل النقد واختيار نبرة الصوت المناسبة أيضًا أمورًا هامة في تحسين جودة الاتصال الشخصي. عندما تكون مستعدًا لقبول النقد بإيجابية وتعامل معه بشكل بنّاء، فإنك تظهر اهتمامك الحقيقي في تطوير نفسك وتحسين أدائك. ويمكنك الحفاظ على نبرة الصوت المناسبة للموقف والتعبير عن أفكارك ومشاعرك بوضوح وثقة.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تحسين الاتصال الشخصي من خلال تطوير المهارات</a:t>
            </a:r>
            <a:endParaRPr lang="en-US" sz="4000" b="1" dirty="0"/>
          </a:p>
        </p:txBody>
      </p:sp>
    </p:spTree>
    <p:extLst>
      <p:ext uri="{BB962C8B-B14F-4D97-AF65-F5344CB8AC3E}">
        <p14:creationId xmlns:p14="http://schemas.microsoft.com/office/powerpoint/2010/main" val="568650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تلعب المهارات الاجتماعية دورًا حاسمًا في تعزيز الاتصال الشخصي الفعال، بما في ذلك استخدام اللغة الجسدية والتواصل البصري لتحقيق تفاهم أفضل وفهم أعمق.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إحدى المهارات الاجتماعية الأساسية هي استخدام اللغة الجسدية، حيث تلعب حركات الجسم وتعابير الوجه والملامح البصرية دورًا هامًا في التواصل الفعال. من خلال تحليل لغة الجسد، يمكننا فهم ردود الفعل والمشاعر والمواقف للآخرين، مما يساعدنا في تعزيز التفاهم وبناء علاقات قوية.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بالإضافة إلى ذلك، يمكن أن يكون التواصل البصري أداة فعالة في تحقيق التواصل الشخصي الفعال. يشمل التواصل البصري استخدام الرموز والرسومات والشارات وحركات الأيدي والمرحلة والتمثيل البصري لتعزيز المعاني وتوضيح الأفكار وتعميق الفهم للآخرين.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دور المهارات الاجتماعية في الاتصال الشخصي الفعال</a:t>
            </a:r>
            <a:endParaRPr lang="en-US" sz="4000" b="1" dirty="0"/>
          </a:p>
        </p:txBody>
      </p:sp>
    </p:spTree>
    <p:extLst>
      <p:ext uri="{BB962C8B-B14F-4D97-AF65-F5344CB8AC3E}">
        <p14:creationId xmlns:p14="http://schemas.microsoft.com/office/powerpoint/2010/main" val="5777249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تشير الدراسات إلى أن المهارات الاجتماعية المؤثرة تلعب دورًا مهمًا في تحقيق التواصل الشخصي الفعال. من خلال استخدام اللغة الجسدية والتواصل البصري، يمكن للأفراد تحسين قدراتهم على التواصل وتعزيز الفهم المتبادل وبناء علاقات أفضل.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بالإضافة إلى ذلك، يمكن أن تساعد المهارات الاجتماعية في التفاعل الفعال والتعاون وحل النزاعات وتحسين مستوى الثقة والاحترام في العلاقات الشخصية والمهنية. عندما يمتلك الأفراد مهارات اجتماعية قوية، يصبحون قادرين على التعبير عن أنفسهم بوضوح، وفهم احتياجات الآخرين، وتعزيز التواصل الفعال بينهم.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دمج المهارات الاجتماعية في الاتصال الشخصي الفعال</a:t>
            </a:r>
            <a:endParaRPr lang="en-US" sz="4000" b="1" dirty="0"/>
          </a:p>
        </p:txBody>
      </p:sp>
    </p:spTree>
    <p:extLst>
      <p:ext uri="{BB962C8B-B14F-4D97-AF65-F5344CB8AC3E}">
        <p14:creationId xmlns:p14="http://schemas.microsoft.com/office/powerpoint/2010/main" val="2590561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أتقن التعبير والتواصل بعينك ولغة جسدك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تشمل لغة الجسد تعبيرات الوجه ابتسامًا وعبوسًا، وطريقة الجلوس والتواصل المباشر بالعين وحركات اليدين وغيرها مما يراه من يستمع إليك أو يتحدث معك. تساعد هذه الإشارات على شرح ما تريد إيصاله، وإظهار حالتك العاطفية، وإشعار المستمع باحترامك له أو العكس.</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مثال عملي: يشير التراخي في الوقوف خلال الكلام مع مديرك إلى الملل أو عدم الاهتمام، أما الوقوف بجسد مستقيم فيشير إلى التقدير والاحترام والجدية.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مثال عملي آخر: إذا نظرت في عين محدثك خلال المقابلة الوظيفية سيشعر بثقتك وتمكنك مما تقوله. أما إذا مرت المقابلة وأنت خجول تنظر في مكان آخر طوال الوقت فلن يكون ذلك في صالحك.</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سبل إتقان مهارات التواصل </a:t>
            </a:r>
            <a:endParaRPr lang="en-US" sz="4000" b="1" dirty="0"/>
          </a:p>
        </p:txBody>
      </p:sp>
    </p:spTree>
    <p:extLst>
      <p:ext uri="{BB962C8B-B14F-4D97-AF65-F5344CB8AC3E}">
        <p14:creationId xmlns:p14="http://schemas.microsoft.com/office/powerpoint/2010/main" val="937287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52492"/>
            <a:ext cx="10541000"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FF0000"/>
                </a:solidFill>
                <a:latin typeface="Times New Roman" panose="02020603050405020304" pitchFamily="18" charset="0"/>
                <a:cs typeface="Times New Roman" panose="02020603050405020304" pitchFamily="18" charset="0"/>
              </a:rPr>
              <a:t>تواصل بدقة ووضوح</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تريد أن تنقل رسالتك إلى الآخرين كما تتصورها في عقلك؟ لا بد أن تتواصل بدقة ووضوح لتحقق ذلك الهدف.</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لتحقق ذلك، اتبع هذه الخطوات العملية: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تعرف على المستمعين الذين توجه لهم حديثك. ادرس اهتماماتهم واحتياجاتهم، وخلفياتهم الاجتماعية والدراسية.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خطط لسير الحديث. حدد النقاط الرئيسية للكلام ونظمها بترتيب منطقي.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استخدم اللغة والأمثلة التي يمكن للمستمعين فهمها. وتجنب استخدام لغة معقدة أو مصطلحات تقنية.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كن مباشرًا ومختصرًا واتبع أسلوبًا مرتبًا. ابدأ بنقاطك الرئيسية وادعمها بالتفاصيل والأمثلة ذات الصلة دون تشتت أو إطالة تزيد عن اللازم.</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استخدم الأمثلة العملية والواقعية التي تبسط الأفكار المعقدة أمام المستمعين.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استخدم المرئيات مثل الرسوم البيانية أو المخططات أو شرائح العرض لتقول ما تريده بشكل أفضل.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سبل إتقان مهارات التواصل </a:t>
            </a:r>
            <a:endParaRPr lang="en-US" sz="4000" b="1" dirty="0"/>
          </a:p>
        </p:txBody>
      </p:sp>
    </p:spTree>
    <p:extLst>
      <p:ext uri="{BB962C8B-B14F-4D97-AF65-F5344CB8AC3E}">
        <p14:creationId xmlns:p14="http://schemas.microsoft.com/office/powerpoint/2010/main" val="932039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الاستنتاج أن مهارات الاتصال الشخصي الفعال تلعب دورًا حاسمًا في تعزيز العلاقات الشخصية والمهنية وتحقيق النجاح في مختلف جوانب الحياة. تشمل هذه المهارات مهارة الاستماع الفعال حيث يتعين علينا فهم وتحليل ما يقال والاستجابة بشكل مناسب. بالإضافة إلى ذلك، تعتبر القدرة على الثبات الانفعالي أمرًا مهمًا للتعامل مع الضغوط والتوترات بطريقة هادئة ومحترفة. يجب أيضًا أن يكون لدينا الثقة بالنفس والقدرة على اتخاذ مواقفنا والتعبير عن آراءنا بوضوح وثقة.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بالإضافة إلى ذلك، يجب أن نكون قادرين على قبول النقد بشكل بناء وتعامله بإيجابية لتطوير أنفسنا وتحسين أدائنا. ومن الضروري أيضًا اختيار نبرة الصوت المناسبة والتعاطف مع الآخرين لتعزيز التواصل الفعال وإقامة علاقات جيدة.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الخاتمة</a:t>
            </a:r>
            <a:endParaRPr lang="en-US" sz="4000" b="1" dirty="0"/>
          </a:p>
        </p:txBody>
      </p:sp>
    </p:spTree>
    <p:extLst>
      <p:ext uri="{BB962C8B-B14F-4D97-AF65-F5344CB8AC3E}">
        <p14:creationId xmlns:p14="http://schemas.microsoft.com/office/powerpoint/2010/main" val="11747388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2502" y="2976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319" y="3953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1616" y="6073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8268" y="1808528"/>
            <a:ext cx="10541000" cy="4193456"/>
          </a:xfrm>
          <a:prstGeom prst="rect">
            <a:avLst/>
          </a:prstGeom>
          <a:noFill/>
        </p:spPr>
        <p:txBody>
          <a:bodyPr wrap="square" rtlCol="0">
            <a:spAutoFit/>
          </a:bodyPr>
          <a:lstStyle/>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تكوين وبناء فريق العمل: دليل المهارات والخطوات والعوامل والاستراتيجيات والأنشطة، من خلال الرابط التالي: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bakkah.com</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ar</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/knowledge-center/%</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D8%A8%D9%86%D8%A7%D8%A1</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D8%A7%D9%84%D9%81%D8%B1%D9%8A%D9%82</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2"/>
              </a:rPr>
              <a:t>#:~:text=%D9%83%D9%8A%D9%81%D9%8A%D8%A9%20%D8%AA%D9%83%D9%88%D9%8A%D9%86%20%D9%88%D8%A8%D9%86%D8%A7%D8%A1%20%D9%81%D8%B1%D9%8A%D9%82%20%D8%B9%D9%85%D9%84%20%D9%86%D8%A7%D8%AC%D8%AD%3A%201%201-,%D9%85%D8%B4%D8%A7%D8%B1%D9%8A%D8%B9%20%D9%85%D8%B4%D8%AA%D8%B1%D9%83%D8%A9%20...%208%208-%20%D8%AA%D9%82%D9%8A%D9%8A%D9%85%20%D8%A7%D9%84%D8%AA%D9%82%D8%AF%D9%85%20</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مهارة التعامل مع الرؤساء، من خلال الرابط التالي: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www.emaze.com</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AOTORZLI</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D8%A7%D9%84%D8%AA%D8%B9%D8%A7%D9%85%D9%84</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D9%85%D8%B9</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D8%A7%D9%84%D8%B1%D8%A4%D8%B3%D8%A7%D8%A1</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D8%A7%D9%84%D9%88%D8%AD%D8%AF%D8%A9</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D8%A7%D9%84%D8%AB%D8%A7%D9%84%D8%AB%D8%A9-pptx</a:t>
            </a:r>
            <a:r>
              <a:rPr lang="ar-EG" sz="16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a:t>
            </a:r>
            <a:r>
              <a:rPr lang="ar-EG"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مهارة حل النزاع، من خلال الرابط التالي: </a:t>
            </a:r>
            <a:r>
              <a:rPr lang="ar-EG" sz="11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www.annajah.net</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D9%85%D9%87%D8%A7%D8%B1%D8%A7%D8%AA</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D8%AD%D9%84</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4"/>
              </a:rPr>
              <a:t>D8%A7%D9%84%D9%86%D8%B2%D8%A7%D8%B9%D8%A7%D8%AA-article-29226</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مهارات التواصل في العمل: 10 مهارات ضرورية مع الأمثلة،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5"/>
              </a:rPr>
              <a:t>marn.io</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5"/>
              </a:rPr>
              <a:t>/2023/03/27/effective-work-communication-skills</a:t>
            </a:r>
            <a:r>
              <a:rPr lang="ar-EG" sz="16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5"/>
              </a:rPr>
              <a:t>/</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ما هي مهارات الاتصال الشخصي الفعال، من خلال الرابط التالي: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tinyurl.com</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6"/>
              </a:rPr>
              <a:t>yplyu42e</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7 طرق مثبتة علميا لجذب انتباه الآخرين، من خلال الرابط التالي: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www.for9a.com</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/learn/7-%</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D8%B7%D8%B1%D9%82</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D9%85%D8%AB%D8%A8%D8%AA%D8%A9</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D8%B9%D9%84%D9%85%D9%8A%D8%A7</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D9%84%D8%AC%D8%B0%D8%A8</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D8%A7%D9%86%D8%AA%D8%A8%D8%A7%D9%87</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7"/>
              </a:rPr>
              <a:t>D8%A7%D9%84%D8%A2%D8%AE%D8%B1%D9%8A%D9%86#google_vignette</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rtl="1"/>
            <a:r>
              <a:rPr lang="ar-EG" sz="1600" dirty="0">
                <a:effectLst/>
                <a:latin typeface="Arial" panose="020B0604020202020204" pitchFamily="34" charset="0"/>
                <a:ea typeface="Times New Roman" panose="02020603050405020304" pitchFamily="18" charset="0"/>
                <a:cs typeface="Times New Roman" panose="02020603050405020304" pitchFamily="18" charset="0"/>
              </a:rPr>
              <a:t>ما هي مهارات التواصل وكيف أطورها؟، من خلال الرابط التالي: </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https://</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www.study-ar.com</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D9%85%D9%87%D8%A7%D8%B1%D8%A7%D8%AA</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a:t>
            </a:r>
            <a:r>
              <a:rPr lang="en-US" sz="1100" u="sng" dirty="0" err="1">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D8%A7%D9%84%D8%AA%D9%88%D8%A7%D8%B5%D9%84</a:t>
            </a:r>
            <a:r>
              <a:rPr lang="en-US" sz="1100"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8"/>
              </a:rPr>
              <a:t>/#%D8%A3%D9%86%D9%88%D8%A7%D8%B9_%D9%85%D9%87%D8%A7%D8%B1%D8%A7%D8%AA_%D8%A7%D9%84%D8%AA%D9%88%D8%A7%D8%B5%D9%84</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المراجع</a:t>
            </a:r>
            <a:endParaRPr lang="en-US" sz="4000" b="1" dirty="0"/>
          </a:p>
        </p:txBody>
      </p:sp>
    </p:spTree>
    <p:extLst>
      <p:ext uri="{BB962C8B-B14F-4D97-AF65-F5344CB8AC3E}">
        <p14:creationId xmlns:p14="http://schemas.microsoft.com/office/powerpoint/2010/main" val="25689874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911</TotalTime>
  <Words>4443</Words>
  <Application>Microsoft Office PowerPoint</Application>
  <PresentationFormat>Widescreen</PresentationFormat>
  <Paragraphs>333</Paragraphs>
  <Slides>49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Roboto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27</cp:revision>
  <dcterms:created xsi:type="dcterms:W3CDTF">2023-04-29T09:08:23Z</dcterms:created>
  <dcterms:modified xsi:type="dcterms:W3CDTF">2023-11-30T00:07:57Z</dcterms:modified>
</cp:coreProperties>
</file>