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media/image1.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media/image2.jpeg" ContentType="image/jpeg"/>
  <Override PartName="/ppt/media/image3.jpeg" ContentType="image/jpeg"/>
  <Override PartName="/ppt/media/image4.jpeg" ContentType="image/jpeg"/>
  <Override PartName="/ppt/media/image5.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17" name="Shape 317"/>
          <p:cNvSpPr/>
          <p:nvPr>
            <p:ph type="sldImg"/>
          </p:nvPr>
        </p:nvSpPr>
        <p:spPr>
          <a:xfrm>
            <a:off x="1143000" y="685800"/>
            <a:ext cx="4572000" cy="3429000"/>
          </a:xfrm>
          <a:prstGeom prst="rect">
            <a:avLst/>
          </a:prstGeom>
        </p:spPr>
        <p:txBody>
          <a:bodyPr/>
          <a:lstStyle/>
          <a:p>
            <a:pPr/>
          </a:p>
        </p:txBody>
      </p:sp>
      <p:sp>
        <p:nvSpPr>
          <p:cNvPr id="318" name="Shape 31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3.jpeg"/><Relationship Id="rId7" Type="http://schemas.openxmlformats.org/officeDocument/2006/relationships/image" Target="../media/image6.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8.png"/><Relationship Id="rId7" Type="http://schemas.openxmlformats.org/officeDocument/2006/relationships/image" Target="../media/image9.png"/><Relationship Id="rId8" Type="http://schemas.openxmlformats.org/officeDocument/2006/relationships/image" Target="../media/image10.png"/><Relationship Id="rId9" Type="http://schemas.openxmlformats.org/officeDocument/2006/relationships/image" Target="../media/image11.png"/><Relationship Id="rId10" Type="http://schemas.openxmlformats.org/officeDocument/2006/relationships/image" Target="../media/image12.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3.png"/><Relationship Id="rId7" Type="http://schemas.openxmlformats.org/officeDocument/2006/relationships/image" Target="../media/image14.png"/><Relationship Id="rId8" Type="http://schemas.openxmlformats.org/officeDocument/2006/relationships/image" Target="../media/image15.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16.png"/><Relationship Id="rId7" Type="http://schemas.openxmlformats.org/officeDocument/2006/relationships/image" Target="../media/image17.png"/><Relationship Id="rId8" Type="http://schemas.openxmlformats.org/officeDocument/2006/relationships/image" Target="../media/image18.png"/><Relationship Id="rId9" Type="http://schemas.openxmlformats.org/officeDocument/2006/relationships/image" Target="../media/image19.png"/><Relationship Id="rId10" Type="http://schemas.openxmlformats.org/officeDocument/2006/relationships/image" Target="../media/image20.png"/><Relationship Id="rId11" Type="http://schemas.openxmlformats.org/officeDocument/2006/relationships/image" Target="../media/image21.png"/><Relationship Id="rId12" Type="http://schemas.openxmlformats.org/officeDocument/2006/relationships/image" Target="../media/image22.png"/><Relationship Id="rId13" Type="http://schemas.openxmlformats.org/officeDocument/2006/relationships/image" Target="../media/image23.png"/><Relationship Id="rId14" Type="http://schemas.openxmlformats.org/officeDocument/2006/relationships/image" Target="../media/image24.png"/><Relationship Id="rId15" Type="http://schemas.openxmlformats.org/officeDocument/2006/relationships/image" Target="../media/image25.png"/><Relationship Id="rId16" Type="http://schemas.openxmlformats.org/officeDocument/2006/relationships/image" Target="../media/image26.png"/><Relationship Id="rId17" Type="http://schemas.openxmlformats.org/officeDocument/2006/relationships/image" Target="../media/image27.png"/><Relationship Id="rId18" Type="http://schemas.openxmlformats.org/officeDocument/2006/relationships/image" Target="../media/image28.png"/><Relationship Id="rId19" Type="http://schemas.openxmlformats.org/officeDocument/2006/relationships/image" Target="../media/image29.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4.jpeg"/><Relationship Id="rId4" Type="http://schemas.openxmlformats.org/officeDocument/2006/relationships/image" Target="../media/image1.png"/><Relationship Id="rId5" Type="http://schemas.openxmlformats.org/officeDocument/2006/relationships/image" Target="../media/image30.png"/><Relationship Id="rId6" Type="http://schemas.openxmlformats.org/officeDocument/2006/relationships/image" Target="../media/image2.png"/><Relationship Id="rId7" Type="http://schemas.openxmlformats.org/officeDocument/2006/relationships/image" Target="../media/image3.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14.png"/><Relationship Id="rId7" Type="http://schemas.openxmlformats.org/officeDocument/2006/relationships/image" Target="../media/image31.png"/><Relationship Id="rId8" Type="http://schemas.openxmlformats.org/officeDocument/2006/relationships/image" Target="../media/image32.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3.png"/><Relationship Id="rId6" Type="http://schemas.openxmlformats.org/officeDocument/2006/relationships/image" Target="../media/image1.png"/><Relationship Id="rId7" Type="http://schemas.openxmlformats.org/officeDocument/2006/relationships/image" Target="../media/image14.png"/><Relationship Id="rId8" Type="http://schemas.openxmlformats.org/officeDocument/2006/relationships/image" Target="../media/image34.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5.png"/><Relationship Id="rId3" Type="http://schemas.openxmlformats.org/officeDocument/2006/relationships/image" Target="../media/image36.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5.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7.png"/><Relationship Id="rId3" Type="http://schemas.openxmlformats.org/officeDocument/2006/relationships/image" Target="../media/image38.png"/><Relationship Id="rId4" Type="http://schemas.openxmlformats.org/officeDocument/2006/relationships/image" Target="../media/image39.png"/><Relationship Id="rId5" Type="http://schemas.openxmlformats.org/officeDocument/2006/relationships/image" Target="../media/image6.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5.png"/><Relationship Id="rId3" Type="http://schemas.openxmlformats.org/officeDocument/2006/relationships/image" Target="../media/image1.png"/><Relationship Id="rId4" Type="http://schemas.openxmlformats.org/officeDocument/2006/relationships/image" Target="../media/image40.png"/><Relationship Id="rId5" Type="http://schemas.openxmlformats.org/officeDocument/2006/relationships/image" Target="../media/image41.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42.png"/><Relationship Id="rId4" Type="http://schemas.openxmlformats.org/officeDocument/2006/relationships/image" Target="../media/image1.png"/><Relationship Id="rId5" Type="http://schemas.openxmlformats.org/officeDocument/2006/relationships/image" Target="../media/image2.png"/><Relationship Id="rId6" Type="http://schemas.openxmlformats.org/officeDocument/2006/relationships/image" Target="../media/image3.png"/><Relationship Id="rId7" Type="http://schemas.openxmlformats.org/officeDocument/2006/relationships/image" Target="../media/image14.png"/><Relationship Id="rId8" Type="http://schemas.openxmlformats.org/officeDocument/2006/relationships/image" Target="../media/image43.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5.jpeg"/><Relationship Id="rId4" Type="http://schemas.openxmlformats.org/officeDocument/2006/relationships/image" Target="../media/image1.png"/><Relationship Id="rId5" Type="http://schemas.openxmlformats.org/officeDocument/2006/relationships/image" Target="../media/image30.png"/><Relationship Id="rId6" Type="http://schemas.openxmlformats.org/officeDocument/2006/relationships/image" Target="../media/image40.png"/><Relationship Id="rId7" Type="http://schemas.openxmlformats.org/officeDocument/2006/relationships/image" Target="../media/image41.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5.png"/><Relationship Id="rId3" Type="http://schemas.openxmlformats.org/officeDocument/2006/relationships/image" Target="../media/image1.png"/><Relationship Id="rId4" Type="http://schemas.openxmlformats.org/officeDocument/2006/relationships/image" Target="../media/image40.png"/><Relationship Id="rId5" Type="http://schemas.openxmlformats.org/officeDocument/2006/relationships/image" Target="../media/image41.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1"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23"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4"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5"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6"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grpSp>
        <p:nvGrpSpPr>
          <p:cNvPr id="29" name="Group 16"/>
          <p:cNvGrpSpPr/>
          <p:nvPr/>
        </p:nvGrpSpPr>
        <p:grpSpPr>
          <a:xfrm>
            <a:off x="321732" y="-1"/>
            <a:ext cx="2024827" cy="1879601"/>
            <a:chOff x="0" y="0"/>
            <a:chExt cx="2024825" cy="1879600"/>
          </a:xfrm>
        </p:grpSpPr>
        <p:sp>
          <p:nvSpPr>
            <p:cNvPr id="27"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28"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grpSp>
      <p:sp>
        <p:nvSpPr>
          <p:cNvPr id="30"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31" name="TextBox 29"/>
          <p:cNvSpPr txBox="1"/>
          <p:nvPr/>
        </p:nvSpPr>
        <p:spPr>
          <a:xfrm>
            <a:off x="6646405" y="3814574"/>
            <a:ext cx="4795024" cy="4597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pPr/>
            <a:r>
              <a:t>Prepared by Dr.Mahmoud Ibrahim</a:t>
            </a:r>
          </a:p>
        </p:txBody>
      </p:sp>
      <p:sp>
        <p:nvSpPr>
          <p:cNvPr id="32"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 y="59"/>
                </a:moveTo>
                <a:lnTo>
                  <a:pt x="13898" y="0"/>
                </a:lnTo>
                <a:lnTo>
                  <a:pt x="21600" y="21541"/>
                </a:lnTo>
                <a:lnTo>
                  <a:pt x="0" y="21600"/>
                </a:lnTo>
                <a:lnTo>
                  <a:pt x="112" y="59"/>
                </a:lnTo>
                <a:close/>
              </a:path>
            </a:pathLst>
          </a:custGeom>
          <a:blipFill>
            <a:blip r:embed="rId6"/>
            <a:stretch>
              <a:fillRect/>
            </a:stretch>
          </a:blipFill>
          <a:ln w="12700">
            <a:miter lim="400000"/>
          </a:ln>
        </p:spPr>
        <p:txBody>
          <a:bodyPr lIns="45719" rIns="45719" anchor="ctr"/>
          <a:lstStyle/>
          <a:p>
            <a:pPr algn="ctr">
              <a:defRPr>
                <a:solidFill>
                  <a:srgbClr val="FFFFFF"/>
                </a:solidFill>
              </a:defRPr>
            </a:pPr>
          </a:p>
        </p:txBody>
      </p:sp>
      <p:sp>
        <p:nvSpPr>
          <p:cNvPr id="33" name="TextBox 30"/>
          <p:cNvSpPr txBox="1"/>
          <p:nvPr/>
        </p:nvSpPr>
        <p:spPr>
          <a:xfrm>
            <a:off x="6596585" y="2424036"/>
            <a:ext cx="4203190" cy="14376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8E5A6D"/>
                </a:solidFill>
                <a:latin typeface="Tajawal Medium"/>
                <a:ea typeface="Tajawal Medium"/>
                <a:cs typeface="Tajawal Medium"/>
                <a:sym typeface="Tajawal Medium"/>
              </a:defRPr>
            </a:pPr>
            <a:r>
              <a:t>Project Quality </a:t>
            </a:r>
          </a:p>
          <a:p>
            <a:pPr>
              <a:defRPr b="1" sz="4400">
                <a:solidFill>
                  <a:srgbClr val="8E5A6D"/>
                </a:solidFill>
                <a:latin typeface="Tajawal Medium"/>
                <a:ea typeface="Tajawal Medium"/>
                <a:cs typeface="Tajawal Medium"/>
                <a:sym typeface="Tajawal Medium"/>
              </a:defRPr>
            </a:pPr>
            <a:r>
              <a:t>Management </a:t>
            </a:r>
          </a:p>
        </p:txBody>
      </p:sp>
      <p:grpSp>
        <p:nvGrpSpPr>
          <p:cNvPr id="36" name="Rectangle: Rounded Corners 33"/>
          <p:cNvGrpSpPr/>
          <p:nvPr/>
        </p:nvGrpSpPr>
        <p:grpSpPr>
          <a:xfrm>
            <a:off x="2013291" y="4506791"/>
            <a:ext cx="7720649" cy="2831002"/>
            <a:chOff x="0" y="-834612"/>
            <a:chExt cx="7720648" cy="2831000"/>
          </a:xfrm>
        </p:grpSpPr>
        <p:sp>
          <p:nvSpPr>
            <p:cNvPr id="34" name="Rounded Rectangle"/>
            <p:cNvSpPr/>
            <p:nvPr/>
          </p:nvSpPr>
          <p:spPr>
            <a:xfrm>
              <a:off x="0" y="0"/>
              <a:ext cx="7720649" cy="1161777"/>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p>
          </p:txBody>
        </p:sp>
        <p:sp>
          <p:nvSpPr>
            <p:cNvPr id="35" name="Lecture 10:  The second apple…"/>
            <p:cNvSpPr txBox="1"/>
            <p:nvPr/>
          </p:nvSpPr>
          <p:spPr>
            <a:xfrm>
              <a:off x="171032" y="-834613"/>
              <a:ext cx="7378583" cy="2831002"/>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p>
              <a:pPr algn="ctr">
                <a:defRPr b="1" sz="2800">
                  <a:solidFill>
                    <a:srgbClr val="2D3956"/>
                  </a:solidFill>
                  <a:latin typeface="Tajawal Medium"/>
                  <a:ea typeface="Tajawal Medium"/>
                  <a:cs typeface="Tajawal Medium"/>
                  <a:sym typeface="Tajawal Medium"/>
                </a:defRPr>
              </a:pPr>
              <a:r>
                <a:rPr>
                  <a:solidFill>
                    <a:srgbClr val="941100"/>
                  </a:solidFill>
                </a:rPr>
                <a:t>Lecture 10</a:t>
              </a:r>
              <a:r>
                <a:t>:</a:t>
              </a:r>
              <a:r>
                <a:rPr sz="2200"/>
                <a:t>  The second apple </a:t>
              </a:r>
              <a:endParaRPr sz="2200"/>
            </a:p>
            <a:p>
              <a:pPr algn="ctr">
                <a:defRPr b="1" sz="2800">
                  <a:solidFill>
                    <a:srgbClr val="2D3956"/>
                  </a:solidFill>
                  <a:latin typeface="Tajawal Medium"/>
                  <a:ea typeface="Tajawal Medium"/>
                  <a:cs typeface="Tajawal Medium"/>
                  <a:sym typeface="Tajawal Medium"/>
                </a:defRPr>
              </a:pPr>
              <a:r>
                <a:rPr sz="2200"/>
                <a:t>Having PRS “ project recognition system” and conducting PIR “Post Implemented Review )</a:t>
              </a:r>
            </a:p>
          </p:txBody>
        </p:sp>
      </p:grpSp>
      <p:pic>
        <p:nvPicPr>
          <p:cNvPr id="37"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38"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p>
        </p:txBody>
      </p:sp>
      <p:sp>
        <p:nvSpPr>
          <p:cNvPr id="39"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p>
        </p:txBody>
      </p:sp>
      <p:sp>
        <p:nvSpPr>
          <p:cNvPr id="40" name="TextBox 45"/>
          <p:cNvSpPr txBox="1"/>
          <p:nvPr/>
        </p:nvSpPr>
        <p:spPr>
          <a:xfrm>
            <a:off x="6583917" y="4242454"/>
            <a:ext cx="1106498" cy="701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pPr/>
            <a:r>
              <a:t>PMG354</a:t>
            </a:r>
          </a:p>
        </p:txBody>
      </p:sp>
      <p:pic>
        <p:nvPicPr>
          <p:cNvPr id="41" name="Graphic 46" descr="Graphic 46"/>
          <p:cNvPicPr>
            <a:picLocks noChangeAspect="1"/>
          </p:cNvPicPr>
          <p:nvPr/>
        </p:nvPicPr>
        <p:blipFill>
          <a:blip r:embed="rId7">
            <a:extLst/>
          </a:blip>
          <a:stretch>
            <a:fillRect/>
          </a:stretch>
        </p:blipFill>
        <p:spPr>
          <a:xfrm>
            <a:off x="313678" y="372324"/>
            <a:ext cx="2457657" cy="670876"/>
          </a:xfrm>
          <a:prstGeom prst="rect">
            <a:avLst/>
          </a:prstGeom>
          <a:ln w="12700">
            <a:miter lim="400000"/>
          </a:ln>
        </p:spPr>
      </p:pic>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48" name="Slide Number"/>
          <p:cNvSpPr txBox="1"/>
          <p:nvPr>
            <p:ph type="sldNum" sz="quarter" idx="2"/>
          </p:nvPr>
        </p:nvSpPr>
        <p:spPr>
          <a:xfrm>
            <a:off x="8610600" y="6414760"/>
            <a:ext cx="258624" cy="248305"/>
          </a:xfrm>
          <a:prstGeom prst="rect">
            <a:avLst/>
          </a:prstGeom>
        </p:spPr>
        <p:txBody>
          <a:bodyPr/>
          <a:lstStyle>
            <a:lvl1pPr algn="l"/>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55"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6"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5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58"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59"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60"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61" name="Title Text Title Text" descr="Title Text Title Text"/>
          <p:cNvPicPr>
            <a:picLocks noChangeAspect="0"/>
          </p:cNvPicPr>
          <p:nvPr/>
        </p:nvPicPr>
        <p:blipFill>
          <a:blip r:embed="rId6">
            <a:extLst/>
          </a:blip>
          <a:stretch>
            <a:fillRect/>
          </a:stretch>
        </p:blipFill>
        <p:spPr>
          <a:xfrm>
            <a:off x="2326513" y="526664"/>
            <a:ext cx="9122978" cy="1055604"/>
          </a:xfrm>
          <a:prstGeom prst="rect">
            <a:avLst/>
          </a:prstGeom>
          <a:effectLst>
            <a:outerShdw sx="100000" sy="100000" kx="0" ky="0" algn="b" rotWithShape="0" blurRad="190500" dist="101600" dir="5400000">
              <a:srgbClr val="941751"/>
            </a:outerShdw>
          </a:effectLst>
        </p:spPr>
      </p:pic>
      <p:pic>
        <p:nvPicPr>
          <p:cNvPr id="62" name="Title Text Title Text" descr="Title Text Title Text"/>
          <p:cNvPicPr>
            <a:picLocks noChangeAspect="0"/>
          </p:cNvPicPr>
          <p:nvPr/>
        </p:nvPicPr>
        <p:blipFill>
          <a:blip r:embed="rId7">
            <a:extLst/>
          </a:blip>
          <a:stretch>
            <a:fillRect/>
          </a:stretch>
        </p:blipFill>
        <p:spPr>
          <a:xfrm>
            <a:off x="6743321" y="1621755"/>
            <a:ext cx="5054857" cy="750672"/>
          </a:xfrm>
          <a:prstGeom prst="rect">
            <a:avLst/>
          </a:prstGeom>
          <a:effectLst>
            <a:outerShdw sx="100000" sy="100000" kx="0" ky="0" algn="b" rotWithShape="0" blurRad="190500" dist="101600" dir="5400000">
              <a:srgbClr val="941751"/>
            </a:outerShdw>
          </a:effectLst>
        </p:spPr>
      </p:pic>
      <p:pic>
        <p:nvPicPr>
          <p:cNvPr id="63" name="Body Level One… Body Level OneBody Level TwoBody Level ThreeBody Level FourBody Level Five" descr="Body Level One… Body Level OneBody Level TwoBody Level ThreeBody Level FourBody Level Five"/>
          <p:cNvPicPr>
            <a:picLocks noChangeAspect="0"/>
          </p:cNvPicPr>
          <p:nvPr/>
        </p:nvPicPr>
        <p:blipFill>
          <a:blip r:embed="rId8">
            <a:extLst/>
          </a:blip>
          <a:stretch>
            <a:fillRect/>
          </a:stretch>
        </p:blipFill>
        <p:spPr>
          <a:xfrm>
            <a:off x="6507950" y="2596307"/>
            <a:ext cx="5525599" cy="3744480"/>
          </a:xfrm>
          <a:prstGeom prst="rect">
            <a:avLst/>
          </a:prstGeom>
          <a:effectLst>
            <a:outerShdw sx="100000" sy="100000" kx="0" ky="0" algn="b" rotWithShape="0" blurRad="190500" dist="101600" dir="5400000">
              <a:schemeClr val="accent5">
                <a:alpha val="49461"/>
              </a:schemeClr>
            </a:outerShdw>
          </a:effectLst>
        </p:spPr>
      </p:pic>
      <p:pic>
        <p:nvPicPr>
          <p:cNvPr id="64" name="Title Text Title Text" descr="Title Text Title Text"/>
          <p:cNvPicPr>
            <a:picLocks noChangeAspect="0"/>
          </p:cNvPicPr>
          <p:nvPr/>
        </p:nvPicPr>
        <p:blipFill>
          <a:blip r:embed="rId9">
            <a:extLst/>
          </a:blip>
          <a:stretch>
            <a:fillRect/>
          </a:stretch>
        </p:blipFill>
        <p:spPr>
          <a:xfrm>
            <a:off x="755877" y="1621755"/>
            <a:ext cx="4783230" cy="750672"/>
          </a:xfrm>
          <a:prstGeom prst="rect">
            <a:avLst/>
          </a:prstGeom>
          <a:effectLst>
            <a:outerShdw sx="100000" sy="100000" kx="0" ky="0" algn="b" rotWithShape="0" blurRad="190500" dist="101600" dir="5400000">
              <a:srgbClr val="941751"/>
            </a:outerShdw>
          </a:effectLst>
        </p:spPr>
      </p:pic>
      <p:pic>
        <p:nvPicPr>
          <p:cNvPr id="65" name="Body Level One… Body Level OneBody Level TwoBody Level ThreeBody Level FourBody Level Five" descr="Body Level One… Body Level OneBody Level TwoBody Level ThreeBody Level FourBody Level Five"/>
          <p:cNvPicPr>
            <a:picLocks noChangeAspect="0"/>
          </p:cNvPicPr>
          <p:nvPr/>
        </p:nvPicPr>
        <p:blipFill>
          <a:blip r:embed="rId10">
            <a:extLst/>
          </a:blip>
          <a:stretch>
            <a:fillRect/>
          </a:stretch>
        </p:blipFill>
        <p:spPr>
          <a:xfrm>
            <a:off x="444968" y="2633285"/>
            <a:ext cx="5054857" cy="3670524"/>
          </a:xfrm>
          <a:prstGeom prst="rect">
            <a:avLst/>
          </a:prstGeom>
          <a:effectLst>
            <a:outerShdw sx="100000" sy="100000" kx="0" ky="0" algn="b" rotWithShape="0" blurRad="190500" dist="101600" dir="5400000">
              <a:schemeClr val="accent5">
                <a:alpha val="49461"/>
              </a:schemeClr>
            </a:outerShdw>
          </a:effectLst>
        </p:spPr>
      </p:pic>
      <p:sp>
        <p:nvSpPr>
          <p:cNvPr id="66" name="Text"/>
          <p:cNvSpPr txBox="1"/>
          <p:nvPr/>
        </p:nvSpPr>
        <p:spPr>
          <a:xfrm>
            <a:off x="11580445" y="6237316"/>
            <a:ext cx="687975" cy="434862"/>
          </a:xfrm>
          <a:prstGeom prst="rect">
            <a:avLst/>
          </a:prstGeom>
          <a:ln w="12700">
            <a:miter lim="400000"/>
          </a:ln>
        </p:spPr>
        <p:txBody>
          <a:bodyPr wrap="none" lIns="45719" rIns="45719" anchor="ctr">
            <a:spAutoFit/>
          </a:bodyPr>
          <a:lstStyle/>
          <a:p>
            <a:pPr>
              <a:defRPr b="1" sz="2700">
                <a:solidFill>
                  <a:srgbClr val="941100"/>
                </a:solidFill>
              </a:defRPr>
            </a:pP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7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74" name="TextBox 24" descr="TextBox 24"/>
          <p:cNvPicPr>
            <a:picLocks noChangeAspect="0"/>
          </p:cNvPicPr>
          <p:nvPr/>
        </p:nvPicPr>
        <p:blipFill>
          <a:blip r:embed="rId3">
            <a:extLst/>
          </a:blip>
          <a:stretch>
            <a:fillRect/>
          </a:stretch>
        </p:blipFill>
        <p:spPr>
          <a:xfrm>
            <a:off x="3325952" y="1296140"/>
            <a:ext cx="5808238" cy="27266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75"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76" name="Picture 28" descr="Picture 28"/>
          <p:cNvPicPr>
            <a:picLocks noChangeAspect="1"/>
          </p:cNvPicPr>
          <p:nvPr/>
        </p:nvPicPr>
        <p:blipFill>
          <a:blip r:embed="rId4">
            <a:extLst/>
          </a:blip>
          <a:stretch>
            <a:fillRect/>
          </a:stretch>
        </p:blipFill>
        <p:spPr>
          <a:xfrm>
            <a:off x="9932264" y="-372929"/>
            <a:ext cx="2036259" cy="1800994"/>
          </a:xfrm>
          <a:prstGeom prst="rect">
            <a:avLst/>
          </a:prstGeom>
          <a:ln w="12700">
            <a:miter lim="400000"/>
          </a:ln>
        </p:spPr>
      </p:pic>
      <p:pic>
        <p:nvPicPr>
          <p:cNvPr id="77" name="Graphic 35" descr="Graphic 35"/>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78" name="Graphic 36" descr="Graphic 36"/>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pic>
        <p:nvPicPr>
          <p:cNvPr id="79" name="Image" descr="Image"/>
          <p:cNvPicPr>
            <a:picLocks noChangeAspect="1"/>
          </p:cNvPicPr>
          <p:nvPr/>
        </p:nvPicPr>
        <p:blipFill>
          <a:blip r:embed="rId7">
            <a:extLst/>
          </a:blip>
          <a:srcRect l="0" t="0" r="26225" b="0"/>
          <a:stretch>
            <a:fillRect/>
          </a:stretch>
        </p:blipFill>
        <p:spPr>
          <a:xfrm>
            <a:off x="-2637" y="316715"/>
            <a:ext cx="3377870" cy="6705517"/>
          </a:xfrm>
          <a:prstGeom prst="rect">
            <a:avLst/>
          </a:prstGeom>
          <a:ln w="12700">
            <a:miter lim="400000"/>
          </a:ln>
        </p:spPr>
      </p:pic>
      <p:pic>
        <p:nvPicPr>
          <p:cNvPr id="80" name="HPMQS HPMQS" descr="HPMQS HPMQS"/>
          <p:cNvPicPr>
            <a:picLocks noChangeAspect="0"/>
          </p:cNvPicPr>
          <p:nvPr/>
        </p:nvPicPr>
        <p:blipFill>
          <a:blip r:embed="rId8">
            <a:extLst/>
          </a:blip>
          <a:stretch>
            <a:fillRect/>
          </a:stretch>
        </p:blipFill>
        <p:spPr>
          <a:xfrm>
            <a:off x="3519450" y="2757163"/>
            <a:ext cx="5421242" cy="1824705"/>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81"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82"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8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7">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96" name="Rectangle 17"/>
          <p:cNvSpPr/>
          <p:nvPr/>
        </p:nvSpPr>
        <p:spPr>
          <a:xfrm>
            <a:off x="2578083" y="488876"/>
            <a:ext cx="992220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97" name="Picture 18" descr="Picture 18"/>
          <p:cNvPicPr>
            <a:picLocks noChangeAspect="1"/>
          </p:cNvPicPr>
          <p:nvPr/>
        </p:nvPicPr>
        <p:blipFill>
          <a:blip r:embed="rId3">
            <a:extLst/>
          </a:blip>
          <a:stretch>
            <a:fillRect/>
          </a:stretch>
        </p:blipFill>
        <p:spPr>
          <a:xfrm>
            <a:off x="197765" y="-384952"/>
            <a:ext cx="2036259" cy="1800994"/>
          </a:xfrm>
          <a:prstGeom prst="rect">
            <a:avLst/>
          </a:prstGeom>
          <a:ln w="12700">
            <a:miter lim="400000"/>
          </a:ln>
        </p:spPr>
      </p:pic>
      <p:sp>
        <p:nvSpPr>
          <p:cNvPr id="98" name="Rectangle: Rounded Corners 22"/>
          <p:cNvSpPr/>
          <p:nvPr/>
        </p:nvSpPr>
        <p:spPr>
          <a:xfrm>
            <a:off x="8559819" y="940821"/>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99" name="Rectangle: Rounded Corners 24"/>
          <p:cNvSpPr/>
          <p:nvPr/>
        </p:nvSpPr>
        <p:spPr>
          <a:xfrm>
            <a:off x="909925" y="806854"/>
            <a:ext cx="10137188" cy="5323624"/>
          </a:xfrm>
          <a:prstGeom prst="roundRect">
            <a:avLst>
              <a:gd name="adj" fmla="val 5358"/>
            </a:avLst>
          </a:prstGeom>
          <a:solidFill>
            <a:schemeClr val="accent5">
              <a:lumOff val="24117"/>
            </a:schemeClr>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100" name="Graphic 26" descr="Graphic 26"/>
          <p:cNvPicPr>
            <a:picLocks noChangeAspect="1"/>
          </p:cNvPicPr>
          <p:nvPr/>
        </p:nvPicPr>
        <p:blipFill>
          <a:blip r:embed="rId4">
            <a:extLst/>
          </a:blip>
          <a:stretch>
            <a:fillRect/>
          </a:stretch>
        </p:blipFill>
        <p:spPr>
          <a:xfrm>
            <a:off x="232213" y="6146190"/>
            <a:ext cx="2167471" cy="591662"/>
          </a:xfrm>
          <a:prstGeom prst="rect">
            <a:avLst/>
          </a:prstGeom>
          <a:ln w="12700">
            <a:miter lim="400000"/>
          </a:ln>
        </p:spPr>
      </p:pic>
      <p:pic>
        <p:nvPicPr>
          <p:cNvPr id="101" name="Graphic 28" descr="Graphic 28"/>
          <p:cNvPicPr>
            <a:picLocks noChangeAspect="1"/>
          </p:cNvPicPr>
          <p:nvPr/>
        </p:nvPicPr>
        <p:blipFill>
          <a:blip r:embed="rId5">
            <a:extLst/>
          </a:blip>
          <a:stretch>
            <a:fillRect/>
          </a:stretch>
        </p:blipFill>
        <p:spPr>
          <a:xfrm>
            <a:off x="9875049" y="6299356"/>
            <a:ext cx="1879650" cy="309234"/>
          </a:xfrm>
          <a:prstGeom prst="rect">
            <a:avLst/>
          </a:prstGeom>
          <a:ln w="12700">
            <a:miter lim="400000"/>
          </a:ln>
        </p:spPr>
      </p:pic>
      <p:sp>
        <p:nvSpPr>
          <p:cNvPr id="102" name="Text"/>
          <p:cNvSpPr txBox="1"/>
          <p:nvPr/>
        </p:nvSpPr>
        <p:spPr>
          <a:xfrm>
            <a:off x="-303158" y="-20289990"/>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103" name="1-validated  Business Pain points 1-validated  Business Pain points" descr="1-validated  Business Pain points 1-validated  Business Pain points"/>
          <p:cNvPicPr>
            <a:picLocks noChangeAspect="0"/>
          </p:cNvPicPr>
          <p:nvPr/>
        </p:nvPicPr>
        <p:blipFill>
          <a:blip r:embed="rId6">
            <a:extLst/>
          </a:blip>
          <a:stretch>
            <a:fillRect/>
          </a:stretch>
        </p:blipFill>
        <p:spPr>
          <a:xfrm>
            <a:off x="3854758" y="928121"/>
            <a:ext cx="3393612" cy="937257"/>
          </a:xfrm>
          <a:prstGeom prst="rect">
            <a:avLst/>
          </a:prstGeom>
          <a:effectLst>
            <a:outerShdw sx="100000" sy="100000" kx="0" ky="0" algn="b" rotWithShape="0" blurRad="190500" dist="12700" dir="5400000">
              <a:srgbClr val="000000"/>
            </a:outerShdw>
          </a:effectLst>
        </p:spPr>
      </p:pic>
      <p:pic>
        <p:nvPicPr>
          <p:cNvPr id="104" name="3—Validated product-Fit planning  3—Validated product-Fit planning " descr="3—Validated product-Fit planning  3—Validated product-Fit planning "/>
          <p:cNvPicPr>
            <a:picLocks noChangeAspect="0"/>
          </p:cNvPicPr>
          <p:nvPr/>
        </p:nvPicPr>
        <p:blipFill>
          <a:blip r:embed="rId7">
            <a:extLst/>
          </a:blip>
          <a:stretch>
            <a:fillRect/>
          </a:stretch>
        </p:blipFill>
        <p:spPr>
          <a:xfrm>
            <a:off x="898594" y="3029588"/>
            <a:ext cx="3047208" cy="1379903"/>
          </a:xfrm>
          <a:prstGeom prst="rect">
            <a:avLst/>
          </a:prstGeom>
          <a:effectLst>
            <a:outerShdw sx="100000" sy="100000" kx="0" ky="0" algn="b" rotWithShape="0" blurRad="190500" dist="12700" dir="5400000">
              <a:srgbClr val="000000"/>
            </a:outerShdw>
          </a:effectLst>
        </p:spPr>
      </p:pic>
      <p:pic>
        <p:nvPicPr>
          <p:cNvPr id="105" name="2—preparation Business -fit solutions 2—preparation Business -fit solutions" descr="2—preparation Business -fit solutions 2—preparation Business -fit solutions"/>
          <p:cNvPicPr>
            <a:picLocks noChangeAspect="0"/>
          </p:cNvPicPr>
          <p:nvPr/>
        </p:nvPicPr>
        <p:blipFill>
          <a:blip r:embed="rId8">
            <a:extLst/>
          </a:blip>
          <a:stretch>
            <a:fillRect/>
          </a:stretch>
        </p:blipFill>
        <p:spPr>
          <a:xfrm>
            <a:off x="1009498" y="1835568"/>
            <a:ext cx="3132138" cy="1208228"/>
          </a:xfrm>
          <a:prstGeom prst="rect">
            <a:avLst/>
          </a:prstGeom>
          <a:effectLst>
            <a:outerShdw sx="100000" sy="100000" kx="0" ky="0" algn="b" rotWithShape="0" blurRad="190500" dist="12700" dir="5400000">
              <a:srgbClr val="000000"/>
            </a:outerShdw>
          </a:effectLst>
        </p:spPr>
      </p:pic>
      <p:pic>
        <p:nvPicPr>
          <p:cNvPr id="106" name="Line Line" descr="Line Line"/>
          <p:cNvPicPr>
            <a:picLocks noChangeAspect="0"/>
          </p:cNvPicPr>
          <p:nvPr/>
        </p:nvPicPr>
        <p:blipFill>
          <a:blip r:embed="rId9">
            <a:extLst/>
          </a:blip>
          <a:stretch>
            <a:fillRect/>
          </a:stretch>
        </p:blipFill>
        <p:spPr>
          <a:xfrm rot="1318500">
            <a:off x="3937771" y="4692233"/>
            <a:ext cx="593416" cy="358334"/>
          </a:xfrm>
          <a:prstGeom prst="rect">
            <a:avLst/>
          </a:prstGeom>
          <a:effectLst>
            <a:reflection blurRad="0" stA="50000" stPos="0" endA="0" endPos="40000" dist="0" dir="5400000" fadeDir="5400000" sx="100000" sy="-100000" kx="0" ky="0" algn="bl" rotWithShape="0"/>
          </a:effectLst>
        </p:spPr>
      </p:pic>
      <p:pic>
        <p:nvPicPr>
          <p:cNvPr id="107" name="Monitoring&amp;Controlling (IV&amp;V) Monitoring&amp;Controlling (IV&amp;V) " descr="Monitoring&amp;Controlling (IV&amp;V) Monitoring&amp;Controlling (IV&amp;V) "/>
          <p:cNvPicPr>
            <a:picLocks noChangeAspect="0"/>
          </p:cNvPicPr>
          <p:nvPr/>
        </p:nvPicPr>
        <p:blipFill>
          <a:blip r:embed="rId10">
            <a:extLst/>
          </a:blip>
          <a:stretch>
            <a:fillRect/>
          </a:stretch>
        </p:blipFill>
        <p:spPr>
          <a:xfrm>
            <a:off x="3236258" y="5323450"/>
            <a:ext cx="6259117" cy="472361"/>
          </a:xfrm>
          <a:prstGeom prst="rect">
            <a:avLst/>
          </a:prstGeom>
          <a:effectLst>
            <a:outerShdw sx="100000" sy="100000" kx="0" ky="0" algn="b" rotWithShape="0" blurRad="190500" dist="12700" dir="5400000">
              <a:srgbClr val="000000"/>
            </a:outerShdw>
            <a:reflection blurRad="0" stA="50000" stPos="0" endA="0" endPos="40000" dist="0" dir="5400000" fadeDir="5400000" sx="100000" sy="-100000" kx="0" ky="0" algn="bl" rotWithShape="0"/>
          </a:effectLst>
        </p:spPr>
      </p:pic>
      <p:pic>
        <p:nvPicPr>
          <p:cNvPr id="108" name="Line Line" descr="Line Line"/>
          <p:cNvPicPr>
            <a:picLocks noChangeAspect="0"/>
          </p:cNvPicPr>
          <p:nvPr/>
        </p:nvPicPr>
        <p:blipFill>
          <a:blip r:embed="rId11">
            <a:extLst/>
          </a:blip>
          <a:stretch>
            <a:fillRect/>
          </a:stretch>
        </p:blipFill>
        <p:spPr>
          <a:xfrm>
            <a:off x="7541100" y="4635958"/>
            <a:ext cx="558777" cy="358334"/>
          </a:xfrm>
          <a:prstGeom prst="rect">
            <a:avLst/>
          </a:prstGeom>
          <a:effectLst>
            <a:reflection blurRad="0" stA="50000" stPos="0" endA="0" endPos="40000" dist="0" dir="5400000" fadeDir="5400000" sx="100000" sy="-100000" kx="0" ky="0" algn="bl" rotWithShape="0"/>
          </a:effectLst>
        </p:spPr>
      </p:pic>
      <p:pic>
        <p:nvPicPr>
          <p:cNvPr id="109" name="8.Resultant… 8.Resultant deliverables " descr="8.Resultant… 8.Resultant deliverables "/>
          <p:cNvPicPr>
            <a:picLocks noChangeAspect="0"/>
          </p:cNvPicPr>
          <p:nvPr/>
        </p:nvPicPr>
        <p:blipFill>
          <a:blip r:embed="rId12">
            <a:extLst/>
          </a:blip>
          <a:stretch>
            <a:fillRect/>
          </a:stretch>
        </p:blipFill>
        <p:spPr>
          <a:xfrm>
            <a:off x="8052907" y="3621678"/>
            <a:ext cx="1714700" cy="1454807"/>
          </a:xfrm>
          <a:prstGeom prst="rect">
            <a:avLst/>
          </a:prstGeom>
          <a:effectLst>
            <a:outerShdw sx="100000" sy="100000" kx="0" ky="0" algn="b" rotWithShape="0" blurRad="190500" dist="12700" dir="5400000">
              <a:srgbClr val="000000"/>
            </a:outerShdw>
          </a:effectLst>
        </p:spPr>
      </p:pic>
      <p:pic>
        <p:nvPicPr>
          <p:cNvPr id="110" name="7.producing deliverables 7.producing deliverables  " descr="7.producing deliverables 7.producing deliverables  "/>
          <p:cNvPicPr>
            <a:picLocks noChangeAspect="0"/>
          </p:cNvPicPr>
          <p:nvPr/>
        </p:nvPicPr>
        <p:blipFill>
          <a:blip r:embed="rId13">
            <a:extLst/>
          </a:blip>
          <a:stretch>
            <a:fillRect/>
          </a:stretch>
        </p:blipFill>
        <p:spPr>
          <a:xfrm>
            <a:off x="6272164" y="4464099"/>
            <a:ext cx="1333501" cy="845512"/>
          </a:xfrm>
          <a:prstGeom prst="rect">
            <a:avLst/>
          </a:prstGeom>
          <a:effectLst>
            <a:outerShdw sx="100000" sy="100000" kx="0" ky="0" algn="b" rotWithShape="0" blurRad="190500" dist="12700" dir="5400000">
              <a:srgbClr val="000000"/>
            </a:outerShdw>
          </a:effectLst>
        </p:spPr>
      </p:pic>
      <p:pic>
        <p:nvPicPr>
          <p:cNvPr id="111" name="6-Executing  deliverables 6-Executing  deliverables  " descr="6-Executing  deliverables 6-Executing  deliverables  "/>
          <p:cNvPicPr>
            <a:picLocks noChangeAspect="0"/>
          </p:cNvPicPr>
          <p:nvPr/>
        </p:nvPicPr>
        <p:blipFill>
          <a:blip r:embed="rId14">
            <a:extLst/>
          </a:blip>
          <a:stretch>
            <a:fillRect/>
          </a:stretch>
        </p:blipFill>
        <p:spPr>
          <a:xfrm>
            <a:off x="4491421" y="4465460"/>
            <a:ext cx="1333501" cy="842338"/>
          </a:xfrm>
          <a:prstGeom prst="rect">
            <a:avLst/>
          </a:prstGeom>
          <a:effectLst>
            <a:outerShdw sx="100000" sy="100000" kx="0" ky="0" algn="b" rotWithShape="0" blurRad="190500" dist="12700" dir="5400000">
              <a:srgbClr val="000000"/>
            </a:outerShdw>
          </a:effectLst>
        </p:spPr>
      </p:pic>
      <p:pic>
        <p:nvPicPr>
          <p:cNvPr id="112" name="5-Planning  deliverables 5-Planning  deliverables  " descr="5-Planning  deliverables 5-Planning  deliverables  "/>
          <p:cNvPicPr>
            <a:picLocks noChangeAspect="0"/>
          </p:cNvPicPr>
          <p:nvPr/>
        </p:nvPicPr>
        <p:blipFill>
          <a:blip r:embed="rId15">
            <a:extLst/>
          </a:blip>
          <a:stretch>
            <a:fillRect/>
          </a:stretch>
        </p:blipFill>
        <p:spPr>
          <a:xfrm>
            <a:off x="3193535" y="3890129"/>
            <a:ext cx="1207692" cy="845499"/>
          </a:xfrm>
          <a:prstGeom prst="rect">
            <a:avLst/>
          </a:prstGeom>
          <a:effectLst>
            <a:outerShdw sx="100000" sy="100000" kx="0" ky="0" algn="b" rotWithShape="0" blurRad="190500" dist="12700" dir="5400000">
              <a:srgbClr val="000000"/>
            </a:outerShdw>
          </a:effectLst>
        </p:spPr>
      </p:pic>
      <p:pic>
        <p:nvPicPr>
          <p:cNvPr id="113" name="9. Accepted test and Hand over the  Validated Deliverables-fit 9. Accepted test and Hand over the  Validated Deliverables-fit" descr="9. Accepted test and Hand over the  Validated Deliverables-fit 9. Accepted test and Hand over the  Validated Deliverables-fit"/>
          <p:cNvPicPr>
            <a:picLocks noChangeAspect="0"/>
          </p:cNvPicPr>
          <p:nvPr/>
        </p:nvPicPr>
        <p:blipFill>
          <a:blip r:embed="rId16">
            <a:extLst/>
          </a:blip>
          <a:stretch>
            <a:fillRect/>
          </a:stretch>
        </p:blipFill>
        <p:spPr>
          <a:xfrm>
            <a:off x="8078241" y="2490121"/>
            <a:ext cx="2566592" cy="1166652"/>
          </a:xfrm>
          <a:prstGeom prst="rect">
            <a:avLst/>
          </a:prstGeom>
          <a:effectLst>
            <a:outerShdw sx="100000" sy="100000" kx="0" ky="0" algn="b" rotWithShape="0" blurRad="190500" dist="12700" dir="5400000">
              <a:srgbClr val="000000"/>
            </a:outerShdw>
          </a:effectLst>
        </p:spPr>
      </p:pic>
      <p:pic>
        <p:nvPicPr>
          <p:cNvPr id="114" name="10.Post -implemented Review (PIR)  the Business-Fit solution 10.Post -implemented Review (PIR)  the Business-Fit solution " descr="10.Post -implemented Review (PIR)  the Business-Fit solution 10.Post -implemented Review (PIR)  the Business-Fit solution "/>
          <p:cNvPicPr>
            <a:picLocks noChangeAspect="0"/>
          </p:cNvPicPr>
          <p:nvPr/>
        </p:nvPicPr>
        <p:blipFill>
          <a:blip r:embed="rId17">
            <a:extLst/>
          </a:blip>
          <a:stretch>
            <a:fillRect/>
          </a:stretch>
        </p:blipFill>
        <p:spPr>
          <a:xfrm>
            <a:off x="7176262" y="1297577"/>
            <a:ext cx="3674965" cy="1264450"/>
          </a:xfrm>
          <a:prstGeom prst="rect">
            <a:avLst/>
          </a:prstGeom>
          <a:effectLst>
            <a:outerShdw sx="100000" sy="100000" kx="0" ky="0" algn="b" rotWithShape="0" blurRad="190500" dist="12700" dir="5400000">
              <a:srgbClr val="000000"/>
            </a:outerShdw>
          </a:effectLst>
        </p:spPr>
      </p:pic>
      <p:sp>
        <p:nvSpPr>
          <p:cNvPr id="115" name="source: designed and developed by Dr.Mahmoud Ibrahim @2021"/>
          <p:cNvSpPr txBox="1"/>
          <p:nvPr/>
        </p:nvSpPr>
        <p:spPr>
          <a:xfrm>
            <a:off x="486344" y="5840497"/>
            <a:ext cx="5696683" cy="248306"/>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defTabSz="502920">
              <a:lnSpc>
                <a:spcPct val="90000"/>
              </a:lnSpc>
              <a:defRPr sz="1100">
                <a:latin typeface="Bookman Old Style"/>
                <a:ea typeface="Bookman Old Style"/>
                <a:cs typeface="Bookman Old Style"/>
                <a:sym typeface="Bookman Old Style"/>
              </a:defRPr>
            </a:lvl1pPr>
          </a:lstStyle>
          <a:p>
            <a:pPr/>
            <a:r>
              <a:t>source: designed and developed by Dr.Mahmoud Ibrahim @2021  </a:t>
            </a:r>
          </a:p>
        </p:txBody>
      </p:sp>
      <p:pic>
        <p:nvPicPr>
          <p:cNvPr id="116" name="4-Initiating… 4-Initiating project-fit  " descr="4-Initiating… 4-Initiating project-fit  "/>
          <p:cNvPicPr>
            <a:picLocks noChangeAspect="0"/>
          </p:cNvPicPr>
          <p:nvPr/>
        </p:nvPicPr>
        <p:blipFill>
          <a:blip r:embed="rId18">
            <a:extLst/>
          </a:blip>
          <a:stretch>
            <a:fillRect/>
          </a:stretch>
        </p:blipFill>
        <p:spPr>
          <a:xfrm>
            <a:off x="876646" y="4332068"/>
            <a:ext cx="2362593" cy="1208089"/>
          </a:xfrm>
          <a:prstGeom prst="rect">
            <a:avLst/>
          </a:prstGeom>
          <a:effectLst>
            <a:outerShdw sx="100000" sy="100000" kx="0" ky="0" algn="b" rotWithShape="0" blurRad="190500" dist="12700" dir="5400000">
              <a:srgbClr val="000000"/>
            </a:outerShdw>
          </a:effectLst>
        </p:spPr>
      </p:pic>
      <p:pic>
        <p:nvPicPr>
          <p:cNvPr id="117" name="4-HPMQS… 4-HPMQS life cycle " descr="4-HPMQS… 4-HPMQS life cycle "/>
          <p:cNvPicPr>
            <a:picLocks noChangeAspect="0"/>
          </p:cNvPicPr>
          <p:nvPr/>
        </p:nvPicPr>
        <p:blipFill>
          <a:blip r:embed="rId19">
            <a:extLst/>
          </a:blip>
          <a:stretch>
            <a:fillRect/>
          </a:stretch>
        </p:blipFill>
        <p:spPr>
          <a:xfrm>
            <a:off x="4586335" y="2097529"/>
            <a:ext cx="3047207" cy="1192599"/>
          </a:xfrm>
          <a:prstGeom prst="rect">
            <a:avLst/>
          </a:prstGeom>
          <a:effectLst>
            <a:outerShdw sx="100000" sy="100000" kx="0" ky="0" algn="b" rotWithShape="0" blurRad="571500" dist="521211" dir="0">
              <a:srgbClr val="000000">
                <a:alpha val="47071"/>
              </a:srgbClr>
            </a:outerShdw>
          </a:effectLst>
        </p:spPr>
      </p:pic>
      <p:sp>
        <p:nvSpPr>
          <p:cNvPr id="118" name="Text"/>
          <p:cNvSpPr txBox="1"/>
          <p:nvPr/>
        </p:nvSpPr>
        <p:spPr>
          <a:xfrm>
            <a:off x="11122463" y="6402736"/>
            <a:ext cx="183243" cy="248306"/>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1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6">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2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27"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128"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29" name="Rectangle: Rounded Corners 24"/>
          <p:cNvSpPr/>
          <p:nvPr/>
        </p:nvSpPr>
        <p:spPr>
          <a:xfrm>
            <a:off x="556275" y="851285"/>
            <a:ext cx="10137188" cy="5155430"/>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130"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131"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132"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133"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34"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41"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144" name="Picture Placeholder 4"/>
          <p:cNvGrpSpPr/>
          <p:nvPr/>
        </p:nvGrpSpPr>
        <p:grpSpPr>
          <a:xfrm>
            <a:off x="444875" y="1024946"/>
            <a:ext cx="4962147" cy="2495551"/>
            <a:chOff x="0" y="0"/>
            <a:chExt cx="4962145" cy="2495550"/>
          </a:xfrm>
        </p:grpSpPr>
        <p:sp>
          <p:nvSpPr>
            <p:cNvPr id="142"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143" name="image15.jpeg" descr="image15.jpeg"/>
            <p:cNvPicPr>
              <a:picLocks noChangeAspect="1"/>
            </p:cNvPicPr>
            <p:nvPr/>
          </p:nvPicPr>
          <p:blipFill>
            <a:blip r:embed="rId3">
              <a:extLst/>
            </a:blip>
            <a:srcRect l="0" t="12314" r="0" b="12314"/>
            <a:stretch>
              <a:fillRect/>
            </a:stretch>
          </p:blipFill>
          <p:spPr>
            <a:xfrm>
              <a:off x="0" y="0"/>
              <a:ext cx="4962146" cy="2495550"/>
            </a:xfrm>
            <a:prstGeom prst="rect">
              <a:avLst/>
            </a:prstGeom>
            <a:ln w="12700" cap="flat">
              <a:noFill/>
              <a:miter lim="400000"/>
            </a:ln>
            <a:effectLst/>
          </p:spPr>
        </p:pic>
      </p:grpSp>
      <p:sp>
        <p:nvSpPr>
          <p:cNvPr id="145"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46" name="Picture 29" descr="Picture 29"/>
          <p:cNvPicPr>
            <a:picLocks noChangeAspect="1"/>
          </p:cNvPicPr>
          <p:nvPr/>
        </p:nvPicPr>
        <p:blipFill>
          <a:blip r:embed="rId4">
            <a:extLst/>
          </a:blip>
          <a:stretch>
            <a:fillRect/>
          </a:stretch>
        </p:blipFill>
        <p:spPr>
          <a:xfrm>
            <a:off x="245859" y="-372929"/>
            <a:ext cx="2036260" cy="1800994"/>
          </a:xfrm>
          <a:prstGeom prst="rect">
            <a:avLst/>
          </a:prstGeom>
          <a:ln w="12700">
            <a:miter lim="400000"/>
          </a:ln>
        </p:spPr>
      </p:pic>
      <p:pic>
        <p:nvPicPr>
          <p:cNvPr id="147" name="Graphic 30" descr="Graphic 30"/>
          <p:cNvPicPr>
            <a:picLocks noChangeAspect="1"/>
          </p:cNvPicPr>
          <p:nvPr/>
        </p:nvPicPr>
        <p:blipFill>
          <a:blip r:embed="rId5">
            <a:extLst/>
          </a:blip>
          <a:stretch>
            <a:fillRect/>
          </a:stretch>
        </p:blipFill>
        <p:spPr>
          <a:xfrm>
            <a:off x="9425755" y="425241"/>
            <a:ext cx="2362201" cy="142876"/>
          </a:xfrm>
          <a:prstGeom prst="rect">
            <a:avLst/>
          </a:prstGeom>
          <a:ln w="12700">
            <a:miter lim="400000"/>
          </a:ln>
        </p:spPr>
      </p:pic>
      <p:pic>
        <p:nvPicPr>
          <p:cNvPr id="148" name="Graphic 31" descr="Graphic 31"/>
          <p:cNvPicPr>
            <a:picLocks noChangeAspect="1"/>
          </p:cNvPicPr>
          <p:nvPr/>
        </p:nvPicPr>
        <p:blipFill>
          <a:blip r:embed="rId6">
            <a:extLst/>
          </a:blip>
          <a:stretch>
            <a:fillRect/>
          </a:stretch>
        </p:blipFill>
        <p:spPr>
          <a:xfrm>
            <a:off x="280308" y="6043914"/>
            <a:ext cx="2167471" cy="591662"/>
          </a:xfrm>
          <a:prstGeom prst="rect">
            <a:avLst/>
          </a:prstGeom>
          <a:ln w="12700">
            <a:miter lim="400000"/>
          </a:ln>
        </p:spPr>
      </p:pic>
      <p:pic>
        <p:nvPicPr>
          <p:cNvPr id="149" name="Graphic 32" descr="Graphic 32"/>
          <p:cNvPicPr>
            <a:picLocks noChangeAspect="1"/>
          </p:cNvPicPr>
          <p:nvPr/>
        </p:nvPicPr>
        <p:blipFill>
          <a:blip r:embed="rId7">
            <a:extLst/>
          </a:blip>
          <a:stretch>
            <a:fillRect/>
          </a:stretch>
        </p:blipFill>
        <p:spPr>
          <a:xfrm>
            <a:off x="9923144" y="6311379"/>
            <a:ext cx="1879650" cy="309234"/>
          </a:xfrm>
          <a:prstGeom prst="rect">
            <a:avLst/>
          </a:prstGeom>
          <a:ln w="12700">
            <a:miter lim="400000"/>
          </a:ln>
        </p:spPr>
      </p:pic>
      <p:sp>
        <p:nvSpPr>
          <p:cNvPr id="150"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57"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5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59"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60"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sp>
        <p:nvSpPr>
          <p:cNvPr id="161"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sp>
        <p:nvSpPr>
          <p:cNvPr id="162"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63" name="Graphic 35" descr="Graphic 35"/>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164" name="Graphic 36" descr="Graphic 36"/>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pic>
        <p:nvPicPr>
          <p:cNvPr id="165" name="Image" descr="Image"/>
          <p:cNvPicPr>
            <a:picLocks noChangeAspect="1"/>
          </p:cNvPicPr>
          <p:nvPr/>
        </p:nvPicPr>
        <p:blipFill>
          <a:blip r:embed="rId6">
            <a:extLst/>
          </a:blip>
          <a:srcRect l="0" t="0" r="26225" b="0"/>
          <a:stretch>
            <a:fillRect/>
          </a:stretch>
        </p:blipFill>
        <p:spPr>
          <a:xfrm>
            <a:off x="-2637" y="316715"/>
            <a:ext cx="3377870" cy="6705517"/>
          </a:xfrm>
          <a:prstGeom prst="rect">
            <a:avLst/>
          </a:prstGeom>
          <a:ln w="12700">
            <a:miter lim="400000"/>
          </a:ln>
        </p:spPr>
      </p:pic>
      <p:sp>
        <p:nvSpPr>
          <p:cNvPr id="166"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167"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68" name="Title Text Title Text" descr="Title Text Title Text"/>
          <p:cNvPicPr>
            <a:picLocks noChangeAspect="0"/>
          </p:cNvPicPr>
          <p:nvPr/>
        </p:nvPicPr>
        <p:blipFill>
          <a:blip r:embed="rId7">
            <a:extLst/>
          </a:blip>
          <a:stretch>
            <a:fillRect/>
          </a:stretch>
        </p:blipFill>
        <p:spPr>
          <a:xfrm>
            <a:off x="3050404" y="1031288"/>
            <a:ext cx="7830834" cy="2255627"/>
          </a:xfrm>
          <a:prstGeom prst="rect">
            <a:avLst/>
          </a:prstGeom>
          <a:effectLst>
            <a:outerShdw sx="100000" sy="100000" kx="0" ky="0" algn="b" rotWithShape="0" blurRad="190500" dist="12700" dir="5400000">
              <a:schemeClr val="accent5">
                <a:satOff val="-3547"/>
                <a:lumOff val="-10352"/>
              </a:schemeClr>
            </a:outerShdw>
          </a:effectLst>
        </p:spPr>
      </p:pic>
      <p:grpSp>
        <p:nvGrpSpPr>
          <p:cNvPr id="171" name="Body Level One…"/>
          <p:cNvGrpSpPr/>
          <p:nvPr/>
        </p:nvGrpSpPr>
        <p:grpSpPr>
          <a:xfrm>
            <a:off x="1376559" y="3384390"/>
            <a:ext cx="10617201" cy="1601788"/>
            <a:chOff x="0" y="0"/>
            <a:chExt cx="10617200" cy="1601787"/>
          </a:xfrm>
        </p:grpSpPr>
        <p:sp>
          <p:nvSpPr>
            <p:cNvPr id="170" name="Body Level One…"/>
            <p:cNvSpPr txBox="1"/>
            <p:nvPr/>
          </p:nvSpPr>
          <p:spPr>
            <a:xfrm>
              <a:off x="50800" y="50800"/>
              <a:ext cx="10515600" cy="1500188"/>
            </a:xfrm>
            <a:prstGeom prst="rect">
              <a:avLst/>
            </a:prstGeom>
            <a:noFill/>
            <a:ln>
              <a:noFill/>
            </a:ln>
            <a:effectLst/>
            <a:extLst>
              <a:ext uri="{C572A759-6A51-4108-AA02-DFA0A04FC94B}">
                <ma14:wrappingTextBoxFlag xmlns:ma14="http://schemas.microsoft.com/office/mac/drawingml/2011/main" val="1"/>
              </a:ext>
            </a:extLst>
          </p:spPr>
          <p:txBody>
            <a:bodyPr wrap="square" lIns="45719" tIns="45719" rIns="45719" bIns="45719" numCol="1" anchor="t">
              <a:normAutofit fontScale="100000" lnSpcReduction="0"/>
            </a:bodyPr>
            <a:lstStyle/>
            <a:p>
              <a:pPr defTabSz="484631">
                <a:lnSpc>
                  <a:spcPct val="90000"/>
                </a:lnSpc>
                <a:spcBef>
                  <a:spcPts val="500"/>
                </a:spcBef>
                <a:defRPr b="1" i="1" sz="1431">
                  <a:solidFill>
                    <a:srgbClr val="941100"/>
                  </a:solidFill>
                </a:defRPr>
              </a:pPr>
              <a:r>
                <a:t>Body Level One</a:t>
              </a:r>
            </a:p>
            <a:p>
              <a:pPr lvl="1" indent="242315" defTabSz="484631">
                <a:lnSpc>
                  <a:spcPct val="90000"/>
                </a:lnSpc>
                <a:spcBef>
                  <a:spcPts val="500"/>
                </a:spcBef>
                <a:defRPr b="1" i="1" sz="1431">
                  <a:solidFill>
                    <a:srgbClr val="941100"/>
                  </a:solidFill>
                </a:defRPr>
              </a:pPr>
              <a:r>
                <a:t>Body Level Two</a:t>
              </a:r>
            </a:p>
            <a:p>
              <a:pPr lvl="2" indent="484631" defTabSz="484631">
                <a:lnSpc>
                  <a:spcPct val="90000"/>
                </a:lnSpc>
                <a:spcBef>
                  <a:spcPts val="500"/>
                </a:spcBef>
                <a:defRPr b="1" i="1" sz="1431">
                  <a:solidFill>
                    <a:srgbClr val="941100"/>
                  </a:solidFill>
                </a:defRPr>
              </a:pPr>
              <a:r>
                <a:t>Body Level Three</a:t>
              </a:r>
            </a:p>
            <a:p>
              <a:pPr lvl="3" indent="726947" defTabSz="484631">
                <a:lnSpc>
                  <a:spcPct val="90000"/>
                </a:lnSpc>
                <a:spcBef>
                  <a:spcPts val="500"/>
                </a:spcBef>
                <a:defRPr b="1" i="1" sz="1431">
                  <a:solidFill>
                    <a:srgbClr val="941100"/>
                  </a:solidFill>
                </a:defRPr>
              </a:pPr>
              <a:r>
                <a:t>Body </a:t>
              </a:r>
              <a:r>
                <a:rPr>
                  <a:latin typeface="Bookman Old Style"/>
                  <a:ea typeface="Bookman Old Style"/>
                  <a:cs typeface="Bookman Old Style"/>
                  <a:sym typeface="Bookman Old Style"/>
                </a:rPr>
                <a:t>Level</a:t>
              </a:r>
              <a:r>
                <a:t> Four</a:t>
              </a:r>
            </a:p>
            <a:p>
              <a:pPr lvl="4" indent="969263" defTabSz="484631">
                <a:lnSpc>
                  <a:spcPct val="90000"/>
                </a:lnSpc>
                <a:spcBef>
                  <a:spcPts val="500"/>
                </a:spcBef>
                <a:defRPr b="1" i="1" sz="1431">
                  <a:solidFill>
                    <a:srgbClr val="941100"/>
                  </a:solidFill>
                </a:defRPr>
              </a:pPr>
              <a:r>
                <a:t>Body Level Five</a:t>
              </a:r>
            </a:p>
          </p:txBody>
        </p:sp>
        <p:pic>
          <p:nvPicPr>
            <p:cNvPr id="169" name="Body Level One… Body Level OneBody Level TwoBody Level ThreeBody Level FourBody Level Five" descr="Body Level One… Body Level OneBody Level TwoBody Level ThreeBody Level FourBody Level Five"/>
            <p:cNvPicPr>
              <a:picLocks noChangeAspect="0"/>
            </p:cNvPicPr>
            <p:nvPr/>
          </p:nvPicPr>
          <p:blipFill>
            <a:blip r:embed="rId8">
              <a:extLst/>
            </a:blip>
            <a:stretch>
              <a:fillRect/>
            </a:stretch>
          </p:blipFill>
          <p:spPr>
            <a:xfrm>
              <a:off x="0" y="0"/>
              <a:ext cx="10617200" cy="1601788"/>
            </a:xfrm>
            <a:prstGeom prst="rect">
              <a:avLst/>
            </a:prstGeom>
            <a:effectLst/>
          </p:spPr>
        </p:pic>
      </p:gr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3">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78"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17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
        <p:nvSpPr>
          <p:cNvPr id="180"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81" name="Graphic 26" descr="Graphic 26"/>
          <p:cNvPicPr>
            <a:picLocks noChangeAspect="1"/>
          </p:cNvPicPr>
          <p:nvPr/>
        </p:nvPicPr>
        <p:blipFill>
          <a:blip r:embed="rId3">
            <a:extLst/>
          </a:blip>
          <a:stretch>
            <a:fillRect/>
          </a:stretch>
        </p:blipFill>
        <p:spPr>
          <a:xfrm>
            <a:off x="280308" y="6158214"/>
            <a:ext cx="2167471" cy="591662"/>
          </a:xfrm>
          <a:prstGeom prst="rect">
            <a:avLst/>
          </a:prstGeom>
          <a:ln w="12700">
            <a:miter lim="400000"/>
          </a:ln>
        </p:spPr>
      </p:pic>
      <p:pic>
        <p:nvPicPr>
          <p:cNvPr id="182" name="Graphic 28" descr="Graphic 28"/>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sp>
        <p:nvSpPr>
          <p:cNvPr id="183"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184" name="TextBox 24" descr="TextBox 24"/>
          <p:cNvPicPr>
            <a:picLocks noChangeAspect="0"/>
          </p:cNvPicPr>
          <p:nvPr/>
        </p:nvPicPr>
        <p:blipFill>
          <a:blip r:embed="rId5">
            <a:extLst/>
          </a:blip>
          <a:stretch>
            <a:fillRect/>
          </a:stretch>
        </p:blipFill>
        <p:spPr>
          <a:xfrm>
            <a:off x="3807879" y="523952"/>
            <a:ext cx="7103638" cy="223774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185"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186" name="Picture 28" descr="Picture 28"/>
          <p:cNvPicPr>
            <a:picLocks noChangeAspect="1"/>
          </p:cNvPicPr>
          <p:nvPr/>
        </p:nvPicPr>
        <p:blipFill>
          <a:blip r:embed="rId6">
            <a:extLst/>
          </a:blip>
          <a:stretch>
            <a:fillRect/>
          </a:stretch>
        </p:blipFill>
        <p:spPr>
          <a:xfrm>
            <a:off x="10004406" y="-661497"/>
            <a:ext cx="2036259" cy="1800994"/>
          </a:xfrm>
          <a:prstGeom prst="rect">
            <a:avLst/>
          </a:prstGeom>
          <a:ln w="12700">
            <a:miter lim="400000"/>
          </a:ln>
        </p:spPr>
      </p:pic>
      <p:sp>
        <p:nvSpPr>
          <p:cNvPr id="187"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188" name="Graphic 36" descr="Graphic 36"/>
          <p:cNvPicPr>
            <a:picLocks noChangeAspect="1"/>
          </p:cNvPicPr>
          <p:nvPr/>
        </p:nvPicPr>
        <p:blipFill>
          <a:blip r:embed="rId4">
            <a:extLst/>
          </a:blip>
          <a:stretch>
            <a:fillRect/>
          </a:stretch>
        </p:blipFill>
        <p:spPr>
          <a:xfrm>
            <a:off x="9923144" y="6311379"/>
            <a:ext cx="1879650" cy="309234"/>
          </a:xfrm>
          <a:prstGeom prst="rect">
            <a:avLst/>
          </a:prstGeom>
          <a:ln w="12700">
            <a:miter lim="400000"/>
          </a:ln>
        </p:spPr>
      </p:pic>
      <p:pic>
        <p:nvPicPr>
          <p:cNvPr id="189" name="Image" descr="Image"/>
          <p:cNvPicPr>
            <a:picLocks noChangeAspect="1"/>
          </p:cNvPicPr>
          <p:nvPr/>
        </p:nvPicPr>
        <p:blipFill>
          <a:blip r:embed="rId7">
            <a:extLst/>
          </a:blip>
          <a:srcRect l="0" t="0" r="26225" b="0"/>
          <a:stretch>
            <a:fillRect/>
          </a:stretch>
        </p:blipFill>
        <p:spPr>
          <a:xfrm>
            <a:off x="57481" y="952845"/>
            <a:ext cx="3377870" cy="6705516"/>
          </a:xfrm>
          <a:prstGeom prst="rect">
            <a:avLst/>
          </a:prstGeom>
          <a:ln w="12700">
            <a:miter lim="400000"/>
          </a:ln>
        </p:spPr>
      </p:pic>
      <p:sp>
        <p:nvSpPr>
          <p:cNvPr id="190"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91" name="Did  the BFS cover the BPP effectively and sustain the business success or not ? Did  the BFS cover the BPP effectively and sustain the business success or not ?" descr="Did  the BFS cover the BPP effectively and sustain the business success or not ? Did  the BFS cover the BPP effectively and sustain the business success or not ?"/>
          <p:cNvPicPr>
            <a:picLocks noChangeAspect="0"/>
          </p:cNvPicPr>
          <p:nvPr/>
        </p:nvPicPr>
        <p:blipFill>
          <a:blip r:embed="rId8">
            <a:extLst/>
          </a:blip>
          <a:stretch>
            <a:fillRect/>
          </a:stretch>
        </p:blipFill>
        <p:spPr>
          <a:xfrm>
            <a:off x="2860319" y="2838845"/>
            <a:ext cx="8602728" cy="2061755"/>
          </a:xfrm>
          <a:prstGeom prst="rect">
            <a:avLst/>
          </a:prstGeom>
          <a:effectLst>
            <a:outerShdw sx="100000" sy="100000" kx="0" ky="0" algn="b" rotWithShape="0" blurRad="190500" dist="114300" dir="5400000">
              <a:srgbClr val="000000">
                <a:alpha val="80208"/>
              </a:srgbClr>
            </a:outerShdw>
          </a:effectLst>
        </p:spPr>
      </p:pic>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copy">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198" name="Title Text"/>
          <p:cNvSpPr txBox="1"/>
          <p:nvPr>
            <p:ph type="title"/>
          </p:nvPr>
        </p:nvSpPr>
        <p:spPr>
          <a:xfrm>
            <a:off x="1745995" y="1904154"/>
            <a:ext cx="8995979" cy="1423425"/>
          </a:xfrm>
          <a:prstGeom prst="rect">
            <a:avLst/>
          </a:prstGeom>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199" name="Body Level One…"/>
          <p:cNvSpPr txBox="1"/>
          <p:nvPr>
            <p:ph type="body" sz="half" idx="1"/>
          </p:nvPr>
        </p:nvSpPr>
        <p:spPr>
          <a:xfrm>
            <a:off x="914042" y="4384133"/>
            <a:ext cx="10363916" cy="1922429"/>
          </a:xfrm>
          <a:prstGeom prst="rect">
            <a:avLst/>
          </a:prstGeom>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00"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pic>
        <p:nvPicPr>
          <p:cNvPr id="201" name="Image" descr="Image"/>
          <p:cNvPicPr>
            <a:picLocks noChangeAspect="0"/>
          </p:cNvPicPr>
          <p:nvPr/>
        </p:nvPicPr>
        <p:blipFill>
          <a:blip r:embed="rId3">
            <a:extLst/>
          </a:blip>
          <a:stretch>
            <a:fillRect/>
          </a:stretch>
        </p:blipFill>
        <p:spPr>
          <a:xfrm>
            <a:off x="7039" y="36038"/>
            <a:ext cx="2225676" cy="1384301"/>
          </a:xfrm>
          <a:prstGeom prst="rect">
            <a:avLst/>
          </a:prstGeom>
          <a:effectLst>
            <a:outerShdw sx="100000" sy="100000" kx="0" ky="0" algn="b" rotWithShape="0" blurRad="190500" dist="190500" dir="5400000">
              <a:srgbClr val="000000">
                <a:alpha val="41202"/>
              </a:srgbClr>
            </a:outerShdw>
          </a:effectLst>
        </p:spPr>
      </p:pic>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208" name="Picture Placeholder 3"/>
          <p:cNvSpPr/>
          <p:nvPr>
            <p:ph type="pic" idx="21"/>
          </p:nvPr>
        </p:nvSpPr>
        <p:spPr>
          <a:xfrm>
            <a:off x="3452648" y="-3"/>
            <a:ext cx="8739352" cy="6858001"/>
          </a:xfrm>
          <a:prstGeom prst="rect">
            <a:avLst/>
          </a:prstGeom>
        </p:spPr>
        <p:txBody>
          <a:bodyPr lIns="91439" rIns="91439">
            <a:noAutofit/>
          </a:bodyPr>
          <a:lstStyle/>
          <a:p>
            <a:pPr/>
          </a:p>
        </p:txBody>
      </p:sp>
      <p:sp>
        <p:nvSpPr>
          <p:cNvPr id="20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16"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17"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18"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19"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20"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21"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22"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23"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24"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48_Title Slide copy">
    <p:spTree>
      <p:nvGrpSpPr>
        <p:cNvPr id="1" name=""/>
        <p:cNvGrpSpPr/>
        <p:nvPr/>
      </p:nvGrpSpPr>
      <p:grpSpPr>
        <a:xfrm>
          <a:off x="0" y="0"/>
          <a:ext cx="0" cy="0"/>
          <a:chOff x="0" y="0"/>
          <a:chExt cx="0" cy="0"/>
        </a:xfrm>
      </p:grpSpPr>
      <p:sp>
        <p:nvSpPr>
          <p:cNvPr id="231" name="Picture Placeholder 3"/>
          <p:cNvSpPr/>
          <p:nvPr>
            <p:ph type="pic" idx="21"/>
          </p:nvPr>
        </p:nvSpPr>
        <p:spPr>
          <a:xfrm>
            <a:off x="3452648" y="-3"/>
            <a:ext cx="8739352" cy="6858001"/>
          </a:xfrm>
          <a:prstGeom prst="rect">
            <a:avLst/>
          </a:prstGeom>
        </p:spPr>
        <p:txBody>
          <a:bodyPr lIns="91439" rIns="91439">
            <a:noAutofit/>
          </a:bodyPr>
          <a:lstStyle/>
          <a:p>
            <a:pPr/>
          </a:p>
        </p:txBody>
      </p:sp>
      <p:pic>
        <p:nvPicPr>
          <p:cNvPr id="232"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233"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p>
        </p:txBody>
      </p:sp>
      <p:sp>
        <p:nvSpPr>
          <p:cNvPr id="234" name="TextBox 9"/>
          <p:cNvSpPr txBox="1"/>
          <p:nvPr/>
        </p:nvSpPr>
        <p:spPr>
          <a:xfrm>
            <a:off x="627726" y="5707074"/>
            <a:ext cx="4433125" cy="916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5400">
                <a:solidFill>
                  <a:srgbClr val="FFFFFF"/>
                </a:solidFill>
                <a:latin typeface="Tajawal Medium"/>
                <a:ea typeface="Tajawal Medium"/>
                <a:cs typeface="Tajawal Medium"/>
                <a:sym typeface="Tajawal Medium"/>
              </a:defRPr>
            </a:lvl1pPr>
          </a:lstStyle>
          <a:p>
            <a:pPr/>
            <a:r>
              <a:t>Thank You</a:t>
            </a:r>
          </a:p>
        </p:txBody>
      </p:sp>
      <p:pic>
        <p:nvPicPr>
          <p:cNvPr id="235"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236" name="Parallelogram 13"/>
          <p:cNvSpPr/>
          <p:nvPr/>
        </p:nvSpPr>
        <p:spPr>
          <a:xfrm flipV="1" rot="16200000">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p>
        </p:txBody>
      </p:sp>
      <p:pic>
        <p:nvPicPr>
          <p:cNvPr id="237"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238"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23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spTree>
      <p:nvGrpSpPr>
        <p:cNvPr id="1" name=""/>
        <p:cNvGrpSpPr/>
        <p:nvPr/>
      </p:nvGrpSpPr>
      <p:grpSpPr>
        <a:xfrm>
          <a:off x="0" y="0"/>
          <a:ext cx="0" cy="0"/>
          <a:chOff x="0" y="0"/>
          <a:chExt cx="0" cy="0"/>
        </a:xfrm>
      </p:grpSpPr>
      <p:sp>
        <p:nvSpPr>
          <p:cNvPr id="246"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247"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248"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55"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5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57"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258"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259" name="Graphic 28" descr="Graphic 28"/>
          <p:cNvPicPr>
            <a:picLocks noChangeAspect="1"/>
          </p:cNvPicPr>
          <p:nvPr/>
        </p:nvPicPr>
        <p:blipFill>
          <a:blip r:embed="rId5">
            <a:extLst/>
          </a:blip>
          <a:stretch>
            <a:fillRect/>
          </a:stretch>
        </p:blipFill>
        <p:spPr>
          <a:xfrm>
            <a:off x="9474998" y="6299427"/>
            <a:ext cx="1879650" cy="309234"/>
          </a:xfrm>
          <a:prstGeom prst="rect">
            <a:avLst/>
          </a:prstGeom>
          <a:ln w="12700">
            <a:miter lim="400000"/>
          </a:ln>
        </p:spPr>
      </p:pic>
      <p:sp>
        <p:nvSpPr>
          <p:cNvPr id="260" name="Text"/>
          <p:cNvSpPr txBox="1"/>
          <p:nvPr/>
        </p:nvSpPr>
        <p:spPr>
          <a:xfrm>
            <a:off x="10997917" y="6414760"/>
            <a:ext cx="355883" cy="248305"/>
          </a:xfrm>
          <a:prstGeom prst="rect">
            <a:avLst/>
          </a:prstGeom>
          <a:ln w="12700">
            <a:miter lim="400000"/>
          </a:ln>
        </p:spPr>
        <p:txBody>
          <a:bodyPr wrap="none" lIns="45719" rIns="45719" anchor="ctr">
            <a:spAutoFit/>
          </a:bodyPr>
          <a:lstStyle/>
          <a:p>
            <a:pPr algn="r">
              <a:defRPr sz="1200">
                <a:solidFill>
                  <a:srgbClr val="888888"/>
                </a:solidFill>
              </a:defRPr>
            </a:pPr>
          </a:p>
        </p:txBody>
      </p:sp>
      <p:sp>
        <p:nvSpPr>
          <p:cNvPr id="261" name="Title Text"/>
          <p:cNvSpPr txBox="1"/>
          <p:nvPr>
            <p:ph type="title"/>
          </p:nvPr>
        </p:nvSpPr>
        <p:spPr>
          <a:xfrm>
            <a:off x="1690627" y="1436135"/>
            <a:ext cx="8465998" cy="80771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62" name="Body Level One…"/>
          <p:cNvSpPr txBox="1"/>
          <p:nvPr>
            <p:ph type="body" sz="half" idx="1"/>
          </p:nvPr>
        </p:nvSpPr>
        <p:spPr>
          <a:xfrm>
            <a:off x="1635462" y="2628677"/>
            <a:ext cx="8465998" cy="3173534"/>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263"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pic>
        <p:nvPicPr>
          <p:cNvPr id="271" name="TextBox 24" descr="TextBox 24"/>
          <p:cNvPicPr>
            <a:picLocks noChangeAspect="0"/>
          </p:cNvPicPr>
          <p:nvPr/>
        </p:nvPicPr>
        <p:blipFill>
          <a:blip r:embed="rId3">
            <a:extLst/>
          </a:blip>
          <a:stretch>
            <a:fillRect/>
          </a:stretch>
        </p:blipFill>
        <p:spPr>
          <a:xfrm>
            <a:off x="3325952" y="1296140"/>
            <a:ext cx="5808238" cy="2294891"/>
          </a:xfrm>
          <a:prstGeom prst="rect">
            <a:avLst/>
          </a:prstGeom>
          <a:effectLst>
            <a:outerShdw sx="100000" sy="100000" kx="0" ky="0" algn="b" rotWithShape="0" blurRad="419100" dist="0" dir="0">
              <a:schemeClr val="accent2">
                <a:satOff val="-18194"/>
                <a:lumOff val="-11215"/>
                <a:alpha val="75000"/>
              </a:schemeClr>
            </a:outerShdw>
            <a:reflection blurRad="0" stA="14324" stPos="0" endA="0" endPos="40000" dist="0" dir="5400000" fadeDir="5400000" sx="100000" sy="-100000" kx="0" ky="0" algn="bl" rotWithShape="0"/>
          </a:effectLst>
        </p:spPr>
      </p:pic>
      <p:sp>
        <p:nvSpPr>
          <p:cNvPr id="272"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73" name="Picture 28" descr="Picture 28"/>
          <p:cNvPicPr>
            <a:picLocks noChangeAspect="1"/>
          </p:cNvPicPr>
          <p:nvPr/>
        </p:nvPicPr>
        <p:blipFill>
          <a:blip r:embed="rId4">
            <a:extLst/>
          </a:blip>
          <a:stretch>
            <a:fillRect/>
          </a:stretch>
        </p:blipFill>
        <p:spPr>
          <a:xfrm>
            <a:off x="9932264" y="-372929"/>
            <a:ext cx="2036259" cy="1800994"/>
          </a:xfrm>
          <a:prstGeom prst="rect">
            <a:avLst/>
          </a:prstGeom>
          <a:ln w="12700">
            <a:miter lim="400000"/>
          </a:ln>
        </p:spPr>
      </p:pic>
      <p:pic>
        <p:nvPicPr>
          <p:cNvPr id="274" name="Graphic 35" descr="Graphic 35"/>
          <p:cNvPicPr>
            <a:picLocks noChangeAspect="1"/>
          </p:cNvPicPr>
          <p:nvPr/>
        </p:nvPicPr>
        <p:blipFill>
          <a:blip r:embed="rId5">
            <a:extLst/>
          </a:blip>
          <a:stretch>
            <a:fillRect/>
          </a:stretch>
        </p:blipFill>
        <p:spPr>
          <a:xfrm>
            <a:off x="280308" y="6043914"/>
            <a:ext cx="2167471" cy="591662"/>
          </a:xfrm>
          <a:prstGeom prst="rect">
            <a:avLst/>
          </a:prstGeom>
          <a:ln w="12700">
            <a:miter lim="400000"/>
          </a:ln>
        </p:spPr>
      </p:pic>
      <p:pic>
        <p:nvPicPr>
          <p:cNvPr id="275" name="Graphic 36" descr="Graphic 36"/>
          <p:cNvPicPr>
            <a:picLocks noChangeAspect="1"/>
          </p:cNvPicPr>
          <p:nvPr/>
        </p:nvPicPr>
        <p:blipFill>
          <a:blip r:embed="rId6">
            <a:extLst/>
          </a:blip>
          <a:stretch>
            <a:fillRect/>
          </a:stretch>
        </p:blipFill>
        <p:spPr>
          <a:xfrm>
            <a:off x="9923144" y="6311379"/>
            <a:ext cx="1879650" cy="309234"/>
          </a:xfrm>
          <a:prstGeom prst="rect">
            <a:avLst/>
          </a:prstGeom>
          <a:ln w="12700">
            <a:miter lim="400000"/>
          </a:ln>
        </p:spPr>
      </p:pic>
      <p:pic>
        <p:nvPicPr>
          <p:cNvPr id="276" name="Image" descr="Image"/>
          <p:cNvPicPr>
            <a:picLocks noChangeAspect="1"/>
          </p:cNvPicPr>
          <p:nvPr/>
        </p:nvPicPr>
        <p:blipFill>
          <a:blip r:embed="rId7">
            <a:extLst/>
          </a:blip>
          <a:srcRect l="0" t="0" r="26225" b="0"/>
          <a:stretch>
            <a:fillRect/>
          </a:stretch>
        </p:blipFill>
        <p:spPr>
          <a:xfrm>
            <a:off x="-2637" y="316715"/>
            <a:ext cx="3377870" cy="6705517"/>
          </a:xfrm>
          <a:prstGeom prst="rect">
            <a:avLst/>
          </a:prstGeom>
          <a:ln w="12700">
            <a:miter lim="400000"/>
          </a:ln>
        </p:spPr>
      </p:pic>
      <p:pic>
        <p:nvPicPr>
          <p:cNvPr id="277" name="Oval  " descr="Oval  "/>
          <p:cNvPicPr>
            <a:picLocks noChangeAspect="0"/>
          </p:cNvPicPr>
          <p:nvPr/>
        </p:nvPicPr>
        <p:blipFill>
          <a:blip r:embed="rId8">
            <a:extLst/>
          </a:blip>
          <a:stretch>
            <a:fillRect/>
          </a:stretch>
        </p:blipFill>
        <p:spPr>
          <a:xfrm>
            <a:off x="3519450" y="2757163"/>
            <a:ext cx="5421242" cy="1824705"/>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78"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279"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4">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86" name="Rectangle 1"/>
          <p:cNvSpPr/>
          <p:nvPr/>
        </p:nvSpPr>
        <p:spPr>
          <a:xfrm>
            <a:off x="248261" y="1490406"/>
            <a:ext cx="5901303" cy="4414562"/>
          </a:xfrm>
          <a:prstGeom prst="rect">
            <a:avLst/>
          </a:prstGeom>
          <a:solidFill>
            <a:srgbClr val="8E5A6D"/>
          </a:solidFill>
          <a:ln w="12700">
            <a:miter lim="400000"/>
          </a:ln>
        </p:spPr>
        <p:txBody>
          <a:bodyPr lIns="45719" rIns="45719" anchor="ctr"/>
          <a:lstStyle/>
          <a:p>
            <a:pPr algn="ctr">
              <a:defRPr>
                <a:solidFill>
                  <a:srgbClr val="FFFFFF"/>
                </a:solidFill>
              </a:defRPr>
            </a:pPr>
          </a:p>
        </p:txBody>
      </p:sp>
      <p:grpSp>
        <p:nvGrpSpPr>
          <p:cNvPr id="289" name="Picture Placeholder 4"/>
          <p:cNvGrpSpPr/>
          <p:nvPr/>
        </p:nvGrpSpPr>
        <p:grpSpPr>
          <a:xfrm>
            <a:off x="444875" y="1024946"/>
            <a:ext cx="4962147" cy="2495551"/>
            <a:chOff x="0" y="0"/>
            <a:chExt cx="4962145" cy="2495550"/>
          </a:xfrm>
        </p:grpSpPr>
        <p:sp>
          <p:nvSpPr>
            <p:cNvPr id="287"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288" name="image15.jpeg" descr="image15.jpeg"/>
            <p:cNvPicPr>
              <a:picLocks noChangeAspect="1"/>
            </p:cNvPicPr>
            <p:nvPr/>
          </p:nvPicPr>
          <p:blipFill>
            <a:blip r:embed="rId3">
              <a:extLst/>
            </a:blip>
            <a:srcRect l="0" t="12314" r="0" b="12314"/>
            <a:stretch>
              <a:fillRect/>
            </a:stretch>
          </p:blipFill>
          <p:spPr>
            <a:xfrm>
              <a:off x="0" y="0"/>
              <a:ext cx="4962146" cy="2495550"/>
            </a:xfrm>
            <a:prstGeom prst="rect">
              <a:avLst/>
            </a:prstGeom>
            <a:ln w="12700" cap="flat">
              <a:noFill/>
              <a:miter lim="400000"/>
            </a:ln>
            <a:effectLst/>
          </p:spPr>
        </p:pic>
      </p:grpSp>
      <p:sp>
        <p:nvSpPr>
          <p:cNvPr id="290" name="Rectangle 28"/>
          <p:cNvSpPr/>
          <p:nvPr/>
        </p:nvSpPr>
        <p:spPr>
          <a:xfrm>
            <a:off x="2626179" y="500899"/>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291" name="Picture 29" descr="Picture 29"/>
          <p:cNvPicPr>
            <a:picLocks noChangeAspect="1"/>
          </p:cNvPicPr>
          <p:nvPr/>
        </p:nvPicPr>
        <p:blipFill>
          <a:blip r:embed="rId4">
            <a:extLst/>
          </a:blip>
          <a:stretch>
            <a:fillRect/>
          </a:stretch>
        </p:blipFill>
        <p:spPr>
          <a:xfrm>
            <a:off x="245859" y="-372929"/>
            <a:ext cx="2036260" cy="1800994"/>
          </a:xfrm>
          <a:prstGeom prst="rect">
            <a:avLst/>
          </a:prstGeom>
          <a:ln w="12700">
            <a:miter lim="400000"/>
          </a:ln>
        </p:spPr>
      </p:pic>
      <p:pic>
        <p:nvPicPr>
          <p:cNvPr id="292" name="Graphic 30" descr="Graphic 30"/>
          <p:cNvPicPr>
            <a:picLocks noChangeAspect="1"/>
          </p:cNvPicPr>
          <p:nvPr/>
        </p:nvPicPr>
        <p:blipFill>
          <a:blip r:embed="rId5">
            <a:extLst/>
          </a:blip>
          <a:stretch>
            <a:fillRect/>
          </a:stretch>
        </p:blipFill>
        <p:spPr>
          <a:xfrm>
            <a:off x="9425755" y="425241"/>
            <a:ext cx="2362201" cy="142876"/>
          </a:xfrm>
          <a:prstGeom prst="rect">
            <a:avLst/>
          </a:prstGeom>
          <a:ln w="12700">
            <a:miter lim="400000"/>
          </a:ln>
        </p:spPr>
      </p:pic>
      <p:pic>
        <p:nvPicPr>
          <p:cNvPr id="293" name="Graphic 31" descr="Graphic 31"/>
          <p:cNvPicPr>
            <a:picLocks noChangeAspect="1"/>
          </p:cNvPicPr>
          <p:nvPr/>
        </p:nvPicPr>
        <p:blipFill>
          <a:blip r:embed="rId6">
            <a:extLst/>
          </a:blip>
          <a:stretch>
            <a:fillRect/>
          </a:stretch>
        </p:blipFill>
        <p:spPr>
          <a:xfrm>
            <a:off x="280308" y="6043914"/>
            <a:ext cx="2167471" cy="591662"/>
          </a:xfrm>
          <a:prstGeom prst="rect">
            <a:avLst/>
          </a:prstGeom>
          <a:ln w="12700">
            <a:miter lim="400000"/>
          </a:ln>
        </p:spPr>
      </p:pic>
      <p:pic>
        <p:nvPicPr>
          <p:cNvPr id="294" name="Graphic 32" descr="Graphic 32"/>
          <p:cNvPicPr>
            <a:picLocks noChangeAspect="1"/>
          </p:cNvPicPr>
          <p:nvPr/>
        </p:nvPicPr>
        <p:blipFill>
          <a:blip r:embed="rId7">
            <a:extLst/>
          </a:blip>
          <a:stretch>
            <a:fillRect/>
          </a:stretch>
        </p:blipFill>
        <p:spPr>
          <a:xfrm>
            <a:off x="9923144" y="6311379"/>
            <a:ext cx="1879650" cy="309234"/>
          </a:xfrm>
          <a:prstGeom prst="rect">
            <a:avLst/>
          </a:prstGeom>
          <a:ln w="12700">
            <a:miter lim="400000"/>
          </a:ln>
        </p:spPr>
      </p:pic>
      <p:sp>
        <p:nvSpPr>
          <p:cNvPr id="295" name="Slide Number"/>
          <p:cNvSpPr txBox="1"/>
          <p:nvPr>
            <p:ph type="sldNum" sz="quarter" idx="2"/>
          </p:nvPr>
        </p:nvSpPr>
        <p:spPr>
          <a:xfrm>
            <a:off x="11095176" y="6414760"/>
            <a:ext cx="258624" cy="248305"/>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02" name="Rectangle: Rounded Corners 22"/>
          <p:cNvSpPr/>
          <p:nvPr/>
        </p:nvSpPr>
        <p:spPr>
          <a:xfrm>
            <a:off x="8607914" y="952845"/>
            <a:ext cx="4128423" cy="5275903"/>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03" name="Body Level One…"/>
          <p:cNvSpPr txBox="1"/>
          <p:nvPr>
            <p:ph type="body" idx="1"/>
          </p:nvPr>
        </p:nvSpPr>
        <p:spPr>
          <a:xfrm>
            <a:off x="1068281" y="2454523"/>
            <a:ext cx="10055438" cy="3488410"/>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lvl1pPr marL="0" indent="0" algn="just">
              <a:buSzTx/>
              <a:buNone/>
              <a:defRPr sz="2300">
                <a:latin typeface="AppleMyungjo 일반체"/>
                <a:ea typeface="AppleMyungjo 일반체"/>
                <a:cs typeface="AppleMyungjo 일반체"/>
                <a:sym typeface="AppleMyungjo 일반체"/>
              </a:defRPr>
            </a:lvl1pPr>
            <a:lvl2pPr marL="0" indent="457200" algn="just">
              <a:buSzTx/>
              <a:buNone/>
              <a:defRPr sz="2300">
                <a:latin typeface="AppleMyungjo 일반체"/>
                <a:ea typeface="AppleMyungjo 일반체"/>
                <a:cs typeface="AppleMyungjo 일반체"/>
                <a:sym typeface="AppleMyungjo 일반체"/>
              </a:defRPr>
            </a:lvl2pPr>
            <a:lvl3pPr marL="0" indent="914400" algn="just">
              <a:buSzTx/>
              <a:buNone/>
              <a:defRPr sz="2300">
                <a:latin typeface="AppleMyungjo 일반체"/>
                <a:ea typeface="AppleMyungjo 일반체"/>
                <a:cs typeface="AppleMyungjo 일반체"/>
                <a:sym typeface="AppleMyungjo 일반체"/>
              </a:defRPr>
            </a:lvl3pPr>
            <a:lvl4pPr marL="0" indent="1371600" algn="just">
              <a:buSzTx/>
              <a:buNone/>
              <a:defRPr sz="2300">
                <a:latin typeface="AppleMyungjo 일반체"/>
                <a:ea typeface="AppleMyungjo 일반체"/>
                <a:cs typeface="AppleMyungjo 일반체"/>
                <a:sym typeface="AppleMyungjo 일반체"/>
              </a:defRPr>
            </a:lvl4pPr>
            <a:lvl5pPr marL="0" indent="1828800" algn="just">
              <a:buSzTx/>
              <a:buNone/>
              <a:defRPr sz="2300">
                <a:latin typeface="AppleMyungjo 일반체"/>
                <a:ea typeface="AppleMyungjo 일반체"/>
                <a:cs typeface="AppleMyungjo 일반체"/>
                <a:sym typeface="AppleMyungjo 일반체"/>
              </a:defRPr>
            </a:lvl5pPr>
          </a:lstStyle>
          <a:p>
            <a:pPr/>
            <a:r>
              <a:t>Body Level One</a:t>
            </a:r>
          </a:p>
          <a:p>
            <a:pPr lvl="1"/>
            <a:r>
              <a:t>Body Level Two</a:t>
            </a:r>
          </a:p>
          <a:p>
            <a:pPr lvl="2"/>
            <a:r>
              <a:t>Body Level Three</a:t>
            </a:r>
          </a:p>
          <a:p>
            <a:pPr lvl="3"/>
            <a:r>
              <a:t>Body Level Four</a:t>
            </a:r>
          </a:p>
          <a:p>
            <a:pPr lvl="4"/>
            <a:r>
              <a:t>Body Level Five</a:t>
            </a:r>
          </a:p>
        </p:txBody>
      </p:sp>
      <p:sp>
        <p:nvSpPr>
          <p:cNvPr id="304" name="Title Text"/>
          <p:cNvSpPr txBox="1"/>
          <p:nvPr>
            <p:ph type="title"/>
          </p:nvPr>
        </p:nvSpPr>
        <p:spPr>
          <a:xfrm>
            <a:off x="1380953" y="1215308"/>
            <a:ext cx="9820604" cy="871285"/>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305" name="Slide Number"/>
          <p:cNvSpPr txBox="1"/>
          <p:nvPr>
            <p:ph type="sldNum" sz="quarter" idx="2"/>
          </p:nvPr>
        </p:nvSpPr>
        <p:spPr>
          <a:xfrm>
            <a:off x="11556398" y="6309458"/>
            <a:ext cx="451729" cy="434862"/>
          </a:xfrm>
          <a:prstGeom prst="rect">
            <a:avLst/>
          </a:prstGeom>
        </p:spPr>
        <p:txBody>
          <a:bodyPr/>
          <a:lstStyle>
            <a:lvl1pPr algn="l">
              <a:defRPr b="1" sz="2700">
                <a:solidFill>
                  <a:srgbClr val="941100"/>
                </a:solidFill>
              </a:defRPr>
            </a:lvl1pPr>
          </a:lstStyle>
          <a:p>
            <a:pPr/>
            <a:fld id="{86CB4B4D-7CA3-9044-876B-883B54F8677D}" type="slidenum"/>
          </a:p>
        </p:txBody>
      </p:sp>
      <p:sp>
        <p:nvSpPr>
          <p:cNvPr id="306"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07"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pic>
        <p:nvPicPr>
          <p:cNvPr id="308"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309" name="Graphic 28" descr="Graphic 28"/>
          <p:cNvPicPr>
            <a:picLocks noChangeAspect="1"/>
          </p:cNvPicPr>
          <p:nvPr/>
        </p:nvPicPr>
        <p:blipFill>
          <a:blip r:embed="rId5">
            <a:extLst/>
          </a:blip>
          <a:stretch>
            <a:fillRect/>
          </a:stretch>
        </p:blipFill>
        <p:spPr>
          <a:xfrm>
            <a:off x="9583639" y="6384295"/>
            <a:ext cx="1879650" cy="309234"/>
          </a:xfrm>
          <a:prstGeom prst="rect">
            <a:avLst/>
          </a:prstGeom>
          <a:ln w="12700">
            <a:miter lim="400000"/>
          </a:ln>
        </p:spPr>
      </p:pic>
      <p:sp>
        <p:nvSpPr>
          <p:cNvPr id="310"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311"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slideLayout" Target="../slideLayouts/slideLayout1.xml"/><Relationship Id="rId9" Type="http://schemas.openxmlformats.org/officeDocument/2006/relationships/slideLayout" Target="../slideLayouts/slideLayout2.xml"/><Relationship Id="rId10" Type="http://schemas.openxmlformats.org/officeDocument/2006/relationships/slideLayout" Target="../slideLayouts/slideLayout3.xml"/><Relationship Id="rId11" Type="http://schemas.openxmlformats.org/officeDocument/2006/relationships/slideLayout" Target="../slideLayouts/slideLayout4.xml"/><Relationship Id="rId12" Type="http://schemas.openxmlformats.org/officeDocument/2006/relationships/slideLayout" Target="../slideLayouts/slideLayout5.xml"/><Relationship Id="rId13" Type="http://schemas.openxmlformats.org/officeDocument/2006/relationships/slideLayout" Target="../slideLayouts/slideLayout6.xml"/><Relationship Id="rId14" Type="http://schemas.openxmlformats.org/officeDocument/2006/relationships/slideLayout" Target="../slideLayouts/slideLayout7.xml"/><Relationship Id="rId15" Type="http://schemas.openxmlformats.org/officeDocument/2006/relationships/slideLayout" Target="../slideLayouts/slideLayout8.xml"/><Relationship Id="rId16" Type="http://schemas.openxmlformats.org/officeDocument/2006/relationships/slideLayout" Target="../slideLayouts/slideLayout9.xml"/><Relationship Id="rId17" Type="http://schemas.openxmlformats.org/officeDocument/2006/relationships/slideLayout" Target="../slideLayouts/slideLayout10.xml"/><Relationship Id="rId18" Type="http://schemas.openxmlformats.org/officeDocument/2006/relationships/slideLayout" Target="../slideLayouts/slideLayout11.xml"/><Relationship Id="rId19" Type="http://schemas.openxmlformats.org/officeDocument/2006/relationships/slideLayout" Target="../slideLayouts/slideLayout12.xml"/><Relationship Id="rId20" Type="http://schemas.openxmlformats.org/officeDocument/2006/relationships/slideLayout" Target="../slideLayouts/slideLayout13.xml"/><Relationship Id="rId21" Type="http://schemas.openxmlformats.org/officeDocument/2006/relationships/slideLayout" Target="../slideLayouts/slideLayout14.xml"/><Relationship Id="rId22" Type="http://schemas.openxmlformats.org/officeDocument/2006/relationships/slideLayout" Target="../slideLayouts/slideLayout15.xml"/><Relationship Id="rId23" Type="http://schemas.openxmlformats.org/officeDocument/2006/relationships/slideLayout" Target="../slideLayouts/slideLayout16.xml"/><Relationship Id="rId24" Type="http://schemas.openxmlformats.org/officeDocument/2006/relationships/slideLayout" Target="../slideLayouts/slideLayout17.xml"/><Relationship Id="rId25" Type="http://schemas.openxmlformats.org/officeDocument/2006/relationships/slideLayout" Target="../slideLayouts/slideLayout18.xml"/><Relationship Id="rId26"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4" name="Rectangle: Rounded Corners 22"/>
          <p:cNvSpPr/>
          <p:nvPr/>
        </p:nvSpPr>
        <p:spPr>
          <a:xfrm>
            <a:off x="8607914" y="952845"/>
            <a:ext cx="4128423" cy="4952309"/>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5"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7" name="Graphic 28" descr="Graphic 28"/>
          <p:cNvPicPr>
            <a:picLocks noChangeAspect="1"/>
          </p:cNvPicPr>
          <p:nvPr/>
        </p:nvPicPr>
        <p:blipFill>
          <a:blip r:embed="rId5">
            <a:extLst/>
          </a:blip>
          <a:stretch>
            <a:fillRect/>
          </a:stretch>
        </p:blipFill>
        <p:spPr>
          <a:xfrm>
            <a:off x="9583639" y="6299427"/>
            <a:ext cx="1879650" cy="309234"/>
          </a:xfrm>
          <a:prstGeom prst="rect">
            <a:avLst/>
          </a:prstGeom>
          <a:ln w="12700">
            <a:miter lim="400000"/>
          </a:ln>
        </p:spPr>
      </p:pic>
      <p:sp>
        <p:nvSpPr>
          <p:cNvPr id="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pic>
        <p:nvPicPr>
          <p:cNvPr id="9" name="Ineffective PQM :… Ineffective PQM : not proactive and do not anticipate problems to manage risks. Inability to manage time properly( documentation oriented " descr="Ineffective PQM :… Ineffective PQM : not proactive and do not anticipate problems to manage risks. Inability to manage time properly( documentation oriented "/>
          <p:cNvPicPr>
            <a:picLocks noChangeAspect="0"/>
          </p:cNvPicPr>
          <p:nvPr/>
        </p:nvPicPr>
        <p:blipFill>
          <a:blip r:embed="rId6">
            <a:extLst/>
          </a:blip>
          <a:stretch>
            <a:fillRect/>
          </a:stretch>
        </p:blipFill>
        <p:spPr>
          <a:xfrm>
            <a:off x="801509" y="3678535"/>
            <a:ext cx="9728201" cy="1829372"/>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0"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11" name="Effective PQM : is consistent and focused on achieving the strategic and commercial business objectives of a project… Effective PQM : is consistent and focused on achieving the strategic and commercial business objectives of a project(Task-oriented )." descr="Effective PQM : is consistent and focused on achieving the strategic and commercial business objectives of a project… Effective PQM : is consistent and focused on achieving the strategic and commercial business objectives of a project(Task-oriented )."/>
          <p:cNvPicPr>
            <a:picLocks noChangeAspect="0"/>
          </p:cNvPicPr>
          <p:nvPr/>
        </p:nvPicPr>
        <p:blipFill>
          <a:blip r:embed="rId7">
            <a:extLst/>
          </a:blip>
          <a:stretch>
            <a:fillRect/>
          </a:stretch>
        </p:blipFill>
        <p:spPr>
          <a:xfrm>
            <a:off x="921603" y="1878747"/>
            <a:ext cx="9728201" cy="1829373"/>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1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1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8"/>
    <p:sldLayoutId id="2147483650" r:id="rId9"/>
    <p:sldLayoutId id="2147483651" r:id="rId10"/>
    <p:sldLayoutId id="2147483652" r:id="rId11"/>
    <p:sldLayoutId id="2147483653" r:id="rId12"/>
    <p:sldLayoutId id="2147483654" r:id="rId13"/>
    <p:sldLayoutId id="2147483655" r:id="rId14"/>
    <p:sldLayoutId id="2147483656" r:id="rId15"/>
    <p:sldLayoutId id="2147483657" r:id="rId16"/>
    <p:sldLayoutId id="2147483658" r:id="rId17"/>
    <p:sldLayoutId id="2147483659" r:id="rId18"/>
    <p:sldLayoutId id="2147483660" r:id="rId19"/>
    <p:sldLayoutId id="2147483661" r:id="rId20"/>
    <p:sldLayoutId id="2147483662" r:id="rId21"/>
    <p:sldLayoutId id="2147483663" r:id="rId22"/>
    <p:sldLayoutId id="2147483664" r:id="rId23"/>
    <p:sldLayoutId id="2147483665" r:id="rId24"/>
    <p:sldLayoutId id="2147483666" r:id="rId25"/>
    <p:sldLayoutId id="2147483667" r:id="rId26"/>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png"/><Relationship Id="rId3" Type="http://schemas.openxmlformats.org/officeDocument/2006/relationships/image" Target="../media/image44.png"/><Relationship Id="rId4" Type="http://schemas.openxmlformats.org/officeDocument/2006/relationships/image" Target="../media/image2.png"/><Relationship Id="rId5" Type="http://schemas.openxmlformats.org/officeDocument/2006/relationships/image" Target="../media/image3.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45.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46.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47.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35.pn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48.png"/><Relationship Id="rId3" Type="http://schemas.openxmlformats.org/officeDocument/2006/relationships/image" Target="../media/image49.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0.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1.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52.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53.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54.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5.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56.png"/><Relationship Id="rId3" Type="http://schemas.openxmlformats.org/officeDocument/2006/relationships/image" Target="../media/image57.png"/><Relationship Id="rId4" Type="http://schemas.openxmlformats.org/officeDocument/2006/relationships/image" Target="../media/image58.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0"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23" name="Picture 18" descr="Picture 18"/>
          <p:cNvPicPr>
            <a:picLocks noChangeAspect="1"/>
          </p:cNvPicPr>
          <p:nvPr/>
        </p:nvPicPr>
        <p:blipFill>
          <a:blip r:embed="rId2">
            <a:extLst/>
          </a:blip>
          <a:stretch>
            <a:fillRect/>
          </a:stretch>
        </p:blipFill>
        <p:spPr>
          <a:xfrm>
            <a:off x="245859" y="-372929"/>
            <a:ext cx="2036260" cy="1800994"/>
          </a:xfrm>
          <a:prstGeom prst="rect">
            <a:avLst/>
          </a:prstGeom>
          <a:ln w="12700">
            <a:miter lim="400000"/>
          </a:ln>
        </p:spPr>
      </p:pic>
      <p:sp>
        <p:nvSpPr>
          <p:cNvPr id="324" name="Rectangle: Rounded Corners 22"/>
          <p:cNvSpPr/>
          <p:nvPr/>
        </p:nvSpPr>
        <p:spPr>
          <a:xfrm>
            <a:off x="6155085" y="1842596"/>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lstStyle/>
          <a:p>
            <a:pPr defTabSz="457200">
              <a:spcBef>
                <a:spcPts val="1200"/>
              </a:spcBef>
              <a:defRPr b="1" sz="1200">
                <a:solidFill>
                  <a:srgbClr val="252525"/>
                </a:solidFill>
                <a:latin typeface="Times Roman"/>
                <a:ea typeface="Times Roman"/>
                <a:cs typeface="Times Roman"/>
                <a:sym typeface="Times Roman"/>
              </a:defRPr>
            </a:pPr>
            <a:r>
              <a:t>Effectively ending the execution phase and successfully   closing the project </a:t>
            </a:r>
            <a:endParaRPr b="0"/>
          </a:p>
          <a:p>
            <a:pPr defTabSz="457200">
              <a:spcBef>
                <a:spcPts val="1200"/>
              </a:spcBef>
              <a:defRPr b="1" sz="1200">
                <a:solidFill>
                  <a:srgbClr val="252525"/>
                </a:solidFill>
                <a:latin typeface="Times Roman"/>
                <a:ea typeface="Times Roman"/>
                <a:cs typeface="Times Roman"/>
                <a:sym typeface="Times Roman"/>
              </a:defRPr>
            </a:pPr>
            <a:r>
              <a:t>With an effective project and superior PVA with the maximum level of staffing, the customers</a:t>
            </a:r>
            <a:endParaRPr b="0"/>
          </a:p>
        </p:txBody>
      </p:sp>
      <p:pic>
        <p:nvPicPr>
          <p:cNvPr id="325" name="Rectangle: Rounded Corners 24" descr="Rectangle: Rounded Corners 24"/>
          <p:cNvPicPr>
            <a:picLocks noChangeAspect="0"/>
          </p:cNvPicPr>
          <p:nvPr/>
        </p:nvPicPr>
        <p:blipFill>
          <a:blip r:embed="rId3">
            <a:extLst/>
          </a:blip>
          <a:stretch>
            <a:fillRect/>
          </a:stretch>
        </p:blipFill>
        <p:spPr>
          <a:xfrm>
            <a:off x="2132623" y="1904599"/>
            <a:ext cx="4308596" cy="4161838"/>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pic>
        <p:nvPicPr>
          <p:cNvPr id="32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327"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32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329" name="Welcome  on board the professional quality  track"/>
          <p:cNvSpPr txBox="1"/>
          <p:nvPr>
            <p:ph type="title"/>
          </p:nvPr>
        </p:nvSpPr>
        <p:spPr>
          <a:xfrm>
            <a:off x="2804595" y="668886"/>
            <a:ext cx="9144001" cy="938987"/>
          </a:xfrm>
          <a:prstGeom prst="rect">
            <a:avLst/>
          </a:prstGeom>
          <a:solidFill>
            <a:srgbClr val="D6D6D6"/>
          </a:solidFill>
          <a:ln w="9525">
            <a:round/>
          </a:ln>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txBody>
          <a:bodyPr/>
          <a:lstStyle>
            <a:lvl1pPr>
              <a:lnSpc>
                <a:spcPct val="100000"/>
              </a:lnSpc>
              <a:defRPr b="1" sz="2800">
                <a:solidFill>
                  <a:srgbClr val="2D3956"/>
                </a:solidFill>
                <a:latin typeface="Tajawal Medium"/>
                <a:ea typeface="Tajawal Medium"/>
                <a:cs typeface="Tajawal Medium"/>
                <a:sym typeface="Tajawal Medium"/>
              </a:defRPr>
            </a:lvl1pPr>
          </a:lstStyle>
          <a:p>
            <a:pPr/>
            <a:r>
              <a:t>Welcome  on board the professional quality  track</a:t>
            </a:r>
          </a:p>
        </p:txBody>
      </p:sp>
      <p:sp>
        <p:nvSpPr>
          <p:cNvPr id="330"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2"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33" name="Image" descr="Image"/>
          <p:cNvPicPr>
            <a:picLocks noChangeAspect="1"/>
          </p:cNvPicPr>
          <p:nvPr/>
        </p:nvPicPr>
        <p:blipFill>
          <a:blip r:embed="rId2">
            <a:extLst/>
          </a:blip>
          <a:srcRect l="0" t="3024" r="0" b="0"/>
          <a:stretch>
            <a:fillRect/>
          </a:stretch>
        </p:blipFill>
        <p:spPr>
          <a:xfrm>
            <a:off x="365636" y="1049519"/>
            <a:ext cx="11785460" cy="5127326"/>
          </a:xfrm>
          <a:prstGeom prst="rect">
            <a:avLst/>
          </a:prstGeom>
          <a:ln w="12700">
            <a:miter lim="400000"/>
          </a:ln>
        </p:spPr>
      </p:pic>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35" name="Image" descr="Image"/>
          <p:cNvPicPr>
            <a:picLocks noChangeAspect="1"/>
          </p:cNvPicPr>
          <p:nvPr/>
        </p:nvPicPr>
        <p:blipFill>
          <a:blip r:embed="rId2">
            <a:extLst/>
          </a:blip>
          <a:stretch>
            <a:fillRect/>
          </a:stretch>
        </p:blipFill>
        <p:spPr>
          <a:xfrm>
            <a:off x="7288" y="0"/>
            <a:ext cx="12177424" cy="6858000"/>
          </a:xfrm>
          <a:prstGeom prst="rect">
            <a:avLst/>
          </a:prstGeom>
          <a:ln w="25400">
            <a:solidFill>
              <a:srgbClr val="DDDDDD"/>
            </a:solidFill>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7" name="The root cause of the project success"/>
          <p:cNvSpPr txBox="1"/>
          <p:nvPr>
            <p:ph type="title"/>
          </p:nvPr>
        </p:nvSpPr>
        <p:spPr>
          <a:prstGeom prst="rect">
            <a:avLst/>
          </a:prstGeom>
        </p:spPr>
        <p:txBody>
          <a:bodyPr/>
          <a:lstStyle/>
          <a:p>
            <a:pPr/>
            <a:r>
              <a:t>The root cause of the project success</a:t>
            </a:r>
          </a:p>
        </p:txBody>
      </p:sp>
      <p:sp>
        <p:nvSpPr>
          <p:cNvPr id="338"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339" name="Image" descr="Image"/>
          <p:cNvPicPr>
            <a:picLocks noChangeAspect="1"/>
          </p:cNvPicPr>
          <p:nvPr/>
        </p:nvPicPr>
        <p:blipFill>
          <a:blip r:embed="rId2">
            <a:extLst/>
          </a:blip>
          <a:stretch>
            <a:fillRect/>
          </a:stretch>
        </p:blipFill>
        <p:spPr>
          <a:xfrm>
            <a:off x="4316438" y="2263046"/>
            <a:ext cx="2952966" cy="4070929"/>
          </a:xfrm>
          <a:prstGeom prst="rect">
            <a:avLst/>
          </a:prstGeom>
          <a:ln w="12700">
            <a:miter lim="400000"/>
          </a:ln>
        </p:spPr>
      </p:pic>
      <p:sp>
        <p:nvSpPr>
          <p:cNvPr id="340" name="Designed and Delivered by Dr Mahmoud Ibrahim @2023"/>
          <p:cNvSpPr txBox="1"/>
          <p:nvPr/>
        </p:nvSpPr>
        <p:spPr>
          <a:xfrm>
            <a:off x="4260994" y="6414035"/>
            <a:ext cx="3312670" cy="225709"/>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1100"/>
            </a:lvl1pPr>
          </a:lstStyle>
          <a:p>
            <a:pPr/>
            <a:r>
              <a:t>Designed and Delivered by Dr Mahmoud Ibrahim @2023</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342" name="Rectangle 17"/>
          <p:cNvSpPr/>
          <p:nvPr/>
        </p:nvSpPr>
        <p:spPr>
          <a:xfrm>
            <a:off x="2626178" y="500899"/>
            <a:ext cx="9922203"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43" name="Picture 18" descr="Picture 18"/>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344" name="Rectangle: Rounded Corners 22"/>
          <p:cNvSpPr/>
          <p:nvPr/>
        </p:nvSpPr>
        <p:spPr>
          <a:xfrm>
            <a:off x="8456743" y="848188"/>
            <a:ext cx="4128423" cy="4952310"/>
          </a:xfrm>
          <a:prstGeom prst="roundRect">
            <a:avLst>
              <a:gd name="adj" fmla="val 6140"/>
            </a:avLst>
          </a:prstGeom>
          <a:solidFill>
            <a:srgbClr val="669BBC">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45" name="Rectangle: Rounded Corners 24"/>
          <p:cNvSpPr/>
          <p:nvPr/>
        </p:nvSpPr>
        <p:spPr>
          <a:xfrm>
            <a:off x="597015" y="971894"/>
            <a:ext cx="10137188" cy="5155431"/>
          </a:xfrm>
          <a:prstGeom prst="roundRect">
            <a:avLst>
              <a:gd name="adj" fmla="val 5533"/>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46" name="Graphic 26" descr="Graphic 26"/>
          <p:cNvPicPr>
            <a:picLocks noChangeAspect="1"/>
          </p:cNvPicPr>
          <p:nvPr/>
        </p:nvPicPr>
        <p:blipFill>
          <a:blip r:embed="rId4">
            <a:extLst/>
          </a:blip>
          <a:stretch>
            <a:fillRect/>
          </a:stretch>
        </p:blipFill>
        <p:spPr>
          <a:xfrm>
            <a:off x="280308" y="6158214"/>
            <a:ext cx="2167471" cy="591662"/>
          </a:xfrm>
          <a:prstGeom prst="rect">
            <a:avLst/>
          </a:prstGeom>
          <a:ln w="12700">
            <a:miter lim="400000"/>
          </a:ln>
        </p:spPr>
      </p:pic>
      <p:pic>
        <p:nvPicPr>
          <p:cNvPr id="347" name="Graphic 28" descr="Graphic 2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348" name="Text"/>
          <p:cNvSpPr txBox="1"/>
          <p:nvPr/>
        </p:nvSpPr>
        <p:spPr>
          <a:xfrm>
            <a:off x="-255063" y="-20277966"/>
            <a:ext cx="142241" cy="4470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defTabSz="457200">
              <a:defRPr sz="1200">
                <a:latin typeface="Times Roman"/>
                <a:ea typeface="Times Roman"/>
                <a:cs typeface="Times Roman"/>
                <a:sym typeface="Times Roman"/>
              </a:defRPr>
            </a:lvl1pPr>
          </a:lstStyle>
          <a:p>
            <a:pPr/>
            <a:r>
              <a:t> </a:t>
            </a:r>
          </a:p>
        </p:txBody>
      </p:sp>
      <p:sp>
        <p:nvSpPr>
          <p:cNvPr id="349" name="Part one  contents : (regarding the project closure phase )…"/>
          <p:cNvSpPr txBox="1"/>
          <p:nvPr>
            <p:ph type="body" sz="quarter" idx="1"/>
          </p:nvPr>
        </p:nvSpPr>
        <p:spPr>
          <a:xfrm>
            <a:off x="716610" y="2187471"/>
            <a:ext cx="9586084" cy="1551994"/>
          </a:xfrm>
          <a:prstGeom prst="rect">
            <a:avLst/>
          </a:prstGeom>
          <a:solidFill>
            <a:srgbClr val="FFFFFF"/>
          </a:solidFill>
          <a:ln w="38100">
            <a:solidFill>
              <a:srgbClr val="669BBC"/>
            </a:solidFill>
            <a:miter lim="800000"/>
          </a:ln>
          <a:effectLst>
            <a:outerShdw sx="100000" sy="100000" kx="0" ky="0" algn="b" rotWithShape="0" blurRad="571500" dist="0" dir="0">
              <a:srgbClr val="000000">
                <a:alpha val="25000"/>
              </a:srgbClr>
            </a:outerShdw>
          </a:effectLst>
        </p:spPr>
        <p:txBody>
          <a:bodyPr anchor="ctr"/>
          <a:lstStyle/>
          <a:p>
            <a:pPr algn="just">
              <a:lnSpc>
                <a:spcPct val="100000"/>
              </a:lnSpc>
              <a:spcBef>
                <a:spcPts val="0"/>
              </a:spcBef>
              <a:defRPr b="1" sz="1800">
                <a:solidFill>
                  <a:schemeClr val="accent5">
                    <a:satOff val="-3547"/>
                    <a:lumOff val="-10352"/>
                  </a:schemeClr>
                </a:solidFill>
                <a:latin typeface="Bookman Old Style"/>
                <a:ea typeface="Bookman Old Style"/>
                <a:cs typeface="Bookman Old Style"/>
                <a:sym typeface="Bookman Old Style"/>
              </a:defRPr>
            </a:pPr>
            <a:r>
              <a:t>Part one  contents : (regarding the project closure phase )</a:t>
            </a:r>
          </a:p>
          <a:p>
            <a:pPr algn="just">
              <a:lnSpc>
                <a:spcPct val="100000"/>
              </a:lnSpc>
              <a:spcBef>
                <a:spcPts val="0"/>
              </a:spcBef>
              <a:defRPr sz="1800">
                <a:solidFill>
                  <a:schemeClr val="accent5">
                    <a:satOff val="-3547"/>
                    <a:lumOff val="-10352"/>
                  </a:schemeClr>
                </a:solidFill>
                <a:latin typeface="Bookman Old Style"/>
                <a:ea typeface="Bookman Old Style"/>
                <a:cs typeface="Bookman Old Style"/>
                <a:sym typeface="Bookman Old Style"/>
              </a:defRPr>
            </a:pPr>
            <a:r>
              <a:t> BFS assessment baselines and the relationship between the BFS and PIR</a:t>
            </a:r>
          </a:p>
        </p:txBody>
      </p:sp>
      <p:sp>
        <p:nvSpPr>
          <p:cNvPr id="350"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51" name="Lecture outline"/>
          <p:cNvSpPr txBox="1"/>
          <p:nvPr>
            <p:ph type="title"/>
          </p:nvPr>
        </p:nvSpPr>
        <p:spPr>
          <a:xfrm>
            <a:off x="952833" y="1123473"/>
            <a:ext cx="4766418" cy="1257646"/>
          </a:xfrm>
          <a:prstGeom prst="rect">
            <a:avLst/>
          </a:prstGeom>
          <a:solidFill>
            <a:srgbClr val="FFFFFF"/>
          </a:solidFill>
          <a:ln w="38100">
            <a:solidFill>
              <a:srgbClr val="669BBC"/>
            </a:solidFill>
            <a:miter lim="800000"/>
          </a:ln>
          <a:effectLst>
            <a:outerShdw sx="100000" sy="100000" kx="0" ky="0" algn="b" rotWithShape="0" blurRad="571500" dist="0" dir="0">
              <a:srgbClr val="000000">
                <a:alpha val="25000"/>
              </a:srgbClr>
            </a:outerShdw>
          </a:effectLst>
        </p:spPr>
        <p:txBody>
          <a:bodyPr anchor="ctr"/>
          <a:lstStyle>
            <a:lvl1pPr defTabSz="740663">
              <a:lnSpc>
                <a:spcPct val="100000"/>
              </a:lnSpc>
              <a:defRPr b="1" i="1" sz="3725">
                <a:solidFill>
                  <a:schemeClr val="accent5">
                    <a:satOff val="-3547"/>
                    <a:lumOff val="-10352"/>
                  </a:schemeClr>
                </a:solidFill>
                <a:latin typeface="Bookman Old Style"/>
                <a:ea typeface="Bookman Old Style"/>
                <a:cs typeface="Bookman Old Style"/>
                <a:sym typeface="Bookman Old Style"/>
              </a:defRPr>
            </a:lvl1pPr>
          </a:lstStyle>
          <a:p>
            <a:pPr/>
            <a:r>
              <a:t>  Lecture outline</a:t>
            </a:r>
          </a:p>
        </p:txBody>
      </p:sp>
      <p:sp>
        <p:nvSpPr>
          <p:cNvPr id="352" name="Part two  contents : (regrading the Post implemented review )…"/>
          <p:cNvSpPr/>
          <p:nvPr/>
        </p:nvSpPr>
        <p:spPr>
          <a:xfrm>
            <a:off x="716610" y="4451573"/>
            <a:ext cx="9586084" cy="1013583"/>
          </a:xfrm>
          <a:prstGeom prst="rect">
            <a:avLst/>
          </a:prstGeom>
          <a:solidFill>
            <a:srgbClr val="FFFFFF"/>
          </a:solidFill>
          <a:ln w="38100">
            <a:solidFill>
              <a:srgbClr val="669BBC"/>
            </a:solidFill>
            <a:miter/>
          </a:ln>
          <a:effectLst>
            <a:outerShdw sx="100000" sy="100000" kx="0" ky="0" algn="b" rotWithShape="0" blurRad="571500" dist="0" dir="0">
              <a:srgbClr val="000000">
                <a:alpha val="25000"/>
              </a:srgbClr>
            </a:outerShdw>
          </a:effectLst>
          <a:extLst>
            <a:ext uri="{C572A759-6A51-4108-AA02-DFA0A04FC94B}">
              <ma14:wrappingTextBoxFlag xmlns:ma14="http://schemas.microsoft.com/office/mac/drawingml/2011/main" val="1"/>
            </a:ext>
          </a:extLst>
        </p:spPr>
        <p:txBody>
          <a:bodyPr lIns="45719" rIns="45719" anchor="ctr">
            <a:normAutofit fontScale="100000" lnSpcReduction="0"/>
          </a:bodyPr>
          <a:lstStyle/>
          <a:p>
            <a:pPr algn="just">
              <a:defRPr b="1">
                <a:solidFill>
                  <a:schemeClr val="accent5">
                    <a:satOff val="-3547"/>
                    <a:lumOff val="-10352"/>
                  </a:schemeClr>
                </a:solidFill>
                <a:latin typeface="Bookman Old Style"/>
                <a:ea typeface="Bookman Old Style"/>
                <a:cs typeface="Bookman Old Style"/>
                <a:sym typeface="Bookman Old Style"/>
              </a:defRPr>
            </a:pPr>
            <a:r>
              <a:t>Part two  contents : (regrading the Post implemented review )</a:t>
            </a:r>
          </a:p>
          <a:p>
            <a:pPr algn="just">
              <a:defRPr>
                <a:solidFill>
                  <a:schemeClr val="accent5">
                    <a:satOff val="-3547"/>
                    <a:lumOff val="-10352"/>
                  </a:schemeClr>
                </a:solidFill>
                <a:latin typeface="AppleMyungjo 일반체"/>
                <a:ea typeface="AppleMyungjo 일반체"/>
                <a:cs typeface="AppleMyungjo 일반체"/>
                <a:sym typeface="AppleMyungjo 일반체"/>
              </a:defRPr>
            </a:pPr>
            <a:r>
              <a:t>Conducting the post implemented project review  </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4" name="Part one…"/>
          <p:cNvSpPr txBox="1"/>
          <p:nvPr>
            <p:ph type="title" idx="4294967295"/>
          </p:nvPr>
        </p:nvSpPr>
        <p:spPr>
          <a:xfrm>
            <a:off x="6490980" y="2618403"/>
            <a:ext cx="3513475" cy="1375021"/>
          </a:xfrm>
          <a:prstGeom prst="rect">
            <a:avLst/>
          </a:prstGeom>
          <a:ln w="9525">
            <a:round/>
          </a:ln>
          <a:effectLst>
            <a:outerShdw sx="100000" sy="100000" kx="0" ky="0" algn="b" rotWithShape="0" blurRad="63500" dist="25400" dir="5400000">
              <a:srgbClr val="000000">
                <a:alpha val="50000"/>
              </a:srgbClr>
            </a:outerShdw>
          </a:effectLst>
        </p:spPr>
        <p:txBody>
          <a:bodyPr anchor="b"/>
          <a:lstStyle/>
          <a:p>
            <a:pPr algn="ctr" defTabSz="448055">
              <a:defRPr sz="2940"/>
            </a:pPr>
            <a:r>
              <a:t>Part one </a:t>
            </a:r>
          </a:p>
          <a:p>
            <a:pPr algn="ctr" defTabSz="448055">
              <a:defRPr sz="2940"/>
            </a:pPr>
            <a:r>
              <a:t>Last action of the closing the project </a:t>
            </a:r>
          </a:p>
        </p:txBody>
      </p:sp>
      <p:sp>
        <p:nvSpPr>
          <p:cNvPr id="355" name="The HPMQS is targeting to develop  project team closure by :…"/>
          <p:cNvSpPr txBox="1"/>
          <p:nvPr>
            <p:ph type="body" sz="quarter" idx="4294967295"/>
          </p:nvPr>
        </p:nvSpPr>
        <p:spPr>
          <a:xfrm>
            <a:off x="1706670" y="4961914"/>
            <a:ext cx="9144001" cy="904802"/>
          </a:xfrm>
          <a:prstGeom prst="rect">
            <a:avLst/>
          </a:prstGeom>
          <a:gradFill>
            <a:gsLst>
              <a:gs pos="0">
                <a:srgbClr val="5F82CB"/>
              </a:gs>
              <a:gs pos="50000">
                <a:srgbClr val="3E70CA"/>
              </a:gs>
              <a:gs pos="100000">
                <a:srgbClr val="2F61BA"/>
              </a:gs>
            </a:gsLst>
            <a:lin ang="5400000"/>
          </a:gradFill>
          <a:ln w="6350">
            <a:solidFill>
              <a:schemeClr val="accent5"/>
            </a:solidFill>
            <a:miter lim="800000"/>
          </a:ln>
        </p:spPr>
        <p:txBody>
          <a:bodyPr/>
          <a:lstStyle/>
          <a:p>
            <a:pPr marL="0" indent="0" algn="ctr">
              <a:lnSpc>
                <a:spcPct val="100000"/>
              </a:lnSpc>
              <a:spcBef>
                <a:spcPts val="0"/>
              </a:spcBef>
              <a:buSzTx/>
              <a:buFontTx/>
              <a:buNone/>
              <a:defRPr sz="1800">
                <a:solidFill>
                  <a:srgbClr val="FFFFFF"/>
                </a:solidFill>
              </a:defRPr>
            </a:pPr>
            <a:r>
              <a:t>The HPMQS is targeting to develop  project team closure by :</a:t>
            </a:r>
          </a:p>
          <a:p>
            <a:pPr marL="0" indent="0" algn="ctr">
              <a:lnSpc>
                <a:spcPct val="100000"/>
              </a:lnSpc>
              <a:spcBef>
                <a:spcPts val="0"/>
              </a:spcBef>
              <a:buSzTx/>
              <a:buFontTx/>
              <a:buNone/>
              <a:defRPr sz="1800">
                <a:solidFill>
                  <a:srgbClr val="FFFFFF"/>
                </a:solidFill>
              </a:defRPr>
            </a:pPr>
            <a:r>
              <a:t>Confirming sustaining the humanity closure by developing  “  Project  Recognition  System”PRS</a:t>
            </a:r>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7" name="A-Project closure procedures"/>
          <p:cNvSpPr txBox="1"/>
          <p:nvPr>
            <p:ph type="title"/>
          </p:nvPr>
        </p:nvSpPr>
        <p:spPr>
          <a:prstGeom prst="rect">
            <a:avLst/>
          </a:prstGeom>
        </p:spPr>
        <p:txBody>
          <a:bodyPr/>
          <a:lstStyle/>
          <a:p>
            <a:pPr/>
            <a:r>
              <a:t>A-Project closure procedures </a:t>
            </a:r>
          </a:p>
        </p:txBody>
      </p:sp>
      <p:sp>
        <p:nvSpPr>
          <p:cNvPr id="358" name="Project review…"/>
          <p:cNvSpPr txBox="1"/>
          <p:nvPr>
            <p:ph type="body" sz="half" idx="1"/>
          </p:nvPr>
        </p:nvSpPr>
        <p:spPr>
          <a:prstGeom prst="rect">
            <a:avLst/>
          </a:prstGeom>
        </p:spPr>
        <p:txBody>
          <a:bodyPr/>
          <a:lstStyle/>
          <a:p>
            <a:pPr marL="429768" indent="-214884" defTabSz="859536">
              <a:spcBef>
                <a:spcPts val="900"/>
              </a:spcBef>
              <a:buSzPct val="100000"/>
              <a:buAutoNum type="arabicPeriod" startAt="1"/>
              <a:defRPr sz="2632"/>
            </a:pPr>
            <a:r>
              <a:t>Project review</a:t>
            </a:r>
          </a:p>
          <a:p>
            <a:pPr marL="429768" indent="-214884" defTabSz="859536">
              <a:spcBef>
                <a:spcPts val="900"/>
              </a:spcBef>
              <a:buSzPct val="100000"/>
              <a:buAutoNum type="arabicPeriod" startAt="1"/>
              <a:defRPr sz="2632"/>
            </a:pPr>
            <a:r>
              <a:t>Initiate the closing plan y complete the PCR project closing reports </a:t>
            </a:r>
          </a:p>
          <a:p>
            <a:pPr marL="429768" indent="-214884" defTabSz="859536">
              <a:spcBef>
                <a:spcPts val="900"/>
              </a:spcBef>
              <a:buSzPct val="100000"/>
              <a:buAutoNum type="arabicPeriod" startAt="1"/>
              <a:defRPr sz="2632"/>
            </a:pPr>
            <a:r>
              <a:t>Foreword  to the project sponsor for approval </a:t>
            </a:r>
          </a:p>
          <a:p>
            <a:pPr marL="429768" indent="-214884" defTabSz="859536">
              <a:spcBef>
                <a:spcPts val="900"/>
              </a:spcBef>
              <a:buSzPct val="100000"/>
              <a:buAutoNum type="arabicPeriod" startAt="1"/>
              <a:defRPr sz="2632"/>
            </a:pPr>
            <a:r>
              <a:t>Performing the closing plan …</a:t>
            </a:r>
            <a:r>
              <a:rPr u="sng">
                <a:latin typeface="Bodoni SvtyTwo OS ITC TT-BookIt"/>
                <a:ea typeface="Bodoni SvtyTwo OS ITC TT-BookIt"/>
                <a:cs typeface="Bodoni SvtyTwo OS ITC TT-BookIt"/>
                <a:sym typeface="Bodoni SvtyTwo OS ITC TT-BookIt"/>
              </a:rPr>
              <a:t>.but HPMQS  do add a very critical factor after the project is closed ……the humanity closure </a:t>
            </a:r>
          </a:p>
        </p:txBody>
      </p:sp>
      <p:sp>
        <p:nvSpPr>
          <p:cNvPr id="359"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1" name="B-Project humanity closure"/>
          <p:cNvSpPr txBox="1"/>
          <p:nvPr>
            <p:ph type="title"/>
          </p:nvPr>
        </p:nvSpPr>
        <p:spPr>
          <a:prstGeom prst="rect">
            <a:avLst/>
          </a:prstGeom>
        </p:spPr>
        <p:txBody>
          <a:bodyPr/>
          <a:lstStyle/>
          <a:p>
            <a:pPr/>
            <a:r>
              <a:t>B-Project humanity closure </a:t>
            </a:r>
          </a:p>
        </p:txBody>
      </p:sp>
      <p:sp>
        <p:nvSpPr>
          <p:cNvPr id="362" name="The individual team members have grown professionally through their association with one another, and now it is time to move on to the next project. This can be a very harming  experience for them, and they deserve closure. That is what celebrating succe"/>
          <p:cNvSpPr txBox="1"/>
          <p:nvPr>
            <p:ph type="body" sz="half" idx="1"/>
          </p:nvPr>
        </p:nvSpPr>
        <p:spPr>
          <a:xfrm>
            <a:off x="1635462" y="2628677"/>
            <a:ext cx="8465998" cy="2328925"/>
          </a:xfrm>
          <a:prstGeom prst="rect">
            <a:avLst/>
          </a:prstGeom>
        </p:spPr>
        <p:txBody>
          <a:bodyPr/>
          <a:lstStyle/>
          <a:p>
            <a:pPr/>
            <a:r>
              <a:t>The individual team members have grown professionally through their association with one another, and now it is time to move on to the next project. This can be a very harming  experience for them, and they deserve closure. </a:t>
            </a:r>
            <a:r>
              <a:rPr>
                <a:latin typeface="Bodoni SvtyTwo OS ITC TT-BookIt"/>
                <a:ea typeface="Bodoni SvtyTwo OS ITC TT-BookIt"/>
                <a:cs typeface="Bodoni SvtyTwo OS ITC TT-BookIt"/>
                <a:sym typeface="Bodoni SvtyTwo OS ITC TT-BookIt"/>
              </a:rPr>
              <a:t>That is what celebrating success is all about. </a:t>
            </a:r>
          </a:p>
        </p:txBody>
      </p:sp>
      <p:sp>
        <p:nvSpPr>
          <p:cNvPr id="363" name="Slide Number"/>
          <p:cNvSpPr txBox="1"/>
          <p:nvPr>
            <p:ph type="sldNum" sz="quarter" idx="2"/>
          </p:nvPr>
        </p:nvSpPr>
        <p:spPr>
          <a:xfrm>
            <a:off x="11556398" y="6309458"/>
            <a:ext cx="277935" cy="434862"/>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5" name="Bad trend…"/>
          <p:cNvSpPr txBox="1"/>
          <p:nvPr>
            <p:ph type="title"/>
          </p:nvPr>
        </p:nvSpPr>
        <p:spPr>
          <a:prstGeom prst="rect">
            <a:avLst/>
          </a:prstGeom>
        </p:spPr>
        <p:txBody>
          <a:bodyPr/>
          <a:lstStyle/>
          <a:p>
            <a:pPr defTabSz="484631">
              <a:defRPr sz="2332"/>
            </a:pPr>
            <a:r>
              <a:t>Bad trend </a:t>
            </a:r>
          </a:p>
          <a:p>
            <a:pPr defTabSz="484631">
              <a:defRPr sz="2332"/>
            </a:pPr>
            <a:r>
              <a:t>Too little too late </a:t>
            </a:r>
          </a:p>
        </p:txBody>
      </p:sp>
      <p:sp>
        <p:nvSpPr>
          <p:cNvPr id="366" name="1. The default is to wait until a project is complete and all the expenditures have been accumulated before we think of celebrating the accomplishments.…"/>
          <p:cNvSpPr txBox="1"/>
          <p:nvPr>
            <p:ph type="body" sz="half" idx="1"/>
          </p:nvPr>
        </p:nvSpPr>
        <p:spPr>
          <a:prstGeom prst="rect">
            <a:avLst/>
          </a:prstGeom>
        </p:spPr>
        <p:txBody>
          <a:bodyPr/>
          <a:lstStyle/>
          <a:p>
            <a:pPr defTabSz="713231">
              <a:spcBef>
                <a:spcPts val="700"/>
              </a:spcBef>
              <a:defRPr sz="2184"/>
            </a:pPr>
            <a:r>
              <a:t>1. The default is to </a:t>
            </a:r>
            <a:r>
              <a:rPr u="sng">
                <a:latin typeface="Bodoni SvtyTwo OS ITC TT-Bold"/>
                <a:ea typeface="Bodoni SvtyTwo OS ITC TT-Bold"/>
                <a:cs typeface="Bodoni SvtyTwo OS ITC TT-Bold"/>
                <a:sym typeface="Bodoni SvtyTwo OS ITC TT-Bold"/>
              </a:rPr>
              <a:t>wait until</a:t>
            </a:r>
            <a:r>
              <a:t> a project is complete and all the expenditures have been accumulated before we think of celebrating the accomplishments.</a:t>
            </a:r>
          </a:p>
          <a:p>
            <a:pPr defTabSz="713231">
              <a:spcBef>
                <a:spcPts val="700"/>
              </a:spcBef>
              <a:defRPr sz="2184"/>
            </a:pPr>
            <a:r>
              <a:t>- This method, however, will usually be seen as </a:t>
            </a:r>
            <a:r>
              <a:rPr>
                <a:latin typeface="Bodoni SvtyTwo OS ITC TT-Bold"/>
                <a:ea typeface="Bodoni SvtyTwo OS ITC TT-Bold"/>
                <a:cs typeface="Bodoni SvtyTwo OS ITC TT-Bold"/>
                <a:sym typeface="Bodoni SvtyTwo OS ITC TT-Bold"/>
              </a:rPr>
              <a:t>too little or too late</a:t>
            </a:r>
            <a:r>
              <a:t> by many of the individuals involved, and in some cases, it consistently tends to </a:t>
            </a:r>
            <a:r>
              <a:rPr>
                <a:latin typeface="Bodoni SvtyTwo OS ITC TT-Bold"/>
                <a:ea typeface="Bodoni SvtyTwo OS ITC TT-Bold"/>
                <a:cs typeface="Bodoni SvtyTwo OS ITC TT-Bold"/>
                <a:sym typeface="Bodoni SvtyTwo OS ITC TT-Bold"/>
              </a:rPr>
              <a:t>neglect</a:t>
            </a:r>
            <a:r>
              <a:t> some of the team members.</a:t>
            </a:r>
          </a:p>
          <a:p>
            <a:pPr defTabSz="713231">
              <a:spcBef>
                <a:spcPts val="700"/>
              </a:spcBef>
              <a:defRPr sz="2184"/>
            </a:pPr>
            <a:r>
              <a:rPr u="sng">
                <a:latin typeface="Bodoni SvtyTwo OS ITC TT-Bold"/>
                <a:ea typeface="Bodoni SvtyTwo OS ITC TT-Bold"/>
                <a:cs typeface="Bodoni SvtyTwo OS ITC TT-Bold"/>
                <a:sym typeface="Bodoni SvtyTwo OS ITC TT-Bold"/>
              </a:rPr>
              <a:t>2. Each and every person involved did his or her part; </a:t>
            </a:r>
            <a:r>
              <a:t>each individual will view their contribution as important, and each participant will consider their input as having come about through hard work and added effort, above and beyond their day-to-day responsibilities. </a:t>
            </a:r>
          </a:p>
        </p:txBody>
      </p:sp>
      <p:sp>
        <p:nvSpPr>
          <p:cNvPr id="36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9" name="1-Developing the project recognition system (PRS)"/>
          <p:cNvSpPr txBox="1"/>
          <p:nvPr>
            <p:ph type="title"/>
          </p:nvPr>
        </p:nvSpPr>
        <p:spPr>
          <a:prstGeom prst="rect">
            <a:avLst/>
          </a:prstGeom>
        </p:spPr>
        <p:txBody>
          <a:bodyPr/>
          <a:lstStyle>
            <a:lvl1pPr defTabSz="649223">
              <a:defRPr sz="3124"/>
            </a:lvl1pPr>
          </a:lstStyle>
          <a:p>
            <a:pPr/>
            <a:r>
              <a:t>1-Developing the project recognition system (PRS)</a:t>
            </a:r>
          </a:p>
        </p:txBody>
      </p:sp>
      <p:sp>
        <p:nvSpPr>
          <p:cNvPr id="370" name="1-Individual recognition is “a form of employee motivation in which the enterprise business identifies and thanks employees who have made positive contributions to the enterprise business’ success through successful completion of the “process improvement"/>
          <p:cNvSpPr txBox="1"/>
          <p:nvPr>
            <p:ph type="body" sz="half" idx="1"/>
          </p:nvPr>
        </p:nvSpPr>
        <p:spPr>
          <a:prstGeom prst="rect">
            <a:avLst/>
          </a:prstGeom>
        </p:spPr>
        <p:txBody>
          <a:bodyPr/>
          <a:lstStyle/>
          <a:p>
            <a:pPr defTabSz="731520">
              <a:spcBef>
                <a:spcPts val="800"/>
              </a:spcBef>
              <a:defRPr sz="2240"/>
            </a:pPr>
            <a:r>
              <a:t>1-Individual recognition is “a form of employee motivation in which the enterprise business identifies and thanks employees who have made positive contributions to the enterprise business’ success through successful completion of the “process improvement” project. </a:t>
            </a:r>
          </a:p>
          <a:p>
            <a:pPr defTabSz="731520">
              <a:spcBef>
                <a:spcPts val="800"/>
              </a:spcBef>
              <a:defRPr sz="2240"/>
            </a:pPr>
            <a:r>
              <a:t>2-In an enterprise business at the continuous improvement stage of maturity, motivation flows from the employees’ pride in their workmanship. </a:t>
            </a:r>
          </a:p>
          <a:p>
            <a:pPr defTabSz="731520">
              <a:spcBef>
                <a:spcPts val="800"/>
              </a:spcBef>
              <a:defRPr sz="2240"/>
            </a:pPr>
            <a:r>
              <a:t>3-When employees are enabled by management to do their jobs and produce a product or service of excellent quality, they will be motivated.</a:t>
            </a:r>
          </a:p>
        </p:txBody>
      </p:sp>
      <p:sp>
        <p:nvSpPr>
          <p:cNvPr id="37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3" name="2-The role of top leadership in the PRS"/>
          <p:cNvSpPr txBox="1"/>
          <p:nvPr>
            <p:ph type="title"/>
          </p:nvPr>
        </p:nvSpPr>
        <p:spPr>
          <a:prstGeom prst="rect">
            <a:avLst/>
          </a:prstGeom>
        </p:spPr>
        <p:txBody>
          <a:bodyPr/>
          <a:lstStyle>
            <a:lvl1pPr defTabSz="850391">
              <a:defRPr sz="4092"/>
            </a:lvl1pPr>
          </a:lstStyle>
          <a:p>
            <a:pPr/>
            <a:r>
              <a:t>2-The role of top leadership in the PRS</a:t>
            </a:r>
          </a:p>
        </p:txBody>
      </p:sp>
      <p:sp>
        <p:nvSpPr>
          <p:cNvPr id="374" name="1-The project manager and the senior management team should not pass up an opportunity to show the project team their appreciation.…"/>
          <p:cNvSpPr txBox="1"/>
          <p:nvPr>
            <p:ph type="body" sz="half" idx="1"/>
          </p:nvPr>
        </p:nvSpPr>
        <p:spPr>
          <a:prstGeom prst="rect">
            <a:avLst/>
          </a:prstGeom>
        </p:spPr>
        <p:txBody>
          <a:bodyPr/>
          <a:lstStyle/>
          <a:p>
            <a:pPr defTabSz="795527">
              <a:spcBef>
                <a:spcPts val="800"/>
              </a:spcBef>
              <a:defRPr sz="2436"/>
            </a:pPr>
            <a:r>
              <a:t>1-The project manager and the senior management team should not pass up an opportunity to show the project team their appreciation. </a:t>
            </a:r>
          </a:p>
          <a:p>
            <a:pPr defTabSz="795527">
              <a:spcBef>
                <a:spcPts val="800"/>
              </a:spcBef>
              <a:defRPr sz="2436"/>
            </a:pPr>
            <a:r>
              <a:t>2-Loyalty, motivation, and commitment by a professional staff are the result of this simple act on the enterprise business part. </a:t>
            </a:r>
          </a:p>
          <a:p>
            <a:pPr defTabSz="795527">
              <a:spcBef>
                <a:spcPts val="800"/>
              </a:spcBef>
              <a:defRPr sz="2436"/>
            </a:pPr>
            <a:r>
              <a:t>3-The important message to convey is that the top leadership of the enterprise business understands the achievements and the frustrations of the employees who have contributed to the project success. </a:t>
            </a:r>
          </a:p>
        </p:txBody>
      </p:sp>
      <p:sp>
        <p:nvSpPr>
          <p:cNvPr id="37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7" name="3-Celebrate Success methods"/>
          <p:cNvSpPr txBox="1"/>
          <p:nvPr>
            <p:ph type="title"/>
          </p:nvPr>
        </p:nvSpPr>
        <p:spPr>
          <a:prstGeom prst="rect">
            <a:avLst/>
          </a:prstGeom>
        </p:spPr>
        <p:txBody>
          <a:bodyPr/>
          <a:lstStyle/>
          <a:p>
            <a:pPr/>
            <a:r>
              <a:t>3-Celebrate Success methods </a:t>
            </a:r>
          </a:p>
        </p:txBody>
      </p:sp>
      <p:sp>
        <p:nvSpPr>
          <p:cNvPr id="378" name="-By celebrating success as it happens, no matter how big or small, everyone involved will not only feel appreciated and important but also motivated and driven to succeed further.…"/>
          <p:cNvSpPr txBox="1"/>
          <p:nvPr>
            <p:ph type="body" sz="half" idx="1"/>
          </p:nvPr>
        </p:nvSpPr>
        <p:spPr>
          <a:prstGeom prst="rect">
            <a:avLst/>
          </a:prstGeom>
        </p:spPr>
        <p:txBody>
          <a:bodyPr/>
          <a:lstStyle/>
          <a:p>
            <a:pPr defTabSz="676655">
              <a:spcBef>
                <a:spcPts val="700"/>
              </a:spcBef>
              <a:defRPr sz="2072"/>
            </a:pPr>
            <a:r>
              <a:t>-By celebrating success as it happens, </a:t>
            </a:r>
            <a:r>
              <a:rPr>
                <a:latin typeface="Bodoni SvtyTwo OS ITC TT-Bold"/>
                <a:ea typeface="Bodoni SvtyTwo OS ITC TT-Bold"/>
                <a:cs typeface="Bodoni SvtyTwo OS ITC TT-Bold"/>
                <a:sym typeface="Bodoni SvtyTwo OS ITC TT-Bold"/>
              </a:rPr>
              <a:t>no matter </a:t>
            </a:r>
            <a:r>
              <a:t>how big or small, everyone involved will not only feel </a:t>
            </a:r>
            <a:r>
              <a:rPr>
                <a:latin typeface="Bodoni SvtyTwo OS ITC TT-Bold"/>
                <a:ea typeface="Bodoni SvtyTwo OS ITC TT-Bold"/>
                <a:cs typeface="Bodoni SvtyTwo OS ITC TT-Bold"/>
                <a:sym typeface="Bodoni SvtyTwo OS ITC TT-Bold"/>
              </a:rPr>
              <a:t>appreciated</a:t>
            </a:r>
            <a:r>
              <a:t> and important but also </a:t>
            </a:r>
            <a:r>
              <a:rPr>
                <a:latin typeface="Bodoni SvtyTwo OS ITC TT-Bold"/>
                <a:ea typeface="Bodoni SvtyTwo OS ITC TT-Bold"/>
                <a:cs typeface="Bodoni SvtyTwo OS ITC TT-Bold"/>
                <a:sym typeface="Bodoni SvtyTwo OS ITC TT-Bold"/>
              </a:rPr>
              <a:t>motivated</a:t>
            </a:r>
            <a:r>
              <a:t> and driven to succeed further.</a:t>
            </a:r>
          </a:p>
          <a:p>
            <a:pPr defTabSz="676655">
              <a:spcBef>
                <a:spcPts val="700"/>
              </a:spcBef>
              <a:defRPr sz="2072"/>
            </a:pPr>
            <a:r>
              <a:t>-Celebrating success can be achieved through :</a:t>
            </a:r>
          </a:p>
          <a:p>
            <a:pPr defTabSz="676655">
              <a:spcBef>
                <a:spcPts val="700"/>
              </a:spcBef>
              <a:defRPr sz="2072"/>
            </a:pPr>
            <a:r>
              <a:t>1-team events, </a:t>
            </a:r>
          </a:p>
          <a:p>
            <a:pPr defTabSz="676655">
              <a:spcBef>
                <a:spcPts val="700"/>
              </a:spcBef>
              <a:defRPr sz="2072"/>
            </a:pPr>
            <a:r>
              <a:t>2-individual recognition, or</a:t>
            </a:r>
          </a:p>
          <a:p>
            <a:pPr defTabSz="676655">
              <a:spcBef>
                <a:spcPts val="700"/>
              </a:spcBef>
              <a:defRPr sz="2072"/>
            </a:pPr>
            <a:r>
              <a:t>3- enterprise business-wide conferences where the enterprise business can look at what has been achieved and recognise that continued success involves ongoing improvements.</a:t>
            </a:r>
          </a:p>
        </p:txBody>
      </p:sp>
      <p:sp>
        <p:nvSpPr>
          <p:cNvPr id="3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1" name="The benefits PRS…"/>
          <p:cNvSpPr txBox="1"/>
          <p:nvPr>
            <p:ph type="title"/>
          </p:nvPr>
        </p:nvSpPr>
        <p:spPr>
          <a:xfrm>
            <a:off x="2339905" y="846975"/>
            <a:ext cx="8465998" cy="807714"/>
          </a:xfrm>
          <a:prstGeom prst="rect">
            <a:avLst/>
          </a:prstGeom>
        </p:spPr>
        <p:txBody>
          <a:bodyPr/>
          <a:lstStyle/>
          <a:p>
            <a:pPr defTabSz="484631">
              <a:defRPr sz="2332"/>
            </a:pPr>
            <a:r>
              <a:t>The benefits PRS</a:t>
            </a:r>
          </a:p>
          <a:p>
            <a:pPr defTabSz="484631">
              <a:defRPr sz="2332"/>
            </a:pPr>
            <a:r>
              <a:t>Long term impact </a:t>
            </a:r>
          </a:p>
        </p:txBody>
      </p:sp>
      <p:sp>
        <p:nvSpPr>
          <p:cNvPr id="382" name="1-The reason project recognition systems are important is not that they improve work by providing motivation for achievement.…"/>
          <p:cNvSpPr txBox="1"/>
          <p:nvPr>
            <p:ph type="body" idx="1"/>
          </p:nvPr>
        </p:nvSpPr>
        <p:spPr>
          <a:xfrm>
            <a:off x="2020219" y="2111659"/>
            <a:ext cx="9956616" cy="3781598"/>
          </a:xfrm>
          <a:prstGeom prst="rect">
            <a:avLst/>
          </a:prstGeom>
        </p:spPr>
        <p:txBody>
          <a:bodyPr/>
          <a:lstStyle/>
          <a:p>
            <a:pPr defTabSz="850391">
              <a:spcBef>
                <a:spcPts val="900"/>
              </a:spcBef>
              <a:defRPr sz="2604"/>
            </a:pPr>
            <a:r>
              <a:t>1-The reason project recognition systems are important is not that they improve work by providing motivation for achievement. </a:t>
            </a:r>
          </a:p>
          <a:p>
            <a:pPr defTabSz="850391">
              <a:spcBef>
                <a:spcPts val="900"/>
              </a:spcBef>
              <a:defRPr sz="2604"/>
            </a:pPr>
            <a:r>
              <a:t>2: Analysing the enterprise's employee recognition system provides a powerful insight into the enterprise's</a:t>
            </a:r>
            <a:r>
              <a:rPr u="sng">
                <a:latin typeface="Bodoni SvtyTwo OS ITC TT-Bold"/>
                <a:ea typeface="Bodoni SvtyTwo OS ITC TT-Bold"/>
                <a:cs typeface="Bodoni SvtyTwo OS ITC TT-Bold"/>
                <a:sym typeface="Bodoni SvtyTwo OS ITC TT-Bold"/>
              </a:rPr>
              <a:t> values in action. </a:t>
            </a:r>
          </a:p>
          <a:p>
            <a:pPr defTabSz="850391">
              <a:spcBef>
                <a:spcPts val="900"/>
              </a:spcBef>
              <a:defRPr sz="2604"/>
            </a:pPr>
            <a:r>
              <a:t>3: These are the values that are actually </a:t>
            </a:r>
            <a:r>
              <a:rPr u="sng">
                <a:latin typeface="Bodoni SvtyTwo OS ITC TT-Bold"/>
                <a:ea typeface="Bodoni SvtyTwo OS ITC TT-Bold"/>
                <a:cs typeface="Bodoni SvtyTwo OS ITC TT-Bold"/>
                <a:sym typeface="Bodoni SvtyTwo OS ITC TT-Bold"/>
              </a:rPr>
              <a:t>driving employee behaviour</a:t>
            </a:r>
            <a:r>
              <a:t>. They are not necessarily the same as management’s stated values. </a:t>
            </a:r>
          </a:p>
          <a:p>
            <a:pPr defTabSz="850391">
              <a:spcBef>
                <a:spcPts val="900"/>
              </a:spcBef>
              <a:defRPr sz="2604"/>
            </a:pPr>
            <a:r>
              <a:t>For example, an enterprise business that claims to value customer satisfaction but recognises only sales achievements probably does not have customer satisfaction as one of its values in action.</a:t>
            </a:r>
          </a:p>
        </p:txBody>
      </p:sp>
      <p:sp>
        <p:nvSpPr>
          <p:cNvPr id="38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5" name="The benefits of the celebrating success…"/>
          <p:cNvSpPr txBox="1"/>
          <p:nvPr>
            <p:ph type="title"/>
          </p:nvPr>
        </p:nvSpPr>
        <p:spPr>
          <a:prstGeom prst="rect">
            <a:avLst/>
          </a:prstGeom>
        </p:spPr>
        <p:txBody>
          <a:bodyPr/>
          <a:lstStyle/>
          <a:p>
            <a:pPr defTabSz="484631">
              <a:defRPr sz="2332"/>
            </a:pPr>
            <a:r>
              <a:t>The benefits of the celebrating success</a:t>
            </a:r>
          </a:p>
          <a:p>
            <a:pPr defTabSz="484631">
              <a:defRPr sz="2332"/>
            </a:pPr>
            <a:r>
              <a:t>Short term impact  </a:t>
            </a:r>
          </a:p>
        </p:txBody>
      </p:sp>
      <p:sp>
        <p:nvSpPr>
          <p:cNvPr id="386" name="1. Celebrating success brings optimism and helps improve the context of the system affected by the implementation of the new BPP.…"/>
          <p:cNvSpPr txBox="1"/>
          <p:nvPr>
            <p:ph type="body" sz="half" idx="1"/>
          </p:nvPr>
        </p:nvSpPr>
        <p:spPr>
          <a:prstGeom prst="rect">
            <a:avLst/>
          </a:prstGeom>
        </p:spPr>
        <p:txBody>
          <a:bodyPr/>
          <a:lstStyle/>
          <a:p>
            <a:pPr defTabSz="676655">
              <a:spcBef>
                <a:spcPts val="700"/>
              </a:spcBef>
              <a:defRPr sz="2072"/>
            </a:pPr>
            <a:r>
              <a:t>1. Celebrating success brings </a:t>
            </a:r>
            <a:r>
              <a:rPr>
                <a:latin typeface="Bodoni SvtyTwo OS ITC TT-Bold"/>
                <a:ea typeface="Bodoni SvtyTwo OS ITC TT-Bold"/>
                <a:cs typeface="Bodoni SvtyTwo OS ITC TT-Bold"/>
                <a:sym typeface="Bodoni SvtyTwo OS ITC TT-Bold"/>
              </a:rPr>
              <a:t>optimism</a:t>
            </a:r>
            <a:r>
              <a:t> and helps improve the context of the system affected by the implementation of the new BPP.</a:t>
            </a:r>
          </a:p>
          <a:p>
            <a:pPr defTabSz="676655">
              <a:spcBef>
                <a:spcPts val="700"/>
              </a:spcBef>
              <a:defRPr sz="2072"/>
            </a:pPr>
            <a:r>
              <a:t>2-Leaders can make a difference in the performance of employees by noticing and celebrating sm</a:t>
            </a:r>
            <a:r>
              <a:rPr>
                <a:latin typeface="Bodoni SvtyTwo OS ITC TT-Bold"/>
                <a:ea typeface="Bodoni SvtyTwo OS ITC TT-Bold"/>
                <a:cs typeface="Bodoni SvtyTwo OS ITC TT-Bold"/>
                <a:sym typeface="Bodoni SvtyTwo OS ITC TT-Bold"/>
              </a:rPr>
              <a:t>all suc</a:t>
            </a:r>
            <a:r>
              <a:t>cesses and </a:t>
            </a:r>
            <a:r>
              <a:rPr>
                <a:latin typeface="Bodoni SvtyTwo OS ITC TT-Bold"/>
                <a:ea typeface="Bodoni SvtyTwo OS ITC TT-Bold"/>
                <a:cs typeface="Bodoni SvtyTwo OS ITC TT-Bold"/>
                <a:sym typeface="Bodoni SvtyTwo OS ITC TT-Bold"/>
              </a:rPr>
              <a:t>underplaying failures</a:t>
            </a:r>
            <a:r>
              <a:t>.</a:t>
            </a:r>
          </a:p>
          <a:p>
            <a:pPr defTabSz="676655">
              <a:spcBef>
                <a:spcPts val="700"/>
              </a:spcBef>
              <a:defRPr sz="2072"/>
            </a:pPr>
            <a:r>
              <a:t>3-The leaders can also recognise the successes of the project team members </a:t>
            </a:r>
            <a:r>
              <a:rPr>
                <a:latin typeface="Bodoni SvtyTwo OS ITC TT-Bold"/>
                <a:ea typeface="Bodoni SvtyTwo OS ITC TT-Bold"/>
                <a:cs typeface="Bodoni SvtyTwo OS ITC TT-Bold"/>
                <a:sym typeface="Bodoni SvtyTwo OS ITC TT-Bold"/>
              </a:rPr>
              <a:t>efforts</a:t>
            </a:r>
            <a:r>
              <a:t>. </a:t>
            </a:r>
          </a:p>
          <a:p>
            <a:pPr defTabSz="676655">
              <a:spcBef>
                <a:spcPts val="700"/>
              </a:spcBef>
              <a:defRPr sz="2072"/>
            </a:pPr>
            <a:r>
              <a:t>In this fashion, they can help create more optimistic employees who are more likely to take steps to bring about positive contexts conducive to “continuous improvement” transformation. </a:t>
            </a:r>
          </a:p>
        </p:txBody>
      </p:sp>
      <p:sp>
        <p:nvSpPr>
          <p:cNvPr id="38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9" name="Part two…"/>
          <p:cNvSpPr txBox="1"/>
          <p:nvPr>
            <p:ph type="title" idx="4294967295"/>
          </p:nvPr>
        </p:nvSpPr>
        <p:spPr>
          <a:xfrm>
            <a:off x="6911809" y="2601789"/>
            <a:ext cx="3513474" cy="1375022"/>
          </a:xfrm>
          <a:prstGeom prst="rect">
            <a:avLst/>
          </a:prstGeom>
          <a:ln w="9525">
            <a:round/>
          </a:ln>
          <a:effectLst>
            <a:outerShdw sx="100000" sy="100000" kx="0" ky="0" algn="b" rotWithShape="0" blurRad="63500" dist="25400" dir="5400000">
              <a:srgbClr val="000000">
                <a:alpha val="50000"/>
              </a:srgbClr>
            </a:outerShdw>
          </a:effectLst>
        </p:spPr>
        <p:txBody>
          <a:bodyPr anchor="b"/>
          <a:lstStyle/>
          <a:p>
            <a:pPr algn="ctr" defTabSz="667512">
              <a:defRPr sz="4380"/>
            </a:pPr>
            <a:r>
              <a:t>Part two  </a:t>
            </a:r>
          </a:p>
          <a:p>
            <a:pPr algn="ctr" defTabSz="667512">
              <a:defRPr sz="4380"/>
            </a:pPr>
            <a:r>
              <a:t>Performing PIR </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92" name="BFS is the PFS at the business environment…"/>
          <p:cNvSpPr txBox="1"/>
          <p:nvPr>
            <p:ph type="body" sz="quarter" idx="4294967295"/>
          </p:nvPr>
        </p:nvSpPr>
        <p:spPr>
          <a:xfrm>
            <a:off x="4028172" y="5144477"/>
            <a:ext cx="6047427" cy="1243552"/>
          </a:xfrm>
          <a:prstGeom prst="rect">
            <a:avLst/>
          </a:prstGeom>
          <a:solidFill>
            <a:srgbClr val="FFFFFF"/>
          </a:solidFill>
          <a:ln w="9525">
            <a:round/>
          </a:ln>
          <a:effectLst>
            <a:outerShdw sx="100000" sy="100000" kx="0" ky="0" algn="b" rotWithShape="0" blurRad="190500" dist="101600" dir="5400000">
              <a:schemeClr val="accent5">
                <a:alpha val="49461"/>
              </a:schemeClr>
            </a:outerShdw>
          </a:effectLst>
        </p:spPr>
        <p:txBody>
          <a:bodyPr/>
          <a:lstStyle/>
          <a:p>
            <a:pPr marL="0" indent="0" algn="just" defTabSz="896111">
              <a:spcBef>
                <a:spcPts val="900"/>
              </a:spcBef>
              <a:buSzTx/>
              <a:buNone/>
              <a:defRPr sz="2744">
                <a:latin typeface="Bodoni SvtyTwo OS ITC TT-Book"/>
                <a:ea typeface="Bodoni SvtyTwo OS ITC TT-Book"/>
                <a:cs typeface="Bodoni SvtyTwo OS ITC TT-Book"/>
                <a:sym typeface="Bodoni SvtyTwo OS ITC TT-Book"/>
              </a:defRPr>
            </a:pPr>
            <a:r>
              <a:t>BFS is the PFS at the business environment </a:t>
            </a:r>
          </a:p>
          <a:p>
            <a:pPr marL="0" indent="0" algn="just" defTabSz="896111">
              <a:spcBef>
                <a:spcPts val="900"/>
              </a:spcBef>
              <a:buSzTx/>
              <a:buNone/>
              <a:defRPr sz="2744">
                <a:latin typeface="Bodoni SvtyTwo OS ITC TT-Book"/>
                <a:ea typeface="Bodoni SvtyTwo OS ITC TT-Book"/>
                <a:cs typeface="Bodoni SvtyTwo OS ITC TT-Book"/>
                <a:sym typeface="Bodoni SvtyTwo OS ITC TT-Book"/>
              </a:defRPr>
            </a:pPr>
            <a:r>
              <a:t>BFS is assessed by the HPMQCI</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4" name="Post Implementation Review…"/>
          <p:cNvSpPr txBox="1"/>
          <p:nvPr>
            <p:ph type="title"/>
          </p:nvPr>
        </p:nvSpPr>
        <p:spPr>
          <a:prstGeom prst="rect">
            <a:avLst/>
          </a:prstGeom>
        </p:spPr>
        <p:txBody>
          <a:bodyPr/>
          <a:lstStyle/>
          <a:p>
            <a:pPr defTabSz="484631">
              <a:defRPr sz="2332"/>
            </a:pPr>
            <a:r>
              <a:t>Post Implementation Review </a:t>
            </a:r>
          </a:p>
          <a:p>
            <a:pPr defTabSz="484631">
              <a:defRPr sz="2332"/>
            </a:pPr>
            <a:r>
              <a:t>(PIR)</a:t>
            </a:r>
          </a:p>
        </p:txBody>
      </p:sp>
      <p:sp>
        <p:nvSpPr>
          <p:cNvPr id="395" name="After the project has been closed and the business begins to gain the benefits delivered by the project, you need to review the project's overall success in meeting its stated objectives.…"/>
          <p:cNvSpPr txBox="1"/>
          <p:nvPr>
            <p:ph type="body" sz="half" idx="1"/>
          </p:nvPr>
        </p:nvSpPr>
        <p:spPr>
          <a:prstGeom prst="rect">
            <a:avLst/>
          </a:prstGeom>
        </p:spPr>
        <p:txBody>
          <a:bodyPr/>
          <a:lstStyle/>
          <a:p>
            <a:pPr/>
            <a:r>
              <a:t> After the project has been closed and the business begins to gain the benefits delivered by the project, you need to</a:t>
            </a:r>
            <a:r>
              <a:rPr>
                <a:latin typeface="Bodoni SvtyTwo OS ITC TT-Bold"/>
                <a:ea typeface="Bodoni SvtyTwo OS ITC TT-Bold"/>
                <a:cs typeface="Bodoni SvtyTwo OS ITC TT-Bold"/>
                <a:sym typeface="Bodoni SvtyTwo OS ITC TT-Bold"/>
              </a:rPr>
              <a:t> review the project's overall success in meeting its stated objectives</a:t>
            </a:r>
            <a:r>
              <a:t>. </a:t>
            </a:r>
          </a:p>
          <a:p>
            <a:pPr/>
            <a:r>
              <a:t>This exercise is called a</a:t>
            </a:r>
            <a:r>
              <a:rPr u="sng">
                <a:latin typeface="Bodoni SvtyTwo OS ITC TT-Bold"/>
                <a:ea typeface="Bodoni SvtyTwo OS ITC TT-Bold"/>
                <a:cs typeface="Bodoni SvtyTwo OS ITC TT-Bold"/>
                <a:sym typeface="Bodoni SvtyTwo OS ITC TT-Bold"/>
              </a:rPr>
              <a:t> Post Implementation Review (PIR</a:t>
            </a:r>
            <a:r>
              <a:t>)    </a:t>
            </a:r>
          </a:p>
        </p:txBody>
      </p:sp>
      <p:sp>
        <p:nvSpPr>
          <p:cNvPr id="39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8" name="Why does PIR is not preferred to be done ?"/>
          <p:cNvSpPr txBox="1"/>
          <p:nvPr>
            <p:ph type="title"/>
          </p:nvPr>
        </p:nvSpPr>
        <p:spPr>
          <a:prstGeom prst="rect">
            <a:avLst/>
          </a:prstGeom>
        </p:spPr>
        <p:txBody>
          <a:bodyPr/>
          <a:lstStyle>
            <a:lvl1pPr defTabSz="758951">
              <a:defRPr sz="3652"/>
            </a:lvl1pPr>
          </a:lstStyle>
          <a:p>
            <a:pPr/>
            <a:r>
              <a:t>Why does PIR is not preferred to be done ?</a:t>
            </a:r>
          </a:p>
        </p:txBody>
      </p:sp>
      <p:sp>
        <p:nvSpPr>
          <p:cNvPr id="399" name="Some of the reasons for skipping the review include these:…"/>
          <p:cNvSpPr txBox="1"/>
          <p:nvPr>
            <p:ph type="body" sz="half" idx="1"/>
          </p:nvPr>
        </p:nvSpPr>
        <p:spPr>
          <a:prstGeom prst="rect">
            <a:avLst/>
          </a:prstGeom>
        </p:spPr>
        <p:txBody>
          <a:bodyPr/>
          <a:lstStyle/>
          <a:p>
            <a:pPr defTabSz="603504">
              <a:spcBef>
                <a:spcPts val="600"/>
              </a:spcBef>
              <a:defRPr sz="1848"/>
            </a:pPr>
            <a:r>
              <a:t>Some of the reasons for skipping the review include these: </a:t>
            </a:r>
          </a:p>
          <a:p>
            <a:pPr marL="301752" indent="-150876" defTabSz="603504">
              <a:spcBef>
                <a:spcPts val="600"/>
              </a:spcBef>
              <a:buSzPct val="100000"/>
              <a:buAutoNum type="arabicPeriod" startAt="1"/>
              <a:defRPr sz="1848"/>
            </a:pPr>
            <a:r>
              <a:rPr u="sng">
                <a:latin typeface="Bodoni SvtyTwo OS ITC TT-Bold"/>
                <a:ea typeface="Bodoni SvtyTwo OS ITC TT-Bold"/>
                <a:cs typeface="Bodoni SvtyTwo OS ITC TT-Bold"/>
                <a:sym typeface="Bodoni SvtyTwo OS ITC TT-Bold"/>
              </a:rPr>
              <a:t>Managers do not want to know.</a:t>
            </a:r>
            <a:r>
              <a:t> They reason that the project is done and what difference does it make whether things happened the way we said they would? It is time to move on. </a:t>
            </a:r>
          </a:p>
          <a:p>
            <a:pPr marL="301752" indent="-150876" defTabSz="603504">
              <a:spcBef>
                <a:spcPts val="600"/>
              </a:spcBef>
              <a:buSzPct val="100000"/>
              <a:buAutoNum type="arabicPeriod" startAt="1"/>
              <a:defRPr sz="1848"/>
            </a:pPr>
            <a:r>
              <a:rPr u="sng">
                <a:latin typeface="Bodoni SvtyTwo OS ITC TT-Bold"/>
                <a:ea typeface="Bodoni SvtyTwo OS ITC TT-Bold"/>
                <a:cs typeface="Bodoni SvtyTwo OS ITC TT-Bold"/>
                <a:sym typeface="Bodoni SvtyTwo OS ITC TT-Bold"/>
              </a:rPr>
              <a:t>Managers do not want to pay the cost.</a:t>
            </a:r>
            <a:r>
              <a:t> The pressures of the budget (both time and money) are such that they would rather spend resources on the next project than on those already done. </a:t>
            </a:r>
          </a:p>
          <a:p>
            <a:pPr marL="301752" indent="-150876" defTabSz="603504">
              <a:spcBef>
                <a:spcPts val="600"/>
              </a:spcBef>
              <a:buSzPct val="100000"/>
              <a:buAutoNum type="arabicPeriod" startAt="1"/>
              <a:defRPr sz="1848"/>
            </a:pPr>
            <a:r>
              <a:rPr u="sng">
                <a:latin typeface="Bodoni SvtyTwo OS ITC TT-Bold"/>
                <a:ea typeface="Bodoni SvtyTwo OS ITC TT-Bold"/>
                <a:cs typeface="Bodoni SvtyTwo OS ITC TT-Bold"/>
                <a:sym typeface="Bodoni SvtyTwo OS ITC TT-Bold"/>
              </a:rPr>
              <a:t>It is not a high priority.</a:t>
            </a:r>
            <a:r>
              <a:t> Other projects are waiting to have work done on them, and completed projects do not rate very high on the priority list. </a:t>
            </a:r>
          </a:p>
          <a:p>
            <a:pPr marL="301752" indent="-150876" defTabSz="603504">
              <a:spcBef>
                <a:spcPts val="600"/>
              </a:spcBef>
              <a:buSzPct val="100000"/>
              <a:buAutoNum type="arabicPeriod" startAt="1"/>
              <a:defRPr sz="1848"/>
            </a:pPr>
            <a:r>
              <a:rPr u="sng">
                <a:latin typeface="Bodoni SvtyTwo OS ITC TT-Bold"/>
                <a:ea typeface="Bodoni SvtyTwo OS ITC TT-Bold"/>
                <a:cs typeface="Bodoni SvtyTwo OS ITC TT-Bold"/>
                <a:sym typeface="Bodoni SvtyTwo OS ITC TT-Bold"/>
              </a:rPr>
              <a:t>There is too much other work to do.</a:t>
            </a:r>
            <a:r>
              <a:t> Post-implementation reviews are not preferred  work, and they have billable work on other projects to do. </a:t>
            </a:r>
          </a:p>
        </p:txBody>
      </p:sp>
      <p:sp>
        <p:nvSpPr>
          <p:cNvPr id="40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2" name="What are the main structure of the PIR??"/>
          <p:cNvSpPr txBox="1"/>
          <p:nvPr>
            <p:ph type="title"/>
          </p:nvPr>
        </p:nvSpPr>
        <p:spPr>
          <a:prstGeom prst="rect">
            <a:avLst/>
          </a:prstGeom>
        </p:spPr>
        <p:txBody>
          <a:bodyPr/>
          <a:lstStyle>
            <a:lvl1pPr defTabSz="795527">
              <a:defRPr sz="3828"/>
            </a:lvl1pPr>
          </a:lstStyle>
          <a:p>
            <a:pPr/>
            <a:r>
              <a:t>What are the main structure of the PIR??</a:t>
            </a:r>
          </a:p>
        </p:txBody>
      </p:sp>
      <p:sp>
        <p:nvSpPr>
          <p:cNvPr id="403" name="1-The PIR is undertaken after the project final report has been approved and all project closure activities completed.…"/>
          <p:cNvSpPr txBox="1"/>
          <p:nvPr>
            <p:ph type="body" sz="half" idx="1"/>
          </p:nvPr>
        </p:nvSpPr>
        <p:spPr>
          <a:prstGeom prst="rect">
            <a:avLst/>
          </a:prstGeom>
        </p:spPr>
        <p:txBody>
          <a:bodyPr/>
          <a:lstStyle/>
          <a:p>
            <a:pPr defTabSz="676655">
              <a:spcBef>
                <a:spcPts val="700"/>
              </a:spcBef>
              <a:defRPr sz="2072"/>
            </a:pPr>
            <a:r>
              <a:t>1-The PIR is undertaken after the project final report has been approved and all project closure activities completed. </a:t>
            </a:r>
          </a:p>
          <a:p>
            <a:pPr defTabSz="676655">
              <a:spcBef>
                <a:spcPts val="700"/>
              </a:spcBef>
              <a:defRPr sz="2072"/>
            </a:pPr>
            <a:r>
              <a:t>2-</a:t>
            </a:r>
            <a:r>
              <a:rPr>
                <a:latin typeface="Bodoni SvtyTwo OS ITC TT-Bold"/>
                <a:ea typeface="Bodoni SvtyTwo OS ITC TT-Bold"/>
                <a:cs typeface="Bodoni SvtyTwo OS ITC TT-Bold"/>
                <a:sym typeface="Bodoni SvtyTwo OS ITC TT-Bold"/>
              </a:rPr>
              <a:t>Some enterprise businesses :</a:t>
            </a:r>
            <a:r>
              <a:t>wait a number of weeks before undertaking the PIR, to enable the benefits provided by project to be fully realized by the business. </a:t>
            </a:r>
          </a:p>
          <a:p>
            <a:pPr defTabSz="676655">
              <a:spcBef>
                <a:spcPts val="700"/>
              </a:spcBef>
              <a:defRPr sz="2072"/>
            </a:pPr>
            <a:r>
              <a:t>3-The PIR is typically </a:t>
            </a:r>
            <a:r>
              <a:rPr>
                <a:latin typeface="Bodoni SvtyTwo OS ITC TT-Bold"/>
                <a:ea typeface="Bodoni SvtyTwo OS ITC TT-Bold"/>
                <a:cs typeface="Bodoni SvtyTwo OS ITC TT-Bold"/>
                <a:sym typeface="Bodoni SvtyTwo OS ITC TT-Bold"/>
              </a:rPr>
              <a:t>completed by </a:t>
            </a:r>
            <a:r>
              <a:t>HPMQCI or an independent person who offers an unbiased opinion of the project’s level of success. </a:t>
            </a:r>
          </a:p>
          <a:p>
            <a:pPr defTabSz="676655">
              <a:spcBef>
                <a:spcPts val="700"/>
              </a:spcBef>
              <a:defRPr sz="2072"/>
            </a:pPr>
            <a:r>
              <a:t>4-It is </a:t>
            </a:r>
            <a:r>
              <a:rPr>
                <a:latin typeface="Bodoni SvtyTwo OS ITC TT-Bold"/>
                <a:ea typeface="Bodoni SvtyTwo OS ITC TT-Bold"/>
                <a:cs typeface="Bodoni SvtyTwo OS ITC TT-Bold"/>
                <a:sym typeface="Bodoni SvtyTwo OS ITC TT-Bold"/>
              </a:rPr>
              <a:t>presented</a:t>
            </a:r>
            <a:r>
              <a:t> to the project sponsor/customer for approval and is retained on file within the enterprise business process asset for future projects. </a:t>
            </a:r>
          </a:p>
        </p:txBody>
      </p:sp>
      <p:sp>
        <p:nvSpPr>
          <p:cNvPr id="40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06" name="The Main target of this PIR"/>
          <p:cNvSpPr txBox="1"/>
          <p:nvPr>
            <p:ph type="title"/>
          </p:nvPr>
        </p:nvSpPr>
        <p:spPr>
          <a:prstGeom prst="rect">
            <a:avLst/>
          </a:prstGeom>
        </p:spPr>
        <p:txBody>
          <a:bodyPr/>
          <a:lstStyle/>
          <a:p>
            <a:pPr/>
            <a:r>
              <a:t>The Main target of this PIR </a:t>
            </a:r>
          </a:p>
        </p:txBody>
      </p:sp>
      <p:sp>
        <p:nvSpPr>
          <p:cNvPr id="407" name="the first step in performing a PIR is to review the  endup project performance. That is, you need to determine whether…"/>
          <p:cNvSpPr txBox="1"/>
          <p:nvPr>
            <p:ph type="body" sz="half" idx="1"/>
          </p:nvPr>
        </p:nvSpPr>
        <p:spPr>
          <a:prstGeom prst="rect">
            <a:avLst/>
          </a:prstGeom>
        </p:spPr>
        <p:txBody>
          <a:bodyPr/>
          <a:lstStyle/>
          <a:p>
            <a:pPr defTabSz="676655">
              <a:spcBef>
                <a:spcPts val="700"/>
              </a:spcBef>
              <a:defRPr sz="2072"/>
            </a:pPr>
            <a:r>
              <a:t>the first step in performing a PIR is to </a:t>
            </a:r>
            <a:r>
              <a:rPr>
                <a:latin typeface="Bodoni SvtyTwo OS ITC TT-Bold"/>
                <a:ea typeface="Bodoni SvtyTwo OS ITC TT-Bold"/>
                <a:cs typeface="Bodoni SvtyTwo OS ITC TT-Bold"/>
                <a:sym typeface="Bodoni SvtyTwo OS ITC TT-Bold"/>
              </a:rPr>
              <a:t>review the  endup project performance</a:t>
            </a:r>
            <a:r>
              <a:t>. That is, you need to determine whether  </a:t>
            </a:r>
          </a:p>
          <a:p>
            <a:pPr defTabSz="676655">
              <a:spcBef>
                <a:spcPts val="700"/>
              </a:spcBef>
              <a:defRPr sz="2072"/>
            </a:pPr>
            <a:r>
              <a:t>1-the </a:t>
            </a:r>
            <a:r>
              <a:rPr u="sng">
                <a:latin typeface="Bodoni SvtyTwo OS ITC TT-Bold"/>
                <a:ea typeface="Bodoni SvtyTwo OS ITC TT-Bold"/>
                <a:cs typeface="Bodoni SvtyTwo OS ITC TT-Bold"/>
                <a:sym typeface="Bodoni SvtyTwo OS ITC TT-Bold"/>
              </a:rPr>
              <a:t>PFS of the project  is delivered </a:t>
            </a:r>
            <a:r>
              <a:t>the benefits, met the objectives, operated within the scope, and produced the deliverables on time, within budget and using the allocated resources or not </a:t>
            </a:r>
          </a:p>
          <a:p>
            <a:pPr defTabSz="676655">
              <a:spcBef>
                <a:spcPts val="700"/>
              </a:spcBef>
              <a:defRPr sz="2072"/>
            </a:pPr>
            <a:r>
              <a:t>2-</a:t>
            </a:r>
            <a:r>
              <a:rPr u="sng">
                <a:latin typeface="Bodoni SvtyTwo OS ITC TT-Bold"/>
                <a:ea typeface="Bodoni SvtyTwo OS ITC TT-Bold"/>
                <a:cs typeface="Bodoni SvtyTwo OS ITC TT-Bold"/>
                <a:sym typeface="Bodoni SvtyTwo OS ITC TT-Bold"/>
              </a:rPr>
              <a:t> </a:t>
            </a:r>
            <a:r>
              <a:t>the project </a:t>
            </a:r>
            <a:r>
              <a:rPr>
                <a:latin typeface="Bodoni SvtyTwo OS ITC TT-Bold"/>
                <a:ea typeface="Bodoni SvtyTwo OS ITC TT-Bold"/>
                <a:cs typeface="Bodoni SvtyTwo OS ITC TT-Bold"/>
                <a:sym typeface="Bodoni SvtyTwo OS ITC TT-Bold"/>
              </a:rPr>
              <a:t>conformed</a:t>
            </a:r>
            <a:r>
              <a:t> to the management processes specified in options of the BPP . </a:t>
            </a:r>
          </a:p>
          <a:p>
            <a:pPr defTabSz="676655">
              <a:spcBef>
                <a:spcPts val="700"/>
              </a:spcBef>
              <a:defRPr sz="2072"/>
            </a:pPr>
            <a:r>
              <a:t>3- </a:t>
            </a:r>
            <a:r>
              <a:rPr u="sng">
                <a:latin typeface="Bodoni SvtyTwo OS ITC TT-Bold"/>
                <a:ea typeface="Bodoni SvtyTwo OS ITC TT-Bold"/>
                <a:cs typeface="Bodoni SvtyTwo OS ITC TT-Bold"/>
                <a:sym typeface="Bodoni SvtyTwo OS ITC TT-Bold"/>
              </a:rPr>
              <a:t>identify</a:t>
            </a:r>
            <a:r>
              <a:t> the key project achievements, failures and any lessons learned for future projects. </a:t>
            </a:r>
          </a:p>
        </p:txBody>
      </p:sp>
      <p:sp>
        <p:nvSpPr>
          <p:cNvPr id="40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0" name="undertaking the PIR"/>
          <p:cNvSpPr txBox="1"/>
          <p:nvPr>
            <p:ph type="title"/>
          </p:nvPr>
        </p:nvSpPr>
        <p:spPr>
          <a:xfrm>
            <a:off x="1630509" y="3025143"/>
            <a:ext cx="8465998" cy="807714"/>
          </a:xfrm>
          <a:prstGeom prst="rect">
            <a:avLst/>
          </a:prstGeom>
        </p:spPr>
        <p:txBody>
          <a:bodyPr/>
          <a:lstStyle/>
          <a:p>
            <a:pPr/>
            <a:r>
              <a:t>undertaking the PIR</a:t>
            </a:r>
          </a:p>
        </p:txBody>
      </p:sp>
      <p:sp>
        <p:nvSpPr>
          <p:cNvPr id="41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3" name="The log of the project activities serves as baseline data for this review. In undertaking the PIR, there are six important questions to be answered:"/>
          <p:cNvSpPr txBox="1"/>
          <p:nvPr>
            <p:ph type="title"/>
          </p:nvPr>
        </p:nvSpPr>
        <p:spPr>
          <a:prstGeom prst="rect">
            <a:avLst/>
          </a:prstGeom>
        </p:spPr>
        <p:txBody>
          <a:bodyPr/>
          <a:lstStyle>
            <a:lvl1pPr defTabSz="448055">
              <a:defRPr sz="2156"/>
            </a:lvl1pPr>
          </a:lstStyle>
          <a:p>
            <a:pPr/>
            <a:r>
              <a:t>The log of the project activities serves as baseline data for this review. In undertaking the PIR, there are six important questions to be answered: </a:t>
            </a:r>
          </a:p>
        </p:txBody>
      </p:sp>
      <p:sp>
        <p:nvSpPr>
          <p:cNvPr id="414" name="Was the project goal achieved?…"/>
          <p:cNvSpPr txBox="1"/>
          <p:nvPr>
            <p:ph type="body" sz="half" idx="1"/>
          </p:nvPr>
        </p:nvSpPr>
        <p:spPr>
          <a:prstGeom prst="rect">
            <a:avLst/>
          </a:prstGeom>
        </p:spPr>
        <p:txBody>
          <a:bodyPr/>
          <a:lstStyle/>
          <a:p>
            <a:pPr marL="356615" indent="-178307" defTabSz="713231">
              <a:spcBef>
                <a:spcPts val="700"/>
              </a:spcBef>
              <a:buSzPct val="100000"/>
              <a:buAutoNum type="arabicPeriod" startAt="1"/>
              <a:defRPr sz="2184"/>
            </a:pPr>
            <a:r>
              <a:t>Was the project goal achieved? </a:t>
            </a:r>
          </a:p>
          <a:p>
            <a:pPr marL="356615" indent="-178307" defTabSz="713231">
              <a:spcBef>
                <a:spcPts val="700"/>
              </a:spcBef>
              <a:buSzPct val="100000"/>
              <a:buAutoNum type="arabicPeriod" startAt="1"/>
              <a:defRPr sz="2184"/>
            </a:pPr>
            <a:r>
              <a:t>Was the project work done on time, within budget, and according to </a:t>
            </a:r>
            <a:br/>
            <a:r>
              <a:t>specification? </a:t>
            </a:r>
          </a:p>
          <a:p>
            <a:pPr marL="356615" indent="-178307" defTabSz="713231">
              <a:spcBef>
                <a:spcPts val="700"/>
              </a:spcBef>
              <a:buSzPct val="100000"/>
              <a:buAutoNum type="arabicPeriod" startAt="1"/>
              <a:defRPr sz="2184"/>
            </a:pPr>
            <a:r>
              <a:t>Was the customer satisfied with the project results? </a:t>
            </a:r>
          </a:p>
          <a:p>
            <a:pPr marL="356615" indent="-178307" defTabSz="713231">
              <a:spcBef>
                <a:spcPts val="700"/>
              </a:spcBef>
              <a:buSzPct val="100000"/>
              <a:buAutoNum type="arabicPeriod" startAt="1"/>
              <a:defRPr sz="2184"/>
            </a:pPr>
            <a:r>
              <a:t>Was business value realized? </a:t>
            </a:r>
          </a:p>
          <a:p>
            <a:pPr marL="356615" indent="-178307" defTabSz="713231">
              <a:spcBef>
                <a:spcPts val="700"/>
              </a:spcBef>
              <a:buSzPct val="100000"/>
              <a:buAutoNum type="arabicPeriod" startAt="1"/>
              <a:defRPr sz="2184"/>
            </a:pPr>
            <a:r>
              <a:t>What lessons were learned about your new project management methodology (HPMQS)? </a:t>
            </a:r>
          </a:p>
          <a:p>
            <a:pPr marL="356615" indent="-178307" defTabSz="713231">
              <a:spcBef>
                <a:spcPts val="700"/>
              </a:spcBef>
              <a:buSzPct val="100000"/>
              <a:buAutoNum type="arabicPeriod" startAt="1"/>
              <a:defRPr sz="2184"/>
            </a:pPr>
            <a:r>
              <a:t>What worked? What did not? </a:t>
            </a:r>
          </a:p>
        </p:txBody>
      </p:sp>
      <p:sp>
        <p:nvSpPr>
          <p:cNvPr id="41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17" name="1-Was the project goal achieved?"/>
          <p:cNvSpPr txBox="1"/>
          <p:nvPr>
            <p:ph type="title"/>
          </p:nvPr>
        </p:nvSpPr>
        <p:spPr>
          <a:prstGeom prst="rect">
            <a:avLst/>
          </a:prstGeom>
        </p:spPr>
        <p:txBody>
          <a:bodyPr/>
          <a:lstStyle/>
          <a:p>
            <a:pPr/>
            <a:r>
              <a:t>1-Was the project goal achieved?</a:t>
            </a:r>
          </a:p>
        </p:txBody>
      </p:sp>
      <p:sp>
        <p:nvSpPr>
          <p:cNvPr id="418" name="Was the project goal achieved?—The project was justified based on a goal to be achieved. It either was or it was not, and an answer to that question must be provided in the review. The question can be asked and answered from two different perspectives.…"/>
          <p:cNvSpPr txBox="1"/>
          <p:nvPr>
            <p:ph type="body" sz="half" idx="1"/>
          </p:nvPr>
        </p:nvSpPr>
        <p:spPr>
          <a:prstGeom prst="rect">
            <a:avLst/>
          </a:prstGeom>
        </p:spPr>
        <p:txBody>
          <a:bodyPr/>
          <a:lstStyle/>
          <a:p>
            <a:pPr defTabSz="667512">
              <a:spcBef>
                <a:spcPts val="700"/>
              </a:spcBef>
              <a:defRPr sz="2044"/>
            </a:pPr>
            <a:r>
              <a:t>Was the project goal achieved?—The project was justified based on a goal to be achieved. It either was or it was not, and an answer to that question must be provided in the review. The question can be asked and answered from two different perspectives. </a:t>
            </a:r>
          </a:p>
          <a:p>
            <a:pPr defTabSz="667512">
              <a:spcBef>
                <a:spcPts val="700"/>
              </a:spcBef>
              <a:defRPr sz="2044"/>
            </a:pPr>
            <a:r>
              <a:t> </a:t>
            </a:r>
          </a:p>
          <a:p>
            <a:pPr defTabSz="667512">
              <a:spcBef>
                <a:spcPts val="700"/>
              </a:spcBef>
              <a:defRPr sz="2044"/>
            </a:pPr>
            <a:r>
              <a:t>1. Does the new “PFS” do what the project team predicted it would do?</a:t>
            </a:r>
          </a:p>
          <a:p>
            <a:pPr defTabSz="667512">
              <a:spcBef>
                <a:spcPts val="700"/>
              </a:spcBef>
              <a:defRPr sz="2044"/>
            </a:pPr>
            <a:r>
              <a:t> 2. Does the new “PFS” do what the customer required it must do? </a:t>
            </a:r>
          </a:p>
          <a:p>
            <a:pPr defTabSz="667512">
              <a:spcBef>
                <a:spcPts val="700"/>
              </a:spcBef>
              <a:defRPr sz="2044"/>
            </a:pPr>
            <a:r>
              <a:t> </a:t>
            </a:r>
          </a:p>
        </p:txBody>
      </p:sp>
      <p:sp>
        <p:nvSpPr>
          <p:cNvPr id="41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1" name="Actual Benefits"/>
          <p:cNvSpPr txBox="1"/>
          <p:nvPr>
            <p:ph type="title"/>
          </p:nvPr>
        </p:nvSpPr>
        <p:spPr>
          <a:xfrm>
            <a:off x="2643127" y="661435"/>
            <a:ext cx="8465998" cy="807714"/>
          </a:xfrm>
          <a:prstGeom prst="rect">
            <a:avLst/>
          </a:prstGeom>
        </p:spPr>
        <p:txBody>
          <a:bodyPr/>
          <a:lstStyle/>
          <a:p>
            <a:pPr/>
            <a:r>
              <a:t> Actual Benefits </a:t>
            </a:r>
          </a:p>
        </p:txBody>
      </p:sp>
      <p:sp>
        <p:nvSpPr>
          <p:cNvPr id="422" name="The following table describes the actual benefits realized by the business vs. those forecast in the Business Case."/>
          <p:cNvSpPr txBox="1"/>
          <p:nvPr>
            <p:ph type="body" sz="quarter" idx="1"/>
          </p:nvPr>
        </p:nvSpPr>
        <p:spPr>
          <a:xfrm>
            <a:off x="263862" y="1634765"/>
            <a:ext cx="8465998" cy="1342668"/>
          </a:xfrm>
          <a:prstGeom prst="rect">
            <a:avLst/>
          </a:prstGeom>
        </p:spPr>
        <p:txBody>
          <a:bodyPr/>
          <a:lstStyle/>
          <a:p>
            <a:pPr/>
            <a:r>
              <a:t>The following table describes the actual benefits realized by the business vs. those forecast in the Business Case.</a:t>
            </a:r>
          </a:p>
        </p:txBody>
      </p:sp>
      <p:sp>
        <p:nvSpPr>
          <p:cNvPr id="42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424" name="Table 1"/>
          <p:cNvGraphicFramePr/>
          <p:nvPr/>
        </p:nvGraphicFramePr>
        <p:xfrm>
          <a:off x="1156334" y="3671952"/>
          <a:ext cx="6350001" cy="1674317"/>
        </p:xfrm>
        <a:graphic xmlns:a="http://schemas.openxmlformats.org/drawingml/2006/main">
          <a:graphicData uri="http://schemas.openxmlformats.org/drawingml/2006/table">
            <a:tbl>
              <a:tblPr firstCol="0" firstRow="0" lastCol="0" lastRow="0" bandCol="0" bandRow="1" rtl="0">
                <a:tableStyleId>{EEE7283C-3CF3-47DC-8721-378D4A62B228}</a:tableStyleId>
              </a:tblPr>
              <a:tblGrid>
                <a:gridCol w="1847215"/>
                <a:gridCol w="2498725"/>
                <a:gridCol w="2187575"/>
                <a:gridCol w="3345815"/>
              </a:tblGrid>
              <a:tr h="279052">
                <a:tc>
                  <a:txBody>
                    <a:bodyPr/>
                    <a:lstStyle/>
                    <a:p>
                      <a:pPr algn="ctr" defTabSz="457200">
                        <a:defRPr sz="1800"/>
                      </a:pPr>
                      <a:r>
                        <a:rPr b="1" sz="1400">
                          <a:solidFill>
                            <a:srgbClr val="FFFFFF"/>
                          </a:solidFill>
                          <a:latin typeface="Verdana"/>
                          <a:ea typeface="Verdana"/>
                          <a:cs typeface="Verdana"/>
                          <a:sym typeface="Verdana"/>
                        </a:rPr>
                        <a:t>Benefit</a:t>
                      </a:r>
                    </a:p>
                  </a:txBody>
                  <a:tcPr marL="63500" marR="63500" marT="63500" marB="63500" anchor="ctr" anchorCtr="0" horzOverflow="overflow">
                    <a:lnL w="12700">
                      <a:solidFill>
                        <a:srgbClr val="941100"/>
                      </a:solidFill>
                      <a:custDash>
                        <a:ds d="200000" sp="200000"/>
                      </a:custDash>
                      <a:miter lim="400000"/>
                    </a:lnL>
                    <a:lnR w="12700">
                      <a:solidFill>
                        <a:srgbClr val="941100"/>
                      </a:solidFill>
                      <a:custDash>
                        <a:ds d="200000" sp="200000"/>
                      </a:custDash>
                      <a:miter lim="400000"/>
                    </a:lnR>
                    <a:lnT w="12700">
                      <a:solidFill>
                        <a:srgbClr val="941100"/>
                      </a:solidFill>
                      <a:custDash>
                        <a:ds d="200000" sp="200000"/>
                      </a:custDash>
                      <a:miter lim="400000"/>
                    </a:lnT>
                    <a:lnB w="12700">
                      <a:solidFill>
                        <a:srgbClr val="941100"/>
                      </a:solidFill>
                      <a:custDash>
                        <a:ds d="200000" sp="200000"/>
                      </a:custDash>
                      <a:miter lim="400000"/>
                    </a:lnB>
                  </a:tcPr>
                </a:tc>
                <a:tc>
                  <a:txBody>
                    <a:bodyPr/>
                    <a:lstStyle/>
                    <a:p>
                      <a:pPr algn="ctr" defTabSz="457200">
                        <a:defRPr sz="1800"/>
                      </a:pPr>
                      <a:r>
                        <a:rPr b="1" sz="1400">
                          <a:solidFill>
                            <a:srgbClr val="FFFFFF"/>
                          </a:solidFill>
                          <a:latin typeface="Verdana"/>
                          <a:ea typeface="Verdana"/>
                          <a:cs typeface="Verdana"/>
                          <a:sym typeface="Verdana"/>
                        </a:rPr>
                        <a:t>Original Value</a:t>
                      </a:r>
                    </a:p>
                  </a:txBody>
                  <a:tcPr marL="63500" marR="63500" marT="63500" marB="63500" anchor="ctr" anchorCtr="0" horzOverflow="overflow">
                    <a:lnL w="12700">
                      <a:solidFill>
                        <a:srgbClr val="941100"/>
                      </a:solidFill>
                      <a:custDash>
                        <a:ds d="200000" sp="200000"/>
                      </a:custDash>
                      <a:miter lim="400000"/>
                    </a:lnL>
                    <a:lnR w="12700">
                      <a:solidFill>
                        <a:srgbClr val="941100"/>
                      </a:solidFill>
                      <a:custDash>
                        <a:ds d="200000" sp="200000"/>
                      </a:custDash>
                      <a:miter lim="400000"/>
                    </a:lnR>
                    <a:lnT w="12700">
                      <a:solidFill>
                        <a:srgbClr val="941100"/>
                      </a:solidFill>
                      <a:custDash>
                        <a:ds d="200000" sp="200000"/>
                      </a:custDash>
                      <a:miter lim="400000"/>
                    </a:lnT>
                    <a:lnB w="12700">
                      <a:solidFill>
                        <a:srgbClr val="941100"/>
                      </a:solidFill>
                      <a:custDash>
                        <a:ds d="200000" sp="200000"/>
                      </a:custDash>
                      <a:miter lim="400000"/>
                    </a:lnB>
                  </a:tcPr>
                </a:tc>
                <a:tc>
                  <a:txBody>
                    <a:bodyPr/>
                    <a:lstStyle/>
                    <a:p>
                      <a:pPr algn="ctr" defTabSz="457200">
                        <a:defRPr sz="1800"/>
                      </a:pPr>
                      <a:r>
                        <a:rPr b="1" sz="1400">
                          <a:solidFill>
                            <a:srgbClr val="FFFFFF"/>
                          </a:solidFill>
                          <a:latin typeface="Verdana"/>
                          <a:ea typeface="Verdana"/>
                          <a:cs typeface="Verdana"/>
                          <a:sym typeface="Verdana"/>
                        </a:rPr>
                        <a:t>Actual Value</a:t>
                      </a:r>
                    </a:p>
                  </a:txBody>
                  <a:tcPr marL="63500" marR="63500" marT="63500" marB="63500" anchor="ctr" anchorCtr="0" horzOverflow="overflow">
                    <a:lnL w="12700">
                      <a:solidFill>
                        <a:srgbClr val="941100"/>
                      </a:solidFill>
                      <a:custDash>
                        <a:ds d="200000" sp="200000"/>
                      </a:custDash>
                      <a:miter lim="400000"/>
                    </a:lnL>
                    <a:lnR w="12700">
                      <a:solidFill>
                        <a:srgbClr val="941100"/>
                      </a:solidFill>
                      <a:custDash>
                        <a:ds d="200000" sp="200000"/>
                      </a:custDash>
                      <a:miter lim="400000"/>
                    </a:lnR>
                    <a:lnT w="12700">
                      <a:solidFill>
                        <a:srgbClr val="941100"/>
                      </a:solidFill>
                      <a:custDash>
                        <a:ds d="200000" sp="200000"/>
                      </a:custDash>
                      <a:miter lim="400000"/>
                    </a:lnT>
                    <a:lnB w="12700">
                      <a:solidFill>
                        <a:srgbClr val="941100"/>
                      </a:solidFill>
                      <a:custDash>
                        <a:ds d="200000" sp="200000"/>
                      </a:custDash>
                      <a:miter lim="400000"/>
                    </a:lnB>
                  </a:tcPr>
                </a:tc>
                <a:tc>
                  <a:txBody>
                    <a:bodyPr/>
                    <a:lstStyle/>
                    <a:p>
                      <a:pPr algn="ctr" defTabSz="457200">
                        <a:defRPr sz="1800"/>
                      </a:pPr>
                      <a:r>
                        <a:rPr b="1" sz="1400">
                          <a:solidFill>
                            <a:srgbClr val="FFFFFF"/>
                          </a:solidFill>
                          <a:latin typeface="Verdana"/>
                          <a:ea typeface="Verdana"/>
                          <a:cs typeface="Verdana"/>
                          <a:sym typeface="Verdana"/>
                        </a:rPr>
                        <a:t>Deviation</a:t>
                      </a:r>
                    </a:p>
                  </a:txBody>
                  <a:tcPr marL="63500" marR="63500" marT="63500" marB="63500" anchor="ctr" anchorCtr="0" horzOverflow="overflow">
                    <a:lnL w="12700">
                      <a:solidFill>
                        <a:srgbClr val="941100"/>
                      </a:solidFill>
                      <a:custDash>
                        <a:ds d="200000" sp="200000"/>
                      </a:custDash>
                      <a:miter lim="400000"/>
                    </a:lnL>
                    <a:lnR w="12700">
                      <a:solidFill>
                        <a:srgbClr val="941100"/>
                      </a:solidFill>
                      <a:custDash>
                        <a:ds d="200000" sp="200000"/>
                      </a:custDash>
                      <a:miter lim="400000"/>
                    </a:lnR>
                    <a:lnT w="12700">
                      <a:solidFill>
                        <a:srgbClr val="941100"/>
                      </a:solidFill>
                      <a:custDash>
                        <a:ds d="200000" sp="200000"/>
                      </a:custDash>
                      <a:miter lim="400000"/>
                    </a:lnT>
                    <a:lnB w="12700">
                      <a:solidFill>
                        <a:srgbClr val="941100"/>
                      </a:solidFill>
                      <a:custDash>
                        <a:ds d="200000" sp="200000"/>
                      </a:custDash>
                      <a:miter lim="400000"/>
                    </a:lnB>
                  </a:tcPr>
                </a:tc>
              </a:tr>
              <a:tr h="279052">
                <a:tc>
                  <a:txBody>
                    <a:bodyPr/>
                    <a:lstStyle/>
                    <a:p>
                      <a:pPr algn="l" defTabSz="457200">
                        <a:defRPr sz="1800"/>
                      </a:pPr>
                      <a:r>
                        <a:rPr sz="1200">
                          <a:latin typeface="Verdana"/>
                          <a:ea typeface="Verdana"/>
                          <a:cs typeface="Verdana"/>
                          <a:sym typeface="Verdana"/>
                        </a:rPr>
                        <a:t>List the business benefits stated in the Business Case.</a:t>
                      </a:r>
                    </a:p>
                  </a:txBody>
                  <a:tcPr marL="63500" marR="63500" marT="63500" marB="63500" anchor="t" anchorCtr="0" horzOverflow="overflow">
                    <a:lnL w="12700">
                      <a:solidFill>
                        <a:srgbClr val="941100"/>
                      </a:solidFill>
                      <a:custDash>
                        <a:ds d="200000" sp="200000"/>
                      </a:custDash>
                      <a:miter lim="400000"/>
                    </a:lnL>
                    <a:lnR w="12700">
                      <a:solidFill>
                        <a:srgbClr val="941100"/>
                      </a:solidFill>
                      <a:custDash>
                        <a:ds d="200000" sp="200000"/>
                      </a:custDash>
                      <a:miter lim="400000"/>
                    </a:lnR>
                    <a:lnT w="12700">
                      <a:solidFill>
                        <a:srgbClr val="941100"/>
                      </a:solidFill>
                      <a:custDash>
                        <a:ds d="200000" sp="200000"/>
                      </a:custDash>
                      <a:miter lim="400000"/>
                    </a:lnT>
                    <a:lnB w="12700">
                      <a:solidFill>
                        <a:srgbClr val="941100"/>
                      </a:solidFill>
                      <a:custDash>
                        <a:ds d="200000" sp="200000"/>
                      </a:custDash>
                      <a:miter lim="400000"/>
                    </a:lnB>
                    <a:solidFill>
                      <a:srgbClr val="E7F2FF"/>
                    </a:solidFill>
                  </a:tcPr>
                </a:tc>
                <a:tc>
                  <a:txBody>
                    <a:bodyPr/>
                    <a:lstStyle/>
                    <a:p>
                      <a:pPr algn="l" defTabSz="457200">
                        <a:defRPr sz="1800"/>
                      </a:pPr>
                      <a:r>
                        <a:rPr sz="1200">
                          <a:latin typeface="Verdana"/>
                          <a:ea typeface="Verdana"/>
                          <a:cs typeface="Verdana"/>
                          <a:sym typeface="Verdana"/>
                        </a:rPr>
                        <a:t>Identify the value of the business benefits as stated in the Business Case.</a:t>
                      </a:r>
                    </a:p>
                  </a:txBody>
                  <a:tcPr marL="63500" marR="63500" marT="63500" marB="63500" anchor="t" anchorCtr="0" horzOverflow="overflow">
                    <a:lnL w="12700">
                      <a:solidFill>
                        <a:srgbClr val="941100"/>
                      </a:solidFill>
                      <a:custDash>
                        <a:ds d="200000" sp="200000"/>
                      </a:custDash>
                      <a:miter lim="400000"/>
                    </a:lnL>
                    <a:lnR w="12700">
                      <a:solidFill>
                        <a:srgbClr val="941100"/>
                      </a:solidFill>
                      <a:custDash>
                        <a:ds d="200000" sp="200000"/>
                      </a:custDash>
                      <a:miter lim="400000"/>
                    </a:lnR>
                    <a:lnT w="12700">
                      <a:solidFill>
                        <a:srgbClr val="941100"/>
                      </a:solidFill>
                      <a:custDash>
                        <a:ds d="200000" sp="200000"/>
                      </a:custDash>
                      <a:miter lim="400000"/>
                    </a:lnT>
                    <a:lnB w="12700">
                      <a:solidFill>
                        <a:srgbClr val="941100"/>
                      </a:solidFill>
                      <a:custDash>
                        <a:ds d="200000" sp="200000"/>
                      </a:custDash>
                      <a:miter lim="400000"/>
                    </a:lnB>
                    <a:solidFill>
                      <a:srgbClr val="E7F2FF"/>
                    </a:solidFill>
                  </a:tcPr>
                </a:tc>
                <a:tc>
                  <a:txBody>
                    <a:bodyPr/>
                    <a:lstStyle/>
                    <a:p>
                      <a:pPr algn="l" defTabSz="457200">
                        <a:defRPr sz="1800"/>
                      </a:pPr>
                      <a:r>
                        <a:rPr sz="1200">
                          <a:latin typeface="Verdana"/>
                          <a:ea typeface="Verdana"/>
                          <a:cs typeface="Verdana"/>
                          <a:sym typeface="Verdana"/>
                        </a:rPr>
                        <a:t>Measure the actual value of the benefits gained by the business.</a:t>
                      </a:r>
                    </a:p>
                  </a:txBody>
                  <a:tcPr marL="63500" marR="63500" marT="63500" marB="63500" anchor="t" anchorCtr="0" horzOverflow="overflow">
                    <a:lnL w="12700">
                      <a:solidFill>
                        <a:srgbClr val="941100"/>
                      </a:solidFill>
                      <a:custDash>
                        <a:ds d="200000" sp="200000"/>
                      </a:custDash>
                      <a:miter lim="400000"/>
                    </a:lnL>
                    <a:lnR w="12700">
                      <a:solidFill>
                        <a:srgbClr val="941100"/>
                      </a:solidFill>
                      <a:custDash>
                        <a:ds d="200000" sp="200000"/>
                      </a:custDash>
                      <a:miter lim="400000"/>
                    </a:lnR>
                    <a:lnT w="12700">
                      <a:solidFill>
                        <a:srgbClr val="941100"/>
                      </a:solidFill>
                      <a:custDash>
                        <a:ds d="200000" sp="200000"/>
                      </a:custDash>
                      <a:miter lim="400000"/>
                    </a:lnT>
                    <a:lnB w="12700">
                      <a:solidFill>
                        <a:srgbClr val="941100"/>
                      </a:solidFill>
                      <a:custDash>
                        <a:ds d="200000" sp="200000"/>
                      </a:custDash>
                      <a:miter lim="400000"/>
                    </a:lnB>
                    <a:solidFill>
                      <a:srgbClr val="E7F2FF"/>
                    </a:solidFill>
                  </a:tcPr>
                </a:tc>
                <a:tc>
                  <a:txBody>
                    <a:bodyPr/>
                    <a:lstStyle/>
                    <a:p>
                      <a:pPr algn="l" defTabSz="457200">
                        <a:defRPr sz="1800"/>
                      </a:pPr>
                      <a:r>
                        <a:rPr sz="1200">
                          <a:latin typeface="Verdana"/>
                          <a:ea typeface="Verdana"/>
                          <a:cs typeface="Verdana"/>
                          <a:sym typeface="Verdana"/>
                        </a:rPr>
                        <a:t>Identify any substantial deviations between the benefits originally stated and the benefits received.</a:t>
                      </a:r>
                    </a:p>
                  </a:txBody>
                  <a:tcPr marL="63500" marR="63500" marT="63500" marB="63500" anchor="t" anchorCtr="0" horzOverflow="overflow">
                    <a:lnL w="12700">
                      <a:solidFill>
                        <a:srgbClr val="941100"/>
                      </a:solidFill>
                      <a:custDash>
                        <a:ds d="200000" sp="200000"/>
                      </a:custDash>
                      <a:miter lim="400000"/>
                    </a:lnL>
                    <a:lnR w="12700">
                      <a:solidFill>
                        <a:srgbClr val="941100"/>
                      </a:solidFill>
                      <a:custDash>
                        <a:ds d="200000" sp="200000"/>
                      </a:custDash>
                      <a:miter lim="400000"/>
                    </a:lnR>
                    <a:lnT w="12700">
                      <a:solidFill>
                        <a:srgbClr val="941100"/>
                      </a:solidFill>
                      <a:custDash>
                        <a:ds d="200000" sp="200000"/>
                      </a:custDash>
                      <a:miter lim="400000"/>
                    </a:lnT>
                    <a:lnB w="12700">
                      <a:solidFill>
                        <a:srgbClr val="941100"/>
                      </a:solidFill>
                      <a:custDash>
                        <a:ds d="200000" sp="200000"/>
                      </a:custDash>
                      <a:miter lim="400000"/>
                    </a:lnB>
                    <a:solidFill>
                      <a:srgbClr val="E7F2FF"/>
                    </a:solidFill>
                  </a:tcPr>
                </a:tc>
              </a:tr>
              <a:tr h="279052">
                <a:tc>
                  <a:txBody>
                    <a:bodyPr/>
                    <a:lstStyle/>
                    <a:p>
                      <a:pPr algn="l" defTabSz="457200">
                        <a:defRPr sz="1800"/>
                      </a:pPr>
                      <a:r>
                        <a:rPr sz="1200">
                          <a:latin typeface="Verdana"/>
                          <a:ea typeface="Verdana"/>
                          <a:cs typeface="Verdana"/>
                          <a:sym typeface="Verdana"/>
                        </a:rPr>
                        <a:t>Increase in product quality</a:t>
                      </a:r>
                    </a:p>
                  </a:txBody>
                  <a:tcPr marL="63500" marR="63500" marT="63500" marB="63500" anchor="t" anchorCtr="0" horzOverflow="overflow">
                    <a:lnL w="12700">
                      <a:solidFill>
                        <a:srgbClr val="941100"/>
                      </a:solidFill>
                      <a:custDash>
                        <a:ds d="200000" sp="200000"/>
                      </a:custDash>
                      <a:miter lim="400000"/>
                    </a:lnL>
                    <a:lnR w="12700">
                      <a:solidFill>
                        <a:srgbClr val="941100"/>
                      </a:solidFill>
                      <a:custDash>
                        <a:ds d="200000" sp="200000"/>
                      </a:custDash>
                      <a:miter lim="400000"/>
                    </a:lnR>
                    <a:lnT w="12700">
                      <a:solidFill>
                        <a:srgbClr val="941100"/>
                      </a:solidFill>
                      <a:custDash>
                        <a:ds d="200000" sp="200000"/>
                      </a:custDash>
                      <a:miter lim="400000"/>
                    </a:lnT>
                    <a:lnB w="12700">
                      <a:solidFill>
                        <a:srgbClr val="941100"/>
                      </a:solidFill>
                      <a:custDash>
                        <a:ds d="200000" sp="200000"/>
                      </a:custDash>
                      <a:miter lim="400000"/>
                    </a:lnB>
                    <a:solidFill>
                      <a:srgbClr val="D7E9FE"/>
                    </a:solidFill>
                  </a:tcPr>
                </a:tc>
                <a:tc>
                  <a:txBody>
                    <a:bodyPr/>
                    <a:lstStyle/>
                    <a:p>
                      <a:pPr algn="l" defTabSz="457200">
                        <a:defRPr sz="1800"/>
                      </a:pPr>
                      <a:r>
                        <a:rPr sz="1200">
                          <a:latin typeface="Verdana"/>
                          <a:ea typeface="Verdana"/>
                          <a:cs typeface="Verdana"/>
                          <a:sym typeface="Verdana"/>
                        </a:rPr>
                        <a:t>12% reduction in failure rate</a:t>
                      </a:r>
                    </a:p>
                  </a:txBody>
                  <a:tcPr marL="63500" marR="63500" marT="63500" marB="63500" anchor="t" anchorCtr="0" horzOverflow="overflow">
                    <a:lnL w="12700">
                      <a:solidFill>
                        <a:srgbClr val="941100"/>
                      </a:solidFill>
                      <a:custDash>
                        <a:ds d="200000" sp="200000"/>
                      </a:custDash>
                      <a:miter lim="400000"/>
                    </a:lnL>
                    <a:lnR w="12700">
                      <a:solidFill>
                        <a:srgbClr val="941100"/>
                      </a:solidFill>
                      <a:custDash>
                        <a:ds d="200000" sp="200000"/>
                      </a:custDash>
                      <a:miter lim="400000"/>
                    </a:lnR>
                    <a:lnT w="12700">
                      <a:solidFill>
                        <a:srgbClr val="941100"/>
                      </a:solidFill>
                      <a:custDash>
                        <a:ds d="200000" sp="200000"/>
                      </a:custDash>
                      <a:miter lim="400000"/>
                    </a:lnT>
                    <a:lnB w="12700">
                      <a:solidFill>
                        <a:srgbClr val="941100"/>
                      </a:solidFill>
                      <a:custDash>
                        <a:ds d="200000" sp="200000"/>
                      </a:custDash>
                      <a:miter lim="400000"/>
                    </a:lnB>
                    <a:solidFill>
                      <a:srgbClr val="D7E9FE"/>
                    </a:solidFill>
                  </a:tcPr>
                </a:tc>
                <a:tc>
                  <a:txBody>
                    <a:bodyPr/>
                    <a:lstStyle/>
                    <a:p>
                      <a:pPr algn="l" defTabSz="457200">
                        <a:defRPr sz="1800"/>
                      </a:pPr>
                      <a:r>
                        <a:rPr sz="1200">
                          <a:latin typeface="Verdana"/>
                          <a:ea typeface="Verdana"/>
                          <a:cs typeface="Verdana"/>
                          <a:sym typeface="Verdana"/>
                        </a:rPr>
                        <a:t>18% reduction in failure rate</a:t>
                      </a:r>
                    </a:p>
                  </a:txBody>
                  <a:tcPr marL="63500" marR="63500" marT="63500" marB="63500" anchor="t" anchorCtr="0" horzOverflow="overflow">
                    <a:lnL w="12700">
                      <a:solidFill>
                        <a:srgbClr val="941100"/>
                      </a:solidFill>
                      <a:custDash>
                        <a:ds d="200000" sp="200000"/>
                      </a:custDash>
                      <a:miter lim="400000"/>
                    </a:lnL>
                    <a:lnR w="12700">
                      <a:solidFill>
                        <a:srgbClr val="941100"/>
                      </a:solidFill>
                      <a:custDash>
                        <a:ds d="200000" sp="200000"/>
                      </a:custDash>
                      <a:miter lim="400000"/>
                    </a:lnR>
                    <a:lnT w="12700">
                      <a:solidFill>
                        <a:srgbClr val="941100"/>
                      </a:solidFill>
                      <a:custDash>
                        <a:ds d="200000" sp="200000"/>
                      </a:custDash>
                      <a:miter lim="400000"/>
                    </a:lnT>
                    <a:lnB w="12700">
                      <a:solidFill>
                        <a:srgbClr val="941100"/>
                      </a:solidFill>
                      <a:custDash>
                        <a:ds d="200000" sp="200000"/>
                      </a:custDash>
                      <a:miter lim="400000"/>
                    </a:lnB>
                    <a:solidFill>
                      <a:srgbClr val="D7E9FE"/>
                    </a:solidFill>
                  </a:tcPr>
                </a:tc>
                <a:tc>
                  <a:txBody>
                    <a:bodyPr/>
                    <a:lstStyle/>
                    <a:p>
                      <a:pPr algn="l">
                        <a:defRPr sz="1800"/>
                      </a:pPr>
                      <a:r>
                        <a:t>6%</a:t>
                      </a:r>
                    </a:p>
                  </a:txBody>
                  <a:tcPr marL="0" marR="0" marT="0" marB="0" anchor="t" anchorCtr="0" horzOverflow="overflow">
                    <a:lnL w="12700">
                      <a:solidFill>
                        <a:srgbClr val="941100"/>
                      </a:solidFill>
                      <a:custDash>
                        <a:ds d="200000" sp="200000"/>
                      </a:custDash>
                      <a:miter lim="400000"/>
                    </a:lnL>
                    <a:lnT w="12700">
                      <a:solidFill>
                        <a:srgbClr val="941100"/>
                      </a:solidFill>
                      <a:custDash>
                        <a:ds d="200000" sp="200000"/>
                      </a:custDash>
                      <a:miter lim="400000"/>
                    </a:lnT>
                  </a:tcPr>
                </a:tc>
              </a:tr>
            </a:tbl>
          </a:graphicData>
        </a:graphic>
      </p:graphicFrame>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26" name="Objectives"/>
          <p:cNvSpPr txBox="1"/>
          <p:nvPr>
            <p:ph type="title"/>
          </p:nvPr>
        </p:nvSpPr>
        <p:spPr>
          <a:xfrm>
            <a:off x="2338327" y="610635"/>
            <a:ext cx="8465998" cy="807714"/>
          </a:xfrm>
          <a:prstGeom prst="rect">
            <a:avLst/>
          </a:prstGeom>
        </p:spPr>
        <p:txBody>
          <a:bodyPr/>
          <a:lstStyle/>
          <a:p>
            <a:pPr/>
            <a:r>
              <a:t> Objectives</a:t>
            </a:r>
          </a:p>
        </p:txBody>
      </p:sp>
      <p:sp>
        <p:nvSpPr>
          <p:cNvPr id="427" name="◊Identify the extent to which the project has achieved the objectives specified in the BPP and Business case by completing the following table:"/>
          <p:cNvSpPr txBox="1"/>
          <p:nvPr>
            <p:ph type="body" sz="quarter" idx="1"/>
          </p:nvPr>
        </p:nvSpPr>
        <p:spPr>
          <a:xfrm>
            <a:off x="403562" y="1580319"/>
            <a:ext cx="8465998" cy="1600646"/>
          </a:xfrm>
          <a:prstGeom prst="rect">
            <a:avLst/>
          </a:prstGeom>
        </p:spPr>
        <p:txBody>
          <a:bodyPr/>
          <a:lstStyle/>
          <a:p>
            <a:pPr/>
            <a:r>
              <a:t>◊Identify the extent to which the project has achieved the objectives specified in </a:t>
            </a:r>
            <a:r>
              <a:rPr>
                <a:uFill>
                  <a:solidFill>
                    <a:srgbClr val="276CEE"/>
                  </a:solidFill>
                </a:uFill>
                <a:latin typeface="Bodoni SvtyTwo OS ITC TT-Bold"/>
                <a:ea typeface="Bodoni SvtyTwo OS ITC TT-Bold"/>
                <a:cs typeface="Bodoni SvtyTwo OS ITC TT-Bold"/>
                <a:sym typeface="Bodoni SvtyTwo OS ITC TT-Bold"/>
              </a:rPr>
              <a:t>the BPP and Business case </a:t>
            </a:r>
            <a:r>
              <a:t>by completing the following table: </a:t>
            </a:r>
          </a:p>
        </p:txBody>
      </p:sp>
      <p:sp>
        <p:nvSpPr>
          <p:cNvPr id="42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pSp>
        <p:nvGrpSpPr>
          <p:cNvPr id="431" name="Image"/>
          <p:cNvGrpSpPr/>
          <p:nvPr/>
        </p:nvGrpSpPr>
        <p:grpSpPr>
          <a:xfrm>
            <a:off x="2692400" y="3333218"/>
            <a:ext cx="8188722" cy="2844801"/>
            <a:chOff x="0" y="0"/>
            <a:chExt cx="8188721" cy="2844800"/>
          </a:xfrm>
        </p:grpSpPr>
        <p:pic>
          <p:nvPicPr>
            <p:cNvPr id="430" name="Image" descr="Image"/>
            <p:cNvPicPr>
              <a:picLocks noChangeAspect="1"/>
            </p:cNvPicPr>
            <p:nvPr/>
          </p:nvPicPr>
          <p:blipFill>
            <a:blip r:embed="rId2">
              <a:extLst/>
            </a:blip>
            <a:srcRect l="0" t="0" r="2034" b="0"/>
            <a:stretch>
              <a:fillRect/>
            </a:stretch>
          </p:blipFill>
          <p:spPr>
            <a:xfrm>
              <a:off x="50800" y="50800"/>
              <a:ext cx="8087084" cy="2743200"/>
            </a:xfrm>
            <a:prstGeom prst="rect">
              <a:avLst/>
            </a:prstGeom>
            <a:ln>
              <a:noFill/>
            </a:ln>
            <a:effectLst/>
          </p:spPr>
        </p:pic>
        <p:pic>
          <p:nvPicPr>
            <p:cNvPr id="429" name="Image" descr="Image"/>
            <p:cNvPicPr>
              <a:picLocks noChangeAspect="0"/>
            </p:cNvPicPr>
            <p:nvPr/>
          </p:nvPicPr>
          <p:blipFill>
            <a:blip r:embed="rId3">
              <a:extLst/>
            </a:blip>
            <a:stretch>
              <a:fillRect/>
            </a:stretch>
          </p:blipFill>
          <p:spPr>
            <a:xfrm>
              <a:off x="0" y="0"/>
              <a:ext cx="8188722" cy="2844800"/>
            </a:xfrm>
            <a:prstGeom prst="rect">
              <a:avLst/>
            </a:prstGeom>
            <a:effectLst/>
          </p:spPr>
        </p:pic>
      </p:gr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3" name="2-Was the project work done on time, within budget, and according to specification?"/>
          <p:cNvSpPr txBox="1"/>
          <p:nvPr>
            <p:ph type="title"/>
          </p:nvPr>
        </p:nvSpPr>
        <p:spPr>
          <a:prstGeom prst="rect">
            <a:avLst/>
          </a:prstGeom>
        </p:spPr>
        <p:txBody>
          <a:bodyPr/>
          <a:lstStyle>
            <a:lvl1pPr defTabSz="484631">
              <a:defRPr sz="2332"/>
            </a:lvl1pPr>
          </a:lstStyle>
          <a:p>
            <a:pPr/>
            <a:r>
              <a:t>2-Was the project work done on time, within budget, and according to specification?</a:t>
            </a:r>
          </a:p>
        </p:txBody>
      </p:sp>
      <p:sp>
        <p:nvSpPr>
          <p:cNvPr id="434" name="Recall from the scope developed during analyzing the BPP and building the business case  that (the constraints on the project were time, cost, and the customer’s specification, as well as resource availability and quality.)…"/>
          <p:cNvSpPr txBox="1"/>
          <p:nvPr>
            <p:ph type="body" sz="half" idx="1"/>
          </p:nvPr>
        </p:nvSpPr>
        <p:spPr>
          <a:prstGeom prst="rect">
            <a:avLst/>
          </a:prstGeom>
        </p:spPr>
        <p:txBody>
          <a:bodyPr/>
          <a:lstStyle/>
          <a:p>
            <a:pPr defTabSz="795527">
              <a:spcBef>
                <a:spcPts val="800"/>
              </a:spcBef>
              <a:defRPr sz="2436"/>
            </a:pPr>
            <a:r>
              <a:t>Recall from the scope developed during analyzing the BPP and building the business case  that (the constraints on the project were time, cost, and the customer’s specification, as well as resource availability and quality.) </a:t>
            </a:r>
          </a:p>
          <a:p>
            <a:pPr defTabSz="795527">
              <a:spcBef>
                <a:spcPts val="800"/>
              </a:spcBef>
              <a:defRPr sz="2436"/>
            </a:pPr>
            <a:r>
              <a:t>Here the project review team should be concerned with whether the specification was met within the predefined and planned budgeted ,time and cost constraints. </a:t>
            </a:r>
          </a:p>
        </p:txBody>
      </p:sp>
      <p:sp>
        <p:nvSpPr>
          <p:cNvPr id="4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37" name="Scope"/>
          <p:cNvSpPr txBox="1"/>
          <p:nvPr>
            <p:ph type="title"/>
          </p:nvPr>
        </p:nvSpPr>
        <p:spPr>
          <a:xfrm>
            <a:off x="2846327" y="636035"/>
            <a:ext cx="8465998" cy="807714"/>
          </a:xfrm>
          <a:prstGeom prst="rect">
            <a:avLst/>
          </a:prstGeom>
        </p:spPr>
        <p:txBody>
          <a:bodyPr/>
          <a:lstStyle/>
          <a:p>
            <a:pPr/>
            <a:r>
              <a:t>Scope </a:t>
            </a:r>
          </a:p>
        </p:txBody>
      </p:sp>
      <p:sp>
        <p:nvSpPr>
          <p:cNvPr id="438" name="The following table describes whether the project deviated from the scope defined in the Project Charter."/>
          <p:cNvSpPr txBox="1"/>
          <p:nvPr>
            <p:ph type="body" sz="quarter" idx="1"/>
          </p:nvPr>
        </p:nvSpPr>
        <p:spPr>
          <a:xfrm>
            <a:off x="162262" y="1583965"/>
            <a:ext cx="8465998" cy="1699394"/>
          </a:xfrm>
          <a:prstGeom prst="rect">
            <a:avLst/>
          </a:prstGeom>
        </p:spPr>
        <p:txBody>
          <a:bodyPr/>
          <a:lstStyle/>
          <a:p>
            <a:pPr/>
          </a:p>
          <a:p>
            <a:pPr/>
            <a:r>
              <a:t>The following table describes whether the project deviated from the scope defined in the Project Charter. </a:t>
            </a:r>
          </a:p>
        </p:txBody>
      </p:sp>
      <p:sp>
        <p:nvSpPr>
          <p:cNvPr id="43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40" name="Image" descr="Image"/>
          <p:cNvPicPr>
            <a:picLocks noChangeAspect="1"/>
          </p:cNvPicPr>
          <p:nvPr/>
        </p:nvPicPr>
        <p:blipFill>
          <a:blip r:embed="rId2">
            <a:extLst/>
          </a:blip>
          <a:stretch>
            <a:fillRect/>
          </a:stretch>
        </p:blipFill>
        <p:spPr>
          <a:xfrm>
            <a:off x="3213260" y="3550574"/>
            <a:ext cx="6781480" cy="2799210"/>
          </a:xfrm>
          <a:prstGeom prst="rect">
            <a:avLst/>
          </a:prstGeom>
          <a:ln w="12700">
            <a:miter lim="400000"/>
          </a:ln>
        </p:spPr>
      </p:pic>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2" name="Deliverables"/>
          <p:cNvSpPr txBox="1"/>
          <p:nvPr>
            <p:ph type="title"/>
          </p:nvPr>
        </p:nvSpPr>
        <p:spPr>
          <a:xfrm>
            <a:off x="2424071" y="726739"/>
            <a:ext cx="8465998" cy="807714"/>
          </a:xfrm>
          <a:prstGeom prst="rect">
            <a:avLst/>
          </a:prstGeom>
        </p:spPr>
        <p:txBody>
          <a:bodyPr/>
          <a:lstStyle/>
          <a:p>
            <a:pPr/>
            <a:r>
              <a:t>Deliverables</a:t>
            </a:r>
          </a:p>
        </p:txBody>
      </p:sp>
      <p:sp>
        <p:nvSpPr>
          <p:cNvPr id="443" name="The following table lists the achievement of the deliverables and the quality targets as stated in the PDQP"/>
          <p:cNvSpPr txBox="1"/>
          <p:nvPr>
            <p:ph type="body" sz="quarter" idx="1"/>
          </p:nvPr>
        </p:nvSpPr>
        <p:spPr>
          <a:xfrm>
            <a:off x="199301" y="1562178"/>
            <a:ext cx="8465998" cy="1210109"/>
          </a:xfrm>
          <a:prstGeom prst="rect">
            <a:avLst/>
          </a:prstGeom>
        </p:spPr>
        <p:txBody>
          <a:bodyPr/>
          <a:lstStyle/>
          <a:p>
            <a:pPr/>
            <a:r>
              <a:t> The following table lists the achievement of the deliverables and the quality targets as stated in the PDQP  </a:t>
            </a:r>
          </a:p>
        </p:txBody>
      </p:sp>
      <p:sp>
        <p:nvSpPr>
          <p:cNvPr id="44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45" name="Image" descr="Image"/>
          <p:cNvPicPr>
            <a:picLocks noChangeAspect="1"/>
          </p:cNvPicPr>
          <p:nvPr/>
        </p:nvPicPr>
        <p:blipFill>
          <a:blip r:embed="rId2">
            <a:extLst/>
          </a:blip>
          <a:srcRect l="0" t="0" r="0" b="15546"/>
          <a:stretch>
            <a:fillRect/>
          </a:stretch>
        </p:blipFill>
        <p:spPr>
          <a:xfrm>
            <a:off x="2330450" y="2863850"/>
            <a:ext cx="8267700" cy="3678899"/>
          </a:xfrm>
          <a:prstGeom prst="rect">
            <a:avLst/>
          </a:prstGeom>
          <a:ln w="12700">
            <a:miter lim="400000"/>
          </a:ln>
        </p:spPr>
      </p:pic>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47" name="3-What lessons were learned about this HPMQS ?"/>
          <p:cNvSpPr txBox="1"/>
          <p:nvPr>
            <p:ph type="title"/>
          </p:nvPr>
        </p:nvSpPr>
        <p:spPr>
          <a:prstGeom prst="rect">
            <a:avLst/>
          </a:prstGeom>
        </p:spPr>
        <p:txBody>
          <a:bodyPr/>
          <a:lstStyle>
            <a:lvl1pPr defTabSz="649223">
              <a:defRPr sz="3124"/>
            </a:lvl1pPr>
          </a:lstStyle>
          <a:p>
            <a:pPr/>
            <a:r>
              <a:t>3-What lessons were learned about this HPMQS ?</a:t>
            </a:r>
          </a:p>
        </p:txBody>
      </p:sp>
      <p:sp>
        <p:nvSpPr>
          <p:cNvPr id="448" name="Enterprise businesses that have or are developing a project management methodology will want to use completed projects to assess how well this methodology is working. Different parts of the methodology may work well for certain types of projects or in ce"/>
          <p:cNvSpPr txBox="1"/>
          <p:nvPr>
            <p:ph type="body" sz="half" idx="1"/>
          </p:nvPr>
        </p:nvSpPr>
        <p:spPr>
          <a:prstGeom prst="rect">
            <a:avLst/>
          </a:prstGeom>
        </p:spPr>
        <p:txBody>
          <a:bodyPr/>
          <a:lstStyle/>
          <a:p>
            <a:pPr defTabSz="667512">
              <a:spcBef>
                <a:spcPts val="700"/>
              </a:spcBef>
              <a:defRPr sz="2044"/>
            </a:pPr>
            <a:r>
              <a:t>Enterprise businesses that have or are developing a project management methodology will want to use completed projects to assess how well this methodology is working. Different parts of the methodology may work well for certain types of projects or in certain situations, and these should be noted in the review. </a:t>
            </a:r>
          </a:p>
          <a:p>
            <a:pPr defTabSz="667512">
              <a:spcBef>
                <a:spcPts val="700"/>
              </a:spcBef>
              <a:defRPr sz="2044"/>
            </a:pPr>
            <a:r>
              <a:t>These lessons will be valuable in tweaking the methodology or simply noting how to apply the methodology when a given situation arises. </a:t>
            </a:r>
          </a:p>
          <a:p>
            <a:pPr defTabSz="667512">
              <a:spcBef>
                <a:spcPts val="700"/>
              </a:spcBef>
              <a:defRPr sz="2044"/>
            </a:pPr>
            <a:r>
              <a:t>This part of the review might also consider how well the team used the methodology, which is related to, yet different from, how well the methodology worked. </a:t>
            </a:r>
          </a:p>
        </p:txBody>
      </p:sp>
      <p:sp>
        <p:nvSpPr>
          <p:cNvPr id="44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1" name="How to Identify Lessons Learned"/>
          <p:cNvSpPr txBox="1"/>
          <p:nvPr>
            <p:ph type="body" sz="quarter" idx="4294967295"/>
          </p:nvPr>
        </p:nvSpPr>
        <p:spPr>
          <a:xfrm>
            <a:off x="2743200" y="871634"/>
            <a:ext cx="9144000" cy="1655762"/>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lstStyle>
            <a:lvl1pPr marL="0" indent="0" algn="ctr" defTabSz="859536">
              <a:spcBef>
                <a:spcPts val="0"/>
              </a:spcBef>
              <a:buSzTx/>
              <a:buFontTx/>
              <a:buNone/>
              <a:defRPr sz="5640">
                <a:solidFill>
                  <a:schemeClr val="accent4">
                    <a:lumOff val="12500"/>
                  </a:schemeClr>
                </a:solidFill>
                <a:latin typeface="Bodoni SvtyTwo ITC TT-Book"/>
                <a:ea typeface="Bodoni SvtyTwo ITC TT-Book"/>
                <a:cs typeface="Bodoni SvtyTwo ITC TT-Book"/>
                <a:sym typeface="Bodoni SvtyTwo ITC TT-Book"/>
              </a:defRPr>
            </a:lvl1pPr>
          </a:lstStyle>
          <a:p>
            <a:pPr/>
            <a:r>
              <a:t>How to Identify Lessons Learned</a:t>
            </a:r>
          </a:p>
        </p:txBody>
      </p:sp>
      <p:pic>
        <p:nvPicPr>
          <p:cNvPr id="452" name="Describe the lessons learned from undertaking this project and list any recommendations for and makes recommendations for increasing success of similar projects in the future. Describe the lessons learned from undertaking this project and list any recomm" descr="Describe the lessons learned from undertaking this project and list any recommendations for and makes recommendations for increasing success of similar projects in the future. Describe the lessons learned from undertaking this project and list any recommendations for and makes recommendations for increasing success of similar projects in the future. "/>
          <p:cNvPicPr>
            <a:picLocks noChangeAspect="0"/>
          </p:cNvPicPr>
          <p:nvPr/>
        </p:nvPicPr>
        <p:blipFill>
          <a:blip r:embed="rId2">
            <a:extLst/>
          </a:blip>
          <a:stretch>
            <a:fillRect/>
          </a:stretch>
        </p:blipFill>
        <p:spPr>
          <a:xfrm>
            <a:off x="1232483" y="2636295"/>
            <a:ext cx="9995175" cy="1102856"/>
          </a:xfrm>
          <a:prstGeom prst="rect">
            <a:avLst/>
          </a:prstGeom>
          <a:effectLst>
            <a:outerShdw sx="100000" sy="100000" kx="0" ky="0" algn="b" rotWithShape="0" blurRad="190500" dist="101600" dir="5400000">
              <a:schemeClr val="accent5">
                <a:alpha val="49461"/>
              </a:schemeClr>
            </a:outerShdw>
          </a:effectLst>
        </p:spPr>
      </p:pic>
      <p:graphicFrame>
        <p:nvGraphicFramePr>
          <p:cNvPr id="453" name="Table 1"/>
          <p:cNvGraphicFramePr/>
          <p:nvPr/>
        </p:nvGraphicFramePr>
        <p:xfrm>
          <a:off x="3030065" y="3702969"/>
          <a:ext cx="8099189" cy="2692401"/>
        </p:xfrm>
        <a:graphic xmlns:a="http://schemas.openxmlformats.org/drawingml/2006/main">
          <a:graphicData uri="http://schemas.openxmlformats.org/drawingml/2006/table">
            <a:tbl>
              <a:tblPr firstCol="0" firstRow="0" lastCol="0" lastRow="0" bandCol="0" bandRow="1" rtl="0">
                <a:tableStyleId>{EEE7283C-3CF3-47DC-8721-378D4A62B228}</a:tableStyleId>
              </a:tblPr>
              <a:tblGrid>
                <a:gridCol w="2016049"/>
                <a:gridCol w="6070439"/>
              </a:tblGrid>
              <a:tr h="444500">
                <a:tc>
                  <a:txBody>
                    <a:bodyPr/>
                    <a:lstStyle/>
                    <a:p>
                      <a:pPr algn="ctr" defTabSz="457200">
                        <a:defRPr sz="1800"/>
                      </a:pPr>
                      <a:r>
                        <a:rPr>
                          <a:solidFill>
                            <a:srgbClr val="FFFFFF"/>
                          </a:solidFill>
                          <a:latin typeface="Bodoni SvtyTwo ITC TT-Bold"/>
                          <a:ea typeface="Bodoni SvtyTwo ITC TT-Bold"/>
                          <a:cs typeface="Bodoni SvtyTwo ITC TT-Bold"/>
                          <a:sym typeface="Bodoni SvtyTwo ITC TT-Bold"/>
                        </a:rPr>
                        <a:t>Learning</a:t>
                      </a:r>
                    </a:p>
                  </a:txBody>
                  <a:tcPr marL="63500" marR="63500" marT="63500" marB="63500" anchor="ctr" anchorCtr="0" horzOverflow="overflow">
                    <a:lnL w="12700">
                      <a:solidFill>
                        <a:srgbClr val="011993"/>
                      </a:solidFill>
                    </a:lnL>
                    <a:lnR w="12700">
                      <a:solidFill>
                        <a:srgbClr val="011993"/>
                      </a:solidFill>
                    </a:lnR>
                    <a:lnT w="12700">
                      <a:solidFill>
                        <a:srgbClr val="011993"/>
                      </a:solidFill>
                    </a:lnT>
                    <a:lnB w="12700">
                      <a:solidFill>
                        <a:srgbClr val="011993"/>
                      </a:solidFill>
                    </a:lnB>
                  </a:tcPr>
                </a:tc>
                <a:tc>
                  <a:txBody>
                    <a:bodyPr/>
                    <a:lstStyle/>
                    <a:p>
                      <a:pPr algn="ctr" defTabSz="457200">
                        <a:defRPr sz="1800"/>
                      </a:pPr>
                      <a:r>
                        <a:rPr>
                          <a:solidFill>
                            <a:srgbClr val="FFFFFF"/>
                          </a:solidFill>
                          <a:latin typeface="Bodoni SvtyTwo ITC TT-Bold"/>
                          <a:ea typeface="Bodoni SvtyTwo ITC TT-Bold"/>
                          <a:cs typeface="Bodoni SvtyTwo ITC TT-Bold"/>
                          <a:sym typeface="Bodoni SvtyTwo ITC TT-Bold"/>
                        </a:rPr>
                        <a:t>Recommendation</a:t>
                      </a:r>
                    </a:p>
                  </a:txBody>
                  <a:tcPr marL="63500" marR="63500" marT="63500" marB="63500" anchor="ctr" anchorCtr="0" horzOverflow="overflow">
                    <a:lnL w="12700">
                      <a:solidFill>
                        <a:srgbClr val="011993"/>
                      </a:solidFill>
                    </a:lnL>
                    <a:lnR w="12700">
                      <a:solidFill>
                        <a:srgbClr val="011993"/>
                      </a:solidFill>
                    </a:lnR>
                    <a:lnT w="12700">
                      <a:solidFill>
                        <a:srgbClr val="011993"/>
                      </a:solidFill>
                    </a:lnT>
                    <a:lnB w="12700">
                      <a:solidFill>
                        <a:srgbClr val="011993"/>
                      </a:solidFill>
                    </a:lnB>
                  </a:tcPr>
                </a:tc>
              </a:tr>
              <a:tr h="977900">
                <a:tc>
                  <a:txBody>
                    <a:bodyPr/>
                    <a:lstStyle/>
                    <a:p>
                      <a:pPr algn="l" defTabSz="457200">
                        <a:defRPr sz="1800"/>
                      </a:pPr>
                      <a:r>
                        <a:rPr>
                          <a:latin typeface="Bodoni SvtyTwo ITC TT-Book"/>
                          <a:ea typeface="Bodoni SvtyTwo ITC TT-Book"/>
                          <a:cs typeface="Bodoni SvtyTwo ITC TT-Book"/>
                          <a:sym typeface="Bodoni SvtyTwo ITC TT-Book"/>
                        </a:rPr>
                        <a:t>List and describe each of the lessons learned.</a:t>
                      </a:r>
                    </a:p>
                  </a:txBody>
                  <a:tcPr marL="63500" marR="63500" marT="63500" marB="63500" anchor="t" anchorCtr="0" horzOverflow="overflow">
                    <a:lnL w="12700">
                      <a:solidFill>
                        <a:srgbClr val="011993"/>
                      </a:solidFill>
                    </a:lnL>
                    <a:lnR w="12700">
                      <a:solidFill>
                        <a:srgbClr val="011993"/>
                      </a:solidFill>
                    </a:lnR>
                    <a:lnT w="12700">
                      <a:solidFill>
                        <a:srgbClr val="011993"/>
                      </a:solidFill>
                    </a:lnT>
                    <a:lnB w="12700">
                      <a:solidFill>
                        <a:srgbClr val="011993"/>
                      </a:solidFill>
                    </a:lnB>
                    <a:solidFill>
                      <a:srgbClr val="E7F2FF"/>
                    </a:solidFill>
                  </a:tcPr>
                </a:tc>
                <a:tc>
                  <a:txBody>
                    <a:bodyPr/>
                    <a:lstStyle/>
                    <a:p>
                      <a:pPr algn="l" defTabSz="457200">
                        <a:defRPr sz="1800"/>
                      </a:pPr>
                      <a:r>
                        <a:rPr>
                          <a:latin typeface="Bodoni SvtyTwo ITC TT-Book"/>
                          <a:ea typeface="Bodoni SvtyTwo ITC TT-Book"/>
                          <a:cs typeface="Bodoni SvtyTwo ITC TT-Book"/>
                          <a:sym typeface="Bodoni SvtyTwo ITC TT-Book"/>
                        </a:rPr>
                        <a:t>Document the recommendation to ensure that future projects benefit from the lesson.</a:t>
                      </a:r>
                    </a:p>
                  </a:txBody>
                  <a:tcPr marL="63500" marR="63500" marT="63500" marB="63500" anchor="t" anchorCtr="0" horzOverflow="overflow">
                    <a:lnL w="12700">
                      <a:solidFill>
                        <a:srgbClr val="011993"/>
                      </a:solidFill>
                    </a:lnL>
                    <a:lnR w="12700">
                      <a:solidFill>
                        <a:srgbClr val="011993"/>
                      </a:solidFill>
                    </a:lnR>
                    <a:lnT w="12700">
                      <a:solidFill>
                        <a:srgbClr val="011993"/>
                      </a:solidFill>
                    </a:lnT>
                    <a:lnB w="12700">
                      <a:solidFill>
                        <a:srgbClr val="011993"/>
                      </a:solidFill>
                    </a:lnB>
                    <a:solidFill>
                      <a:srgbClr val="E7F2FF"/>
                    </a:solidFill>
                  </a:tcPr>
                </a:tc>
              </a:tr>
              <a:tr h="1257300">
                <a:tc>
                  <a:txBody>
                    <a:bodyPr/>
                    <a:lstStyle/>
                    <a:p>
                      <a:pPr algn="l" defTabSz="457200">
                        <a:defRPr sz="1800"/>
                      </a:pPr>
                      <a:r>
                        <a:rPr>
                          <a:latin typeface="Bodoni SvtyTwo ITC TT-Book"/>
                          <a:ea typeface="Bodoni SvtyTwo ITC TT-Book"/>
                          <a:cs typeface="Bodoni SvtyTwo ITC TT-Book"/>
                          <a:sym typeface="Bodoni SvtyTwo ITC TT-Book"/>
                        </a:rPr>
                        <a:t>The timeframes and budget set did not allow for any contingency.</a:t>
                      </a:r>
                    </a:p>
                  </a:txBody>
                  <a:tcPr marL="63500" marR="63500" marT="63500" marB="63500" anchor="t" anchorCtr="0" horzOverflow="overflow">
                    <a:lnL w="12700">
                      <a:solidFill>
                        <a:srgbClr val="011993"/>
                      </a:solidFill>
                    </a:lnL>
                    <a:lnR w="12700">
                      <a:solidFill>
                        <a:srgbClr val="011993"/>
                      </a:solidFill>
                    </a:lnR>
                    <a:lnT w="12700">
                      <a:solidFill>
                        <a:srgbClr val="011993"/>
                      </a:solidFill>
                    </a:lnT>
                    <a:lnB w="12700">
                      <a:solidFill>
                        <a:srgbClr val="011993"/>
                      </a:solidFill>
                    </a:lnB>
                    <a:solidFill>
                      <a:srgbClr val="E7F2FF"/>
                    </a:solidFill>
                  </a:tcPr>
                </a:tc>
                <a:tc>
                  <a:txBody>
                    <a:bodyPr/>
                    <a:lstStyle/>
                    <a:p>
                      <a:pPr algn="l" defTabSz="457200">
                        <a:defRPr sz="1800"/>
                      </a:pPr>
                      <a:r>
                        <a:rPr>
                          <a:latin typeface="Bodoni SvtyTwo ITC TT-Book"/>
                          <a:ea typeface="Bodoni SvtyTwo ITC TT-Book"/>
                          <a:cs typeface="Bodoni SvtyTwo ITC TT-Book"/>
                          <a:sym typeface="Bodoni SvtyTwo ITC TT-Book"/>
                        </a:rPr>
                        <a:t>We need to add a reasonable amount of contingency to allow for machine configuration and other potential issues, using prior machine installation timeframes as a guideline for setting project budgets.</a:t>
                      </a:r>
                    </a:p>
                  </a:txBody>
                  <a:tcPr marL="63500" marR="63500" marT="63500" marB="63500" anchor="t" anchorCtr="0" horzOverflow="overflow">
                    <a:lnL w="12700">
                      <a:solidFill>
                        <a:srgbClr val="011993"/>
                      </a:solidFill>
                    </a:lnL>
                    <a:lnR w="12700">
                      <a:solidFill>
                        <a:srgbClr val="011993"/>
                      </a:solidFill>
                    </a:lnR>
                    <a:lnT w="12700">
                      <a:solidFill>
                        <a:srgbClr val="011993"/>
                      </a:solidFill>
                    </a:lnT>
                    <a:lnB w="12700">
                      <a:solidFill>
                        <a:srgbClr val="011993"/>
                      </a:solidFill>
                    </a:lnB>
                    <a:solidFill>
                      <a:srgbClr val="E7F2FF"/>
                    </a:solidFill>
                  </a:tcPr>
                </a:tc>
              </a:tr>
            </a:tbl>
          </a:graphicData>
        </a:graphic>
      </p:graphicFrame>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5" name="4-What worked? What did not?"/>
          <p:cNvSpPr txBox="1"/>
          <p:nvPr>
            <p:ph type="title"/>
          </p:nvPr>
        </p:nvSpPr>
        <p:spPr>
          <a:prstGeom prst="rect">
            <a:avLst/>
          </a:prstGeom>
        </p:spPr>
        <p:txBody>
          <a:bodyPr/>
          <a:lstStyle/>
          <a:p>
            <a:pPr/>
            <a:r>
              <a:t>4-What worked? What did not?</a:t>
            </a:r>
          </a:p>
        </p:txBody>
      </p:sp>
      <p:sp>
        <p:nvSpPr>
          <p:cNvPr id="456" name="The answers to these questions are helpful hints and suggestions for future project managers and teams within the enterprise business.…"/>
          <p:cNvSpPr txBox="1"/>
          <p:nvPr>
            <p:ph type="body" sz="half" idx="1"/>
          </p:nvPr>
        </p:nvSpPr>
        <p:spPr>
          <a:prstGeom prst="rect">
            <a:avLst/>
          </a:prstGeom>
        </p:spPr>
        <p:txBody>
          <a:bodyPr/>
          <a:lstStyle/>
          <a:p>
            <a:pPr defTabSz="813816">
              <a:spcBef>
                <a:spcPts val="800"/>
              </a:spcBef>
              <a:defRPr sz="2492"/>
            </a:pPr>
            <a:r>
              <a:t>The answers to these questions are helpful hints and suggestions for future project managers and teams within the enterprise business. </a:t>
            </a:r>
          </a:p>
          <a:p>
            <a:pPr defTabSz="813816">
              <a:spcBef>
                <a:spcPts val="800"/>
              </a:spcBef>
              <a:defRPr sz="2492"/>
            </a:pPr>
            <a:r>
              <a:t>  the project manager will want to :</a:t>
            </a:r>
          </a:p>
          <a:p>
            <a:pPr defTabSz="813816">
              <a:spcBef>
                <a:spcPts val="800"/>
              </a:spcBef>
              <a:defRPr sz="2492"/>
            </a:pPr>
            <a:r>
              <a:t>1-T</a:t>
            </a:r>
            <a:r>
              <a:rPr>
                <a:latin typeface="Bodoni SvtyTwo OS ITC TT-Bold"/>
                <a:ea typeface="Bodoni SvtyTwo OS ITC TT-Bold"/>
                <a:cs typeface="Bodoni SvtyTwo OS ITC TT-Bold"/>
                <a:sym typeface="Bodoni SvtyTwo OS ITC TT-Bold"/>
              </a:rPr>
              <a:t>he experiences of past project teams</a:t>
            </a:r>
            <a:r>
              <a:t>  PASS  on to future teams.</a:t>
            </a:r>
          </a:p>
          <a:p>
            <a:pPr defTabSz="813816">
              <a:spcBef>
                <a:spcPts val="800"/>
              </a:spcBef>
              <a:defRPr sz="2492"/>
            </a:pPr>
            <a:r>
              <a:t>2—Identify Project Achievements</a:t>
            </a:r>
          </a:p>
          <a:p>
            <a:pPr defTabSz="813816">
              <a:spcBef>
                <a:spcPts val="800"/>
              </a:spcBef>
              <a:defRPr sz="2492"/>
            </a:pPr>
            <a:r>
              <a:t>3— Identify Project Failures</a:t>
            </a:r>
          </a:p>
        </p:txBody>
      </p:sp>
      <p:sp>
        <p:nvSpPr>
          <p:cNvPr id="45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59" name="-Identify Project Achievements"/>
          <p:cNvSpPr txBox="1"/>
          <p:nvPr>
            <p:ph type="body" sz="quarter" idx="4294967295"/>
          </p:nvPr>
        </p:nvSpPr>
        <p:spPr>
          <a:xfrm>
            <a:off x="1658070" y="775640"/>
            <a:ext cx="9144001" cy="1142568"/>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lstStyle>
            <a:lvl1pPr marL="0" indent="0" algn="ctr" defTabSz="832104">
              <a:spcBef>
                <a:spcPts val="0"/>
              </a:spcBef>
              <a:buSzTx/>
              <a:buFontTx/>
              <a:buNone/>
              <a:defRPr sz="5460">
                <a:solidFill>
                  <a:schemeClr val="accent4">
                    <a:lumOff val="12500"/>
                  </a:schemeClr>
                </a:solidFill>
                <a:latin typeface="Bodoni SvtyTwo ITC TT-Book"/>
                <a:ea typeface="Bodoni SvtyTwo ITC TT-Book"/>
                <a:cs typeface="Bodoni SvtyTwo ITC TT-Book"/>
                <a:sym typeface="Bodoni SvtyTwo ITC TT-Book"/>
              </a:defRPr>
            </a:lvl1pPr>
          </a:lstStyle>
          <a:p>
            <a:pPr/>
            <a:r>
              <a:t>-Identify Project Achievements</a:t>
            </a:r>
            <a:endParaRPr sz="1334">
              <a:solidFill>
                <a:srgbClr val="000000"/>
              </a:solidFill>
              <a:latin typeface="+mn-lt"/>
              <a:ea typeface="+mn-ea"/>
              <a:cs typeface="+mn-cs"/>
              <a:sym typeface="Helvetica"/>
            </a:endParaRPr>
          </a:p>
        </p:txBody>
      </p:sp>
      <p:pic>
        <p:nvPicPr>
          <p:cNvPr id="460" name="List the major achievements for this project and describe the positive effect that each achievement has had on the customer's business in the following table: List the major achievements for this project and describe the positive effect that each achieve" descr="List the major achievements for this project and describe the positive effect that each achievement has had on the customer's business in the following table: List the major achievements for this project and describe the positive effect that each achievement has had on the customer's business in the following table: "/>
          <p:cNvPicPr>
            <a:picLocks noChangeAspect="0"/>
          </p:cNvPicPr>
          <p:nvPr/>
        </p:nvPicPr>
        <p:blipFill>
          <a:blip r:embed="rId2">
            <a:extLst/>
          </a:blip>
          <a:stretch>
            <a:fillRect/>
          </a:stretch>
        </p:blipFill>
        <p:spPr>
          <a:xfrm>
            <a:off x="980927" y="2374541"/>
            <a:ext cx="8592998" cy="1471580"/>
          </a:xfrm>
          <a:prstGeom prst="rect">
            <a:avLst/>
          </a:prstGeom>
          <a:effectLst>
            <a:outerShdw sx="100000" sy="100000" kx="0" ky="0" algn="b" rotWithShape="0" blurRad="190500" dist="101600" dir="5400000">
              <a:schemeClr val="accent5">
                <a:alpha val="49461"/>
              </a:schemeClr>
            </a:outerShdw>
          </a:effectLst>
        </p:spPr>
      </p:pic>
      <p:graphicFrame>
        <p:nvGraphicFramePr>
          <p:cNvPr id="461" name="Table 1"/>
          <p:cNvGraphicFramePr/>
          <p:nvPr/>
        </p:nvGraphicFramePr>
        <p:xfrm>
          <a:off x="1143000" y="4258004"/>
          <a:ext cx="6350000" cy="1674317"/>
        </p:xfrm>
        <a:graphic xmlns:a="http://schemas.openxmlformats.org/drawingml/2006/main">
          <a:graphicData uri="http://schemas.openxmlformats.org/drawingml/2006/table">
            <a:tbl>
              <a:tblPr firstCol="0" firstRow="0" lastCol="0" lastRow="0" bandCol="0" bandRow="1" rtl="0">
                <a:tableStyleId>{EEE7283C-3CF3-47DC-8721-378D4A62B228}</a:tableStyleId>
              </a:tblPr>
              <a:tblGrid>
                <a:gridCol w="3947795"/>
                <a:gridCol w="5958205"/>
              </a:tblGrid>
              <a:tr h="279052">
                <a:tc>
                  <a:txBody>
                    <a:bodyPr/>
                    <a:lstStyle/>
                    <a:p>
                      <a:pPr algn="ctr" defTabSz="457200">
                        <a:defRPr sz="1800"/>
                      </a:pPr>
                      <a:r>
                        <a:rPr b="1" sz="1400">
                          <a:solidFill>
                            <a:srgbClr val="FFFFFF"/>
                          </a:solidFill>
                          <a:latin typeface="Verdana"/>
                          <a:ea typeface="Verdana"/>
                          <a:cs typeface="Verdana"/>
                          <a:sym typeface="Verdana"/>
                        </a:rPr>
                        <a:t>Achievement</a:t>
                      </a:r>
                    </a:p>
                  </a:txBody>
                  <a:tcPr marL="63500" marR="63500" marT="63500" marB="63500" anchor="ctr" anchorCtr="0" horzOverflow="overflow"/>
                </a:tc>
                <a:tc>
                  <a:txBody>
                    <a:bodyPr/>
                    <a:lstStyle/>
                    <a:p>
                      <a:pPr algn="ctr" defTabSz="457200">
                        <a:defRPr sz="1800"/>
                      </a:pPr>
                      <a:r>
                        <a:rPr b="1" sz="1400">
                          <a:solidFill>
                            <a:srgbClr val="FFFFFF"/>
                          </a:solidFill>
                          <a:latin typeface="Verdana"/>
                          <a:ea typeface="Verdana"/>
                          <a:cs typeface="Verdana"/>
                          <a:sym typeface="Verdana"/>
                        </a:rPr>
                        <a:t>Effect on Business</a:t>
                      </a:r>
                    </a:p>
                  </a:txBody>
                  <a:tcPr marL="63500" marR="63500" marT="63500" marB="63500" anchor="ctr" anchorCtr="0" horzOverflow="overflow"/>
                </a:tc>
              </a:tr>
              <a:tr h="279052">
                <a:tc>
                  <a:txBody>
                    <a:bodyPr/>
                    <a:lstStyle/>
                    <a:p>
                      <a:pPr algn="l" defTabSz="457200">
                        <a:defRPr sz="1800"/>
                      </a:pPr>
                      <a:r>
                        <a:rPr sz="1200">
                          <a:latin typeface="Verdana"/>
                          <a:ea typeface="Verdana"/>
                          <a:cs typeface="Verdana"/>
                          <a:sym typeface="Verdana"/>
                        </a:rPr>
                        <a:t>List and describe each of the key project achievements.</a:t>
                      </a:r>
                    </a:p>
                  </a:txBody>
                  <a:tcPr marL="63500" marR="63500" marT="63500" marB="63500" anchor="t" anchorCtr="0" horzOverflow="overflow">
                    <a:solidFill>
                      <a:srgbClr val="E7F2FF"/>
                    </a:solidFill>
                  </a:tcPr>
                </a:tc>
                <a:tc>
                  <a:txBody>
                    <a:bodyPr/>
                    <a:lstStyle/>
                    <a:p>
                      <a:pPr algn="l" defTabSz="457200">
                        <a:defRPr sz="1800"/>
                      </a:pPr>
                      <a:r>
                        <a:rPr sz="1200">
                          <a:latin typeface="Verdana"/>
                          <a:ea typeface="Verdana"/>
                          <a:cs typeface="Verdana"/>
                          <a:sym typeface="Verdana"/>
                        </a:rPr>
                        <a:t>Describe the positive effect that the achievement has had on the business.</a:t>
                      </a:r>
                    </a:p>
                  </a:txBody>
                  <a:tcPr marL="63500" marR="63500" marT="63500" marB="63500" anchor="t" anchorCtr="0" horzOverflow="overflow">
                    <a:solidFill>
                      <a:srgbClr val="E7F2FF"/>
                    </a:solidFill>
                  </a:tcPr>
                </a:tc>
              </a:tr>
              <a:tr h="279052">
                <a:tc>
                  <a:txBody>
                    <a:bodyPr/>
                    <a:lstStyle/>
                    <a:p>
                      <a:pPr algn="l" defTabSz="457200">
                        <a:defRPr sz="1800"/>
                      </a:pPr>
                      <a:r>
                        <a:rPr sz="1200">
                          <a:latin typeface="Verdana"/>
                          <a:ea typeface="Verdana"/>
                          <a:cs typeface="Verdana"/>
                          <a:sym typeface="Verdana"/>
                        </a:rPr>
                        <a:t>Implementation of a new manufacturing machine has increased the throughput of product and reduced operating costs.</a:t>
                      </a:r>
                    </a:p>
                  </a:txBody>
                  <a:tcPr marL="63500" marR="63500" marT="63500" marB="63500" anchor="t" anchorCtr="0" horzOverflow="overflow">
                    <a:solidFill>
                      <a:srgbClr val="E7F2FF"/>
                    </a:solidFill>
                  </a:tcPr>
                </a:tc>
                <a:tc>
                  <a:txBody>
                    <a:bodyPr/>
                    <a:lstStyle/>
                    <a:p>
                      <a:pPr algn="l" defTabSz="457200">
                        <a:defRPr sz="1800"/>
                      </a:pPr>
                      <a:r>
                        <a:rPr sz="1200">
                          <a:latin typeface="Verdana"/>
                          <a:ea typeface="Verdana"/>
                          <a:cs typeface="Verdana"/>
                          <a:sym typeface="Verdana"/>
                        </a:rPr>
                        <a:t>Customers now receive product faster and cheaper than ever before. This has led to a new competitive advantage, a 20% increase in revenue and a 25% increase in company profit.</a:t>
                      </a:r>
                    </a:p>
                  </a:txBody>
                  <a:tcPr marL="63500" marR="63500" marT="63500" marB="63500" anchor="t" anchorCtr="0" horzOverflow="overflow">
                    <a:solidFill>
                      <a:srgbClr val="E7F2FF"/>
                    </a:solidFill>
                  </a:tcPr>
                </a:tc>
              </a:tr>
            </a:tbl>
          </a:graphicData>
        </a:graphic>
      </p:graphicFrame>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3" name="-How to Identify Project Failures"/>
          <p:cNvSpPr txBox="1"/>
          <p:nvPr>
            <p:ph type="body" sz="quarter" idx="4294967295"/>
          </p:nvPr>
        </p:nvSpPr>
        <p:spPr>
          <a:xfrm>
            <a:off x="2077088" y="1257422"/>
            <a:ext cx="9144001" cy="1655763"/>
          </a:xfrm>
          <a:prstGeom prst="rect">
            <a:avLst/>
          </a:prstGeom>
          <a:gradFill>
            <a:gsLst>
              <a:gs pos="0">
                <a:srgbClr val="2F61BA"/>
              </a:gs>
              <a:gs pos="50000">
                <a:srgbClr val="3E70CA"/>
              </a:gs>
              <a:gs pos="100000">
                <a:srgbClr val="5F82CB"/>
              </a:gs>
            </a:gsLst>
            <a:path>
              <a:fillToRect l="49886" t="100216" r="50113" b="-216"/>
            </a:path>
          </a:gradFill>
          <a:ln w="9525">
            <a:round/>
          </a:ln>
          <a:effectLst>
            <a:reflection blurRad="0" stA="50000" stPos="0" endA="0" endPos="40000" dist="0" dir="5400000" fadeDir="5400000" sx="100000" sy="-100000" kx="0" ky="0" algn="bl" rotWithShape="0"/>
          </a:effectLst>
        </p:spPr>
        <p:txBody>
          <a:bodyPr/>
          <a:lstStyle>
            <a:lvl1pPr marL="0" indent="0" algn="ctr" defTabSz="868680">
              <a:spcBef>
                <a:spcPts val="0"/>
              </a:spcBef>
              <a:buSzTx/>
              <a:buFontTx/>
              <a:buNone/>
              <a:defRPr sz="5700">
                <a:solidFill>
                  <a:schemeClr val="accent4">
                    <a:lumOff val="12500"/>
                  </a:schemeClr>
                </a:solidFill>
                <a:latin typeface="Bodoni SvtyTwo ITC TT-Book"/>
                <a:ea typeface="Bodoni SvtyTwo ITC TT-Book"/>
                <a:cs typeface="Bodoni SvtyTwo ITC TT-Book"/>
                <a:sym typeface="Bodoni SvtyTwo ITC TT-Book"/>
              </a:defRPr>
            </a:lvl1pPr>
          </a:lstStyle>
          <a:p>
            <a:pPr/>
            <a:r>
              <a:t>-How to Identify Project Failures</a:t>
            </a:r>
          </a:p>
        </p:txBody>
      </p:sp>
      <p:sp>
        <p:nvSpPr>
          <p:cNvPr id="464" name="Slide Number"/>
          <p:cNvSpPr txBox="1"/>
          <p:nvPr>
            <p:ph type="sldNum" sz="quarter" idx="4294967295"/>
          </p:nvPr>
        </p:nvSpPr>
        <p:spPr>
          <a:xfrm>
            <a:off x="11706579" y="6775470"/>
            <a:ext cx="258624" cy="248306"/>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graphicFrame>
        <p:nvGraphicFramePr>
          <p:cNvPr id="465" name="Table 1"/>
          <p:cNvGraphicFramePr/>
          <p:nvPr/>
        </p:nvGraphicFramePr>
        <p:xfrm>
          <a:off x="2165011" y="4881597"/>
          <a:ext cx="6350001" cy="1674317"/>
        </p:xfrm>
        <a:graphic xmlns:a="http://schemas.openxmlformats.org/drawingml/2006/main">
          <a:graphicData uri="http://schemas.openxmlformats.org/drawingml/2006/table">
            <a:tbl>
              <a:tblPr firstCol="0" firstRow="0" lastCol="0" lastRow="0" bandCol="0" bandRow="1" rtl="0">
                <a:tableStyleId>{EEE7283C-3CF3-47DC-8721-378D4A62B228}</a:tableStyleId>
              </a:tblPr>
              <a:tblGrid>
                <a:gridCol w="2854960"/>
                <a:gridCol w="7051040"/>
              </a:tblGrid>
              <a:tr h="279052">
                <a:tc>
                  <a:txBody>
                    <a:bodyPr/>
                    <a:lstStyle/>
                    <a:p>
                      <a:pPr algn="ctr" defTabSz="457200">
                        <a:defRPr sz="1800"/>
                      </a:pPr>
                      <a:r>
                        <a:rPr b="1" sz="1400">
                          <a:solidFill>
                            <a:srgbClr val="FFFFFF"/>
                          </a:solidFill>
                          <a:latin typeface="Verdana"/>
                          <a:ea typeface="Verdana"/>
                          <a:cs typeface="Verdana"/>
                          <a:sym typeface="Verdana"/>
                        </a:rPr>
                        <a:t>Failure</a:t>
                      </a:r>
                    </a:p>
                  </a:txBody>
                  <a:tcPr marL="63500" marR="63500" marT="63500" marB="63500" anchor="ctr" anchorCtr="0" horzOverflow="overflow"/>
                </a:tc>
                <a:tc>
                  <a:txBody>
                    <a:bodyPr/>
                    <a:lstStyle/>
                    <a:p>
                      <a:pPr algn="ctr" defTabSz="457200">
                        <a:defRPr sz="1800"/>
                      </a:pPr>
                      <a:r>
                        <a:rPr b="1" sz="1400">
                          <a:solidFill>
                            <a:srgbClr val="FFFFFF"/>
                          </a:solidFill>
                          <a:latin typeface="Verdana"/>
                          <a:ea typeface="Verdana"/>
                          <a:cs typeface="Verdana"/>
                          <a:sym typeface="Verdana"/>
                        </a:rPr>
                        <a:t>Effect on Business</a:t>
                      </a:r>
                    </a:p>
                  </a:txBody>
                  <a:tcPr marL="63500" marR="63500" marT="63500" marB="63500" anchor="ctr" anchorCtr="0" horzOverflow="overflow"/>
                </a:tc>
              </a:tr>
              <a:tr h="279052">
                <a:tc>
                  <a:txBody>
                    <a:bodyPr/>
                    <a:lstStyle/>
                    <a:p>
                      <a:pPr algn="l" defTabSz="457200">
                        <a:defRPr sz="1800"/>
                      </a:pPr>
                      <a:r>
                        <a:rPr sz="1200">
                          <a:latin typeface="Verdana"/>
                          <a:ea typeface="Verdana"/>
                          <a:cs typeface="Verdana"/>
                          <a:sym typeface="Verdana"/>
                        </a:rPr>
                        <a:t>List and describe each of the key project failures.</a:t>
                      </a:r>
                    </a:p>
                  </a:txBody>
                  <a:tcPr marL="63500" marR="63500" marT="63500" marB="63500" anchor="t" anchorCtr="0" horzOverflow="overflow">
                    <a:solidFill>
                      <a:srgbClr val="E7F2FF"/>
                    </a:solidFill>
                  </a:tcPr>
                </a:tc>
                <a:tc>
                  <a:txBody>
                    <a:bodyPr/>
                    <a:lstStyle/>
                    <a:p>
                      <a:pPr algn="l" defTabSz="457200">
                        <a:defRPr sz="1800"/>
                      </a:pPr>
                      <a:r>
                        <a:rPr sz="1200">
                          <a:latin typeface="Verdana"/>
                          <a:ea typeface="Verdana"/>
                          <a:cs typeface="Verdana"/>
                          <a:sym typeface="Verdana"/>
                        </a:rPr>
                        <a:t>Describe the negative effects that each failure has had on the business.</a:t>
                      </a:r>
                    </a:p>
                  </a:txBody>
                  <a:tcPr marL="63500" marR="63500" marT="63500" marB="63500" anchor="t" anchorCtr="0" horzOverflow="overflow">
                    <a:solidFill>
                      <a:srgbClr val="E7F2FF"/>
                    </a:solidFill>
                  </a:tcPr>
                </a:tc>
              </a:tr>
              <a:tr h="279052">
                <a:tc>
                  <a:txBody>
                    <a:bodyPr/>
                    <a:lstStyle/>
                    <a:p>
                      <a:pPr algn="l" defTabSz="457200">
                        <a:defRPr sz="1800"/>
                      </a:pPr>
                      <a:r>
                        <a:rPr sz="1200">
                          <a:latin typeface="Verdana"/>
                          <a:ea typeface="Verdana"/>
                          <a:cs typeface="Verdana"/>
                          <a:sym typeface="Verdana"/>
                        </a:rPr>
                        <a:t>The project exceeded the budgeted expenditure by 33%.</a:t>
                      </a:r>
                    </a:p>
                  </a:txBody>
                  <a:tcPr marL="63500" marR="63500" marT="63500" marB="63500" anchor="t" anchorCtr="0" horzOverflow="overflow">
                    <a:solidFill>
                      <a:srgbClr val="E7F2FF"/>
                    </a:solidFill>
                  </a:tcPr>
                </a:tc>
                <a:tc>
                  <a:txBody>
                    <a:bodyPr/>
                    <a:lstStyle/>
                    <a:p>
                      <a:pPr algn="l" defTabSz="457200">
                        <a:defRPr>
                          <a:latin typeface="Verdana"/>
                          <a:ea typeface="Verdana"/>
                          <a:cs typeface="Verdana"/>
                          <a:sym typeface="Verdana"/>
                        </a:defRPr>
                      </a:pPr>
                      <a:r>
                        <a:t>The additional </a:t>
                      </a:r>
                      <a:r>
                        <a:rPr b="1"/>
                        <a:t>$400,500</a:t>
                      </a:r>
                      <a:r>
                        <a:t> required to complete the project was outside the original budget and needed to be financed at a high rate of interest.</a:t>
                      </a:r>
                    </a:p>
                  </a:txBody>
                  <a:tcPr marL="63500" marR="63500" marT="63500" marB="63500" anchor="t" anchorCtr="0" horzOverflow="overflow">
                    <a:solidFill>
                      <a:srgbClr val="E7F2FF"/>
                    </a:solidFill>
                  </a:tcPr>
                </a:tc>
              </a:tr>
            </a:tbl>
          </a:graphicData>
        </a:graphic>
      </p:graphicFrame>
      <p:pic>
        <p:nvPicPr>
          <p:cNvPr id="466" name="List any project failures experienced and describe the effects they have had on the customer's business in the following table: List any project failures experienced and describe the effects they have had on the customer's business in the following table" descr="List any project failures experienced and describe the effects they have had on the customer's business in the following table: List any project failures experienced and describe the effects they have had on the customer's business in the following table: "/>
          <p:cNvPicPr>
            <a:picLocks noChangeAspect="0"/>
          </p:cNvPicPr>
          <p:nvPr/>
        </p:nvPicPr>
        <p:blipFill>
          <a:blip r:embed="rId2">
            <a:extLst/>
          </a:blip>
          <a:stretch>
            <a:fillRect/>
          </a:stretch>
        </p:blipFill>
        <p:spPr>
          <a:xfrm>
            <a:off x="2208306" y="2948898"/>
            <a:ext cx="8592998" cy="1551836"/>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8" name="5-Was business value realized?"/>
          <p:cNvSpPr txBox="1"/>
          <p:nvPr>
            <p:ph type="title"/>
          </p:nvPr>
        </p:nvSpPr>
        <p:spPr>
          <a:prstGeom prst="rect">
            <a:avLst/>
          </a:prstGeom>
        </p:spPr>
        <p:txBody>
          <a:bodyPr/>
          <a:lstStyle/>
          <a:p>
            <a:pPr/>
            <a:r>
              <a:t>5-Was business value realized? </a:t>
            </a:r>
          </a:p>
        </p:txBody>
      </p:sp>
      <p:sp>
        <p:nvSpPr>
          <p:cNvPr id="469" name="(Check success criteria)The success criteria were the basis on BPP and  the business case for the selective project was built and were the primary reason why the project was approved.…"/>
          <p:cNvSpPr txBox="1"/>
          <p:nvPr>
            <p:ph type="body" sz="half" idx="1"/>
          </p:nvPr>
        </p:nvSpPr>
        <p:spPr>
          <a:prstGeom prst="rect">
            <a:avLst/>
          </a:prstGeom>
        </p:spPr>
        <p:txBody>
          <a:bodyPr/>
          <a:lstStyle/>
          <a:p>
            <a:pPr defTabSz="676655">
              <a:spcBef>
                <a:spcPts val="700"/>
              </a:spcBef>
              <a:defRPr sz="2072"/>
            </a:pPr>
            <a:r>
              <a:t>(Check success criteria)The success criteria were the basis on BPP and  the business case for the selective project was built and were the primary reason why the project was approved. </a:t>
            </a:r>
          </a:p>
          <a:p>
            <a:pPr defTabSz="676655">
              <a:spcBef>
                <a:spcPts val="700"/>
              </a:spcBef>
              <a:defRPr sz="2072"/>
            </a:pPr>
            <a:r>
              <a:t>2- the potential benefits from opening the BPP </a:t>
            </a:r>
          </a:p>
          <a:p>
            <a:pPr defTabSz="676655">
              <a:spcBef>
                <a:spcPts val="700"/>
              </a:spcBef>
              <a:defRPr sz="2072"/>
            </a:pPr>
            <a:r>
              <a:t>Did the project realize that promised value? When the success criteria measure improvement in profit or market share or other bottom-line specifications , the project manager may not be able to answer this question until some time after the project is closed. </a:t>
            </a:r>
          </a:p>
        </p:txBody>
      </p:sp>
      <p:sp>
        <p:nvSpPr>
          <p:cNvPr id="47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3" name="H aving the critical Supporting Documentation"/>
          <p:cNvSpPr txBox="1"/>
          <p:nvPr>
            <p:ph type="body" sz="quarter" idx="1"/>
          </p:nvPr>
        </p:nvSpPr>
        <p:spPr>
          <a:xfrm>
            <a:off x="2743200" y="871634"/>
            <a:ext cx="9144000" cy="1002595"/>
          </a:xfrm>
          <a:prstGeom prst="rect">
            <a:avLst/>
          </a:prstGeom>
          <a:gradFill>
            <a:gsLst>
              <a:gs pos="0">
                <a:srgbClr val="2F61BA"/>
              </a:gs>
              <a:gs pos="50000">
                <a:srgbClr val="3E70CA"/>
              </a:gs>
              <a:gs pos="100000">
                <a:srgbClr val="5F82CB"/>
              </a:gs>
            </a:gsLst>
            <a:path>
              <a:fillToRect l="49886" t="100216" r="50113" b="-216"/>
            </a:path>
          </a:gradFill>
          <a:effectLst>
            <a:reflection blurRad="0" stA="50000" stPos="0" endA="0" endPos="40000" dist="0" dir="5400000" fadeDir="5400000" sx="100000" sy="-100000" kx="0" ky="0" algn="bl" rotWithShape="0"/>
          </a:effectLst>
        </p:spPr>
        <p:txBody>
          <a:bodyPr/>
          <a:lstStyle>
            <a:lvl1pPr algn="ctr" defTabSz="603504">
              <a:spcBef>
                <a:spcPts val="0"/>
              </a:spcBef>
              <a:buFontTx/>
              <a:defRPr sz="3960">
                <a:solidFill>
                  <a:schemeClr val="accent4">
                    <a:lumOff val="12500"/>
                  </a:schemeClr>
                </a:solidFill>
                <a:latin typeface="Bodoni SvtyTwo ITC TT-Book"/>
                <a:ea typeface="Bodoni SvtyTwo ITC TT-Book"/>
                <a:cs typeface="Bodoni SvtyTwo ITC TT-Book"/>
                <a:sym typeface="Bodoni SvtyTwo ITC TT-Book"/>
              </a:defRPr>
            </a:lvl1pPr>
          </a:lstStyle>
          <a:p>
            <a:pPr/>
            <a:r>
              <a:t>H aving the critical Supporting Documentation </a:t>
            </a:r>
          </a:p>
        </p:txBody>
      </p:sp>
      <p:sp>
        <p:nvSpPr>
          <p:cNvPr id="474" name="The following documents are attached to this Post Implementation Review:"/>
          <p:cNvSpPr txBox="1"/>
          <p:nvPr>
            <p:ph type="title"/>
          </p:nvPr>
        </p:nvSpPr>
        <p:spPr>
          <a:xfrm>
            <a:off x="2905018" y="2073390"/>
            <a:ext cx="8465998" cy="807714"/>
          </a:xfrm>
          <a:prstGeom prst="rect">
            <a:avLst/>
          </a:prstGeom>
        </p:spPr>
        <p:txBody>
          <a:bodyPr/>
          <a:lstStyle>
            <a:lvl1pPr defTabSz="484631">
              <a:defRPr sz="2332"/>
            </a:lvl1pPr>
          </a:lstStyle>
          <a:p>
            <a:pPr/>
            <a:r>
              <a:t>The following documents are attached to this Post Implementation Review:</a:t>
            </a:r>
          </a:p>
        </p:txBody>
      </p:sp>
      <p:pic>
        <p:nvPicPr>
          <p:cNvPr id="475" name="1-BPP analysis and its suggested approved options… 1-BPP analysis and its suggested approved options 2- the selected PFS based on the Business Case and feasibility study 3- the Product fit quality plan (PFQP)4-Detailed Project Plan and Financial Plan dep" descr="1-BPP analysis and its suggested approved options… 1-BPP analysis and its suggested approved options 2- the selected PFS based on the Business Case and feasibility study 3- the Product fit quality plan (PFQP)4-Detailed Project Plan and Financial Plan depicting performance against schedule and budget5-Project Charter, Quality Plan and Project Closure Report6-Company Reports for at least the first six weeks of operation of the new PFS  vs. the same period last year as without PFS an example (this is mentioned at BPP )"/>
          <p:cNvPicPr>
            <a:picLocks noChangeAspect="0"/>
          </p:cNvPicPr>
          <p:nvPr/>
        </p:nvPicPr>
        <p:blipFill>
          <a:blip r:embed="rId2">
            <a:extLst/>
          </a:blip>
          <a:stretch>
            <a:fillRect/>
          </a:stretch>
        </p:blipFill>
        <p:spPr>
          <a:xfrm>
            <a:off x="2705589" y="3023065"/>
            <a:ext cx="8592998" cy="3300533"/>
          </a:xfrm>
          <a:prstGeom prst="rect">
            <a:avLst/>
          </a:prstGeom>
          <a:effectLst>
            <a:outerShdw sx="100000" sy="100000" kx="0" ky="0" algn="b" rotWithShape="0" blurRad="190500" dist="101600" dir="5400000">
              <a:schemeClr val="accent5">
                <a:alpha val="49461"/>
              </a:schemeClr>
            </a:outerShdw>
          </a:effectLst>
        </p:spPr>
      </p:pic>
      <p:sp>
        <p:nvSpPr>
          <p:cNvPr id="476" name="Text"/>
          <p:cNvSpPr txBox="1"/>
          <p:nvPr/>
        </p:nvSpPr>
        <p:spPr>
          <a:xfrm>
            <a:off x="12710670" y="7475754"/>
            <a:ext cx="451729" cy="434862"/>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defRPr b="1" sz="2700">
                <a:solidFill>
                  <a:srgbClr val="941100"/>
                </a:solidFill>
              </a:defRPr>
            </a:lvl1pPr>
          </a:lstStyle>
          <a:p>
            <a:pPr/>
            <a:fld id="{86CB4B4D-7CA3-9044-876B-883B54F8677D}" type="slidenum"/>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8" name="6-Was the customer satisfied with the project results?"/>
          <p:cNvSpPr txBox="1"/>
          <p:nvPr>
            <p:ph type="title"/>
          </p:nvPr>
        </p:nvSpPr>
        <p:spPr>
          <a:prstGeom prst="rect">
            <a:avLst/>
          </a:prstGeom>
        </p:spPr>
        <p:txBody>
          <a:bodyPr/>
          <a:lstStyle>
            <a:lvl1pPr defTabSz="603504">
              <a:defRPr sz="2904"/>
            </a:lvl1pPr>
          </a:lstStyle>
          <a:p>
            <a:pPr/>
            <a:r>
              <a:t>6-Was the customer satisfied with the project results?</a:t>
            </a:r>
          </a:p>
        </p:txBody>
      </p:sp>
      <p:sp>
        <p:nvSpPr>
          <p:cNvPr id="479" name="It is possible that the answers to the first two questions are yes, while the answer to this question is no. How can that happen? Simple; the Conditions of Satisfaction changed, but no one was aware that they had.…"/>
          <p:cNvSpPr txBox="1"/>
          <p:nvPr>
            <p:ph type="body" sz="half" idx="1"/>
          </p:nvPr>
        </p:nvSpPr>
        <p:spPr>
          <a:prstGeom prst="rect">
            <a:avLst/>
          </a:prstGeom>
        </p:spPr>
        <p:txBody>
          <a:bodyPr/>
          <a:lstStyle/>
          <a:p>
            <a:pPr defTabSz="813816">
              <a:spcBef>
                <a:spcPts val="800"/>
              </a:spcBef>
              <a:defRPr sz="2492"/>
            </a:pPr>
            <a:r>
              <a:t>It is possible that the answers to the first two questions are </a:t>
            </a:r>
            <a:r>
              <a:rPr>
                <a:latin typeface="Bodoni SvtyTwo OS ITC TT-Bold"/>
                <a:ea typeface="Bodoni SvtyTwo OS ITC TT-Bold"/>
                <a:cs typeface="Bodoni SvtyTwo OS ITC TT-Bold"/>
                <a:sym typeface="Bodoni SvtyTwo OS ITC TT-Bold"/>
              </a:rPr>
              <a:t>yes</a:t>
            </a:r>
            <a:r>
              <a:t>, while the answer to this question is </a:t>
            </a:r>
            <a:r>
              <a:rPr>
                <a:latin typeface="Bodoni SvtyTwo OS ITC TT-Bold"/>
                <a:ea typeface="Bodoni SvtyTwo OS ITC TT-Bold"/>
                <a:cs typeface="Bodoni SvtyTwo OS ITC TT-Bold"/>
                <a:sym typeface="Bodoni SvtyTwo OS ITC TT-Bold"/>
              </a:rPr>
              <a:t>no</a:t>
            </a:r>
            <a:r>
              <a:t>. How can that happen? Simple; the Conditions of Satisfaction changed, but no one was aware that they had. </a:t>
            </a:r>
          </a:p>
          <a:p>
            <a:pPr defTabSz="813816">
              <a:spcBef>
                <a:spcPts val="800"/>
              </a:spcBef>
              <a:defRPr sz="2492"/>
            </a:pPr>
            <a:r>
              <a:t>The project sponsor did not check with the customer after implementation  on the business environment  to see if the needs had changed; the customer did not inform the project manager that such changes had occurred. </a:t>
            </a:r>
          </a:p>
        </p:txBody>
      </p:sp>
      <p:sp>
        <p:nvSpPr>
          <p:cNvPr id="4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82" name="Output"/>
          <p:cNvSpPr txBox="1"/>
          <p:nvPr>
            <p:ph type="title"/>
          </p:nvPr>
        </p:nvSpPr>
        <p:spPr>
          <a:prstGeom prst="rect">
            <a:avLst/>
          </a:prstGeom>
        </p:spPr>
        <p:txBody>
          <a:bodyPr/>
          <a:lstStyle/>
          <a:p>
            <a:pPr/>
            <a:r>
              <a:t>Output </a:t>
            </a:r>
          </a:p>
        </p:txBody>
      </p:sp>
      <p:sp>
        <p:nvSpPr>
          <p:cNvPr id="483" name="1: Closing the BPP…"/>
          <p:cNvSpPr txBox="1"/>
          <p:nvPr>
            <p:ph type="body" sz="quarter" idx="1"/>
          </p:nvPr>
        </p:nvSpPr>
        <p:spPr>
          <a:xfrm>
            <a:off x="92955" y="3446588"/>
            <a:ext cx="4861168" cy="2204770"/>
          </a:xfrm>
          <a:prstGeom prst="rect">
            <a:avLst/>
          </a:prstGeom>
        </p:spPr>
        <p:txBody>
          <a:bodyPr/>
          <a:lstStyle/>
          <a:p>
            <a:pPr defTabSz="786384">
              <a:spcBef>
                <a:spcPts val="800"/>
              </a:spcBef>
              <a:defRPr sz="2408"/>
            </a:pPr>
            <a:r>
              <a:t>1: Closing the BPP</a:t>
            </a:r>
          </a:p>
          <a:p>
            <a:pPr defTabSz="786384">
              <a:spcBef>
                <a:spcPts val="800"/>
              </a:spcBef>
              <a:defRPr sz="2408"/>
            </a:pPr>
            <a:r>
              <a:t>2: confirming the BVA and sustaining business success</a:t>
            </a:r>
          </a:p>
          <a:p>
            <a:pPr defTabSz="786384">
              <a:spcBef>
                <a:spcPts val="800"/>
              </a:spcBef>
              <a:defRPr sz="2408"/>
            </a:pPr>
            <a:r>
              <a:t>3. Fully satisfying the customer </a:t>
            </a:r>
          </a:p>
        </p:txBody>
      </p:sp>
      <p:sp>
        <p:nvSpPr>
          <p:cNvPr id="48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485" name="On the business level : On the business level :  " descr="On the business level : On the business level :  "/>
          <p:cNvPicPr>
            <a:picLocks noChangeAspect="0"/>
          </p:cNvPicPr>
          <p:nvPr/>
        </p:nvPicPr>
        <p:blipFill>
          <a:blip r:embed="rId2">
            <a:extLst/>
          </a:blip>
          <a:stretch>
            <a:fillRect/>
          </a:stretch>
        </p:blipFill>
        <p:spPr>
          <a:xfrm>
            <a:off x="203074" y="2317244"/>
            <a:ext cx="3903369" cy="934714"/>
          </a:xfrm>
          <a:prstGeom prst="rect">
            <a:avLst/>
          </a:prstGeom>
          <a:effectLst>
            <a:outerShdw sx="100000" sy="100000" kx="0" ky="0" algn="b" rotWithShape="0" blurRad="190500" dist="101600" dir="5400000">
              <a:srgbClr val="941751"/>
            </a:outerShdw>
          </a:effectLst>
        </p:spPr>
      </p:pic>
      <p:pic>
        <p:nvPicPr>
          <p:cNvPr id="486" name="On the project management  level : On the project management  level :  " descr="On the project management  level : On the project management  level :  "/>
          <p:cNvPicPr>
            <a:picLocks noChangeAspect="0"/>
          </p:cNvPicPr>
          <p:nvPr/>
        </p:nvPicPr>
        <p:blipFill>
          <a:blip r:embed="rId3">
            <a:extLst/>
          </a:blip>
          <a:stretch>
            <a:fillRect/>
          </a:stretch>
        </p:blipFill>
        <p:spPr>
          <a:xfrm>
            <a:off x="6907021" y="2444244"/>
            <a:ext cx="3903369" cy="934714"/>
          </a:xfrm>
          <a:prstGeom prst="rect">
            <a:avLst/>
          </a:prstGeom>
          <a:effectLst>
            <a:outerShdw sx="100000" sy="100000" kx="0" ky="0" algn="b" rotWithShape="0" blurRad="190500" dist="101600" dir="5400000">
              <a:srgbClr val="941751"/>
            </a:outerShdw>
          </a:effectLst>
        </p:spPr>
      </p:pic>
      <p:pic>
        <p:nvPicPr>
          <p:cNvPr id="487" name="1:  real-time learned lessons… 1:  real-time learned lessons 2: building a projectization culture 3: developing a “recognition system”4-the impact of the project success on the PVA " descr="1:  real-time learned lessons… 1:  real-time learned lessons 2: building a projectization culture 3: developing a “recognition system”4-the impact of the project success on the PVA "/>
          <p:cNvPicPr>
            <a:picLocks noChangeAspect="0"/>
          </p:cNvPicPr>
          <p:nvPr/>
        </p:nvPicPr>
        <p:blipFill>
          <a:blip r:embed="rId4">
            <a:extLst/>
          </a:blip>
          <a:stretch>
            <a:fillRect/>
          </a:stretch>
        </p:blipFill>
        <p:spPr>
          <a:xfrm>
            <a:off x="6180313" y="3383088"/>
            <a:ext cx="4988168" cy="2331770"/>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9" name="Picture Placeholder 3" descr="Picture Placeholder 3"/>
          <p:cNvPicPr>
            <a:picLocks noChangeAspect="1"/>
          </p:cNvPicPr>
          <p:nvPr>
            <p:ph type="pic" idx="21"/>
          </p:nvPr>
        </p:nvPicPr>
        <p:blipFill>
          <a:blip r:embed="rId2">
            <a:extLst/>
          </a:blip>
          <a:srcRect l="0" t="0" r="1" b="0"/>
          <a:stretch>
            <a:fillRect/>
          </a:stretch>
        </p:blipFill>
        <p:spPr>
          <a:xfrm>
            <a:off x="3452648" y="-3"/>
            <a:ext cx="8739189"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21600" y="0"/>
                </a:lnTo>
                <a:lnTo>
                  <a:pt x="0" y="0"/>
                </a:lnTo>
                <a:close/>
              </a:path>
            </a:pathLst>
          </a:custGeom>
        </p:spPr>
      </p:pic>
      <p:sp>
        <p:nvSpPr>
          <p:cNvPr id="490" name="Slide Number"/>
          <p:cNvSpPr txBox="1"/>
          <p:nvPr>
            <p:ph type="sldNum" sz="quarter" idx="4294967295"/>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