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Layouts/slideLayout7.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ppt/tags/tag1.xml" ContentType="application/vnd.openxmlformats-officedocument.presentationml.tag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417" r:id="rId5"/>
    <p:sldId id="420" r:id="rId6"/>
    <p:sldId id="410" r:id="rId7"/>
    <p:sldId id="405" r:id="rId8"/>
    <p:sldId id="412" r:id="rId9"/>
    <p:sldId id="443" r:id="rId10"/>
    <p:sldId id="404" r:id="rId11"/>
    <p:sldId id="406" r:id="rId12"/>
    <p:sldId id="422" r:id="rId13"/>
    <p:sldId id="407" r:id="rId14"/>
    <p:sldId id="408" r:id="rId15"/>
    <p:sldId id="409" r:id="rId16"/>
    <p:sldId id="411" r:id="rId17"/>
    <p:sldId id="413" r:id="rId18"/>
    <p:sldId id="423" r:id="rId19"/>
    <p:sldId id="414" r:id="rId20"/>
    <p:sldId id="415" r:id="rId21"/>
    <p:sldId id="424" r:id="rId22"/>
    <p:sldId id="425" r:id="rId23"/>
    <p:sldId id="426" r:id="rId24"/>
    <p:sldId id="428" r:id="rId25"/>
    <p:sldId id="427" r:id="rId26"/>
    <p:sldId id="429" r:id="rId27"/>
    <p:sldId id="430" r:id="rId28"/>
    <p:sldId id="431" r:id="rId29"/>
    <p:sldId id="432" r:id="rId30"/>
    <p:sldId id="433" r:id="rId31"/>
    <p:sldId id="434" r:id="rId32"/>
    <p:sldId id="435" r:id="rId33"/>
    <p:sldId id="436" r:id="rId34"/>
    <p:sldId id="445" r:id="rId35"/>
    <p:sldId id="437" r:id="rId36"/>
    <p:sldId id="438" r:id="rId37"/>
    <p:sldId id="439" r:id="rId38"/>
    <p:sldId id="440" r:id="rId39"/>
    <p:sldId id="441" r:id="rId40"/>
    <p:sldId id="446" r:id="rId41"/>
    <p:sldId id="447" r:id="rId42"/>
    <p:sldId id="326"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859" autoAdjust="0"/>
    <p:restoredTop sz="94660"/>
  </p:normalViewPr>
  <p:slideViewPr>
    <p:cSldViewPr snapToGrid="0">
      <p:cViewPr varScale="1">
        <p:scale>
          <a:sx n="108" d="100"/>
          <a:sy n="108" d="100"/>
        </p:scale>
        <p:origin x="696"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jpe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6.jpeg"/><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4.jpe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7.emf"/><Relationship Id="rId7" Type="http://schemas.openxmlformats.org/officeDocument/2006/relationships/image" Target="../media/image12.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2.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7.emf"/><Relationship Id="rId7" Type="http://schemas.openxmlformats.org/officeDocument/2006/relationships/image" Target="../media/image1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6.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7.emf"/><Relationship Id="rId7" Type="http://schemas.openxmlformats.org/officeDocument/2006/relationships/image" Target="../media/image16.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8.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9.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7.emf"/><Relationship Id="rId7" Type="http://schemas.openxmlformats.org/officeDocument/2006/relationships/image" Target="../media/image19.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4.jpeg"/></Relationships>
</file>

<file path=ppt/slides/_rels/slide1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21.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21.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7.emf"/><Relationship Id="rId7" Type="http://schemas.openxmlformats.org/officeDocument/2006/relationships/image" Target="../media/image21.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4.jpeg"/></Relationships>
</file>

<file path=ppt/slides/_rels/slide1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8.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8.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7.emf"/><Relationship Id="rId7" Type="http://schemas.openxmlformats.org/officeDocument/2006/relationships/image" Target="../media/image2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4.jpeg"/></Relationships>
</file>

<file path=ppt/slides/_rels/slide1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2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25.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5.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5.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5.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7.emf"/><Relationship Id="rId7" Type="http://schemas.openxmlformats.org/officeDocument/2006/relationships/image" Target="../media/image25.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5.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5.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5.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5.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5.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5.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25.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5.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5.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5.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5.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5.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5.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5.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5.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5.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5.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2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112889" y="422122"/>
            <a:ext cx="6508289" cy="2129489"/>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409665" y="551289"/>
            <a:ext cx="5463180" cy="1952137"/>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Social Media Management (DGM 721)</a:t>
            </a:r>
            <a:endParaRPr lang="ar-EG"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endParaRPr>
          </a:p>
          <a:p>
            <a:pPr>
              <a:lnSpc>
                <a:spcPct val="107000"/>
              </a:lnSpc>
              <a:spcAft>
                <a:spcPts val="800"/>
              </a:spcAft>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en-GB" b="1" dirty="0">
                <a:solidFill>
                  <a:srgbClr val="FF9518"/>
                </a:solidFill>
                <a:latin typeface="Tajawal Medium" panose="00000600000000000000" pitchFamily="2" charset="-78"/>
                <a:cs typeface="Tajawal Medium" panose="00000600000000000000" pitchFamily="2" charset="-78"/>
              </a:rPr>
              <a:t>.</a:t>
            </a:r>
            <a:r>
              <a:rPr lang="ar-EG" b="1" dirty="0">
                <a:solidFill>
                  <a:srgbClr val="FF9518"/>
                </a:solidFill>
                <a:latin typeface="Tajawal Medium" panose="00000600000000000000" pitchFamily="2" charset="-78"/>
                <a:cs typeface="Tajawal Medium" panose="00000600000000000000" pitchFamily="2" charset="-78"/>
              </a:rPr>
              <a:t>5</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B3ED7612-0222-4EE8-A092-C9354BC5A197}"/>
              </a:ext>
            </a:extLst>
          </p:cNvPr>
          <p:cNvSpPr txBox="1"/>
          <p:nvPr/>
        </p:nvSpPr>
        <p:spPr>
          <a:xfrm>
            <a:off x="6860083" y="3412029"/>
            <a:ext cx="5340626" cy="461665"/>
          </a:xfrm>
          <a:prstGeom prst="rect">
            <a:avLst/>
          </a:prstGeom>
          <a:noFill/>
        </p:spPr>
        <p:txBody>
          <a:bodyPr wrap="square">
            <a:spAutoFit/>
          </a:bodyPr>
          <a:lstStyle/>
          <a:p>
            <a:r>
              <a:rPr lang="en-GB" sz="2400" b="1" dirty="0"/>
              <a:t>Social Media Management (DGM721)</a:t>
            </a:r>
          </a:p>
        </p:txBody>
      </p:sp>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82326" y="5002823"/>
            <a:ext cx="2044451" cy="1508889"/>
          </a:xfrm>
          <a:prstGeom prst="rect">
            <a:avLst/>
          </a:prstGeom>
        </p:spPr>
      </p:pic>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2235200" y="915090"/>
            <a:ext cx="6714451" cy="1972334"/>
          </a:xfrm>
          <a:prstGeom prst="rect">
            <a:avLst/>
          </a:prstGeom>
        </p:spPr>
      </p:pic>
      <p:pic>
        <p:nvPicPr>
          <p:cNvPr id="2" name="Picture 1"/>
          <p:cNvPicPr>
            <a:picLocks noChangeAspect="1"/>
          </p:cNvPicPr>
          <p:nvPr/>
        </p:nvPicPr>
        <p:blipFill>
          <a:blip r:embed="rId3"/>
          <a:stretch>
            <a:fillRect/>
          </a:stretch>
        </p:blipFill>
        <p:spPr>
          <a:xfrm>
            <a:off x="-71964" y="-224053"/>
            <a:ext cx="4169394" cy="7137043"/>
          </a:xfrm>
          <a:prstGeom prst="rect">
            <a:avLst/>
          </a:prstGeom>
        </p:spPr>
      </p:pic>
      <p:pic>
        <p:nvPicPr>
          <p:cNvPr id="13" name="Picture 12"/>
          <p:cNvPicPr>
            <a:picLocks noChangeAspect="1"/>
          </p:cNvPicPr>
          <p:nvPr/>
        </p:nvPicPr>
        <p:blipFill>
          <a:blip r:embed="rId4"/>
          <a:stretch>
            <a:fillRect/>
          </a:stretch>
        </p:blipFill>
        <p:spPr>
          <a:xfrm rot="10800000">
            <a:off x="3612444" y="5284188"/>
            <a:ext cx="5882401" cy="1034667"/>
          </a:xfrm>
          <a:prstGeom prst="rect">
            <a:avLst/>
          </a:prstGeom>
        </p:spPr>
      </p:pic>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2093907"/>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r>
              <a:rPr lang="en-GB" sz="3200" dirty="0">
                <a:solidFill>
                  <a:schemeClr val="bg1"/>
                </a:solidFill>
              </a:rPr>
              <a:t>Social media management</a:t>
            </a: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5" name="Picture 2" descr="The Importance of Social Media in Business - Air Web Solution">
            <a:extLst>
              <a:ext uri="{FF2B5EF4-FFF2-40B4-BE49-F238E27FC236}">
                <a16:creationId xmlns:a16="http://schemas.microsoft.com/office/drawing/2014/main" id="{E92AC5F3-8324-6266-B303-3E5AF2B3036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15729" y="2942764"/>
            <a:ext cx="5076144" cy="2230157"/>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4218613" y="5550182"/>
            <a:ext cx="4808560" cy="584775"/>
          </a:xfrm>
          <a:prstGeom prst="rect">
            <a:avLst/>
          </a:prstGeom>
        </p:spPr>
        <p:txBody>
          <a:bodyPr wrap="none">
            <a:spAutoFit/>
          </a:bodyPr>
          <a:lstStyle/>
          <a:p>
            <a:r>
              <a:rPr lang="en-US" sz="3200" dirty="0"/>
              <a:t>Search engine optimization </a:t>
            </a:r>
          </a:p>
        </p:txBody>
      </p:sp>
      <p:pic>
        <p:nvPicPr>
          <p:cNvPr id="11" name="Picture 10">
            <a:extLst>
              <a:ext uri="{FF2B5EF4-FFF2-40B4-BE49-F238E27FC236}">
                <a16:creationId xmlns:a16="http://schemas.microsoft.com/office/drawing/2014/main" id="{29EB20CB-9047-E221-9F03-615A82BE024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93900" y="4549546"/>
            <a:ext cx="2000489" cy="2001272"/>
          </a:xfrm>
          <a:prstGeom prst="rect">
            <a:avLst/>
          </a:prstGeom>
        </p:spPr>
      </p:pic>
    </p:spTree>
    <p:extLst>
      <p:ext uri="{BB962C8B-B14F-4D97-AF65-F5344CB8AC3E}">
        <p14:creationId xmlns:p14="http://schemas.microsoft.com/office/powerpoint/2010/main" val="11345630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3018451" y="3210965"/>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6"/>
          <a:stretch>
            <a:fillRect/>
          </a:stretch>
        </p:blipFill>
        <p:spPr>
          <a:xfrm>
            <a:off x="523664"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570569" y="1555165"/>
            <a:ext cx="8602980" cy="14219277"/>
          </a:xfrm>
          <a:prstGeom prst="rect">
            <a:avLst/>
          </a:prstGeom>
          <a:noFill/>
        </p:spPr>
        <p:txBody>
          <a:bodyPr wrap="square" rtlCol="0">
            <a:spAutoFit/>
          </a:bodyPr>
          <a:lstStyle/>
          <a:p>
            <a:pPr algn="just">
              <a:lnSpc>
                <a:spcPct val="150000"/>
              </a:lnSpc>
            </a:pPr>
            <a:r>
              <a:rPr lang="en-GB" sz="2400" dirty="0">
                <a:latin typeface="Helvetica Neue"/>
              </a:rPr>
              <a:t>The Content of lecture</a:t>
            </a:r>
            <a:r>
              <a:rPr lang="ar-EG" sz="2400" dirty="0">
                <a:latin typeface="Helvetica Neue"/>
              </a:rPr>
              <a:t> 5 </a:t>
            </a:r>
            <a:r>
              <a:rPr lang="en-GB" sz="2400" dirty="0">
                <a:latin typeface="Helvetica Neue"/>
              </a:rPr>
              <a:t>Includes the following:</a:t>
            </a:r>
          </a:p>
          <a:p>
            <a:pPr algn="just">
              <a:lnSpc>
                <a:spcPct val="150000"/>
              </a:lnSpc>
            </a:pPr>
            <a:r>
              <a:rPr lang="en-GB" sz="2000" dirty="0">
                <a:latin typeface="Helvetica Neue"/>
              </a:rPr>
              <a:t>1.</a:t>
            </a:r>
            <a:r>
              <a:rPr lang="en-US" sz="2000" dirty="0"/>
              <a:t> What does SEO stand for?</a:t>
            </a:r>
          </a:p>
          <a:p>
            <a:pPr algn="just">
              <a:lnSpc>
                <a:spcPct val="150000"/>
              </a:lnSpc>
            </a:pPr>
            <a:r>
              <a:rPr lang="en-GB" sz="2000" dirty="0">
                <a:latin typeface="Helvetica Neue"/>
              </a:rPr>
              <a:t>2. </a:t>
            </a:r>
            <a:r>
              <a:rPr lang="en-US" sz="2000" dirty="0">
                <a:latin typeface="Unify Sans Bold"/>
              </a:rPr>
              <a:t>What is SEO?</a:t>
            </a:r>
          </a:p>
          <a:p>
            <a:pPr algn="just">
              <a:lnSpc>
                <a:spcPct val="150000"/>
              </a:lnSpc>
            </a:pPr>
            <a:r>
              <a:rPr lang="en-US" sz="2000" dirty="0">
                <a:latin typeface="Unify Sans Bold"/>
              </a:rPr>
              <a:t>3. </a:t>
            </a:r>
            <a:r>
              <a:rPr lang="en-US" sz="2000" dirty="0"/>
              <a:t>Benefits &amp; importance of SEO.</a:t>
            </a:r>
          </a:p>
          <a:p>
            <a:pPr algn="just">
              <a:lnSpc>
                <a:spcPct val="150000"/>
              </a:lnSpc>
            </a:pPr>
            <a:r>
              <a:rPr lang="en-US" sz="2000" dirty="0"/>
              <a:t>4.</a:t>
            </a:r>
            <a:r>
              <a:rPr lang="en-US" sz="2000" dirty="0">
                <a:latin typeface="Unify Sans Bold"/>
              </a:rPr>
              <a:t> Types of SEO.</a:t>
            </a:r>
          </a:p>
          <a:p>
            <a:pPr algn="just">
              <a:lnSpc>
                <a:spcPct val="150000"/>
              </a:lnSpc>
            </a:pPr>
            <a:r>
              <a:rPr lang="en-US" sz="2000" dirty="0">
                <a:latin typeface="Unify Sans Bold"/>
              </a:rPr>
              <a:t>5.</a:t>
            </a:r>
            <a:r>
              <a:rPr lang="en-GB" sz="2000" dirty="0"/>
              <a:t> How does SEO work?</a:t>
            </a:r>
          </a:p>
          <a:p>
            <a:pPr algn="just">
              <a:lnSpc>
                <a:spcPct val="150000"/>
              </a:lnSpc>
            </a:pPr>
            <a:r>
              <a:rPr lang="en-GB" sz="2000" dirty="0"/>
              <a:t>6. </a:t>
            </a:r>
            <a:r>
              <a:rPr lang="en-US" sz="2000" dirty="0"/>
              <a:t>How to do SEO: On-page optimization.</a:t>
            </a:r>
          </a:p>
          <a:p>
            <a:pPr algn="just">
              <a:lnSpc>
                <a:spcPct val="150000"/>
              </a:lnSpc>
            </a:pPr>
            <a:r>
              <a:rPr lang="en-US" sz="2000" dirty="0"/>
              <a:t>7. SEO tools.</a:t>
            </a:r>
          </a:p>
          <a:p>
            <a:pPr algn="just">
              <a:lnSpc>
                <a:spcPct val="150000"/>
              </a:lnSpc>
            </a:pPr>
            <a:r>
              <a:rPr lang="en-US" sz="2000" dirty="0"/>
              <a:t>8. SEO strategies and best practices.</a:t>
            </a:r>
          </a:p>
          <a:p>
            <a:pPr algn="just">
              <a:lnSpc>
                <a:spcPct val="150000"/>
              </a:lnSpc>
            </a:pPr>
            <a:endParaRPr lang="en-US" sz="2000" dirty="0"/>
          </a:p>
          <a:p>
            <a:pPr algn="just">
              <a:lnSpc>
                <a:spcPct val="150000"/>
              </a:lnSpc>
            </a:pPr>
            <a:endParaRPr lang="en-US" sz="2000" dirty="0"/>
          </a:p>
          <a:p>
            <a:pPr algn="just">
              <a:lnSpc>
                <a:spcPct val="150000"/>
              </a:lnSpc>
            </a:pPr>
            <a:endParaRPr lang="en-GB" sz="2400" dirty="0"/>
          </a:p>
          <a:p>
            <a:pPr algn="just">
              <a:lnSpc>
                <a:spcPct val="150000"/>
              </a:lnSpc>
            </a:pPr>
            <a:endParaRPr lang="en-US" sz="2400" dirty="0">
              <a:latin typeface="Unify Sans Bold"/>
            </a:endParaRPr>
          </a:p>
          <a:p>
            <a:pPr algn="just">
              <a:lnSpc>
                <a:spcPct val="150000"/>
              </a:lnSpc>
            </a:pPr>
            <a:endParaRPr lang="en-US" sz="2400" dirty="0"/>
          </a:p>
          <a:p>
            <a:pPr algn="just">
              <a:lnSpc>
                <a:spcPct val="150000"/>
              </a:lnSpc>
            </a:pPr>
            <a:endParaRPr lang="en-US" sz="2400" dirty="0">
              <a:latin typeface="Unify Sans Bold"/>
            </a:endParaRPr>
          </a:p>
          <a:p>
            <a:pPr algn="just">
              <a:lnSpc>
                <a:spcPct val="150000"/>
              </a:lnSpc>
            </a:pPr>
            <a:endParaRPr lang="en-GB" sz="2400" dirty="0">
              <a:latin typeface="Helvetica Neue"/>
            </a:endParaRPr>
          </a:p>
          <a:p>
            <a:pPr marL="457200" indent="-457200" algn="just">
              <a:lnSpc>
                <a:spcPct val="150000"/>
              </a:lnSpc>
              <a:buFont typeface="+mj-lt"/>
              <a:buAutoNum type="arabicPeriod"/>
            </a:pPr>
            <a:endParaRPr lang="en-US" sz="1800" dirty="0"/>
          </a:p>
          <a:p>
            <a:pPr marL="457200" indent="-457200" algn="just">
              <a:lnSpc>
                <a:spcPct val="150000"/>
              </a:lnSpc>
              <a:buFont typeface="+mj-lt"/>
              <a:buAutoNum type="arabicPeriod"/>
            </a:pPr>
            <a:endParaRPr lang="en-GB" sz="1800" dirty="0"/>
          </a:p>
          <a:p>
            <a:pPr marL="457200" indent="-457200" algn="just">
              <a:lnSpc>
                <a:spcPct val="150000"/>
              </a:lnSpc>
              <a:buFont typeface="+mj-lt"/>
              <a:buAutoNum type="arabicPeriod"/>
            </a:pPr>
            <a:endParaRPr lang="en-US" dirty="0"/>
          </a:p>
          <a:p>
            <a:pPr marL="457200" indent="-457200" algn="just">
              <a:lnSpc>
                <a:spcPct val="150000"/>
              </a:lnSpc>
              <a:buFont typeface="+mj-lt"/>
              <a:buAutoNum type="arabicPeriod"/>
            </a:pPr>
            <a:endParaRPr lang="en-US" dirty="0"/>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Montserrat"/>
            </a:endParaRPr>
          </a:p>
          <a:p>
            <a:pPr marL="457200" indent="-457200" algn="just">
              <a:lnSpc>
                <a:spcPct val="150000"/>
              </a:lnSpc>
              <a:buFont typeface="+mj-lt"/>
              <a:buAutoNum type="arabicPeriod"/>
            </a:pPr>
            <a:endParaRPr lang="en-US" sz="2400" dirty="0">
              <a:latin typeface="Montserrat"/>
            </a:endParaRPr>
          </a:p>
          <a:p>
            <a:pPr marL="457200" indent="-457200" algn="just">
              <a:lnSpc>
                <a:spcPct val="150000"/>
              </a:lnSpc>
              <a:buFont typeface="+mj-lt"/>
              <a:buAutoNum type="arabicPeriod"/>
            </a:pPr>
            <a:endParaRPr lang="en-US" sz="2400" dirty="0"/>
          </a:p>
          <a:p>
            <a:pPr marL="457200" indent="-457200" algn="just">
              <a:lnSpc>
                <a:spcPct val="150000"/>
              </a:lnSpc>
              <a:buFont typeface="+mj-lt"/>
              <a:buAutoNum type="arabicPeriod"/>
            </a:pPr>
            <a:endParaRPr lang="en-US" sz="2400" b="1" dirty="0"/>
          </a:p>
          <a:p>
            <a:pPr marL="457200" indent="-457200" algn="just">
              <a:lnSpc>
                <a:spcPct val="150000"/>
              </a:lnSpc>
              <a:buFont typeface="+mj-lt"/>
              <a:buAutoNum type="arabicPeriod"/>
            </a:pPr>
            <a:r>
              <a:rPr lang="en-GB" sz="2400" dirty="0">
                <a:solidFill>
                  <a:srgbClr val="0070C0"/>
                </a:solidFill>
                <a:latin typeface="Calibri" panose="020F0502020204030204" pitchFamily="34" charset="0"/>
              </a:rPr>
              <a:t> </a:t>
            </a:r>
          </a:p>
        </p:txBody>
      </p:sp>
      <p:sp>
        <p:nvSpPr>
          <p:cNvPr id="16" name="Freeform 8"/>
          <p:cNvSpPr>
            <a:spLocks/>
          </p:cNvSpPr>
          <p:nvPr/>
        </p:nvSpPr>
        <p:spPr bwMode="auto">
          <a:xfrm>
            <a:off x="-108036" y="-23649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17" name="Picture 16">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959362" y="1382429"/>
            <a:ext cx="2871008" cy="1747633"/>
          </a:xfrm>
          <a:prstGeom prst="rect">
            <a:avLst/>
          </a:prstGeom>
        </p:spPr>
      </p:pic>
    </p:spTree>
    <p:extLst>
      <p:ext uri="{BB962C8B-B14F-4D97-AF65-F5344CB8AC3E}">
        <p14:creationId xmlns:p14="http://schemas.microsoft.com/office/powerpoint/2010/main" val="14727035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54251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85668" y="236724"/>
            <a:ext cx="3179850" cy="5748868"/>
          </a:xfrm>
          <a:prstGeom prst="rect">
            <a:avLst/>
          </a:prstGeom>
        </p:spPr>
      </p:pic>
      <p:pic>
        <p:nvPicPr>
          <p:cNvPr id="18" name="Picture 2" descr="Social Media Management: 5 Steps to Success - Business 2 Community">
            <a:extLst>
              <a:ext uri="{FF2B5EF4-FFF2-40B4-BE49-F238E27FC236}">
                <a16:creationId xmlns:a16="http://schemas.microsoft.com/office/drawing/2014/main" id="{C5BC6367-65E0-04CD-C4AF-13C3413DEE5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37330" y="981911"/>
            <a:ext cx="2676525" cy="3006993"/>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894039" y="1633537"/>
            <a:ext cx="7870343" cy="3693319"/>
          </a:xfrm>
          <a:prstGeom prst="rect">
            <a:avLst/>
          </a:prstGeom>
        </p:spPr>
        <p:txBody>
          <a:bodyPr wrap="square">
            <a:spAutoFit/>
          </a:bodyPr>
          <a:lstStyle/>
          <a:p>
            <a:r>
              <a:rPr lang="en-US" dirty="0">
                <a:solidFill>
                  <a:srgbClr val="FF0000"/>
                </a:solidFill>
              </a:rPr>
              <a:t>SEO</a:t>
            </a:r>
            <a:r>
              <a:rPr lang="en-US" dirty="0"/>
              <a:t> stands for search engine optimization. Let’s break that down in the context of your website.</a:t>
            </a:r>
          </a:p>
          <a:p>
            <a:endParaRPr lang="en-US" dirty="0">
              <a:solidFill>
                <a:srgbClr val="FF0000"/>
              </a:solidFill>
            </a:endParaRPr>
          </a:p>
          <a:p>
            <a:r>
              <a:rPr lang="en-US" dirty="0">
                <a:solidFill>
                  <a:srgbClr val="FF0000"/>
                </a:solidFill>
              </a:rPr>
              <a:t>Search: </a:t>
            </a:r>
            <a:r>
              <a:rPr lang="en-US" dirty="0"/>
              <a:t>What people do when they want to find an answer to a question or a product or service that meets their needs.</a:t>
            </a:r>
            <a:endParaRPr lang="ar-EG" dirty="0"/>
          </a:p>
          <a:p>
            <a:endParaRPr lang="en-US" dirty="0"/>
          </a:p>
          <a:p>
            <a:r>
              <a:rPr lang="en-US" dirty="0">
                <a:solidFill>
                  <a:srgbClr val="FF0000"/>
                </a:solidFill>
              </a:rPr>
              <a:t>Search engine: </a:t>
            </a:r>
            <a:r>
              <a:rPr lang="en-US" dirty="0"/>
              <a:t>A site (like Google or Bing) where a person can perform said search.</a:t>
            </a:r>
            <a:endParaRPr lang="ar-EG" dirty="0"/>
          </a:p>
          <a:p>
            <a:endParaRPr lang="en-US" dirty="0"/>
          </a:p>
          <a:p>
            <a:r>
              <a:rPr lang="en-US" dirty="0">
                <a:solidFill>
                  <a:srgbClr val="FF0000"/>
                </a:solidFill>
              </a:rPr>
              <a:t>Search engine optimization</a:t>
            </a:r>
            <a:r>
              <a:rPr lang="en-US" dirty="0"/>
              <a:t>: What you do to get said search engine to connect said search with your site.</a:t>
            </a:r>
            <a:endParaRPr lang="ar-EG" dirty="0"/>
          </a:p>
          <a:p>
            <a:endParaRPr lang="ar-EG" dirty="0"/>
          </a:p>
          <a:p>
            <a:endParaRPr lang="en-US" dirty="0"/>
          </a:p>
        </p:txBody>
      </p:sp>
      <p:sp>
        <p:nvSpPr>
          <p:cNvPr id="11" name="Rectangle 10"/>
          <p:cNvSpPr/>
          <p:nvPr/>
        </p:nvSpPr>
        <p:spPr>
          <a:xfrm>
            <a:off x="2805562" y="671614"/>
            <a:ext cx="3418949" cy="461665"/>
          </a:xfrm>
          <a:prstGeom prst="rect">
            <a:avLst/>
          </a:prstGeom>
        </p:spPr>
        <p:txBody>
          <a:bodyPr wrap="none">
            <a:spAutoFit/>
          </a:bodyPr>
          <a:lstStyle/>
          <a:p>
            <a:r>
              <a:rPr lang="en-US" sz="2400" dirty="0">
                <a:solidFill>
                  <a:schemeClr val="bg1"/>
                </a:solidFill>
              </a:rPr>
              <a:t>What does SEO stand for?</a:t>
            </a:r>
          </a:p>
        </p:txBody>
      </p:sp>
      <p:pic>
        <p:nvPicPr>
          <p:cNvPr id="1028" name="Picture 4" descr="what does SEO stand for - search engine optimization"/>
          <p:cNvPicPr>
            <a:picLocks noChangeAspect="1" noChangeArrowheads="1"/>
          </p:cNvPicPr>
          <p:nvPr/>
        </p:nvPicPr>
        <p:blipFill rotWithShape="1">
          <a:blip r:embed="rId8">
            <a:extLst>
              <a:ext uri="{28A0092B-C50C-407E-A947-70E740481C1C}">
                <a14:useLocalDpi xmlns:a14="http://schemas.microsoft.com/office/drawing/2010/main" val="0"/>
              </a:ext>
            </a:extLst>
          </a:blip>
          <a:srcRect b="15195"/>
          <a:stretch/>
        </p:blipFill>
        <p:spPr bwMode="auto">
          <a:xfrm>
            <a:off x="1563469" y="4763196"/>
            <a:ext cx="7650206" cy="21222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77390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40224" y="397229"/>
            <a:ext cx="7864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2050" name="Picture 2" descr="Social Media Management: 5 Steps to Success - Business 2 Community">
            <a:extLst>
              <a:ext uri="{FF2B5EF4-FFF2-40B4-BE49-F238E27FC236}">
                <a16:creationId xmlns:a16="http://schemas.microsoft.com/office/drawing/2014/main" id="{E647E9CE-AD78-72F6-E21B-52C2910AF6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34009" y="1473986"/>
            <a:ext cx="2676525" cy="290779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423532" y="554566"/>
            <a:ext cx="3126737" cy="461665"/>
          </a:xfrm>
          <a:prstGeom prst="rect">
            <a:avLst/>
          </a:prstGeom>
        </p:spPr>
        <p:txBody>
          <a:bodyPr wrap="square">
            <a:spAutoFit/>
          </a:bodyPr>
          <a:lstStyle/>
          <a:p>
            <a:pPr fontAlgn="base"/>
            <a:r>
              <a:rPr lang="en-US" sz="2400" dirty="0">
                <a:solidFill>
                  <a:schemeClr val="bg1"/>
                </a:solidFill>
                <a:latin typeface="Unify Sans Bold"/>
              </a:rPr>
              <a:t>What is SEO?</a:t>
            </a:r>
            <a:endParaRPr lang="en-US" sz="2400" b="0" i="0" dirty="0">
              <a:solidFill>
                <a:schemeClr val="bg1"/>
              </a:solidFill>
              <a:effectLst/>
              <a:latin typeface="Unify Sans Bold"/>
            </a:endParaRPr>
          </a:p>
        </p:txBody>
      </p:sp>
      <p:sp>
        <p:nvSpPr>
          <p:cNvPr id="7" name="Rectangle 6"/>
          <p:cNvSpPr/>
          <p:nvPr/>
        </p:nvSpPr>
        <p:spPr>
          <a:xfrm>
            <a:off x="405172" y="1923215"/>
            <a:ext cx="8200014" cy="3416320"/>
          </a:xfrm>
          <a:prstGeom prst="rect">
            <a:avLst/>
          </a:prstGeom>
        </p:spPr>
        <p:txBody>
          <a:bodyPr wrap="square">
            <a:spAutoFit/>
          </a:bodyPr>
          <a:lstStyle/>
          <a:p>
            <a:pPr fontAlgn="base"/>
            <a:r>
              <a:rPr lang="en-US" sz="2400" dirty="0">
                <a:solidFill>
                  <a:srgbClr val="FF0000"/>
                </a:solidFill>
              </a:rPr>
              <a:t>A formal definition of SEO:</a:t>
            </a:r>
          </a:p>
          <a:p>
            <a:pPr fontAlgn="base"/>
            <a:r>
              <a:rPr lang="en-US" sz="2400" dirty="0"/>
              <a:t>Search engine optimization is a set of technical and content practices aimed at aligning a website page with a search engine’s ranking algorithm so it can be easily found, crawled, indexed, and surfaced in the SERP for relevant queries.</a:t>
            </a:r>
          </a:p>
          <a:p>
            <a:pPr fontAlgn="base"/>
            <a:r>
              <a:rPr lang="en-US" sz="2400" dirty="0">
                <a:solidFill>
                  <a:srgbClr val="FF0000"/>
                </a:solidFill>
              </a:rPr>
              <a:t>A simpler definition of SEO:</a:t>
            </a:r>
          </a:p>
          <a:p>
            <a:pPr fontAlgn="base"/>
            <a:r>
              <a:rPr lang="en-US" sz="2400" dirty="0"/>
              <a:t>SEO is about making improvements to your website’s structure and content so its pages can be discovered by people searching for what you have to offer, through search engines.</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79374" y="5339535"/>
            <a:ext cx="1515159" cy="1155062"/>
          </a:xfrm>
          <a:prstGeom prst="rect">
            <a:avLst/>
          </a:prstGeom>
        </p:spPr>
      </p:pic>
    </p:spTree>
    <p:extLst>
      <p:ext uri="{BB962C8B-B14F-4D97-AF65-F5344CB8AC3E}">
        <p14:creationId xmlns:p14="http://schemas.microsoft.com/office/powerpoint/2010/main" val="2357832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8308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3" name="Picture 2"/>
          <p:cNvPicPr>
            <a:picLocks noChangeAspect="1"/>
          </p:cNvPicPr>
          <p:nvPr/>
        </p:nvPicPr>
        <p:blipFill>
          <a:blip r:embed="rId3"/>
          <a:stretch>
            <a:fillRect/>
          </a:stretch>
        </p:blipFill>
        <p:spPr>
          <a:xfrm>
            <a:off x="2424113" y="64048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64285" y="397229"/>
            <a:ext cx="3179850" cy="5748868"/>
          </a:xfrm>
          <a:prstGeom prst="rect">
            <a:avLst/>
          </a:prstGeom>
        </p:spPr>
      </p:pic>
      <p:pic>
        <p:nvPicPr>
          <p:cNvPr id="4098" name="Picture 2" descr="Social Media Management - Beyond Brand Collective">
            <a:extLst>
              <a:ext uri="{FF2B5EF4-FFF2-40B4-BE49-F238E27FC236}">
                <a16:creationId xmlns:a16="http://schemas.microsoft.com/office/drawing/2014/main" id="{297189DF-B508-C9F6-A3C2-AF5FEBAC12C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14992" y="1118577"/>
            <a:ext cx="3086100" cy="293658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724537" y="1908683"/>
            <a:ext cx="8181331" cy="1938992"/>
          </a:xfrm>
          <a:prstGeom prst="rect">
            <a:avLst/>
          </a:prstGeom>
        </p:spPr>
        <p:txBody>
          <a:bodyPr wrap="square">
            <a:spAutoFit/>
          </a:bodyPr>
          <a:lstStyle/>
          <a:p>
            <a:pPr fontAlgn="base"/>
            <a:r>
              <a:rPr lang="en-US" sz="2000" dirty="0">
                <a:solidFill>
                  <a:srgbClr val="FF0000"/>
                </a:solidFill>
              </a:rPr>
              <a:t>The simplest definition of SEO:</a:t>
            </a:r>
          </a:p>
          <a:p>
            <a:pPr fontAlgn="base"/>
            <a:r>
              <a:rPr lang="en-US" sz="2000" dirty="0"/>
              <a:t>SEO is what you do to rank higher on </a:t>
            </a:r>
            <a:r>
              <a:rPr lang="en-US" sz="2000" dirty="0">
                <a:solidFill>
                  <a:srgbClr val="FF0000"/>
                </a:solidFill>
              </a:rPr>
              <a:t>Google</a:t>
            </a:r>
            <a:r>
              <a:rPr lang="en-US" sz="2000" dirty="0"/>
              <a:t> and get more traffic to your site.</a:t>
            </a:r>
          </a:p>
          <a:p>
            <a:pPr fontAlgn="base"/>
            <a:r>
              <a:rPr lang="en-US" sz="2000" dirty="0"/>
              <a:t>Yes, Google is just one search engine of many. There’s Bing. Directory search engines. Even Instagram is a search engine. But capturing</a:t>
            </a:r>
            <a:r>
              <a:rPr lang="ar-EG" sz="2000" dirty="0"/>
              <a:t> 92%</a:t>
            </a:r>
            <a:r>
              <a:rPr lang="en-US" sz="2000" dirty="0"/>
              <a:t>of the market share, the terms “Google” and “search engine” are synonymous for the intents and purposes of this post.</a:t>
            </a:r>
          </a:p>
        </p:txBody>
      </p:sp>
      <p:pic>
        <p:nvPicPr>
          <p:cNvPr id="2050" name="Picture 2" descr="SEO stats - google captures 92% of search engine market share"/>
          <p:cNvPicPr>
            <a:picLocks noChangeAspect="1" noChangeArrowheads="1"/>
          </p:cNvPicPr>
          <p:nvPr/>
        </p:nvPicPr>
        <p:blipFill rotWithShape="1">
          <a:blip r:embed="rId8">
            <a:extLst>
              <a:ext uri="{28A0092B-C50C-407E-A947-70E740481C1C}">
                <a14:useLocalDpi xmlns:a14="http://schemas.microsoft.com/office/drawing/2010/main" val="0"/>
              </a:ext>
            </a:extLst>
          </a:blip>
          <a:srcRect l="15680" r="17012" b="10112"/>
          <a:stretch/>
        </p:blipFill>
        <p:spPr bwMode="auto">
          <a:xfrm>
            <a:off x="4764605" y="3722357"/>
            <a:ext cx="4175034" cy="2756549"/>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90202" y="5241036"/>
            <a:ext cx="1841861" cy="1163798"/>
          </a:xfrm>
          <a:prstGeom prst="rect">
            <a:avLst/>
          </a:prstGeom>
        </p:spPr>
      </p:pic>
    </p:spTree>
    <p:extLst>
      <p:ext uri="{BB962C8B-B14F-4D97-AF65-F5344CB8AC3E}">
        <p14:creationId xmlns:p14="http://schemas.microsoft.com/office/powerpoint/2010/main" val="7136249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474850"/>
            <a:ext cx="3179850" cy="5748868"/>
          </a:xfrm>
          <a:prstGeom prst="rect">
            <a:avLst/>
          </a:prstGeom>
        </p:spPr>
      </p:pic>
      <p:pic>
        <p:nvPicPr>
          <p:cNvPr id="5122" name="Picture 2" descr="Social Media Management Services in Delhi, SMM Services, Best Social Media  Marketing Company in India">
            <a:extLst>
              <a:ext uri="{FF2B5EF4-FFF2-40B4-BE49-F238E27FC236}">
                <a16:creationId xmlns:a16="http://schemas.microsoft.com/office/drawing/2014/main" id="{BE4B2FD5-CF3B-35C3-B215-C3744EC427F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95048" y="1314234"/>
            <a:ext cx="2571750" cy="340354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421795" y="531243"/>
            <a:ext cx="3877921" cy="461665"/>
          </a:xfrm>
          <a:prstGeom prst="rect">
            <a:avLst/>
          </a:prstGeom>
        </p:spPr>
        <p:txBody>
          <a:bodyPr wrap="none">
            <a:spAutoFit/>
          </a:bodyPr>
          <a:lstStyle/>
          <a:p>
            <a:r>
              <a:rPr lang="en-US" sz="2400" dirty="0">
                <a:solidFill>
                  <a:schemeClr val="bg1"/>
                </a:solidFill>
              </a:rPr>
              <a:t>Benefits &amp; importance of SEO</a:t>
            </a:r>
          </a:p>
        </p:txBody>
      </p:sp>
      <p:sp>
        <p:nvSpPr>
          <p:cNvPr id="7" name="Rectangle 6"/>
          <p:cNvSpPr/>
          <p:nvPr/>
        </p:nvSpPr>
        <p:spPr>
          <a:xfrm>
            <a:off x="598070" y="1767552"/>
            <a:ext cx="8288861" cy="3785652"/>
          </a:xfrm>
          <a:prstGeom prst="rect">
            <a:avLst/>
          </a:prstGeom>
        </p:spPr>
        <p:txBody>
          <a:bodyPr wrap="square">
            <a:spAutoFit/>
          </a:bodyPr>
          <a:lstStyle/>
          <a:p>
            <a:r>
              <a:rPr lang="en-US" sz="2400" dirty="0"/>
              <a:t>People are searching for any manner of things both loosely and directly related to your business. These are all opportunities to connect with these people, answer their questions, solve their problems, and become a trusted resource for them.</a:t>
            </a:r>
            <a:endParaRPr lang="ar-EG" sz="2400" dirty="0"/>
          </a:p>
          <a:p>
            <a:r>
              <a:rPr lang="en-US" sz="2400" dirty="0">
                <a:solidFill>
                  <a:srgbClr val="FF0000"/>
                </a:solidFill>
              </a:rPr>
              <a:t>More website traffic: </a:t>
            </a:r>
            <a:r>
              <a:rPr lang="en-US" sz="2400" dirty="0"/>
              <a:t>When your site is optimized for search engines, it gets more traffic which equates to increased brand awareness, as well as…</a:t>
            </a:r>
          </a:p>
          <a:p>
            <a:r>
              <a:rPr lang="en-US" sz="2400" dirty="0">
                <a:solidFill>
                  <a:srgbClr val="FF0000"/>
                </a:solidFill>
              </a:rPr>
              <a:t>More customers: </a:t>
            </a:r>
            <a:r>
              <a:rPr lang="en-US" sz="2400" dirty="0"/>
              <a:t>To get your site optimized, it has to target keywords—the terms your ideal customers/visitors are searching—meaning you’ll get more relevant traffic.</a:t>
            </a:r>
          </a:p>
        </p:txBody>
      </p:sp>
    </p:spTree>
    <p:extLst>
      <p:ext uri="{BB962C8B-B14F-4D97-AF65-F5344CB8AC3E}">
        <p14:creationId xmlns:p14="http://schemas.microsoft.com/office/powerpoint/2010/main" val="36200138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6482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82022" y="-4303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3074" name="Picture 2" descr="Social Media Management - Beyond Brand Collective">
            <a:extLst>
              <a:ext uri="{FF2B5EF4-FFF2-40B4-BE49-F238E27FC236}">
                <a16:creationId xmlns:a16="http://schemas.microsoft.com/office/drawing/2014/main" id="{E291E55B-AEEA-912C-C895-C8D744B4F4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91591" y="1475005"/>
            <a:ext cx="3086100" cy="300423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90411" y="1607788"/>
            <a:ext cx="8079866" cy="3785652"/>
          </a:xfrm>
          <a:prstGeom prst="rect">
            <a:avLst/>
          </a:prstGeom>
        </p:spPr>
        <p:txBody>
          <a:bodyPr wrap="square">
            <a:spAutoFit/>
          </a:bodyPr>
          <a:lstStyle/>
          <a:p>
            <a:r>
              <a:rPr lang="en-US" sz="2400" dirty="0">
                <a:solidFill>
                  <a:srgbClr val="FF0000"/>
                </a:solidFill>
              </a:rPr>
              <a:t>Better reputation: </a:t>
            </a:r>
            <a:r>
              <a:rPr lang="en-US" sz="2400" dirty="0"/>
              <a:t>Ranking higher on Google builds instant credibility for your business. If Google trusts you, then people trust you.</a:t>
            </a:r>
          </a:p>
          <a:p>
            <a:r>
              <a:rPr lang="en-US" sz="2400" dirty="0">
                <a:solidFill>
                  <a:srgbClr val="FF0000"/>
                </a:solidFill>
              </a:rPr>
              <a:t>Higher ROI: </a:t>
            </a:r>
            <a:r>
              <a:rPr lang="en-US" sz="2400" dirty="0"/>
              <a:t>You put money into your website, and into the marketing campaigns that lead back to your website pages. A top-performing site improves the fruits of those campaigns, making your investment worth it.</a:t>
            </a:r>
            <a:endParaRPr lang="ar-EG" sz="2400" dirty="0"/>
          </a:p>
          <a:p>
            <a:endParaRPr lang="en-US" sz="2400" dirty="0"/>
          </a:p>
          <a:p>
            <a:r>
              <a:rPr lang="en-US" sz="2400" dirty="0"/>
              <a:t>So whether you want more brand awareness, online visibility, leads, sales, or loyal customers, SEO is your answer</a:t>
            </a:r>
          </a:p>
        </p:txBody>
      </p:sp>
    </p:spTree>
    <p:extLst>
      <p:ext uri="{BB962C8B-B14F-4D97-AF65-F5344CB8AC3E}">
        <p14:creationId xmlns:p14="http://schemas.microsoft.com/office/powerpoint/2010/main" val="24581867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083369" y="444202"/>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474850"/>
            <a:ext cx="3179850" cy="5748868"/>
          </a:xfrm>
          <a:prstGeom prst="rect">
            <a:avLst/>
          </a:prstGeom>
        </p:spPr>
      </p:pic>
      <p:pic>
        <p:nvPicPr>
          <p:cNvPr id="5122" name="Picture 2" descr="Social Media Management Services in Delhi, SMM Services, Best Social Media  Marketing Company in India">
            <a:extLst>
              <a:ext uri="{FF2B5EF4-FFF2-40B4-BE49-F238E27FC236}">
                <a16:creationId xmlns:a16="http://schemas.microsoft.com/office/drawing/2014/main" id="{BE4B2FD5-CF3B-35C3-B215-C3744EC427F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95048" y="1314234"/>
            <a:ext cx="2571750" cy="340354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271252" y="474851"/>
            <a:ext cx="6312715" cy="646331"/>
          </a:xfrm>
          <a:prstGeom prst="rect">
            <a:avLst/>
          </a:prstGeom>
        </p:spPr>
        <p:txBody>
          <a:bodyPr wrap="square">
            <a:spAutoFit/>
          </a:bodyPr>
          <a:lstStyle/>
          <a:p>
            <a:br>
              <a:rPr lang="en-US" dirty="0"/>
            </a:br>
            <a:endParaRPr lang="en-US" dirty="0"/>
          </a:p>
        </p:txBody>
      </p:sp>
      <p:pic>
        <p:nvPicPr>
          <p:cNvPr id="3074" name="Picture 2" descr="the seo keyword funnel"/>
          <p:cNvPicPr>
            <a:picLocks noChangeAspect="1" noChangeArrowheads="1"/>
          </p:cNvPicPr>
          <p:nvPr/>
        </p:nvPicPr>
        <p:blipFill rotWithShape="1">
          <a:blip r:embed="rId8">
            <a:extLst>
              <a:ext uri="{28A0092B-C50C-407E-A947-70E740481C1C}">
                <a14:useLocalDpi xmlns:a14="http://schemas.microsoft.com/office/drawing/2010/main" val="0"/>
              </a:ext>
            </a:extLst>
          </a:blip>
          <a:srcRect b="8132"/>
          <a:stretch/>
        </p:blipFill>
        <p:spPr bwMode="auto">
          <a:xfrm>
            <a:off x="1485277" y="2102348"/>
            <a:ext cx="6858000" cy="412137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749669" y="1362893"/>
            <a:ext cx="7236683" cy="646331"/>
          </a:xfrm>
          <a:prstGeom prst="rect">
            <a:avLst/>
          </a:prstGeom>
        </p:spPr>
        <p:txBody>
          <a:bodyPr wrap="square">
            <a:spAutoFit/>
          </a:bodyPr>
          <a:lstStyle/>
          <a:p>
            <a:r>
              <a:rPr lang="en-US" dirty="0"/>
              <a:t>SEO is your chance to get in front of potential customers at any stage of their customer journey.</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61664" y="5284743"/>
            <a:ext cx="1819043" cy="1533840"/>
          </a:xfrm>
          <a:prstGeom prst="rect">
            <a:avLst/>
          </a:prstGeom>
        </p:spPr>
      </p:pic>
    </p:spTree>
    <p:extLst>
      <p:ext uri="{BB962C8B-B14F-4D97-AF65-F5344CB8AC3E}">
        <p14:creationId xmlns:p14="http://schemas.microsoft.com/office/powerpoint/2010/main" val="36287414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64888" y="292673"/>
            <a:ext cx="3583109" cy="6477922"/>
          </a:xfrm>
          <a:prstGeom prst="rect">
            <a:avLst/>
          </a:prstGeom>
        </p:spPr>
      </p:pic>
      <p:pic>
        <p:nvPicPr>
          <p:cNvPr id="18434" name="Picture 2" descr="Social Media Management | Cortez Web Services">
            <a:extLst>
              <a:ext uri="{FF2B5EF4-FFF2-40B4-BE49-F238E27FC236}">
                <a16:creationId xmlns:a16="http://schemas.microsoft.com/office/drawing/2014/main" id="{33009B61-573F-50A7-B3E3-3A686E5B830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99244" y="1095468"/>
            <a:ext cx="2552700" cy="357791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815795" y="545123"/>
            <a:ext cx="4084303" cy="523220"/>
          </a:xfrm>
          <a:prstGeom prst="rect">
            <a:avLst/>
          </a:prstGeom>
        </p:spPr>
        <p:txBody>
          <a:bodyPr wrap="square">
            <a:spAutoFit/>
          </a:bodyPr>
          <a:lstStyle/>
          <a:p>
            <a:pPr fontAlgn="base"/>
            <a:r>
              <a:rPr lang="en-US" sz="2800" dirty="0">
                <a:solidFill>
                  <a:schemeClr val="bg1"/>
                </a:solidFill>
                <a:latin typeface="Unify Sans Bold"/>
              </a:rPr>
              <a:t>Types of SEO</a:t>
            </a:r>
            <a:endParaRPr lang="en-US" sz="2800" b="0" i="0" dirty="0">
              <a:solidFill>
                <a:schemeClr val="bg1"/>
              </a:solidFill>
              <a:effectLst/>
              <a:latin typeface="Unify Sans Bold"/>
            </a:endParaRPr>
          </a:p>
        </p:txBody>
      </p:sp>
      <p:sp>
        <p:nvSpPr>
          <p:cNvPr id="7" name="Rectangle 6"/>
          <p:cNvSpPr/>
          <p:nvPr/>
        </p:nvSpPr>
        <p:spPr>
          <a:xfrm>
            <a:off x="626115" y="1707483"/>
            <a:ext cx="8477076" cy="4524315"/>
          </a:xfrm>
          <a:prstGeom prst="rect">
            <a:avLst/>
          </a:prstGeom>
        </p:spPr>
        <p:txBody>
          <a:bodyPr wrap="square">
            <a:spAutoFit/>
          </a:bodyPr>
          <a:lstStyle/>
          <a:p>
            <a:r>
              <a:rPr lang="en-US" sz="2400" b="1" dirty="0"/>
              <a:t>Google and other search engines take several factors into account when ranking content, and as such SEO has many facets. The core three types of SEO are on-page, off-page, and technical SEO</a:t>
            </a:r>
            <a:r>
              <a:rPr lang="en-US" b="1" dirty="0"/>
              <a:t>:</a:t>
            </a:r>
            <a:endParaRPr lang="ar-EG" b="1" dirty="0"/>
          </a:p>
          <a:p>
            <a:r>
              <a:rPr lang="en-US" sz="2400" dirty="0">
                <a:solidFill>
                  <a:srgbClr val="FF0000"/>
                </a:solidFill>
              </a:rPr>
              <a:t>On-page SEO: </a:t>
            </a:r>
            <a:r>
              <a:rPr lang="en-US" sz="2400" dirty="0"/>
              <a:t>Optimizing the quality and structure of the content on a page. Content quality, keywords, and HTML tags are the key players for on-page SEO.</a:t>
            </a:r>
          </a:p>
          <a:p>
            <a:r>
              <a:rPr lang="en-US" sz="2400" dirty="0">
                <a:solidFill>
                  <a:srgbClr val="FF0000"/>
                </a:solidFill>
              </a:rPr>
              <a:t>Off-page SEO: </a:t>
            </a:r>
            <a:r>
              <a:rPr lang="en-US" sz="2400" dirty="0"/>
              <a:t>Getting other sites, and other pages on your site to link to the page you are trying to optimize. Backlinks, internal linking, and reputation are your off-page MVPs.</a:t>
            </a:r>
          </a:p>
          <a:p>
            <a:r>
              <a:rPr lang="en-US" sz="2400" dirty="0">
                <a:solidFill>
                  <a:srgbClr val="FF0000"/>
                </a:solidFill>
              </a:rPr>
              <a:t>Technical SEO: </a:t>
            </a:r>
            <a:r>
              <a:rPr lang="en-US" sz="2400" dirty="0"/>
              <a:t>Improving your site’s overall performance on search engines. Site security (SSL certificates), UX, and structure are key here.</a:t>
            </a:r>
          </a:p>
        </p:txBody>
      </p:sp>
    </p:spTree>
    <p:extLst>
      <p:ext uri="{BB962C8B-B14F-4D97-AF65-F5344CB8AC3E}">
        <p14:creationId xmlns:p14="http://schemas.microsoft.com/office/powerpoint/2010/main" val="2589144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15763" y="1983191"/>
            <a:ext cx="238650" cy="2709534"/>
          </a:xfrm>
          <a:prstGeom prst="rect">
            <a:avLst/>
          </a:prstGeom>
        </p:spPr>
      </p:pic>
      <p:sp>
        <p:nvSpPr>
          <p:cNvPr id="8" name="TextBox 7"/>
          <p:cNvSpPr txBox="1"/>
          <p:nvPr/>
        </p:nvSpPr>
        <p:spPr>
          <a:xfrm>
            <a:off x="3562" y="152891"/>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55206" y="284875"/>
            <a:ext cx="3179850" cy="5748868"/>
          </a:xfrm>
          <a:prstGeom prst="rect">
            <a:avLst/>
          </a:prstGeom>
        </p:spPr>
      </p:pic>
      <p:pic>
        <p:nvPicPr>
          <p:cNvPr id="7170" name="Picture 2" descr="Keeping a Handle on Social Media Management by Employees">
            <a:extLst>
              <a:ext uri="{FF2B5EF4-FFF2-40B4-BE49-F238E27FC236}">
                <a16:creationId xmlns:a16="http://schemas.microsoft.com/office/drawing/2014/main" id="{229178A4-A740-3DB6-5FBA-05261A39D8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29671" y="940973"/>
            <a:ext cx="2619375" cy="283589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97352" y="1781209"/>
            <a:ext cx="8371843" cy="3785652"/>
          </a:xfrm>
          <a:prstGeom prst="rect">
            <a:avLst/>
          </a:prstGeom>
        </p:spPr>
        <p:txBody>
          <a:bodyPr wrap="square">
            <a:spAutoFit/>
          </a:bodyPr>
          <a:lstStyle/>
          <a:p>
            <a:r>
              <a:rPr lang="en-US" sz="2400" dirty="0"/>
              <a:t>The above three types of SEO are used for websites and blogs, but they also apply to three subtypes of SEO:</a:t>
            </a:r>
          </a:p>
          <a:p>
            <a:r>
              <a:rPr lang="en-US" sz="2400" dirty="0">
                <a:solidFill>
                  <a:srgbClr val="FF0000"/>
                </a:solidFill>
              </a:rPr>
              <a:t>Local SEO: </a:t>
            </a:r>
            <a:r>
              <a:rPr lang="en-US" sz="2400" dirty="0"/>
              <a:t>Getting your business to rank as high as possible in Google Maps and on the local results of the SERP. Reviews, listings, and Google Business profile optimization are most important here.</a:t>
            </a:r>
          </a:p>
          <a:p>
            <a:r>
              <a:rPr lang="en-US" sz="2400" dirty="0">
                <a:solidFill>
                  <a:srgbClr val="FF0000"/>
                </a:solidFill>
              </a:rPr>
              <a:t>Image SEO: </a:t>
            </a:r>
            <a:r>
              <a:rPr lang="en-US" sz="2400" dirty="0"/>
              <a:t>A mix of on-page and technical strategies to get images on your website pages to rank in Google image search.</a:t>
            </a:r>
          </a:p>
          <a:p>
            <a:r>
              <a:rPr lang="en-US" sz="2400" dirty="0">
                <a:solidFill>
                  <a:srgbClr val="FF0000"/>
                </a:solidFill>
              </a:rPr>
              <a:t>Video SEO: </a:t>
            </a:r>
            <a:r>
              <a:rPr lang="en-US" sz="2400" dirty="0"/>
              <a:t>A mix of on-page, technical, and off-page strategies to get your videos to rank in YouTube or Google video results</a:t>
            </a:r>
          </a:p>
        </p:txBody>
      </p:sp>
    </p:spTree>
    <p:extLst>
      <p:ext uri="{BB962C8B-B14F-4D97-AF65-F5344CB8AC3E}">
        <p14:creationId xmlns:p14="http://schemas.microsoft.com/office/powerpoint/2010/main" val="6079752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376167" y="651963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pic>
        <p:nvPicPr>
          <p:cNvPr id="8194" name="Picture 2" descr="Keeping a Handle on Social Media Management by Employees">
            <a:extLst>
              <a:ext uri="{FF2B5EF4-FFF2-40B4-BE49-F238E27FC236}">
                <a16:creationId xmlns:a16="http://schemas.microsoft.com/office/drawing/2014/main" id="{49A96731-674F-F868-4DB9-C68592E0186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20100" y="1038833"/>
            <a:ext cx="2619375" cy="3056089"/>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chart showing how the different types of search engine optimization overlap"/>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42634" y="1719510"/>
            <a:ext cx="7435032" cy="4236918"/>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89580" y="4723205"/>
            <a:ext cx="1525705" cy="2001272"/>
          </a:xfrm>
          <a:prstGeom prst="rect">
            <a:avLst/>
          </a:prstGeom>
        </p:spPr>
      </p:pic>
    </p:spTree>
    <p:extLst>
      <p:ext uri="{BB962C8B-B14F-4D97-AF65-F5344CB8AC3E}">
        <p14:creationId xmlns:p14="http://schemas.microsoft.com/office/powerpoint/2010/main" val="21917181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30075"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sp>
        <p:nvSpPr>
          <p:cNvPr id="6" name="TextBox 5">
            <a:extLst>
              <a:ext uri="{FF2B5EF4-FFF2-40B4-BE49-F238E27FC236}">
                <a16:creationId xmlns:a16="http://schemas.microsoft.com/office/drawing/2014/main" id="{261813EC-94BF-53BD-67CD-FCBFD2477E45}"/>
              </a:ext>
            </a:extLst>
          </p:cNvPr>
          <p:cNvSpPr txBox="1"/>
          <p:nvPr/>
        </p:nvSpPr>
        <p:spPr>
          <a:xfrm>
            <a:off x="2458942" y="448230"/>
            <a:ext cx="5846634" cy="523220"/>
          </a:xfrm>
          <a:prstGeom prst="rect">
            <a:avLst/>
          </a:prstGeom>
          <a:noFill/>
        </p:spPr>
        <p:txBody>
          <a:bodyPr wrap="square">
            <a:spAutoFit/>
          </a:bodyPr>
          <a:lstStyle/>
          <a:p>
            <a:r>
              <a:rPr lang="en-GB" sz="2800" dirty="0">
                <a:solidFill>
                  <a:schemeClr val="bg1"/>
                </a:solidFill>
              </a:rPr>
              <a:t>How does SEO work?</a:t>
            </a:r>
          </a:p>
        </p:txBody>
      </p:sp>
      <p:pic>
        <p:nvPicPr>
          <p:cNvPr id="15" name="Picture 2" descr="The Complete Guide to B2B Social Media Management - Oktopost">
            <a:extLst>
              <a:ext uri="{FF2B5EF4-FFF2-40B4-BE49-F238E27FC236}">
                <a16:creationId xmlns:a16="http://schemas.microsoft.com/office/drawing/2014/main" id="{477C31C2-2447-BCC6-1D21-A20F5C522B2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19695" y="1166280"/>
            <a:ext cx="2952750" cy="321748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01553" y="1881453"/>
            <a:ext cx="8735816" cy="3416320"/>
          </a:xfrm>
          <a:prstGeom prst="rect">
            <a:avLst/>
          </a:prstGeom>
        </p:spPr>
        <p:txBody>
          <a:bodyPr wrap="square">
            <a:spAutoFit/>
          </a:bodyPr>
          <a:lstStyle/>
          <a:p>
            <a:r>
              <a:rPr lang="en-US" sz="2400" dirty="0"/>
              <a:t>So how does Google determine which pages to surface in the search engine results page (SERP) for any given query? How does this translate into traffic to your website? Let’s take a look at how SEO works.</a:t>
            </a:r>
          </a:p>
          <a:p>
            <a:endParaRPr lang="en-US" sz="2400" dirty="0"/>
          </a:p>
          <a:p>
            <a:r>
              <a:rPr lang="en-US" sz="2400" dirty="0"/>
              <a:t>Google’s search crawlers constantly scan the web, gathering, categorizing, and storing the billions of web pages out there in its index. When you search for something and Google pulls up results, it’s pulling from its index, not the web itself.</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68433" y="5477460"/>
            <a:ext cx="1604836" cy="1148405"/>
          </a:xfrm>
          <a:prstGeom prst="rect">
            <a:avLst/>
          </a:prstGeom>
        </p:spPr>
      </p:pic>
    </p:spTree>
    <p:extLst>
      <p:ext uri="{BB962C8B-B14F-4D97-AF65-F5344CB8AC3E}">
        <p14:creationId xmlns:p14="http://schemas.microsoft.com/office/powerpoint/2010/main" val="6650384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41092"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47444" y="-365816"/>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sp>
        <p:nvSpPr>
          <p:cNvPr id="12" name="TextBox 11">
            <a:extLst>
              <a:ext uri="{FF2B5EF4-FFF2-40B4-BE49-F238E27FC236}">
                <a16:creationId xmlns:a16="http://schemas.microsoft.com/office/drawing/2014/main" id="{BFAE08E0-DED7-D63F-973B-4AEF15549A6C}"/>
              </a:ext>
            </a:extLst>
          </p:cNvPr>
          <p:cNvSpPr txBox="1"/>
          <p:nvPr/>
        </p:nvSpPr>
        <p:spPr>
          <a:xfrm>
            <a:off x="2413713" y="518571"/>
            <a:ext cx="6241774" cy="646331"/>
          </a:xfrm>
          <a:prstGeom prst="rect">
            <a:avLst/>
          </a:prstGeom>
          <a:noFill/>
        </p:spPr>
        <p:txBody>
          <a:bodyPr wrap="square">
            <a:spAutoFit/>
          </a:bodyPr>
          <a:lstStyle/>
          <a:p>
            <a:br>
              <a:rPr lang="en-GB" dirty="0"/>
            </a:br>
            <a:endParaRPr lang="en-GB" dirty="0"/>
          </a:p>
        </p:txBody>
      </p:sp>
      <p:pic>
        <p:nvPicPr>
          <p:cNvPr id="10242" name="Picture 2" descr="The Complete Guide to B2B Social Media Management - Oktopost">
            <a:extLst>
              <a:ext uri="{FF2B5EF4-FFF2-40B4-BE49-F238E27FC236}">
                <a16:creationId xmlns:a16="http://schemas.microsoft.com/office/drawing/2014/main" id="{A0503A58-DA1A-1C28-DDAE-436D6E89CC1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03425" y="1226240"/>
            <a:ext cx="2952750" cy="302770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42900" y="1971858"/>
            <a:ext cx="8001000" cy="3046988"/>
          </a:xfrm>
          <a:prstGeom prst="rect">
            <a:avLst/>
          </a:prstGeom>
        </p:spPr>
        <p:txBody>
          <a:bodyPr wrap="square">
            <a:spAutoFit/>
          </a:bodyPr>
          <a:lstStyle/>
          <a:p>
            <a:r>
              <a:rPr lang="en-US" sz="2400" dirty="0"/>
              <a:t>Google uses a complex formula (called an algorithm) to order results based on a number of criteria (ranking factors—which we’ll get into next) including the quality of the content, its relevance to the search query, the website (domain) it belongs to, and more.</a:t>
            </a:r>
          </a:p>
          <a:p>
            <a:r>
              <a:rPr lang="en-US" sz="2400" dirty="0"/>
              <a:t>How people interact with results then further indicates to Google the needs that each page is (or isn’t) satisfying, which also gets factored into the algorithm.</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42900" y="5375041"/>
            <a:ext cx="1604836" cy="1148405"/>
          </a:xfrm>
          <a:prstGeom prst="rect">
            <a:avLst/>
          </a:prstGeom>
        </p:spPr>
      </p:pic>
    </p:spTree>
    <p:extLst>
      <p:ext uri="{BB962C8B-B14F-4D97-AF65-F5344CB8AC3E}">
        <p14:creationId xmlns:p14="http://schemas.microsoft.com/office/powerpoint/2010/main" val="33690764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90213"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pic>
        <p:nvPicPr>
          <p:cNvPr id="11266" name="Picture 2" descr="The Complete Guide to B2B Social Media Management - Oktopost">
            <a:extLst>
              <a:ext uri="{FF2B5EF4-FFF2-40B4-BE49-F238E27FC236}">
                <a16:creationId xmlns:a16="http://schemas.microsoft.com/office/drawing/2014/main" id="{1F195315-6A07-85BF-9D3E-4D068894305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815516" y="1433297"/>
            <a:ext cx="2952750" cy="347411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856525" y="1952293"/>
            <a:ext cx="8280843" cy="461665"/>
          </a:xfrm>
          <a:prstGeom prst="rect">
            <a:avLst/>
          </a:prstGeom>
        </p:spPr>
        <p:txBody>
          <a:bodyPr wrap="square">
            <a:spAutoFit/>
          </a:bodyPr>
          <a:lstStyle/>
          <a:p>
            <a:r>
              <a:rPr lang="en-US" sz="2400" dirty="0"/>
              <a:t>.</a:t>
            </a:r>
          </a:p>
        </p:txBody>
      </p:sp>
      <p:pic>
        <p:nvPicPr>
          <p:cNvPr id="5122" name="Picture 2" descr="chart showing how search engine optimization works"/>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00944" y="1706108"/>
            <a:ext cx="8363032" cy="3979055"/>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69329" y="5390853"/>
            <a:ext cx="1604836" cy="1148405"/>
          </a:xfrm>
          <a:prstGeom prst="rect">
            <a:avLst/>
          </a:prstGeom>
        </p:spPr>
      </p:pic>
    </p:spTree>
    <p:extLst>
      <p:ext uri="{BB962C8B-B14F-4D97-AF65-F5344CB8AC3E}">
        <p14:creationId xmlns:p14="http://schemas.microsoft.com/office/powerpoint/2010/main" val="37196106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9638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137369" y="703918"/>
            <a:ext cx="3179850" cy="5748868"/>
          </a:xfrm>
          <a:prstGeom prst="rect">
            <a:avLst/>
          </a:prstGeom>
        </p:spPr>
      </p:pic>
      <p:pic>
        <p:nvPicPr>
          <p:cNvPr id="17410" name="Picture 2" descr="Social Media Management | Cortez Web Services">
            <a:extLst>
              <a:ext uri="{FF2B5EF4-FFF2-40B4-BE49-F238E27FC236}">
                <a16:creationId xmlns:a16="http://schemas.microsoft.com/office/drawing/2014/main" id="{05F79D0C-C00E-9DDA-80F3-CD03C934629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50944" y="1413297"/>
            <a:ext cx="2552700" cy="362867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23664" y="2010491"/>
            <a:ext cx="8028167" cy="2308324"/>
          </a:xfrm>
          <a:prstGeom prst="rect">
            <a:avLst/>
          </a:prstGeom>
        </p:spPr>
        <p:txBody>
          <a:bodyPr wrap="square">
            <a:spAutoFit/>
          </a:bodyPr>
          <a:lstStyle/>
          <a:p>
            <a:r>
              <a:rPr lang="en-US" sz="2400" dirty="0"/>
              <a:t>In other words, SEO works like a complex feedback system—to surface the most accurate, trustworthy, and relevant results for any given search using input from you, Google, and searchers. Your role is to produce content that satisfies Google’s expertise, authority, and trust requirements (E-A-T), which satisfy its searchers’ requirements.</a:t>
            </a:r>
          </a:p>
        </p:txBody>
      </p:sp>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98526" y="5304381"/>
            <a:ext cx="1604836" cy="1148405"/>
          </a:xfrm>
          <a:prstGeom prst="rect">
            <a:avLst/>
          </a:prstGeom>
        </p:spPr>
      </p:pic>
    </p:spTree>
    <p:extLst>
      <p:ext uri="{BB962C8B-B14F-4D97-AF65-F5344CB8AC3E}">
        <p14:creationId xmlns:p14="http://schemas.microsoft.com/office/powerpoint/2010/main" val="4212915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88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5362" name="Picture 2" descr="Social Media Management | Cortez Web Services">
            <a:extLst>
              <a:ext uri="{FF2B5EF4-FFF2-40B4-BE49-F238E27FC236}">
                <a16:creationId xmlns:a16="http://schemas.microsoft.com/office/drawing/2014/main" id="{26694003-98B1-15D6-9A16-908E1E0E42F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48311" y="1802870"/>
            <a:ext cx="2552700" cy="324620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23664" y="2185693"/>
            <a:ext cx="8048836" cy="2308324"/>
          </a:xfrm>
          <a:prstGeom prst="rect">
            <a:avLst/>
          </a:prstGeom>
        </p:spPr>
        <p:txBody>
          <a:bodyPr wrap="square">
            <a:spAutoFit/>
          </a:bodyPr>
          <a:lstStyle/>
          <a:p>
            <a:r>
              <a:rPr lang="en-US" sz="2400" dirty="0"/>
              <a:t>So what are those requirements? What actually constitutes quality, targeted, EAT-friendly, and SEO-optimized content? Well, there are hundreds of Google ranking factors, and Google is also constantly evolving and refining its algorithm to continue providing the best experience possible, but there are 12 that should be prioritized.</a:t>
            </a:r>
          </a:p>
        </p:txBody>
      </p:sp>
      <p:sp>
        <p:nvSpPr>
          <p:cNvPr id="6" name="Rectangle 5"/>
          <p:cNvSpPr/>
          <p:nvPr/>
        </p:nvSpPr>
        <p:spPr>
          <a:xfrm>
            <a:off x="3001699" y="670689"/>
            <a:ext cx="4512774" cy="461665"/>
          </a:xfrm>
          <a:prstGeom prst="rect">
            <a:avLst/>
          </a:prstGeom>
        </p:spPr>
        <p:txBody>
          <a:bodyPr wrap="none">
            <a:spAutoFit/>
          </a:bodyPr>
          <a:lstStyle/>
          <a:p>
            <a:pPr fontAlgn="base"/>
            <a:r>
              <a:rPr lang="en-US" sz="2400" dirty="0">
                <a:solidFill>
                  <a:schemeClr val="bg1"/>
                </a:solidFill>
                <a:latin typeface="Unify Sans Bold"/>
              </a:rPr>
              <a:t>SEO ranking factors on Google</a:t>
            </a:r>
            <a:endParaRPr lang="en-US" sz="2400" b="0" i="0" dirty="0">
              <a:solidFill>
                <a:schemeClr val="bg1"/>
              </a:solidFill>
              <a:effectLst/>
              <a:latin typeface="Unify Sans Bold"/>
            </a:endParaRP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98526" y="5252395"/>
            <a:ext cx="1604836" cy="1148405"/>
          </a:xfrm>
          <a:prstGeom prst="rect">
            <a:avLst/>
          </a:prstGeom>
        </p:spPr>
      </p:pic>
    </p:spTree>
    <p:extLst>
      <p:ext uri="{BB962C8B-B14F-4D97-AF65-F5344CB8AC3E}">
        <p14:creationId xmlns:p14="http://schemas.microsoft.com/office/powerpoint/2010/main" val="23871934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7665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79651" y="-144712"/>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194604" y="658785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8" name="Picture 2" descr="Top 26 Social Media Management Tools You Need in 2023">
            <a:extLst>
              <a:ext uri="{FF2B5EF4-FFF2-40B4-BE49-F238E27FC236}">
                <a16:creationId xmlns:a16="http://schemas.microsoft.com/office/drawing/2014/main" id="{0D6346BE-B23E-ADFF-92AC-0D9E6F20078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99541" y="1538602"/>
            <a:ext cx="3105150" cy="2844607"/>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search engine optimization - google ranking factors"/>
          <p:cNvPicPr>
            <a:picLocks noChangeAspect="1" noChangeArrowheads="1"/>
          </p:cNvPicPr>
          <p:nvPr/>
        </p:nvPicPr>
        <p:blipFill rotWithShape="1">
          <a:blip r:embed="rId8">
            <a:extLst>
              <a:ext uri="{28A0092B-C50C-407E-A947-70E740481C1C}">
                <a14:useLocalDpi xmlns:a14="http://schemas.microsoft.com/office/drawing/2010/main" val="0"/>
              </a:ext>
            </a:extLst>
          </a:blip>
          <a:srcRect b="13249"/>
          <a:stretch/>
        </p:blipFill>
        <p:spPr bwMode="auto">
          <a:xfrm>
            <a:off x="1066178" y="1647743"/>
            <a:ext cx="7280902" cy="4281836"/>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97837" y="5369581"/>
            <a:ext cx="1604836" cy="1148405"/>
          </a:xfrm>
          <a:prstGeom prst="rect">
            <a:avLst/>
          </a:prstGeom>
        </p:spPr>
      </p:pic>
    </p:spTree>
    <p:extLst>
      <p:ext uri="{BB962C8B-B14F-4D97-AF65-F5344CB8AC3E}">
        <p14:creationId xmlns:p14="http://schemas.microsoft.com/office/powerpoint/2010/main" val="34470939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36916" y="397229"/>
            <a:ext cx="69903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71971" y="-8109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76241" y="-221396"/>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01942" y="364099"/>
            <a:ext cx="3179850" cy="5748868"/>
          </a:xfrm>
          <a:prstGeom prst="rect">
            <a:avLst/>
          </a:prstGeom>
        </p:spPr>
      </p:pic>
      <p:pic>
        <p:nvPicPr>
          <p:cNvPr id="14338" name="Picture 2" descr="Top 26 Social Media Management Tools You Need in 2023">
            <a:extLst>
              <a:ext uri="{FF2B5EF4-FFF2-40B4-BE49-F238E27FC236}">
                <a16:creationId xmlns:a16="http://schemas.microsoft.com/office/drawing/2014/main" id="{F7E19732-45B9-7A50-F178-2CA9CCA27D8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26896" y="1290070"/>
            <a:ext cx="3105150" cy="2844607"/>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824387" y="646534"/>
            <a:ext cx="4115422" cy="400110"/>
          </a:xfrm>
          <a:prstGeom prst="rect">
            <a:avLst/>
          </a:prstGeom>
        </p:spPr>
        <p:txBody>
          <a:bodyPr wrap="none">
            <a:spAutoFit/>
          </a:bodyPr>
          <a:lstStyle/>
          <a:p>
            <a:r>
              <a:rPr lang="en-US" sz="2000" dirty="0">
                <a:solidFill>
                  <a:schemeClr val="bg1"/>
                </a:solidFill>
              </a:rPr>
              <a:t>How to do SEO: On-page optimization</a:t>
            </a:r>
          </a:p>
        </p:txBody>
      </p:sp>
      <p:sp>
        <p:nvSpPr>
          <p:cNvPr id="7" name="Rectangle 6"/>
          <p:cNvSpPr/>
          <p:nvPr/>
        </p:nvSpPr>
        <p:spPr>
          <a:xfrm>
            <a:off x="537481" y="1851429"/>
            <a:ext cx="8056692" cy="3785652"/>
          </a:xfrm>
          <a:prstGeom prst="rect">
            <a:avLst/>
          </a:prstGeom>
        </p:spPr>
        <p:txBody>
          <a:bodyPr wrap="square">
            <a:spAutoFit/>
          </a:bodyPr>
          <a:lstStyle/>
          <a:p>
            <a:r>
              <a:rPr lang="en-US" dirty="0"/>
              <a:t> </a:t>
            </a:r>
            <a:r>
              <a:rPr lang="en-US" sz="2000" dirty="0"/>
              <a:t>talk about how to actually do SEO—how to optimize your website for these factors so you can rank higher on Google and get more traffic. This requires a combination of on-page, off-page, and technical optimizations, so we’re going to organize the steps in that manner. Here are your on-page optimization steps:</a:t>
            </a:r>
          </a:p>
          <a:p>
            <a:pPr marL="285750" indent="-285750">
              <a:buFont typeface="Arial" panose="020B0604020202020204" pitchFamily="34" charset="0"/>
              <a:buChar char="•"/>
            </a:pPr>
            <a:r>
              <a:rPr lang="en-US" sz="2000" dirty="0"/>
              <a:t>Start with keyword research</a:t>
            </a:r>
          </a:p>
          <a:p>
            <a:pPr marL="285750" indent="-285750">
              <a:buFont typeface="Arial" panose="020B0604020202020204" pitchFamily="34" charset="0"/>
              <a:buChar char="•"/>
            </a:pPr>
            <a:r>
              <a:rPr lang="en-US" sz="2000" dirty="0"/>
              <a:t>Create quality content targeting those keywords</a:t>
            </a:r>
          </a:p>
          <a:p>
            <a:pPr marL="285750" indent="-285750">
              <a:buFont typeface="Arial" panose="020B0604020202020204" pitchFamily="34" charset="0"/>
              <a:buChar char="•"/>
            </a:pPr>
            <a:r>
              <a:rPr lang="en-US" sz="2000" dirty="0"/>
              <a:t>Place your keywords</a:t>
            </a:r>
          </a:p>
          <a:p>
            <a:pPr marL="285750" indent="-285750">
              <a:buFont typeface="Arial" panose="020B0604020202020204" pitchFamily="34" charset="0"/>
              <a:buChar char="•"/>
            </a:pPr>
            <a:r>
              <a:rPr lang="en-US" sz="2000" dirty="0"/>
              <a:t>Optimize your titles</a:t>
            </a:r>
          </a:p>
          <a:p>
            <a:pPr marL="285750" indent="-285750">
              <a:buFont typeface="Arial" panose="020B0604020202020204" pitchFamily="34" charset="0"/>
              <a:buChar char="•"/>
            </a:pPr>
            <a:r>
              <a:rPr lang="en-US" sz="2000" dirty="0"/>
              <a:t>Optimize your meta descriptions</a:t>
            </a:r>
          </a:p>
          <a:p>
            <a:pPr marL="285750" indent="-285750">
              <a:buFont typeface="Arial" panose="020B0604020202020204" pitchFamily="34" charset="0"/>
              <a:buChar char="•"/>
            </a:pPr>
            <a:r>
              <a:rPr lang="en-US" sz="2000" dirty="0"/>
              <a:t>Include and optimize images</a:t>
            </a:r>
          </a:p>
          <a:p>
            <a:pPr marL="285750" indent="-285750">
              <a:buFont typeface="Arial" panose="020B0604020202020204" pitchFamily="34" charset="0"/>
              <a:buChar char="•"/>
            </a:pPr>
            <a:r>
              <a:rPr lang="en-US" sz="2000" dirty="0"/>
              <a:t>Internal and external links</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58333" y="5579879"/>
            <a:ext cx="1604836" cy="1148405"/>
          </a:xfrm>
          <a:prstGeom prst="rect">
            <a:avLst/>
          </a:prstGeom>
        </p:spPr>
      </p:pic>
    </p:spTree>
    <p:extLst>
      <p:ext uri="{BB962C8B-B14F-4D97-AF65-F5344CB8AC3E}">
        <p14:creationId xmlns:p14="http://schemas.microsoft.com/office/powerpoint/2010/main" val="13729330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57112" y="1868674"/>
            <a:ext cx="8019733" cy="2677656"/>
          </a:xfrm>
          <a:prstGeom prst="rect">
            <a:avLst/>
          </a:prstGeom>
        </p:spPr>
        <p:txBody>
          <a:bodyPr wrap="square">
            <a:spAutoFit/>
          </a:bodyPr>
          <a:lstStyle/>
          <a:p>
            <a:pPr fontAlgn="base"/>
            <a:r>
              <a:rPr lang="en-US" sz="2400" dirty="0">
                <a:solidFill>
                  <a:srgbClr val="FF0000"/>
                </a:solidFill>
                <a:latin typeface="Unify Sans Semibold"/>
              </a:rPr>
              <a:t>1. Start with SEO keyword research</a:t>
            </a:r>
            <a:r>
              <a:rPr lang="ar-EG" sz="2400" dirty="0">
                <a:solidFill>
                  <a:srgbClr val="FF0000"/>
                </a:solidFill>
                <a:latin typeface="Unify Sans Semibold"/>
              </a:rPr>
              <a:t>:</a:t>
            </a:r>
            <a:endParaRPr lang="en-US" sz="2400" dirty="0">
              <a:solidFill>
                <a:srgbClr val="FF0000"/>
              </a:solidFill>
              <a:latin typeface="Unify Sans Semibold"/>
            </a:endParaRPr>
          </a:p>
          <a:p>
            <a:pPr fontAlgn="base"/>
            <a:r>
              <a:rPr lang="en-US" sz="2400" dirty="0">
                <a:latin typeface="Unify Sans Regular"/>
              </a:rPr>
              <a:t>The first step in search engine optimization is to determine what keywords you’re optimizing for. These are terms that your ideal website visitors are likely to type into Google or other search engines, and each page on your site should target a different keyword cluster so they don’t compete with each.</a:t>
            </a:r>
            <a:endParaRPr lang="en-US" sz="2400" b="0" i="0" dirty="0">
              <a:effectLst/>
              <a:latin typeface="Unify Sans Regular"/>
            </a:endParaRP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2799" y="5252395"/>
            <a:ext cx="1604836" cy="1148405"/>
          </a:xfrm>
          <a:prstGeom prst="rect">
            <a:avLst/>
          </a:prstGeom>
        </p:spPr>
      </p:pic>
    </p:spTree>
    <p:extLst>
      <p:ext uri="{BB962C8B-B14F-4D97-AF65-F5344CB8AC3E}">
        <p14:creationId xmlns:p14="http://schemas.microsoft.com/office/powerpoint/2010/main" val="25674488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78557" y="196136"/>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24113" y="660305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1663080" y="282911"/>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696937" y="1645104"/>
            <a:ext cx="7805640" cy="4708981"/>
          </a:xfrm>
          <a:prstGeom prst="rect">
            <a:avLst/>
          </a:prstGeom>
        </p:spPr>
        <p:txBody>
          <a:bodyPr wrap="square">
            <a:spAutoFit/>
          </a:bodyPr>
          <a:lstStyle/>
          <a:p>
            <a:pPr fontAlgn="base"/>
            <a:r>
              <a:rPr lang="en-US" sz="2000" b="1" dirty="0">
                <a:solidFill>
                  <a:srgbClr val="FF0000"/>
                </a:solidFill>
                <a:latin typeface="Unify Sans Bold"/>
              </a:rPr>
              <a:t>How to do keyword research for SEO</a:t>
            </a:r>
            <a:r>
              <a:rPr lang="ar-EG" sz="2000" b="1" dirty="0">
                <a:solidFill>
                  <a:srgbClr val="FF0000"/>
                </a:solidFill>
                <a:latin typeface="Unify Sans Bold"/>
              </a:rPr>
              <a:t>::</a:t>
            </a:r>
            <a:endParaRPr lang="en-US" sz="2000" b="1" dirty="0">
              <a:solidFill>
                <a:srgbClr val="FF0000"/>
              </a:solidFill>
              <a:latin typeface="Unify Sans Bold"/>
            </a:endParaRPr>
          </a:p>
          <a:p>
            <a:pPr fontAlgn="base"/>
            <a:r>
              <a:rPr lang="en-US" sz="2000" dirty="0">
                <a:solidFill>
                  <a:srgbClr val="404040"/>
                </a:solidFill>
                <a:latin typeface="Unify Sans Regular"/>
              </a:rPr>
              <a:t>These are your basic steps for finding the best keywords to target with your organic content:</a:t>
            </a:r>
          </a:p>
          <a:p>
            <a:pPr fontAlgn="base">
              <a:buFont typeface="Arial" panose="020B0604020202020204" pitchFamily="34" charset="0"/>
              <a:buChar char="•"/>
            </a:pPr>
            <a:r>
              <a:rPr lang="en-US" sz="2000" b="1" dirty="0">
                <a:solidFill>
                  <a:srgbClr val="FF0000"/>
                </a:solidFill>
                <a:latin typeface="Unify Sans Bold"/>
              </a:rPr>
              <a:t>Create your seed list:</a:t>
            </a:r>
            <a:r>
              <a:rPr lang="en-US" sz="2000" dirty="0">
                <a:solidFill>
                  <a:srgbClr val="404040"/>
                </a:solidFill>
                <a:latin typeface="Unify Sans Regular"/>
              </a:rPr>
              <a:t> Start by listing out the words and phrases your ideal customers are typing into Google. Think about their interests, desires, pain points, and goals, and think in terms of the language they’re using, which may be different from what you (as the expert) use.</a:t>
            </a:r>
          </a:p>
          <a:p>
            <a:pPr fontAlgn="base">
              <a:buFont typeface="Arial" panose="020B0604020202020204" pitchFamily="34" charset="0"/>
              <a:buChar char="•"/>
            </a:pPr>
            <a:r>
              <a:rPr lang="en-US" sz="2000" b="1" dirty="0">
                <a:solidFill>
                  <a:srgbClr val="FF0000"/>
                </a:solidFill>
                <a:latin typeface="Unify Sans Bold"/>
              </a:rPr>
              <a:t>Plug them into a keyword research tool:</a:t>
            </a:r>
            <a:r>
              <a:rPr lang="en-US" sz="2000" b="1" dirty="0">
                <a:solidFill>
                  <a:srgbClr val="404040"/>
                </a:solidFill>
                <a:latin typeface="Unify Sans Bold"/>
              </a:rPr>
              <a:t>  </a:t>
            </a:r>
            <a:r>
              <a:rPr lang="en-US" sz="2000" dirty="0">
                <a:solidFill>
                  <a:srgbClr val="404040"/>
                </a:solidFill>
                <a:latin typeface="Unify Sans Regular"/>
              </a:rPr>
              <a:t>Keyword research tools will give you data around these keywords so you can see which terms you can conceivably rank for and where the best opportunities actually lie. Metrics include:</a:t>
            </a:r>
          </a:p>
          <a:p>
            <a:pPr marL="742950" lvl="1" indent="-285750" fontAlgn="base">
              <a:buFont typeface="Arial" panose="020B0604020202020204" pitchFamily="34" charset="0"/>
              <a:buChar char="•"/>
            </a:pPr>
            <a:r>
              <a:rPr lang="en-US" sz="2000" b="1" dirty="0">
                <a:solidFill>
                  <a:srgbClr val="FF0000"/>
                </a:solidFill>
                <a:latin typeface="Unify Sans Bold"/>
              </a:rPr>
              <a:t>Search volume:</a:t>
            </a:r>
            <a:r>
              <a:rPr lang="en-US" sz="2000" b="1" dirty="0">
                <a:solidFill>
                  <a:srgbClr val="404040"/>
                </a:solidFill>
                <a:latin typeface="Unify Sans Bold"/>
              </a:rPr>
              <a:t> </a:t>
            </a:r>
            <a:r>
              <a:rPr lang="en-US" sz="2000" dirty="0">
                <a:solidFill>
                  <a:srgbClr val="404040"/>
                </a:solidFill>
                <a:latin typeface="Unify Sans Regular"/>
              </a:rPr>
              <a:t>How many times that term is searched per month.</a:t>
            </a:r>
          </a:p>
          <a:p>
            <a:pPr marL="742950" lvl="1" indent="-285750" fontAlgn="base">
              <a:buFont typeface="Arial" panose="020B0604020202020204" pitchFamily="34" charset="0"/>
              <a:buChar char="•"/>
            </a:pPr>
            <a:r>
              <a:rPr lang="en-US" sz="2000" b="1" dirty="0">
                <a:solidFill>
                  <a:srgbClr val="FF0000"/>
                </a:solidFill>
                <a:latin typeface="Unify Sans Bold"/>
              </a:rPr>
              <a:t>Competition:</a:t>
            </a:r>
            <a:r>
              <a:rPr lang="en-US" sz="2000" b="1" dirty="0">
                <a:solidFill>
                  <a:srgbClr val="404040"/>
                </a:solidFill>
                <a:latin typeface="Unify Sans Bold"/>
              </a:rPr>
              <a:t> </a:t>
            </a:r>
            <a:r>
              <a:rPr lang="en-US" sz="2000" dirty="0">
                <a:solidFill>
                  <a:srgbClr val="404040"/>
                </a:solidFill>
                <a:latin typeface="Unify Sans Regular"/>
              </a:rPr>
              <a:t>How difficult it is to rank for that keyword.</a:t>
            </a:r>
            <a:endParaRPr lang="en-US" sz="2000" b="0" i="0" dirty="0">
              <a:solidFill>
                <a:srgbClr val="404040"/>
              </a:solidFill>
              <a:effectLst/>
              <a:latin typeface="Unify Sans Regular"/>
            </a:endParaRPr>
          </a:p>
        </p:txBody>
      </p:sp>
    </p:spTree>
    <p:extLst>
      <p:ext uri="{BB962C8B-B14F-4D97-AF65-F5344CB8AC3E}">
        <p14:creationId xmlns:p14="http://schemas.microsoft.com/office/powerpoint/2010/main" val="19393098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63693" y="-122835"/>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1663754" y="707623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635973" y="-108557"/>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159206" y="1538137"/>
            <a:ext cx="8454058" cy="5016758"/>
          </a:xfrm>
          <a:prstGeom prst="rect">
            <a:avLst/>
          </a:prstGeom>
        </p:spPr>
        <p:txBody>
          <a:bodyPr wrap="square">
            <a:spAutoFit/>
          </a:bodyPr>
          <a:lstStyle/>
          <a:p>
            <a:r>
              <a:rPr lang="en-US" sz="2000" dirty="0">
                <a:solidFill>
                  <a:srgbClr val="FF0000"/>
                </a:solidFill>
              </a:rPr>
              <a:t>2. Create quality content targeting those keywords</a:t>
            </a:r>
            <a:r>
              <a:rPr lang="ar-EG" sz="2000" dirty="0">
                <a:solidFill>
                  <a:srgbClr val="FF0000"/>
                </a:solidFill>
              </a:rPr>
              <a:t>::</a:t>
            </a:r>
            <a:endParaRPr lang="en-US" sz="2000" dirty="0">
              <a:solidFill>
                <a:srgbClr val="FF0000"/>
              </a:solidFill>
            </a:endParaRPr>
          </a:p>
          <a:p>
            <a:r>
              <a:rPr lang="en-US" sz="2000" dirty="0"/>
              <a:t>Your main navigation pages (homepage, about us, contact, products, services) will target keywords, but the bulk of your keyword targeting will come from long-form content in the form of blog posts. Quality, SEO content is:</a:t>
            </a:r>
          </a:p>
          <a:p>
            <a:r>
              <a:rPr lang="en-US" sz="2000" dirty="0">
                <a:solidFill>
                  <a:srgbClr val="FF0000"/>
                </a:solidFill>
              </a:rPr>
              <a:t>Aligned with the keyword’s intent: </a:t>
            </a:r>
            <a:r>
              <a:rPr lang="en-US" sz="2000" dirty="0"/>
              <a:t>Make sure your content provides the information people are seeking when they search this keyword. This is why you should always search the keyword on Google first.</a:t>
            </a:r>
          </a:p>
          <a:p>
            <a:r>
              <a:rPr lang="en-US" sz="2000" dirty="0">
                <a:solidFill>
                  <a:srgbClr val="FF0000"/>
                </a:solidFill>
              </a:rPr>
              <a:t>Provides a good experience: </a:t>
            </a:r>
            <a:r>
              <a:rPr lang="en-US" sz="2000" dirty="0"/>
              <a:t>It’s free of overly aggressive pop-ups or CTAs or other distracting elements; uses images to depict concepts, and loads quickly and properly on all devices (more on this later in the technical SEO section).</a:t>
            </a:r>
          </a:p>
          <a:p>
            <a:r>
              <a:rPr lang="en-US" sz="2000" dirty="0">
                <a:solidFill>
                  <a:srgbClr val="FF0000"/>
                </a:solidFill>
              </a:rPr>
              <a:t>Reads naturally: </a:t>
            </a:r>
            <a:r>
              <a:rPr lang="en-US" sz="2000" dirty="0"/>
              <a:t>Don’t keyword-stuff. Write like a human being speaking to your audience; not a content writer trying to optimize for a search engine.</a:t>
            </a:r>
          </a:p>
          <a:p>
            <a:r>
              <a:rPr lang="en-US" sz="2000" dirty="0"/>
              <a:t>In-depth: Google isn’t interested in thin, duplicate, or low-value pages. This means 1,500-2,500 words of accurate, up-to-date, information.</a:t>
            </a:r>
          </a:p>
          <a:p>
            <a:r>
              <a:rPr lang="en-US" sz="2000" dirty="0"/>
              <a:t>Organized: Use your heading tags to indicate the hierarchy of information on the page.</a:t>
            </a:r>
          </a:p>
        </p:txBody>
      </p:sp>
    </p:spTree>
    <p:extLst>
      <p:ext uri="{BB962C8B-B14F-4D97-AF65-F5344CB8AC3E}">
        <p14:creationId xmlns:p14="http://schemas.microsoft.com/office/powerpoint/2010/main" val="27269952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532063" y="643234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523664" y="1750859"/>
            <a:ext cx="7109290" cy="4093428"/>
          </a:xfrm>
          <a:prstGeom prst="rect">
            <a:avLst/>
          </a:prstGeom>
        </p:spPr>
        <p:txBody>
          <a:bodyPr wrap="square">
            <a:spAutoFit/>
          </a:bodyPr>
          <a:lstStyle/>
          <a:p>
            <a:r>
              <a:rPr lang="en-US" sz="2000" dirty="0">
                <a:solidFill>
                  <a:srgbClr val="FF0000"/>
                </a:solidFill>
              </a:rPr>
              <a:t>3. Place your keywords</a:t>
            </a:r>
          </a:p>
          <a:p>
            <a:r>
              <a:rPr lang="en-US" sz="2000" dirty="0"/>
              <a:t>In addition to naturally in the body of your content, you’ll want to place your keyword into specific spots on the page to indicate to Google what you’re looking to rank for. This includes:</a:t>
            </a:r>
          </a:p>
          <a:p>
            <a:endParaRPr lang="en-US" sz="2000" dirty="0"/>
          </a:p>
          <a:p>
            <a:pPr marL="285750" indent="-285750">
              <a:buFont typeface="Arial" panose="020B0604020202020204" pitchFamily="34" charset="0"/>
              <a:buChar char="•"/>
            </a:pPr>
            <a:r>
              <a:rPr lang="en-US" sz="2000" dirty="0"/>
              <a:t>SEO title (title tag)</a:t>
            </a:r>
          </a:p>
          <a:p>
            <a:pPr marL="285750" indent="-285750">
              <a:buFont typeface="Arial" panose="020B0604020202020204" pitchFamily="34" charset="0"/>
              <a:buChar char="•"/>
            </a:pPr>
            <a:r>
              <a:rPr lang="en-US" sz="2000" dirty="0"/>
              <a:t>Page title (H1 tag)</a:t>
            </a:r>
          </a:p>
          <a:p>
            <a:pPr marL="285750" indent="-285750">
              <a:buFont typeface="Arial" panose="020B0604020202020204" pitchFamily="34" charset="0"/>
              <a:buChar char="•"/>
            </a:pPr>
            <a:r>
              <a:rPr lang="en-US" sz="2000" dirty="0"/>
              <a:t>At least two H2 headings</a:t>
            </a:r>
          </a:p>
          <a:p>
            <a:pPr marL="285750" indent="-285750">
              <a:buFont typeface="Arial" panose="020B0604020202020204" pitchFamily="34" charset="0"/>
              <a:buChar char="•"/>
            </a:pPr>
            <a:r>
              <a:rPr lang="en-US" sz="2000" dirty="0"/>
              <a:t>Image alt text</a:t>
            </a:r>
          </a:p>
          <a:p>
            <a:pPr marL="285750" indent="-285750">
              <a:buFont typeface="Arial" panose="020B0604020202020204" pitchFamily="34" charset="0"/>
              <a:buChar char="•"/>
            </a:pPr>
            <a:r>
              <a:rPr lang="en-US" sz="2000" dirty="0"/>
              <a:t>Image file name</a:t>
            </a:r>
          </a:p>
          <a:p>
            <a:pPr marL="285750" indent="-285750">
              <a:buFont typeface="Arial" panose="020B0604020202020204" pitchFamily="34" charset="0"/>
              <a:buChar char="•"/>
            </a:pPr>
            <a:r>
              <a:rPr lang="en-US" sz="2000" dirty="0"/>
              <a:t>Naturally in the body</a:t>
            </a:r>
          </a:p>
          <a:p>
            <a:pPr marL="285750" indent="-285750">
              <a:buFont typeface="Arial" panose="020B0604020202020204" pitchFamily="34" charset="0"/>
              <a:buChar char="•"/>
            </a:pPr>
            <a:r>
              <a:rPr lang="en-US" sz="2000" dirty="0"/>
              <a:t>URL</a:t>
            </a:r>
          </a:p>
          <a:p>
            <a:pPr marL="285750" indent="-285750">
              <a:buFont typeface="Arial" panose="020B0604020202020204" pitchFamily="34" charset="0"/>
              <a:buChar char="•"/>
            </a:pPr>
            <a:r>
              <a:rPr lang="en-US" sz="2000" dirty="0"/>
              <a:t>Meta description</a:t>
            </a:r>
          </a:p>
        </p:txBody>
      </p:sp>
    </p:spTree>
    <p:extLst>
      <p:ext uri="{BB962C8B-B14F-4D97-AF65-F5344CB8AC3E}">
        <p14:creationId xmlns:p14="http://schemas.microsoft.com/office/powerpoint/2010/main" val="25729151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289771" y="696623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how to increase traffic to your website - on-page seo keyword placement"/>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46364" y="1640973"/>
            <a:ext cx="6858000" cy="4242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89411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1A62627-0402-9947-4945-D9E5CB52F04F}"/>
              </a:ext>
            </a:extLst>
          </p:cNvPr>
          <p:cNvSpPr txBox="1"/>
          <p:nvPr/>
        </p:nvSpPr>
        <p:spPr>
          <a:xfrm>
            <a:off x="2447925" y="576725"/>
            <a:ext cx="5015066" cy="369332"/>
          </a:xfrm>
          <a:prstGeom prst="rect">
            <a:avLst/>
          </a:prstGeom>
          <a:noFill/>
        </p:spPr>
        <p:txBody>
          <a:bodyPr wrap="square">
            <a:spAutoFit/>
          </a:bodyPr>
          <a:lstStyle/>
          <a:p>
            <a:pPr algn="l"/>
            <a:endParaRPr lang="en-GB" dirty="0"/>
          </a:p>
        </p:txBody>
      </p:sp>
      <p:sp>
        <p:nvSpPr>
          <p:cNvPr id="7" name="Rectangle 6"/>
          <p:cNvSpPr/>
          <p:nvPr/>
        </p:nvSpPr>
        <p:spPr>
          <a:xfrm>
            <a:off x="451010" y="1530122"/>
            <a:ext cx="7664289" cy="3970318"/>
          </a:xfrm>
          <a:prstGeom prst="rect">
            <a:avLst/>
          </a:prstGeom>
        </p:spPr>
        <p:txBody>
          <a:bodyPr wrap="square">
            <a:spAutoFit/>
          </a:bodyPr>
          <a:lstStyle/>
          <a:p>
            <a:r>
              <a:rPr lang="en-US" dirty="0">
                <a:solidFill>
                  <a:srgbClr val="FF0000"/>
                </a:solidFill>
              </a:rPr>
              <a:t>4. Optimize your titles</a:t>
            </a:r>
          </a:p>
          <a:p>
            <a:r>
              <a:rPr lang="en-US" dirty="0"/>
              <a:t>For any page on your website, you actually have two titles. The title tag is the title that appears on the SERP and is the single most impactful place you can put your keyword. The H1 tag is the title that appears on the page when you click into it</a:t>
            </a:r>
            <a:r>
              <a:rPr lang="en-US" dirty="0">
                <a:solidFill>
                  <a:srgbClr val="FF0000"/>
                </a:solidFill>
              </a:rPr>
              <a:t>. Whether or not these are the same depends on the page.</a:t>
            </a:r>
          </a:p>
          <a:p>
            <a:r>
              <a:rPr lang="en-US" dirty="0">
                <a:solidFill>
                  <a:srgbClr val="FF0000"/>
                </a:solidFill>
              </a:rPr>
              <a:t>To optimize your titles, be sure to:</a:t>
            </a:r>
          </a:p>
          <a:p>
            <a:r>
              <a:rPr lang="en-US" dirty="0">
                <a:solidFill>
                  <a:srgbClr val="FF0000"/>
                </a:solidFill>
              </a:rPr>
              <a:t>Include the keyword</a:t>
            </a:r>
            <a:r>
              <a:rPr lang="en-US" dirty="0"/>
              <a:t>: If you can do it in a natural and compelling way, add some related modifiers around that term as well.</a:t>
            </a:r>
          </a:p>
          <a:p>
            <a:r>
              <a:rPr lang="en-US" dirty="0"/>
              <a:t>Have only one H1 per page: This should be your main headline, and H2s should be used to label your main sections.</a:t>
            </a:r>
          </a:p>
          <a:p>
            <a:r>
              <a:rPr lang="en-US" dirty="0">
                <a:solidFill>
                  <a:srgbClr val="FF0000"/>
                </a:solidFill>
              </a:rPr>
              <a:t>Keep title tags to 55-60 characters</a:t>
            </a:r>
            <a:r>
              <a:rPr lang="en-US" dirty="0"/>
              <a:t>: How much Google will show varies (it’s based on pixels, not character counts), so frontload with the keyword.</a:t>
            </a:r>
          </a:p>
          <a:p>
            <a:r>
              <a:rPr lang="en-US" dirty="0">
                <a:solidFill>
                  <a:srgbClr val="FF0000"/>
                </a:solidFill>
              </a:rPr>
              <a:t>Indicate value: </a:t>
            </a:r>
            <a:r>
              <a:rPr lang="en-US" dirty="0"/>
              <a:t>What does a user get out of the page? This influences whether they click on it in the SERP or on your site, and whether they keep reading.</a:t>
            </a:r>
          </a:p>
        </p:txBody>
      </p:sp>
    </p:spTree>
    <p:extLst>
      <p:ext uri="{BB962C8B-B14F-4D97-AF65-F5344CB8AC3E}">
        <p14:creationId xmlns:p14="http://schemas.microsoft.com/office/powerpoint/2010/main" val="11990214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64341" y="292453"/>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1835856" y="438808"/>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77362" y="1689267"/>
            <a:ext cx="7480388" cy="4093428"/>
          </a:xfrm>
          <a:prstGeom prst="rect">
            <a:avLst/>
          </a:prstGeom>
        </p:spPr>
        <p:txBody>
          <a:bodyPr wrap="square">
            <a:spAutoFit/>
          </a:bodyPr>
          <a:lstStyle/>
          <a:p>
            <a:r>
              <a:rPr lang="en-US" sz="2000" dirty="0">
                <a:solidFill>
                  <a:srgbClr val="FF0000"/>
                </a:solidFill>
              </a:rPr>
              <a:t>5. Optimize your meta descriptions</a:t>
            </a:r>
          </a:p>
          <a:p>
            <a:r>
              <a:rPr lang="en-US" sz="2000" dirty="0"/>
              <a:t>The meta description is the description that appears on the SERP below the title tag. Google doesn’t always show the one you’ve provided in the SERP; it likes to build its own based on the query, but it’s still important to optimize for SEO. Google reads this description when crawling the page to understand what it’s about.</a:t>
            </a:r>
          </a:p>
          <a:p>
            <a:r>
              <a:rPr lang="en-US" sz="2000" dirty="0">
                <a:solidFill>
                  <a:srgbClr val="FF0000"/>
                </a:solidFill>
              </a:rPr>
              <a:t>To optimize your meta description:</a:t>
            </a:r>
          </a:p>
          <a:p>
            <a:r>
              <a:rPr lang="en-US" sz="2000" dirty="0"/>
              <a:t>Include the keyword and related keywords if you can do so in a natural and compelling way.</a:t>
            </a:r>
          </a:p>
          <a:p>
            <a:r>
              <a:rPr lang="en-US" sz="2000" dirty="0">
                <a:solidFill>
                  <a:srgbClr val="FF0000"/>
                </a:solidFill>
              </a:rPr>
              <a:t>Keep it short: </a:t>
            </a:r>
            <a:r>
              <a:rPr lang="en-US" sz="2000" dirty="0"/>
              <a:t>Ideal meta description length is 155-165 characters.</a:t>
            </a:r>
          </a:p>
          <a:p>
            <a:r>
              <a:rPr lang="en-US" sz="2000" dirty="0">
                <a:solidFill>
                  <a:srgbClr val="FF0000"/>
                </a:solidFill>
              </a:rPr>
              <a:t>Make it compelling: </a:t>
            </a:r>
            <a:r>
              <a:rPr lang="en-US" sz="2000" dirty="0"/>
              <a:t>Remember, showing up in search results is just the first step! You still need to get searchers to click. Include a concise description, a clear benefit, and a call to action, like ad copy</a:t>
            </a:r>
            <a:r>
              <a:rPr lang="ar-EG" sz="2000" dirty="0"/>
              <a:t>.</a:t>
            </a:r>
            <a:endParaRPr lang="en-US" sz="2000" dirty="0"/>
          </a:p>
        </p:txBody>
      </p:sp>
    </p:spTree>
    <p:extLst>
      <p:ext uri="{BB962C8B-B14F-4D97-AF65-F5344CB8AC3E}">
        <p14:creationId xmlns:p14="http://schemas.microsoft.com/office/powerpoint/2010/main" val="22269945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D5509F14-035D-C606-2879-8FF4B98289E4}"/>
              </a:ext>
            </a:extLst>
          </p:cNvPr>
          <p:cNvSpPr txBox="1"/>
          <p:nvPr/>
        </p:nvSpPr>
        <p:spPr>
          <a:xfrm>
            <a:off x="523664" y="1575017"/>
            <a:ext cx="8350253" cy="4247317"/>
          </a:xfrm>
          <a:prstGeom prst="rect">
            <a:avLst/>
          </a:prstGeom>
          <a:noFill/>
        </p:spPr>
        <p:txBody>
          <a:bodyPr wrap="square">
            <a:spAutoFit/>
          </a:bodyPr>
          <a:lstStyle/>
          <a:p>
            <a:r>
              <a:rPr lang="en-US" dirty="0">
                <a:solidFill>
                  <a:srgbClr val="FF0000"/>
                </a:solidFill>
              </a:rPr>
              <a:t>6. Include and optimize images</a:t>
            </a:r>
            <a:r>
              <a:rPr lang="ar-EG" dirty="0">
                <a:solidFill>
                  <a:srgbClr val="FF0000"/>
                </a:solidFill>
              </a:rPr>
              <a:t>:</a:t>
            </a:r>
            <a:endParaRPr lang="en-US" dirty="0">
              <a:solidFill>
                <a:srgbClr val="FF0000"/>
              </a:solidFill>
            </a:endParaRPr>
          </a:p>
          <a:p>
            <a:r>
              <a:rPr lang="en-US" dirty="0"/>
              <a:t>Images are a key player in SEO optimization. They keep users engaged with your pages, enhance the quality of the information, and provide opportunities for you to rank and generate traffic to their host pages through image results. Plus, Google has increasingly been making the SERP more visual.</a:t>
            </a:r>
          </a:p>
          <a:p>
            <a:r>
              <a:rPr lang="en-US" dirty="0">
                <a:solidFill>
                  <a:srgbClr val="FF0000"/>
                </a:solidFill>
              </a:rPr>
              <a:t>Here’s how to do SEO optimization for images:</a:t>
            </a:r>
          </a:p>
          <a:p>
            <a:r>
              <a:rPr lang="en-US" dirty="0"/>
              <a:t>File name: Save the file name with the keyword, with dashes instead of spaces.</a:t>
            </a:r>
          </a:p>
          <a:p>
            <a:r>
              <a:rPr lang="en-US" dirty="0">
                <a:solidFill>
                  <a:srgbClr val="FF0000"/>
                </a:solidFill>
              </a:rPr>
              <a:t>Add alt text: </a:t>
            </a:r>
            <a:r>
              <a:rPr lang="en-US" dirty="0"/>
              <a:t>Alt text stands for the text alternative of an image, and it’s how Google “sees” an image on a page and detects its relevance to the keyword. It also makes your site accessible for screen readers, and if images break, the alt text will still appear. Don’t keyword stuff here. Imagine you’re describing the image to someone who can’t see it—that’s what it’s there for</a:t>
            </a:r>
            <a:r>
              <a:rPr lang="ar-EG" dirty="0"/>
              <a:t>.</a:t>
            </a:r>
            <a:endParaRPr lang="en-US" dirty="0"/>
          </a:p>
          <a:p>
            <a:r>
              <a:rPr lang="en-US" dirty="0">
                <a:solidFill>
                  <a:srgbClr val="FF0000"/>
                </a:solidFill>
              </a:rPr>
              <a:t>Compress: </a:t>
            </a:r>
            <a:r>
              <a:rPr lang="en-US" dirty="0"/>
              <a:t>Large images can slow down the speed of your site. Compress them to reduce file size and properly size them. You shouldn’t need images much wider than 1000px, but every site is different.</a:t>
            </a:r>
            <a:endParaRPr lang="en-GB" dirty="0"/>
          </a:p>
        </p:txBody>
      </p:sp>
    </p:spTree>
    <p:extLst>
      <p:ext uri="{BB962C8B-B14F-4D97-AF65-F5344CB8AC3E}">
        <p14:creationId xmlns:p14="http://schemas.microsoft.com/office/powerpoint/2010/main" val="17063382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05050" y="1542375"/>
            <a:ext cx="7963004" cy="3416320"/>
          </a:xfrm>
          <a:prstGeom prst="rect">
            <a:avLst/>
          </a:prstGeom>
        </p:spPr>
        <p:txBody>
          <a:bodyPr wrap="square">
            <a:spAutoFit/>
          </a:bodyPr>
          <a:lstStyle/>
          <a:p>
            <a:r>
              <a:rPr lang="en-US" dirty="0">
                <a:solidFill>
                  <a:srgbClr val="FF0000"/>
                </a:solidFill>
              </a:rPr>
              <a:t>7. Internal and external links</a:t>
            </a:r>
            <a:r>
              <a:rPr lang="ar-EG" dirty="0">
                <a:solidFill>
                  <a:srgbClr val="FF0000"/>
                </a:solidFill>
              </a:rPr>
              <a:t>:</a:t>
            </a:r>
            <a:endParaRPr lang="en-US" dirty="0">
              <a:solidFill>
                <a:srgbClr val="FF0000"/>
              </a:solidFill>
            </a:endParaRPr>
          </a:p>
          <a:p>
            <a:r>
              <a:rPr lang="en-US" dirty="0"/>
              <a:t>When doing SEO for blog posts, you’ll want to add both internal and external links.</a:t>
            </a:r>
          </a:p>
          <a:p>
            <a:endParaRPr lang="en-US" dirty="0"/>
          </a:p>
          <a:p>
            <a:r>
              <a:rPr lang="en-US" dirty="0">
                <a:solidFill>
                  <a:srgbClr val="FF0000"/>
                </a:solidFill>
              </a:rPr>
              <a:t>External links: </a:t>
            </a:r>
            <a:r>
              <a:rPr lang="en-US" dirty="0"/>
              <a:t>Find 1-3 pages relevant to the topic you’re targeting, on other sites that have high domain authority, and link to them in your post. This helps to build trust with Google.</a:t>
            </a:r>
          </a:p>
          <a:p>
            <a:r>
              <a:rPr lang="en-US" dirty="0">
                <a:solidFill>
                  <a:srgbClr val="FF0000"/>
                </a:solidFill>
              </a:rPr>
              <a:t>Internal links: </a:t>
            </a:r>
            <a:r>
              <a:rPr lang="en-US" dirty="0"/>
              <a:t>Link to other blog posts on your site  in the content of the post you’re writing—just like I did in that last bullet, using “high domain authority” as my anchor text. This gives Google multiple pathways to any given post, making your site easier to crawl as a whole. How many to include here depends on the length of the post and the amount of other content you have available to link to. Keep the links relevant to the page and to the anchor text you use.</a:t>
            </a:r>
          </a:p>
        </p:txBody>
      </p:sp>
    </p:spTree>
    <p:extLst>
      <p:ext uri="{BB962C8B-B14F-4D97-AF65-F5344CB8AC3E}">
        <p14:creationId xmlns:p14="http://schemas.microsoft.com/office/powerpoint/2010/main" val="1770164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81439" y="648000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47082"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27756" y="1053913"/>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96526" y="1633537"/>
            <a:ext cx="8525018" cy="3170099"/>
          </a:xfrm>
          <a:prstGeom prst="rect">
            <a:avLst/>
          </a:prstGeom>
        </p:spPr>
        <p:txBody>
          <a:bodyPr wrap="square">
            <a:spAutoFit/>
          </a:bodyPr>
          <a:lstStyle/>
          <a:p>
            <a:r>
              <a:rPr lang="en-US" sz="2000" dirty="0">
                <a:solidFill>
                  <a:srgbClr val="FF0000"/>
                </a:solidFill>
              </a:rPr>
              <a:t>How to do SEO: Off-page optimization</a:t>
            </a:r>
          </a:p>
          <a:p>
            <a:r>
              <a:rPr lang="en-US" sz="2000" dirty="0"/>
              <a:t>All of the steps above are on-page SEO strategies. Off-page SEO, on the other hand, is what you do on other pages of your website, other websites, and even other platforms to help your page to rank. Here are some off-page SEO tactics</a:t>
            </a:r>
          </a:p>
          <a:p>
            <a:endParaRPr lang="en-US" sz="2000" dirty="0">
              <a:solidFill>
                <a:srgbClr val="FF0000"/>
              </a:solidFill>
            </a:endParaRPr>
          </a:p>
          <a:p>
            <a:r>
              <a:rPr lang="ar-EG" sz="2000" dirty="0">
                <a:solidFill>
                  <a:srgbClr val="FF0000"/>
                </a:solidFill>
              </a:rPr>
              <a:t>1</a:t>
            </a:r>
            <a:r>
              <a:rPr lang="en-US" sz="2000" dirty="0">
                <a:solidFill>
                  <a:srgbClr val="FF0000"/>
                </a:solidFill>
              </a:rPr>
              <a:t>. Earn and reach out for backlinks</a:t>
            </a:r>
          </a:p>
          <a:p>
            <a:r>
              <a:rPr lang="en-US" sz="2000" dirty="0"/>
              <a:t>Backlinks, or links to your site from other websites, are the third most important Google ranking factor. Backlinks from higher credibility sites are, of course, more valuable than those from lower credibility sites. The more high-quality backlinks you have, the higher you’ll rank. </a:t>
            </a:r>
          </a:p>
        </p:txBody>
      </p:sp>
    </p:spTree>
    <p:extLst>
      <p:ext uri="{BB962C8B-B14F-4D97-AF65-F5344CB8AC3E}">
        <p14:creationId xmlns:p14="http://schemas.microsoft.com/office/powerpoint/2010/main" val="13436641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289771" y="648336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E9C01135-E84E-AA51-29C7-93DFCFB2396E}"/>
              </a:ext>
            </a:extLst>
          </p:cNvPr>
          <p:cNvSpPr txBox="1"/>
          <p:nvPr/>
        </p:nvSpPr>
        <p:spPr>
          <a:xfrm>
            <a:off x="253079" y="1633537"/>
            <a:ext cx="8263062" cy="461665"/>
          </a:xfrm>
          <a:prstGeom prst="rect">
            <a:avLst/>
          </a:prstGeom>
          <a:noFill/>
        </p:spPr>
        <p:txBody>
          <a:bodyPr wrap="square">
            <a:spAutoFit/>
          </a:bodyPr>
          <a:lstStyle/>
          <a:p>
            <a:r>
              <a:rPr lang="en-US" sz="2400" dirty="0"/>
              <a:t> </a:t>
            </a:r>
            <a:endParaRPr lang="en-GB" sz="2400" dirty="0"/>
          </a:p>
        </p:txBody>
      </p:sp>
      <p:sp>
        <p:nvSpPr>
          <p:cNvPr id="5" name="Rectangle 4"/>
          <p:cNvSpPr/>
          <p:nvPr/>
        </p:nvSpPr>
        <p:spPr>
          <a:xfrm>
            <a:off x="297968" y="1575160"/>
            <a:ext cx="8246765" cy="4524315"/>
          </a:xfrm>
          <a:prstGeom prst="rect">
            <a:avLst/>
          </a:prstGeom>
        </p:spPr>
        <p:txBody>
          <a:bodyPr wrap="square">
            <a:spAutoFit/>
          </a:bodyPr>
          <a:lstStyle/>
          <a:p>
            <a:r>
              <a:rPr lang="en-US" dirty="0">
                <a:solidFill>
                  <a:srgbClr val="FF0000"/>
                </a:solidFill>
              </a:rPr>
              <a:t>9. Share your content on social media</a:t>
            </a:r>
          </a:p>
          <a:p>
            <a:r>
              <a:rPr lang="en-US" dirty="0"/>
              <a:t>In addition to linking to your homepage in social media profiles, you should also be regularly sharing your blog posts with your feed. This earns you referral traffic, and the more eyes on a post, the higher the chances of generating backlinks. Social media itself isn’t a direct google ranking factor, but your activity on the platforms and users’ engagement with your content there send social signals to Google that influence your ranking.</a:t>
            </a:r>
          </a:p>
          <a:p>
            <a:endParaRPr lang="en-US" dirty="0">
              <a:solidFill>
                <a:srgbClr val="FF0000"/>
              </a:solidFill>
            </a:endParaRPr>
          </a:p>
          <a:p>
            <a:r>
              <a:rPr lang="en-US" dirty="0">
                <a:solidFill>
                  <a:srgbClr val="FF0000"/>
                </a:solidFill>
              </a:rPr>
              <a:t>10. Build your brand reputation</a:t>
            </a:r>
          </a:p>
          <a:p>
            <a:r>
              <a:rPr lang="en-US" dirty="0"/>
              <a:t>When determining how high to rank a particular page on your site, Google doesn’t just look at that one page. It takes into account your brand as a whole, which it does so by looking at other information about it across the web—including reviews, ratings, listings, awards, and even unlinked brand mentions. As such, building your brand reputation by optimizing your listings, gaining positive press, and asking for reviews is essential for SEO. Much of this falls under the realm of local SEO but there are plenty of brand-building strategies that apply to non-brick-and-mortar businesses too.</a:t>
            </a:r>
          </a:p>
        </p:txBody>
      </p:sp>
    </p:spTree>
    <p:extLst>
      <p:ext uri="{BB962C8B-B14F-4D97-AF65-F5344CB8AC3E}">
        <p14:creationId xmlns:p14="http://schemas.microsoft.com/office/powerpoint/2010/main" val="2147014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1802673" y="657076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00681" y="1709122"/>
            <a:ext cx="7526696" cy="2308324"/>
          </a:xfrm>
          <a:prstGeom prst="rect">
            <a:avLst/>
          </a:prstGeom>
        </p:spPr>
        <p:txBody>
          <a:bodyPr wrap="square">
            <a:spAutoFit/>
          </a:bodyPr>
          <a:lstStyle/>
          <a:p>
            <a:r>
              <a:rPr lang="en-US" sz="2400" dirty="0">
                <a:solidFill>
                  <a:srgbClr val="FF0000"/>
                </a:solidFill>
              </a:rPr>
              <a:t>How to do SEO: Technical optimizations</a:t>
            </a:r>
            <a:endParaRPr lang="ar-EG" sz="2400" dirty="0">
              <a:solidFill>
                <a:srgbClr val="FF0000"/>
              </a:solidFill>
            </a:endParaRPr>
          </a:p>
          <a:p>
            <a:endParaRPr lang="en-US" sz="2400" dirty="0">
              <a:solidFill>
                <a:srgbClr val="FF0000"/>
              </a:solidFill>
            </a:endParaRPr>
          </a:p>
          <a:p>
            <a:r>
              <a:rPr lang="en-US" sz="2400" dirty="0"/>
              <a:t>Technical SEO optimizations are done on the back end of your website to make sure it meets Google’s site security and user experience requirements, as well as to make it as easy as possible for Google to do its job on your site. </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39177" y="5107909"/>
            <a:ext cx="1604836" cy="1148405"/>
          </a:xfrm>
          <a:prstGeom prst="rect">
            <a:avLst/>
          </a:prstGeom>
        </p:spPr>
      </p:pic>
    </p:spTree>
    <p:extLst>
      <p:ext uri="{BB962C8B-B14F-4D97-AF65-F5344CB8AC3E}">
        <p14:creationId xmlns:p14="http://schemas.microsoft.com/office/powerpoint/2010/main" val="12964896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1802673" y="627287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45110" y="1493225"/>
            <a:ext cx="7790808" cy="4154984"/>
          </a:xfrm>
          <a:prstGeom prst="rect">
            <a:avLst/>
          </a:prstGeom>
        </p:spPr>
        <p:txBody>
          <a:bodyPr wrap="square">
            <a:spAutoFit/>
          </a:bodyPr>
          <a:lstStyle/>
          <a:p>
            <a:r>
              <a:rPr lang="en-US" sz="2400" dirty="0">
                <a:solidFill>
                  <a:srgbClr val="FF0000"/>
                </a:solidFill>
              </a:rPr>
              <a:t>Here are some of the main technical optimizations to take care of:</a:t>
            </a:r>
            <a:endParaRPr lang="en-US" sz="2400" dirty="0"/>
          </a:p>
          <a:p>
            <a:r>
              <a:rPr lang="en-US" sz="2400" dirty="0">
                <a:solidFill>
                  <a:srgbClr val="FF0000"/>
                </a:solidFill>
              </a:rPr>
              <a:t>Page speed: </a:t>
            </a:r>
            <a:r>
              <a:rPr lang="en-US" sz="2400" dirty="0"/>
              <a:t>In addition to image sizes, the code behind your website content and the order in which it loads can impact page speed. This where lazy loading and page speed optimizations come into play.</a:t>
            </a:r>
          </a:p>
          <a:p>
            <a:r>
              <a:rPr lang="en-US" sz="2400" dirty="0">
                <a:solidFill>
                  <a:srgbClr val="FF0000"/>
                </a:solidFill>
              </a:rPr>
              <a:t>Security: </a:t>
            </a:r>
            <a:r>
              <a:rPr lang="en-US" sz="2400" dirty="0"/>
              <a:t>Make sure your site is using HTTPS rather than HTTP.</a:t>
            </a:r>
          </a:p>
          <a:p>
            <a:r>
              <a:rPr lang="en-US" sz="2400" dirty="0">
                <a:solidFill>
                  <a:srgbClr val="FF0000"/>
                </a:solidFill>
              </a:rPr>
              <a:t>Mobile-first: </a:t>
            </a:r>
            <a:r>
              <a:rPr lang="en-US" sz="2400" dirty="0"/>
              <a:t>Being mobile-friendly doesn’t cut it anymore. Google’s indexing is now mobile-first, so your site needs to be fully responsive</a:t>
            </a:r>
          </a:p>
        </p:txBody>
      </p:sp>
    </p:spTree>
    <p:extLst>
      <p:ext uri="{BB962C8B-B14F-4D97-AF65-F5344CB8AC3E}">
        <p14:creationId xmlns:p14="http://schemas.microsoft.com/office/powerpoint/2010/main" val="77404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277B010-BE33-B4B8-DCE6-1E826CC6735D}"/>
              </a:ext>
            </a:extLst>
          </p:cNvPr>
          <p:cNvSpPr txBox="1"/>
          <p:nvPr/>
        </p:nvSpPr>
        <p:spPr>
          <a:xfrm>
            <a:off x="523664" y="1604515"/>
            <a:ext cx="7842243" cy="461665"/>
          </a:xfrm>
          <a:prstGeom prst="rect">
            <a:avLst/>
          </a:prstGeom>
          <a:noFill/>
        </p:spPr>
        <p:txBody>
          <a:bodyPr wrap="square">
            <a:spAutoFit/>
          </a:bodyPr>
          <a:lstStyle/>
          <a:p>
            <a:pPr algn="ctr"/>
            <a:r>
              <a:rPr lang="en-US" sz="2400" b="1" i="0" dirty="0">
                <a:solidFill>
                  <a:srgbClr val="FF0000"/>
                </a:solidFill>
                <a:effectLst/>
                <a:latin typeface="Silka"/>
              </a:rPr>
              <a:t>.</a:t>
            </a:r>
          </a:p>
        </p:txBody>
      </p:sp>
      <p:sp>
        <p:nvSpPr>
          <p:cNvPr id="5" name="Rectangle 4"/>
          <p:cNvSpPr/>
          <p:nvPr/>
        </p:nvSpPr>
        <p:spPr>
          <a:xfrm>
            <a:off x="568553" y="1765021"/>
            <a:ext cx="7556353" cy="3785652"/>
          </a:xfrm>
          <a:prstGeom prst="rect">
            <a:avLst/>
          </a:prstGeom>
        </p:spPr>
        <p:txBody>
          <a:bodyPr wrap="square">
            <a:spAutoFit/>
          </a:bodyPr>
          <a:lstStyle/>
          <a:p>
            <a:r>
              <a:rPr lang="en-US" sz="2400" dirty="0">
                <a:solidFill>
                  <a:srgbClr val="FF0000"/>
                </a:solidFill>
              </a:rPr>
              <a:t>Core Web Vitals: </a:t>
            </a:r>
            <a:r>
              <a:rPr lang="en-US" sz="2400" dirty="0"/>
              <a:t>These three metrics are used to quantify a user’s experience with your page. You can learn how to improve your Core Web Vitals here.</a:t>
            </a:r>
          </a:p>
          <a:p>
            <a:r>
              <a:rPr lang="en-US" sz="2400" dirty="0">
                <a:solidFill>
                  <a:srgbClr val="FF0000"/>
                </a:solidFill>
              </a:rPr>
              <a:t>URL structure: </a:t>
            </a:r>
            <a:r>
              <a:rPr lang="en-US" sz="2400" dirty="0"/>
              <a:t>An organized site structure, such as by using /blog, /landing page, /product buckets, makes it easier for Google to crawl your site, for users to navigate it, and for you to segment data in reports.</a:t>
            </a:r>
          </a:p>
          <a:p>
            <a:r>
              <a:rPr lang="en-US" sz="2400" dirty="0">
                <a:solidFill>
                  <a:srgbClr val="FF0000"/>
                </a:solidFill>
              </a:rPr>
              <a:t>Site architecture: </a:t>
            </a:r>
            <a:r>
              <a:rPr lang="en-US" sz="2400" dirty="0"/>
              <a:t>Ideally, a user should be able to access any page on your site in three clicks or less. Internal linking is key here.</a:t>
            </a:r>
          </a:p>
        </p:txBody>
      </p:sp>
    </p:spTree>
    <p:extLst>
      <p:ext uri="{BB962C8B-B14F-4D97-AF65-F5344CB8AC3E}">
        <p14:creationId xmlns:p14="http://schemas.microsoft.com/office/powerpoint/2010/main" val="179807209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3392520" y="487658"/>
            <a:ext cx="6221894" cy="584775"/>
          </a:xfrm>
          <a:prstGeom prst="rect">
            <a:avLst/>
          </a:prstGeom>
          <a:noFill/>
        </p:spPr>
        <p:txBody>
          <a:bodyPr wrap="square">
            <a:spAutoFit/>
          </a:bodyPr>
          <a:lstStyle/>
          <a:p>
            <a:pPr fontAlgn="base"/>
            <a:r>
              <a:rPr lang="en-US" sz="3200" dirty="0">
                <a:solidFill>
                  <a:schemeClr val="bg1"/>
                </a:solidFill>
              </a:rPr>
              <a:t>SEO tools</a:t>
            </a: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50124" y="1827127"/>
            <a:ext cx="7082396" cy="3416320"/>
          </a:xfrm>
          <a:prstGeom prst="rect">
            <a:avLst/>
          </a:prstGeom>
        </p:spPr>
        <p:txBody>
          <a:bodyPr wrap="square">
            <a:spAutoFit/>
          </a:bodyPr>
          <a:lstStyle/>
          <a:p>
            <a:r>
              <a:rPr lang="en-US" sz="2400" dirty="0"/>
              <a:t>You can’t carry out effective search engine optimization without data, and to get data, you need tools. Luckily, most of them are free. The best SEO tools for an optimal SEO strategy are:</a:t>
            </a:r>
          </a:p>
          <a:p>
            <a:r>
              <a:rPr lang="en-US" sz="2400" dirty="0">
                <a:solidFill>
                  <a:srgbClr val="FF0000"/>
                </a:solidFill>
              </a:rPr>
              <a:t>Google Analytics: </a:t>
            </a:r>
            <a:r>
              <a:rPr lang="en-US" sz="2400" dirty="0"/>
              <a:t>This is the gold standard for website traffic analytics, and it’s free. Use it for any and all SEO metrics to measure your performance, such as traffic, time on page, engagement with page, number of pages per session, and (lots) more.</a:t>
            </a:r>
          </a:p>
        </p:txBody>
      </p:sp>
    </p:spTree>
    <p:extLst>
      <p:ext uri="{BB962C8B-B14F-4D97-AF65-F5344CB8AC3E}">
        <p14:creationId xmlns:p14="http://schemas.microsoft.com/office/powerpoint/2010/main" val="4183181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3392520" y="487658"/>
            <a:ext cx="6221894" cy="584775"/>
          </a:xfrm>
          <a:prstGeom prst="rect">
            <a:avLst/>
          </a:prstGeom>
          <a:noFill/>
        </p:spPr>
        <p:txBody>
          <a:bodyPr wrap="square">
            <a:spAutoFit/>
          </a:bodyPr>
          <a:lstStyle/>
          <a:p>
            <a:pPr fontAlgn="base"/>
            <a:r>
              <a:rPr lang="en-US" sz="3200" dirty="0">
                <a:solidFill>
                  <a:schemeClr val="bg1"/>
                </a:solidFill>
              </a:rPr>
              <a:t>SEO tools</a:t>
            </a: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50123" y="1827127"/>
            <a:ext cx="8030649" cy="4154984"/>
          </a:xfrm>
          <a:prstGeom prst="rect">
            <a:avLst/>
          </a:prstGeom>
        </p:spPr>
        <p:txBody>
          <a:bodyPr wrap="square">
            <a:spAutoFit/>
          </a:bodyPr>
          <a:lstStyle/>
          <a:p>
            <a:r>
              <a:rPr lang="en-US" sz="2400" dirty="0">
                <a:solidFill>
                  <a:srgbClr val="FF0000"/>
                </a:solidFill>
              </a:rPr>
              <a:t>Google Search Console: </a:t>
            </a:r>
            <a:r>
              <a:rPr lang="en-US" sz="2400" dirty="0"/>
              <a:t>GSC is essential for content-focused and technical SEO. Although some Search Console data appears in Google Analytics, there is a lot you get in the platform on its own. Use it for Core Web Vitals, granular query analyses, indexing, and more.</a:t>
            </a:r>
          </a:p>
          <a:p>
            <a:r>
              <a:rPr lang="en-US" sz="2400" dirty="0">
                <a:solidFill>
                  <a:srgbClr val="FF0000"/>
                </a:solidFill>
              </a:rPr>
              <a:t>Keyword research tools: </a:t>
            </a:r>
            <a:r>
              <a:rPr lang="en-US" sz="2400" dirty="0"/>
              <a:t>As mentioned above, you’ll need these so you can find keywords that are realistic for you to target in terms of search volume and competition. Use my roundup of the best paid and free keyword research tools to find the right one for you.</a:t>
            </a:r>
          </a:p>
          <a:p>
            <a:endParaRPr lang="en-US" sz="2400" dirty="0"/>
          </a:p>
        </p:txBody>
      </p:sp>
    </p:spTree>
    <p:extLst>
      <p:ext uri="{BB962C8B-B14F-4D97-AF65-F5344CB8AC3E}">
        <p14:creationId xmlns:p14="http://schemas.microsoft.com/office/powerpoint/2010/main" val="16449430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94D7DCF-DD23-7DCA-E3C1-1C41488F18AE}"/>
              </a:ext>
            </a:extLst>
          </p:cNvPr>
          <p:cNvSpPr txBox="1"/>
          <p:nvPr/>
        </p:nvSpPr>
        <p:spPr>
          <a:xfrm>
            <a:off x="1605796" y="2113314"/>
            <a:ext cx="7883756" cy="646331"/>
          </a:xfrm>
          <a:prstGeom prst="rect">
            <a:avLst/>
          </a:prstGeom>
          <a:noFill/>
        </p:spPr>
        <p:txBody>
          <a:bodyPr wrap="square">
            <a:spAutoFit/>
          </a:bodyPr>
          <a:lstStyle/>
          <a:p>
            <a:pPr marL="342900" indent="-342900">
              <a:buFontTx/>
              <a:buAutoNum type="arabicPeriod"/>
            </a:pPr>
            <a:endParaRPr lang="en-GB" b="1" i="0" dirty="0">
              <a:solidFill>
                <a:srgbClr val="2D2D2D"/>
              </a:solidFill>
              <a:effectLst/>
              <a:latin typeface="Silka"/>
            </a:endParaRPr>
          </a:p>
          <a:p>
            <a:pPr marL="342900" indent="-342900" algn="l">
              <a:buAutoNum type="arabicPeriod"/>
            </a:pPr>
            <a:endParaRPr lang="en-GB" b="1" i="0" dirty="0">
              <a:solidFill>
                <a:srgbClr val="2D2D2D"/>
              </a:solidFill>
              <a:effectLst/>
              <a:latin typeface="Silka"/>
            </a:endParaRPr>
          </a:p>
        </p:txBody>
      </p:sp>
      <p:sp>
        <p:nvSpPr>
          <p:cNvPr id="5" name="Rectangle 4"/>
          <p:cNvSpPr/>
          <p:nvPr/>
        </p:nvSpPr>
        <p:spPr>
          <a:xfrm>
            <a:off x="523664" y="1709122"/>
            <a:ext cx="7292698" cy="3785652"/>
          </a:xfrm>
          <a:prstGeom prst="rect">
            <a:avLst/>
          </a:prstGeom>
        </p:spPr>
        <p:txBody>
          <a:bodyPr wrap="square">
            <a:spAutoFit/>
          </a:bodyPr>
          <a:lstStyle/>
          <a:p>
            <a:r>
              <a:rPr lang="en-US" sz="2400" dirty="0">
                <a:solidFill>
                  <a:srgbClr val="FF0000"/>
                </a:solidFill>
              </a:rPr>
              <a:t>SEO software: </a:t>
            </a:r>
            <a:r>
              <a:rPr lang="en-US" sz="2400" dirty="0"/>
              <a:t>If you’re going to look at deeper SEO metrics like backlinks, competitive information, and more advanced keyword data, you’ll need a paid SEO tool like Ahrefs, Moz Pro, Screaming Frog, SEMrush, etc. Some of these offer free trial versions or free services for the first 500 (or something) links.</a:t>
            </a:r>
          </a:p>
          <a:p>
            <a:r>
              <a:rPr lang="en-US" sz="2400" dirty="0">
                <a:solidFill>
                  <a:srgbClr val="FF0000"/>
                </a:solidFill>
              </a:rPr>
              <a:t>Website graders: </a:t>
            </a:r>
            <a:r>
              <a:rPr lang="en-US" sz="2400" dirty="0"/>
              <a:t>Whereas the aforementioned tools are often complex and require you to know how to make sense of the data, website graders can simplify SEO for you and offer more guidance.</a:t>
            </a:r>
          </a:p>
        </p:txBody>
      </p:sp>
      <p:sp>
        <p:nvSpPr>
          <p:cNvPr id="7" name="Rectangle 6"/>
          <p:cNvSpPr/>
          <p:nvPr/>
        </p:nvSpPr>
        <p:spPr>
          <a:xfrm>
            <a:off x="3716970" y="632896"/>
            <a:ext cx="1555682" cy="523220"/>
          </a:xfrm>
          <a:prstGeom prst="rect">
            <a:avLst/>
          </a:prstGeom>
        </p:spPr>
        <p:txBody>
          <a:bodyPr wrap="none">
            <a:spAutoFit/>
          </a:bodyPr>
          <a:lstStyle/>
          <a:p>
            <a:pPr fontAlgn="base"/>
            <a:r>
              <a:rPr lang="en-US" sz="2800" dirty="0">
                <a:solidFill>
                  <a:schemeClr val="bg1"/>
                </a:solidFill>
              </a:rPr>
              <a:t>SEO tools</a:t>
            </a:r>
          </a:p>
        </p:txBody>
      </p:sp>
    </p:spTree>
    <p:extLst>
      <p:ext uri="{BB962C8B-B14F-4D97-AF65-F5344CB8AC3E}">
        <p14:creationId xmlns:p14="http://schemas.microsoft.com/office/powerpoint/2010/main" val="11913653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778289" y="466308"/>
            <a:ext cx="6221894" cy="461665"/>
          </a:xfrm>
          <a:prstGeom prst="rect">
            <a:avLst/>
          </a:prstGeom>
          <a:noFill/>
        </p:spPr>
        <p:txBody>
          <a:bodyPr wrap="square">
            <a:spAutoFit/>
          </a:bodyPr>
          <a:lstStyle/>
          <a:p>
            <a:r>
              <a:rPr lang="en-US" sz="2400" dirty="0">
                <a:solidFill>
                  <a:schemeClr val="bg1"/>
                </a:solidFill>
              </a:rPr>
              <a:t>SEO strategies and best practices</a:t>
            </a: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CC0D3614-55D0-C062-8622-895DF1C2A6F8}"/>
              </a:ext>
            </a:extLst>
          </p:cNvPr>
          <p:cNvSpPr txBox="1"/>
          <p:nvPr/>
        </p:nvSpPr>
        <p:spPr>
          <a:xfrm>
            <a:off x="693803" y="1666763"/>
            <a:ext cx="7733289" cy="3046988"/>
          </a:xfrm>
          <a:prstGeom prst="rect">
            <a:avLst/>
          </a:prstGeom>
          <a:noFill/>
        </p:spPr>
        <p:txBody>
          <a:bodyPr wrap="square">
            <a:spAutoFit/>
          </a:bodyPr>
          <a:lstStyle/>
          <a:p>
            <a:r>
              <a:rPr lang="en-US" sz="2400" dirty="0"/>
              <a:t>Let’s finish off with some SEO strategies, best practices, and tips to help you get the most out of your time.</a:t>
            </a:r>
          </a:p>
          <a:p>
            <a:endParaRPr lang="en-US" sz="2400" dirty="0">
              <a:solidFill>
                <a:srgbClr val="FF0000"/>
              </a:solidFill>
            </a:endParaRPr>
          </a:p>
          <a:p>
            <a:r>
              <a:rPr lang="en-US" sz="2400" dirty="0">
                <a:solidFill>
                  <a:srgbClr val="FF0000"/>
                </a:solidFill>
              </a:rPr>
              <a:t>Always search the keyword: </a:t>
            </a:r>
            <a:r>
              <a:rPr lang="en-US" sz="2400" dirty="0"/>
              <a:t>What you think users are looking for when they perform a particular search in Google may not be what they’re actually looking for. Keyword intent matters, so always search the keywords you’re trying to target to make sure you have an intent match.</a:t>
            </a:r>
            <a:endParaRPr lang="en-GB" sz="2400" dirty="0"/>
          </a:p>
        </p:txBody>
      </p:sp>
    </p:spTree>
    <p:extLst>
      <p:ext uri="{BB962C8B-B14F-4D97-AF65-F5344CB8AC3E}">
        <p14:creationId xmlns:p14="http://schemas.microsoft.com/office/powerpoint/2010/main" val="1681703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665285" y="1742076"/>
            <a:ext cx="7715488" cy="3785652"/>
          </a:xfrm>
          <a:prstGeom prst="rect">
            <a:avLst/>
          </a:prstGeom>
        </p:spPr>
        <p:txBody>
          <a:bodyPr wrap="square">
            <a:spAutoFit/>
          </a:bodyPr>
          <a:lstStyle/>
          <a:p>
            <a:r>
              <a:rPr lang="en-US" sz="2400" dirty="0">
                <a:solidFill>
                  <a:srgbClr val="FF0000"/>
                </a:solidFill>
              </a:rPr>
              <a:t>Be patient: </a:t>
            </a:r>
            <a:r>
              <a:rPr lang="en-US" sz="2400" dirty="0"/>
              <a:t>SEO takes time. Like, a lot of time. It can take a few months before you really start to see the fruit of your efforts, but once you start seeing the impact, the benefits compound over time—so don’t give up prematurely!</a:t>
            </a:r>
          </a:p>
          <a:p>
            <a:r>
              <a:rPr lang="en-US" sz="2400" dirty="0">
                <a:solidFill>
                  <a:srgbClr val="FF0000"/>
                </a:solidFill>
              </a:rPr>
              <a:t>Focus on quality: </a:t>
            </a:r>
            <a:r>
              <a:rPr lang="en-US" sz="2400" dirty="0"/>
              <a:t>Google is always updating its algorithm and coming out with new SERP features, but at the end of the day, it’s all designed to surface the best content out there. So your focus should always remain on creating useful, trustworthy content consistently. That is the best SEO strategy above all else.</a:t>
            </a:r>
          </a:p>
        </p:txBody>
      </p:sp>
    </p:spTree>
    <p:extLst>
      <p:ext uri="{BB962C8B-B14F-4D97-AF65-F5344CB8AC3E}">
        <p14:creationId xmlns:p14="http://schemas.microsoft.com/office/powerpoint/2010/main" val="5527900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618855" y="1735994"/>
            <a:ext cx="7355767" cy="3785652"/>
          </a:xfrm>
          <a:prstGeom prst="rect">
            <a:avLst/>
          </a:prstGeom>
        </p:spPr>
        <p:txBody>
          <a:bodyPr wrap="square">
            <a:spAutoFit/>
          </a:bodyPr>
          <a:lstStyle/>
          <a:p>
            <a:r>
              <a:rPr lang="en-US" sz="2400" dirty="0">
                <a:solidFill>
                  <a:srgbClr val="FF0000"/>
                </a:solidFill>
              </a:rPr>
              <a:t>Maintain your content: </a:t>
            </a:r>
            <a:r>
              <a:rPr lang="en-US" sz="2400" dirty="0"/>
              <a:t>While the consistent publication of quality content is the top Google ranking factor, this should not be at the expense of letting old content go stale. Regularly refresh your evergreen pages to preserve their SEO value and get consistent traffic growth over time.</a:t>
            </a:r>
          </a:p>
          <a:p>
            <a:r>
              <a:rPr lang="en-US" sz="2400" dirty="0">
                <a:solidFill>
                  <a:srgbClr val="FF0000"/>
                </a:solidFill>
              </a:rPr>
              <a:t>Track and measure: </a:t>
            </a:r>
            <a:r>
              <a:rPr lang="en-US" sz="2400" dirty="0"/>
              <a:t>Report on your traffic and site data regularly so you can see what topics resonate most with your audience, detect issues, and set goals for traffic growth.</a:t>
            </a:r>
          </a:p>
        </p:txBody>
      </p:sp>
    </p:spTree>
    <p:extLst>
      <p:ext uri="{BB962C8B-B14F-4D97-AF65-F5344CB8AC3E}">
        <p14:creationId xmlns:p14="http://schemas.microsoft.com/office/powerpoint/2010/main" val="26040921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08277" y="513446"/>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747206" y="711086"/>
            <a:ext cx="4766818" cy="400110"/>
          </a:xfrm>
          <a:prstGeom prst="rect">
            <a:avLst/>
          </a:prstGeom>
        </p:spPr>
        <p:txBody>
          <a:bodyPr wrap="none">
            <a:spAutoFit/>
          </a:bodyPr>
          <a:lstStyle/>
          <a:p>
            <a:r>
              <a:rPr lang="en-US" sz="2000" dirty="0">
                <a:solidFill>
                  <a:schemeClr val="bg1"/>
                </a:solidFill>
              </a:rPr>
              <a:t>Using Artificial Intelligence in SEO Strategies</a:t>
            </a:r>
          </a:p>
        </p:txBody>
      </p:sp>
      <p:sp>
        <p:nvSpPr>
          <p:cNvPr id="6" name="Rectangle 5"/>
          <p:cNvSpPr/>
          <p:nvPr/>
        </p:nvSpPr>
        <p:spPr>
          <a:xfrm>
            <a:off x="638908" y="1750708"/>
            <a:ext cx="7775746" cy="4247317"/>
          </a:xfrm>
          <a:prstGeom prst="rect">
            <a:avLst/>
          </a:prstGeom>
        </p:spPr>
        <p:txBody>
          <a:bodyPr wrap="square">
            <a:spAutoFit/>
          </a:bodyPr>
          <a:lstStyle/>
          <a:p>
            <a:r>
              <a:rPr lang="en-US" dirty="0"/>
              <a:t>Rapid advancements in Artificial Intelligence (AI) are reshaping digital marketing.</a:t>
            </a:r>
          </a:p>
          <a:p>
            <a:r>
              <a:rPr lang="en-US" dirty="0"/>
              <a:t>Search Engine Optimization (SEO) benefits from AI in keyword analysis, content creation, and UX optimization.</a:t>
            </a:r>
            <a:endParaRPr lang="ar-EG" dirty="0"/>
          </a:p>
          <a:p>
            <a:r>
              <a:rPr lang="en-US" b="1" dirty="0"/>
              <a:t>AI in Keyword Analysis</a:t>
            </a:r>
          </a:p>
          <a:p>
            <a:r>
              <a:rPr lang="en-US" dirty="0"/>
              <a:t>AI tools analyze:</a:t>
            </a:r>
          </a:p>
          <a:p>
            <a:pPr marL="342900" indent="-342900">
              <a:buFont typeface="+mj-lt"/>
              <a:buAutoNum type="arabicPeriod"/>
            </a:pPr>
            <a:r>
              <a:rPr lang="en-US" dirty="0"/>
              <a:t>Search volume</a:t>
            </a:r>
            <a:r>
              <a:rPr lang="ar-EG" dirty="0"/>
              <a:t>.</a:t>
            </a:r>
            <a:endParaRPr lang="en-US" dirty="0"/>
          </a:p>
          <a:p>
            <a:pPr marL="342900" indent="-342900">
              <a:buFont typeface="+mj-lt"/>
              <a:buAutoNum type="arabicPeriod"/>
            </a:pPr>
            <a:r>
              <a:rPr lang="en-US" dirty="0"/>
              <a:t>User intent</a:t>
            </a:r>
            <a:r>
              <a:rPr lang="ar-EG" dirty="0"/>
              <a:t>.</a:t>
            </a:r>
            <a:endParaRPr lang="en-US" dirty="0"/>
          </a:p>
          <a:p>
            <a:pPr marL="342900" indent="-342900">
              <a:buFont typeface="+mj-lt"/>
              <a:buAutoNum type="arabicPeriod"/>
            </a:pPr>
            <a:r>
              <a:rPr lang="en-US" dirty="0"/>
              <a:t>Semantic relationships</a:t>
            </a:r>
            <a:r>
              <a:rPr lang="ar-EG" dirty="0"/>
              <a:t>.</a:t>
            </a:r>
          </a:p>
          <a:p>
            <a:r>
              <a:rPr lang="en-US" b="1" dirty="0"/>
              <a:t>AI in UX Optimization</a:t>
            </a:r>
          </a:p>
          <a:p>
            <a:pPr marL="285750" indent="-285750">
              <a:buFont typeface="Arial" panose="020B0604020202020204" pitchFamily="34" charset="0"/>
              <a:buChar char="•"/>
            </a:pPr>
            <a:r>
              <a:rPr lang="en-US" dirty="0"/>
              <a:t>AI improves UX by:</a:t>
            </a:r>
          </a:p>
          <a:p>
            <a:pPr marL="342900" indent="-342900">
              <a:buFont typeface="+mj-lt"/>
              <a:buAutoNum type="arabicPeriod"/>
            </a:pPr>
            <a:r>
              <a:rPr lang="en-US" dirty="0"/>
              <a:t>Tracking user behavior</a:t>
            </a:r>
            <a:r>
              <a:rPr lang="ar-EG" dirty="0"/>
              <a:t>.</a:t>
            </a:r>
            <a:endParaRPr lang="en-US" dirty="0"/>
          </a:p>
          <a:p>
            <a:pPr marL="342900" indent="-342900">
              <a:buFont typeface="+mj-lt"/>
              <a:buAutoNum type="arabicPeriod"/>
            </a:pPr>
            <a:r>
              <a:rPr lang="en-US" dirty="0"/>
              <a:t>Enhancing site speed &amp; navigation</a:t>
            </a:r>
            <a:r>
              <a:rPr lang="ar-EG" dirty="0"/>
              <a:t>.</a:t>
            </a:r>
            <a:endParaRPr lang="en-US" dirty="0"/>
          </a:p>
          <a:p>
            <a:pPr marL="342900" indent="-342900">
              <a:buFont typeface="+mj-lt"/>
              <a:buAutoNum type="arabicPeriod"/>
            </a:pPr>
            <a:r>
              <a:rPr lang="en-US" dirty="0"/>
              <a:t>Offering real-time personalization</a:t>
            </a:r>
            <a:r>
              <a:rPr lang="ar-EG" dirty="0"/>
              <a:t>.</a:t>
            </a: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10047605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08277" y="513446"/>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747206" y="711086"/>
            <a:ext cx="4766818" cy="400110"/>
          </a:xfrm>
          <a:prstGeom prst="rect">
            <a:avLst/>
          </a:prstGeom>
        </p:spPr>
        <p:txBody>
          <a:bodyPr wrap="none">
            <a:spAutoFit/>
          </a:bodyPr>
          <a:lstStyle/>
          <a:p>
            <a:r>
              <a:rPr lang="en-US" sz="2000" dirty="0">
                <a:solidFill>
                  <a:schemeClr val="bg1"/>
                </a:solidFill>
              </a:rPr>
              <a:t>Using Artificial Intelligence in SEO Strategies</a:t>
            </a:r>
          </a:p>
        </p:txBody>
      </p:sp>
      <p:sp>
        <p:nvSpPr>
          <p:cNvPr id="6" name="Rectangle 5"/>
          <p:cNvSpPr/>
          <p:nvPr/>
        </p:nvSpPr>
        <p:spPr>
          <a:xfrm>
            <a:off x="514954" y="1910260"/>
            <a:ext cx="7775746" cy="1477328"/>
          </a:xfrm>
          <a:prstGeom prst="rect">
            <a:avLst/>
          </a:prstGeom>
        </p:spPr>
        <p:txBody>
          <a:bodyPr wrap="square">
            <a:spAutoFit/>
          </a:bodyPr>
          <a:lstStyle/>
          <a:p>
            <a:r>
              <a:rPr lang="en-US" b="1" dirty="0"/>
              <a:t> AI in Competitor &amp; Performance Analysis</a:t>
            </a:r>
          </a:p>
          <a:p>
            <a:r>
              <a:rPr lang="en-US" b="1" dirty="0"/>
              <a:t>AI systems provide:</a:t>
            </a:r>
          </a:p>
          <a:p>
            <a:pPr marL="342900" indent="-342900">
              <a:buFont typeface="+mj-lt"/>
              <a:buAutoNum type="arabicPeriod"/>
            </a:pPr>
            <a:r>
              <a:rPr lang="en-US" dirty="0"/>
              <a:t>Predictive insights</a:t>
            </a:r>
            <a:r>
              <a:rPr lang="ar-EG" dirty="0"/>
              <a:t>.</a:t>
            </a:r>
            <a:endParaRPr lang="en-US" dirty="0"/>
          </a:p>
          <a:p>
            <a:pPr marL="342900" indent="-342900">
              <a:buFont typeface="+mj-lt"/>
              <a:buAutoNum type="arabicPeriod"/>
            </a:pPr>
            <a:r>
              <a:rPr lang="en-US" dirty="0"/>
              <a:t>SERP position tracking</a:t>
            </a:r>
            <a:r>
              <a:rPr lang="ar-EG" dirty="0"/>
              <a:t>.</a:t>
            </a:r>
            <a:endParaRPr lang="en-US" dirty="0"/>
          </a:p>
          <a:p>
            <a:pPr marL="342900" indent="-342900">
              <a:buFont typeface="+mj-lt"/>
              <a:buAutoNum type="arabicPeriod"/>
            </a:pPr>
            <a:r>
              <a:rPr lang="en-US" dirty="0"/>
              <a:t>Competitor keyword &amp; backlink analysis</a:t>
            </a:r>
            <a:r>
              <a:rPr lang="ar-EG" dirty="0"/>
              <a:t>.</a:t>
            </a:r>
            <a:endParaRPr lang="en-US" dirty="0"/>
          </a:p>
        </p:txBody>
      </p:sp>
      <p:sp>
        <p:nvSpPr>
          <p:cNvPr id="5" name="Rectangle 4"/>
          <p:cNvSpPr/>
          <p:nvPr/>
        </p:nvSpPr>
        <p:spPr>
          <a:xfrm>
            <a:off x="618268" y="3624631"/>
            <a:ext cx="8115005" cy="1477328"/>
          </a:xfrm>
          <a:prstGeom prst="rect">
            <a:avLst/>
          </a:prstGeom>
        </p:spPr>
        <p:txBody>
          <a:bodyPr wrap="square">
            <a:spAutoFit/>
          </a:bodyPr>
          <a:lstStyle/>
          <a:p>
            <a:r>
              <a:rPr lang="en-US" b="1" dirty="0"/>
              <a:t>Challenges of Using AI in SEO</a:t>
            </a:r>
            <a:r>
              <a:rPr lang="ar-EG" b="1" dirty="0"/>
              <a:t>:</a:t>
            </a:r>
            <a:endParaRPr lang="en-US" b="1" dirty="0"/>
          </a:p>
          <a:p>
            <a:pPr marL="342900" indent="-342900">
              <a:buFont typeface="+mj-lt"/>
              <a:buAutoNum type="arabicPeriod"/>
            </a:pPr>
            <a:r>
              <a:rPr lang="en-US" dirty="0"/>
              <a:t>Potential content duplication or inaccuracy</a:t>
            </a:r>
          </a:p>
          <a:p>
            <a:pPr marL="342900" indent="-342900">
              <a:buFont typeface="+mj-lt"/>
              <a:buAutoNum type="arabicPeriod"/>
            </a:pPr>
            <a:r>
              <a:rPr lang="en-US" dirty="0"/>
              <a:t>Risk of over-reliance on automation</a:t>
            </a:r>
          </a:p>
          <a:p>
            <a:pPr marL="342900" indent="-342900">
              <a:buFont typeface="+mj-lt"/>
              <a:buAutoNum type="arabicPeriod"/>
            </a:pPr>
            <a:r>
              <a:rPr lang="en-US" dirty="0"/>
              <a:t>Constant algorithm updates from Google</a:t>
            </a:r>
          </a:p>
          <a:p>
            <a:pPr marL="342900" indent="-342900">
              <a:buFont typeface="+mj-lt"/>
              <a:buAutoNum type="arabicPeriod"/>
            </a:pPr>
            <a:r>
              <a:rPr lang="en-US" dirty="0"/>
              <a:t>Ethical concerns in AI-generated content</a:t>
            </a:r>
          </a:p>
        </p:txBody>
      </p:sp>
    </p:spTree>
    <p:extLst>
      <p:ext uri="{BB962C8B-B14F-4D97-AF65-F5344CB8AC3E}">
        <p14:creationId xmlns:p14="http://schemas.microsoft.com/office/powerpoint/2010/main" val="12437521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pPr algn="ctr"/>
            <a:r>
              <a:rPr lang="en-GB" sz="6600" b="1" dirty="0">
                <a:solidFill>
                  <a:srgbClr val="0070C0"/>
                </a:solidFill>
                <a:latin typeface="ArialMT"/>
              </a:rPr>
              <a:t>Thank you </a:t>
            </a:r>
            <a:endParaRPr lang="en-US" sz="6600" b="1" i="0" u="none" strike="noStrike" baseline="0" dirty="0">
              <a:solidFill>
                <a:srgbClr val="0070C0"/>
              </a:solidFill>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3314" name="Picture 2" descr="Top 26 Social Media Management Tools You Need in 2023">
            <a:extLst>
              <a:ext uri="{FF2B5EF4-FFF2-40B4-BE49-F238E27FC236}">
                <a16:creationId xmlns:a16="http://schemas.microsoft.com/office/drawing/2014/main" id="{0EF72E27-36E8-3514-1490-7891DE0C10B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38740" y="1548984"/>
            <a:ext cx="3105150" cy="3009764"/>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79909" y="5290495"/>
            <a:ext cx="1604836" cy="1148405"/>
          </a:xfrm>
          <a:prstGeom prst="rect">
            <a:avLst/>
          </a:prstGeom>
        </p:spPr>
      </p:pic>
    </p:spTree>
    <p:extLst>
      <p:ext uri="{BB962C8B-B14F-4D97-AF65-F5344CB8AC3E}">
        <p14:creationId xmlns:p14="http://schemas.microsoft.com/office/powerpoint/2010/main" val="28186729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22.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9cf2d3659aae8bc81616b6a9098a3d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ef34c42d8d3384dab161fc5b8c45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99B88F5-5061-4080-9714-AEB23BEA0579}"/>
</file>

<file path=customXml/itemProps2.xml><?xml version="1.0" encoding="utf-8"?>
<ds:datastoreItem xmlns:ds="http://schemas.openxmlformats.org/officeDocument/2006/customXml" ds:itemID="{44CA0E0E-0F9B-4D4E-B308-A64ACD115CE4}"/>
</file>

<file path=customXml/itemProps3.xml><?xml version="1.0" encoding="utf-8"?>
<ds:datastoreItem xmlns:ds="http://schemas.openxmlformats.org/officeDocument/2006/customXml" ds:itemID="{6EE87846-9C0F-4D52-B4E2-853507DCBA03}"/>
</file>

<file path=docProps/app.xml><?xml version="1.0" encoding="utf-8"?>
<Properties xmlns="http://schemas.openxmlformats.org/officeDocument/2006/extended-properties" xmlns:vt="http://schemas.openxmlformats.org/officeDocument/2006/docPropsVTypes">
  <TotalTime>11205</TotalTime>
  <Words>3771</Words>
  <Application>Microsoft Office PowerPoint</Application>
  <PresentationFormat>Widescreen</PresentationFormat>
  <Paragraphs>311</Paragraphs>
  <Slides>42</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42</vt:i4>
      </vt:variant>
    </vt:vector>
  </HeadingPairs>
  <TitlesOfParts>
    <vt:vector size="54" baseType="lpstr">
      <vt:lpstr>Arial</vt:lpstr>
      <vt:lpstr>ArialMT</vt:lpstr>
      <vt:lpstr>Calibri</vt:lpstr>
      <vt:lpstr>Calibri Light</vt:lpstr>
      <vt:lpstr>Helvetica Neue</vt:lpstr>
      <vt:lpstr>Montserrat</vt:lpstr>
      <vt:lpstr>Silka</vt:lpstr>
      <vt:lpstr>Tajawal Medium</vt:lpstr>
      <vt:lpstr>Unify Sans Bold</vt:lpstr>
      <vt:lpstr>Unify Sans Regular</vt:lpstr>
      <vt:lpstr>Unify Sans Semibold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مهيتاب الرافعي</cp:lastModifiedBy>
  <cp:revision>235</cp:revision>
  <dcterms:created xsi:type="dcterms:W3CDTF">2021-08-03T13:03:26Z</dcterms:created>
  <dcterms:modified xsi:type="dcterms:W3CDTF">2025-07-01T13:45:28Z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