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1"/>
  </p:notesMasterIdLst>
  <p:sldIdLst>
    <p:sldId id="480" r:id="rId5"/>
    <p:sldId id="303" r:id="rId6"/>
    <p:sldId id="271" r:id="rId7"/>
    <p:sldId id="536" r:id="rId8"/>
    <p:sldId id="313" r:id="rId9"/>
    <p:sldId id="415" r:id="rId10"/>
    <p:sldId id="276" r:id="rId11"/>
    <p:sldId id="256" r:id="rId12"/>
    <p:sldId id="496" r:id="rId13"/>
    <p:sldId id="497" r:id="rId14"/>
    <p:sldId id="526" r:id="rId15"/>
    <p:sldId id="503" r:id="rId16"/>
    <p:sldId id="504" r:id="rId17"/>
    <p:sldId id="505" r:id="rId18"/>
    <p:sldId id="506" r:id="rId19"/>
    <p:sldId id="507" r:id="rId20"/>
    <p:sldId id="508" r:id="rId21"/>
    <p:sldId id="509" r:id="rId22"/>
    <p:sldId id="510" r:id="rId23"/>
    <p:sldId id="511" r:id="rId24"/>
    <p:sldId id="512" r:id="rId25"/>
    <p:sldId id="513" r:id="rId26"/>
    <p:sldId id="514" r:id="rId27"/>
    <p:sldId id="515" r:id="rId28"/>
    <p:sldId id="516" r:id="rId29"/>
    <p:sldId id="517" r:id="rId30"/>
    <p:sldId id="518" r:id="rId31"/>
    <p:sldId id="519" r:id="rId32"/>
    <p:sldId id="520" r:id="rId33"/>
    <p:sldId id="521" r:id="rId34"/>
    <p:sldId id="522" r:id="rId35"/>
    <p:sldId id="523" r:id="rId36"/>
    <p:sldId id="524" r:id="rId37"/>
    <p:sldId id="525" r:id="rId38"/>
    <p:sldId id="528" r:id="rId39"/>
    <p:sldId id="529" r:id="rId40"/>
    <p:sldId id="530" r:id="rId41"/>
    <p:sldId id="531" r:id="rId42"/>
    <p:sldId id="532" r:id="rId43"/>
    <p:sldId id="533" r:id="rId44"/>
    <p:sldId id="451" r:id="rId45"/>
    <p:sldId id="452" r:id="rId46"/>
    <p:sldId id="453" r:id="rId47"/>
    <p:sldId id="454" r:id="rId48"/>
    <p:sldId id="455"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36"/>
            <p14:sldId id="313"/>
            <p14:sldId id="415"/>
            <p14:sldId id="276"/>
            <p14:sldId id="256"/>
            <p14:sldId id="496"/>
            <p14:sldId id="497"/>
            <p14:sldId id="526"/>
            <p14:sldId id="503"/>
            <p14:sldId id="504"/>
            <p14:sldId id="505"/>
            <p14:sldId id="506"/>
            <p14:sldId id="507"/>
            <p14:sldId id="508"/>
            <p14:sldId id="509"/>
            <p14:sldId id="510"/>
            <p14:sldId id="511"/>
            <p14:sldId id="512"/>
            <p14:sldId id="513"/>
            <p14:sldId id="514"/>
            <p14:sldId id="515"/>
            <p14:sldId id="516"/>
            <p14:sldId id="517"/>
            <p14:sldId id="518"/>
            <p14:sldId id="519"/>
            <p14:sldId id="520"/>
            <p14:sldId id="521"/>
            <p14:sldId id="522"/>
            <p14:sldId id="523"/>
            <p14:sldId id="524"/>
            <p14:sldId id="525"/>
            <p14:sldId id="528"/>
            <p14:sldId id="529"/>
            <p14:sldId id="530"/>
            <p14:sldId id="531"/>
            <p14:sldId id="532"/>
            <p14:sldId id="533"/>
            <p14:sldId id="451"/>
            <p14:sldId id="452"/>
            <p14:sldId id="453"/>
            <p14:sldId id="454"/>
            <p14:sldId id="45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5033" autoAdjust="0"/>
  </p:normalViewPr>
  <p:slideViewPr>
    <p:cSldViewPr snapToGrid="0">
      <p:cViewPr varScale="1">
        <p:scale>
          <a:sx n="78" d="100"/>
          <a:sy n="78" d="100"/>
        </p:scale>
        <p:origin x="850"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microsoft.com/office/2016/11/relationships/changesInfo" Target="changesInfos/changesInfo1.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microsoft.com/office/2015/10/relationships/revisionInfo" Target="revisionInfo.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3/6/2026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838200" y="1825625"/>
            <a:ext cx="10515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3/6/2026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3/6/2026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3/6/2026</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3/6/2026</a:t>
            </a:fld>
            <a:endParaRPr lang="en-US"/>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3/6/2026</a:t>
            </a:fld>
            <a:endParaRPr lang="en-US"/>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3/6/2026</a:t>
            </a:fld>
            <a:endParaRPr lang="en-US"/>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3/6/2026</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3/6/2026</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3/6/2026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3/6/2026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3/6/2026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emf"/><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emf"/><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emf"/><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emf"/><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emf"/><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7.xml"/><Relationship Id="rId5" Type="http://schemas.openxmlformats.org/officeDocument/2006/relationships/image" Target="../media/image15.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983818" y="3664523"/>
            <a:ext cx="5216525" cy="400110"/>
          </a:xfrm>
          <a:prstGeom prst="rect">
            <a:avLst/>
          </a:prstGeom>
          <a:noFill/>
        </p:spPr>
        <p:txBody>
          <a:bodyPr wrap="square" rtlCol="0">
            <a:spAutoFit/>
          </a:bodyPr>
          <a:lstStyle/>
          <a:p>
            <a:r>
              <a:rPr lang="en-US" sz="2000" dirty="0">
                <a:latin typeface="Alexandria" charset="0"/>
                <a:cs typeface="Alexandria" charset="0"/>
              </a:rPr>
              <a:t>Prepared by Dr.</a:t>
            </a:r>
            <a:r>
              <a:rPr lang="ar-EG" sz="2000" dirty="0">
                <a:latin typeface="Alexandria" charset="0"/>
                <a:cs typeface="Alexandria" charset="0"/>
              </a:rPr>
              <a:t> </a:t>
            </a:r>
            <a:r>
              <a:rPr lang="en-GB" b="1" dirty="0" err="1"/>
              <a:t>Mahitab</a:t>
            </a:r>
            <a:r>
              <a:rPr lang="en-GB" b="1" dirty="0"/>
              <a:t> </a:t>
            </a:r>
            <a:r>
              <a:rPr lang="en-GB" b="1" dirty="0" err="1"/>
              <a:t>ELrafii</a:t>
            </a:r>
            <a:r>
              <a:rPr lang="en-GB" b="1" dirty="0"/>
              <a:t> </a:t>
            </a:r>
            <a:endParaRPr lang="en-US" sz="2000" dirty="0">
              <a:latin typeface="Alexandria" charset="0"/>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166256" y="581529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EG" sz="2800" b="1" dirty="0">
                <a:solidFill>
                  <a:schemeClr val="bg1"/>
                </a:solidFill>
                <a:latin typeface="Alexandria" charset="0"/>
                <a:cs typeface="Alexandria" charset="0"/>
              </a:rPr>
              <a:t>3</a:t>
            </a:r>
            <a:endParaRPr lang="en-US" sz="2800" b="1" dirty="0">
              <a:solidFill>
                <a:schemeClr val="bg1"/>
              </a:solidFill>
              <a:latin typeface="Alexandria" charset="0"/>
              <a:cs typeface="Alexandria" charset="0"/>
            </a:endParaRPr>
          </a:p>
        </p:txBody>
      </p:sp>
      <p:sp>
        <p:nvSpPr>
          <p:cNvPr id="46" name="TextBox 45"/>
          <p:cNvSpPr txBox="1"/>
          <p:nvPr/>
        </p:nvSpPr>
        <p:spPr>
          <a:xfrm>
            <a:off x="194617" y="4711143"/>
            <a:ext cx="3759555" cy="923330"/>
          </a:xfrm>
          <a:prstGeom prst="rect">
            <a:avLst/>
          </a:prstGeom>
          <a:noFill/>
        </p:spPr>
        <p:txBody>
          <a:bodyPr wrap="none" rtlCol="0">
            <a:spAutoFit/>
          </a:bodyPr>
          <a:lstStyle/>
          <a:p>
            <a:endParaRPr lang="en-AE" dirty="0"/>
          </a:p>
          <a:p>
            <a:r>
              <a:rPr lang="en-GB" dirty="0"/>
              <a:t> </a:t>
            </a:r>
            <a:endParaRPr lang="en-US" dirty="0"/>
          </a:p>
          <a:p>
            <a:r>
              <a:rPr lang="en-US" dirty="0"/>
              <a:t> </a:t>
            </a:r>
            <a:r>
              <a:rPr lang="en-US" b="1" dirty="0"/>
              <a:t>Social Media Management (DGM721</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263264" y="3163170"/>
            <a:ext cx="3759555" cy="923330"/>
          </a:xfrm>
          <a:prstGeom prst="rect">
            <a:avLst/>
          </a:prstGeom>
          <a:noFill/>
        </p:spPr>
        <p:txBody>
          <a:bodyPr wrap="none" rtlCol="0">
            <a:spAutoFit/>
          </a:bodyPr>
          <a:lstStyle/>
          <a:p>
            <a:endParaRPr lang="en-AE" dirty="0"/>
          </a:p>
          <a:p>
            <a:endParaRPr lang="en-US" dirty="0"/>
          </a:p>
          <a:p>
            <a:r>
              <a:rPr lang="en-US" dirty="0"/>
              <a:t> </a:t>
            </a:r>
            <a:r>
              <a:rPr lang="en-US" b="1" dirty="0"/>
              <a:t>Social Media Management (DGM721</a:t>
            </a:r>
            <a:endParaRPr lang="en-US" sz="4400" b="1" dirty="0">
              <a:solidFill>
                <a:srgbClr val="00B0F0"/>
              </a:solidFill>
              <a:latin typeface="Alexandria" charset="0"/>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a:t>
            </a:r>
            <a:r>
              <a:rPr lang="ar-EG" sz="2800" b="1" dirty="0">
                <a:solidFill>
                  <a:schemeClr val="tx1"/>
                </a:solidFill>
                <a:latin typeface="Alexandria" charset="0"/>
                <a:cs typeface="Alexandria" charset="0"/>
              </a:rPr>
              <a:t>3</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Dr. </a:t>
            </a:r>
            <a:r>
              <a:rPr lang="en-GB" sz="2800" b="1" dirty="0" err="1">
                <a:solidFill>
                  <a:srgbClr val="00B0F0"/>
                </a:solidFill>
              </a:rPr>
              <a:t>Mahitab</a:t>
            </a:r>
            <a:r>
              <a:rPr lang="en-GB" sz="2800" b="1" dirty="0">
                <a:solidFill>
                  <a:srgbClr val="00B0F0"/>
                </a:solidFill>
              </a:rPr>
              <a:t> </a:t>
            </a:r>
            <a:r>
              <a:rPr lang="en-GB" sz="2800" b="1" dirty="0" err="1">
                <a:solidFill>
                  <a:srgbClr val="00B0F0"/>
                </a:solidFill>
              </a:rPr>
              <a:t>ELrafii</a:t>
            </a:r>
            <a:r>
              <a:rPr lang="en-GB" sz="2800" b="1" dirty="0">
                <a:solidFill>
                  <a:srgbClr val="00B0F0"/>
                </a:solidFill>
              </a:rPr>
              <a:t> </a:t>
            </a:r>
            <a:endParaRPr lang="en-US" sz="2800" dirty="0">
              <a:solidFill>
                <a:srgbClr val="00B0F0"/>
              </a:solidFill>
              <a:latin typeface="Alexandria" charset="0"/>
              <a:cs typeface="Alexandria" charset="0"/>
            </a:endParaRPr>
          </a:p>
          <a:p>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041647" y="1155869"/>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01339" y="1259391"/>
            <a:ext cx="1758815" cy="369332"/>
          </a:xfrm>
          <a:prstGeom prst="rect">
            <a:avLst/>
          </a:prstGeom>
          <a:noFill/>
        </p:spPr>
        <p:txBody>
          <a:bodyPr wrap="none" rtlCol="0">
            <a:spAutoFit/>
          </a:bodyPr>
          <a:lstStyle/>
          <a:p>
            <a:r>
              <a:rPr lang="en-GB" b="1"/>
              <a:t>Lecture Content </a:t>
            </a:r>
            <a:endParaRPr lang="en-US" sz="28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FE90403-AFCE-5EC9-62EF-97EFC7F8102E}"/>
              </a:ext>
            </a:extLst>
          </p:cNvPr>
          <p:cNvSpPr txBox="1"/>
          <p:nvPr/>
        </p:nvSpPr>
        <p:spPr>
          <a:xfrm>
            <a:off x="446197" y="5046948"/>
            <a:ext cx="5563690" cy="861774"/>
          </a:xfrm>
          <a:prstGeom prst="rect">
            <a:avLst/>
          </a:prstGeom>
          <a:noFill/>
        </p:spPr>
        <p:txBody>
          <a:bodyPr wrap="square">
            <a:spAutoFit/>
          </a:bodyPr>
          <a:lstStyle/>
          <a:p>
            <a:endParaRPr lang="en-AE" dirty="0"/>
          </a:p>
          <a:p>
            <a:r>
              <a:rPr lang="en-GB" sz="3200" b="1" dirty="0"/>
              <a:t>Online Advertising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300869" y="236724"/>
            <a:ext cx="1222426" cy="621709"/>
          </a:xfrm>
          <a:prstGeom prst="rect">
            <a:avLst/>
          </a:prstGeom>
          <a:noFill/>
        </p:spPr>
        <p:txBody>
          <a:bodyPr wrap="square" rtlCol="0">
            <a:spAutoFit/>
          </a:bodyPr>
          <a:lstStyle/>
          <a:p>
            <a:pPr algn="ctr">
              <a:lnSpc>
                <a:spcPct val="200000"/>
              </a:lnSpc>
            </a:pPr>
            <a:r>
              <a:rPr lang="en-GB" sz="2000" b="1" dirty="0">
                <a:solidFill>
                  <a:srgbClr val="FF0000"/>
                </a:solidFill>
                <a:highlight>
                  <a:srgbClr val="FFFF00"/>
                </a:highlight>
              </a:rPr>
              <a:t> </a:t>
            </a:r>
          </a:p>
        </p:txBody>
      </p:sp>
      <p:sp>
        <p:nvSpPr>
          <p:cNvPr id="18" name="TextBox 17">
            <a:extLst>
              <a:ext uri="{FF2B5EF4-FFF2-40B4-BE49-F238E27FC236}">
                <a16:creationId xmlns:a16="http://schemas.microsoft.com/office/drawing/2014/main" id="{3B5E01D5-968A-0F44-689A-65FD52223BE7}"/>
              </a:ext>
            </a:extLst>
          </p:cNvPr>
          <p:cNvSpPr txBox="1"/>
          <p:nvPr/>
        </p:nvSpPr>
        <p:spPr>
          <a:xfrm>
            <a:off x="2991556" y="3202000"/>
            <a:ext cx="6231466" cy="369332"/>
          </a:xfrm>
          <a:prstGeom prst="rect">
            <a:avLst/>
          </a:prstGeom>
          <a:noFill/>
        </p:spPr>
        <p:txBody>
          <a:bodyPr wrap="square">
            <a:spAutoFit/>
          </a:bodyPr>
          <a:lstStyle/>
          <a:p>
            <a:endParaRPr lang="en-US" dirty="0"/>
          </a:p>
        </p:txBody>
      </p:sp>
      <p:sp>
        <p:nvSpPr>
          <p:cNvPr id="11" name="TextBox 10">
            <a:extLst>
              <a:ext uri="{FF2B5EF4-FFF2-40B4-BE49-F238E27FC236}">
                <a16:creationId xmlns:a16="http://schemas.microsoft.com/office/drawing/2014/main" id="{421ECA7D-D6D3-2864-D0F0-B828EB5B33E8}"/>
              </a:ext>
            </a:extLst>
          </p:cNvPr>
          <p:cNvSpPr txBox="1"/>
          <p:nvPr/>
        </p:nvSpPr>
        <p:spPr>
          <a:xfrm>
            <a:off x="324375" y="817562"/>
            <a:ext cx="7871663" cy="11361252"/>
          </a:xfrm>
          <a:prstGeom prst="rect">
            <a:avLst/>
          </a:prstGeom>
          <a:noFill/>
        </p:spPr>
        <p:txBody>
          <a:bodyPr wrap="square" rtlCol="0">
            <a:spAutoFit/>
          </a:bodyPr>
          <a:lstStyle/>
          <a:p>
            <a:pPr marL="457200" indent="-457200" algn="just">
              <a:lnSpc>
                <a:spcPct val="150000"/>
              </a:lnSpc>
              <a:buFont typeface="+mj-lt"/>
              <a:buAutoNum type="arabicPeriod"/>
            </a:pPr>
            <a:endParaRPr lang="en-US" sz="2000" b="1" i="0" dirty="0">
              <a:effectLst/>
              <a:latin typeface="AeonikBold"/>
            </a:endParaRPr>
          </a:p>
          <a:p>
            <a:r>
              <a:rPr lang="en-GB" sz="2800" b="1" dirty="0"/>
              <a:t>The Content of lecture 3 Includes the following: </a:t>
            </a:r>
            <a:endParaRPr lang="en-GB" sz="2800" dirty="0"/>
          </a:p>
          <a:p>
            <a:pPr marL="342900" indent="-342900">
              <a:buFont typeface="+mj-lt"/>
              <a:buAutoNum type="arabicPeriod"/>
            </a:pPr>
            <a:r>
              <a:rPr lang="en-GB" sz="2400" dirty="0"/>
              <a:t>Introduction to Online Advertising </a:t>
            </a:r>
          </a:p>
          <a:p>
            <a:pPr marL="342900" indent="-342900">
              <a:buFont typeface="+mj-lt"/>
              <a:buAutoNum type="arabicPeriod"/>
            </a:pPr>
            <a:r>
              <a:rPr lang="en-GB" sz="2400" dirty="0"/>
              <a:t>content network </a:t>
            </a:r>
          </a:p>
          <a:p>
            <a:pPr marL="342900" indent="-342900">
              <a:buFont typeface="+mj-lt"/>
              <a:buAutoNum type="arabicPeriod"/>
            </a:pPr>
            <a:r>
              <a:rPr lang="en-GB" sz="2400" dirty="0"/>
              <a:t>categories for online advertising </a:t>
            </a:r>
          </a:p>
          <a:p>
            <a:pPr marL="342900" indent="-342900">
              <a:buFont typeface="+mj-lt"/>
              <a:buAutoNum type="arabicPeriod"/>
            </a:pPr>
            <a:r>
              <a:rPr lang="en-GB" sz="2400" dirty="0"/>
              <a:t>Pricing Models for Online Advertising </a:t>
            </a:r>
          </a:p>
          <a:p>
            <a:pPr marL="342900" indent="-342900">
              <a:buFont typeface="+mj-lt"/>
              <a:buAutoNum type="arabicPeriod"/>
            </a:pPr>
            <a:r>
              <a:rPr lang="en-GB" sz="2400" dirty="0"/>
              <a:t>The actors involved in online advertising </a:t>
            </a:r>
          </a:p>
          <a:p>
            <a:pPr marL="342900" indent="-342900">
              <a:buFont typeface="+mj-lt"/>
              <a:buAutoNum type="arabicPeriod"/>
            </a:pPr>
            <a:r>
              <a:rPr lang="en-GB" sz="2400" dirty="0"/>
              <a:t>The use of dynamic keywords </a:t>
            </a:r>
          </a:p>
          <a:p>
            <a:pPr marL="342900" indent="-342900">
              <a:buFont typeface="+mj-lt"/>
              <a:buAutoNum type="arabicPeriod"/>
            </a:pPr>
            <a:r>
              <a:rPr lang="en-GB" sz="2400" dirty="0"/>
              <a:t>Viral Campaigns </a:t>
            </a:r>
          </a:p>
          <a:p>
            <a:pPr marL="342900" indent="-342900">
              <a:buFont typeface="+mj-lt"/>
              <a:buAutoNum type="arabicPeriod"/>
            </a:pPr>
            <a:r>
              <a:rPr lang="en-GB" sz="2400" dirty="0"/>
              <a:t>Success Stories of Viral Campaigns </a:t>
            </a:r>
          </a:p>
          <a:p>
            <a:pPr marL="342900" indent="-342900">
              <a:buFont typeface="+mj-lt"/>
              <a:buAutoNum type="arabicPeriod"/>
            </a:pPr>
            <a:r>
              <a:rPr lang="en-GB" sz="2400" dirty="0"/>
              <a:t>The main advantages and disadvantages of viral campaigns</a:t>
            </a:r>
          </a:p>
          <a:p>
            <a:pPr marL="457200" indent="-457200" algn="just">
              <a:lnSpc>
                <a:spcPct val="150000"/>
              </a:lnSpc>
              <a:buFont typeface="+mj-lt"/>
              <a:buAutoNum type="arabicPeriod"/>
            </a:pPr>
            <a:endParaRPr lang="en-US" sz="2400" b="1" dirty="0"/>
          </a:p>
          <a:p>
            <a:pPr marL="457200" indent="-457200" algn="just">
              <a:lnSpc>
                <a:spcPct val="150000"/>
              </a:lnSpc>
              <a:buFont typeface="+mj-lt"/>
              <a:buAutoNum type="arabicPeriod"/>
            </a:pPr>
            <a:endParaRPr lang="en-US" sz="2000" b="1" dirty="0"/>
          </a:p>
          <a:p>
            <a:pPr marL="457200" indent="-457200" algn="just">
              <a:lnSpc>
                <a:spcPct val="150000"/>
              </a:lnSpc>
              <a:buFont typeface="+mj-lt"/>
              <a:buAutoNum type="arabicPeriod"/>
            </a:pPr>
            <a:endParaRPr lang="en-US" sz="2000" b="1" dirty="0"/>
          </a:p>
          <a:p>
            <a:pPr marL="457200" indent="-457200" algn="just">
              <a:lnSpc>
                <a:spcPct val="150000"/>
              </a:lnSpc>
              <a:buFont typeface="+mj-lt"/>
              <a:buAutoNum type="arabicPeriod"/>
            </a:pPr>
            <a:endParaRPr lang="en-GB" sz="2000" b="1" dirty="0"/>
          </a:p>
          <a:p>
            <a:pPr marL="457200" indent="-457200" algn="just">
              <a:lnSpc>
                <a:spcPct val="150000"/>
              </a:lnSpc>
              <a:buFont typeface="+mj-lt"/>
              <a:buAutoNum type="arabicPeriod"/>
            </a:pPr>
            <a:endParaRPr lang="en-US" sz="2000" b="1" dirty="0"/>
          </a:p>
          <a:p>
            <a:pPr marL="457200" indent="-457200" algn="just">
              <a:lnSpc>
                <a:spcPct val="150000"/>
              </a:lnSpc>
              <a:buFont typeface="+mj-lt"/>
              <a:buAutoNum type="arabicPeriod"/>
            </a:pPr>
            <a:endParaRPr lang="en-GB" sz="2000" b="1" dirty="0"/>
          </a:p>
          <a:p>
            <a:pPr marL="457200" indent="-457200" algn="just">
              <a:lnSpc>
                <a:spcPct val="150000"/>
              </a:lnSpc>
              <a:buFont typeface="+mj-lt"/>
              <a:buAutoNum type="arabicPeriod"/>
            </a:pPr>
            <a:endParaRPr lang="en-GB" sz="2000" b="1" i="0" dirty="0">
              <a:effectLst/>
              <a:latin typeface="AeonikBold"/>
            </a:endParaRPr>
          </a:p>
          <a:p>
            <a:pPr algn="just">
              <a:lnSpc>
                <a:spcPct val="150000"/>
              </a:lnSpc>
            </a:pPr>
            <a:endParaRPr lang="en-US" sz="2400" b="1" dirty="0"/>
          </a:p>
          <a:p>
            <a:pPr marL="457200" indent="-457200" algn="just">
              <a:lnSpc>
                <a:spcPct val="150000"/>
              </a:lnSpc>
              <a:buFont typeface="+mj-lt"/>
              <a:buAutoNum type="arabicPeriod"/>
            </a:pPr>
            <a:endParaRPr lang="ar-EG" sz="2400" b="1" dirty="0">
              <a:latin typeface="Inter"/>
            </a:endParaRPr>
          </a:p>
          <a:p>
            <a:pPr marL="457200" indent="-457200" algn="just">
              <a:lnSpc>
                <a:spcPct val="150000"/>
              </a:lnSpc>
              <a:buFont typeface="+mj-lt"/>
              <a:buAutoNum type="arabicPeriod"/>
            </a:pPr>
            <a:endParaRPr lang="en-GB" sz="2400" b="1" i="0" dirty="0">
              <a:effectLst/>
              <a:latin typeface="Inter"/>
            </a:endParaRPr>
          </a:p>
          <a:p>
            <a:pPr marL="457200" indent="-457200" algn="just">
              <a:lnSpc>
                <a:spcPct val="150000"/>
              </a:lnSpc>
              <a:buFont typeface="+mj-lt"/>
              <a:buAutoNum type="arabicPeriod"/>
            </a:pPr>
            <a:endParaRPr lang="en-US" sz="2000" b="1" i="0" dirty="0">
              <a:effectLst/>
              <a:latin typeface="AeonikBold"/>
            </a:endParaRPr>
          </a:p>
          <a:p>
            <a:pPr marL="457200" indent="-457200" algn="just">
              <a:lnSpc>
                <a:spcPct val="150000"/>
              </a:lnSpc>
              <a:buFont typeface="+mj-lt"/>
              <a:buAutoNum type="arabicPeriod"/>
            </a:pPr>
            <a:endParaRPr lang="ar-EG" sz="2400" b="1" i="0" dirty="0">
              <a:effectLst/>
              <a:latin typeface="Arial" panose="020B0604020202020204" pitchFamily="34" charset="0"/>
            </a:endParaRPr>
          </a:p>
          <a:p>
            <a:pPr marL="457200" indent="-457200" algn="just">
              <a:lnSpc>
                <a:spcPct val="150000"/>
              </a:lnSpc>
              <a:buFont typeface="+mj-lt"/>
              <a:buAutoNum type="arabicPeriod"/>
            </a:pPr>
            <a:endParaRPr lang="en-GB" sz="2400" b="1" i="0" dirty="0">
              <a:effectLst/>
              <a:latin typeface="Arial" panose="020B0604020202020204" pitchFamily="34" charset="0"/>
            </a:endParaRPr>
          </a:p>
          <a:p>
            <a:pPr marL="457200" indent="-457200" algn="just">
              <a:lnSpc>
                <a:spcPct val="150000"/>
              </a:lnSpc>
              <a:buFont typeface="+mj-lt"/>
              <a:buAutoNum type="arabicPeriod"/>
            </a:pPr>
            <a:endParaRPr lang="en-GB" sz="2400" dirty="0">
              <a:solidFill>
                <a:srgbClr val="0070C0"/>
              </a:solidFill>
              <a:latin typeface="Calibri" panose="020F0502020204030204" pitchFamily="34" charset="0"/>
            </a:endParaRPr>
          </a:p>
        </p:txBody>
      </p:sp>
      <p:sp>
        <p:nvSpPr>
          <p:cNvPr id="2" name="Rectangle 1">
            <a:extLst>
              <a:ext uri="{FF2B5EF4-FFF2-40B4-BE49-F238E27FC236}">
                <a16:creationId xmlns:a16="http://schemas.microsoft.com/office/drawing/2014/main" id="{8D554256-834D-12B8-4A3A-633DF2E6AC9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Rounded Corners 4">
            <a:extLst>
              <a:ext uri="{FF2B5EF4-FFF2-40B4-BE49-F238E27FC236}">
                <a16:creationId xmlns:a16="http://schemas.microsoft.com/office/drawing/2014/main" id="{678BAFB8-3145-8038-DA51-EF1A748E1AE6}"/>
              </a:ext>
            </a:extLst>
          </p:cNvPr>
          <p:cNvSpPr/>
          <p:nvPr/>
        </p:nvSpPr>
        <p:spPr>
          <a:xfrm>
            <a:off x="7992644" y="952845"/>
            <a:ext cx="4128422" cy="54042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43660B08-2AD3-335B-7011-AEB2E5F914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0934" y="8447"/>
            <a:ext cx="2305141" cy="1076343"/>
          </a:xfrm>
          <a:prstGeom prst="rect">
            <a:avLst/>
          </a:prstGeom>
        </p:spPr>
      </p:pic>
    </p:spTree>
    <p:extLst>
      <p:ext uri="{BB962C8B-B14F-4D97-AF65-F5344CB8AC3E}">
        <p14:creationId xmlns:p14="http://schemas.microsoft.com/office/powerpoint/2010/main" val="14727035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1453" y="583447"/>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2404643"/>
            <a:ext cx="8417320" cy="3416320"/>
          </a:xfrm>
          <a:prstGeom prst="rect">
            <a:avLst/>
          </a:prstGeom>
          <a:noFill/>
        </p:spPr>
        <p:txBody>
          <a:bodyPr wrap="square" rtlCol="0">
            <a:spAutoFit/>
          </a:bodyPr>
          <a:lstStyle/>
          <a:p>
            <a:r>
              <a:rPr lang="en-GB" sz="2400" b="1" dirty="0"/>
              <a:t>Introduction to Online Advertising </a:t>
            </a:r>
          </a:p>
          <a:p>
            <a:r>
              <a:rPr lang="en-GB" sz="2400" dirty="0"/>
              <a:t>One possibility for a social media strategy is to consider online advertising. Many online advertisements (ads) appear nowadays on websites, social media tools, or search engine results from pages. The space for (paid) ads is usually indicated with a special icon or a title such as “Ads” or “Sponsored links” which is a disclosure of the relationship to inform the Internet user that its content differs from regular web content and that it may influence the reader’s </a:t>
            </a:r>
            <a:r>
              <a:rPr lang="en-GB" sz="2400" dirty="0" err="1"/>
              <a:t>behavior</a:t>
            </a:r>
            <a:r>
              <a:rPr lang="en-GB" sz="2400" dirty="0"/>
              <a:t>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616772"/>
            <a:ext cx="819100"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sp>
        <p:nvSpPr>
          <p:cNvPr id="11" name="TextBox 10">
            <a:extLst>
              <a:ext uri="{FF2B5EF4-FFF2-40B4-BE49-F238E27FC236}">
                <a16:creationId xmlns:a16="http://schemas.microsoft.com/office/drawing/2014/main" id="{3AB3A2D1-2893-8211-19F4-A93378E86E72}"/>
              </a:ext>
            </a:extLst>
          </p:cNvPr>
          <p:cNvSpPr txBox="1"/>
          <p:nvPr/>
        </p:nvSpPr>
        <p:spPr>
          <a:xfrm>
            <a:off x="450980" y="1697965"/>
            <a:ext cx="7842243" cy="3785652"/>
          </a:xfrm>
          <a:prstGeom prst="rect">
            <a:avLst/>
          </a:prstGeom>
          <a:noFill/>
        </p:spPr>
        <p:txBody>
          <a:bodyPr wrap="square">
            <a:spAutoFit/>
          </a:bodyPr>
          <a:lstStyle/>
          <a:p>
            <a:r>
              <a:rPr lang="en-GB" sz="2400" dirty="0"/>
              <a:t>Online ads can take many sizes, ranging from very small to very large. Some ads have a lot of text, while others are represented by text with a picture or a moving object and possibly with music. Some ads appear on a website or a social media tool that the Internet user visits and still allow him/her to browse the web content. Nonetheless, an increasing number of blocking ads appear which oblige Internet users to look at their content (e.g., with a message such as “Your video will play in 5 s”) or even to act (e.g., with a button such as “Go to the website”). </a:t>
            </a:r>
          </a:p>
        </p:txBody>
      </p:sp>
      <p:pic>
        <p:nvPicPr>
          <p:cNvPr id="2" name="Graphic 21">
            <a:extLst>
              <a:ext uri="{FF2B5EF4-FFF2-40B4-BE49-F238E27FC236}">
                <a16:creationId xmlns:a16="http://schemas.microsoft.com/office/drawing/2014/main" id="{FD583816-DC45-6B07-A81E-AA4391BB913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0934" y="-57959"/>
            <a:ext cx="2305141" cy="1076343"/>
          </a:xfrm>
          <a:prstGeom prst="rect">
            <a:avLst/>
          </a:prstGeom>
        </p:spPr>
      </p:pic>
      <p:sp>
        <p:nvSpPr>
          <p:cNvPr id="5" name="Rectangle 4">
            <a:extLst>
              <a:ext uri="{FF2B5EF4-FFF2-40B4-BE49-F238E27FC236}">
                <a16:creationId xmlns:a16="http://schemas.microsoft.com/office/drawing/2014/main" id="{5174AC37-59C3-87F1-569F-8B86F3C3DFCC}"/>
              </a:ext>
            </a:extLst>
          </p:cNvPr>
          <p:cNvSpPr/>
          <p:nvPr/>
        </p:nvSpPr>
        <p:spPr>
          <a:xfrm>
            <a:off x="2376075" y="541809"/>
            <a:ext cx="97449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Rounded Corners 5">
            <a:extLst>
              <a:ext uri="{FF2B5EF4-FFF2-40B4-BE49-F238E27FC236}">
                <a16:creationId xmlns:a16="http://schemas.microsoft.com/office/drawing/2014/main" id="{23FA87F1-F706-76B7-CB62-F05B06B561E6}"/>
              </a:ext>
            </a:extLst>
          </p:cNvPr>
          <p:cNvSpPr/>
          <p:nvPr/>
        </p:nvSpPr>
        <p:spPr>
          <a:xfrm>
            <a:off x="8365906" y="1064103"/>
            <a:ext cx="3755159" cy="529299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674488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3</a:t>
            </a:r>
            <a:endParaRPr lang="en-US" sz="4400" b="1" dirty="0">
              <a:solidFill>
                <a:schemeClr val="bg1"/>
              </a:solidFill>
              <a:latin typeface="Alexandria" charset="0"/>
              <a:cs typeface="Alexandria" charset="0"/>
            </a:endParaRPr>
          </a:p>
        </p:txBody>
      </p:sp>
      <p:sp>
        <p:nvSpPr>
          <p:cNvPr id="48" name="TextBox 47"/>
          <p:cNvSpPr txBox="1"/>
          <p:nvPr/>
        </p:nvSpPr>
        <p:spPr>
          <a:xfrm>
            <a:off x="889000" y="2391844"/>
            <a:ext cx="10541000" cy="1938992"/>
          </a:xfrm>
          <a:prstGeom prst="rect">
            <a:avLst/>
          </a:prstGeom>
          <a:noFill/>
        </p:spPr>
        <p:txBody>
          <a:bodyPr wrap="square" rtlCol="0">
            <a:spAutoFit/>
          </a:bodyPr>
          <a:lstStyle/>
          <a:p>
            <a:r>
              <a:rPr lang="en-GB" sz="2400" dirty="0"/>
              <a:t>Ads are not only present on individual websites. Also, search engines (e.g., Google , Bing , or Yahoo! ) frequently sell space for ads to organizations. </a:t>
            </a:r>
          </a:p>
          <a:p>
            <a:r>
              <a:rPr lang="en-GB" sz="2400" dirty="0"/>
              <a:t>Ads may or may not be linked to the web page’s content. Similarly, search engine results pages mostly show ads that depend on the keyword in the search query of a particular Internet user. </a:t>
            </a:r>
            <a:endParaRPr lang="en-US" sz="2400"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333000" y="1734002"/>
            <a:ext cx="8946625" cy="2677656"/>
          </a:xfrm>
          <a:prstGeom prst="rect">
            <a:avLst/>
          </a:prstGeom>
          <a:noFill/>
        </p:spPr>
        <p:txBody>
          <a:bodyPr wrap="square" rtlCol="0">
            <a:spAutoFit/>
          </a:bodyPr>
          <a:lstStyle/>
          <a:p>
            <a:r>
              <a:rPr lang="en-GB" sz="2400" dirty="0"/>
              <a:t>For instance, if a user looks for information about a certain keyword (e.g., “smartphone”), then the ads are usually linked to that keyword (e.g., shops that sell smartphones). Such ads that are shown on relevant web pages or alongside relevant search results are called “personalized,” “contextual,” or “targeted” ads. Hence, online advertising can offer a more personalized way of advertising compared to traditional (i.e., offline) ads. </a:t>
            </a:r>
            <a:endParaRPr lang="en-GB" sz="2400" b="1" dirty="0">
              <a:latin typeface="Inter"/>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D0FE43-75F1-6EFC-F0B0-AEE63E56054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2FECF54-BF6B-D400-A88A-4BC846736F3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96E826C-8EDE-5DF6-5E10-EAE39C32A82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263A47D5-8484-126B-41FF-6DDB845204A9}"/>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77A2EDF7-4430-A46F-7CA9-C046D446483E}"/>
              </a:ext>
            </a:extLst>
          </p:cNvPr>
          <p:cNvSpPr txBox="1"/>
          <p:nvPr/>
        </p:nvSpPr>
        <p:spPr>
          <a:xfrm>
            <a:off x="1645277" y="1562095"/>
            <a:ext cx="8417320" cy="3416320"/>
          </a:xfrm>
          <a:prstGeom prst="rect">
            <a:avLst/>
          </a:prstGeom>
          <a:noFill/>
        </p:spPr>
        <p:txBody>
          <a:bodyPr wrap="square" rtlCol="0">
            <a:spAutoFit/>
          </a:bodyPr>
          <a:lstStyle/>
          <a:p>
            <a:r>
              <a:rPr lang="en-GB" sz="2400" b="1" dirty="0"/>
              <a:t>content network </a:t>
            </a:r>
            <a:endParaRPr lang="en-GB" sz="2400" dirty="0"/>
          </a:p>
          <a:p>
            <a:r>
              <a:rPr lang="en-GB" sz="2400" dirty="0"/>
              <a:t>ads can also be sponsored in a “content network.” This means that webmasters can collaborate and simultaneously offer their ad space to organizations. An organization’s ad may then appear on multiple websites. A content network thus refers to a collection of websites or web content (e.g., an online newspaper or a blog) which frequently display targeted ads, namely, ads that are to some degree related to the content of that web page or to the interests of the website visitor. </a:t>
            </a:r>
            <a:endParaRPr lang="en-US" sz="2400" dirty="0">
              <a:latin typeface="Lora" pitchFamily="2" charset="0"/>
            </a:endParaRPr>
          </a:p>
        </p:txBody>
      </p:sp>
      <p:pic>
        <p:nvPicPr>
          <p:cNvPr id="5" name="Graphic 21">
            <a:extLst>
              <a:ext uri="{FF2B5EF4-FFF2-40B4-BE49-F238E27FC236}">
                <a16:creationId xmlns:a16="http://schemas.microsoft.com/office/drawing/2014/main" id="{4E25E776-0D74-4ABB-94E7-F0961B13EB5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692657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4DB73-6228-98B8-F7A8-CFC96096C89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5A92CD6-161A-7173-014A-BA4D71C9B2A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9B0A0CC-D08A-D392-8706-E2F421F6A5E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75BF4B5-2555-4983-DCD2-3BF6F5527EF6}"/>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6BF3AA34-F8B2-B084-3FE9-DF92669806B9}"/>
              </a:ext>
            </a:extLst>
          </p:cNvPr>
          <p:cNvSpPr txBox="1"/>
          <p:nvPr/>
        </p:nvSpPr>
        <p:spPr>
          <a:xfrm>
            <a:off x="1458710" y="1894442"/>
            <a:ext cx="8417320" cy="2308324"/>
          </a:xfrm>
          <a:prstGeom prst="rect">
            <a:avLst/>
          </a:prstGeom>
          <a:noFill/>
        </p:spPr>
        <p:txBody>
          <a:bodyPr wrap="square" rtlCol="0">
            <a:spAutoFit/>
          </a:bodyPr>
          <a:lstStyle/>
          <a:p>
            <a:r>
              <a:rPr lang="en-GB" sz="2400" dirty="0"/>
              <a:t>This type of advertising differs from strict search ads (i.e., ads on search engine results pages) in the sense that Internet users do not necessarily look for information by means of inserting a keyword in a search query. A content network is usually coordinated by an intermediate actor or a so-called ad server vendor.</a:t>
            </a:r>
          </a:p>
        </p:txBody>
      </p:sp>
      <p:pic>
        <p:nvPicPr>
          <p:cNvPr id="5" name="Graphic 21">
            <a:extLst>
              <a:ext uri="{FF2B5EF4-FFF2-40B4-BE49-F238E27FC236}">
                <a16:creationId xmlns:a16="http://schemas.microsoft.com/office/drawing/2014/main" id="{3DB67663-58CB-2F53-2A8F-73D0718334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040727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EAF19E-D859-8E8E-BA17-28A4FF379E5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56A7EF1-55E9-BDE5-E466-1C04F1E32A7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677B9B9-66AC-B84F-1325-9DADE1816F16}"/>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E526E3CC-D524-5356-53B1-C97EBF7469B5}"/>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2F5E4979-7C07-E9B8-9A89-A9637F050067}"/>
              </a:ext>
            </a:extLst>
          </p:cNvPr>
          <p:cNvSpPr txBox="1"/>
          <p:nvPr/>
        </p:nvSpPr>
        <p:spPr>
          <a:xfrm>
            <a:off x="1333001" y="1488216"/>
            <a:ext cx="8489682" cy="3416320"/>
          </a:xfrm>
          <a:prstGeom prst="rect">
            <a:avLst/>
          </a:prstGeom>
          <a:noFill/>
        </p:spPr>
        <p:txBody>
          <a:bodyPr wrap="square" rtlCol="0">
            <a:spAutoFit/>
          </a:bodyPr>
          <a:lstStyle/>
          <a:p>
            <a:pPr algn="just"/>
            <a:r>
              <a:rPr lang="en-GB" sz="2400" dirty="0"/>
              <a:t>targeted ads can be considered positive for the Internet user (including a higher probability of getting more relevant or interesting ads) and the organization (with a higher probability that people who see the ad will also click on the ad and thus reach the corporate website). Nonetheless, personal information is needed for some types of targeting (besides looking at the actual web page content) revealed by browser cookies, by collecting personal information on different social media tools through social engineering, or by profiling in social network </a:t>
            </a:r>
            <a:r>
              <a:rPr lang="ar-EG" sz="2400" dirty="0"/>
              <a:t>.</a:t>
            </a:r>
            <a:endParaRPr lang="en-GB" sz="2400" dirty="0">
              <a:solidFill>
                <a:srgbClr val="FF0000"/>
              </a:solidFill>
            </a:endParaRPr>
          </a:p>
        </p:txBody>
      </p:sp>
      <p:pic>
        <p:nvPicPr>
          <p:cNvPr id="5" name="Graphic 21">
            <a:extLst>
              <a:ext uri="{FF2B5EF4-FFF2-40B4-BE49-F238E27FC236}">
                <a16:creationId xmlns:a16="http://schemas.microsoft.com/office/drawing/2014/main" id="{CB04ADB4-3D29-8063-59FB-EA6DB46DBFE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6087691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B25273-97B7-4007-CA8D-4F222CA8056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12984AF-C0B9-44F4-7BA2-3762DBC6F4E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2ABA618-C778-849D-F12A-3854E3E1893D}"/>
              </a:ext>
            </a:extLst>
          </p:cNvPr>
          <p:cNvSpPr/>
          <p:nvPr/>
        </p:nvSpPr>
        <p:spPr>
          <a:xfrm>
            <a:off x="8607914" y="952845"/>
            <a:ext cx="4128422" cy="53553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A4FC62A1-1F2D-343C-D3C5-E1FB805B9C1E}"/>
              </a:ext>
            </a:extLst>
          </p:cNvPr>
          <p:cNvSpPr/>
          <p:nvPr/>
        </p:nvSpPr>
        <p:spPr>
          <a:xfrm>
            <a:off x="1101213" y="1285191"/>
            <a:ext cx="9425599"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6864DE87-524E-652B-8414-59387C0BE304}"/>
              </a:ext>
            </a:extLst>
          </p:cNvPr>
          <p:cNvSpPr txBox="1"/>
          <p:nvPr/>
        </p:nvSpPr>
        <p:spPr>
          <a:xfrm>
            <a:off x="1333001" y="2090172"/>
            <a:ext cx="8417320" cy="2677656"/>
          </a:xfrm>
          <a:prstGeom prst="rect">
            <a:avLst/>
          </a:prstGeom>
          <a:noFill/>
        </p:spPr>
        <p:txBody>
          <a:bodyPr wrap="square" rtlCol="0">
            <a:spAutoFit/>
          </a:bodyPr>
          <a:lstStyle/>
          <a:p>
            <a:r>
              <a:rPr lang="en-GB" sz="2400" b="1" dirty="0"/>
              <a:t>Defining Online Advertising </a:t>
            </a:r>
          </a:p>
          <a:p>
            <a:r>
              <a:rPr lang="en-GB" sz="2400" dirty="0"/>
              <a:t>Paid marketing initiatives on the Internet or social media </a:t>
            </a:r>
          </a:p>
          <a:p>
            <a:r>
              <a:rPr lang="en-GB" sz="2400" dirty="0"/>
              <a:t>Higher efficiency is expected, because of: </a:t>
            </a:r>
          </a:p>
          <a:p>
            <a:r>
              <a:rPr lang="en-GB" sz="2400" dirty="0"/>
              <a:t>• Fast dissemination of information possible </a:t>
            </a:r>
          </a:p>
          <a:p>
            <a:r>
              <a:rPr lang="en-GB" sz="2400" dirty="0"/>
              <a:t>• Interaction possible (e.g., input fields in the ad) </a:t>
            </a:r>
          </a:p>
          <a:p>
            <a:r>
              <a:rPr lang="en-GB" sz="2400" dirty="0"/>
              <a:t>• Niche audience possible (e.g., customized by geography, demography, hobby, etc.)</a:t>
            </a:r>
            <a:endParaRPr lang="en-GB" sz="2400" dirty="0">
              <a:solidFill>
                <a:srgbClr val="FF0000"/>
              </a:solidFill>
            </a:endParaRPr>
          </a:p>
        </p:txBody>
      </p:sp>
      <p:pic>
        <p:nvPicPr>
          <p:cNvPr id="5" name="Graphic 21">
            <a:extLst>
              <a:ext uri="{FF2B5EF4-FFF2-40B4-BE49-F238E27FC236}">
                <a16:creationId xmlns:a16="http://schemas.microsoft.com/office/drawing/2014/main" id="{AF326B17-FBC2-B9F0-7C18-2180F3F932C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8343649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C473CE-AE4D-66E4-39EA-51316FCDA05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40F925A-EAB1-A8C7-4981-7819933C2F3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00E8AEA-2682-DE42-7839-5D7CD53E5EED}"/>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52F5184-E1C0-2214-84DD-7896F0C68B11}"/>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6A8ECB94-F0F1-94F7-5ED2-6BC86EAD0A3B}"/>
              </a:ext>
            </a:extLst>
          </p:cNvPr>
          <p:cNvSpPr txBox="1"/>
          <p:nvPr/>
        </p:nvSpPr>
        <p:spPr>
          <a:xfrm>
            <a:off x="1645277" y="1562095"/>
            <a:ext cx="8417320" cy="3416320"/>
          </a:xfrm>
          <a:prstGeom prst="rect">
            <a:avLst/>
          </a:prstGeom>
          <a:noFill/>
        </p:spPr>
        <p:txBody>
          <a:bodyPr wrap="square" rtlCol="0">
            <a:spAutoFit/>
          </a:bodyPr>
          <a:lstStyle/>
          <a:p>
            <a:r>
              <a:rPr lang="en-GB" sz="2400" dirty="0"/>
              <a:t>In general, different forms of customization or targeting exist for online advertising, such as:: </a:t>
            </a:r>
          </a:p>
          <a:p>
            <a:r>
              <a:rPr lang="en-GB" sz="2400" dirty="0"/>
              <a:t>Targeting related to the web page that shows ads (e.g., contextual or content-related targeting, prime-time targeting.) </a:t>
            </a:r>
          </a:p>
          <a:p>
            <a:endParaRPr lang="en-AE" sz="2400" dirty="0"/>
          </a:p>
          <a:p>
            <a:r>
              <a:rPr lang="en-GB" sz="2400" dirty="0"/>
              <a:t>Targeting related to personal social media profiles or data from the computer of the Internet user who visits a web page that shows ads (e.g., sociodemographic targeting, geographic or get targeting, behavioural targeting.)</a:t>
            </a:r>
          </a:p>
        </p:txBody>
      </p:sp>
      <p:pic>
        <p:nvPicPr>
          <p:cNvPr id="5" name="Graphic 21">
            <a:extLst>
              <a:ext uri="{FF2B5EF4-FFF2-40B4-BE49-F238E27FC236}">
                <a16:creationId xmlns:a16="http://schemas.microsoft.com/office/drawing/2014/main" id="{62ED7374-5F2B-089B-867E-5584BC3EF4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201253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40A2F8-45DA-32FE-2260-F8354030029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2998150-050E-3011-7051-9264F7B066A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9D527FE-FF2C-9C76-8568-1C7BA0095A9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2C2F8596-AB60-DF27-3205-4A76C634F54A}"/>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740B5535-C974-148C-D88F-CDA64E310910}"/>
              </a:ext>
            </a:extLst>
          </p:cNvPr>
          <p:cNvSpPr txBox="1"/>
          <p:nvPr/>
        </p:nvSpPr>
        <p:spPr>
          <a:xfrm>
            <a:off x="1478375" y="1417824"/>
            <a:ext cx="8417320" cy="4154984"/>
          </a:xfrm>
          <a:prstGeom prst="rect">
            <a:avLst/>
          </a:prstGeom>
          <a:noFill/>
        </p:spPr>
        <p:txBody>
          <a:bodyPr wrap="square" rtlCol="0">
            <a:spAutoFit/>
          </a:bodyPr>
          <a:lstStyle/>
          <a:p>
            <a:r>
              <a:rPr lang="en-GB" sz="2400" b="1" dirty="0"/>
              <a:t>categories for online advertising </a:t>
            </a:r>
          </a:p>
          <a:p>
            <a:r>
              <a:rPr lang="en-GB" sz="2400" dirty="0"/>
              <a:t>Text ads:: Textual ads are frequently based on the user’s search keywords in search engines or on the content of a specific web page. </a:t>
            </a:r>
          </a:p>
          <a:p>
            <a:endParaRPr lang="en-AE" sz="2400" dirty="0"/>
          </a:p>
          <a:p>
            <a:r>
              <a:rPr lang="en-GB" sz="2400" dirty="0"/>
              <a:t>Display ads or banner ads:: Ads that combine text with graphical images (e.g., using pop-ups, buttons, or screen savers) and which are possibly like traditional ads. </a:t>
            </a:r>
          </a:p>
          <a:p>
            <a:endParaRPr lang="en-AE" sz="2400" dirty="0"/>
          </a:p>
          <a:p>
            <a:r>
              <a:rPr lang="en-GB" sz="2400" dirty="0"/>
              <a:t>Classified ads:: Small text ads presented by product category (e.g., classified postings in newspapers or magazines).</a:t>
            </a:r>
          </a:p>
        </p:txBody>
      </p:sp>
      <p:pic>
        <p:nvPicPr>
          <p:cNvPr id="5" name="Graphic 21">
            <a:extLst>
              <a:ext uri="{FF2B5EF4-FFF2-40B4-BE49-F238E27FC236}">
                <a16:creationId xmlns:a16="http://schemas.microsoft.com/office/drawing/2014/main" id="{708D62D6-5E54-AF9A-EDE7-3A833169BB1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533367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7B52D2-246A-69F6-EA70-C130374A62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F74FC0C-0EE5-F20F-E9FC-43793C9A3B8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A39C613-0E04-6C73-9CB2-4EFEBF4F0A8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B4D666C2-6369-C543-7752-0AE9C8E2682D}"/>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D76B3BC4-17D0-C6D4-7144-0845ED2FA031}"/>
              </a:ext>
            </a:extLst>
          </p:cNvPr>
          <p:cNvSpPr txBox="1"/>
          <p:nvPr/>
        </p:nvSpPr>
        <p:spPr>
          <a:xfrm>
            <a:off x="1333001" y="1488216"/>
            <a:ext cx="8721696" cy="3785652"/>
          </a:xfrm>
          <a:prstGeom prst="rect">
            <a:avLst/>
          </a:prstGeom>
          <a:noFill/>
        </p:spPr>
        <p:txBody>
          <a:bodyPr wrap="square" rtlCol="0">
            <a:spAutoFit/>
          </a:bodyPr>
          <a:lstStyle/>
          <a:p>
            <a:endParaRPr lang="en-AE" sz="2400" dirty="0"/>
          </a:p>
          <a:p>
            <a:r>
              <a:rPr lang="en-GB" sz="2400" dirty="0"/>
              <a:t>Rich media ads:: Ads that look like television commercials (e.g., with audio, video, or other animation or interaction). </a:t>
            </a:r>
          </a:p>
          <a:p>
            <a:endParaRPr lang="en-AE" sz="2400" dirty="0"/>
          </a:p>
          <a:p>
            <a:r>
              <a:rPr lang="en-GB" sz="2400" dirty="0"/>
              <a:t>Sponsorship ads:: If an organization sponsors a third-party website, it can usually show its ads on the sponsored site too. </a:t>
            </a:r>
          </a:p>
          <a:p>
            <a:endParaRPr lang="en-AE" sz="2400" dirty="0"/>
          </a:p>
          <a:p>
            <a:r>
              <a:rPr lang="en-GB" sz="2400" dirty="0"/>
              <a:t>Email ads:: Ads that appear in direct electronic messages (and which inherently differ from social media ads).</a:t>
            </a:r>
          </a:p>
          <a:p>
            <a:endParaRPr lang="en-US" sz="2400" dirty="0"/>
          </a:p>
        </p:txBody>
      </p:sp>
      <p:pic>
        <p:nvPicPr>
          <p:cNvPr id="5" name="Graphic 21">
            <a:extLst>
              <a:ext uri="{FF2B5EF4-FFF2-40B4-BE49-F238E27FC236}">
                <a16:creationId xmlns:a16="http://schemas.microsoft.com/office/drawing/2014/main" id="{38486D4B-E67E-8584-4C47-A4AED2B817D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11675569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45EEA1-CD17-0227-241C-07CF7035560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E4E36EA-F83A-66FA-5338-AEFBD15B8DE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553C4C4-2F6C-15C4-1C23-041228FD9B1C}"/>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3135E202-73D8-A06C-7053-1219406FFEEA}"/>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970701DA-B56A-312D-58DA-80F9D779D5FD}"/>
              </a:ext>
            </a:extLst>
          </p:cNvPr>
          <p:cNvSpPr txBox="1"/>
          <p:nvPr/>
        </p:nvSpPr>
        <p:spPr>
          <a:xfrm>
            <a:off x="1645277" y="1894442"/>
            <a:ext cx="8417320" cy="2308324"/>
          </a:xfrm>
          <a:prstGeom prst="rect">
            <a:avLst/>
          </a:prstGeom>
          <a:noFill/>
        </p:spPr>
        <p:txBody>
          <a:bodyPr wrap="square" rtlCol="0">
            <a:spAutoFit/>
          </a:bodyPr>
          <a:lstStyle/>
          <a:p>
            <a:r>
              <a:rPr lang="en-GB" sz="2400" b="1" dirty="0"/>
              <a:t>Pricing Models for Online Advertising </a:t>
            </a:r>
            <a:r>
              <a:rPr lang="ar-EG" sz="2400" b="1" dirty="0"/>
              <a:t>:</a:t>
            </a:r>
            <a:endParaRPr lang="en-GB" sz="2400" b="1" dirty="0"/>
          </a:p>
          <a:p>
            <a:r>
              <a:rPr lang="en-GB" sz="2400" dirty="0"/>
              <a:t>As advertising should serve specific business objectives, organizations can spend a certain amount of money on online ads. The price organizations are willing to pay usually depends on their total budget and on the relevance of the corresponding business objective.</a:t>
            </a:r>
            <a:endParaRPr lang="ar-EG" sz="2400" dirty="0"/>
          </a:p>
        </p:txBody>
      </p:sp>
      <p:pic>
        <p:nvPicPr>
          <p:cNvPr id="5" name="Graphic 21">
            <a:extLst>
              <a:ext uri="{FF2B5EF4-FFF2-40B4-BE49-F238E27FC236}">
                <a16:creationId xmlns:a16="http://schemas.microsoft.com/office/drawing/2014/main" id="{21E93F9B-992A-BCFB-D704-FCBC0922E6D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844522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BF44A9-8E1C-426E-FE15-B37947FA0D6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3BF4324-B16E-3057-A00C-51A018018EB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B457A42-1093-03CF-457C-275752902705}"/>
              </a:ext>
            </a:extLst>
          </p:cNvPr>
          <p:cNvSpPr/>
          <p:nvPr/>
        </p:nvSpPr>
        <p:spPr>
          <a:xfrm>
            <a:off x="8607914" y="952845"/>
            <a:ext cx="4128422" cy="567892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E9197B5F-F48E-6218-C6CB-D6CC4A4FBDA5}"/>
              </a:ext>
            </a:extLst>
          </p:cNvPr>
          <p:cNvSpPr/>
          <p:nvPr/>
        </p:nvSpPr>
        <p:spPr>
          <a:xfrm>
            <a:off x="1111045" y="1285191"/>
            <a:ext cx="9415767" cy="53465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544ABDE6-1447-A3A2-EC9A-6190EB57D0BE}"/>
              </a:ext>
            </a:extLst>
          </p:cNvPr>
          <p:cNvSpPr txBox="1"/>
          <p:nvPr/>
        </p:nvSpPr>
        <p:spPr>
          <a:xfrm>
            <a:off x="1181062" y="2373452"/>
            <a:ext cx="9345750" cy="1938992"/>
          </a:xfrm>
          <a:prstGeom prst="rect">
            <a:avLst/>
          </a:prstGeom>
          <a:noFill/>
        </p:spPr>
        <p:txBody>
          <a:bodyPr wrap="square" rtlCol="0">
            <a:spAutoFit/>
          </a:bodyPr>
          <a:lstStyle/>
          <a:p>
            <a:r>
              <a:rPr lang="en-GB" sz="2400" dirty="0"/>
              <a:t>Although some online ads can be free, the majority are paid ads. It is important to know that online advertising prices are not stable and usually depend on a bidding process. Like an auction, space for ads is rather sold to the best bidder. In other words, organizations usually can’t buy ad space, but they can only bid.</a:t>
            </a:r>
          </a:p>
        </p:txBody>
      </p:sp>
      <p:pic>
        <p:nvPicPr>
          <p:cNvPr id="5" name="Graphic 21">
            <a:extLst>
              <a:ext uri="{FF2B5EF4-FFF2-40B4-BE49-F238E27FC236}">
                <a16:creationId xmlns:a16="http://schemas.microsoft.com/office/drawing/2014/main" id="{8D5E30C2-CE68-0CFD-00A6-F1868DB2B2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8090567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701DA0-2AE6-9CCD-485D-B44E1BCAF2D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E3044D9-0277-8635-6E0A-0E3EB0AFCB1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677BC3C-AD2B-1538-61AD-882897E65E4B}"/>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6A8BFA7F-9B0B-EA6A-E950-7668CB99E9B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414A11B5-8CBE-7D25-C159-E84358374C91}"/>
              </a:ext>
            </a:extLst>
          </p:cNvPr>
          <p:cNvSpPr txBox="1"/>
          <p:nvPr/>
        </p:nvSpPr>
        <p:spPr>
          <a:xfrm>
            <a:off x="1572265" y="1720839"/>
            <a:ext cx="8417320" cy="3416320"/>
          </a:xfrm>
          <a:prstGeom prst="rect">
            <a:avLst/>
          </a:prstGeom>
          <a:noFill/>
        </p:spPr>
        <p:txBody>
          <a:bodyPr wrap="square" rtlCol="0">
            <a:spAutoFit/>
          </a:bodyPr>
          <a:lstStyle/>
          <a:p>
            <a:r>
              <a:rPr lang="en-GB" sz="2400" b="1" dirty="0"/>
              <a:t>Demand for ad space</a:t>
            </a:r>
            <a:r>
              <a:rPr lang="en-GB" sz="2400" dirty="0"/>
              <a:t>:: If many organizations wish to show an ad at the same time, then the price per ad is likely to increase. </a:t>
            </a:r>
          </a:p>
          <a:p>
            <a:r>
              <a:rPr lang="en-GB" sz="2400" dirty="0"/>
              <a:t>Reach of ad space:: The more visitors, users, or accounts a publisher has (e.g., a search engine, blog, or other social media tools), the higher the requested price for online advertising. For instance, in 2012, Facebook changed the personal email address of its users into a new Facebook address (i.e., ending with @facebook.com) in order to stimulate its users to visit the tool more frequently and thus to boost advertising sales (BBC 2012b).</a:t>
            </a:r>
            <a:endParaRPr lang="en-US" sz="2400" dirty="0"/>
          </a:p>
        </p:txBody>
      </p:sp>
      <p:pic>
        <p:nvPicPr>
          <p:cNvPr id="5" name="Graphic 21">
            <a:extLst>
              <a:ext uri="{FF2B5EF4-FFF2-40B4-BE49-F238E27FC236}">
                <a16:creationId xmlns:a16="http://schemas.microsoft.com/office/drawing/2014/main" id="{A7DC62B9-F571-6727-A459-309F37DAA40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2833145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625611-1F9F-43EF-52FB-28865BDDAB8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BAC9F82-BA68-063E-87A3-851B744E104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E9D70FD-0F39-ACD5-C310-228F7E824495}"/>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33C55368-A703-E6DD-AE2D-4076BD5A1B86}"/>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C4506BF0-012D-0D7A-AFB8-1666F8A4FF31}"/>
              </a:ext>
            </a:extLst>
          </p:cNvPr>
          <p:cNvSpPr txBox="1"/>
          <p:nvPr/>
        </p:nvSpPr>
        <p:spPr>
          <a:xfrm>
            <a:off x="1326375" y="1894442"/>
            <a:ext cx="9345750" cy="1569660"/>
          </a:xfrm>
          <a:prstGeom prst="rect">
            <a:avLst/>
          </a:prstGeom>
          <a:noFill/>
        </p:spPr>
        <p:txBody>
          <a:bodyPr wrap="square" rtlCol="0">
            <a:spAutoFit/>
          </a:bodyPr>
          <a:lstStyle/>
          <a:p>
            <a:r>
              <a:rPr lang="en-GB" sz="2400" dirty="0"/>
              <a:t>Keywords:: The price per ad can also increase if many ads are linked to the same keyword (e.g., if many competing ads use “smartphone” as a keyword). Choosing the right keywords is particularly important for targeted (e.g., contextual) ads.</a:t>
            </a:r>
          </a:p>
        </p:txBody>
      </p:sp>
      <p:pic>
        <p:nvPicPr>
          <p:cNvPr id="5" name="Graphic 21">
            <a:extLst>
              <a:ext uri="{FF2B5EF4-FFF2-40B4-BE49-F238E27FC236}">
                <a16:creationId xmlns:a16="http://schemas.microsoft.com/office/drawing/2014/main" id="{B7954B6D-C3B7-1D5C-FFA1-364F3319A90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1857187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6FE800-493D-CA1F-F483-CA08B866EC5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A1A7B39-4ACF-9EA9-E7E5-D8AE32DD09A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F467D8C-1ABA-67FE-2D8A-63F1D286D39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D4808F95-D7D8-DB52-3BFF-8C291DA3BFAF}"/>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8E37E20B-8C2C-545D-8CDA-AC11D570E338}"/>
              </a:ext>
            </a:extLst>
          </p:cNvPr>
          <p:cNvSpPr txBox="1"/>
          <p:nvPr/>
        </p:nvSpPr>
        <p:spPr>
          <a:xfrm>
            <a:off x="1527289" y="2358508"/>
            <a:ext cx="8417320" cy="1938992"/>
          </a:xfrm>
          <a:prstGeom prst="rect">
            <a:avLst/>
          </a:prstGeom>
          <a:noFill/>
        </p:spPr>
        <p:txBody>
          <a:bodyPr wrap="square" rtlCol="0">
            <a:spAutoFit/>
          </a:bodyPr>
          <a:lstStyle/>
          <a:p>
            <a:r>
              <a:rPr lang="en-GB" sz="2400" b="1" dirty="0"/>
              <a:t>Location on a web page</a:t>
            </a:r>
            <a:r>
              <a:rPr lang="en-GB" sz="2400" dirty="0"/>
              <a:t>:: Eye cam research has investigated how people generally look at a web page. It turned out that people tend to look more at the upper part of a web page and particularly the upper left corner (Lee 2005). This most viewed area is thus the ultimate space for ads and therefore more expensive.</a:t>
            </a:r>
            <a:endParaRPr lang="en-US" sz="2400" dirty="0"/>
          </a:p>
        </p:txBody>
      </p:sp>
      <p:pic>
        <p:nvPicPr>
          <p:cNvPr id="5" name="Graphic 21">
            <a:extLst>
              <a:ext uri="{FF2B5EF4-FFF2-40B4-BE49-F238E27FC236}">
                <a16:creationId xmlns:a16="http://schemas.microsoft.com/office/drawing/2014/main" id="{E3DBB184-B41C-1CBA-1BE4-702F8A054EF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8952954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6AD2A9-E975-BF59-C733-44DD1FFEF3F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104C8BF-CE27-B2FF-A350-B6457697D56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548BEF0-F1B2-E2CC-CB2A-1368BCFCF5E8}"/>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0EE9D84-4956-9E5C-14C4-79808CD67D0E}"/>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D63A0CBD-F5B2-E9DD-DF64-A5452492D7EF}"/>
              </a:ext>
            </a:extLst>
          </p:cNvPr>
          <p:cNvSpPr txBox="1"/>
          <p:nvPr/>
        </p:nvSpPr>
        <p:spPr>
          <a:xfrm>
            <a:off x="1675976" y="1468531"/>
            <a:ext cx="8417320" cy="3785652"/>
          </a:xfrm>
          <a:prstGeom prst="rect">
            <a:avLst/>
          </a:prstGeom>
          <a:noFill/>
        </p:spPr>
        <p:txBody>
          <a:bodyPr wrap="square" rtlCol="0">
            <a:spAutoFit/>
          </a:bodyPr>
          <a:lstStyle/>
          <a:p>
            <a:r>
              <a:rPr lang="en-GB" sz="2400" b="1" dirty="0"/>
              <a:t>The most common pricing models are:: </a:t>
            </a:r>
          </a:p>
          <a:p>
            <a:r>
              <a:rPr lang="en-GB" sz="2400" dirty="0"/>
              <a:t>Pay-per-view:: An advertiser pays for each unique user view of the ad (i.e., per appearance or per impression). Alternatively, an advertiser can pay per 1000 impressions of the ad . </a:t>
            </a:r>
          </a:p>
          <a:p>
            <a:r>
              <a:rPr lang="en-GB" sz="2400" dirty="0"/>
              <a:t>Pay-per-click:: An advertiser pays each time a user clicks on the ad and is redirected to the corporate website. </a:t>
            </a:r>
          </a:p>
          <a:p>
            <a:r>
              <a:rPr lang="en-GB" sz="2400" dirty="0"/>
              <a:t>Pay-per-action (or pay-per-performance):: An advertiser pays each time a user clicks on the ad and completes a transaction or business action (e.g., ordering products, completing a form, registering for a newsletter, etc.).</a:t>
            </a:r>
          </a:p>
        </p:txBody>
      </p:sp>
      <p:pic>
        <p:nvPicPr>
          <p:cNvPr id="5" name="Graphic 21">
            <a:extLst>
              <a:ext uri="{FF2B5EF4-FFF2-40B4-BE49-F238E27FC236}">
                <a16:creationId xmlns:a16="http://schemas.microsoft.com/office/drawing/2014/main" id="{D7B1A207-3A4D-11DE-E8C2-0788CF981A9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20532361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21CAB2-0AC5-A903-24F1-A4B0D79F68A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1530C04-AA75-3763-4016-DC51FEEF62F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D5A09BA-2BB5-E27B-F6AB-F65D20E56D6C}"/>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5BEDE33-7303-5FB1-9054-EAA55D81CBED}"/>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0000"/>
              </a:solidFill>
            </a:endParaRPr>
          </a:p>
        </p:txBody>
      </p:sp>
      <p:sp>
        <p:nvSpPr>
          <p:cNvPr id="24" name="TextBox 23">
            <a:extLst>
              <a:ext uri="{FF2B5EF4-FFF2-40B4-BE49-F238E27FC236}">
                <a16:creationId xmlns:a16="http://schemas.microsoft.com/office/drawing/2014/main" id="{B64A2BBE-9124-0B20-7CBE-58815DA64E25}"/>
              </a:ext>
            </a:extLst>
          </p:cNvPr>
          <p:cNvSpPr txBox="1"/>
          <p:nvPr/>
        </p:nvSpPr>
        <p:spPr>
          <a:xfrm rot="10800000" flipV="1">
            <a:off x="1907458" y="1742712"/>
            <a:ext cx="9901414" cy="461665"/>
          </a:xfrm>
          <a:prstGeom prst="rect">
            <a:avLst/>
          </a:prstGeom>
          <a:noFill/>
        </p:spPr>
        <p:txBody>
          <a:bodyPr wrap="square" rtlCol="0">
            <a:spAutoFit/>
          </a:bodyPr>
          <a:lstStyle/>
          <a:p>
            <a:r>
              <a:rPr lang="en-GB" sz="2400" b="1" dirty="0"/>
              <a:t>The actors involved in online advertising</a:t>
            </a:r>
            <a:endParaRPr lang="en-US" sz="2400" b="1" dirty="0"/>
          </a:p>
        </p:txBody>
      </p:sp>
      <p:pic>
        <p:nvPicPr>
          <p:cNvPr id="5" name="Graphic 21">
            <a:extLst>
              <a:ext uri="{FF2B5EF4-FFF2-40B4-BE49-F238E27FC236}">
                <a16:creationId xmlns:a16="http://schemas.microsoft.com/office/drawing/2014/main" id="{31171A82-EABC-76ED-DE41-CEE479B1AAD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6216EB08-C7AE-0C30-713E-2F40F072D8C1}"/>
              </a:ext>
            </a:extLst>
          </p:cNvPr>
          <p:cNvPicPr>
            <a:picLocks noChangeAspect="1"/>
          </p:cNvPicPr>
          <p:nvPr/>
        </p:nvPicPr>
        <p:blipFill>
          <a:blip r:embed="rId3"/>
          <a:stretch>
            <a:fillRect/>
          </a:stretch>
        </p:blipFill>
        <p:spPr>
          <a:xfrm>
            <a:off x="1907458" y="2536723"/>
            <a:ext cx="6086167" cy="1799303"/>
          </a:xfrm>
          <a:prstGeom prst="rect">
            <a:avLst/>
          </a:prstGeom>
        </p:spPr>
      </p:pic>
    </p:spTree>
    <p:extLst>
      <p:ext uri="{BB962C8B-B14F-4D97-AF65-F5344CB8AC3E}">
        <p14:creationId xmlns:p14="http://schemas.microsoft.com/office/powerpoint/2010/main" val="36656627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919208-B643-E8EA-4AFB-2FA7CF6CB17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0C363A0-EA67-FBC5-D1D4-C9B72212A20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9CD47F9-CF16-3D46-7171-CAA4749D22D8}"/>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DD4894F6-2B39-4314-96C7-085A6235DAF7}"/>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C92EA1B0-AB25-2B2E-213F-AD8E8704370F}"/>
              </a:ext>
            </a:extLst>
          </p:cNvPr>
          <p:cNvSpPr txBox="1"/>
          <p:nvPr/>
        </p:nvSpPr>
        <p:spPr>
          <a:xfrm>
            <a:off x="1351128" y="675942"/>
            <a:ext cx="9005618" cy="4524315"/>
          </a:xfrm>
          <a:prstGeom prst="rect">
            <a:avLst/>
          </a:prstGeom>
          <a:noFill/>
        </p:spPr>
        <p:txBody>
          <a:bodyPr wrap="square" rtlCol="0">
            <a:spAutoFit/>
          </a:bodyPr>
          <a:lstStyle/>
          <a:p>
            <a:endParaRPr lang="en-US" sz="2400" dirty="0"/>
          </a:p>
          <a:p>
            <a:endParaRPr lang="en-US" sz="2400" dirty="0"/>
          </a:p>
          <a:p>
            <a:r>
              <a:rPr lang="en-GB" sz="2400" b="1" dirty="0"/>
              <a:t>Starting Online Advertising </a:t>
            </a:r>
          </a:p>
          <a:p>
            <a:r>
              <a:rPr lang="en-GB" sz="2400" dirty="0"/>
              <a:t>Determine an online advertising strategy:: The purpose is to promote an organization, its products, or services, and this by considering the needs of the target audience. Hence, an organization should strategically think through the content of its ad and where it will appear. </a:t>
            </a:r>
          </a:p>
          <a:p>
            <a:r>
              <a:rPr lang="en-GB" sz="2400" dirty="0"/>
              <a:t>Fill out the online parameters for the ad::A publisher or ad server vendor will probably ask the organization to fill out some parameters for the ad, depending on the determined needs and location of the ad. For instance, Google AdWords.</a:t>
            </a:r>
          </a:p>
        </p:txBody>
      </p:sp>
      <p:pic>
        <p:nvPicPr>
          <p:cNvPr id="5" name="Graphic 21">
            <a:extLst>
              <a:ext uri="{FF2B5EF4-FFF2-40B4-BE49-F238E27FC236}">
                <a16:creationId xmlns:a16="http://schemas.microsoft.com/office/drawing/2014/main" id="{BC41FA0C-04F4-605F-C528-0FABF54D2C4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440184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10782B-39CE-6957-DFBA-A307C28AD18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75780A1-6AEC-E0D5-1C72-438BF8C7758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4268B9A-BEBF-55A7-0ED1-FD64CA3632CE}"/>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12A0FC1-58A6-710E-DA07-B866C3C08F16}"/>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1518F4FB-68F9-D8A5-6B69-7DF2EA72C0D1}"/>
              </a:ext>
            </a:extLst>
          </p:cNvPr>
          <p:cNvSpPr txBox="1"/>
          <p:nvPr/>
        </p:nvSpPr>
        <p:spPr>
          <a:xfrm>
            <a:off x="1675976" y="1468531"/>
            <a:ext cx="8417320" cy="3046988"/>
          </a:xfrm>
          <a:prstGeom prst="rect">
            <a:avLst/>
          </a:prstGeom>
          <a:noFill/>
        </p:spPr>
        <p:txBody>
          <a:bodyPr wrap="square" rtlCol="0">
            <a:spAutoFit/>
          </a:bodyPr>
          <a:lstStyle/>
          <a:p>
            <a:br>
              <a:rPr lang="en-US" sz="2400" b="1" dirty="0"/>
            </a:br>
            <a:r>
              <a:rPr lang="en-GB" sz="2400" b="1" dirty="0"/>
              <a:t>Starting Online Advertising </a:t>
            </a:r>
          </a:p>
          <a:p>
            <a:r>
              <a:rPr lang="en-GB" sz="2400" dirty="0"/>
              <a:t>Determine your target audience and its needs:: Like offline marketing, an organization should understand its target audience. This understanding can deal with demographic and geographic questions (e.g., which type of persons are part of the target audience and where they live) but also lifestyle (e.g., how they live), their future needs, etc.</a:t>
            </a:r>
            <a:endParaRPr lang="ar-EG" sz="2400" dirty="0"/>
          </a:p>
        </p:txBody>
      </p:sp>
      <p:pic>
        <p:nvPicPr>
          <p:cNvPr id="5" name="Graphic 21">
            <a:extLst>
              <a:ext uri="{FF2B5EF4-FFF2-40B4-BE49-F238E27FC236}">
                <a16:creationId xmlns:a16="http://schemas.microsoft.com/office/drawing/2014/main" id="{7F46295F-92B4-6093-7EDF-503D152646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3776801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D9EC7F-241C-68C4-9A90-235B8875979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0829CFB-E730-A24B-4E8C-55A1897CCA0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D7520CE-6812-1AF1-377D-0F45E8BE1B46}"/>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0C96A06-1101-F119-3DDA-A6270DBA23D4}"/>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768651B0-B63E-F072-33B6-E1B63635979F}"/>
              </a:ext>
            </a:extLst>
          </p:cNvPr>
          <p:cNvSpPr txBox="1"/>
          <p:nvPr/>
        </p:nvSpPr>
        <p:spPr>
          <a:xfrm>
            <a:off x="1333001" y="1894442"/>
            <a:ext cx="8417320" cy="2677656"/>
          </a:xfrm>
          <a:prstGeom prst="rect">
            <a:avLst/>
          </a:prstGeom>
          <a:noFill/>
        </p:spPr>
        <p:txBody>
          <a:bodyPr wrap="square" rtlCol="0">
            <a:spAutoFit/>
          </a:bodyPr>
          <a:lstStyle/>
          <a:p>
            <a:r>
              <a:rPr lang="en-GB" sz="2400" b="1" dirty="0"/>
              <a:t>Determine relevant keywords</a:t>
            </a:r>
            <a:r>
              <a:rPr lang="en-GB" sz="2400" dirty="0"/>
              <a:t>:: Keywords are relevant to characterize the ad and allow targeting. Internet users typically choose keywords depending on their phase of purchase. Particularly, Table 4.2 shows that Internet users will rather use generic keywords for raising awareness and brand keywords for more complex searches when considering buying a specific product or service.</a:t>
            </a:r>
            <a:endParaRPr lang="en-US" sz="2400" dirty="0"/>
          </a:p>
        </p:txBody>
      </p:sp>
      <p:pic>
        <p:nvPicPr>
          <p:cNvPr id="5" name="Graphic 21">
            <a:extLst>
              <a:ext uri="{FF2B5EF4-FFF2-40B4-BE49-F238E27FC236}">
                <a16:creationId xmlns:a16="http://schemas.microsoft.com/office/drawing/2014/main" id="{83CBA81A-5EFB-F1A3-B024-BAB15580A28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62600595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1267B7-30B8-B6D8-3587-AD108CA71F1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B0CD7CE-DCF1-9991-C0D5-8CF9C2EF3A2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E23ED92-4D83-A038-71D4-FB0929FB30FB}"/>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46D5B65-C0E7-5FA5-4A83-7FB39CA4E3BA}"/>
              </a:ext>
            </a:extLst>
          </p:cNvPr>
          <p:cNvSpPr/>
          <p:nvPr/>
        </p:nvSpPr>
        <p:spPr>
          <a:xfrm>
            <a:off x="1199534" y="1285191"/>
            <a:ext cx="9327277" cy="48382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D9E755E7-AD8B-2F60-8E1B-7B7F91AE23FD}"/>
              </a:ext>
            </a:extLst>
          </p:cNvPr>
          <p:cNvSpPr txBox="1"/>
          <p:nvPr/>
        </p:nvSpPr>
        <p:spPr>
          <a:xfrm>
            <a:off x="1675976" y="1468531"/>
            <a:ext cx="8417320" cy="646331"/>
          </a:xfrm>
          <a:prstGeom prst="rect">
            <a:avLst/>
          </a:prstGeom>
          <a:noFill/>
        </p:spPr>
        <p:txBody>
          <a:bodyPr wrap="square" rtlCol="0">
            <a:spAutoFit/>
          </a:bodyPr>
          <a:lstStyle/>
          <a:p>
            <a:endParaRPr lang="en-US"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C21C5CE1-4D09-12ED-6B78-02A6597DF6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195C7447-053F-B0BA-0141-ED62C057D74F}"/>
              </a:ext>
            </a:extLst>
          </p:cNvPr>
          <p:cNvSpPr txBox="1"/>
          <p:nvPr/>
        </p:nvSpPr>
        <p:spPr>
          <a:xfrm>
            <a:off x="1665188" y="952845"/>
            <a:ext cx="7489665" cy="5170646"/>
          </a:xfrm>
          <a:prstGeom prst="rect">
            <a:avLst/>
          </a:prstGeom>
          <a:noFill/>
        </p:spPr>
        <p:txBody>
          <a:bodyPr wrap="square">
            <a:spAutoFit/>
          </a:bodyPr>
          <a:lstStyle/>
          <a:p>
            <a:endParaRPr lang="en-AE" dirty="0"/>
          </a:p>
          <a:p>
            <a:r>
              <a:rPr lang="en-GB" sz="2400" b="1" dirty="0"/>
              <a:t>Generic keywords </a:t>
            </a:r>
            <a:r>
              <a:rPr lang="en-GB" sz="2400" dirty="0"/>
              <a:t>:: Many Internet users tend to look for generic keywords, but rather for raising awareness than for buying a specific product or service. </a:t>
            </a:r>
          </a:p>
          <a:p>
            <a:r>
              <a:rPr lang="en-GB" sz="2400" b="1" dirty="0"/>
              <a:t>Nonbrand product or service keywords</a:t>
            </a:r>
            <a:r>
              <a:rPr lang="en-GB" sz="2400" dirty="0"/>
              <a:t>::When the user is looking for a specific product or service, but not yet for a specific brand. Especially in this phase, ads may play an important role to drive website traffic. </a:t>
            </a:r>
          </a:p>
          <a:p>
            <a:r>
              <a:rPr lang="en-GB" sz="2400" b="1" dirty="0"/>
              <a:t>Branded product or service keywords</a:t>
            </a:r>
            <a:r>
              <a:rPr lang="en-GB" sz="2400" dirty="0"/>
              <a:t>:: When the user is looking for a specific brand and considers buying one or another product or service of that brand. </a:t>
            </a:r>
          </a:p>
          <a:p>
            <a:r>
              <a:rPr lang="en-GB" sz="2400" b="1" dirty="0"/>
              <a:t>Core brand keywords</a:t>
            </a:r>
            <a:r>
              <a:rPr lang="en-GB" sz="2400" dirty="0"/>
              <a:t>::When the user is aware of and considers buying a specific product or service of a specific brand.</a:t>
            </a:r>
          </a:p>
        </p:txBody>
      </p:sp>
    </p:spTree>
    <p:extLst>
      <p:ext uri="{BB962C8B-B14F-4D97-AF65-F5344CB8AC3E}">
        <p14:creationId xmlns:p14="http://schemas.microsoft.com/office/powerpoint/2010/main" val="375693670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84E89D-7993-ED6B-FB18-8807B4D18AA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2198352-83B8-100E-992E-D149BF7E70F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79665CE-DC5D-C771-D897-ADBCA0DD3E27}"/>
              </a:ext>
            </a:extLst>
          </p:cNvPr>
          <p:cNvSpPr/>
          <p:nvPr/>
        </p:nvSpPr>
        <p:spPr>
          <a:xfrm>
            <a:off x="8607914" y="1155869"/>
            <a:ext cx="4128422" cy="551040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9DF4579-BADB-258D-88D3-593ECB3FDE34}"/>
              </a:ext>
            </a:extLst>
          </p:cNvPr>
          <p:cNvSpPr/>
          <p:nvPr/>
        </p:nvSpPr>
        <p:spPr>
          <a:xfrm>
            <a:off x="1002890" y="1395787"/>
            <a:ext cx="9337109" cy="40989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b="1" dirty="0">
                <a:solidFill>
                  <a:schemeClr val="tx1"/>
                </a:solidFill>
              </a:rPr>
              <a:t>The use of dynamic keywords </a:t>
            </a:r>
            <a:endParaRPr lang="en-GB" sz="2400" dirty="0">
              <a:solidFill>
                <a:schemeClr val="tx1"/>
              </a:solidFill>
            </a:endParaRPr>
          </a:p>
          <a:p>
            <a:pPr marL="457200" indent="-457200">
              <a:buFont typeface="+mj-lt"/>
              <a:buAutoNum type="arabicPeriod"/>
            </a:pPr>
            <a:r>
              <a:rPr lang="en-GB" sz="2400" dirty="0">
                <a:solidFill>
                  <a:schemeClr val="tx1"/>
                </a:solidFill>
              </a:rPr>
              <a:t>No capitalization, all words are in lower case. </a:t>
            </a:r>
          </a:p>
          <a:p>
            <a:pPr marL="457200" indent="-457200">
              <a:buFont typeface="+mj-lt"/>
              <a:buAutoNum type="arabicPeriod"/>
            </a:pPr>
            <a:r>
              <a:rPr lang="en-GB" sz="2400" dirty="0">
                <a:solidFill>
                  <a:schemeClr val="tx1"/>
                </a:solidFill>
              </a:rPr>
              <a:t>Every word is capitalized. </a:t>
            </a:r>
          </a:p>
          <a:p>
            <a:pPr marL="457200" indent="-457200">
              <a:buFont typeface="+mj-lt"/>
              <a:buAutoNum type="arabicPeriod"/>
            </a:pPr>
            <a:r>
              <a:rPr lang="en-GB" sz="2400" dirty="0">
                <a:solidFill>
                  <a:schemeClr val="tx1"/>
                </a:solidFill>
              </a:rPr>
              <a:t>Every letter in the first word is capitalized. </a:t>
            </a:r>
          </a:p>
          <a:p>
            <a:pPr marL="457200" indent="-457200">
              <a:buFont typeface="+mj-lt"/>
              <a:buAutoNum type="arabicPeriod"/>
            </a:pPr>
            <a:r>
              <a:rPr lang="en-GB" sz="2400" dirty="0">
                <a:solidFill>
                  <a:schemeClr val="tx1"/>
                </a:solidFill>
              </a:rPr>
              <a:t>Every letter in the first word and the first letter of the other word(s) are capitalized. </a:t>
            </a:r>
          </a:p>
          <a:p>
            <a:pPr marL="457200" indent="-457200">
              <a:buFont typeface="+mj-lt"/>
              <a:buAutoNum type="arabicPeriod"/>
            </a:pPr>
            <a:r>
              <a:rPr lang="en-GB" sz="2400" dirty="0">
                <a:solidFill>
                  <a:schemeClr val="tx1"/>
                </a:solidFill>
              </a:rPr>
              <a:t>Every letter is capitalized.</a:t>
            </a:r>
          </a:p>
        </p:txBody>
      </p:sp>
      <p:pic>
        <p:nvPicPr>
          <p:cNvPr id="5" name="Graphic 21">
            <a:extLst>
              <a:ext uri="{FF2B5EF4-FFF2-40B4-BE49-F238E27FC236}">
                <a16:creationId xmlns:a16="http://schemas.microsoft.com/office/drawing/2014/main" id="{48A47175-071B-6551-9422-1E445965240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1009184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FF6A80-83F6-D4E9-0B8E-691A0759F20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3E54221-DCE7-EEA8-219A-C0ABCEC71CF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ECD3C4A-8A2A-4924-3BCA-580F281DC6C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25895CA-E26B-7A6F-930B-FF41315E64C6}"/>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67A6593B-4445-C3FF-0926-50C518F14B9C}"/>
              </a:ext>
            </a:extLst>
          </p:cNvPr>
          <p:cNvSpPr txBox="1"/>
          <p:nvPr/>
        </p:nvSpPr>
        <p:spPr>
          <a:xfrm>
            <a:off x="1333001" y="1417824"/>
            <a:ext cx="8417320" cy="3785652"/>
          </a:xfrm>
          <a:prstGeom prst="rect">
            <a:avLst/>
          </a:prstGeom>
          <a:noFill/>
        </p:spPr>
        <p:txBody>
          <a:bodyPr wrap="square" rtlCol="0">
            <a:spAutoFit/>
          </a:bodyPr>
          <a:lstStyle/>
          <a:p>
            <a:r>
              <a:rPr lang="en-GB" sz="2400" b="1" dirty="0"/>
              <a:t>Viral Campaigns </a:t>
            </a:r>
          </a:p>
          <a:p>
            <a:r>
              <a:rPr lang="en-GB" sz="2400" dirty="0"/>
              <a:t>A viral marketing campaign relies on unsolicited (i.e., not upon request), mouth-to-mouth communication through the Internet, and social media. However, in contrast to traditional mouth-to-mouth communication, a viral campaign is inherently created by an organization to promote itself as an employer (e.g., for e-recruitment ), its brand (e.g., for brand recognition), or its products and services (e.g., for product awareness, higher sales, etc.). Particularly, a viral campaign can help create awareness, trigger interest, and generate sales or product/service adoption </a:t>
            </a:r>
          </a:p>
        </p:txBody>
      </p:sp>
      <p:pic>
        <p:nvPicPr>
          <p:cNvPr id="5" name="Graphic 21">
            <a:extLst>
              <a:ext uri="{FF2B5EF4-FFF2-40B4-BE49-F238E27FC236}">
                <a16:creationId xmlns:a16="http://schemas.microsoft.com/office/drawing/2014/main" id="{A24CBF18-68F8-8209-12DE-6AE876B39B1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5497820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93F150-8B63-F9F4-5450-D565C858DD0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7627E67-5454-6653-7551-F01EA4D85D9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749A5EB-B0DA-A88B-8F9E-2E2BE2558E6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C8FF77DD-9320-EFEB-6E5C-C6BC1F7112A9}"/>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5A756D2D-D09B-1B3E-5A5A-5DD5F83D02F4}"/>
              </a:ext>
            </a:extLst>
          </p:cNvPr>
          <p:cNvSpPr txBox="1"/>
          <p:nvPr/>
        </p:nvSpPr>
        <p:spPr>
          <a:xfrm>
            <a:off x="1665188" y="2137125"/>
            <a:ext cx="8417320" cy="1938992"/>
          </a:xfrm>
          <a:prstGeom prst="rect">
            <a:avLst/>
          </a:prstGeom>
          <a:noFill/>
        </p:spPr>
        <p:txBody>
          <a:bodyPr wrap="square" rtlCol="0">
            <a:spAutoFit/>
          </a:bodyPr>
          <a:lstStyle/>
          <a:p>
            <a:r>
              <a:rPr lang="en-GB" sz="2400" dirty="0"/>
              <a:t>Once a viral campaign is launched, the receivers become new senders, and the message continues to spread, independent of the organization (e.g., mouth-to-mouth communication). In other words, while the original source of a marketing campaign is inherently an organization, people can start sharing the campaign. </a:t>
            </a:r>
          </a:p>
        </p:txBody>
      </p:sp>
      <p:pic>
        <p:nvPicPr>
          <p:cNvPr id="5" name="Graphic 21">
            <a:extLst>
              <a:ext uri="{FF2B5EF4-FFF2-40B4-BE49-F238E27FC236}">
                <a16:creationId xmlns:a16="http://schemas.microsoft.com/office/drawing/2014/main" id="{497B7A6D-46F0-2F0F-BB55-4FFEFE6F48A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86440239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434896-1BF2-7E51-68ED-197F9E97C5F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5A60C2B-CCF6-E59F-BAC1-C3620B4838B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6CB5D6E-866F-3EEF-4EDE-4AF6EF10868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8DCA88E2-F3EF-ACED-52B8-EA50B26F4210}"/>
              </a:ext>
            </a:extLst>
          </p:cNvPr>
          <p:cNvSpPr/>
          <p:nvPr/>
        </p:nvSpPr>
        <p:spPr>
          <a:xfrm>
            <a:off x="873868"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D2A0F089-C21B-3AA6-4FC0-1B1E9ECFFAA2}"/>
              </a:ext>
            </a:extLst>
          </p:cNvPr>
          <p:cNvSpPr txBox="1"/>
          <p:nvPr/>
        </p:nvSpPr>
        <p:spPr>
          <a:xfrm>
            <a:off x="1115537" y="1562095"/>
            <a:ext cx="8692140" cy="3785652"/>
          </a:xfrm>
          <a:prstGeom prst="rect">
            <a:avLst/>
          </a:prstGeom>
          <a:noFill/>
        </p:spPr>
        <p:txBody>
          <a:bodyPr wrap="square" rtlCol="0">
            <a:spAutoFit/>
          </a:bodyPr>
          <a:lstStyle/>
          <a:p>
            <a:r>
              <a:rPr lang="en-GB" sz="2400" dirty="0"/>
              <a:t>The literature compares the intention of a viral campaign with an “echo,” a “virus,” or a “viral infection” that can spread exponentially and create a buzz or contagious talk. The term “viral” is the adjective of the noun “virus” (i.e., derived from the Latin, where the word refers to “poison”), but has been adopted for online content that rapidly becomes popular or well known. Hence, define a viral marking campaign as “electronic word-of-mouth whereby some form of marketing message related to a company, brand, or product is transmitted in an exponentially growing way—often through the use of social media applications”.</a:t>
            </a:r>
            <a:endParaRPr lang="en-US" sz="2400" dirty="0"/>
          </a:p>
        </p:txBody>
      </p:sp>
      <p:pic>
        <p:nvPicPr>
          <p:cNvPr id="5" name="Graphic 21">
            <a:extLst>
              <a:ext uri="{FF2B5EF4-FFF2-40B4-BE49-F238E27FC236}">
                <a16:creationId xmlns:a16="http://schemas.microsoft.com/office/drawing/2014/main" id="{75309F76-38B8-2A41-DACC-E5569BC9DE1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1463528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C2D7CB-0F59-32D6-3098-043F8E5F57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A0A994-F7EB-79B9-F619-3D68F99FDA7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4B1E753-77B2-09B1-8D39-60BA51F886C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BCADD1EF-59EB-70AD-1A2A-50A752C00A4B}"/>
              </a:ext>
            </a:extLst>
          </p:cNvPr>
          <p:cNvSpPr/>
          <p:nvPr/>
        </p:nvSpPr>
        <p:spPr>
          <a:xfrm>
            <a:off x="1170274"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F9A6FBE8-47C9-2AFB-2E2B-A8AE85967595}"/>
              </a:ext>
            </a:extLst>
          </p:cNvPr>
          <p:cNvSpPr txBox="1"/>
          <p:nvPr/>
        </p:nvSpPr>
        <p:spPr>
          <a:xfrm>
            <a:off x="1548157" y="1999473"/>
            <a:ext cx="8417320" cy="2308324"/>
          </a:xfrm>
          <a:prstGeom prst="rect">
            <a:avLst/>
          </a:prstGeom>
          <a:noFill/>
        </p:spPr>
        <p:txBody>
          <a:bodyPr wrap="square" rtlCol="0">
            <a:spAutoFit/>
          </a:bodyPr>
          <a:lstStyle/>
          <a:p>
            <a:r>
              <a:rPr lang="en-GB" sz="2400" dirty="0"/>
              <a:t>The way a successful viral campaign works is an illustration of the “social ripple effect ”. Particularly, illustrates how a viral campaign typically works. it starts with an organization (otherwise it would concern customer conversations or criticism instead of a campaign; . When people receive the message, they can share it in their network. </a:t>
            </a:r>
            <a:endParaRPr lang="en-US" sz="2400" dirty="0"/>
          </a:p>
        </p:txBody>
      </p:sp>
      <p:pic>
        <p:nvPicPr>
          <p:cNvPr id="5" name="Graphic 21">
            <a:extLst>
              <a:ext uri="{FF2B5EF4-FFF2-40B4-BE49-F238E27FC236}">
                <a16:creationId xmlns:a16="http://schemas.microsoft.com/office/drawing/2014/main" id="{409EA9A4-AA35-23CA-F610-641B960FCC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5920851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012CE0-3478-E501-FFAC-9E576A14E74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72DC9F7-555E-5758-2199-493AD5AE256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774B74D-0635-6787-9CB1-5C2A015A157B}"/>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23BFCC12-E93F-7535-EB63-2D3F773BFBD0}"/>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4659D033-C293-0404-158A-4FC83CA85127}"/>
              </a:ext>
            </a:extLst>
          </p:cNvPr>
          <p:cNvSpPr txBox="1"/>
          <p:nvPr/>
        </p:nvSpPr>
        <p:spPr>
          <a:xfrm>
            <a:off x="1333001" y="1749160"/>
            <a:ext cx="8790038" cy="2677656"/>
          </a:xfrm>
          <a:prstGeom prst="rect">
            <a:avLst/>
          </a:prstGeom>
          <a:noFill/>
        </p:spPr>
        <p:txBody>
          <a:bodyPr wrap="square" rtlCol="0">
            <a:spAutoFit/>
          </a:bodyPr>
          <a:lstStyle/>
          <a:p>
            <a:r>
              <a:rPr lang="en-GB" sz="2400" dirty="0"/>
              <a:t>As such, the receivers become new senders. When those people also start sharing the content, a social ripple effect is created. Like an “echo,” a “virus,” or a “viral infection,” the message can reach an increasing number of people as it exponentially moves to the right. This characteristic implies that the success of a viral campaign strongly depends on how many times the corporate message is shared .</a:t>
            </a:r>
            <a:endParaRPr lang="en-US" sz="2400" dirty="0">
              <a:latin typeface="AeonikRegular"/>
            </a:endParaRPr>
          </a:p>
        </p:txBody>
      </p:sp>
      <p:pic>
        <p:nvPicPr>
          <p:cNvPr id="5" name="Graphic 21">
            <a:extLst>
              <a:ext uri="{FF2B5EF4-FFF2-40B4-BE49-F238E27FC236}">
                <a16:creationId xmlns:a16="http://schemas.microsoft.com/office/drawing/2014/main" id="{1B804BF6-9CAB-8E87-A744-9340ABD69C7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6794072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342D86-1370-F37C-D0DD-5B7298CC142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685566E-2936-F0A3-05CF-C16601D4EA4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C7FF3BE-D517-8E48-EAF4-E68C6905BD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BFC4054-E851-9CC4-5F23-137234E788CB}"/>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DAA3D304-FC42-2446-B297-49B045AB753B}"/>
              </a:ext>
            </a:extLst>
          </p:cNvPr>
          <p:cNvSpPr txBox="1"/>
          <p:nvPr/>
        </p:nvSpPr>
        <p:spPr>
          <a:xfrm>
            <a:off x="1517458" y="1716545"/>
            <a:ext cx="8417320" cy="830997"/>
          </a:xfrm>
          <a:prstGeom prst="rect">
            <a:avLst/>
          </a:prstGeom>
          <a:noFill/>
        </p:spPr>
        <p:txBody>
          <a:bodyPr wrap="square" rtlCol="0">
            <a:spAutoFit/>
          </a:bodyPr>
          <a:lstStyle/>
          <a:p>
            <a:pPr>
              <a:buFont typeface="Arial" panose="020B0604020202020204" pitchFamily="34" charset="0"/>
              <a:buChar char="•"/>
            </a:pPr>
            <a:r>
              <a:rPr lang="en-GB" sz="2400" b="1" dirty="0"/>
              <a:t>Defining viral campaigns</a:t>
            </a:r>
            <a:endParaRPr lang="ar-EG" sz="2400" b="1" dirty="0"/>
          </a:p>
          <a:p>
            <a:pPr>
              <a:buFont typeface="Arial" panose="020B0604020202020204" pitchFamily="34" charset="0"/>
              <a:buChar char="•"/>
            </a:pPr>
            <a:endParaRPr lang="en-US" sz="2400" dirty="0">
              <a:latin typeface="AeonikRegular"/>
            </a:endParaRPr>
          </a:p>
        </p:txBody>
      </p:sp>
      <p:pic>
        <p:nvPicPr>
          <p:cNvPr id="5" name="Graphic 21">
            <a:extLst>
              <a:ext uri="{FF2B5EF4-FFF2-40B4-BE49-F238E27FC236}">
                <a16:creationId xmlns:a16="http://schemas.microsoft.com/office/drawing/2014/main" id="{78A1E6CB-C13D-B2A7-1654-86ACD4D361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6B4870B8-6E3C-65B1-D562-AC1C03431C44}"/>
              </a:ext>
            </a:extLst>
          </p:cNvPr>
          <p:cNvPicPr>
            <a:picLocks noChangeAspect="1"/>
          </p:cNvPicPr>
          <p:nvPr/>
        </p:nvPicPr>
        <p:blipFill>
          <a:blip r:embed="rId3"/>
          <a:stretch>
            <a:fillRect/>
          </a:stretch>
        </p:blipFill>
        <p:spPr>
          <a:xfrm>
            <a:off x="2271177" y="2478716"/>
            <a:ext cx="5316102" cy="2490281"/>
          </a:xfrm>
          <a:prstGeom prst="rect">
            <a:avLst/>
          </a:prstGeom>
        </p:spPr>
      </p:pic>
    </p:spTree>
    <p:extLst>
      <p:ext uri="{BB962C8B-B14F-4D97-AF65-F5344CB8AC3E}">
        <p14:creationId xmlns:p14="http://schemas.microsoft.com/office/powerpoint/2010/main" val="339397103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51B960-D32C-8F1C-1511-1E888A628E2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6B6D356-4A75-9CE7-4729-2A24EC1E1E9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6B5C3FB-495A-0690-6B7E-7520C7B71FB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5596021-8AFC-0262-0B2D-0E7D13D21981}"/>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b="1" dirty="0">
                <a:solidFill>
                  <a:schemeClr val="tx1"/>
                </a:solidFill>
              </a:rPr>
              <a:t>Success Stories of Viral Campaigns </a:t>
            </a:r>
          </a:p>
          <a:p>
            <a:r>
              <a:rPr lang="en-GB" sz="2400" dirty="0">
                <a:solidFill>
                  <a:schemeClr val="tx1"/>
                </a:solidFill>
              </a:rPr>
              <a:t>Hotmail launch (1996):: One of the first viral campaigns was launched by the electronic mail service Hotmail in the 1990s, namely, during the upcoming use of the Internet. In order to obtain more email accounts, Hotmail automatically added a short message at the bottom of every outgoing mail: “PS: Get your private, free email from Hotmail at http://www.hotmail.com.”</a:t>
            </a:r>
            <a:endParaRPr lang="en-US" sz="2400" dirty="0">
              <a:solidFill>
                <a:schemeClr val="tx1"/>
              </a:solidFill>
            </a:endParaRPr>
          </a:p>
        </p:txBody>
      </p:sp>
      <p:pic>
        <p:nvPicPr>
          <p:cNvPr id="5" name="Graphic 21">
            <a:extLst>
              <a:ext uri="{FF2B5EF4-FFF2-40B4-BE49-F238E27FC236}">
                <a16:creationId xmlns:a16="http://schemas.microsoft.com/office/drawing/2014/main" id="{08FEC02E-EE05-7364-17EF-C0C041288B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83990920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63FAAE-8622-C140-D52C-B97373105F7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7B551B2-217D-B332-89CC-F8F4112E5B7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A54BCB5-258C-B928-C1EF-5B105947026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BC098EF5-11A9-C11E-09ED-53F86FB7FB90}"/>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br>
              <a:rPr lang="en-US"/>
            </a:br>
            <a:r>
              <a:rPr lang="en-US"/>
              <a:t>Engagement</a:t>
            </a:r>
            <a:endParaRPr lang="en-US" dirty="0"/>
          </a:p>
        </p:txBody>
      </p:sp>
      <p:sp>
        <p:nvSpPr>
          <p:cNvPr id="24" name="TextBox 23">
            <a:extLst>
              <a:ext uri="{FF2B5EF4-FFF2-40B4-BE49-F238E27FC236}">
                <a16:creationId xmlns:a16="http://schemas.microsoft.com/office/drawing/2014/main" id="{7722711C-2225-5023-5E73-972A59F57072}"/>
              </a:ext>
            </a:extLst>
          </p:cNvPr>
          <p:cNvSpPr txBox="1"/>
          <p:nvPr/>
        </p:nvSpPr>
        <p:spPr>
          <a:xfrm>
            <a:off x="1341354" y="1720839"/>
            <a:ext cx="8410778" cy="1938992"/>
          </a:xfrm>
          <a:prstGeom prst="rect">
            <a:avLst/>
          </a:prstGeom>
          <a:noFill/>
        </p:spPr>
        <p:txBody>
          <a:bodyPr wrap="square" rtlCol="0">
            <a:spAutoFit/>
          </a:bodyPr>
          <a:lstStyle/>
          <a:p>
            <a:r>
              <a:rPr lang="en-GB" sz="2400" dirty="0"/>
              <a:t>The message was an invitation for the mail recipient to join Hotmail too. The campaign can be called a success as 12 million users signed in within 18 months. Only recently, in 2013, Hotmail stopped existing and sold its mail service to Microsoft's outlook.com.</a:t>
            </a:r>
            <a:endParaRPr lang="en-US" sz="2400" dirty="0"/>
          </a:p>
        </p:txBody>
      </p:sp>
      <p:pic>
        <p:nvPicPr>
          <p:cNvPr id="5" name="Graphic 21">
            <a:extLst>
              <a:ext uri="{FF2B5EF4-FFF2-40B4-BE49-F238E27FC236}">
                <a16:creationId xmlns:a16="http://schemas.microsoft.com/office/drawing/2014/main" id="{95B18ED6-838E-31C5-5D65-A6FBDD5CBB2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5563913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49BB9C-41B2-DE19-505C-D2FDC342B44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ADD3DB2-DDE8-54FC-0804-39B9719B43A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143A32B-50F0-E2A3-5A79-0F335731600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A94A99D3-DE19-1549-8938-3040B6CC2F5B}"/>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A7C5BB65-E795-BFD3-DD6B-0D9CD3EC4110}"/>
              </a:ext>
            </a:extLst>
          </p:cNvPr>
          <p:cNvSpPr txBox="1"/>
          <p:nvPr/>
        </p:nvSpPr>
        <p:spPr>
          <a:xfrm>
            <a:off x="1475439" y="1894442"/>
            <a:ext cx="8417320" cy="2677656"/>
          </a:xfrm>
          <a:prstGeom prst="rect">
            <a:avLst/>
          </a:prstGeom>
          <a:noFill/>
        </p:spPr>
        <p:txBody>
          <a:bodyPr wrap="square" rtlCol="0">
            <a:spAutoFit/>
          </a:bodyPr>
          <a:lstStyle/>
          <a:p>
            <a:r>
              <a:rPr lang="en-GB" sz="2400" dirty="0"/>
              <a:t>Burger King (2004). viral campaigns can also be more interactive than video sharing. One example is a game developed by Burger King in 2004. To promote a chicken sandwich, Burger King introduced the slogan: “Get chicken just the way you like it.” Besides the traditional commercials, a web page was created called “The subservient chicken.” On that page, a man in a chicken suit performed a range of actions based on the user’s input. </a:t>
            </a:r>
            <a:endParaRPr lang="en-US" sz="2400" dirty="0"/>
          </a:p>
        </p:txBody>
      </p:sp>
      <p:pic>
        <p:nvPicPr>
          <p:cNvPr id="5" name="Graphic 21">
            <a:extLst>
              <a:ext uri="{FF2B5EF4-FFF2-40B4-BE49-F238E27FC236}">
                <a16:creationId xmlns:a16="http://schemas.microsoft.com/office/drawing/2014/main" id="{CACBE030-E7C5-CD15-B286-9AD19B2BB1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4448542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9BCC13-1C94-0ED5-9A58-4CE50FCCDA3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E1110B4-0C80-468D-BEBB-A094F67BBDD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16D7E12-ECB5-0C29-F6AB-637F7F79E70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A5370339-3EAF-28FB-68FC-0C65F430B4AB}"/>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5C1ECEDC-C0F2-531D-6BBD-4DC2D3A6CAA3}"/>
              </a:ext>
            </a:extLst>
          </p:cNvPr>
          <p:cNvSpPr txBox="1"/>
          <p:nvPr/>
        </p:nvSpPr>
        <p:spPr>
          <a:xfrm>
            <a:off x="1440002" y="1894442"/>
            <a:ext cx="8417320" cy="1938992"/>
          </a:xfrm>
          <a:prstGeom prst="rect">
            <a:avLst/>
          </a:prstGeom>
          <a:noFill/>
        </p:spPr>
        <p:txBody>
          <a:bodyPr wrap="square" rtlCol="0">
            <a:spAutoFit/>
          </a:bodyPr>
          <a:lstStyle/>
          <a:p>
            <a:r>
              <a:rPr lang="en-GB" sz="2400" dirty="0"/>
              <a:t>In other words, an Internet user could type a word, and the chicken would perform a specific action linked to that word. For instance, when someone asked, “Do you like hamburgers,” the chicken would rub its belly. Although all actions were prerecorded, the game seemed like an interactive webcam.</a:t>
            </a:r>
            <a:endParaRPr lang="en-US" sz="2400" dirty="0"/>
          </a:p>
        </p:txBody>
      </p:sp>
      <p:pic>
        <p:nvPicPr>
          <p:cNvPr id="5" name="Graphic 21">
            <a:extLst>
              <a:ext uri="{FF2B5EF4-FFF2-40B4-BE49-F238E27FC236}">
                <a16:creationId xmlns:a16="http://schemas.microsoft.com/office/drawing/2014/main" id="{AA347A84-8A2E-D35D-A145-51F977B636D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3317448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006221-1F91-FF9F-6198-9349BCFD13C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A940EE2-F961-17E4-E4EF-7FD8BC56673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0EE7F3A-5606-D696-3CB1-1CEBA6AC325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09F1F7E-9C3A-807C-DFAA-9EBED1C97E0E}"/>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8FC1A3E8-A8EE-B3E7-D795-9C7AD6E4D812}"/>
              </a:ext>
            </a:extLst>
          </p:cNvPr>
          <p:cNvSpPr txBox="1"/>
          <p:nvPr/>
        </p:nvSpPr>
        <p:spPr>
          <a:xfrm>
            <a:off x="1645277" y="1722497"/>
            <a:ext cx="8417320" cy="1938992"/>
          </a:xfrm>
          <a:prstGeom prst="rect">
            <a:avLst/>
          </a:prstGeom>
          <a:noFill/>
        </p:spPr>
        <p:txBody>
          <a:bodyPr wrap="square" rtlCol="0">
            <a:spAutoFit/>
          </a:bodyPr>
          <a:lstStyle/>
          <a:p>
            <a:r>
              <a:rPr lang="en-GB" sz="2400" dirty="0"/>
              <a:t>Tips and Tricks for Viral Campaigns </a:t>
            </a:r>
          </a:p>
          <a:p>
            <a:r>
              <a:rPr lang="en-GB" sz="2400" dirty="0"/>
              <a:t>Goal 1:: Create content that people are eager to share (e.g., video clips, interactive games, e-books, images, text messages, etc.). </a:t>
            </a:r>
          </a:p>
          <a:p>
            <a:r>
              <a:rPr lang="en-GB" sz="2400" dirty="0"/>
              <a:t>Goal 2:: Focus on trendsetters, namely, people who can influence others and who can start the sharing process.</a:t>
            </a:r>
          </a:p>
        </p:txBody>
      </p:sp>
      <p:pic>
        <p:nvPicPr>
          <p:cNvPr id="5" name="Graphic 21">
            <a:extLst>
              <a:ext uri="{FF2B5EF4-FFF2-40B4-BE49-F238E27FC236}">
                <a16:creationId xmlns:a16="http://schemas.microsoft.com/office/drawing/2014/main" id="{7DA48F1F-41D3-001A-3D3E-F9D527FC772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3349073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179238-3166-F716-9AA8-EB21368CC24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609322B-4B23-C45D-91A2-289D2E7FD69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B9E8F09-BE7E-E116-4AE7-9C2999A9799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3B44C58-92C0-9E30-385F-7D0411896D3B}"/>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052E84B9-12DC-711D-8A68-6F25E2ED0230}"/>
              </a:ext>
            </a:extLst>
          </p:cNvPr>
          <p:cNvSpPr txBox="1"/>
          <p:nvPr/>
        </p:nvSpPr>
        <p:spPr>
          <a:xfrm>
            <a:off x="1285356" y="1562095"/>
            <a:ext cx="9097510" cy="3416320"/>
          </a:xfrm>
          <a:prstGeom prst="rect">
            <a:avLst/>
          </a:prstGeom>
          <a:noFill/>
        </p:spPr>
        <p:txBody>
          <a:bodyPr wrap="square" rtlCol="0">
            <a:spAutoFit/>
          </a:bodyPr>
          <a:lstStyle/>
          <a:p>
            <a:r>
              <a:rPr lang="en-GB" sz="2400" dirty="0"/>
              <a:t>The main advantages and disadvantages of viral campaigns </a:t>
            </a:r>
          </a:p>
          <a:p>
            <a:r>
              <a:rPr lang="en-GB" sz="2400" dirty="0"/>
              <a:t>Advantages:: </a:t>
            </a:r>
          </a:p>
          <a:p>
            <a:r>
              <a:rPr lang="en-GB" sz="2400" dirty="0"/>
              <a:t>Higher efficiency is expected, because of: </a:t>
            </a:r>
          </a:p>
          <a:p>
            <a:r>
              <a:rPr lang="en-GB" sz="2400" dirty="0"/>
              <a:t>• Lower costs than (online) advertising as people (customers) voluntarily spread the message. </a:t>
            </a:r>
          </a:p>
          <a:p>
            <a:r>
              <a:rPr lang="en-GB" sz="2400" dirty="0"/>
              <a:t>• Many people can be reached in a short period of time. </a:t>
            </a:r>
          </a:p>
          <a:p>
            <a:r>
              <a:rPr lang="en-GB" sz="2400" dirty="0"/>
              <a:t>• Possible integration with other campaigns. </a:t>
            </a:r>
          </a:p>
          <a:p>
            <a:r>
              <a:rPr lang="en-GB" sz="2400" dirty="0"/>
              <a:t>• Viral campaigns never stop. </a:t>
            </a:r>
          </a:p>
          <a:p>
            <a:r>
              <a:rPr lang="en-GB" sz="2400" dirty="0"/>
              <a:t>• ROI can be monitored online.</a:t>
            </a:r>
            <a:endPar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67467CD1-D556-EFC2-A3ED-EBF86D31D3B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70042921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E609FC-9007-38D1-4246-24DE031333B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FD04067-8C70-9203-5E00-DF86DB86F7B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943BB7C-CB53-27DC-BDD9-7D26C94164A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170871A-E1E4-44A1-1901-994D80BE8F66}"/>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6413FFD4-C007-9052-EE08-D45638616FE8}"/>
              </a:ext>
            </a:extLst>
          </p:cNvPr>
          <p:cNvSpPr txBox="1"/>
          <p:nvPr/>
        </p:nvSpPr>
        <p:spPr>
          <a:xfrm>
            <a:off x="1563329" y="2031665"/>
            <a:ext cx="8963483" cy="2246769"/>
          </a:xfrm>
          <a:prstGeom prst="rect">
            <a:avLst/>
          </a:prstGeom>
          <a:noFill/>
        </p:spPr>
        <p:txBody>
          <a:bodyPr wrap="square" rtlCol="0">
            <a:spAutoFit/>
          </a:bodyPr>
          <a:lstStyle/>
          <a:p>
            <a:r>
              <a:rPr lang="en-GB" sz="2800" dirty="0"/>
              <a:t>Disadvantages:: </a:t>
            </a:r>
          </a:p>
          <a:p>
            <a:r>
              <a:rPr lang="en-GB" sz="2800" dirty="0"/>
              <a:t>• Low control over content and timing </a:t>
            </a:r>
          </a:p>
          <a:p>
            <a:r>
              <a:rPr lang="en-GB" sz="2800" dirty="0"/>
              <a:t>• Sharing strongly depends on the goodwill of people </a:t>
            </a:r>
          </a:p>
          <a:p>
            <a:r>
              <a:rPr lang="en-GB" sz="2800" dirty="0"/>
              <a:t>• Possible miscommunication between cultures (e.g., </a:t>
            </a:r>
            <a:r>
              <a:rPr lang="en-GB" sz="2800" dirty="0" err="1"/>
              <a:t>humor</a:t>
            </a:r>
            <a:r>
              <a:rPr lang="en-GB" sz="2800" dirty="0"/>
              <a:t>)</a:t>
            </a:r>
            <a:endParaRPr lang="en-US" sz="2800" dirty="0"/>
          </a:p>
        </p:txBody>
      </p:sp>
      <p:pic>
        <p:nvPicPr>
          <p:cNvPr id="5" name="Graphic 21">
            <a:extLst>
              <a:ext uri="{FF2B5EF4-FFF2-40B4-BE49-F238E27FC236}">
                <a16:creationId xmlns:a16="http://schemas.microsoft.com/office/drawing/2014/main" id="{10163619-0F14-10A8-95F8-EF1251CD78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1099468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b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b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 name="TextBox 14">
            <a:extLst>
              <a:ext uri="{FF2B5EF4-FFF2-40B4-BE49-F238E27FC236}">
                <a16:creationId xmlns:a16="http://schemas.microsoft.com/office/drawing/2014/main" id="{6F1F6209-99FD-70A2-2447-BBBEC0716234}"/>
              </a:ext>
            </a:extLst>
          </p:cNvPr>
          <p:cNvSpPr txBox="1"/>
          <p:nvPr/>
        </p:nvSpPr>
        <p:spPr>
          <a:xfrm>
            <a:off x="509368" y="1868674"/>
            <a:ext cx="8278295" cy="3170099"/>
          </a:xfrm>
          <a:prstGeom prst="rect">
            <a:avLst/>
          </a:prstGeom>
          <a:noFill/>
        </p:spPr>
        <p:txBody>
          <a:bodyPr wrap="square">
            <a:spAutoFit/>
          </a:bodyPr>
          <a:lstStyle/>
          <a:p>
            <a:r>
              <a:rPr lang="en-US" sz="2800" b="1" dirty="0"/>
              <a:t>AI-Powered Advertising:</a:t>
            </a:r>
          </a:p>
          <a:p>
            <a:r>
              <a:rPr lang="en-US" sz="2400" dirty="0"/>
              <a:t>AI-powered advertising represents a paradigm shift in the design, execution, and optimization of digital advertising campaigns. Artificial Intelligence (AI) technologies are increasingly leveraged to analyze consumer behavior, personalize content, enhance targeting accuracy, and predict user responses, resulting in more efficient and effective advertising strategies.</a:t>
            </a:r>
          </a:p>
          <a:p>
            <a:endParaRPr lang="en-GB" sz="2800" dirty="0">
              <a:solidFill>
                <a:srgbClr val="FF0000"/>
              </a:solidFill>
            </a:endParaRPr>
          </a:p>
        </p:txBody>
      </p:sp>
      <p:pic>
        <p:nvPicPr>
          <p:cNvPr id="5" name="Graphic 21">
            <a:extLst>
              <a:ext uri="{FF2B5EF4-FFF2-40B4-BE49-F238E27FC236}">
                <a16:creationId xmlns:a16="http://schemas.microsoft.com/office/drawing/2014/main" id="{70C4C08E-48B6-76BD-C4FB-8519F0A47DD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46696705"/>
      </p:ext>
    </p:extLst>
  </p:cSld>
  <p:clrMapOvr>
    <a:masterClrMapping/>
  </p:clrMapOvr>
  <mc:AlternateContent xmlns:mc="http://schemas.openxmlformats.org/markup-compatibility/2006" xmlns:p14="http://schemas.microsoft.com/office/powerpoint/2010/main">
    <mc:Choice Requires="p14">
      <p:transition p14:dur="0" advTm="66509"/>
    </mc:Choice>
    <mc:Fallback xmlns="">
      <p:transition advTm="66509"/>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b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b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 name="TextBox 14">
            <a:extLst>
              <a:ext uri="{FF2B5EF4-FFF2-40B4-BE49-F238E27FC236}">
                <a16:creationId xmlns:a16="http://schemas.microsoft.com/office/drawing/2014/main" id="{6F1F6209-99FD-70A2-2447-BBBEC0716234}"/>
              </a:ext>
            </a:extLst>
          </p:cNvPr>
          <p:cNvSpPr txBox="1"/>
          <p:nvPr/>
        </p:nvSpPr>
        <p:spPr>
          <a:xfrm>
            <a:off x="509368" y="1868674"/>
            <a:ext cx="8278295" cy="3416320"/>
          </a:xfrm>
          <a:prstGeom prst="rect">
            <a:avLst/>
          </a:prstGeom>
          <a:noFill/>
        </p:spPr>
        <p:txBody>
          <a:bodyPr wrap="square">
            <a:spAutoFit/>
          </a:bodyPr>
          <a:lstStyle/>
          <a:p>
            <a:r>
              <a:rPr lang="en-US" b="1" dirty="0"/>
              <a:t>1. Definition and Core Technologies:</a:t>
            </a:r>
          </a:p>
          <a:p>
            <a:r>
              <a:rPr lang="en-US" b="1" dirty="0"/>
              <a:t>Definition:</a:t>
            </a:r>
          </a:p>
          <a:p>
            <a:r>
              <a:rPr lang="en-US" dirty="0"/>
              <a:t>AI-powered advertising refers to the use of advanced machine learning algorithms, deep learning, and natural language processing (NLP) to automate and enhance all phases of the advertising process—from creation to delivery and performance analysis.</a:t>
            </a:r>
          </a:p>
          <a:p>
            <a:r>
              <a:rPr lang="en-US" b="1" dirty="0"/>
              <a:t>Key AI Technologies in Advertising:</a:t>
            </a:r>
          </a:p>
          <a:p>
            <a:pPr marL="285750" indent="-285750">
              <a:buFont typeface="Arial" panose="020B0604020202020204" pitchFamily="34" charset="0"/>
              <a:buChar char="•"/>
            </a:pPr>
            <a:r>
              <a:rPr lang="en-US" b="1" dirty="0"/>
              <a:t>Machine Learning (ML):</a:t>
            </a:r>
            <a:r>
              <a:rPr lang="en-US" dirty="0"/>
              <a:t> Used for user behavior analysis and predictive targeting.</a:t>
            </a:r>
          </a:p>
          <a:p>
            <a:pPr marL="285750" indent="-285750">
              <a:buFont typeface="Arial" panose="020B0604020202020204" pitchFamily="34" charset="0"/>
              <a:buChar char="•"/>
            </a:pPr>
            <a:r>
              <a:rPr lang="en-US" b="1" dirty="0"/>
              <a:t>Sentiment Analysis:</a:t>
            </a:r>
            <a:r>
              <a:rPr lang="en-US" dirty="0"/>
              <a:t> Evaluates audience reactions and emotional responses to ads.</a:t>
            </a:r>
          </a:p>
          <a:p>
            <a:pPr marL="285750" indent="-285750">
              <a:buFont typeface="Arial" panose="020B0604020202020204" pitchFamily="34" charset="0"/>
              <a:buChar char="•"/>
            </a:pPr>
            <a:r>
              <a:rPr lang="en-US" b="1" dirty="0"/>
              <a:t>Generative AI:</a:t>
            </a:r>
            <a:r>
              <a:rPr lang="en-US" dirty="0"/>
              <a:t> Tools such as </a:t>
            </a:r>
            <a:r>
              <a:rPr lang="en-US" dirty="0" err="1"/>
              <a:t>ChatGPT</a:t>
            </a:r>
            <a:r>
              <a:rPr lang="en-US" dirty="0"/>
              <a:t> and other LLMs generate ad copy and visual content.</a:t>
            </a:r>
          </a:p>
          <a:p>
            <a:pPr marL="285750" indent="-285750">
              <a:buFont typeface="Arial" panose="020B0604020202020204" pitchFamily="34" charset="0"/>
              <a:buChar char="•"/>
            </a:pPr>
            <a:r>
              <a:rPr lang="en-US" b="1" dirty="0"/>
              <a:t>Dynamic Creative Optimization (DCO):</a:t>
            </a:r>
            <a:r>
              <a:rPr lang="en-US" dirty="0"/>
              <a:t> Automatically generates multiple ad variations tailored to individual users.</a:t>
            </a:r>
          </a:p>
        </p:txBody>
      </p:sp>
      <p:pic>
        <p:nvPicPr>
          <p:cNvPr id="5" name="Graphic 21">
            <a:extLst>
              <a:ext uri="{FF2B5EF4-FFF2-40B4-BE49-F238E27FC236}">
                <a16:creationId xmlns:a16="http://schemas.microsoft.com/office/drawing/2014/main" id="{FB9F9A05-9DE7-A8A7-F88E-02C9ECF021A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750905615"/>
      </p:ext>
    </p:extLst>
  </p:cSld>
  <p:clrMapOvr>
    <a:masterClrMapping/>
  </p:clrMapOvr>
  <mc:AlternateContent xmlns:mc="http://schemas.openxmlformats.org/markup-compatibility/2006" xmlns:p14="http://schemas.microsoft.com/office/powerpoint/2010/main">
    <mc:Choice Requires="p14">
      <p:transition p14:dur="0" advTm="66509"/>
    </mc:Choice>
    <mc:Fallback xmlns="">
      <p:transition advTm="66509"/>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b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b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 name="TextBox 14">
            <a:extLst>
              <a:ext uri="{FF2B5EF4-FFF2-40B4-BE49-F238E27FC236}">
                <a16:creationId xmlns:a16="http://schemas.microsoft.com/office/drawing/2014/main" id="{6F1F6209-99FD-70A2-2447-BBBEC0716234}"/>
              </a:ext>
            </a:extLst>
          </p:cNvPr>
          <p:cNvSpPr txBox="1"/>
          <p:nvPr/>
        </p:nvSpPr>
        <p:spPr>
          <a:xfrm>
            <a:off x="509368" y="1868674"/>
            <a:ext cx="8278295" cy="2862322"/>
          </a:xfrm>
          <a:prstGeom prst="rect">
            <a:avLst/>
          </a:prstGeom>
          <a:noFill/>
        </p:spPr>
        <p:txBody>
          <a:bodyPr wrap="square">
            <a:spAutoFit/>
          </a:bodyPr>
          <a:lstStyle/>
          <a:p>
            <a:r>
              <a:rPr lang="en-US" b="1"/>
              <a:t>2. Practical Applications in the Market</a:t>
            </a:r>
          </a:p>
          <a:p>
            <a:r>
              <a:rPr lang="en-US" b="1"/>
              <a:t>1. Predictive Targeting</a:t>
            </a:r>
          </a:p>
          <a:p>
            <a:r>
              <a:rPr lang="en-US"/>
              <a:t>AI helps identify audience segments with the highest conversion potential based on demographic, psychographic, and behavioral data.</a:t>
            </a:r>
          </a:p>
          <a:p>
            <a:r>
              <a:rPr lang="en-US" b="1"/>
              <a:t>2. Automated Ad Creation</a:t>
            </a:r>
          </a:p>
          <a:p>
            <a:r>
              <a:rPr lang="en-US"/>
              <a:t>Platforms like </a:t>
            </a:r>
            <a:r>
              <a:rPr lang="en-US" b="1"/>
              <a:t>Copy.ai</a:t>
            </a:r>
            <a:r>
              <a:rPr lang="en-US"/>
              <a:t>, </a:t>
            </a:r>
            <a:r>
              <a:rPr lang="en-US" b="1"/>
              <a:t>Jasper</a:t>
            </a:r>
            <a:r>
              <a:rPr lang="en-US"/>
              <a:t>, and </a:t>
            </a:r>
            <a:r>
              <a:rPr lang="en-US" b="1"/>
              <a:t>DALL·E</a:t>
            </a:r>
            <a:r>
              <a:rPr lang="en-US"/>
              <a:t> are used to generate ad text and images automatically, improving both efficiency and relevance.</a:t>
            </a:r>
          </a:p>
          <a:p>
            <a:r>
              <a:rPr lang="en-US" b="1"/>
              <a:t>3. Conversational Advertising</a:t>
            </a:r>
          </a:p>
          <a:p>
            <a:r>
              <a:rPr lang="en-US"/>
              <a:t>AI-driven chatbots are integrated into ad platforms to offer real-time, personalized ad experiences—boosting engagement and interactivity.</a:t>
            </a:r>
          </a:p>
        </p:txBody>
      </p:sp>
      <p:pic>
        <p:nvPicPr>
          <p:cNvPr id="5" name="Graphic 21">
            <a:extLst>
              <a:ext uri="{FF2B5EF4-FFF2-40B4-BE49-F238E27FC236}">
                <a16:creationId xmlns:a16="http://schemas.microsoft.com/office/drawing/2014/main" id="{25B184E3-7017-56FD-3673-5BFCD374CC7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75951" y="452064"/>
            <a:ext cx="2305141" cy="1076343"/>
          </a:xfrm>
          <a:prstGeom prst="rect">
            <a:avLst/>
          </a:prstGeom>
        </p:spPr>
      </p:pic>
    </p:spTree>
    <p:extLst>
      <p:ext uri="{BB962C8B-B14F-4D97-AF65-F5344CB8AC3E}">
        <p14:creationId xmlns:p14="http://schemas.microsoft.com/office/powerpoint/2010/main" val="1829095376"/>
      </p:ext>
    </p:extLst>
  </p:cSld>
  <p:clrMapOvr>
    <a:masterClrMapping/>
  </p:clrMapOvr>
  <mc:AlternateContent xmlns:mc="http://schemas.openxmlformats.org/markup-compatibility/2006" xmlns:p14="http://schemas.microsoft.com/office/powerpoint/2010/main">
    <mc:Choice Requires="p14">
      <p:transition p14:dur="0" advTm="66509"/>
    </mc:Choice>
    <mc:Fallback xmlns="">
      <p:transition advTm="66509"/>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b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b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 name="TextBox 14">
            <a:extLst>
              <a:ext uri="{FF2B5EF4-FFF2-40B4-BE49-F238E27FC236}">
                <a16:creationId xmlns:a16="http://schemas.microsoft.com/office/drawing/2014/main" id="{6F1F6209-99FD-70A2-2447-BBBEC0716234}"/>
              </a:ext>
            </a:extLst>
          </p:cNvPr>
          <p:cNvSpPr txBox="1"/>
          <p:nvPr/>
        </p:nvSpPr>
        <p:spPr>
          <a:xfrm>
            <a:off x="509368" y="1868674"/>
            <a:ext cx="8278295" cy="2862322"/>
          </a:xfrm>
          <a:prstGeom prst="rect">
            <a:avLst/>
          </a:prstGeom>
          <a:noFill/>
        </p:spPr>
        <p:txBody>
          <a:bodyPr wrap="square">
            <a:spAutoFit/>
          </a:bodyPr>
          <a:lstStyle/>
          <a:p>
            <a:r>
              <a:rPr lang="en-US" b="1"/>
              <a:t>3. Academic and Economic Impact</a:t>
            </a:r>
          </a:p>
          <a:p>
            <a:r>
              <a:rPr lang="en-US" b="1"/>
              <a:t>1. Marketing Efficiency</a:t>
            </a:r>
          </a:p>
          <a:p>
            <a:r>
              <a:rPr lang="en-US"/>
              <a:t>Empirical studies show that AI-powered campaigns can improve conversion rates by </a:t>
            </a:r>
            <a:r>
              <a:rPr lang="en-US" b="1"/>
              <a:t>30% to 50%</a:t>
            </a:r>
            <a:r>
              <a:rPr lang="en-US"/>
              <a:t> compared to traditional digital ads.</a:t>
            </a:r>
          </a:p>
          <a:p>
            <a:r>
              <a:rPr lang="en-US" b="1"/>
              <a:t>2. Big Data Utilization</a:t>
            </a:r>
          </a:p>
          <a:p>
            <a:r>
              <a:rPr lang="en-US"/>
              <a:t>AI enables advertisers to process large-scale data and detect behavioral patterns, which informs more precise personalization and targeting.</a:t>
            </a:r>
          </a:p>
          <a:p>
            <a:r>
              <a:rPr lang="en-US" b="1"/>
              <a:t>3. Ethical and Privacy Considerations</a:t>
            </a:r>
          </a:p>
          <a:p>
            <a:r>
              <a:rPr lang="en-US"/>
              <a:t>The heavy reliance on personal data and AI-driven manipulation raises ethical concerns about consumer privacy, consent, and transparency.</a:t>
            </a:r>
          </a:p>
        </p:txBody>
      </p:sp>
      <p:pic>
        <p:nvPicPr>
          <p:cNvPr id="5" name="Graphic 21">
            <a:extLst>
              <a:ext uri="{FF2B5EF4-FFF2-40B4-BE49-F238E27FC236}">
                <a16:creationId xmlns:a16="http://schemas.microsoft.com/office/drawing/2014/main" id="{E7865FE3-8C82-4A30-048B-6AD1265230C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57412" y="452064"/>
            <a:ext cx="2305141" cy="1076343"/>
          </a:xfrm>
          <a:prstGeom prst="rect">
            <a:avLst/>
          </a:prstGeom>
        </p:spPr>
      </p:pic>
    </p:spTree>
    <p:extLst>
      <p:ext uri="{BB962C8B-B14F-4D97-AF65-F5344CB8AC3E}">
        <p14:creationId xmlns:p14="http://schemas.microsoft.com/office/powerpoint/2010/main" val="2369626276"/>
      </p:ext>
    </p:extLst>
  </p:cSld>
  <p:clrMapOvr>
    <a:masterClrMapping/>
  </p:clrMapOvr>
  <mc:AlternateContent xmlns:mc="http://schemas.openxmlformats.org/markup-compatibility/2006" xmlns:p14="http://schemas.microsoft.com/office/powerpoint/2010/main">
    <mc:Choice Requires="p14">
      <p:transition p14:dur="0" advTm="66509"/>
    </mc:Choice>
    <mc:Fallback xmlns="">
      <p:transition advTm="66509"/>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5" name="TextBox 14">
            <a:extLst>
              <a:ext uri="{FF2B5EF4-FFF2-40B4-BE49-F238E27FC236}">
                <a16:creationId xmlns:a16="http://schemas.microsoft.com/office/drawing/2014/main" id="{6F1F6209-99FD-70A2-2447-BBBEC0716234}"/>
              </a:ext>
            </a:extLst>
          </p:cNvPr>
          <p:cNvSpPr txBox="1"/>
          <p:nvPr/>
        </p:nvSpPr>
        <p:spPr>
          <a:xfrm>
            <a:off x="509368" y="1868674"/>
            <a:ext cx="8278295" cy="3693319"/>
          </a:xfrm>
          <a:prstGeom prst="rect">
            <a:avLst/>
          </a:prstGeom>
          <a:noFill/>
        </p:spPr>
        <p:txBody>
          <a:bodyPr wrap="square">
            <a:spAutoFit/>
          </a:bodyPr>
          <a:lstStyle/>
          <a:p>
            <a:r>
              <a:rPr lang="en-US" b="1"/>
              <a:t>4. Challenges and Future Outlook</a:t>
            </a:r>
          </a:p>
          <a:p>
            <a:r>
              <a:rPr lang="en-US" b="1"/>
              <a:t>Major Challenges:</a:t>
            </a:r>
          </a:p>
          <a:p>
            <a:r>
              <a:rPr lang="en-US" b="1"/>
              <a:t>Algorithmic Bias</a:t>
            </a:r>
            <a:r>
              <a:rPr lang="en-US"/>
              <a:t> that can reinforce stereotypes or exclude minority groups.</a:t>
            </a:r>
          </a:p>
          <a:p>
            <a:r>
              <a:rPr lang="en-US" b="1"/>
              <a:t>Lack of Transparency</a:t>
            </a:r>
            <a:r>
              <a:rPr lang="en-US"/>
              <a:t> in how AI models make decisions.</a:t>
            </a:r>
          </a:p>
          <a:p>
            <a:r>
              <a:rPr lang="en-US" b="1"/>
              <a:t>Regulatory Compliance</a:t>
            </a:r>
            <a:r>
              <a:rPr lang="en-US"/>
              <a:t> with frameworks like the </a:t>
            </a:r>
            <a:r>
              <a:rPr lang="en-US" b="1"/>
              <a:t>GDPR</a:t>
            </a:r>
            <a:r>
              <a:rPr lang="en-US"/>
              <a:t> and new data privacy laws globally.</a:t>
            </a:r>
          </a:p>
          <a:p>
            <a:r>
              <a:rPr lang="en-US" b="1"/>
              <a:t>Future Trends:</a:t>
            </a:r>
          </a:p>
          <a:p>
            <a:r>
              <a:rPr lang="en-US"/>
              <a:t>Deeper integration of AI with </a:t>
            </a:r>
            <a:r>
              <a:rPr lang="en-US" b="1"/>
              <a:t>affective computing</a:t>
            </a:r>
            <a:r>
              <a:rPr lang="en-US"/>
              <a:t> to tailor ads based on emotional states.</a:t>
            </a:r>
          </a:p>
          <a:p>
            <a:r>
              <a:rPr lang="en-US"/>
              <a:t>The use of AI in creating </a:t>
            </a:r>
            <a:r>
              <a:rPr lang="en-US" b="1"/>
              <a:t>Augmented Reality (AR)</a:t>
            </a:r>
            <a:r>
              <a:rPr lang="en-US"/>
              <a:t> and </a:t>
            </a:r>
            <a:r>
              <a:rPr lang="en-US" b="1"/>
              <a:t>immersive advertising experiences</a:t>
            </a:r>
            <a:r>
              <a:rPr lang="en-US"/>
              <a:t>.</a:t>
            </a:r>
          </a:p>
          <a:p>
            <a:r>
              <a:rPr lang="en-US"/>
              <a:t>Evolution of </a:t>
            </a:r>
            <a:r>
              <a:rPr lang="en-US" b="1"/>
              <a:t>interactive AI</a:t>
            </a:r>
            <a:r>
              <a:rPr lang="en-US"/>
              <a:t>, where AI agents engage users directly within ad ecosystems.</a:t>
            </a:r>
          </a:p>
        </p:txBody>
      </p:sp>
      <p:pic>
        <p:nvPicPr>
          <p:cNvPr id="5" name="Graphic 21">
            <a:extLst>
              <a:ext uri="{FF2B5EF4-FFF2-40B4-BE49-F238E27FC236}">
                <a16:creationId xmlns:a16="http://schemas.microsoft.com/office/drawing/2014/main" id="{E501E383-1D4C-EA23-20FA-67670EEDAEB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62212" y="492481"/>
            <a:ext cx="2305141" cy="1076343"/>
          </a:xfrm>
          <a:prstGeom prst="rect">
            <a:avLst/>
          </a:prstGeom>
        </p:spPr>
      </p:pic>
    </p:spTree>
    <p:extLst>
      <p:ext uri="{BB962C8B-B14F-4D97-AF65-F5344CB8AC3E}">
        <p14:creationId xmlns:p14="http://schemas.microsoft.com/office/powerpoint/2010/main" val="1352510844"/>
      </p:ext>
    </p:extLst>
  </p:cSld>
  <p:clrMapOvr>
    <a:masterClrMapping/>
  </p:clrMapOvr>
  <mc:AlternateContent xmlns:mc="http://schemas.openxmlformats.org/markup-compatibility/2006" xmlns:p14="http://schemas.microsoft.com/office/powerpoint/2010/main">
    <mc:Choice Requires="p14">
      <p:transition p14:dur="0" advTm="66509"/>
    </mc:Choice>
    <mc:Fallback xmlns="">
      <p:transition advTm="66509"/>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07eaf5f1eaebab2c6f15aa49b4c11df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2bd5ce536fce1bea629d05c7f59d49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 ds:uri="d13aca44-ef33-4cf4-9980-7f0b00e6eeb9"/>
    <ds:schemaRef ds:uri="49100919-8a76-4266-be0c-7dc583902cb4"/>
  </ds:schemaRefs>
</ds:datastoreItem>
</file>

<file path=customXml/itemProps3.xml><?xml version="1.0" encoding="utf-8"?>
<ds:datastoreItem xmlns:ds="http://schemas.openxmlformats.org/officeDocument/2006/customXml" ds:itemID="{A98C758F-A452-489B-A5C1-078D118C2503}"/>
</file>

<file path=docProps/app.xml><?xml version="1.0" encoding="utf-8"?>
<Properties xmlns="http://schemas.openxmlformats.org/officeDocument/2006/extended-properties" xmlns:vt="http://schemas.openxmlformats.org/officeDocument/2006/docPropsVTypes">
  <TotalTime>247</TotalTime>
  <Words>3209</Words>
  <Application>Microsoft Office PowerPoint</Application>
  <PresentationFormat>Widescreen</PresentationFormat>
  <Paragraphs>177</Paragraphs>
  <Slides>46</Slides>
  <Notes>3</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46</vt:i4>
      </vt:variant>
    </vt:vector>
  </HeadingPairs>
  <TitlesOfParts>
    <vt:vector size="56" baseType="lpstr">
      <vt:lpstr>AeonikBold</vt:lpstr>
      <vt:lpstr>AeonikRegular</vt:lpstr>
      <vt:lpstr>Alexandria</vt:lpstr>
      <vt:lpstr>Arial</vt:lpstr>
      <vt:lpstr>Calibri</vt:lpstr>
      <vt:lpstr>Calibri Light</vt:lpstr>
      <vt:lpstr>Inter</vt:lpstr>
      <vt:lpstr>Lora</vt:lpstr>
      <vt:lpstr>Roboto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مهيتاب الرافعي</cp:lastModifiedBy>
  <cp:revision>99</cp:revision>
  <dcterms:created xsi:type="dcterms:W3CDTF">2023-04-29T09:08:00Z</dcterms:created>
  <dcterms:modified xsi:type="dcterms:W3CDTF">2026-03-06T17:56:10Z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