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entation.xml" ContentType="application/vnd.openxmlformats-officedocument.presentationml.presentation.main+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6.xml" ContentType="application/vnd.openxmlformats-officedocument.presentationml.notesSlide+xml"/>
  <Override PartName="/ppt/slideLayouts/slideLayout4.xml" ContentType="application/vnd.openxmlformats-officedocument.presentationml.slideLayout+xml"/>
  <Override PartName="/ppt/notesSlides/notesSlide4.xml" ContentType="application/vnd.openxmlformats-officedocument.presentationml.notesSlide+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42"/>
  </p:notesMasterIdLst>
  <p:sldIdLst>
    <p:sldId id="553" r:id="rId2"/>
    <p:sldId id="306" r:id="rId3"/>
    <p:sldId id="510" r:id="rId4"/>
    <p:sldId id="511" r:id="rId5"/>
    <p:sldId id="512" r:id="rId6"/>
    <p:sldId id="513" r:id="rId7"/>
    <p:sldId id="514" r:id="rId8"/>
    <p:sldId id="515" r:id="rId9"/>
    <p:sldId id="516" r:id="rId10"/>
    <p:sldId id="517" r:id="rId11"/>
    <p:sldId id="518" r:id="rId12"/>
    <p:sldId id="519" r:id="rId13"/>
    <p:sldId id="520" r:id="rId14"/>
    <p:sldId id="521" r:id="rId15"/>
    <p:sldId id="522" r:id="rId16"/>
    <p:sldId id="523" r:id="rId17"/>
    <p:sldId id="525" r:id="rId18"/>
    <p:sldId id="526" r:id="rId19"/>
    <p:sldId id="528" r:id="rId20"/>
    <p:sldId id="529" r:id="rId21"/>
    <p:sldId id="530" r:id="rId22"/>
    <p:sldId id="531" r:id="rId23"/>
    <p:sldId id="532" r:id="rId24"/>
    <p:sldId id="533" r:id="rId25"/>
    <p:sldId id="534" r:id="rId26"/>
    <p:sldId id="535" r:id="rId27"/>
    <p:sldId id="536" r:id="rId28"/>
    <p:sldId id="537" r:id="rId29"/>
    <p:sldId id="538" r:id="rId30"/>
    <p:sldId id="548" r:id="rId31"/>
    <p:sldId id="539" r:id="rId32"/>
    <p:sldId id="540" r:id="rId33"/>
    <p:sldId id="541" r:id="rId34"/>
    <p:sldId id="543" r:id="rId35"/>
    <p:sldId id="544" r:id="rId36"/>
    <p:sldId id="545" r:id="rId37"/>
    <p:sldId id="546" r:id="rId38"/>
    <p:sldId id="547" r:id="rId39"/>
    <p:sldId id="48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06"/>
            <p14:sldId id="510"/>
            <p14:sldId id="511"/>
            <p14:sldId id="512"/>
            <p14:sldId id="513"/>
            <p14:sldId id="514"/>
            <p14:sldId id="515"/>
            <p14:sldId id="516"/>
            <p14:sldId id="517"/>
            <p14:sldId id="518"/>
            <p14:sldId id="519"/>
            <p14:sldId id="520"/>
            <p14:sldId id="521"/>
            <p14:sldId id="522"/>
            <p14:sldId id="523"/>
            <p14:sldId id="525"/>
            <p14:sldId id="526"/>
            <p14:sldId id="528"/>
            <p14:sldId id="529"/>
            <p14:sldId id="530"/>
            <p14:sldId id="531"/>
            <p14:sldId id="532"/>
            <p14:sldId id="533"/>
            <p14:sldId id="534"/>
            <p14:sldId id="535"/>
            <p14:sldId id="536"/>
            <p14:sldId id="537"/>
            <p14:sldId id="538"/>
            <p14:sldId id="548"/>
            <p14:sldId id="539"/>
            <p14:sldId id="540"/>
            <p14:sldId id="541"/>
            <p14:sldId id="543"/>
            <p14:sldId id="544"/>
            <p14:sldId id="545"/>
            <p14:sldId id="546"/>
            <p14:sldId id="547"/>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0F0"/>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92"/>
    <p:restoredTop sz="93750" autoAdjust="0"/>
  </p:normalViewPr>
  <p:slideViewPr>
    <p:cSldViewPr snapToGrid="0">
      <p:cViewPr>
        <p:scale>
          <a:sx n="74" d="100"/>
          <a:sy n="74" d="100"/>
        </p:scale>
        <p:origin x="584" y="104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42657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08200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341777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0313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433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6354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311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4511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3084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613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9388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7112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4721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1791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60200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655551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5587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23980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9533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1825704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16.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5.pn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1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18.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20.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4.png"/><Relationship Id="rId5" Type="http://schemas.openxmlformats.org/officeDocument/2006/relationships/image" Target="../media/image25.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4.png"/><Relationship Id="rId5" Type="http://schemas.openxmlformats.org/officeDocument/2006/relationships/image" Target="../media/image26.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29.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4.png"/><Relationship Id="rId5" Type="http://schemas.openxmlformats.org/officeDocument/2006/relationships/image" Target="../media/image30.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4.png"/><Relationship Id="rId5" Type="http://schemas.openxmlformats.org/officeDocument/2006/relationships/image" Target="../media/image31.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4.png"/><Relationship Id="rId5" Type="http://schemas.openxmlformats.org/officeDocument/2006/relationships/image" Target="../media/image32.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8" Type="http://schemas.openxmlformats.org/officeDocument/2006/relationships/image" Target="../media/image36.png"/><Relationship Id="rId3" Type="http://schemas.microsoft.com/office/2007/relationships/media" Target="../media/media25.m4a"/><Relationship Id="rId7" Type="http://schemas.openxmlformats.org/officeDocument/2006/relationships/image" Target="../media/image35.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6.png"/><Relationship Id="rId5" Type="http://schemas.openxmlformats.org/officeDocument/2006/relationships/slideLayout" Target="../slideLayouts/slideLayout8.xml"/><Relationship Id="rId4" Type="http://schemas.openxmlformats.org/officeDocument/2006/relationships/audio" Target="../media/media25.m4a"/><Relationship Id="rId9"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4.png"/><Relationship Id="rId5" Type="http://schemas.openxmlformats.org/officeDocument/2006/relationships/image" Target="../media/image43.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4.png"/><Relationship Id="rId5" Type="http://schemas.openxmlformats.org/officeDocument/2006/relationships/image" Target="../media/image44.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4.png"/><Relationship Id="rId5" Type="http://schemas.openxmlformats.org/officeDocument/2006/relationships/image" Target="../media/image45.jp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48.jp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47.jpg"/><Relationship Id="rId5" Type="http://schemas.openxmlformats.org/officeDocument/2006/relationships/image" Target="../media/image46.jp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51.jp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50.jpg"/><Relationship Id="rId5" Type="http://schemas.openxmlformats.org/officeDocument/2006/relationships/image" Target="../media/image49.jp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4.png"/><Relationship Id="rId5" Type="http://schemas.openxmlformats.org/officeDocument/2006/relationships/image" Target="../media/image52.jp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54.jpg"/><Relationship Id="rId5" Type="http://schemas.openxmlformats.org/officeDocument/2006/relationships/image" Target="../media/image53.jp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4.png"/><Relationship Id="rId5" Type="http://schemas.openxmlformats.org/officeDocument/2006/relationships/image" Target="../media/image55.jp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4.png"/><Relationship Id="rId5" Type="http://schemas.openxmlformats.org/officeDocument/2006/relationships/image" Target="../media/image56.jp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59.jp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58.jpg"/><Relationship Id="rId5" Type="http://schemas.openxmlformats.org/officeDocument/2006/relationships/image" Target="../media/image57.jp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4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8.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0" y="5855532"/>
            <a:ext cx="3516608" cy="529167"/>
          </a:xfrm>
          <a:prstGeom prst="round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p>
        </p:txBody>
      </p:sp>
      <p:sp>
        <p:nvSpPr>
          <p:cNvPr id="46" name="TextBox 45"/>
          <p:cNvSpPr txBox="1"/>
          <p:nvPr/>
        </p:nvSpPr>
        <p:spPr>
          <a:xfrm>
            <a:off x="673669" y="5289500"/>
            <a:ext cx="15023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DGM 125</a:t>
            </a: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214449" y="3819178"/>
            <a:ext cx="39431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rPr>
              <a:t>د. جورج لطيف سيدهم</a:t>
            </a:r>
            <a:endParaRPr kumimoji="0" lang="en-US"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956637"/>
            <a:ext cx="564165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التصميم </a:t>
            </a:r>
            <a:r>
              <a:rPr kumimoji="0" lang="ar-SA" sz="4000" b="1" i="0" u="none" strike="noStrike" kern="1200" cap="none" spc="0" normalizeH="0" baseline="0" noProof="0" dirty="0" err="1">
                <a:ln>
                  <a:noFill/>
                </a:ln>
                <a:solidFill>
                  <a:srgbClr val="8E5A6D"/>
                </a:solidFill>
                <a:effectLst/>
                <a:uLnTx/>
                <a:uFillTx/>
                <a:latin typeface="Al-Jazeera-Arabic-Regular" pitchFamily="2" charset="-78"/>
                <a:ea typeface="+mn-ea"/>
                <a:cs typeface="Al-Jazeera-Arabic-Regular" pitchFamily="2" charset="-78"/>
              </a:rPr>
              <a:t>الجرافيكي</a:t>
            </a: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 للإعلام</a:t>
            </a:r>
            <a:endParaRPr kumimoji="0" lang="en-US"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endParaRPr>
          </a:p>
        </p:txBody>
      </p:sp>
      <p:pic>
        <p:nvPicPr>
          <p:cNvPr id="6" name="Audio Recording May 20, 2025 at 10:36:04 PM">
            <a:hlinkClick r:id="" action="ppaction://media"/>
            <a:extLst>
              <a:ext uri="{FF2B5EF4-FFF2-40B4-BE49-F238E27FC236}">
                <a16:creationId xmlns:a16="http://schemas.microsoft.com/office/drawing/2014/main" id="{6EEA0619-38A8-413B-4714-FBE04F26AC3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87543" y="5619344"/>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3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33047" y="2645455"/>
            <a:ext cx="3936180" cy="2352375"/>
          </a:xfrm>
          <a:prstGeom prst="rect">
            <a:avLst/>
          </a:prstGeom>
        </p:spPr>
        <p:txBody>
          <a:bodyPr wrap="square">
            <a:spAutoFit/>
          </a:bodyPr>
          <a:lstStyle/>
          <a:p>
            <a:pPr marL="457200" indent="-457200" algn="r" rtl="1">
              <a:lnSpc>
                <a:spcPct val="150000"/>
              </a:lnSpc>
              <a:buFont typeface="Arial" panose="020B0604020202020204" pitchFamily="34" charset="0"/>
              <a:buChar char="•"/>
            </a:pP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Working with Layers</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en-US" sz="2000" b="1" i="0" dirty="0">
                <a:solidFill>
                  <a:schemeClr val="bg1"/>
                </a:solidFill>
                <a:effectLst/>
                <a:latin typeface="Al-Jazeera-Arabic-Regular" pitchFamily="2" charset="-78"/>
                <a:cs typeface="Al-Jazeera-Arabic-Regular" pitchFamily="2" charset="-78"/>
              </a:rPr>
              <a:t>Photoshop selection tools</a:t>
            </a:r>
          </a:p>
          <a:p>
            <a:pPr marL="457200" indent="-457200" algn="r" rtl="1">
              <a:lnSpc>
                <a:spcPct val="150000"/>
              </a:lnSpc>
              <a:buFont typeface="Arial" panose="020B0604020202020204" pitchFamily="34" charset="0"/>
              <a:buChar char="•"/>
            </a:pPr>
            <a:r>
              <a:rPr lang="en-US" sz="2000" b="1" i="0" dirty="0">
                <a:solidFill>
                  <a:schemeClr val="bg1"/>
                </a:solidFill>
                <a:effectLst/>
                <a:latin typeface="Al-Jazeera-Arabic-Regular" pitchFamily="2" charset="-78"/>
                <a:cs typeface="Al-Jazeera-Arabic-Regular" pitchFamily="2" charset="-78"/>
              </a:rPr>
              <a:t>Typing Tools</a:t>
            </a:r>
          </a:p>
          <a:p>
            <a:pPr marL="457200" indent="-457200" algn="r" rtl="1">
              <a:lnSpc>
                <a:spcPct val="150000"/>
              </a:lnSpc>
              <a:buFont typeface="Arial" panose="020B0604020202020204" pitchFamily="34" charset="0"/>
              <a:buChar char="•"/>
            </a:pPr>
            <a:endParaRPr lang="ar-SA" sz="2000" b="1"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264527" y="4804209"/>
            <a:ext cx="4962146"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مبادئ الفوتوشوب ٢</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2991" y="406157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10</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2" name="Audio Recording Aug 19, 2023 at 12:35:35 AM" descr="Audio Recording Aug 19, 2023 at 12:35:35 AM">
            <a:hlinkClick r:id="" action="ppaction://media"/>
            <a:extLst>
              <a:ext uri="{FF2B5EF4-FFF2-40B4-BE49-F238E27FC236}">
                <a16:creationId xmlns:a16="http://schemas.microsoft.com/office/drawing/2014/main" id="{50A83B17-420B-1744-A64A-1F3F173EFFD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45600" y="5822775"/>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472"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085415" y="3146248"/>
            <a:ext cx="4109266"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Working with Layers</a:t>
            </a:r>
          </a:p>
        </p:txBody>
      </p:sp>
      <p:pic>
        <p:nvPicPr>
          <p:cNvPr id="6" name="Audio Recording Aug 19, 2023 at 12:45:24 AM" descr="Audio Recording Aug 19, 2023 at 12:45:24 AM">
            <a:hlinkClick r:id="" action="ppaction://media"/>
            <a:extLst>
              <a:ext uri="{FF2B5EF4-FFF2-40B4-BE49-F238E27FC236}">
                <a16:creationId xmlns:a16="http://schemas.microsoft.com/office/drawing/2014/main" id="{67858C75-166B-D745-8719-139F74772A8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6045200"/>
            <a:ext cx="812800" cy="812800"/>
          </a:xfrm>
          <a:prstGeom prst="rect">
            <a:avLst/>
          </a:prstGeom>
        </p:spPr>
      </p:pic>
    </p:spTree>
    <p:extLst>
      <p:ext uri="{BB962C8B-B14F-4D97-AF65-F5344CB8AC3E}">
        <p14:creationId xmlns:p14="http://schemas.microsoft.com/office/powerpoint/2010/main" val="258761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0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384195" y="1894381"/>
            <a:ext cx="4900015" cy="2639056"/>
          </a:xfrm>
          <a:prstGeom prst="rect">
            <a:avLst/>
          </a:prstGeom>
          <a:noFill/>
        </p:spPr>
        <p:txBody>
          <a:bodyPr wrap="square" rtlCol="0">
            <a:spAutoFit/>
          </a:bodyPr>
          <a:lstStyle/>
          <a:p>
            <a:pPr algn="just" rtl="1">
              <a:lnSpc>
                <a:spcPct val="150000"/>
              </a:lnSpc>
            </a:pPr>
            <a:r>
              <a:rPr lang="ar-EG" sz="1600" b="0" i="0" dirty="0">
                <a:solidFill>
                  <a:srgbClr val="000000"/>
                </a:solidFill>
                <a:effectLst/>
                <a:latin typeface="Al-Jazeera-Arabic-Regular" pitchFamily="2" charset="-78"/>
                <a:cs typeface="Al-Jazeera-Arabic-Regular" pitchFamily="2" charset="-78"/>
              </a:rPr>
              <a:t>تعد الطبقات جزءًا أساسيًا من</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إنها إحدى ميزتين تسهّلان إنشاء الصور وتحريرها في </a:t>
            </a:r>
            <a:r>
              <a:rPr lang="en-US" sz="1600" b="0" i="0" dirty="0">
                <a:solidFill>
                  <a:srgbClr val="000000"/>
                </a:solidFill>
                <a:effectLst/>
                <a:latin typeface="Al-Jazeera-Arabic-Regular" pitchFamily="2" charset="-78"/>
                <a:cs typeface="Al-Jazeera-Arabic-Regular" pitchFamily="2" charset="-78"/>
              </a:rPr>
              <a:t>Photoshop</a:t>
            </a:r>
            <a:endParaRPr lang="ar-SA" sz="1600" b="0" i="0" dirty="0">
              <a:solidFill>
                <a:srgbClr val="000000"/>
              </a:solidFill>
              <a:effectLst/>
              <a:latin typeface="Al-Jazeera-Arabic-Regular" pitchFamily="2" charset="-78"/>
              <a:cs typeface="Al-Jazeera-Arabic-Regular" pitchFamily="2" charset="-78"/>
            </a:endParaRPr>
          </a:p>
          <a:p>
            <a:pPr algn="just" rtl="1">
              <a:lnSpc>
                <a:spcPct val="150000"/>
              </a:lnSpc>
            </a:pPr>
            <a:r>
              <a:rPr lang="ar-EG" sz="1600" b="0" i="0" dirty="0">
                <a:solidFill>
                  <a:srgbClr val="000000"/>
                </a:solidFill>
                <a:effectLst/>
                <a:latin typeface="Al-Jazeera-Arabic-Regular" pitchFamily="2" charset="-78"/>
                <a:cs typeface="Al-Jazeera-Arabic-Regular" pitchFamily="2" charset="-78"/>
              </a:rPr>
              <a:t>لم تتغير طبقات </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على الإطلاق منذ ذلك الحين إلى الأبد في</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لذا مهما كنت تستخدم أحد الإصدارات الأحدث من </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مثل </a:t>
            </a:r>
            <a:r>
              <a:rPr lang="en-US" sz="1600" b="0" i="0" dirty="0">
                <a:solidFill>
                  <a:srgbClr val="000000"/>
                </a:solidFill>
                <a:effectLst/>
                <a:latin typeface="Al-Jazeera-Arabic-Regular" pitchFamily="2" charset="-78"/>
                <a:cs typeface="Al-Jazeera-Arabic-Regular" pitchFamily="2" charset="-78"/>
              </a:rPr>
              <a:t>CS5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أو </a:t>
            </a:r>
            <a:r>
              <a:rPr lang="en-US" sz="1600" b="0" i="0" dirty="0">
                <a:solidFill>
                  <a:srgbClr val="000000"/>
                </a:solidFill>
                <a:effectLst/>
                <a:latin typeface="Al-Jazeera-Arabic-Regular" pitchFamily="2" charset="-78"/>
                <a:cs typeface="Al-Jazeera-Arabic-Regular" pitchFamily="2" charset="-78"/>
              </a:rPr>
              <a:t>CS6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أو </a:t>
            </a:r>
            <a:r>
              <a:rPr lang="en-US" sz="1600" b="0" i="0" dirty="0">
                <a:solidFill>
                  <a:srgbClr val="000000"/>
                </a:solidFill>
                <a:effectLst/>
                <a:latin typeface="Al-Jazeera-Arabic-Regular" pitchFamily="2" charset="-78"/>
                <a:cs typeface="Al-Jazeera-Arabic-Regular" pitchFamily="2" charset="-78"/>
              </a:rPr>
              <a:t>CC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أو إصدار قديم مثل</a:t>
            </a:r>
            <a:r>
              <a:rPr lang="en-US" sz="1600" b="0" i="0" dirty="0">
                <a:solidFill>
                  <a:srgbClr val="000000"/>
                </a:solidFill>
                <a:effectLst/>
                <a:latin typeface="Al-Jazeera-Arabic-Regular" pitchFamily="2" charset="-78"/>
                <a:cs typeface="Al-Jazeera-Arabic-Regular" pitchFamily="2" charset="-78"/>
              </a:rPr>
              <a:t>Photoshop 6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أو 7 ، فإن معظم التعليمات الواردة هنا ستنطبق على الإصدار الخاص بك.</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5" name="Picture 4">
            <a:extLst>
              <a:ext uri="{FF2B5EF4-FFF2-40B4-BE49-F238E27FC236}">
                <a16:creationId xmlns:a16="http://schemas.microsoft.com/office/drawing/2014/main" id="{B0121FCE-0E00-AF47-A0CC-E9F575EA37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9451" y="2062928"/>
            <a:ext cx="3597340" cy="2384496"/>
          </a:xfrm>
          <a:prstGeom prst="rect">
            <a:avLst/>
          </a:prstGeom>
        </p:spPr>
      </p:pic>
      <p:pic>
        <p:nvPicPr>
          <p:cNvPr id="2" name="Audio Recording Aug 19, 2023 at 12:46:01 AM" descr="Audio Recording Aug 19, 2023 at 12:46:01 AM">
            <a:hlinkClick r:id="" action="ppaction://media"/>
            <a:extLst>
              <a:ext uri="{FF2B5EF4-FFF2-40B4-BE49-F238E27FC236}">
                <a16:creationId xmlns:a16="http://schemas.microsoft.com/office/drawing/2014/main" id="{FFCE1E5E-0FF1-7E44-981A-9165C0994BF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810" y="6009278"/>
            <a:ext cx="812800" cy="812800"/>
          </a:xfrm>
          <a:prstGeom prst="rect">
            <a:avLst/>
          </a:prstGeom>
        </p:spPr>
      </p:pic>
    </p:spTree>
    <p:extLst>
      <p:ext uri="{BB962C8B-B14F-4D97-AF65-F5344CB8AC3E}">
        <p14:creationId xmlns:p14="http://schemas.microsoft.com/office/powerpoint/2010/main" val="85691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380870" y="1996087"/>
            <a:ext cx="4900015" cy="3377720"/>
          </a:xfrm>
          <a:prstGeom prst="rect">
            <a:avLst/>
          </a:prstGeom>
          <a:noFill/>
        </p:spPr>
        <p:txBody>
          <a:bodyPr wrap="square" rtlCol="0">
            <a:spAutoFit/>
          </a:bodyPr>
          <a:lstStyle/>
          <a:p>
            <a:pPr algn="just" rtl="1">
              <a:lnSpc>
                <a:spcPct val="150000"/>
              </a:lnSpc>
            </a:pPr>
            <a:r>
              <a:rPr lang="ar-EG" sz="1600" b="0" i="0" dirty="0">
                <a:solidFill>
                  <a:srgbClr val="000000"/>
                </a:solidFill>
                <a:effectLst/>
                <a:latin typeface="Al-Jazeera-Arabic-Regular" pitchFamily="2" charset="-78"/>
                <a:cs typeface="Al-Jazeera-Arabic-Regular" pitchFamily="2" charset="-78"/>
              </a:rPr>
              <a:t>في أي ملف</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يمكن اعتبار كل طبقة صورة بمفردها ، ويقوم </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بإنشاء الصورة النهائية التي تعمل عليها عن طريق تكديس كل هذه الصور / الطبقات على بعضها البعض. على سبيل المثال ، ألق نظرة على صورة الأغنام التالية. يتم رسم كل عنصر في الصورة في طبقة منفصلة، والسماء في طبقتها الخاصة، وكذلك المروج، والعشب، والأغنام، والشمس.</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يتم عمل الصورة النهائية للأغنام من خلال وضع كل الطبقات واحدة فوق الأخرى، على النحو التالي:</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A91C6BB3-2946-C341-9993-718B02B7D739}"/>
              </a:ext>
            </a:extLst>
          </p:cNvPr>
          <p:cNvSpPr txBox="1"/>
          <p:nvPr/>
        </p:nvSpPr>
        <p:spPr>
          <a:xfrm>
            <a:off x="4380870" y="1533396"/>
            <a:ext cx="4900015" cy="462691"/>
          </a:xfrm>
          <a:prstGeom prst="rect">
            <a:avLst/>
          </a:prstGeom>
          <a:noFill/>
        </p:spPr>
        <p:txBody>
          <a:bodyPr wrap="square" rtlCol="0">
            <a:spAutoFit/>
          </a:bodyPr>
          <a:lstStyle/>
          <a:p>
            <a:pPr algn="just" rtl="1">
              <a:lnSpc>
                <a:spcPct val="150000"/>
              </a:lnSpc>
            </a:pPr>
            <a:r>
              <a:rPr lang="ar-SA" b="1" i="0" dirty="0">
                <a:solidFill>
                  <a:srgbClr val="000000"/>
                </a:solidFill>
                <a:effectLst/>
                <a:latin typeface="Al-Jazeera-Arabic-Regular" pitchFamily="2" charset="-78"/>
                <a:cs typeface="Al-Jazeera-Arabic-Regular" pitchFamily="2" charset="-78"/>
              </a:rPr>
              <a:t>ما هي الطبقات؟ </a:t>
            </a:r>
            <a:r>
              <a:rPr lang="en-US" b="1" i="0" dirty="0">
                <a:solidFill>
                  <a:srgbClr val="000000"/>
                </a:solidFill>
                <a:effectLst/>
                <a:latin typeface="Al-Jazeera-Arabic-Regular" pitchFamily="2" charset="-78"/>
                <a:cs typeface="Al-Jazeera-Arabic-Regular" pitchFamily="2" charset="-78"/>
              </a:rPr>
              <a:t>What are layers</a:t>
            </a:r>
            <a:r>
              <a:rPr lang="ar-SA" b="1" i="0" dirty="0">
                <a:solidFill>
                  <a:srgbClr val="000000"/>
                </a:solidFill>
                <a:effectLst/>
                <a:latin typeface="Al-Jazeera-Arabic-Regular" pitchFamily="2" charset="-78"/>
                <a:cs typeface="Al-Jazeera-Arabic-Regular" pitchFamily="2" charset="-78"/>
              </a:rPr>
              <a:t>؟</a:t>
            </a:r>
            <a:endParaRPr lang="ar-EG" b="1"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932F92D1-84CD-9B45-8895-35976AE366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83918" y="2559616"/>
            <a:ext cx="2654393" cy="1738766"/>
          </a:xfrm>
          <a:prstGeom prst="rect">
            <a:avLst/>
          </a:prstGeom>
        </p:spPr>
      </p:pic>
      <p:pic>
        <p:nvPicPr>
          <p:cNvPr id="6" name="Picture 5">
            <a:extLst>
              <a:ext uri="{FF2B5EF4-FFF2-40B4-BE49-F238E27FC236}">
                <a16:creationId xmlns:a16="http://schemas.microsoft.com/office/drawing/2014/main" id="{16A00E60-371D-1348-8507-1D004AC8BC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0464" y="1412639"/>
            <a:ext cx="847788" cy="4032720"/>
          </a:xfrm>
          <a:prstGeom prst="rect">
            <a:avLst/>
          </a:prstGeom>
        </p:spPr>
      </p:pic>
      <p:pic>
        <p:nvPicPr>
          <p:cNvPr id="2" name="Audio Recording Aug 19, 2023 at 12:48:37 AM" descr="Audio Recording Aug 19, 2023 at 12:48:37 AM">
            <a:hlinkClick r:id="" action="ppaction://media"/>
            <a:extLst>
              <a:ext uri="{FF2B5EF4-FFF2-40B4-BE49-F238E27FC236}">
                <a16:creationId xmlns:a16="http://schemas.microsoft.com/office/drawing/2014/main" id="{F3564A25-727A-A64F-87F2-695168A55BD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74485" y="6042467"/>
            <a:ext cx="812800" cy="812800"/>
          </a:xfrm>
          <a:prstGeom prst="rect">
            <a:avLst/>
          </a:prstGeom>
        </p:spPr>
      </p:pic>
    </p:spTree>
    <p:extLst>
      <p:ext uri="{BB962C8B-B14F-4D97-AF65-F5344CB8AC3E}">
        <p14:creationId xmlns:p14="http://schemas.microsoft.com/office/powerpoint/2010/main" val="331907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8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888167" y="1528607"/>
            <a:ext cx="6459626" cy="3008388"/>
          </a:xfrm>
          <a:prstGeom prst="rect">
            <a:avLst/>
          </a:prstGeom>
          <a:noFill/>
        </p:spPr>
        <p:txBody>
          <a:bodyPr wrap="square" rtlCol="0">
            <a:spAutoFit/>
          </a:bodyPr>
          <a:lstStyle/>
          <a:p>
            <a:pPr algn="just" rtl="1">
              <a:lnSpc>
                <a:spcPct val="150000"/>
              </a:lnSpc>
            </a:pPr>
            <a:r>
              <a:rPr lang="ar-EG" sz="1600" b="0" i="0" dirty="0">
                <a:solidFill>
                  <a:srgbClr val="000000"/>
                </a:solidFill>
                <a:effectLst/>
                <a:latin typeface="Al-Jazeera-Arabic-Regular" pitchFamily="2" charset="-78"/>
                <a:cs typeface="Al-Jazeera-Arabic-Regular" pitchFamily="2" charset="-78"/>
              </a:rPr>
              <a:t>أنت الآن تفهم كيف تعمل الطبقات. حان الوقت لشرح كيفية العمل معهم. مثل كيفية إنشاء الطبقات وحذفها وترتيبها، وبعض الأشياء الأخرى. سأركز على كيفية القيام بذلك من لوحة الطبقات. ولكن يمكن القيام بكل هذه الأشياء من قائمة الطبقة (في القائمة الرئيسية) أيضًا.</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لوحة الطبقات هي المكان الذي تعمل فيه مع الطبقة ، حيث يمكنك إنشاء الطبقات وترتيبها وحذفها.</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إذا لم تتمكن من رؤية لوحة الطبقات ، فاختر </a:t>
            </a:r>
            <a:r>
              <a:rPr lang="en-US" sz="1600" b="0" i="0" dirty="0">
                <a:solidFill>
                  <a:srgbClr val="000000"/>
                </a:solidFill>
                <a:effectLst/>
                <a:latin typeface="Al-Jazeera-Arabic-Regular" pitchFamily="2" charset="-78"/>
                <a:cs typeface="Al-Jazeera-Arabic-Regular" pitchFamily="2" charset="-78"/>
              </a:rPr>
              <a:t>Window-&gt; Layers </a:t>
            </a:r>
            <a:r>
              <a:rPr lang="ar-EG" sz="1600" b="0" i="0" dirty="0">
                <a:solidFill>
                  <a:srgbClr val="000000"/>
                </a:solidFill>
                <a:effectLst/>
                <a:latin typeface="Al-Jazeera-Arabic-Regular" pitchFamily="2" charset="-78"/>
                <a:cs typeface="Al-Jazeera-Arabic-Regular" pitchFamily="2" charset="-78"/>
              </a:rPr>
              <a:t>من القائمة الرئيسية لعرض اللوحة.</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3DF51B5F-CBB6-4349-B692-AD98FBA7C6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5972" y="1605775"/>
            <a:ext cx="1811000" cy="3451457"/>
          </a:xfrm>
          <a:prstGeom prst="rect">
            <a:avLst/>
          </a:prstGeom>
        </p:spPr>
      </p:pic>
      <p:pic>
        <p:nvPicPr>
          <p:cNvPr id="2" name="Audio Recording Aug 19, 2023 at 12:50:31 AM" descr="Audio Recording Aug 19, 2023 at 12:50:31 AM">
            <a:hlinkClick r:id="" action="ppaction://media"/>
            <a:extLst>
              <a:ext uri="{FF2B5EF4-FFF2-40B4-BE49-F238E27FC236}">
                <a16:creationId xmlns:a16="http://schemas.microsoft.com/office/drawing/2014/main" id="{9A7361DF-3015-7349-8F21-BBF4A59D8EC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41393" y="5950700"/>
            <a:ext cx="812800" cy="812800"/>
          </a:xfrm>
          <a:prstGeom prst="rect">
            <a:avLst/>
          </a:prstGeom>
        </p:spPr>
      </p:pic>
    </p:spTree>
    <p:extLst>
      <p:ext uri="{BB962C8B-B14F-4D97-AF65-F5344CB8AC3E}">
        <p14:creationId xmlns:p14="http://schemas.microsoft.com/office/powerpoint/2010/main" val="1061675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41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238354" y="1555473"/>
            <a:ext cx="5099178" cy="374705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لتغيير الطبقة التي تقوم بالرسم عليها:</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ما عليك سوى النقر فوق الطبقة التي تريد تحريرها في لوحة الطبقات ، ثم الرسم على لوحتك </a:t>
            </a:r>
            <a:r>
              <a:rPr lang="en-US" sz="1600" dirty="0">
                <a:solidFill>
                  <a:srgbClr val="000000"/>
                </a:solidFill>
                <a:latin typeface="Al-Jazeera-Arabic-Regular" pitchFamily="2" charset="-78"/>
                <a:cs typeface="Al-Jazeera-Arabic-Regular" pitchFamily="2" charset="-78"/>
              </a:rPr>
              <a:t>canvas</a:t>
            </a:r>
            <a:r>
              <a:rPr lang="ar-EG" sz="1600" b="0" i="0" dirty="0">
                <a:solidFill>
                  <a:srgbClr val="000000"/>
                </a:solidFill>
                <a:effectLst/>
                <a:latin typeface="Al-Jazeera-Arabic-Regular" pitchFamily="2" charset="-78"/>
                <a:cs typeface="Al-Jazeera-Arabic-Regular" pitchFamily="2" charset="-78"/>
              </a:rPr>
              <a:t> ، أي شيء ترسمه الآن سيُضاف إلى الطبقة التي حددتها</a:t>
            </a:r>
          </a:p>
          <a:p>
            <a:pPr marL="285750" indent="-285750" algn="just" rtl="1">
              <a:lnSpc>
                <a:spcPct val="150000"/>
              </a:lnSpc>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لتغيير حجم مصغر الطبقات:</a:t>
            </a:r>
          </a:p>
          <a:p>
            <a:pPr algn="just" rtl="1">
              <a:lnSpc>
                <a:spcPct val="150000"/>
              </a:lnSpc>
            </a:pPr>
            <a:r>
              <a:rPr lang="ar-EG" sz="1600" b="0" i="0" dirty="0">
                <a:solidFill>
                  <a:srgbClr val="000000"/>
                </a:solidFill>
                <a:effectLst/>
                <a:latin typeface="Al-Jazeera-Arabic-Regular" pitchFamily="2" charset="-78"/>
                <a:cs typeface="Al-Jazeera-Arabic-Regular" pitchFamily="2" charset="-78"/>
              </a:rPr>
              <a:t>انقر فوق المثلث الموجود في زاوية لوحة الطبقات</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تظهر خيارات لوحة الطبقة ، حيث يمكنك تحديد أحد أحجام الخيارات الأربعة لمصغر الطبقة. يمكنك إما عدم وجود صورة مصغرة. صغير أو متوسط أو كبير. حدد الحجم الذي تريده ثم انقر فوق "موافق".</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8CFC082E-66CE-CD49-9CF2-AB022FBF62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1309" y="1683834"/>
            <a:ext cx="2707888" cy="3188320"/>
          </a:xfrm>
          <a:prstGeom prst="rect">
            <a:avLst/>
          </a:prstGeom>
        </p:spPr>
      </p:pic>
      <p:pic>
        <p:nvPicPr>
          <p:cNvPr id="6" name="Picture 5">
            <a:extLst>
              <a:ext uri="{FF2B5EF4-FFF2-40B4-BE49-F238E27FC236}">
                <a16:creationId xmlns:a16="http://schemas.microsoft.com/office/drawing/2014/main" id="{BE739A6B-57B7-BB48-B109-CE550F9249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96791" y="2120067"/>
            <a:ext cx="1650381" cy="3400184"/>
          </a:xfrm>
          <a:prstGeom prst="rect">
            <a:avLst/>
          </a:prstGeom>
        </p:spPr>
      </p:pic>
      <p:pic>
        <p:nvPicPr>
          <p:cNvPr id="2" name="Audio Recording Aug 19, 2023 at 12:54:49 AM" descr="Audio Recording Aug 19, 2023 at 12:54:49 AM">
            <a:hlinkClick r:id="" action="ppaction://media"/>
            <a:extLst>
              <a:ext uri="{FF2B5EF4-FFF2-40B4-BE49-F238E27FC236}">
                <a16:creationId xmlns:a16="http://schemas.microsoft.com/office/drawing/2014/main" id="{2CF61DF6-2653-834E-8D15-6D3A2BBBA4A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065818" y="6059596"/>
            <a:ext cx="812800" cy="812800"/>
          </a:xfrm>
          <a:prstGeom prst="rect">
            <a:avLst/>
          </a:prstGeom>
        </p:spPr>
      </p:pic>
    </p:spTree>
    <p:extLst>
      <p:ext uri="{BB962C8B-B14F-4D97-AF65-F5344CB8AC3E}">
        <p14:creationId xmlns:p14="http://schemas.microsoft.com/office/powerpoint/2010/main" val="275923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17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719782" y="2300403"/>
            <a:ext cx="6393836" cy="116172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لإنشاء طبقة جديدة</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انقر فوق زر إنشاء طبقة جديدة في لوحة الطبقات</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ستظهر طبقة جديدة في لوحة الطبقات أعلى الطبقة المحددة حاليًا.</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053C634D-0937-1640-BB1E-5746B08916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6860" y="1467627"/>
            <a:ext cx="1877804" cy="3922743"/>
          </a:xfrm>
          <a:prstGeom prst="rect">
            <a:avLst/>
          </a:prstGeom>
        </p:spPr>
      </p:pic>
      <p:pic>
        <p:nvPicPr>
          <p:cNvPr id="2" name="Audio Recording Aug 19, 2023 at 12:55:47 AM" descr="Audio Recording Aug 19, 2023 at 12:55:47 AM">
            <a:hlinkClick r:id="" action="ppaction://media"/>
            <a:extLst>
              <a:ext uri="{FF2B5EF4-FFF2-40B4-BE49-F238E27FC236}">
                <a16:creationId xmlns:a16="http://schemas.microsoft.com/office/drawing/2014/main" id="{AF6DD3AA-DABA-E14A-A78B-B5EA755A911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53500" y="5950700"/>
            <a:ext cx="812800" cy="812800"/>
          </a:xfrm>
          <a:prstGeom prst="rect">
            <a:avLst/>
          </a:prstGeom>
        </p:spPr>
      </p:pic>
    </p:spTree>
    <p:extLst>
      <p:ext uri="{BB962C8B-B14F-4D97-AF65-F5344CB8AC3E}">
        <p14:creationId xmlns:p14="http://schemas.microsoft.com/office/powerpoint/2010/main" val="10171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5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523788" y="1484396"/>
            <a:ext cx="5848072" cy="386484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500" b="1" i="0" dirty="0">
                <a:solidFill>
                  <a:srgbClr val="000000"/>
                </a:solidFill>
                <a:effectLst/>
                <a:latin typeface="Al-Jazeera-Arabic-Regular" pitchFamily="2" charset="-78"/>
                <a:cs typeface="Al-Jazeera-Arabic-Regular" pitchFamily="2" charset="-78"/>
              </a:rPr>
              <a:t>لترتيب الطبقات في لوحة الطبقات</a:t>
            </a:r>
          </a:p>
          <a:p>
            <a:pPr algn="just" rtl="1">
              <a:lnSpc>
                <a:spcPct val="150000"/>
              </a:lnSpc>
            </a:pPr>
            <a:r>
              <a:rPr lang="ar-EG" sz="1500" i="0" dirty="0">
                <a:solidFill>
                  <a:srgbClr val="000000"/>
                </a:solidFill>
                <a:effectLst/>
                <a:latin typeface="Al-Jazeera-Arabic-Regular" pitchFamily="2" charset="-78"/>
                <a:cs typeface="Al-Jazeera-Arabic-Regular" pitchFamily="2" charset="-78"/>
              </a:rPr>
              <a:t>في بعض الأحيان تريد أن تكون طبقة معينة فوق أخرى ، فمن المحتمل أنك قمت بإنشاء طبقة جديدة ، ولم تكن في الموضع الذي تريده أن تكون عليه. أو أنك تعاني من أنواع مختلفة من التأثيرات.</a:t>
            </a:r>
          </a:p>
          <a:p>
            <a:pPr marL="285750" indent="-285750" algn="just" rtl="1">
              <a:lnSpc>
                <a:spcPct val="150000"/>
              </a:lnSpc>
              <a:buFont typeface="Arial" panose="020B0604020202020204" pitchFamily="34" charset="0"/>
              <a:buChar char="•"/>
            </a:pPr>
            <a:r>
              <a:rPr lang="ar-EG" sz="1500" b="1" i="0" dirty="0">
                <a:solidFill>
                  <a:srgbClr val="000000"/>
                </a:solidFill>
                <a:effectLst/>
                <a:latin typeface="Al-Jazeera-Arabic-Regular" pitchFamily="2" charset="-78"/>
                <a:cs typeface="Al-Jazeera-Arabic-Regular" pitchFamily="2" charset="-78"/>
              </a:rPr>
              <a:t>من السهل إعادة ترتيب الطبقات في </a:t>
            </a:r>
            <a:r>
              <a:rPr lang="en-US" sz="1500" b="1" i="0" dirty="0">
                <a:solidFill>
                  <a:srgbClr val="000000"/>
                </a:solidFill>
                <a:effectLst/>
                <a:latin typeface="Al-Jazeera-Arabic-Regular" pitchFamily="2" charset="-78"/>
                <a:cs typeface="Al-Jazeera-Arabic-Regular" pitchFamily="2" charset="-78"/>
              </a:rPr>
              <a:t>Photoshop</a:t>
            </a:r>
            <a:r>
              <a:rPr lang="ar-SA" sz="1500" b="1" i="0" dirty="0">
                <a:solidFill>
                  <a:srgbClr val="000000"/>
                </a:solidFill>
                <a:effectLst/>
                <a:latin typeface="Al-Jazeera-Arabic-Regular" pitchFamily="2" charset="-78"/>
                <a:cs typeface="Al-Jazeera-Arabic-Regular" pitchFamily="2" charset="-78"/>
              </a:rPr>
              <a:t> </a:t>
            </a:r>
            <a:r>
              <a:rPr lang="ar-EG" sz="1500" b="1" i="0" dirty="0">
                <a:solidFill>
                  <a:srgbClr val="000000"/>
                </a:solidFill>
                <a:effectLst/>
                <a:latin typeface="Al-Jazeera-Arabic-Regular" pitchFamily="2" charset="-78"/>
                <a:cs typeface="Al-Jazeera-Arabic-Regular" pitchFamily="2" charset="-78"/>
              </a:rPr>
              <a:t>كل ما عليك فعله هو:</a:t>
            </a:r>
          </a:p>
          <a:p>
            <a:pPr algn="just" rtl="1">
              <a:lnSpc>
                <a:spcPct val="150000"/>
              </a:lnSpc>
            </a:pPr>
            <a:r>
              <a:rPr lang="ar-EG" sz="1500" i="0" dirty="0">
                <a:solidFill>
                  <a:srgbClr val="000000"/>
                </a:solidFill>
                <a:effectLst/>
                <a:latin typeface="Al-Jazeera-Arabic-Regular" pitchFamily="2" charset="-78"/>
                <a:cs typeface="Al-Jazeera-Arabic-Regular" pitchFamily="2" charset="-78"/>
              </a:rPr>
              <a:t>انقر فوق الطبقة التي تريد تغيير مكانها. واستمر في الضغط على زر الماوس السفلي اسحب الطبقة لأعلى أو لأسفل حيث تريد أن تكون. </a:t>
            </a:r>
          </a:p>
          <a:p>
            <a:pPr algn="just" rtl="1">
              <a:lnSpc>
                <a:spcPct val="150000"/>
              </a:lnSpc>
            </a:pPr>
            <a:r>
              <a:rPr lang="ar-EG" sz="1500" i="0" dirty="0">
                <a:solidFill>
                  <a:srgbClr val="000000"/>
                </a:solidFill>
                <a:effectLst/>
                <a:latin typeface="Al-Jazeera-Arabic-Regular" pitchFamily="2" charset="-78"/>
                <a:cs typeface="Al-Jazeera-Arabic-Regular" pitchFamily="2" charset="-78"/>
              </a:rPr>
              <a:t>سيحدد </a:t>
            </a:r>
            <a:r>
              <a:rPr lang="en-US" sz="1500" i="0" dirty="0">
                <a:solidFill>
                  <a:srgbClr val="000000"/>
                </a:solidFill>
                <a:effectLst/>
                <a:latin typeface="Al-Jazeera-Arabic-Regular" pitchFamily="2" charset="-78"/>
                <a:cs typeface="Al-Jazeera-Arabic-Regular" pitchFamily="2" charset="-78"/>
              </a:rPr>
              <a:t>Photoshop </a:t>
            </a:r>
            <a:r>
              <a:rPr lang="ar-SA" sz="1500" i="0" dirty="0">
                <a:solidFill>
                  <a:srgbClr val="000000"/>
                </a:solidFill>
                <a:effectLst/>
                <a:latin typeface="Al-Jazeera-Arabic-Regular" pitchFamily="2" charset="-78"/>
                <a:cs typeface="Al-Jazeera-Arabic-Regular" pitchFamily="2" charset="-78"/>
              </a:rPr>
              <a:t> </a:t>
            </a:r>
            <a:r>
              <a:rPr lang="ar-EG" sz="1500" i="0" dirty="0">
                <a:solidFill>
                  <a:srgbClr val="000000"/>
                </a:solidFill>
                <a:effectLst/>
                <a:latin typeface="Al-Jazeera-Arabic-Regular" pitchFamily="2" charset="-78"/>
                <a:cs typeface="Al-Jazeera-Arabic-Regular" pitchFamily="2" charset="-78"/>
              </a:rPr>
              <a:t>مكان الطبقة الجديدة بعد تحرير زر الماوس، كما ترى في الصورة التالية:</a:t>
            </a:r>
          </a:p>
          <a:p>
            <a:pPr algn="just" rtl="1">
              <a:lnSpc>
                <a:spcPct val="150000"/>
              </a:lnSpc>
            </a:pPr>
            <a:r>
              <a:rPr lang="ar-EG" sz="1500" i="0" dirty="0">
                <a:solidFill>
                  <a:srgbClr val="000000"/>
                </a:solidFill>
                <a:effectLst/>
                <a:latin typeface="Al-Jazeera-Arabic-Regular" pitchFamily="2" charset="-78"/>
                <a:cs typeface="Al-Jazeera-Arabic-Regular" pitchFamily="2" charset="-78"/>
              </a:rPr>
              <a:t>إذا وجدت أنه من الصعب بعض الشيء وضع الطبقة في المكان الذي تريده، فيمكنك تغيير حجم الصورة المصغرة للطبقة كما أوضحت أعلاه.</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053C634D-0937-1640-BB1E-5746B08916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6583" y="1908587"/>
            <a:ext cx="1455633" cy="3040826"/>
          </a:xfrm>
          <a:prstGeom prst="rect">
            <a:avLst/>
          </a:prstGeom>
        </p:spPr>
      </p:pic>
      <p:pic>
        <p:nvPicPr>
          <p:cNvPr id="3" name="Picture 2">
            <a:extLst>
              <a:ext uri="{FF2B5EF4-FFF2-40B4-BE49-F238E27FC236}">
                <a16:creationId xmlns:a16="http://schemas.microsoft.com/office/drawing/2014/main" id="{71C7DC26-7CE9-A348-BF0C-05BD4F6D583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02216" y="2608927"/>
            <a:ext cx="1451258" cy="1694401"/>
          </a:xfrm>
          <a:prstGeom prst="rect">
            <a:avLst/>
          </a:prstGeom>
        </p:spPr>
      </p:pic>
      <p:pic>
        <p:nvPicPr>
          <p:cNvPr id="2" name="Audio Recording Aug 19, 2023 at 12:58:15 AM" descr="Audio Recording Aug 19, 2023 at 12:58:15 AM">
            <a:hlinkClick r:id="" action="ppaction://media"/>
            <a:extLst>
              <a:ext uri="{FF2B5EF4-FFF2-40B4-BE49-F238E27FC236}">
                <a16:creationId xmlns:a16="http://schemas.microsoft.com/office/drawing/2014/main" id="{F246D4C1-CCBC-A849-964E-356BBDB846D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965460" y="5950700"/>
            <a:ext cx="812800" cy="812800"/>
          </a:xfrm>
          <a:prstGeom prst="rect">
            <a:avLst/>
          </a:prstGeom>
        </p:spPr>
      </p:pic>
    </p:spTree>
    <p:extLst>
      <p:ext uri="{BB962C8B-B14F-4D97-AF65-F5344CB8AC3E}">
        <p14:creationId xmlns:p14="http://schemas.microsoft.com/office/powerpoint/2010/main" val="1556191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9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845890" y="1831810"/>
            <a:ext cx="5366804" cy="2315890"/>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حذف الطبقات</a:t>
            </a:r>
          </a:p>
          <a:p>
            <a:pPr marL="285750" indent="-285750" algn="just" rtl="1">
              <a:lnSpc>
                <a:spcPct val="150000"/>
              </a:lnSpc>
              <a:buFont typeface="Arial" panose="020B0604020202020204" pitchFamily="34" charset="0"/>
              <a:buChar char="•"/>
            </a:pPr>
            <a:r>
              <a:rPr lang="ar-EG" sz="1600" i="0" dirty="0">
                <a:solidFill>
                  <a:srgbClr val="000000"/>
                </a:solidFill>
                <a:effectLst/>
                <a:latin typeface="Al-Jazeera-Arabic-Regular" pitchFamily="2" charset="-78"/>
                <a:cs typeface="Al-Jazeera-Arabic-Regular" pitchFamily="2" charset="-78"/>
              </a:rPr>
              <a:t>في بعض الأحيان تقوم بإنشاء طبقات وينتهي الأمر بعدم استخدامها على الإطلاق. وأحيانًا تدرك أن طبقة معينة غير ضرورية تمامًا. يمكنك بسهولة حذف طبقة عن طريق:</a:t>
            </a:r>
          </a:p>
          <a:p>
            <a:pPr algn="just" rtl="1">
              <a:lnSpc>
                <a:spcPct val="150000"/>
              </a:lnSpc>
            </a:pPr>
            <a:r>
              <a:rPr lang="ar-SA" sz="1600" dirty="0">
                <a:solidFill>
                  <a:srgbClr val="000000"/>
                </a:solidFill>
                <a:latin typeface="Al-Jazeera-Arabic-Regular" pitchFamily="2" charset="-78"/>
                <a:cs typeface="Al-Jazeera-Arabic-Regular" pitchFamily="2" charset="-78"/>
              </a:rPr>
              <a:t>	- </a:t>
            </a:r>
            <a:r>
              <a:rPr lang="ar-EG" sz="1600" i="0" dirty="0">
                <a:solidFill>
                  <a:srgbClr val="000000"/>
                </a:solidFill>
                <a:effectLst/>
                <a:latin typeface="Al-Jazeera-Arabic-Regular" pitchFamily="2" charset="-78"/>
                <a:cs typeface="Al-Jazeera-Arabic-Regular" pitchFamily="2" charset="-78"/>
              </a:rPr>
              <a:t>تحديد الطبقة التي تريد حذفها من لوحة الطبقات</a:t>
            </a:r>
            <a:r>
              <a:rPr lang="en-US" sz="1600" i="0" dirty="0">
                <a:solidFill>
                  <a:srgbClr val="000000"/>
                </a:solidFill>
                <a:effectLst/>
                <a:latin typeface="Al-Jazeera-Arabic-Regular" pitchFamily="2" charset="-78"/>
                <a:cs typeface="Al-Jazeera-Arabic-Regular" pitchFamily="2" charset="-78"/>
              </a:rPr>
              <a:t>.</a:t>
            </a:r>
            <a:endParaRPr lang="ar-EG" sz="1600" i="0" dirty="0">
              <a:solidFill>
                <a:srgbClr val="000000"/>
              </a:solidFill>
              <a:effectLst/>
              <a:latin typeface="Al-Jazeera-Arabic-Regular" pitchFamily="2" charset="-78"/>
              <a:cs typeface="Al-Jazeera-Arabic-Regular" pitchFamily="2" charset="-78"/>
            </a:endParaRPr>
          </a:p>
          <a:p>
            <a:pPr algn="just" rtl="1">
              <a:lnSpc>
                <a:spcPct val="150000"/>
              </a:lnSpc>
            </a:pPr>
            <a:r>
              <a:rPr lang="ar-EG" sz="1600" i="0" dirty="0">
                <a:solidFill>
                  <a:srgbClr val="000000"/>
                </a:solidFill>
                <a:effectLst/>
                <a:latin typeface="Al-Jazeera-Arabic-Regular" pitchFamily="2" charset="-78"/>
                <a:cs typeface="Al-Jazeera-Arabic-Regular" pitchFamily="2" charset="-78"/>
              </a:rPr>
              <a:t>	- ثم الضغط على زر الحذف في أسفل اللوحة</a:t>
            </a:r>
            <a:r>
              <a:rPr lang="en-US" sz="1600" i="0" dirty="0">
                <a:solidFill>
                  <a:srgbClr val="000000"/>
                </a:solidFill>
                <a:effectLst/>
                <a:latin typeface="Al-Jazeera-Arabic-Regular" pitchFamily="2" charset="-78"/>
                <a:cs typeface="Al-Jazeera-Arabic-Regular" pitchFamily="2" charset="-78"/>
              </a:rPr>
              <a:t>.</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5" name="Picture 4">
            <a:extLst>
              <a:ext uri="{FF2B5EF4-FFF2-40B4-BE49-F238E27FC236}">
                <a16:creationId xmlns:a16="http://schemas.microsoft.com/office/drawing/2014/main" id="{F25F4FF3-AFF3-214E-A4F6-DE9A3C83C3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3501" y="1407083"/>
            <a:ext cx="1867104" cy="4066136"/>
          </a:xfrm>
          <a:prstGeom prst="rect">
            <a:avLst/>
          </a:prstGeom>
        </p:spPr>
      </p:pic>
      <p:pic>
        <p:nvPicPr>
          <p:cNvPr id="2" name="Audio Recording Aug 19, 2023 at 12:59:14 AM" descr="Audio Recording Aug 19, 2023 at 12:59:14 AM">
            <a:hlinkClick r:id="" action="ppaction://media"/>
            <a:extLst>
              <a:ext uri="{FF2B5EF4-FFF2-40B4-BE49-F238E27FC236}">
                <a16:creationId xmlns:a16="http://schemas.microsoft.com/office/drawing/2014/main" id="{45E40F07-059C-4246-990A-89BE12ADFD2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02700" y="5950700"/>
            <a:ext cx="812800" cy="812800"/>
          </a:xfrm>
          <a:prstGeom prst="rect">
            <a:avLst/>
          </a:prstGeom>
        </p:spPr>
      </p:pic>
    </p:spTree>
    <p:extLst>
      <p:ext uri="{BB962C8B-B14F-4D97-AF65-F5344CB8AC3E}">
        <p14:creationId xmlns:p14="http://schemas.microsoft.com/office/powerpoint/2010/main" val="47949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6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945899" y="1674746"/>
            <a:ext cx="5369240" cy="2955681"/>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إعادة تسمية الطبقات من لوحة الطبقات ، الطريقة السريعة:</a:t>
            </a:r>
          </a:p>
          <a:p>
            <a:pPr algn="just" rtl="1">
              <a:lnSpc>
                <a:spcPct val="150000"/>
              </a:lnSpc>
            </a:pPr>
            <a:r>
              <a:rPr lang="ar-EG" i="0" dirty="0">
                <a:solidFill>
                  <a:srgbClr val="000000"/>
                </a:solidFill>
                <a:effectLst/>
                <a:latin typeface="Al-Jazeera-Arabic-Regular" pitchFamily="2" charset="-78"/>
                <a:cs typeface="Al-Jazeera-Arabic-Regular" pitchFamily="2" charset="-78"/>
              </a:rPr>
              <a:t>انقر نقرًا مزدوجًا فوق اسم الطبقة التي تريد إعادة تسميتها. تأكد من عدم النقر خارج اسم الطبقة، والذي يفتح مربع حوار خيارات المزج.</a:t>
            </a:r>
          </a:p>
          <a:p>
            <a:pPr algn="just" rtl="1">
              <a:lnSpc>
                <a:spcPct val="150000"/>
              </a:lnSpc>
            </a:pPr>
            <a:r>
              <a:rPr lang="ar-EG" i="0" dirty="0">
                <a:solidFill>
                  <a:srgbClr val="000000"/>
                </a:solidFill>
                <a:effectLst/>
                <a:latin typeface="Al-Jazeera-Arabic-Regular" pitchFamily="2" charset="-78"/>
                <a:cs typeface="Al-Jazeera-Arabic-Regular" pitchFamily="2" charset="-78"/>
              </a:rPr>
              <a:t>اكتب الاسم الجديد للطبقة التي تريدها</a:t>
            </a:r>
          </a:p>
          <a:p>
            <a:pPr algn="just" rtl="1">
              <a:lnSpc>
                <a:spcPct val="150000"/>
              </a:lnSpc>
            </a:pPr>
            <a:r>
              <a:rPr lang="ar-EG" i="0" dirty="0">
                <a:solidFill>
                  <a:srgbClr val="000000"/>
                </a:solidFill>
                <a:effectLst/>
                <a:latin typeface="Al-Jazeera-Arabic-Regular" pitchFamily="2" charset="-78"/>
                <a:cs typeface="Al-Jazeera-Arabic-Regular" pitchFamily="2" charset="-78"/>
              </a:rPr>
              <a:t>اضغط على</a:t>
            </a:r>
            <a:r>
              <a:rPr lang="en-US" i="0" dirty="0">
                <a:solidFill>
                  <a:srgbClr val="000000"/>
                </a:solidFill>
                <a:effectLst/>
                <a:latin typeface="Al-Jazeera-Arabic-Regular" pitchFamily="2" charset="-78"/>
                <a:cs typeface="Al-Jazeera-Arabic-Regular" pitchFamily="2" charset="-78"/>
              </a:rPr>
              <a:t>Enter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وسيتم تغيير اسم الطبقة</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01223717-911E-844B-AE8C-53257BE4BF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8116" y="2133339"/>
            <a:ext cx="3040704" cy="2276783"/>
          </a:xfrm>
          <a:prstGeom prst="rect">
            <a:avLst/>
          </a:prstGeom>
        </p:spPr>
      </p:pic>
      <p:pic>
        <p:nvPicPr>
          <p:cNvPr id="2" name="Audio Recording Aug 19, 2023 at 1:00:33 AM" descr="Audio Recording Aug 19, 2023 at 1:00:33 AM">
            <a:hlinkClick r:id="" action="ppaction://media"/>
            <a:extLst>
              <a:ext uri="{FF2B5EF4-FFF2-40B4-BE49-F238E27FC236}">
                <a16:creationId xmlns:a16="http://schemas.microsoft.com/office/drawing/2014/main" id="{4FF643EE-465E-AD43-8FBD-EC2E05DB5DC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08189" y="5905153"/>
            <a:ext cx="812800" cy="812800"/>
          </a:xfrm>
          <a:prstGeom prst="rect">
            <a:avLst/>
          </a:prstGeom>
        </p:spPr>
      </p:pic>
    </p:spTree>
    <p:extLst>
      <p:ext uri="{BB962C8B-B14F-4D97-AF65-F5344CB8AC3E}">
        <p14:creationId xmlns:p14="http://schemas.microsoft.com/office/powerpoint/2010/main" val="3025751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3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178098" y="1657490"/>
            <a:ext cx="6114739" cy="3372846"/>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تغيير الاسم وطبقات اللون من مربع خصائص الطبقات.</a:t>
            </a:r>
          </a:p>
          <a:p>
            <a:pPr algn="just" rtl="1">
              <a:lnSpc>
                <a:spcPct val="150000"/>
              </a:lnSpc>
            </a:pPr>
            <a:r>
              <a:rPr lang="ar-EG" i="0" dirty="0">
                <a:solidFill>
                  <a:srgbClr val="000000"/>
                </a:solidFill>
                <a:effectLst/>
                <a:latin typeface="Al-Jazeera-Arabic-Regular" pitchFamily="2" charset="-78"/>
                <a:cs typeface="Al-Jazeera-Arabic-Regular" pitchFamily="2" charset="-78"/>
              </a:rPr>
              <a:t>يتيح لك مربع خصائص الطبقة تغيير اسم ولون الطبقة المحددة.</a:t>
            </a:r>
          </a:p>
          <a:p>
            <a:pPr algn="just" rtl="1">
              <a:lnSpc>
                <a:spcPct val="150000"/>
              </a:lnSpc>
            </a:pPr>
            <a:r>
              <a:rPr lang="ar-EG" i="0" dirty="0">
                <a:solidFill>
                  <a:srgbClr val="000000"/>
                </a:solidFill>
                <a:effectLst/>
                <a:latin typeface="Al-Jazeera-Arabic-Regular" pitchFamily="2" charset="-78"/>
                <a:cs typeface="Al-Jazeera-Arabic-Regular" pitchFamily="2" charset="-78"/>
              </a:rPr>
              <a:t>يعد اختيار الألوان لطبقاتك ميزة مفيدة تسهل تنظيم طبقاتك؛ هذا مفيد بشكل خاص عندما يكون لديك الكثير من الطبقات في صورتك.</a:t>
            </a:r>
          </a:p>
          <a:p>
            <a:pPr algn="just" rtl="1">
              <a:lnSpc>
                <a:spcPct val="150000"/>
              </a:lnSpc>
            </a:pPr>
            <a:r>
              <a:rPr lang="ar-EG" i="0" dirty="0">
                <a:solidFill>
                  <a:srgbClr val="000000"/>
                </a:solidFill>
                <a:effectLst/>
                <a:latin typeface="Al-Jazeera-Arabic-Regular" pitchFamily="2" charset="-78"/>
                <a:cs typeface="Al-Jazeera-Arabic-Regular" pitchFamily="2" charset="-78"/>
              </a:rPr>
              <a:t>لعرض مربع حوار خصائص الطبقة، ما عليك سوى النقر بزر الماوس الأيمن فوق الطبقة التي تريد تغيير اسمها أو لونها. ثم حدد "خصائص الطبقة" من القائمة</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E0E03A25-0A28-4442-BB46-17EB45FC38A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4857" y="1332051"/>
            <a:ext cx="1919932" cy="4193894"/>
          </a:xfrm>
          <a:prstGeom prst="rect">
            <a:avLst/>
          </a:prstGeom>
        </p:spPr>
      </p:pic>
      <p:pic>
        <p:nvPicPr>
          <p:cNvPr id="2" name="Audio Recording Aug 19, 2023 at 1:02:10 AM" descr="Audio Recording Aug 19, 2023 at 1:02:10 AM">
            <a:hlinkClick r:id="" action="ppaction://media"/>
            <a:extLst>
              <a:ext uri="{FF2B5EF4-FFF2-40B4-BE49-F238E27FC236}">
                <a16:creationId xmlns:a16="http://schemas.microsoft.com/office/drawing/2014/main" id="{D91B0D25-221F-7D4B-9722-477E3F5ABE5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6437" y="6008606"/>
            <a:ext cx="812800" cy="812800"/>
          </a:xfrm>
          <a:prstGeom prst="rect">
            <a:avLst/>
          </a:prstGeom>
        </p:spPr>
      </p:pic>
    </p:spTree>
    <p:extLst>
      <p:ext uri="{BB962C8B-B14F-4D97-AF65-F5344CB8AC3E}">
        <p14:creationId xmlns:p14="http://schemas.microsoft.com/office/powerpoint/2010/main" val="95815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6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178098" y="1657490"/>
            <a:ext cx="6114739" cy="1710853"/>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يظهر مربع خصائص الطبقة.</a:t>
            </a:r>
          </a:p>
          <a:p>
            <a:pPr algn="just" rtl="1">
              <a:lnSpc>
                <a:spcPct val="150000"/>
              </a:lnSpc>
            </a:pPr>
            <a:r>
              <a:rPr lang="ar-EG" i="0" dirty="0">
                <a:solidFill>
                  <a:srgbClr val="000000"/>
                </a:solidFill>
                <a:effectLst/>
                <a:latin typeface="Al-Jazeera-Arabic-Regular" pitchFamily="2" charset="-78"/>
                <a:cs typeface="Al-Jazeera-Arabic-Regular" pitchFamily="2" charset="-78"/>
              </a:rPr>
              <a:t>الآن لا تتردد في إعادة تسمية الطبقة الخاصة بك واختيار لون لها. إليك كيفية عمل لوحة الطبقة</a:t>
            </a:r>
          </a:p>
          <a:p>
            <a:pPr algn="just" rtl="1">
              <a:lnSpc>
                <a:spcPct val="150000"/>
              </a:lnSpc>
            </a:pPr>
            <a:r>
              <a:rPr lang="ar-EG" i="0" dirty="0">
                <a:solidFill>
                  <a:srgbClr val="000000"/>
                </a:solidFill>
                <a:effectLst/>
                <a:latin typeface="Al-Jazeera-Arabic-Regular" pitchFamily="2" charset="-78"/>
                <a:cs typeface="Al-Jazeera-Arabic-Regular" pitchFamily="2" charset="-78"/>
              </a:rPr>
              <a:t>يبدو بعد أن اخترت لونًا لجميع الطبقات في صورة الأغنام</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6956B769-C31A-0D4E-A8BF-7055B39C33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7778" y="3777571"/>
            <a:ext cx="4838700" cy="1257300"/>
          </a:xfrm>
          <a:prstGeom prst="rect">
            <a:avLst/>
          </a:prstGeom>
        </p:spPr>
      </p:pic>
      <p:pic>
        <p:nvPicPr>
          <p:cNvPr id="2" name="Audio Recording Aug 19, 2023 at 1:02:42 AM" descr="Audio Recording Aug 19, 2023 at 1:02:42 AM">
            <a:hlinkClick r:id="" action="ppaction://media"/>
            <a:extLst>
              <a:ext uri="{FF2B5EF4-FFF2-40B4-BE49-F238E27FC236}">
                <a16:creationId xmlns:a16="http://schemas.microsoft.com/office/drawing/2014/main" id="{9B4DD150-3FF7-0D44-A5B2-545C88E349C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6437" y="5950700"/>
            <a:ext cx="812800" cy="812800"/>
          </a:xfrm>
          <a:prstGeom prst="rect">
            <a:avLst/>
          </a:prstGeom>
        </p:spPr>
      </p:pic>
    </p:spTree>
    <p:extLst>
      <p:ext uri="{BB962C8B-B14F-4D97-AF65-F5344CB8AC3E}">
        <p14:creationId xmlns:p14="http://schemas.microsoft.com/office/powerpoint/2010/main" val="318388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2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661210" y="1657489"/>
            <a:ext cx="4631627" cy="3372846"/>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إخفاء وإظهار الطبقة</a:t>
            </a:r>
          </a:p>
          <a:p>
            <a:pPr algn="just" rtl="1">
              <a:lnSpc>
                <a:spcPct val="150000"/>
              </a:lnSpc>
            </a:pPr>
            <a:r>
              <a:rPr lang="ar-EG" i="0" dirty="0">
                <a:solidFill>
                  <a:srgbClr val="000000"/>
                </a:solidFill>
                <a:effectLst/>
                <a:latin typeface="Al-Jazeera-Arabic-Regular" pitchFamily="2" charset="-78"/>
                <a:cs typeface="Al-Jazeera-Arabic-Regular" pitchFamily="2" charset="-78"/>
              </a:rPr>
              <a:t>يمكنك إخفاء أي طبقة في أي وقت ؛ هذا مفيد لرؤية الصورة بدون أحد كائناتها. لإخفاء طبقة ، انقر ببساطة على أيقونة العين بجانب الصورة المصغرة للطبقة ، كما هو موضح هنا:</a:t>
            </a:r>
          </a:p>
          <a:p>
            <a:pPr algn="just" rtl="1">
              <a:lnSpc>
                <a:spcPct val="150000"/>
              </a:lnSpc>
            </a:pPr>
            <a:r>
              <a:rPr lang="ar-EG" i="0" dirty="0">
                <a:solidFill>
                  <a:srgbClr val="000000"/>
                </a:solidFill>
                <a:effectLst/>
                <a:latin typeface="Al-Jazeera-Arabic-Regular" pitchFamily="2" charset="-78"/>
                <a:cs typeface="Al-Jazeera-Arabic-Regular" pitchFamily="2" charset="-78"/>
              </a:rPr>
              <a:t>لعرض الطبقة مرة أخرى ، انقر مرة أخرى حيث كانت أيقونة العين.</a:t>
            </a:r>
          </a:p>
          <a:p>
            <a:pPr algn="just" rtl="1">
              <a:lnSpc>
                <a:spcPct val="150000"/>
              </a:lnSpc>
            </a:pPr>
            <a:r>
              <a:rPr lang="ar-EG" i="0" dirty="0">
                <a:solidFill>
                  <a:srgbClr val="000000"/>
                </a:solidFill>
                <a:effectLst/>
                <a:latin typeface="Al-Jazeera-Arabic-Regular" pitchFamily="2" charset="-78"/>
                <a:cs typeface="Al-Jazeera-Arabic-Regular" pitchFamily="2" charset="-78"/>
              </a:rPr>
              <a:t>إليكم صورة الغنم اللطيفة بعد إخفاء الخروف منها:</a:t>
            </a:r>
            <a:endParaRPr lang="ar-EG" sz="16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932EEE6B-BC0C-0A46-A17C-C5993EE169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6626" y="1485864"/>
            <a:ext cx="3640691" cy="1975569"/>
          </a:xfrm>
          <a:prstGeom prst="rect">
            <a:avLst/>
          </a:prstGeom>
        </p:spPr>
      </p:pic>
      <p:pic>
        <p:nvPicPr>
          <p:cNvPr id="6" name="Picture 5">
            <a:extLst>
              <a:ext uri="{FF2B5EF4-FFF2-40B4-BE49-F238E27FC236}">
                <a16:creationId xmlns:a16="http://schemas.microsoft.com/office/drawing/2014/main" id="{F6889A81-AA80-204B-8FF7-3E0FF41127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2515" y="3518740"/>
            <a:ext cx="3008912" cy="1996760"/>
          </a:xfrm>
          <a:prstGeom prst="rect">
            <a:avLst/>
          </a:prstGeom>
        </p:spPr>
      </p:pic>
      <p:pic>
        <p:nvPicPr>
          <p:cNvPr id="2" name="Audio Recording Aug 19, 2023 at 1:04:22 AM" descr="Audio Recording Aug 19, 2023 at 1:04:22 AM">
            <a:hlinkClick r:id="" action="ppaction://media"/>
            <a:extLst>
              <a:ext uri="{FF2B5EF4-FFF2-40B4-BE49-F238E27FC236}">
                <a16:creationId xmlns:a16="http://schemas.microsoft.com/office/drawing/2014/main" id="{AEF05A5C-92B8-0B4A-B720-BB90FCF382C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86437" y="5950700"/>
            <a:ext cx="812800" cy="812800"/>
          </a:xfrm>
          <a:prstGeom prst="rect">
            <a:avLst/>
          </a:prstGeom>
        </p:spPr>
      </p:pic>
    </p:spTree>
    <p:extLst>
      <p:ext uri="{BB962C8B-B14F-4D97-AF65-F5344CB8AC3E}">
        <p14:creationId xmlns:p14="http://schemas.microsoft.com/office/powerpoint/2010/main" val="4264191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88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022662" y="1312720"/>
            <a:ext cx="6337082" cy="3336363"/>
          </a:xfrm>
          <a:prstGeom prst="rect">
            <a:avLst/>
          </a:prstGeom>
          <a:noFill/>
        </p:spPr>
        <p:txBody>
          <a:bodyPr wrap="square" rtlCol="0">
            <a:spAutoFit/>
          </a:bodyPr>
          <a:lstStyle/>
          <a:p>
            <a:pPr algn="just" rtl="1">
              <a:lnSpc>
                <a:spcPct val="150000"/>
              </a:lnSpc>
            </a:pPr>
            <a:r>
              <a:rPr lang="ar-EG" sz="1600" b="1" i="0" dirty="0">
                <a:solidFill>
                  <a:srgbClr val="000000"/>
                </a:solidFill>
                <a:effectLst/>
                <a:latin typeface="Al-Jazeera-Arabic-Regular" pitchFamily="2" charset="-78"/>
                <a:cs typeface="Al-Jazeera-Arabic-Regular" pitchFamily="2" charset="-78"/>
              </a:rPr>
              <a:t>تحديد الطبقات بسرعة</a:t>
            </a:r>
            <a:r>
              <a:rPr lang="en-US" sz="1600" b="1" i="0" dirty="0">
                <a:solidFill>
                  <a:srgbClr val="000000"/>
                </a:solidFill>
                <a:effectLst/>
                <a:latin typeface="Al-Jazeera-Arabic-Regular" pitchFamily="2" charset="-78"/>
                <a:cs typeface="Al-Jazeera-Arabic-Regular" pitchFamily="2" charset="-78"/>
              </a:rPr>
              <a:t> </a:t>
            </a:r>
            <a:r>
              <a:rPr lang="en-US" sz="1600" b="1" dirty="0">
                <a:solidFill>
                  <a:srgbClr val="000000"/>
                </a:solidFill>
                <a:latin typeface="Al-Jazeera-Arabic-Regular" pitchFamily="2" charset="-78"/>
                <a:cs typeface="Al-Jazeera-Arabic-Regular" pitchFamily="2" charset="-78"/>
              </a:rPr>
              <a:t> Selecting Layers Quickly </a:t>
            </a:r>
            <a:endParaRPr lang="ar-EG" sz="1600" b="1" i="0" dirty="0">
              <a:solidFill>
                <a:srgbClr val="000000"/>
              </a:solidFill>
              <a:effectLst/>
              <a:latin typeface="Al-Jazeera-Arabic-Regular" pitchFamily="2" charset="-78"/>
              <a:cs typeface="Al-Jazeera-Arabic-Regular" pitchFamily="2" charset="-78"/>
            </a:endParaRPr>
          </a:p>
          <a:p>
            <a:pPr algn="just" rtl="1">
              <a:lnSpc>
                <a:spcPct val="150000"/>
              </a:lnSpc>
            </a:pPr>
            <a:r>
              <a:rPr lang="ar-EG" sz="1400" i="0" dirty="0">
                <a:solidFill>
                  <a:srgbClr val="000000"/>
                </a:solidFill>
                <a:effectLst/>
                <a:latin typeface="Al-Jazeera-Arabic-Regular" pitchFamily="2" charset="-78"/>
                <a:cs typeface="Al-Jazeera-Arabic-Regular" pitchFamily="2" charset="-78"/>
              </a:rPr>
              <a:t>في بعض الأحيان، قد يكون تحديد طبقة معينة من لوحة الطبقات مملاً ويستغرق وقتًا طويلاً.</a:t>
            </a:r>
          </a:p>
          <a:p>
            <a:pPr algn="just" rtl="1">
              <a:lnSpc>
                <a:spcPct val="150000"/>
              </a:lnSpc>
            </a:pPr>
            <a:r>
              <a:rPr lang="ar-EG" sz="1400" i="0" dirty="0">
                <a:solidFill>
                  <a:srgbClr val="000000"/>
                </a:solidFill>
                <a:effectLst/>
                <a:latin typeface="Al-Jazeera-Arabic-Regular" pitchFamily="2" charset="-78"/>
                <a:cs typeface="Al-Jazeera-Arabic-Regular" pitchFamily="2" charset="-78"/>
              </a:rPr>
              <a:t>خاصة عندما يكون لديك عدد كبير جدًا من الطبقات في المستند للاختيار من بينها. لحسن الحظ ، هناك حيلة صغيرة حول كيفية اختيار الطبقات بسرعة باستخدام أداة النقل.</a:t>
            </a:r>
          </a:p>
          <a:p>
            <a:pPr algn="just" rtl="1">
              <a:lnSpc>
                <a:spcPct val="150000"/>
              </a:lnSpc>
            </a:pPr>
            <a:r>
              <a:rPr lang="ar-EG" sz="1400" b="1" i="0" dirty="0">
                <a:solidFill>
                  <a:srgbClr val="000000"/>
                </a:solidFill>
                <a:effectLst/>
                <a:latin typeface="Al-Jazeera-Arabic-Regular" pitchFamily="2" charset="-78"/>
                <a:cs typeface="Al-Jazeera-Arabic-Regular" pitchFamily="2" charset="-78"/>
              </a:rPr>
              <a:t>حدد أداة النقل من لوحة الأدوات:</a:t>
            </a:r>
          </a:p>
          <a:p>
            <a:pPr algn="just" rtl="1">
              <a:lnSpc>
                <a:spcPct val="150000"/>
              </a:lnSpc>
            </a:pPr>
            <a:r>
              <a:rPr lang="ar-EG" sz="1400" i="0" dirty="0">
                <a:solidFill>
                  <a:srgbClr val="000000"/>
                </a:solidFill>
                <a:effectLst/>
                <a:latin typeface="Al-Jazeera-Arabic-Regular" pitchFamily="2" charset="-78"/>
                <a:cs typeface="Al-Jazeera-Arabic-Regular" pitchFamily="2" charset="-78"/>
              </a:rPr>
              <a:t>تأكد من تحديد خيار </a:t>
            </a:r>
            <a:r>
              <a:rPr lang="en-US" sz="1400" i="0" dirty="0">
                <a:solidFill>
                  <a:srgbClr val="000000"/>
                </a:solidFill>
                <a:effectLst/>
                <a:latin typeface="Al-Jazeera-Arabic-Regular" pitchFamily="2" charset="-78"/>
                <a:cs typeface="Al-Jazeera-Arabic-Regular" pitchFamily="2" charset="-78"/>
              </a:rPr>
              <a:t>Auto-Select </a:t>
            </a:r>
            <a:r>
              <a:rPr lang="ar-EG" sz="1400" i="0" dirty="0">
                <a:solidFill>
                  <a:srgbClr val="000000"/>
                </a:solidFill>
                <a:effectLst/>
                <a:latin typeface="Al-Jazeera-Arabic-Regular" pitchFamily="2" charset="-78"/>
                <a:cs typeface="Al-Jazeera-Arabic-Regular" pitchFamily="2" charset="-78"/>
              </a:rPr>
              <a:t>من لوحة الخيارات</a:t>
            </a:r>
          </a:p>
          <a:p>
            <a:pPr algn="just" rtl="1">
              <a:lnSpc>
                <a:spcPct val="150000"/>
              </a:lnSpc>
            </a:pPr>
            <a:r>
              <a:rPr lang="ar-EG" sz="1400" i="0" dirty="0">
                <a:solidFill>
                  <a:srgbClr val="000000"/>
                </a:solidFill>
                <a:effectLst/>
                <a:latin typeface="Al-Jazeera-Arabic-Regular" pitchFamily="2" charset="-78"/>
                <a:cs typeface="Al-Jazeera-Arabic-Regular" pitchFamily="2" charset="-78"/>
              </a:rPr>
              <a:t>الآن ، انقر فوق أي كائن في الصورة وسيقوم</a:t>
            </a:r>
            <a:r>
              <a:rPr lang="en-US" sz="1400" i="0" dirty="0">
                <a:solidFill>
                  <a:srgbClr val="000000"/>
                </a:solidFill>
                <a:effectLst/>
                <a:latin typeface="Al-Jazeera-Arabic-Regular" pitchFamily="2" charset="-78"/>
                <a:cs typeface="Al-Jazeera-Arabic-Regular" pitchFamily="2" charset="-78"/>
              </a:rPr>
              <a:t>Photoshop </a:t>
            </a:r>
            <a:r>
              <a:rPr lang="ar-SA" sz="1400" i="0" dirty="0">
                <a:solidFill>
                  <a:srgbClr val="000000"/>
                </a:solidFill>
                <a:effectLst/>
                <a:latin typeface="Al-Jazeera-Arabic-Regular" pitchFamily="2" charset="-78"/>
                <a:cs typeface="Al-Jazeera-Arabic-Regular" pitchFamily="2" charset="-78"/>
              </a:rPr>
              <a:t> </a:t>
            </a:r>
            <a:r>
              <a:rPr lang="ar-EG" sz="1400" i="0" dirty="0">
                <a:solidFill>
                  <a:srgbClr val="000000"/>
                </a:solidFill>
                <a:effectLst/>
                <a:latin typeface="Al-Jazeera-Arabic-Regular" pitchFamily="2" charset="-78"/>
                <a:cs typeface="Al-Jazeera-Arabic-Regular" pitchFamily="2" charset="-78"/>
              </a:rPr>
              <a:t>تلقائيًا بالتبديل إلى طبقة ذلك الكائن. في صورة الأغنام لدينا، سيؤدي النقر فوق أحد الأغنام إلى تحديد طبقة الأغنام. والنقر فوق الشمس سيحدد طبقة الشمس وهكذا.</a:t>
            </a:r>
            <a:endParaRPr lang="ar-EG" sz="12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179D76BF-FA6A-1846-8595-86AA5B89CC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8720" y="1800993"/>
            <a:ext cx="2075936" cy="2558712"/>
          </a:xfrm>
          <a:prstGeom prst="rect">
            <a:avLst/>
          </a:prstGeom>
        </p:spPr>
      </p:pic>
      <p:pic>
        <p:nvPicPr>
          <p:cNvPr id="7" name="Picture 6">
            <a:extLst>
              <a:ext uri="{FF2B5EF4-FFF2-40B4-BE49-F238E27FC236}">
                <a16:creationId xmlns:a16="http://schemas.microsoft.com/office/drawing/2014/main" id="{29D63925-ABB2-134C-98ED-C010FA8DC56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6954" y="4722827"/>
            <a:ext cx="7708900" cy="647700"/>
          </a:xfrm>
          <a:prstGeom prst="rect">
            <a:avLst/>
          </a:prstGeom>
        </p:spPr>
      </p:pic>
      <p:pic>
        <p:nvPicPr>
          <p:cNvPr id="2" name="Audio Recording Aug 19, 2023 at 1:07:48 AM" descr="Audio Recording Aug 19, 2023 at 1:07:48 AM">
            <a:hlinkClick r:id="" action="ppaction://media"/>
            <a:extLst>
              <a:ext uri="{FF2B5EF4-FFF2-40B4-BE49-F238E27FC236}">
                <a16:creationId xmlns:a16="http://schemas.microsoft.com/office/drawing/2014/main" id="{DCB8DDCA-0F0A-A04C-873C-3E89E6B55DD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88554" y="6059596"/>
            <a:ext cx="812800" cy="812800"/>
          </a:xfrm>
          <a:prstGeom prst="rect">
            <a:avLst/>
          </a:prstGeom>
        </p:spPr>
      </p:pic>
    </p:spTree>
    <p:extLst>
      <p:ext uri="{BB962C8B-B14F-4D97-AF65-F5344CB8AC3E}">
        <p14:creationId xmlns:p14="http://schemas.microsoft.com/office/powerpoint/2010/main" val="2148518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53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Working </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with Layers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888074" y="2180376"/>
            <a:ext cx="4531266" cy="2541850"/>
          </a:xfrm>
          <a:prstGeom prst="rect">
            <a:avLst/>
          </a:prstGeom>
          <a:noFill/>
        </p:spPr>
        <p:txBody>
          <a:bodyPr wrap="square" rtlCol="0">
            <a:spAutoFit/>
          </a:bodyPr>
          <a:lstStyle/>
          <a:p>
            <a:pPr algn="just" rtl="1">
              <a:lnSpc>
                <a:spcPct val="150000"/>
              </a:lnSpc>
            </a:pPr>
            <a:r>
              <a:rPr lang="ar-EG" i="0" dirty="0">
                <a:solidFill>
                  <a:srgbClr val="000000"/>
                </a:solidFill>
                <a:effectLst/>
                <a:latin typeface="Al-Jazeera-Arabic-Regular" pitchFamily="2" charset="-78"/>
                <a:cs typeface="Al-Jazeera-Arabic-Regular" pitchFamily="2" charset="-78"/>
              </a:rPr>
              <a:t>أيضًا، يمكنك النقر بزر الماوس الأيمن فوق الكائن الذي تريد تحديده وسيعرض</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قائمة بالطبقات التي تحتوي على وحدات بكسل حيث قمت بالنقر فوقها. هذا مفيد عندما يكون من الصعب تحديد طبقة معينة، خاصة إذا كانت محتوياتها مخفية أسفل طبقة أخرى:</a:t>
            </a:r>
            <a:endParaRPr lang="ar-EG" sz="14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177BA823-6484-B943-A9C9-9E3D25AE9A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791" y="2075631"/>
            <a:ext cx="4247377" cy="2889684"/>
          </a:xfrm>
          <a:prstGeom prst="rect">
            <a:avLst/>
          </a:prstGeom>
        </p:spPr>
      </p:pic>
      <p:pic>
        <p:nvPicPr>
          <p:cNvPr id="2" name="Audio Recording Aug 19, 2023 at 1:09:22 AM" descr="Audio Recording Aug 19, 2023 at 1:09:22 AM">
            <a:hlinkClick r:id="" action="ppaction://media"/>
            <a:extLst>
              <a:ext uri="{FF2B5EF4-FFF2-40B4-BE49-F238E27FC236}">
                <a16:creationId xmlns:a16="http://schemas.microsoft.com/office/drawing/2014/main" id="{7A5F2EF4-186E-464B-A123-E2B752041C4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12940" y="5950700"/>
            <a:ext cx="812800" cy="812800"/>
          </a:xfrm>
          <a:prstGeom prst="rect">
            <a:avLst/>
          </a:prstGeom>
        </p:spPr>
      </p:pic>
    </p:spTree>
    <p:extLst>
      <p:ext uri="{BB962C8B-B14F-4D97-AF65-F5344CB8AC3E}">
        <p14:creationId xmlns:p14="http://schemas.microsoft.com/office/powerpoint/2010/main" val="1643187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0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695123" y="3146248"/>
            <a:ext cx="5056128"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Photoshop selection tools</a:t>
            </a:r>
          </a:p>
        </p:txBody>
      </p:sp>
      <p:pic>
        <p:nvPicPr>
          <p:cNvPr id="4" name="Audio Recording Aug 19, 2023 at 1:11:34 AM" descr="Audio Recording Aug 19, 2023 at 1:11:34 AM">
            <a:hlinkClick r:id="" action="ppaction://media"/>
            <a:extLst>
              <a:ext uri="{FF2B5EF4-FFF2-40B4-BE49-F238E27FC236}">
                <a16:creationId xmlns:a16="http://schemas.microsoft.com/office/drawing/2014/main" id="{DDA0F5D3-F603-CD48-8F4A-0C567677E83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15400" y="6045200"/>
            <a:ext cx="812800" cy="812800"/>
          </a:xfrm>
          <a:prstGeom prst="rect">
            <a:avLst/>
          </a:prstGeom>
        </p:spPr>
      </p:pic>
    </p:spTree>
    <p:extLst>
      <p:ext uri="{BB962C8B-B14F-4D97-AF65-F5344CB8AC3E}">
        <p14:creationId xmlns:p14="http://schemas.microsoft.com/office/powerpoint/2010/main" val="2432683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888074" y="2180376"/>
            <a:ext cx="4531266" cy="2541850"/>
          </a:xfrm>
          <a:prstGeom prst="rect">
            <a:avLst/>
          </a:prstGeom>
          <a:noFill/>
        </p:spPr>
        <p:txBody>
          <a:bodyPr wrap="square" rtlCol="0">
            <a:spAutoFit/>
          </a:bodyPr>
          <a:lstStyle/>
          <a:p>
            <a:pPr algn="just" rtl="1">
              <a:lnSpc>
                <a:spcPct val="150000"/>
              </a:lnSpc>
            </a:pPr>
            <a:r>
              <a:rPr lang="ar-EG" i="0" dirty="0">
                <a:solidFill>
                  <a:srgbClr val="000000"/>
                </a:solidFill>
                <a:effectLst/>
                <a:latin typeface="Al-Jazeera-Arabic-Regular" pitchFamily="2" charset="-78"/>
                <a:cs typeface="Al-Jazeera-Arabic-Regular" pitchFamily="2" charset="-78"/>
              </a:rPr>
              <a:t>تعد أدوات تحديد</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من بين أكثر الأدوات سهولة في البرنامج. باستخدام هذه الأدوات ، ستتمكن من التحكم في أي جزء من الصورة يمكن تعديله. وهي إحدى الميزات الرئيسية التي تفصل </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عن برامج الرسم البسيطة ، مثل </a:t>
            </a:r>
            <a:r>
              <a:rPr lang="en-US" i="0" dirty="0">
                <a:solidFill>
                  <a:srgbClr val="000000"/>
                </a:solidFill>
                <a:effectLst/>
                <a:latin typeface="Al-Jazeera-Arabic-Regular" pitchFamily="2" charset="-78"/>
                <a:cs typeface="Al-Jazeera-Arabic-Regular" pitchFamily="2" charset="-78"/>
              </a:rPr>
              <a:t>Microsoft Paint</a:t>
            </a:r>
            <a:endParaRPr lang="ar-EG" sz="1400"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19CAC689-99A0-5D46-B3B3-FF3F748D41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003" y="2539565"/>
            <a:ext cx="3974782" cy="1670301"/>
          </a:xfrm>
          <a:prstGeom prst="rect">
            <a:avLst/>
          </a:prstGeom>
        </p:spPr>
      </p:pic>
      <p:pic>
        <p:nvPicPr>
          <p:cNvPr id="2" name="Audio Recording Aug 19, 2023 at 1:15:45 AM" descr="Audio Recording Aug 19, 2023 at 1:15:45 AM">
            <a:hlinkClick r:id="" action="ppaction://media"/>
            <a:extLst>
              <a:ext uri="{FF2B5EF4-FFF2-40B4-BE49-F238E27FC236}">
                <a16:creationId xmlns:a16="http://schemas.microsoft.com/office/drawing/2014/main" id="{BE5E894B-710B-194E-989E-31E0652F9F3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12940" y="5950700"/>
            <a:ext cx="812800" cy="812800"/>
          </a:xfrm>
          <a:prstGeom prst="rect">
            <a:avLst/>
          </a:prstGeom>
        </p:spPr>
      </p:pic>
    </p:spTree>
    <p:extLst>
      <p:ext uri="{BB962C8B-B14F-4D97-AF65-F5344CB8AC3E}">
        <p14:creationId xmlns:p14="http://schemas.microsoft.com/office/powerpoint/2010/main" val="2754773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1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294160" y="1804035"/>
            <a:ext cx="5148150" cy="3377720"/>
          </a:xfrm>
          <a:prstGeom prst="rect">
            <a:avLst/>
          </a:prstGeom>
          <a:noFill/>
        </p:spPr>
        <p:txBody>
          <a:bodyPr wrap="square" rtlCol="0">
            <a:spAutoFit/>
          </a:bodyPr>
          <a:lstStyle/>
          <a:p>
            <a:pPr algn="just" rtl="1">
              <a:lnSpc>
                <a:spcPct val="150000"/>
              </a:lnSpc>
            </a:pPr>
            <a:r>
              <a:rPr lang="ar-EG" sz="1600" i="0" dirty="0">
                <a:solidFill>
                  <a:srgbClr val="000000"/>
                </a:solidFill>
                <a:effectLst/>
                <a:latin typeface="Al-Jazeera-Arabic-Regular" pitchFamily="2" charset="-78"/>
                <a:cs typeface="Al-Jazeera-Arabic-Regular" pitchFamily="2" charset="-78"/>
              </a:rPr>
              <a:t>من الواضح أن أداة </a:t>
            </a:r>
            <a:r>
              <a:rPr lang="en-US" sz="1600" i="0" dirty="0">
                <a:solidFill>
                  <a:srgbClr val="000000"/>
                </a:solidFill>
                <a:effectLst/>
                <a:latin typeface="Al-Jazeera-Arabic-Regular" pitchFamily="2" charset="-78"/>
                <a:cs typeface="Al-Jazeera-Arabic-Regular" pitchFamily="2" charset="-78"/>
              </a:rPr>
              <a:t>Rectangular Marquee Tool </a:t>
            </a:r>
            <a:r>
              <a:rPr lang="ar-SA" sz="1600" i="0" dirty="0">
                <a:solidFill>
                  <a:srgbClr val="000000"/>
                </a:solidFill>
                <a:effectLst/>
                <a:latin typeface="Al-Jazeera-Arabic-Regular" pitchFamily="2" charset="-78"/>
                <a:cs typeface="Al-Jazeera-Arabic-Regular" pitchFamily="2" charset="-78"/>
              </a:rPr>
              <a:t> </a:t>
            </a:r>
            <a:r>
              <a:rPr lang="ar-EG" sz="1600" i="0" dirty="0">
                <a:solidFill>
                  <a:srgbClr val="000000"/>
                </a:solidFill>
                <a:effectLst/>
                <a:latin typeface="Al-Jazeera-Arabic-Regular" pitchFamily="2" charset="-78"/>
                <a:cs typeface="Al-Jazeera-Arabic-Regular" pitchFamily="2" charset="-78"/>
              </a:rPr>
              <a:t>تقوم بعمل تحديدات مستطيلة. يكون هذا مفيدًا إذا كانت المنطقة التي تريد تحريرها على شكل مستطيل أو مربع. إنها أيضًا طريقة رائعة لرسم مستطيلات عن طريق تحديد منطقة ، ثم ملؤها بأداة الفرشاة أو أي أداة أخرى.</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بعد أن تقوم بالاختيار. ستحاط المنطقة التي حددتها بخطوط متقطعة ، مثل هذا:</a:t>
            </a:r>
            <a:endParaRPr lang="en-US" sz="1600" i="0" dirty="0">
              <a:solidFill>
                <a:srgbClr val="000000"/>
              </a:solidFill>
              <a:effectLst/>
              <a:latin typeface="Al-Jazeera-Arabic-Regular" pitchFamily="2" charset="-78"/>
              <a:cs typeface="Al-Jazeera-Arabic-Regular" pitchFamily="2" charset="-78"/>
            </a:endParaRPr>
          </a:p>
          <a:p>
            <a:pPr algn="just" rtl="1">
              <a:lnSpc>
                <a:spcPct val="150000"/>
              </a:lnSpc>
            </a:pPr>
            <a:r>
              <a:rPr lang="ar-EG" sz="1600" i="0" dirty="0">
                <a:solidFill>
                  <a:srgbClr val="000000"/>
                </a:solidFill>
                <a:effectLst/>
                <a:latin typeface="Al-Jazeera-Arabic-Regular" pitchFamily="2" charset="-78"/>
                <a:cs typeface="Al-Jazeera-Arabic-Regular" pitchFamily="2" charset="-78"/>
              </a:rPr>
              <a:t>أنت الآن حر في الرسم داخل هذه المنطقة كما تريد ، دون القلق بشأن أي من حدودك ستهرب من المنطقة التي حددتها.</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5985823" y="1266252"/>
            <a:ext cx="3540248"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Rectangular Marquee Tool</a:t>
            </a:r>
            <a:endParaRPr lang="ar-EG" sz="1600" b="1" i="0"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3CEF13D6-FE1F-804C-9C7B-CE47BF6866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6239" y="2519758"/>
            <a:ext cx="2506455" cy="1402695"/>
          </a:xfrm>
          <a:prstGeom prst="rect">
            <a:avLst/>
          </a:prstGeom>
        </p:spPr>
      </p:pic>
      <p:pic>
        <p:nvPicPr>
          <p:cNvPr id="6" name="Picture 5">
            <a:extLst>
              <a:ext uri="{FF2B5EF4-FFF2-40B4-BE49-F238E27FC236}">
                <a16:creationId xmlns:a16="http://schemas.microsoft.com/office/drawing/2014/main" id="{20367CE0-E7A2-0A4A-B003-5D70BEAE635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73303" y="1578846"/>
            <a:ext cx="2103975" cy="960719"/>
          </a:xfrm>
          <a:prstGeom prst="rect">
            <a:avLst/>
          </a:prstGeom>
        </p:spPr>
      </p:pic>
      <p:pic>
        <p:nvPicPr>
          <p:cNvPr id="3" name="Picture 2">
            <a:extLst>
              <a:ext uri="{FF2B5EF4-FFF2-40B4-BE49-F238E27FC236}">
                <a16:creationId xmlns:a16="http://schemas.microsoft.com/office/drawing/2014/main" id="{FE9C1B19-BD01-E142-A49E-C0B42E1E59A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1250" y="3968282"/>
            <a:ext cx="2530620" cy="1527098"/>
          </a:xfrm>
          <a:prstGeom prst="rect">
            <a:avLst/>
          </a:prstGeom>
        </p:spPr>
      </p:pic>
      <p:pic>
        <p:nvPicPr>
          <p:cNvPr id="2" name="Audio Recording Aug 19, 2023 at 1:19:38 AM" descr="Audio Recording Aug 19, 2023 at 1:19:38 AM">
            <a:hlinkClick r:id="" action="ppaction://media"/>
            <a:extLst>
              <a:ext uri="{FF2B5EF4-FFF2-40B4-BE49-F238E27FC236}">
                <a16:creationId xmlns:a16="http://schemas.microsoft.com/office/drawing/2014/main" id="{B18FEC4C-B56D-D843-A110-1F17C3A88E9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035910" y="5955954"/>
            <a:ext cx="812800" cy="812800"/>
          </a:xfrm>
          <a:prstGeom prst="rect">
            <a:avLst/>
          </a:prstGeom>
        </p:spPr>
      </p:pic>
    </p:spTree>
    <p:extLst>
      <p:ext uri="{BB962C8B-B14F-4D97-AF65-F5344CB8AC3E}">
        <p14:creationId xmlns:p14="http://schemas.microsoft.com/office/powerpoint/2010/main" val="3566375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65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155082" y="2328842"/>
            <a:ext cx="5148150" cy="1900328"/>
          </a:xfrm>
          <a:prstGeom prst="rect">
            <a:avLst/>
          </a:prstGeom>
          <a:noFill/>
        </p:spPr>
        <p:txBody>
          <a:bodyPr wrap="square" rtlCol="0">
            <a:spAutoFit/>
          </a:bodyPr>
          <a:lstStyle/>
          <a:p>
            <a:pPr algn="just" rtl="1">
              <a:lnSpc>
                <a:spcPct val="150000"/>
              </a:lnSpc>
            </a:pPr>
            <a:r>
              <a:rPr lang="ar-EG" sz="1600" b="0" i="0" dirty="0">
                <a:solidFill>
                  <a:srgbClr val="3C4043"/>
                </a:solidFill>
                <a:effectLst/>
                <a:latin typeface="Al-Jazeera-Arabic-Regular" pitchFamily="2" charset="-78"/>
                <a:cs typeface="Al-Jazeera-Arabic-Regular" pitchFamily="2" charset="-78"/>
              </a:rPr>
              <a:t>تتيح لك أداة </a:t>
            </a:r>
            <a:r>
              <a:rPr lang="en-US" sz="1600" b="0" i="0" dirty="0">
                <a:solidFill>
                  <a:srgbClr val="3C4043"/>
                </a:solidFill>
                <a:effectLst/>
                <a:latin typeface="Al-Jazeera-Arabic-Regular" pitchFamily="2" charset="-78"/>
                <a:cs typeface="Al-Jazeera-Arabic-Regular" pitchFamily="2" charset="-78"/>
              </a:rPr>
              <a:t>lasso </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رسم منحنى / خيط حول وحدات البكسل التي تريد تحديدها. هذه طريقة مفيدة بشكل خاص لإجراء التحديدات إذا كان لديك لوحة رسومات. ولكن حتى مع ذلك، فإن التحديد النهائي يميل إلى أن يكون أقل دقة مقارنة بأدوات التحديد الأخرى.</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7516655" y="1670688"/>
            <a:ext cx="1786577"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Lasso Tool</a:t>
            </a:r>
            <a:endParaRPr lang="ar-EG" sz="1600" b="1" i="0" dirty="0">
              <a:solidFill>
                <a:srgbClr val="000000"/>
              </a:solidFill>
              <a:effectLst/>
              <a:latin typeface="Al-Jazeera-Arabic-Regular" pitchFamily="2" charset="-78"/>
              <a:cs typeface="Al-Jazeera-Arabic-Regular" pitchFamily="2" charset="-78"/>
            </a:endParaRPr>
          </a:p>
        </p:txBody>
      </p:sp>
      <p:pic>
        <p:nvPicPr>
          <p:cNvPr id="5" name="Picture 4">
            <a:extLst>
              <a:ext uri="{FF2B5EF4-FFF2-40B4-BE49-F238E27FC236}">
                <a16:creationId xmlns:a16="http://schemas.microsoft.com/office/drawing/2014/main" id="{E922A0E5-834E-B04B-81E3-B3273A90C0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8028" y="1831810"/>
            <a:ext cx="3259499" cy="3112010"/>
          </a:xfrm>
          <a:prstGeom prst="rect">
            <a:avLst/>
          </a:prstGeom>
        </p:spPr>
      </p:pic>
      <p:pic>
        <p:nvPicPr>
          <p:cNvPr id="2" name="Audio Recording Aug 19, 2023 at 1:22:26 AM" descr="Audio Recording Aug 19, 2023 at 1:22:26 AM">
            <a:hlinkClick r:id="" action="ppaction://media"/>
            <a:extLst>
              <a:ext uri="{FF2B5EF4-FFF2-40B4-BE49-F238E27FC236}">
                <a16:creationId xmlns:a16="http://schemas.microsoft.com/office/drawing/2014/main" id="{12543EC4-F43A-6647-BF39-643D93AC31C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96832" y="5983704"/>
            <a:ext cx="812800" cy="812800"/>
          </a:xfrm>
          <a:prstGeom prst="rect">
            <a:avLst/>
          </a:prstGeom>
        </p:spPr>
      </p:pic>
    </p:spTree>
    <p:extLst>
      <p:ext uri="{BB962C8B-B14F-4D97-AF65-F5344CB8AC3E}">
        <p14:creationId xmlns:p14="http://schemas.microsoft.com/office/powerpoint/2010/main" val="352910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9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364902" y="2328842"/>
            <a:ext cx="4938329" cy="1900328"/>
          </a:xfrm>
          <a:prstGeom prst="rect">
            <a:avLst/>
          </a:prstGeom>
          <a:noFill/>
        </p:spPr>
        <p:txBody>
          <a:bodyPr wrap="square" rtlCol="0">
            <a:spAutoFit/>
          </a:bodyPr>
          <a:lstStyle/>
          <a:p>
            <a:pPr algn="just" rtl="1">
              <a:lnSpc>
                <a:spcPct val="150000"/>
              </a:lnSpc>
            </a:pPr>
            <a:r>
              <a:rPr lang="ar-EG" sz="1600" b="0" i="0" dirty="0">
                <a:solidFill>
                  <a:srgbClr val="3C4043"/>
                </a:solidFill>
                <a:effectLst/>
                <a:latin typeface="Al-Jazeera-Arabic-Regular" pitchFamily="2" charset="-78"/>
                <a:cs typeface="Al-Jazeera-Arabic-Regular" pitchFamily="2" charset="-78"/>
              </a:rPr>
              <a:t>تعمل أداة</a:t>
            </a:r>
            <a:r>
              <a:rPr lang="en-US" sz="1600" b="0" i="0" dirty="0">
                <a:solidFill>
                  <a:srgbClr val="3C4043"/>
                </a:solidFill>
                <a:effectLst/>
                <a:latin typeface="Al-Jazeera-Arabic-Regular" pitchFamily="2" charset="-78"/>
                <a:cs typeface="Al-Jazeera-Arabic-Regular" pitchFamily="2" charset="-78"/>
              </a:rPr>
              <a:t>Polygonal Lasso </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بنفس طريقة عمل أداة </a:t>
            </a:r>
            <a:r>
              <a:rPr lang="en-US" sz="1600" b="0" i="0" dirty="0">
                <a:solidFill>
                  <a:srgbClr val="3C4043"/>
                </a:solidFill>
                <a:effectLst/>
                <a:latin typeface="Al-Jazeera-Arabic-Regular" pitchFamily="2" charset="-78"/>
                <a:cs typeface="Al-Jazeera-Arabic-Regular" pitchFamily="2" charset="-78"/>
              </a:rPr>
              <a:t>Lasso </a:t>
            </a:r>
            <a:r>
              <a:rPr lang="ar-EG" sz="1600" b="0" i="0" dirty="0">
                <a:solidFill>
                  <a:srgbClr val="3C4043"/>
                </a:solidFill>
                <a:effectLst/>
                <a:latin typeface="Al-Jazeera-Arabic-Regular" pitchFamily="2" charset="-78"/>
                <a:cs typeface="Al-Jazeera-Arabic-Regular" pitchFamily="2" charset="-78"/>
              </a:rPr>
              <a:t>باستثناء ذلك بدلاً من السماح لك برسم الخط الذي تريده بحرية. يسمح لك برسم شكل متعدد الأضلاع حول البكسل. يكون هذا مفيدًا جدًا إذا كان الشكل الذي تريد تحديده مستطيلًا أو مضلعًا بشكل عام. مثل صندوق الهدايا هذا.</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6000935" y="1670688"/>
            <a:ext cx="3302298"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The Polygonal Lasso Tool</a:t>
            </a:r>
          </a:p>
        </p:txBody>
      </p:sp>
      <p:pic>
        <p:nvPicPr>
          <p:cNvPr id="3" name="Picture 2">
            <a:extLst>
              <a:ext uri="{FF2B5EF4-FFF2-40B4-BE49-F238E27FC236}">
                <a16:creationId xmlns:a16="http://schemas.microsoft.com/office/drawing/2014/main" id="{006B6316-7FB0-2848-AEC6-D0978F05FB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2033" y="2174544"/>
            <a:ext cx="3631490" cy="2486623"/>
          </a:xfrm>
          <a:prstGeom prst="rect">
            <a:avLst/>
          </a:prstGeom>
        </p:spPr>
      </p:pic>
      <p:pic>
        <p:nvPicPr>
          <p:cNvPr id="2" name="Audio Recording Aug 19, 2023 at 1:27:57 AM" descr="Audio Recording Aug 19, 2023 at 1:27:57 AM">
            <a:hlinkClick r:id="" action="ppaction://media"/>
            <a:extLst>
              <a:ext uri="{FF2B5EF4-FFF2-40B4-BE49-F238E27FC236}">
                <a16:creationId xmlns:a16="http://schemas.microsoft.com/office/drawing/2014/main" id="{0FA2183A-3555-C840-9A7F-ADE547C70FD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01100" y="6045200"/>
            <a:ext cx="812800" cy="812800"/>
          </a:xfrm>
          <a:prstGeom prst="rect">
            <a:avLst/>
          </a:prstGeom>
        </p:spPr>
      </p:pic>
    </p:spTree>
    <p:extLst>
      <p:ext uri="{BB962C8B-B14F-4D97-AF65-F5344CB8AC3E}">
        <p14:creationId xmlns:p14="http://schemas.microsoft.com/office/powerpoint/2010/main" val="208179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6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977376" y="1772718"/>
            <a:ext cx="6412177" cy="3747051"/>
          </a:xfrm>
          <a:prstGeom prst="rect">
            <a:avLst/>
          </a:prstGeom>
          <a:noFill/>
        </p:spPr>
        <p:txBody>
          <a:bodyPr wrap="square" rtlCol="0">
            <a:spAutoFit/>
          </a:bodyPr>
          <a:lstStyle/>
          <a:p>
            <a:pPr algn="just" rtl="1">
              <a:lnSpc>
                <a:spcPct val="150000"/>
              </a:lnSpc>
            </a:pPr>
            <a:r>
              <a:rPr lang="ar-EG" sz="1600" b="0" i="0" dirty="0">
                <a:solidFill>
                  <a:srgbClr val="3C4043"/>
                </a:solidFill>
                <a:effectLst/>
                <a:latin typeface="Al-Jazeera-Arabic-Regular" pitchFamily="2" charset="-78"/>
                <a:cs typeface="Al-Jazeera-Arabic-Regular" pitchFamily="2" charset="-78"/>
              </a:rPr>
              <a:t>هذه واحدة من أكثر أدوات الاختيار إثارة للاهتمام. إنه أحد الأسباب التي تجعلك سعيدًا لأنك تعلمت </a:t>
            </a:r>
            <a:r>
              <a:rPr lang="en-US" sz="1600" b="0" i="0" dirty="0">
                <a:solidFill>
                  <a:srgbClr val="3C4043"/>
                </a:solidFill>
                <a:effectLst/>
                <a:latin typeface="Al-Jazeera-Arabic-Regular" pitchFamily="2" charset="-78"/>
                <a:cs typeface="Al-Jazeera-Arabic-Regular" pitchFamily="2" charset="-78"/>
              </a:rPr>
              <a:t>Photoshop. </a:t>
            </a:r>
            <a:r>
              <a:rPr lang="ar-EG" sz="1600" b="0" i="0" dirty="0">
                <a:solidFill>
                  <a:srgbClr val="3C4043"/>
                </a:solidFill>
                <a:effectLst/>
                <a:latin typeface="Al-Jazeera-Arabic-Regular" pitchFamily="2" charset="-78"/>
                <a:cs typeface="Al-Jazeera-Arabic-Regular" pitchFamily="2" charset="-78"/>
              </a:rPr>
              <a:t>تعمل هذه الأداة مثل أداة </a:t>
            </a:r>
            <a:r>
              <a:rPr lang="en-US" sz="1600" b="0" i="0" dirty="0">
                <a:solidFill>
                  <a:srgbClr val="3C4043"/>
                </a:solidFill>
                <a:effectLst/>
                <a:latin typeface="Al-Jazeera-Arabic-Regular" pitchFamily="2" charset="-78"/>
                <a:cs typeface="Al-Jazeera-Arabic-Regular" pitchFamily="2" charset="-78"/>
              </a:rPr>
              <a:t>Lasso. </a:t>
            </a:r>
            <a:r>
              <a:rPr lang="ar-EG" sz="1600" b="0" i="0" dirty="0">
                <a:solidFill>
                  <a:srgbClr val="3C4043"/>
                </a:solidFill>
                <a:effectLst/>
                <a:latin typeface="Al-Jazeera-Arabic-Regular" pitchFamily="2" charset="-78"/>
                <a:cs typeface="Al-Jazeera-Arabic-Regular" pitchFamily="2" charset="-78"/>
              </a:rPr>
              <a:t>ولكن بدلاً من السماح لك برسم التحديد بالكامل بمفردك ، سيقوم </a:t>
            </a:r>
            <a:r>
              <a:rPr lang="en-US" sz="1600" b="0" i="0" dirty="0">
                <a:solidFill>
                  <a:srgbClr val="3C4043"/>
                </a:solidFill>
                <a:effectLst/>
                <a:latin typeface="Al-Jazeera-Arabic-Regular" pitchFamily="2" charset="-78"/>
                <a:cs typeface="Al-Jazeera-Arabic-Regular" pitchFamily="2" charset="-78"/>
              </a:rPr>
              <a:t>Photoshop </a:t>
            </a:r>
            <a:r>
              <a:rPr lang="ar-EG" sz="1600" b="0" i="0" dirty="0">
                <a:solidFill>
                  <a:srgbClr val="3C4043"/>
                </a:solidFill>
                <a:effectLst/>
                <a:latin typeface="Al-Jazeera-Arabic-Regular" pitchFamily="2" charset="-78"/>
                <a:cs typeface="Al-Jazeera-Arabic-Regular" pitchFamily="2" charset="-78"/>
              </a:rPr>
              <a:t>ببساطة بالعمل نيابة عنك من خلال اكتشاف الحواف في الصورة. لاستخدام أداة </a:t>
            </a:r>
            <a:r>
              <a:rPr lang="en-US" sz="1600" b="0" i="0" dirty="0">
                <a:solidFill>
                  <a:srgbClr val="3C4043"/>
                </a:solidFill>
                <a:effectLst/>
                <a:latin typeface="Al-Jazeera-Arabic-Regular" pitchFamily="2" charset="-78"/>
                <a:cs typeface="Al-Jazeera-Arabic-Regular" pitchFamily="2" charset="-78"/>
              </a:rPr>
              <a:t>Magnetic Lasso </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كل ما عليك فعله هو النقر في مكان ما بالقرب من حافة ما تريد تحديده. ثم استمر في سحب المؤشر حوله حتى يتم تحديده. سيقوم </a:t>
            </a:r>
            <a:r>
              <a:rPr lang="en-US" sz="1600" b="0" i="0" dirty="0">
                <a:solidFill>
                  <a:srgbClr val="3C4043"/>
                </a:solidFill>
                <a:effectLst/>
                <a:latin typeface="Al-Jazeera-Arabic-Regular" pitchFamily="2" charset="-78"/>
                <a:cs typeface="Al-Jazeera-Arabic-Regular" pitchFamily="2" charset="-78"/>
              </a:rPr>
              <a:t>Photoshop</a:t>
            </a:r>
            <a:r>
              <a:rPr lang="ar-EG" sz="1600" b="0" i="0" dirty="0">
                <a:solidFill>
                  <a:srgbClr val="3C4043"/>
                </a:solidFill>
                <a:effectLst/>
                <a:latin typeface="Al-Jazeera-Arabic-Regular" pitchFamily="2" charset="-78"/>
                <a:cs typeface="Al-Jazeera-Arabic-Regular" pitchFamily="2" charset="-78"/>
              </a:rPr>
              <a:t>بمعظم العمل نيابة عنك، ولكن يمكنك التحكم في التحديد بشكل أكبر عن طريق إضافة المزيد من نقاط الربط أثناء الرسم (بالنقر فوق زر الماوس الأيسر). تمكنت بسهولة من تحديد الرجل في الصورة التالية باستخدام أداة اللاسو المغناطيسية ، استغرق الأمر مني دقيقة أو دقيقتين فقط للقيام بذلك</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6000933" y="1369945"/>
            <a:ext cx="3302298"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The Magnetic Lasso Tool</a:t>
            </a:r>
          </a:p>
        </p:txBody>
      </p:sp>
      <p:pic>
        <p:nvPicPr>
          <p:cNvPr id="4" name="Picture 3">
            <a:extLst>
              <a:ext uri="{FF2B5EF4-FFF2-40B4-BE49-F238E27FC236}">
                <a16:creationId xmlns:a16="http://schemas.microsoft.com/office/drawing/2014/main" id="{3EAEFD39-86C3-2F4E-9B61-E57F67DE32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9560" y="1621873"/>
            <a:ext cx="2329209" cy="3746988"/>
          </a:xfrm>
          <a:prstGeom prst="rect">
            <a:avLst/>
          </a:prstGeom>
        </p:spPr>
      </p:pic>
      <p:pic>
        <p:nvPicPr>
          <p:cNvPr id="2" name="Audio Recording Aug 19, 2023 at 1:32:17 AM" descr="Audio Recording Aug 19, 2023 at 1:32:17 AM">
            <a:hlinkClick r:id="" action="ppaction://media"/>
            <a:extLst>
              <a:ext uri="{FF2B5EF4-FFF2-40B4-BE49-F238E27FC236}">
                <a16:creationId xmlns:a16="http://schemas.microsoft.com/office/drawing/2014/main" id="{6559392A-6BDD-5E43-B391-0A4370DC53B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83153" y="5986281"/>
            <a:ext cx="812800" cy="812800"/>
          </a:xfrm>
          <a:prstGeom prst="rect">
            <a:avLst/>
          </a:prstGeom>
        </p:spPr>
      </p:pic>
    </p:spTree>
    <p:extLst>
      <p:ext uri="{BB962C8B-B14F-4D97-AF65-F5344CB8AC3E}">
        <p14:creationId xmlns:p14="http://schemas.microsoft.com/office/powerpoint/2010/main" val="22418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72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578817" y="1831810"/>
            <a:ext cx="5734818" cy="738664"/>
          </a:xfrm>
          <a:prstGeom prst="rect">
            <a:avLst/>
          </a:prstGeom>
          <a:noFill/>
        </p:spPr>
        <p:txBody>
          <a:bodyPr wrap="square" rtlCol="0">
            <a:spAutoFit/>
          </a:bodyPr>
          <a:lstStyle/>
          <a:p>
            <a:pPr algn="just" rtl="1"/>
            <a:r>
              <a:rPr lang="ar-EG" sz="1400" b="0" i="0" dirty="0">
                <a:solidFill>
                  <a:srgbClr val="3C4043"/>
                </a:solidFill>
                <a:effectLst/>
                <a:latin typeface="Al-Jazeera-Arabic-Regular" pitchFamily="2" charset="-78"/>
                <a:cs typeface="Al-Jazeera-Arabic-Regular" pitchFamily="2" charset="-78"/>
              </a:rPr>
              <a:t>ثم ألصقت الرجل في صورة أخرى. تم تحديد بعض الأجزاء الأخرى من الخلفية في التحديد. لذلك قمت بمسحها باستخدام أداة الممحاة. والذي يعمل تمامًا مثل أداة الفرشاة في وضع </a:t>
            </a:r>
            <a:r>
              <a:rPr lang="en-US" sz="1400" b="0" i="0" dirty="0">
                <a:solidFill>
                  <a:srgbClr val="3C4043"/>
                </a:solidFill>
                <a:effectLst/>
                <a:latin typeface="Al-Jazeera-Arabic-Regular" pitchFamily="2" charset="-78"/>
                <a:cs typeface="Al-Jazeera-Arabic-Regular" pitchFamily="2" charset="-78"/>
              </a:rPr>
              <a:t>Clear Blending.</a:t>
            </a:r>
            <a:endParaRPr lang="ar-EG" sz="1400" b="0" i="0" dirty="0">
              <a:solidFill>
                <a:srgbClr val="3C4043"/>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6000933" y="1369945"/>
            <a:ext cx="3302298" cy="503856"/>
          </a:xfrm>
          <a:prstGeom prst="rect">
            <a:avLst/>
          </a:prstGeom>
          <a:noFill/>
        </p:spPr>
        <p:txBody>
          <a:bodyPr wrap="square" rtlCol="0">
            <a:spAutoFit/>
          </a:bodyPr>
          <a:lstStyle/>
          <a:p>
            <a:pPr algn="ctr" rtl="1">
              <a:lnSpc>
                <a:spcPct val="150000"/>
              </a:lnSpc>
            </a:pPr>
            <a:r>
              <a:rPr lang="en-US" sz="2000" b="1" i="0" dirty="0">
                <a:solidFill>
                  <a:srgbClr val="000000"/>
                </a:solidFill>
                <a:effectLst/>
                <a:latin typeface="Al-Jazeera-Arabic-Regular" pitchFamily="2" charset="-78"/>
                <a:cs typeface="Al-Jazeera-Arabic-Regular" pitchFamily="2" charset="-78"/>
              </a:rPr>
              <a:t>The Magnetic Lasso Tool</a:t>
            </a:r>
          </a:p>
        </p:txBody>
      </p:sp>
      <p:pic>
        <p:nvPicPr>
          <p:cNvPr id="3" name="Picture 2">
            <a:extLst>
              <a:ext uri="{FF2B5EF4-FFF2-40B4-BE49-F238E27FC236}">
                <a16:creationId xmlns:a16="http://schemas.microsoft.com/office/drawing/2014/main" id="{550C2DD4-1F31-584C-B34D-5E9672D827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7164" y="1517513"/>
            <a:ext cx="2511121" cy="2860565"/>
          </a:xfrm>
          <a:prstGeom prst="rect">
            <a:avLst/>
          </a:prstGeom>
        </p:spPr>
      </p:pic>
      <p:sp>
        <p:nvSpPr>
          <p:cNvPr id="16" name="TextBox 15">
            <a:extLst>
              <a:ext uri="{FF2B5EF4-FFF2-40B4-BE49-F238E27FC236}">
                <a16:creationId xmlns:a16="http://schemas.microsoft.com/office/drawing/2014/main" id="{6172CD57-F94D-424B-A6F7-87858883D70B}"/>
              </a:ext>
            </a:extLst>
          </p:cNvPr>
          <p:cNvSpPr txBox="1"/>
          <p:nvPr/>
        </p:nvSpPr>
        <p:spPr>
          <a:xfrm>
            <a:off x="3845669" y="2570474"/>
            <a:ext cx="5457562" cy="2462213"/>
          </a:xfrm>
          <a:prstGeom prst="rect">
            <a:avLst/>
          </a:prstGeom>
          <a:noFill/>
        </p:spPr>
        <p:txBody>
          <a:bodyPr wrap="square" rtlCol="0">
            <a:spAutoFit/>
          </a:bodyPr>
          <a:lstStyle/>
          <a:p>
            <a:pPr algn="just" rtl="1"/>
            <a:r>
              <a:rPr lang="ar-EG" sz="1400" b="1" i="0" dirty="0">
                <a:solidFill>
                  <a:srgbClr val="3C4043"/>
                </a:solidFill>
                <a:effectLst/>
                <a:latin typeface="Al-Jazeera-Arabic-Regular" pitchFamily="2" charset="-78"/>
                <a:cs typeface="Al-Jazeera-Arabic-Regular" pitchFamily="2" charset="-78"/>
              </a:rPr>
              <a:t>بعض إعدادات أداة التحديد المغناطيسية</a:t>
            </a:r>
            <a:r>
              <a:rPr lang="en-US" sz="1400" b="1" i="0" dirty="0">
                <a:solidFill>
                  <a:srgbClr val="3C4043"/>
                </a:solidFill>
                <a:effectLst/>
                <a:latin typeface="Al-Jazeera-Arabic-Regular" pitchFamily="2" charset="-78"/>
                <a:cs typeface="Al-Jazeera-Arabic-Regular" pitchFamily="2" charset="-78"/>
              </a:rPr>
              <a:t> </a:t>
            </a:r>
            <a:endParaRPr lang="ar-EG" sz="1400" b="1" i="0" dirty="0">
              <a:solidFill>
                <a:srgbClr val="3C4043"/>
              </a:solidFill>
              <a:effectLst/>
              <a:latin typeface="Al-Jazeera-Arabic-Regular" pitchFamily="2" charset="-78"/>
              <a:cs typeface="Al-Jazeera-Arabic-Regular" pitchFamily="2" charset="-78"/>
            </a:endParaRPr>
          </a:p>
          <a:p>
            <a:pPr algn="just" rtl="1"/>
            <a:r>
              <a:rPr lang="ar-EG" sz="1400" b="0" i="0" dirty="0">
                <a:solidFill>
                  <a:srgbClr val="3C4043"/>
                </a:solidFill>
                <a:effectLst/>
                <a:latin typeface="Al-Jazeera-Arabic-Regular" pitchFamily="2" charset="-78"/>
                <a:cs typeface="Al-Jazeera-Arabic-Regular" pitchFamily="2" charset="-78"/>
              </a:rPr>
              <a:t>يمكنك ضبط إعدادات أداة التحديد المغناطيسية لتسهيل تحديد اختياراتك باستخدام أداة </a:t>
            </a:r>
            <a:r>
              <a:rPr lang="en-US" sz="1400" b="0" i="0" dirty="0">
                <a:solidFill>
                  <a:srgbClr val="3C4043"/>
                </a:solidFill>
                <a:effectLst/>
                <a:latin typeface="Al-Jazeera-Arabic-Regular" pitchFamily="2" charset="-78"/>
                <a:cs typeface="Al-Jazeera-Arabic-Regular" pitchFamily="2" charset="-78"/>
              </a:rPr>
              <a:t>Magnetic Lasso.</a:t>
            </a:r>
          </a:p>
          <a:p>
            <a:pPr algn="just" rtl="1"/>
            <a:r>
              <a:rPr lang="en-US" sz="1400" b="0" i="0" dirty="0">
                <a:solidFill>
                  <a:srgbClr val="3C4043"/>
                </a:solidFill>
                <a:effectLst/>
                <a:latin typeface="Al-Jazeera-Arabic-Regular" pitchFamily="2" charset="-78"/>
                <a:cs typeface="Al-Jazeera-Arabic-Regular" pitchFamily="2" charset="-78"/>
              </a:rPr>
              <a:t>Width</a:t>
            </a:r>
            <a:r>
              <a:rPr lang="ar-EG" sz="1400" b="0" i="0" dirty="0">
                <a:solidFill>
                  <a:srgbClr val="3C4043"/>
                </a:solidFill>
                <a:effectLst/>
                <a:latin typeface="Al-Jazeera-Arabic-Regular" pitchFamily="2" charset="-78"/>
                <a:cs typeface="Al-Jazeera-Arabic-Regular" pitchFamily="2" charset="-78"/>
              </a:rPr>
              <a:t>: يحدد عدد وحدات البكسل البعيدة عن مؤشر الماوس الذي يفحصه </a:t>
            </a:r>
            <a:r>
              <a:rPr lang="en-US" sz="1400" b="0" i="0" dirty="0">
                <a:solidFill>
                  <a:srgbClr val="3C4043"/>
                </a:solidFill>
                <a:effectLst/>
                <a:latin typeface="Al-Jazeera-Arabic-Regular" pitchFamily="2" charset="-78"/>
                <a:cs typeface="Al-Jazeera-Arabic-Regular" pitchFamily="2" charset="-78"/>
              </a:rPr>
              <a:t>Photoshop </a:t>
            </a:r>
            <a:r>
              <a:rPr lang="ar-EG" sz="1400" b="0" i="0" dirty="0">
                <a:solidFill>
                  <a:srgbClr val="3C4043"/>
                </a:solidFill>
                <a:effectLst/>
                <a:latin typeface="Al-Jazeera-Arabic-Regular" pitchFamily="2" charset="-78"/>
                <a:cs typeface="Al-Jazeera-Arabic-Regular" pitchFamily="2" charset="-78"/>
              </a:rPr>
              <a:t>للبحث عن الحواف في الكائن الذي تحدده.</a:t>
            </a:r>
          </a:p>
          <a:p>
            <a:pPr algn="just" rtl="1"/>
            <a:r>
              <a:rPr lang="en-US" sz="1400" b="0" i="0" dirty="0">
                <a:solidFill>
                  <a:srgbClr val="3C4043"/>
                </a:solidFill>
                <a:effectLst/>
                <a:latin typeface="Al-Jazeera-Arabic-Regular" pitchFamily="2" charset="-78"/>
                <a:cs typeface="Al-Jazeera-Arabic-Regular" pitchFamily="2" charset="-78"/>
              </a:rPr>
              <a:t>Contrast</a:t>
            </a:r>
            <a:r>
              <a:rPr lang="ar-EG" sz="1400" b="0" i="0" dirty="0">
                <a:solidFill>
                  <a:srgbClr val="3C4043"/>
                </a:solidFill>
                <a:effectLst/>
                <a:latin typeface="Al-Jazeera-Arabic-Regular" pitchFamily="2" charset="-78"/>
                <a:cs typeface="Al-Jazeera-Arabic-Regular" pitchFamily="2" charset="-78"/>
              </a:rPr>
              <a:t>: مشابه لتفاوت أداة </a:t>
            </a:r>
            <a:r>
              <a:rPr lang="en-US" sz="1400" b="0" i="0" dirty="0">
                <a:solidFill>
                  <a:srgbClr val="3C4043"/>
                </a:solidFill>
                <a:effectLst/>
                <a:latin typeface="Al-Jazeera-Arabic-Regular" pitchFamily="2" charset="-78"/>
                <a:cs typeface="Al-Jazeera-Arabic-Regular" pitchFamily="2" charset="-78"/>
              </a:rPr>
              <a:t>Wand (</a:t>
            </a:r>
            <a:r>
              <a:rPr lang="ar-EG" sz="1400" b="0" i="0" dirty="0">
                <a:solidFill>
                  <a:srgbClr val="3C4043"/>
                </a:solidFill>
                <a:effectLst/>
                <a:latin typeface="Al-Jazeera-Arabic-Regular" pitchFamily="2" charset="-78"/>
                <a:cs typeface="Al-Jazeera-Arabic-Regular" pitchFamily="2" charset="-78"/>
              </a:rPr>
              <a:t>موضح أدناه). يحدد هذا الإعداد مدى اختلاف البيكسلتين المتجاورتين حتى ينظر إليهما </a:t>
            </a:r>
            <a:r>
              <a:rPr lang="en-US" sz="1400" b="0" i="0" dirty="0">
                <a:solidFill>
                  <a:srgbClr val="3C4043"/>
                </a:solidFill>
                <a:effectLst/>
                <a:latin typeface="Al-Jazeera-Arabic-Regular" pitchFamily="2" charset="-78"/>
                <a:cs typeface="Al-Jazeera-Arabic-Regular" pitchFamily="2" charset="-78"/>
              </a:rPr>
              <a:t>Photoshop </a:t>
            </a:r>
            <a:r>
              <a:rPr lang="ar-EG" sz="1400" b="0" i="0" dirty="0">
                <a:solidFill>
                  <a:srgbClr val="3C4043"/>
                </a:solidFill>
                <a:effectLst/>
                <a:latin typeface="Al-Jazeera-Arabic-Regular" pitchFamily="2" charset="-78"/>
                <a:cs typeface="Al-Jazeera-Arabic-Regular" pitchFamily="2" charset="-78"/>
              </a:rPr>
              <a:t>على أنهما حافة.</a:t>
            </a:r>
          </a:p>
          <a:p>
            <a:pPr algn="just" rtl="1"/>
            <a:r>
              <a:rPr lang="en-US" sz="1400" b="0" i="0" dirty="0">
                <a:solidFill>
                  <a:srgbClr val="3C4043"/>
                </a:solidFill>
                <a:effectLst/>
                <a:latin typeface="Al-Jazeera-Arabic-Regular" pitchFamily="2" charset="-78"/>
                <a:cs typeface="Al-Jazeera-Arabic-Regular" pitchFamily="2" charset="-78"/>
              </a:rPr>
              <a:t>Frequency</a:t>
            </a:r>
            <a:r>
              <a:rPr lang="ar-EG" sz="1400" b="0" i="0" dirty="0">
                <a:solidFill>
                  <a:srgbClr val="3C4043"/>
                </a:solidFill>
                <a:effectLst/>
                <a:latin typeface="Al-Jazeera-Arabic-Regular" pitchFamily="2" charset="-78"/>
                <a:cs typeface="Al-Jazeera-Arabic-Regular" pitchFamily="2" charset="-78"/>
              </a:rPr>
              <a:t>: يحدد عدد نقاط الربط (نقاط المسار التي ترسمها لإجراء التحديد) التي يضعها </a:t>
            </a:r>
            <a:r>
              <a:rPr lang="en-US" sz="1400" b="0" i="0" dirty="0">
                <a:solidFill>
                  <a:srgbClr val="3C4043"/>
                </a:solidFill>
                <a:effectLst/>
                <a:latin typeface="Al-Jazeera-Arabic-Regular" pitchFamily="2" charset="-78"/>
                <a:cs typeface="Al-Jazeera-Arabic-Regular" pitchFamily="2" charset="-78"/>
              </a:rPr>
              <a:t>Photoshop </a:t>
            </a:r>
            <a:r>
              <a:rPr lang="ar-EG" sz="1400" b="0" i="0" dirty="0">
                <a:solidFill>
                  <a:srgbClr val="3C4043"/>
                </a:solidFill>
                <a:effectLst/>
                <a:latin typeface="Al-Jazeera-Arabic-Regular" pitchFamily="2" charset="-78"/>
                <a:cs typeface="Al-Jazeera-Arabic-Regular" pitchFamily="2" charset="-78"/>
              </a:rPr>
              <a:t>أثناء سحب الماوس. كلما زاد التكرار ، زاد عدد النقاط التي سيضيفها </a:t>
            </a:r>
            <a:r>
              <a:rPr lang="en-US" sz="1400" b="0" i="0" dirty="0">
                <a:solidFill>
                  <a:srgbClr val="3C4043"/>
                </a:solidFill>
                <a:effectLst/>
                <a:latin typeface="Al-Jazeera-Arabic-Regular" pitchFamily="2" charset="-78"/>
                <a:cs typeface="Al-Jazeera-Arabic-Regular" pitchFamily="2" charset="-78"/>
              </a:rPr>
              <a:t>Photoshop </a:t>
            </a:r>
            <a:r>
              <a:rPr lang="ar-EG" sz="1400" b="0" i="0" dirty="0">
                <a:solidFill>
                  <a:srgbClr val="3C4043"/>
                </a:solidFill>
                <a:effectLst/>
                <a:latin typeface="Al-Jazeera-Arabic-Regular" pitchFamily="2" charset="-78"/>
                <a:cs typeface="Al-Jazeera-Arabic-Regular" pitchFamily="2" charset="-78"/>
              </a:rPr>
              <a:t>إلى المسار الذي تحدده.</a:t>
            </a:r>
          </a:p>
        </p:txBody>
      </p:sp>
      <p:pic>
        <p:nvPicPr>
          <p:cNvPr id="6" name="Picture 5">
            <a:extLst>
              <a:ext uri="{FF2B5EF4-FFF2-40B4-BE49-F238E27FC236}">
                <a16:creationId xmlns:a16="http://schemas.microsoft.com/office/drawing/2014/main" id="{C615F74E-C0F1-DE41-A272-156B29A795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96514" y="5032687"/>
            <a:ext cx="7198350" cy="534433"/>
          </a:xfrm>
          <a:prstGeom prst="rect">
            <a:avLst/>
          </a:prstGeom>
        </p:spPr>
      </p:pic>
      <p:pic>
        <p:nvPicPr>
          <p:cNvPr id="2" name="Audio Recording Aug 19, 2023 at 1:37:12 AM" descr="Audio Recording Aug 19, 2023 at 1:37:12 AM">
            <a:hlinkClick r:id="" action="ppaction://media"/>
            <a:extLst>
              <a:ext uri="{FF2B5EF4-FFF2-40B4-BE49-F238E27FC236}">
                <a16:creationId xmlns:a16="http://schemas.microsoft.com/office/drawing/2014/main" id="{F341B086-D13F-9C49-A67D-2E9C856D148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94864" y="5950700"/>
            <a:ext cx="812800" cy="812800"/>
          </a:xfrm>
          <a:prstGeom prst="rect">
            <a:avLst/>
          </a:prstGeom>
        </p:spPr>
      </p:pic>
    </p:spTree>
    <p:extLst>
      <p:ext uri="{BB962C8B-B14F-4D97-AF65-F5344CB8AC3E}">
        <p14:creationId xmlns:p14="http://schemas.microsoft.com/office/powerpoint/2010/main" val="10063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62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7147874" y="1427238"/>
            <a:ext cx="2155357" cy="503856"/>
          </a:xfrm>
          <a:prstGeom prst="rect">
            <a:avLst/>
          </a:prstGeom>
          <a:noFill/>
        </p:spPr>
        <p:txBody>
          <a:bodyPr wrap="square" rtlCol="0">
            <a:spAutoFit/>
          </a:bodyPr>
          <a:lstStyle/>
          <a:p>
            <a:pPr algn="r" rtl="1">
              <a:lnSpc>
                <a:spcPct val="150000"/>
              </a:lnSpc>
            </a:pPr>
            <a:r>
              <a:rPr lang="en-US" sz="2000" b="1" i="0" dirty="0">
                <a:solidFill>
                  <a:srgbClr val="000000"/>
                </a:solidFill>
                <a:effectLst/>
                <a:latin typeface="Al-Jazeera-Arabic-Regular" pitchFamily="2" charset="-78"/>
                <a:cs typeface="Al-Jazeera-Arabic-Regular" pitchFamily="2" charset="-78"/>
              </a:rPr>
              <a:t>Wand tool group</a:t>
            </a:r>
          </a:p>
        </p:txBody>
      </p:sp>
      <p:sp>
        <p:nvSpPr>
          <p:cNvPr id="16" name="TextBox 15">
            <a:extLst>
              <a:ext uri="{FF2B5EF4-FFF2-40B4-BE49-F238E27FC236}">
                <a16:creationId xmlns:a16="http://schemas.microsoft.com/office/drawing/2014/main" id="{6172CD57-F94D-424B-A6F7-87858883D70B}"/>
              </a:ext>
            </a:extLst>
          </p:cNvPr>
          <p:cNvSpPr txBox="1"/>
          <p:nvPr/>
        </p:nvSpPr>
        <p:spPr>
          <a:xfrm>
            <a:off x="3845669" y="2039974"/>
            <a:ext cx="5457562" cy="3139321"/>
          </a:xfrm>
          <a:prstGeom prst="rect">
            <a:avLst/>
          </a:prstGeom>
          <a:noFill/>
        </p:spPr>
        <p:txBody>
          <a:bodyPr wrap="square" rtlCol="0">
            <a:spAutoFit/>
          </a:bodyPr>
          <a:lstStyle/>
          <a:p>
            <a:pPr algn="just" rtl="1"/>
            <a:r>
              <a:rPr lang="ar-EG" sz="1400" i="0" dirty="0">
                <a:solidFill>
                  <a:srgbClr val="3C4043"/>
                </a:solidFill>
                <a:effectLst/>
                <a:latin typeface="Al-Jazeera-Arabic-Regular" pitchFamily="2" charset="-78"/>
                <a:cs typeface="Al-Jazeera-Arabic-Regular" pitchFamily="2" charset="-78"/>
              </a:rPr>
              <a:t>بدلاً من رسم التحديد بنفسك تمامًا كما تفعل باستخدام الأشكال أو مجموعة </a:t>
            </a:r>
            <a:r>
              <a:rPr lang="en-US" sz="1400" i="0" dirty="0">
                <a:solidFill>
                  <a:srgbClr val="3C4043"/>
                </a:solidFill>
                <a:effectLst/>
                <a:latin typeface="Al-Jazeera-Arabic-Regular" pitchFamily="2" charset="-78"/>
                <a:cs typeface="Al-Jazeera-Arabic-Regular" pitchFamily="2" charset="-78"/>
              </a:rPr>
              <a:t> </a:t>
            </a:r>
            <a:r>
              <a:rPr lang="ar-SA" sz="1400" i="0" dirty="0">
                <a:solidFill>
                  <a:srgbClr val="3C4043"/>
                </a:solidFill>
                <a:effectLst/>
                <a:latin typeface="Al-Jazeera-Arabic-Regular" pitchFamily="2" charset="-78"/>
                <a:cs typeface="Al-Jazeera-Arabic-Regular" pitchFamily="2" charset="-78"/>
              </a:rPr>
              <a:t>  </a:t>
            </a:r>
            <a:r>
              <a:rPr lang="en-US" sz="1400" i="0" dirty="0">
                <a:solidFill>
                  <a:srgbClr val="3C4043"/>
                </a:solidFill>
                <a:effectLst/>
                <a:latin typeface="Al-Jazeera-Arabic-Regular" pitchFamily="2" charset="-78"/>
                <a:cs typeface="Al-Jazeera-Arabic-Regular" pitchFamily="2" charset="-78"/>
              </a:rPr>
              <a:t>Lasso.</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يتم إجراء تحديدات </a:t>
            </a:r>
            <a:r>
              <a:rPr lang="en-US" sz="1400" i="0" dirty="0">
                <a:solidFill>
                  <a:srgbClr val="3C4043"/>
                </a:solidFill>
                <a:effectLst/>
                <a:latin typeface="Al-Jazeera-Arabic-Regular" pitchFamily="2" charset="-78"/>
                <a:cs typeface="Al-Jazeera-Arabic-Regular" pitchFamily="2" charset="-78"/>
              </a:rPr>
              <a:t>Wand Group</a:t>
            </a:r>
            <a:r>
              <a:rPr lang="ar-EG" sz="1400" i="0" dirty="0">
                <a:solidFill>
                  <a:srgbClr val="3C4043"/>
                </a:solidFill>
                <a:effectLst/>
                <a:latin typeface="Al-Jazeera-Arabic-Regular" pitchFamily="2" charset="-78"/>
                <a:cs typeface="Al-Jazeera-Arabic-Regular" pitchFamily="2" charset="-78"/>
              </a:rPr>
              <a:t> بنقرة واحدة أو بضع نقرات. وسيقوم</a:t>
            </a:r>
            <a:r>
              <a:rPr lang="en-US" sz="1400" i="0" dirty="0">
                <a:solidFill>
                  <a:srgbClr val="3C4043"/>
                </a:solidFill>
                <a:effectLst/>
                <a:latin typeface="Al-Jazeera-Arabic-Regular" pitchFamily="2" charset="-78"/>
                <a:cs typeface="Al-Jazeera-Arabic-Regular" pitchFamily="2" charset="-78"/>
              </a:rPr>
              <a:t>Photoshop </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بإجراء التحديد من خلال البحث عن جميع وحدات البكسل المجاورة والقريبة القريبة في اللون من البكسل الذي نقرت عليه. يكون هذا مفيدًا عندما تريد تحديد جزء كبير من الصورة التي تبدو متشابهة ، مثل السماء.</a:t>
            </a:r>
            <a:endParaRPr lang="en-US" sz="1400" i="0" dirty="0">
              <a:solidFill>
                <a:srgbClr val="3C4043"/>
              </a:solidFill>
              <a:effectLst/>
              <a:latin typeface="Al-Jazeera-Arabic-Regular" pitchFamily="2" charset="-78"/>
              <a:cs typeface="Al-Jazeera-Arabic-Regular" pitchFamily="2" charset="-78"/>
            </a:endParaRPr>
          </a:p>
          <a:p>
            <a:pPr algn="just" rtl="1"/>
            <a:endParaRPr lang="ar-EG" sz="1400" i="0" dirty="0">
              <a:solidFill>
                <a:srgbClr val="3C4043"/>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en-US" sz="1600" b="1" dirty="0">
                <a:solidFill>
                  <a:srgbClr val="3C4043"/>
                </a:solidFill>
                <a:latin typeface="Al-Jazeera-Arabic-Regular" pitchFamily="2" charset="-78"/>
                <a:cs typeface="Al-Jazeera-Arabic-Regular" pitchFamily="2" charset="-78"/>
              </a:rPr>
              <a:t>Wand tool</a:t>
            </a:r>
            <a:endParaRPr lang="ar-EG" sz="1600" b="1" i="0" dirty="0">
              <a:solidFill>
                <a:srgbClr val="3C4043"/>
              </a:solidFill>
              <a:effectLst/>
              <a:latin typeface="Al-Jazeera-Arabic-Regular" pitchFamily="2" charset="-78"/>
              <a:cs typeface="Al-Jazeera-Arabic-Regular" pitchFamily="2" charset="-78"/>
            </a:endParaRPr>
          </a:p>
          <a:p>
            <a:pPr algn="just" rtl="1"/>
            <a:r>
              <a:rPr lang="ar-EG" sz="1400" i="0" dirty="0">
                <a:solidFill>
                  <a:srgbClr val="3C4043"/>
                </a:solidFill>
                <a:effectLst/>
                <a:latin typeface="Al-Jazeera-Arabic-Regular" pitchFamily="2" charset="-78"/>
                <a:cs typeface="Al-Jazeera-Arabic-Regular" pitchFamily="2" charset="-78"/>
              </a:rPr>
              <a:t>لاستخدام أداة</a:t>
            </a:r>
            <a:r>
              <a:rPr lang="en-US" sz="1400" i="0" dirty="0">
                <a:solidFill>
                  <a:srgbClr val="3C4043"/>
                </a:solidFill>
                <a:effectLst/>
                <a:latin typeface="Al-Jazeera-Arabic-Regular" pitchFamily="2" charset="-78"/>
                <a:cs typeface="Al-Jazeera-Arabic-Regular" pitchFamily="2" charset="-78"/>
              </a:rPr>
              <a:t>Wand </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كل ما عليك فعله هو النقر فوق المكان الذي تريد تحديده ، وسيقوم </a:t>
            </a:r>
            <a:r>
              <a:rPr lang="en-US" sz="1400" i="0" dirty="0">
                <a:solidFill>
                  <a:srgbClr val="3C4043"/>
                </a:solidFill>
                <a:effectLst/>
                <a:latin typeface="Al-Jazeera-Arabic-Regular" pitchFamily="2" charset="-78"/>
                <a:cs typeface="Al-Jazeera-Arabic-Regular" pitchFamily="2" charset="-78"/>
              </a:rPr>
              <a:t>Photoshop </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بالعمل نيابة عنك.</a:t>
            </a:r>
          </a:p>
          <a:p>
            <a:pPr algn="just" rtl="1"/>
            <a:r>
              <a:rPr lang="ar-EG" sz="1400" i="0" dirty="0">
                <a:solidFill>
                  <a:srgbClr val="3C4043"/>
                </a:solidFill>
                <a:effectLst/>
                <a:latin typeface="Al-Jazeera-Arabic-Regular" pitchFamily="2" charset="-78"/>
                <a:cs typeface="Al-Jazeera-Arabic-Regular" pitchFamily="2" charset="-78"/>
              </a:rPr>
              <a:t>في هذه الصورة. تمكنت بسهولة من تحديد المستطيل الأخضر بنقرة واحدة على الأداة المطلوبة</a:t>
            </a:r>
          </a:p>
          <a:p>
            <a:pPr algn="just" rtl="1"/>
            <a:r>
              <a:rPr lang="ar-EG" sz="1400" i="0" dirty="0">
                <a:solidFill>
                  <a:srgbClr val="3C4043"/>
                </a:solidFill>
                <a:effectLst/>
                <a:latin typeface="Al-Jazeera-Arabic-Regular" pitchFamily="2" charset="-78"/>
                <a:cs typeface="Al-Jazeera-Arabic-Regular" pitchFamily="2" charset="-78"/>
              </a:rPr>
              <a:t>ولم يكن من الصعب تحديد السماء في هذه الصورة بنقرات قليلة جدًا من أدوات </a:t>
            </a:r>
            <a:r>
              <a:rPr lang="en-US" sz="1400" i="0" dirty="0">
                <a:solidFill>
                  <a:srgbClr val="3C4043"/>
                </a:solidFill>
                <a:effectLst/>
                <a:latin typeface="Al-Jazeera-Arabic-Regular" pitchFamily="2" charset="-78"/>
                <a:cs typeface="Al-Jazeera-Arabic-Regular" pitchFamily="2" charset="-78"/>
              </a:rPr>
              <a:t>Wand</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75A6C3CF-61E2-804E-816C-C32A3E0397D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00150" y="1388183"/>
            <a:ext cx="1847042" cy="1926288"/>
          </a:xfrm>
          <a:prstGeom prst="rect">
            <a:avLst/>
          </a:prstGeom>
        </p:spPr>
      </p:pic>
      <p:pic>
        <p:nvPicPr>
          <p:cNvPr id="7" name="Picture 6">
            <a:extLst>
              <a:ext uri="{FF2B5EF4-FFF2-40B4-BE49-F238E27FC236}">
                <a16:creationId xmlns:a16="http://schemas.microsoft.com/office/drawing/2014/main" id="{A5757669-06B5-484D-BF0F-502C0886F4F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10854" y="3373583"/>
            <a:ext cx="2625634" cy="2070099"/>
          </a:xfrm>
          <a:prstGeom prst="rect">
            <a:avLst/>
          </a:prstGeom>
        </p:spPr>
      </p:pic>
      <p:pic>
        <p:nvPicPr>
          <p:cNvPr id="2" name="Audio Recording Aug 19, 2023 at 1:39:39 AM" descr="Audio Recording Aug 19, 2023 at 1:39:39 AM">
            <a:hlinkClick r:id="" action="ppaction://media"/>
            <a:extLst>
              <a:ext uri="{FF2B5EF4-FFF2-40B4-BE49-F238E27FC236}">
                <a16:creationId xmlns:a16="http://schemas.microsoft.com/office/drawing/2014/main" id="{C6BB33C4-BAE4-0147-AD1B-4668A38E0DD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896831" y="6059596"/>
            <a:ext cx="812800" cy="812800"/>
          </a:xfrm>
          <a:prstGeom prst="rect">
            <a:avLst/>
          </a:prstGeom>
        </p:spPr>
      </p:pic>
      <p:pic>
        <p:nvPicPr>
          <p:cNvPr id="3" name="Audio Recording Aug 19, 2023 at 1:40:35 AM" descr="Audio Recording Aug 19, 2023 at 1:40:35 AM">
            <a:hlinkClick r:id="" action="ppaction://media"/>
            <a:extLst>
              <a:ext uri="{FF2B5EF4-FFF2-40B4-BE49-F238E27FC236}">
                <a16:creationId xmlns:a16="http://schemas.microsoft.com/office/drawing/2014/main" id="{4D009DA6-57C6-A84D-A55C-79FFCF8CDD69}"/>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7977274" y="6014034"/>
            <a:ext cx="812800" cy="812800"/>
          </a:xfrm>
          <a:prstGeom prst="rect">
            <a:avLst/>
          </a:prstGeom>
        </p:spPr>
      </p:pic>
    </p:spTree>
    <p:extLst>
      <p:ext uri="{BB962C8B-B14F-4D97-AF65-F5344CB8AC3E}">
        <p14:creationId xmlns:p14="http://schemas.microsoft.com/office/powerpoint/2010/main" val="3476658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608"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5030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
                </p:tgtEl>
              </p:cMediaNode>
            </p:audio>
            <p:audio>
              <p:cMediaNode vol="80000">
                <p:cTn id="12" fill="hold" display="0">
                  <p:stCondLst>
                    <p:cond delay="indefinite"/>
                  </p:stCondLst>
                  <p:endCondLst>
                    <p:cond evt="onStopAudio" delay="0">
                      <p:tgtEl>
                        <p:sldTgt/>
                      </p:tgtEl>
                    </p:cond>
                  </p:endCondLst>
                </p:cTn>
                <p:tgtEl>
                  <p:spTgt spid="3"/>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4FA2B61-A77F-C643-97C8-2664EF07258A}"/>
              </a:ext>
            </a:extLst>
          </p:cNvPr>
          <p:cNvSpPr txBox="1"/>
          <p:nvPr/>
        </p:nvSpPr>
        <p:spPr>
          <a:xfrm>
            <a:off x="7202545" y="1220022"/>
            <a:ext cx="2155357" cy="503856"/>
          </a:xfrm>
          <a:prstGeom prst="rect">
            <a:avLst/>
          </a:prstGeom>
          <a:noFill/>
        </p:spPr>
        <p:txBody>
          <a:bodyPr wrap="square" rtlCol="0">
            <a:spAutoFit/>
          </a:bodyPr>
          <a:lstStyle/>
          <a:p>
            <a:pPr algn="r" rtl="1">
              <a:lnSpc>
                <a:spcPct val="150000"/>
              </a:lnSpc>
            </a:pPr>
            <a:r>
              <a:rPr lang="en-US" sz="2000" b="1" i="0" dirty="0">
                <a:solidFill>
                  <a:srgbClr val="000000"/>
                </a:solidFill>
                <a:effectLst/>
                <a:latin typeface="Al-Jazeera-Arabic-Regular" pitchFamily="2" charset="-78"/>
                <a:cs typeface="Al-Jazeera-Arabic-Regular" pitchFamily="2" charset="-78"/>
              </a:rPr>
              <a:t>Wand tool group</a:t>
            </a:r>
          </a:p>
        </p:txBody>
      </p:sp>
      <p:sp>
        <p:nvSpPr>
          <p:cNvPr id="16" name="TextBox 15">
            <a:extLst>
              <a:ext uri="{FF2B5EF4-FFF2-40B4-BE49-F238E27FC236}">
                <a16:creationId xmlns:a16="http://schemas.microsoft.com/office/drawing/2014/main" id="{6172CD57-F94D-424B-A6F7-87858883D70B}"/>
              </a:ext>
            </a:extLst>
          </p:cNvPr>
          <p:cNvSpPr txBox="1"/>
          <p:nvPr/>
        </p:nvSpPr>
        <p:spPr>
          <a:xfrm>
            <a:off x="3656514" y="1723878"/>
            <a:ext cx="5701387" cy="3293209"/>
          </a:xfrm>
          <a:prstGeom prst="rect">
            <a:avLst/>
          </a:prstGeom>
          <a:noFill/>
        </p:spPr>
        <p:txBody>
          <a:bodyPr wrap="square" rtlCol="0">
            <a:spAutoFit/>
          </a:bodyPr>
          <a:lstStyle/>
          <a:p>
            <a:pPr algn="just" rtl="1"/>
            <a:r>
              <a:rPr lang="ar-EG" sz="1600" i="0" dirty="0">
                <a:solidFill>
                  <a:srgbClr val="3C4043"/>
                </a:solidFill>
                <a:effectLst/>
                <a:latin typeface="Al-Jazeera-Arabic-Regular" pitchFamily="2" charset="-78"/>
                <a:cs typeface="Al-Jazeera-Arabic-Regular" pitchFamily="2" charset="-78"/>
              </a:rPr>
              <a:t>تحتوي أداة </a:t>
            </a:r>
            <a:r>
              <a:rPr lang="en-US" sz="1600" i="0" dirty="0">
                <a:solidFill>
                  <a:srgbClr val="3C4043"/>
                </a:solidFill>
                <a:effectLst/>
                <a:latin typeface="Al-Jazeera-Arabic-Regular" pitchFamily="2" charset="-78"/>
                <a:cs typeface="Al-Jazeera-Arabic-Regular" pitchFamily="2" charset="-78"/>
              </a:rPr>
              <a:t>Wand</a:t>
            </a:r>
            <a:r>
              <a:rPr lang="ar-EG" sz="1600" i="0" dirty="0">
                <a:solidFill>
                  <a:srgbClr val="3C4043"/>
                </a:solidFill>
                <a:effectLst/>
                <a:latin typeface="Al-Jazeera-Arabic-Regular" pitchFamily="2" charset="-78"/>
                <a:cs typeface="Al-Jazeera-Arabic-Regular" pitchFamily="2" charset="-78"/>
              </a:rPr>
              <a:t> على إعداد مثير للاهتمام يسمى </a:t>
            </a:r>
            <a:r>
              <a:rPr lang="en-US" sz="1600" i="0" dirty="0">
                <a:solidFill>
                  <a:srgbClr val="3C4043"/>
                </a:solidFill>
                <a:effectLst/>
                <a:latin typeface="Al-Jazeera-Arabic-Regular" pitchFamily="2" charset="-78"/>
                <a:cs typeface="Al-Jazeera-Arabic-Regular" pitchFamily="2" charset="-78"/>
              </a:rPr>
              <a:t>Tolerance</a:t>
            </a:r>
            <a:r>
              <a:rPr lang="ar-EG" sz="1600" i="0" dirty="0">
                <a:solidFill>
                  <a:srgbClr val="3C4043"/>
                </a:solidFill>
                <a:effectLst/>
                <a:latin typeface="Al-Jazeera-Arabic-Regular" pitchFamily="2" charset="-78"/>
                <a:cs typeface="Al-Jazeera-Arabic-Regular" pitchFamily="2" charset="-78"/>
              </a:rPr>
              <a:t>. تم العثور عليه في شريط أدوات الإعدادات.</a:t>
            </a:r>
          </a:p>
          <a:p>
            <a:pPr algn="just" rtl="1"/>
            <a:r>
              <a:rPr lang="ar-EG" sz="1600" i="0" dirty="0">
                <a:solidFill>
                  <a:srgbClr val="3C4043"/>
                </a:solidFill>
                <a:effectLst/>
                <a:latin typeface="Al-Jazeera-Arabic-Regular" pitchFamily="2" charset="-78"/>
                <a:cs typeface="Al-Jazeera-Arabic-Regular" pitchFamily="2" charset="-78"/>
              </a:rPr>
              <a:t>يتيح لك هذا الإعداد تحديد مدى تشابه وحدات البكسل المجاورة لتلك التي قمت بالنقر فوقها لتضمينها في التحديد. </a:t>
            </a:r>
            <a:endParaRPr lang="en-US" sz="1600" i="0" dirty="0">
              <a:solidFill>
                <a:srgbClr val="3C4043"/>
              </a:solidFill>
              <a:effectLst/>
              <a:latin typeface="Al-Jazeera-Arabic-Regular" pitchFamily="2" charset="-78"/>
              <a:cs typeface="Al-Jazeera-Arabic-Regular" pitchFamily="2" charset="-78"/>
            </a:endParaRPr>
          </a:p>
          <a:p>
            <a:pPr algn="just" rtl="1"/>
            <a:r>
              <a:rPr lang="ar-EG" sz="1600" i="0" dirty="0">
                <a:solidFill>
                  <a:srgbClr val="3C4043"/>
                </a:solidFill>
                <a:effectLst/>
                <a:latin typeface="Al-Jazeera-Arabic-Regular" pitchFamily="2" charset="-78"/>
                <a:cs typeface="Al-Jazeera-Arabic-Regular" pitchFamily="2" charset="-78"/>
              </a:rPr>
              <a:t>0 يعني التفاوت أن </a:t>
            </a:r>
            <a:r>
              <a:rPr lang="en-US" sz="1600" i="0" dirty="0">
                <a:solidFill>
                  <a:srgbClr val="3C4043"/>
                </a:solidFill>
                <a:effectLst/>
                <a:latin typeface="Al-Jazeera-Arabic-Regular" pitchFamily="2" charset="-78"/>
                <a:cs typeface="Al-Jazeera-Arabic-Regular" pitchFamily="2" charset="-78"/>
              </a:rPr>
              <a:t>Photoshop </a:t>
            </a:r>
            <a:r>
              <a:rPr lang="ar-EG" sz="1600" i="0" dirty="0">
                <a:solidFill>
                  <a:srgbClr val="3C4043"/>
                </a:solidFill>
                <a:effectLst/>
                <a:latin typeface="Al-Jazeera-Arabic-Regular" pitchFamily="2" charset="-78"/>
                <a:cs typeface="Al-Jazeera-Arabic-Regular" pitchFamily="2" charset="-78"/>
              </a:rPr>
              <a:t>سيحدد فقط البيكسلات التي تتطابق تمامًا مع تلك التي نقرت عليها. كلما زاد التفاوت الذي قمت بتعيينه ، قل تشابه البكسل. </a:t>
            </a:r>
            <a:endParaRPr lang="en-US" sz="1600" i="0" dirty="0">
              <a:solidFill>
                <a:srgbClr val="3C4043"/>
              </a:solidFill>
              <a:effectLst/>
              <a:latin typeface="Al-Jazeera-Arabic-Regular" pitchFamily="2" charset="-78"/>
              <a:cs typeface="Al-Jazeera-Arabic-Regular" pitchFamily="2" charset="-78"/>
            </a:endParaRPr>
          </a:p>
          <a:p>
            <a:pPr algn="just" rtl="1"/>
            <a:r>
              <a:rPr lang="ar-EG" sz="1600" i="0" dirty="0">
                <a:solidFill>
                  <a:srgbClr val="3C4043"/>
                </a:solidFill>
                <a:effectLst/>
                <a:latin typeface="Al-Jazeera-Arabic-Regular" pitchFamily="2" charset="-78"/>
                <a:cs typeface="Al-Jazeera-Arabic-Regular" pitchFamily="2" charset="-78"/>
              </a:rPr>
              <a:t>سيؤدي تعيين التفاوت إلى 255 إلى قيام أداة</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بتحديد كل وحدات البيكسل في الصورة.</a:t>
            </a:r>
          </a:p>
          <a:p>
            <a:pPr algn="just" rtl="1"/>
            <a:r>
              <a:rPr lang="ar-EG" sz="1600" i="0" dirty="0">
                <a:solidFill>
                  <a:srgbClr val="3C4043"/>
                </a:solidFill>
                <a:effectLst/>
                <a:latin typeface="Al-Jazeera-Arabic-Regular" pitchFamily="2" charset="-78"/>
                <a:cs typeface="Al-Jazeera-Arabic-Regular" pitchFamily="2" charset="-78"/>
              </a:rPr>
              <a:t>يمكن أن تكون تجربة مستوى التفاوت مفيدًا عند استخدام أداة </a:t>
            </a:r>
            <a:r>
              <a:rPr lang="en-US" sz="1600" i="0" dirty="0">
                <a:solidFill>
                  <a:srgbClr val="3C4043"/>
                </a:solidFill>
                <a:effectLst/>
                <a:latin typeface="Al-Jazeera-Arabic-Regular" pitchFamily="2" charset="-78"/>
                <a:cs typeface="Al-Jazeera-Arabic-Regular" pitchFamily="2" charset="-78"/>
              </a:rPr>
              <a:t>Wand</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مستوى التفاوت الجيد للبدء به هو 30. </a:t>
            </a:r>
          </a:p>
          <a:p>
            <a:pPr algn="just" rtl="1"/>
            <a:r>
              <a:rPr lang="ar-EG" sz="1600" i="0" dirty="0">
                <a:solidFill>
                  <a:srgbClr val="3C4043"/>
                </a:solidFill>
                <a:effectLst/>
                <a:latin typeface="Al-Jazeera-Arabic-Regular" pitchFamily="2" charset="-78"/>
                <a:cs typeface="Al-Jazeera-Arabic-Regular" pitchFamily="2" charset="-78"/>
              </a:rPr>
              <a:t>إذا كنت تواجه صعوبة في تحديد المنطقة التي تريد استخدام تلك الأداة، ففكر في التبديل إلى أداة تحديد أخرى.</a:t>
            </a:r>
          </a:p>
        </p:txBody>
      </p:sp>
      <p:pic>
        <p:nvPicPr>
          <p:cNvPr id="3" name="Picture 2">
            <a:extLst>
              <a:ext uri="{FF2B5EF4-FFF2-40B4-BE49-F238E27FC236}">
                <a16:creationId xmlns:a16="http://schemas.microsoft.com/office/drawing/2014/main" id="{5CCFBA70-06FA-7844-AAAC-AB131474B4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00150" y="5021133"/>
            <a:ext cx="7218711" cy="551674"/>
          </a:xfrm>
          <a:prstGeom prst="rect">
            <a:avLst/>
          </a:prstGeom>
        </p:spPr>
      </p:pic>
      <p:pic>
        <p:nvPicPr>
          <p:cNvPr id="6" name="Picture 5">
            <a:extLst>
              <a:ext uri="{FF2B5EF4-FFF2-40B4-BE49-F238E27FC236}">
                <a16:creationId xmlns:a16="http://schemas.microsoft.com/office/drawing/2014/main" id="{861DC773-9ABF-F848-8AA5-562A57F371C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964" y="1695339"/>
            <a:ext cx="3045549" cy="3293209"/>
          </a:xfrm>
          <a:prstGeom prst="rect">
            <a:avLst/>
          </a:prstGeom>
        </p:spPr>
      </p:pic>
      <p:pic>
        <p:nvPicPr>
          <p:cNvPr id="2" name="Audio Recording Aug 19, 2023 at 1:43:17 AM" descr="Audio Recording Aug 19, 2023 at 1:43:17 AM">
            <a:hlinkClick r:id="" action="ppaction://media"/>
            <a:extLst>
              <a:ext uri="{FF2B5EF4-FFF2-40B4-BE49-F238E27FC236}">
                <a16:creationId xmlns:a16="http://schemas.microsoft.com/office/drawing/2014/main" id="{50ED5EF4-C8B2-EB41-817A-0B8A635D290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51900" y="5970323"/>
            <a:ext cx="812800" cy="812800"/>
          </a:xfrm>
          <a:prstGeom prst="rect">
            <a:avLst/>
          </a:prstGeom>
        </p:spPr>
      </p:pic>
    </p:spTree>
    <p:extLst>
      <p:ext uri="{BB962C8B-B14F-4D97-AF65-F5344CB8AC3E}">
        <p14:creationId xmlns:p14="http://schemas.microsoft.com/office/powerpoint/2010/main" val="115603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8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3678816" y="1445098"/>
            <a:ext cx="5701387" cy="4093428"/>
          </a:xfrm>
          <a:prstGeom prst="rect">
            <a:avLst/>
          </a:prstGeom>
          <a:noFill/>
        </p:spPr>
        <p:txBody>
          <a:bodyPr wrap="square" rtlCol="0">
            <a:spAutoFit/>
          </a:bodyPr>
          <a:lstStyle/>
          <a:p>
            <a:pPr algn="just" rtl="1"/>
            <a:r>
              <a:rPr lang="ar-EG" b="1" i="0" dirty="0">
                <a:solidFill>
                  <a:srgbClr val="3C4043"/>
                </a:solidFill>
                <a:effectLst/>
                <a:latin typeface="Al-Jazeera-Arabic-Regular" pitchFamily="2" charset="-78"/>
                <a:cs typeface="Al-Jazeera-Arabic-Regular" pitchFamily="2" charset="-78"/>
              </a:rPr>
              <a:t>الإعداد المجاور لأداة </a:t>
            </a:r>
            <a:r>
              <a:rPr lang="en-US" b="1" i="0" dirty="0">
                <a:solidFill>
                  <a:srgbClr val="3C4043"/>
                </a:solidFill>
                <a:effectLst/>
                <a:latin typeface="Al-Jazeera-Arabic-Regular" pitchFamily="2" charset="-78"/>
                <a:cs typeface="Al-Jazeera-Arabic-Regular" pitchFamily="2" charset="-78"/>
              </a:rPr>
              <a:t>Wand</a:t>
            </a:r>
          </a:p>
          <a:p>
            <a:pPr algn="just" rtl="1"/>
            <a:endParaRPr lang="en-US" b="1" i="0" dirty="0">
              <a:solidFill>
                <a:srgbClr val="3C4043"/>
              </a:solidFill>
              <a:effectLst/>
              <a:latin typeface="Al-Jazeera-Arabic-Regular" pitchFamily="2" charset="-78"/>
              <a:cs typeface="Al-Jazeera-Arabic-Regular" pitchFamily="2" charset="-78"/>
            </a:endParaRPr>
          </a:p>
          <a:p>
            <a:pPr algn="just" rtl="1"/>
            <a:r>
              <a:rPr lang="ar-EG" sz="1600" i="0" dirty="0">
                <a:solidFill>
                  <a:srgbClr val="3C4043"/>
                </a:solidFill>
                <a:effectLst/>
                <a:latin typeface="Al-Jazeera-Arabic-Regular" pitchFamily="2" charset="-78"/>
                <a:cs typeface="Al-Jazeera-Arabic-Regular" pitchFamily="2" charset="-78"/>
              </a:rPr>
              <a:t>إعداد آخر مثير للاهتمام لأداة </a:t>
            </a:r>
            <a:r>
              <a:rPr lang="en-US" sz="1600" i="0" dirty="0">
                <a:solidFill>
                  <a:srgbClr val="3C4043"/>
                </a:solidFill>
                <a:effectLst/>
                <a:latin typeface="Al-Jazeera-Arabic-Regular" pitchFamily="2" charset="-78"/>
                <a:cs typeface="Al-Jazeera-Arabic-Regular" pitchFamily="2" charset="-78"/>
              </a:rPr>
              <a:t> Wand </a:t>
            </a:r>
            <a:r>
              <a:rPr lang="ar-EG" sz="1600" i="0" dirty="0">
                <a:solidFill>
                  <a:srgbClr val="3C4043"/>
                </a:solidFill>
                <a:effectLst/>
                <a:latin typeface="Al-Jazeera-Arabic-Regular" pitchFamily="2" charset="-78"/>
                <a:cs typeface="Al-Jazeera-Arabic-Regular" pitchFamily="2" charset="-78"/>
              </a:rPr>
              <a:t>هو </a:t>
            </a:r>
            <a:r>
              <a:rPr lang="en-US" sz="1600" i="0" dirty="0">
                <a:solidFill>
                  <a:srgbClr val="3C4043"/>
                </a:solidFill>
                <a:effectLst/>
                <a:latin typeface="Al-Jazeera-Arabic-Regular" pitchFamily="2" charset="-78"/>
                <a:cs typeface="Al-Jazeera-Arabic-Regular" pitchFamily="2" charset="-78"/>
              </a:rPr>
              <a:t>checkbox contiguous</a:t>
            </a:r>
            <a:r>
              <a:rPr lang="ar-EG" sz="1600" i="0" dirty="0">
                <a:solidFill>
                  <a:srgbClr val="3C4043"/>
                </a:solidFill>
                <a:effectLst/>
                <a:latin typeface="Al-Jazeera-Arabic-Regular" pitchFamily="2" charset="-78"/>
                <a:cs typeface="Al-Jazeera-Arabic-Regular" pitchFamily="2" charset="-78"/>
              </a:rPr>
              <a:t>:</a:t>
            </a:r>
          </a:p>
          <a:p>
            <a:pPr algn="just" rtl="1"/>
            <a:r>
              <a:rPr lang="ar-EG" sz="1600" i="0" dirty="0">
                <a:solidFill>
                  <a:srgbClr val="3C4043"/>
                </a:solidFill>
                <a:effectLst/>
                <a:latin typeface="Al-Jazeera-Arabic-Regular" pitchFamily="2" charset="-78"/>
                <a:cs typeface="Al-Jazeera-Arabic-Regular" pitchFamily="2" charset="-78"/>
              </a:rPr>
              <a:t>عند تحديد الإعداد</a:t>
            </a:r>
            <a:r>
              <a:rPr lang="en-US" sz="1600" i="0" dirty="0">
                <a:solidFill>
                  <a:srgbClr val="3C4043"/>
                </a:solidFill>
                <a:effectLst/>
                <a:latin typeface="Al-Jazeera-Arabic-Regular" pitchFamily="2" charset="-78"/>
                <a:cs typeface="Al-Jazeera-Arabic-Regular" pitchFamily="2" charset="-78"/>
              </a:rPr>
              <a:t>Contiguous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تعمل أداة</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تمامًا كما رأينا من قبل. من خلال فحص وحدات البكسل المجاورة للبكسل الذي قمت بالنقر فوقه حتى لا يكون هناك المزيد من وحدات البكسل للاختيار. عندما يتم إلغاء تحديد هذا الإعداد ، تقوم أداة</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بفحص جميع وحدات البكسل الموجودة في الصورة. بغض النظر عن مكانه أو أيًا كان ما هو بجانب البكسل الذي نقرت عليه أم لا ، مما يؤدي إلى تحديد مناطق متعددة من الصورة بنقرة واحدة.</a:t>
            </a:r>
          </a:p>
          <a:p>
            <a:pPr algn="just" rtl="1"/>
            <a:r>
              <a:rPr lang="ar-EG" sz="1600" i="0" dirty="0">
                <a:solidFill>
                  <a:srgbClr val="3C4043"/>
                </a:solidFill>
                <a:effectLst/>
                <a:latin typeface="Al-Jazeera-Arabic-Regular" pitchFamily="2" charset="-78"/>
                <a:cs typeface="Al-Jazeera-Arabic-Regular" pitchFamily="2" charset="-78"/>
              </a:rPr>
              <a:t>لاحظ كيف تم تحديد جميع وحدات البكسل الحمراء في الصورة التالية بنقرة واحدة بعد استخدام أداة </a:t>
            </a:r>
            <a:r>
              <a:rPr lang="en-US" sz="1600" i="0" dirty="0">
                <a:solidFill>
                  <a:srgbClr val="3C4043"/>
                </a:solidFill>
                <a:effectLst/>
                <a:latin typeface="Al-Jazeera-Arabic-Regular" pitchFamily="2" charset="-78"/>
                <a:cs typeface="Al-Jazeera-Arabic-Regular" pitchFamily="2" charset="-78"/>
              </a:rPr>
              <a:t>Wand</a:t>
            </a:r>
            <a:r>
              <a:rPr lang="ar-SA" sz="1600" i="0" dirty="0">
                <a:solidFill>
                  <a:srgbClr val="3C4043"/>
                </a:solidFill>
                <a:effectLst/>
                <a:latin typeface="Al-Jazeera-Arabic-Regular" pitchFamily="2" charset="-78"/>
                <a:cs typeface="Al-Jazeera-Arabic-Regular" pitchFamily="2" charset="-78"/>
              </a:rPr>
              <a:t> مع اختيار </a:t>
            </a:r>
            <a:r>
              <a:rPr lang="en-US" sz="1600" i="0" dirty="0">
                <a:solidFill>
                  <a:srgbClr val="3C4043"/>
                </a:solidFill>
                <a:effectLst/>
                <a:latin typeface="Al-Jazeera-Arabic-Regular" pitchFamily="2" charset="-78"/>
                <a:cs typeface="Al-Jazeera-Arabic-Regular" pitchFamily="2" charset="-78"/>
              </a:rPr>
              <a:t>Contiguous</a:t>
            </a:r>
            <a:r>
              <a:rPr lang="ar-EG" sz="1600" i="0" dirty="0">
                <a:solidFill>
                  <a:srgbClr val="3C4043"/>
                </a:solidFill>
                <a:effectLst/>
                <a:latin typeface="Al-Jazeera-Arabic-Regular" pitchFamily="2" charset="-78"/>
                <a:cs typeface="Al-Jazeera-Arabic-Regular" pitchFamily="2" charset="-78"/>
              </a:rPr>
              <a:t>، على الرغم من كونها بعيدة عن بعضها البعض.</a:t>
            </a:r>
          </a:p>
          <a:p>
            <a:pPr algn="just" rtl="1"/>
            <a:r>
              <a:rPr lang="ar-EG" sz="1600" i="0" dirty="0">
                <a:solidFill>
                  <a:srgbClr val="3C4043"/>
                </a:solidFill>
                <a:effectLst/>
                <a:latin typeface="Al-Jazeera-Arabic-Regular" pitchFamily="2" charset="-78"/>
                <a:cs typeface="Al-Jazeera-Arabic-Regular" pitchFamily="2" charset="-78"/>
              </a:rPr>
              <a:t>في بعض الأحيان، إذا حاولت تحديد السماء مع </a:t>
            </a:r>
            <a:r>
              <a:rPr lang="en-US" sz="1600" i="0" dirty="0">
                <a:solidFill>
                  <a:srgbClr val="3C4043"/>
                </a:solidFill>
                <a:effectLst/>
                <a:latin typeface="Al-Jazeera-Arabic-Regular" pitchFamily="2" charset="-78"/>
                <a:cs typeface="Al-Jazeera-Arabic-Regular" pitchFamily="2" charset="-78"/>
              </a:rPr>
              <a:t>Contiguous</a:t>
            </a:r>
            <a:r>
              <a:rPr lang="ar-EG" sz="1600" i="0" dirty="0">
                <a:solidFill>
                  <a:srgbClr val="3C4043"/>
                </a:solidFill>
                <a:effectLst/>
                <a:latin typeface="Al-Jazeera-Arabic-Regular" pitchFamily="2" charset="-78"/>
                <a:cs typeface="Al-Jazeera-Arabic-Regular" pitchFamily="2" charset="-78"/>
              </a:rPr>
              <a:t> غير محدد. يمكن تحديد بعض العناصر الأخرى للصورة. مثل كيف تم اختيار أجزاء من النهر في الصورة التالية: -</a:t>
            </a:r>
          </a:p>
        </p:txBody>
      </p:sp>
      <p:pic>
        <p:nvPicPr>
          <p:cNvPr id="4" name="Picture 3">
            <a:extLst>
              <a:ext uri="{FF2B5EF4-FFF2-40B4-BE49-F238E27FC236}">
                <a16:creationId xmlns:a16="http://schemas.microsoft.com/office/drawing/2014/main" id="{9193D2B9-F18A-9B49-A694-A60F80B174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6189" y="1471815"/>
            <a:ext cx="2389923" cy="1969690"/>
          </a:xfrm>
          <a:prstGeom prst="rect">
            <a:avLst/>
          </a:prstGeom>
        </p:spPr>
      </p:pic>
      <p:pic>
        <p:nvPicPr>
          <p:cNvPr id="7" name="Picture 6">
            <a:extLst>
              <a:ext uri="{FF2B5EF4-FFF2-40B4-BE49-F238E27FC236}">
                <a16:creationId xmlns:a16="http://schemas.microsoft.com/office/drawing/2014/main" id="{A2B70BD8-663D-BF40-820B-BF2A3B65C1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3484" y="3477143"/>
            <a:ext cx="3055332" cy="2025745"/>
          </a:xfrm>
          <a:prstGeom prst="rect">
            <a:avLst/>
          </a:prstGeom>
        </p:spPr>
      </p:pic>
      <p:pic>
        <p:nvPicPr>
          <p:cNvPr id="2" name="Audio Recording Aug 19, 2023 at 1:46:10 AM" descr="Audio Recording Aug 19, 2023 at 1:46:10 AM">
            <a:hlinkClick r:id="" action="ppaction://media"/>
            <a:extLst>
              <a:ext uri="{FF2B5EF4-FFF2-40B4-BE49-F238E27FC236}">
                <a16:creationId xmlns:a16="http://schemas.microsoft.com/office/drawing/2014/main" id="{B6B80A25-8F45-2542-A8C0-7B30DDB9359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659418" y="5904979"/>
            <a:ext cx="812800" cy="812800"/>
          </a:xfrm>
          <a:prstGeom prst="rect">
            <a:avLst/>
          </a:prstGeom>
        </p:spPr>
      </p:pic>
    </p:spTree>
    <p:extLst>
      <p:ext uri="{BB962C8B-B14F-4D97-AF65-F5344CB8AC3E}">
        <p14:creationId xmlns:p14="http://schemas.microsoft.com/office/powerpoint/2010/main" val="2551843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1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4844317" y="1787075"/>
            <a:ext cx="4406759" cy="3283848"/>
          </a:xfrm>
          <a:prstGeom prst="rect">
            <a:avLst/>
          </a:prstGeom>
          <a:noFill/>
        </p:spPr>
        <p:txBody>
          <a:bodyPr wrap="square" rtlCol="0">
            <a:spAutoFit/>
          </a:bodyPr>
          <a:lstStyle/>
          <a:p>
            <a:pPr algn="just" rtl="1"/>
            <a:r>
              <a:rPr lang="ar-EG" b="1" i="0" dirty="0">
                <a:solidFill>
                  <a:srgbClr val="3C4043"/>
                </a:solidFill>
                <a:effectLst/>
                <a:latin typeface="Al-Jazeera-Arabic-Regular" pitchFamily="2" charset="-78"/>
                <a:cs typeface="Al-Jazeera-Arabic-Regular" pitchFamily="2" charset="-78"/>
              </a:rPr>
              <a:t>متى تتجنب استخدام أداة </a:t>
            </a:r>
            <a:r>
              <a:rPr lang="en-US" b="1" i="0" dirty="0">
                <a:solidFill>
                  <a:srgbClr val="3C4043"/>
                </a:solidFill>
                <a:effectLst/>
                <a:latin typeface="Al-Jazeera-Arabic-Regular" pitchFamily="2" charset="-78"/>
                <a:cs typeface="Al-Jazeera-Arabic-Regular" pitchFamily="2" charset="-78"/>
              </a:rPr>
              <a:t>wand tool</a:t>
            </a:r>
            <a:endParaRPr lang="ar-EG" b="1" i="0" dirty="0">
              <a:solidFill>
                <a:srgbClr val="3C4043"/>
              </a:solidFill>
              <a:effectLst/>
              <a:latin typeface="Al-Jazeera-Arabic-Regular" pitchFamily="2" charset="-78"/>
              <a:cs typeface="Al-Jazeera-Arabic-Regular" pitchFamily="2" charset="-78"/>
            </a:endParaRPr>
          </a:p>
          <a:p>
            <a:pPr algn="just" rtl="1">
              <a:lnSpc>
                <a:spcPct val="150000"/>
              </a:lnSpc>
            </a:pPr>
            <a:r>
              <a:rPr lang="ar-EG" sz="1600" i="0" dirty="0">
                <a:solidFill>
                  <a:srgbClr val="3C4043"/>
                </a:solidFill>
                <a:effectLst/>
                <a:latin typeface="Al-Jazeera-Arabic-Regular" pitchFamily="2" charset="-78"/>
                <a:cs typeface="Al-Jazeera-Arabic-Regular" pitchFamily="2" charset="-78"/>
              </a:rPr>
              <a:t>بشكل عام. أنصحك بشدة بعدم استخدام أداة </a:t>
            </a:r>
            <a:r>
              <a:rPr lang="en-US" sz="1600" i="0" dirty="0">
                <a:solidFill>
                  <a:srgbClr val="3C4043"/>
                </a:solidFill>
                <a:effectLst/>
                <a:latin typeface="Al-Jazeera-Arabic-Regular" pitchFamily="2" charset="-78"/>
                <a:cs typeface="Al-Jazeera-Arabic-Regular" pitchFamily="2" charset="-78"/>
              </a:rPr>
              <a:t>wand</a:t>
            </a:r>
            <a:r>
              <a:rPr lang="ar-EG" sz="1600" i="0" dirty="0">
                <a:solidFill>
                  <a:srgbClr val="3C4043"/>
                </a:solidFill>
                <a:effectLst/>
                <a:latin typeface="Al-Jazeera-Arabic-Regular" pitchFamily="2" charset="-78"/>
                <a:cs typeface="Al-Jazeera-Arabic-Regular" pitchFamily="2" charset="-78"/>
              </a:rPr>
              <a:t> عندما يكون العنصر الذي تختاره ممزوجًا جدًا بالخلفية، ومثال على ذلك صورة لفتاة ترتدي تنورة سوداء ، وجزء من التنورة السوداء ممزوج بخلفية سوداء (أو كائن أسود آخر). قد يكون إجراء تحديدات من هذا القبيل باستخدام الأداة المطلوبة أمرًا صعبًا ومضيعة للوقت، ولكن في النهاية. إنه قرارك أن تقرر ما إذا كانت أداة </a:t>
            </a:r>
            <a:r>
              <a:rPr lang="en-US" sz="1600" i="0" dirty="0">
                <a:solidFill>
                  <a:srgbClr val="3C4043"/>
                </a:solidFill>
                <a:effectLst/>
                <a:latin typeface="Al-Jazeera-Arabic-Regular" pitchFamily="2" charset="-78"/>
                <a:cs typeface="Al-Jazeera-Arabic-Regular" pitchFamily="2" charset="-78"/>
              </a:rPr>
              <a:t>Wand </a:t>
            </a:r>
            <a:r>
              <a:rPr lang="ar-EG" sz="1600" i="0" dirty="0">
                <a:solidFill>
                  <a:srgbClr val="3C4043"/>
                </a:solidFill>
                <a:effectLst/>
                <a:latin typeface="Al-Jazeera-Arabic-Regular" pitchFamily="2" charset="-78"/>
                <a:cs typeface="Al-Jazeera-Arabic-Regular" pitchFamily="2" charset="-78"/>
              </a:rPr>
              <a:t>هي الأفضل للوظيفة أم الآن.</a:t>
            </a:r>
            <a:endParaRPr lang="ar-EG" sz="1400" i="0" dirty="0">
              <a:solidFill>
                <a:srgbClr val="3C4043"/>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7C5CE0F8-01EE-6C43-9B01-BF5785BAF6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8437" y="1470779"/>
            <a:ext cx="2785646" cy="1918591"/>
          </a:xfrm>
          <a:prstGeom prst="rect">
            <a:avLst/>
          </a:prstGeom>
        </p:spPr>
      </p:pic>
      <p:pic>
        <p:nvPicPr>
          <p:cNvPr id="6" name="Picture 5">
            <a:extLst>
              <a:ext uri="{FF2B5EF4-FFF2-40B4-BE49-F238E27FC236}">
                <a16:creationId xmlns:a16="http://schemas.microsoft.com/office/drawing/2014/main" id="{4DD07F2F-F198-FA49-A7F5-BC60A7EB94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1208" y="3468630"/>
            <a:ext cx="3577147" cy="1964912"/>
          </a:xfrm>
          <a:prstGeom prst="rect">
            <a:avLst/>
          </a:prstGeom>
        </p:spPr>
      </p:pic>
      <p:pic>
        <p:nvPicPr>
          <p:cNvPr id="2" name="Audio Recording Aug 19, 2023 at 1:47:52 AM" descr="Audio Recording Aug 19, 2023 at 1:47:52 AM">
            <a:hlinkClick r:id="" action="ppaction://media"/>
            <a:extLst>
              <a:ext uri="{FF2B5EF4-FFF2-40B4-BE49-F238E27FC236}">
                <a16:creationId xmlns:a16="http://schemas.microsoft.com/office/drawing/2014/main" id="{7CF6DCA8-7861-C449-9121-AD697966F8D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44676" y="5905153"/>
            <a:ext cx="812800" cy="812800"/>
          </a:xfrm>
          <a:prstGeom prst="rect">
            <a:avLst/>
          </a:prstGeom>
        </p:spPr>
      </p:pic>
    </p:spTree>
    <p:extLst>
      <p:ext uri="{BB962C8B-B14F-4D97-AF65-F5344CB8AC3E}">
        <p14:creationId xmlns:p14="http://schemas.microsoft.com/office/powerpoint/2010/main" val="659269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4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3256156" y="1309248"/>
            <a:ext cx="6121778" cy="4308872"/>
          </a:xfrm>
          <a:prstGeom prst="rect">
            <a:avLst/>
          </a:prstGeom>
          <a:noFill/>
        </p:spPr>
        <p:txBody>
          <a:bodyPr wrap="square" rtlCol="0">
            <a:spAutoFit/>
          </a:bodyPr>
          <a:lstStyle/>
          <a:p>
            <a:pPr algn="just" rtl="1"/>
            <a:r>
              <a:rPr lang="ar-EG" b="1" i="0" dirty="0">
                <a:solidFill>
                  <a:srgbClr val="3C4043"/>
                </a:solidFill>
                <a:effectLst/>
                <a:latin typeface="Al-Jazeera-Arabic-Regular" pitchFamily="2" charset="-78"/>
                <a:cs typeface="Al-Jazeera-Arabic-Regular" pitchFamily="2" charset="-78"/>
              </a:rPr>
              <a:t>أداة التحديد السريع</a:t>
            </a:r>
          </a:p>
          <a:p>
            <a:pPr algn="just" rtl="1"/>
            <a:r>
              <a:rPr lang="ar-EG" sz="1600" i="0" dirty="0">
                <a:solidFill>
                  <a:srgbClr val="3C4043"/>
                </a:solidFill>
                <a:effectLst/>
                <a:latin typeface="Al-Jazeera-Arabic-Regular" pitchFamily="2" charset="-78"/>
                <a:cs typeface="Al-Jazeera-Arabic-Regular" pitchFamily="2" charset="-78"/>
              </a:rPr>
              <a:t>في بعض الأحيان ، لن يؤدي استخدام أداة </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إلى الحصول على النتائج التي تريدها بنقرة واحدة. مثل عندما يكون لديك صورة حيث تريد تحديد السماء الملبدة بالغيوم. لكن لن يتم اختيار الغيوم لأن لونها مختلف تمامًا عن لون السماء نفسها. في كثير من الحالات، يمكن أن يعمل النقر باستخدام أداة </a:t>
            </a:r>
            <a:r>
              <a:rPr lang="en-US" sz="1600" i="0" dirty="0">
                <a:solidFill>
                  <a:srgbClr val="3C4043"/>
                </a:solidFill>
                <a:effectLst/>
                <a:latin typeface="Al-Jazeera-Arabic-Regular" pitchFamily="2" charset="-78"/>
                <a:cs typeface="Al-Jazeera-Arabic-Regular" pitchFamily="2" charset="-78"/>
              </a:rPr>
              <a:t>Wand</a:t>
            </a:r>
            <a:r>
              <a:rPr lang="ar-EG" sz="1600" i="0" dirty="0">
                <a:solidFill>
                  <a:srgbClr val="3C4043"/>
                </a:solidFill>
                <a:effectLst/>
                <a:latin typeface="Al-Jazeera-Arabic-Regular" pitchFamily="2" charset="-78"/>
                <a:cs typeface="Al-Jazeera-Arabic-Regular" pitchFamily="2" charset="-78"/>
              </a:rPr>
              <a:t> مرارًا وتكرارًا (والإضافة إلى التحديد في كل مرة تنقر فيها. شيء سأشرح كيفية القيام به قريبًا) حتى تقوم بتحديد السماء بأكملها. ولكن يمكن القيام بذلك بشكل أسهل باستخدام أداة التحديد السريع. والتي يمكن أن تفكر فيها على أنها أداة </a:t>
            </a:r>
            <a:r>
              <a:rPr lang="en-US" sz="1600" i="0" dirty="0">
                <a:solidFill>
                  <a:srgbClr val="3C4043"/>
                </a:solidFill>
                <a:effectLst/>
                <a:latin typeface="Al-Jazeera-Arabic-Regular" pitchFamily="2" charset="-78"/>
                <a:cs typeface="Al-Jazeera-Arabic-Regular" pitchFamily="2" charset="-78"/>
              </a:rPr>
              <a:t>Wand</a:t>
            </a:r>
            <a:r>
              <a:rPr lang="ar-EG" sz="1600" i="0" dirty="0">
                <a:solidFill>
                  <a:srgbClr val="3C4043"/>
                </a:solidFill>
                <a:effectLst/>
                <a:latin typeface="Al-Jazeera-Arabic-Regular" pitchFamily="2" charset="-78"/>
                <a:cs typeface="Al-Jazeera-Arabic-Regular" pitchFamily="2" charset="-78"/>
              </a:rPr>
              <a:t> التي تعمل مثل الأدغال. بدلاً من النقر فوق ال</a:t>
            </a:r>
            <a:r>
              <a:rPr lang="en-US" sz="1600" dirty="0">
                <a:solidFill>
                  <a:srgbClr val="3C4043"/>
                </a:solidFill>
                <a:latin typeface="Al-Jazeera-Arabic-Regular" pitchFamily="2" charset="-78"/>
                <a:cs typeface="Al-Jazeera-Arabic-Regular" pitchFamily="2" charset="-78"/>
              </a:rPr>
              <a:t>canvas</a:t>
            </a:r>
            <a:r>
              <a:rPr lang="ar-EG" sz="1600" i="0" dirty="0">
                <a:solidFill>
                  <a:srgbClr val="3C4043"/>
                </a:solidFill>
                <a:effectLst/>
                <a:latin typeface="Al-Jazeera-Arabic-Regular" pitchFamily="2" charset="-78"/>
                <a:cs typeface="Al-Jazeera-Arabic-Regular" pitchFamily="2" charset="-78"/>
              </a:rPr>
              <a:t>  كما تفعل باستخدام أداة </a:t>
            </a:r>
            <a:r>
              <a:rPr lang="en-US" sz="1600" i="0" dirty="0">
                <a:solidFill>
                  <a:srgbClr val="3C4043"/>
                </a:solidFill>
                <a:effectLst/>
                <a:latin typeface="Al-Jazeera-Arabic-Regular" pitchFamily="2" charset="-78"/>
                <a:cs typeface="Al-Jazeera-Arabic-Regular" pitchFamily="2" charset="-78"/>
              </a:rPr>
              <a:t> .Wand</a:t>
            </a:r>
            <a:r>
              <a:rPr lang="ar-EG" sz="1600" i="0" dirty="0">
                <a:solidFill>
                  <a:srgbClr val="3C4043"/>
                </a:solidFill>
                <a:effectLst/>
                <a:latin typeface="Al-Jazeera-Arabic-Regular" pitchFamily="2" charset="-78"/>
                <a:cs typeface="Al-Jazeera-Arabic-Regular" pitchFamily="2" charset="-78"/>
              </a:rPr>
              <a:t>تقوم بسحب المؤشر أثناء الضغط على زر الماوس كما لو كنت ترسم. وسيستمر</a:t>
            </a:r>
            <a:r>
              <a:rPr lang="en-US" sz="1600" i="0" dirty="0">
                <a:solidFill>
                  <a:srgbClr val="3C4043"/>
                </a:solidFill>
                <a:effectLst/>
                <a:latin typeface="Al-Jazeera-Arabic-Regular" pitchFamily="2" charset="-78"/>
                <a:cs typeface="Al-Jazeera-Arabic-Regular" pitchFamily="2" charset="-78"/>
              </a:rPr>
              <a:t>Photoshop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في توسيع التحديد لك بناءً على وحدات البكسل التي "رسمت" عليها.</a:t>
            </a:r>
          </a:p>
          <a:p>
            <a:pPr algn="just" rtl="1"/>
            <a:r>
              <a:rPr lang="ar-EG" sz="1600" i="0" dirty="0">
                <a:solidFill>
                  <a:srgbClr val="3C4043"/>
                </a:solidFill>
                <a:effectLst/>
                <a:latin typeface="Al-Jazeera-Arabic-Regular" pitchFamily="2" charset="-78"/>
                <a:cs typeface="Al-Jazeera-Arabic-Regular" pitchFamily="2" charset="-78"/>
              </a:rPr>
              <a:t>إذا كنت ترغب في ذلك ، فحاول تحديد السماء في الصورة التالية باستخدام أداة</a:t>
            </a:r>
            <a:r>
              <a:rPr lang="en-US" sz="1600" i="0" dirty="0">
                <a:solidFill>
                  <a:srgbClr val="3C4043"/>
                </a:solidFill>
                <a:effectLst/>
                <a:latin typeface="Al-Jazeera-Arabic-Regular" pitchFamily="2" charset="-78"/>
                <a:cs typeface="Al-Jazeera-Arabic-Regular" pitchFamily="2" charset="-78"/>
              </a:rPr>
              <a:t>Wand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وشاهد مدى سهولة / صعوبة تحديدها باستخدامها (من الممكن ، ولكن هذه ليست أسهل طريقة للقيام بذلك). بعد ذلك ، قم بالتبديل إلى أداة التحديد السريع</a:t>
            </a:r>
            <a:r>
              <a:rPr lang="en-US" sz="1600" i="0" dirty="0">
                <a:solidFill>
                  <a:srgbClr val="3C4043"/>
                </a:solidFill>
                <a:effectLst/>
                <a:latin typeface="Al-Jazeera-Arabic-Regular" pitchFamily="2" charset="-78"/>
                <a:cs typeface="Al-Jazeera-Arabic-Regular" pitchFamily="2" charset="-78"/>
              </a:rPr>
              <a:t>Quick Selection Tool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واستمر في "الرسم" قليلاً في السماء. سيقوم </a:t>
            </a:r>
            <a:r>
              <a:rPr lang="en-US" sz="1600" i="0" dirty="0">
                <a:solidFill>
                  <a:srgbClr val="3C4043"/>
                </a:solidFill>
                <a:effectLst/>
                <a:latin typeface="Al-Jazeera-Arabic-Regular" pitchFamily="2" charset="-78"/>
                <a:cs typeface="Al-Jazeera-Arabic-Regular" pitchFamily="2" charset="-78"/>
              </a:rPr>
              <a:t>Photoshop </a:t>
            </a:r>
            <a:r>
              <a:rPr lang="ar-EG" sz="1600" i="0" dirty="0">
                <a:solidFill>
                  <a:srgbClr val="3C4043"/>
                </a:solidFill>
                <a:effectLst/>
                <a:latin typeface="Al-Jazeera-Arabic-Regular" pitchFamily="2" charset="-78"/>
                <a:cs typeface="Al-Jazeera-Arabic-Regular" pitchFamily="2" charset="-78"/>
              </a:rPr>
              <a:t>بإنشاء تحديد دقيق للغاية في السماء.</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AB0EC742-CF9F-7E43-967A-7FF9F15238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8677" y="2469934"/>
            <a:ext cx="2789343" cy="1912495"/>
          </a:xfrm>
          <a:prstGeom prst="rect">
            <a:avLst/>
          </a:prstGeom>
        </p:spPr>
      </p:pic>
      <p:pic>
        <p:nvPicPr>
          <p:cNvPr id="2" name="Audio Recording Aug 19, 2023 at 1:51:49 AM" descr="Audio Recording Aug 19, 2023 at 1:51:49 AM">
            <a:hlinkClick r:id="" action="ppaction://media"/>
            <a:extLst>
              <a:ext uri="{FF2B5EF4-FFF2-40B4-BE49-F238E27FC236}">
                <a16:creationId xmlns:a16="http://schemas.microsoft.com/office/drawing/2014/main" id="{F1F0AA28-209A-9A4B-A9F7-40D8BA28309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75700" y="5950700"/>
            <a:ext cx="812800" cy="812800"/>
          </a:xfrm>
          <a:prstGeom prst="rect">
            <a:avLst/>
          </a:prstGeom>
        </p:spPr>
      </p:pic>
    </p:spTree>
    <p:extLst>
      <p:ext uri="{BB962C8B-B14F-4D97-AF65-F5344CB8AC3E}">
        <p14:creationId xmlns:p14="http://schemas.microsoft.com/office/powerpoint/2010/main" val="3905167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34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dirty="0">
                <a:solidFill>
                  <a:schemeClr val="bg1"/>
                </a:solidFill>
                <a:latin typeface="Al-Jazeera-Arabic-Regular" pitchFamily="2" charset="-78"/>
                <a:cs typeface="Al-Jazeera-Arabic-Regular" pitchFamily="2" charset="-78"/>
              </a:rPr>
              <a:t>Selection Tools</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2316566" y="1431911"/>
            <a:ext cx="7061368" cy="3793154"/>
          </a:xfrm>
          <a:prstGeom prst="rect">
            <a:avLst/>
          </a:prstGeom>
          <a:noFill/>
        </p:spPr>
        <p:txBody>
          <a:bodyPr wrap="square" rtlCol="0">
            <a:spAutoFit/>
          </a:bodyPr>
          <a:lstStyle/>
          <a:p>
            <a:pPr algn="just" rtl="1">
              <a:lnSpc>
                <a:spcPct val="150000"/>
              </a:lnSpc>
            </a:pPr>
            <a:r>
              <a:rPr lang="ar-EG" b="1" i="0" dirty="0">
                <a:solidFill>
                  <a:srgbClr val="3C4043"/>
                </a:solidFill>
                <a:effectLst/>
                <a:latin typeface="Al-Jazeera-Arabic-Regular" pitchFamily="2" charset="-78"/>
                <a:cs typeface="Al-Jazeera-Arabic-Regular" pitchFamily="2" charset="-78"/>
              </a:rPr>
              <a:t>ماذا عن أداة القلم؟</a:t>
            </a:r>
          </a:p>
          <a:p>
            <a:pPr algn="just" rtl="1">
              <a:lnSpc>
                <a:spcPct val="150000"/>
              </a:lnSpc>
            </a:pPr>
            <a:r>
              <a:rPr lang="ar-EG" sz="1600" b="0" i="0" dirty="0">
                <a:solidFill>
                  <a:srgbClr val="3C4043"/>
                </a:solidFill>
                <a:effectLst/>
                <a:latin typeface="Al-Jazeera-Arabic-Regular" pitchFamily="2" charset="-78"/>
                <a:cs typeface="Al-Jazeera-Arabic-Regular" pitchFamily="2" charset="-78"/>
              </a:rPr>
              <a:t> أداة القلم هي واحدة من أقوى أدوات الرسم والاختيار في </a:t>
            </a:r>
            <a:r>
              <a:rPr lang="en-US" sz="1600" b="0" i="0" dirty="0">
                <a:solidFill>
                  <a:srgbClr val="3C4043"/>
                </a:solidFill>
                <a:effectLst/>
                <a:latin typeface="Al-Jazeera-Arabic-Regular" pitchFamily="2" charset="-78"/>
                <a:cs typeface="Al-Jazeera-Arabic-Regular" pitchFamily="2" charset="-78"/>
              </a:rPr>
              <a:t>Photoshop.</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أداة القلم ترسم خطوطًا افتراضية على الصورة، وتسمى هذه الخطوط الافتراضية رسومات متجهة. بعد رسم هذه الخطوط باستخدام أداة القلم، يمكنك القيام بالعديد من الأشياء بها ، مثل تحويلها إلى تحديد. نظرًا للعديد من فوائدها الضخمة ، فإن أداة القلم تستحق التعلم ، ولكن نظرًا لأن جميع مستخدمي </a:t>
            </a:r>
            <a:r>
              <a:rPr lang="en-US" sz="1600" b="0" i="0" dirty="0">
                <a:solidFill>
                  <a:srgbClr val="3C4043"/>
                </a:solidFill>
                <a:effectLst/>
                <a:latin typeface="Al-Jazeera-Arabic-Regular" pitchFamily="2" charset="-78"/>
                <a:cs typeface="Al-Jazeera-Arabic-Regular" pitchFamily="2" charset="-78"/>
              </a:rPr>
              <a:t>Photoshop </a:t>
            </a:r>
            <a:r>
              <a:rPr lang="ar-SA" sz="1600" b="0" i="0" dirty="0">
                <a:solidFill>
                  <a:srgbClr val="3C4043"/>
                </a:solidFill>
                <a:effectLst/>
                <a:latin typeface="Al-Jazeera-Arabic-Regular" pitchFamily="2" charset="-78"/>
                <a:cs typeface="Al-Jazeera-Arabic-Regular" pitchFamily="2" charset="-78"/>
              </a:rPr>
              <a:t> </a:t>
            </a:r>
            <a:r>
              <a:rPr lang="ar-EG" sz="1600" b="0" i="0" dirty="0">
                <a:solidFill>
                  <a:srgbClr val="3C4043"/>
                </a:solidFill>
                <a:effectLst/>
                <a:latin typeface="Al-Jazeera-Arabic-Regular" pitchFamily="2" charset="-78"/>
                <a:cs typeface="Al-Jazeera-Arabic-Regular" pitchFamily="2" charset="-78"/>
              </a:rPr>
              <a:t>الجدد يميلون إلى عدم استخدامها كآداة تحديد، ويميل الكثير منهم إلى تجاهلها، مما يضيع كثير من وقتهم ومجهودهم في أدوات أخرى . رغم أهمية هذه الأداة ، لكنها تحتاج إلى شرح وممارسة. فقد تبدو أداة القلم مملة أو مربكة عند استخدامها في البداية ، لكن يجب أن تدفع نفسك لتعلمها في أسرع وقت ممكن.</a:t>
            </a:r>
          </a:p>
        </p:txBody>
      </p:sp>
      <p:pic>
        <p:nvPicPr>
          <p:cNvPr id="5" name="Picture 4">
            <a:extLst>
              <a:ext uri="{FF2B5EF4-FFF2-40B4-BE49-F238E27FC236}">
                <a16:creationId xmlns:a16="http://schemas.microsoft.com/office/drawing/2014/main" id="{9A388716-E97F-5C4C-9F5F-90C3892C95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4291" y="2965408"/>
            <a:ext cx="1014655" cy="927184"/>
          </a:xfrm>
          <a:prstGeom prst="rect">
            <a:avLst/>
          </a:prstGeom>
        </p:spPr>
      </p:pic>
      <p:pic>
        <p:nvPicPr>
          <p:cNvPr id="2" name="Audio Recording Aug 19, 2023 at 1:54:20 AM" descr="Audio Recording Aug 19, 2023 at 1:54:20 AM">
            <a:hlinkClick r:id="" action="ppaction://media"/>
            <a:extLst>
              <a:ext uri="{FF2B5EF4-FFF2-40B4-BE49-F238E27FC236}">
                <a16:creationId xmlns:a16="http://schemas.microsoft.com/office/drawing/2014/main" id="{12F30E0C-44D9-D24C-B0F0-C8D5D057C9C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71534" y="5950700"/>
            <a:ext cx="812800" cy="812800"/>
          </a:xfrm>
          <a:prstGeom prst="rect">
            <a:avLst/>
          </a:prstGeom>
        </p:spPr>
      </p:pic>
    </p:spTree>
    <p:extLst>
      <p:ext uri="{BB962C8B-B14F-4D97-AF65-F5344CB8AC3E}">
        <p14:creationId xmlns:p14="http://schemas.microsoft.com/office/powerpoint/2010/main" val="297473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9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791602" y="2653639"/>
            <a:ext cx="2608791"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Typing Tools</a:t>
            </a:r>
          </a:p>
        </p:txBody>
      </p:sp>
      <p:pic>
        <p:nvPicPr>
          <p:cNvPr id="4" name="Audio Recording Aug 19, 2023 at 2:02:40 AM" descr="Audio Recording Aug 19, 2023 at 2:02:40 AM">
            <a:hlinkClick r:id="" action="ppaction://media"/>
            <a:extLst>
              <a:ext uri="{FF2B5EF4-FFF2-40B4-BE49-F238E27FC236}">
                <a16:creationId xmlns:a16="http://schemas.microsoft.com/office/drawing/2014/main" id="{3511B91F-7243-5144-865A-2781950B563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53500" y="5904980"/>
            <a:ext cx="812800" cy="812800"/>
          </a:xfrm>
          <a:prstGeom prst="rect">
            <a:avLst/>
          </a:prstGeom>
        </p:spPr>
      </p:pic>
    </p:spTree>
    <p:extLst>
      <p:ext uri="{BB962C8B-B14F-4D97-AF65-F5344CB8AC3E}">
        <p14:creationId xmlns:p14="http://schemas.microsoft.com/office/powerpoint/2010/main" val="3623843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16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635620" y="1431911"/>
            <a:ext cx="8742314" cy="3037691"/>
          </a:xfrm>
          <a:prstGeom prst="rect">
            <a:avLst/>
          </a:prstGeom>
          <a:noFill/>
        </p:spPr>
        <p:txBody>
          <a:bodyPr wrap="square" rtlCol="0">
            <a:spAutoFit/>
          </a:bodyPr>
          <a:lstStyle/>
          <a:p>
            <a:pPr algn="just" rtl="1">
              <a:lnSpc>
                <a:spcPct val="200000"/>
              </a:lnSpc>
            </a:pPr>
            <a:r>
              <a:rPr lang="ar-EG" b="1" i="0" dirty="0">
                <a:solidFill>
                  <a:srgbClr val="3C4043"/>
                </a:solidFill>
                <a:effectLst/>
                <a:latin typeface="Al-Jazeera-Arabic-Regular" pitchFamily="2" charset="-78"/>
                <a:cs typeface="Al-Jazeera-Arabic-Regular" pitchFamily="2" charset="-78"/>
              </a:rPr>
              <a:t>أدوات الكتابة في </a:t>
            </a:r>
            <a:r>
              <a:rPr lang="en-US" b="1" i="0" dirty="0">
                <a:solidFill>
                  <a:srgbClr val="3C4043"/>
                </a:solidFill>
                <a:effectLst/>
                <a:latin typeface="Al-Jazeera-Arabic-Regular" pitchFamily="2" charset="-78"/>
                <a:cs typeface="Al-Jazeera-Arabic-Regular" pitchFamily="2" charset="-78"/>
              </a:rPr>
              <a:t>Photoshop</a:t>
            </a:r>
          </a:p>
          <a:p>
            <a:pPr algn="just" rtl="1">
              <a:lnSpc>
                <a:spcPct val="200000"/>
              </a:lnSpc>
            </a:pPr>
            <a:r>
              <a:rPr lang="ar-EG" sz="1600" i="0" dirty="0">
                <a:solidFill>
                  <a:srgbClr val="3C4043"/>
                </a:solidFill>
                <a:effectLst/>
                <a:latin typeface="Al-Jazeera-Arabic-Regular" pitchFamily="2" charset="-78"/>
                <a:cs typeface="Al-Jazeera-Arabic-Regular" pitchFamily="2" charset="-78"/>
              </a:rPr>
              <a:t>توجد 4 أدوات كتابة في </a:t>
            </a:r>
            <a:r>
              <a:rPr lang="en-US" sz="1600" i="0" dirty="0">
                <a:solidFill>
                  <a:srgbClr val="3C4043"/>
                </a:solidFill>
                <a:effectLst/>
                <a:latin typeface="Al-Jazeera-Arabic-Regular" pitchFamily="2" charset="-78"/>
                <a:cs typeface="Al-Jazeera-Arabic-Regular" pitchFamily="2" charset="-78"/>
              </a:rPr>
              <a:t>Photoshop</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كل منها يضيف نصًا إلى الصور بطريقة مختلفة:</a:t>
            </a:r>
          </a:p>
          <a:p>
            <a:pPr marL="285750" indent="-285750" algn="just" rtl="1">
              <a:lnSpc>
                <a:spcPct val="200000"/>
              </a:lnSpc>
              <a:buFont typeface="Arial" panose="020B0604020202020204" pitchFamily="34" charset="0"/>
              <a:buChar char="•"/>
            </a:pPr>
            <a:r>
              <a:rPr lang="ar-EG" sz="1600" b="1" i="0" dirty="0">
                <a:solidFill>
                  <a:srgbClr val="3C4043"/>
                </a:solidFill>
                <a:effectLst/>
                <a:latin typeface="Al-Jazeera-Arabic-Regular" pitchFamily="2" charset="-78"/>
                <a:cs typeface="Al-Jazeera-Arabic-Regular" pitchFamily="2" charset="-78"/>
              </a:rPr>
              <a:t>أداة الكتابة الأفقية: </a:t>
            </a:r>
            <a:r>
              <a:rPr lang="ar-EG" sz="1600" i="0" dirty="0">
                <a:solidFill>
                  <a:srgbClr val="3C4043"/>
                </a:solidFill>
                <a:effectLst/>
                <a:latin typeface="Al-Jazeera-Arabic-Regular" pitchFamily="2" charset="-78"/>
                <a:cs typeface="Al-Jazeera-Arabic-Regular" pitchFamily="2" charset="-78"/>
              </a:rPr>
              <a:t>تضيف نصًا أفقيًا إلى الصورة. هذه هي أداة الكتابة الأكثر استخدامًا</a:t>
            </a:r>
          </a:p>
          <a:p>
            <a:pPr marL="285750" indent="-285750" algn="just" rtl="1">
              <a:lnSpc>
                <a:spcPct val="200000"/>
              </a:lnSpc>
              <a:buFont typeface="Arial" panose="020B0604020202020204" pitchFamily="34" charset="0"/>
              <a:buChar char="•"/>
            </a:pPr>
            <a:r>
              <a:rPr lang="ar-EG" sz="1600" b="1" i="0" dirty="0">
                <a:solidFill>
                  <a:srgbClr val="3C4043"/>
                </a:solidFill>
                <a:effectLst/>
                <a:latin typeface="Al-Jazeera-Arabic-Regular" pitchFamily="2" charset="-78"/>
                <a:cs typeface="Al-Jazeera-Arabic-Regular" pitchFamily="2" charset="-78"/>
              </a:rPr>
              <a:t>أداة الكتابة الرأسية: </a:t>
            </a:r>
            <a:r>
              <a:rPr lang="ar-EG" sz="1600" i="0" dirty="0">
                <a:solidFill>
                  <a:srgbClr val="3C4043"/>
                </a:solidFill>
                <a:effectLst/>
                <a:latin typeface="Al-Jazeera-Arabic-Regular" pitchFamily="2" charset="-78"/>
                <a:cs typeface="Al-Jazeera-Arabic-Regular" pitchFamily="2" charset="-78"/>
              </a:rPr>
              <a:t>تضيف نصًا رأسيًا بدلاً من نص أفقي. على غرار ما تراه في النص الياباني التقليدي</a:t>
            </a:r>
          </a:p>
          <a:p>
            <a:pPr marL="285750" indent="-285750" algn="just" rtl="1">
              <a:lnSpc>
                <a:spcPct val="200000"/>
              </a:lnSpc>
              <a:buFont typeface="Arial" panose="020B0604020202020204" pitchFamily="34" charset="0"/>
              <a:buChar char="•"/>
            </a:pPr>
            <a:r>
              <a:rPr lang="ar-EG" sz="1600" b="1" i="0" dirty="0">
                <a:solidFill>
                  <a:srgbClr val="3C4043"/>
                </a:solidFill>
                <a:effectLst/>
                <a:latin typeface="Al-Jazeera-Arabic-Regular" pitchFamily="2" charset="-78"/>
                <a:cs typeface="Al-Jazeera-Arabic-Regular" pitchFamily="2" charset="-78"/>
              </a:rPr>
              <a:t>أداة قناع الكتابة الأفقية </a:t>
            </a:r>
            <a:r>
              <a:rPr lang="en-US" sz="1600" b="1" i="0" dirty="0">
                <a:solidFill>
                  <a:srgbClr val="3C4043"/>
                </a:solidFill>
                <a:effectLst/>
                <a:latin typeface="Al-Jazeera-Arabic-Regular" pitchFamily="2" charset="-78"/>
                <a:cs typeface="Al-Jazeera-Arabic-Regular" pitchFamily="2" charset="-78"/>
              </a:rPr>
              <a:t>Horizontal Type Mask </a:t>
            </a:r>
            <a:r>
              <a:rPr lang="ar-EG" sz="1600" b="1"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تجعلك تنشئ تحديدًا من نص أفقي تكتبه.</a:t>
            </a:r>
          </a:p>
          <a:p>
            <a:pPr marL="285750" indent="-285750" algn="just" rtl="1">
              <a:lnSpc>
                <a:spcPct val="200000"/>
              </a:lnSpc>
              <a:buFont typeface="Arial" panose="020B0604020202020204" pitchFamily="34" charset="0"/>
              <a:buChar char="•"/>
            </a:pPr>
            <a:r>
              <a:rPr lang="ar-EG" sz="1600" b="1" i="0" dirty="0">
                <a:solidFill>
                  <a:srgbClr val="3C4043"/>
                </a:solidFill>
                <a:effectLst/>
                <a:latin typeface="Al-Jazeera-Arabic-Regular" pitchFamily="2" charset="-78"/>
                <a:cs typeface="Al-Jazeera-Arabic-Regular" pitchFamily="2" charset="-78"/>
              </a:rPr>
              <a:t>أداة </a:t>
            </a:r>
            <a:r>
              <a:rPr lang="en-US" sz="1600" b="1" i="0" dirty="0">
                <a:solidFill>
                  <a:srgbClr val="3C4043"/>
                </a:solidFill>
                <a:effectLst/>
                <a:latin typeface="Al-Jazeera-Arabic-Regular" pitchFamily="2" charset="-78"/>
                <a:cs typeface="Al-Jazeera-Arabic-Regular" pitchFamily="2" charset="-78"/>
              </a:rPr>
              <a:t>Vertical Type Mask</a:t>
            </a:r>
            <a:r>
              <a:rPr lang="ar-SA" sz="1600" b="1" dirty="0">
                <a:solidFill>
                  <a:srgbClr val="3C4043"/>
                </a:solidFill>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تجعلك تنشئ تحديدًا من نص رأسي تكتبه.</a:t>
            </a:r>
            <a:endParaRPr lang="ar-EG" sz="1400" i="0" dirty="0">
              <a:solidFill>
                <a:srgbClr val="3C4043"/>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68812655-B1A7-7E4A-90C6-C21B93F426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61127" y="1603205"/>
            <a:ext cx="469745" cy="395575"/>
          </a:xfrm>
          <a:prstGeom prst="rect">
            <a:avLst/>
          </a:prstGeom>
        </p:spPr>
      </p:pic>
      <p:pic>
        <p:nvPicPr>
          <p:cNvPr id="2" name="Audio Recording Aug 19, 2023 at 2:04:22 AM" descr="Audio Recording Aug 19, 2023 at 2:04:22 AM">
            <a:hlinkClick r:id="" action="ppaction://media"/>
            <a:extLst>
              <a:ext uri="{FF2B5EF4-FFF2-40B4-BE49-F238E27FC236}">
                <a16:creationId xmlns:a16="http://schemas.microsoft.com/office/drawing/2014/main" id="{1CF1496D-0105-DE4E-8257-DF5F3D1DA64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71534" y="5905153"/>
            <a:ext cx="812800" cy="812800"/>
          </a:xfrm>
          <a:prstGeom prst="rect">
            <a:avLst/>
          </a:prstGeom>
        </p:spPr>
      </p:pic>
    </p:spTree>
    <p:extLst>
      <p:ext uri="{BB962C8B-B14F-4D97-AF65-F5344CB8AC3E}">
        <p14:creationId xmlns:p14="http://schemas.microsoft.com/office/powerpoint/2010/main" val="737924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8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4206240" y="1431910"/>
            <a:ext cx="5171694" cy="3793154"/>
          </a:xfrm>
          <a:prstGeom prst="rect">
            <a:avLst/>
          </a:prstGeom>
          <a:noFill/>
        </p:spPr>
        <p:txBody>
          <a:bodyPr wrap="square" rtlCol="0">
            <a:spAutoFit/>
          </a:bodyPr>
          <a:lstStyle/>
          <a:p>
            <a:pPr algn="just" rtl="1">
              <a:lnSpc>
                <a:spcPct val="150000"/>
              </a:lnSpc>
            </a:pPr>
            <a:r>
              <a:rPr lang="ar-EG" b="1" i="0" dirty="0">
                <a:solidFill>
                  <a:srgbClr val="3C4043"/>
                </a:solidFill>
                <a:effectLst/>
                <a:latin typeface="Al-Jazeera-Arabic-Regular" pitchFamily="2" charset="-78"/>
                <a:cs typeface="Al-Jazeera-Arabic-Regular" pitchFamily="2" charset="-78"/>
              </a:rPr>
              <a:t>إضافة نص فوتوشوب باستخدام أداة الكتابة الأفقية</a:t>
            </a:r>
            <a:endParaRPr lang="en-US" b="1" i="0" dirty="0">
              <a:solidFill>
                <a:srgbClr val="3C4043"/>
              </a:solidFill>
              <a:effectLst/>
              <a:latin typeface="Al-Jazeera-Arabic-Regular" pitchFamily="2" charset="-78"/>
              <a:cs typeface="Al-Jazeera-Arabic-Regular" pitchFamily="2" charset="-78"/>
            </a:endParaRPr>
          </a:p>
          <a:p>
            <a:pPr algn="just" rtl="1">
              <a:lnSpc>
                <a:spcPct val="150000"/>
              </a:lnSpc>
            </a:pPr>
            <a:r>
              <a:rPr lang="ar-EG" sz="1600" i="0" dirty="0">
                <a:solidFill>
                  <a:srgbClr val="3C4043"/>
                </a:solidFill>
                <a:effectLst/>
                <a:latin typeface="Al-Jazeera-Arabic-Regular" pitchFamily="2" charset="-78"/>
                <a:cs typeface="Al-Jazeera-Arabic-Regular" pitchFamily="2" charset="-78"/>
              </a:rPr>
              <a:t>حدد أداة النص الأفقي من لوحة الأدوات انقر فوق الصورة حيث تريد أن يبدأ النص. سيظهر خط وامض مشابه لما تراه في </a:t>
            </a:r>
            <a:r>
              <a:rPr lang="en-US" sz="1600" i="0" dirty="0">
                <a:solidFill>
                  <a:srgbClr val="3C4043"/>
                </a:solidFill>
                <a:effectLst/>
                <a:latin typeface="Al-Jazeera-Arabic-Regular" pitchFamily="2" charset="-78"/>
                <a:cs typeface="Al-Jazeera-Arabic-Regular" pitchFamily="2" charset="-78"/>
              </a:rPr>
              <a:t>Microsoft Word</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اكتب النص الذي تريده ، واضغط على</a:t>
            </a:r>
            <a:r>
              <a:rPr lang="en-US" sz="1600" i="0" dirty="0">
                <a:solidFill>
                  <a:srgbClr val="3C4043"/>
                </a:solidFill>
                <a:effectLst/>
                <a:latin typeface="Al-Jazeera-Arabic-Regular" pitchFamily="2" charset="-78"/>
                <a:cs typeface="Al-Jazeera-Arabic-Regular" pitchFamily="2" charset="-78"/>
              </a:rPr>
              <a:t>Enter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لبدء سطر جديد من النص، إذا كنت تريد ذلك.</a:t>
            </a:r>
          </a:p>
          <a:p>
            <a:pPr algn="just" rtl="1">
              <a:lnSpc>
                <a:spcPct val="150000"/>
              </a:lnSpc>
            </a:pPr>
            <a:r>
              <a:rPr lang="ar-EG" sz="1600" i="0" dirty="0">
                <a:solidFill>
                  <a:srgbClr val="3C4043"/>
                </a:solidFill>
                <a:effectLst/>
                <a:latin typeface="Al-Jazeera-Arabic-Regular" pitchFamily="2" charset="-78"/>
                <a:cs typeface="Al-Jazeera-Arabic-Regular" pitchFamily="2" charset="-78"/>
              </a:rPr>
              <a:t> بمجرد الانتهاء من إدخال النص. انقر فوق الرمز ✓ في خيارات أداة النص. إذا غيرت رأيك ولم تعد تريد إدخال النص. ثم اضغط على أيقونة ⍉ بدلاً من ذلك. (يمكنك دائمًا الضغط على مفتاح </a:t>
            </a:r>
            <a:r>
              <a:rPr lang="en-US" sz="1600" i="0" dirty="0">
                <a:solidFill>
                  <a:srgbClr val="3C4043"/>
                </a:solidFill>
                <a:effectLst/>
                <a:latin typeface="Al-Jazeera-Arabic-Regular" pitchFamily="2" charset="-78"/>
                <a:cs typeface="Al-Jazeera-Arabic-Regular" pitchFamily="2" charset="-78"/>
              </a:rPr>
              <a:t>Escape / Esc </a:t>
            </a:r>
            <a:r>
              <a:rPr lang="ar-EG" sz="1600" i="0" dirty="0">
                <a:solidFill>
                  <a:srgbClr val="3C4043"/>
                </a:solidFill>
                <a:effectLst/>
                <a:latin typeface="Al-Jazeera-Arabic-Regular" pitchFamily="2" charset="-78"/>
                <a:cs typeface="Al-Jazeera-Arabic-Regular" pitchFamily="2" charset="-78"/>
              </a:rPr>
              <a:t>في زاوية لوحة المفاتيح لإلغاء العملية أيضًا) ها هي صورة الفيل الخاصة بي بعد أن أضفت بعض النصوص إليها</a:t>
            </a:r>
          </a:p>
        </p:txBody>
      </p:sp>
      <p:pic>
        <p:nvPicPr>
          <p:cNvPr id="4" name="Picture 3">
            <a:extLst>
              <a:ext uri="{FF2B5EF4-FFF2-40B4-BE49-F238E27FC236}">
                <a16:creationId xmlns:a16="http://schemas.microsoft.com/office/drawing/2014/main" id="{8B610210-1362-2448-BFDE-83F3DB13A3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2350" y="1431910"/>
            <a:ext cx="2638870" cy="1791350"/>
          </a:xfrm>
          <a:prstGeom prst="rect">
            <a:avLst/>
          </a:prstGeom>
        </p:spPr>
      </p:pic>
      <p:pic>
        <p:nvPicPr>
          <p:cNvPr id="6" name="Picture 5">
            <a:extLst>
              <a:ext uri="{FF2B5EF4-FFF2-40B4-BE49-F238E27FC236}">
                <a16:creationId xmlns:a16="http://schemas.microsoft.com/office/drawing/2014/main" id="{ED1DF10F-99D8-6D4C-B2F7-6B2AECE9BA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26178" y="5250948"/>
            <a:ext cx="4965700" cy="292100"/>
          </a:xfrm>
          <a:prstGeom prst="rect">
            <a:avLst/>
          </a:prstGeom>
        </p:spPr>
      </p:pic>
      <p:pic>
        <p:nvPicPr>
          <p:cNvPr id="8" name="Picture 7">
            <a:extLst>
              <a:ext uri="{FF2B5EF4-FFF2-40B4-BE49-F238E27FC236}">
                <a16:creationId xmlns:a16="http://schemas.microsoft.com/office/drawing/2014/main" id="{E64EE102-5FB5-A446-A75A-182DBD71D2C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2350" y="3265658"/>
            <a:ext cx="2638870" cy="1791350"/>
          </a:xfrm>
          <a:prstGeom prst="rect">
            <a:avLst/>
          </a:prstGeom>
        </p:spPr>
      </p:pic>
      <p:pic>
        <p:nvPicPr>
          <p:cNvPr id="2" name="Audio Recording Aug 19, 2023 at 2:07:15 AM" descr="Audio Recording Aug 19, 2023 at 2:07:15 AM">
            <a:hlinkClick r:id="" action="ppaction://media"/>
            <a:extLst>
              <a:ext uri="{FF2B5EF4-FFF2-40B4-BE49-F238E27FC236}">
                <a16:creationId xmlns:a16="http://schemas.microsoft.com/office/drawing/2014/main" id="{E8905EC8-8420-C244-B2C2-B64CA845E39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72778" y="5950700"/>
            <a:ext cx="812800" cy="812800"/>
          </a:xfrm>
          <a:prstGeom prst="rect">
            <a:avLst/>
          </a:prstGeom>
        </p:spPr>
      </p:pic>
    </p:spTree>
    <p:extLst>
      <p:ext uri="{BB962C8B-B14F-4D97-AF65-F5344CB8AC3E}">
        <p14:creationId xmlns:p14="http://schemas.microsoft.com/office/powerpoint/2010/main" val="1147063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3943350" y="1347756"/>
            <a:ext cx="5434584" cy="3982693"/>
          </a:xfrm>
          <a:prstGeom prst="rect">
            <a:avLst/>
          </a:prstGeom>
          <a:noFill/>
        </p:spPr>
        <p:txBody>
          <a:bodyPr wrap="square" rtlCol="0">
            <a:spAutoFit/>
          </a:bodyPr>
          <a:lstStyle/>
          <a:p>
            <a:pPr algn="just" rtl="1">
              <a:lnSpc>
                <a:spcPct val="150000"/>
              </a:lnSpc>
            </a:pPr>
            <a:r>
              <a:rPr lang="ar-EG" sz="1600" b="1" i="0" dirty="0">
                <a:solidFill>
                  <a:srgbClr val="3C4043"/>
                </a:solidFill>
                <a:effectLst/>
                <a:latin typeface="Al-Jazeera-Arabic-Regular" pitchFamily="2" charset="-78"/>
                <a:cs typeface="Al-Jazeera-Arabic-Regular" pitchFamily="2" charset="-78"/>
              </a:rPr>
              <a:t>إدخال نص عمودي باستخدام أداة الكتابة الرأسية</a:t>
            </a:r>
          </a:p>
          <a:p>
            <a:pPr algn="just" rtl="1">
              <a:lnSpc>
                <a:spcPct val="150000"/>
              </a:lnSpc>
            </a:pPr>
            <a:r>
              <a:rPr lang="ar-EG" sz="1400" i="0" dirty="0">
                <a:solidFill>
                  <a:srgbClr val="3C4043"/>
                </a:solidFill>
                <a:effectLst/>
                <a:latin typeface="Al-Jazeera-Arabic-Regular" pitchFamily="2" charset="-78"/>
                <a:cs typeface="Al-Jazeera-Arabic-Regular" pitchFamily="2" charset="-78"/>
              </a:rPr>
              <a:t>إن إضافة نص عمودي إلى الصور يماثل إضافة نص أفقي. أنت فقط تستخدم أداة الاختلاف للقيام بذلك. وهي أداة النص العمودي ، وإليك خطوات كيفية القيام بذلك:</a:t>
            </a:r>
          </a:p>
          <a:p>
            <a:pPr algn="just" rtl="1">
              <a:lnSpc>
                <a:spcPct val="150000"/>
              </a:lnSpc>
            </a:pPr>
            <a:r>
              <a:rPr lang="ar-EG" sz="1400" i="0" dirty="0">
                <a:solidFill>
                  <a:srgbClr val="3C4043"/>
                </a:solidFill>
                <a:effectLst/>
                <a:latin typeface="Al-Jazeera-Arabic-Regular" pitchFamily="2" charset="-78"/>
                <a:cs typeface="Al-Jazeera-Arabic-Regular" pitchFamily="2" charset="-78"/>
              </a:rPr>
              <a:t>حدد أداة النص الرأسي من لوحة الأدوات. للوصول إلى الأداة ، انقر مع الاستمرار فوق زر الماوس فوق أداة النص الأفقي وسيعرض لك</a:t>
            </a:r>
            <a:r>
              <a:rPr lang="en-US" sz="1400" i="0" dirty="0">
                <a:solidFill>
                  <a:srgbClr val="3C4043"/>
                </a:solidFill>
                <a:effectLst/>
                <a:latin typeface="Al-Jazeera-Arabic-Regular" pitchFamily="2" charset="-78"/>
                <a:cs typeface="Al-Jazeera-Arabic-Regular" pitchFamily="2" charset="-78"/>
              </a:rPr>
              <a:t>Photoshop </a:t>
            </a:r>
            <a:r>
              <a:rPr lang="ar-SA" sz="1400" i="0" dirty="0">
                <a:solidFill>
                  <a:srgbClr val="3C4043"/>
                </a:solidFill>
                <a:effectLst/>
                <a:latin typeface="Al-Jazeera-Arabic-Regular" pitchFamily="2" charset="-78"/>
                <a:cs typeface="Al-Jazeera-Arabic-Regular" pitchFamily="2" charset="-78"/>
              </a:rPr>
              <a:t> </a:t>
            </a:r>
            <a:r>
              <a:rPr lang="ar-EG" sz="1400" i="0" dirty="0">
                <a:solidFill>
                  <a:srgbClr val="3C4043"/>
                </a:solidFill>
                <a:effectLst/>
                <a:latin typeface="Al-Jazeera-Arabic-Regular" pitchFamily="2" charset="-78"/>
                <a:cs typeface="Al-Jazeera-Arabic-Regular" pitchFamily="2" charset="-78"/>
              </a:rPr>
              <a:t>أدوات النص الأخرى المتاحة.</a:t>
            </a:r>
          </a:p>
          <a:p>
            <a:pPr algn="just" rtl="1">
              <a:lnSpc>
                <a:spcPct val="150000"/>
              </a:lnSpc>
            </a:pPr>
            <a:r>
              <a:rPr lang="ar-EG" sz="1400" b="1" i="0" dirty="0">
                <a:solidFill>
                  <a:srgbClr val="3C4043"/>
                </a:solidFill>
                <a:effectLst/>
                <a:latin typeface="Al-Jazeera-Arabic-Regular" pitchFamily="2" charset="-78"/>
                <a:cs typeface="Al-Jazeera-Arabic-Regular" pitchFamily="2" charset="-78"/>
              </a:rPr>
              <a:t>يمكن الوصول إلى باقي أدوات الكتابة في </a:t>
            </a:r>
            <a:r>
              <a:rPr lang="en-US" sz="1400" b="1" i="0" dirty="0">
                <a:solidFill>
                  <a:srgbClr val="3C4043"/>
                </a:solidFill>
                <a:effectLst/>
                <a:latin typeface="Al-Jazeera-Arabic-Regular" pitchFamily="2" charset="-78"/>
                <a:cs typeface="Al-Jazeera-Arabic-Regular" pitchFamily="2" charset="-78"/>
              </a:rPr>
              <a:t>Photoshop </a:t>
            </a:r>
            <a:r>
              <a:rPr lang="ar-EG" sz="1400" b="1" i="0" dirty="0">
                <a:solidFill>
                  <a:srgbClr val="3C4043"/>
                </a:solidFill>
                <a:effectLst/>
                <a:latin typeface="Al-Jazeera-Arabic-Regular" pitchFamily="2" charset="-78"/>
                <a:cs typeface="Al-Jazeera-Arabic-Regular" pitchFamily="2" charset="-78"/>
              </a:rPr>
              <a:t>عن طريق النقر مع الاستمرار على زر الماوس فوق أداة النص الأفقي في لوحة الأدوات</a:t>
            </a:r>
          </a:p>
          <a:p>
            <a:pPr algn="just" rtl="1">
              <a:lnSpc>
                <a:spcPct val="150000"/>
              </a:lnSpc>
            </a:pPr>
            <a:r>
              <a:rPr lang="ar-EG" sz="1400" i="0" dirty="0">
                <a:solidFill>
                  <a:srgbClr val="3C4043"/>
                </a:solidFill>
                <a:effectLst/>
                <a:latin typeface="Al-Jazeera-Arabic-Regular" pitchFamily="2" charset="-78"/>
                <a:cs typeface="Al-Jazeera-Arabic-Regular" pitchFamily="2" charset="-78"/>
              </a:rPr>
              <a:t>مرة أخرى ، انقر حيث تريد أن يبدأ النص. لأن النص الذي نقوم بإنشائه عمودي، نضغط حيث نريد أن يكون الجزء العلوي من النص. اخترت النقر فوق الزاوية العلوية اليسرى من الصورة التالية:</a:t>
            </a:r>
          </a:p>
        </p:txBody>
      </p:sp>
      <p:pic>
        <p:nvPicPr>
          <p:cNvPr id="3" name="Picture 2">
            <a:extLst>
              <a:ext uri="{FF2B5EF4-FFF2-40B4-BE49-F238E27FC236}">
                <a16:creationId xmlns:a16="http://schemas.microsoft.com/office/drawing/2014/main" id="{F0C35950-6B33-3E42-9059-869EA74171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71508" y="1440631"/>
            <a:ext cx="2184400" cy="914400"/>
          </a:xfrm>
          <a:prstGeom prst="rect">
            <a:avLst/>
          </a:prstGeom>
        </p:spPr>
      </p:pic>
      <p:pic>
        <p:nvPicPr>
          <p:cNvPr id="7" name="Picture 6">
            <a:extLst>
              <a:ext uri="{FF2B5EF4-FFF2-40B4-BE49-F238E27FC236}">
                <a16:creationId xmlns:a16="http://schemas.microsoft.com/office/drawing/2014/main" id="{0F0D8CD4-E8A0-1048-89A1-CF9537A0248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57788" y="2305838"/>
            <a:ext cx="2184400" cy="1469505"/>
          </a:xfrm>
          <a:prstGeom prst="rect">
            <a:avLst/>
          </a:prstGeom>
        </p:spPr>
      </p:pic>
      <p:pic>
        <p:nvPicPr>
          <p:cNvPr id="11" name="Picture 10">
            <a:extLst>
              <a:ext uri="{FF2B5EF4-FFF2-40B4-BE49-F238E27FC236}">
                <a16:creationId xmlns:a16="http://schemas.microsoft.com/office/drawing/2014/main" id="{2A465FB5-7069-924B-99B7-2361EFCAB91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1099" y="3748192"/>
            <a:ext cx="2537778" cy="1718370"/>
          </a:xfrm>
          <a:prstGeom prst="rect">
            <a:avLst/>
          </a:prstGeom>
        </p:spPr>
      </p:pic>
      <p:pic>
        <p:nvPicPr>
          <p:cNvPr id="2" name="Audio Recording Aug 19, 2023 at 2:08:53 AM" descr="Audio Recording Aug 19, 2023 at 2:08:53 AM">
            <a:hlinkClick r:id="" action="ppaction://media"/>
            <a:extLst>
              <a:ext uri="{FF2B5EF4-FFF2-40B4-BE49-F238E27FC236}">
                <a16:creationId xmlns:a16="http://schemas.microsoft.com/office/drawing/2014/main" id="{2EE00B75-8C3B-B44F-91F5-B0637B1ACEC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52930" y="5950700"/>
            <a:ext cx="812800" cy="812800"/>
          </a:xfrm>
          <a:prstGeom prst="rect">
            <a:avLst/>
          </a:prstGeom>
        </p:spPr>
      </p:pic>
    </p:spTree>
    <p:extLst>
      <p:ext uri="{BB962C8B-B14F-4D97-AF65-F5344CB8AC3E}">
        <p14:creationId xmlns:p14="http://schemas.microsoft.com/office/powerpoint/2010/main" val="2631104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3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4270338" y="1628126"/>
            <a:ext cx="5039016" cy="3377656"/>
          </a:xfrm>
          <a:prstGeom prst="rect">
            <a:avLst/>
          </a:prstGeom>
          <a:noFill/>
        </p:spPr>
        <p:txBody>
          <a:bodyPr wrap="square" rtlCol="0">
            <a:spAutoFit/>
          </a:bodyPr>
          <a:lstStyle/>
          <a:p>
            <a:pPr algn="just" rtl="1">
              <a:lnSpc>
                <a:spcPct val="150000"/>
              </a:lnSpc>
            </a:pPr>
            <a:r>
              <a:rPr lang="ar-EG" sz="1600" b="1" i="0" dirty="0">
                <a:solidFill>
                  <a:srgbClr val="3C4043"/>
                </a:solidFill>
                <a:effectLst/>
                <a:latin typeface="Al-Jazeera-Arabic-Regular" pitchFamily="2" charset="-78"/>
                <a:cs typeface="Al-Jazeera-Arabic-Regular" pitchFamily="2" charset="-78"/>
              </a:rPr>
              <a:t>إنشاء تحديدات النص باستخدام أداة </a:t>
            </a:r>
            <a:endParaRPr lang="en-US" sz="1600" b="1" i="0" dirty="0">
              <a:solidFill>
                <a:srgbClr val="3C4043"/>
              </a:solidFill>
              <a:effectLst/>
              <a:latin typeface="Al-Jazeera-Arabic-Regular" pitchFamily="2" charset="-78"/>
              <a:cs typeface="Al-Jazeera-Arabic-Regular" pitchFamily="2" charset="-78"/>
            </a:endParaRPr>
          </a:p>
          <a:p>
            <a:pPr algn="just" rtl="1">
              <a:lnSpc>
                <a:spcPct val="150000"/>
              </a:lnSpc>
            </a:pPr>
            <a:r>
              <a:rPr lang="en-US" sz="1600" b="1" i="0" dirty="0">
                <a:solidFill>
                  <a:srgbClr val="3C4043"/>
                </a:solidFill>
                <a:effectLst/>
                <a:latin typeface="Al-Jazeera-Arabic-Regular" pitchFamily="2" charset="-78"/>
                <a:cs typeface="Al-Jazeera-Arabic-Regular" pitchFamily="2" charset="-78"/>
              </a:rPr>
              <a:t>Horizontal Type and vertical Type Mask Tool</a:t>
            </a:r>
            <a:r>
              <a:rPr lang="ar-SA" sz="1600" b="1" i="0" dirty="0">
                <a:solidFill>
                  <a:srgbClr val="3C4043"/>
                </a:solidFill>
                <a:effectLst/>
                <a:latin typeface="Al-Jazeera-Arabic-Regular" pitchFamily="2" charset="-78"/>
                <a:cs typeface="Al-Jazeera-Arabic-Regular" pitchFamily="2" charset="-78"/>
              </a:rPr>
              <a:t>: </a:t>
            </a:r>
            <a:endParaRPr lang="ar-EG" sz="1600" b="1" i="0" dirty="0">
              <a:solidFill>
                <a:srgbClr val="3C4043"/>
              </a:solidFill>
              <a:effectLst/>
              <a:latin typeface="Al-Jazeera-Arabic-Regular" pitchFamily="2" charset="-78"/>
              <a:cs typeface="Al-Jazeera-Arabic-Regular" pitchFamily="2" charset="-78"/>
            </a:endParaRPr>
          </a:p>
          <a:p>
            <a:pPr algn="just" rtl="1">
              <a:lnSpc>
                <a:spcPct val="150000"/>
              </a:lnSpc>
            </a:pPr>
            <a:r>
              <a:rPr lang="ar-EG" sz="1600" i="0" dirty="0">
                <a:solidFill>
                  <a:srgbClr val="3C4043"/>
                </a:solidFill>
                <a:effectLst/>
                <a:latin typeface="Al-Jazeera-Arabic-Regular" pitchFamily="2" charset="-78"/>
                <a:cs typeface="Al-Jazeera-Arabic-Regular" pitchFamily="2" charset="-78"/>
              </a:rPr>
              <a:t>تُستخدم أداة </a:t>
            </a:r>
            <a:r>
              <a:rPr lang="en-US" sz="1600" i="0" dirty="0">
                <a:solidFill>
                  <a:srgbClr val="3C4043"/>
                </a:solidFill>
                <a:effectLst/>
                <a:latin typeface="Al-Jazeera-Arabic-Regular" pitchFamily="2" charset="-78"/>
                <a:cs typeface="Al-Jazeera-Arabic-Regular" pitchFamily="2" charset="-78"/>
              </a:rPr>
              <a:t> Horizontal Type Mask Tool </a:t>
            </a:r>
            <a:r>
              <a:rPr lang="ar-EG" sz="1600" i="0" dirty="0">
                <a:solidFill>
                  <a:srgbClr val="3C4043"/>
                </a:solidFill>
                <a:effectLst/>
                <a:latin typeface="Al-Jazeera-Arabic-Regular" pitchFamily="2" charset="-78"/>
                <a:cs typeface="Al-Jazeera-Arabic-Regular" pitchFamily="2" charset="-78"/>
              </a:rPr>
              <a:t>ومكافئها الرأسي أداة </a:t>
            </a:r>
            <a:r>
              <a:rPr lang="en-US" sz="1600" i="0" dirty="0">
                <a:solidFill>
                  <a:srgbClr val="3C4043"/>
                </a:solidFill>
                <a:effectLst/>
                <a:latin typeface="Al-Jazeera-Arabic-Regular" pitchFamily="2" charset="-78"/>
                <a:cs typeface="Al-Jazeera-Arabic-Regular" pitchFamily="2" charset="-78"/>
              </a:rPr>
              <a:t>Vertical Type Mask</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لإنشاء تحديدات النص، والتي يمكنك العمل عليها تمامًا مثل أي تحديد. سأقوم بإضافة تحديد نص باستخدام أداة قناع الكتابة الأفقية إلى هذه الصورة ؛ يمكنك اتباع نفس الخطوات باستخدام أداة </a:t>
            </a:r>
            <a:r>
              <a:rPr lang="en-US" sz="1600" i="0" dirty="0">
                <a:solidFill>
                  <a:srgbClr val="3C4043"/>
                </a:solidFill>
                <a:effectLst/>
                <a:latin typeface="Al-Jazeera-Arabic-Regular" pitchFamily="2" charset="-78"/>
                <a:cs typeface="Al-Jazeera-Arabic-Regular" pitchFamily="2" charset="-78"/>
              </a:rPr>
              <a:t>Vertical Type Horizontal </a:t>
            </a:r>
            <a:r>
              <a:rPr lang="ar-EG" sz="1600" i="0" dirty="0">
                <a:solidFill>
                  <a:srgbClr val="3C4043"/>
                </a:solidFill>
                <a:effectLst/>
                <a:latin typeface="Al-Jazeera-Arabic-Regular" pitchFamily="2" charset="-78"/>
                <a:cs typeface="Al-Jazeera-Arabic-Regular" pitchFamily="2" charset="-78"/>
              </a:rPr>
              <a:t>أيضًا.</a:t>
            </a:r>
          </a:p>
          <a:p>
            <a:pPr algn="just" rtl="1">
              <a:lnSpc>
                <a:spcPct val="150000"/>
              </a:lnSpc>
            </a:pPr>
            <a:r>
              <a:rPr lang="ar-EG" sz="1600" i="0" dirty="0">
                <a:solidFill>
                  <a:srgbClr val="3C4043"/>
                </a:solidFill>
                <a:effectLst/>
                <a:latin typeface="Al-Jazeera-Arabic-Regular" pitchFamily="2" charset="-78"/>
                <a:cs typeface="Al-Jazeera-Arabic-Regular" pitchFamily="2" charset="-78"/>
              </a:rPr>
              <a:t>لإنشاء التحديد ، اتبع الخطوات التالية:</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6F9021D6-1777-5E4E-9DBC-87C448612B2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0537" y="2214355"/>
            <a:ext cx="3159978" cy="2133747"/>
          </a:xfrm>
          <a:prstGeom prst="rect">
            <a:avLst/>
          </a:prstGeom>
        </p:spPr>
      </p:pic>
      <p:pic>
        <p:nvPicPr>
          <p:cNvPr id="2" name="Audio Recording Aug 19, 2023 at 2:10:58 AM" descr="Audio Recording Aug 19, 2023 at 2:10:58 AM">
            <a:hlinkClick r:id="" action="ppaction://media"/>
            <a:extLst>
              <a:ext uri="{FF2B5EF4-FFF2-40B4-BE49-F238E27FC236}">
                <a16:creationId xmlns:a16="http://schemas.microsoft.com/office/drawing/2014/main" id="{5CA93D98-C55F-024B-AE64-6C48DD6ACD3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65818" y="6043914"/>
            <a:ext cx="812800" cy="812800"/>
          </a:xfrm>
          <a:prstGeom prst="rect">
            <a:avLst/>
          </a:prstGeom>
        </p:spPr>
      </p:pic>
    </p:spTree>
    <p:extLst>
      <p:ext uri="{BB962C8B-B14F-4D97-AF65-F5344CB8AC3E}">
        <p14:creationId xmlns:p14="http://schemas.microsoft.com/office/powerpoint/2010/main" val="1958530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2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4270338" y="1628126"/>
            <a:ext cx="5039016" cy="1531060"/>
          </a:xfrm>
          <a:prstGeom prst="rect">
            <a:avLst/>
          </a:prstGeom>
          <a:noFill/>
        </p:spPr>
        <p:txBody>
          <a:bodyPr wrap="square" rtlCol="0">
            <a:spAutoFit/>
          </a:bodyPr>
          <a:lstStyle/>
          <a:p>
            <a:pPr algn="just" rtl="1">
              <a:lnSpc>
                <a:spcPct val="150000"/>
              </a:lnSpc>
            </a:pPr>
            <a:r>
              <a:rPr lang="ar-EG" sz="1600" i="0" dirty="0">
                <a:solidFill>
                  <a:srgbClr val="3C4043"/>
                </a:solidFill>
                <a:effectLst/>
                <a:latin typeface="Al-Jazeera-Arabic-Regular" pitchFamily="2" charset="-78"/>
                <a:cs typeface="Al-Jazeera-Arabic-Regular" pitchFamily="2" charset="-78"/>
              </a:rPr>
              <a:t>حدد </a:t>
            </a:r>
            <a:r>
              <a:rPr lang="en-US" sz="1600" i="0" dirty="0">
                <a:solidFill>
                  <a:srgbClr val="3C4043"/>
                </a:solidFill>
                <a:effectLst/>
                <a:latin typeface="Al-Jazeera-Arabic-Regular" pitchFamily="2" charset="-78"/>
                <a:cs typeface="Al-Jazeera-Arabic-Regular" pitchFamily="2" charset="-78"/>
              </a:rPr>
              <a:t>Horizontal Type Mask Tool </a:t>
            </a:r>
            <a:r>
              <a:rPr lang="ar-EG" sz="1600" i="0" dirty="0">
                <a:solidFill>
                  <a:srgbClr val="3C4043"/>
                </a:solidFill>
                <a:effectLst/>
                <a:latin typeface="Al-Jazeera-Arabic-Regular" pitchFamily="2" charset="-78"/>
                <a:cs typeface="Al-Jazeera-Arabic-Regular" pitchFamily="2" charset="-78"/>
              </a:rPr>
              <a:t>أو </a:t>
            </a:r>
            <a:r>
              <a:rPr lang="en-US" sz="1600" i="0" dirty="0">
                <a:solidFill>
                  <a:srgbClr val="3C4043"/>
                </a:solidFill>
                <a:effectLst/>
                <a:latin typeface="Al-Jazeera-Arabic-Regular" pitchFamily="2" charset="-78"/>
                <a:cs typeface="Al-Jazeera-Arabic-Regular" pitchFamily="2" charset="-78"/>
              </a:rPr>
              <a:t>Vertical Type Mask Tool </a:t>
            </a:r>
            <a:r>
              <a:rPr lang="ar-EG" sz="1600" i="0" dirty="0">
                <a:solidFill>
                  <a:srgbClr val="3C4043"/>
                </a:solidFill>
                <a:effectLst/>
                <a:latin typeface="Al-Jazeera-Arabic-Regular" pitchFamily="2" charset="-78"/>
                <a:cs typeface="Al-Jazeera-Arabic-Regular" pitchFamily="2" charset="-78"/>
              </a:rPr>
              <a:t>من لوحة الأدوات.</a:t>
            </a:r>
          </a:p>
          <a:p>
            <a:pPr algn="just" rtl="1">
              <a:lnSpc>
                <a:spcPct val="150000"/>
              </a:lnSpc>
            </a:pPr>
            <a:r>
              <a:rPr lang="ar-EG" sz="1600" i="0" dirty="0">
                <a:solidFill>
                  <a:srgbClr val="3C4043"/>
                </a:solidFill>
                <a:effectLst/>
                <a:latin typeface="Al-Jazeera-Arabic-Regular" pitchFamily="2" charset="-78"/>
                <a:cs typeface="Al-Jazeera-Arabic-Regular" pitchFamily="2" charset="-78"/>
              </a:rPr>
              <a:t>انقر حيث تريد أن يبدأ التحديد. ستتحول الصورة إلى اللون الأحمر ، مما يعني أننا في وضع </a:t>
            </a:r>
            <a:r>
              <a:rPr lang="en-US" sz="1600" i="0" dirty="0">
                <a:solidFill>
                  <a:srgbClr val="3C4043"/>
                </a:solidFill>
                <a:effectLst/>
                <a:latin typeface="Al-Jazeera-Arabic-Regular" pitchFamily="2" charset="-78"/>
                <a:cs typeface="Al-Jazeera-Arabic-Regular" pitchFamily="2" charset="-78"/>
              </a:rPr>
              <a:t>Mask</a:t>
            </a:r>
            <a:r>
              <a:rPr lang="ar-EG" sz="1600" i="0" dirty="0">
                <a:solidFill>
                  <a:srgbClr val="3C4043"/>
                </a:solidFill>
                <a:effectLst/>
                <a:latin typeface="Al-Jazeera-Arabic-Regular" pitchFamily="2" charset="-78"/>
                <a:cs typeface="Al-Jazeera-Arabic-Regular" pitchFamily="2" charset="-78"/>
              </a:rPr>
              <a:t> الآن.</a:t>
            </a:r>
            <a:endParaRPr lang="ar-EG" sz="1400" i="0" dirty="0">
              <a:solidFill>
                <a:srgbClr val="3C4043"/>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9B0D3AD9-A520-344A-82E0-15652F5D38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8208" y="1634387"/>
            <a:ext cx="3055994" cy="2082318"/>
          </a:xfrm>
          <a:prstGeom prst="rect">
            <a:avLst/>
          </a:prstGeom>
        </p:spPr>
      </p:pic>
      <p:pic>
        <p:nvPicPr>
          <p:cNvPr id="6" name="Picture 5">
            <a:extLst>
              <a:ext uri="{FF2B5EF4-FFF2-40B4-BE49-F238E27FC236}">
                <a16:creationId xmlns:a16="http://schemas.microsoft.com/office/drawing/2014/main" id="{FBCEDA42-8C3C-784A-8C13-43E7812905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46398" y="3332859"/>
            <a:ext cx="3023584" cy="2066274"/>
          </a:xfrm>
          <a:prstGeom prst="rect">
            <a:avLst/>
          </a:prstGeom>
        </p:spPr>
      </p:pic>
      <p:pic>
        <p:nvPicPr>
          <p:cNvPr id="2" name="Audio Recording Aug 19, 2023 at 2:11:52 AM" descr="Audio Recording Aug 19, 2023 at 2:11:52 AM">
            <a:hlinkClick r:id="" action="ppaction://media"/>
            <a:extLst>
              <a:ext uri="{FF2B5EF4-FFF2-40B4-BE49-F238E27FC236}">
                <a16:creationId xmlns:a16="http://schemas.microsoft.com/office/drawing/2014/main" id="{9B6131BE-5034-514E-9610-67A3B6715F1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02954" y="5841689"/>
            <a:ext cx="812800" cy="812800"/>
          </a:xfrm>
          <a:prstGeom prst="rect">
            <a:avLst/>
          </a:prstGeom>
        </p:spPr>
      </p:pic>
    </p:spTree>
    <p:extLst>
      <p:ext uri="{BB962C8B-B14F-4D97-AF65-F5344CB8AC3E}">
        <p14:creationId xmlns:p14="http://schemas.microsoft.com/office/powerpoint/2010/main" val="1297043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5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5294577" y="1880217"/>
            <a:ext cx="4074414" cy="2637517"/>
          </a:xfrm>
          <a:prstGeom prst="rect">
            <a:avLst/>
          </a:prstGeom>
          <a:noFill/>
        </p:spPr>
        <p:txBody>
          <a:bodyPr wrap="square" rtlCol="0">
            <a:spAutoFit/>
          </a:bodyPr>
          <a:lstStyle/>
          <a:p>
            <a:pPr algn="just" rtl="1">
              <a:lnSpc>
                <a:spcPct val="150000"/>
              </a:lnSpc>
            </a:pPr>
            <a:r>
              <a:rPr lang="ar-EG" sz="1600" i="0" dirty="0">
                <a:solidFill>
                  <a:srgbClr val="3C4043"/>
                </a:solidFill>
                <a:effectLst/>
                <a:latin typeface="Al-Jazeera-Arabic-Regular" pitchFamily="2" charset="-78"/>
                <a:cs typeface="Al-Jazeera-Arabic-Regular" pitchFamily="2" charset="-78"/>
              </a:rPr>
              <a:t>بمجرد الانتهاء من إدخال النص. انقر فوق الرمز ✓ في خيارات أداة النص. إذا غيرت رأيك ولم تعد تريد إدخال النص. ثم اضغط على أيقونة ⍉ بدلاً من ذلك. بما أنني راضٍ عن النص. لقد قمت بالنقر فوق الرمز ✓. النص الذي أدخلته سوف يتحول إلى اختيار. الذي يمكنك استخدامه تمامًا مثل أي اختيار في </a:t>
            </a:r>
            <a:r>
              <a:rPr lang="en-US" sz="1600" i="0" dirty="0">
                <a:solidFill>
                  <a:srgbClr val="3C4043"/>
                </a:solidFill>
                <a:effectLst/>
                <a:latin typeface="Al-Jazeera-Arabic-Regular" pitchFamily="2" charset="-78"/>
                <a:cs typeface="Al-Jazeera-Arabic-Regular" pitchFamily="2" charset="-78"/>
              </a:rPr>
              <a:t>Photoshop</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5EC04DD4-6B9D-8B48-BEE4-FAE6514850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333" y="1702284"/>
            <a:ext cx="4520625" cy="3087256"/>
          </a:xfrm>
          <a:prstGeom prst="rect">
            <a:avLst/>
          </a:prstGeom>
        </p:spPr>
      </p:pic>
      <p:pic>
        <p:nvPicPr>
          <p:cNvPr id="2" name="Audio Recording Aug 19, 2023 at 2:12:53 AM" descr="Audio Recording Aug 19, 2023 at 2:12:53 AM">
            <a:hlinkClick r:id="" action="ppaction://media"/>
            <a:extLst>
              <a:ext uri="{FF2B5EF4-FFF2-40B4-BE49-F238E27FC236}">
                <a16:creationId xmlns:a16="http://schemas.microsoft.com/office/drawing/2014/main" id="{70C66D9E-F60B-634A-A8F3-8F0C1119F66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91146" y="6026290"/>
            <a:ext cx="812800" cy="812800"/>
          </a:xfrm>
          <a:prstGeom prst="rect">
            <a:avLst/>
          </a:prstGeom>
        </p:spPr>
      </p:pic>
    </p:spTree>
    <p:extLst>
      <p:ext uri="{BB962C8B-B14F-4D97-AF65-F5344CB8AC3E}">
        <p14:creationId xmlns:p14="http://schemas.microsoft.com/office/powerpoint/2010/main" val="208239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79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5294577" y="1880217"/>
            <a:ext cx="4074414" cy="2638992"/>
          </a:xfrm>
          <a:prstGeom prst="rect">
            <a:avLst/>
          </a:prstGeom>
          <a:noFill/>
        </p:spPr>
        <p:txBody>
          <a:bodyPr wrap="square" rtlCol="0">
            <a:spAutoFit/>
          </a:bodyPr>
          <a:lstStyle/>
          <a:p>
            <a:pPr algn="just" rtl="1">
              <a:lnSpc>
                <a:spcPct val="150000"/>
              </a:lnSpc>
            </a:pPr>
            <a:r>
              <a:rPr lang="ar-EG" sz="1600" i="0" dirty="0">
                <a:solidFill>
                  <a:srgbClr val="3C4043"/>
                </a:solidFill>
                <a:effectLst/>
                <a:latin typeface="Al-Jazeera-Arabic-Regular" pitchFamily="2" charset="-78"/>
                <a:cs typeface="Al-Jazeera-Arabic-Regular" pitchFamily="2" charset="-78"/>
              </a:rPr>
              <a:t>يمكنك تحويل أي نص إلى تحديد بنفس الطريقة التي تستخدمها مع أي طبقة. وهو عن طريق تحريك زر الماوس فوق مصغر الطبقة في لوحة الطبقات ، مع الاستمرار في الضغط على زر </a:t>
            </a:r>
            <a:r>
              <a:rPr lang="en-US" sz="1600" i="0" dirty="0">
                <a:solidFill>
                  <a:srgbClr val="3C4043"/>
                </a:solidFill>
                <a:effectLst/>
                <a:latin typeface="Al-Jazeera-Arabic-Regular" pitchFamily="2" charset="-78"/>
                <a:cs typeface="Al-Jazeera-Arabic-Regular" pitchFamily="2" charset="-78"/>
              </a:rPr>
              <a:t>Ctrl</a:t>
            </a:r>
            <a:r>
              <a:rPr lang="ar-EG" sz="1600" i="0" dirty="0">
                <a:solidFill>
                  <a:srgbClr val="3C4043"/>
                </a:solidFill>
                <a:effectLst/>
                <a:latin typeface="Al-Jazeera-Arabic-Regular" pitchFamily="2" charset="-78"/>
                <a:cs typeface="Al-Jazeera-Arabic-Regular" pitchFamily="2" charset="-78"/>
              </a:rPr>
              <a:t> (</a:t>
            </a:r>
            <a:r>
              <a:rPr lang="en-US" sz="1600" i="0" dirty="0">
                <a:solidFill>
                  <a:srgbClr val="3C4043"/>
                </a:solidFill>
                <a:effectLst/>
                <a:latin typeface="Al-Jazeera-Arabic-Regular" pitchFamily="2" charset="-78"/>
                <a:cs typeface="Al-Jazeera-Arabic-Regular" pitchFamily="2" charset="-78"/>
              </a:rPr>
              <a:t>command</a:t>
            </a:r>
            <a:r>
              <a:rPr lang="ar-EG" sz="1600" i="0" dirty="0">
                <a:solidFill>
                  <a:srgbClr val="3C4043"/>
                </a:solidFill>
                <a:effectLst/>
                <a:latin typeface="Al-Jazeera-Arabic-Regular" pitchFamily="2" charset="-78"/>
                <a:cs typeface="Al-Jazeera-Arabic-Regular" pitchFamily="2" charset="-78"/>
              </a:rPr>
              <a:t> في نظام التشغيل</a:t>
            </a:r>
            <a:r>
              <a:rPr lang="en-US" sz="1600" i="0" dirty="0">
                <a:solidFill>
                  <a:srgbClr val="3C4043"/>
                </a:solidFill>
                <a:effectLst/>
                <a:latin typeface="Al-Jazeera-Arabic-Regular" pitchFamily="2" charset="-78"/>
                <a:cs typeface="Al-Jazeera-Arabic-Regular" pitchFamily="2" charset="-78"/>
              </a:rPr>
              <a:t> (Mac </a:t>
            </a:r>
            <a:r>
              <a:rPr lang="ar-EG" sz="1600" i="0" dirty="0">
                <a:solidFill>
                  <a:srgbClr val="3C4043"/>
                </a:solidFill>
                <a:effectLst/>
                <a:latin typeface="Al-Jazeera-Arabic-Regular" pitchFamily="2" charset="-78"/>
                <a:cs typeface="Al-Jazeera-Arabic-Regular" pitchFamily="2" charset="-78"/>
              </a:rPr>
              <a:t>وسيكون للمؤشر علامة اختيار عليه. ثم اضغط على الصورة المصغرة.</a:t>
            </a:r>
            <a:endParaRPr lang="ar-EG" sz="1400" i="0" dirty="0">
              <a:solidFill>
                <a:srgbClr val="3C4043"/>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5F359B0E-4129-6246-85EA-950CCA411D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6346" y="1422399"/>
            <a:ext cx="4292600" cy="4013200"/>
          </a:xfrm>
          <a:prstGeom prst="rect">
            <a:avLst/>
          </a:prstGeom>
        </p:spPr>
      </p:pic>
      <p:pic>
        <p:nvPicPr>
          <p:cNvPr id="2" name="Audio Recording Aug 19, 2023 at 2:14:28 AM" descr="Audio Recording Aug 19, 2023 at 2:14:28 AM">
            <a:hlinkClick r:id="" action="ppaction://media"/>
            <a:extLst>
              <a:ext uri="{FF2B5EF4-FFF2-40B4-BE49-F238E27FC236}">
                <a16:creationId xmlns:a16="http://schemas.microsoft.com/office/drawing/2014/main" id="{99CBCBBA-30D8-8242-9C4C-19E4AD469F9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91146" y="6025553"/>
            <a:ext cx="812800" cy="812800"/>
          </a:xfrm>
          <a:prstGeom prst="rect">
            <a:avLst/>
          </a:prstGeom>
        </p:spPr>
      </p:pic>
    </p:spTree>
    <p:extLst>
      <p:ext uri="{BB962C8B-B14F-4D97-AF65-F5344CB8AC3E}">
        <p14:creationId xmlns:p14="http://schemas.microsoft.com/office/powerpoint/2010/main" val="127972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6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Typing Tools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6" name="TextBox 15">
            <a:extLst>
              <a:ext uri="{FF2B5EF4-FFF2-40B4-BE49-F238E27FC236}">
                <a16:creationId xmlns:a16="http://schemas.microsoft.com/office/drawing/2014/main" id="{6172CD57-F94D-424B-A6F7-87858883D70B}"/>
              </a:ext>
            </a:extLst>
          </p:cNvPr>
          <p:cNvSpPr txBox="1"/>
          <p:nvPr/>
        </p:nvSpPr>
        <p:spPr>
          <a:xfrm>
            <a:off x="3897987" y="1370839"/>
            <a:ext cx="5574231" cy="4116320"/>
          </a:xfrm>
          <a:prstGeom prst="rect">
            <a:avLst/>
          </a:prstGeom>
          <a:noFill/>
        </p:spPr>
        <p:txBody>
          <a:bodyPr wrap="square" rtlCol="0">
            <a:spAutoFit/>
          </a:bodyPr>
          <a:lstStyle/>
          <a:p>
            <a:pPr algn="just" rtl="1">
              <a:lnSpc>
                <a:spcPct val="150000"/>
              </a:lnSpc>
            </a:pPr>
            <a:r>
              <a:rPr lang="ar-EG" sz="1600" i="0" dirty="0">
                <a:solidFill>
                  <a:srgbClr val="3C4043"/>
                </a:solidFill>
                <a:effectLst/>
                <a:latin typeface="Al-Jazeera-Arabic-Regular" pitchFamily="2" charset="-78"/>
                <a:cs typeface="Al-Jazeera-Arabic-Regular" pitchFamily="2" charset="-78"/>
              </a:rPr>
              <a:t>تحويل النص إلى  </a:t>
            </a:r>
            <a:r>
              <a:rPr lang="en-US" sz="1600" i="0" dirty="0">
                <a:solidFill>
                  <a:srgbClr val="3C4043"/>
                </a:solidFill>
                <a:effectLst/>
                <a:latin typeface="Al-Jazeera-Arabic-Regular" pitchFamily="2" charset="-78"/>
                <a:cs typeface="Al-Jazeera-Arabic-Regular" pitchFamily="2" charset="-78"/>
              </a:rPr>
              <a:t>Raster Layer</a:t>
            </a:r>
            <a:endParaRPr lang="ar-EG" sz="1600" i="0" dirty="0">
              <a:solidFill>
                <a:srgbClr val="3C4043"/>
              </a:solidFill>
              <a:effectLst/>
              <a:latin typeface="Al-Jazeera-Arabic-Regular" pitchFamily="2" charset="-78"/>
              <a:cs typeface="Al-Jazeera-Arabic-Regular" pitchFamily="2" charset="-78"/>
            </a:endParaRPr>
          </a:p>
          <a:p>
            <a:pPr algn="just" rtl="1">
              <a:lnSpc>
                <a:spcPct val="150000"/>
              </a:lnSpc>
            </a:pPr>
            <a:r>
              <a:rPr lang="ar-EG" sz="1600" i="0" dirty="0">
                <a:solidFill>
                  <a:srgbClr val="3C4043"/>
                </a:solidFill>
                <a:effectLst/>
                <a:latin typeface="Al-Jazeera-Arabic-Regular" pitchFamily="2" charset="-78"/>
                <a:cs typeface="Al-Jazeera-Arabic-Regular" pitchFamily="2" charset="-78"/>
              </a:rPr>
              <a:t>كما ذكرنا للتو. لا يمكنك الرسم على طبقة النص حتى تقوم بتحويلها إلى طبقة عادية (تسمى أيضًا </a:t>
            </a:r>
            <a:r>
              <a:rPr lang="en-US" sz="1600" i="0" dirty="0">
                <a:solidFill>
                  <a:srgbClr val="3C4043"/>
                </a:solidFill>
                <a:effectLst/>
                <a:latin typeface="Al-Jazeera-Arabic-Regular" pitchFamily="2" charset="-78"/>
                <a:cs typeface="Al-Jazeera-Arabic-Regular" pitchFamily="2" charset="-78"/>
              </a:rPr>
              <a:t>Raster Layer</a:t>
            </a:r>
            <a:r>
              <a:rPr lang="ar-EG" sz="1600" i="0" dirty="0">
                <a:solidFill>
                  <a:srgbClr val="3C4043"/>
                </a:solidFill>
                <a:effectLst/>
                <a:latin typeface="Al-Jazeera-Arabic-Regular" pitchFamily="2" charset="-78"/>
                <a:cs typeface="Al-Jazeera-Arabic-Regular" pitchFamily="2" charset="-78"/>
              </a:rPr>
              <a:t>). للقيام بذلك ، ما عليك سوى البدء في الرسم عليها باستخدام أداة الفرشاة وسيعرض </a:t>
            </a:r>
            <a:r>
              <a:rPr lang="en-US" sz="1600" i="0" dirty="0">
                <a:solidFill>
                  <a:srgbClr val="3C4043"/>
                </a:solidFill>
                <a:effectLst/>
                <a:latin typeface="Al-Jazeera-Arabic-Regular" pitchFamily="2" charset="-78"/>
                <a:cs typeface="Al-Jazeera-Arabic-Regular" pitchFamily="2" charset="-78"/>
              </a:rPr>
              <a:t>Photoshop </a:t>
            </a:r>
            <a:r>
              <a:rPr lang="ar-EG" sz="1600" i="0" dirty="0">
                <a:solidFill>
                  <a:srgbClr val="3C4043"/>
                </a:solidFill>
                <a:effectLst/>
                <a:latin typeface="Al-Jazeera-Arabic-Regular" pitchFamily="2" charset="-78"/>
                <a:cs typeface="Al-Jazeera-Arabic-Regular" pitchFamily="2" charset="-78"/>
              </a:rPr>
              <a:t>تحويلها إليك. هنا هو كيف:</a:t>
            </a:r>
          </a:p>
          <a:p>
            <a:pPr marL="285750" indent="-285750" algn="just" rtl="1">
              <a:lnSpc>
                <a:spcPct val="150000"/>
              </a:lnSpc>
              <a:buFont typeface="Arial" panose="020B0604020202020204" pitchFamily="34" charset="0"/>
              <a:buChar char="•"/>
            </a:pPr>
            <a:r>
              <a:rPr lang="ar-EG" sz="1600" i="0" dirty="0">
                <a:solidFill>
                  <a:srgbClr val="3C4043"/>
                </a:solidFill>
                <a:effectLst/>
                <a:latin typeface="Al-Jazeera-Arabic-Regular" pitchFamily="2" charset="-78"/>
                <a:cs typeface="Al-Jazeera-Arabic-Regular" pitchFamily="2" charset="-78"/>
              </a:rPr>
              <a:t>حدد طبقة النص التي تريد الرسم عليها في لوحة الطبقات</a:t>
            </a:r>
          </a:p>
          <a:p>
            <a:pPr marL="285750" indent="-285750" algn="just" rtl="1">
              <a:lnSpc>
                <a:spcPct val="150000"/>
              </a:lnSpc>
              <a:buFont typeface="Arial" panose="020B0604020202020204" pitchFamily="34" charset="0"/>
              <a:buChar char="•"/>
            </a:pPr>
            <a:r>
              <a:rPr lang="ar-EG" sz="1600" i="0" dirty="0">
                <a:solidFill>
                  <a:srgbClr val="3C4043"/>
                </a:solidFill>
                <a:effectLst/>
                <a:latin typeface="Al-Jazeera-Arabic-Regular" pitchFamily="2" charset="-78"/>
                <a:cs typeface="Al-Jazeera-Arabic-Regular" pitchFamily="2" charset="-78"/>
              </a:rPr>
              <a:t>حدد أداة الفرشاة وانقر في أي مكان على ال</a:t>
            </a:r>
            <a:r>
              <a:rPr lang="en-US" sz="1600" i="0" dirty="0">
                <a:solidFill>
                  <a:srgbClr val="3C4043"/>
                </a:solidFill>
                <a:effectLst/>
                <a:latin typeface="Al-Jazeera-Arabic-Regular" pitchFamily="2" charset="-78"/>
                <a:cs typeface="Al-Jazeera-Arabic-Regular" pitchFamily="2" charset="-78"/>
              </a:rPr>
              <a:t>work area</a:t>
            </a:r>
            <a:r>
              <a:rPr lang="ar-EG" sz="1600" i="0" dirty="0">
                <a:solidFill>
                  <a:srgbClr val="3C4043"/>
                </a:solidFill>
                <a:effectLst/>
                <a:latin typeface="Al-Jazeera-Arabic-Regular" pitchFamily="2" charset="-78"/>
                <a:cs typeface="Al-Jazeera-Arabic-Regular" pitchFamily="2" charset="-78"/>
              </a:rPr>
              <a:t>. سيخبرك </a:t>
            </a:r>
            <a:r>
              <a:rPr lang="ar-SA" sz="1600" dirty="0">
                <a:solidFill>
                  <a:srgbClr val="3C4043"/>
                </a:solidFill>
                <a:latin typeface="Al-Jazeera-Arabic-Regular" pitchFamily="2" charset="-78"/>
                <a:cs typeface="Al-Jazeera-Arabic-Regular" pitchFamily="2" charset="-78"/>
              </a:rPr>
              <a:t> </a:t>
            </a:r>
            <a:r>
              <a:rPr lang="en-US" sz="1600" i="0" dirty="0">
                <a:solidFill>
                  <a:srgbClr val="3C4043"/>
                </a:solidFill>
                <a:effectLst/>
                <a:latin typeface="Al-Jazeera-Arabic-Regular" pitchFamily="2" charset="-78"/>
                <a:cs typeface="Al-Jazeera-Arabic-Regular" pitchFamily="2" charset="-78"/>
              </a:rPr>
              <a:t>Photoshop </a:t>
            </a:r>
            <a:r>
              <a:rPr lang="ar-SA" sz="1600" i="0" dirty="0">
                <a:solidFill>
                  <a:srgbClr val="3C4043"/>
                </a:solidFill>
                <a:effectLst/>
                <a:latin typeface="Al-Jazeera-Arabic-Regular" pitchFamily="2" charset="-78"/>
                <a:cs typeface="Al-Jazeera-Arabic-Regular" pitchFamily="2" charset="-78"/>
              </a:rPr>
              <a:t> </a:t>
            </a:r>
            <a:r>
              <a:rPr lang="ar-EG" sz="1600" i="0" dirty="0">
                <a:solidFill>
                  <a:srgbClr val="3C4043"/>
                </a:solidFill>
                <a:effectLst/>
                <a:latin typeface="Al-Jazeera-Arabic-Regular" pitchFamily="2" charset="-78"/>
                <a:cs typeface="Al-Jazeera-Arabic-Regular" pitchFamily="2" charset="-78"/>
              </a:rPr>
              <a:t>أن الطبقة بحاجة إلى </a:t>
            </a:r>
            <a:r>
              <a:rPr lang="en-US" sz="1600" i="0" dirty="0">
                <a:solidFill>
                  <a:srgbClr val="3C4043"/>
                </a:solidFill>
                <a:effectLst/>
                <a:latin typeface="Al-Jazeera-Arabic-Regular" pitchFamily="2" charset="-78"/>
                <a:cs typeface="Al-Jazeera-Arabic-Regular" pitchFamily="2" charset="-78"/>
              </a:rPr>
              <a:t>Rasterization</a:t>
            </a:r>
            <a:r>
              <a:rPr lang="ar-EG" sz="1600" i="0" dirty="0">
                <a:solidFill>
                  <a:srgbClr val="3C4043"/>
                </a:solidFill>
                <a:effectLst/>
                <a:latin typeface="Al-Jazeera-Arabic-Regular" pitchFamily="2" charset="-78"/>
                <a:cs typeface="Al-Jazeera-Arabic-Regular" pitchFamily="2" charset="-78"/>
              </a:rPr>
              <a:t> قبل أن تتمكن من الرسم عليها ، انقر فوق الزر "موافق" لتنقيطها</a:t>
            </a:r>
          </a:p>
          <a:p>
            <a:pPr marL="285750" indent="-285750" algn="just" rtl="1">
              <a:lnSpc>
                <a:spcPct val="150000"/>
              </a:lnSpc>
              <a:buFont typeface="Arial" panose="020B0604020202020204" pitchFamily="34" charset="0"/>
              <a:buChar char="•"/>
            </a:pPr>
            <a:r>
              <a:rPr lang="ar-EG" sz="1600" i="0" dirty="0">
                <a:solidFill>
                  <a:srgbClr val="3C4043"/>
                </a:solidFill>
                <a:effectLst/>
                <a:latin typeface="Al-Jazeera-Arabic-Regular" pitchFamily="2" charset="-78"/>
                <a:cs typeface="Al-Jazeera-Arabic-Regular" pitchFamily="2" charset="-78"/>
              </a:rPr>
              <a:t>سيتم تحويل الطبقة إلى طبقة عادية. والتي يمكنك العمل عليها تمامًا مثل أي طبقة أخرى</a:t>
            </a:r>
            <a:endParaRPr lang="ar-EG" sz="1400" i="0" dirty="0">
              <a:solidFill>
                <a:srgbClr val="3C4043"/>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7BF81A70-4E2F-5140-94D9-81C5FFAD2B9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6308" y="1409007"/>
            <a:ext cx="1700664" cy="1927419"/>
          </a:xfrm>
          <a:prstGeom prst="rect">
            <a:avLst/>
          </a:prstGeom>
        </p:spPr>
      </p:pic>
      <p:pic>
        <p:nvPicPr>
          <p:cNvPr id="6" name="Picture 5">
            <a:extLst>
              <a:ext uri="{FF2B5EF4-FFF2-40B4-BE49-F238E27FC236}">
                <a16:creationId xmlns:a16="http://schemas.microsoft.com/office/drawing/2014/main" id="{ED824044-8971-144A-9700-BD9F01EE2E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8891" y="2416293"/>
            <a:ext cx="2540000" cy="1043948"/>
          </a:xfrm>
          <a:prstGeom prst="rect">
            <a:avLst/>
          </a:prstGeom>
        </p:spPr>
      </p:pic>
      <p:pic>
        <p:nvPicPr>
          <p:cNvPr id="8" name="Picture 7">
            <a:extLst>
              <a:ext uri="{FF2B5EF4-FFF2-40B4-BE49-F238E27FC236}">
                <a16:creationId xmlns:a16="http://schemas.microsoft.com/office/drawing/2014/main" id="{54E8F222-16B6-C14E-84E3-9B28D3A5EF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18891" y="3460241"/>
            <a:ext cx="1867776" cy="2073232"/>
          </a:xfrm>
          <a:prstGeom prst="rect">
            <a:avLst/>
          </a:prstGeom>
        </p:spPr>
      </p:pic>
      <p:pic>
        <p:nvPicPr>
          <p:cNvPr id="2" name="Audio Recording Aug 19, 2023 at 2:18:02 AM" descr="Audio Recording Aug 19, 2023 at 2:18:02 AM">
            <a:hlinkClick r:id="" action="ppaction://media"/>
            <a:extLst>
              <a:ext uri="{FF2B5EF4-FFF2-40B4-BE49-F238E27FC236}">
                <a16:creationId xmlns:a16="http://schemas.microsoft.com/office/drawing/2014/main" id="{F3EA3E27-00F0-F949-987E-2BC91D63B87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065818" y="5990802"/>
            <a:ext cx="812800" cy="812800"/>
          </a:xfrm>
          <a:prstGeom prst="rect">
            <a:avLst/>
          </a:prstGeom>
        </p:spPr>
      </p:pic>
    </p:spTree>
    <p:extLst>
      <p:ext uri="{BB962C8B-B14F-4D97-AF65-F5344CB8AC3E}">
        <p14:creationId xmlns:p14="http://schemas.microsoft.com/office/powerpoint/2010/main" val="2194629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8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560348" y="1722085"/>
            <a:ext cx="10781239" cy="2342693"/>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algn="just" rtl="1">
              <a:lnSpc>
                <a:spcPct val="150000"/>
              </a:lnSpc>
            </a:pPr>
            <a:r>
              <a:rPr lang="ar-SA" sz="2400" dirty="0">
                <a:solidFill>
                  <a:schemeClr val="bg1"/>
                </a:solidFill>
                <a:latin typeface="Al-Jazeera-Arabic-Regular" pitchFamily="2" charset="-78"/>
                <a:cs typeface="Al-Jazeera-Arabic-Regular" pitchFamily="2" charset="-78"/>
              </a:rPr>
              <a:t>خلال هذه المحاضرة تعرفنا على بعض العناصر الهامة في الفوتوشوب مثل التعامل مع الطبقات </a:t>
            </a:r>
            <a:r>
              <a:rPr lang="en-US" sz="2400" dirty="0">
                <a:solidFill>
                  <a:schemeClr val="bg1"/>
                </a:solidFill>
                <a:latin typeface="Al-Jazeera-Arabic-Regular" pitchFamily="2" charset="-78"/>
                <a:cs typeface="Al-Jazeera-Arabic-Regular" pitchFamily="2" charset="-78"/>
              </a:rPr>
              <a:t>Layers</a:t>
            </a:r>
            <a:r>
              <a:rPr lang="ar-SA" sz="2400" dirty="0">
                <a:solidFill>
                  <a:schemeClr val="bg1"/>
                </a:solidFill>
                <a:latin typeface="Al-Jazeera-Arabic-Regular" pitchFamily="2" charset="-78"/>
                <a:cs typeface="Al-Jazeera-Arabic-Regular" pitchFamily="2" charset="-78"/>
              </a:rPr>
              <a:t> وكذلك أدوات القص والاختيار في </a:t>
            </a:r>
            <a:r>
              <a:rPr lang="en-US" sz="2400" dirty="0">
                <a:solidFill>
                  <a:schemeClr val="bg1"/>
                </a:solidFill>
                <a:latin typeface="Al-Jazeera-Arabic-Regular" pitchFamily="2" charset="-78"/>
                <a:cs typeface="Al-Jazeera-Arabic-Regular" pitchFamily="2" charset="-78"/>
              </a:rPr>
              <a:t>Selection tools</a:t>
            </a:r>
            <a:r>
              <a:rPr lang="ar-SA" sz="2400" dirty="0">
                <a:solidFill>
                  <a:schemeClr val="bg1"/>
                </a:solidFill>
                <a:latin typeface="Al-Jazeera-Arabic-Regular" pitchFamily="2" charset="-78"/>
                <a:cs typeface="Al-Jazeera-Arabic-Regular" pitchFamily="2" charset="-78"/>
              </a:rPr>
              <a:t> و كذلك التعامل مع الكتابة وتنسيقها من خلال أدوات الكتابة المختلفة.</a:t>
            </a:r>
          </a:p>
        </p:txBody>
      </p:sp>
      <p:pic>
        <p:nvPicPr>
          <p:cNvPr id="3" name="Audio Recording Aug 19, 2023 at 2:18:43 AM" descr="Audio Recording Aug 19, 2023 at 2:18:43 AM">
            <a:hlinkClick r:id="" action="ppaction://media"/>
            <a:extLst>
              <a:ext uri="{FF2B5EF4-FFF2-40B4-BE49-F238E27FC236}">
                <a16:creationId xmlns:a16="http://schemas.microsoft.com/office/drawing/2014/main" id="{592BB8BD-5DAD-D04E-87C7-87EE03956CB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64141" y="5876396"/>
            <a:ext cx="812800" cy="812800"/>
          </a:xfrm>
          <a:prstGeom prst="rect">
            <a:avLst/>
          </a:prstGeom>
        </p:spPr>
      </p:pic>
    </p:spTree>
    <p:extLst>
      <p:ext uri="{BB962C8B-B14F-4D97-AF65-F5344CB8AC3E}">
        <p14:creationId xmlns:p14="http://schemas.microsoft.com/office/powerpoint/2010/main" val="7744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96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1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EE4DF5F-D4A3-40A2-B71B-B04BD4A40435}"/>
</file>

<file path=customXml/itemProps2.xml><?xml version="1.0" encoding="utf-8"?>
<ds:datastoreItem xmlns:ds="http://schemas.openxmlformats.org/officeDocument/2006/customXml" ds:itemID="{ED29C573-4056-45E8-9CDD-75256FFE27C1}"/>
</file>

<file path=customXml/itemProps3.xml><?xml version="1.0" encoding="utf-8"?>
<ds:datastoreItem xmlns:ds="http://schemas.openxmlformats.org/officeDocument/2006/customXml" ds:itemID="{E67AF3FB-F875-4E85-8AB4-D16144CD7C1B}"/>
</file>

<file path=docProps/app.xml><?xml version="1.0" encoding="utf-8"?>
<Properties xmlns="http://schemas.openxmlformats.org/officeDocument/2006/extended-properties" xmlns:vt="http://schemas.openxmlformats.org/officeDocument/2006/docPropsVTypes">
  <TotalTime>13993</TotalTime>
  <Words>3043</Words>
  <Application>Microsoft Macintosh PowerPoint</Application>
  <PresentationFormat>Widescreen</PresentationFormat>
  <Paragraphs>200</Paragraphs>
  <Slides>40</Slides>
  <Notes>6</Notes>
  <HiddenSlides>0</HiddenSlides>
  <MMClips>40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Al-Jazeera-Arabic-Bold</vt:lpstr>
      <vt:lpstr>Al-Jazeera-Arabic-Regular</vt:lpstr>
      <vt:lpstr>Alexandria</vt:lpstr>
      <vt:lpstr>Arial</vt:lpstr>
      <vt:lpstr>Calibri</vt:lpstr>
      <vt:lpstr>Calibri Light</vt:lpstr>
      <vt:lpstr>Tajawal Medium</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279</cp:revision>
  <dcterms:created xsi:type="dcterms:W3CDTF">2023-04-29T09:08:23Z</dcterms:created>
  <dcterms:modified xsi:type="dcterms:W3CDTF">2025-05-20T19:36:23Z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