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14"/>
  </p:notesMasterIdLst>
  <p:sldIdLst>
    <p:sldId id="481" r:id="rId4"/>
    <p:sldId id="369" r:id="rId5"/>
    <p:sldId id="482" r:id="rId6"/>
    <p:sldId id="365" r:id="rId7"/>
    <p:sldId id="380" r:id="rId8"/>
    <p:sldId id="371" r:id="rId9"/>
    <p:sldId id="370" r:id="rId10"/>
    <p:sldId id="367" r:id="rId11"/>
    <p:sldId id="373" r:id="rId12"/>
    <p:sldId id="29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1"/>
            <p14:sldId id="369"/>
            <p14:sldId id="482"/>
            <p14:sldId id="365"/>
            <p14:sldId id="380"/>
            <p14:sldId id="371"/>
            <p14:sldId id="370"/>
            <p14:sldId id="367"/>
            <p14:sldId id="373"/>
            <p14:sldId id="29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91" d="100"/>
          <a:sy n="91" d="100"/>
        </p:scale>
        <p:origin x="717" y="4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10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emf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3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emf"/><Relationship Id="rId7" Type="http://schemas.openxmlformats.org/officeDocument/2006/relationships/image" Target="../media/image11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3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0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519484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Nermin Hamza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Ewais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24037"/>
            <a:ext cx="504599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Forensics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</a:t>
            </a:r>
          </a:p>
          <a:p>
            <a:r>
              <a:rPr lang="en-US"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7F9462-95C7-5068-0AE1-ABC9EF352332}"/>
              </a:ext>
            </a:extLst>
          </p:cNvPr>
          <p:cNvSpPr txBox="1"/>
          <p:nvPr/>
        </p:nvSpPr>
        <p:spPr>
          <a:xfrm>
            <a:off x="561562" y="1777706"/>
            <a:ext cx="69872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br>
              <a:rPr lang="en-US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YE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عرض توجيهي</a:t>
            </a:r>
            <a:r>
              <a:rPr lang="en-US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dirty="0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3144F9B1-2892-81C8-6715-0EEF6B6DB8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546" y="-320675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339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31880" y="1837189"/>
            <a:ext cx="6235438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Nermin Hamza </a:t>
            </a:r>
            <a:r>
              <a:rPr lang="en-US" sz="2400" b="1" i="1" dirty="0" err="1">
                <a:solidFill>
                  <a:srgbClr val="FF0000"/>
                </a:solidFill>
              </a:rPr>
              <a:t>Ewais</a:t>
            </a:r>
            <a:endParaRPr lang="en-US" sz="2400" b="1" i="1" dirty="0">
              <a:solidFill>
                <a:srgbClr val="FF0000"/>
              </a:solidFill>
            </a:endParaRPr>
          </a:p>
          <a:p>
            <a:pPr marL="800100" lvl="1" indent="-342900" algn="just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Associate  Professor in computer science 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 err="1">
                <a:solidFill>
                  <a:schemeClr val="bg1"/>
                </a:solidFill>
              </a:rPr>
              <a:t>Ph.D</a:t>
            </a:r>
            <a:r>
              <a:rPr lang="en-US" sz="2000" dirty="0">
                <a:solidFill>
                  <a:schemeClr val="bg1"/>
                </a:solidFill>
              </a:rPr>
              <a:t> from Cairo University 2010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PHD Thesis: “A novel security system for computer networks”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M.Sc</a:t>
            </a:r>
            <a:r>
              <a:rPr lang="en-US" sz="2000" dirty="0">
                <a:solidFill>
                  <a:schemeClr val="bg1"/>
                </a:solidFill>
              </a:rPr>
              <a:t> from Cairo University, 2005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B.Sc</a:t>
            </a:r>
            <a:r>
              <a:rPr lang="en-US" sz="2000" dirty="0">
                <a:solidFill>
                  <a:schemeClr val="bg1"/>
                </a:solidFill>
              </a:rPr>
              <a:t> from Cairo University , 2000</a:t>
            </a:r>
          </a:p>
          <a:p>
            <a:pPr marL="914400" lvl="2" indent="0" algn="just">
              <a:defRPr/>
            </a:pPr>
            <a:endParaRPr lang="en-US" sz="2000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B48A5AE-18AD-88F3-AE56-CE6300836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67497" y="6507510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F56EF74-2D80-8748-392B-8216D04CA3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51761" y="1432814"/>
            <a:ext cx="4320914" cy="3985605"/>
          </a:xfrm>
          <a:prstGeom prst="rect">
            <a:avLst/>
          </a:prstGeom>
        </p:spPr>
      </p:pic>
      <p:pic>
        <p:nvPicPr>
          <p:cNvPr id="8" name="Picture 7" descr="Midocean 02-03">
            <a:extLst>
              <a:ext uri="{FF2B5EF4-FFF2-40B4-BE49-F238E27FC236}">
                <a16:creationId xmlns:a16="http://schemas.microsoft.com/office/drawing/2014/main" id="{3A9EC1E3-25A2-D55D-3977-7544AA6F29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25987" y="-431153"/>
            <a:ext cx="2563497" cy="1709310"/>
          </a:xfrm>
          <a:prstGeom prst="rect">
            <a:avLst/>
          </a:prstGeom>
        </p:spPr>
      </p:pic>
      <p:sp>
        <p:nvSpPr>
          <p:cNvPr id="1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531384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10"/>
    </mc:Choice>
    <mc:Fallback xmlns="">
      <p:transition spd="slow" advTm="4651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62949"/>
            <a:ext cx="10317163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Work.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Cairo University – King Abdulaziz University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Training.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CEH – CHFI- Academic Courses </a:t>
            </a:r>
          </a:p>
          <a:p>
            <a:pPr lvl="2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	</a:t>
            </a:r>
          </a:p>
          <a:p>
            <a:pPr lvl="1"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University Ticket 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“Penetration Test and Ethical Hacking” in subject line)</a:t>
            </a:r>
          </a:p>
          <a:p>
            <a:pPr lvl="2"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4972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74EE87-8B7D-16C7-E5D6-749333AF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86567" y="6517901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8" descr="Midocean 02-03">
            <a:extLst>
              <a:ext uri="{FF2B5EF4-FFF2-40B4-BE49-F238E27FC236}">
                <a16:creationId xmlns:a16="http://schemas.microsoft.com/office/drawing/2014/main" id="{3A6DB63D-F925-F8AC-7477-7151284E07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5983" y="-286977"/>
            <a:ext cx="2563497" cy="1709310"/>
          </a:xfrm>
          <a:prstGeom prst="rect">
            <a:avLst/>
          </a:prstGeom>
        </p:spPr>
      </p:pic>
      <p:sp>
        <p:nvSpPr>
          <p:cNvPr id="13" name="TextBox 1">
            <a:extLst>
              <a:ext uri="{FF2B5EF4-FFF2-40B4-BE49-F238E27FC236}">
                <a16:creationId xmlns:a16="http://schemas.microsoft.com/office/drawing/2014/main" id="{C624BD20-A6B3-2206-1B61-0942C97CC0BC}"/>
              </a:ext>
            </a:extLst>
          </p:cNvPr>
          <p:cNvSpPr txBox="1"/>
          <p:nvPr/>
        </p:nvSpPr>
        <p:spPr>
          <a:xfrm>
            <a:off x="9531384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4568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29"/>
    </mc:Choice>
    <mc:Fallback xmlns="">
      <p:transition spd="slow" advTm="7812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2BF89B-7C79-DA22-8E31-F3696163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05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IT forensics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1026" name="Picture 2" descr="What is Digital Forensics and Why Is It Important?">
            <a:extLst>
              <a:ext uri="{FF2B5EF4-FFF2-40B4-BE49-F238E27FC236}">
                <a16:creationId xmlns:a16="http://schemas.microsoft.com/office/drawing/2014/main" id="{69E85DE8-18C3-B511-D0B3-E5C4ACE45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238" y="2101602"/>
            <a:ext cx="7620000" cy="370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Midocean 02-03">
            <a:extLst>
              <a:ext uri="{FF2B5EF4-FFF2-40B4-BE49-F238E27FC236}">
                <a16:creationId xmlns:a16="http://schemas.microsoft.com/office/drawing/2014/main" id="{89D8A814-537F-7454-5E2C-DF04EB0E2B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24467" y="-240976"/>
            <a:ext cx="2563497" cy="1709310"/>
          </a:xfrm>
          <a:prstGeom prst="rect">
            <a:avLst/>
          </a:prstGeom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7240006F-5A49-71E1-755F-852D02F3800E}"/>
              </a:ext>
            </a:extLst>
          </p:cNvPr>
          <p:cNvSpPr txBox="1"/>
          <p:nvPr/>
        </p:nvSpPr>
        <p:spPr>
          <a:xfrm>
            <a:off x="9531384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664"/>
    </mc:Choice>
    <mc:Fallback xmlns="">
      <p:transition spd="slow" advTm="17766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36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IT forensics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1527871"/>
            <a:ext cx="7803235" cy="3347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1"/>
                </a:solidFill>
              </a:rPr>
              <a:t>This course is designed to provide a basic foundation in the field of digital forensic for students in the science of crime scene investigation.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1"/>
                </a:solidFill>
              </a:rPr>
              <a:t>The student will gain experience in the use of various analytical methods that are used to analyze digital evidence during criminal investigations. </a:t>
            </a:r>
            <a:endParaRPr lang="ar-YE" sz="2400" dirty="0">
              <a:solidFill>
                <a:schemeClr val="bg1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Midocean 02-03">
            <a:extLst>
              <a:ext uri="{FF2B5EF4-FFF2-40B4-BE49-F238E27FC236}">
                <a16:creationId xmlns:a16="http://schemas.microsoft.com/office/drawing/2014/main" id="{FBC4F6F2-E052-1572-6538-73345F099B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4467" y="-240976"/>
            <a:ext cx="2563497" cy="1709310"/>
          </a:xfrm>
          <a:prstGeom prst="rect">
            <a:avLst/>
          </a:prstGeom>
        </p:spPr>
      </p:pic>
      <p:sp>
        <p:nvSpPr>
          <p:cNvPr id="12" name="TextBox 1">
            <a:extLst>
              <a:ext uri="{FF2B5EF4-FFF2-40B4-BE49-F238E27FC236}">
                <a16:creationId xmlns:a16="http://schemas.microsoft.com/office/drawing/2014/main" id="{7AD81E90-F491-41F8-DF30-24C1436F1038}"/>
              </a:ext>
            </a:extLst>
          </p:cNvPr>
          <p:cNvSpPr txBox="1"/>
          <p:nvPr/>
        </p:nvSpPr>
        <p:spPr>
          <a:xfrm>
            <a:off x="9531384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9253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091"/>
    </mc:Choice>
    <mc:Fallback xmlns="">
      <p:transition spd="slow" advTm="6309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954" y="1459148"/>
            <a:ext cx="8607257" cy="4651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Learning Outcomes: 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Understand what is digital forensic and its important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Explain the process of digital forensics analysis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Gain an understanding of the tradeoffs and differences between various digital forensic tools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Understand the workings of file systems and operating system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Create disk images, recover deleted files, and extract hidden information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Write the final report. </a:t>
            </a:r>
          </a:p>
          <a:p>
            <a:pPr lvl="1" algn="just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7453" y="6511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Midocean 02-03">
            <a:extLst>
              <a:ext uri="{FF2B5EF4-FFF2-40B4-BE49-F238E27FC236}">
                <a16:creationId xmlns:a16="http://schemas.microsoft.com/office/drawing/2014/main" id="{39E7289B-8DF4-C6F3-AC7F-692EBAC816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4467" y="-240976"/>
            <a:ext cx="2563497" cy="1709310"/>
          </a:xfrm>
          <a:prstGeom prst="rect">
            <a:avLst/>
          </a:prstGeom>
        </p:spPr>
      </p:pic>
      <p:sp>
        <p:nvSpPr>
          <p:cNvPr id="12" name="TextBox 1">
            <a:extLst>
              <a:ext uri="{FF2B5EF4-FFF2-40B4-BE49-F238E27FC236}">
                <a16:creationId xmlns:a16="http://schemas.microsoft.com/office/drawing/2014/main" id="{A4CF43E6-AEE7-54E6-3901-17E9B9E48F3A}"/>
              </a:ext>
            </a:extLst>
          </p:cNvPr>
          <p:cNvSpPr txBox="1"/>
          <p:nvPr/>
        </p:nvSpPr>
        <p:spPr>
          <a:xfrm>
            <a:off x="9531384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128"/>
    </mc:Choice>
    <mc:Fallback xmlns="">
      <p:transition spd="slow" advTm="8312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33400" y="1505744"/>
            <a:ext cx="6297612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</a:t>
            </a:r>
            <a:r>
              <a:rPr lang="en-US" sz="2000" dirty="0">
                <a:solidFill>
                  <a:schemeClr val="bg1"/>
                </a:solidFill>
              </a:rPr>
              <a:t>credit hours.  </a:t>
            </a:r>
            <a:endParaRPr lang="en-US" sz="1600" dirty="0">
              <a:solidFill>
                <a:schemeClr val="bg1"/>
              </a:solidFill>
            </a:endParaRPr>
          </a:p>
          <a:p>
            <a:pPr lvl="1">
              <a:defRPr/>
            </a:pPr>
            <a:endParaRPr lang="ar-YE" sz="2000" dirty="0">
              <a:solidFill>
                <a:schemeClr val="bg1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rgbClr val="FFFF00"/>
                </a:solidFill>
              </a:rPr>
              <a:t>Required Textbook: </a:t>
            </a:r>
            <a:endParaRPr lang="ar-YE" sz="2000" b="1" i="1" dirty="0">
              <a:solidFill>
                <a:srgbClr val="FFFF00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dirty="0">
                <a:solidFill>
                  <a:schemeClr val="bg1"/>
                </a:solidFill>
              </a:rPr>
              <a:t>Learn Computer Forensics , William Oettinger ,2020 </a:t>
            </a:r>
            <a:r>
              <a:rPr lang="en-US" dirty="0" err="1">
                <a:solidFill>
                  <a:schemeClr val="bg1"/>
                </a:solidFill>
              </a:rPr>
              <a:t>Packt</a:t>
            </a:r>
            <a:r>
              <a:rPr lang="en-US" dirty="0">
                <a:solidFill>
                  <a:schemeClr val="bg1"/>
                </a:solidFill>
              </a:rPr>
              <a:t> Publishing</a:t>
            </a:r>
          </a:p>
          <a:p>
            <a:pPr marL="514350" lvl="1" indent="-514350">
              <a:buAutoNum type="arabicPeriod"/>
              <a:defRPr/>
            </a:pPr>
            <a:endParaRPr lang="en-US" dirty="0">
              <a:solidFill>
                <a:schemeClr val="bg1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dirty="0">
                <a:solidFill>
                  <a:schemeClr val="bg1"/>
                </a:solidFill>
              </a:rPr>
              <a:t>Guide to Computer Forensics and Investigations: Processing Digital Evidence 6th Edition Bill Nelson , Amelia Phillips and Christopher </a:t>
            </a:r>
            <a:r>
              <a:rPr lang="en-US" dirty="0" err="1">
                <a:solidFill>
                  <a:schemeClr val="bg1"/>
                </a:solidFill>
              </a:rPr>
              <a:t>Steuart</a:t>
            </a:r>
            <a:r>
              <a:rPr lang="en-US" dirty="0">
                <a:solidFill>
                  <a:schemeClr val="bg1"/>
                </a:solidFill>
              </a:rPr>
              <a:t> Cengage Learning, Inc 2019</a:t>
            </a: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692E0B-3E1F-48CF-F28B-D299DC2C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4129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7A45912-A6CE-47CA-0607-D6199BDE75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8559" y="1343793"/>
            <a:ext cx="2073042" cy="27095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A48B76A-6724-EF3B-21AA-4054B3D1FD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22086" y="2985211"/>
            <a:ext cx="2073041" cy="2827877"/>
          </a:xfrm>
          <a:prstGeom prst="rect">
            <a:avLst/>
          </a:prstGeom>
        </p:spPr>
      </p:pic>
      <p:pic>
        <p:nvPicPr>
          <p:cNvPr id="9" name="Picture 8" descr="Midocean 02-03">
            <a:extLst>
              <a:ext uri="{FF2B5EF4-FFF2-40B4-BE49-F238E27FC236}">
                <a16:creationId xmlns:a16="http://schemas.microsoft.com/office/drawing/2014/main" id="{0F16DF56-3BE9-D5B7-8669-E62F9178DA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24467" y="-240976"/>
            <a:ext cx="2563497" cy="1709310"/>
          </a:xfrm>
          <a:prstGeom prst="rect">
            <a:avLst/>
          </a:prstGeom>
        </p:spPr>
      </p:pic>
      <p:sp>
        <p:nvSpPr>
          <p:cNvPr id="12" name="TextBox 1">
            <a:extLst>
              <a:ext uri="{FF2B5EF4-FFF2-40B4-BE49-F238E27FC236}">
                <a16:creationId xmlns:a16="http://schemas.microsoft.com/office/drawing/2014/main" id="{010E7F1E-C6E3-461C-E5BB-BDC471AA11B4}"/>
              </a:ext>
            </a:extLst>
          </p:cNvPr>
          <p:cNvSpPr txBox="1"/>
          <p:nvPr/>
        </p:nvSpPr>
        <p:spPr>
          <a:xfrm>
            <a:off x="9531384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72"/>
    </mc:Choice>
    <mc:Fallback xmlns="">
      <p:transition spd="slow" advTm="3687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752600" y="1740280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  Introduction to IT Forensics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Lecture2  The Forensic Analysis Process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Lecture3   Acquisition of Evidence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Lecture4   Computer System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Lecture5   Operating systems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Lecture6   Memory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Lecture7   Network and E-mail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Lecture8   Database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Lecture9   Cloud ,Web  and Mobile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Lecture10 Reporting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D4EF5D-F1BA-CA01-5BDC-3C732326C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4870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Midocean 02-03">
            <a:extLst>
              <a:ext uri="{FF2B5EF4-FFF2-40B4-BE49-F238E27FC236}">
                <a16:creationId xmlns:a16="http://schemas.microsoft.com/office/drawing/2014/main" id="{6CFCF601-0482-C6D1-9AB3-AF7EEDBE3C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4467" y="-240976"/>
            <a:ext cx="2563497" cy="1709310"/>
          </a:xfrm>
          <a:prstGeom prst="rect">
            <a:avLst/>
          </a:prstGeom>
        </p:spPr>
      </p:pic>
      <p:sp>
        <p:nvSpPr>
          <p:cNvPr id="12" name="TextBox 1">
            <a:extLst>
              <a:ext uri="{FF2B5EF4-FFF2-40B4-BE49-F238E27FC236}">
                <a16:creationId xmlns:a16="http://schemas.microsoft.com/office/drawing/2014/main" id="{C477C84D-77B9-7A14-81E9-36CBA7841691}"/>
              </a:ext>
            </a:extLst>
          </p:cNvPr>
          <p:cNvSpPr txBox="1"/>
          <p:nvPr/>
        </p:nvSpPr>
        <p:spPr>
          <a:xfrm>
            <a:off x="9531384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41"/>
    </mc:Choice>
    <mc:Fallback xmlns="">
      <p:transition spd="slow" advTm="374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3CE5E8-4170-610A-B2E5-0C94F3EEA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383" y="647318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3" y="2385123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>
                <a:solidFill>
                  <a:schemeClr val="bg1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80</a:t>
            </a:r>
            <a:r>
              <a:rPr lang="en-GB" sz="2000" dirty="0">
                <a:solidFill>
                  <a:schemeClr val="bg1"/>
                </a:solidFill>
              </a:rPr>
              <a:t>% mark</a:t>
            </a:r>
            <a:r>
              <a:rPr lang="en-US" sz="2000" dirty="0">
                <a:solidFill>
                  <a:schemeClr val="bg1"/>
                </a:solidFill>
              </a:rPr>
              <a:t>s</a:t>
            </a:r>
            <a:endParaRPr lang="en-GB" sz="2000" dirty="0">
              <a:solidFill>
                <a:schemeClr val="bg1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20</a:t>
            </a:r>
            <a:r>
              <a:rPr lang="en-GB" sz="2000" dirty="0">
                <a:solidFill>
                  <a:schemeClr val="bg1"/>
                </a:solidFill>
              </a:rPr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081716" y="2052085"/>
            <a:ext cx="3470522" cy="3107042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0" name="Picture 9" descr="Midocean 02-03">
            <a:extLst>
              <a:ext uri="{FF2B5EF4-FFF2-40B4-BE49-F238E27FC236}">
                <a16:creationId xmlns:a16="http://schemas.microsoft.com/office/drawing/2014/main" id="{1C924FAC-73EC-4BED-2BEC-38933CF089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24467" y="-240976"/>
            <a:ext cx="2563497" cy="1709310"/>
          </a:xfrm>
          <a:prstGeom prst="rect">
            <a:avLst/>
          </a:prstGeom>
        </p:spPr>
      </p:pic>
      <p:sp>
        <p:nvSpPr>
          <p:cNvPr id="17" name="TextBox 1">
            <a:extLst>
              <a:ext uri="{FF2B5EF4-FFF2-40B4-BE49-F238E27FC236}">
                <a16:creationId xmlns:a16="http://schemas.microsoft.com/office/drawing/2014/main" id="{B4B5494E-E83D-C2F5-E8EA-9C1A30E824F2}"/>
              </a:ext>
            </a:extLst>
          </p:cNvPr>
          <p:cNvSpPr txBox="1"/>
          <p:nvPr/>
        </p:nvSpPr>
        <p:spPr>
          <a:xfrm>
            <a:off x="9531384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77"/>
    </mc:Choice>
    <mc:Fallback xmlns="">
      <p:transition spd="slow" advTm="2187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2FB1CB9-63E0-DF55-7511-AC38D569C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F076A1-033E-258D-ECC5-5D4AB32B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10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7" y="-49217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all back drop pastel أطيب التهاني التمنيات بالتوفيق wake up bypass  Architecture">
            <a:extLst>
              <a:ext uri="{FF2B5EF4-FFF2-40B4-BE49-F238E27FC236}">
                <a16:creationId xmlns:a16="http://schemas.microsoft.com/office/drawing/2014/main" id="{DF6390E3-85D9-DCDB-463A-5C0174735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783" y="2231334"/>
            <a:ext cx="8338930" cy="344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F9651A1F-391A-6B94-39AB-175707F2C1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24467" y="-240976"/>
            <a:ext cx="2563497" cy="1709310"/>
          </a:xfrm>
          <a:prstGeom prst="rect">
            <a:avLst/>
          </a:prstGeom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BEB9F0E7-CD47-ABCD-F93F-EB3CD1169032}"/>
              </a:ext>
            </a:extLst>
          </p:cNvPr>
          <p:cNvSpPr txBox="1"/>
          <p:nvPr/>
        </p:nvSpPr>
        <p:spPr>
          <a:xfrm>
            <a:off x="9531384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 spd="slow" advTm="5881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E746763-5D71-466F-8010-ECE4FE5622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F6D99DB-D41D-4B8C-B917-59E6DC86438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547</Words>
  <Application>Microsoft Office PowerPoint</Application>
  <PresentationFormat>Widescreen</PresentationFormat>
  <Paragraphs>133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Aardvark Cafe</vt:lpstr>
      <vt:lpstr>Arial</vt:lpstr>
      <vt:lpstr>Calibri</vt:lpstr>
      <vt:lpstr>Calibri Light</vt:lpstr>
      <vt:lpstr>Constantia</vt:lpstr>
      <vt:lpstr>Tahoma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Hussein Mogahed</cp:lastModifiedBy>
  <cp:revision>34</cp:revision>
  <dcterms:created xsi:type="dcterms:W3CDTF">2023-04-29T09:08:23Z</dcterms:created>
  <dcterms:modified xsi:type="dcterms:W3CDTF">2024-05-31T21:13:24Z</dcterms:modified>
</cp:coreProperties>
</file>