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embeddedFontLst>
    <p:embeddedFont>
      <p:font typeface="Tajawal Medium"/>
      <p:regular r:id="rId45"/>
      <p:bold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7" roundtripDataSignature="AMtx7miFggZ5Hl+BhgsN9wR5hdXDegV+K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schemas.openxmlformats.org/officeDocument/2006/relationships/font" Target="fonts/TajawalMedium-bold.fntdata"/><Relationship Id="rId23" Type="http://schemas.openxmlformats.org/officeDocument/2006/relationships/slide" Target="slides/slide19.xml"/><Relationship Id="rId45" Type="http://schemas.openxmlformats.org/officeDocument/2006/relationships/font" Target="fonts/TajawalMedium-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47" Type="http://customschemas.google.com/relationships/presentationmetadata" Target="metadata"/><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6" name="Shape 516"/>
        <p:cNvGrpSpPr/>
        <p:nvPr/>
      </p:nvGrpSpPr>
      <p:grpSpPr>
        <a:xfrm>
          <a:off x="0" y="0"/>
          <a:ext cx="0" cy="0"/>
          <a:chOff x="0" y="0"/>
          <a:chExt cx="0" cy="0"/>
        </a:xfrm>
      </p:grpSpPr>
      <p:sp>
        <p:nvSpPr>
          <p:cNvPr id="517" name="Google Shape;51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4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0"/>
          <p:cNvSpPr/>
          <p:nvPr>
            <p:ph idx="2" type="pic"/>
          </p:nvPr>
        </p:nvSpPr>
        <p:spPr>
          <a:xfrm>
            <a:off x="5183188" y="987425"/>
            <a:ext cx="6172200" cy="4873625"/>
          </a:xfrm>
          <a:prstGeom prst="rect">
            <a:avLst/>
          </a:prstGeom>
          <a:noFill/>
          <a:ln>
            <a:noFill/>
          </a:ln>
        </p:spPr>
      </p:sp>
      <p:sp>
        <p:nvSpPr>
          <p:cNvPr id="64" name="Google Shape;64;p5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7.png"/><Relationship Id="rId5" Type="http://schemas.openxmlformats.org/officeDocument/2006/relationships/image" Target="../media/image11.png"/><Relationship Id="rId6"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7.png"/><Relationship Id="rId5" Type="http://schemas.openxmlformats.org/officeDocument/2006/relationships/image" Target="../media/image11.png"/><Relationship Id="rId6"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1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imes New Roman"/>
              <a:ea typeface="Times New Roman"/>
              <a:cs typeface="Times New Roman"/>
              <a:sym typeface="Times New Roman"/>
            </a:endParaRPr>
          </a:p>
        </p:txBody>
      </p:sp>
      <p:pic>
        <p:nvPicPr>
          <p:cNvPr id="86" name="Google Shape;86;p1"/>
          <p:cNvPicPr preferRelativeResize="0"/>
          <p:nvPr/>
        </p:nvPicPr>
        <p:blipFill rotWithShape="1">
          <a:blip r:embed="rId4">
            <a:alphaModFix/>
          </a:blip>
          <a:srcRect b="11911" l="984" r="913" t="0"/>
          <a:stretch/>
        </p:blipFill>
        <p:spPr>
          <a:xfrm>
            <a:off x="0" y="4084430"/>
            <a:ext cx="12200709" cy="2688772"/>
          </a:xfrm>
          <a:prstGeom prst="rect">
            <a:avLst/>
          </a:prstGeom>
          <a:noFill/>
          <a:ln>
            <a:noFill/>
          </a:ln>
        </p:spPr>
      </p:pic>
      <p:pic>
        <p:nvPicPr>
          <p:cNvPr id="87" name="Google Shape;87;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b="0" l="0" r="0" t="0"/>
          <a:stretch/>
        </p:blipFill>
        <p:spPr>
          <a:xfrm>
            <a:off x="0" y="422121"/>
            <a:ext cx="7860167" cy="1972334"/>
          </a:xfrm>
          <a:prstGeom prst="rect">
            <a:avLst/>
          </a:prstGeom>
          <a:noFill/>
          <a:ln>
            <a:noFill/>
          </a:ln>
        </p:spPr>
      </p:pic>
      <p:pic>
        <p:nvPicPr>
          <p:cNvPr id="89" name="Google Shape;89;p1"/>
          <p:cNvPicPr preferRelativeResize="0"/>
          <p:nvPr/>
        </p:nvPicPr>
        <p:blipFill rotWithShape="1">
          <a:blip r:embed="rId7">
            <a:alphaModFix/>
          </a:blip>
          <a:srcRect b="0" l="0" r="0" t="0"/>
          <a:stretch/>
        </p:blipFill>
        <p:spPr>
          <a:xfrm>
            <a:off x="4521897" y="3125529"/>
            <a:ext cx="7794282" cy="1571731"/>
          </a:xfrm>
          <a:prstGeom prst="rect">
            <a:avLst/>
          </a:prstGeom>
          <a:noFill/>
          <a:ln>
            <a:noFill/>
          </a:ln>
        </p:spPr>
      </p:pic>
      <p:sp>
        <p:nvSpPr>
          <p:cNvPr id="90" name="Google Shape;90;p1"/>
          <p:cNvSpPr txBox="1"/>
          <p:nvPr/>
        </p:nvSpPr>
        <p:spPr>
          <a:xfrm>
            <a:off x="0" y="682500"/>
            <a:ext cx="7471705"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800" u="none" cap="none" strike="noStrike">
                <a:solidFill>
                  <a:schemeClr val="lt1"/>
                </a:solidFill>
                <a:latin typeface="Tajawal Medium"/>
                <a:ea typeface="Tajawal Medium"/>
                <a:cs typeface="Tajawal Medium"/>
                <a:sym typeface="Tajawal Medium"/>
              </a:rPr>
              <a:t>International Business Management</a:t>
            </a:r>
            <a:endParaRPr/>
          </a:p>
          <a:p>
            <a:pPr indent="0" lvl="0" marL="0" marR="0" rtl="0" algn="l">
              <a:spcBef>
                <a:spcPts val="0"/>
              </a:spcBef>
              <a:spcAft>
                <a:spcPts val="0"/>
              </a:spcAft>
              <a:buNone/>
            </a:pPr>
            <a:r>
              <a:rPr b="1" lang="en-US" sz="2800">
                <a:solidFill>
                  <a:srgbClr val="24A9E1"/>
                </a:solidFill>
                <a:latin typeface="Tajawal Medium"/>
                <a:ea typeface="Tajawal Medium"/>
                <a:cs typeface="Tajawal Medium"/>
                <a:sym typeface="Tajawal Medium"/>
              </a:rPr>
              <a:t>Prepared by Dr. Badur Elgasim </a:t>
            </a:r>
            <a:endParaRPr b="1" sz="2800">
              <a:solidFill>
                <a:srgbClr val="24A9E1"/>
              </a:solidFill>
              <a:latin typeface="Tajawal Medium"/>
              <a:ea typeface="Tajawal Medium"/>
              <a:cs typeface="Tajawal Medium"/>
              <a:sym typeface="Tajawal Medium"/>
            </a:endParaRPr>
          </a:p>
          <a:p>
            <a:pPr indent="0" lvl="0" marL="0" marR="0" rtl="0" algn="l">
              <a:spcBef>
                <a:spcPts val="0"/>
              </a:spcBef>
              <a:spcAft>
                <a:spcPts val="0"/>
              </a:spcAft>
              <a:buNone/>
            </a:pPr>
            <a:r>
              <a:rPr b="1" lang="en-US" sz="2800">
                <a:solidFill>
                  <a:srgbClr val="FF9518"/>
                </a:solidFill>
                <a:latin typeface="Tajawal Medium"/>
                <a:ea typeface="Tajawal Medium"/>
                <a:cs typeface="Tajawal Medium"/>
                <a:sym typeface="Tajawal Medium"/>
              </a:rPr>
              <a:t>Lecture 2</a:t>
            </a:r>
            <a:endParaRPr b="1" sz="2800">
              <a:solidFill>
                <a:srgbClr val="FF9518"/>
              </a:solidFill>
              <a:latin typeface="Tajawal Medium"/>
              <a:ea typeface="Tajawal Medium"/>
              <a:cs typeface="Tajawal Medium"/>
              <a:sym typeface="Tajawal Medium"/>
            </a:endParaRPr>
          </a:p>
        </p:txBody>
      </p:sp>
      <p:sp>
        <p:nvSpPr>
          <p:cNvPr id="91" name="Google Shape;91;p1"/>
          <p:cNvSpPr txBox="1"/>
          <p:nvPr/>
        </p:nvSpPr>
        <p:spPr>
          <a:xfrm>
            <a:off x="4672208" y="3159395"/>
            <a:ext cx="7598816"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dk1"/>
                </a:solidFill>
                <a:latin typeface="Tajawal Medium"/>
                <a:ea typeface="Tajawal Medium"/>
                <a:cs typeface="Tajawal Medium"/>
                <a:sym typeface="Tajawal Medium"/>
              </a:rPr>
              <a:t>MGM 506</a:t>
            </a:r>
            <a:endParaRPr/>
          </a:p>
          <a:p>
            <a:pPr indent="0" lvl="0" marL="0" marR="0" rtl="0" algn="l">
              <a:spcBef>
                <a:spcPts val="0"/>
              </a:spcBef>
              <a:spcAft>
                <a:spcPts val="0"/>
              </a:spcAft>
              <a:buNone/>
            </a:pPr>
            <a:r>
              <a:rPr b="1" lang="en-US" sz="3200">
                <a:solidFill>
                  <a:schemeClr val="dk1"/>
                </a:solidFill>
                <a:latin typeface="Tajawal Medium"/>
                <a:ea typeface="Tajawal Medium"/>
                <a:cs typeface="Tajawal Medium"/>
                <a:sym typeface="Tajawal Medium"/>
              </a:rPr>
              <a:t>Socio-Ethical Issues and International Management</a:t>
            </a:r>
            <a:endParaRPr b="1" sz="3200">
              <a:solidFill>
                <a:schemeClr val="dk1"/>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7" name="Google Shape;97;p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01" name="Google Shape;101;p2"/>
          <p:cNvSpPr txBox="1"/>
          <p:nvPr/>
        </p:nvSpPr>
        <p:spPr>
          <a:xfrm>
            <a:off x="2650377" y="543490"/>
            <a:ext cx="590783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lt1"/>
                </a:solidFill>
                <a:latin typeface="Calibri"/>
                <a:ea typeface="Calibri"/>
                <a:cs typeface="Calibri"/>
                <a:sym typeface="Calibri"/>
              </a:rPr>
              <a:t>Learning Objectives</a:t>
            </a:r>
            <a:endParaRPr b="1" sz="3600">
              <a:solidFill>
                <a:schemeClr val="lt1"/>
              </a:solidFill>
              <a:latin typeface="Calibri"/>
              <a:ea typeface="Calibri"/>
              <a:cs typeface="Calibri"/>
              <a:sym typeface="Calibri"/>
            </a:endParaRPr>
          </a:p>
        </p:txBody>
      </p:sp>
      <p:sp>
        <p:nvSpPr>
          <p:cNvPr id="102" name="Google Shape;102;p2"/>
          <p:cNvSpPr txBox="1"/>
          <p:nvPr/>
        </p:nvSpPr>
        <p:spPr>
          <a:xfrm>
            <a:off x="181446" y="236724"/>
            <a:ext cx="1665841"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dk1"/>
                </a:solidFill>
                <a:latin typeface="Simplified Arabic"/>
                <a:ea typeface="Simplified Arabic"/>
                <a:cs typeface="Simplified Arabic"/>
                <a:sym typeface="Simplified Arabic"/>
              </a:rPr>
              <a:t>Lecture 2</a:t>
            </a:r>
            <a:endParaRPr/>
          </a:p>
        </p:txBody>
      </p:sp>
      <p:sp>
        <p:nvSpPr>
          <p:cNvPr id="103" name="Google Shape;103;p2"/>
          <p:cNvSpPr/>
          <p:nvPr/>
        </p:nvSpPr>
        <p:spPr>
          <a:xfrm>
            <a:off x="391177" y="3317663"/>
            <a:ext cx="11420935" cy="1077218"/>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3200"/>
              <a:buFont typeface="Noto Sans Symbols"/>
              <a:buChar char="⮚"/>
            </a:pPr>
            <a:r>
              <a:rPr b="1" lang="en-US" sz="3200">
                <a:solidFill>
                  <a:schemeClr val="dk1"/>
                </a:solidFill>
                <a:latin typeface="Calibri"/>
                <a:ea typeface="Calibri"/>
                <a:cs typeface="Calibri"/>
                <a:sym typeface="Calibri"/>
              </a:rPr>
              <a:t> Problems of corruption and bribery and their effect on  international management</a:t>
            </a:r>
            <a:endParaRPr b="1" sz="3200">
              <a:solidFill>
                <a:schemeClr val="dk1"/>
              </a:solidFill>
              <a:latin typeface="Calibri"/>
              <a:ea typeface="Calibri"/>
              <a:cs typeface="Calibri"/>
              <a:sym typeface="Calibri"/>
            </a:endParaRPr>
          </a:p>
        </p:txBody>
      </p:sp>
      <p:sp>
        <p:nvSpPr>
          <p:cNvPr id="104" name="Google Shape;104;p2"/>
          <p:cNvSpPr/>
          <p:nvPr/>
        </p:nvSpPr>
        <p:spPr>
          <a:xfrm>
            <a:off x="391177" y="2592376"/>
            <a:ext cx="9310249" cy="584775"/>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3200"/>
              <a:buFont typeface="Noto Sans Symbols"/>
              <a:buChar char="⮚"/>
            </a:pPr>
            <a:r>
              <a:rPr b="1" lang="en-US" sz="3200">
                <a:solidFill>
                  <a:schemeClr val="dk1"/>
                </a:solidFill>
                <a:latin typeface="Calibri"/>
                <a:ea typeface="Calibri"/>
                <a:cs typeface="Calibri"/>
                <a:sym typeface="Calibri"/>
              </a:rPr>
              <a:t>The ecological aspects of international business</a:t>
            </a:r>
            <a:endParaRPr b="1" sz="3200">
              <a:solidFill>
                <a:schemeClr val="dk1"/>
              </a:solidFill>
              <a:latin typeface="Calibri"/>
              <a:ea typeface="Calibri"/>
              <a:cs typeface="Calibri"/>
              <a:sym typeface="Calibri"/>
            </a:endParaRPr>
          </a:p>
        </p:txBody>
      </p:sp>
      <p:sp>
        <p:nvSpPr>
          <p:cNvPr id="105" name="Google Shape;105;p2"/>
          <p:cNvSpPr/>
          <p:nvPr/>
        </p:nvSpPr>
        <p:spPr>
          <a:xfrm>
            <a:off x="391177" y="1742940"/>
            <a:ext cx="10129837" cy="584775"/>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3200"/>
              <a:buFont typeface="Noto Sans Symbols"/>
              <a:buChar char="⮚"/>
            </a:pPr>
            <a:r>
              <a:rPr b="1" lang="en-US" sz="3200">
                <a:solidFill>
                  <a:schemeClr val="dk1"/>
                </a:solidFill>
                <a:latin typeface="Calibri"/>
                <a:ea typeface="Calibri"/>
                <a:cs typeface="Calibri"/>
                <a:sym typeface="Calibri"/>
              </a:rPr>
              <a:t>The special concerns of developing countries</a:t>
            </a:r>
            <a:endParaRPr b="1" sz="3200">
              <a:solidFill>
                <a:schemeClr val="dk1"/>
              </a:solidFill>
              <a:latin typeface="Calibri"/>
              <a:ea typeface="Calibri"/>
              <a:cs typeface="Calibri"/>
              <a:sym typeface="Calibri"/>
            </a:endParaRPr>
          </a:p>
        </p:txBody>
      </p:sp>
      <p:sp>
        <p:nvSpPr>
          <p:cNvPr id="106" name="Google Shape;106;p2"/>
          <p:cNvSpPr/>
          <p:nvPr/>
        </p:nvSpPr>
        <p:spPr>
          <a:xfrm>
            <a:off x="391177" y="4554638"/>
            <a:ext cx="8785296" cy="584775"/>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3200"/>
              <a:buFont typeface="Noto Sans Symbols"/>
              <a:buChar char="⮚"/>
            </a:pPr>
            <a:r>
              <a:rPr b="1" lang="en-US" sz="3200">
                <a:solidFill>
                  <a:schemeClr val="dk1"/>
                </a:solidFill>
                <a:latin typeface="Calibri"/>
                <a:ea typeface="Calibri"/>
                <a:cs typeface="Calibri"/>
                <a:sym typeface="Calibri"/>
              </a:rPr>
              <a:t>The problems of expanding free trade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pic>
        <p:nvPicPr>
          <p:cNvPr id="111" name="Google Shape;111;p3"/>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112" name="Google Shape;112;p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3" name="Google Shape;113;p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4" name="Google Shape;114;p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15" name="Google Shape;115;p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16" name="Google Shape;116;p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17" name="Google Shape;117;p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18" name="Google Shape;118;p3"/>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119" name="Google Shape;119;p3"/>
          <p:cNvSpPr/>
          <p:nvPr/>
        </p:nvSpPr>
        <p:spPr>
          <a:xfrm>
            <a:off x="573755" y="1633537"/>
            <a:ext cx="11205913"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Times New Roman"/>
                <a:ea typeface="Times New Roman"/>
                <a:cs typeface="Times New Roman"/>
                <a:sym typeface="Times New Roman"/>
              </a:rPr>
              <a:t>Corruption, bribery, and the demand for large illegal payoffs are not uncommon in the international marketplace. While some cases of misdeeds receive wide publicity, many others go unnoticed.</a:t>
            </a:r>
            <a:endParaRPr/>
          </a:p>
          <a:p>
            <a:pPr indent="0" lvl="0" marL="0" marR="0" rtl="0" algn="just">
              <a:spcBef>
                <a:spcPts val="0"/>
              </a:spcBef>
              <a:spcAft>
                <a:spcPts val="0"/>
              </a:spcAft>
              <a:buNone/>
            </a:pPr>
            <a:r>
              <a:t/>
            </a:r>
            <a:endParaRPr b="1" sz="3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3200">
                <a:solidFill>
                  <a:schemeClr val="dk1"/>
                </a:solidFill>
                <a:latin typeface="Times New Roman"/>
                <a:ea typeface="Times New Roman"/>
                <a:cs typeface="Times New Roman"/>
                <a:sym typeface="Times New Roman"/>
              </a:rPr>
              <a:t> Besides grand briberies, there is widespread petty corruption perpetuated by the functionaries at the lower levels of many government institutions.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pic>
        <p:nvPicPr>
          <p:cNvPr id="124" name="Google Shape;124;p4"/>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125" name="Google Shape;125;p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6" name="Google Shape;126;p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7" name="Google Shape;127;p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28" name="Google Shape;128;p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29" name="Google Shape;129;p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30" name="Google Shape;130;p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31" name="Google Shape;131;p4"/>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132" name="Google Shape;132;p4"/>
          <p:cNvSpPr/>
          <p:nvPr/>
        </p:nvSpPr>
        <p:spPr>
          <a:xfrm>
            <a:off x="238564" y="1555322"/>
            <a:ext cx="11774464"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rgbClr val="000000"/>
                </a:solidFill>
                <a:latin typeface="Times New Roman"/>
                <a:ea typeface="Times New Roman"/>
                <a:cs typeface="Times New Roman"/>
                <a:sym typeface="Times New Roman"/>
              </a:rPr>
              <a:t>With the rising volume of international trade and increased interdependencies among nations, corruption and bribery are but two of the many sociotechnical issues that international managers have to deal with. </a:t>
            </a:r>
            <a:endParaRPr b="1" sz="3200">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3200">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3200">
                <a:solidFill>
                  <a:srgbClr val="000000"/>
                </a:solidFill>
                <a:latin typeface="Times New Roman"/>
                <a:ea typeface="Times New Roman"/>
                <a:cs typeface="Times New Roman"/>
                <a:sym typeface="Times New Roman"/>
              </a:rPr>
              <a:t>Additionally, international managers are faced with many ecological problems stemming from worldwide  industrial activities that threaten life on Earth.</a:t>
            </a:r>
            <a:endParaRPr sz="32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pic>
        <p:nvPicPr>
          <p:cNvPr id="137" name="Google Shape;137;p5"/>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138" name="Google Shape;138;p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 name="Google Shape;139;p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0" name="Google Shape;140;p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41" name="Google Shape;141;p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42" name="Google Shape;142;p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43" name="Google Shape;143;p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44" name="Google Shape;144;p5"/>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145" name="Google Shape;145;p5"/>
          <p:cNvSpPr/>
          <p:nvPr/>
        </p:nvSpPr>
        <p:spPr>
          <a:xfrm>
            <a:off x="238564" y="1629811"/>
            <a:ext cx="11734361" cy="35394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Times New Roman"/>
                <a:ea typeface="Times New Roman"/>
                <a:cs typeface="Times New Roman"/>
                <a:sym typeface="Times New Roman"/>
              </a:rPr>
              <a:t>The term corporate social responsibility(CSR) refers to the obligations of business organizations toward society.</a:t>
            </a:r>
            <a:endParaRPr/>
          </a:p>
          <a:p>
            <a:pPr indent="0" lvl="0" marL="0" marR="0" rtl="0" algn="just">
              <a:spcBef>
                <a:spcPts val="0"/>
              </a:spcBef>
              <a:spcAft>
                <a:spcPts val="0"/>
              </a:spcAft>
              <a:buNone/>
            </a:pPr>
            <a:r>
              <a:rPr b="1" lang="en-US" sz="3200">
                <a:solidFill>
                  <a:schemeClr val="dk1"/>
                </a:solidFill>
                <a:latin typeface="Times New Roman"/>
                <a:ea typeface="Times New Roman"/>
                <a:cs typeface="Times New Roman"/>
                <a:sym typeface="Times New Roman"/>
              </a:rPr>
              <a:t> Society allows organizations to operate within certain parameters. These parameters are defined by society and, therefore, may vary across nations.</a:t>
            </a:r>
            <a:endParaRPr/>
          </a:p>
          <a:p>
            <a:pPr indent="0" lvl="0" marL="0" marR="0" rtl="0" algn="just">
              <a:spcBef>
                <a:spcPts val="0"/>
              </a:spcBef>
              <a:spcAft>
                <a:spcPts val="0"/>
              </a:spcAft>
              <a:buNone/>
            </a:pPr>
            <a:r>
              <a:rPr b="1" lang="en-US" sz="3200">
                <a:solidFill>
                  <a:schemeClr val="dk1"/>
                </a:solidFill>
                <a:latin typeface="Times New Roman"/>
                <a:ea typeface="Times New Roman"/>
                <a:cs typeface="Times New Roman"/>
                <a:sym typeface="Times New Roman"/>
              </a:rPr>
              <a:t> The variations, however, are typically not in substance but in procedures. </a:t>
            </a:r>
            <a:endParaRPr b="1" sz="3200">
              <a:solidFill>
                <a:schemeClr val="dk1"/>
              </a:solidFill>
              <a:latin typeface="Times New Roman"/>
              <a:ea typeface="Times New Roman"/>
              <a:cs typeface="Times New Roman"/>
              <a:sym typeface="Times New Roman"/>
            </a:endParaRPr>
          </a:p>
        </p:txBody>
      </p:sp>
      <p:sp>
        <p:nvSpPr>
          <p:cNvPr id="146" name="Google Shape;146;p5"/>
          <p:cNvSpPr/>
          <p:nvPr/>
        </p:nvSpPr>
        <p:spPr>
          <a:xfrm>
            <a:off x="2360739" y="525174"/>
            <a:ext cx="5896166" cy="58477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rgbClr val="FF0000"/>
                </a:solidFill>
                <a:latin typeface="Times New Roman"/>
                <a:ea typeface="Times New Roman"/>
                <a:cs typeface="Times New Roman"/>
                <a:sym typeface="Times New Roman"/>
              </a:rPr>
              <a:t>Social Responsibilities of MNCs:</a:t>
            </a:r>
            <a:endParaRPr b="1" sz="3200">
              <a:solidFill>
                <a:srgbClr val="FF0000"/>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pic>
        <p:nvPicPr>
          <p:cNvPr id="151" name="Google Shape;151;p6"/>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152" name="Google Shape;152;p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3" name="Google Shape;153;p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4" name="Google Shape;154;p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55" name="Google Shape;155;p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56" name="Google Shape;156;p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57" name="Google Shape;157;p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58" name="Google Shape;158;p6"/>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159" name="Google Shape;159;p6"/>
          <p:cNvSpPr/>
          <p:nvPr/>
        </p:nvSpPr>
        <p:spPr>
          <a:xfrm>
            <a:off x="2360739" y="525174"/>
            <a:ext cx="5896166" cy="58477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rgbClr val="FF0000"/>
                </a:solidFill>
                <a:latin typeface="Times New Roman"/>
                <a:ea typeface="Times New Roman"/>
                <a:cs typeface="Times New Roman"/>
                <a:sym typeface="Times New Roman"/>
              </a:rPr>
              <a:t>Social Responsibilities of MNCs:</a:t>
            </a:r>
            <a:endParaRPr b="1" sz="3200">
              <a:solidFill>
                <a:srgbClr val="FF0000"/>
              </a:solidFill>
              <a:latin typeface="Times New Roman"/>
              <a:ea typeface="Times New Roman"/>
              <a:cs typeface="Times New Roman"/>
              <a:sym typeface="Times New Roman"/>
            </a:endParaRPr>
          </a:p>
        </p:txBody>
      </p:sp>
      <p:sp>
        <p:nvSpPr>
          <p:cNvPr id="160" name="Google Shape;160;p6"/>
          <p:cNvSpPr/>
          <p:nvPr/>
        </p:nvSpPr>
        <p:spPr>
          <a:xfrm>
            <a:off x="651740" y="1521729"/>
            <a:ext cx="10892560"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rgbClr val="000000"/>
                </a:solidFill>
                <a:latin typeface="Times New Roman"/>
                <a:ea typeface="Times New Roman"/>
                <a:cs typeface="Times New Roman"/>
                <a:sym typeface="Times New Roman"/>
              </a:rPr>
              <a:t>Business is expected to operate in a manner consistent with society’s interests. This is true for all nations and all businesses; MNCs are no exceptions.</a:t>
            </a:r>
            <a:endParaRPr/>
          </a:p>
          <a:p>
            <a:pPr indent="0" lvl="0" marL="0" marR="0" rtl="0" algn="just">
              <a:spcBef>
                <a:spcPts val="0"/>
              </a:spcBef>
              <a:spcAft>
                <a:spcPts val="0"/>
              </a:spcAft>
              <a:buNone/>
            </a:pPr>
            <a:r>
              <a:t/>
            </a:r>
            <a:endParaRPr b="1" sz="3200">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3200">
                <a:solidFill>
                  <a:srgbClr val="000000"/>
                </a:solidFill>
                <a:latin typeface="Times New Roman"/>
                <a:ea typeface="Times New Roman"/>
                <a:cs typeface="Times New Roman"/>
                <a:sym typeface="Times New Roman"/>
              </a:rPr>
              <a:t> In the United  States, while some believe that the social responsibility of business is limited to the  economic sphere, the majority accept that business has noneconomic obligations as  well. </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pic>
        <p:nvPicPr>
          <p:cNvPr id="165" name="Google Shape;165;p7"/>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166" name="Google Shape;166;p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7" name="Google Shape;167;p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8" name="Google Shape;168;p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69" name="Google Shape;169;p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70" name="Google Shape;170;p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71" name="Google Shape;171;p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72" name="Google Shape;172;p7"/>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173" name="Google Shape;173;p7"/>
          <p:cNvSpPr/>
          <p:nvPr/>
        </p:nvSpPr>
        <p:spPr>
          <a:xfrm>
            <a:off x="673282" y="1415900"/>
            <a:ext cx="11006860" cy="4081117"/>
          </a:xfrm>
          <a:prstGeom prst="rect">
            <a:avLst/>
          </a:prstGeom>
          <a:noFill/>
          <a:ln>
            <a:noFill/>
          </a:ln>
        </p:spPr>
        <p:txBody>
          <a:bodyPr anchorCtr="0" anchor="t" bIns="45700" lIns="91425" spcFirstLastPara="1" rIns="91425" wrap="square" tIns="45700">
            <a:spAutoFit/>
          </a:bodyPr>
          <a:lstStyle/>
          <a:p>
            <a:pPr indent="0" lvl="0" marL="0" marR="0" rtl="0" algn="just">
              <a:lnSpc>
                <a:spcPct val="90000"/>
              </a:lnSpc>
              <a:spcBef>
                <a:spcPts val="0"/>
              </a:spcBef>
              <a:spcAft>
                <a:spcPts val="0"/>
              </a:spcAft>
              <a:buNone/>
            </a:pPr>
            <a:r>
              <a:rPr b="1" lang="en-US" sz="3200">
                <a:solidFill>
                  <a:srgbClr val="000000"/>
                </a:solidFill>
                <a:latin typeface="Times New Roman"/>
                <a:ea typeface="Times New Roman"/>
                <a:cs typeface="Times New Roman"/>
                <a:sym typeface="Times New Roman"/>
              </a:rPr>
              <a:t>Although the domain of corporate social responsibility is not very well-defined, there are certain areas of agreement. For instance, in addition to providing employment for people and goods and services to consumers, business is expected to help preserve the environment, sell safe products, treat its employees equitably, and be truthful with its customers. In some cases, business is also expected to train the hardcore unemployed, contribute to education and the arts, and help revitalize urban slum areas.</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pic>
        <p:nvPicPr>
          <p:cNvPr id="178" name="Google Shape;178;p8"/>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179" name="Google Shape;179;p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0" name="Google Shape;180;p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1" name="Google Shape;181;p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82" name="Google Shape;182;p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83" name="Google Shape;183;p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84" name="Google Shape;184;p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85" name="Google Shape;185;p8"/>
          <p:cNvSpPr txBox="1"/>
          <p:nvPr/>
        </p:nvSpPr>
        <p:spPr>
          <a:xfrm>
            <a:off x="2309212" y="498334"/>
            <a:ext cx="5329279" cy="535531"/>
          </a:xfrm>
          <a:prstGeom prst="rect">
            <a:avLst/>
          </a:prstGeom>
          <a:noFill/>
          <a:ln>
            <a:noFill/>
          </a:ln>
        </p:spPr>
        <p:txBody>
          <a:bodyPr anchorCtr="0" anchor="t" bIns="45700" lIns="91425" spcFirstLastPara="1" rIns="91425" wrap="square" tIns="45700">
            <a:spAutoFit/>
          </a:bodyPr>
          <a:lstStyle/>
          <a:p>
            <a:pPr indent="0" lvl="0" marL="0" marR="0" rtl="0" algn="just">
              <a:lnSpc>
                <a:spcPct val="90000"/>
              </a:lnSpc>
              <a:spcBef>
                <a:spcPts val="0"/>
              </a:spcBef>
              <a:spcAft>
                <a:spcPts val="0"/>
              </a:spcAft>
              <a:buNone/>
            </a:pPr>
            <a:r>
              <a:rPr b="1" lang="en-US" sz="3200">
                <a:solidFill>
                  <a:srgbClr val="FF0000"/>
                </a:solidFill>
                <a:latin typeface="Times New Roman"/>
                <a:ea typeface="Times New Roman"/>
                <a:cs typeface="Times New Roman"/>
                <a:sym typeface="Times New Roman"/>
              </a:rPr>
              <a:t>The Stakeholder Perspective:</a:t>
            </a:r>
            <a:endParaRPr b="1" sz="3200">
              <a:solidFill>
                <a:srgbClr val="FF0000"/>
              </a:solidFill>
              <a:latin typeface="Times New Roman"/>
              <a:ea typeface="Times New Roman"/>
              <a:cs typeface="Times New Roman"/>
              <a:sym typeface="Times New Roman"/>
            </a:endParaRPr>
          </a:p>
        </p:txBody>
      </p:sp>
      <p:sp>
        <p:nvSpPr>
          <p:cNvPr id="186" name="Google Shape;186;p8"/>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187" name="Google Shape;187;p8"/>
          <p:cNvSpPr/>
          <p:nvPr/>
        </p:nvSpPr>
        <p:spPr>
          <a:xfrm>
            <a:off x="632479" y="1794043"/>
            <a:ext cx="11047185" cy="4081117"/>
          </a:xfrm>
          <a:prstGeom prst="rect">
            <a:avLst/>
          </a:prstGeom>
          <a:noFill/>
          <a:ln>
            <a:noFill/>
          </a:ln>
        </p:spPr>
        <p:txBody>
          <a:bodyPr anchorCtr="0" anchor="t" bIns="45700" lIns="91425" spcFirstLastPara="1" rIns="91425" wrap="square" tIns="45700">
            <a:spAutoFit/>
          </a:bodyPr>
          <a:lstStyle/>
          <a:p>
            <a:pPr indent="0" lvl="0" marL="0" marR="0" rtl="0" algn="just">
              <a:lnSpc>
                <a:spcPct val="90000"/>
              </a:lnSpc>
              <a:spcBef>
                <a:spcPts val="0"/>
              </a:spcBef>
              <a:spcAft>
                <a:spcPts val="0"/>
              </a:spcAft>
              <a:buNone/>
            </a:pPr>
            <a:r>
              <a:rPr b="1" lang="en-US" sz="3200">
                <a:solidFill>
                  <a:srgbClr val="000000"/>
                </a:solidFill>
                <a:latin typeface="Calibri"/>
                <a:ea typeface="Calibri"/>
                <a:cs typeface="Calibri"/>
                <a:sym typeface="Calibri"/>
              </a:rPr>
              <a:t>One way of analyzing MNC social responsibility is the stakeholder approach. Similar to a domestic firm, an MNC has stakeholders, whose prosperity and fortune are directly tied to the operation of the company. Actions taken by the company will have a direct impact on its stakeholders. The major stakeholders of a typical firm are stockholders, customers, suppliers, creditors, employees, the community within which the firm exists and from which it draws its inputs, and the general public. </a:t>
            </a:r>
            <a:endParaRPr b="1" sz="3200">
              <a:solidFill>
                <a:srgbClr val="000000"/>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pic>
        <p:nvPicPr>
          <p:cNvPr id="192" name="Google Shape;192;p9"/>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193" name="Google Shape;193;p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4" name="Google Shape;194;p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5" name="Google Shape;195;p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96" name="Google Shape;196;p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97" name="Google Shape;197;p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98" name="Google Shape;198;p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99" name="Google Shape;199;p9"/>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200" name="Google Shape;200;p9"/>
          <p:cNvSpPr/>
          <p:nvPr/>
        </p:nvSpPr>
        <p:spPr>
          <a:xfrm>
            <a:off x="152966" y="1350543"/>
            <a:ext cx="11734360"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The firm, be it domestic or international, is answerable to its stakeholders. Each stakeholder expects, and often demands, that the firm satisfies its claim in a responsible manner. Stockholders want higher returns on their investment in the firm. Customers want good-quality products that are worth their money. Suppliers depend on the firm for their continued operation and are interested in a dependable business partner. Creditors want the firm to safeguard their capital with sound business practices. </a:t>
            </a:r>
            <a:endParaRPr b="1" sz="32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1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6" name="Google Shape;206;p1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7" name="Google Shape;207;p1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08" name="Google Shape;208;p1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09" name="Google Shape;209;p1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10" name="Google Shape;210;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sp>
        <p:nvSpPr>
          <p:cNvPr id="211" name="Google Shape;211;p10"/>
          <p:cNvSpPr txBox="1"/>
          <p:nvPr/>
        </p:nvSpPr>
        <p:spPr>
          <a:xfrm>
            <a:off x="2650377" y="543490"/>
            <a:ext cx="199977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Introduction</a:t>
            </a:r>
            <a:endParaRPr/>
          </a:p>
        </p:txBody>
      </p:sp>
      <p:sp>
        <p:nvSpPr>
          <p:cNvPr id="212" name="Google Shape;212;p10"/>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213" name="Google Shape;213;p10"/>
          <p:cNvSpPr/>
          <p:nvPr/>
        </p:nvSpPr>
        <p:spPr>
          <a:xfrm>
            <a:off x="284862" y="1500974"/>
            <a:ext cx="11783700" cy="4081117"/>
          </a:xfrm>
          <a:prstGeom prst="rect">
            <a:avLst/>
          </a:prstGeom>
          <a:noFill/>
          <a:ln>
            <a:noFill/>
          </a:ln>
        </p:spPr>
        <p:txBody>
          <a:bodyPr anchorCtr="0" anchor="t" bIns="45700" lIns="91425" spcFirstLastPara="1" rIns="91425" wrap="square" tIns="45700">
            <a:spAutoFit/>
          </a:bodyPr>
          <a:lstStyle/>
          <a:p>
            <a:pPr indent="0" lvl="0" marL="0" marR="0" rtl="0" algn="just">
              <a:lnSpc>
                <a:spcPct val="90000"/>
              </a:lnSpc>
              <a:spcBef>
                <a:spcPts val="0"/>
              </a:spcBef>
              <a:spcAft>
                <a:spcPts val="0"/>
              </a:spcAft>
              <a:buNone/>
            </a:pPr>
            <a:r>
              <a:rPr b="1" lang="en-US" sz="3200">
                <a:solidFill>
                  <a:srgbClr val="000000"/>
                </a:solidFill>
                <a:latin typeface="Calibri"/>
                <a:ea typeface="Calibri"/>
                <a:cs typeface="Calibri"/>
                <a:sym typeface="Calibri"/>
              </a:rPr>
              <a:t>Employees want jobs that are economically and psychologically rewarding and secure. The local community expects the firm to act as a good neighbor and to be a responsible member of the community through its participation and contributions to various civic causes and activities. The general public is interested in the firm’s continuous contributions to society as a whole and in its assumption of a fair share of the burden of government and society. The general public also wants the firm to safeguard the ecosystem through environ-mentally safe business practices. </a:t>
            </a:r>
            <a:endParaRPr b="1" sz="3200">
              <a:solidFill>
                <a:srgbClr val="000000"/>
              </a:solidFill>
              <a:latin typeface="Calibri"/>
              <a:ea typeface="Calibri"/>
              <a:cs typeface="Calibri"/>
              <a:sym typeface="Calibri"/>
            </a:endParaRPr>
          </a:p>
        </p:txBody>
      </p:sp>
      <p:pic>
        <p:nvPicPr>
          <p:cNvPr id="214" name="Google Shape;214;p10"/>
          <p:cNvPicPr preferRelativeResize="0"/>
          <p:nvPr/>
        </p:nvPicPr>
        <p:blipFill rotWithShape="1">
          <a:blip r:embed="rId6">
            <a:alphaModFix/>
          </a:blip>
          <a:srcRect b="0" l="0" r="0" t="0"/>
          <a:stretch/>
        </p:blipFill>
        <p:spPr>
          <a:xfrm>
            <a:off x="2338387" y="226043"/>
            <a:ext cx="9685048" cy="84066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pic>
        <p:nvPicPr>
          <p:cNvPr id="219" name="Google Shape;219;p11"/>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220" name="Google Shape;220;p1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21" name="Google Shape;221;p1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22" name="Google Shape;222;p1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23" name="Google Shape;223;p11"/>
          <p:cNvPicPr preferRelativeResize="0"/>
          <p:nvPr/>
        </p:nvPicPr>
        <p:blipFill rotWithShape="1">
          <a:blip r:embed="rId4">
            <a:alphaModFix/>
          </a:blip>
          <a:srcRect b="0" l="0" r="0" t="0"/>
          <a:stretch/>
        </p:blipFill>
        <p:spPr>
          <a:xfrm>
            <a:off x="11289" y="5602854"/>
            <a:ext cx="1222425" cy="1096206"/>
          </a:xfrm>
          <a:prstGeom prst="rect">
            <a:avLst/>
          </a:prstGeom>
          <a:noFill/>
          <a:ln>
            <a:noFill/>
          </a:ln>
        </p:spPr>
      </p:pic>
      <p:pic>
        <p:nvPicPr>
          <p:cNvPr id="224" name="Google Shape;224;p11"/>
          <p:cNvPicPr preferRelativeResize="0"/>
          <p:nvPr/>
        </p:nvPicPr>
        <p:blipFill rotWithShape="1">
          <a:blip r:embed="rId5">
            <a:alphaModFix/>
          </a:blip>
          <a:srcRect b="0" l="0" r="0" t="0"/>
          <a:stretch/>
        </p:blipFill>
        <p:spPr>
          <a:xfrm>
            <a:off x="2289771" y="6359857"/>
            <a:ext cx="9902229" cy="204838"/>
          </a:xfrm>
          <a:prstGeom prst="rect">
            <a:avLst/>
          </a:prstGeom>
          <a:noFill/>
          <a:ln>
            <a:noFill/>
          </a:ln>
        </p:spPr>
      </p:pic>
      <p:pic>
        <p:nvPicPr>
          <p:cNvPr id="225" name="Google Shape;225;p1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26" name="Google Shape;226;p11"/>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227" name="Google Shape;227;p11"/>
          <p:cNvSpPr/>
          <p:nvPr/>
        </p:nvSpPr>
        <p:spPr>
          <a:xfrm>
            <a:off x="-44577" y="1538661"/>
            <a:ext cx="12178845" cy="4247317"/>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000"/>
              <a:buFont typeface="Arial"/>
              <a:buChar char="•"/>
            </a:pPr>
            <a:r>
              <a:rPr b="1" lang="en-US" sz="3000">
                <a:solidFill>
                  <a:srgbClr val="000000"/>
                </a:solidFill>
                <a:latin typeface="Times New Roman"/>
                <a:ea typeface="Times New Roman"/>
                <a:cs typeface="Times New Roman"/>
                <a:sym typeface="Times New Roman"/>
              </a:rPr>
              <a:t>NGOs expect that MNCs will safeguard the natural environment, act with integrity, be fair to all with whom they deal, help poor countries, respect human rights, apply the same standards of conduct used at home to all other countries, and contribute to the economic development of the host countries. Host governments’ demands include increased employment and advancement for locals, a fair share of taxes, transfer of technology, obeying of local laws and respect for local customs and culture, fair competition with local firms, and negotiation of equitable business agreements. Often, these claims are in conflict with one another. Satisfying one claim has an impact on others.</a:t>
            </a:r>
            <a:endParaRPr b="1" sz="3000">
              <a:solidFill>
                <a:srgbClr val="000000"/>
              </a:solidFill>
              <a:latin typeface="Times New Roman"/>
              <a:ea typeface="Times New Roman"/>
              <a:cs typeface="Times New Roman"/>
              <a:sym typeface="Times New Roman"/>
            </a:endParaRPr>
          </a:p>
        </p:txBody>
      </p:sp>
      <p:sp>
        <p:nvSpPr>
          <p:cNvPr id="228" name="Google Shape;228;p11"/>
          <p:cNvSpPr/>
          <p:nvPr/>
        </p:nvSpPr>
        <p:spPr>
          <a:xfrm>
            <a:off x="2021220" y="96464"/>
            <a:ext cx="10113048" cy="1077218"/>
          </a:xfrm>
          <a:prstGeom prst="rect">
            <a:avLst/>
          </a:prstGeom>
          <a:solidFill>
            <a:srgbClr val="FFFF00"/>
          </a:solidFill>
          <a:ln>
            <a:noFill/>
          </a:ln>
          <a:effectLst>
            <a:outerShdw blurRad="190500" algn="ctr" dir="2700000" dist="228600">
              <a:srgbClr val="000000">
                <a:alpha val="29803"/>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FF0000"/>
                </a:solidFill>
                <a:latin typeface="Calibri"/>
                <a:ea typeface="Calibri"/>
                <a:cs typeface="Calibri"/>
                <a:sym typeface="Calibri"/>
              </a:rPr>
              <a:t>host governments and nongovernmental organizations (NGOs).</a:t>
            </a:r>
            <a:endParaRPr sz="1800">
              <a:solidFill>
                <a:srgbClr val="FF000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pic>
        <p:nvPicPr>
          <p:cNvPr id="233" name="Google Shape;233;p12"/>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234" name="Google Shape;234;p1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5" name="Google Shape;235;p1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6" name="Google Shape;236;p1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37" name="Google Shape;237;p1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38" name="Google Shape;238;p1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39" name="Google Shape;239;p1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40" name="Google Shape;240;p12"/>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241" name="Google Shape;241;p12"/>
          <p:cNvSpPr/>
          <p:nvPr/>
        </p:nvSpPr>
        <p:spPr>
          <a:xfrm>
            <a:off x="523664" y="1794043"/>
            <a:ext cx="11321184" cy="3637919"/>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Ensuring that MNCs fulfill their social responsibility to the world community requires guidelines or a code of conduct, and it also requires some form of regulating and monitoring. Today, there exist no comprehensive guidelines governing the behavior of MNCs, and there is no global institution for monitoring them. Given the complexity of issues involved, it is doubtful that either will be developed soon. The monitoring aspect represents a less pressing problem. </a:t>
            </a:r>
            <a:endParaRPr b="1" sz="3200">
              <a:solidFill>
                <a:srgbClr val="000000"/>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pic>
        <p:nvPicPr>
          <p:cNvPr id="246" name="Google Shape;246;p13"/>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247" name="Google Shape;247;p1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8" name="Google Shape;248;p1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9" name="Google Shape;249;p1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50" name="Google Shape;250;p1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51" name="Google Shape;251;p1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52" name="Google Shape;252;p1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53" name="Google Shape;253;p13"/>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254" name="Google Shape;254;p13"/>
          <p:cNvSpPr/>
          <p:nvPr/>
        </p:nvSpPr>
        <p:spPr>
          <a:xfrm>
            <a:off x="371477" y="1943822"/>
            <a:ext cx="11444286" cy="3194721"/>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At present, national governments are doing this job. However, while developed countries are well equipped to monitor and force compliance, developing countries do not have the infrastructure to do so. In the absence of comprehensive guidelines, there are several institutions, both private and governmental, that have assumed a limited role in dealing with the conduct of MNCs</a:t>
            </a:r>
            <a:endParaRPr b="1" sz="3200">
              <a:solidFill>
                <a:srgbClr val="00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pic>
        <p:nvPicPr>
          <p:cNvPr id="259" name="Google Shape;259;p14"/>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260" name="Google Shape;260;p1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1" name="Google Shape;261;p1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2" name="Google Shape;262;p1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63" name="Google Shape;263;p1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64" name="Google Shape;264;p1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65" name="Google Shape;265;p1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66" name="Google Shape;266;p14"/>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267" name="Google Shape;267;p14"/>
          <p:cNvSpPr/>
          <p:nvPr/>
        </p:nvSpPr>
        <p:spPr>
          <a:xfrm>
            <a:off x="857250" y="1794043"/>
            <a:ext cx="10687050" cy="2879763"/>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Among the institutions that have assumed leadership in promoting ethical conduct and establishing codes and guidelines are the International Chamber of Commerce (ICC), </a:t>
            </a:r>
            <a:endParaRPr b="1" sz="3200">
              <a:solidFill>
                <a:srgbClr val="000000"/>
              </a:solidFill>
              <a:latin typeface="Calibri"/>
              <a:ea typeface="Calibri"/>
              <a:cs typeface="Calibri"/>
              <a:sym typeface="Calibri"/>
            </a:endParaRPr>
          </a:p>
          <a:p>
            <a:pPr indent="-228600" lvl="0" marL="228600" marR="0" rtl="0" algn="just">
              <a:lnSpc>
                <a:spcPct val="90000"/>
              </a:lnSpc>
              <a:spcBef>
                <a:spcPts val="100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the Organization for Economic Cooperation and Development (OECD), the International Labor Organization (ILO), and the UN Commission on Transnational Corporations</a:t>
            </a:r>
            <a:endParaRPr b="1" sz="3200">
              <a:solidFill>
                <a:srgbClr val="0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pic>
        <p:nvPicPr>
          <p:cNvPr id="272" name="Google Shape;272;p15"/>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273" name="Google Shape;273;p1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4" name="Google Shape;274;p1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5" name="Google Shape;275;p1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76" name="Google Shape;276;p1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77" name="Google Shape;277;p1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78" name="Google Shape;278;p1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79" name="Google Shape;279;p15"/>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280" name="Google Shape;280;p15"/>
          <p:cNvSpPr/>
          <p:nvPr/>
        </p:nvSpPr>
        <p:spPr>
          <a:xfrm>
            <a:off x="367151" y="1752689"/>
            <a:ext cx="11662924" cy="3322961"/>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The major areas that these codes cover are the relationship between national governments, the public, and the MNCs, environmental protection, consumer protection, employment practices, and human rights. </a:t>
            </a:r>
            <a:endParaRPr b="1" sz="3200">
              <a:solidFill>
                <a:srgbClr val="000000"/>
              </a:solidFill>
              <a:latin typeface="Times New Roman"/>
              <a:ea typeface="Times New Roman"/>
              <a:cs typeface="Times New Roman"/>
              <a:sym typeface="Times New Roman"/>
            </a:endParaRPr>
          </a:p>
          <a:p>
            <a:pPr indent="-228600" lvl="0" marL="228600" marR="0" rtl="0" algn="just">
              <a:lnSpc>
                <a:spcPct val="90000"/>
              </a:lnSpc>
              <a:spcBef>
                <a:spcPts val="100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MNCs are morally bound to recognize these codes and consider them in their international activities. The incentive to do so is both moral and economic</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pic>
        <p:nvPicPr>
          <p:cNvPr id="285" name="Google Shape;285;p16"/>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286" name="Google Shape;286;p1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7" name="Google Shape;287;p1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8" name="Google Shape;288;p1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89" name="Google Shape;289;p1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90" name="Google Shape;290;p1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91" name="Google Shape;291;p1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92" name="Google Shape;292;p16"/>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293" name="Google Shape;293;p16"/>
          <p:cNvSpPr/>
          <p:nvPr/>
        </p:nvSpPr>
        <p:spPr>
          <a:xfrm>
            <a:off x="757238" y="2183055"/>
            <a:ext cx="10229850" cy="1865126"/>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De George has suggested that MNCs should act with integrity in their dealings with the people of the world (Table 2.2). Acting with integrity necessitates taking six step</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pic>
        <p:nvPicPr>
          <p:cNvPr id="298" name="Google Shape;298;p17"/>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299" name="Google Shape;299;p1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0" name="Google Shape;300;p1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1" name="Google Shape;301;p1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02" name="Google Shape;302;p1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03" name="Google Shape;303;p1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04" name="Google Shape;304;p1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05" name="Google Shape;305;p17"/>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306" name="Google Shape;306;p17"/>
          <p:cNvSpPr/>
          <p:nvPr/>
        </p:nvSpPr>
        <p:spPr>
          <a:xfrm>
            <a:off x="238564" y="1561406"/>
            <a:ext cx="11791384" cy="4909036"/>
          </a:xfrm>
          <a:prstGeom prst="rect">
            <a:avLst/>
          </a:prstGeom>
          <a:noFill/>
          <a:ln>
            <a:noFill/>
          </a:ln>
        </p:spPr>
        <p:txBody>
          <a:bodyPr anchorCtr="0" anchor="t" bIns="45700" lIns="91425" spcFirstLastPara="1" rIns="91425" wrap="square" tIns="45700">
            <a:spAutoFit/>
          </a:bodyPr>
          <a:lstStyle/>
          <a:p>
            <a:pPr indent="-228600" lvl="0" marL="228600" marR="0" rtl="0" algn="l">
              <a:lnSpc>
                <a:spcPct val="90000"/>
              </a:lnSpc>
              <a:spcBef>
                <a:spcPts val="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First, MNCs should act in accord with their own self-imposed values. This cannot be less than an ethical minimum but may well exceed it</a:t>
            </a:r>
            <a:endParaRPr/>
          </a:p>
          <a:p>
            <a:pPr indent="-228600" lvl="0" marL="228600" marR="0" rtl="0" algn="l">
              <a:lnSpc>
                <a:spcPct val="90000"/>
              </a:lnSpc>
              <a:spcBef>
                <a:spcPts val="100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Second, in addition to satisfying the basic moral norms applicable everywhere, other equally obvious moral rules should be upheld</a:t>
            </a:r>
            <a:endParaRPr/>
          </a:p>
          <a:p>
            <a:pPr indent="-228600" lvl="0" marL="228600" marR="0" rtl="0" algn="l">
              <a:lnSpc>
                <a:spcPct val="90000"/>
              </a:lnSpc>
              <a:spcBef>
                <a:spcPts val="100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Third, the firm should enter into business agreements by building on these rules</a:t>
            </a:r>
            <a:endParaRPr/>
          </a:p>
          <a:p>
            <a:pPr indent="-228600" lvl="0" marL="228600" marR="0" rtl="0" algn="l">
              <a:lnSpc>
                <a:spcPct val="90000"/>
              </a:lnSpc>
              <a:spcBef>
                <a:spcPts val="100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Fourth, because developing countries are poor in background institutions (e.g., labor unions), MNCs have special obligations toward them</a:t>
            </a:r>
            <a:endParaRPr b="1" sz="3200">
              <a:solidFill>
                <a:srgbClr val="000000"/>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pic>
        <p:nvPicPr>
          <p:cNvPr id="311" name="Google Shape;311;p18"/>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312" name="Google Shape;312;p1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3" name="Google Shape;313;p1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4" name="Google Shape;314;p1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15" name="Google Shape;315;p1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16" name="Google Shape;316;p1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17" name="Google Shape;317;p1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18" name="Google Shape;318;p18"/>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319" name="Google Shape;319;p18"/>
          <p:cNvSpPr/>
          <p:nvPr/>
        </p:nvSpPr>
        <p:spPr>
          <a:xfrm>
            <a:off x="385763" y="1767520"/>
            <a:ext cx="11501437" cy="2564805"/>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Fifth, the firm should consider the ethical dimensions of its actions, projects, and plans before acting, not afterward.</a:t>
            </a:r>
            <a:endParaRPr/>
          </a:p>
          <a:p>
            <a:pPr indent="0" lvl="0" marL="0" marR="0" rtl="0" algn="just">
              <a:lnSpc>
                <a:spcPct val="90000"/>
              </a:lnSpc>
              <a:spcBef>
                <a:spcPts val="1000"/>
              </a:spcBef>
              <a:spcAft>
                <a:spcPts val="0"/>
              </a:spcAft>
              <a:buNone/>
            </a:pPr>
            <a:r>
              <a:rPr b="1" lang="en-US" sz="3200">
                <a:solidFill>
                  <a:srgbClr val="000000"/>
                </a:solidFill>
                <a:latin typeface="Times New Roman"/>
                <a:ea typeface="Times New Roman"/>
                <a:cs typeface="Times New Roman"/>
                <a:sym typeface="Times New Roman"/>
              </a:rPr>
              <a:t> This means that the ethical dimensions should be an integral part of strategic planning</a:t>
            </a:r>
            <a:endParaRPr/>
          </a:p>
          <a:p>
            <a:pPr indent="-228600" lvl="0" marL="228600" marR="0" rtl="0" algn="just">
              <a:lnSpc>
                <a:spcPct val="90000"/>
              </a:lnSpc>
              <a:spcBef>
                <a:spcPts val="100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Sixth, each person should be given his or her due</a:t>
            </a:r>
            <a:endParaRPr b="1" sz="3200">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pic>
        <p:nvPicPr>
          <p:cNvPr id="324" name="Google Shape;324;p19"/>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325" name="Google Shape;325;p1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6" name="Google Shape;326;p1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7" name="Google Shape;327;p1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28" name="Google Shape;328;p1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29" name="Google Shape;329;p1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30" name="Google Shape;330;p1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31" name="Google Shape;331;p19"/>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332" name="Google Shape;332;p19"/>
          <p:cNvSpPr/>
          <p:nvPr/>
        </p:nvSpPr>
        <p:spPr>
          <a:xfrm>
            <a:off x="523664" y="1788736"/>
            <a:ext cx="11000061" cy="3637919"/>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In general, these six suggestions to MNCs are applicable to all nations regardless of whether they are developing or developed countries. However, the pressures and expectations of social responsibility of MNCs have escalated, particularly when they operate in developing countries. This is because developing countries are poor in background institutions (e.g., infrastructure, labor laws, and environmental regulations), and MNCs are increasingly expected to fill in this</a:t>
            </a:r>
            <a:endParaRPr b="1" sz="3200">
              <a:solidFill>
                <a:srgbClr val="000000"/>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pic>
        <p:nvPicPr>
          <p:cNvPr id="337" name="Google Shape;337;p20"/>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338" name="Google Shape;338;p2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9" name="Google Shape;339;p2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0" name="Google Shape;340;p2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41" name="Google Shape;341;p2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42" name="Google Shape;342;p2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43" name="Google Shape;343;p2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44" name="Google Shape;344;p20"/>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345" name="Google Shape;345;p20"/>
          <p:cNvSpPr/>
          <p:nvPr/>
        </p:nvSpPr>
        <p:spPr>
          <a:xfrm>
            <a:off x="518545" y="1696941"/>
            <a:ext cx="11249236" cy="3637919"/>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To deal with the special case of developing countries, De George suggests seven guidelines. These rules are not supposed to form an exhaustive list. Other rules could be added to them. The rules provide the basis for conducting business with developing countries, which do not have the infrastructure, institutions, and resources matching those of the MNCs. When operating in, and doing business with, developing countries, the MNCs should consider these guidelines:</a:t>
            </a:r>
            <a:endParaRPr b="1" sz="3200">
              <a:solidFill>
                <a:srgbClr val="000000"/>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pic>
        <p:nvPicPr>
          <p:cNvPr id="350" name="Google Shape;350;p21"/>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351" name="Google Shape;351;p2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52" name="Google Shape;352;p2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53" name="Google Shape;353;p2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54" name="Google Shape;354;p2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55" name="Google Shape;355;p2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56" name="Google Shape;356;p2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57" name="Google Shape;357;p21"/>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358" name="Google Shape;358;p21"/>
          <p:cNvSpPr/>
          <p:nvPr/>
        </p:nvSpPr>
        <p:spPr>
          <a:xfrm>
            <a:off x="400050" y="1868674"/>
            <a:ext cx="11544300" cy="3970318"/>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2800"/>
              <a:buFont typeface="Arial"/>
              <a:buChar char="•"/>
            </a:pPr>
            <a:r>
              <a:rPr b="1" lang="en-US" sz="2800">
                <a:solidFill>
                  <a:srgbClr val="000000"/>
                </a:solidFill>
                <a:latin typeface="Times New Roman"/>
                <a:ea typeface="Times New Roman"/>
                <a:cs typeface="Times New Roman"/>
                <a:sym typeface="Times New Roman"/>
              </a:rPr>
              <a:t>By following these rules, an MNC sets a high moral standard and provides a sound basis for mutually beneficial business relationships. Ignoring them negatively affects the MNC for many years. As an example, let us apply these rules to extractive industries in developing countries. Critics have accused the MNCs of past and some present exploitation of developing countries. The charges are that the MNCs extract minerals at low costs, pay very low prices, and ship them abroad, where they are sold at handsome profits. Frequently, these raw materials are processed into products that are sold back to developing countries at inflated prices</a:t>
            </a:r>
            <a:endParaRPr b="1" sz="2800">
              <a:solidFill>
                <a:srgbClr val="000000"/>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pic>
        <p:nvPicPr>
          <p:cNvPr id="363" name="Google Shape;363;p22"/>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364" name="Google Shape;364;p2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5" name="Google Shape;365;p2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6" name="Google Shape;366;p2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67" name="Google Shape;367;p2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68" name="Google Shape;368;p2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69" name="Google Shape;369;p2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70" name="Google Shape;370;p22"/>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371" name="Google Shape;371;p22"/>
          <p:cNvSpPr/>
          <p:nvPr/>
        </p:nvSpPr>
        <p:spPr>
          <a:xfrm>
            <a:off x="523664" y="1633537"/>
            <a:ext cx="11380506" cy="3970318"/>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2800"/>
              <a:buFont typeface="Arial"/>
              <a:buChar char="•"/>
            </a:pPr>
            <a:r>
              <a:rPr b="1" lang="en-US" sz="2800">
                <a:solidFill>
                  <a:srgbClr val="000000"/>
                </a:solidFill>
                <a:latin typeface="Times New Roman"/>
                <a:ea typeface="Times New Roman"/>
                <a:cs typeface="Times New Roman"/>
                <a:sym typeface="Times New Roman"/>
              </a:rPr>
              <a:t>In this way, these countries are exploited twice: once when their natural resources are bought for a pittance and the second time when the products made from them are sold back to them at higher prices than those in developed countries, where competition is greater. When applied to extractive industries in developing countries, for example, the first rule obligates the MNCs to use environmentally safe extractive methods that would preserve the natural habitats and not harm the ecosystem. In negotiations for exploration and mining rights, the MNCs should not take advantage of the lack of administrative capability in developing countries</a:t>
            </a:r>
            <a:endParaRPr b="1" sz="2800">
              <a:solidFill>
                <a:srgbClr val="000000"/>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pic>
        <p:nvPicPr>
          <p:cNvPr id="376" name="Google Shape;376;p23"/>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377" name="Google Shape;377;p2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8" name="Google Shape;378;p2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9" name="Google Shape;379;p2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80" name="Google Shape;380;p23"/>
          <p:cNvPicPr preferRelativeResize="0"/>
          <p:nvPr/>
        </p:nvPicPr>
        <p:blipFill rotWithShape="1">
          <a:blip r:embed="rId4">
            <a:alphaModFix/>
          </a:blip>
          <a:srcRect b="0" l="0" r="0" t="0"/>
          <a:stretch/>
        </p:blipFill>
        <p:spPr>
          <a:xfrm>
            <a:off x="303108" y="5712805"/>
            <a:ext cx="1222425" cy="1096206"/>
          </a:xfrm>
          <a:prstGeom prst="rect">
            <a:avLst/>
          </a:prstGeom>
          <a:noFill/>
          <a:ln>
            <a:noFill/>
          </a:ln>
        </p:spPr>
      </p:pic>
      <p:pic>
        <p:nvPicPr>
          <p:cNvPr id="381" name="Google Shape;381;p23"/>
          <p:cNvPicPr preferRelativeResize="0"/>
          <p:nvPr/>
        </p:nvPicPr>
        <p:blipFill rotWithShape="1">
          <a:blip r:embed="rId5">
            <a:alphaModFix/>
          </a:blip>
          <a:srcRect b="0" l="0" r="0" t="0"/>
          <a:stretch/>
        </p:blipFill>
        <p:spPr>
          <a:xfrm>
            <a:off x="2424113" y="6260908"/>
            <a:ext cx="9902229" cy="204838"/>
          </a:xfrm>
          <a:prstGeom prst="rect">
            <a:avLst/>
          </a:prstGeom>
          <a:noFill/>
          <a:ln>
            <a:noFill/>
          </a:ln>
        </p:spPr>
      </p:pic>
      <p:pic>
        <p:nvPicPr>
          <p:cNvPr id="382" name="Google Shape;382;p2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83" name="Google Shape;383;p23"/>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384" name="Google Shape;384;p23"/>
          <p:cNvSpPr/>
          <p:nvPr/>
        </p:nvSpPr>
        <p:spPr>
          <a:xfrm>
            <a:off x="1525533" y="562621"/>
            <a:ext cx="10671379" cy="954107"/>
          </a:xfrm>
          <a:prstGeom prst="rect">
            <a:avLst/>
          </a:prstGeom>
          <a:solidFill>
            <a:srgbClr val="FFFF00"/>
          </a:solidFill>
          <a:ln>
            <a:noFill/>
          </a:ln>
          <a:effectLst>
            <a:outerShdw blurRad="190500" algn="ctr" dir="2700000" dist="228600">
              <a:srgbClr val="000000">
                <a:alpha val="29803"/>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000000"/>
                </a:solidFill>
                <a:latin typeface="Times New Roman"/>
                <a:ea typeface="Times New Roman"/>
                <a:cs typeface="Times New Roman"/>
                <a:sym typeface="Times New Roman"/>
              </a:rPr>
              <a:t>Major social and ethical issues arising from the operations of MNCs</a:t>
            </a:r>
            <a:br>
              <a:rPr b="1" lang="en-US" sz="2800">
                <a:solidFill>
                  <a:srgbClr val="000000"/>
                </a:solidFill>
                <a:latin typeface="Times New Roman"/>
                <a:ea typeface="Times New Roman"/>
                <a:cs typeface="Times New Roman"/>
                <a:sym typeface="Times New Roman"/>
              </a:rPr>
            </a:br>
            <a:endParaRPr b="1" sz="2800">
              <a:solidFill>
                <a:schemeClr val="dk1"/>
              </a:solidFill>
              <a:latin typeface="Times New Roman"/>
              <a:ea typeface="Times New Roman"/>
              <a:cs typeface="Times New Roman"/>
              <a:sym typeface="Times New Roman"/>
            </a:endParaRPr>
          </a:p>
        </p:txBody>
      </p:sp>
      <p:sp>
        <p:nvSpPr>
          <p:cNvPr id="385" name="Google Shape;385;p23"/>
          <p:cNvSpPr/>
          <p:nvPr/>
        </p:nvSpPr>
        <p:spPr>
          <a:xfrm>
            <a:off x="651740" y="1703201"/>
            <a:ext cx="11342645" cy="4092402"/>
          </a:xfrm>
          <a:prstGeom prst="rect">
            <a:avLst/>
          </a:prstGeom>
          <a:noFill/>
          <a:ln>
            <a:noFill/>
          </a:ln>
        </p:spPr>
        <p:txBody>
          <a:bodyPr anchorCtr="0" anchor="t" bIns="45700" lIns="91425" spcFirstLastPara="1" rIns="91425" wrap="square" tIns="45700">
            <a:spAutoFit/>
          </a:bodyPr>
          <a:lstStyle/>
          <a:p>
            <a:pPr indent="-228600" lvl="0" marL="228600" marR="0" rtl="0" algn="l">
              <a:lnSpc>
                <a:spcPct val="90000"/>
              </a:lnSpc>
              <a:spcBef>
                <a:spcPts val="0"/>
              </a:spcBef>
              <a:spcAft>
                <a:spcPts val="0"/>
              </a:spcAft>
              <a:buClr>
                <a:srgbClr val="000000"/>
              </a:buClr>
              <a:buSzPts val="2800"/>
              <a:buFont typeface="Arial"/>
              <a:buChar char="•"/>
            </a:pPr>
            <a:r>
              <a:rPr b="1" lang="en-US" sz="2800">
                <a:solidFill>
                  <a:srgbClr val="000000"/>
                </a:solidFill>
                <a:latin typeface="Calibri"/>
                <a:ea typeface="Calibri"/>
                <a:cs typeface="Calibri"/>
                <a:sym typeface="Calibri"/>
              </a:rPr>
              <a:t>Ecological impact of industrial operations </a:t>
            </a:r>
            <a:endParaRPr/>
          </a:p>
          <a:p>
            <a:pPr indent="-228600" lvl="0" marL="228600" marR="0" rtl="0" algn="l">
              <a:lnSpc>
                <a:spcPct val="90000"/>
              </a:lnSpc>
              <a:spcBef>
                <a:spcPts val="1000"/>
              </a:spcBef>
              <a:spcAft>
                <a:spcPts val="0"/>
              </a:spcAft>
              <a:buClr>
                <a:srgbClr val="000000"/>
              </a:buClr>
              <a:buSzPts val="2800"/>
              <a:buFont typeface="Arial"/>
              <a:buChar char="•"/>
            </a:pPr>
            <a:r>
              <a:rPr lang="en-US" sz="2800">
                <a:solidFill>
                  <a:srgbClr val="000000"/>
                </a:solidFill>
                <a:latin typeface="Calibri"/>
                <a:ea typeface="Calibri"/>
                <a:cs typeface="Calibri"/>
                <a:sym typeface="Calibri"/>
              </a:rPr>
              <a:t>Deforestation </a:t>
            </a:r>
            <a:endParaRPr/>
          </a:p>
          <a:p>
            <a:pPr indent="-228600" lvl="0" marL="228600" marR="0" rtl="0" algn="l">
              <a:lnSpc>
                <a:spcPct val="90000"/>
              </a:lnSpc>
              <a:spcBef>
                <a:spcPts val="1000"/>
              </a:spcBef>
              <a:spcAft>
                <a:spcPts val="0"/>
              </a:spcAft>
              <a:buClr>
                <a:srgbClr val="000000"/>
              </a:buClr>
              <a:buSzPts val="2800"/>
              <a:buFont typeface="Arial"/>
              <a:buChar char="•"/>
            </a:pPr>
            <a:r>
              <a:rPr lang="en-US" sz="2800">
                <a:solidFill>
                  <a:srgbClr val="000000"/>
                </a:solidFill>
                <a:latin typeface="Calibri"/>
                <a:ea typeface="Calibri"/>
                <a:cs typeface="Calibri"/>
                <a:sym typeface="Calibri"/>
              </a:rPr>
              <a:t>Desertification </a:t>
            </a:r>
            <a:endParaRPr/>
          </a:p>
          <a:p>
            <a:pPr indent="-228600" lvl="0" marL="228600" marR="0" rtl="0" algn="l">
              <a:lnSpc>
                <a:spcPct val="90000"/>
              </a:lnSpc>
              <a:spcBef>
                <a:spcPts val="1000"/>
              </a:spcBef>
              <a:spcAft>
                <a:spcPts val="0"/>
              </a:spcAft>
              <a:buClr>
                <a:srgbClr val="000000"/>
              </a:buClr>
              <a:buSzPts val="2800"/>
              <a:buFont typeface="Arial"/>
              <a:buChar char="•"/>
            </a:pPr>
            <a:r>
              <a:rPr lang="en-US" sz="2800">
                <a:solidFill>
                  <a:srgbClr val="000000"/>
                </a:solidFill>
                <a:latin typeface="Calibri"/>
                <a:ea typeface="Calibri"/>
                <a:cs typeface="Calibri"/>
                <a:sym typeface="Calibri"/>
              </a:rPr>
              <a:t>Pollution Poverty resulting from environmental degradation </a:t>
            </a:r>
            <a:endParaRPr/>
          </a:p>
          <a:p>
            <a:pPr indent="-228600" lvl="0" marL="228600" marR="0" rtl="0" algn="l">
              <a:lnSpc>
                <a:spcPct val="90000"/>
              </a:lnSpc>
              <a:spcBef>
                <a:spcPts val="1000"/>
              </a:spcBef>
              <a:spcAft>
                <a:spcPts val="0"/>
              </a:spcAft>
              <a:buClr>
                <a:srgbClr val="000000"/>
              </a:buClr>
              <a:buSzPts val="2800"/>
              <a:buFont typeface="Arial"/>
              <a:buChar char="•"/>
            </a:pPr>
            <a:r>
              <a:rPr b="1" lang="en-US" sz="2800">
                <a:solidFill>
                  <a:srgbClr val="000000"/>
                </a:solidFill>
                <a:latin typeface="Calibri"/>
                <a:ea typeface="Calibri"/>
                <a:cs typeface="Calibri"/>
                <a:sym typeface="Calibri"/>
              </a:rPr>
              <a:t>The use of global commons </a:t>
            </a:r>
            <a:endParaRPr/>
          </a:p>
          <a:p>
            <a:pPr indent="-228600" lvl="0" marL="228600" marR="0" rtl="0" algn="l">
              <a:lnSpc>
                <a:spcPct val="90000"/>
              </a:lnSpc>
              <a:spcBef>
                <a:spcPts val="1000"/>
              </a:spcBef>
              <a:spcAft>
                <a:spcPts val="0"/>
              </a:spcAft>
              <a:buClr>
                <a:srgbClr val="000000"/>
              </a:buClr>
              <a:buSzPts val="2800"/>
              <a:buFont typeface="Arial"/>
              <a:buChar char="•"/>
            </a:pPr>
            <a:r>
              <a:rPr lang="en-US" sz="2800">
                <a:solidFill>
                  <a:srgbClr val="000000"/>
                </a:solidFill>
                <a:latin typeface="Calibri"/>
                <a:ea typeface="Calibri"/>
                <a:cs typeface="Calibri"/>
                <a:sym typeface="Calibri"/>
              </a:rPr>
              <a:t>The oceans </a:t>
            </a:r>
            <a:endParaRPr/>
          </a:p>
          <a:p>
            <a:pPr indent="-228600" lvl="0" marL="228600" marR="0" rtl="0" algn="l">
              <a:lnSpc>
                <a:spcPct val="90000"/>
              </a:lnSpc>
              <a:spcBef>
                <a:spcPts val="1000"/>
              </a:spcBef>
              <a:spcAft>
                <a:spcPts val="0"/>
              </a:spcAft>
              <a:buClr>
                <a:srgbClr val="000000"/>
              </a:buClr>
              <a:buSzPts val="2800"/>
              <a:buFont typeface="Arial"/>
              <a:buChar char="•"/>
            </a:pPr>
            <a:r>
              <a:rPr lang="en-US" sz="2800">
                <a:solidFill>
                  <a:srgbClr val="000000"/>
                </a:solidFill>
                <a:latin typeface="Calibri"/>
                <a:ea typeface="Calibri"/>
                <a:cs typeface="Calibri"/>
                <a:sym typeface="Calibri"/>
              </a:rPr>
              <a:t>Outer space </a:t>
            </a:r>
            <a:endParaRPr/>
          </a:p>
          <a:p>
            <a:pPr indent="-228600" lvl="0" marL="228600" marR="0" rtl="0" algn="l">
              <a:lnSpc>
                <a:spcPct val="90000"/>
              </a:lnSpc>
              <a:spcBef>
                <a:spcPts val="1000"/>
              </a:spcBef>
              <a:spcAft>
                <a:spcPts val="0"/>
              </a:spcAft>
              <a:buClr>
                <a:srgbClr val="000000"/>
              </a:buClr>
              <a:buSzPts val="2800"/>
              <a:buFont typeface="Arial"/>
              <a:buChar char="•"/>
            </a:pPr>
            <a:r>
              <a:rPr lang="en-US" sz="2800">
                <a:solidFill>
                  <a:srgbClr val="000000"/>
                </a:solidFill>
                <a:latin typeface="Calibri"/>
                <a:ea typeface="Calibri"/>
                <a:cs typeface="Calibri"/>
                <a:sym typeface="Calibri"/>
              </a:rPr>
              <a:t>Antarctica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pic>
        <p:nvPicPr>
          <p:cNvPr id="390" name="Google Shape;390;p24"/>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391" name="Google Shape;391;p2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2" name="Google Shape;392;p2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3" name="Google Shape;393;p2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94" name="Google Shape;394;p2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95" name="Google Shape;395;p2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96" name="Google Shape;396;p2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97" name="Google Shape;397;p24"/>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398" name="Google Shape;398;p24"/>
          <p:cNvSpPr/>
          <p:nvPr/>
        </p:nvSpPr>
        <p:spPr>
          <a:xfrm>
            <a:off x="1014366" y="1868674"/>
            <a:ext cx="6096000" cy="2249847"/>
          </a:xfrm>
          <a:prstGeom prst="rect">
            <a:avLst/>
          </a:prstGeom>
          <a:noFill/>
          <a:ln>
            <a:noFill/>
          </a:ln>
        </p:spPr>
        <p:txBody>
          <a:bodyPr anchorCtr="0" anchor="t" bIns="45700" lIns="91425" spcFirstLastPara="1" rIns="91425" wrap="square" tIns="45700">
            <a:spAutoFit/>
          </a:bodyPr>
          <a:lstStyle/>
          <a:p>
            <a:pPr indent="-228600" lvl="0" marL="228600" marR="0" rtl="0" algn="l">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Bribery and corruption </a:t>
            </a:r>
            <a:endParaRPr/>
          </a:p>
          <a:p>
            <a:pPr indent="-228600" lvl="0" marL="228600" marR="0" rtl="0" algn="l">
              <a:lnSpc>
                <a:spcPct val="90000"/>
              </a:lnSpc>
              <a:spcBef>
                <a:spcPts val="1000"/>
              </a:spcBef>
              <a:spcAft>
                <a:spcPts val="0"/>
              </a:spcAft>
              <a:buClr>
                <a:srgbClr val="000000"/>
              </a:buClr>
              <a:buSzPts val="3200"/>
              <a:buFont typeface="Arial"/>
              <a:buChar char="•"/>
            </a:pPr>
            <a:r>
              <a:rPr lang="en-US" sz="3200">
                <a:solidFill>
                  <a:srgbClr val="000000"/>
                </a:solidFill>
                <a:latin typeface="Times New Roman"/>
                <a:ea typeface="Times New Roman"/>
                <a:cs typeface="Times New Roman"/>
                <a:sym typeface="Times New Roman"/>
              </a:rPr>
              <a:t>White-mail bribe </a:t>
            </a:r>
            <a:endParaRPr/>
          </a:p>
          <a:p>
            <a:pPr indent="-228600" lvl="0" marL="228600" marR="0" rtl="0" algn="l">
              <a:lnSpc>
                <a:spcPct val="90000"/>
              </a:lnSpc>
              <a:spcBef>
                <a:spcPts val="1000"/>
              </a:spcBef>
              <a:spcAft>
                <a:spcPts val="0"/>
              </a:spcAft>
              <a:buClr>
                <a:srgbClr val="000000"/>
              </a:buClr>
              <a:buSzPts val="3200"/>
              <a:buFont typeface="Arial"/>
              <a:buChar char="•"/>
            </a:pPr>
            <a:r>
              <a:rPr lang="en-US" sz="3200">
                <a:solidFill>
                  <a:srgbClr val="000000"/>
                </a:solidFill>
                <a:latin typeface="Times New Roman"/>
                <a:ea typeface="Times New Roman"/>
                <a:cs typeface="Times New Roman"/>
                <a:sym typeface="Times New Roman"/>
              </a:rPr>
              <a:t>Lubrication bribe </a:t>
            </a:r>
            <a:endParaRPr/>
          </a:p>
          <a:p>
            <a:pPr indent="-228600" lvl="0" marL="228600" marR="0" rtl="0" algn="l">
              <a:lnSpc>
                <a:spcPct val="90000"/>
              </a:lnSpc>
              <a:spcBef>
                <a:spcPts val="100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The issue of free trade</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pic>
        <p:nvPicPr>
          <p:cNvPr id="403" name="Google Shape;403;p25"/>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404" name="Google Shape;404;p2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5" name="Google Shape;405;p2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6" name="Google Shape;406;p2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07" name="Google Shape;407;p2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08" name="Google Shape;408;p2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09" name="Google Shape;409;p2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10" name="Google Shape;410;p25"/>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411" name="Google Shape;411;p25"/>
          <p:cNvSpPr/>
          <p:nvPr/>
        </p:nvSpPr>
        <p:spPr>
          <a:xfrm>
            <a:off x="314115" y="1833373"/>
            <a:ext cx="11463548" cy="3637919"/>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Ecological Concerns The most pressing and thorny international management problem is the ecological impact of industrialization around the globe. All modern industries affect the environment to some degree. For generations, industrialization has taken place without much concern for its environmental consequences. Industrialization can be viewed as occurring in two waves. The first wave of industrialization concerned itself only with economic development. </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pic>
        <p:nvPicPr>
          <p:cNvPr id="416" name="Google Shape;416;p26"/>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417" name="Google Shape;417;p2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8" name="Google Shape;418;p2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9" name="Google Shape;419;p2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20" name="Google Shape;420;p2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21" name="Google Shape;421;p2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22" name="Google Shape;422;p2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23" name="Google Shape;423;p26"/>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424" name="Google Shape;424;p26"/>
          <p:cNvSpPr/>
          <p:nvPr/>
        </p:nvSpPr>
        <p:spPr>
          <a:xfrm>
            <a:off x="651740" y="1696941"/>
            <a:ext cx="11028540" cy="4081117"/>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The developed countries of today, the first group of nations to industrialize, either were not completely aware of the negative impact of industrialization on the environment or considered the impact so negligible that they were not much worried about the consequences. Either way, the course of industrialization continued unabated with minimum concern for the environment. But after decades of industrialization and economic development, the resulting adverse environmental impact is very much evident</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pic>
        <p:nvPicPr>
          <p:cNvPr id="429" name="Google Shape;429;p27"/>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430" name="Google Shape;430;p2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1" name="Google Shape;431;p2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2" name="Google Shape;432;p2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33" name="Google Shape;433;p2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34" name="Google Shape;434;p2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35" name="Google Shape;435;p2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36" name="Google Shape;436;p27"/>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437" name="Google Shape;437;p27"/>
          <p:cNvSpPr/>
          <p:nvPr/>
        </p:nvSpPr>
        <p:spPr>
          <a:xfrm>
            <a:off x="523664" y="1685570"/>
            <a:ext cx="11092074" cy="3766159"/>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Human activities are radically disturbing the symbiotic relationship between the atmosphere, soil, water, plants, and animals. Desertification, deforestation, pollution, and the poverty associated with environmental degradation are posing life-threatening problems to developing countries. </a:t>
            </a:r>
            <a:endParaRPr b="1" sz="3200">
              <a:solidFill>
                <a:srgbClr val="000000"/>
              </a:solidFill>
              <a:latin typeface="Times New Roman"/>
              <a:ea typeface="Times New Roman"/>
              <a:cs typeface="Times New Roman"/>
              <a:sym typeface="Times New Roman"/>
            </a:endParaRPr>
          </a:p>
          <a:p>
            <a:pPr indent="-228600" lvl="0" marL="228600" marR="0" rtl="0" algn="just">
              <a:lnSpc>
                <a:spcPct val="90000"/>
              </a:lnSpc>
              <a:spcBef>
                <a:spcPts val="100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The disappearance of rainforests in the tropics, the loss of plant and animal species, and changes in rainfall patterns are disasters for the entire human race and for life on Earth. </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pic>
        <p:nvPicPr>
          <p:cNvPr id="442" name="Google Shape;442;p28"/>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443" name="Google Shape;443;p2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4" name="Google Shape;444;p2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5" name="Google Shape;445;p2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46" name="Google Shape;446;p2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47" name="Google Shape;447;p2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48" name="Google Shape;448;p2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49" name="Google Shape;449;p28"/>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450" name="Google Shape;450;p28"/>
          <p:cNvSpPr/>
          <p:nvPr/>
        </p:nvSpPr>
        <p:spPr>
          <a:xfrm>
            <a:off x="651740" y="1695450"/>
            <a:ext cx="10992060" cy="3766159"/>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Increase in toxic chemicals, toxic wastes, and acidification is creating life-threatening challenges to industrial nations. Regardless of the level of economic development and geographical location, all nations suffer from the release of carbon dioxide and other gases into the atmosphere due to industrialization. </a:t>
            </a:r>
            <a:endParaRPr b="1" sz="3200">
              <a:solidFill>
                <a:srgbClr val="000000"/>
              </a:solidFill>
              <a:latin typeface="Times New Roman"/>
              <a:ea typeface="Times New Roman"/>
              <a:cs typeface="Times New Roman"/>
              <a:sym typeface="Times New Roman"/>
            </a:endParaRPr>
          </a:p>
          <a:p>
            <a:pPr indent="-228600" lvl="0" marL="228600" marR="0" rtl="0" algn="just">
              <a:lnSpc>
                <a:spcPct val="90000"/>
              </a:lnSpc>
              <a:spcBef>
                <a:spcPts val="100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These fumes react with the ozone layer and may produce irreversible damage to the ecosystem</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pic>
        <p:nvPicPr>
          <p:cNvPr id="455" name="Google Shape;455;p29"/>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456" name="Google Shape;456;p2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7" name="Google Shape;457;p2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8" name="Google Shape;458;p2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59" name="Google Shape;459;p2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60" name="Google Shape;460;p2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61" name="Google Shape;461;p2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62" name="Google Shape;462;p29"/>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463" name="Google Shape;463;p29"/>
          <p:cNvSpPr/>
          <p:nvPr/>
        </p:nvSpPr>
        <p:spPr>
          <a:xfrm>
            <a:off x="523664" y="1633537"/>
            <a:ext cx="11058525" cy="4081117"/>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The Use of Global Commons Developing countries have long complained about their relationship with developed countries. They assert that the relationship is more favorable to developed countries. They feel that rich nations are taking advantage of their lack of technological sophistication. Developing countries claim that not only are their natural resources being exploited to the benefit of industrialized countries, but also the “global commons” are exploited disproportionately by the MNCs from rich nations. </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pic>
        <p:nvPicPr>
          <p:cNvPr id="468" name="Google Shape;468;p30"/>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469" name="Google Shape;469;p3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0" name="Google Shape;470;p3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1" name="Google Shape;471;p3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72" name="Google Shape;472;p3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73" name="Google Shape;473;p3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74" name="Google Shape;474;p3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75" name="Google Shape;475;p30"/>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476" name="Google Shape;476;p30"/>
          <p:cNvSpPr/>
          <p:nvPr/>
        </p:nvSpPr>
        <p:spPr>
          <a:xfrm>
            <a:off x="518179" y="1633537"/>
            <a:ext cx="11278322" cy="3322961"/>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The global commons most in contention are the oceans, outer space, and Antarctica. At present, the ability to exploit these resources is limited to the MNCs from developed countries.</a:t>
            </a:r>
            <a:endParaRPr/>
          </a:p>
          <a:p>
            <a:pPr indent="-228600" lvl="0" marL="228600" marR="0" rtl="0" algn="just">
              <a:lnSpc>
                <a:spcPct val="90000"/>
              </a:lnSpc>
              <a:spcBef>
                <a:spcPts val="100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 As more nations industrialize and develop technological capabilities, the rate of exploitation will increase. The consequences of unrestricted exploitation of these resources can be disastrous</a:t>
            </a:r>
            <a:endParaRPr b="1" sz="3200">
              <a:solidFill>
                <a:srgbClr val="000000"/>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pic>
        <p:nvPicPr>
          <p:cNvPr id="481" name="Google Shape;481;p31"/>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482" name="Google Shape;482;p3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83" name="Google Shape;483;p3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84" name="Google Shape;484;p3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85" name="Google Shape;485;p3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86" name="Google Shape;486;p3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87" name="Google Shape;487;p3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88" name="Google Shape;488;p31"/>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489" name="Google Shape;489;p31"/>
          <p:cNvSpPr/>
          <p:nvPr/>
        </p:nvSpPr>
        <p:spPr>
          <a:xfrm>
            <a:off x="342900" y="1392201"/>
            <a:ext cx="11672888" cy="4081117"/>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The Oceans In the Earth’s wheel of life, the oceans provide the balance … they play a critical role in maintaining its life-support systems, in moderating its climate, and in sustaining animals and plants…. The oceans also provide the ultimate sink for the by-products of human activities. Huge closed septic tanks, they receive wastes from cities, farms, and industries. Without an international ecosystem approach to protecting the oceans from excessive exploitation, contamination and abuse may endanger life as we know it on Earth</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pic>
        <p:nvPicPr>
          <p:cNvPr id="494" name="Google Shape;494;p32"/>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495" name="Google Shape;495;p3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6" name="Google Shape;496;p3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7" name="Google Shape;497;p3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98" name="Google Shape;498;p3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99" name="Google Shape;499;p3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00" name="Google Shape;500;p3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01" name="Google Shape;501;p32"/>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502" name="Google Shape;502;p32"/>
          <p:cNvSpPr/>
          <p:nvPr/>
        </p:nvSpPr>
        <p:spPr>
          <a:xfrm>
            <a:off x="539038" y="1605749"/>
            <a:ext cx="11406399" cy="4209357"/>
          </a:xfrm>
          <a:prstGeom prst="rect">
            <a:avLst/>
          </a:prstGeom>
          <a:noFill/>
          <a:ln>
            <a:noFill/>
          </a:ln>
        </p:spPr>
        <p:txBody>
          <a:bodyPr anchorCtr="0" anchor="t" bIns="45700" lIns="91425" spcFirstLastPara="1" rIns="91425" wrap="square" tIns="45700">
            <a:spAutoFit/>
          </a:bodyPr>
          <a:lstStyle/>
          <a:p>
            <a:pPr indent="-228600" lvl="0" marL="228600" marR="0" rtl="0" algn="l">
              <a:lnSpc>
                <a:spcPct val="90000"/>
              </a:lnSpc>
              <a:spcBef>
                <a:spcPts val="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Outer Space. Telecommunication and the use of space are other areas of contention between the rich and poor countries. As new technologies are developed, international management will have to deal with additional difficulties. Radio frequencies and space are becoming crowded. Every day, a new satellite is launched into space to orbit the Earth. </a:t>
            </a:r>
            <a:endParaRPr b="1" sz="3200">
              <a:solidFill>
                <a:srgbClr val="000000"/>
              </a:solidFill>
              <a:latin typeface="Calibri"/>
              <a:ea typeface="Calibri"/>
              <a:cs typeface="Calibri"/>
              <a:sym typeface="Calibri"/>
            </a:endParaRPr>
          </a:p>
          <a:p>
            <a:pPr indent="-228600" lvl="0" marL="228600" marR="0" rtl="0" algn="l">
              <a:lnSpc>
                <a:spcPct val="90000"/>
              </a:lnSpc>
              <a:spcBef>
                <a:spcPts val="100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These satellites are used for various purposes, from weather forecasting to crop estimation to telecommunication. In particular, the geostationary </a:t>
            </a:r>
            <a:endParaRPr b="1" sz="3200">
              <a:solidFill>
                <a:srgbClr val="000000"/>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pic>
        <p:nvPicPr>
          <p:cNvPr id="507" name="Google Shape;507;p33"/>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508" name="Google Shape;508;p3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9" name="Google Shape;509;p3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0" name="Google Shape;510;p3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11" name="Google Shape;511;p3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12" name="Google Shape;512;p3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13" name="Google Shape;513;p3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14" name="Google Shape;514;p33"/>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515" name="Google Shape;515;p33"/>
          <p:cNvSpPr/>
          <p:nvPr/>
        </p:nvSpPr>
        <p:spPr>
          <a:xfrm>
            <a:off x="651740" y="1588397"/>
            <a:ext cx="10849698"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rgbClr val="000000"/>
                </a:solidFill>
                <a:latin typeface="Times New Roman"/>
                <a:ea typeface="Times New Roman"/>
                <a:cs typeface="Times New Roman"/>
                <a:sym typeface="Times New Roman"/>
              </a:rPr>
              <a:t>Bribery and Corruption Often, in the course of doing business and carrying out normal daily transactions abroad, there is no escaping from encounters with briberies and corruption. </a:t>
            </a:r>
            <a:endParaRPr b="1" sz="3200">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3200">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3200">
                <a:solidFill>
                  <a:srgbClr val="000000"/>
                </a:solidFill>
                <a:latin typeface="Times New Roman"/>
                <a:ea typeface="Times New Roman"/>
                <a:cs typeface="Times New Roman"/>
                <a:sym typeface="Times New Roman"/>
              </a:rPr>
              <a:t>Bribery and corruption are commonplace when doing business in many places. No geographic location or country has a hold on corruption</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9" name="Shape 519"/>
        <p:cNvGrpSpPr/>
        <p:nvPr/>
      </p:nvGrpSpPr>
      <p:grpSpPr>
        <a:xfrm>
          <a:off x="0" y="0"/>
          <a:ext cx="0" cy="0"/>
          <a:chOff x="0" y="0"/>
          <a:chExt cx="0" cy="0"/>
        </a:xfrm>
      </p:grpSpPr>
      <p:pic>
        <p:nvPicPr>
          <p:cNvPr id="520" name="Google Shape;520;p34"/>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521" name="Google Shape;521;p3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22" name="Google Shape;522;p3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23" name="Google Shape;523;p3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24" name="Google Shape;524;p3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25" name="Google Shape;525;p3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26" name="Google Shape;526;p3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27" name="Google Shape;527;p34"/>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528" name="Google Shape;528;p34"/>
          <p:cNvSpPr/>
          <p:nvPr/>
        </p:nvSpPr>
        <p:spPr>
          <a:xfrm>
            <a:off x="523664" y="1633537"/>
            <a:ext cx="11121160" cy="4081117"/>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Calibri"/>
                <a:ea typeface="Calibri"/>
                <a:cs typeface="Calibri"/>
                <a:sym typeface="Calibri"/>
              </a:rPr>
              <a:t>Besides its harmful effect on the moral fabric of society, corruption has economical costs. The bribes that bureaucrats receive to approve licenses inflate business costs. Tax officials who take bribes and allow incomes to go unreported deprive the national treasuries of significant revenues. Bribery is also responsible for depressed investment and economic growth. The real cost of corruption must also include the loss of confidence in the system and the stifling of entrepreneurial initiatives. The cost of bribes and illegal payments</a:t>
            </a:r>
            <a:endParaRPr b="1" sz="3200">
              <a:solidFill>
                <a:srgbClr val="000000"/>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pic>
        <p:nvPicPr>
          <p:cNvPr id="533" name="Google Shape;533;p35"/>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534" name="Google Shape;534;p3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5" name="Google Shape;535;p3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6" name="Google Shape;536;p3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37" name="Google Shape;537;p3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38" name="Google Shape;538;p3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39" name="Google Shape;539;p3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40" name="Google Shape;540;p35"/>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541" name="Google Shape;541;p35"/>
          <p:cNvSpPr/>
          <p:nvPr/>
        </p:nvSpPr>
        <p:spPr>
          <a:xfrm>
            <a:off x="238564" y="1559867"/>
            <a:ext cx="11648492" cy="4081117"/>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There are two types of bribes: the white mail bribe and the lubrication bribe or “speed money.” The lubrication bribe is paid to facilitate the process of normal bureaucratic functioning, such as the processing of a visa, clearing of import papers, and issuing of a driver’s license. It does not involve any act that is not allowed by law. It is facilitation money and is given in situations where delay could disrupt normal business functions and, therefore, be costly. </a:t>
            </a:r>
            <a:r>
              <a:rPr b="1" lang="en-US" sz="3200">
                <a:solidFill>
                  <a:srgbClr val="000000"/>
                </a:solidFill>
                <a:highlight>
                  <a:srgbClr val="FFFF00"/>
                </a:highlight>
                <a:latin typeface="Times New Roman"/>
                <a:ea typeface="Times New Roman"/>
                <a:cs typeface="Times New Roman"/>
                <a:sym typeface="Times New Roman"/>
              </a:rPr>
              <a:t>The lubrication bribe has been almost institutionalized in some developing countries.</a:t>
            </a:r>
            <a:r>
              <a:rPr b="1" lang="en-US" sz="3200">
                <a:solidFill>
                  <a:srgbClr val="000000"/>
                </a:solidFill>
                <a:latin typeface="Times New Roman"/>
                <a:ea typeface="Times New Roman"/>
                <a:cs typeface="Times New Roman"/>
                <a:sym typeface="Times New Roman"/>
              </a:rPr>
              <a:t> </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pic>
        <p:nvPicPr>
          <p:cNvPr id="546" name="Google Shape;546;p36"/>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547" name="Google Shape;547;p3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8" name="Google Shape;548;p3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9" name="Google Shape;549;p3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50" name="Google Shape;550;p3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51" name="Google Shape;551;p3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52" name="Google Shape;552;p3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53" name="Google Shape;553;p36"/>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554" name="Google Shape;554;p36"/>
          <p:cNvSpPr/>
          <p:nvPr/>
        </p:nvSpPr>
        <p:spPr>
          <a:xfrm>
            <a:off x="523664" y="1696941"/>
            <a:ext cx="11161388" cy="4081117"/>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While lubrication money is paid to low-level bureaucrats, the white mail bribe is elicited by high-level government officials. There are also other differences between the two types of bribes. The differences are in the method, the amount of payment, and the outcome. Lubrication money is a relatively small amount, and transactions take place directly between the client and the functionary for the purpose of starting the bureaucratic wheel rolling. Except for the payment, it involves no illegal act. </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8" name="Shape 558"/>
        <p:cNvGrpSpPr/>
        <p:nvPr/>
      </p:nvGrpSpPr>
      <p:grpSpPr>
        <a:xfrm>
          <a:off x="0" y="0"/>
          <a:ext cx="0" cy="0"/>
          <a:chOff x="0" y="0"/>
          <a:chExt cx="0" cy="0"/>
        </a:xfrm>
      </p:grpSpPr>
      <p:pic>
        <p:nvPicPr>
          <p:cNvPr id="559" name="Google Shape;559;p37"/>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560" name="Google Shape;560;p3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61" name="Google Shape;561;p3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62" name="Google Shape;562;p3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63" name="Google Shape;563;p3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64" name="Google Shape;564;p3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65" name="Google Shape;565;p3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66" name="Google Shape;566;p37"/>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567" name="Google Shape;567;p37"/>
          <p:cNvSpPr/>
          <p:nvPr/>
        </p:nvSpPr>
        <p:spPr>
          <a:xfrm>
            <a:off x="523664" y="1805142"/>
            <a:ext cx="11304359" cy="3322961"/>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The white mail bribe involves large amounts of money and generally includes an elaborate system for concealing it. The recipients of white mail are high-level government officials, and often, it involves illegal transactions. </a:t>
            </a:r>
            <a:endParaRPr b="1" sz="3200">
              <a:solidFill>
                <a:srgbClr val="000000"/>
              </a:solidFill>
              <a:latin typeface="Times New Roman"/>
              <a:ea typeface="Times New Roman"/>
              <a:cs typeface="Times New Roman"/>
              <a:sym typeface="Times New Roman"/>
            </a:endParaRPr>
          </a:p>
          <a:p>
            <a:pPr indent="-228600" lvl="0" marL="228600" marR="0" rtl="0" algn="just">
              <a:lnSpc>
                <a:spcPct val="90000"/>
              </a:lnSpc>
              <a:spcBef>
                <a:spcPts val="100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Because of their illegality, the MNCs making these payments hide them with false accounting, fictitious bookkeeping entries, and bogus documentation</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1" name="Shape 571"/>
        <p:cNvGrpSpPr/>
        <p:nvPr/>
      </p:nvGrpSpPr>
      <p:grpSpPr>
        <a:xfrm>
          <a:off x="0" y="0"/>
          <a:ext cx="0" cy="0"/>
          <a:chOff x="0" y="0"/>
          <a:chExt cx="0" cy="0"/>
        </a:xfrm>
      </p:grpSpPr>
      <p:pic>
        <p:nvPicPr>
          <p:cNvPr id="572" name="Google Shape;572;p38"/>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573" name="Google Shape;573;p3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4" name="Google Shape;574;p3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5" name="Google Shape;575;p3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76" name="Google Shape;576;p3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77" name="Google Shape;577;p3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78" name="Google Shape;578;p3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79" name="Google Shape;579;p38"/>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580" name="Google Shape;580;p38"/>
          <p:cNvSpPr/>
          <p:nvPr/>
        </p:nvSpPr>
        <p:spPr>
          <a:xfrm>
            <a:off x="631967" y="1530818"/>
            <a:ext cx="10883365" cy="3194721"/>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The Issue of Free Trade. The premise of expanding international trade is that all participants will benefit from it. To increase international trade, we have to remove the barriers to free trade. To begin to do this, bilateral and multilateral trade agreements have been established. The most important multilateral trade agreements take place under the auspices of the WTO. </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pic>
        <p:nvPicPr>
          <p:cNvPr id="585" name="Google Shape;585;p39"/>
          <p:cNvPicPr preferRelativeResize="0"/>
          <p:nvPr/>
        </p:nvPicPr>
        <p:blipFill rotWithShape="1">
          <a:blip r:embed="rId3">
            <a:alphaModFix/>
          </a:blip>
          <a:srcRect b="0" l="0" r="0" t="0"/>
          <a:stretch/>
        </p:blipFill>
        <p:spPr>
          <a:xfrm>
            <a:off x="523664" y="397229"/>
            <a:ext cx="9685048" cy="840667"/>
          </a:xfrm>
          <a:prstGeom prst="rect">
            <a:avLst/>
          </a:prstGeom>
          <a:noFill/>
          <a:ln>
            <a:noFill/>
          </a:ln>
        </p:spPr>
      </p:pic>
      <p:sp>
        <p:nvSpPr>
          <p:cNvPr id="586" name="Google Shape;586;p3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7" name="Google Shape;587;p3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8" name="Google Shape;588;p3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89" name="Google Shape;589;p3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90" name="Google Shape;590;p3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91" name="Google Shape;591;p3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92" name="Google Shape;592;p39"/>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a:p>
        </p:txBody>
      </p:sp>
      <p:sp>
        <p:nvSpPr>
          <p:cNvPr id="593" name="Google Shape;593;p39"/>
          <p:cNvSpPr/>
          <p:nvPr/>
        </p:nvSpPr>
        <p:spPr>
          <a:xfrm>
            <a:off x="1103311" y="1975365"/>
            <a:ext cx="10369551" cy="2308324"/>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90000"/>
              </a:lnSpc>
              <a:spcBef>
                <a:spcPts val="0"/>
              </a:spcBef>
              <a:spcAft>
                <a:spcPts val="0"/>
              </a:spcAft>
              <a:buClr>
                <a:srgbClr val="000000"/>
              </a:buClr>
              <a:buSzPts val="3200"/>
              <a:buFont typeface="Arial"/>
              <a:buChar char="•"/>
            </a:pPr>
            <a:r>
              <a:rPr b="1" lang="en-US" sz="3200">
                <a:solidFill>
                  <a:srgbClr val="000000"/>
                </a:solidFill>
                <a:latin typeface="Times New Roman"/>
                <a:ea typeface="Times New Roman"/>
                <a:cs typeface="Times New Roman"/>
                <a:sym typeface="Times New Roman"/>
              </a:rPr>
              <a:t>These agreements are aimed at reducing tariff and nontariff trade barriers. Free trade and open markets have consequences for domestic industries. Foreign competition forces inefficient domestic businesses out of the market and out of being</a:t>
            </a:r>
            <a:endParaRPr b="1" sz="3200">
              <a:solidFill>
                <a:srgbClr val="000000"/>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sp>
        <p:nvSpPr>
          <p:cNvPr id="598" name="Google Shape;598;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Resources: </a:t>
            </a:r>
            <a:endParaRPr/>
          </a:p>
          <a:p>
            <a:pPr indent="0" lvl="0" marL="0" rtl="0" algn="l">
              <a:lnSpc>
                <a:spcPct val="90000"/>
              </a:lnSpc>
              <a:spcBef>
                <a:spcPts val="1000"/>
              </a:spcBef>
              <a:spcAft>
                <a:spcPts val="0"/>
              </a:spcAft>
              <a:buClr>
                <a:schemeClr val="dk1"/>
              </a:buClr>
              <a:buSzPts val="2800"/>
              <a:buNone/>
            </a:pPr>
            <a:r>
              <a:rPr lang="en-US"/>
              <a:t>Kamal Fatehi  &amp;  Jeongho Choi</a:t>
            </a:r>
            <a:endParaRPr/>
          </a:p>
          <a:p>
            <a:pPr indent="0" lvl="0" marL="0" rtl="0" algn="l">
              <a:lnSpc>
                <a:spcPct val="90000"/>
              </a:lnSpc>
              <a:spcBef>
                <a:spcPts val="1000"/>
              </a:spcBef>
              <a:spcAft>
                <a:spcPts val="0"/>
              </a:spcAft>
              <a:buClr>
                <a:schemeClr val="dk1"/>
              </a:buClr>
              <a:buSzPts val="2800"/>
              <a:buNone/>
            </a:pPr>
            <a:r>
              <a:rPr lang="en-US"/>
              <a:t>International Business Management</a:t>
            </a:r>
            <a:endParaRPr/>
          </a:p>
          <a:p>
            <a:pPr indent="0" lvl="0" marL="0" rtl="0" algn="l">
              <a:lnSpc>
                <a:spcPct val="90000"/>
              </a:lnSpc>
              <a:spcBef>
                <a:spcPts val="1000"/>
              </a:spcBef>
              <a:spcAft>
                <a:spcPts val="0"/>
              </a:spcAft>
              <a:buClr>
                <a:schemeClr val="dk1"/>
              </a:buClr>
              <a:buSzPts val="2800"/>
              <a:buNone/>
            </a:pPr>
            <a:r>
              <a:rPr lang="en-US"/>
              <a:t>Succeeding in a Culturally Diverse World, Second Edition</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lang="en-US"/>
              <a:t>Chapter 2</a:t>
            </a:r>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