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x="12192000" cy="6858000"/>
  <p:notesSz cx="6858000" cy="9144000"/>
  <p:embeddedFontLst>
    <p:embeddedFont>
      <p:font typeface="Tajawal Medium" panose="00000600000000000000" charset="-78"/>
      <p:regular r:id="rId45"/>
      <p:bold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hGolvKFYI+NLeCdd57r5Uu2QXe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2" name="Google Shape;29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0" name="Google Shape;31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 name="Google Shape;32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6" name="Google Shape;34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4" name="Google Shape;36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2" name="Google Shape;38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0" name="Google Shape;40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8" name="Google Shape;41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4" name="Google Shape;45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2" name="Google Shape;47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0" name="Google Shape;49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8" name="Google Shape;50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6" name="Google Shape;52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4" name="Google Shape;544;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2" name="Google Shape;56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0" name="Google Shape;58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8" name="Google Shape;598;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6" name="Google Shape;61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2" name="Google Shape;652;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0" name="Google Shape;670;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8" name="Google Shape;68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6" name="Google Shape;706;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4" name="Google Shape;724;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2" name="Google Shape;74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0" name="Google Shape;760;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3.jp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4.jp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5.jp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6.jp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7.jp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19.jpg"/></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2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3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2.jpg"/></Relationships>
</file>

<file path=ppt/slides/_rels/slide3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3.jpg"/></Relationships>
</file>

<file path=ppt/slides/_rels/slide3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4.jpg"/></Relationships>
</file>

<file path=ppt/slides/_rels/slide3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6.png"/></Relationships>
</file>

<file path=ppt/slides/_rels/slide3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1.jpg"/></Relationships>
</file>

<file path=ppt/slides/_rels/slide3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5.jpeg"/><Relationship Id="rId4" Type="http://schemas.openxmlformats.org/officeDocument/2006/relationships/image" Target="../media/image7.png"/><Relationship Id="rId9" Type="http://schemas.openxmlformats.org/officeDocument/2006/relationships/image" Target="../media/image25.jpg"/></Relationships>
</file>

<file path=ppt/slides/_rels/slide3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0" y="359467"/>
            <a:ext cx="5463180" cy="2066656"/>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400" b="1" i="0" u="none" strike="noStrike" cap="none">
                <a:solidFill>
                  <a:schemeClr val="lt1"/>
                </a:solidFill>
                <a:latin typeface="Calibri"/>
                <a:ea typeface="Calibri"/>
                <a:cs typeface="Calibri"/>
                <a:sym typeface="Calibri"/>
              </a:rPr>
              <a:t>The Cultures of New Media (DGM 715)</a:t>
            </a:r>
            <a:endParaRPr sz="2400" b="1" i="0" u="none" strike="noStrike" cap="none">
              <a:solidFill>
                <a:schemeClr val="lt1"/>
              </a:solidFill>
              <a:latin typeface="Tajawal Medium"/>
              <a:ea typeface="Tajawal Medium"/>
              <a:cs typeface="Tajawal Medium"/>
              <a:sym typeface="Tajawal Medium"/>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2000" b="1" i="0" u="none" strike="noStrike" cap="none">
                <a:solidFill>
                  <a:srgbClr val="FF9518"/>
                </a:solidFill>
                <a:latin typeface="Tajawal Medium"/>
                <a:ea typeface="Tajawal Medium"/>
                <a:cs typeface="Tajawal Medium"/>
                <a:sym typeface="Tajawal Medium"/>
              </a:rPr>
              <a:t>Lecture No.6</a:t>
            </a:r>
            <a:endParaRPr/>
          </a:p>
        </p:txBody>
      </p:sp>
      <p:sp>
        <p:nvSpPr>
          <p:cNvPr id="91" name="Google Shape;91;p1"/>
          <p:cNvSpPr txBox="1"/>
          <p:nvPr/>
        </p:nvSpPr>
        <p:spPr>
          <a:xfrm>
            <a:off x="6400124" y="3327268"/>
            <a:ext cx="594970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a:solidFill>
                  <a:schemeClr val="lt1"/>
                </a:solidFill>
                <a:latin typeface="Calibri"/>
                <a:ea typeface="Calibri"/>
                <a:cs typeface="Calibri"/>
                <a:sym typeface="Calibri"/>
              </a:rPr>
              <a:t>The Cultures of New Media (DGM 715)</a:t>
            </a:r>
            <a:endParaRPr sz="28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68B2A492-EA60-BBFE-D836-DC0F20BDB61B}"/>
              </a:ext>
            </a:extLst>
          </p:cNvPr>
          <p:cNvPicPr>
            <a:picLocks noChangeAspect="1"/>
          </p:cNvPicPr>
          <p:nvPr/>
        </p:nvPicPr>
        <p:blipFill>
          <a:blip r:embed="rId7"/>
          <a:stretch>
            <a:fillRect/>
          </a:stretch>
        </p:blipFill>
        <p:spPr>
          <a:xfrm>
            <a:off x="1210765" y="4707990"/>
            <a:ext cx="1727888" cy="172788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BE974D64-ADF6-7AA0-BB83-D0425AAF63EF}"/>
              </a:ext>
            </a:extLst>
          </p:cNvPr>
          <p:cNvPicPr>
            <a:picLocks noChangeAspect="1"/>
          </p:cNvPicPr>
          <p:nvPr/>
        </p:nvPicPr>
        <p:blipFill>
          <a:blip r:embed="rId7"/>
          <a:stretch>
            <a:fillRect/>
          </a:stretch>
        </p:blipFill>
        <p:spPr>
          <a:xfrm>
            <a:off x="9682274" y="45799"/>
            <a:ext cx="2549237" cy="23632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97" name="Google Shape;97;p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 name="Google Shape;98;p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1" name="Google Shape;101;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02" name="Google Shape;102;p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03" name="Google Shape;103;p2"/>
          <p:cNvSpPr txBox="1"/>
          <p:nvPr/>
        </p:nvSpPr>
        <p:spPr>
          <a:xfrm>
            <a:off x="2599339" y="306202"/>
            <a:ext cx="4132417"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The content of Lecture 6</a:t>
            </a:r>
            <a:endParaRPr/>
          </a:p>
        </p:txBody>
      </p:sp>
      <p:sp>
        <p:nvSpPr>
          <p:cNvPr id="104" name="Google Shape;104;p2"/>
          <p:cNvSpPr txBox="1"/>
          <p:nvPr/>
        </p:nvSpPr>
        <p:spPr>
          <a:xfrm>
            <a:off x="-131763" y="261358"/>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05" name="Google Shape;105;p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06" name="Google Shape;106;p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07" name="Google Shape;107;p2"/>
          <p:cNvSpPr txBox="1"/>
          <p:nvPr/>
        </p:nvSpPr>
        <p:spPr>
          <a:xfrm>
            <a:off x="403330" y="1483921"/>
            <a:ext cx="8032220" cy="3338735"/>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800" b="1">
                <a:solidFill>
                  <a:srgbClr val="0070C0"/>
                </a:solidFill>
                <a:latin typeface="Calibri"/>
                <a:ea typeface="Calibri"/>
                <a:cs typeface="Calibri"/>
                <a:sym typeface="Calibri"/>
              </a:rPr>
              <a:t>The lecture 6 sheds light on a number of important topics, including the following:</a:t>
            </a:r>
            <a:endParaRPr/>
          </a:p>
          <a:p>
            <a:pPr marL="342900" marR="0" lvl="0" indent="-342900" algn="l"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The Frenzy of the Visible</a:t>
            </a:r>
            <a:endParaRPr/>
          </a:p>
          <a:p>
            <a:pPr marL="342900" marR="0" lvl="0" indent="-342900" algn="l"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  Welcome to Selfie City</a:t>
            </a:r>
            <a:endParaRPr/>
          </a:p>
          <a:p>
            <a:pPr marL="342900" marR="0" lvl="0" indent="-342900" algn="l"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 Selfies As Social Actions</a:t>
            </a:r>
            <a:endParaRPr/>
          </a:p>
          <a:p>
            <a:pPr marL="342900" marR="0" lvl="0" indent="-342900" algn="l"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Selfie Panic</a:t>
            </a:r>
            <a:endParaRPr/>
          </a:p>
          <a:p>
            <a:pPr marL="342900" marR="0" lvl="0" indent="-342900" algn="l" rtl="0">
              <a:lnSpc>
                <a:spcPct val="200000"/>
              </a:lnSpc>
              <a:spcBef>
                <a:spcPts val="0"/>
              </a:spcBef>
              <a:spcAft>
                <a:spcPts val="0"/>
              </a:spcAft>
              <a:buClr>
                <a:srgbClr val="0070C0"/>
              </a:buClr>
              <a:buSzPts val="1800"/>
              <a:buFont typeface="Calibri"/>
              <a:buAutoNum type="arabicPeriod"/>
            </a:pPr>
            <a:r>
              <a:rPr lang="en-GB" sz="1800" b="1">
                <a:solidFill>
                  <a:srgbClr val="0070C0"/>
                </a:solidFill>
                <a:latin typeface="Calibri"/>
                <a:ea typeface="Calibri"/>
                <a:cs typeface="Calibri"/>
                <a:sym typeface="Calibri"/>
              </a:rPr>
              <a:t> Subversive Technologies of the Self</a:t>
            </a:r>
            <a:endParaRPr/>
          </a:p>
        </p:txBody>
      </p:sp>
      <p:pic>
        <p:nvPicPr>
          <p:cNvPr id="108" name="Google Shape;108;p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09" name="Google Shape;109;p2" descr="Digital Media and Society: Lindgren, Simon + Free Shipping"/>
          <p:cNvPicPr preferRelativeResize="0"/>
          <p:nvPr/>
        </p:nvPicPr>
        <p:blipFill rotWithShape="1">
          <a:blip r:embed="rId9">
            <a:alphaModFix/>
          </a:blip>
          <a:srcRect/>
          <a:stretch/>
        </p:blipFill>
        <p:spPr>
          <a:xfrm>
            <a:off x="9429323" y="1264609"/>
            <a:ext cx="1905000" cy="2409825"/>
          </a:xfrm>
          <a:prstGeom prst="rect">
            <a:avLst/>
          </a:prstGeom>
          <a:noFill/>
          <a:ln>
            <a:noFill/>
          </a:ln>
        </p:spPr>
      </p:pic>
      <p:pic>
        <p:nvPicPr>
          <p:cNvPr id="3" name="Picture 2" descr="A logo for a university&#10;&#10;Description automatically generated">
            <a:extLst>
              <a:ext uri="{FF2B5EF4-FFF2-40B4-BE49-F238E27FC236}">
                <a16:creationId xmlns:a16="http://schemas.microsoft.com/office/drawing/2014/main" id="{63919BD8-6620-D645-2AA3-A5F7F9AE30E6}"/>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15" name="Google Shape;115;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6" name="Google Shape;116;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7" name="Google Shape;117;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9" name="Google Shape;119;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0" name="Google Shape;120;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21" name="Google Shape;121;p3"/>
          <p:cNvSpPr txBox="1"/>
          <p:nvPr/>
        </p:nvSpPr>
        <p:spPr>
          <a:xfrm>
            <a:off x="2599339" y="306202"/>
            <a:ext cx="5144486" cy="6197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The Frenzy of the Visible</a:t>
            </a:r>
            <a:endParaRPr/>
          </a:p>
        </p:txBody>
      </p:sp>
      <p:sp>
        <p:nvSpPr>
          <p:cNvPr id="122" name="Google Shape;122;p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23" name="Google Shape;123;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24" name="Google Shape;124;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25" name="Google Shape;125;p3"/>
          <p:cNvSpPr txBox="1"/>
          <p:nvPr/>
        </p:nvSpPr>
        <p:spPr>
          <a:xfrm>
            <a:off x="443810" y="1673529"/>
            <a:ext cx="7791763"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There is sometimes talk of a visual turn in the social and cultural sciences, meaning that there has been increased interest in how images and visuals, photos and videos affect how we experience culture, and how we interact with each other.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Writer and film director Jean-Louis Comolli wrote (1980: 121) about how society is driven by representation:</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If the social machine manufactures representations, it also manufactures itself from representations — the latter operative at once as means, matter and condition of sociality.</a:t>
            </a:r>
            <a:endParaRPr/>
          </a:p>
        </p:txBody>
      </p:sp>
      <p:pic>
        <p:nvPicPr>
          <p:cNvPr id="126" name="Google Shape;126;p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27" name="Google Shape;127;p3" descr="Get Your Business Visible To The Local Audiences"/>
          <p:cNvPicPr preferRelativeResize="0"/>
          <p:nvPr/>
        </p:nvPicPr>
        <p:blipFill rotWithShape="1">
          <a:blip r:embed="rId9">
            <a:alphaModFix/>
          </a:blip>
          <a:srcRect/>
          <a:stretch/>
        </p:blipFill>
        <p:spPr>
          <a:xfrm>
            <a:off x="9031366" y="1299947"/>
            <a:ext cx="2533650" cy="18097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F055F16-FAFE-FD32-8924-2290350DFBB4}"/>
              </a:ext>
            </a:extLst>
          </p:cNvPr>
          <p:cNvPicPr>
            <a:picLocks noChangeAspect="1"/>
          </p:cNvPicPr>
          <p:nvPr/>
        </p:nvPicPr>
        <p:blipFill>
          <a:blip r:embed="rId10"/>
          <a:stretch>
            <a:fillRect/>
          </a:stretch>
        </p:blipFill>
        <p:spPr>
          <a:xfrm>
            <a:off x="622245" y="5632660"/>
            <a:ext cx="1077480" cy="1077480"/>
          </a:xfrm>
          <a:prstGeom prst="rect">
            <a:avLst/>
          </a:prstGeom>
        </p:spPr>
      </p:pic>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2" name="Google Shape;132;p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33" name="Google Shape;133;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 name="Google Shape;134;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 name="Google Shape;135;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7" name="Google Shape;137;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8" name="Google Shape;138;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9" name="Google Shape;139;p4"/>
          <p:cNvSpPr txBox="1"/>
          <p:nvPr/>
        </p:nvSpPr>
        <p:spPr>
          <a:xfrm>
            <a:off x="2599339" y="306202"/>
            <a:ext cx="5144486" cy="6197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The Frenzy of the Visible</a:t>
            </a:r>
            <a:endParaRPr/>
          </a:p>
        </p:txBody>
      </p:sp>
      <p:sp>
        <p:nvSpPr>
          <p:cNvPr id="140" name="Google Shape;140;p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41" name="Google Shape;141;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42" name="Google Shape;142;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43" name="Google Shape;143;p4"/>
          <p:cNvSpPr txBox="1"/>
          <p:nvPr/>
        </p:nvSpPr>
        <p:spPr>
          <a:xfrm>
            <a:off x="443810" y="1673529"/>
            <a:ext cx="7791763"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This is the same point made by many theorists of the postmodern, such as sociologist Jean Baudrillard, who used concepts like hyperreality and simulation to argue that representation and reproduction were key mechanisms in postmodern society. The idea being that since the last few decades of the 20th century, there has been an explosion of visual culture, where pictures and video have assumed a dominant position. This is a consequence of the development of film and cinema, television, colour printing, advertising, video, computers, and so on.</a:t>
            </a:r>
            <a:endParaRPr/>
          </a:p>
        </p:txBody>
      </p:sp>
      <p:pic>
        <p:nvPicPr>
          <p:cNvPr id="144" name="Google Shape;144;p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45" name="Google Shape;145;p4" descr="Visible Wireless | Unlimited Data, Talk &amp; Text Cell Phone Plans"/>
          <p:cNvPicPr preferRelativeResize="0"/>
          <p:nvPr/>
        </p:nvPicPr>
        <p:blipFill rotWithShape="1">
          <a:blip r:embed="rId9">
            <a:alphaModFix/>
          </a:blip>
          <a:srcRect/>
          <a:stretch/>
        </p:blipFill>
        <p:spPr>
          <a:xfrm>
            <a:off x="8988503" y="1014676"/>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A3F0949-FF7A-B163-3A61-7B0ADA5FBF67}"/>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0" name="Google Shape;150;p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51" name="Google Shape;151;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 name="Google Shape;152;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 name="Google Shape;153;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5" name="Google Shape;155;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56" name="Google Shape;156;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7" name="Google Shape;157;p5"/>
          <p:cNvSpPr txBox="1"/>
          <p:nvPr/>
        </p:nvSpPr>
        <p:spPr>
          <a:xfrm>
            <a:off x="2491201" y="287261"/>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158" name="Google Shape;158;p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59" name="Google Shape;159;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0" name="Google Shape;160;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61" name="Google Shape;161;p5"/>
          <p:cNvSpPr txBox="1"/>
          <p:nvPr/>
        </p:nvSpPr>
        <p:spPr>
          <a:xfrm>
            <a:off x="443810" y="1673529"/>
            <a:ext cx="7791763" cy="30839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As discussed in previous chapters, digital society has brought along changes in how people express themselves. This development is intensified as networks sprawl and technology becomes increasingly portable. One such new form of self-expression is the selfie, a photographic self-portrait shared on social media.</a:t>
            </a:r>
            <a:endParaRPr/>
          </a:p>
        </p:txBody>
      </p:sp>
      <p:pic>
        <p:nvPicPr>
          <p:cNvPr id="162" name="Google Shape;162;p5"/>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63" name="Google Shape;163;p5" descr="Three teenagers shoot incredible video from antenna on top of 1,135ft Hong  Kong skyscraper | Daily Mail Online"/>
          <p:cNvPicPr preferRelativeResize="0"/>
          <p:nvPr/>
        </p:nvPicPr>
        <p:blipFill rotWithShape="1">
          <a:blip r:embed="rId9">
            <a:alphaModFix/>
          </a:blip>
          <a:srcRect/>
          <a:stretch/>
        </p:blipFill>
        <p:spPr>
          <a:xfrm>
            <a:off x="8904255" y="1404722"/>
            <a:ext cx="2847975" cy="16002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F4D0D3F-461B-09EE-1559-C694E21BE19C}"/>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69" name="Google Shape;169;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0" name="Google Shape;170;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1" name="Google Shape;171;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3" name="Google Shape;173;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74" name="Google Shape;174;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75" name="Google Shape;175;p6"/>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176" name="Google Shape;176;p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77" name="Google Shape;177;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78" name="Google Shape;178;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9" name="Google Shape;179;p6"/>
          <p:cNvSpPr txBox="1"/>
          <p:nvPr/>
        </p:nvSpPr>
        <p:spPr>
          <a:xfrm>
            <a:off x="443810" y="1673529"/>
            <a:ext cx="7791900" cy="368220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 Selfies have rapidly become popular and ever-present in the last few years. The coming into being of the selfie is based on hardware — smartphone cameras — as well as software — social media platforms — that, sit at the centre of today’s social world.</a:t>
            </a:r>
            <a:endParaRPr/>
          </a:p>
        </p:txBody>
      </p:sp>
      <p:pic>
        <p:nvPicPr>
          <p:cNvPr id="180" name="Google Shape;180;p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81" name="Google Shape;181;p6" descr="Social media addiction: Rise of selfie deaths leads experts to talk about a  public health problem | USA | EL PAÍS English Edition"/>
          <p:cNvPicPr preferRelativeResize="0"/>
          <p:nvPr/>
        </p:nvPicPr>
        <p:blipFill rotWithShape="1">
          <a:blip r:embed="rId9">
            <a:alphaModFix/>
          </a:blip>
          <a:srcRect/>
          <a:stretch/>
        </p:blipFill>
        <p:spPr>
          <a:xfrm>
            <a:off x="9013399" y="1139635"/>
            <a:ext cx="2466975" cy="1847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D715C89-85A2-B06A-361B-CDA4AD4C12DC}"/>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187" name="Google Shape;187;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 name="Google Shape;188;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9" name="Google Shape;189;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1" name="Google Shape;191;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2" name="Google Shape;192;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93" name="Google Shape;193;p7"/>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194" name="Google Shape;194;p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95" name="Google Shape;195;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96" name="Google Shape;196;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97" name="Google Shape;197;p7"/>
          <p:cNvSpPr txBox="1"/>
          <p:nvPr/>
        </p:nvSpPr>
        <p:spPr>
          <a:xfrm>
            <a:off x="303884" y="1280238"/>
            <a:ext cx="7931689" cy="44208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Visual culture researcher Brooke Wendt (2014) found that more than 130 million posts to Instagram — the most popular platform for sharing selfies — had been hashtagged with the word ‘selfie’. Adding a set of related tags (#I, #me, #myself, #self, #selfportrait), the number was as much as 439 million.</a:t>
            </a:r>
            <a:endParaRPr/>
          </a:p>
        </p:txBody>
      </p:sp>
      <p:pic>
        <p:nvPicPr>
          <p:cNvPr id="198" name="Google Shape;198;p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199" name="Google Shape;199;p7" descr="صورة بزاوية لشاب عربي خليجي سعودي يحمل بيده هاتف محمول يقوم بإلتقاط صور  سيلفي بإيماءات و تعابير وجه و يدين مختلفة ، أخذ صور تذكارية ، صورة سيلفي ،  سياحة و سفر ،"/>
          <p:cNvPicPr preferRelativeResize="0"/>
          <p:nvPr/>
        </p:nvPicPr>
        <p:blipFill rotWithShape="1">
          <a:blip r:embed="rId9">
            <a:alphaModFix/>
          </a:blip>
          <a:srcRect/>
          <a:stretch/>
        </p:blipFill>
        <p:spPr>
          <a:xfrm>
            <a:off x="8991373" y="1128205"/>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8464FE2-185B-811C-AF61-336CCCD11A7A}"/>
              </a:ext>
            </a:extLst>
          </p:cNvPr>
          <p:cNvPicPr>
            <a:picLocks noChangeAspect="1"/>
          </p:cNvPicPr>
          <p:nvPr/>
        </p:nvPicPr>
        <p:blipFill>
          <a:blip r:embed="rId10"/>
          <a:stretch>
            <a:fillRect/>
          </a:stretch>
        </p:blipFill>
        <p:spPr>
          <a:xfrm>
            <a:off x="622245" y="5586476"/>
            <a:ext cx="1077480" cy="1077480"/>
          </a:xfrm>
          <a:prstGeom prst="rect">
            <a:avLst/>
          </a:prstGeom>
        </p:spPr>
      </p:pic>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05" name="Google Shape;205;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6" name="Google Shape;206;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7" name="Google Shape;207;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9" name="Google Shape;209;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0" name="Google Shape;210;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1" name="Google Shape;211;p8"/>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212" name="Google Shape;212;p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13" name="Google Shape;213;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14" name="Google Shape;214;p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15" name="Google Shape;215;p8"/>
          <p:cNvSpPr txBox="1"/>
          <p:nvPr/>
        </p:nvSpPr>
        <p:spPr>
          <a:xfrm>
            <a:off x="273831" y="1531465"/>
            <a:ext cx="7931689"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The popularity of selfies might have to do with the more general tendency towards </a:t>
            </a:r>
            <a:r>
              <a:rPr lang="en-GB" sz="1600" b="1">
                <a:solidFill>
                  <a:srgbClr val="FF0000"/>
                </a:solidFill>
                <a:latin typeface="Calibri"/>
                <a:ea typeface="Calibri"/>
                <a:cs typeface="Calibri"/>
                <a:sym typeface="Calibri"/>
              </a:rPr>
              <a:t>visual fascination</a:t>
            </a:r>
            <a:r>
              <a:rPr lang="en-GB" sz="1600" b="1">
                <a:solidFill>
                  <a:srgbClr val="0070C0"/>
                </a:solidFill>
                <a:latin typeface="Calibri"/>
                <a:ea typeface="Calibri"/>
                <a:cs typeface="Calibri"/>
                <a:sym typeface="Calibri"/>
              </a:rPr>
              <a:t>. It could also be interpreted as an expression of today’s culture as being individualistic, focused on identity work, superficial, or even narcissistic.</a:t>
            </a: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But the explosive growth of the phenomenon also has to do with the global saturation of phones with cameras, and with the large-scale introduction of front-facing cameras on such phones. In fact that feature, occurring for the first time in 2003, was originally intended for video calls but was soon adopted by users also for taking stills at arm’s length.</a:t>
            </a:r>
            <a:endParaRPr/>
          </a:p>
        </p:txBody>
      </p:sp>
      <p:pic>
        <p:nvPicPr>
          <p:cNvPr id="216" name="Google Shape;216;p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17" name="Google Shape;217;p8"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F440545-AC55-2B98-D895-DDF5DDB3C739}"/>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23" name="Google Shape;223;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4" name="Google Shape;224;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5" name="Google Shape;225;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7" name="Google Shape;227;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28" name="Google Shape;228;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29" name="Google Shape;229;p9"/>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230" name="Google Shape;230;p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31" name="Google Shape;231;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2" name="Google Shape;232;p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33" name="Google Shape;233;p9"/>
          <p:cNvSpPr txBox="1"/>
          <p:nvPr/>
        </p:nvSpPr>
        <p:spPr>
          <a:xfrm>
            <a:off x="273831" y="1531465"/>
            <a:ext cx="7931689" cy="3682226"/>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 The first use of the word selfie is said to have been in Australia. In September 2002 a young man posted a photo of his damaged bottom lip, writing in a forum post on the site of public broadcaster ABC: ‘sorry about the focus, it was a selfie’.</a:t>
            </a:r>
            <a:endParaRPr/>
          </a:p>
        </p:txBody>
      </p:sp>
      <p:pic>
        <p:nvPicPr>
          <p:cNvPr id="234" name="Google Shape;234;p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35" name="Google Shape;235;p9"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438928F-1631-2C8C-D173-81ABC426A461}"/>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pic>
        <p:nvPicPr>
          <p:cNvPr id="240" name="Google Shape;240;p1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41" name="Google Shape;241;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3" name="Google Shape;243;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5" name="Google Shape;245;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6" name="Google Shape;246;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47" name="Google Shape;247;p10"/>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248" name="Google Shape;248;p1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49" name="Google Shape;249;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0" name="Google Shape;250;p1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51" name="Google Shape;251;p10"/>
          <p:cNvSpPr txBox="1"/>
          <p:nvPr/>
        </p:nvSpPr>
        <p:spPr>
          <a:xfrm>
            <a:off x="273831" y="1531465"/>
            <a:ext cx="7931689" cy="426026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Of course, self-portraits as such, are not new. People have depicted themselves through various techniques and media since the beginning of time, and, naturally, even users of the very early cameras in the 19th century sometimes turned the lens towards themselves.</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a:t>
            </a:r>
            <a:endParaRPr sz="1800" b="1">
              <a:solidFill>
                <a:srgbClr val="0070C0"/>
              </a:solidFill>
              <a:latin typeface="Calibri"/>
              <a:ea typeface="Calibri"/>
              <a:cs typeface="Calibri"/>
              <a:sym typeface="Calibri"/>
            </a:endParaRPr>
          </a:p>
        </p:txBody>
      </p:sp>
      <p:pic>
        <p:nvPicPr>
          <p:cNvPr id="252" name="Google Shape;252;p1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53" name="Google Shape;253;p10"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C016CE3-37AB-C3E7-FAEC-D36156C3EF56}"/>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11"/>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59" name="Google Shape;259;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0" name="Google Shape;260;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1" name="Google Shape;261;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3" name="Google Shape;263;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64" name="Google Shape;264;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65" name="Google Shape;265;p11"/>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266" name="Google Shape;266;p11"/>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67" name="Google Shape;267;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68" name="Google Shape;268;p1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69" name="Google Shape;269;p11"/>
          <p:cNvSpPr txBox="1"/>
          <p:nvPr/>
        </p:nvSpPr>
        <p:spPr>
          <a:xfrm>
            <a:off x="273831" y="1531465"/>
            <a:ext cx="7931689" cy="294356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But these photographic self-portraits were still mostly random events. As a recognisable and codified genre, however, the selfie is a product of digital media, and it has introduced several new elements into social interaction.</a:t>
            </a:r>
            <a:endParaRPr/>
          </a:p>
        </p:txBody>
      </p:sp>
      <p:pic>
        <p:nvPicPr>
          <p:cNvPr id="270" name="Google Shape;270;p11"/>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71" name="Google Shape;271;p11"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6213F48-7FE0-E095-A940-D93952A9B6E8}"/>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pic>
        <p:nvPicPr>
          <p:cNvPr id="276" name="Google Shape;276;p1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77" name="Google Shape;277;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8" name="Google Shape;278;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9" name="Google Shape;279;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1" name="Google Shape;281;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2" name="Google Shape;282;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3" name="Google Shape;283;p12"/>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284" name="Google Shape;284;p12"/>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85" name="Google Shape;285;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6" name="Google Shape;286;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87" name="Google Shape;287;p12"/>
          <p:cNvSpPr txBox="1"/>
          <p:nvPr/>
        </p:nvSpPr>
        <p:spPr>
          <a:xfrm>
            <a:off x="273831" y="1531465"/>
            <a:ext cx="7931689"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Oxford Dictionaries named selfie as the word of the year in 2013, defining it as a photograph that one has taken of oneself, typically one taken with a smartphone or webcam and uploaded to a social media website’.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Their editorial director Judy Persall explained that ‘selfie’ had already emerged as a tag on the social photo site Flickr back in 2004, but the word became widely used in mainstream media around 2012. She also explained that the usage of the –ie suffix likely has to do with the term having been conceived in Australian English.</a:t>
            </a:r>
            <a:endParaRPr/>
          </a:p>
        </p:txBody>
      </p:sp>
      <p:pic>
        <p:nvPicPr>
          <p:cNvPr id="288" name="Google Shape;288;p1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89" name="Google Shape;289;p12"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8F06EA4-6918-3854-A4CB-CEF89EA0D8A7}"/>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1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295" name="Google Shape;295;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6" name="Google Shape;296;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7" name="Google Shape;297;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9" name="Google Shape;299;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0" name="Google Shape;300;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01" name="Google Shape;301;p13"/>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Welcome to Selfie City</a:t>
            </a:r>
            <a:endParaRPr/>
          </a:p>
        </p:txBody>
      </p:sp>
      <p:sp>
        <p:nvSpPr>
          <p:cNvPr id="302" name="Google Shape;302;p1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03" name="Google Shape;303;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04" name="Google Shape;304;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05" name="Google Shape;305;p13"/>
          <p:cNvSpPr txBox="1"/>
          <p:nvPr/>
        </p:nvSpPr>
        <p:spPr>
          <a:xfrm>
            <a:off x="273831" y="1531465"/>
            <a:ext cx="7931689"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Communications researchers Katharina Lobinger and Cornelia Brantner (2015: 1848) argue that selfies have indeed ‘become their own genre of visual self-representation with its own conventions, representational techniques, and poses’.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Photographically speaking, the recognisable attributes of selfies — such as the often visible arm of the photographer bearing witness to how the photo was made — make their production process visible. From an art perspective, selfies have a sort of meta-character to them, as they can be compared to what happens when a comedic actor partly breaks out of character to look directly at the film or TV-camera to make a face.</a:t>
            </a:r>
            <a:endParaRPr/>
          </a:p>
        </p:txBody>
      </p:sp>
      <p:pic>
        <p:nvPicPr>
          <p:cNvPr id="306" name="Google Shape;306;p1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07" name="Google Shape;307;p13" descr="self-portrait | Women's Ready to Wear | Official Online Store"/>
          <p:cNvPicPr preferRelativeResize="0"/>
          <p:nvPr/>
        </p:nvPicPr>
        <p:blipFill rotWithShape="1">
          <a:blip r:embed="rId9">
            <a:alphaModFix/>
          </a:blip>
          <a:srcRect/>
          <a:stretch/>
        </p:blipFill>
        <p:spPr>
          <a:xfrm>
            <a:off x="8742574" y="1175500"/>
            <a:ext cx="2962275" cy="15430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0044CEA-21C8-72F2-B025-1E0476B28004}"/>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1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13" name="Google Shape;313;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4" name="Google Shape;314;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5" name="Google Shape;315;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7" name="Google Shape;317;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8" name="Google Shape;318;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19" name="Google Shape;319;p14"/>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320" name="Google Shape;320;p1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21" name="Google Shape;321;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22" name="Google Shape;322;p1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23" name="Google Shape;323;p14"/>
          <p:cNvSpPr txBox="1"/>
          <p:nvPr/>
        </p:nvSpPr>
        <p:spPr>
          <a:xfrm>
            <a:off x="273831" y="1531465"/>
            <a:ext cx="7931689"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Selfies are no doubt a form of social action that happens in some form of social context with some sort of intention. It is a crucial trait of selfies that they are shared through online social networks. One might therefore say that the selfie is social by definition. And as it is fundamentally social, it also has to do with people’s need for affirmation — something that can only be fulfilled in interacting with others (Ehlin 2015: 22).</a:t>
            </a:r>
            <a:endParaRPr/>
          </a:p>
        </p:txBody>
      </p:sp>
      <p:pic>
        <p:nvPicPr>
          <p:cNvPr id="324" name="Google Shape;324;p1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25" name="Google Shape;325;p14"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8139FF8-24DC-FFBA-2C34-0F81645C269E}"/>
              </a:ext>
            </a:extLst>
          </p:cNvPr>
          <p:cNvPicPr>
            <a:picLocks noChangeAspect="1"/>
          </p:cNvPicPr>
          <p:nvPr/>
        </p:nvPicPr>
        <p:blipFill>
          <a:blip r:embed="rId10"/>
          <a:stretch>
            <a:fillRect/>
          </a:stretch>
        </p:blipFill>
        <p:spPr>
          <a:xfrm>
            <a:off x="960364" y="5764694"/>
            <a:ext cx="1077480" cy="1077480"/>
          </a:xfrm>
          <a:prstGeom prst="rect">
            <a:avLst/>
          </a:prstGeom>
        </p:spPr>
      </p:pic>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1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31" name="Google Shape;331;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2" name="Google Shape;332;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3" name="Google Shape;333;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5" name="Google Shape;335;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6" name="Google Shape;336;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37" name="Google Shape;337;p15"/>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338" name="Google Shape;338;p1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39" name="Google Shape;339;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0" name="Google Shape;340;p1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41" name="Google Shape;341;p15"/>
          <p:cNvSpPr txBox="1"/>
          <p:nvPr/>
        </p:nvSpPr>
        <p:spPr>
          <a:xfrm>
            <a:off x="517123" y="1893876"/>
            <a:ext cx="7982383" cy="308392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In comparison with traditional self-portraits, selfies are also generally much more spontaneous and casual. The latter are predominantly taken and shared by people who we would not conventionally define as artists. Selfies, therefore, are a form of folk ‘art’, in the sense that they are created by and shared among ‘ordinary’ people.</a:t>
            </a:r>
            <a:endParaRPr/>
          </a:p>
        </p:txBody>
      </p:sp>
      <p:pic>
        <p:nvPicPr>
          <p:cNvPr id="342" name="Google Shape;342;p15"/>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43" name="Google Shape;343;p15" descr="Selfies as social acts - Deepstash"/>
          <p:cNvPicPr preferRelativeResize="0"/>
          <p:nvPr/>
        </p:nvPicPr>
        <p:blipFill rotWithShape="1">
          <a:blip r:embed="rId9">
            <a:alphaModFix/>
          </a:blip>
          <a:srcRect/>
          <a:stretch/>
        </p:blipFill>
        <p:spPr>
          <a:xfrm>
            <a:off x="8958135" y="915220"/>
            <a:ext cx="2579203" cy="257920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6B3DAB4-D2DE-E11F-E75E-756D3F3A8ED8}"/>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1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49" name="Google Shape;349;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0" name="Google Shape;350;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1" name="Google Shape;351;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3" name="Google Shape;353;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4" name="Google Shape;354;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55" name="Google Shape;355;p16"/>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356" name="Google Shape;356;p1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57" name="Google Shape;357;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58" name="Google Shape;358;p1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59" name="Google Shape;359;p16"/>
          <p:cNvSpPr txBox="1"/>
          <p:nvPr/>
        </p:nvSpPr>
        <p:spPr>
          <a:xfrm>
            <a:off x="130614" y="1484240"/>
            <a:ext cx="8408815"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selfie is consciously social. It is created to be viewed, in the present, and when we look at a selfie, we are aware of this intention. Internet researchers Theresa Senft and Nancy Baym (2015: 1589) write that it is part of the character of a selfie that it initiates a number of relationships.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most obvious of these is the one between viewer and viewed, but they also point to how selfies set in motion relational processes between images and the software used to filter and share them, between users and the architecture of social media platforms, and between the subject as simultaneously being photographer and the photographed.</a:t>
            </a:r>
            <a:endParaRPr/>
          </a:p>
        </p:txBody>
      </p:sp>
      <p:pic>
        <p:nvPicPr>
          <p:cNvPr id="360" name="Google Shape;360;p1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61" name="Google Shape;361;p16"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F712274-4704-36F9-DA23-4A0FBBC59048}"/>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1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67" name="Google Shape;367;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8" name="Google Shape;368;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9" name="Google Shape;369;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1" name="Google Shape;371;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2" name="Google Shape;372;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73" name="Google Shape;373;p17"/>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374" name="Google Shape;374;p1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75" name="Google Shape;375;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6" name="Google Shape;376;p1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77" name="Google Shape;377;p17"/>
          <p:cNvSpPr txBox="1"/>
          <p:nvPr/>
        </p:nvSpPr>
        <p:spPr>
          <a:xfrm>
            <a:off x="165978" y="1280238"/>
            <a:ext cx="8542287"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dirty="0">
                <a:solidFill>
                  <a:srgbClr val="0070C0"/>
                </a:solidFill>
                <a:latin typeface="Calibri"/>
                <a:ea typeface="Calibri"/>
                <a:cs typeface="Calibri"/>
                <a:sym typeface="Calibri"/>
              </a:rPr>
              <a:t> Selfies offer many possibilities for people — human actors — to be active, in selecting, framing, filtering, and so on. But selfies also engage what Latour (2005) would call nonhumans. The creation, display, circulation, and monetisation of selfies occur through a number of technological artefacts such as cameras, servers, algorithms, screens, and so on.</a:t>
            </a:r>
            <a:endParaRPr sz="2400" b="1" dirty="0">
              <a:solidFill>
                <a:srgbClr val="0070C0"/>
              </a:solidFill>
              <a:latin typeface="Calibri"/>
              <a:ea typeface="Calibri"/>
              <a:cs typeface="Calibri"/>
              <a:sym typeface="Calibri"/>
            </a:endParaRPr>
          </a:p>
        </p:txBody>
      </p:sp>
      <p:pic>
        <p:nvPicPr>
          <p:cNvPr id="378" name="Google Shape;378;p1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79" name="Google Shape;379;p17"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7A6184E-9054-42F4-554C-D63DCBDF2FB1}"/>
              </a:ext>
            </a:extLst>
          </p:cNvPr>
          <p:cNvPicPr>
            <a:picLocks noChangeAspect="1"/>
          </p:cNvPicPr>
          <p:nvPr/>
        </p:nvPicPr>
        <p:blipFill>
          <a:blip r:embed="rId10"/>
          <a:stretch>
            <a:fillRect/>
          </a:stretch>
        </p:blipFill>
        <p:spPr>
          <a:xfrm>
            <a:off x="564572" y="5577762"/>
            <a:ext cx="1077480" cy="1077480"/>
          </a:xfrm>
          <a:prstGeom prst="rect">
            <a:avLst/>
          </a:prstGeom>
        </p:spPr>
      </p:pic>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pic>
        <p:nvPicPr>
          <p:cNvPr id="384" name="Google Shape;384;p1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385" name="Google Shape;385;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6" name="Google Shape;386;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7" name="Google Shape;387;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9" name="Google Shape;389;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0" name="Google Shape;390;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1" name="Google Shape;391;p18"/>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392" name="Google Shape;392;p1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93" name="Google Shape;393;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4" name="Google Shape;394;p1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95" name="Google Shape;395;p18"/>
          <p:cNvSpPr txBox="1"/>
          <p:nvPr/>
        </p:nvSpPr>
        <p:spPr>
          <a:xfrm>
            <a:off x="165979" y="1562386"/>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Senft and Baym (2015: 1589) argue that once a selfie enters the internet, it instantly becomes part of an infrastructure that detaches it from its original time and place of production.</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 selfie is consciously social. It is created to be viewed, in the present, and when we look at a selfie, we are aware of this intention. Internet researchers Theresa Senft and Nancy Baym (2015: 1589) write that it is part of the character of a selfie that it initiates a number of relationships. </a:t>
            </a:r>
            <a:endParaRPr/>
          </a:p>
        </p:txBody>
      </p:sp>
      <p:pic>
        <p:nvPicPr>
          <p:cNvPr id="396" name="Google Shape;396;p1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397" name="Google Shape;397;p18"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021CE9B-117E-1481-4150-07A57E252F0F}"/>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1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03" name="Google Shape;403;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4" name="Google Shape;404;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5" name="Google Shape;405;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07" name="Google Shape;407;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8" name="Google Shape;408;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09" name="Google Shape;409;p19"/>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410" name="Google Shape;410;p1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11" name="Google Shape;411;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2" name="Google Shape;412;p1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13" name="Google Shape;413;p19"/>
          <p:cNvSpPr txBox="1"/>
          <p:nvPr/>
        </p:nvSpPr>
        <p:spPr>
          <a:xfrm>
            <a:off x="165979" y="1562386"/>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 most obvious of these is the one between viewer and viewed, but they also point to how selfies set in motion relational processes between images and the software used to filter and share them, between users and the architecture of social media platforms, and between the subject as simultaneously being a photographer and the photographed.</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Selfies offer many possibilities for people — human actors — to be active, in selecting, framing, filtering, and so on. </a:t>
            </a:r>
            <a:endParaRPr/>
          </a:p>
        </p:txBody>
      </p:sp>
      <p:pic>
        <p:nvPicPr>
          <p:cNvPr id="414" name="Google Shape;414;p1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15" name="Google Shape;415;p19"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F903371-BA60-4C23-3924-8D580FD58FB1}"/>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p2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21" name="Google Shape;421;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2" name="Google Shape;422;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3" name="Google Shape;423;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5" name="Google Shape;425;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6" name="Google Shape;426;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27" name="Google Shape;427;p20"/>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428" name="Google Shape;428;p2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29" name="Google Shape;429;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0" name="Google Shape;430;p2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31" name="Google Shape;431;p20"/>
          <p:cNvSpPr txBox="1"/>
          <p:nvPr/>
        </p:nvSpPr>
        <p:spPr>
          <a:xfrm>
            <a:off x="165979" y="1562386"/>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We might think of selfies in the first instance as pictures of lone individuals. Indeed, celebrities who are active on social media — and whose celebrity largely rests on this fact —have contributed to shaping the genre.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But the social aspects of selfies also go beyond the mere sharing of solo images. For example, taking selfies together with others — with one person holding the camera and one or more individuals sticking their heads into the frame — can be used as a means of showing which groups one belongs to.</a:t>
            </a:r>
            <a:endParaRPr/>
          </a:p>
        </p:txBody>
      </p:sp>
      <p:pic>
        <p:nvPicPr>
          <p:cNvPr id="432" name="Google Shape;432;p2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33" name="Google Shape;433;p20"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24DB2BB-866B-90B7-05E6-0C30147EA065}"/>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pic>
        <p:nvPicPr>
          <p:cNvPr id="438" name="Google Shape;438;p21"/>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39" name="Google Shape;439;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0" name="Google Shape;440;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1" name="Google Shape;441;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3" name="Google Shape;443;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44" name="Google Shape;444;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45" name="Google Shape;445;p21"/>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Selfies As Social Actions</a:t>
            </a:r>
            <a:endParaRPr/>
          </a:p>
        </p:txBody>
      </p:sp>
      <p:sp>
        <p:nvSpPr>
          <p:cNvPr id="446" name="Google Shape;446;p21"/>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47" name="Google Shape;447;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48" name="Google Shape;448;p2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49" name="Google Shape;449;p21"/>
          <p:cNvSpPr txBox="1"/>
          <p:nvPr/>
        </p:nvSpPr>
        <p:spPr>
          <a:xfrm>
            <a:off x="196032" y="1280238"/>
            <a:ext cx="8542287" cy="44208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 Political and religious leaders figure more and more often in shots with other authority figures, as well as with ‘ordinary’ people. Visually framing and sharing one’s relations with school friends, family, celebrities, or authority figures, in the form of selfies, is a type of self-presentation which is unique to digital society.</a:t>
            </a:r>
            <a:endParaRPr/>
          </a:p>
        </p:txBody>
      </p:sp>
      <p:pic>
        <p:nvPicPr>
          <p:cNvPr id="450" name="Google Shape;450;p21"/>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51" name="Google Shape;451;p21" descr="What is Social Action and Why is it an Important Part of Science  Education?﻿ - Rebecca Glavan's Explorations in STEAM Education"/>
          <p:cNvPicPr preferRelativeResize="0"/>
          <p:nvPr/>
        </p:nvPicPr>
        <p:blipFill rotWithShape="1">
          <a:blip r:embed="rId9">
            <a:alphaModFix/>
          </a:blip>
          <a:srcRect/>
          <a:stretch/>
        </p:blipFill>
        <p:spPr>
          <a:xfrm>
            <a:off x="9028080" y="1186860"/>
            <a:ext cx="2600325" cy="17621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D3A2EDD-D829-0DEB-D494-892772584513}"/>
              </a:ext>
            </a:extLst>
          </p:cNvPr>
          <p:cNvPicPr>
            <a:picLocks noChangeAspect="1"/>
          </p:cNvPicPr>
          <p:nvPr/>
        </p:nvPicPr>
        <p:blipFill>
          <a:blip r:embed="rId10"/>
          <a:stretch>
            <a:fillRect/>
          </a:stretch>
        </p:blipFill>
        <p:spPr>
          <a:xfrm>
            <a:off x="622245" y="5608705"/>
            <a:ext cx="1077480" cy="1077480"/>
          </a:xfrm>
          <a:prstGeom prst="rect">
            <a:avLst/>
          </a:prstGeom>
        </p:spPr>
      </p:pic>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pic>
        <p:nvPicPr>
          <p:cNvPr id="456" name="Google Shape;456;p2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57" name="Google Shape;457;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8" name="Google Shape;458;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9" name="Google Shape;459;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1" name="Google Shape;461;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2" name="Google Shape;462;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3" name="Google Shape;463;p23"/>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464" name="Google Shape;464;p2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65" name="Google Shape;465;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6" name="Google Shape;466;p2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67" name="Google Shape;467;p23"/>
          <p:cNvSpPr txBox="1"/>
          <p:nvPr/>
        </p:nvSpPr>
        <p:spPr>
          <a:xfrm>
            <a:off x="165979" y="1484240"/>
            <a:ext cx="8542200" cy="347850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More generally, there has been a debate over the inappropriateness of selfies taken in some places and situations, such as at grave sites, the Anne Frank House, the Holocaust Memorial, at Chernobyl, in front of burning houses, hostage situations, together with homeless people, and so on. Have a look, for example, at selfiesatseriousplaces.tumblr.com or make a web search for ‘tasteless selfies’.</a:t>
            </a:r>
            <a:endParaRPr/>
          </a:p>
        </p:txBody>
      </p:sp>
      <p:pic>
        <p:nvPicPr>
          <p:cNvPr id="468" name="Google Shape;468;p2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69" name="Google Shape;469;p23"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94E2CBA-1B73-B44B-F0AA-02BFF7648D70}"/>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pic>
        <p:nvPicPr>
          <p:cNvPr id="474" name="Google Shape;474;p2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75" name="Google Shape;475;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6" name="Google Shape;476;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7" name="Google Shape;477;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9" name="Google Shape;479;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0" name="Google Shape;480;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81" name="Google Shape;481;p24"/>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482" name="Google Shape;482;p2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83" name="Google Shape;483;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4" name="Google Shape;484;p2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85" name="Google Shape;485;p24"/>
          <p:cNvSpPr txBox="1"/>
          <p:nvPr/>
        </p:nvSpPr>
        <p:spPr>
          <a:xfrm>
            <a:off x="165979" y="1343217"/>
            <a:ext cx="8542287"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Such selfies have been questioned since the often playful and humorous character of selfies fits badly with the seriousness of the settings, thereby giving the impression that the creator wants to diminish or ridicule them. Similarly, it has been questioned what the allure of the selfie might do to ‘serious’ politics. Some pundits have worried that selfies are ‘turning politicians into teenagers’,  and that ‘the tyranny of selfies’ will transform the political climate for the worse.</a:t>
            </a:r>
            <a:endParaRPr/>
          </a:p>
        </p:txBody>
      </p:sp>
      <p:pic>
        <p:nvPicPr>
          <p:cNvPr id="486" name="Google Shape;486;p2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487" name="Google Shape;487;p24"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24D8704-8864-F711-1293-0C11A5A79F1B}"/>
              </a:ext>
            </a:extLst>
          </p:cNvPr>
          <p:cNvPicPr>
            <a:picLocks noChangeAspect="1"/>
          </p:cNvPicPr>
          <p:nvPr/>
        </p:nvPicPr>
        <p:blipFill>
          <a:blip r:embed="rId10"/>
          <a:stretch>
            <a:fillRect/>
          </a:stretch>
        </p:blipFill>
        <p:spPr>
          <a:xfrm>
            <a:off x="622245" y="5580130"/>
            <a:ext cx="1077480" cy="1077480"/>
          </a:xfrm>
          <a:prstGeom prst="rect">
            <a:avLst/>
          </a:prstGeom>
        </p:spPr>
      </p:pic>
    </p:spTree>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2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493" name="Google Shape;493;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4" name="Google Shape;494;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5" name="Google Shape;495;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97" name="Google Shape;497;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98" name="Google Shape;498;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99" name="Google Shape;499;p25"/>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00" name="Google Shape;500;p2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01" name="Google Shape;501;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2" name="Google Shape;502;p2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03" name="Google Shape;503;p25"/>
          <p:cNvSpPr txBox="1"/>
          <p:nvPr/>
        </p:nvSpPr>
        <p:spPr>
          <a:xfrm>
            <a:off x="165979" y="1280238"/>
            <a:ext cx="8542287" cy="44208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Such reactions have to do with selfies being a relatively new phenomenon around which no clear social norms have yet formed. A new genre like this might need new perspectives altogether to be fully understood. Still, it is natural that we initially react by falling back on norms that have been formed around other forms of photography. </a:t>
            </a:r>
            <a:endParaRPr/>
          </a:p>
        </p:txBody>
      </p:sp>
      <p:pic>
        <p:nvPicPr>
          <p:cNvPr id="504" name="Google Shape;504;p25"/>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05" name="Google Shape;505;p25"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9FD9339-DCC0-8AC9-6024-6794E4352F7D}"/>
              </a:ext>
            </a:extLst>
          </p:cNvPr>
          <p:cNvPicPr>
            <a:picLocks noChangeAspect="1"/>
          </p:cNvPicPr>
          <p:nvPr/>
        </p:nvPicPr>
        <p:blipFill>
          <a:blip r:embed="rId10"/>
          <a:stretch>
            <a:fillRect/>
          </a:stretch>
        </p:blipFill>
        <p:spPr>
          <a:xfrm>
            <a:off x="622245" y="5618230"/>
            <a:ext cx="1077480" cy="1077480"/>
          </a:xfrm>
          <a:prstGeom prst="rect">
            <a:avLst/>
          </a:prstGeom>
        </p:spPr>
      </p:pic>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pic>
        <p:nvPicPr>
          <p:cNvPr id="510" name="Google Shape;510;p2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11" name="Google Shape;511;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2" name="Google Shape;512;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3" name="Google Shape;513;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5" name="Google Shape;515;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6" name="Google Shape;516;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17" name="Google Shape;517;p26"/>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18" name="Google Shape;518;p2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19" name="Google Shape;519;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0" name="Google Shape;520;p2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21" name="Google Shape;521;p26"/>
          <p:cNvSpPr txBox="1"/>
          <p:nvPr/>
        </p:nvSpPr>
        <p:spPr>
          <a:xfrm>
            <a:off x="165979" y="1280238"/>
            <a:ext cx="8542287"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Media psychologist Pamela Rutledge writes that ‘the sheer volume and publicness of selfies defies any models we have’, so we tend to think that they ‘violate social rules of self-presentation and therefore something’s wrong’. She continues:</a:t>
            </a:r>
            <a:endParaRPr/>
          </a:p>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If the people in selfies aren’t famous or being paid to pose, then it must indicate a moral failing and they are labeled bragging, attention seeking, self-focused or narcissistic.</a:t>
            </a:r>
            <a:endParaRPr/>
          </a:p>
        </p:txBody>
      </p:sp>
      <p:pic>
        <p:nvPicPr>
          <p:cNvPr id="522" name="Google Shape;522;p2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23" name="Google Shape;523;p26"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7A617E1-52E2-6E19-A7BD-8561A9AA0B69}"/>
              </a:ext>
            </a:extLst>
          </p:cNvPr>
          <p:cNvPicPr>
            <a:picLocks noChangeAspect="1"/>
          </p:cNvPicPr>
          <p:nvPr/>
        </p:nvPicPr>
        <p:blipFill>
          <a:blip r:embed="rId10"/>
          <a:stretch>
            <a:fillRect/>
          </a:stretch>
        </p:blipFill>
        <p:spPr>
          <a:xfrm>
            <a:off x="622245" y="5503352"/>
            <a:ext cx="1077480" cy="1077480"/>
          </a:xfrm>
          <a:prstGeom prst="rect">
            <a:avLst/>
          </a:prstGeom>
        </p:spPr>
      </p:pic>
    </p:spTree>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pic>
        <p:nvPicPr>
          <p:cNvPr id="528" name="Google Shape;528;p2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29" name="Google Shape;529;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0" name="Google Shape;530;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1" name="Google Shape;531;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3" name="Google Shape;533;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4" name="Google Shape;534;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35" name="Google Shape;535;p27"/>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36" name="Google Shape;536;p2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37" name="Google Shape;537;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38" name="Google Shape;538;p2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39" name="Google Shape;539;p27"/>
          <p:cNvSpPr txBox="1"/>
          <p:nvPr/>
        </p:nvSpPr>
        <p:spPr>
          <a:xfrm>
            <a:off x="165979" y="1280238"/>
            <a:ext cx="8542287" cy="444673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Like Rutledge, social media researcher Anne Burns (2015) thinks that a ‘common sense’ understanding of selfies is that they are narcissistic.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 very word ‘selfie’, she writes, hints at a form of egotism. Furthermore, people tend to understand selfies in terms of their subjects being vain and overly preoccupied with their appearance.</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McLuhan (1964: 41) anticipated this when writing about how people in the age of electronic media ‘become fascinated by any extension of themselves in any material other than themselves’.</a:t>
            </a:r>
            <a:endParaRPr/>
          </a:p>
        </p:txBody>
      </p:sp>
      <p:pic>
        <p:nvPicPr>
          <p:cNvPr id="540" name="Google Shape;540;p2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41" name="Google Shape;541;p27"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EBA440F-2F1A-BAFC-01F6-B7F70340C273}"/>
              </a:ext>
            </a:extLst>
          </p:cNvPr>
          <p:cNvPicPr>
            <a:picLocks noChangeAspect="1"/>
          </p:cNvPicPr>
          <p:nvPr/>
        </p:nvPicPr>
        <p:blipFill>
          <a:blip r:embed="rId10"/>
          <a:stretch>
            <a:fillRect/>
          </a:stretch>
        </p:blipFill>
        <p:spPr>
          <a:xfrm>
            <a:off x="622245" y="5626310"/>
            <a:ext cx="1077480" cy="1077480"/>
          </a:xfrm>
          <a:prstGeom prst="rect">
            <a:avLst/>
          </a:prstGeom>
        </p:spPr>
      </p:pic>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pic>
        <p:nvPicPr>
          <p:cNvPr id="546" name="Google Shape;546;p2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47" name="Google Shape;547;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8" name="Google Shape;548;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9" name="Google Shape;549;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1" name="Google Shape;551;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2" name="Google Shape;552;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3" name="Google Shape;553;p28"/>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54" name="Google Shape;554;p2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55" name="Google Shape;555;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6" name="Google Shape;556;p2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57" name="Google Shape;557;p28"/>
          <p:cNvSpPr txBox="1"/>
          <p:nvPr/>
        </p:nvSpPr>
        <p:spPr>
          <a:xfrm>
            <a:off x="165979" y="1280238"/>
            <a:ext cx="8542287" cy="3699474"/>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Part of why selfies have been seen as a social problem has to do with generational divides. Media technologies, platforms, and practices that are new to us often set in motion media panics. Therefore each generation of adults will question the media use of younger generations. Young people’s media use is different from the forms that were known before, and therefore it can generate worry.</a:t>
            </a:r>
            <a:endParaRPr/>
          </a:p>
        </p:txBody>
      </p:sp>
      <p:pic>
        <p:nvPicPr>
          <p:cNvPr id="558" name="Google Shape;558;p2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59" name="Google Shape;559;p28"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5CCF79A-0988-B76C-FF35-10B217042C82}"/>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pic>
        <p:nvPicPr>
          <p:cNvPr id="564" name="Google Shape;564;p2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65" name="Google Shape;565;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6" name="Google Shape;566;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7" name="Google Shape;567;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69" name="Google Shape;569;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0" name="Google Shape;570;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1" name="Google Shape;571;p29"/>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72" name="Google Shape;572;p2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73" name="Google Shape;573;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4" name="Google Shape;574;p2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75" name="Google Shape;575;p29"/>
          <p:cNvSpPr txBox="1"/>
          <p:nvPr/>
        </p:nvSpPr>
        <p:spPr>
          <a:xfrm>
            <a:off x="165979" y="1280238"/>
            <a:ext cx="8542287" cy="44208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 Much like popular print media in the 19th century, film in the early 20th century, rock music in the 1950s, and so on, selfies today are seen by some researchers and commentators as potentially dangerous to society. Media panics are polarising reactions that blow the possible consequences of the new technology out of proportion.</a:t>
            </a:r>
            <a:endParaRPr/>
          </a:p>
        </p:txBody>
      </p:sp>
      <p:pic>
        <p:nvPicPr>
          <p:cNvPr id="576" name="Google Shape;576;p2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77" name="Google Shape;577;p29"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15224783-8A16-80BB-FAAA-04A00142A520}"/>
              </a:ext>
            </a:extLst>
          </p:cNvPr>
          <p:cNvPicPr>
            <a:picLocks noChangeAspect="1"/>
          </p:cNvPicPr>
          <p:nvPr/>
        </p:nvPicPr>
        <p:blipFill>
          <a:blip r:embed="rId10"/>
          <a:stretch>
            <a:fillRect/>
          </a:stretch>
        </p:blipFill>
        <p:spPr>
          <a:xfrm>
            <a:off x="622245" y="5675380"/>
            <a:ext cx="1077480" cy="1077480"/>
          </a:xfrm>
          <a:prstGeom prst="rect">
            <a:avLst/>
          </a:prstGeom>
        </p:spPr>
      </p:pic>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pic>
        <p:nvPicPr>
          <p:cNvPr id="582" name="Google Shape;582;p3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583" name="Google Shape;583;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4" name="Google Shape;584;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5" name="Google Shape;585;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87" name="Google Shape;587;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8" name="Google Shape;588;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89" name="Google Shape;589;p30"/>
          <p:cNvSpPr txBox="1"/>
          <p:nvPr/>
        </p:nvSpPr>
        <p:spPr>
          <a:xfrm>
            <a:off x="2599339" y="306202"/>
            <a:ext cx="5144486"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Selfie Panic</a:t>
            </a:r>
            <a:endParaRPr/>
          </a:p>
        </p:txBody>
      </p:sp>
      <p:sp>
        <p:nvSpPr>
          <p:cNvPr id="590" name="Google Shape;590;p3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91" name="Google Shape;591;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2" name="Google Shape;592;p3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593" name="Google Shape;593;p30"/>
          <p:cNvSpPr txBox="1"/>
          <p:nvPr/>
        </p:nvSpPr>
        <p:spPr>
          <a:xfrm>
            <a:off x="165979" y="1280238"/>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Drawing on sociologist Stanley Cohen’s (1972) theory of so-called ‘moral panics’, media researcher Kirsten Drotner (1999) traces the history of media panics from the 18th century and up until the age of the internet. The panic reactions, Cohen writes, emerge when some phenomenon becomes ‘defined as a threat to societal values and interests’.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 nature of the phenomenon then tends to be ‘presented in a stylised and stereotypical fashion’, as ‘socially accredited experts pronounce their diagnoses and solutions’ (Cohen 1972: 9).</a:t>
            </a:r>
            <a:endParaRPr/>
          </a:p>
        </p:txBody>
      </p:sp>
      <p:pic>
        <p:nvPicPr>
          <p:cNvPr id="594" name="Google Shape;594;p3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595" name="Google Shape;595;p30"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7968CEB-5DFF-863C-8CED-EB3D90AB95BC}"/>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31"/>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01" name="Google Shape;601;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2" name="Google Shape;602;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3" name="Google Shape;603;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5" name="Google Shape;605;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6" name="Google Shape;606;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07" name="Google Shape;607;p31"/>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08" name="Google Shape;608;p31"/>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09" name="Google Shape;609;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0" name="Google Shape;610;p3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11" name="Google Shape;611;p31"/>
          <p:cNvSpPr txBox="1"/>
          <p:nvPr/>
        </p:nvSpPr>
        <p:spPr>
          <a:xfrm>
            <a:off x="165979" y="1280238"/>
            <a:ext cx="8542287" cy="444673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So, what is the purpose of selfies? Media and fashion researcher Lisa Ehlin (2015: 13) writes: If I post a selfie (a shared social media self-portrait) I desire to reach out, and enable contact. I watch myself anew in a form of endless self-fashioning. Images are personal, yet implicit.</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But selfies do not only show what we look like, but also where we are, what we are doing, who we think might be watching, and who we want to be. Wendt (2014: 8) speculates that: ‘Perhaps, our preoccupation with Instagram is simple: it offers us infinite versions of ourselves, as though each picture promises a better version.</a:t>
            </a:r>
            <a:endParaRPr/>
          </a:p>
        </p:txBody>
      </p:sp>
      <p:pic>
        <p:nvPicPr>
          <p:cNvPr id="612" name="Google Shape;612;p31"/>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13" name="Google Shape;613;p31" descr="Understanding Foucault: Technologies of the Self by Jessica Neumann"/>
          <p:cNvPicPr preferRelativeResize="0"/>
          <p:nvPr/>
        </p:nvPicPr>
        <p:blipFill rotWithShape="1">
          <a:blip r:embed="rId9">
            <a:alphaModFix/>
          </a:blip>
          <a:srcRect/>
          <a:stretch/>
        </p:blipFill>
        <p:spPr>
          <a:xfrm>
            <a:off x="8816216" y="1139635"/>
            <a:ext cx="2847975" cy="16002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3BAD0CC-7276-4879-DB82-ACED44E277D2}"/>
              </a:ext>
            </a:extLst>
          </p:cNvPr>
          <p:cNvPicPr>
            <a:picLocks noChangeAspect="1"/>
          </p:cNvPicPr>
          <p:nvPr/>
        </p:nvPicPr>
        <p:blipFill>
          <a:blip r:embed="rId10"/>
          <a:stretch>
            <a:fillRect/>
          </a:stretch>
        </p:blipFill>
        <p:spPr>
          <a:xfrm>
            <a:off x="622245" y="5656330"/>
            <a:ext cx="1077480" cy="1077480"/>
          </a:xfrm>
          <a:prstGeom prst="rect">
            <a:avLst/>
          </a:prstGeom>
        </p:spPr>
      </p:pic>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pic>
        <p:nvPicPr>
          <p:cNvPr id="618" name="Google Shape;618;p32"/>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19" name="Google Shape;619;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0" name="Google Shape;620;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1" name="Google Shape;621;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3" name="Google Shape;623;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4" name="Google Shape;624;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5" name="Google Shape;625;p32"/>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26" name="Google Shape;626;p32"/>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27" name="Google Shape;627;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8" name="Google Shape;628;p3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29" name="Google Shape;629;p32"/>
          <p:cNvSpPr txBox="1"/>
          <p:nvPr/>
        </p:nvSpPr>
        <p:spPr>
          <a:xfrm>
            <a:off x="165979" y="1280238"/>
            <a:ext cx="8542287" cy="428053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800" b="1">
                <a:solidFill>
                  <a:srgbClr val="0070C0"/>
                </a:solidFill>
                <a:latin typeface="Calibri"/>
                <a:ea typeface="Calibri"/>
                <a:cs typeface="Calibri"/>
                <a:sym typeface="Calibri"/>
              </a:rPr>
              <a:t>In taking and sharing selfies, versions of the images can be created through the different filters included in photo sharing apps, which enable experimenting with different styles that allow us to see ourselves in new or different ways.</a:t>
            </a:r>
            <a:endParaRPr/>
          </a:p>
        </p:txBody>
      </p:sp>
      <p:pic>
        <p:nvPicPr>
          <p:cNvPr id="630" name="Google Shape;630;p32"/>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31" name="Google Shape;631;p32" descr="Technologies of the self : a seminar with Michel Foucault (edition) | Open  Library"/>
          <p:cNvPicPr preferRelativeResize="0"/>
          <p:nvPr/>
        </p:nvPicPr>
        <p:blipFill rotWithShape="1">
          <a:blip r:embed="rId9">
            <a:alphaModFix/>
          </a:blip>
          <a:srcRect/>
          <a:stretch/>
        </p:blipFill>
        <p:spPr>
          <a:xfrm>
            <a:off x="9258214" y="980386"/>
            <a:ext cx="1859127" cy="279082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1C93500-5DD6-02AB-EF59-33C0F4E5C2A1}"/>
              </a:ext>
            </a:extLst>
          </p:cNvPr>
          <p:cNvPicPr>
            <a:picLocks noChangeAspect="1"/>
          </p:cNvPicPr>
          <p:nvPr/>
        </p:nvPicPr>
        <p:blipFill>
          <a:blip r:embed="rId10"/>
          <a:stretch>
            <a:fillRect/>
          </a:stretch>
        </p:blipFill>
        <p:spPr>
          <a:xfrm>
            <a:off x="622245" y="5484880"/>
            <a:ext cx="1077480" cy="1077480"/>
          </a:xfrm>
          <a:prstGeom prst="rect">
            <a:avLst/>
          </a:prstGeom>
        </p:spPr>
      </p:pic>
    </p:spTree>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33"/>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37" name="Google Shape;637;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8" name="Google Shape;638;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9" name="Google Shape;639;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1" name="Google Shape;641;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2" name="Google Shape;642;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3" name="Google Shape;643;p33"/>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44" name="Google Shape;644;p33"/>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45" name="Google Shape;645;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6" name="Google Shape;646;p3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47" name="Google Shape;647;p33"/>
          <p:cNvSpPr txBox="1"/>
          <p:nvPr/>
        </p:nvSpPr>
        <p:spPr>
          <a:xfrm>
            <a:off x="165979" y="1280238"/>
            <a:ext cx="8542287"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 This can also be associated with the possibility of viewing ourselves from the outside, as digital culture researcher Jill Walker Rettberg (2014: 27) describes how the raw and revealing character of selfies, alongside the practices of running them through retro — and other — filters gives the image ‘a distance that makes them new to us’: We see ourselves and our surroundings as if we are outside of ourselves, through a retro filter or in the same poses and layouts as we see fashion models or homes in magazine spreads.</a:t>
            </a:r>
            <a:endParaRPr/>
          </a:p>
        </p:txBody>
      </p:sp>
      <p:pic>
        <p:nvPicPr>
          <p:cNvPr id="648" name="Google Shape;648;p33"/>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49" name="Google Shape;649;p33" descr="Michel Foucault Identity Power Technologies of the self Biopolitics. - ppt  download"/>
          <p:cNvPicPr preferRelativeResize="0"/>
          <p:nvPr/>
        </p:nvPicPr>
        <p:blipFill rotWithShape="1">
          <a:blip r:embed="rId9">
            <a:alphaModFix/>
          </a:blip>
          <a:srcRect/>
          <a:stretch/>
        </p:blipFill>
        <p:spPr>
          <a:xfrm>
            <a:off x="8912191" y="1280238"/>
            <a:ext cx="2553823" cy="226916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9AA2E3B-40CF-1319-C079-462E15A2E705}"/>
              </a:ext>
            </a:extLst>
          </p:cNvPr>
          <p:cNvPicPr>
            <a:picLocks noChangeAspect="1"/>
          </p:cNvPicPr>
          <p:nvPr/>
        </p:nvPicPr>
        <p:blipFill>
          <a:blip r:embed="rId10"/>
          <a:stretch>
            <a:fillRect/>
          </a:stretch>
        </p:blipFill>
        <p:spPr>
          <a:xfrm>
            <a:off x="622245" y="5542030"/>
            <a:ext cx="1077480" cy="1077480"/>
          </a:xfrm>
          <a:prstGeom prst="rect">
            <a:avLst/>
          </a:prstGeom>
        </p:spPr>
      </p:pic>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pic>
        <p:nvPicPr>
          <p:cNvPr id="654" name="Google Shape;654;p34"/>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55" name="Google Shape;655;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6" name="Google Shape;656;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7" name="Google Shape;657;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9" name="Google Shape;659;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0" name="Google Shape;660;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1" name="Google Shape;661;p34"/>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62" name="Google Shape;662;p34"/>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63" name="Google Shape;663;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4" name="Google Shape;664;p3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65" name="Google Shape;665;p34"/>
          <p:cNvSpPr txBox="1"/>
          <p:nvPr/>
        </p:nvSpPr>
        <p:spPr>
          <a:xfrm>
            <a:off x="165979" y="1280238"/>
            <a:ext cx="8542287"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But the openness of the possibilities for being whomever we might want is limited. As with most other visual culture, selfies are definitely associated with the politics of gender. For example, one of the popular selfie poses is the mouth-pouting ‘duckface’, especially prominent among female subjects.</a:t>
            </a:r>
            <a:endParaRPr/>
          </a:p>
          <a:p>
            <a:pPr marL="0" marR="0" lvl="0" indent="0" algn="just" rtl="0">
              <a:lnSpc>
                <a:spcPct val="200000"/>
              </a:lnSpc>
              <a:spcBef>
                <a:spcPts val="0"/>
              </a:spcBef>
              <a:spcAft>
                <a:spcPts val="0"/>
              </a:spcAft>
              <a:buNone/>
            </a:pPr>
            <a:r>
              <a:rPr lang="en-GB" sz="2000" b="1">
                <a:solidFill>
                  <a:srgbClr val="0070C0"/>
                </a:solidFill>
                <a:latin typeface="Calibri"/>
                <a:ea typeface="Calibri"/>
                <a:cs typeface="Calibri"/>
                <a:sym typeface="Calibri"/>
              </a:rPr>
              <a:t> This gendered pejorative term refers to selfie takers who ‘suck in their cheeks to highlight their cheekbones, which tends to push the lips out in a manner that appears duck-like’ (Katz &amp; Crocker 2015: 1866).</a:t>
            </a:r>
            <a:endParaRPr/>
          </a:p>
        </p:txBody>
      </p:sp>
      <p:pic>
        <p:nvPicPr>
          <p:cNvPr id="666" name="Google Shape;666;p34"/>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67" name="Google Shape;667;p34" descr="Detecting Malign or Subversive Information Efforts over Social Media:  Scalable Analytics for Early Warning | RAND"/>
          <p:cNvPicPr preferRelativeResize="0"/>
          <p:nvPr/>
        </p:nvPicPr>
        <p:blipFill rotWithShape="1">
          <a:blip r:embed="rId9">
            <a:alphaModFix/>
          </a:blip>
          <a:srcRect/>
          <a:stretch/>
        </p:blipFill>
        <p:spPr>
          <a:xfrm>
            <a:off x="8826578" y="1428534"/>
            <a:ext cx="2943225"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7985F16-607F-C787-01F4-BA67612BB782}"/>
              </a:ext>
            </a:extLst>
          </p:cNvPr>
          <p:cNvPicPr>
            <a:picLocks noChangeAspect="1"/>
          </p:cNvPicPr>
          <p:nvPr/>
        </p:nvPicPr>
        <p:blipFill>
          <a:blip r:embed="rId10"/>
          <a:stretch>
            <a:fillRect/>
          </a:stretch>
        </p:blipFill>
        <p:spPr>
          <a:xfrm>
            <a:off x="622245" y="5542030"/>
            <a:ext cx="1077480" cy="1077480"/>
          </a:xfrm>
          <a:prstGeom prst="rect">
            <a:avLst/>
          </a:prstGeom>
        </p:spPr>
      </p:pic>
    </p:spTree>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pic>
        <p:nvPicPr>
          <p:cNvPr id="672" name="Google Shape;672;p35"/>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73" name="Google Shape;673;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4" name="Google Shape;674;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5" name="Google Shape;675;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77" name="Google Shape;677;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8" name="Google Shape;678;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79" name="Google Shape;679;p35"/>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80" name="Google Shape;680;p35"/>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81" name="Google Shape;681;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82" name="Google Shape;682;p3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683" name="Google Shape;683;p35"/>
          <p:cNvSpPr txBox="1"/>
          <p:nvPr/>
        </p:nvSpPr>
        <p:spPr>
          <a:xfrm>
            <a:off x="148296" y="1562609"/>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The way in which selfies are used and talked about can contribute to maintaining compliance with gendered social norms, and also govern under what circumstances men or women can participate in social and political settings online. As selfies are part of society and people’s construction of identities more generally, not only gender but also other social divisions have an effect as well. Sociologists Apryl Williams and Beatriz Aldana Marquez (2015) have found that many white men don’t take selfies as they are seen as ‘unmanly’. </a:t>
            </a:r>
            <a:endParaRPr/>
          </a:p>
        </p:txBody>
      </p:sp>
      <p:pic>
        <p:nvPicPr>
          <p:cNvPr id="684" name="Google Shape;684;p35"/>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685" name="Google Shape;685;p35" descr="Detecting Malign or Subversive Information Efforts over Social Media:  Scalable Analytics for Early Warning | RAND"/>
          <p:cNvPicPr preferRelativeResize="0"/>
          <p:nvPr/>
        </p:nvPicPr>
        <p:blipFill rotWithShape="1">
          <a:blip r:embed="rId9">
            <a:alphaModFix/>
          </a:blip>
          <a:srcRect/>
          <a:stretch/>
        </p:blipFill>
        <p:spPr>
          <a:xfrm>
            <a:off x="8826578" y="1428534"/>
            <a:ext cx="2943225"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9F7F738-3720-E8AB-BF41-7ED374557641}"/>
              </a:ext>
            </a:extLst>
          </p:cNvPr>
          <p:cNvPicPr>
            <a:picLocks noChangeAspect="1"/>
          </p:cNvPicPr>
          <p:nvPr/>
        </p:nvPicPr>
        <p:blipFill>
          <a:blip r:embed="rId10"/>
          <a:stretch>
            <a:fillRect/>
          </a:stretch>
        </p:blipFill>
        <p:spPr>
          <a:xfrm>
            <a:off x="622245" y="5542030"/>
            <a:ext cx="1077480" cy="1077480"/>
          </a:xfrm>
          <a:prstGeom prst="rect">
            <a:avLst/>
          </a:prstGeom>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pic>
        <p:nvPicPr>
          <p:cNvPr id="690" name="Google Shape;690;p36"/>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691" name="Google Shape;691;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2" name="Google Shape;692;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3" name="Google Shape;693;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5" name="Google Shape;695;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6" name="Google Shape;696;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97" name="Google Shape;697;p36"/>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698" name="Google Shape;698;p36"/>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99" name="Google Shape;699;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00" name="Google Shape;700;p3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01" name="Google Shape;701;p36"/>
          <p:cNvSpPr txBox="1"/>
          <p:nvPr/>
        </p:nvSpPr>
        <p:spPr>
          <a:xfrm>
            <a:off x="157387" y="1302706"/>
            <a:ext cx="8542287" cy="452427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Latino and black men, on the other hand, were more positive to taking and sharing selfies. Those research results point to selfies having a potential for self-empowerment, as well as for expressing alternatives to hegemony. More generally, selfies, while in part reproducing social stereotypes related to power, can also potentially be used to take control in various ways.</a:t>
            </a:r>
            <a:endParaRPr sz="1600" b="1" dirty="0">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Philosopher Michel Foucault (1988: 18) wrote about something called technologies of the self, which permit individuals to effect by their own means or with the help of others a certain number of operations on their own bodies and souls, thoughts, conduct, and way of being, so as to transform themselves in order to attain a certain state of happiness, purity, wisdom, perfection, or immortality.</a:t>
            </a:r>
            <a:endParaRPr sz="1600" b="1" dirty="0">
              <a:solidFill>
                <a:srgbClr val="0070C0"/>
              </a:solidFill>
              <a:latin typeface="Calibri"/>
              <a:ea typeface="Calibri"/>
              <a:cs typeface="Calibri"/>
              <a:sym typeface="Calibri"/>
            </a:endParaRPr>
          </a:p>
        </p:txBody>
      </p:sp>
      <p:pic>
        <p:nvPicPr>
          <p:cNvPr id="702" name="Google Shape;702;p36"/>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03" name="Google Shape;703;p36" descr="The Subversive Genius of Extremely Slow Email - The Atlantic"/>
          <p:cNvPicPr preferRelativeResize="0"/>
          <p:nvPr/>
        </p:nvPicPr>
        <p:blipFill rotWithShape="1">
          <a:blip r:embed="rId9">
            <a:alphaModFix/>
          </a:blip>
          <a:srcRect/>
          <a:stretch/>
        </p:blipFill>
        <p:spPr>
          <a:xfrm>
            <a:off x="8869441" y="980386"/>
            <a:ext cx="2857500" cy="16002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0DDB1A8D-4C6A-6EFB-37B4-98EF948C3EC6}"/>
              </a:ext>
            </a:extLst>
          </p:cNvPr>
          <p:cNvPicPr>
            <a:picLocks noChangeAspect="1"/>
          </p:cNvPicPr>
          <p:nvPr/>
        </p:nvPicPr>
        <p:blipFill>
          <a:blip r:embed="rId10"/>
          <a:stretch>
            <a:fillRect/>
          </a:stretch>
        </p:blipFill>
        <p:spPr>
          <a:xfrm>
            <a:off x="622245" y="5723005"/>
            <a:ext cx="1077480" cy="1077480"/>
          </a:xfrm>
          <a:prstGeom prst="rect">
            <a:avLst/>
          </a:prstGeom>
        </p:spPr>
      </p:pic>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pic>
        <p:nvPicPr>
          <p:cNvPr id="708" name="Google Shape;708;p37"/>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09" name="Google Shape;709;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0" name="Google Shape;710;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1" name="Google Shape;711;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13" name="Google Shape;713;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4" name="Google Shape;714;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5" name="Google Shape;715;p37"/>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716" name="Google Shape;716;p37"/>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17" name="Google Shape;717;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8" name="Google Shape;718;p3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19" name="Google Shape;719;p37"/>
          <p:cNvSpPr txBox="1"/>
          <p:nvPr/>
        </p:nvSpPr>
        <p:spPr>
          <a:xfrm>
            <a:off x="157387" y="1302706"/>
            <a:ext cx="8542287" cy="44208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rgbClr val="0070C0"/>
                </a:solidFill>
                <a:latin typeface="Calibri"/>
                <a:ea typeface="Calibri"/>
                <a:cs typeface="Calibri"/>
                <a:sym typeface="Calibri"/>
              </a:rPr>
              <a:t>Selfies, or social media in general for that matter, can be seen as such a technology that we use for framing, filtering, presenting, and sharing ourselves. While selfies, on the one hand, are enforced by, and enforcing, social power and norms, they may also enable performances that resist such things (Losh 2015: 1649).</a:t>
            </a:r>
            <a:endParaRPr/>
          </a:p>
        </p:txBody>
      </p:sp>
      <p:pic>
        <p:nvPicPr>
          <p:cNvPr id="720" name="Google Shape;720;p37"/>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21" name="Google Shape;721;p37" descr="Detecting Malign or Subversive Information Efforts over Social Media:  Scalable Analytics for Early Warning | RAND"/>
          <p:cNvPicPr preferRelativeResize="0"/>
          <p:nvPr/>
        </p:nvPicPr>
        <p:blipFill rotWithShape="1">
          <a:blip r:embed="rId9">
            <a:alphaModFix/>
          </a:blip>
          <a:srcRect/>
          <a:stretch/>
        </p:blipFill>
        <p:spPr>
          <a:xfrm>
            <a:off x="8826578" y="1428534"/>
            <a:ext cx="2943225"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12CF9E4-7A1F-690F-6831-A7E289B76577}"/>
              </a:ext>
            </a:extLst>
          </p:cNvPr>
          <p:cNvPicPr>
            <a:picLocks noChangeAspect="1"/>
          </p:cNvPicPr>
          <p:nvPr/>
        </p:nvPicPr>
        <p:blipFill>
          <a:blip r:embed="rId10"/>
          <a:stretch>
            <a:fillRect/>
          </a:stretch>
        </p:blipFill>
        <p:spPr>
          <a:xfrm>
            <a:off x="1117545" y="5542030"/>
            <a:ext cx="1077480" cy="1077480"/>
          </a:xfrm>
          <a:prstGeom prst="rect">
            <a:avLst/>
          </a:prstGeom>
        </p:spPr>
      </p:pic>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5"/>
        <p:cNvGrpSpPr/>
        <p:nvPr/>
      </p:nvGrpSpPr>
      <p:grpSpPr>
        <a:xfrm>
          <a:off x="0" y="0"/>
          <a:ext cx="0" cy="0"/>
          <a:chOff x="0" y="0"/>
          <a:chExt cx="0" cy="0"/>
        </a:xfrm>
      </p:grpSpPr>
      <p:pic>
        <p:nvPicPr>
          <p:cNvPr id="726" name="Google Shape;726;p38"/>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27" name="Google Shape;727;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8" name="Google Shape;728;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9" name="Google Shape;729;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31" name="Google Shape;731;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32" name="Google Shape;732;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33" name="Google Shape;733;p38"/>
          <p:cNvSpPr txBox="1"/>
          <p:nvPr/>
        </p:nvSpPr>
        <p:spPr>
          <a:xfrm>
            <a:off x="1874165" y="306202"/>
            <a:ext cx="5869660"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Subversive Technologies of the Self</a:t>
            </a:r>
            <a:endParaRPr/>
          </a:p>
        </p:txBody>
      </p:sp>
      <p:sp>
        <p:nvSpPr>
          <p:cNvPr id="734" name="Google Shape;734;p38"/>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35" name="Google Shape;735;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6" name="Google Shape;736;p3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37" name="Google Shape;737;p38"/>
          <p:cNvSpPr txBox="1"/>
          <p:nvPr/>
        </p:nvSpPr>
        <p:spPr>
          <a:xfrm>
            <a:off x="157387" y="1302706"/>
            <a:ext cx="8542287"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 In other words, that selfies might be seen as superficial photos that express things such as problematic beauty ideals does not exclude the possibility of them being powerfully progressive.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Philosopher Judith Butler (1990), one of the originators of queer theory, has argued that identities are performances. Her concept of performativity suggests that nothing within our identities is fixed, so people maintain their gender identity, like any other aspect of identity, by repeatedly performing it in similar ways.</a:t>
            </a:r>
            <a:endParaRPr/>
          </a:p>
        </p:txBody>
      </p:sp>
      <p:pic>
        <p:nvPicPr>
          <p:cNvPr id="738" name="Google Shape;738;p38"/>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39" name="Google Shape;739;p38" descr="Wanted: Subversive Innovators Who Refuse to Accept the Constraints of the  Political Status Quo - Foundation for Economic Education"/>
          <p:cNvPicPr preferRelativeResize="0"/>
          <p:nvPr/>
        </p:nvPicPr>
        <p:blipFill rotWithShape="1">
          <a:blip r:embed="rId9">
            <a:alphaModFix/>
          </a:blip>
          <a:srcRect/>
          <a:stretch/>
        </p:blipFill>
        <p:spPr>
          <a:xfrm>
            <a:off x="8953293" y="1008961"/>
            <a:ext cx="2619375" cy="17430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6256B20-FE0A-1016-3ADB-A3944917B5D2}"/>
              </a:ext>
            </a:extLst>
          </p:cNvPr>
          <p:cNvPicPr>
            <a:picLocks noChangeAspect="1"/>
          </p:cNvPicPr>
          <p:nvPr/>
        </p:nvPicPr>
        <p:blipFill>
          <a:blip r:embed="rId10"/>
          <a:stretch>
            <a:fillRect/>
          </a:stretch>
        </p:blipFill>
        <p:spPr>
          <a:xfrm>
            <a:off x="622245" y="5542030"/>
            <a:ext cx="1077480" cy="1077480"/>
          </a:xfrm>
          <a:prstGeom prst="rect">
            <a:avLst/>
          </a:prstGeom>
        </p:spPr>
      </p:pic>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pic>
        <p:nvPicPr>
          <p:cNvPr id="744" name="Google Shape;744;p39"/>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45" name="Google Shape;745;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6" name="Google Shape;746;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7" name="Google Shape;747;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9" name="Google Shape;749;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50" name="Google Shape;750;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51" name="Google Shape;751;p39"/>
          <p:cNvSpPr txBox="1"/>
          <p:nvPr/>
        </p:nvSpPr>
        <p:spPr>
          <a:xfrm>
            <a:off x="1874165" y="306202"/>
            <a:ext cx="5869660"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Subversive Technologies of the Self</a:t>
            </a:r>
            <a:endParaRPr/>
          </a:p>
        </p:txBody>
      </p:sp>
      <p:sp>
        <p:nvSpPr>
          <p:cNvPr id="752" name="Google Shape;752;p39"/>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53" name="Google Shape;753;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54" name="Google Shape;754;p3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55" name="Google Shape;755;p39"/>
          <p:cNvSpPr txBox="1"/>
          <p:nvPr/>
        </p:nvSpPr>
        <p:spPr>
          <a:xfrm>
            <a:off x="303885" y="1466895"/>
            <a:ext cx="8210706"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If people start doing things differently, society can gradually change. The problem is, however, as Butler argues, that the performances are not always conscious, and that some performances are repeated so often throughout culture and media that they appear ‘natural’ or ‘true’.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Still, this is just an illusion and the seemingly fixed identities — gendered, racialised, and other — can be subverted and reinvented through the accumulation of alternative performances.</a:t>
            </a:r>
            <a:endParaRPr/>
          </a:p>
        </p:txBody>
      </p:sp>
      <p:pic>
        <p:nvPicPr>
          <p:cNvPr id="756" name="Google Shape;756;p39"/>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757" name="Google Shape;757;p39" descr="Detecting Malign or Subversive Information Efforts over Social Media:  Scalable Analytics for Early Warning | RAND"/>
          <p:cNvPicPr preferRelativeResize="0"/>
          <p:nvPr/>
        </p:nvPicPr>
        <p:blipFill rotWithShape="1">
          <a:blip r:embed="rId9">
            <a:alphaModFix/>
          </a:blip>
          <a:srcRect/>
          <a:stretch/>
        </p:blipFill>
        <p:spPr>
          <a:xfrm>
            <a:off x="8826578" y="1428534"/>
            <a:ext cx="2943225" cy="155257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994AF89-A4A5-9B0C-8AA1-20FEB1D7C5D4}"/>
              </a:ext>
            </a:extLst>
          </p:cNvPr>
          <p:cNvPicPr>
            <a:picLocks noChangeAspect="1"/>
          </p:cNvPicPr>
          <p:nvPr/>
        </p:nvPicPr>
        <p:blipFill>
          <a:blip r:embed="rId10"/>
          <a:stretch>
            <a:fillRect/>
          </a:stretch>
        </p:blipFill>
        <p:spPr>
          <a:xfrm>
            <a:off x="622245" y="5542030"/>
            <a:ext cx="1077480" cy="1077480"/>
          </a:xfrm>
          <a:prstGeom prst="rect">
            <a:avLst/>
          </a:prstGeom>
        </p:spPr>
      </p:pic>
    </p:spTree>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pic>
        <p:nvPicPr>
          <p:cNvPr id="762" name="Google Shape;762;p40"/>
          <p:cNvPicPr preferRelativeResize="0"/>
          <p:nvPr/>
        </p:nvPicPr>
        <p:blipFill rotWithShape="1">
          <a:blip r:embed="rId3">
            <a:alphaModFix/>
          </a:blip>
          <a:srcRect/>
          <a:stretch/>
        </p:blipFill>
        <p:spPr>
          <a:xfrm>
            <a:off x="1689245" y="346193"/>
            <a:ext cx="6198451" cy="840667"/>
          </a:xfrm>
          <a:prstGeom prst="rect">
            <a:avLst/>
          </a:prstGeom>
          <a:noFill/>
          <a:ln>
            <a:noFill/>
          </a:ln>
        </p:spPr>
      </p:pic>
      <p:sp>
        <p:nvSpPr>
          <p:cNvPr id="763" name="Google Shape;763;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4" name="Google Shape;764;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5" name="Google Shape;765;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67" name="Google Shape;767;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68" name="Google Shape;768;p4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69" name="Google Shape;769;p40"/>
          <p:cNvSpPr txBox="1"/>
          <p:nvPr/>
        </p:nvSpPr>
        <p:spPr>
          <a:xfrm>
            <a:off x="2599339" y="306202"/>
            <a:ext cx="4959701" cy="83343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800" b="1">
                <a:solidFill>
                  <a:schemeClr val="lt1"/>
                </a:solidFill>
                <a:latin typeface="Calibri"/>
                <a:ea typeface="Calibri"/>
                <a:cs typeface="Calibri"/>
                <a:sym typeface="Calibri"/>
              </a:rPr>
              <a:t> </a:t>
            </a:r>
            <a:endParaRPr/>
          </a:p>
        </p:txBody>
      </p:sp>
      <p:sp>
        <p:nvSpPr>
          <p:cNvPr id="770" name="Google Shape;770;p40"/>
          <p:cNvSpPr txBox="1"/>
          <p:nvPr/>
        </p:nvSpPr>
        <p:spPr>
          <a:xfrm>
            <a:off x="-124622" y="252815"/>
            <a:ext cx="2278698"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71" name="Google Shape;771;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72" name="Google Shape;772;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73" name="Google Shape;773;p40"/>
          <p:cNvSpPr txBox="1"/>
          <p:nvPr/>
        </p:nvSpPr>
        <p:spPr>
          <a:xfrm>
            <a:off x="403330" y="2294856"/>
            <a:ext cx="8032220" cy="1680460"/>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6000" b="1">
                <a:solidFill>
                  <a:srgbClr val="0070C0"/>
                </a:solidFill>
                <a:latin typeface="Calibri"/>
                <a:ea typeface="Calibri"/>
                <a:cs typeface="Calibri"/>
                <a:sym typeface="Calibri"/>
              </a:rPr>
              <a:t>Thank You</a:t>
            </a:r>
            <a:endParaRPr/>
          </a:p>
        </p:txBody>
      </p:sp>
      <p:pic>
        <p:nvPicPr>
          <p:cNvPr id="774" name="Google Shape;774;p40"/>
          <p:cNvPicPr preferRelativeResize="0"/>
          <p:nvPr/>
        </p:nvPicPr>
        <p:blipFill rotWithShape="1">
          <a:blip r:embed="rId8">
            <a:alphaModFix/>
          </a:blip>
          <a:srcRect/>
          <a:stretch/>
        </p:blipFill>
        <p:spPr>
          <a:xfrm>
            <a:off x="8768372" y="554566"/>
            <a:ext cx="3119743" cy="574886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9C9C5D7-0795-E34B-256D-67B897420322}"/>
              </a:ext>
            </a:extLst>
          </p:cNvPr>
          <p:cNvPicPr>
            <a:picLocks noChangeAspect="1"/>
          </p:cNvPicPr>
          <p:nvPr/>
        </p:nvPicPr>
        <p:blipFill>
          <a:blip r:embed="rId9"/>
          <a:stretch>
            <a:fillRect/>
          </a:stretch>
        </p:blipFill>
        <p:spPr>
          <a:xfrm>
            <a:off x="622245" y="5542030"/>
            <a:ext cx="1077480" cy="1077480"/>
          </a:xfrm>
          <a:prstGeom prst="rect">
            <a:avLst/>
          </a:prstGeom>
        </p:spPr>
      </p:pic>
    </p:spTree>
  </p:cSld>
  <p:clrMapOvr>
    <a:masterClrMapping/>
  </p:clrMapOvr>
  <p:transition spd="slow">
    <p:push/>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4D2579-0FBF-4439-A510-E6785C48B351}">
  <ds:schemaRefs>
    <ds:schemaRef ds:uri="d13aca44-ef33-4cf4-9980-7f0b00e6eeb9"/>
    <ds:schemaRef ds:uri="http://schemas.microsoft.com/office/2006/documentManagement/types"/>
    <ds:schemaRef ds:uri="http://purl.org/dc/terms/"/>
    <ds:schemaRef ds:uri="http://www.w3.org/XML/1998/namespace"/>
    <ds:schemaRef ds:uri="49100919-8a76-4266-be0c-7dc583902cb4"/>
    <ds:schemaRef ds:uri="http://schemas.microsoft.com/office/infopath/2007/PartnerControls"/>
    <ds:schemaRef ds:uri="http://schemas.microsoft.com/office/2006/metadata/properties"/>
    <ds:schemaRef ds:uri="http://schemas.openxmlformats.org/package/2006/metadata/core-properties"/>
    <ds:schemaRef ds:uri="http://purl.org/dc/dcmitype/"/>
    <ds:schemaRef ds:uri="http://purl.org/dc/elements/1.1/"/>
  </ds:schemaRefs>
</ds:datastoreItem>
</file>

<file path=customXml/itemProps2.xml><?xml version="1.0" encoding="utf-8"?>
<ds:datastoreItem xmlns:ds="http://schemas.openxmlformats.org/officeDocument/2006/customXml" ds:itemID="{2D6B1437-16A5-4E00-B510-2D1A7691E713}">
  <ds:schemaRefs>
    <ds:schemaRef ds:uri="http://schemas.microsoft.com/sharepoint/v3/contenttype/forms"/>
  </ds:schemaRefs>
</ds:datastoreItem>
</file>

<file path=customXml/itemProps3.xml><?xml version="1.0" encoding="utf-8"?>
<ds:datastoreItem xmlns:ds="http://schemas.openxmlformats.org/officeDocument/2006/customXml" ds:itemID="{C6685CBB-037F-4204-B205-16635735F2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3282</Words>
  <Application>Microsoft Office PowerPoint</Application>
  <PresentationFormat>Widescreen</PresentationFormat>
  <Paragraphs>146</Paragraphs>
  <Slides>39</Slides>
  <Notes>39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2024-05-23T09:02:27Z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