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307" r:id="rId4"/>
    <p:sldId id="308" r:id="rId5"/>
    <p:sldId id="261" r:id="rId6"/>
    <p:sldId id="312" r:id="rId7"/>
    <p:sldId id="313" r:id="rId8"/>
    <p:sldId id="314" r:id="rId9"/>
    <p:sldId id="304" r:id="rId10"/>
    <p:sldId id="262" r:id="rId11"/>
    <p:sldId id="263" r:id="rId12"/>
    <p:sldId id="264" r:id="rId13"/>
    <p:sldId id="266" r:id="rId14"/>
    <p:sldId id="311" r:id="rId15"/>
    <p:sldId id="309" r:id="rId16"/>
    <p:sldId id="310" r:id="rId17"/>
    <p:sldId id="265" r:id="rId18"/>
    <p:sldId id="267" r:id="rId19"/>
    <p:sldId id="268" r:id="rId20"/>
    <p:sldId id="269" r:id="rId21"/>
    <p:sldId id="272" r:id="rId22"/>
    <p:sldId id="273" r:id="rId23"/>
    <p:sldId id="274" r:id="rId24"/>
    <p:sldId id="275" r:id="rId25"/>
    <p:sldId id="305" r:id="rId26"/>
    <p:sldId id="276" r:id="rId27"/>
    <p:sldId id="278" r:id="rId28"/>
    <p:sldId id="280" r:id="rId29"/>
    <p:sldId id="281" r:id="rId30"/>
    <p:sldId id="282" r:id="rId31"/>
    <p:sldId id="315" r:id="rId32"/>
    <p:sldId id="303" r:id="rId33"/>
    <p:sldId id="283" r:id="rId34"/>
    <p:sldId id="284" r:id="rId35"/>
    <p:sldId id="285" r:id="rId36"/>
    <p:sldId id="286" r:id="rId37"/>
    <p:sldId id="288" r:id="rId38"/>
    <p:sldId id="30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8034" y="422122"/>
            <a:ext cx="9190286" cy="1972334"/>
          </a:xfrm>
          <a:prstGeom prst="rect">
            <a:avLst/>
          </a:prstGeom>
        </p:spPr>
      </p:pic>
      <p:pic>
        <p:nvPicPr>
          <p:cNvPr id="13" name="Picture 12"/>
          <p:cNvPicPr>
            <a:picLocks noChangeAspect="1"/>
          </p:cNvPicPr>
          <p:nvPr/>
        </p:nvPicPr>
        <p:blipFill>
          <a:blip r:embed="rId6"/>
          <a:stretch>
            <a:fillRect/>
          </a:stretch>
        </p:blipFill>
        <p:spPr>
          <a:xfrm>
            <a:off x="4990012" y="3125529"/>
            <a:ext cx="7040880" cy="1733854"/>
          </a:xfrm>
          <a:prstGeom prst="rect">
            <a:avLst/>
          </a:prstGeom>
        </p:spPr>
      </p:pic>
      <p:sp>
        <p:nvSpPr>
          <p:cNvPr id="14" name="TextBox 13"/>
          <p:cNvSpPr txBox="1"/>
          <p:nvPr/>
        </p:nvSpPr>
        <p:spPr>
          <a:xfrm>
            <a:off x="307057" y="531126"/>
            <a:ext cx="8771629"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E-Commerce </a:t>
            </a:r>
          </a:p>
          <a:p>
            <a:r>
              <a:rPr lang="en-US" sz="4000" b="1" dirty="0" smtClean="0">
                <a:solidFill>
                  <a:srgbClr val="FFFF00"/>
                </a:solidFill>
                <a:latin typeface="Tajawal Medium" panose="00000600000000000000" pitchFamily="2" charset="-78"/>
                <a:cs typeface="Tajawal Medium" panose="00000600000000000000" pitchFamily="2" charset="-78"/>
              </a:rPr>
              <a:t>Prepared </a:t>
            </a:r>
            <a:r>
              <a:rPr lang="en-US" sz="4000" b="1" dirty="0">
                <a:solidFill>
                  <a:srgbClr val="FFFF00"/>
                </a:solidFill>
                <a:latin typeface="Tajawal Medium" panose="00000600000000000000" pitchFamily="2" charset="-78"/>
                <a:cs typeface="Tajawal Medium" panose="00000600000000000000" pitchFamily="2" charset="-78"/>
              </a:rPr>
              <a:t>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7</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60153" y="3340034"/>
            <a:ext cx="6870739" cy="1815882"/>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MGM 212</a:t>
            </a:r>
          </a:p>
          <a:p>
            <a:r>
              <a:rPr lang="en-US" sz="4000" b="1" dirty="0">
                <a:solidFill>
                  <a:srgbClr val="FFFF00"/>
                </a:solidFill>
                <a:latin typeface="Tajawal Medium" panose="00000600000000000000" pitchFamily="2" charset="-78"/>
                <a:cs typeface="Tajawal Medium" panose="00000600000000000000" pitchFamily="2" charset="-78"/>
              </a:rPr>
              <a:t>E-marketing.</a:t>
            </a:r>
          </a:p>
          <a:p>
            <a:endParaRPr lang="en-US" sz="3200" b="1" dirty="0" smtClean="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r>
              <a:rPr lang="ar-SA" dirty="0"/>
              <a:t>.</a:t>
            </a:r>
            <a:endParaRPr lang="en-US" dirty="0"/>
          </a:p>
          <a:p>
            <a:pPr marL="0" indent="0">
              <a:buNone/>
            </a:pPr>
            <a:r>
              <a:rPr lang="en-US" dirty="0"/>
              <a:t>Lecture 6: E-procurement.</a:t>
            </a:r>
          </a:p>
          <a:p>
            <a:pPr marL="0" indent="0">
              <a:buNone/>
            </a:pPr>
            <a:r>
              <a:rPr lang="en-US" b="1" dirty="0">
                <a:solidFill>
                  <a:srgbClr val="00B050"/>
                </a:solidFill>
              </a:rPr>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dirty="0"/>
              <a:t>Lecture 10: Implementation and 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707853" cy="1610200"/>
          </a:xfrm>
          <a:prstGeom prst="rect">
            <a:avLst/>
          </a:prstGeom>
        </p:spPr>
      </p:pic>
      <p:sp>
        <p:nvSpPr>
          <p:cNvPr id="5" name="Rectangle 4"/>
          <p:cNvSpPr/>
          <p:nvPr/>
        </p:nvSpPr>
        <p:spPr>
          <a:xfrm>
            <a:off x="3801291" y="481934"/>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503043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715242"/>
            <a:ext cx="11194868" cy="4630032"/>
          </a:xfrm>
        </p:spPr>
        <p:txBody>
          <a:bodyPr>
            <a:normAutofit fontScale="92500" lnSpcReduction="20000"/>
          </a:bodyPr>
          <a:lstStyle/>
          <a:p>
            <a:pPr marL="0" indent="0">
              <a:buNone/>
            </a:pPr>
            <a:r>
              <a:rPr lang="en-US" dirty="0"/>
              <a:t>1. Introduction.</a:t>
            </a:r>
          </a:p>
          <a:p>
            <a:pPr marL="0" indent="0">
              <a:buNone/>
            </a:pPr>
            <a:r>
              <a:rPr lang="en-US" dirty="0"/>
              <a:t>2. What is e-marketing?</a:t>
            </a:r>
          </a:p>
          <a:p>
            <a:pPr marL="0" indent="0">
              <a:buNone/>
            </a:pPr>
            <a:r>
              <a:rPr lang="en-US" dirty="0"/>
              <a:t>3. E-marketing planning.</a:t>
            </a:r>
          </a:p>
          <a:p>
            <a:pPr marL="0" indent="0">
              <a:buNone/>
            </a:pPr>
            <a:r>
              <a:rPr lang="en-US" dirty="0" smtClean="0"/>
              <a:t>4. </a:t>
            </a:r>
            <a:r>
              <a:rPr lang="en-US" dirty="0"/>
              <a:t>Situation analysis.</a:t>
            </a:r>
          </a:p>
          <a:p>
            <a:pPr marL="0" indent="0">
              <a:buNone/>
            </a:pPr>
            <a:r>
              <a:rPr lang="en-US" dirty="0" smtClean="0"/>
              <a:t>5. </a:t>
            </a:r>
            <a:r>
              <a:rPr lang="en-US" dirty="0"/>
              <a:t>Objective setting.</a:t>
            </a:r>
          </a:p>
          <a:p>
            <a:pPr marL="0" indent="0">
              <a:buNone/>
            </a:pPr>
            <a:r>
              <a:rPr lang="en-US" dirty="0" smtClean="0"/>
              <a:t>6. </a:t>
            </a:r>
            <a:r>
              <a:rPr lang="en-US" dirty="0"/>
              <a:t>Strategy.</a:t>
            </a:r>
          </a:p>
          <a:p>
            <a:pPr marL="0" indent="0">
              <a:buNone/>
            </a:pPr>
            <a:r>
              <a:rPr lang="en-US" dirty="0"/>
              <a:t>7. Characteristics of new-m Focus on </a:t>
            </a:r>
            <a:r>
              <a:rPr lang="en-US" dirty="0" err="1"/>
              <a:t>edia</a:t>
            </a:r>
            <a:r>
              <a:rPr lang="en-US" dirty="0"/>
              <a:t> marketing communications.</a:t>
            </a:r>
          </a:p>
          <a:p>
            <a:pPr marL="0" indent="0">
              <a:buNone/>
            </a:pPr>
            <a:r>
              <a:rPr lang="en-US" dirty="0"/>
              <a:t>8. Tactics.</a:t>
            </a:r>
          </a:p>
          <a:p>
            <a:pPr marL="0" indent="0">
              <a:buNone/>
            </a:pPr>
            <a:r>
              <a:rPr lang="en-US" dirty="0"/>
              <a:t>9. Online branding.</a:t>
            </a:r>
          </a:p>
          <a:p>
            <a:pPr marL="0" indent="0">
              <a:buNone/>
            </a:pPr>
            <a:r>
              <a:rPr lang="en-US" dirty="0"/>
              <a:t>10. Actions.</a:t>
            </a:r>
          </a:p>
          <a:p>
            <a:pPr marL="0" indent="0">
              <a:buNone/>
            </a:pPr>
            <a:r>
              <a:rPr lang="en-US" dirty="0"/>
              <a:t>11. Control.</a:t>
            </a: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b="1" dirty="0">
              <a:solidFill>
                <a:srgbClr val="FF0000"/>
              </a:solidFill>
            </a:endParaRP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707853" cy="1610200"/>
          </a:xfrm>
          <a:prstGeom prst="rect">
            <a:avLst/>
          </a:prstGeom>
        </p:spPr>
      </p:pic>
      <p:sp>
        <p:nvSpPr>
          <p:cNvPr id="5" name="Rectangle 4"/>
          <p:cNvSpPr/>
          <p:nvPr/>
        </p:nvSpPr>
        <p:spPr>
          <a:xfrm>
            <a:off x="3801291" y="481934"/>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599734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2035201"/>
            <a:ext cx="10482942" cy="4025220"/>
          </a:xfrm>
        </p:spPr>
        <p:txBody>
          <a:bodyPr/>
          <a:lstStyle/>
          <a:p>
            <a:pPr marL="0" indent="0" algn="just">
              <a:buNone/>
            </a:pPr>
            <a:r>
              <a:rPr lang="en-US" b="1" dirty="0"/>
              <a:t>After completing this chapter the student should be able to:</a:t>
            </a:r>
          </a:p>
          <a:p>
            <a:pPr marL="0" indent="0" algn="just">
              <a:buNone/>
            </a:pPr>
            <a:r>
              <a:rPr lang="en-US" dirty="0"/>
              <a:t>1. Assess the need for separate e-business and e-marketing </a:t>
            </a:r>
            <a:r>
              <a:rPr lang="en-US" dirty="0" smtClean="0"/>
              <a:t>strategies.</a:t>
            </a:r>
            <a:endParaRPr lang="en-US" dirty="0"/>
          </a:p>
          <a:p>
            <a:pPr marL="0" indent="0" algn="just">
              <a:buNone/>
            </a:pPr>
            <a:r>
              <a:rPr lang="en-US" dirty="0"/>
              <a:t>2. Create an outline e-marketing plan intended to implement the </a:t>
            </a:r>
            <a:r>
              <a:rPr lang="en-US" dirty="0" smtClean="0"/>
              <a:t>e- marketing strategy.</a:t>
            </a:r>
            <a:endParaRPr lang="en-US" dirty="0"/>
          </a:p>
          <a:p>
            <a:pPr marL="0" indent="0" algn="just">
              <a:buNone/>
            </a:pPr>
            <a:r>
              <a:rPr lang="en-US" dirty="0" smtClean="0"/>
              <a:t>3. </a:t>
            </a:r>
            <a:r>
              <a:rPr lang="en-US" dirty="0"/>
              <a:t>Distinguish between marketing communication characteristics of traditional and new media.</a:t>
            </a:r>
          </a:p>
        </p:txBody>
      </p:sp>
      <p:pic>
        <p:nvPicPr>
          <p:cNvPr id="4" name="Picture 3"/>
          <p:cNvPicPr>
            <a:picLocks noChangeAspect="1"/>
          </p:cNvPicPr>
          <p:nvPr/>
        </p:nvPicPr>
        <p:blipFill>
          <a:blip r:embed="rId2"/>
          <a:stretch>
            <a:fillRect/>
          </a:stretch>
        </p:blipFill>
        <p:spPr>
          <a:xfrm>
            <a:off x="-108036" y="0"/>
            <a:ext cx="11707853" cy="1610200"/>
          </a:xfrm>
          <a:prstGeom prst="rect">
            <a:avLst/>
          </a:prstGeom>
        </p:spPr>
      </p:pic>
      <p:sp>
        <p:nvSpPr>
          <p:cNvPr id="5" name="Rectangle 4"/>
          <p:cNvSpPr/>
          <p:nvPr/>
        </p:nvSpPr>
        <p:spPr>
          <a:xfrm>
            <a:off x="3801291" y="481934"/>
            <a:ext cx="4519748" cy="707886"/>
          </a:xfrm>
          <a:prstGeom prst="rect">
            <a:avLst/>
          </a:prstGeom>
        </p:spPr>
        <p:txBody>
          <a:bodyPr wrap="square">
            <a:spAutoFit/>
          </a:bodyPr>
          <a:lstStyle/>
          <a:p>
            <a:r>
              <a:rPr lang="en-US" sz="4000" dirty="0" smtClean="0">
                <a:solidFill>
                  <a:srgbClr val="FFFF00"/>
                </a:solidFill>
              </a:rPr>
              <a:t>Learning Outcomes</a:t>
            </a:r>
            <a:endParaRPr lang="en-US" sz="4000" dirty="0">
              <a:solidFill>
                <a:srgbClr val="FFFF00"/>
              </a:solidFill>
            </a:endParaRPr>
          </a:p>
        </p:txBody>
      </p:sp>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066872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2993" y="2069874"/>
            <a:ext cx="11077302" cy="4043543"/>
          </a:xfrm>
        </p:spPr>
        <p:txBody>
          <a:bodyPr>
            <a:normAutofit/>
          </a:bodyPr>
          <a:lstStyle/>
          <a:p>
            <a:pPr marL="0" indent="0" algn="just">
              <a:buNone/>
            </a:pPr>
            <a:r>
              <a:rPr lang="en-US" b="1" dirty="0" smtClean="0">
                <a:solidFill>
                  <a:srgbClr val="FF0000"/>
                </a:solidFill>
              </a:rPr>
              <a:t>1. Introduction:</a:t>
            </a:r>
          </a:p>
          <a:p>
            <a:pPr marL="0" indent="0" algn="just">
              <a:buNone/>
            </a:pPr>
            <a:r>
              <a:rPr lang="en-US" dirty="0"/>
              <a:t>In this chapter we examine e-marketing strategy and planning separately since in many organizations, a distinct e-marketing plan will often be developed by the marketing or e-commerce team. The e-marketing or Internet marketing plan will help define specific e-marketing objectives and develop strategies to ensure that resources are deployed to take advantage of the marketing opportunities provided by the Internet, and to counter its threats. </a:t>
            </a:r>
            <a:endParaRPr lang="en-US" dirty="0" smtClean="0"/>
          </a:p>
        </p:txBody>
      </p:sp>
      <p:pic>
        <p:nvPicPr>
          <p:cNvPr id="5" name="Picture 4"/>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8" name="Picture 7"/>
          <p:cNvPicPr>
            <a:picLocks noChangeAspect="1"/>
          </p:cNvPicPr>
          <p:nvPr/>
        </p:nvPicPr>
        <p:blipFill>
          <a:blip r:embed="rId3"/>
          <a:stretch>
            <a:fillRect/>
          </a:stretch>
        </p:blipFill>
        <p:spPr>
          <a:xfrm>
            <a:off x="-108036" y="2217885"/>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81863" y="6400347"/>
            <a:ext cx="9902229" cy="204838"/>
          </a:xfrm>
          <a:prstGeom prst="rect">
            <a:avLst/>
          </a:prstGeom>
        </p:spPr>
      </p:pic>
      <p:sp>
        <p:nvSpPr>
          <p:cNvPr id="11" name="Rectangle 10"/>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0757"/>
            <a:ext cx="10515600" cy="3888433"/>
          </a:xfrm>
        </p:spPr>
        <p:txBody>
          <a:bodyPr/>
          <a:lstStyle/>
          <a:p>
            <a:pPr marL="0" indent="0" algn="just">
              <a:buNone/>
            </a:pPr>
            <a:r>
              <a:rPr lang="en-US" dirty="0"/>
              <a:t>E-marketing is focused on how a company and its brands use the web and other digital media such as e-mail and mobile media to interact with its audiences in order to meet its marketing goals. </a:t>
            </a:r>
            <a:r>
              <a:rPr lang="en-US" b="1" dirty="0"/>
              <a:t>Figure 8.1 shows that there are three main operational processes involved in e-marketing</a:t>
            </a:r>
            <a:r>
              <a:rPr lang="en-US" b="1" dirty="0" smtClean="0"/>
              <a:t>. </a:t>
            </a:r>
            <a:r>
              <a:rPr lang="en-US" b="1" dirty="0"/>
              <a:t>These are: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564668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34631"/>
            <a:ext cx="10515600" cy="4351338"/>
          </a:xfrm>
        </p:spPr>
        <p:txBody>
          <a:bodyPr/>
          <a:lstStyle/>
          <a:p>
            <a:pPr marL="0" indent="0" algn="just">
              <a:buNone/>
            </a:pPr>
            <a:r>
              <a:rPr lang="en-US" b="1" dirty="0" smtClean="0"/>
              <a:t>1</a:t>
            </a:r>
            <a:r>
              <a:rPr lang="en-US" b="1" dirty="0"/>
              <a:t>. Customer acquisition. </a:t>
            </a:r>
            <a:r>
              <a:rPr lang="en-US" dirty="0"/>
              <a:t>Attracting visitors to a web site or promoting a brand through reaching them via search engines or advertising on other sites.</a:t>
            </a:r>
          </a:p>
          <a:p>
            <a:pPr marL="0" indent="0" algn="just">
              <a:buNone/>
            </a:pPr>
            <a:r>
              <a:rPr lang="en-US" b="1" dirty="0"/>
              <a:t>2. Customer conversion. </a:t>
            </a:r>
            <a:r>
              <a:rPr lang="en-US" dirty="0"/>
              <a:t>Engaging site visitors to achieve the outcomes the site owner seeks such as leads, sales or browsing of other content. Developing a satisfactory customer experience is vital to this.</a:t>
            </a:r>
          </a:p>
          <a:p>
            <a:pPr marL="0" indent="0" algn="just">
              <a:buNone/>
            </a:pPr>
            <a:r>
              <a:rPr lang="en-US" b="1" dirty="0"/>
              <a:t>3.Customer retention and growth. </a:t>
            </a:r>
            <a:r>
              <a:rPr lang="en-US" dirty="0"/>
              <a:t>Encouraging repeat usage of digital channels and for transactional sites, repeat sales.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31723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58537" y="363223"/>
            <a:ext cx="9274629" cy="6139543"/>
          </a:xfrm>
          <a:prstGeom prst="rect">
            <a:avLst/>
          </a:prstGeom>
        </p:spPr>
      </p:pic>
      <p:pic>
        <p:nvPicPr>
          <p:cNvPr id="5" name="Picture 4"/>
          <p:cNvPicPr>
            <a:picLocks noChangeAspect="1"/>
          </p:cNvPicPr>
          <p:nvPr/>
        </p:nvPicPr>
        <p:blipFill>
          <a:blip r:embed="rId3"/>
          <a:stretch>
            <a:fillRect/>
          </a:stretch>
        </p:blipFill>
        <p:spPr>
          <a:xfrm>
            <a:off x="-108036" y="2217885"/>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624499"/>
            <a:ext cx="9902229" cy="204838"/>
          </a:xfrm>
          <a:prstGeom prst="rect">
            <a:avLst/>
          </a:prstGeom>
        </p:spPr>
      </p:pic>
    </p:spTree>
    <p:extLst>
      <p:ext uri="{BB962C8B-B14F-4D97-AF65-F5344CB8AC3E}">
        <p14:creationId xmlns:p14="http://schemas.microsoft.com/office/powerpoint/2010/main" val="2161711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5137" y="2073819"/>
            <a:ext cx="10515600" cy="4351338"/>
          </a:xfrm>
        </p:spPr>
        <p:txBody>
          <a:bodyPr/>
          <a:lstStyle/>
          <a:p>
            <a:pPr marL="0" indent="0" algn="just">
              <a:buNone/>
            </a:pPr>
            <a:r>
              <a:rPr lang="en-US" b="1" dirty="0" smtClean="0">
                <a:solidFill>
                  <a:srgbClr val="FF0000"/>
                </a:solidFill>
              </a:rPr>
              <a:t>2. What </a:t>
            </a:r>
            <a:r>
              <a:rPr lang="en-US" b="1" dirty="0">
                <a:solidFill>
                  <a:srgbClr val="FF0000"/>
                </a:solidFill>
              </a:rPr>
              <a:t>is e-marketing</a:t>
            </a:r>
            <a:r>
              <a:rPr lang="en-US" b="1" dirty="0" smtClean="0">
                <a:solidFill>
                  <a:srgbClr val="FF0000"/>
                </a:solidFill>
              </a:rPr>
              <a:t>?</a:t>
            </a:r>
          </a:p>
          <a:p>
            <a:pPr marL="0" indent="0" algn="just">
              <a:buNone/>
            </a:pPr>
            <a:r>
              <a:rPr lang="en-US" dirty="0"/>
              <a:t>Internet marketing has been described simply as ‘achieving marketing objectives through applying digital technologies</a:t>
            </a:r>
            <a:r>
              <a:rPr lang="en-US" dirty="0" smtClean="0"/>
              <a:t>’. </a:t>
            </a:r>
            <a:r>
              <a:rPr lang="en-US" dirty="0"/>
              <a:t>This succinct definition helps remind us that it is the results delivered by technology that should determine investment in Internet marketing, not the adoption of the technology! These digital technologies include Internet media such as web sites and e-mail as well as other digital media such as wireless or mobile and media for delivering digital television such as cable and satellite.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108036" y="2217885"/>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81863" y="6400347"/>
            <a:ext cx="9902229" cy="204838"/>
          </a:xfrm>
          <a:prstGeom prst="rect">
            <a:avLst/>
          </a:prstGeom>
        </p:spPr>
      </p:pic>
      <p:sp>
        <p:nvSpPr>
          <p:cNvPr id="8" name="TextBox 7"/>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806575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74323"/>
            <a:ext cx="11051177" cy="4351338"/>
          </a:xfrm>
        </p:spPr>
        <p:txBody>
          <a:bodyPr>
            <a:normAutofit/>
          </a:bodyPr>
          <a:lstStyle/>
          <a:p>
            <a:pPr marL="0" indent="0" algn="just">
              <a:buNone/>
            </a:pPr>
            <a:r>
              <a:rPr lang="en-US" dirty="0" smtClean="0">
                <a:solidFill>
                  <a:srgbClr val="FF0000"/>
                </a:solidFill>
              </a:rPr>
              <a:t>- Marketing </a:t>
            </a:r>
            <a:r>
              <a:rPr lang="en-US" dirty="0">
                <a:solidFill>
                  <a:srgbClr val="FF0000"/>
                </a:solidFill>
              </a:rPr>
              <a:t>defined</a:t>
            </a:r>
          </a:p>
          <a:p>
            <a:pPr marL="0" indent="0" algn="just">
              <a:buNone/>
            </a:pPr>
            <a:r>
              <a:rPr lang="en-US" dirty="0"/>
              <a:t>As with many terms with the ‘e’ prefix, we need to return to an original definition of the topic to more fully understand what e-marketing involves. </a:t>
            </a:r>
            <a:r>
              <a:rPr lang="en-US" b="1" dirty="0"/>
              <a:t>The definition of marketing by the UK’s Chartered Institute of Marketing is</a:t>
            </a:r>
            <a:r>
              <a:rPr lang="en-US" b="1" dirty="0" smtClean="0"/>
              <a:t>:</a:t>
            </a:r>
          </a:p>
          <a:p>
            <a:pPr marL="0" indent="0" algn="just">
              <a:buNone/>
            </a:pPr>
            <a:r>
              <a:rPr lang="en-US" dirty="0" smtClean="0"/>
              <a:t>the </a:t>
            </a:r>
            <a:r>
              <a:rPr lang="en-US" dirty="0"/>
              <a:t>management process responsible for identifying, anticipating and satisfying customer requirements profitably.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180061" y="46412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sp>
        <p:nvSpPr>
          <p:cNvPr id="9" name="Rectangle 8"/>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593345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053"/>
            <a:ext cx="11359042" cy="4169909"/>
          </a:xfrm>
        </p:spPr>
        <p:txBody>
          <a:bodyPr>
            <a:normAutofit/>
          </a:bodyPr>
          <a:lstStyle/>
          <a:p>
            <a:pPr marL="0" indent="0" algn="just">
              <a:buNone/>
            </a:pPr>
            <a:r>
              <a:rPr lang="en-US" b="1" dirty="0" smtClean="0">
                <a:solidFill>
                  <a:srgbClr val="FF0000"/>
                </a:solidFill>
              </a:rPr>
              <a:t>- E-marketing </a:t>
            </a:r>
            <a:r>
              <a:rPr lang="en-US" b="1" dirty="0">
                <a:solidFill>
                  <a:srgbClr val="FF0000"/>
                </a:solidFill>
              </a:rPr>
              <a:t>defined</a:t>
            </a:r>
          </a:p>
          <a:p>
            <a:pPr marL="0" indent="0" algn="just">
              <a:buNone/>
            </a:pPr>
            <a:r>
              <a:rPr lang="en-US" dirty="0"/>
              <a:t>The </a:t>
            </a:r>
            <a:r>
              <a:rPr lang="en-US" dirty="0" smtClean="0"/>
              <a:t>term 'Internet </a:t>
            </a:r>
            <a:r>
              <a:rPr lang="en-US" dirty="0"/>
              <a:t>marketing’ tends to refer to an external perspective of how the Internet can be used in conjunction with traditional media to acquire and deliver services to customers. An alternative term is </a:t>
            </a:r>
            <a:r>
              <a:rPr lang="en-US" b="1" dirty="0"/>
              <a:t>‘e-marketing’ </a:t>
            </a:r>
            <a:r>
              <a:rPr lang="en-US" dirty="0" smtClean="0"/>
              <a:t>which </a:t>
            </a:r>
            <a:r>
              <a:rPr lang="en-US" dirty="0"/>
              <a:t>can be considered to have a broader scope since it refers to any use of technology to achieve marketing objectives and has an external and an internal perspective. This is more consistent with the concept of e-business which involves managing both internal and external communications.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44236" y="564611"/>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264711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1369" y="2043864"/>
            <a:ext cx="10920549" cy="4351338"/>
          </a:xfrm>
        </p:spPr>
        <p:txBody>
          <a:bodyPr>
            <a:normAutofit/>
          </a:bodyPr>
          <a:lstStyle/>
          <a:p>
            <a:pPr marL="0" indent="0" algn="just">
              <a:buNone/>
            </a:pPr>
            <a:r>
              <a:rPr lang="en-US" b="1" dirty="0" smtClean="0">
                <a:solidFill>
                  <a:srgbClr val="FF0000"/>
                </a:solidFill>
              </a:rPr>
              <a:t>- Distinguishing </a:t>
            </a:r>
            <a:r>
              <a:rPr lang="en-US" b="1" dirty="0">
                <a:solidFill>
                  <a:srgbClr val="FF0000"/>
                </a:solidFill>
              </a:rPr>
              <a:t>between e-marketing, e-business and </a:t>
            </a:r>
            <a:r>
              <a:rPr lang="en-US" b="1" dirty="0" smtClean="0">
                <a:solidFill>
                  <a:srgbClr val="FF0000"/>
                </a:solidFill>
              </a:rPr>
              <a:t>e-commerce</a:t>
            </a:r>
            <a:endParaRPr lang="en-US" b="1" dirty="0">
              <a:solidFill>
                <a:srgbClr val="FF0000"/>
              </a:solidFill>
            </a:endParaRPr>
          </a:p>
          <a:p>
            <a:pPr marL="0" indent="0" algn="just">
              <a:buNone/>
            </a:pPr>
            <a:r>
              <a:rPr lang="en-US" dirty="0"/>
              <a:t>Given that the marketing concept implies a broad meaning for marketing, how can we distinguish between e-business and e-marketing? We can use a similar device to that </a:t>
            </a:r>
            <a:r>
              <a:rPr lang="en-US" dirty="0" smtClean="0"/>
              <a:t>to </a:t>
            </a:r>
            <a:r>
              <a:rPr lang="en-US" dirty="0"/>
              <a:t>help distinguish between them. </a:t>
            </a:r>
            <a:r>
              <a:rPr lang="en-US" b="1" dirty="0"/>
              <a:t>The options are:</a:t>
            </a:r>
            <a:endParaRPr lang="en-US" b="1"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7486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2283443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36274"/>
            <a:ext cx="11280665" cy="4351338"/>
          </a:xfrm>
        </p:spPr>
        <p:txBody>
          <a:bodyPr>
            <a:normAutofit/>
          </a:bodyPr>
          <a:lstStyle/>
          <a:p>
            <a:pPr marL="0" indent="0" algn="just">
              <a:buNone/>
            </a:pPr>
            <a:r>
              <a:rPr lang="en-US" b="1" dirty="0" smtClean="0"/>
              <a:t>1. Electronic </a:t>
            </a:r>
            <a:r>
              <a:rPr lang="en-US" b="1" dirty="0"/>
              <a:t>business has some degree of overlap with electronic marketing. </a:t>
            </a:r>
            <a:r>
              <a:rPr lang="en-US" dirty="0"/>
              <a:t>From the discussion of the marketing concept above we can reject this since both e-business and e-marketing are broad </a:t>
            </a:r>
            <a:r>
              <a:rPr lang="en-US" dirty="0" smtClean="0"/>
              <a:t>topics.</a:t>
            </a:r>
          </a:p>
          <a:p>
            <a:pPr marL="0" indent="0" algn="just">
              <a:buNone/>
            </a:pPr>
            <a:r>
              <a:rPr lang="en-US" b="1" dirty="0" smtClean="0"/>
              <a:t>2. Electronic </a:t>
            </a:r>
            <a:r>
              <a:rPr lang="en-US" b="1" dirty="0"/>
              <a:t>business is broadly equivalent to </a:t>
            </a:r>
            <a:r>
              <a:rPr lang="en-US" b="1" dirty="0" smtClean="0"/>
              <a:t>electronic marketing. </a:t>
            </a:r>
            <a:r>
              <a:rPr lang="en-US" dirty="0"/>
              <a:t>This is </a:t>
            </a:r>
            <a:r>
              <a:rPr lang="en-US" dirty="0" smtClean="0"/>
              <a:t>perhaps more </a:t>
            </a:r>
            <a:r>
              <a:rPr lang="en-US" dirty="0"/>
              <a:t>realistic, and indeed some marketers would consider e-business and e-marketing to be synonymous</a:t>
            </a:r>
            <a:r>
              <a:rPr lang="en-US" dirty="0" smtClean="0"/>
              <a:t>.</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3" y="56461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749987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1569"/>
            <a:ext cx="10515600" cy="4013472"/>
          </a:xfrm>
        </p:spPr>
        <p:txBody>
          <a:bodyPr/>
          <a:lstStyle/>
          <a:p>
            <a:pPr marL="0" indent="0" algn="just">
              <a:buNone/>
            </a:pPr>
            <a:r>
              <a:rPr lang="en-US" b="1" dirty="0" smtClean="0"/>
              <a:t>3. Electronic </a:t>
            </a:r>
            <a:r>
              <a:rPr lang="en-US" b="1" dirty="0"/>
              <a:t>marketing is a subset of electronic business. </a:t>
            </a:r>
            <a:r>
              <a:rPr lang="en-US" dirty="0"/>
              <a:t>It can be argued that this is most realistic since e-marketing is essentially customer-oriented and it has less emphasis on supply chain and procurement activities in comparison with e-business.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09550"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Rectangle 5"/>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4126818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7682" y="1936274"/>
            <a:ext cx="10627924" cy="4351338"/>
          </a:xfrm>
        </p:spPr>
        <p:txBody>
          <a:bodyPr>
            <a:noAutofit/>
          </a:bodyPr>
          <a:lstStyle/>
          <a:p>
            <a:pPr marL="0" indent="0">
              <a:buNone/>
            </a:pPr>
            <a:r>
              <a:rPr lang="en-US" b="1" dirty="0">
                <a:solidFill>
                  <a:srgbClr val="FF0000"/>
                </a:solidFill>
              </a:rPr>
              <a:t>What Are the Types of </a:t>
            </a:r>
            <a:r>
              <a:rPr lang="en-US" b="1" dirty="0" smtClean="0">
                <a:solidFill>
                  <a:srgbClr val="FF0000"/>
                </a:solidFill>
              </a:rPr>
              <a:t>E-commerce </a:t>
            </a:r>
            <a:r>
              <a:rPr lang="en-US" b="1" dirty="0">
                <a:solidFill>
                  <a:srgbClr val="FF0000"/>
                </a:solidFill>
              </a:rPr>
              <a:t>Marketing?</a:t>
            </a:r>
            <a:endParaRPr lang="ar-SA" b="1" dirty="0">
              <a:solidFill>
                <a:srgbClr val="FF0000"/>
              </a:solidFill>
            </a:endParaRPr>
          </a:p>
          <a:p>
            <a:pPr marL="0" indent="0">
              <a:buNone/>
            </a:pPr>
            <a:r>
              <a:rPr lang="en-US" dirty="0" smtClean="0"/>
              <a:t>E-commerce </a:t>
            </a:r>
            <a:r>
              <a:rPr lang="en-US" dirty="0"/>
              <a:t>marketing spans virtually all digital marketing channels as well as some offline, traditional ones: </a:t>
            </a:r>
          </a:p>
          <a:p>
            <a:pPr marL="0" indent="0">
              <a:buNone/>
            </a:pPr>
            <a:r>
              <a:rPr lang="en-US" dirty="0"/>
              <a:t>1. Search </a:t>
            </a:r>
            <a:r>
              <a:rPr lang="en-US" dirty="0" smtClean="0"/>
              <a:t>engines.</a:t>
            </a:r>
            <a:endParaRPr lang="en-US" dirty="0"/>
          </a:p>
          <a:p>
            <a:pPr marL="0" indent="0">
              <a:buNone/>
            </a:pPr>
            <a:r>
              <a:rPr lang="en-US" dirty="0"/>
              <a:t>2. Social </a:t>
            </a:r>
            <a:r>
              <a:rPr lang="en-US" dirty="0" smtClean="0"/>
              <a:t>media.</a:t>
            </a:r>
            <a:r>
              <a:rPr lang="en-US" dirty="0"/>
              <a:t/>
            </a:r>
            <a:br>
              <a:rPr lang="en-US" dirty="0"/>
            </a:br>
            <a:r>
              <a:rPr lang="en-US" dirty="0"/>
              <a:t>3. Email </a:t>
            </a:r>
            <a:r>
              <a:rPr lang="en-US" dirty="0" smtClean="0"/>
              <a:t>marketing.</a:t>
            </a:r>
            <a:r>
              <a:rPr lang="en-US" dirty="0"/>
              <a:t/>
            </a:r>
            <a:br>
              <a:rPr lang="en-US" dirty="0"/>
            </a:b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09550"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Rectangle 5"/>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510897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35622"/>
            <a:ext cx="10515600" cy="3940685"/>
          </a:xfrm>
        </p:spPr>
        <p:txBody>
          <a:bodyPr/>
          <a:lstStyle/>
          <a:p>
            <a:pPr marL="0" indent="0">
              <a:buNone/>
            </a:pPr>
            <a:r>
              <a:rPr lang="en-US" dirty="0"/>
              <a:t>4. </a:t>
            </a:r>
            <a:r>
              <a:rPr lang="en-US" dirty="0" smtClean="0"/>
              <a:t>SMS.</a:t>
            </a:r>
            <a:r>
              <a:rPr lang="en-US" dirty="0"/>
              <a:t/>
            </a:r>
            <a:br>
              <a:rPr lang="en-US" dirty="0"/>
            </a:br>
            <a:r>
              <a:rPr lang="en-US" dirty="0"/>
              <a:t>5. </a:t>
            </a:r>
            <a:r>
              <a:rPr lang="en-US" dirty="0" smtClean="0"/>
              <a:t>On-site.</a:t>
            </a:r>
            <a:r>
              <a:rPr lang="en-US" dirty="0"/>
              <a:t/>
            </a:r>
            <a:br>
              <a:rPr lang="en-US" dirty="0"/>
            </a:br>
            <a:r>
              <a:rPr lang="en-US" dirty="0"/>
              <a:t>6. Owned media like </a:t>
            </a:r>
            <a:r>
              <a:rPr lang="en-US" dirty="0" smtClean="0"/>
              <a:t>blogs.</a:t>
            </a:r>
            <a:r>
              <a:rPr lang="en-US" dirty="0"/>
              <a:t/>
            </a:r>
            <a:br>
              <a:rPr lang="en-US" dirty="0"/>
            </a:br>
            <a:r>
              <a:rPr lang="en-US" dirty="0"/>
              <a:t>7. Non-owned online publications and </a:t>
            </a:r>
            <a:r>
              <a:rPr lang="en-US" dirty="0" smtClean="0"/>
              <a:t>podcasts.</a:t>
            </a:r>
            <a:r>
              <a:rPr lang="en-US" dirty="0"/>
              <a:t/>
            </a:r>
            <a:br>
              <a:rPr lang="en-US" dirty="0"/>
            </a:br>
            <a:r>
              <a:rPr lang="en-US" dirty="0"/>
              <a:t>8. Offline marketing e.g. print, TV </a:t>
            </a:r>
            <a:r>
              <a:rPr lang="en-US" dirty="0" smtClean="0"/>
              <a:t>spots.</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09550"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Rectangle 5"/>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41924528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514" y="2049009"/>
            <a:ext cx="11319854" cy="4351338"/>
          </a:xfrm>
        </p:spPr>
        <p:txBody>
          <a:bodyPr>
            <a:normAutofit/>
          </a:bodyPr>
          <a:lstStyle/>
          <a:p>
            <a:pPr marL="0" indent="0" algn="just">
              <a:buNone/>
            </a:pPr>
            <a:r>
              <a:rPr lang="en-US" b="1" dirty="0">
                <a:solidFill>
                  <a:srgbClr val="FF0000"/>
                </a:solidFill>
              </a:rPr>
              <a:t>3. E-marketing </a:t>
            </a:r>
            <a:r>
              <a:rPr lang="en-US" b="1" dirty="0" smtClean="0">
                <a:solidFill>
                  <a:srgbClr val="FF0000"/>
                </a:solidFill>
              </a:rPr>
              <a:t>planning:</a:t>
            </a:r>
          </a:p>
          <a:p>
            <a:pPr marL="0" indent="0" algn="just">
              <a:buNone/>
            </a:pPr>
            <a:r>
              <a:rPr lang="en-US" dirty="0"/>
              <a:t>An e-marketing plan is needed in addition to a broader e-business strategy to detail how the sell-side specific objectives of the e-business strategy will be achieved through marketing activities such as marketing research and marketing communications. Since the e-marketing plan is based on the objectives of the e-business or business strategy there is overlap between the elements of each approach, particularly for environment analysis, objective setting and strategic analysis. Figure 8.2 shows how e-marketing activities will inform the e-business strategy which, in turn, will inform the e-marketing plan.</a:t>
            </a:r>
            <a:endParaRPr lang="en-US" dirty="0" smtClean="0"/>
          </a:p>
          <a:p>
            <a:pPr marL="0" indent="0" algn="just">
              <a:buNone/>
            </a:pPr>
            <a:endParaRPr lang="en-US" dirty="0" smtClean="0"/>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5"/>
          <p:cNvSpPr txBox="1"/>
          <p:nvPr/>
        </p:nvSpPr>
        <p:spPr>
          <a:xfrm>
            <a:off x="409550"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sp>
        <p:nvSpPr>
          <p:cNvPr id="9" name="Rectangle 8"/>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135991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037806" y="1825625"/>
            <a:ext cx="7707085" cy="4351338"/>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TextBox 5"/>
          <p:cNvSpPr txBox="1"/>
          <p:nvPr/>
        </p:nvSpPr>
        <p:spPr>
          <a:xfrm>
            <a:off x="448738" y="59073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4284088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3264"/>
            <a:ext cx="10515600" cy="4351338"/>
          </a:xfrm>
        </p:spPr>
        <p:txBody>
          <a:bodyPr>
            <a:normAutofit/>
          </a:bodyPr>
          <a:lstStyle/>
          <a:p>
            <a:pPr marL="0" indent="0" algn="just">
              <a:buNone/>
            </a:pPr>
            <a:r>
              <a:rPr lang="en-US" b="1" dirty="0">
                <a:solidFill>
                  <a:srgbClr val="FF0000"/>
                </a:solidFill>
              </a:rPr>
              <a:t>4. Situation </a:t>
            </a:r>
            <a:r>
              <a:rPr lang="en-US" b="1" dirty="0" smtClean="0">
                <a:solidFill>
                  <a:srgbClr val="FF0000"/>
                </a:solidFill>
              </a:rPr>
              <a:t>analysis:</a:t>
            </a:r>
          </a:p>
          <a:p>
            <a:pPr marL="0" indent="0" algn="just">
              <a:buNone/>
            </a:pPr>
            <a:r>
              <a:rPr lang="en-US" dirty="0"/>
              <a:t>The aim of situation analysis is to understand the current and future environment in which the company operates in order that the strategic objectives are realistic in light of what is happening in the marketplace. Figure 8.5 shows the inputs from situation analysis that inform the e-marketing plan. These mainly refer to a company’s external environment.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05047"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675548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442754" y="1600542"/>
            <a:ext cx="7067006" cy="4778033"/>
          </a:xfrm>
          <a:prstGeom prst="rect">
            <a:avLst/>
          </a:prstGeom>
        </p:spPr>
      </p:pic>
      <p:pic>
        <p:nvPicPr>
          <p:cNvPr id="3" name="Picture 2"/>
          <p:cNvPicPr>
            <a:picLocks noChangeAspect="1"/>
          </p:cNvPicPr>
          <p:nvPr/>
        </p:nvPicPr>
        <p:blipFill>
          <a:blip r:embed="rId3"/>
          <a:stretch>
            <a:fillRect/>
          </a:stretch>
        </p:blipFill>
        <p:spPr>
          <a:xfrm>
            <a:off x="180061" y="213339"/>
            <a:ext cx="11472007" cy="1610200"/>
          </a:xfrm>
          <a:prstGeom prst="rect">
            <a:avLst/>
          </a:prstGeom>
        </p:spPr>
      </p:pic>
      <p:sp>
        <p:nvSpPr>
          <p:cNvPr id="4" name="TextBox 5"/>
          <p:cNvSpPr txBox="1"/>
          <p:nvPr/>
        </p:nvSpPr>
        <p:spPr>
          <a:xfrm>
            <a:off x="383424" y="56461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5"/>
          <a:stretch>
            <a:fillRect/>
          </a:stretch>
        </p:blipFill>
        <p:spPr>
          <a:xfrm>
            <a:off x="2181863" y="6400347"/>
            <a:ext cx="9902229" cy="204838"/>
          </a:xfrm>
          <a:prstGeom prst="rect">
            <a:avLst/>
          </a:prstGeom>
        </p:spPr>
      </p:pic>
      <p:sp>
        <p:nvSpPr>
          <p:cNvPr id="9" name="Rectangle 8"/>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695370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11103428" cy="4351338"/>
          </a:xfrm>
        </p:spPr>
        <p:txBody>
          <a:bodyPr>
            <a:normAutofit/>
          </a:bodyPr>
          <a:lstStyle/>
          <a:p>
            <a:pPr marL="0" indent="0" algn="just">
              <a:buNone/>
            </a:pPr>
            <a:r>
              <a:rPr lang="en-US" b="1" dirty="0" smtClean="0">
                <a:solidFill>
                  <a:srgbClr val="FF0000"/>
                </a:solidFill>
              </a:rPr>
              <a:t>- Demand </a:t>
            </a:r>
            <a:r>
              <a:rPr lang="en-US" b="1" dirty="0">
                <a:solidFill>
                  <a:srgbClr val="FF0000"/>
                </a:solidFill>
              </a:rPr>
              <a:t>analysis</a:t>
            </a:r>
          </a:p>
          <a:p>
            <a:pPr marL="0" indent="0" algn="just">
              <a:buNone/>
            </a:pPr>
            <a:r>
              <a:rPr lang="en-US" dirty="0"/>
              <a:t>A key factor driving e-marketing and e-business strategy objectives is the current level and future projections of customer demand for e-commerce services in different market segments. This will influence the demand for products online and this, in turn, should govern the resources devoted to different online channels. Demand analysis examines current and projected customer use of each digital channel and different services within different target markets.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5106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787677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829" y="1936274"/>
            <a:ext cx="11393630" cy="4351338"/>
          </a:xfrm>
        </p:spPr>
        <p:txBody>
          <a:bodyPr>
            <a:normAutofit/>
          </a:bodyPr>
          <a:lstStyle/>
          <a:p>
            <a:pPr marL="0" indent="0" algn="just">
              <a:buNone/>
            </a:pPr>
            <a:r>
              <a:rPr lang="en-US" b="1" dirty="0" smtClean="0">
                <a:solidFill>
                  <a:srgbClr val="FF0000"/>
                </a:solidFill>
              </a:rPr>
              <a:t>- Qualitative </a:t>
            </a:r>
            <a:r>
              <a:rPr lang="en-US" b="1" dirty="0">
                <a:solidFill>
                  <a:srgbClr val="FF0000"/>
                </a:solidFill>
              </a:rPr>
              <a:t>customer research</a:t>
            </a:r>
          </a:p>
          <a:p>
            <a:pPr marL="0" indent="0" algn="just">
              <a:buNone/>
            </a:pPr>
            <a:r>
              <a:rPr lang="en-US" dirty="0"/>
              <a:t>It is important that customer analysis not be restricted to quantitative demand analysis. </a:t>
            </a:r>
            <a:r>
              <a:rPr lang="en-US" b="1" dirty="0">
                <a:solidFill>
                  <a:srgbClr val="FF0000"/>
                </a:solidFill>
              </a:rPr>
              <a:t>Variani and </a:t>
            </a:r>
            <a:r>
              <a:rPr lang="en-US" b="1" dirty="0" smtClean="0">
                <a:solidFill>
                  <a:srgbClr val="FF0000"/>
                </a:solidFill>
              </a:rPr>
              <a:t>Vaturi, </a:t>
            </a:r>
            <a:r>
              <a:rPr lang="en-US" dirty="0" smtClean="0"/>
              <a:t>point </a:t>
            </a:r>
            <a:r>
              <a:rPr lang="en-US" dirty="0"/>
              <a:t>out that qualitative research provides insights that can be used to inform strategy. They suggest using graphic profiling, which is an attempt to capture the core characteristics of target customers, not only demographics, but also their needs and attitudes and how comfortable they are with the Internet. </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48738"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286604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36274"/>
            <a:ext cx="11155679" cy="4351338"/>
          </a:xfrm>
        </p:spPr>
        <p:txBody>
          <a:bodyPr>
            <a:normAutofit/>
          </a:bodyPr>
          <a:lstStyle/>
          <a:p>
            <a:pPr marL="0" indent="0" algn="just">
              <a:buNone/>
            </a:pPr>
            <a:r>
              <a:rPr lang="en-US" b="1" dirty="0" smtClean="0">
                <a:solidFill>
                  <a:srgbClr val="FF0000"/>
                </a:solidFill>
              </a:rPr>
              <a:t>- Competitor </a:t>
            </a:r>
            <a:r>
              <a:rPr lang="en-US" b="1" dirty="0">
                <a:solidFill>
                  <a:srgbClr val="FF0000"/>
                </a:solidFill>
              </a:rPr>
              <a:t>analysis</a:t>
            </a:r>
          </a:p>
          <a:p>
            <a:pPr marL="0" indent="0" algn="just">
              <a:buNone/>
            </a:pPr>
            <a:r>
              <a:rPr lang="en-US" dirty="0"/>
              <a:t>Competitor analysis or the monitoring of competitor use of e-commerce to acquire and retain customers is especially important in the e-marketplace due to the dynamic nature of the Internet medium. This enables new services to be launched and promotions changed much more rapidly than through print communications. </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18110"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886350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36274"/>
            <a:ext cx="10515600" cy="4351338"/>
          </a:xfrm>
        </p:spPr>
        <p:txBody>
          <a:bodyPr>
            <a:normAutofit/>
          </a:bodyPr>
          <a:lstStyle/>
          <a:p>
            <a:pPr marL="0" indent="0" algn="just">
              <a:buNone/>
            </a:pPr>
            <a:r>
              <a:rPr lang="en-US" dirty="0"/>
              <a:t>Benchmarking of competitors’ online services and strategy is a key part of planning activity and should also occur on an ongoing basis in order to respond to new marketing approaches such as price or promotions. According to </a:t>
            </a:r>
            <a:r>
              <a:rPr lang="en-US" b="1" dirty="0">
                <a:solidFill>
                  <a:srgbClr val="FF0000"/>
                </a:solidFill>
              </a:rPr>
              <a:t>Chaffey et </a:t>
            </a:r>
            <a:r>
              <a:rPr lang="en-US" b="1" dirty="0" smtClean="0">
                <a:solidFill>
                  <a:srgbClr val="FF0000"/>
                </a:solidFill>
              </a:rPr>
              <a:t>al</a:t>
            </a:r>
            <a:r>
              <a:rPr lang="en-US" dirty="0" smtClean="0"/>
              <a:t>, </a:t>
            </a:r>
            <a:r>
              <a:rPr lang="en-US" b="1" dirty="0"/>
              <a:t>competitor benchmarking has different perspectives which serve different purposes</a:t>
            </a:r>
            <a:r>
              <a:rPr lang="en-US" b="1" dirty="0" smtClean="0"/>
              <a:t>:</a:t>
            </a:r>
          </a:p>
          <a:p>
            <a:pPr marL="0" indent="0" algn="just">
              <a:buNone/>
            </a:pPr>
            <a:r>
              <a:rPr lang="en-US" b="1" dirty="0"/>
              <a:t>1. Review of internal capabilities: </a:t>
            </a:r>
            <a:r>
              <a:rPr lang="en-US" dirty="0"/>
              <a:t>such as resourcing, structure and processes vs external customer facing features of the sites.</a:t>
            </a:r>
          </a:p>
          <a:p>
            <a:pPr marL="0" indent="0" algn="just">
              <a:buNone/>
            </a:pPr>
            <a:r>
              <a:rPr lang="en-US" b="1" dirty="0"/>
              <a:t>2. From core proposition through branding to online value proposition (OVP). </a:t>
            </a:r>
            <a:r>
              <a:rPr lang="en-US" dirty="0"/>
              <a:t>The core proposition will be based on the range of products offered, price and promotion.</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180225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184" y="2204822"/>
            <a:ext cx="10808224" cy="3930383"/>
          </a:xfrm>
        </p:spPr>
        <p:txBody>
          <a:bodyPr/>
          <a:lstStyle/>
          <a:p>
            <a:pPr marL="0" indent="0" algn="just">
              <a:buNone/>
            </a:pPr>
            <a:r>
              <a:rPr lang="en-US" b="1" dirty="0"/>
              <a:t>3. Different aspects of the customer lifecycle: </a:t>
            </a:r>
            <a:r>
              <a:rPr lang="en-US" dirty="0"/>
              <a:t>customer acquisition, conversion to retention.</a:t>
            </a:r>
          </a:p>
          <a:p>
            <a:pPr marL="0" indent="0" algn="just">
              <a:buNone/>
            </a:pPr>
            <a:r>
              <a:rPr lang="en-US" b="1" dirty="0"/>
              <a:t>4. Qualitative to quantitative: </a:t>
            </a:r>
            <a:r>
              <a:rPr lang="en-US" dirty="0"/>
              <a:t>from qualitative assessments by customers through surveys and focus groups through to quantitative analysis by independent auditors of data across customer acquisition.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650447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1936274"/>
            <a:ext cx="11129554" cy="4351338"/>
          </a:xfrm>
        </p:spPr>
        <p:txBody>
          <a:bodyPr>
            <a:normAutofit/>
          </a:bodyPr>
          <a:lstStyle/>
          <a:p>
            <a:pPr marL="0" indent="0" algn="just">
              <a:buNone/>
            </a:pPr>
            <a:r>
              <a:rPr lang="en-US" b="1" dirty="0"/>
              <a:t>5. In-sector and out-of-sector: </a:t>
            </a:r>
            <a:r>
              <a:rPr lang="en-US" dirty="0"/>
              <a:t>benchmarking against similar sites within sector and reviewing out of sector to sectors which tend to be more advanced.</a:t>
            </a:r>
          </a:p>
          <a:p>
            <a:pPr marL="0" indent="0" algn="just">
              <a:buNone/>
            </a:pPr>
            <a:r>
              <a:rPr lang="en-US" b="1" dirty="0" smtClean="0"/>
              <a:t>6. </a:t>
            </a:r>
            <a:r>
              <a:rPr lang="en-US" b="1" dirty="0"/>
              <a:t>Financial to non-financial measures. </a:t>
            </a:r>
            <a:r>
              <a:rPr lang="en-US" dirty="0"/>
              <a:t>Through reviewing competitive intelligence sources such as company reports or tax submissions additional information may be available on turnover and profit generated by digital channels</a:t>
            </a:r>
            <a:r>
              <a:rPr lang="en-US" dirty="0" smtClean="0"/>
              <a:t>.</a:t>
            </a:r>
          </a:p>
          <a:p>
            <a:pPr marL="0" indent="0" algn="just">
              <a:buNone/>
            </a:pPr>
            <a:r>
              <a:rPr lang="en-US" b="1" dirty="0"/>
              <a:t>7. From user experience to expert evaluation. </a:t>
            </a:r>
            <a:r>
              <a:rPr lang="en-US" dirty="0"/>
              <a:t>Benchmarking research should take two alternative perspectives, </a:t>
            </a:r>
            <a:r>
              <a:rPr lang="en-US" dirty="0" smtClean="0"/>
              <a:t>from actual </a:t>
            </a:r>
            <a:r>
              <a:rPr lang="en-US" dirty="0"/>
              <a:t>customer reviews of usability to independent expert evaluations.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96487" y="538485"/>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2787983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709" y="2084887"/>
            <a:ext cx="10588735" cy="4054112"/>
          </a:xfrm>
        </p:spPr>
        <p:txBody>
          <a:bodyPr/>
          <a:lstStyle/>
          <a:p>
            <a:pPr marL="0" indent="0" algn="just">
              <a:buNone/>
            </a:pPr>
            <a:r>
              <a:rPr lang="en-US" b="1" dirty="0" smtClean="0">
                <a:solidFill>
                  <a:srgbClr val="FF0000"/>
                </a:solidFill>
              </a:rPr>
              <a:t>5. Objective setting:</a:t>
            </a:r>
          </a:p>
          <a:p>
            <a:pPr marL="0" indent="0" algn="just">
              <a:buNone/>
            </a:pPr>
            <a:r>
              <a:rPr lang="en-US" dirty="0"/>
              <a:t>Effective e-marketing plans are based on clearly defined objectives since these will inform the strategies and tactics and help in communicating the strategic aims to the workforce and investors</a:t>
            </a:r>
            <a:r>
              <a:rPr lang="en-US" dirty="0" smtClean="0"/>
              <a:t>.</a:t>
            </a:r>
          </a:p>
          <a:p>
            <a:pPr marL="0" indent="0" algn="just">
              <a:buNone/>
            </a:pPr>
            <a:r>
              <a:rPr lang="en-US" dirty="0"/>
              <a:t>Strategies are agreed to be most effective when they support specific business objectives. A useful technique to help align strategies and objectives is to present them together in a table together with the insight developed from situation analysis which may have informed the strategy.</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271501"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7866808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936274"/>
            <a:ext cx="11142617" cy="4351338"/>
          </a:xfrm>
        </p:spPr>
        <p:txBody>
          <a:bodyPr/>
          <a:lstStyle/>
          <a:p>
            <a:pPr marL="0" indent="0" algn="just">
              <a:buNone/>
            </a:pPr>
            <a:r>
              <a:rPr lang="en-US" b="1" dirty="0" smtClean="0">
                <a:solidFill>
                  <a:srgbClr val="FF0000"/>
                </a:solidFill>
              </a:rPr>
              <a:t>6. Strategy:</a:t>
            </a:r>
          </a:p>
          <a:p>
            <a:pPr marL="0" indent="0" algn="just">
              <a:buNone/>
            </a:pPr>
            <a:r>
              <a:rPr lang="en-US" dirty="0"/>
              <a:t>The strategy element of an e-marketing plan defines how e-marketing objectives will be achieved. Strategy definition has to be tightly integrated into the e-marketing planning process since e-marketing planning is an iterative process from situation analysis to objective setting to strategy definition.</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278921" y="398809"/>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777496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664" y="1995946"/>
            <a:ext cx="10972800" cy="4123565"/>
          </a:xfrm>
        </p:spPr>
        <p:txBody>
          <a:bodyPr>
            <a:normAutofit/>
          </a:bodyPr>
          <a:lstStyle/>
          <a:p>
            <a:pPr marL="0" indent="0" algn="just">
              <a:buNone/>
            </a:pPr>
            <a:r>
              <a:rPr lang="en-US" dirty="0"/>
              <a:t>Another perspective on e-marketing strategy is provided by </a:t>
            </a:r>
            <a:r>
              <a:rPr lang="en-US" b="1" dirty="0" smtClean="0">
                <a:solidFill>
                  <a:srgbClr val="FF0000"/>
                </a:solidFill>
              </a:rPr>
              <a:t>Econsultancy </a:t>
            </a:r>
            <a:r>
              <a:rPr lang="en-US" dirty="0" smtClean="0"/>
              <a:t>who </a:t>
            </a:r>
            <a:r>
              <a:rPr lang="en-US" dirty="0"/>
              <a:t>explain that the output from the digital strategy will often be a series of strategic e-commerce initiatives in the key areas of customer acquisition, conversion or retention such. These e-commerce initiatives will typically be prioritized and placed as part of a long-term e-commerce ‘roadmap’ defining required developments over a longer period of 18 months to three years.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18109" y="38574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7312854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952" y="1936274"/>
            <a:ext cx="10818223" cy="4351338"/>
          </a:xfrm>
        </p:spPr>
        <p:txBody>
          <a:bodyPr>
            <a:normAutofit/>
          </a:bodyPr>
          <a:lstStyle/>
          <a:p>
            <a:pPr marL="0" indent="0" algn="just">
              <a:buNone/>
            </a:pPr>
            <a:r>
              <a:rPr lang="en-US" b="1" dirty="0" smtClean="0">
                <a:solidFill>
                  <a:srgbClr val="FF0000"/>
                </a:solidFill>
              </a:rPr>
              <a:t>7. Characteristics </a:t>
            </a:r>
            <a:r>
              <a:rPr lang="en-US" b="1" dirty="0">
                <a:solidFill>
                  <a:srgbClr val="FF0000"/>
                </a:solidFill>
              </a:rPr>
              <a:t>of </a:t>
            </a:r>
            <a:r>
              <a:rPr lang="en-US" b="1" dirty="0" smtClean="0">
                <a:solidFill>
                  <a:srgbClr val="FF0000"/>
                </a:solidFill>
              </a:rPr>
              <a:t>new-media </a:t>
            </a:r>
            <a:r>
              <a:rPr lang="en-US" b="1" dirty="0">
                <a:solidFill>
                  <a:srgbClr val="FF0000"/>
                </a:solidFill>
              </a:rPr>
              <a:t>Focus on </a:t>
            </a:r>
            <a:r>
              <a:rPr lang="en-US" b="1" dirty="0" smtClean="0">
                <a:solidFill>
                  <a:srgbClr val="FF0000"/>
                </a:solidFill>
              </a:rPr>
              <a:t>marketing communications:</a:t>
            </a:r>
          </a:p>
          <a:p>
            <a:pPr marL="0" indent="0" algn="just">
              <a:buNone/>
            </a:pPr>
            <a:r>
              <a:rPr lang="en-US" dirty="0"/>
              <a:t>In this section, we explore the main differences between marketing communications in the </a:t>
            </a:r>
            <a:r>
              <a:rPr lang="en-US" b="1" dirty="0"/>
              <a:t>traditional media </a:t>
            </a:r>
            <a:r>
              <a:rPr lang="en-US" dirty="0"/>
              <a:t>such as TV, print and radio and </a:t>
            </a:r>
            <a:r>
              <a:rPr lang="en-US" b="1" dirty="0"/>
              <a:t>new digital media </a:t>
            </a:r>
            <a:r>
              <a:rPr lang="en-US" dirty="0"/>
              <a:t>such as web sites, interactive TV and mobile commerce. A useful summary of the differences between the new media and traditional media has been developed by </a:t>
            </a:r>
            <a:r>
              <a:rPr lang="en-US" b="1" dirty="0">
                <a:solidFill>
                  <a:srgbClr val="FF0000"/>
                </a:solidFill>
              </a:rPr>
              <a:t>McDonald and Wilson </a:t>
            </a:r>
            <a:r>
              <a:rPr lang="en-US" b="1" dirty="0" smtClean="0"/>
              <a:t>as </a:t>
            </a:r>
            <a:r>
              <a:rPr lang="en-US" b="1" dirty="0"/>
              <a:t>the ‘6 Is’ of </a:t>
            </a:r>
            <a:r>
              <a:rPr lang="en-US" b="1" dirty="0" smtClean="0"/>
              <a:t>e-marketing</a:t>
            </a:r>
            <a:r>
              <a:rPr lang="en-US" b="1" dirty="0"/>
              <a:t>:</a:t>
            </a:r>
            <a:endParaRPr lang="en-US" b="1"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35675"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660200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3264"/>
            <a:ext cx="10515600" cy="4351338"/>
          </a:xfrm>
        </p:spPr>
        <p:txBody>
          <a:bodyPr/>
          <a:lstStyle/>
          <a:p>
            <a:pPr marL="0" indent="0" algn="just">
              <a:buNone/>
            </a:pPr>
            <a:r>
              <a:rPr lang="en-US" dirty="0"/>
              <a:t>1. Interactivity.</a:t>
            </a:r>
          </a:p>
          <a:p>
            <a:pPr marL="0" indent="0" algn="just">
              <a:buNone/>
            </a:pPr>
            <a:r>
              <a:rPr lang="en-US" dirty="0"/>
              <a:t>2. Intelligence.</a:t>
            </a:r>
          </a:p>
          <a:p>
            <a:pPr marL="0" indent="0" algn="just">
              <a:buNone/>
            </a:pPr>
            <a:r>
              <a:rPr lang="en-US" dirty="0"/>
              <a:t>3. Individualization.</a:t>
            </a:r>
          </a:p>
          <a:p>
            <a:pPr marL="0" indent="0" algn="just">
              <a:buNone/>
            </a:pPr>
            <a:r>
              <a:rPr lang="en-US" dirty="0"/>
              <a:t>4. Integration.</a:t>
            </a:r>
          </a:p>
          <a:p>
            <a:pPr marL="0" indent="0" algn="just">
              <a:buNone/>
            </a:pPr>
            <a:r>
              <a:rPr lang="en-US" dirty="0"/>
              <a:t>5. Industry restructuring.</a:t>
            </a:r>
          </a:p>
          <a:p>
            <a:pPr marL="0" indent="0" algn="just">
              <a:buNone/>
            </a:pPr>
            <a:r>
              <a:rPr lang="en-US" dirty="0"/>
              <a:t>6. Independence of location.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35675"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Rectangle 5"/>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851085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36274"/>
            <a:ext cx="10920549" cy="4351338"/>
          </a:xfrm>
        </p:spPr>
        <p:txBody>
          <a:bodyPr/>
          <a:lstStyle/>
          <a:p>
            <a:pPr marL="0" indent="0" algn="just">
              <a:buNone/>
            </a:pPr>
            <a:r>
              <a:rPr lang="en-US" b="1" dirty="0" smtClean="0">
                <a:solidFill>
                  <a:srgbClr val="FF0000"/>
                </a:solidFill>
              </a:rPr>
              <a:t>8. Tactics:</a:t>
            </a:r>
          </a:p>
          <a:p>
            <a:pPr marL="0" indent="0" algn="just">
              <a:buNone/>
            </a:pPr>
            <a:r>
              <a:rPr lang="en-US" dirty="0"/>
              <a:t>Marketing tactics to implement strategies and objectives are traditionally based around the elements of the marketing mix. There are other methods for approaching tactics that are detailed in further sections. One approach is to use customer-driven tactics that affect both the design and services provided by an e-commerce site.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435675"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2657757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825625"/>
            <a:ext cx="10609217" cy="4574722"/>
          </a:xfrm>
        </p:spPr>
        <p:txBody>
          <a:bodyPr>
            <a:normAutofit/>
          </a:bodyPr>
          <a:lstStyle/>
          <a:p>
            <a:pPr marL="0" indent="0" algn="just">
              <a:buNone/>
            </a:pPr>
            <a:r>
              <a:rPr lang="en-US" b="1" dirty="0" smtClean="0">
                <a:solidFill>
                  <a:srgbClr val="FF0000"/>
                </a:solidFill>
              </a:rPr>
              <a:t>9. Online branding:</a:t>
            </a:r>
          </a:p>
          <a:p>
            <a:pPr marL="0" indent="0" algn="just">
              <a:buNone/>
            </a:pPr>
            <a:r>
              <a:rPr lang="en-US" dirty="0"/>
              <a:t>What comprises a successful online brand? Is it an e-commerce site with high levels of traffic? Is it a brand with good name recognition? Is it a profitable brand? Or is it a site with more modest sales levels, but one that customers perceive as providing good service? Although sites meeting only some of these criteria are often described as successful brands, we will see that a successful brand is dependent on a wide range of factors.</a:t>
            </a:r>
            <a:endParaRPr lang="en-US" dirty="0" smtClean="0"/>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48738" y="38574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1739727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787" y="1870529"/>
            <a:ext cx="11115281" cy="3972339"/>
          </a:xfrm>
        </p:spPr>
        <p:txBody>
          <a:bodyPr/>
          <a:lstStyle/>
          <a:p>
            <a:pPr marL="0" indent="0" algn="just">
              <a:buNone/>
            </a:pPr>
            <a:r>
              <a:rPr lang="en-US" b="1" dirty="0">
                <a:solidFill>
                  <a:srgbClr val="FF0000"/>
                </a:solidFill>
              </a:rPr>
              <a:t>Erdem et al. </a:t>
            </a:r>
            <a:r>
              <a:rPr lang="en-US" b="1" dirty="0" smtClean="0"/>
              <a:t>noted </a:t>
            </a:r>
            <a:r>
              <a:rPr lang="en-US" b="1" dirty="0"/>
              <a:t>in their study into the impact of brand credibility on consumer price sensitivity, that a credible brand signal helps to generate customer value by</a:t>
            </a:r>
            <a:r>
              <a:rPr lang="en-US" b="1" dirty="0" smtClean="0"/>
              <a:t>:</a:t>
            </a:r>
          </a:p>
          <a:p>
            <a:pPr marL="0" indent="0" algn="just">
              <a:buNone/>
            </a:pPr>
            <a:r>
              <a:rPr lang="en-US" dirty="0" smtClean="0"/>
              <a:t> (1) </a:t>
            </a:r>
            <a:r>
              <a:rPr lang="en-US" dirty="0"/>
              <a:t>reducing perceived </a:t>
            </a:r>
            <a:r>
              <a:rPr lang="en-US" dirty="0" smtClean="0"/>
              <a:t>risk</a:t>
            </a:r>
            <a:r>
              <a:rPr lang="en-US" dirty="0"/>
              <a:t>.</a:t>
            </a:r>
            <a:endParaRPr lang="en-US" dirty="0" smtClean="0"/>
          </a:p>
          <a:p>
            <a:pPr marL="0" indent="0" algn="just">
              <a:buNone/>
            </a:pPr>
            <a:r>
              <a:rPr lang="en-US" dirty="0" smtClean="0"/>
              <a:t> (2) </a:t>
            </a:r>
            <a:r>
              <a:rPr lang="en-US" dirty="0"/>
              <a:t>reducing information search </a:t>
            </a:r>
            <a:r>
              <a:rPr lang="en-US" dirty="0" smtClean="0"/>
              <a:t>costs. </a:t>
            </a:r>
          </a:p>
          <a:p>
            <a:pPr marL="0" indent="0" algn="just">
              <a:buNone/>
            </a:pPr>
            <a:r>
              <a:rPr lang="en-US" dirty="0" smtClean="0"/>
              <a:t>(3) </a:t>
            </a:r>
            <a:r>
              <a:rPr lang="en-US" dirty="0"/>
              <a:t>creating a </a:t>
            </a:r>
            <a:r>
              <a:rPr lang="en-US" dirty="0" smtClean="0"/>
              <a:t>favorable, </a:t>
            </a:r>
            <a:r>
              <a:rPr lang="en-US" dirty="0"/>
              <a:t>trustworthy perception of the organization. This shows the importance of online branding since web sites must give the impression of trust and deliver a </a:t>
            </a:r>
            <a:r>
              <a:rPr lang="en-US" dirty="0" smtClean="0"/>
              <a:t>favorable </a:t>
            </a:r>
            <a:r>
              <a:rPr lang="en-US" dirty="0"/>
              <a:t>experience to encourage first-time and repeat sale.</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96487"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40139" y="6452598"/>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3828101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4"/>
            <a:ext cx="10515600" cy="4351338"/>
          </a:xfrm>
        </p:spPr>
        <p:txBody>
          <a:bodyPr>
            <a:normAutofit/>
          </a:bodyPr>
          <a:lstStyle/>
          <a:p>
            <a:pPr marL="0" indent="0" algn="just">
              <a:buNone/>
            </a:pPr>
            <a:r>
              <a:rPr lang="en-US" b="1" dirty="0" smtClean="0">
                <a:solidFill>
                  <a:srgbClr val="FF0000"/>
                </a:solidFill>
              </a:rPr>
              <a:t>10. Actions:</a:t>
            </a:r>
            <a:endParaRPr lang="en-US" b="1" dirty="0">
              <a:solidFill>
                <a:srgbClr val="FF0000"/>
              </a:solidFill>
            </a:endParaRPr>
          </a:p>
          <a:p>
            <a:pPr marL="0" indent="0" algn="just">
              <a:buNone/>
            </a:pPr>
            <a:r>
              <a:rPr lang="en-US" dirty="0"/>
              <a:t>The actions component of e-marketing planning refers to activities conducted by managers to execute the plan. </a:t>
            </a:r>
            <a:r>
              <a:rPr lang="en-US" b="1" dirty="0"/>
              <a:t>Questions that need to be resolved when specifying actions include:</a:t>
            </a:r>
          </a:p>
          <a:p>
            <a:pPr marL="0" indent="0" algn="just">
              <a:buNone/>
            </a:pPr>
            <a:r>
              <a:rPr lang="en-US" dirty="0" smtClean="0"/>
              <a:t>- What </a:t>
            </a:r>
            <a:r>
              <a:rPr lang="en-US" dirty="0"/>
              <a:t>level of investment in the Internet channel is sufficient to deliver these services?</a:t>
            </a:r>
          </a:p>
          <a:p>
            <a:pPr marL="0" indent="0" algn="just">
              <a:buNone/>
            </a:pPr>
            <a:r>
              <a:rPr lang="en-US" dirty="0" smtClean="0"/>
              <a:t>- What </a:t>
            </a:r>
            <a:r>
              <a:rPr lang="en-US" dirty="0"/>
              <a:t>will be the payback</a:t>
            </a:r>
            <a:r>
              <a:rPr lang="en-US" dirty="0" smtClean="0"/>
              <a:t>?</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514052" y="42493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0411341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31173"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
        <p:nvSpPr>
          <p:cNvPr id="3" name="Content Placeholder 2"/>
          <p:cNvSpPr>
            <a:spLocks noGrp="1"/>
          </p:cNvSpPr>
          <p:nvPr>
            <p:ph idx="1"/>
          </p:nvPr>
        </p:nvSpPr>
        <p:spPr>
          <a:xfrm>
            <a:off x="658264" y="2038603"/>
            <a:ext cx="10515600" cy="4351338"/>
          </a:xfrm>
        </p:spPr>
        <p:txBody>
          <a:bodyPr/>
          <a:lstStyle/>
          <a:p>
            <a:pPr marL="0" indent="0" algn="just">
              <a:buNone/>
            </a:pPr>
            <a:r>
              <a:rPr lang="en-US" dirty="0"/>
              <a:t>- What training of staff is required?</a:t>
            </a:r>
          </a:p>
          <a:p>
            <a:pPr marL="0" indent="0" algn="just">
              <a:buNone/>
            </a:pPr>
            <a:r>
              <a:rPr lang="en-US" dirty="0"/>
              <a:t>- What new responsibilities are required for effective Internet marketing?</a:t>
            </a:r>
          </a:p>
          <a:p>
            <a:pPr marL="0" indent="0" algn="just">
              <a:buNone/>
            </a:pPr>
            <a:r>
              <a:rPr lang="en-US" dirty="0"/>
              <a:t>- Are changes in organizational structure required to deliver Internet-based services?</a:t>
            </a:r>
          </a:p>
          <a:p>
            <a:pPr marL="0" indent="0" algn="just">
              <a:buNone/>
            </a:pPr>
            <a:r>
              <a:rPr lang="en-US" dirty="0"/>
              <a:t>- What activities are involved in creating and maintaining the web site?</a:t>
            </a:r>
          </a:p>
          <a:p>
            <a:pPr marL="0" indent="0">
              <a:buNone/>
            </a:pPr>
            <a:endParaRPr lang="en-US" dirty="0"/>
          </a:p>
        </p:txBody>
      </p:sp>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239719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0614" y="213339"/>
            <a:ext cx="11472007" cy="1610200"/>
          </a:xfrm>
          <a:prstGeom prst="rect">
            <a:avLst/>
          </a:prstGeom>
        </p:spPr>
      </p:pic>
      <p:sp>
        <p:nvSpPr>
          <p:cNvPr id="5" name="TextBox 5"/>
          <p:cNvSpPr txBox="1"/>
          <p:nvPr/>
        </p:nvSpPr>
        <p:spPr>
          <a:xfrm>
            <a:off x="370361"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573575" y="6613012"/>
            <a:ext cx="9902229" cy="204838"/>
          </a:xfrm>
          <a:prstGeom prst="rect">
            <a:avLst/>
          </a:prstGeom>
        </p:spPr>
      </p:pic>
      <p:sp>
        <p:nvSpPr>
          <p:cNvPr id="3" name="Content Placeholder 2"/>
          <p:cNvSpPr>
            <a:spLocks noGrp="1"/>
          </p:cNvSpPr>
          <p:nvPr>
            <p:ph idx="1"/>
          </p:nvPr>
        </p:nvSpPr>
        <p:spPr>
          <a:xfrm>
            <a:off x="707572" y="2089596"/>
            <a:ext cx="10515600" cy="4351338"/>
          </a:xfrm>
        </p:spPr>
        <p:txBody>
          <a:bodyPr/>
          <a:lstStyle/>
          <a:p>
            <a:pPr marL="0" indent="0" algn="just">
              <a:buNone/>
            </a:pPr>
            <a:r>
              <a:rPr lang="en-US" b="1" dirty="0">
                <a:solidFill>
                  <a:srgbClr val="FF0000"/>
                </a:solidFill>
              </a:rPr>
              <a:t>11. Control:</a:t>
            </a:r>
          </a:p>
          <a:p>
            <a:pPr marL="0" indent="0" algn="just">
              <a:buNone/>
            </a:pPr>
            <a:r>
              <a:rPr lang="en-US" dirty="0"/>
              <a:t>The control element of the e-marketing plan can be achieved through a combination of traditional techniques such as marketing research to obtain customer views and opinions and novel techniques such as analysis of web-server log files that use technology to monitor whether objectives are achieved. </a:t>
            </a:r>
          </a:p>
        </p:txBody>
      </p:sp>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174141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771606" cy="435133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a:t>
            </a:r>
            <a:r>
              <a:rPr lang="en-US" dirty="0" err="1"/>
              <a:t>dave</a:t>
            </a:r>
            <a:r>
              <a:rPr lang="en-US" dirty="0"/>
              <a:t> </a:t>
            </a:r>
            <a:r>
              <a:rPr lang="en-US" dirty="0" err="1"/>
              <a:t>chaffey</a:t>
            </a:r>
            <a:r>
              <a:rPr lang="en-US" dirty="0"/>
              <a:t>.</a:t>
            </a:r>
          </a:p>
          <a:p>
            <a:pPr marL="0" indent="0">
              <a:buNone/>
            </a:pPr>
            <a:endParaRPr lang="en-US" dirty="0"/>
          </a:p>
          <a:p>
            <a:pPr marL="0" indent="0">
              <a:buNone/>
            </a:pPr>
            <a:endParaRPr lang="en-US" dirty="0"/>
          </a:p>
          <a:p>
            <a:pPr marL="0" indent="0">
              <a:buNone/>
            </a:pPr>
            <a:r>
              <a:rPr lang="en-US" b="1" dirty="0"/>
              <a:t>Chapter </a:t>
            </a:r>
            <a:r>
              <a:rPr lang="en-US" b="1" dirty="0" smtClean="0"/>
              <a:t>8</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77360" y="6574332"/>
            <a:ext cx="9902229" cy="204838"/>
          </a:xfrm>
          <a:prstGeom prst="rect">
            <a:avLst/>
          </a:prstGeom>
        </p:spPr>
      </p:pic>
      <p:pic>
        <p:nvPicPr>
          <p:cNvPr id="11" name="Picture 10"/>
          <p:cNvPicPr>
            <a:picLocks noChangeAspect="1"/>
          </p:cNvPicPr>
          <p:nvPr/>
        </p:nvPicPr>
        <p:blipFill>
          <a:blip r:embed="rId5"/>
          <a:stretch>
            <a:fillRect/>
          </a:stretch>
        </p:blipFill>
        <p:spPr>
          <a:xfrm>
            <a:off x="6453051" y="1567543"/>
            <a:ext cx="5048323" cy="4437165"/>
          </a:xfrm>
          <a:prstGeom prst="rect">
            <a:avLst/>
          </a:prstGeom>
        </p:spPr>
      </p:pic>
      <p:sp>
        <p:nvSpPr>
          <p:cNvPr id="10" name="Rectangle 9"/>
          <p:cNvSpPr/>
          <p:nvPr/>
        </p:nvSpPr>
        <p:spPr>
          <a:xfrm>
            <a:off x="3841770"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2321</TotalTime>
  <Words>2281</Words>
  <Application>Microsoft Office PowerPoint</Application>
  <PresentationFormat>مخصص</PresentationFormat>
  <Paragraphs>188</Paragraphs>
  <Slides>38</Slides>
  <Notes>0</Notes>
  <HiddenSlides>0</HiddenSlides>
  <MMClips>0</MMClips>
  <ScaleCrop>false</ScaleCrop>
  <HeadingPairs>
    <vt:vector size="4" baseType="variant">
      <vt:variant>
        <vt:lpstr>نسق</vt:lpstr>
      </vt:variant>
      <vt:variant>
        <vt:i4>1</vt:i4>
      </vt:variant>
      <vt:variant>
        <vt:lpstr>عناوين الشرائح</vt:lpstr>
      </vt:variant>
      <vt:variant>
        <vt:i4>38</vt:i4>
      </vt:variant>
    </vt:vector>
  </HeadingPairs>
  <TitlesOfParts>
    <vt:vector size="39"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120</cp:revision>
  <dcterms:created xsi:type="dcterms:W3CDTF">2021-08-03T13:03:26Z</dcterms:created>
  <dcterms:modified xsi:type="dcterms:W3CDTF">2022-11-18T10:36:37Z</dcterms:modified>
</cp:coreProperties>
</file>