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633" r:id="rId6"/>
    <p:sldId id="742" r:id="rId7"/>
    <p:sldId id="802" r:id="rId8"/>
    <p:sldId id="787" r:id="rId9"/>
    <p:sldId id="743" r:id="rId10"/>
    <p:sldId id="768" r:id="rId11"/>
    <p:sldId id="788" r:id="rId12"/>
    <p:sldId id="789" r:id="rId13"/>
    <p:sldId id="790" r:id="rId14"/>
    <p:sldId id="818" r:id="rId15"/>
    <p:sldId id="803" r:id="rId16"/>
    <p:sldId id="794" r:id="rId17"/>
    <p:sldId id="793" r:id="rId18"/>
    <p:sldId id="770" r:id="rId19"/>
    <p:sldId id="795" r:id="rId20"/>
    <p:sldId id="744" r:id="rId21"/>
    <p:sldId id="804" r:id="rId22"/>
    <p:sldId id="745" r:id="rId23"/>
    <p:sldId id="806" r:id="rId24"/>
    <p:sldId id="811" r:id="rId25"/>
    <p:sldId id="812" r:id="rId26"/>
    <p:sldId id="813" r:id="rId27"/>
    <p:sldId id="808" r:id="rId28"/>
    <p:sldId id="809" r:id="rId29"/>
    <p:sldId id="796" r:id="rId30"/>
    <p:sldId id="815" r:id="rId31"/>
    <p:sldId id="817" r:id="rId32"/>
    <p:sldId id="777" r:id="rId33"/>
    <p:sldId id="778" r:id="rId34"/>
    <p:sldId id="797" r:id="rId35"/>
    <p:sldId id="748" r:id="rId36"/>
    <p:sldId id="785" r:id="rId37"/>
    <p:sldId id="801" r:id="rId38"/>
    <p:sldId id="749" r:id="rId39"/>
    <p:sldId id="819" r:id="rId40"/>
    <p:sldId id="820" r:id="rId41"/>
    <p:sldId id="821" r:id="rId42"/>
    <p:sldId id="822" r:id="rId43"/>
    <p:sldId id="823" r:id="rId44"/>
    <p:sldId id="59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33"/>
            <p14:sldId id="742"/>
            <p14:sldId id="802"/>
            <p14:sldId id="787"/>
            <p14:sldId id="743"/>
            <p14:sldId id="768"/>
            <p14:sldId id="788"/>
            <p14:sldId id="789"/>
            <p14:sldId id="790"/>
            <p14:sldId id="818"/>
            <p14:sldId id="803"/>
            <p14:sldId id="794"/>
            <p14:sldId id="793"/>
            <p14:sldId id="770"/>
            <p14:sldId id="795"/>
            <p14:sldId id="744"/>
            <p14:sldId id="804"/>
            <p14:sldId id="745"/>
            <p14:sldId id="806"/>
            <p14:sldId id="811"/>
            <p14:sldId id="812"/>
            <p14:sldId id="813"/>
            <p14:sldId id="808"/>
            <p14:sldId id="809"/>
            <p14:sldId id="796"/>
            <p14:sldId id="815"/>
            <p14:sldId id="817"/>
            <p14:sldId id="777"/>
            <p14:sldId id="778"/>
            <p14:sldId id="797"/>
            <p14:sldId id="748"/>
            <p14:sldId id="785"/>
            <p14:sldId id="801"/>
            <p14:sldId id="749"/>
            <p14:sldId id="819"/>
            <p14:sldId id="820"/>
            <p14:sldId id="821"/>
            <p14:sldId id="822"/>
            <p14:sldId id="823"/>
            <p14:sldId id="59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BE7F"/>
    <a:srgbClr val="006682"/>
    <a:srgbClr val="FF8D16"/>
    <a:srgbClr val="00AABA"/>
    <a:srgbClr val="FF4058"/>
    <a:srgbClr val="F8F8F9"/>
    <a:srgbClr val="00AEEF"/>
    <a:srgbClr val="FFD200"/>
    <a:srgbClr val="F58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49" autoAdjust="0"/>
    <p:restoredTop sz="93738" autoAdjust="0"/>
  </p:normalViewPr>
  <p:slideViewPr>
    <p:cSldViewPr snapToGrid="0">
      <p:cViewPr varScale="1">
        <p:scale>
          <a:sx n="67" d="100"/>
          <a:sy n="67" d="100"/>
        </p:scale>
        <p:origin x="596"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15.png"/><Relationship Id="rId5" Type="http://schemas.openxmlformats.org/officeDocument/2006/relationships/image" Target="../media/image14.sv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73371" y="1396243"/>
            <a:ext cx="4209142" cy="4108107"/>
          </a:xfrm>
          <a:prstGeom prst="ellipse">
            <a:avLst/>
          </a:prstGeom>
          <a:blipFill>
            <a:blip r:embed="rId3"/>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31" name="TextBox 30"/>
          <p:cNvSpPr txBox="1"/>
          <p:nvPr/>
        </p:nvSpPr>
        <p:spPr>
          <a:xfrm>
            <a:off x="267958" y="2427448"/>
            <a:ext cx="4057521" cy="1077218"/>
          </a:xfrm>
          <a:prstGeom prst="rect">
            <a:avLst/>
          </a:prstGeom>
          <a:noFill/>
        </p:spPr>
        <p:txBody>
          <a:bodyPr wrap="none" rtlCol="0">
            <a:spAutoFit/>
          </a:bodyPr>
          <a:lstStyle/>
          <a:p>
            <a:r>
              <a:rPr lang="en-US" sz="3200" b="1" dirty="0">
                <a:solidFill>
                  <a:srgbClr val="00B0F0"/>
                </a:solidFill>
                <a:latin typeface="Alexandria" charset="0"/>
                <a:cs typeface="Alexandria" charset="0"/>
              </a:rPr>
              <a:t>Ch.10- Performance</a:t>
            </a:r>
          </a:p>
          <a:p>
            <a:r>
              <a:rPr lang="en-US" sz="3200" b="1" dirty="0">
                <a:solidFill>
                  <a:srgbClr val="00B0F0"/>
                </a:solidFill>
                <a:latin typeface="Alexandria" charset="0"/>
                <a:cs typeface="Alexandria" charset="0"/>
              </a:rPr>
              <a:t>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46" name="TextBox 45"/>
          <p:cNvSpPr txBox="1"/>
          <p:nvPr/>
        </p:nvSpPr>
        <p:spPr>
          <a:xfrm>
            <a:off x="329269" y="5104240"/>
            <a:ext cx="1491306" cy="400110"/>
          </a:xfrm>
          <a:prstGeom prst="rect">
            <a:avLst/>
          </a:prstGeom>
          <a:noFill/>
        </p:spPr>
        <p:txBody>
          <a:bodyPr wrap="none" rtlCol="0">
            <a:spAutoFit/>
          </a:bodyPr>
          <a:lstStyle/>
          <a:p>
            <a:r>
              <a:rPr lang="en-US" sz="2000" dirty="0">
                <a:latin typeface="Alexandria" charset="0"/>
                <a:cs typeface="Alexandria" charset="0"/>
              </a:rPr>
              <a:t>Week Eight</a:t>
            </a: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70"/>
    </mc:Choice>
    <mc:Fallback xmlns="">
      <p:transition spd="slow" advTm="827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ea typeface="Cambria" panose="02040503050406030204" pitchFamily="18" charset="0"/>
              </a:rPr>
              <a:t>Learning Outcome</a:t>
            </a:r>
          </a:p>
        </p:txBody>
      </p:sp>
      <p:sp>
        <p:nvSpPr>
          <p:cNvPr id="31" name="TextBox 30">
            <a:extLst>
              <a:ext uri="{FF2B5EF4-FFF2-40B4-BE49-F238E27FC236}">
                <a16:creationId xmlns:a16="http://schemas.microsoft.com/office/drawing/2014/main" id="{F27B2ADD-D494-47B2-99FF-E0DECCDF0A8B}"/>
              </a:ext>
            </a:extLst>
          </p:cNvPr>
          <p:cNvSpPr txBox="1"/>
          <p:nvPr/>
        </p:nvSpPr>
        <p:spPr>
          <a:xfrm>
            <a:off x="3030352" y="2151598"/>
            <a:ext cx="2767379" cy="1323439"/>
          </a:xfrm>
          <a:prstGeom prst="rect">
            <a:avLst/>
          </a:prstGeom>
          <a:noFill/>
        </p:spPr>
        <p:txBody>
          <a:bodyPr wrap="square" rtlCol="0">
            <a:spAutoFit/>
          </a:bodyPr>
          <a:lstStyle/>
          <a:p>
            <a:pPr>
              <a:defRPr/>
            </a:pPr>
            <a:r>
              <a:rPr lang="en-US" sz="1600" dirty="0">
                <a:latin typeface="Alexandria"/>
              </a:rPr>
              <a:t>Understand the process of performance management and the role performance feedback plays in performance management</a:t>
            </a:r>
            <a:endParaRPr lang="en-US" sz="1600" dirty="0">
              <a:solidFill>
                <a:prstClr val="black"/>
              </a:solidFill>
              <a:latin typeface="Alexandria"/>
            </a:endParaRPr>
          </a:p>
        </p:txBody>
      </p:sp>
      <p:sp>
        <p:nvSpPr>
          <p:cNvPr id="32" name="TextBox 31">
            <a:extLst>
              <a:ext uri="{FF2B5EF4-FFF2-40B4-BE49-F238E27FC236}">
                <a16:creationId xmlns:a16="http://schemas.microsoft.com/office/drawing/2014/main" id="{57C09CBA-6F54-463C-A281-3F8386599E60}"/>
              </a:ext>
            </a:extLst>
          </p:cNvPr>
          <p:cNvSpPr txBox="1"/>
          <p:nvPr/>
        </p:nvSpPr>
        <p:spPr>
          <a:xfrm>
            <a:off x="3105706" y="3831211"/>
            <a:ext cx="2767379" cy="1323439"/>
          </a:xfrm>
          <a:prstGeom prst="rect">
            <a:avLst/>
          </a:prstGeom>
          <a:noFill/>
        </p:spPr>
        <p:txBody>
          <a:bodyPr wrap="square" rtlCol="0">
            <a:spAutoFit/>
          </a:bodyPr>
          <a:lstStyle/>
          <a:p>
            <a:pPr defTabSz="457200"/>
            <a:r>
              <a:rPr lang="en-US" sz="1600" dirty="0">
                <a:latin typeface="Alexandria"/>
              </a:rPr>
              <a:t>Evaluate the associated pros and cons of decisions related to the use of the performance management system</a:t>
            </a:r>
            <a:endParaRPr lang="en-IN" sz="1600" dirty="0">
              <a:latin typeface="Alexandria"/>
            </a:endParaRPr>
          </a:p>
        </p:txBody>
      </p:sp>
      <p:sp>
        <p:nvSpPr>
          <p:cNvPr id="33" name="Rectangle 32">
            <a:extLst>
              <a:ext uri="{FF2B5EF4-FFF2-40B4-BE49-F238E27FC236}">
                <a16:creationId xmlns:a16="http://schemas.microsoft.com/office/drawing/2014/main" id="{118F4304-5C1D-4967-BBCB-6F31921C64FF}"/>
              </a:ext>
            </a:extLst>
          </p:cNvPr>
          <p:cNvSpPr/>
          <p:nvPr/>
        </p:nvSpPr>
        <p:spPr>
          <a:xfrm>
            <a:off x="5797731" y="4125523"/>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35" name="TextBox 34">
            <a:extLst>
              <a:ext uri="{FF2B5EF4-FFF2-40B4-BE49-F238E27FC236}">
                <a16:creationId xmlns:a16="http://schemas.microsoft.com/office/drawing/2014/main" id="{D6443245-8576-4375-AF95-4FE217055EB9}"/>
              </a:ext>
            </a:extLst>
          </p:cNvPr>
          <p:cNvSpPr txBox="1"/>
          <p:nvPr/>
        </p:nvSpPr>
        <p:spPr>
          <a:xfrm>
            <a:off x="7331971" y="2151598"/>
            <a:ext cx="2578301" cy="1323439"/>
          </a:xfrm>
          <a:prstGeom prst="rect">
            <a:avLst/>
          </a:prstGeom>
          <a:noFill/>
        </p:spPr>
        <p:txBody>
          <a:bodyPr wrap="square" rtlCol="0">
            <a:spAutoFit/>
          </a:bodyPr>
          <a:lstStyle/>
          <a:p>
            <a:pPr>
              <a:defRPr/>
            </a:pPr>
            <a:r>
              <a:rPr lang="en-US" sz="1600" dirty="0">
                <a:latin typeface="Alexandria"/>
              </a:rPr>
              <a:t>Examine the strategic choices an organization faces in establishing a performance management system</a:t>
            </a:r>
          </a:p>
        </p:txBody>
      </p:sp>
      <p:sp>
        <p:nvSpPr>
          <p:cNvPr id="36" name="TextBox 35">
            <a:extLst>
              <a:ext uri="{FF2B5EF4-FFF2-40B4-BE49-F238E27FC236}">
                <a16:creationId xmlns:a16="http://schemas.microsoft.com/office/drawing/2014/main" id="{30CE71E0-9BBC-43A8-B9F9-395EFD3BBF60}"/>
              </a:ext>
            </a:extLst>
          </p:cNvPr>
          <p:cNvSpPr txBox="1"/>
          <p:nvPr/>
        </p:nvSpPr>
        <p:spPr>
          <a:xfrm>
            <a:off x="7331971" y="4002836"/>
            <a:ext cx="2578301" cy="1323439"/>
          </a:xfrm>
          <a:prstGeom prst="rect">
            <a:avLst/>
          </a:prstGeom>
          <a:noFill/>
        </p:spPr>
        <p:txBody>
          <a:bodyPr wrap="square" rtlCol="0">
            <a:spAutoFit/>
          </a:bodyPr>
          <a:lstStyle/>
          <a:p>
            <a:pPr>
              <a:defRPr/>
            </a:pPr>
            <a:r>
              <a:rPr lang="en-US" sz="1600" dirty="0">
                <a:latin typeface="Alexandria"/>
              </a:rPr>
              <a:t>Gain an awareness of why performance management systems may fail and the strategies to improve</a:t>
            </a:r>
            <a:endParaRPr lang="en-IN" sz="1600" dirty="0">
              <a:latin typeface="Alexandria"/>
            </a:endParaRPr>
          </a:p>
          <a:p>
            <a:pPr>
              <a:defRPr/>
            </a:pPr>
            <a:endParaRPr lang="en-US" sz="1600" dirty="0">
              <a:latin typeface="Alexandria"/>
            </a:endParaRPr>
          </a:p>
        </p:txBody>
      </p:sp>
      <p:sp>
        <p:nvSpPr>
          <p:cNvPr id="37" name="Rectangle 36">
            <a:extLst>
              <a:ext uri="{FF2B5EF4-FFF2-40B4-BE49-F238E27FC236}">
                <a16:creationId xmlns:a16="http://schemas.microsoft.com/office/drawing/2014/main" id="{DBA6EA59-F62A-4EA4-8AA1-FE2C1EE6CA06}"/>
              </a:ext>
            </a:extLst>
          </p:cNvPr>
          <p:cNvSpPr/>
          <p:nvPr/>
        </p:nvSpPr>
        <p:spPr>
          <a:xfrm>
            <a:off x="9910271" y="4157196"/>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40" name="Rectangle 39">
            <a:extLst>
              <a:ext uri="{FF2B5EF4-FFF2-40B4-BE49-F238E27FC236}">
                <a16:creationId xmlns:a16="http://schemas.microsoft.com/office/drawing/2014/main" id="{63C8CBF0-18E6-406B-A862-32598E734D7C}"/>
              </a:ext>
            </a:extLst>
          </p:cNvPr>
          <p:cNvSpPr/>
          <p:nvPr/>
        </p:nvSpPr>
        <p:spPr>
          <a:xfrm>
            <a:off x="2133600" y="3980483"/>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dirty="0">
              <a:ln>
                <a:noFill/>
              </a:ln>
              <a:solidFill>
                <a:prstClr val="white"/>
              </a:solidFill>
              <a:effectLst/>
              <a:uLnTx/>
              <a:uFillTx/>
              <a:latin typeface="Calibri" panose="020F0502020204030204"/>
            </a:endParaRPr>
          </a:p>
        </p:txBody>
      </p:sp>
      <p:sp>
        <p:nvSpPr>
          <p:cNvPr id="41" name="Rectangle 40">
            <a:extLst>
              <a:ext uri="{FF2B5EF4-FFF2-40B4-BE49-F238E27FC236}">
                <a16:creationId xmlns:a16="http://schemas.microsoft.com/office/drawing/2014/main" id="{00AA42EF-8511-4BC6-A5E8-ECC2BE069AD3}"/>
              </a:ext>
            </a:extLst>
          </p:cNvPr>
          <p:cNvSpPr/>
          <p:nvPr/>
        </p:nvSpPr>
        <p:spPr>
          <a:xfrm>
            <a:off x="6246141" y="2178979"/>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4000" b="0" i="0" u="none" strike="noStrike" kern="0" cap="none" spc="0" normalizeH="0" baseline="0" noProof="0" dirty="0">
              <a:ln>
                <a:noFill/>
              </a:ln>
              <a:solidFill>
                <a:prstClr val="black"/>
              </a:solidFill>
              <a:effectLst/>
              <a:uLnTx/>
              <a:uFillTx/>
              <a:latin typeface="Calibri" panose="020F0502020204030204"/>
            </a:endParaRPr>
          </a:p>
        </p:txBody>
      </p:sp>
      <p:sp>
        <p:nvSpPr>
          <p:cNvPr id="45" name="Rectangle 44">
            <a:extLst>
              <a:ext uri="{FF2B5EF4-FFF2-40B4-BE49-F238E27FC236}">
                <a16:creationId xmlns:a16="http://schemas.microsoft.com/office/drawing/2014/main" id="{CD8136B7-D084-4A97-B81E-FB13B659ABDA}"/>
              </a:ext>
            </a:extLst>
          </p:cNvPr>
          <p:cNvSpPr/>
          <p:nvPr/>
        </p:nvSpPr>
        <p:spPr>
          <a:xfrm>
            <a:off x="2133600" y="2204397"/>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N" sz="4000" b="0" i="0" u="none" strike="noStrike" kern="0" cap="none" spc="0" normalizeH="0" baseline="0" noProof="0" dirty="0">
                <a:ln>
                  <a:noFill/>
                </a:ln>
                <a:solidFill>
                  <a:prstClr val="black"/>
                </a:solidFill>
                <a:effectLst/>
                <a:uLnTx/>
                <a:uFillTx/>
                <a:latin typeface="Calibri" panose="020F0502020204030204"/>
              </a:rPr>
              <a:t>1</a:t>
            </a:r>
          </a:p>
        </p:txBody>
      </p:sp>
      <p:sp>
        <p:nvSpPr>
          <p:cNvPr id="47" name="Rectangle 46">
            <a:extLst>
              <a:ext uri="{FF2B5EF4-FFF2-40B4-BE49-F238E27FC236}">
                <a16:creationId xmlns:a16="http://schemas.microsoft.com/office/drawing/2014/main" id="{89D664A4-4F9E-42C5-B1CA-C6FA84CFDBF3}"/>
              </a:ext>
            </a:extLst>
          </p:cNvPr>
          <p:cNvSpPr/>
          <p:nvPr/>
        </p:nvSpPr>
        <p:spPr>
          <a:xfrm>
            <a:off x="6278598" y="3933970"/>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N" sz="3200" b="0" i="0" u="none" strike="noStrike" kern="0" cap="none" spc="0" normalizeH="0" baseline="0" noProof="0" dirty="0">
                <a:ln>
                  <a:noFill/>
                </a:ln>
                <a:solidFill>
                  <a:prstClr val="black"/>
                </a:solidFill>
                <a:effectLst/>
                <a:uLnTx/>
                <a:uFillTx/>
                <a:latin typeface="Calibri" panose="020F0502020204030204"/>
              </a:rPr>
              <a:t>4</a:t>
            </a:r>
          </a:p>
        </p:txBody>
      </p:sp>
      <p:sp>
        <p:nvSpPr>
          <p:cNvPr id="49" name="TextBox 48">
            <a:extLst>
              <a:ext uri="{FF2B5EF4-FFF2-40B4-BE49-F238E27FC236}">
                <a16:creationId xmlns:a16="http://schemas.microsoft.com/office/drawing/2014/main" id="{2AFC0023-7A02-4956-99CE-C07A8DAB1EAA}"/>
              </a:ext>
            </a:extLst>
          </p:cNvPr>
          <p:cNvSpPr txBox="1"/>
          <p:nvPr/>
        </p:nvSpPr>
        <p:spPr>
          <a:xfrm>
            <a:off x="6521971" y="2348009"/>
            <a:ext cx="229707" cy="299674"/>
          </a:xfrm>
          <a:custGeom>
            <a:avLst/>
            <a:gdLst/>
            <a:ahLst/>
            <a:cxnLst/>
            <a:rect l="l" t="t" r="r" b="b"/>
            <a:pathLst>
              <a:path w="306276" h="399565">
                <a:moveTo>
                  <a:pt x="156229" y="0"/>
                </a:moveTo>
                <a:cubicBezTo>
                  <a:pt x="195942" y="0"/>
                  <a:pt x="228443" y="10397"/>
                  <a:pt x="253732" y="31190"/>
                </a:cubicBezTo>
                <a:cubicBezTo>
                  <a:pt x="279020" y="51983"/>
                  <a:pt x="291665" y="78864"/>
                  <a:pt x="291665" y="111833"/>
                </a:cubicBezTo>
                <a:cubicBezTo>
                  <a:pt x="291665" y="134312"/>
                  <a:pt x="285577" y="154169"/>
                  <a:pt x="273401" y="171403"/>
                </a:cubicBezTo>
                <a:cubicBezTo>
                  <a:pt x="261225" y="188637"/>
                  <a:pt x="244272" y="201562"/>
                  <a:pt x="222542" y="210179"/>
                </a:cubicBezTo>
                <a:cubicBezTo>
                  <a:pt x="215798" y="212801"/>
                  <a:pt x="193319" y="220669"/>
                  <a:pt x="155105" y="233782"/>
                </a:cubicBezTo>
                <a:cubicBezTo>
                  <a:pt x="127755" y="243148"/>
                  <a:pt x="105839" y="252140"/>
                  <a:pt x="89354" y="260757"/>
                </a:cubicBezTo>
                <a:cubicBezTo>
                  <a:pt x="77365" y="267126"/>
                  <a:pt x="67156" y="275181"/>
                  <a:pt x="58726" y="284922"/>
                </a:cubicBezTo>
                <a:cubicBezTo>
                  <a:pt x="50297" y="294663"/>
                  <a:pt x="45145" y="306464"/>
                  <a:pt x="43272" y="320326"/>
                </a:cubicBezTo>
                <a:cubicBezTo>
                  <a:pt x="60131" y="302343"/>
                  <a:pt x="80550" y="293351"/>
                  <a:pt x="104527" y="293351"/>
                </a:cubicBezTo>
                <a:cubicBezTo>
                  <a:pt x="126632" y="293351"/>
                  <a:pt x="149860" y="303092"/>
                  <a:pt x="174212" y="322574"/>
                </a:cubicBezTo>
                <a:cubicBezTo>
                  <a:pt x="201187" y="343929"/>
                  <a:pt x="221980" y="354607"/>
                  <a:pt x="236591" y="354607"/>
                </a:cubicBezTo>
                <a:cubicBezTo>
                  <a:pt x="247082" y="354607"/>
                  <a:pt x="255605" y="351141"/>
                  <a:pt x="262161" y="344210"/>
                </a:cubicBezTo>
                <a:cubicBezTo>
                  <a:pt x="268718" y="337279"/>
                  <a:pt x="271996" y="328381"/>
                  <a:pt x="271996" y="317516"/>
                </a:cubicBezTo>
                <a:cubicBezTo>
                  <a:pt x="271996" y="313770"/>
                  <a:pt x="271247" y="309649"/>
                  <a:pt x="269748" y="305153"/>
                </a:cubicBezTo>
                <a:cubicBezTo>
                  <a:pt x="263753" y="311147"/>
                  <a:pt x="257010" y="314144"/>
                  <a:pt x="249517" y="314144"/>
                </a:cubicBezTo>
                <a:cubicBezTo>
                  <a:pt x="233407" y="314144"/>
                  <a:pt x="225352" y="306277"/>
                  <a:pt x="225352" y="290541"/>
                </a:cubicBezTo>
                <a:cubicBezTo>
                  <a:pt x="225352" y="281924"/>
                  <a:pt x="228536" y="274806"/>
                  <a:pt x="234905" y="269186"/>
                </a:cubicBezTo>
                <a:cubicBezTo>
                  <a:pt x="241274" y="263567"/>
                  <a:pt x="249704" y="260757"/>
                  <a:pt x="260194" y="260757"/>
                </a:cubicBezTo>
                <a:cubicBezTo>
                  <a:pt x="274056" y="260757"/>
                  <a:pt x="285202" y="265721"/>
                  <a:pt x="293632" y="275649"/>
                </a:cubicBezTo>
                <a:cubicBezTo>
                  <a:pt x="302061" y="285577"/>
                  <a:pt x="306276" y="298784"/>
                  <a:pt x="306276" y="315268"/>
                </a:cubicBezTo>
                <a:cubicBezTo>
                  <a:pt x="306276" y="338497"/>
                  <a:pt x="298971" y="358353"/>
                  <a:pt x="284359" y="374838"/>
                </a:cubicBezTo>
                <a:cubicBezTo>
                  <a:pt x="269748" y="391322"/>
                  <a:pt x="251952" y="399565"/>
                  <a:pt x="230972" y="399565"/>
                </a:cubicBezTo>
                <a:cubicBezTo>
                  <a:pt x="211115" y="399565"/>
                  <a:pt x="187231" y="388887"/>
                  <a:pt x="159320" y="367532"/>
                </a:cubicBezTo>
                <a:cubicBezTo>
                  <a:pt x="131408" y="346177"/>
                  <a:pt x="106962" y="335499"/>
                  <a:pt x="85982" y="335499"/>
                </a:cubicBezTo>
                <a:cubicBezTo>
                  <a:pt x="65002" y="335499"/>
                  <a:pt x="51889" y="342992"/>
                  <a:pt x="46644" y="357978"/>
                </a:cubicBezTo>
                <a:cubicBezTo>
                  <a:pt x="50390" y="357978"/>
                  <a:pt x="52638" y="357978"/>
                  <a:pt x="53387" y="357978"/>
                </a:cubicBezTo>
                <a:cubicBezTo>
                  <a:pt x="64252" y="357978"/>
                  <a:pt x="69685" y="363411"/>
                  <a:pt x="69685" y="374276"/>
                </a:cubicBezTo>
                <a:cubicBezTo>
                  <a:pt x="69685" y="391135"/>
                  <a:pt x="60319" y="399565"/>
                  <a:pt x="41586" y="399565"/>
                </a:cubicBezTo>
                <a:cubicBezTo>
                  <a:pt x="29223" y="399565"/>
                  <a:pt x="19201" y="394226"/>
                  <a:pt x="11520" y="383548"/>
                </a:cubicBezTo>
                <a:cubicBezTo>
                  <a:pt x="3840" y="372871"/>
                  <a:pt x="0" y="358540"/>
                  <a:pt x="0" y="340557"/>
                </a:cubicBezTo>
                <a:cubicBezTo>
                  <a:pt x="0" y="274993"/>
                  <a:pt x="45145" y="227787"/>
                  <a:pt x="135436" y="198939"/>
                </a:cubicBezTo>
                <a:lnTo>
                  <a:pt x="175898" y="186014"/>
                </a:lnTo>
                <a:cubicBezTo>
                  <a:pt x="221231" y="171403"/>
                  <a:pt x="243897" y="146863"/>
                  <a:pt x="243897" y="112395"/>
                </a:cubicBezTo>
                <a:cubicBezTo>
                  <a:pt x="243897" y="89167"/>
                  <a:pt x="235748" y="70809"/>
                  <a:pt x="219451" y="57322"/>
                </a:cubicBezTo>
                <a:cubicBezTo>
                  <a:pt x="203154" y="43834"/>
                  <a:pt x="180769" y="37091"/>
                  <a:pt x="152295" y="37091"/>
                </a:cubicBezTo>
                <a:cubicBezTo>
                  <a:pt x="127194" y="37091"/>
                  <a:pt x="106401" y="42148"/>
                  <a:pt x="89916" y="52264"/>
                </a:cubicBezTo>
                <a:cubicBezTo>
                  <a:pt x="73431" y="62379"/>
                  <a:pt x="63690" y="76242"/>
                  <a:pt x="60693" y="93850"/>
                </a:cubicBezTo>
                <a:cubicBezTo>
                  <a:pt x="80924" y="95349"/>
                  <a:pt x="91040" y="104153"/>
                  <a:pt x="91040" y="120263"/>
                </a:cubicBezTo>
                <a:cubicBezTo>
                  <a:pt x="91040" y="130004"/>
                  <a:pt x="87481" y="138340"/>
                  <a:pt x="80362" y="145271"/>
                </a:cubicBezTo>
                <a:cubicBezTo>
                  <a:pt x="73244" y="152202"/>
                  <a:pt x="64440" y="155667"/>
                  <a:pt x="53949" y="155667"/>
                </a:cubicBezTo>
                <a:cubicBezTo>
                  <a:pt x="41211" y="155667"/>
                  <a:pt x="31002" y="151265"/>
                  <a:pt x="23322" y="142461"/>
                </a:cubicBezTo>
                <a:cubicBezTo>
                  <a:pt x="15641" y="133657"/>
                  <a:pt x="11801" y="122136"/>
                  <a:pt x="11801" y="107899"/>
                </a:cubicBezTo>
                <a:cubicBezTo>
                  <a:pt x="11801" y="77178"/>
                  <a:pt x="25663" y="51515"/>
                  <a:pt x="53387" y="30909"/>
                </a:cubicBezTo>
                <a:cubicBezTo>
                  <a:pt x="81112" y="10303"/>
                  <a:pt x="115392" y="0"/>
                  <a:pt x="156229"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sp>
        <p:nvSpPr>
          <p:cNvPr id="50" name="TextBox 49">
            <a:extLst>
              <a:ext uri="{FF2B5EF4-FFF2-40B4-BE49-F238E27FC236}">
                <a16:creationId xmlns:a16="http://schemas.microsoft.com/office/drawing/2014/main" id="{6BB31573-EF7F-4B9D-B9B3-70D0C4BFAB0C}"/>
              </a:ext>
            </a:extLst>
          </p:cNvPr>
          <p:cNvSpPr txBox="1"/>
          <p:nvPr/>
        </p:nvSpPr>
        <p:spPr>
          <a:xfrm>
            <a:off x="2376857" y="4200844"/>
            <a:ext cx="227178" cy="292087"/>
          </a:xfrm>
          <a:custGeom>
            <a:avLst/>
            <a:gdLst/>
            <a:ahLst/>
            <a:cxnLst/>
            <a:rect l="l" t="t" r="r" b="b"/>
            <a:pathLst>
              <a:path w="302904" h="389449">
                <a:moveTo>
                  <a:pt x="262012" y="0"/>
                </a:moveTo>
                <a:cubicBezTo>
                  <a:pt x="284028" y="0"/>
                  <a:pt x="295037" y="6717"/>
                  <a:pt x="295037" y="20152"/>
                </a:cubicBezTo>
                <a:cubicBezTo>
                  <a:pt x="295037" y="28734"/>
                  <a:pt x="290353" y="37506"/>
                  <a:pt x="280987" y="46468"/>
                </a:cubicBezTo>
                <a:lnTo>
                  <a:pt x="177584" y="145551"/>
                </a:lnTo>
                <a:cubicBezTo>
                  <a:pt x="179832" y="145551"/>
                  <a:pt x="182829" y="145551"/>
                  <a:pt x="186575" y="145551"/>
                </a:cubicBezTo>
                <a:cubicBezTo>
                  <a:pt x="189947" y="145551"/>
                  <a:pt x="192383" y="145551"/>
                  <a:pt x="193881" y="145551"/>
                </a:cubicBezTo>
                <a:cubicBezTo>
                  <a:pt x="225726" y="145551"/>
                  <a:pt x="251858" y="155761"/>
                  <a:pt x="272277" y="176179"/>
                </a:cubicBezTo>
                <a:cubicBezTo>
                  <a:pt x="292695" y="196597"/>
                  <a:pt x="302904" y="222729"/>
                  <a:pt x="302904" y="254574"/>
                </a:cubicBezTo>
                <a:cubicBezTo>
                  <a:pt x="302904" y="294287"/>
                  <a:pt x="288387" y="326695"/>
                  <a:pt x="259351" y="351796"/>
                </a:cubicBezTo>
                <a:cubicBezTo>
                  <a:pt x="230316" y="376898"/>
                  <a:pt x="192945" y="389449"/>
                  <a:pt x="147237" y="389449"/>
                </a:cubicBezTo>
                <a:cubicBezTo>
                  <a:pt x="105276" y="389449"/>
                  <a:pt x="70247" y="379239"/>
                  <a:pt x="42148" y="358821"/>
                </a:cubicBezTo>
                <a:cubicBezTo>
                  <a:pt x="14049" y="338402"/>
                  <a:pt x="0" y="312833"/>
                  <a:pt x="0" y="282111"/>
                </a:cubicBezTo>
                <a:cubicBezTo>
                  <a:pt x="0" y="264503"/>
                  <a:pt x="5058" y="249610"/>
                  <a:pt x="15173" y="237434"/>
                </a:cubicBezTo>
                <a:cubicBezTo>
                  <a:pt x="25289" y="225258"/>
                  <a:pt x="37839" y="219170"/>
                  <a:pt x="52825" y="219170"/>
                </a:cubicBezTo>
                <a:cubicBezTo>
                  <a:pt x="62566" y="219170"/>
                  <a:pt x="70528" y="222074"/>
                  <a:pt x="76709" y="227881"/>
                </a:cubicBezTo>
                <a:cubicBezTo>
                  <a:pt x="82891" y="233688"/>
                  <a:pt x="85982" y="241274"/>
                  <a:pt x="85982" y="250641"/>
                </a:cubicBezTo>
                <a:cubicBezTo>
                  <a:pt x="85982" y="269373"/>
                  <a:pt x="74930" y="278739"/>
                  <a:pt x="52825" y="278739"/>
                </a:cubicBezTo>
                <a:lnTo>
                  <a:pt x="46644" y="278739"/>
                </a:lnTo>
                <a:lnTo>
                  <a:pt x="46644" y="282673"/>
                </a:lnTo>
                <a:cubicBezTo>
                  <a:pt x="46644" y="301031"/>
                  <a:pt x="56853" y="316954"/>
                  <a:pt x="77271" y="330441"/>
                </a:cubicBezTo>
                <a:cubicBezTo>
                  <a:pt x="97690" y="343929"/>
                  <a:pt x="121761" y="350672"/>
                  <a:pt x="149485" y="350672"/>
                </a:cubicBezTo>
                <a:cubicBezTo>
                  <a:pt x="180581" y="350672"/>
                  <a:pt x="206057" y="341774"/>
                  <a:pt x="225914" y="323978"/>
                </a:cubicBezTo>
                <a:cubicBezTo>
                  <a:pt x="245770" y="306183"/>
                  <a:pt x="255698" y="283423"/>
                  <a:pt x="255698" y="255698"/>
                </a:cubicBezTo>
                <a:cubicBezTo>
                  <a:pt x="255698" y="206994"/>
                  <a:pt x="227974" y="182642"/>
                  <a:pt x="172526" y="182642"/>
                </a:cubicBezTo>
                <a:cubicBezTo>
                  <a:pt x="157915" y="182642"/>
                  <a:pt x="142741" y="184328"/>
                  <a:pt x="127006" y="187699"/>
                </a:cubicBezTo>
                <a:cubicBezTo>
                  <a:pt x="123634" y="188449"/>
                  <a:pt x="120450" y="188823"/>
                  <a:pt x="117453" y="188823"/>
                </a:cubicBezTo>
                <a:cubicBezTo>
                  <a:pt x="108461" y="188823"/>
                  <a:pt x="103965" y="183953"/>
                  <a:pt x="103965" y="174212"/>
                </a:cubicBezTo>
                <a:cubicBezTo>
                  <a:pt x="103965" y="169716"/>
                  <a:pt x="106962" y="164471"/>
                  <a:pt x="112957" y="158477"/>
                </a:cubicBezTo>
                <a:lnTo>
                  <a:pt x="229848" y="43834"/>
                </a:lnTo>
                <a:lnTo>
                  <a:pt x="99469" y="43834"/>
                </a:lnTo>
                <a:cubicBezTo>
                  <a:pt x="84858" y="43834"/>
                  <a:pt x="75117" y="44771"/>
                  <a:pt x="70247" y="46644"/>
                </a:cubicBezTo>
                <a:cubicBezTo>
                  <a:pt x="60880" y="49641"/>
                  <a:pt x="56197" y="56947"/>
                  <a:pt x="56197" y="68561"/>
                </a:cubicBezTo>
                <a:cubicBezTo>
                  <a:pt x="56197" y="72307"/>
                  <a:pt x="56572" y="77740"/>
                  <a:pt x="57321" y="84858"/>
                </a:cubicBezTo>
                <a:cubicBezTo>
                  <a:pt x="58071" y="91976"/>
                  <a:pt x="58445" y="97409"/>
                  <a:pt x="58445" y="101155"/>
                </a:cubicBezTo>
                <a:cubicBezTo>
                  <a:pt x="58445" y="120637"/>
                  <a:pt x="51889" y="130378"/>
                  <a:pt x="38776" y="130378"/>
                </a:cubicBezTo>
                <a:cubicBezTo>
                  <a:pt x="26038" y="130378"/>
                  <a:pt x="19669" y="122323"/>
                  <a:pt x="19669" y="106213"/>
                </a:cubicBezTo>
                <a:cubicBezTo>
                  <a:pt x="19669" y="101717"/>
                  <a:pt x="19950" y="94880"/>
                  <a:pt x="20512" y="85701"/>
                </a:cubicBezTo>
                <a:cubicBezTo>
                  <a:pt x="21074" y="76522"/>
                  <a:pt x="21355" y="69685"/>
                  <a:pt x="21355" y="65189"/>
                </a:cubicBezTo>
                <a:cubicBezTo>
                  <a:pt x="21355" y="54699"/>
                  <a:pt x="21355" y="46831"/>
                  <a:pt x="21355" y="41586"/>
                </a:cubicBezTo>
                <a:cubicBezTo>
                  <a:pt x="21355" y="36341"/>
                  <a:pt x="21355" y="30534"/>
                  <a:pt x="21355" y="24165"/>
                </a:cubicBezTo>
                <a:cubicBezTo>
                  <a:pt x="21355" y="14049"/>
                  <a:pt x="23221" y="7774"/>
                  <a:pt x="26953" y="5339"/>
                </a:cubicBezTo>
                <a:cubicBezTo>
                  <a:pt x="30685" y="2903"/>
                  <a:pt x="40011" y="1686"/>
                  <a:pt x="54933" y="1686"/>
                </a:cubicBezTo>
                <a:lnTo>
                  <a:pt x="192617" y="1686"/>
                </a:lnTo>
                <a:cubicBezTo>
                  <a:pt x="200081" y="1686"/>
                  <a:pt x="212766" y="1311"/>
                  <a:pt x="230673" y="562"/>
                </a:cubicBezTo>
                <a:cubicBezTo>
                  <a:pt x="239629" y="187"/>
                  <a:pt x="250076" y="0"/>
                  <a:pt x="262012"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sp>
        <p:nvSpPr>
          <p:cNvPr id="53" name="Rectangle 52">
            <a:extLst>
              <a:ext uri="{FF2B5EF4-FFF2-40B4-BE49-F238E27FC236}">
                <a16:creationId xmlns:a16="http://schemas.microsoft.com/office/drawing/2014/main" id="{DBA6EA59-F62A-4EA4-8AA1-FE2C1EE6CA06}"/>
              </a:ext>
            </a:extLst>
          </p:cNvPr>
          <p:cNvSpPr/>
          <p:nvPr/>
        </p:nvSpPr>
        <p:spPr>
          <a:xfrm>
            <a:off x="9910271" y="2331373"/>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54" name="Rectangle 53">
            <a:extLst>
              <a:ext uri="{FF2B5EF4-FFF2-40B4-BE49-F238E27FC236}">
                <a16:creationId xmlns:a16="http://schemas.microsoft.com/office/drawing/2014/main" id="{DBA6EA59-F62A-4EA4-8AA1-FE2C1EE6CA06}"/>
              </a:ext>
            </a:extLst>
          </p:cNvPr>
          <p:cNvSpPr/>
          <p:nvPr/>
        </p:nvSpPr>
        <p:spPr>
          <a:xfrm>
            <a:off x="5852026" y="2242683"/>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Tree>
    <p:extLst>
      <p:ext uri="{BB962C8B-B14F-4D97-AF65-F5344CB8AC3E}">
        <p14:creationId xmlns:p14="http://schemas.microsoft.com/office/powerpoint/2010/main" val="1240578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3785652"/>
          </a:xfrm>
          <a:prstGeom prst="rect">
            <a:avLst/>
          </a:prstGeom>
          <a:noFill/>
        </p:spPr>
        <p:txBody>
          <a:bodyPr wrap="square" rtlCol="0">
            <a:spAutoFit/>
          </a:bodyPr>
          <a:lstStyle/>
          <a:p>
            <a:r>
              <a:rPr lang="en-US" sz="2000" b="1" dirty="0">
                <a:solidFill>
                  <a:srgbClr val="C00000"/>
                </a:solidFill>
                <a:latin typeface="Alexandria"/>
              </a:rPr>
              <a:t>Importance of Performance Management</a:t>
            </a:r>
          </a:p>
          <a:p>
            <a:endParaRPr lang="en-US" sz="2000" dirty="0">
              <a:latin typeface="Alexandria"/>
            </a:endParaRPr>
          </a:p>
          <a:p>
            <a:pPr marL="342900" lvl="0" indent="-342900">
              <a:buFont typeface="Arial" panose="020B0604020202020204" pitchFamily="34" charset="0"/>
              <a:buChar char="•"/>
            </a:pPr>
            <a:r>
              <a:rPr lang="en-US" sz="2000" dirty="0">
                <a:latin typeface="Alexandria"/>
              </a:rPr>
              <a:t>An organization's success relies on managing employee performance and aligning it with organizational goals.</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dirty="0">
                <a:latin typeface="Alexandria"/>
              </a:rPr>
              <a:t>As organizations become streamlined and employees take on broader roles, performance feedback becomes more critical.</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dirty="0">
                <a:latin typeface="Alexandria"/>
              </a:rPr>
              <a:t>It ensures employees perform well and their behaviors align with organizational goals.</a:t>
            </a:r>
          </a:p>
          <a:p>
            <a:pPr marL="342900" lvl="0" indent="-342900">
              <a:buFont typeface="Wingdings" panose="05000000000000000000" pitchFamily="2" charset="2"/>
              <a:buChar char="q"/>
            </a:pPr>
            <a:endParaRPr lang="en-US" sz="2000" dirty="0">
              <a:latin typeface="Alexandria"/>
            </a:endParaRPr>
          </a:p>
          <a:p>
            <a:pPr marL="342900" lvl="0" indent="-342900">
              <a:buFont typeface="Arial" panose="020B0604020202020204" pitchFamily="34" charset="0"/>
              <a:buChar char="•"/>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Introduction</a:t>
            </a:r>
            <a:endParaRPr lang="en-US" sz="2400" b="1" dirty="0">
              <a:latin typeface="Alexandria"/>
              <a:cs typeface="Alexandria" charset="0"/>
            </a:endParaRPr>
          </a:p>
        </p:txBody>
      </p:sp>
    </p:spTree>
    <p:extLst>
      <p:ext uri="{BB962C8B-B14F-4D97-AF65-F5344CB8AC3E}">
        <p14:creationId xmlns:p14="http://schemas.microsoft.com/office/powerpoint/2010/main" val="1165602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2566" y="1285875"/>
            <a:ext cx="9323692" cy="5006756"/>
          </a:xfrm>
          <a:prstGeom prst="rect">
            <a:avLst/>
          </a:prstGeom>
        </p:spPr>
      </p:pic>
    </p:spTree>
    <p:extLst>
      <p:ext uri="{BB962C8B-B14F-4D97-AF65-F5344CB8AC3E}">
        <p14:creationId xmlns:p14="http://schemas.microsoft.com/office/powerpoint/2010/main" val="1668885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comp</a:t>
            </a:r>
          </a:p>
        </p:txBody>
      </p:sp>
      <p:sp>
        <p:nvSpPr>
          <p:cNvPr id="48" name="TextBox 47"/>
          <p:cNvSpPr txBox="1"/>
          <p:nvPr/>
        </p:nvSpPr>
        <p:spPr>
          <a:xfrm>
            <a:off x="689558" y="2263892"/>
            <a:ext cx="10141862" cy="2554545"/>
          </a:xfrm>
          <a:prstGeom prst="rect">
            <a:avLst/>
          </a:prstGeom>
          <a:noFill/>
        </p:spPr>
        <p:txBody>
          <a:bodyPr wrap="square" rtlCol="0">
            <a:spAutoFit/>
          </a:bodyPr>
          <a:lstStyle/>
          <a:p>
            <a:r>
              <a:rPr lang="en-US" sz="2000" b="1" dirty="0">
                <a:solidFill>
                  <a:srgbClr val="C00000"/>
                </a:solidFill>
                <a:latin typeface="Alexandria"/>
              </a:rPr>
              <a:t>Effective Performance Management System</a:t>
            </a:r>
          </a:p>
          <a:p>
            <a:endParaRPr lang="en-US" sz="2000" dirty="0">
              <a:solidFill>
                <a:srgbClr val="C00000"/>
              </a:solidFill>
              <a:latin typeface="Alexandria"/>
            </a:endParaRPr>
          </a:p>
          <a:p>
            <a:pPr marL="342900" lvl="0" indent="-342900">
              <a:buFont typeface="Arial" panose="020B0604020202020204" pitchFamily="34" charset="0"/>
              <a:buChar char="•"/>
            </a:pPr>
            <a:r>
              <a:rPr lang="en-US" sz="2000" dirty="0">
                <a:latin typeface="Alexandria"/>
              </a:rPr>
              <a:t>Requires collaboration between employees and supervisors: setting goals, reviewing results, assessing needs, and future planning.</a:t>
            </a:r>
          </a:p>
          <a:p>
            <a:pPr marL="342900" lvl="0" indent="-342900">
              <a:buFont typeface="Arial" panose="020B0604020202020204" pitchFamily="34" charset="0"/>
              <a:buChar char="•"/>
            </a:pPr>
            <a:r>
              <a:rPr lang="en-US" sz="2000" dirty="0">
                <a:latin typeface="Alexandria"/>
              </a:rPr>
              <a:t>Differs from performance appraisals, which are one-sided evaluations by supervisors focused on the past with minimal employee input.</a:t>
            </a:r>
          </a:p>
          <a:p>
            <a:pPr marL="342900" lvl="0" indent="-342900">
              <a:buFont typeface="Arial" panose="020B0604020202020204" pitchFamily="34" charset="0"/>
              <a:buChar char="•"/>
            </a:pPr>
            <a:r>
              <a:rPr lang="en-US" sz="2000" dirty="0">
                <a:latin typeface="Alexandria"/>
              </a:rPr>
              <a:t>Utilizes performance feedback, a two-way conversation for employee improvement.</a:t>
            </a:r>
          </a:p>
          <a:p>
            <a:pPr marL="342900" lvl="0" indent="-342900">
              <a:buFont typeface="Arial" panose="020B0604020202020204" pitchFamily="34" charset="0"/>
              <a:buChar char="•"/>
            </a:pPr>
            <a:r>
              <a:rPr lang="en-US" sz="2000" dirty="0">
                <a:latin typeface="Alexandria"/>
              </a:rPr>
              <a:t>Utilizes past performance data to set goals for the present and future.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Introduction</a:t>
            </a:r>
            <a:endParaRPr lang="en-US" sz="2400" b="1" dirty="0">
              <a:latin typeface="Alexandria"/>
              <a:cs typeface="Alexandria" charset="0"/>
            </a:endParaRPr>
          </a:p>
        </p:txBody>
      </p:sp>
    </p:spTree>
    <p:extLst>
      <p:ext uri="{BB962C8B-B14F-4D97-AF65-F5344CB8AC3E}">
        <p14:creationId xmlns:p14="http://schemas.microsoft.com/office/powerpoint/2010/main" val="803812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2554545"/>
          </a:xfrm>
          <a:prstGeom prst="rect">
            <a:avLst/>
          </a:prstGeom>
          <a:noFill/>
        </p:spPr>
        <p:txBody>
          <a:bodyPr wrap="square" rtlCol="0">
            <a:spAutoFit/>
          </a:bodyPr>
          <a:lstStyle/>
          <a:p>
            <a:r>
              <a:rPr lang="en-US" sz="2000" b="1" dirty="0">
                <a:solidFill>
                  <a:srgbClr val="C00000"/>
                </a:solidFill>
                <a:latin typeface="Alexandria"/>
              </a:rPr>
              <a:t>Flexibility in Performance Management Systems</a:t>
            </a:r>
          </a:p>
          <a:p>
            <a:endParaRPr lang="en-US" sz="2000" dirty="0">
              <a:solidFill>
                <a:srgbClr val="C00000"/>
              </a:solidFill>
              <a:latin typeface="Alexandria"/>
            </a:endParaRPr>
          </a:p>
          <a:p>
            <a:pPr lvl="0"/>
            <a:r>
              <a:rPr lang="en-US" sz="2000" dirty="0">
                <a:latin typeface="Alexandria"/>
              </a:rPr>
              <a:t>Formal or informal systems can be effective, but alignment with organizational goals and culture is key.</a:t>
            </a:r>
          </a:p>
          <a:p>
            <a:pPr lvl="0"/>
            <a:endParaRPr lang="en-US" sz="2000" dirty="0">
              <a:latin typeface="Alexandria"/>
            </a:endParaRPr>
          </a:p>
          <a:p>
            <a:pPr lvl="0"/>
            <a:r>
              <a:rPr lang="en-US" sz="2000" dirty="0">
                <a:latin typeface="Alexandria"/>
              </a:rPr>
              <a:t>Example: SAS company uses continuous performance conversations instead of formal reviews.</a:t>
            </a:r>
          </a:p>
          <a:p>
            <a:pPr lvl="0"/>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Important Consideration</a:t>
            </a:r>
            <a:endParaRPr lang="en-US" sz="2400" b="1" dirty="0">
              <a:latin typeface="Alexandria"/>
              <a:cs typeface="Alexandria" charset="0"/>
            </a:endParaRPr>
          </a:p>
        </p:txBody>
      </p:sp>
    </p:spTree>
    <p:extLst>
      <p:ext uri="{BB962C8B-B14F-4D97-AF65-F5344CB8AC3E}">
        <p14:creationId xmlns:p14="http://schemas.microsoft.com/office/powerpoint/2010/main" val="2170318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975956"/>
            <a:ext cx="9883167" cy="3477875"/>
          </a:xfrm>
          <a:prstGeom prst="rect">
            <a:avLst/>
          </a:prstGeom>
          <a:noFill/>
        </p:spPr>
        <p:txBody>
          <a:bodyPr wrap="square" rtlCol="0">
            <a:spAutoFit/>
          </a:bodyPr>
          <a:lstStyle/>
          <a:p>
            <a:pPr lvl="0"/>
            <a:r>
              <a:rPr lang="en-US" sz="2000" b="1" dirty="0">
                <a:solidFill>
                  <a:srgbClr val="C00000"/>
                </a:solidFill>
                <a:latin typeface="Alexandria"/>
              </a:rPr>
              <a:t>Purpose and Use:</a:t>
            </a:r>
            <a:r>
              <a:rPr lang="en-US" sz="2000" dirty="0">
                <a:solidFill>
                  <a:srgbClr val="C00000"/>
                </a:solidFill>
                <a:latin typeface="Alexandria"/>
              </a:rPr>
              <a:t> </a:t>
            </a:r>
            <a:r>
              <a:rPr lang="en-US" sz="2000" dirty="0">
                <a:latin typeface="Alexandria"/>
              </a:rPr>
              <a:t>What's the main goal of the system? Is it for employee development, informing rewards and compensation, boosting motivation, ensuring legal compliance, or HR planning (or a combination)? It's crucial to define the purpose upfront to avoid conflicting goals and ensure data collection supports them all.</a:t>
            </a:r>
          </a:p>
          <a:p>
            <a:pPr lvl="0"/>
            <a:endParaRPr lang="en-US" sz="2000" dirty="0">
              <a:latin typeface="Alexandria"/>
            </a:endParaRPr>
          </a:p>
          <a:p>
            <a:pPr lvl="0"/>
            <a:r>
              <a:rPr lang="en-US" sz="2000" b="1" dirty="0">
                <a:solidFill>
                  <a:srgbClr val="C00000"/>
                </a:solidFill>
                <a:latin typeface="Alexandria"/>
              </a:rPr>
              <a:t>Employee Development:</a:t>
            </a:r>
            <a:r>
              <a:rPr lang="en-US" sz="2000" dirty="0">
                <a:solidFill>
                  <a:srgbClr val="C00000"/>
                </a:solidFill>
                <a:latin typeface="Alexandria"/>
              </a:rPr>
              <a:t> </a:t>
            </a:r>
            <a:r>
              <a:rPr lang="en-US" sz="2000" dirty="0">
                <a:latin typeface="Alexandria"/>
              </a:rPr>
              <a:t>The system should identify skill and performance gaps to guide training and development programs. Performance feedback should provide information to fuel these programs, and desired outcomes from training should be incorporated back into the performance management system. This creates a two-way loop for improvement.</a:t>
            </a:r>
          </a:p>
          <a:p>
            <a:pPr lvl="0"/>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49824" y="1174102"/>
            <a:ext cx="8622901" cy="461665"/>
          </a:xfrm>
          <a:prstGeom prst="rect">
            <a:avLst/>
          </a:prstGeom>
          <a:noFill/>
        </p:spPr>
        <p:txBody>
          <a:bodyPr wrap="square" rtlCol="0">
            <a:spAutoFit/>
          </a:bodyPr>
          <a:lstStyle/>
          <a:p>
            <a:r>
              <a:rPr lang="en-US" sz="2400" b="1" dirty="0">
                <a:latin typeface="Alexandria"/>
              </a:rPr>
              <a:t>Designing an Effective Performance Management System</a:t>
            </a:r>
            <a:endParaRPr lang="en-US" sz="2400" dirty="0">
              <a:latin typeface="Alexandria"/>
            </a:endParaRPr>
          </a:p>
        </p:txBody>
      </p:sp>
    </p:spTree>
    <p:extLst>
      <p:ext uri="{BB962C8B-B14F-4D97-AF65-F5344CB8AC3E}">
        <p14:creationId xmlns:p14="http://schemas.microsoft.com/office/powerpoint/2010/main" val="3042213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83705"/>
            <a:ext cx="10094983" cy="4401205"/>
          </a:xfrm>
          <a:prstGeom prst="rect">
            <a:avLst/>
          </a:prstGeom>
          <a:noFill/>
        </p:spPr>
        <p:txBody>
          <a:bodyPr wrap="square" rtlCol="0">
            <a:spAutoFit/>
          </a:bodyPr>
          <a:lstStyle/>
          <a:p>
            <a:pPr lvl="0"/>
            <a:r>
              <a:rPr lang="en-US" sz="2000" b="1" dirty="0">
                <a:solidFill>
                  <a:srgbClr val="C00000"/>
                </a:solidFill>
                <a:latin typeface="Alexandria"/>
              </a:rPr>
              <a:t>Rewards and Compensation:</a:t>
            </a:r>
            <a:r>
              <a:rPr lang="en-US" sz="2000" dirty="0">
                <a:solidFill>
                  <a:srgbClr val="C00000"/>
                </a:solidFill>
                <a:latin typeface="Alexandria"/>
              </a:rPr>
              <a:t> </a:t>
            </a:r>
            <a:r>
              <a:rPr lang="en-US" sz="2000" dirty="0">
                <a:latin typeface="Alexandria"/>
              </a:rPr>
              <a:t>Decisions like salary, promotions, and bonuses often rely on performance data. Employees must trust the performance feedback system for these decisions to be seen as fair. An unfair system can lead to a perceived unfairness in compensation as well.</a:t>
            </a:r>
          </a:p>
          <a:p>
            <a:pPr lvl="0"/>
            <a:endParaRPr lang="en-US" sz="2000" dirty="0">
              <a:latin typeface="Alexandria"/>
            </a:endParaRPr>
          </a:p>
          <a:p>
            <a:pPr lvl="0"/>
            <a:r>
              <a:rPr lang="en-US" sz="2000" b="1" dirty="0">
                <a:solidFill>
                  <a:srgbClr val="C00000"/>
                </a:solidFill>
                <a:latin typeface="Alexandria"/>
              </a:rPr>
              <a:t>Motivation:</a:t>
            </a:r>
            <a:r>
              <a:rPr lang="en-US" sz="2000" dirty="0">
                <a:solidFill>
                  <a:srgbClr val="C00000"/>
                </a:solidFill>
                <a:latin typeface="Alexandria"/>
              </a:rPr>
              <a:t> </a:t>
            </a:r>
            <a:r>
              <a:rPr lang="en-US" sz="2000" dirty="0">
                <a:latin typeface="Alexandria"/>
              </a:rPr>
              <a:t>A formal process for acknowledging and praising employees can reinforce positive behaviors and outcomes. The system should clearly communicate expectations and allow employees to express their desired job assignments and responsibilities.</a:t>
            </a:r>
          </a:p>
          <a:p>
            <a:pPr lvl="0"/>
            <a:endParaRPr lang="en-US" sz="2000" dirty="0">
              <a:latin typeface="Alexandria"/>
            </a:endParaRPr>
          </a:p>
          <a:p>
            <a:pPr lvl="0"/>
            <a:r>
              <a:rPr lang="en-US" sz="2000" b="1" dirty="0">
                <a:solidFill>
                  <a:srgbClr val="C00000"/>
                </a:solidFill>
                <a:latin typeface="Alexandria"/>
              </a:rPr>
              <a:t>Legal Compliance:</a:t>
            </a:r>
            <a:r>
              <a:rPr lang="en-US" sz="2000" dirty="0">
                <a:solidFill>
                  <a:srgbClr val="C00000"/>
                </a:solidFill>
                <a:latin typeface="Alexandria"/>
              </a:rPr>
              <a:t> </a:t>
            </a:r>
            <a:r>
              <a:rPr lang="en-US" sz="2000" dirty="0">
                <a:latin typeface="Alexandria"/>
              </a:rPr>
              <a:t>Documentation of performance deficiencies is crucial for defending against claims of unfair dismissal or discrimination. Data showing consistent, unacceptable performance strengthens the organization's defense against such charges.</a:t>
            </a:r>
          </a:p>
          <a:p>
            <a:pPr lvl="0"/>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49824" y="1174102"/>
            <a:ext cx="8622901" cy="461665"/>
          </a:xfrm>
          <a:prstGeom prst="rect">
            <a:avLst/>
          </a:prstGeom>
          <a:noFill/>
        </p:spPr>
        <p:txBody>
          <a:bodyPr wrap="square" rtlCol="0">
            <a:spAutoFit/>
          </a:bodyPr>
          <a:lstStyle/>
          <a:p>
            <a:r>
              <a:rPr lang="en-US" sz="2400" b="1" dirty="0">
                <a:latin typeface="Alexandria"/>
              </a:rPr>
              <a:t>Designing an Effective Performance Management System</a:t>
            </a:r>
            <a:endParaRPr lang="en-US" sz="2400" dirty="0">
              <a:latin typeface="Alexandria"/>
            </a:endParaRPr>
          </a:p>
        </p:txBody>
      </p:sp>
    </p:spTree>
    <p:extLst>
      <p:ext uri="{BB962C8B-B14F-4D97-AF65-F5344CB8AC3E}">
        <p14:creationId xmlns:p14="http://schemas.microsoft.com/office/powerpoint/2010/main" val="2217846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83705"/>
            <a:ext cx="10094983" cy="3785652"/>
          </a:xfrm>
          <a:prstGeom prst="rect">
            <a:avLst/>
          </a:prstGeom>
          <a:noFill/>
        </p:spPr>
        <p:txBody>
          <a:bodyPr wrap="square" rtlCol="0">
            <a:spAutoFit/>
          </a:bodyPr>
          <a:lstStyle/>
          <a:p>
            <a:pPr lvl="0"/>
            <a:r>
              <a:rPr lang="en-US" sz="2000" b="1" dirty="0">
                <a:solidFill>
                  <a:srgbClr val="C00000"/>
                </a:solidFill>
                <a:latin typeface="Alexandria"/>
              </a:rPr>
              <a:t>Limited Knowledge:</a:t>
            </a:r>
            <a:r>
              <a:rPr lang="en-US" sz="2000" dirty="0">
                <a:solidFill>
                  <a:srgbClr val="C00000"/>
                </a:solidFill>
                <a:latin typeface="Alexandria"/>
              </a:rPr>
              <a:t> </a:t>
            </a:r>
            <a:r>
              <a:rPr lang="en-US" sz="2000" dirty="0">
                <a:latin typeface="Alexandria"/>
              </a:rPr>
              <a:t>Supervisors may not be familiar with the technical aspects of the employee's work, hindering accurate assessment.</a:t>
            </a:r>
          </a:p>
          <a:p>
            <a:pPr lvl="0"/>
            <a:r>
              <a:rPr lang="en-US" sz="2000" b="1" dirty="0">
                <a:solidFill>
                  <a:srgbClr val="C00000"/>
                </a:solidFill>
                <a:latin typeface="Alexandria"/>
              </a:rPr>
              <a:t>Subjectivity:</a:t>
            </a:r>
            <a:r>
              <a:rPr lang="en-US" sz="2000" dirty="0">
                <a:solidFill>
                  <a:srgbClr val="C00000"/>
                </a:solidFill>
                <a:latin typeface="Alexandria"/>
              </a:rPr>
              <a:t> </a:t>
            </a:r>
            <a:r>
              <a:rPr lang="en-US" sz="2000" dirty="0">
                <a:latin typeface="Alexandria"/>
              </a:rPr>
              <a:t>Supervisor bias (halo effect, stereotypes) and personal agendas can influence ratings.</a:t>
            </a:r>
          </a:p>
          <a:p>
            <a:pPr lvl="0"/>
            <a:r>
              <a:rPr lang="en-US" sz="2000" b="1" dirty="0">
                <a:solidFill>
                  <a:srgbClr val="C00000"/>
                </a:solidFill>
                <a:latin typeface="Alexandria"/>
              </a:rPr>
              <a:t>Focus on Recent Events</a:t>
            </a:r>
            <a:r>
              <a:rPr lang="en-US" sz="2000" b="1" dirty="0">
                <a:latin typeface="Alexandria"/>
              </a:rPr>
              <a:t>:</a:t>
            </a:r>
            <a:r>
              <a:rPr lang="en-US" sz="2000" dirty="0">
                <a:latin typeface="Alexandria"/>
              </a:rPr>
              <a:t> Evaluations might focus heavily on recent events, neglecting earlier performance.</a:t>
            </a:r>
          </a:p>
          <a:p>
            <a:pPr lvl="0"/>
            <a:r>
              <a:rPr lang="en-US" sz="2000" b="1" dirty="0">
                <a:solidFill>
                  <a:srgbClr val="C00000"/>
                </a:solidFill>
                <a:latin typeface="Alexandria"/>
              </a:rPr>
              <a:t>Central Tendency:</a:t>
            </a:r>
            <a:r>
              <a:rPr lang="en-US" sz="2000" dirty="0">
                <a:solidFill>
                  <a:srgbClr val="C00000"/>
                </a:solidFill>
                <a:latin typeface="Alexandria"/>
              </a:rPr>
              <a:t> </a:t>
            </a:r>
            <a:r>
              <a:rPr lang="en-US" sz="2000" dirty="0">
                <a:latin typeface="Alexandria"/>
              </a:rPr>
              <a:t>A tendency to avoid extremes in ratings, placing most employees in the middle.</a:t>
            </a:r>
          </a:p>
          <a:p>
            <a:pPr lvl="0"/>
            <a:r>
              <a:rPr lang="en-US" sz="2000" b="1" dirty="0">
                <a:solidFill>
                  <a:srgbClr val="C00000"/>
                </a:solidFill>
                <a:latin typeface="Alexandria"/>
              </a:rPr>
              <a:t>Inflated or Deflated Ratings:</a:t>
            </a:r>
            <a:r>
              <a:rPr lang="en-US" sz="2000" dirty="0">
                <a:solidFill>
                  <a:srgbClr val="C00000"/>
                </a:solidFill>
                <a:latin typeface="Alexandria"/>
              </a:rPr>
              <a:t> </a:t>
            </a:r>
            <a:r>
              <a:rPr lang="en-US" sz="2000" dirty="0">
                <a:latin typeface="Alexandria"/>
              </a:rPr>
              <a:t>Empathy, competition, or personal issues can skew supervisor ratings.</a:t>
            </a:r>
          </a:p>
          <a:p>
            <a:pPr lvl="0"/>
            <a:r>
              <a:rPr lang="en-US" sz="2000" b="1" dirty="0">
                <a:solidFill>
                  <a:srgbClr val="C00000"/>
                </a:solidFill>
                <a:latin typeface="Alexandria"/>
              </a:rPr>
              <a:t>Disagreements on Causes:</a:t>
            </a:r>
            <a:r>
              <a:rPr lang="en-US" sz="2000" dirty="0">
                <a:solidFill>
                  <a:srgbClr val="C00000"/>
                </a:solidFill>
                <a:latin typeface="Alexandria"/>
              </a:rPr>
              <a:t> </a:t>
            </a:r>
            <a:r>
              <a:rPr lang="en-US" sz="2000" dirty="0">
                <a:latin typeface="Alexandria"/>
              </a:rPr>
              <a:t>Supervisors and employees may have different views on the reasons behind performance levels.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limitations to the traditional method of Performance Evaluation</a:t>
            </a:r>
          </a:p>
        </p:txBody>
      </p:sp>
    </p:spTree>
    <p:extLst>
      <p:ext uri="{BB962C8B-B14F-4D97-AF65-F5344CB8AC3E}">
        <p14:creationId xmlns:p14="http://schemas.microsoft.com/office/powerpoint/2010/main" val="2243957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3419" y="1694188"/>
            <a:ext cx="10740442" cy="3477875"/>
          </a:xfrm>
          <a:prstGeom prst="rect">
            <a:avLst/>
          </a:prstGeom>
          <a:noFill/>
        </p:spPr>
        <p:txBody>
          <a:bodyPr wrap="square" rtlCol="0">
            <a:spAutoFit/>
          </a:bodyPr>
          <a:lstStyle/>
          <a:p>
            <a:r>
              <a:rPr lang="en-US" sz="2000" b="1" dirty="0">
                <a:latin typeface="Alexandria"/>
              </a:rPr>
              <a:t>New approach incorporates feedback from various sources:</a:t>
            </a:r>
          </a:p>
          <a:p>
            <a:endParaRPr lang="en-US" sz="2000" dirty="0">
              <a:latin typeface="Alexandria"/>
            </a:endParaRPr>
          </a:p>
          <a:p>
            <a:r>
              <a:rPr lang="en-US" sz="2000" b="1" dirty="0">
                <a:solidFill>
                  <a:srgbClr val="C00000"/>
                </a:solidFill>
                <a:latin typeface="Alexandria"/>
              </a:rPr>
              <a:t>Subordinates</a:t>
            </a:r>
            <a:r>
              <a:rPr lang="en-US" sz="2000" b="1" dirty="0">
                <a:latin typeface="Alexandria"/>
              </a:rPr>
              <a:t>:</a:t>
            </a:r>
            <a:r>
              <a:rPr lang="en-US" sz="2000" dirty="0">
                <a:latin typeface="Alexandria"/>
              </a:rPr>
              <a:t> They offer insights into a manager's leadership style and interpersonal skills, helping the organization identify high-potential employees and address leadership development needs. However, this feedback can be influenced by internal politics or personal conflicts.</a:t>
            </a:r>
          </a:p>
          <a:p>
            <a:endParaRPr lang="en-US" sz="2000" dirty="0">
              <a:latin typeface="Alexandria"/>
            </a:endParaRPr>
          </a:p>
          <a:p>
            <a:r>
              <a:rPr lang="en-US" sz="2000" b="1" dirty="0">
                <a:solidFill>
                  <a:srgbClr val="C00000"/>
                </a:solidFill>
                <a:latin typeface="Alexandria"/>
              </a:rPr>
              <a:t>Customers:</a:t>
            </a:r>
            <a:r>
              <a:rPr lang="en-US" sz="2000" dirty="0">
                <a:solidFill>
                  <a:srgbClr val="C00000"/>
                </a:solidFill>
                <a:latin typeface="Alexandria"/>
              </a:rPr>
              <a:t> </a:t>
            </a:r>
            <a:r>
              <a:rPr lang="en-US" sz="2000" dirty="0">
                <a:latin typeface="Alexandria"/>
              </a:rPr>
              <a:t>Their unbiased perspective is crucial, especially in service-oriented companies. Their feedback directly impacts the organization's bottom line and identifies areas for employee development and reward.</a:t>
            </a:r>
          </a:p>
          <a:p>
            <a:pPr lvl="0"/>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New approach to Performance Evaluation- 360 degree </a:t>
            </a:r>
          </a:p>
        </p:txBody>
      </p:sp>
    </p:spTree>
    <p:extLst>
      <p:ext uri="{BB962C8B-B14F-4D97-AF65-F5344CB8AC3E}">
        <p14:creationId xmlns:p14="http://schemas.microsoft.com/office/powerpoint/2010/main" val="1943257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3419" y="1694188"/>
            <a:ext cx="10740442" cy="3477875"/>
          </a:xfrm>
          <a:prstGeom prst="rect">
            <a:avLst/>
          </a:prstGeom>
          <a:noFill/>
        </p:spPr>
        <p:txBody>
          <a:bodyPr wrap="square" rtlCol="0">
            <a:spAutoFit/>
          </a:bodyPr>
          <a:lstStyle/>
          <a:p>
            <a:r>
              <a:rPr lang="en-US" sz="2000" b="1" dirty="0">
                <a:latin typeface="Alexandria"/>
              </a:rPr>
              <a:t>New approach incorporates feedback from various sources:</a:t>
            </a:r>
          </a:p>
          <a:p>
            <a:endParaRPr lang="en-US" sz="2000" dirty="0">
              <a:latin typeface="Alexandria"/>
            </a:endParaRPr>
          </a:p>
          <a:p>
            <a:r>
              <a:rPr lang="en-US" sz="2000" b="1" dirty="0">
                <a:solidFill>
                  <a:srgbClr val="C00000"/>
                </a:solidFill>
                <a:latin typeface="Alexandria"/>
              </a:rPr>
              <a:t>Self-Evaluation:</a:t>
            </a:r>
            <a:r>
              <a:rPr lang="en-US" sz="2000" dirty="0">
                <a:solidFill>
                  <a:srgbClr val="C00000"/>
                </a:solidFill>
                <a:latin typeface="Alexandria"/>
              </a:rPr>
              <a:t> </a:t>
            </a:r>
            <a:r>
              <a:rPr lang="en-US" sz="2000" dirty="0">
                <a:latin typeface="Alexandria"/>
              </a:rPr>
              <a:t>allows employees to participate in their development process and provide a more holistic view of their performance. They can offer specific examples and insights that supervisors might miss. </a:t>
            </a:r>
          </a:p>
          <a:p>
            <a:endParaRPr lang="en-US" sz="2000" i="1" dirty="0">
              <a:solidFill>
                <a:schemeClr val="accent1"/>
              </a:solidFill>
              <a:latin typeface="Alexandria"/>
            </a:endParaRPr>
          </a:p>
          <a:p>
            <a:pPr lvl="0"/>
            <a:r>
              <a:rPr lang="en-US" sz="2000" b="1" dirty="0">
                <a:solidFill>
                  <a:srgbClr val="C00000"/>
                </a:solidFill>
                <a:latin typeface="Alexandria"/>
              </a:rPr>
              <a:t>Peer appraisals: </a:t>
            </a:r>
            <a:r>
              <a:rPr lang="en-US" sz="2000" dirty="0">
                <a:latin typeface="Alexandria"/>
              </a:rPr>
              <a:t>Involving coworkers in the evaluation process can provide valuable insights into an employee's interpersonal skills, teamwork, and overall contribution to the team.</a:t>
            </a:r>
          </a:p>
          <a:p>
            <a:pPr lvl="0"/>
            <a:endParaRPr lang="en-US" sz="2000" dirty="0">
              <a:latin typeface="Alexandria"/>
            </a:endParaRPr>
          </a:p>
          <a:p>
            <a:pPr lvl="0"/>
            <a:r>
              <a:rPr lang="en-US" sz="2000" b="1" dirty="0">
                <a:solidFill>
                  <a:srgbClr val="C00000"/>
                </a:solidFill>
                <a:latin typeface="Alexandria"/>
              </a:rPr>
              <a:t>Rating committees: </a:t>
            </a:r>
            <a:r>
              <a:rPr lang="en-US" sz="2000" dirty="0">
                <a:latin typeface="Alexandria"/>
              </a:rPr>
              <a:t>A panel of supervisors can offer a more comprehensive view of an employee's performance, reducing the impact of individual biases.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New approach to Performance Evaluation-360 degree</a:t>
            </a:r>
          </a:p>
        </p:txBody>
      </p:sp>
    </p:spTree>
    <p:extLst>
      <p:ext uri="{BB962C8B-B14F-4D97-AF65-F5344CB8AC3E}">
        <p14:creationId xmlns:p14="http://schemas.microsoft.com/office/powerpoint/2010/main" val="4096941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52564" y="1114473"/>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ea typeface="Cambria" panose="02040503050406030204" pitchFamily="18" charset="0"/>
              </a:rPr>
              <a:t>360 Evaluation</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0446" y="1893430"/>
            <a:ext cx="6629399" cy="4154985"/>
          </a:xfrm>
          <a:prstGeom prst="rect">
            <a:avLst/>
          </a:prstGeom>
        </p:spPr>
      </p:pic>
    </p:spTree>
    <p:extLst>
      <p:ext uri="{BB962C8B-B14F-4D97-AF65-F5344CB8AC3E}">
        <p14:creationId xmlns:p14="http://schemas.microsoft.com/office/powerpoint/2010/main" val="4225565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7831" y="1872491"/>
            <a:ext cx="10440405" cy="4401205"/>
          </a:xfrm>
          <a:prstGeom prst="rect">
            <a:avLst/>
          </a:prstGeom>
          <a:noFill/>
        </p:spPr>
        <p:txBody>
          <a:bodyPr wrap="square" rtlCol="0">
            <a:spAutoFit/>
          </a:bodyPr>
          <a:lstStyle/>
          <a:p>
            <a:r>
              <a:rPr lang="en-US" sz="2000" b="1" dirty="0">
                <a:solidFill>
                  <a:srgbClr val="C00000"/>
                </a:solidFill>
                <a:latin typeface="Alexandria"/>
              </a:rPr>
              <a:t>Benefits:</a:t>
            </a:r>
          </a:p>
          <a:p>
            <a:pPr marL="342900" lvl="0" indent="-342900">
              <a:buFont typeface="Arial" panose="020B0604020202020204" pitchFamily="34" charset="0"/>
              <a:buChar char="•"/>
            </a:pPr>
            <a:r>
              <a:rPr lang="en-US" sz="2000" b="1" dirty="0">
                <a:latin typeface="Alexandria"/>
              </a:rPr>
              <a:t>Multiple Perspectives:</a:t>
            </a:r>
            <a:r>
              <a:rPr lang="en-US" sz="2000" dirty="0">
                <a:latin typeface="Alexandria"/>
              </a:rPr>
              <a:t> Provides a well-rounded view of an employee's performance.</a:t>
            </a:r>
          </a:p>
          <a:p>
            <a:pPr marL="342900" lvl="0" indent="-342900">
              <a:buFont typeface="Arial" panose="020B0604020202020204" pitchFamily="34" charset="0"/>
              <a:buChar char="•"/>
            </a:pPr>
            <a:r>
              <a:rPr lang="en-US" sz="2000" b="1" dirty="0">
                <a:latin typeface="Alexandria"/>
              </a:rPr>
              <a:t>Reduced Bias:</a:t>
            </a:r>
            <a:r>
              <a:rPr lang="en-US" sz="2000" dirty="0">
                <a:latin typeface="Alexandria"/>
              </a:rPr>
              <a:t> Balances individual viewpoints and reduces supervisor bias.</a:t>
            </a:r>
          </a:p>
          <a:p>
            <a:pPr marL="342900" indent="-342900">
              <a:buFont typeface="Arial" panose="020B0604020202020204" pitchFamily="34" charset="0"/>
              <a:buChar char="•"/>
            </a:pPr>
            <a:r>
              <a:rPr lang="en-US" sz="2000" b="1" dirty="0">
                <a:latin typeface="Alexandria"/>
              </a:rPr>
              <a:t>Employee Development:</a:t>
            </a:r>
            <a:r>
              <a:rPr lang="en-US" sz="2000" dirty="0">
                <a:latin typeface="Alexandria"/>
              </a:rPr>
              <a:t> Helps identify areas for improvement and growth</a:t>
            </a:r>
          </a:p>
          <a:p>
            <a:endParaRPr lang="en-US" sz="2000" dirty="0">
              <a:latin typeface="Alexandria"/>
            </a:endParaRPr>
          </a:p>
          <a:p>
            <a:r>
              <a:rPr lang="en-US" sz="2000" b="1" dirty="0">
                <a:solidFill>
                  <a:srgbClr val="C00000"/>
                </a:solidFill>
                <a:latin typeface="Alexandria"/>
              </a:rPr>
              <a:t>Challenges:</a:t>
            </a:r>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Time and Cost:</a:t>
            </a:r>
            <a:r>
              <a:rPr lang="en-US" sz="2000" dirty="0">
                <a:latin typeface="Alexandria"/>
              </a:rPr>
              <a:t> Collecting and analyzing data from multiple sources can be time-consuming and expensive.</a:t>
            </a:r>
          </a:p>
          <a:p>
            <a:pPr marL="342900" lvl="0" indent="-342900">
              <a:buFont typeface="Arial" panose="020B0604020202020204" pitchFamily="34" charset="0"/>
              <a:buChar char="•"/>
            </a:pPr>
            <a:r>
              <a:rPr lang="en-US" sz="2000" b="1" dirty="0">
                <a:latin typeface="Alexandria"/>
              </a:rPr>
              <a:t>Diminishing Returns:</a:t>
            </a:r>
            <a:r>
              <a:rPr lang="en-US" sz="2000" dirty="0">
                <a:latin typeface="Alexandria"/>
              </a:rPr>
              <a:t> Collecting excessive data can be overwhelming and provide little additional value.</a:t>
            </a:r>
          </a:p>
          <a:p>
            <a:pPr marL="342900" lvl="0" indent="-342900">
              <a:buFont typeface="Arial" panose="020B0604020202020204" pitchFamily="34" charset="0"/>
              <a:buChar char="•"/>
            </a:pPr>
            <a:r>
              <a:rPr lang="en-US" sz="2000" b="1" dirty="0">
                <a:latin typeface="Alexandria"/>
              </a:rPr>
              <a:t>Careful Implementation:</a:t>
            </a:r>
            <a:r>
              <a:rPr lang="en-US" sz="2000" dirty="0">
                <a:latin typeface="Alexandria"/>
              </a:rPr>
              <a:t> Requires clear planning and alignment with the organization's strategy to avoid confusion and conflict.</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200996"/>
            <a:ext cx="9389384" cy="461665"/>
          </a:xfrm>
          <a:prstGeom prst="rect">
            <a:avLst/>
          </a:prstGeom>
          <a:noFill/>
        </p:spPr>
        <p:txBody>
          <a:bodyPr wrap="square" rtlCol="0">
            <a:spAutoFit/>
          </a:bodyPr>
          <a:lstStyle/>
          <a:p>
            <a:pPr algn="ctr"/>
            <a:r>
              <a:rPr lang="en-US" sz="2400" b="1" dirty="0">
                <a:latin typeface="Alexandria"/>
              </a:rPr>
              <a:t>360-degree feedback systems </a:t>
            </a:r>
          </a:p>
        </p:txBody>
      </p:sp>
    </p:spTree>
    <p:extLst>
      <p:ext uri="{BB962C8B-B14F-4D97-AF65-F5344CB8AC3E}">
        <p14:creationId xmlns:p14="http://schemas.microsoft.com/office/powerpoint/2010/main" val="3488996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C00000"/>
                </a:solidFill>
                <a:latin typeface="Alexandria"/>
              </a:rPr>
              <a:t>Effective peer feedback systems require:</a:t>
            </a:r>
          </a:p>
          <a:p>
            <a:endParaRPr lang="en-US" sz="2000" dirty="0">
              <a:solidFill>
                <a:schemeClr val="tx1"/>
              </a:solidFill>
              <a:latin typeface="Alexandria"/>
            </a:endParaRPr>
          </a:p>
          <a:p>
            <a:pPr marL="342900" lvl="0" indent="-342900">
              <a:buFont typeface="Arial" panose="020B0604020202020204" pitchFamily="34" charset="0"/>
              <a:buChar char="•"/>
            </a:pPr>
            <a:r>
              <a:rPr lang="en-US" sz="2000" b="1" dirty="0">
                <a:solidFill>
                  <a:schemeClr val="tx1"/>
                </a:solidFill>
                <a:latin typeface="Alexandria"/>
              </a:rPr>
              <a:t>Low Stakes:</a:t>
            </a:r>
            <a:r>
              <a:rPr lang="en-US" sz="2000" dirty="0">
                <a:solidFill>
                  <a:schemeClr val="tx1"/>
                </a:solidFill>
                <a:latin typeface="Alexandria"/>
              </a:rPr>
              <a:t> When evaluations don't directly impact colleagues' careers or rewards, they're more likely to be honest and objective.</a:t>
            </a:r>
          </a:p>
          <a:p>
            <a:pPr marL="342900" lvl="0" indent="-342900">
              <a:buFont typeface="Arial" panose="020B0604020202020204" pitchFamily="34" charset="0"/>
              <a:buChar char="•"/>
            </a:pPr>
            <a:r>
              <a:rPr lang="en-US" sz="2000" b="1" dirty="0">
                <a:solidFill>
                  <a:schemeClr val="tx1"/>
                </a:solidFill>
                <a:latin typeface="Alexandria"/>
              </a:rPr>
              <a:t>Trust in the System:</a:t>
            </a:r>
            <a:r>
              <a:rPr lang="en-US" sz="2000" dirty="0">
                <a:solidFill>
                  <a:schemeClr val="tx1"/>
                </a:solidFill>
                <a:latin typeface="Alexandria"/>
              </a:rPr>
              <a:t> Employees need to believe the performance management system is fair and accurate for peer feedback to be truly valuable.</a:t>
            </a:r>
          </a:p>
          <a:p>
            <a:endParaRPr lang="en-US" sz="2000" dirty="0">
              <a:solidFill>
                <a:schemeClr val="tx1"/>
              </a:solidFill>
              <a:latin typeface="Alexandria"/>
            </a:endParaRPr>
          </a:p>
          <a:p>
            <a:r>
              <a:rPr lang="en-US" sz="2000" dirty="0">
                <a:solidFill>
                  <a:schemeClr val="tx1"/>
                </a:solidFill>
                <a:latin typeface="Alexandria"/>
              </a:rPr>
              <a:t>The key is to choose evaluators who can provide objective and insightful feedback while minimizing the potential for bias and political maneuvering.</a:t>
            </a:r>
          </a:p>
          <a:p>
            <a:pPr marL="342900" lvl="0" indent="-342900">
              <a:buFont typeface="Arial" panose="020B0604020202020204" pitchFamily="34" charset="0"/>
              <a:buChar char="•"/>
            </a:pPr>
            <a:endParaRPr lang="en-US" sz="2000" dirty="0">
              <a:solidFill>
                <a:schemeClr val="tx1"/>
              </a:solidFill>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360-degree feedback systems </a:t>
            </a:r>
          </a:p>
        </p:txBody>
      </p:sp>
    </p:spTree>
    <p:extLst>
      <p:ext uri="{BB962C8B-B14F-4D97-AF65-F5344CB8AC3E}">
        <p14:creationId xmlns:p14="http://schemas.microsoft.com/office/powerpoint/2010/main" val="2214897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740442" cy="2862322"/>
          </a:xfrm>
          <a:prstGeom prst="rect">
            <a:avLst/>
          </a:prstGeom>
          <a:noFill/>
        </p:spPr>
        <p:txBody>
          <a:bodyPr wrap="square" rtlCol="0">
            <a:spAutoFit/>
          </a:bodyPr>
          <a:lstStyle/>
          <a:p>
            <a:r>
              <a:rPr lang="en-US" sz="2000" dirty="0">
                <a:latin typeface="Alexandria"/>
              </a:rPr>
              <a:t>There are three main approaches to evaluating employee performance:</a:t>
            </a:r>
          </a:p>
          <a:p>
            <a:endParaRPr lang="en-US" sz="2000" dirty="0">
              <a:latin typeface="Alexandria"/>
            </a:endParaRPr>
          </a:p>
          <a:p>
            <a:pPr lvl="0"/>
            <a:r>
              <a:rPr lang="en-US" sz="2000" b="1" dirty="0">
                <a:solidFill>
                  <a:srgbClr val="C00000"/>
                </a:solidFill>
                <a:latin typeface="Alexandria"/>
              </a:rPr>
              <a:t>Traits:</a:t>
            </a:r>
            <a:r>
              <a:rPr lang="en-US" sz="2000" dirty="0">
                <a:solidFill>
                  <a:srgbClr val="C00000"/>
                </a:solidFill>
                <a:latin typeface="Alexandria"/>
              </a:rPr>
              <a:t> </a:t>
            </a:r>
            <a:r>
              <a:rPr lang="en-US" sz="2000" dirty="0">
                <a:latin typeface="Alexandria"/>
              </a:rPr>
              <a:t>This focuses on characteristics like loyalty, work ethic, and sociability. While it can assess cultural fit, it doesn't directly measure job performance and can be subjective.</a:t>
            </a:r>
          </a:p>
          <a:p>
            <a:pPr lvl="0"/>
            <a:endParaRPr lang="en-US" sz="2000" dirty="0">
              <a:latin typeface="Alexandria"/>
            </a:endParaRPr>
          </a:p>
          <a:p>
            <a:pPr lvl="0"/>
            <a:r>
              <a:rPr lang="en-US" sz="2000" b="1" dirty="0">
                <a:solidFill>
                  <a:srgbClr val="C00000"/>
                </a:solidFill>
                <a:latin typeface="Alexandria"/>
              </a:rPr>
              <a:t>Behaviors:</a:t>
            </a:r>
            <a:r>
              <a:rPr lang="en-US" sz="2000" dirty="0">
                <a:solidFill>
                  <a:srgbClr val="C00000"/>
                </a:solidFill>
                <a:latin typeface="Alexandria"/>
              </a:rPr>
              <a:t> </a:t>
            </a:r>
            <a:r>
              <a:rPr lang="en-US" sz="2000" dirty="0">
                <a:latin typeface="Alexandria"/>
              </a:rPr>
              <a:t>This examines specific actions, such as teamwork, punctuality, initiative, and meeting deadlines. This provides valuable feedback as it pinpoints areas for improvement and highlights strengths. However, employees might exhibit good behaviors but not achieving  results.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Evaluating Employees</a:t>
            </a:r>
          </a:p>
        </p:txBody>
      </p:sp>
    </p:spTree>
    <p:extLst>
      <p:ext uri="{BB962C8B-B14F-4D97-AF65-F5344CB8AC3E}">
        <p14:creationId xmlns:p14="http://schemas.microsoft.com/office/powerpoint/2010/main" val="4106847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3170099"/>
          </a:xfrm>
          <a:prstGeom prst="rect">
            <a:avLst/>
          </a:prstGeom>
          <a:noFill/>
        </p:spPr>
        <p:txBody>
          <a:bodyPr wrap="square" rtlCol="0">
            <a:spAutoFit/>
          </a:bodyPr>
          <a:lstStyle/>
          <a:p>
            <a:pPr lvl="0"/>
            <a:r>
              <a:rPr lang="en-US" sz="2000" b="1" dirty="0">
                <a:solidFill>
                  <a:srgbClr val="C00000"/>
                </a:solidFill>
                <a:latin typeface="Alexandria"/>
              </a:rPr>
              <a:t>Outcomes/Results:</a:t>
            </a:r>
            <a:r>
              <a:rPr lang="en-US" sz="2000" dirty="0">
                <a:solidFill>
                  <a:srgbClr val="C00000"/>
                </a:solidFill>
                <a:latin typeface="Alexandria"/>
              </a:rPr>
              <a:t> </a:t>
            </a:r>
            <a:r>
              <a:rPr lang="en-US" sz="2000" dirty="0">
                <a:latin typeface="Alexandria"/>
              </a:rPr>
              <a:t>This focuses on concrete accomplishments, like sales figures, profitability, cost reduction, or quality. These are objective measures and directly linked to organizational goals. However, results can be influenced by factors beyond the employee's control (budget cuts, resource limitations) and might not reflect how the results were achieved (e.g., high costs, damaged relationships).</a:t>
            </a:r>
          </a:p>
          <a:p>
            <a:pPr lvl="0"/>
            <a:endParaRPr lang="en-US" sz="2000" dirty="0">
              <a:latin typeface="Alexandria"/>
            </a:endParaRPr>
          </a:p>
          <a:p>
            <a:r>
              <a:rPr lang="en-US" sz="2000" b="1" dirty="0">
                <a:solidFill>
                  <a:srgbClr val="C00000"/>
                </a:solidFill>
                <a:latin typeface="Alexandria"/>
              </a:rPr>
              <a:t>The Ideal Approach:</a:t>
            </a:r>
          </a:p>
          <a:p>
            <a:r>
              <a:rPr lang="en-US" sz="2000" dirty="0">
                <a:latin typeface="Alexandria"/>
              </a:rPr>
              <a:t>The best approach combines elements from all three. Organizations should choose measures that align with their strategic objectives.</a:t>
            </a:r>
          </a:p>
          <a:p>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Evaluating Employees</a:t>
            </a:r>
          </a:p>
        </p:txBody>
      </p:sp>
    </p:spTree>
    <p:extLst>
      <p:ext uri="{BB962C8B-B14F-4D97-AF65-F5344CB8AC3E}">
        <p14:creationId xmlns:p14="http://schemas.microsoft.com/office/powerpoint/2010/main" val="2474949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931708"/>
            <a:ext cx="10141862" cy="4093428"/>
          </a:xfrm>
          <a:prstGeom prst="rect">
            <a:avLst/>
          </a:prstGeom>
          <a:noFill/>
        </p:spPr>
        <p:txBody>
          <a:bodyPr wrap="square" rtlCol="0">
            <a:spAutoFit/>
          </a:bodyPr>
          <a:lstStyle/>
          <a:p>
            <a:pPr lvl="0"/>
            <a:r>
              <a:rPr lang="en-US" sz="2000" b="1" dirty="0">
                <a:latin typeface="Alexandria"/>
              </a:rPr>
              <a:t>Absolute:</a:t>
            </a:r>
            <a:r>
              <a:rPr lang="en-US" sz="2000" dirty="0">
                <a:latin typeface="Alexandria"/>
              </a:rPr>
              <a:t> Evaluates employees against job standards, regardless of others. (e.g., Did the salesperson meet their sales quota?)</a:t>
            </a:r>
          </a:p>
          <a:p>
            <a:pPr lvl="0"/>
            <a:r>
              <a:rPr lang="en-US" sz="2000" b="1" dirty="0">
                <a:latin typeface="Alexandria"/>
              </a:rPr>
              <a:t>Relative:</a:t>
            </a:r>
            <a:r>
              <a:rPr lang="en-US" sz="2000" dirty="0">
                <a:latin typeface="Alexandria"/>
              </a:rPr>
              <a:t> Compares employees to each other, often ranking them. (e.g., Who was the top salesperson?)</a:t>
            </a:r>
          </a:p>
          <a:p>
            <a:pPr lvl="0"/>
            <a:endParaRPr lang="en-US" sz="2000" dirty="0">
              <a:latin typeface="Alexandria"/>
            </a:endParaRPr>
          </a:p>
          <a:p>
            <a:r>
              <a:rPr lang="en-US" sz="2000" b="1" dirty="0">
                <a:solidFill>
                  <a:srgbClr val="C00000"/>
                </a:solidFill>
                <a:latin typeface="Alexandria"/>
              </a:rPr>
              <a:t>Relative Measures: Pros and Cons</a:t>
            </a:r>
            <a:endParaRPr lang="en-US" sz="2000" dirty="0">
              <a:solidFill>
                <a:srgbClr val="C00000"/>
              </a:solidFill>
              <a:latin typeface="Alexandria"/>
            </a:endParaRPr>
          </a:p>
          <a:p>
            <a:pPr lvl="0"/>
            <a:r>
              <a:rPr lang="en-US" sz="2000" b="1" dirty="0">
                <a:latin typeface="Alexandria"/>
              </a:rPr>
              <a:t>Pros:</a:t>
            </a:r>
            <a:endParaRPr lang="en-US" sz="2000" dirty="0">
              <a:latin typeface="Alexandria"/>
            </a:endParaRPr>
          </a:p>
          <a:p>
            <a:pPr lvl="1"/>
            <a:r>
              <a:rPr lang="en-US" sz="2000" dirty="0">
                <a:latin typeface="Alexandria"/>
              </a:rPr>
              <a:t>Identify top performers for rewards and promotions.</a:t>
            </a:r>
          </a:p>
          <a:p>
            <a:pPr lvl="1"/>
            <a:r>
              <a:rPr lang="en-US" sz="2000" dirty="0">
                <a:latin typeface="Alexandria"/>
              </a:rPr>
              <a:t>Can motivate competition and improvement.</a:t>
            </a:r>
          </a:p>
          <a:p>
            <a:pPr lvl="0"/>
            <a:r>
              <a:rPr lang="en-US" sz="2000" b="1" dirty="0">
                <a:latin typeface="Alexandria"/>
              </a:rPr>
              <a:t>Cons:</a:t>
            </a:r>
            <a:endParaRPr lang="en-US" sz="2000" dirty="0">
              <a:latin typeface="Alexandria"/>
            </a:endParaRPr>
          </a:p>
          <a:p>
            <a:pPr lvl="1"/>
            <a:r>
              <a:rPr lang="en-US" sz="2000" dirty="0">
                <a:latin typeface="Alexandria"/>
              </a:rPr>
              <a:t>Skewed results if all employees perform similarly (everyone ranked low/high).</a:t>
            </a:r>
          </a:p>
          <a:p>
            <a:pPr lvl="1"/>
            <a:r>
              <a:rPr lang="en-US" sz="2000" dirty="0">
                <a:latin typeface="Alexandria"/>
              </a:rPr>
              <a:t>Ignores individual improvement if compared to a static group.</a:t>
            </a:r>
          </a:p>
          <a:p>
            <a:pPr lvl="0"/>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Performance Evaluation Measures</a:t>
            </a:r>
            <a:endParaRPr lang="en-US" sz="2400" b="1" dirty="0">
              <a:latin typeface="Alexandria"/>
              <a:cs typeface="Alexandria" charset="0"/>
            </a:endParaRPr>
          </a:p>
        </p:txBody>
      </p:sp>
    </p:spTree>
    <p:extLst>
      <p:ext uri="{BB962C8B-B14F-4D97-AF65-F5344CB8AC3E}">
        <p14:creationId xmlns:p14="http://schemas.microsoft.com/office/powerpoint/2010/main" val="2147370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ea typeface="Cambria" panose="02040503050406030204" pitchFamily="18" charset="0"/>
              </a:rPr>
              <a:t>Forced Ranking Example</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8850" y="2394981"/>
            <a:ext cx="7620000" cy="2847975"/>
          </a:xfrm>
          <a:prstGeom prst="rect">
            <a:avLst/>
          </a:prstGeom>
        </p:spPr>
      </p:pic>
    </p:spTree>
    <p:extLst>
      <p:ext uri="{BB962C8B-B14F-4D97-AF65-F5344CB8AC3E}">
        <p14:creationId xmlns:p14="http://schemas.microsoft.com/office/powerpoint/2010/main" val="118288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3477875"/>
          </a:xfrm>
          <a:prstGeom prst="rect">
            <a:avLst/>
          </a:prstGeom>
          <a:noFill/>
        </p:spPr>
        <p:txBody>
          <a:bodyPr wrap="square" rtlCol="0">
            <a:spAutoFit/>
          </a:bodyPr>
          <a:lstStyle/>
          <a:p>
            <a:pPr lvl="0"/>
            <a:r>
              <a:rPr lang="en-US" sz="2000" dirty="0">
                <a:latin typeface="Alexandria"/>
              </a:rPr>
              <a:t>Involves placing employees into performance level categories (e.g., top 20%, middle 70%, bottom 10%).</a:t>
            </a:r>
          </a:p>
          <a:p>
            <a:pPr lvl="0"/>
            <a:endParaRPr lang="en-US" sz="2000" dirty="0">
              <a:latin typeface="Alexandria"/>
            </a:endParaRPr>
          </a:p>
          <a:p>
            <a:pPr lvl="0"/>
            <a:r>
              <a:rPr lang="en-US" sz="2000" b="1" dirty="0">
                <a:latin typeface="Alexandria"/>
              </a:rPr>
              <a:t>Pros:</a:t>
            </a:r>
            <a:endParaRPr lang="en-US" sz="2000" dirty="0">
              <a:latin typeface="Alexandria"/>
            </a:endParaRPr>
          </a:p>
          <a:p>
            <a:pPr lvl="1"/>
            <a:r>
              <a:rPr lang="en-US" sz="2000" dirty="0">
                <a:latin typeface="Alexandria"/>
              </a:rPr>
              <a:t>Clearly differentiates performance levels.</a:t>
            </a:r>
          </a:p>
          <a:p>
            <a:pPr lvl="1"/>
            <a:r>
              <a:rPr lang="en-US" sz="2000" dirty="0">
                <a:latin typeface="Alexandria"/>
              </a:rPr>
              <a:t>Provides data for compensation decisions.</a:t>
            </a:r>
          </a:p>
          <a:p>
            <a:pPr lvl="1"/>
            <a:r>
              <a:rPr lang="en-US" sz="2000" dirty="0">
                <a:latin typeface="Alexandria"/>
              </a:rPr>
              <a:t>Discourages inflated reviews or leniency.</a:t>
            </a:r>
          </a:p>
          <a:p>
            <a:pPr lvl="0"/>
            <a:r>
              <a:rPr lang="en-US" sz="2000" b="1" dirty="0">
                <a:latin typeface="Alexandria"/>
              </a:rPr>
              <a:t>Cons:</a:t>
            </a:r>
            <a:endParaRPr lang="en-US" sz="2000" dirty="0">
              <a:latin typeface="Alexandria"/>
            </a:endParaRPr>
          </a:p>
          <a:p>
            <a:pPr lvl="1"/>
            <a:r>
              <a:rPr lang="en-US" sz="2000" dirty="0">
                <a:latin typeface="Alexandria"/>
              </a:rPr>
              <a:t>Can be arbitrary and unfair.</a:t>
            </a:r>
          </a:p>
          <a:p>
            <a:pPr lvl="1"/>
            <a:r>
              <a:rPr lang="en-US" sz="2000" dirty="0">
                <a:latin typeface="Alexandria"/>
              </a:rPr>
              <a:t>May lead to low morale and lawsuits.</a:t>
            </a:r>
          </a:p>
          <a:p>
            <a:pPr lvl="1"/>
            <a:r>
              <a:rPr lang="en-US" sz="2000" dirty="0">
                <a:latin typeface="Alexandria"/>
              </a:rPr>
              <a:t>Not suitable for all cultures (better for results-driven environments).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r>
              <a:rPr lang="en-US" sz="2400" b="1" dirty="0">
                <a:latin typeface="Alexandria"/>
              </a:rPr>
              <a:t>Forced Ranking: A Specific Relative Measure</a:t>
            </a:r>
            <a:endParaRPr lang="en-US" sz="2400" dirty="0">
              <a:latin typeface="Alexandria"/>
            </a:endParaRPr>
          </a:p>
        </p:txBody>
      </p:sp>
    </p:spTree>
    <p:extLst>
      <p:ext uri="{BB962C8B-B14F-4D97-AF65-F5344CB8AC3E}">
        <p14:creationId xmlns:p14="http://schemas.microsoft.com/office/powerpoint/2010/main" val="1789109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52709" y="2855562"/>
            <a:ext cx="10141862" cy="1569660"/>
          </a:xfrm>
          <a:prstGeom prst="rect">
            <a:avLst/>
          </a:prstGeom>
          <a:noFill/>
        </p:spPr>
        <p:txBody>
          <a:bodyPr wrap="square" rtlCol="0">
            <a:spAutoFit/>
          </a:bodyPr>
          <a:lstStyle/>
          <a:p>
            <a:pPr marL="342900" lvl="0" indent="-342900">
              <a:buFont typeface="Arial" panose="020B0604020202020204" pitchFamily="34" charset="0"/>
              <a:buChar char="•"/>
            </a:pPr>
            <a:r>
              <a:rPr lang="en-US" sz="2400" b="1" dirty="0">
                <a:solidFill>
                  <a:srgbClr val="C00000"/>
                </a:solidFill>
                <a:latin typeface="Alexandria"/>
              </a:rPr>
              <a:t>Graphic Rating Scales:</a:t>
            </a:r>
            <a:r>
              <a:rPr lang="en-US" sz="2400" dirty="0">
                <a:solidFill>
                  <a:srgbClr val="C00000"/>
                </a:solidFill>
                <a:latin typeface="Alexandria"/>
              </a:rPr>
              <a:t> </a:t>
            </a:r>
            <a:r>
              <a:rPr lang="en-US" sz="2400" dirty="0">
                <a:latin typeface="Alexandria"/>
              </a:rPr>
              <a:t>A popular tool, these scales involve rating employees on various aspects like traits, behaviors, or results. Imagine a scale from 1 (low) to 5 (high) for punctuality.</a:t>
            </a:r>
          </a:p>
          <a:p>
            <a:pPr marL="342900" lvl="0" indent="-342900">
              <a:buFont typeface="Arial" panose="020B0604020202020204" pitchFamily="34" charset="0"/>
              <a:buChar char="•"/>
            </a:pPr>
            <a:endParaRPr lang="en-US" sz="24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Performance Evaluation Methods</a:t>
            </a:r>
            <a:endParaRPr lang="en-US" sz="2400" b="1" dirty="0">
              <a:latin typeface="Alexandria"/>
              <a:cs typeface="Alexandria" charset="0"/>
            </a:endParaRPr>
          </a:p>
        </p:txBody>
      </p:sp>
    </p:spTree>
    <p:extLst>
      <p:ext uri="{BB962C8B-B14F-4D97-AF65-F5344CB8AC3E}">
        <p14:creationId xmlns:p14="http://schemas.microsoft.com/office/powerpoint/2010/main" val="3315896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248399" y="576301"/>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rPr>
              <a:t>Graphic Rating Scales example</a:t>
            </a:r>
            <a:endParaRPr lang="en-US" sz="2400" b="1" dirty="0">
              <a:latin typeface="Alexandria"/>
              <a:ea typeface="Cambria" panose="02040503050406030204" pitchFamily="18" charset="0"/>
            </a:endParaRPr>
          </a:p>
        </p:txBody>
      </p:sp>
      <p:pic>
        <p:nvPicPr>
          <p:cNvPr id="2" name="Picture 1"/>
          <p:cNvPicPr>
            <a:picLocks noChangeAspect="1"/>
          </p:cNvPicPr>
          <p:nvPr/>
        </p:nvPicPr>
        <p:blipFill>
          <a:blip r:embed="rId3"/>
          <a:stretch>
            <a:fillRect/>
          </a:stretch>
        </p:blipFill>
        <p:spPr>
          <a:xfrm>
            <a:off x="1856055" y="1259911"/>
            <a:ext cx="8866966" cy="5118115"/>
          </a:xfrm>
          <a:prstGeom prst="rect">
            <a:avLst/>
          </a:prstGeom>
        </p:spPr>
      </p:pic>
    </p:spTree>
    <p:extLst>
      <p:ext uri="{BB962C8B-B14F-4D97-AF65-F5344CB8AC3E}">
        <p14:creationId xmlns:p14="http://schemas.microsoft.com/office/powerpoint/2010/main" val="2999282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2089080"/>
            <a:ext cx="10141862" cy="2246769"/>
          </a:xfrm>
          <a:prstGeom prst="rect">
            <a:avLst/>
          </a:prstGeom>
          <a:noFill/>
        </p:spPr>
        <p:txBody>
          <a:bodyPr wrap="square" rtlCol="0">
            <a:spAutoFit/>
          </a:bodyPr>
          <a:lstStyle/>
          <a:p>
            <a:pPr lvl="0"/>
            <a:endParaRPr lang="en-US" sz="2000" dirty="0">
              <a:latin typeface="Alexandria"/>
            </a:endParaRPr>
          </a:p>
          <a:p>
            <a:pPr lvl="0" algn="just"/>
            <a:r>
              <a:rPr lang="en-US" sz="2400" b="1" dirty="0">
                <a:solidFill>
                  <a:srgbClr val="C00000"/>
                </a:solidFill>
                <a:latin typeface="Alexandria"/>
              </a:rPr>
              <a:t>Weighted Checklists:</a:t>
            </a:r>
            <a:r>
              <a:rPr lang="en-US" sz="2400" dirty="0">
                <a:solidFill>
                  <a:srgbClr val="C00000"/>
                </a:solidFill>
                <a:latin typeface="Alexandria"/>
              </a:rPr>
              <a:t> </a:t>
            </a:r>
            <a:r>
              <a:rPr lang="en-US" sz="2400" dirty="0">
                <a:latin typeface="Alexandria"/>
              </a:rPr>
              <a:t>These provide specific criteria to assess performance, with varying importance assigned to each. Think of a checklist for a customer service rep, with factors like call resolution time weighted more heavily.</a:t>
            </a:r>
          </a:p>
          <a:p>
            <a:pPr lvl="0" algn="just"/>
            <a:endParaRPr lang="en-US" sz="24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Performance Evaluation Methods</a:t>
            </a:r>
            <a:endParaRPr lang="en-US" sz="2400" b="1" dirty="0">
              <a:latin typeface="Alexandria"/>
              <a:cs typeface="Alexandria" charset="0"/>
            </a:endParaRPr>
          </a:p>
        </p:txBody>
      </p:sp>
    </p:spTree>
    <p:extLst>
      <p:ext uri="{BB962C8B-B14F-4D97-AF65-F5344CB8AC3E}">
        <p14:creationId xmlns:p14="http://schemas.microsoft.com/office/powerpoint/2010/main" val="1790152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04047" y="807134"/>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rPr>
              <a:t>Weighted Checklists example</a:t>
            </a:r>
          </a:p>
        </p:txBody>
      </p:sp>
      <p:pic>
        <p:nvPicPr>
          <p:cNvPr id="2" name="Picture 1"/>
          <p:cNvPicPr>
            <a:picLocks noChangeAspect="1"/>
          </p:cNvPicPr>
          <p:nvPr/>
        </p:nvPicPr>
        <p:blipFill>
          <a:blip r:embed="rId3"/>
          <a:stretch>
            <a:fillRect/>
          </a:stretch>
        </p:blipFill>
        <p:spPr>
          <a:xfrm>
            <a:off x="2208656" y="1398861"/>
            <a:ext cx="8256094" cy="4840214"/>
          </a:xfrm>
          <a:prstGeom prst="rect">
            <a:avLst/>
          </a:prstGeom>
        </p:spPr>
      </p:pic>
    </p:spTree>
    <p:extLst>
      <p:ext uri="{BB962C8B-B14F-4D97-AF65-F5344CB8AC3E}">
        <p14:creationId xmlns:p14="http://schemas.microsoft.com/office/powerpoint/2010/main" val="3720785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452484"/>
            <a:ext cx="10141862" cy="2677656"/>
          </a:xfrm>
          <a:prstGeom prst="rect">
            <a:avLst/>
          </a:prstGeom>
          <a:noFill/>
        </p:spPr>
        <p:txBody>
          <a:bodyPr wrap="square" rtlCol="0">
            <a:spAutoFit/>
          </a:bodyPr>
          <a:lstStyle/>
          <a:p>
            <a:pPr algn="just"/>
            <a:r>
              <a:rPr lang="en-US" sz="2400" b="1" dirty="0">
                <a:solidFill>
                  <a:srgbClr val="C00000"/>
                </a:solidFill>
                <a:latin typeface="Alexandria"/>
              </a:rPr>
              <a:t>Behaviorally Anchored Rating Scales (BARS):</a:t>
            </a:r>
            <a:r>
              <a:rPr lang="en-US" sz="2400" dirty="0">
                <a:solidFill>
                  <a:srgbClr val="C00000"/>
                </a:solidFill>
                <a:latin typeface="Alexandria"/>
              </a:rPr>
              <a:t> </a:t>
            </a:r>
            <a:r>
              <a:rPr lang="en-US" sz="2400" dirty="0">
                <a:latin typeface="Alexandria"/>
              </a:rPr>
              <a:t>These go beyond simple scales by providing specific descriptions of behavior at different levels. Imagine examples of "always greets customers with a smile" (high) vs. "rarely interacts with customers" (low) for a retail employee.</a:t>
            </a:r>
          </a:p>
          <a:p>
            <a:pPr lvl="0" algn="just"/>
            <a:endParaRPr lang="en-US" sz="2400" dirty="0">
              <a:latin typeface="Alexandria"/>
            </a:endParaRPr>
          </a:p>
          <a:p>
            <a:pPr lvl="0" algn="just"/>
            <a:endParaRPr lang="en-US" sz="2400" dirty="0">
              <a:latin typeface="Alexandria"/>
            </a:endParaRPr>
          </a:p>
          <a:p>
            <a:pPr lvl="0"/>
            <a:endParaRPr lang="en-US" sz="24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Performance Evaluation Methods</a:t>
            </a:r>
            <a:endParaRPr lang="en-US" sz="2400" b="1" dirty="0">
              <a:latin typeface="Alexandria"/>
              <a:cs typeface="Alexandria" charset="0"/>
            </a:endParaRPr>
          </a:p>
        </p:txBody>
      </p:sp>
    </p:spTree>
    <p:extLst>
      <p:ext uri="{BB962C8B-B14F-4D97-AF65-F5344CB8AC3E}">
        <p14:creationId xmlns:p14="http://schemas.microsoft.com/office/powerpoint/2010/main" val="28662264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rPr>
              <a:t>BARS Example</a:t>
            </a:r>
            <a:endParaRPr lang="en-US" sz="2400" b="1" dirty="0">
              <a:latin typeface="Alexandria"/>
              <a:ea typeface="Cambria" panose="02040503050406030204" pitchFamily="18" charset="0"/>
            </a:endParaRPr>
          </a:p>
        </p:txBody>
      </p:sp>
      <p:pic>
        <p:nvPicPr>
          <p:cNvPr id="2" name="Picture 1"/>
          <p:cNvPicPr>
            <a:picLocks noChangeAspect="1"/>
          </p:cNvPicPr>
          <p:nvPr/>
        </p:nvPicPr>
        <p:blipFill rotWithShape="1">
          <a:blip r:embed="rId3"/>
          <a:srcRect l="1" t="21928" r="-1" b="12068"/>
          <a:stretch/>
        </p:blipFill>
        <p:spPr>
          <a:xfrm>
            <a:off x="542362" y="1649214"/>
            <a:ext cx="10975392" cy="4643417"/>
          </a:xfrm>
          <a:prstGeom prst="rect">
            <a:avLst/>
          </a:prstGeom>
        </p:spPr>
      </p:pic>
    </p:spTree>
    <p:extLst>
      <p:ext uri="{BB962C8B-B14F-4D97-AF65-F5344CB8AC3E}">
        <p14:creationId xmlns:p14="http://schemas.microsoft.com/office/powerpoint/2010/main" val="16299606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32433" y="2473498"/>
            <a:ext cx="10141862" cy="1938992"/>
          </a:xfrm>
          <a:prstGeom prst="rect">
            <a:avLst/>
          </a:prstGeom>
          <a:noFill/>
        </p:spPr>
        <p:txBody>
          <a:bodyPr wrap="square" rtlCol="0">
            <a:spAutoFit/>
          </a:bodyPr>
          <a:lstStyle/>
          <a:p>
            <a:pPr lvl="0"/>
            <a:r>
              <a:rPr lang="en-US" sz="2400" b="1" dirty="0">
                <a:solidFill>
                  <a:srgbClr val="C00000"/>
                </a:solidFill>
                <a:latin typeface="Alexandria"/>
              </a:rPr>
              <a:t>Behavioral Observation Scales (BOS):</a:t>
            </a:r>
            <a:r>
              <a:rPr lang="en-US" sz="2400" dirty="0">
                <a:solidFill>
                  <a:srgbClr val="C00000"/>
                </a:solidFill>
                <a:latin typeface="Alexandria"/>
              </a:rPr>
              <a:t> </a:t>
            </a:r>
            <a:r>
              <a:rPr lang="en-US" sz="2400" dirty="0">
                <a:latin typeface="Alexandria"/>
              </a:rPr>
              <a:t>Addressing inconsistent employee behavior, BOS measures the frequency of specific actions. This could track how often a salesperson uses active listening skills in customer interactions.</a:t>
            </a:r>
          </a:p>
          <a:p>
            <a:pPr marL="342900" lvl="0" indent="-342900">
              <a:buFont typeface="Arial" panose="020B0604020202020204" pitchFamily="34" charset="0"/>
              <a:buChar char="•"/>
            </a:pPr>
            <a:endParaRPr lang="en-US" sz="24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Performance Evaluation Methods</a:t>
            </a:r>
            <a:endParaRPr lang="en-US" sz="2400" b="1" dirty="0">
              <a:latin typeface="Alexandria"/>
              <a:cs typeface="Alexandria" charset="0"/>
            </a:endParaRPr>
          </a:p>
        </p:txBody>
      </p:sp>
    </p:spTree>
    <p:extLst>
      <p:ext uri="{BB962C8B-B14F-4D97-AF65-F5344CB8AC3E}">
        <p14:creationId xmlns:p14="http://schemas.microsoft.com/office/powerpoint/2010/main" val="36902601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rPr>
              <a:t>BOS Example</a:t>
            </a:r>
          </a:p>
        </p:txBody>
      </p:sp>
      <p:pic>
        <p:nvPicPr>
          <p:cNvPr id="2" name="Picture 1"/>
          <p:cNvPicPr>
            <a:picLocks noChangeAspect="1"/>
          </p:cNvPicPr>
          <p:nvPr/>
        </p:nvPicPr>
        <p:blipFill>
          <a:blip r:embed="rId3"/>
          <a:stretch>
            <a:fillRect/>
          </a:stretch>
        </p:blipFill>
        <p:spPr>
          <a:xfrm>
            <a:off x="1761566" y="1811635"/>
            <a:ext cx="8444354" cy="4318574"/>
          </a:xfrm>
          <a:prstGeom prst="rect">
            <a:avLst/>
          </a:prstGeom>
        </p:spPr>
      </p:pic>
    </p:spTree>
    <p:extLst>
      <p:ext uri="{BB962C8B-B14F-4D97-AF65-F5344CB8AC3E}">
        <p14:creationId xmlns:p14="http://schemas.microsoft.com/office/powerpoint/2010/main" val="3286975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975956"/>
            <a:ext cx="10141862" cy="4462760"/>
          </a:xfrm>
          <a:prstGeom prst="rect">
            <a:avLst/>
          </a:prstGeom>
          <a:noFill/>
        </p:spPr>
        <p:txBody>
          <a:bodyPr wrap="square" rtlCol="0">
            <a:spAutoFit/>
          </a:bodyPr>
          <a:lstStyle/>
          <a:p>
            <a:pPr lvl="0"/>
            <a:endParaRPr lang="en-US" sz="2000" dirty="0">
              <a:latin typeface="Alexandria"/>
            </a:endParaRPr>
          </a:p>
          <a:p>
            <a:pPr lvl="0" algn="just"/>
            <a:r>
              <a:rPr lang="en-US" sz="2400" b="1" dirty="0">
                <a:solidFill>
                  <a:srgbClr val="C00000"/>
                </a:solidFill>
                <a:latin typeface="Alexandria"/>
              </a:rPr>
              <a:t>Objectives-Based Measures:</a:t>
            </a:r>
            <a:r>
              <a:rPr lang="en-US" sz="2400" dirty="0">
                <a:solidFill>
                  <a:srgbClr val="C00000"/>
                </a:solidFill>
                <a:latin typeface="Alexandria"/>
              </a:rPr>
              <a:t> </a:t>
            </a:r>
            <a:r>
              <a:rPr lang="en-US" sz="2400" dirty="0">
                <a:latin typeface="Alexandria"/>
              </a:rPr>
              <a:t>This approach ties performance feedback to predetermined, negotiated work objectives. Imagine a manager and employee jointly setting goals for increasing sales within a specific timeframe.</a:t>
            </a:r>
          </a:p>
          <a:p>
            <a:pPr lvl="0" algn="just"/>
            <a:endParaRPr lang="en-US" sz="2400" dirty="0">
              <a:latin typeface="Alexandria"/>
            </a:endParaRPr>
          </a:p>
          <a:p>
            <a:pPr lvl="0"/>
            <a:r>
              <a:rPr lang="en-US" sz="2400" b="1" dirty="0">
                <a:solidFill>
                  <a:srgbClr val="C00000"/>
                </a:solidFill>
                <a:latin typeface="Alexandria"/>
              </a:rPr>
              <a:t>Critical Incident Measures:</a:t>
            </a:r>
            <a:r>
              <a:rPr lang="en-US" sz="2400" dirty="0">
                <a:solidFill>
                  <a:srgbClr val="C00000"/>
                </a:solidFill>
                <a:latin typeface="Alexandria"/>
              </a:rPr>
              <a:t> </a:t>
            </a:r>
            <a:r>
              <a:rPr lang="en-US" sz="2400" dirty="0">
                <a:latin typeface="Alexandria"/>
              </a:rPr>
              <a:t>This method focuses on specific examples of outstanding or problematic employee behavior during the evaluation period. Imagine a manager noting a salesperson's exceptional handling of a difficult customer complaint.</a:t>
            </a:r>
          </a:p>
          <a:p>
            <a:pPr marL="342900" lvl="0" indent="-342900">
              <a:buFont typeface="Arial" panose="020B0604020202020204" pitchFamily="34" charset="0"/>
              <a:buChar char="•"/>
            </a:pPr>
            <a:endParaRPr lang="en-US" sz="2400" dirty="0">
              <a:latin typeface="Alexandria"/>
            </a:endParaRPr>
          </a:p>
          <a:p>
            <a:pPr lvl="0" algn="just"/>
            <a:endParaRPr lang="en-US" sz="24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Performance Evaluation Methods</a:t>
            </a:r>
            <a:endParaRPr lang="en-US" sz="2400" b="1" dirty="0">
              <a:latin typeface="Alexandria"/>
              <a:cs typeface="Alexandria" charset="0"/>
            </a:endParaRPr>
          </a:p>
        </p:txBody>
      </p:sp>
    </p:spTree>
    <p:extLst>
      <p:ext uri="{BB962C8B-B14F-4D97-AF65-F5344CB8AC3E}">
        <p14:creationId xmlns:p14="http://schemas.microsoft.com/office/powerpoint/2010/main" val="4252393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47548" y="1747042"/>
            <a:ext cx="10552183" cy="2677656"/>
          </a:xfrm>
          <a:prstGeom prst="rect">
            <a:avLst/>
          </a:prstGeom>
          <a:noFill/>
        </p:spPr>
        <p:txBody>
          <a:bodyPr wrap="square" rtlCol="0">
            <a:spAutoFit/>
          </a:bodyPr>
          <a:lstStyle/>
          <a:p>
            <a:endParaRPr lang="en-US" sz="2400" dirty="0">
              <a:latin typeface="Alexandria"/>
            </a:endParaRPr>
          </a:p>
          <a:p>
            <a:r>
              <a:rPr lang="en-US" sz="2400" dirty="0">
                <a:latin typeface="Alexandria"/>
              </a:rPr>
              <a:t>Performance evaluation methods are not mutually exclusive. Organizations can combine them, but it's important to avoid a cumbersome or overly complex system.</a:t>
            </a:r>
          </a:p>
          <a:p>
            <a:endParaRPr lang="en-US" sz="2400" dirty="0">
              <a:latin typeface="Alexandria"/>
            </a:endParaRPr>
          </a:p>
          <a:p>
            <a:r>
              <a:rPr lang="en-US" sz="2400" dirty="0">
                <a:latin typeface="Alexandria"/>
              </a:rPr>
              <a:t> The chosen methods should align with the overall goals of the performance management system and the organization's strategic objectives.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948253" y="1099902"/>
            <a:ext cx="10185912" cy="461665"/>
          </a:xfrm>
          <a:prstGeom prst="rect">
            <a:avLst/>
          </a:prstGeom>
          <a:noFill/>
        </p:spPr>
        <p:txBody>
          <a:bodyPr wrap="square" rtlCol="0">
            <a:spAutoFit/>
          </a:bodyPr>
          <a:lstStyle/>
          <a:p>
            <a:pPr algn="ctr"/>
            <a:r>
              <a:rPr lang="en-US" sz="2400" b="1" dirty="0">
                <a:latin typeface="Alexandria"/>
              </a:rPr>
              <a:t>Choosing the Right Tool</a:t>
            </a:r>
            <a:endParaRPr lang="en-US" sz="2400" dirty="0">
              <a:latin typeface="Alexandria"/>
            </a:endParaRPr>
          </a:p>
        </p:txBody>
      </p:sp>
    </p:spTree>
    <p:extLst>
      <p:ext uri="{BB962C8B-B14F-4D97-AF65-F5344CB8AC3E}">
        <p14:creationId xmlns:p14="http://schemas.microsoft.com/office/powerpoint/2010/main" val="2334656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47549" y="1901756"/>
            <a:ext cx="10083871" cy="2862322"/>
          </a:xfrm>
          <a:prstGeom prst="rect">
            <a:avLst/>
          </a:prstGeom>
          <a:noFill/>
        </p:spPr>
        <p:txBody>
          <a:bodyPr wrap="square" rtlCol="0">
            <a:spAutoFit/>
          </a:bodyPr>
          <a:lstStyle/>
          <a:p>
            <a:pPr marL="342900" lvl="0" indent="-342900">
              <a:buFont typeface="Arial" panose="020B0604020202020204" pitchFamily="34" charset="0"/>
              <a:buChar char="•"/>
            </a:pPr>
            <a:r>
              <a:rPr lang="en-US" sz="2000" b="1" dirty="0">
                <a:latin typeface="Alexandria"/>
              </a:rPr>
              <a:t>Targeted Feedback:</a:t>
            </a:r>
            <a:r>
              <a:rPr lang="en-US" sz="2000" dirty="0">
                <a:latin typeface="Alexandria"/>
              </a:rPr>
              <a:t> Specific examples from BOS or critical incidents can provide more meaningful feedback for employees compared to general impressions.</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latin typeface="Alexandria"/>
              </a:rPr>
              <a:t>Enhanced Motivation:</a:t>
            </a:r>
            <a:r>
              <a:rPr lang="en-US" sz="2000" dirty="0">
                <a:latin typeface="Alexandria"/>
              </a:rPr>
              <a:t> Objectives-based systems can boost motivation by allowing employees to participate in setting goals and understanding their contribution to organizational objectives.</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latin typeface="Alexandria"/>
              </a:rPr>
              <a:t>Increased Commitment:</a:t>
            </a:r>
            <a:r>
              <a:rPr lang="en-US" sz="2000" dirty="0">
                <a:latin typeface="Alexandria"/>
              </a:rPr>
              <a:t> When employees have a say in their goals, they're more likely to be committed to achieving them.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948253" y="1099902"/>
            <a:ext cx="9883167" cy="461665"/>
          </a:xfrm>
          <a:prstGeom prst="rect">
            <a:avLst/>
          </a:prstGeom>
          <a:noFill/>
        </p:spPr>
        <p:txBody>
          <a:bodyPr wrap="square" rtlCol="0">
            <a:spAutoFit/>
          </a:bodyPr>
          <a:lstStyle/>
          <a:p>
            <a:pPr algn="ctr"/>
            <a:r>
              <a:rPr lang="en-US" sz="2400" b="1" dirty="0">
                <a:latin typeface="Alexandria"/>
              </a:rPr>
              <a:t>Benefits of Effective Measurement</a:t>
            </a:r>
            <a:endParaRPr lang="en-US" sz="2400" dirty="0">
              <a:latin typeface="Alexandria"/>
            </a:endParaRPr>
          </a:p>
        </p:txBody>
      </p:sp>
    </p:spTree>
    <p:extLst>
      <p:ext uri="{BB962C8B-B14F-4D97-AF65-F5344CB8AC3E}">
        <p14:creationId xmlns:p14="http://schemas.microsoft.com/office/powerpoint/2010/main" val="4173027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47549" y="1901756"/>
            <a:ext cx="10083871" cy="3170099"/>
          </a:xfrm>
          <a:prstGeom prst="rect">
            <a:avLst/>
          </a:prstGeom>
          <a:noFill/>
        </p:spPr>
        <p:txBody>
          <a:bodyPr wrap="square" rtlCol="0">
            <a:spAutoFit/>
          </a:bodyPr>
          <a:lstStyle/>
          <a:p>
            <a:endParaRPr lang="en-US" sz="2000" dirty="0"/>
          </a:p>
          <a:p>
            <a:pPr marL="342900" lvl="0" indent="-342900">
              <a:buFont typeface="Arial" panose="020B0604020202020204" pitchFamily="34" charset="0"/>
              <a:buChar char="•"/>
            </a:pPr>
            <a:r>
              <a:rPr lang="en-US" sz="2000" b="1" dirty="0">
                <a:latin typeface="Alexandria"/>
              </a:rPr>
              <a:t>Vague Objectives:</a:t>
            </a:r>
            <a:r>
              <a:rPr lang="en-US" sz="2000" dirty="0">
                <a:latin typeface="Alexandria"/>
              </a:rPr>
              <a:t> Objectives should be clear and measurable to avoid confusion and ensure fair evaluation.</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latin typeface="Alexandria"/>
              </a:rPr>
              <a:t>Unrealistic Objectives:</a:t>
            </a:r>
            <a:r>
              <a:rPr lang="en-US" sz="2000" dirty="0">
                <a:latin typeface="Alexandria"/>
              </a:rPr>
              <a:t> Setting goals that are too difficult can demotivate employees. Striking a balance between challenge and achievability is key.</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latin typeface="Alexandria"/>
              </a:rPr>
              <a:t>Improper Measurement:</a:t>
            </a:r>
            <a:r>
              <a:rPr lang="en-US" sz="2000" dirty="0">
                <a:latin typeface="Alexandria"/>
              </a:rPr>
              <a:t> Objectives should be valid measures of performance, not just easily quantified but irrelevant factors. For example, focusing solely on sales volume might neglect customer service.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948253" y="1099902"/>
            <a:ext cx="9883167" cy="461665"/>
          </a:xfrm>
          <a:prstGeom prst="rect">
            <a:avLst/>
          </a:prstGeom>
          <a:noFill/>
        </p:spPr>
        <p:txBody>
          <a:bodyPr wrap="square" rtlCol="0">
            <a:spAutoFit/>
          </a:bodyPr>
          <a:lstStyle/>
          <a:p>
            <a:pPr algn="ctr"/>
            <a:r>
              <a:rPr lang="en-US" sz="2400" b="1" dirty="0">
                <a:latin typeface="Alexandria"/>
              </a:rPr>
              <a:t>Potential Pitfalls</a:t>
            </a:r>
            <a:endParaRPr lang="en-US" sz="2400" dirty="0">
              <a:latin typeface="Alexandria"/>
            </a:endParaRPr>
          </a:p>
        </p:txBody>
      </p:sp>
    </p:spTree>
    <p:extLst>
      <p:ext uri="{BB962C8B-B14F-4D97-AF65-F5344CB8AC3E}">
        <p14:creationId xmlns:p14="http://schemas.microsoft.com/office/powerpoint/2010/main" val="1636528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812720" cy="4093428"/>
          </a:xfrm>
          <a:prstGeom prst="rect">
            <a:avLst/>
          </a:prstGeom>
          <a:noFill/>
        </p:spPr>
        <p:txBody>
          <a:bodyPr wrap="square" rtlCol="0">
            <a:spAutoFit/>
          </a:bodyPr>
          <a:lstStyle/>
          <a:p>
            <a:r>
              <a:rPr lang="en-US" sz="2000" b="1" dirty="0">
                <a:solidFill>
                  <a:srgbClr val="C00000"/>
                </a:solidFill>
                <a:latin typeface="Alexandria"/>
              </a:rPr>
              <a:t>Managerial Disengagement:</a:t>
            </a:r>
            <a:r>
              <a:rPr lang="en-US" sz="2000" dirty="0">
                <a:solidFill>
                  <a:srgbClr val="C00000"/>
                </a:solidFill>
                <a:latin typeface="Alexandria"/>
              </a:rPr>
              <a:t> </a:t>
            </a:r>
            <a:r>
              <a:rPr lang="en-US" sz="2000" dirty="0">
                <a:latin typeface="Alexandria"/>
              </a:rPr>
              <a:t>Many managers find the process time-consuming, complex, and uncomfortable. </a:t>
            </a:r>
          </a:p>
          <a:p>
            <a:endParaRPr lang="en-US" sz="2000" dirty="0">
              <a:latin typeface="Alexandria"/>
            </a:endParaRPr>
          </a:p>
          <a:p>
            <a:r>
              <a:rPr lang="en-US" sz="2000" b="1" dirty="0">
                <a:solidFill>
                  <a:srgbClr val="C00000"/>
                </a:solidFill>
                <a:latin typeface="Alexandria"/>
              </a:rPr>
              <a:t>Reasons for Resistance:</a:t>
            </a:r>
            <a:endParaRPr lang="en-US" sz="2000" dirty="0">
              <a:solidFill>
                <a:srgbClr val="C00000"/>
              </a:solidFill>
              <a:latin typeface="Alexandria"/>
            </a:endParaRPr>
          </a:p>
          <a:p>
            <a:pPr marL="403225" lvl="1" indent="-342900">
              <a:buFont typeface="Arial" panose="020B0604020202020204" pitchFamily="34" charset="0"/>
              <a:buChar char="•"/>
            </a:pPr>
            <a:r>
              <a:rPr lang="en-US" sz="2000" dirty="0">
                <a:solidFill>
                  <a:srgbClr val="C00000"/>
                </a:solidFill>
                <a:latin typeface="Alexandria"/>
              </a:rPr>
              <a:t>Complexity: </a:t>
            </a:r>
            <a:r>
              <a:rPr lang="en-US" sz="2000" dirty="0">
                <a:latin typeface="Alexandria"/>
              </a:rPr>
              <a:t>Data collection, analysis, and reconciling conflicting feedback can be cumbersome.</a:t>
            </a:r>
          </a:p>
          <a:p>
            <a:pPr marL="403225" lvl="1" indent="-342900">
              <a:buFont typeface="Arial" panose="020B0604020202020204" pitchFamily="34" charset="0"/>
              <a:buChar char="•"/>
            </a:pPr>
            <a:r>
              <a:rPr lang="en-US" sz="2000" dirty="0">
                <a:solidFill>
                  <a:srgbClr val="C00000"/>
                </a:solidFill>
                <a:latin typeface="Alexandria"/>
              </a:rPr>
              <a:t>Lack of Future Focus</a:t>
            </a:r>
            <a:r>
              <a:rPr lang="en-US" sz="2000" dirty="0">
                <a:latin typeface="Alexandria"/>
              </a:rPr>
              <a:t>: If performance data doesn't translate into future goal setting</a:t>
            </a:r>
          </a:p>
          <a:p>
            <a:pPr marL="403225" lvl="1" indent="-342900">
              <a:buFont typeface="Arial" panose="020B0604020202020204" pitchFamily="34" charset="0"/>
              <a:buChar char="•"/>
            </a:pPr>
            <a:r>
              <a:rPr lang="en-US" sz="2000" dirty="0">
                <a:solidFill>
                  <a:srgbClr val="C00000"/>
                </a:solidFill>
                <a:latin typeface="Alexandria"/>
              </a:rPr>
              <a:t>Discrimination Concerns: </a:t>
            </a:r>
            <a:r>
              <a:rPr lang="en-US" sz="2000" dirty="0">
                <a:latin typeface="Alexandria"/>
              </a:rPr>
              <a:t>Subjective data raises concerns about potential bias in reward decisions.</a:t>
            </a:r>
          </a:p>
          <a:p>
            <a:pPr marL="403225" lvl="1" indent="-342900">
              <a:buFont typeface="Arial" panose="020B0604020202020204" pitchFamily="34" charset="0"/>
              <a:buChar char="•"/>
            </a:pPr>
            <a:r>
              <a:rPr lang="en-US" sz="2000" dirty="0">
                <a:solidFill>
                  <a:srgbClr val="C00000"/>
                </a:solidFill>
                <a:latin typeface="Alexandria"/>
              </a:rPr>
              <a:t>Limited Control: </a:t>
            </a:r>
            <a:r>
              <a:rPr lang="en-US" sz="2000" dirty="0">
                <a:latin typeface="Alexandria"/>
              </a:rPr>
              <a:t>Managers may feel they lack control over the process, especially when standards are set by senior management.</a:t>
            </a:r>
          </a:p>
          <a:p>
            <a:pPr marL="403225" lvl="1" indent="-342900">
              <a:buFont typeface="Arial" panose="020B0604020202020204" pitchFamily="34" charset="0"/>
              <a:buChar char="•"/>
            </a:pPr>
            <a:r>
              <a:rPr lang="en-US" sz="2000" dirty="0">
                <a:solidFill>
                  <a:srgbClr val="C00000"/>
                </a:solidFill>
                <a:latin typeface="Alexandria"/>
              </a:rPr>
              <a:t>Disconnected Rewards: </a:t>
            </a:r>
            <a:r>
              <a:rPr lang="en-US" sz="2000" dirty="0">
                <a:latin typeface="Alexandria"/>
              </a:rPr>
              <a:t>Lack of clear consequences for performance diminishes the system's importance.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1" y="1187549"/>
            <a:ext cx="9950823" cy="461665"/>
          </a:xfrm>
          <a:prstGeom prst="rect">
            <a:avLst/>
          </a:prstGeom>
          <a:noFill/>
        </p:spPr>
        <p:txBody>
          <a:bodyPr wrap="square" rtlCol="0">
            <a:spAutoFit/>
          </a:bodyPr>
          <a:lstStyle/>
          <a:p>
            <a:r>
              <a:rPr lang="en-US" sz="2400" b="1" dirty="0">
                <a:latin typeface="Alexandria"/>
              </a:rPr>
              <a:t>Why performance management systems fall short of expectations? </a:t>
            </a:r>
            <a:endParaRPr lang="en-US" sz="2400" dirty="0">
              <a:latin typeface="Alexandria"/>
            </a:endParaRPr>
          </a:p>
        </p:txBody>
      </p:sp>
    </p:spTree>
    <p:extLst>
      <p:ext uri="{BB962C8B-B14F-4D97-AF65-F5344CB8AC3E}">
        <p14:creationId xmlns:p14="http://schemas.microsoft.com/office/powerpoint/2010/main" val="1670310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2554545"/>
          </a:xfrm>
          <a:prstGeom prst="rect">
            <a:avLst/>
          </a:prstGeom>
          <a:noFill/>
        </p:spPr>
        <p:txBody>
          <a:bodyPr wrap="square" rtlCol="0">
            <a:spAutoFit/>
          </a:bodyPr>
          <a:lstStyle/>
          <a:p>
            <a:r>
              <a:rPr lang="en-US" sz="2000" b="1" dirty="0">
                <a:solidFill>
                  <a:srgbClr val="C00000"/>
                </a:solidFill>
                <a:latin typeface="Alexandria"/>
              </a:rPr>
              <a:t>Building Buy-In:</a:t>
            </a:r>
          </a:p>
          <a:p>
            <a:endParaRPr lang="en-US" sz="2000" dirty="0">
              <a:latin typeface="Alexandria"/>
            </a:endParaRPr>
          </a:p>
          <a:p>
            <a:pPr marL="342900" lvl="0" indent="-342900">
              <a:buFont typeface="Arial" panose="020B0604020202020204" pitchFamily="34" charset="0"/>
              <a:buChar char="•"/>
            </a:pPr>
            <a:r>
              <a:rPr lang="en-US" sz="2000" b="1" dirty="0">
                <a:latin typeface="Alexandria"/>
              </a:rPr>
              <a:t>User Involvement:</a:t>
            </a:r>
            <a:r>
              <a:rPr lang="en-US" sz="2000" dirty="0">
                <a:latin typeface="Alexandria"/>
              </a:rPr>
              <a:t> Involve managers in the design process. Their input as the system's "consumers" is crucial for creating a system that works for everyone.</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latin typeface="Alexandria"/>
              </a:rPr>
              <a:t>Accountability:</a:t>
            </a:r>
            <a:r>
              <a:rPr lang="en-US" sz="2000" dirty="0">
                <a:latin typeface="Alexandria"/>
              </a:rPr>
              <a:t> Hold managers accountable for both their subordinates' performance and their development. Linking managers' success to effective use of the system increases their commitment.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r>
              <a:rPr lang="en-US" sz="2400" b="1" dirty="0">
                <a:latin typeface="Alexandria"/>
              </a:rPr>
              <a:t>How to Improve Performance Management Systems</a:t>
            </a:r>
          </a:p>
        </p:txBody>
      </p:sp>
    </p:spTree>
    <p:extLst>
      <p:ext uri="{BB962C8B-B14F-4D97-AF65-F5344CB8AC3E}">
        <p14:creationId xmlns:p14="http://schemas.microsoft.com/office/powerpoint/2010/main" val="2670978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785652"/>
          </a:xfrm>
          <a:prstGeom prst="rect">
            <a:avLst/>
          </a:prstGeom>
          <a:noFill/>
        </p:spPr>
        <p:txBody>
          <a:bodyPr wrap="square" rtlCol="0">
            <a:spAutoFit/>
          </a:bodyPr>
          <a:lstStyle/>
          <a:p>
            <a:pPr lvl="0"/>
            <a:endParaRPr lang="en-US" sz="2000" dirty="0">
              <a:latin typeface="Alexandria"/>
            </a:endParaRPr>
          </a:p>
          <a:p>
            <a:r>
              <a:rPr lang="en-US" sz="2000" b="1" dirty="0">
                <a:solidFill>
                  <a:srgbClr val="C00000"/>
                </a:solidFill>
                <a:latin typeface="Alexandria"/>
              </a:rPr>
              <a:t>Enhancing the System:</a:t>
            </a:r>
          </a:p>
          <a:p>
            <a:endParaRPr lang="en-US" sz="2000" b="1"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Clear Expectations:</a:t>
            </a:r>
            <a:r>
              <a:rPr lang="en-US" sz="2000" dirty="0">
                <a:latin typeface="Alexandria"/>
              </a:rPr>
              <a:t> Set clear performance expectations at all levels. This facilitates timely reviews and allows for more specific feedback.</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latin typeface="Alexandria"/>
              </a:rPr>
              <a:t>Purpose and Goals:</a:t>
            </a:r>
            <a:r>
              <a:rPr lang="en-US" sz="2000" dirty="0">
                <a:latin typeface="Alexandria"/>
              </a:rPr>
              <a:t> Define the system's purpose and goals clearly. Linking it to the organization's strategy makes it more relevant and legitimizes the process.</a:t>
            </a:r>
          </a:p>
          <a:p>
            <a:pPr marL="342900" lvl="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b="1" dirty="0">
                <a:latin typeface="Alexandria"/>
              </a:rPr>
              <a:t>Rewards Integration</a:t>
            </a:r>
            <a:r>
              <a:rPr lang="en-US" sz="2000" dirty="0">
                <a:latin typeface="Alexandria"/>
              </a:rPr>
              <a:t>: Clearly link performance measures to rewards, solidifying the system's value.</a:t>
            </a:r>
          </a:p>
          <a:p>
            <a:pPr marL="342900" lvl="0" indent="-342900">
              <a:buFont typeface="Arial" panose="020B0604020202020204" pitchFamily="34" charset="0"/>
              <a:buChar char="•"/>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r>
              <a:rPr lang="en-US" sz="2400" b="1" dirty="0">
                <a:latin typeface="Alexandria"/>
              </a:rPr>
              <a:t>How to Improve Performance Management Systems</a:t>
            </a:r>
          </a:p>
        </p:txBody>
      </p:sp>
    </p:spTree>
    <p:extLst>
      <p:ext uri="{BB962C8B-B14F-4D97-AF65-F5344CB8AC3E}">
        <p14:creationId xmlns:p14="http://schemas.microsoft.com/office/powerpoint/2010/main" val="2997723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477875"/>
          </a:xfrm>
          <a:prstGeom prst="rect">
            <a:avLst/>
          </a:prstGeom>
          <a:noFill/>
        </p:spPr>
        <p:txBody>
          <a:bodyPr wrap="square" rtlCol="0">
            <a:spAutoFit/>
          </a:bodyPr>
          <a:lstStyle/>
          <a:p>
            <a:r>
              <a:rPr lang="en-US" sz="2000" b="1" dirty="0">
                <a:solidFill>
                  <a:srgbClr val="C00000"/>
                </a:solidFill>
                <a:latin typeface="Alexandria"/>
              </a:rPr>
              <a:t>Leadership Commitment:</a:t>
            </a:r>
          </a:p>
          <a:p>
            <a:endParaRPr lang="en-US" sz="2000" dirty="0">
              <a:solidFill>
                <a:srgbClr val="C00000"/>
              </a:solidFill>
              <a:latin typeface="Alexandria"/>
            </a:endParaRPr>
          </a:p>
          <a:p>
            <a:pPr marL="342900" lvl="0" indent="-342900">
              <a:buFont typeface="Arial" panose="020B0604020202020204" pitchFamily="34" charset="0"/>
              <a:buChar char="•"/>
            </a:pPr>
            <a:r>
              <a:rPr lang="en-US" sz="2000" dirty="0">
                <a:latin typeface="Alexandria"/>
              </a:rPr>
              <a:t> Gain absolute commitment from top management. A recent survey found 42% of executives don't even review the system! </a:t>
            </a:r>
          </a:p>
          <a:p>
            <a:pPr marL="342900" lvl="0" indent="-342900">
              <a:buFont typeface="Arial" panose="020B0604020202020204" pitchFamily="34" charset="0"/>
              <a:buChar char="•"/>
            </a:pPr>
            <a:r>
              <a:rPr lang="en-US" sz="2000" dirty="0">
                <a:latin typeface="Alexandria"/>
              </a:rPr>
              <a:t>When senior leaders publicly support and use the system, it sends a strong message about its importance.</a:t>
            </a:r>
          </a:p>
          <a:p>
            <a:pPr marL="342900" lvl="0" indent="-342900">
              <a:buFont typeface="Arial" panose="020B0604020202020204" pitchFamily="34" charset="0"/>
              <a:buChar char="•"/>
            </a:pPr>
            <a:endParaRPr lang="en-US" sz="2000" dirty="0">
              <a:latin typeface="Alexandria"/>
            </a:endParaRPr>
          </a:p>
          <a:p>
            <a:r>
              <a:rPr lang="en-US" sz="2000" dirty="0">
                <a:latin typeface="Alexandria"/>
              </a:rPr>
              <a:t>By addressing these points, organizations can create a performance management system that managers are invested in, leading to a more performance-driven culture with engaged employees.</a:t>
            </a:r>
          </a:p>
          <a:p>
            <a:r>
              <a:rPr lang="en-US" sz="2000" dirty="0">
                <a:latin typeface="Alexandria"/>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r>
              <a:rPr lang="en-US" sz="2400" b="1" dirty="0">
                <a:latin typeface="Alexandria"/>
              </a:rPr>
              <a:t>How to Improve Performance Management Systems</a:t>
            </a:r>
          </a:p>
        </p:txBody>
      </p:sp>
    </p:spTree>
    <p:extLst>
      <p:ext uri="{BB962C8B-B14F-4D97-AF65-F5344CB8AC3E}">
        <p14:creationId xmlns:p14="http://schemas.microsoft.com/office/powerpoint/2010/main" val="472587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416320"/>
          </a:xfrm>
          <a:prstGeom prst="rect">
            <a:avLst/>
          </a:prstGeom>
          <a:noFill/>
        </p:spPr>
        <p:txBody>
          <a:bodyPr wrap="square" rtlCol="0">
            <a:spAutoFit/>
          </a:bodyPr>
          <a:lstStyle/>
          <a:p>
            <a:pPr lvl="0"/>
            <a:r>
              <a:rPr lang="en-US" b="1" dirty="0">
                <a:latin typeface="Alexandria"/>
              </a:rPr>
              <a:t>Performance management </a:t>
            </a:r>
            <a:r>
              <a:rPr lang="en-US" dirty="0">
                <a:latin typeface="Alexandria"/>
              </a:rPr>
              <a:t>is an ongoing cycle that encompasses setting clear performance expectations, providing continuous feedback and coaching, conducting regular performance evaluations, and using these insights to guide development plans.</a:t>
            </a:r>
          </a:p>
          <a:p>
            <a:pPr lvl="0"/>
            <a:r>
              <a:rPr lang="en-US" b="1" dirty="0">
                <a:latin typeface="Alexandria"/>
              </a:rPr>
              <a:t>Performance feedback </a:t>
            </a:r>
            <a:r>
              <a:rPr lang="en-US" dirty="0">
                <a:latin typeface="Alexandria"/>
              </a:rPr>
              <a:t>plays a central role in this process. By offering specific, constructive feedback, managers can help employees understand their strengths and weaknesses, identify areas for improvement, and adjust their behaviors to achieve better results.</a:t>
            </a:r>
          </a:p>
          <a:p>
            <a:pPr lvl="0"/>
            <a:endParaRPr lang="en-US" b="1" dirty="0">
              <a:solidFill>
                <a:srgbClr val="C00000"/>
              </a:solidFill>
              <a:latin typeface="Alexandria"/>
            </a:endParaRPr>
          </a:p>
          <a:p>
            <a:r>
              <a:rPr lang="en-US" b="1" dirty="0">
                <a:solidFill>
                  <a:srgbClr val="C00000"/>
                </a:solidFill>
                <a:latin typeface="Alexandria"/>
              </a:rPr>
              <a:t>2. Strategic Choices in Performance Management Systems:</a:t>
            </a:r>
          </a:p>
          <a:p>
            <a:pPr lvl="0"/>
            <a:r>
              <a:rPr lang="en-US" b="1" dirty="0">
                <a:latin typeface="Alexandria"/>
              </a:rPr>
              <a:t>Complexity vs. Simplicity:</a:t>
            </a:r>
            <a:r>
              <a:rPr lang="en-US" dirty="0">
                <a:latin typeface="Alexandria"/>
              </a:rPr>
              <a:t> Organizations can choose between a detailed system with many metrics or a simpler, streamlined approach depending on factors like size and industry.</a:t>
            </a:r>
          </a:p>
          <a:p>
            <a:pPr lvl="0"/>
            <a:r>
              <a:rPr lang="en-US" b="1" dirty="0">
                <a:latin typeface="Alexandria"/>
              </a:rPr>
              <a:t>Focus and Frequency:</a:t>
            </a:r>
            <a:r>
              <a:rPr lang="en-US" dirty="0">
                <a:latin typeface="Alexandria"/>
              </a:rPr>
              <a:t> The system can focus on outcomes (results) or behaviors while achieving them. The frequency of formal reviews can also be tailored (annual vs. more frequent check-ins</a:t>
            </a:r>
            <a:r>
              <a:rPr lang="en-US" dirty="0"/>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Conclusion</a:t>
            </a:r>
          </a:p>
        </p:txBody>
      </p:sp>
    </p:spTree>
    <p:extLst>
      <p:ext uri="{BB962C8B-B14F-4D97-AF65-F5344CB8AC3E}">
        <p14:creationId xmlns:p14="http://schemas.microsoft.com/office/powerpoint/2010/main" val="275146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139321"/>
          </a:xfrm>
          <a:prstGeom prst="rect">
            <a:avLst/>
          </a:prstGeom>
          <a:noFill/>
        </p:spPr>
        <p:txBody>
          <a:bodyPr wrap="square" rtlCol="0">
            <a:spAutoFit/>
          </a:bodyPr>
          <a:lstStyle/>
          <a:p>
            <a:r>
              <a:rPr lang="en-US" b="1" dirty="0"/>
              <a:t>Understanding the Pros and Cons:</a:t>
            </a:r>
            <a:endParaRPr lang="en-US" dirty="0"/>
          </a:p>
          <a:p>
            <a:r>
              <a:rPr lang="en-US" b="1" dirty="0"/>
              <a:t>Pros:</a:t>
            </a:r>
            <a:endParaRPr lang="en-US" dirty="0"/>
          </a:p>
          <a:p>
            <a:pPr marL="285750" lvl="0" indent="-285750">
              <a:buFont typeface="Arial" panose="020B0604020202020204" pitchFamily="34" charset="0"/>
              <a:buChar char="•"/>
            </a:pPr>
            <a:r>
              <a:rPr lang="en-US" dirty="0"/>
              <a:t>Improved Performance &amp; Engagement: Effective systems can lead to significant gains in performance and employee engagement.</a:t>
            </a:r>
          </a:p>
          <a:p>
            <a:pPr marL="285750" lvl="0" indent="-285750">
              <a:buFont typeface="Arial" panose="020B0604020202020204" pitchFamily="34" charset="0"/>
              <a:buChar char="•"/>
            </a:pPr>
            <a:r>
              <a:rPr lang="en-US" dirty="0"/>
              <a:t>Talent Development &amp; Data-Driven Decisions: Performance data helps identify high-potential employees and informs strategic talent management decisions.</a:t>
            </a:r>
          </a:p>
          <a:p>
            <a:r>
              <a:rPr lang="en-US" b="1" dirty="0"/>
              <a:t>Cons:</a:t>
            </a:r>
            <a:endParaRPr lang="en-US" dirty="0"/>
          </a:p>
          <a:p>
            <a:pPr marL="285750" lvl="0" indent="-285750">
              <a:buFont typeface="Arial" panose="020B0604020202020204" pitchFamily="34" charset="0"/>
              <a:buChar char="•"/>
            </a:pPr>
            <a:r>
              <a:rPr lang="en-US" dirty="0"/>
              <a:t>Administrative Burden &amp; Subjectivity: Complex systems can be time-consuming and bureaucratic. Performance evaluations can be subjective, leading to potential biases.</a:t>
            </a:r>
          </a:p>
          <a:p>
            <a:pPr marL="285750" lvl="0" indent="-285750">
              <a:buFont typeface="Arial" panose="020B0604020202020204" pitchFamily="34" charset="0"/>
              <a:buChar char="•"/>
            </a:pPr>
            <a:r>
              <a:rPr lang="en-US" dirty="0"/>
              <a:t>Short-Term Focus &amp; Employee Dissatisfaction: Overemphasis on short-term results can discourage long-term development, and poorly designed systems can demotivate employees.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Conclusion</a:t>
            </a:r>
          </a:p>
        </p:txBody>
      </p:sp>
    </p:spTree>
    <p:extLst>
      <p:ext uri="{BB962C8B-B14F-4D97-AF65-F5344CB8AC3E}">
        <p14:creationId xmlns:p14="http://schemas.microsoft.com/office/powerpoint/2010/main" val="98247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08590"/>
            <a:ext cx="10565630" cy="3139321"/>
          </a:xfrm>
          <a:prstGeom prst="rect">
            <a:avLst/>
          </a:prstGeom>
          <a:noFill/>
        </p:spPr>
        <p:txBody>
          <a:bodyPr wrap="square" rtlCol="0">
            <a:spAutoFit/>
          </a:bodyPr>
          <a:lstStyle/>
          <a:p>
            <a:r>
              <a:rPr lang="en-US" b="1" dirty="0">
                <a:latin typeface="Alexandria"/>
              </a:rPr>
              <a:t>Reasons for System Failure and Improvement Strategies:</a:t>
            </a:r>
            <a:endParaRPr lang="en-US" dirty="0">
              <a:latin typeface="Alexandria"/>
            </a:endParaRPr>
          </a:p>
          <a:p>
            <a:pPr marL="285750" lvl="0" indent="-285750">
              <a:buFont typeface="Arial" panose="020B0604020202020204" pitchFamily="34" charset="0"/>
              <a:buChar char="•"/>
            </a:pPr>
            <a:r>
              <a:rPr lang="en-US" dirty="0">
                <a:latin typeface="Alexandria"/>
              </a:rPr>
              <a:t>Lack of Strategic Alignment</a:t>
            </a:r>
          </a:p>
          <a:p>
            <a:pPr marL="285750" lvl="0" indent="-285750">
              <a:buFont typeface="Arial" panose="020B0604020202020204" pitchFamily="34" charset="0"/>
              <a:buChar char="•"/>
            </a:pPr>
            <a:r>
              <a:rPr lang="en-US" dirty="0">
                <a:latin typeface="Alexandria"/>
              </a:rPr>
              <a:t> Inconsistent Communication </a:t>
            </a:r>
          </a:p>
          <a:p>
            <a:pPr marL="285750" lvl="0" indent="-285750">
              <a:buFont typeface="Arial" panose="020B0604020202020204" pitchFamily="34" charset="0"/>
              <a:buChar char="•"/>
            </a:pPr>
            <a:r>
              <a:rPr lang="en-US" dirty="0">
                <a:latin typeface="Alexandria"/>
              </a:rPr>
              <a:t>Limited Manager Training</a:t>
            </a:r>
          </a:p>
          <a:p>
            <a:pPr marL="285750" lvl="0" indent="-285750">
              <a:buFont typeface="Arial" panose="020B0604020202020204" pitchFamily="34" charset="0"/>
              <a:buChar char="•"/>
            </a:pPr>
            <a:r>
              <a:rPr lang="en-US" dirty="0">
                <a:latin typeface="Alexandria"/>
              </a:rPr>
              <a:t>Focus on Punishment &amp; Lack of Employee Involvement</a:t>
            </a:r>
          </a:p>
          <a:p>
            <a:pPr marL="285750" lvl="0" indent="-285750">
              <a:buFont typeface="Arial" panose="020B0604020202020204" pitchFamily="34" charset="0"/>
              <a:buChar char="•"/>
            </a:pPr>
            <a:endParaRPr lang="en-US" dirty="0">
              <a:latin typeface="Alexandria"/>
            </a:endParaRPr>
          </a:p>
          <a:p>
            <a:pPr lvl="0"/>
            <a:r>
              <a:rPr lang="en-US" b="1" dirty="0">
                <a:latin typeface="Alexandria"/>
              </a:rPr>
              <a:t>Strategies for Effective Systems:</a:t>
            </a:r>
            <a:endParaRPr lang="en-US" dirty="0">
              <a:latin typeface="Alexandria"/>
            </a:endParaRPr>
          </a:p>
          <a:p>
            <a:pPr marL="285750" lvl="0" indent="-285750">
              <a:buFont typeface="Arial" panose="020B0604020202020204" pitchFamily="34" charset="0"/>
              <a:buChar char="•"/>
            </a:pPr>
            <a:r>
              <a:rPr lang="en-US" dirty="0">
                <a:latin typeface="Alexandria"/>
              </a:rPr>
              <a:t>Simplify the Process: Focus on Meaningful Feedback</a:t>
            </a:r>
          </a:p>
          <a:p>
            <a:pPr marL="285750" lvl="0" indent="-285750">
              <a:buFont typeface="Arial" panose="020B0604020202020204" pitchFamily="34" charset="0"/>
              <a:buChar char="•"/>
            </a:pPr>
            <a:r>
              <a:rPr lang="en-US" dirty="0">
                <a:latin typeface="Alexandria"/>
              </a:rPr>
              <a:t>Develop Manager Capabilities</a:t>
            </a:r>
          </a:p>
          <a:p>
            <a:pPr marL="285750" lvl="0" indent="-285750">
              <a:buFont typeface="Arial" panose="020B0604020202020204" pitchFamily="34" charset="0"/>
              <a:buChar char="•"/>
            </a:pPr>
            <a:r>
              <a:rPr lang="en-US" dirty="0">
                <a:latin typeface="Alexandria"/>
              </a:rPr>
              <a:t>Link Performance to Rewards</a:t>
            </a:r>
          </a:p>
          <a:p>
            <a:pPr marL="285750" lvl="0" indent="-285750">
              <a:buFont typeface="Arial" panose="020B0604020202020204" pitchFamily="34" charset="0"/>
              <a:buChar char="•"/>
            </a:pPr>
            <a:r>
              <a:rPr lang="en-US" dirty="0">
                <a:latin typeface="Alexandria"/>
              </a:rPr>
              <a:t>Embrace Technology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Conclusion</a:t>
            </a:r>
          </a:p>
        </p:txBody>
      </p:sp>
    </p:spTree>
    <p:extLst>
      <p:ext uri="{BB962C8B-B14F-4D97-AF65-F5344CB8AC3E}">
        <p14:creationId xmlns:p14="http://schemas.microsoft.com/office/powerpoint/2010/main" val="1026453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08590"/>
            <a:ext cx="10565630" cy="3416320"/>
          </a:xfrm>
          <a:prstGeom prst="rect">
            <a:avLst/>
          </a:prstGeom>
          <a:noFill/>
        </p:spPr>
        <p:txBody>
          <a:bodyPr wrap="square" rtlCol="0">
            <a:spAutoFit/>
          </a:bodyPr>
          <a:lstStyle/>
          <a:p>
            <a:r>
              <a:rPr lang="en-US" b="1" dirty="0">
                <a:latin typeface="Alexandria"/>
              </a:rPr>
              <a:t>A Roadmap for Success:</a:t>
            </a:r>
            <a:endParaRPr lang="en-US" dirty="0">
              <a:latin typeface="Alexandria"/>
            </a:endParaRPr>
          </a:p>
          <a:p>
            <a:r>
              <a:rPr lang="en-US" dirty="0">
                <a:latin typeface="Alexandria"/>
              </a:rPr>
              <a:t>The chapter goes beyond identifying challenges and offers a roadmap for organizations to create effective performance management systems:</a:t>
            </a:r>
          </a:p>
          <a:p>
            <a:endParaRPr lang="en-US" dirty="0">
              <a:latin typeface="Alexandria"/>
            </a:endParaRPr>
          </a:p>
          <a:p>
            <a:pPr lvl="0"/>
            <a:r>
              <a:rPr lang="en-US" b="1" dirty="0">
                <a:latin typeface="Alexandria"/>
              </a:rPr>
              <a:t>Collaborative Design &amp; Strategic Alignment:</a:t>
            </a:r>
            <a:r>
              <a:rPr lang="en-US" dirty="0">
                <a:latin typeface="Alexandria"/>
              </a:rPr>
              <a:t> Involve managers in the design process and ensure the system is tightly linked to the organization's strategy.</a:t>
            </a:r>
          </a:p>
          <a:p>
            <a:pPr lvl="0"/>
            <a:endParaRPr lang="en-US" dirty="0">
              <a:latin typeface="Alexandria"/>
            </a:endParaRPr>
          </a:p>
          <a:p>
            <a:pPr lvl="0"/>
            <a:r>
              <a:rPr lang="en-US" b="1" dirty="0">
                <a:latin typeface="Alexandria"/>
              </a:rPr>
              <a:t>Fair and Objective Evaluations:</a:t>
            </a:r>
            <a:r>
              <a:rPr lang="en-US" dirty="0">
                <a:latin typeface="Alexandria"/>
              </a:rPr>
              <a:t> Establish clear performance standards using a combination of absolute (rating) and relative (ranking) measures when appropriate.</a:t>
            </a:r>
          </a:p>
          <a:p>
            <a:pPr lvl="1"/>
            <a:r>
              <a:rPr lang="en-US" dirty="0">
                <a:latin typeface="Alexandria"/>
              </a:rPr>
              <a:t>The chapter also discussed various evaluation methods beyond setting standards, such as:</a:t>
            </a:r>
          </a:p>
          <a:p>
            <a:pPr lvl="2"/>
            <a:r>
              <a:rPr lang="en-US" dirty="0">
                <a:latin typeface="Alexandria"/>
              </a:rPr>
              <a:t>Management by Objectives (MBO)</a:t>
            </a:r>
          </a:p>
          <a:p>
            <a:pPr lvl="2"/>
            <a:r>
              <a:rPr lang="en-US" dirty="0">
                <a:latin typeface="Alexandria"/>
              </a:rPr>
              <a:t>360-Degree Feedback</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Conclusion</a:t>
            </a:r>
          </a:p>
        </p:txBody>
      </p:sp>
    </p:spTree>
    <p:extLst>
      <p:ext uri="{BB962C8B-B14F-4D97-AF65-F5344CB8AC3E}">
        <p14:creationId xmlns:p14="http://schemas.microsoft.com/office/powerpoint/2010/main" val="763099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08590"/>
            <a:ext cx="10565630" cy="3139321"/>
          </a:xfrm>
          <a:prstGeom prst="rect">
            <a:avLst/>
          </a:prstGeom>
          <a:noFill/>
        </p:spPr>
        <p:txBody>
          <a:bodyPr wrap="square" rtlCol="0">
            <a:spAutoFit/>
          </a:bodyPr>
          <a:lstStyle/>
          <a:p>
            <a:pPr lvl="0"/>
            <a:r>
              <a:rPr lang="en-US" b="1" dirty="0">
                <a:latin typeface="Alexandria"/>
              </a:rPr>
              <a:t>Fostering Open Communication:</a:t>
            </a:r>
            <a:r>
              <a:rPr lang="en-US" dirty="0">
                <a:latin typeface="Alexandria"/>
              </a:rPr>
              <a:t> Promote open and frequent communication regarding expectations, performance, and development goals.</a:t>
            </a:r>
          </a:p>
          <a:p>
            <a:pPr lvl="0"/>
            <a:endParaRPr lang="en-US" dirty="0">
              <a:latin typeface="Alexandria"/>
            </a:endParaRPr>
          </a:p>
          <a:p>
            <a:pPr lvl="0"/>
            <a:r>
              <a:rPr lang="en-US" b="1" dirty="0">
                <a:latin typeface="Alexandria"/>
              </a:rPr>
              <a:t>Establishing Clear Consequences:</a:t>
            </a:r>
            <a:r>
              <a:rPr lang="en-US" dirty="0">
                <a:latin typeface="Alexandria"/>
              </a:rPr>
              <a:t> Implement clear and consistent consequences for performance, both positive (rewards) and negative (performance improvement plans).</a:t>
            </a:r>
          </a:p>
          <a:p>
            <a:pPr lvl="0"/>
            <a:endParaRPr lang="en-US" dirty="0">
              <a:latin typeface="Alexandria"/>
            </a:endParaRPr>
          </a:p>
          <a:p>
            <a:pPr lvl="0"/>
            <a:r>
              <a:rPr lang="en-US" b="1" dirty="0">
                <a:latin typeface="Alexandria"/>
              </a:rPr>
              <a:t>Securing Top-Management Commitment:</a:t>
            </a:r>
            <a:r>
              <a:rPr lang="en-US" dirty="0">
                <a:latin typeface="Alexandria"/>
              </a:rPr>
              <a:t> Gain unwavering commitment from top management to create a performance-driven culture.</a:t>
            </a:r>
          </a:p>
          <a:p>
            <a:pPr lvl="0"/>
            <a:endParaRPr lang="en-US" dirty="0">
              <a:latin typeface="Alexandria"/>
            </a:endParaRPr>
          </a:p>
          <a:p>
            <a:pPr lvl="0"/>
            <a:r>
              <a:rPr lang="en-US" b="1" dirty="0">
                <a:latin typeface="Alexandria"/>
              </a:rPr>
              <a:t>Continuous Improvement:</a:t>
            </a:r>
            <a:r>
              <a:rPr lang="en-US" dirty="0">
                <a:latin typeface="Alexandria"/>
              </a:rPr>
              <a:t> Recognize that the system is a dynamic tool and regularly review and refine it to address changing needs and maintain its effectiveness.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Conclusion</a:t>
            </a:r>
          </a:p>
        </p:txBody>
      </p:sp>
    </p:spTree>
    <p:extLst>
      <p:ext uri="{BB962C8B-B14F-4D97-AF65-F5344CB8AC3E}">
        <p14:creationId xmlns:p14="http://schemas.microsoft.com/office/powerpoint/2010/main" val="2794953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References</a:t>
            </a:r>
          </a:p>
        </p:txBody>
      </p:sp>
      <p:sp>
        <p:nvSpPr>
          <p:cNvPr id="3" name="Rectangle: Rounded Corners 2">
            <a:extLst>
              <a:ext uri="{FF2B5EF4-FFF2-40B4-BE49-F238E27FC236}">
                <a16:creationId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43B83AB6-6534-0177-6CE7-F339C07F8C71}"/>
              </a:ext>
            </a:extLst>
          </p:cNvPr>
          <p:cNvSpPr txBox="1"/>
          <p:nvPr/>
        </p:nvSpPr>
        <p:spPr>
          <a:xfrm>
            <a:off x="2270311" y="2045223"/>
            <a:ext cx="8417320" cy="3170099"/>
          </a:xfrm>
          <a:prstGeom prst="rect">
            <a:avLst/>
          </a:prstGeom>
          <a:noFill/>
        </p:spPr>
        <p:txBody>
          <a:bodyPr wrap="square" rtlCol="0">
            <a:spAutoFit/>
          </a:bodyPr>
          <a:lstStyle/>
          <a:p>
            <a:r>
              <a:rPr lang="en-US" sz="2000" b="1" dirty="0">
                <a:latin typeface="Alexandria"/>
              </a:rPr>
              <a:t>Main Reference</a:t>
            </a:r>
            <a:endParaRPr lang="en-US" sz="2000" dirty="0">
              <a:latin typeface="Alexandria"/>
            </a:endParaRPr>
          </a:p>
          <a:p>
            <a:pPr marL="342900" indent="-342900">
              <a:buFont typeface="Arial" panose="020B0604020202020204" pitchFamily="34" charset="0"/>
              <a:buChar char="•"/>
            </a:pPr>
            <a:r>
              <a:rPr lang="en-US" sz="2000" dirty="0">
                <a:latin typeface="Alexandria"/>
              </a:rPr>
              <a:t> Mello A .Jeffrey (2011). Strategic Management of Human Resources (3rd ed.) South-Western </a:t>
            </a:r>
            <a:r>
              <a:rPr lang="en-US" sz="2000" dirty="0" err="1">
                <a:latin typeface="Alexandria"/>
              </a:rPr>
              <a:t>Cengage</a:t>
            </a:r>
            <a:r>
              <a:rPr lang="en-US" sz="2000" dirty="0">
                <a:latin typeface="Alexandria"/>
              </a:rPr>
              <a:t> Learning.</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indent="-342900">
              <a:buFont typeface="Arial" panose="020B0604020202020204" pitchFamily="34" charset="0"/>
              <a:buChar char="•"/>
            </a:pPr>
            <a:r>
              <a:rPr lang="en-US" sz="2000" dirty="0" err="1">
                <a:latin typeface="Alexandria"/>
              </a:rPr>
              <a:t>Boselie</a:t>
            </a:r>
            <a:r>
              <a:rPr lang="en-US" sz="2000" dirty="0">
                <a:latin typeface="Alexandria"/>
              </a:rPr>
              <a:t>, Paul (2014). Strategic Human Resource Management: A Balanced Approach .McGraw Hill Companies.</a:t>
            </a:r>
          </a:p>
          <a:p>
            <a:pPr marL="342900" indent="-342900">
              <a:buFont typeface="Arial" panose="020B0604020202020204" pitchFamily="34" charset="0"/>
              <a:buChar char="•"/>
            </a:pPr>
            <a:r>
              <a:rPr lang="en-US" sz="2000" dirty="0" err="1">
                <a:latin typeface="Alexandria"/>
              </a:rPr>
              <a:t>Millmor</a:t>
            </a:r>
            <a:r>
              <a:rPr lang="en-US" sz="2000" dirty="0">
                <a:latin typeface="Alexandria"/>
              </a:rPr>
              <a:t>, Mike, Philip Lewis, and others (2007), Strategic Human Resource Management Contemporary issues. Ft Prentice Hall.</a:t>
            </a:r>
          </a:p>
        </p:txBody>
      </p:sp>
    </p:spTree>
    <p:extLst>
      <p:ext uri="{BB962C8B-B14F-4D97-AF65-F5344CB8AC3E}">
        <p14:creationId xmlns:p14="http://schemas.microsoft.com/office/powerpoint/2010/main" val="4176052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338572" y="-76200"/>
            <a:ext cx="13762801" cy="7725519"/>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EE1167D5-CF65-4EB6-8961-3F03DB4CEA47}"/>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schemas.microsoft.com/office/2006/metadata/properties"/>
    <ds:schemaRef ds:uri="http://www.w3.org/XML/1998/namespace"/>
    <ds:schemaRef ds:uri="http://purl.org/dc/elements/1.1/"/>
    <ds:schemaRef ds:uri="http://purl.org/dc/dcmitype/"/>
    <ds:schemaRef ds:uri="688354b5-287c-4cda-825e-1d7935aea40e"/>
    <ds:schemaRef ds:uri="http://schemas.microsoft.com/office/infopath/2007/PartnerControls"/>
    <ds:schemaRef ds:uri="http://schemas.openxmlformats.org/package/2006/metadata/core-properties"/>
    <ds:schemaRef ds:uri="aca13214-df29-4e3c-a050-857c0bf7bd8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5215</TotalTime>
  <Words>2641</Words>
  <Application>Microsoft Office PowerPoint</Application>
  <PresentationFormat>شاشة عريضة</PresentationFormat>
  <Paragraphs>243</Paragraphs>
  <Slides>42</Slides>
  <Notes>1</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42</vt:i4>
      </vt:variant>
    </vt:vector>
  </HeadingPairs>
  <TitlesOfParts>
    <vt:vector size="49" baseType="lpstr">
      <vt:lpstr>Alexandria</vt:lpstr>
      <vt:lpstr>American Typewriter</vt:lpstr>
      <vt:lpstr>Arial</vt:lpstr>
      <vt:lpstr>Calibri</vt:lpstr>
      <vt:lpstr>Calibri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351</cp:revision>
  <dcterms:created xsi:type="dcterms:W3CDTF">2023-04-29T09:08:00Z</dcterms:created>
  <dcterms:modified xsi:type="dcterms:W3CDTF">2026-05-10T18:00:00Z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