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6"/>
  </p:notesMasterIdLst>
  <p:sldIdLst>
    <p:sldId id="260" r:id="rId2"/>
    <p:sldId id="275"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327" r:id="rId17"/>
    <p:sldId id="289" r:id="rId18"/>
    <p:sldId id="326" r:id="rId19"/>
    <p:sldId id="324" r:id="rId20"/>
    <p:sldId id="325"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302" r:id="rId34"/>
    <p:sldId id="303" r:id="rId35"/>
    <p:sldId id="304" r:id="rId36"/>
    <p:sldId id="305" r:id="rId37"/>
    <p:sldId id="306" r:id="rId38"/>
    <p:sldId id="307" r:id="rId39"/>
    <p:sldId id="308" r:id="rId40"/>
    <p:sldId id="309" r:id="rId41"/>
    <p:sldId id="310" r:id="rId42"/>
    <p:sldId id="311" r:id="rId43"/>
    <p:sldId id="312" r:id="rId44"/>
    <p:sldId id="313" r:id="rId45"/>
    <p:sldId id="314" r:id="rId46"/>
    <p:sldId id="315" r:id="rId47"/>
    <p:sldId id="316" r:id="rId48"/>
    <p:sldId id="317" r:id="rId49"/>
    <p:sldId id="318" r:id="rId50"/>
    <p:sldId id="319" r:id="rId51"/>
    <p:sldId id="320" r:id="rId52"/>
    <p:sldId id="321" r:id="rId53"/>
    <p:sldId id="322" r:id="rId54"/>
    <p:sldId id="323"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83C8A9-2E18-4CDE-808C-35A6F74E129F}" type="slidenum">
              <a:rPr lang="en-US" smtClean="0"/>
              <a:t>17</a:t>
            </a:fld>
            <a:endParaRPr lang="en-US"/>
          </a:p>
        </p:txBody>
      </p:sp>
    </p:spTree>
    <p:extLst>
      <p:ext uri="{BB962C8B-B14F-4D97-AF65-F5344CB8AC3E}">
        <p14:creationId xmlns:p14="http://schemas.microsoft.com/office/powerpoint/2010/main" val="1908424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0.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1.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4.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5.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6.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8.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9.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hyperlink" Target="https://www.verywellmind.com/how-to-maintain-interpersonal-relationships-5204856" TargetMode="Externa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1754326"/>
          </a:xfrm>
          <a:prstGeom prst="rect">
            <a:avLst/>
          </a:prstGeom>
          <a:noFill/>
        </p:spPr>
        <p:txBody>
          <a:bodyPr wrap="square" rtlCol="0">
            <a:spAutoFit/>
          </a:bodyPr>
          <a:lstStyle/>
          <a:p>
            <a:r>
              <a:rPr lang="en-US" sz="3600" b="1" dirty="0" smtClean="0">
                <a:solidFill>
                  <a:srgbClr val="00B0F0"/>
                </a:solidFill>
                <a:latin typeface="Tajawal Medium" panose="00000600000000000000" pitchFamily="2" charset="-78"/>
                <a:cs typeface="Tajawal Medium" panose="00000600000000000000" pitchFamily="2" charset="-78"/>
              </a:rPr>
              <a:t>ORG 123</a:t>
            </a:r>
            <a:r>
              <a:rPr lang="en-US" sz="3600" b="1" dirty="0">
                <a:solidFill>
                  <a:srgbClr val="00B0F0"/>
                </a:solidFill>
                <a:latin typeface="Tajawal Medium" panose="00000600000000000000" pitchFamily="2" charset="-78"/>
                <a:cs typeface="Tajawal Medium" panose="00000600000000000000" pitchFamily="2" charset="-78"/>
              </a:rPr>
              <a:t> </a:t>
            </a:r>
            <a:r>
              <a:rPr lang="en-US" sz="3600" b="1" dirty="0" smtClean="0">
                <a:solidFill>
                  <a:srgbClr val="00B0F0"/>
                </a:solidFill>
                <a:latin typeface="Tajawal Medium" panose="00000600000000000000" pitchFamily="2" charset="-78"/>
                <a:cs typeface="Tajawal Medium" panose="00000600000000000000" pitchFamily="2" charset="-78"/>
              </a:rPr>
              <a:t>Organizational</a:t>
            </a:r>
            <a:endParaRPr lang="en-US" sz="3600" b="1" dirty="0">
              <a:solidFill>
                <a:srgbClr val="00B0F0"/>
              </a:solidFill>
              <a:latin typeface="Tajawal Medium" panose="00000600000000000000" pitchFamily="2" charset="-78"/>
              <a:cs typeface="Tajawal Medium" panose="00000600000000000000" pitchFamily="2" charset="-78"/>
            </a:endParaRP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3</a:t>
            </a:r>
            <a:endParaRPr lang="en-US" sz="2800" b="1" dirty="0" smtClean="0">
              <a:solidFill>
                <a:schemeClr val="tx1"/>
              </a:solidFill>
              <a:latin typeface="Times New Roman" panose="02020603050405020304" pitchFamily="18" charset="0"/>
              <a:cs typeface="Times New Roman" panose="02020603050405020304" pitchFamily="18" charset="0"/>
            </a:endParaRP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Personality &amp; Values</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72197" y="2413338"/>
            <a:ext cx="8271803" cy="1754326"/>
          </a:xfrm>
          <a:prstGeom prst="rect">
            <a:avLst/>
          </a:prstGeom>
        </p:spPr>
        <p:txBody>
          <a:bodyPr wrap="square">
            <a:spAutoFit/>
          </a:bodyPr>
          <a:lstStyle/>
          <a:p>
            <a:r>
              <a:rPr lang="en-US" dirty="0"/>
              <a:t>This chapter will enable you to:</a:t>
            </a:r>
            <a:br>
              <a:rPr lang="en-US" dirty="0"/>
            </a:br>
            <a:endParaRPr lang="en-US" dirty="0"/>
          </a:p>
          <a:p>
            <a:r>
              <a:rPr lang="en-US" dirty="0" smtClean="0"/>
              <a:t>1. Contrast </a:t>
            </a:r>
            <a:r>
              <a:rPr lang="en-US" dirty="0"/>
              <a:t>the two types of ability: intellectual and physical.</a:t>
            </a:r>
          </a:p>
          <a:p>
            <a:r>
              <a:rPr lang="en-US" dirty="0" smtClean="0"/>
              <a:t>2. Identify </a:t>
            </a:r>
            <a:r>
              <a:rPr lang="en-US" dirty="0"/>
              <a:t>the key biographical characteristics and describe how they are relevant to OB.</a:t>
            </a:r>
          </a:p>
          <a:p>
            <a:r>
              <a:rPr lang="en-US" dirty="0" smtClean="0"/>
              <a:t>3. Define </a:t>
            </a:r>
            <a:r>
              <a:rPr lang="en-US" dirty="0"/>
              <a:t>learning and outline the principles of the three major theories of learning.</a:t>
            </a:r>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t>Personality &amp; Values</a:t>
            </a:r>
            <a:br>
              <a:rPr lang="en-US"/>
            </a:br>
            <a:r>
              <a:rPr lang="en-US"/>
              <a:t/>
            </a:r>
            <a:br>
              <a:rPr lang="en-US"/>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4" name="Rectangle 13"/>
          <p:cNvSpPr/>
          <p:nvPr/>
        </p:nvSpPr>
        <p:spPr>
          <a:xfrm>
            <a:off x="493486" y="2590309"/>
            <a:ext cx="8650514" cy="1677382"/>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a:spcAft>
                <a:spcPct val="50000"/>
              </a:spcAft>
              <a:buClr>
                <a:schemeClr val="tx1"/>
              </a:buClr>
              <a:buSzPct val="100000"/>
            </a:pPr>
            <a:r>
              <a:rPr lang="en-GB" altLang="ar-EG" dirty="0"/>
              <a:t>4. Define shaping and show how it can be used in OB.</a:t>
            </a:r>
          </a:p>
          <a:p>
            <a:pPr>
              <a:spcAft>
                <a:spcPct val="50000"/>
              </a:spcAft>
              <a:buClr>
                <a:schemeClr val="tx1"/>
              </a:buClr>
              <a:buSzPct val="100000"/>
            </a:pPr>
            <a:r>
              <a:rPr lang="en-GB" altLang="ar-EG" dirty="0"/>
              <a:t>5. Define personality, describe how it is measured, and explain the factors that determine an individual’s personality.</a:t>
            </a:r>
          </a:p>
        </p:txBody>
      </p:sp>
    </p:spTree>
    <p:extLst>
      <p:ext uri="{BB962C8B-B14F-4D97-AF65-F5344CB8AC3E}">
        <p14:creationId xmlns:p14="http://schemas.microsoft.com/office/powerpoint/2010/main" val="358466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&amp; 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493486" y="2159422"/>
            <a:ext cx="8650514" cy="2262158"/>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marL="452438" indent="-452438">
              <a:buFont typeface="Verdana" panose="020B0604030504040204" pitchFamily="34" charset="0"/>
              <a:buAutoNum type="arabicPeriod" startAt="6"/>
            </a:pPr>
            <a:r>
              <a:rPr lang="en-GB" altLang="ar-EG" dirty="0"/>
              <a:t>Describe the Myers-Briggs Type Indicator personality framework and assess its strengths and weaknesses.</a:t>
            </a:r>
          </a:p>
          <a:p>
            <a:pPr marL="452438" indent="-452438">
              <a:spcAft>
                <a:spcPct val="50000"/>
              </a:spcAft>
              <a:buClr>
                <a:schemeClr val="tx1"/>
              </a:buClr>
              <a:buSzPct val="100000"/>
              <a:buFont typeface="Verdana" panose="020B0604030504040204" pitchFamily="34" charset="0"/>
              <a:buAutoNum type="arabicPeriod" startAt="6"/>
            </a:pPr>
            <a:r>
              <a:rPr lang="en-GB" altLang="ar-EG" dirty="0"/>
              <a:t>Identify the key traits in the Big Five personality model and demonstrate how the Big Five traits predict </a:t>
            </a:r>
            <a:r>
              <a:rPr lang="en-GB" altLang="ar-EG" dirty="0" err="1"/>
              <a:t>behavior</a:t>
            </a:r>
            <a:r>
              <a:rPr lang="en-GB" altLang="ar-EG" dirty="0"/>
              <a:t> at work.</a:t>
            </a:r>
          </a:p>
          <a:p>
            <a:pPr marL="381000" indent="-381000"/>
            <a:endParaRPr lang="en-GB" altLang="ar-EG" sz="2000" i="1" dirty="0">
              <a:solidFill>
                <a:srgbClr val="00A15F"/>
              </a:solidFill>
            </a:endParaRPr>
          </a:p>
        </p:txBody>
      </p:sp>
    </p:spTree>
    <p:extLst>
      <p:ext uri="{BB962C8B-B14F-4D97-AF65-F5344CB8AC3E}">
        <p14:creationId xmlns:p14="http://schemas.microsoft.com/office/powerpoint/2010/main" val="124670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&amp; 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493486" y="1996286"/>
            <a:ext cx="8650514" cy="2508379"/>
          </a:xfrm>
          <a:prstGeom prst="rect">
            <a:avLst/>
          </a:prstGeom>
        </p:spPr>
        <p:txBody>
          <a:bodyPr wrap="square">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a:spcAft>
                <a:spcPct val="50000"/>
              </a:spcAft>
              <a:buClr>
                <a:schemeClr val="tx1"/>
              </a:buClr>
              <a:buSzPct val="100000"/>
            </a:pPr>
            <a:r>
              <a:rPr lang="en-GB" altLang="ar-EG" dirty="0"/>
              <a:t>8. Identify other personality traits relevant to OB.</a:t>
            </a:r>
          </a:p>
          <a:p>
            <a:pPr>
              <a:spcAft>
                <a:spcPct val="50000"/>
              </a:spcAft>
              <a:buClr>
                <a:schemeClr val="tx1"/>
              </a:buClr>
              <a:buSzPct val="100000"/>
            </a:pPr>
            <a:r>
              <a:rPr lang="en-GB" altLang="ar-EG" dirty="0"/>
              <a:t>9. Define values, demonstrate the importance of      values, and contrast terminal and instrumental values.</a:t>
            </a:r>
          </a:p>
          <a:p>
            <a:pPr>
              <a:spcAft>
                <a:spcPct val="50000"/>
              </a:spcAft>
              <a:buClr>
                <a:schemeClr val="tx1"/>
              </a:buClr>
              <a:buSzPct val="100000"/>
            </a:pPr>
            <a:r>
              <a:rPr lang="en-GB" altLang="ar-EG" dirty="0"/>
              <a:t>10. Show the relationship between individual personality and the workplace.</a:t>
            </a:r>
          </a:p>
          <a:p>
            <a:pPr>
              <a:spcAft>
                <a:spcPct val="50000"/>
              </a:spcAft>
              <a:buClr>
                <a:schemeClr val="tx1"/>
              </a:buClr>
              <a:buSzPct val="100000"/>
            </a:pPr>
            <a:r>
              <a:rPr lang="en-GB" altLang="ar-EG" dirty="0"/>
              <a:t>11. Identify </a:t>
            </a:r>
            <a:r>
              <a:rPr lang="en-GB" altLang="ar-EG" dirty="0" err="1"/>
              <a:t>Hofstede’s</a:t>
            </a:r>
            <a:r>
              <a:rPr lang="en-GB" altLang="ar-EG" dirty="0"/>
              <a:t> five value dimensions of national culture.</a:t>
            </a:r>
          </a:p>
        </p:txBody>
      </p:sp>
    </p:spTree>
    <p:extLst>
      <p:ext uri="{BB962C8B-B14F-4D97-AF65-F5344CB8AC3E}">
        <p14:creationId xmlns:p14="http://schemas.microsoft.com/office/powerpoint/2010/main" val="246247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0" name="Rectangle 9"/>
          <p:cNvSpPr/>
          <p:nvPr/>
        </p:nvSpPr>
        <p:spPr>
          <a:xfrm>
            <a:off x="373063" y="1536174"/>
            <a:ext cx="8770937" cy="3046988"/>
          </a:xfrm>
          <a:prstGeom prst="rect">
            <a:avLst/>
          </a:prstGeom>
        </p:spPr>
        <p:txBody>
          <a:bodyPr wrap="square">
            <a:spAutoFit/>
          </a:bodyPr>
          <a:lstStyle/>
          <a:p>
            <a:pPr marL="6350" indent="-6350"/>
            <a:r>
              <a:rPr lang="en-US" altLang="ar-EG" sz="2400" dirty="0">
                <a:solidFill>
                  <a:srgbClr val="00A15F"/>
                </a:solidFill>
              </a:rPr>
              <a:t>Ability</a:t>
            </a:r>
            <a:r>
              <a:rPr lang="en-US" altLang="ar-EG" sz="2400" dirty="0"/>
              <a:t> is an individual’s capacity to perform the various tasks in a job.</a:t>
            </a:r>
            <a:r>
              <a:rPr lang="en-US" altLang="ar-EG" sz="2400" i="1" dirty="0">
                <a:solidFill>
                  <a:srgbClr val="00A15F"/>
                </a:solidFill>
              </a:rPr>
              <a:t> </a:t>
            </a:r>
            <a:r>
              <a:rPr lang="en-US" altLang="ar-EG" sz="2400" dirty="0"/>
              <a:t>It is made up of two sets of factors:</a:t>
            </a:r>
          </a:p>
          <a:p>
            <a:pPr marL="6350" indent="-6350"/>
            <a:r>
              <a:rPr lang="en-US" altLang="ar-EG" sz="2400" b="1" dirty="0"/>
              <a:t>Intellectual Abilities</a:t>
            </a:r>
          </a:p>
          <a:p>
            <a:pPr marL="452438" lvl="1" indent="-266700">
              <a:buFontTx/>
              <a:buChar char="•"/>
            </a:pPr>
            <a:r>
              <a:rPr lang="en-US" altLang="ar-EG" sz="2400" dirty="0"/>
              <a:t>The abilities needed to perform mental activities like thinking and reasoning.</a:t>
            </a:r>
          </a:p>
          <a:p>
            <a:pPr marL="6350" indent="-6350"/>
            <a:r>
              <a:rPr lang="en-US" altLang="ar-EG" sz="2400" b="1" dirty="0"/>
              <a:t>Physical Abilities</a:t>
            </a:r>
          </a:p>
          <a:p>
            <a:pPr marL="452438" lvl="1" indent="-266700">
              <a:buFontTx/>
              <a:buChar char="•"/>
            </a:pPr>
            <a:r>
              <a:rPr lang="en-US" altLang="ar-EG" sz="2400" dirty="0"/>
              <a:t>The capacity to do tasks demanding stamina, strength, and similar characteristics.</a:t>
            </a:r>
          </a:p>
        </p:txBody>
      </p:sp>
    </p:spTree>
    <p:extLst>
      <p:ext uri="{BB962C8B-B14F-4D97-AF65-F5344CB8AC3E}">
        <p14:creationId xmlns:p14="http://schemas.microsoft.com/office/powerpoint/2010/main" val="208426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Dimensions of Intellectual 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93486" y="1535525"/>
            <a:ext cx="7971881" cy="4480948"/>
          </a:xfrm>
          <a:prstGeom prst="rect">
            <a:avLst/>
          </a:prstGeom>
        </p:spPr>
      </p:pic>
    </p:spTree>
    <p:extLst>
      <p:ext uri="{BB962C8B-B14F-4D97-AF65-F5344CB8AC3E}">
        <p14:creationId xmlns:p14="http://schemas.microsoft.com/office/powerpoint/2010/main" val="4227101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Dimensions of Intellectual Ability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16973" y="1761106"/>
            <a:ext cx="7651143" cy="3432345"/>
          </a:xfrm>
          <a:prstGeom prst="rect">
            <a:avLst/>
          </a:prstGeom>
        </p:spPr>
      </p:pic>
    </p:spTree>
    <p:extLst>
      <p:ext uri="{BB962C8B-B14F-4D97-AF65-F5344CB8AC3E}">
        <p14:creationId xmlns:p14="http://schemas.microsoft.com/office/powerpoint/2010/main" val="1506304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Nine Basic Physical Abilities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74589" y="177451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04911" y="1166843"/>
            <a:ext cx="8539089" cy="4893647"/>
          </a:xfrm>
          <a:prstGeom prst="rect">
            <a:avLst/>
          </a:prstGeom>
        </p:spPr>
        <p:txBody>
          <a:bodyPr wrap="square">
            <a:spAutoFit/>
          </a:bodyPr>
          <a:lstStyle/>
          <a:p>
            <a:endParaRPr lang="en-US" altLang="ar-EG" sz="2400" b="1" dirty="0" smtClean="0"/>
          </a:p>
          <a:p>
            <a:r>
              <a:rPr lang="en-US" altLang="ar-EG" sz="2400" b="1" dirty="0" smtClean="0"/>
              <a:t>Strength </a:t>
            </a:r>
            <a:r>
              <a:rPr lang="en-US" altLang="ar-EG" sz="2400" b="1" dirty="0"/>
              <a:t>Factors</a:t>
            </a:r>
          </a:p>
          <a:p>
            <a:pPr marL="458788" lvl="1" indent="-457200">
              <a:buSzPct val="100000"/>
              <a:buFont typeface="Verdana" panose="020B0604030504040204" pitchFamily="34" charset="0"/>
              <a:buAutoNum type="arabicPeriod"/>
            </a:pPr>
            <a:r>
              <a:rPr lang="en-US" altLang="ar-EG" sz="2400" dirty="0"/>
              <a:t>Dynamic strength</a:t>
            </a:r>
          </a:p>
          <a:p>
            <a:pPr marL="458788" lvl="1" indent="-457200">
              <a:spcBef>
                <a:spcPct val="0"/>
              </a:spcBef>
              <a:buSzPct val="100000"/>
              <a:buFont typeface="Verdana" panose="020B0604030504040204" pitchFamily="34" charset="0"/>
              <a:buAutoNum type="arabicPeriod"/>
            </a:pPr>
            <a:r>
              <a:rPr lang="en-US" altLang="ar-EG" sz="2400" dirty="0"/>
              <a:t>Trunk strength</a:t>
            </a:r>
          </a:p>
          <a:p>
            <a:pPr marL="458788" lvl="1" indent="-457200">
              <a:spcBef>
                <a:spcPct val="0"/>
              </a:spcBef>
              <a:buSzPct val="100000"/>
              <a:buFont typeface="Verdana" panose="020B0604030504040204" pitchFamily="34" charset="0"/>
              <a:buAutoNum type="arabicPeriod"/>
            </a:pPr>
            <a:r>
              <a:rPr lang="en-US" altLang="ar-EG" sz="2400" dirty="0"/>
              <a:t>Static strength</a:t>
            </a:r>
          </a:p>
          <a:p>
            <a:pPr marL="458788" lvl="1" indent="-457200">
              <a:spcBef>
                <a:spcPct val="0"/>
              </a:spcBef>
              <a:buSzPct val="100000"/>
              <a:buFont typeface="Verdana" panose="020B0604030504040204" pitchFamily="34" charset="0"/>
              <a:buAutoNum type="arabicPeriod"/>
            </a:pPr>
            <a:r>
              <a:rPr lang="en-US" altLang="ar-EG" sz="2400" dirty="0"/>
              <a:t>Explosive strength</a:t>
            </a:r>
          </a:p>
          <a:p>
            <a:r>
              <a:rPr lang="en-US" altLang="ar-EG" sz="2400" b="1" dirty="0"/>
              <a:t>Flexibility Factors</a:t>
            </a:r>
          </a:p>
          <a:p>
            <a:pPr marL="458788" lvl="1" indent="-457200">
              <a:buSzPct val="100000"/>
              <a:buFont typeface="Verdana" panose="020B0604030504040204" pitchFamily="34" charset="0"/>
              <a:buAutoNum type="arabicPeriod" startAt="5"/>
            </a:pPr>
            <a:r>
              <a:rPr lang="en-US" altLang="ar-EG" sz="2400" dirty="0"/>
              <a:t>Extent flexibility</a:t>
            </a:r>
          </a:p>
          <a:p>
            <a:pPr marL="458788" lvl="1" indent="-457200">
              <a:spcBef>
                <a:spcPct val="0"/>
              </a:spcBef>
              <a:buSzPct val="100000"/>
              <a:buFont typeface="Verdana" panose="020B0604030504040204" pitchFamily="34" charset="0"/>
              <a:buAutoNum type="arabicPeriod" startAt="5"/>
            </a:pPr>
            <a:r>
              <a:rPr lang="en-US" altLang="ar-EG" sz="2400" dirty="0"/>
              <a:t>Dynamic flexibility</a:t>
            </a:r>
          </a:p>
          <a:p>
            <a:r>
              <a:rPr lang="en-US" altLang="ar-EG" sz="2400" b="1" dirty="0"/>
              <a:t>Other Factors</a:t>
            </a:r>
          </a:p>
          <a:p>
            <a:pPr marL="458788" lvl="1" indent="-457200">
              <a:buSzPct val="100000"/>
              <a:buFont typeface="Verdana" panose="020B0604030504040204" pitchFamily="34" charset="0"/>
              <a:buAutoNum type="arabicPeriod" startAt="7"/>
            </a:pPr>
            <a:r>
              <a:rPr lang="en-US" altLang="ar-EG" sz="2400" dirty="0"/>
              <a:t>Body coordination</a:t>
            </a:r>
          </a:p>
          <a:p>
            <a:pPr marL="458788" lvl="1" indent="-457200">
              <a:spcBef>
                <a:spcPct val="0"/>
              </a:spcBef>
              <a:buSzPct val="100000"/>
              <a:buFont typeface="Verdana" panose="020B0604030504040204" pitchFamily="34" charset="0"/>
              <a:buAutoNum type="arabicPeriod" startAt="7"/>
            </a:pPr>
            <a:r>
              <a:rPr lang="en-US" altLang="ar-EG" sz="2400" dirty="0"/>
              <a:t>Balance</a:t>
            </a:r>
          </a:p>
          <a:p>
            <a:pPr marL="458788" lvl="1" indent="-457200">
              <a:spcBef>
                <a:spcPct val="0"/>
              </a:spcBef>
              <a:buSzPct val="100000"/>
              <a:buFont typeface="Verdana" panose="020B0604030504040204" pitchFamily="34" charset="0"/>
              <a:buAutoNum type="arabicPeriod" startAt="7"/>
            </a:pPr>
            <a:r>
              <a:rPr lang="en-US" altLang="ar-EG" sz="2400" dirty="0"/>
              <a:t>Stamina</a:t>
            </a:r>
            <a:endParaRPr lang="en-US" sz="2400" dirty="0"/>
          </a:p>
        </p:txBody>
      </p:sp>
    </p:spTree>
    <p:extLst>
      <p:ext uri="{BB962C8B-B14F-4D97-AF65-F5344CB8AC3E}">
        <p14:creationId xmlns:p14="http://schemas.microsoft.com/office/powerpoint/2010/main" val="2198344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Nine Basic Physical Abilities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3">
            <a:extLst>
              <a:ext uri="{FF2B5EF4-FFF2-40B4-BE49-F238E27FC236}">
                <a16:creationId xmlns:a16="http://schemas.microsoft.com/office/drawing/2014/main" xmlns="" id="{CBF2BF49-417B-D7CD-D36F-3E8148D3B0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063" y="1499524"/>
            <a:ext cx="6042025"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729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Biographical Characteristics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60521" y="167467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79828" y="1859340"/>
            <a:ext cx="8764172" cy="2308324"/>
          </a:xfrm>
          <a:prstGeom prst="rect">
            <a:avLst/>
          </a:prstGeom>
        </p:spPr>
        <p:txBody>
          <a:bodyPr wrap="square">
            <a:spAutoFit/>
          </a:bodyPr>
          <a:lstStyle/>
          <a:p>
            <a:r>
              <a:rPr lang="en-US" dirty="0"/>
              <a:t>Objective and easily obtained personal characteristics:</a:t>
            </a:r>
          </a:p>
          <a:p>
            <a:r>
              <a:rPr lang="en-US" dirty="0"/>
              <a:t>Age</a:t>
            </a:r>
          </a:p>
          <a:p>
            <a:r>
              <a:rPr lang="en-US" dirty="0"/>
              <a:t>Older workers bring experience, judgment, a strong work ethic, and commitment to quality.</a:t>
            </a:r>
          </a:p>
          <a:p>
            <a:r>
              <a:rPr lang="en-US" dirty="0"/>
              <a:t>Gender</a:t>
            </a:r>
          </a:p>
          <a:p>
            <a:r>
              <a:rPr lang="en-US" dirty="0"/>
              <a:t>Very few differences exist between men and women that affect job performance.</a:t>
            </a:r>
          </a:p>
          <a:p>
            <a:r>
              <a:rPr lang="en-US" dirty="0"/>
              <a:t>Race </a:t>
            </a:r>
          </a:p>
          <a:p>
            <a:r>
              <a:rPr lang="en-US" dirty="0"/>
              <a:t>The biological heritage used to identify oneself.</a:t>
            </a:r>
          </a:p>
          <a:p>
            <a:r>
              <a:rPr lang="en-US" dirty="0"/>
              <a:t>Contentious issue: differences exist, but could be more culture-based than race-based.</a:t>
            </a:r>
          </a:p>
        </p:txBody>
      </p:sp>
    </p:spTree>
    <p:extLst>
      <p:ext uri="{BB962C8B-B14F-4D97-AF65-F5344CB8AC3E}">
        <p14:creationId xmlns:p14="http://schemas.microsoft.com/office/powerpoint/2010/main" val="3441840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Biographical Characteristics</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7" descr="IMG_0603 (1024x683)">
            <a:extLst>
              <a:ext uri="{FF2B5EF4-FFF2-40B4-BE49-F238E27FC236}">
                <a16:creationId xmlns:a16="http://schemas.microsoft.com/office/drawing/2014/main" xmlns="" id="{F3EF6FAB-D78F-F171-FA4E-1FE7B3CBFC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8283" y="2035669"/>
            <a:ext cx="4695825"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78283" y="5166219"/>
            <a:ext cx="6096000" cy="1200329"/>
          </a:xfrm>
          <a:prstGeom prst="rect">
            <a:avLst/>
          </a:prstGeom>
        </p:spPr>
        <p:txBody>
          <a:bodyPr>
            <a:spAutoFit/>
          </a:bodyPr>
          <a:lstStyle/>
          <a:p>
            <a:r>
              <a:rPr lang="en-US" dirty="0"/>
              <a:t>Gender:</a:t>
            </a:r>
            <a:br>
              <a:rPr lang="en-US" dirty="0"/>
            </a:br>
            <a:r>
              <a:rPr lang="en-US" dirty="0"/>
              <a:t>The Qatari Business Women’s Forum (QBWF) was set up to raise awareness of the role that women play in business in Qatar.</a:t>
            </a:r>
          </a:p>
        </p:txBody>
      </p:sp>
    </p:spTree>
    <p:extLst>
      <p:ext uri="{BB962C8B-B14F-4D97-AF65-F5344CB8AC3E}">
        <p14:creationId xmlns:p14="http://schemas.microsoft.com/office/powerpoint/2010/main" val="1143338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Learning</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761106"/>
            <a:ext cx="8650514" cy="1061829"/>
          </a:xfrm>
          <a:prstGeom prst="rect">
            <a:avLst/>
          </a:prstGeom>
        </p:spPr>
        <p:txBody>
          <a:bodyPr wrap="square">
            <a:spAutoFit/>
          </a:bodyPr>
          <a:lstStyle/>
          <a:p>
            <a:pPr marL="90488">
              <a:spcAft>
                <a:spcPct val="50000"/>
              </a:spcAft>
            </a:pPr>
            <a:r>
              <a:rPr lang="en-US" altLang="ar-EG" dirty="0"/>
              <a:t>Learning is any relatively permanent change in behavior that occurs as a result of experience</a:t>
            </a:r>
          </a:p>
          <a:p>
            <a:pPr marL="90488">
              <a:spcAft>
                <a:spcPct val="50000"/>
              </a:spcAft>
            </a:pPr>
            <a:r>
              <a:rPr lang="en-US" altLang="ar-EG" b="1" dirty="0"/>
              <a:t>Learning components:</a:t>
            </a:r>
          </a:p>
        </p:txBody>
      </p:sp>
      <p:pic>
        <p:nvPicPr>
          <p:cNvPr id="5" name="Picture 4"/>
          <p:cNvPicPr>
            <a:picLocks noChangeAspect="1"/>
          </p:cNvPicPr>
          <p:nvPr/>
        </p:nvPicPr>
        <p:blipFill>
          <a:blip r:embed="rId5"/>
          <a:stretch>
            <a:fillRect/>
          </a:stretch>
        </p:blipFill>
        <p:spPr>
          <a:xfrm>
            <a:off x="1096368" y="2478749"/>
            <a:ext cx="4822354" cy="3432345"/>
          </a:xfrm>
          <a:prstGeom prst="rect">
            <a:avLst/>
          </a:prstGeom>
        </p:spPr>
      </p:pic>
    </p:spTree>
    <p:extLst>
      <p:ext uri="{BB962C8B-B14F-4D97-AF65-F5344CB8AC3E}">
        <p14:creationId xmlns:p14="http://schemas.microsoft.com/office/powerpoint/2010/main" val="1742568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Theories of Learning</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274838"/>
            <a:ext cx="8650514" cy="2308324"/>
          </a:xfrm>
          <a:prstGeom prst="rect">
            <a:avLst/>
          </a:prstGeom>
        </p:spPr>
        <p:txBody>
          <a:bodyPr wrap="square">
            <a:spAutoFit/>
          </a:bodyPr>
          <a:lstStyle/>
          <a:p>
            <a:r>
              <a:rPr lang="en-US" dirty="0"/>
              <a:t>Classical Conditioning</a:t>
            </a:r>
          </a:p>
          <a:p>
            <a:r>
              <a:rPr lang="en-US" dirty="0"/>
              <a:t>A type of conditioning in which an individual responds to some stimulus that would not ordinarily produce such a response.</a:t>
            </a:r>
          </a:p>
          <a:p>
            <a:r>
              <a:rPr lang="en-US" dirty="0"/>
              <a:t>Operant Conditioning</a:t>
            </a:r>
          </a:p>
          <a:p>
            <a:r>
              <a:rPr lang="en-US" dirty="0"/>
              <a:t>A type of conditioning in which desired voluntary behavior leads to a reward or prevents a punishment.</a:t>
            </a:r>
          </a:p>
          <a:p>
            <a:r>
              <a:rPr lang="en-US" dirty="0"/>
              <a:t>Social-Learning Theory</a:t>
            </a:r>
          </a:p>
          <a:p>
            <a:r>
              <a:rPr lang="en-US" dirty="0"/>
              <a:t>People can learn through observation and direct experience.</a:t>
            </a:r>
          </a:p>
        </p:txBody>
      </p:sp>
    </p:spTree>
    <p:extLst>
      <p:ext uri="{BB962C8B-B14F-4D97-AF65-F5344CB8AC3E}">
        <p14:creationId xmlns:p14="http://schemas.microsoft.com/office/powerpoint/2010/main" val="156257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Classical Conditioning</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Pavlov’s Dog Drool</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701005"/>
            <a:ext cx="6096000" cy="3785652"/>
          </a:xfrm>
          <a:prstGeom prst="rect">
            <a:avLst/>
          </a:prstGeom>
        </p:spPr>
        <p:txBody>
          <a:bodyPr>
            <a:spAutoFit/>
          </a:bodyPr>
          <a:lstStyle/>
          <a:p>
            <a:r>
              <a:rPr lang="en-US" altLang="ar-EG" sz="2000" b="1" dirty="0"/>
              <a:t>Key Concepts:</a:t>
            </a:r>
          </a:p>
          <a:p>
            <a:pPr marL="452438" lvl="1" indent="-273050"/>
            <a:r>
              <a:rPr lang="en-US" altLang="ar-EG" sz="2000" dirty="0"/>
              <a:t>Unconditioned stimulus</a:t>
            </a:r>
          </a:p>
          <a:p>
            <a:pPr marL="893763" lvl="2" indent="-261938"/>
            <a:r>
              <a:rPr lang="en-US" altLang="ar-EG" sz="2000" dirty="0"/>
              <a:t>A naturally occurring phenomenon.</a:t>
            </a:r>
          </a:p>
          <a:p>
            <a:pPr marL="452438" lvl="1" indent="-273050"/>
            <a:r>
              <a:rPr lang="en-US" altLang="ar-EG" sz="2000" dirty="0"/>
              <a:t>Unconditioned response</a:t>
            </a:r>
          </a:p>
          <a:p>
            <a:pPr marL="893763" lvl="2" indent="-261938"/>
            <a:r>
              <a:rPr lang="en-US" altLang="ar-EG" sz="2000" dirty="0"/>
              <a:t>The naturally occurring response to a natural stimulus.</a:t>
            </a:r>
          </a:p>
          <a:p>
            <a:pPr marL="452438" lvl="1" indent="-273050"/>
            <a:r>
              <a:rPr lang="en-US" altLang="ar-EG" sz="2000" dirty="0"/>
              <a:t>Conditioned stimulus</a:t>
            </a:r>
          </a:p>
          <a:p>
            <a:pPr marL="893763" lvl="2" indent="-261938"/>
            <a:r>
              <a:rPr lang="en-US" altLang="ar-EG" sz="2000" dirty="0"/>
              <a:t>An artificial stimulus introduced into the situation.</a:t>
            </a:r>
          </a:p>
          <a:p>
            <a:pPr marL="452438" lvl="1" indent="-273050"/>
            <a:r>
              <a:rPr lang="en-US" altLang="ar-EG" sz="2000" dirty="0"/>
              <a:t>Conditioned response</a:t>
            </a:r>
          </a:p>
          <a:p>
            <a:pPr marL="893763" lvl="2" indent="-261938"/>
            <a:r>
              <a:rPr lang="en-US" altLang="ar-EG" sz="2000" dirty="0"/>
              <a:t>The response to the artificial stimulus.</a:t>
            </a:r>
          </a:p>
          <a:p>
            <a:r>
              <a:rPr lang="en-US" altLang="ar-EG" sz="2000" dirty="0"/>
              <a:t>This is a passive form of learning. It is reflexive and not voluntary—not the best theory for OB learning.</a:t>
            </a:r>
          </a:p>
        </p:txBody>
      </p:sp>
    </p:spTree>
    <p:extLst>
      <p:ext uri="{BB962C8B-B14F-4D97-AF65-F5344CB8AC3E}">
        <p14:creationId xmlns:p14="http://schemas.microsoft.com/office/powerpoint/2010/main" val="396083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Classical Conditioning</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Pavlov’s Dog Drool</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67467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493486" y="1720840"/>
            <a:ext cx="8650514" cy="2585323"/>
          </a:xfrm>
          <a:prstGeom prst="rect">
            <a:avLst/>
          </a:prstGeom>
        </p:spPr>
        <p:txBody>
          <a:bodyPr wrap="square">
            <a:spAutoFit/>
          </a:bodyPr>
          <a:lstStyle/>
          <a:p>
            <a:r>
              <a:rPr lang="en-US" dirty="0"/>
              <a:t>Watson’s controversial experiment involving Little Albert is also an example of classical conditioning (Powell, </a:t>
            </a:r>
            <a:r>
              <a:rPr lang="en-US" dirty="0" err="1"/>
              <a:t>Digdon</a:t>
            </a:r>
            <a:r>
              <a:rPr lang="en-US" dirty="0"/>
              <a:t>, Harris, &amp; Smithson, 2014). Little Albert was a young boy who was introduced to a white rat. At first, he enjoyed playing with and petting the rat; however, Watson began pairing the furry rat with a loud sound. Soon, Little Albert associated the rat with the loud noise, which made him cry.</a:t>
            </a:r>
          </a:p>
          <a:p>
            <a:endParaRPr lang="en-US" dirty="0"/>
          </a:p>
          <a:p>
            <a:r>
              <a:rPr lang="en-US" dirty="0"/>
              <a:t>Watson could eventually present the white rat without the loud noise and elicit a cry from Little Albert. It was theorized that Little Albert would develop a phobia of furry animals.</a:t>
            </a:r>
          </a:p>
          <a:p>
            <a:endParaRPr lang="en-US" dirty="0"/>
          </a:p>
        </p:txBody>
      </p:sp>
    </p:spTree>
    <p:extLst>
      <p:ext uri="{BB962C8B-B14F-4D97-AF65-F5344CB8AC3E}">
        <p14:creationId xmlns:p14="http://schemas.microsoft.com/office/powerpoint/2010/main" val="2077716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Operant Conditioning</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Skinner’s Behaviorism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5"/>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449788"/>
            <a:ext cx="6096000" cy="4401205"/>
          </a:xfrm>
          <a:prstGeom prst="rect">
            <a:avLst/>
          </a:prstGeom>
        </p:spPr>
        <p:txBody>
          <a:bodyPr>
            <a:spAutoFit/>
          </a:bodyPr>
          <a:lstStyle/>
          <a:p>
            <a:pPr>
              <a:spcAft>
                <a:spcPct val="50000"/>
              </a:spcAft>
            </a:pPr>
            <a:r>
              <a:rPr lang="en-US" altLang="ar-EG" sz="2000" dirty="0"/>
              <a:t>B. F. Skinner’s concept of Behaviorism: behavior follows stimuli in a relatively unthinking manner.</a:t>
            </a:r>
          </a:p>
          <a:p>
            <a:pPr>
              <a:spcAft>
                <a:spcPct val="50000"/>
              </a:spcAft>
            </a:pPr>
            <a:r>
              <a:rPr lang="en-US" altLang="ar-EG" sz="2000" b="1" dirty="0"/>
              <a:t>Key Concepts:</a:t>
            </a:r>
          </a:p>
          <a:p>
            <a:pPr marL="452438" lvl="1" indent="-271463"/>
            <a:r>
              <a:rPr lang="en-US" altLang="ar-EG" sz="2000" dirty="0"/>
              <a:t>Conditioned behavior: voluntary behavior that is learned, not reflexive.</a:t>
            </a:r>
          </a:p>
          <a:p>
            <a:pPr marL="452438" lvl="1" indent="-271463"/>
            <a:r>
              <a:rPr lang="en-US" altLang="ar-EG" sz="2000" dirty="0"/>
              <a:t>Reinforcement: the consequences of behavior which can increase or decrease the likelihood of behavior repetition.</a:t>
            </a:r>
          </a:p>
          <a:p>
            <a:pPr marL="452438" lvl="1" indent="-271463"/>
            <a:r>
              <a:rPr lang="en-US" altLang="ar-EG" sz="2000" dirty="0"/>
              <a:t>Pleasing consequences increase likelihood of repetition.</a:t>
            </a:r>
          </a:p>
          <a:p>
            <a:pPr marL="452438" lvl="1" indent="-271463"/>
            <a:r>
              <a:rPr lang="en-US" altLang="ar-EG" sz="2000" dirty="0"/>
              <a:t>Rewards are most effective immediately after performance.</a:t>
            </a:r>
          </a:p>
          <a:p>
            <a:pPr marL="452438" lvl="1" indent="-271463"/>
            <a:r>
              <a:rPr lang="en-US" altLang="ar-EG" sz="2000" dirty="0"/>
              <a:t>Unrewarded/punished behavior is unlikely to be repeated</a:t>
            </a:r>
            <a:r>
              <a:rPr lang="en-US" altLang="ar-EG" dirty="0"/>
              <a:t>.</a:t>
            </a:r>
          </a:p>
        </p:txBody>
      </p:sp>
    </p:spTree>
    <p:extLst>
      <p:ext uri="{BB962C8B-B14F-4D97-AF65-F5344CB8AC3E}">
        <p14:creationId xmlns:p14="http://schemas.microsoft.com/office/powerpoint/2010/main" val="3389456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Social Learning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3B12A9D7-8B59-B64A-8A80-485434A50B47}"/>
              </a:ext>
            </a:extLst>
          </p:cNvPr>
          <p:cNvSpPr txBox="1"/>
          <p:nvPr/>
        </p:nvSpPr>
        <p:spPr>
          <a:xfrm>
            <a:off x="2982351" y="1308296"/>
            <a:ext cx="6242538" cy="440120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Based on the idea that people can also learn indirectly: by observation, reading, or just hearing about someone else’s—a model’s—experiences.</a:t>
            </a:r>
          </a:p>
          <a:p>
            <a:pPr marL="0" indent="0" eaLnBrk="1" hangingPunct="1">
              <a:buFont typeface="Verdana" panose="020B0604030504040204" pitchFamily="34" charset="0"/>
              <a:buNone/>
            </a:pPr>
            <a:r>
              <a:rPr lang="en-US" altLang="ar-EG" sz="2000" b="1" dirty="0"/>
              <a:t>Key Concepts:</a:t>
            </a:r>
          </a:p>
          <a:p>
            <a:pPr marL="452438" lvl="1" indent="-273050" eaLnBrk="1" hangingPunct="1"/>
            <a:r>
              <a:rPr lang="en-US" altLang="ar-EG" sz="2000" dirty="0"/>
              <a:t>Attentional processes</a:t>
            </a:r>
          </a:p>
          <a:p>
            <a:pPr marL="893763" lvl="2" indent="-261938" eaLnBrk="1" hangingPunct="1"/>
            <a:r>
              <a:rPr lang="en-US" altLang="ar-EG" sz="2000" dirty="0"/>
              <a:t>Must recognize and pay attention to critical features to learn.</a:t>
            </a:r>
          </a:p>
          <a:p>
            <a:pPr marL="452438" lvl="1" indent="-273050" eaLnBrk="1" hangingPunct="1"/>
            <a:r>
              <a:rPr lang="en-US" altLang="ar-EG" sz="2000" dirty="0"/>
              <a:t>Retention processes</a:t>
            </a:r>
          </a:p>
          <a:p>
            <a:pPr marL="893763" lvl="2" indent="-261938" eaLnBrk="1" hangingPunct="1"/>
            <a:r>
              <a:rPr lang="en-US" altLang="ar-EG" sz="2000" dirty="0"/>
              <a:t>Model’s actions must be remembered to be learned.</a:t>
            </a:r>
          </a:p>
          <a:p>
            <a:pPr marL="452438" lvl="1" indent="-273050" eaLnBrk="1" hangingPunct="1"/>
            <a:r>
              <a:rPr lang="en-US" altLang="ar-EG" sz="2000" dirty="0"/>
              <a:t>Motor reproduction processes</a:t>
            </a:r>
          </a:p>
          <a:p>
            <a:pPr marL="893763" lvl="2" indent="-261938" eaLnBrk="1" hangingPunct="1"/>
            <a:r>
              <a:rPr lang="en-US" altLang="ar-EG" sz="2000" dirty="0"/>
              <a:t>Watching the model’s behavior must be converted to doing.</a:t>
            </a:r>
          </a:p>
          <a:p>
            <a:pPr marL="452438" lvl="1" indent="-273050" eaLnBrk="1" hangingPunct="1"/>
            <a:r>
              <a:rPr lang="en-US" altLang="ar-EG" sz="2000" dirty="0"/>
              <a:t>Reinforcement processes</a:t>
            </a:r>
          </a:p>
          <a:p>
            <a:pPr marL="893763" lvl="2" indent="-261938" eaLnBrk="1" hangingPunct="1"/>
            <a:r>
              <a:rPr lang="en-US" altLang="ar-EG" sz="2000" dirty="0"/>
              <a:t>Positive incentives motivate learners.</a:t>
            </a:r>
          </a:p>
        </p:txBody>
      </p:sp>
    </p:spTree>
    <p:extLst>
      <p:ext uri="{BB962C8B-B14F-4D97-AF65-F5344CB8AC3E}">
        <p14:creationId xmlns:p14="http://schemas.microsoft.com/office/powerpoint/2010/main" val="3934342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Shaping: A Managerial Tool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9C6C5A49-7373-9E4F-E16F-0CBA5C8084B8}"/>
              </a:ext>
            </a:extLst>
          </p:cNvPr>
          <p:cNvSpPr txBox="1"/>
          <p:nvPr/>
        </p:nvSpPr>
        <p:spPr>
          <a:xfrm>
            <a:off x="2440788" y="1716877"/>
            <a:ext cx="6224954" cy="707886"/>
          </a:xfrm>
          <a:prstGeom prst="rect">
            <a:avLst/>
          </a:prstGeom>
          <a:noFill/>
        </p:spPr>
        <p:txBody>
          <a:bodyPr wrap="square">
            <a:spAutoFit/>
          </a:bodyPr>
          <a:lstStyle/>
          <a:p>
            <a:r>
              <a:rPr lang="en-US" altLang="ar-EG" sz="2000" dirty="0"/>
              <a:t>Systematically reinforcing each successive step that moves an individual closer to the desired response</a:t>
            </a:r>
            <a:endParaRPr lang="en-US" sz="2000" dirty="0"/>
          </a:p>
        </p:txBody>
      </p:sp>
      <p:sp>
        <p:nvSpPr>
          <p:cNvPr id="13" name="TextBox 12">
            <a:extLst>
              <a:ext uri="{FF2B5EF4-FFF2-40B4-BE49-F238E27FC236}">
                <a16:creationId xmlns:a16="http://schemas.microsoft.com/office/drawing/2014/main" xmlns="" id="{2BE7890F-284C-B161-4771-4BAFFBD3529D}"/>
              </a:ext>
            </a:extLst>
          </p:cNvPr>
          <p:cNvSpPr txBox="1"/>
          <p:nvPr/>
        </p:nvSpPr>
        <p:spPr>
          <a:xfrm>
            <a:off x="2650377" y="2645088"/>
            <a:ext cx="6574512" cy="2536592"/>
          </a:xfrm>
          <a:prstGeom prst="rect">
            <a:avLst/>
          </a:prstGeom>
          <a:noFill/>
        </p:spPr>
        <p:txBody>
          <a:bodyPr wrap="square">
            <a:spAutoFit/>
          </a:bodyPr>
          <a:lstStyle/>
          <a:p>
            <a:pPr marL="381000" indent="-381000" eaLnBrk="1" hangingPunct="1">
              <a:lnSpc>
                <a:spcPct val="90000"/>
              </a:lnSpc>
              <a:spcBef>
                <a:spcPct val="100000"/>
              </a:spcBef>
              <a:spcAft>
                <a:spcPts val="2500"/>
              </a:spcAft>
              <a:buFont typeface="Wingdings" panose="05000000000000000000" pitchFamily="2" charset="2"/>
              <a:buNone/>
            </a:pPr>
            <a:r>
              <a:rPr lang="en-US" altLang="ar-EG" sz="2000" b="1" dirty="0"/>
              <a:t>Four Methods of Shaping Behavior:</a:t>
            </a:r>
          </a:p>
          <a:p>
            <a:pPr marL="382588" lvl="1" indent="-381000" eaLnBrk="1" hangingPunct="1">
              <a:lnSpc>
                <a:spcPct val="90000"/>
              </a:lnSpc>
              <a:spcBef>
                <a:spcPct val="0"/>
              </a:spcBef>
              <a:spcAft>
                <a:spcPct val="50000"/>
              </a:spcAft>
              <a:buSzTx/>
              <a:buFont typeface="Verdana" panose="020B0604030504040204" pitchFamily="34" charset="0"/>
              <a:buAutoNum type="arabicPeriod"/>
            </a:pPr>
            <a:r>
              <a:rPr lang="en-US" altLang="ar-EG" sz="2000" dirty="0"/>
              <a:t>Positive reinforcement</a:t>
            </a:r>
          </a:p>
          <a:p>
            <a:pPr marL="561975" lvl="2" indent="-381000" eaLnBrk="1" hangingPunct="1">
              <a:lnSpc>
                <a:spcPct val="90000"/>
              </a:lnSpc>
              <a:spcBef>
                <a:spcPct val="0"/>
              </a:spcBef>
              <a:spcAft>
                <a:spcPct val="50000"/>
              </a:spcAft>
              <a:buFontTx/>
              <a:buChar char="•"/>
            </a:pPr>
            <a:r>
              <a:rPr lang="en-US" altLang="ar-EG" sz="2000" dirty="0"/>
              <a:t>Providing a reward for a desired behavior (learning).</a:t>
            </a:r>
          </a:p>
          <a:p>
            <a:pPr marL="382588" lvl="1" indent="-381000" eaLnBrk="1" hangingPunct="1">
              <a:lnSpc>
                <a:spcPct val="90000"/>
              </a:lnSpc>
              <a:buSzTx/>
              <a:buFont typeface="Verdana" panose="020B0604030504040204" pitchFamily="34" charset="0"/>
              <a:buAutoNum type="arabicPeriod"/>
            </a:pPr>
            <a:r>
              <a:rPr lang="en-US" altLang="ar-EG" sz="2000" dirty="0"/>
              <a:t>Negative reinforcement</a:t>
            </a:r>
          </a:p>
          <a:p>
            <a:pPr marL="561975" lvl="2" indent="-381000" eaLnBrk="1" hangingPunct="1">
              <a:lnSpc>
                <a:spcPct val="90000"/>
              </a:lnSpc>
              <a:spcBef>
                <a:spcPct val="50000"/>
              </a:spcBef>
              <a:buFontTx/>
              <a:buChar char="•"/>
            </a:pPr>
            <a:r>
              <a:rPr lang="en-US" altLang="ar-EG" sz="2000" dirty="0"/>
              <a:t>Removing an unpleasant consequence when the desired behavior occurs (learning).</a:t>
            </a:r>
          </a:p>
        </p:txBody>
      </p:sp>
    </p:spTree>
    <p:extLst>
      <p:ext uri="{BB962C8B-B14F-4D97-AF65-F5344CB8AC3E}">
        <p14:creationId xmlns:p14="http://schemas.microsoft.com/office/powerpoint/2010/main" val="22408748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Shaping: A Managerial Tool</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DCE1A646-B873-1B90-52F8-96EA28F38C29}"/>
              </a:ext>
            </a:extLst>
          </p:cNvPr>
          <p:cNvSpPr txBox="1"/>
          <p:nvPr/>
        </p:nvSpPr>
        <p:spPr>
          <a:xfrm>
            <a:off x="2999935" y="2385198"/>
            <a:ext cx="6224954" cy="2492990"/>
          </a:xfrm>
          <a:prstGeom prst="rect">
            <a:avLst/>
          </a:prstGeom>
          <a:noFill/>
        </p:spPr>
        <p:txBody>
          <a:bodyPr wrap="square">
            <a:spAutoFit/>
          </a:bodyPr>
          <a:lstStyle/>
          <a:p>
            <a:pPr marL="382588" lvl="1" indent="-381000" eaLnBrk="1" hangingPunct="1">
              <a:lnSpc>
                <a:spcPct val="90000"/>
              </a:lnSpc>
              <a:buSzTx/>
              <a:buFont typeface="Verdana" panose="020B0604030504040204" pitchFamily="34" charset="0"/>
              <a:buAutoNum type="arabicPeriod" startAt="3"/>
            </a:pPr>
            <a:r>
              <a:rPr lang="en-US" altLang="ar-EG" sz="2000" dirty="0"/>
              <a:t>Punishment</a:t>
            </a:r>
          </a:p>
          <a:p>
            <a:pPr marL="561975" lvl="2" indent="-381000" eaLnBrk="1" hangingPunct="1">
              <a:lnSpc>
                <a:spcPct val="90000"/>
              </a:lnSpc>
              <a:spcBef>
                <a:spcPct val="50000"/>
              </a:spcBef>
              <a:buFontTx/>
              <a:buChar char="•"/>
            </a:pPr>
            <a:r>
              <a:rPr lang="en-US" altLang="ar-EG" sz="2000" dirty="0"/>
              <a:t>Applying an undesirable condition to eliminate an undesirable behavior (“unlearning”).</a:t>
            </a:r>
          </a:p>
          <a:p>
            <a:pPr marL="561975" lvl="2" indent="-381000" eaLnBrk="1" hangingPunct="1">
              <a:lnSpc>
                <a:spcPct val="90000"/>
              </a:lnSpc>
              <a:spcBef>
                <a:spcPct val="50000"/>
              </a:spcBef>
              <a:buFontTx/>
              <a:buChar char="•"/>
            </a:pPr>
            <a:endParaRPr lang="en-US" altLang="ar-EG" sz="2000" dirty="0"/>
          </a:p>
          <a:p>
            <a:pPr marL="382588" lvl="1" indent="-381000" eaLnBrk="1" hangingPunct="1">
              <a:lnSpc>
                <a:spcPct val="90000"/>
              </a:lnSpc>
              <a:buSzTx/>
              <a:buFont typeface="Verdana" panose="020B0604030504040204" pitchFamily="34" charset="0"/>
              <a:buAutoNum type="arabicPeriod" startAt="4"/>
            </a:pPr>
            <a:r>
              <a:rPr lang="en-US" altLang="ar-EG" sz="2000" dirty="0"/>
              <a:t>Extinction</a:t>
            </a:r>
          </a:p>
          <a:p>
            <a:pPr marL="561975" lvl="2" indent="-381000" eaLnBrk="1" hangingPunct="1">
              <a:lnSpc>
                <a:spcPct val="90000"/>
              </a:lnSpc>
              <a:spcBef>
                <a:spcPct val="50000"/>
              </a:spcBef>
              <a:buFontTx/>
              <a:buChar char="•"/>
            </a:pPr>
            <a:r>
              <a:rPr lang="en-US" altLang="ar-EG" sz="2000" dirty="0"/>
              <a:t>Withholding (</a:t>
            </a:r>
            <a:r>
              <a:rPr lang="en-US" altLang="ar-EG" sz="2000" dirty="0" err="1"/>
              <a:t>hagb</a:t>
            </a:r>
            <a:r>
              <a:rPr lang="en-US" altLang="ar-EG" sz="2000" dirty="0"/>
              <a:t>) reinforcement of a behavior to cause its cessation (“unlearning”).</a:t>
            </a:r>
          </a:p>
        </p:txBody>
      </p:sp>
    </p:spTree>
    <p:extLst>
      <p:ext uri="{BB962C8B-B14F-4D97-AF65-F5344CB8AC3E}">
        <p14:creationId xmlns:p14="http://schemas.microsoft.com/office/powerpoint/2010/main" val="20992591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73063" y="2413338"/>
            <a:ext cx="8770937" cy="1477328"/>
          </a:xfrm>
          <a:prstGeom prst="rect">
            <a:avLst/>
          </a:prstGeom>
        </p:spPr>
        <p:txBody>
          <a:bodyPr wrap="square">
            <a:spAutoFit/>
          </a:bodyPr>
          <a:lstStyle/>
          <a:p>
            <a:r>
              <a:rPr lang="ar-EG" dirty="0">
                <a:solidFill>
                  <a:srgbClr val="2C2F34"/>
                </a:solidFill>
                <a:latin typeface="sawah"/>
              </a:rPr>
              <a:t>في المرة الأولى التي تذهب فيها إلى محل البقالة مع طفلك يطلب منك شراء الحلوى في البداية فإنك ترفض ، ولكن عندما يبدأ في البكاء تشتري له الحلوى ، وهذا يعزز الفكرة في ذهنه أنه في كل مرة يلقي فيها نوبة غضب في سيحصل على شوكولاتة من محل بقالة ، ويواصل القيام بذلك ، وتستمر في مكافأة سلوكه عن غير قصد ، ثم يومًا ما تقول ببساطة “لا” لطلبه على الرغم من نوبات الغضب التي يمر بها ، ويبكي ولكنك تجاهلت هذا في المناسبتين التاليتين وفي النهاية عندما تذهب إلى المتجر للمرة الثالثة تدرك أنه لم يعد يلقي بنوبات الغضب.</a:t>
            </a:r>
          </a:p>
        </p:txBody>
      </p:sp>
    </p:spTree>
    <p:extLst>
      <p:ext uri="{BB962C8B-B14F-4D97-AF65-F5344CB8AC3E}">
        <p14:creationId xmlns:p14="http://schemas.microsoft.com/office/powerpoint/2010/main" val="195662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t>Schedules of Reinforcement: A Critical Issue </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613119"/>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674674"/>
            <a:ext cx="6096000" cy="3631763"/>
          </a:xfrm>
          <a:prstGeom prst="rect">
            <a:avLst/>
          </a:prstGeom>
        </p:spPr>
        <p:txBody>
          <a:bodyPr>
            <a:spAutoFit/>
          </a:bodyPr>
          <a:lstStyle/>
          <a:p>
            <a:pPr>
              <a:spcAft>
                <a:spcPct val="50000"/>
              </a:spcAft>
            </a:pPr>
            <a:r>
              <a:rPr lang="en-US" altLang="ar-EG" sz="2000" dirty="0"/>
              <a:t>There are two major types:</a:t>
            </a:r>
          </a:p>
          <a:p>
            <a:pPr>
              <a:spcAft>
                <a:spcPct val="50000"/>
              </a:spcAft>
            </a:pPr>
            <a:r>
              <a:rPr lang="en-US" altLang="ar-EG" sz="2000" b="1" dirty="0"/>
              <a:t>Continuous Reinforcement</a:t>
            </a:r>
          </a:p>
          <a:p>
            <a:pPr marL="452438" lvl="1" indent="-271463">
              <a:spcAft>
                <a:spcPct val="50000"/>
              </a:spcAft>
              <a:buFontTx/>
              <a:buChar char="•"/>
            </a:pPr>
            <a:r>
              <a:rPr lang="en-US" altLang="ar-EG" sz="2000" dirty="0"/>
              <a:t>A desired behavior is reinforced each time it is demonstrated.</a:t>
            </a:r>
            <a:endParaRPr lang="en-US" altLang="ar-EG" sz="2000" b="1" dirty="0"/>
          </a:p>
          <a:p>
            <a:pPr>
              <a:spcAft>
                <a:spcPct val="50000"/>
              </a:spcAft>
            </a:pPr>
            <a:r>
              <a:rPr lang="en-US" altLang="ar-EG" sz="2000" b="1" dirty="0"/>
              <a:t>Intermittent Reinforcement</a:t>
            </a:r>
          </a:p>
          <a:p>
            <a:pPr marL="452438" lvl="1" indent="-271463">
              <a:spcAft>
                <a:spcPct val="50000"/>
              </a:spcAft>
              <a:buClr>
                <a:schemeClr val="tx1"/>
              </a:buClr>
              <a:buFontTx/>
              <a:buChar char="•"/>
            </a:pPr>
            <a:r>
              <a:rPr lang="en-US" altLang="ar-EG" sz="2000" dirty="0"/>
              <a:t>A desired behavior is reinforced often enough to make the behavior worth repeating but not every time it is demonstrated.</a:t>
            </a:r>
          </a:p>
          <a:p>
            <a:pPr marL="452438" lvl="1" indent="-271463">
              <a:spcAft>
                <a:spcPct val="50000"/>
              </a:spcAft>
              <a:buClr>
                <a:schemeClr val="tx1"/>
              </a:buClr>
              <a:buFontTx/>
              <a:buChar char="•"/>
            </a:pPr>
            <a:r>
              <a:rPr lang="en-US" altLang="ar-EG" sz="2000" dirty="0"/>
              <a:t>Multiple frequencies.</a:t>
            </a:r>
            <a:endParaRPr lang="en-US" sz="2000" dirty="0"/>
          </a:p>
        </p:txBody>
      </p:sp>
    </p:spTree>
    <p:extLst>
      <p:ext uri="{BB962C8B-B14F-4D97-AF65-F5344CB8AC3E}">
        <p14:creationId xmlns:p14="http://schemas.microsoft.com/office/powerpoint/2010/main" val="2929458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Types of Intermittent Reinforcement</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493486" y="1587602"/>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048000" y="1843951"/>
            <a:ext cx="6096000" cy="3170099"/>
          </a:xfrm>
          <a:prstGeom prst="rect">
            <a:avLst/>
          </a:prstGeom>
        </p:spPr>
        <p:txBody>
          <a:bodyPr>
            <a:spAutoFit/>
          </a:bodyPr>
          <a:lstStyle/>
          <a:p>
            <a:r>
              <a:rPr lang="en-US" altLang="ar-EG" sz="2000" b="1" dirty="0"/>
              <a:t>Ratio </a:t>
            </a:r>
          </a:p>
          <a:p>
            <a:pPr marL="450850" lvl="1" indent="-271463">
              <a:buFontTx/>
              <a:buChar char="•"/>
            </a:pPr>
            <a:r>
              <a:rPr lang="en-US" altLang="ar-EG" sz="2000" dirty="0"/>
              <a:t>Depends on the number of responses made.</a:t>
            </a:r>
          </a:p>
          <a:p>
            <a:r>
              <a:rPr lang="en-US" altLang="ar-EG" sz="2000" b="1" dirty="0"/>
              <a:t>Interval</a:t>
            </a:r>
          </a:p>
          <a:p>
            <a:pPr marL="450850" lvl="1" indent="-271463">
              <a:buFontTx/>
              <a:buChar char="•"/>
            </a:pPr>
            <a:r>
              <a:rPr lang="en-US" altLang="ar-EG" sz="2000" dirty="0"/>
              <a:t>Depends on the time between reinforcements.</a:t>
            </a:r>
          </a:p>
          <a:p>
            <a:r>
              <a:rPr lang="en-US" altLang="ar-EG" sz="2000" b="1" dirty="0"/>
              <a:t>Fixed</a:t>
            </a:r>
            <a:r>
              <a:rPr lang="en-US" altLang="ar-EG" sz="2000" dirty="0">
                <a:solidFill>
                  <a:srgbClr val="3FA85D"/>
                </a:solidFill>
              </a:rPr>
              <a:t> </a:t>
            </a:r>
          </a:p>
          <a:p>
            <a:pPr marL="450850" lvl="1" indent="-271463"/>
            <a:r>
              <a:rPr lang="en-US" altLang="ar-EG" sz="2000" dirty="0"/>
              <a:t>Rewards are spaced at uniform time intervals or after a set number of responses.</a:t>
            </a:r>
          </a:p>
          <a:p>
            <a:r>
              <a:rPr lang="en-US" altLang="ar-EG" sz="2000" b="1" dirty="0"/>
              <a:t>Variable </a:t>
            </a:r>
          </a:p>
          <a:p>
            <a:pPr marL="450850" lvl="1" indent="-271463"/>
            <a:r>
              <a:rPr lang="en-US" altLang="ar-EG" sz="2000" dirty="0"/>
              <a:t>Rewards that are unpredictable or that vary relative to the behavior.  </a:t>
            </a:r>
          </a:p>
        </p:txBody>
      </p:sp>
    </p:spTree>
    <p:extLst>
      <p:ext uri="{BB962C8B-B14F-4D97-AF65-F5344CB8AC3E}">
        <p14:creationId xmlns:p14="http://schemas.microsoft.com/office/powerpoint/2010/main" val="187810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Schedule of Reinforcement</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2">
            <a:extLst>
              <a:ext uri="{FF2B5EF4-FFF2-40B4-BE49-F238E27FC236}">
                <a16:creationId xmlns:a16="http://schemas.microsoft.com/office/drawing/2014/main" xmlns="" id="{981A20A1-47A1-25FE-7F8F-3C57C43C43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486" y="1905531"/>
            <a:ext cx="7859712" cy="283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59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What is Personality?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159422"/>
            <a:ext cx="8650514" cy="1985159"/>
          </a:xfrm>
          <a:prstGeom prst="rect">
            <a:avLst/>
          </a:prstGeom>
        </p:spPr>
        <p:txBody>
          <a:bodyPr wrap="square">
            <a:spAutoFit/>
          </a:bodyPr>
          <a:lstStyle/>
          <a:p>
            <a:pPr>
              <a:spcAft>
                <a:spcPts val="600"/>
              </a:spcAft>
            </a:pPr>
            <a:r>
              <a:rPr lang="en-US" altLang="ar-EG" i="1" dirty="0">
                <a:solidFill>
                  <a:srgbClr val="00A15F"/>
                </a:solidFill>
              </a:rPr>
              <a:t>The dynamic organization within the individual of those psychophysical systems that determine his unique adjustments to his environment.</a:t>
            </a:r>
          </a:p>
          <a:p>
            <a:pPr>
              <a:spcAft>
                <a:spcPts val="600"/>
              </a:spcAft>
            </a:pPr>
            <a:r>
              <a:rPr lang="en-US" altLang="ar-EG" dirty="0"/>
              <a:t>Gordon </a:t>
            </a:r>
            <a:r>
              <a:rPr lang="en-US" altLang="ar-EG" dirty="0" err="1"/>
              <a:t>Allport</a:t>
            </a:r>
            <a:r>
              <a:rPr lang="en-US" altLang="ar-EG" dirty="0"/>
              <a:t>.</a:t>
            </a:r>
          </a:p>
          <a:p>
            <a:pPr>
              <a:spcAft>
                <a:spcPts val="600"/>
              </a:spcAft>
            </a:pPr>
            <a:endParaRPr lang="en-US" altLang="ar-EG" dirty="0"/>
          </a:p>
          <a:p>
            <a:pPr>
              <a:spcAft>
                <a:spcPts val="600"/>
              </a:spcAft>
            </a:pPr>
            <a:r>
              <a:rPr lang="en-US" altLang="ar-EG" dirty="0"/>
              <a:t>Personality is the sum total of ways in which an individual reacts and interacts with others, the measurable traits a person exhibits.</a:t>
            </a:r>
          </a:p>
        </p:txBody>
      </p:sp>
    </p:spTree>
    <p:extLst>
      <p:ext uri="{BB962C8B-B14F-4D97-AF65-F5344CB8AC3E}">
        <p14:creationId xmlns:p14="http://schemas.microsoft.com/office/powerpoint/2010/main" val="1535976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What is Personality?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745588" y="1974756"/>
            <a:ext cx="8398412" cy="2169825"/>
          </a:xfrm>
          <a:prstGeom prst="rect">
            <a:avLst/>
          </a:prstGeom>
        </p:spPr>
        <p:txBody>
          <a:bodyPr wrap="square">
            <a:spAutoFit/>
          </a:bodyPr>
          <a:lstStyle/>
          <a:p>
            <a:pPr>
              <a:spcAft>
                <a:spcPts val="600"/>
              </a:spcAft>
            </a:pPr>
            <a:r>
              <a:rPr lang="en-US" altLang="ar-EG" sz="2400" b="1" dirty="0"/>
              <a:t>Measuring Personality</a:t>
            </a:r>
          </a:p>
          <a:p>
            <a:pPr marL="450850" lvl="1" indent="-271463">
              <a:spcAft>
                <a:spcPts val="600"/>
              </a:spcAft>
              <a:buFontTx/>
              <a:buChar char="•"/>
            </a:pPr>
            <a:r>
              <a:rPr lang="en-US" altLang="ar-EG" sz="2400" dirty="0"/>
              <a:t>Helpful in hiring decisions.</a:t>
            </a:r>
          </a:p>
          <a:p>
            <a:pPr marL="450850" lvl="1" indent="-271463">
              <a:spcAft>
                <a:spcPts val="600"/>
              </a:spcAft>
              <a:buFontTx/>
              <a:buChar char="•"/>
            </a:pPr>
            <a:r>
              <a:rPr lang="en-US" altLang="ar-EG" sz="2400" dirty="0"/>
              <a:t>Most common method: self-reporting surveys.</a:t>
            </a:r>
          </a:p>
          <a:p>
            <a:pPr marL="450850" lvl="1" indent="-271463">
              <a:spcAft>
                <a:spcPts val="600"/>
              </a:spcAft>
              <a:buFontTx/>
              <a:buChar char="•"/>
            </a:pPr>
            <a:r>
              <a:rPr lang="en-US" altLang="ar-EG" sz="2400" dirty="0"/>
              <a:t>Observer-ratings surveys provide an independent assessment of personality—often better predictors.</a:t>
            </a:r>
          </a:p>
        </p:txBody>
      </p:sp>
    </p:spTree>
    <p:extLst>
      <p:ext uri="{BB962C8B-B14F-4D97-AF65-F5344CB8AC3E}">
        <p14:creationId xmlns:p14="http://schemas.microsoft.com/office/powerpoint/2010/main" val="234737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Determinants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47114" y="1459230"/>
            <a:ext cx="8496886" cy="3323987"/>
          </a:xfrm>
          <a:prstGeom prst="rect">
            <a:avLst/>
          </a:prstGeom>
        </p:spPr>
        <p:txBody>
          <a:bodyPr wrap="square">
            <a:spAutoFit/>
          </a:bodyPr>
          <a:lstStyle/>
          <a:p>
            <a:pPr>
              <a:spcAft>
                <a:spcPct val="50000"/>
              </a:spcAft>
            </a:pPr>
            <a:r>
              <a:rPr lang="en-US" altLang="ar-EG" sz="2000" b="1" dirty="0"/>
              <a:t>Heredity</a:t>
            </a:r>
          </a:p>
          <a:p>
            <a:pPr marL="452438" lvl="1" indent="-273050">
              <a:spcAft>
                <a:spcPct val="50000"/>
              </a:spcAft>
            </a:pPr>
            <a:r>
              <a:rPr lang="en-US" altLang="ar-EG" sz="2000" dirty="0"/>
              <a:t>Factors determined at conception: physical stature, facial attractiveness, gender, temperament, muscle composition and reflexes, energy level.</a:t>
            </a:r>
          </a:p>
          <a:p>
            <a:pPr marL="452438" lvl="1" indent="-273050">
              <a:spcAft>
                <a:spcPct val="50000"/>
              </a:spcAft>
            </a:pPr>
            <a:r>
              <a:rPr lang="en-US" altLang="ar-EG" sz="2000" dirty="0"/>
              <a:t>This ‘Heredity Approach’ argues that genes are the source of personality.</a:t>
            </a:r>
          </a:p>
          <a:p>
            <a:pPr marL="452438" lvl="1" indent="-273050">
              <a:spcAft>
                <a:spcPct val="50000"/>
              </a:spcAft>
            </a:pPr>
            <a:r>
              <a:rPr lang="en-US" altLang="ar-EG" sz="2000" dirty="0"/>
              <a:t>Twin studies: raised apart but very similar personalities.</a:t>
            </a:r>
          </a:p>
          <a:p>
            <a:pPr marL="452438" lvl="1" indent="-273050">
              <a:spcAft>
                <a:spcPct val="50000"/>
              </a:spcAft>
            </a:pPr>
            <a:r>
              <a:rPr lang="en-US" altLang="ar-EG" sz="2000" dirty="0"/>
              <a:t>Parents don’t add much to personality development.</a:t>
            </a:r>
          </a:p>
          <a:p>
            <a:pPr marL="452438" lvl="1" indent="-273050">
              <a:spcAft>
                <a:spcPct val="50000"/>
              </a:spcAft>
            </a:pPr>
            <a:r>
              <a:rPr lang="en-US" altLang="ar-EG" sz="2000" dirty="0"/>
              <a:t>There is some personality change over long </a:t>
            </a:r>
            <a:br>
              <a:rPr lang="en-US" altLang="ar-EG" sz="2000" dirty="0"/>
            </a:br>
            <a:r>
              <a:rPr lang="en-US" altLang="ar-EG" sz="2000" dirty="0"/>
              <a:t>time periods.</a:t>
            </a:r>
          </a:p>
        </p:txBody>
      </p:sp>
    </p:spTree>
    <p:extLst>
      <p:ext uri="{BB962C8B-B14F-4D97-AF65-F5344CB8AC3E}">
        <p14:creationId xmlns:p14="http://schemas.microsoft.com/office/powerpoint/2010/main" val="1161835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Personality Traits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04911" y="1566952"/>
            <a:ext cx="8539089" cy="2985433"/>
          </a:xfrm>
          <a:prstGeom prst="rect">
            <a:avLst/>
          </a:prstGeom>
        </p:spPr>
        <p:txBody>
          <a:bodyPr wrap="square">
            <a:spAutoFit/>
          </a:bodyPr>
          <a:lstStyle/>
          <a:p>
            <a:pPr marL="6350" indent="-6350">
              <a:spcAft>
                <a:spcPts val="600"/>
              </a:spcAft>
            </a:pPr>
            <a:r>
              <a:rPr lang="en-US" altLang="ar-EG" sz="2400" dirty="0">
                <a:solidFill>
                  <a:srgbClr val="00A15F"/>
                </a:solidFill>
              </a:rPr>
              <a:t>Traits</a:t>
            </a:r>
            <a:r>
              <a:rPr lang="en-US" altLang="ar-EG" sz="2400" dirty="0"/>
              <a:t> are enduring </a:t>
            </a:r>
            <a:r>
              <a:rPr lang="ar-SA" altLang="en-US" sz="2400" dirty="0">
                <a:solidFill>
                  <a:srgbClr val="202124"/>
                </a:solidFill>
                <a:latin typeface="inherit"/>
                <a:cs typeface="Arial" panose="020B0604020202020204" pitchFamily="34" charset="0"/>
              </a:rPr>
              <a:t>مستمر </a:t>
            </a:r>
            <a:r>
              <a:rPr lang="en-US" altLang="en-US" sz="2400" dirty="0">
                <a:solidFill>
                  <a:srgbClr val="202124"/>
                </a:solidFill>
                <a:latin typeface="inherit"/>
                <a:cs typeface="Arial" panose="020B0604020202020204" pitchFamily="34" charset="0"/>
              </a:rPr>
              <a:t> </a:t>
            </a:r>
            <a:r>
              <a:rPr lang="en-US" altLang="ar-EG" sz="2400" dirty="0"/>
              <a:t>characteristics that describe an individual’s behavior.</a:t>
            </a:r>
          </a:p>
          <a:p>
            <a:pPr marL="450850" lvl="1" indent="-265113">
              <a:spcAft>
                <a:spcPts val="1200"/>
              </a:spcAft>
            </a:pPr>
            <a:r>
              <a:rPr lang="en-US" altLang="ar-EG" sz="2400" dirty="0"/>
              <a:t>The more consistent the characteristic and the more frequently it occurs in diverse situations, the more important the trait.</a:t>
            </a:r>
          </a:p>
          <a:p>
            <a:pPr marL="6350" indent="-6350">
              <a:spcAft>
                <a:spcPts val="600"/>
              </a:spcAft>
            </a:pPr>
            <a:r>
              <a:rPr lang="en-US" altLang="ar-EG" sz="2400" dirty="0"/>
              <a:t>Two dominant frameworks are used to describe personality:</a:t>
            </a:r>
          </a:p>
          <a:p>
            <a:pPr marL="450850" lvl="1" indent="-265113"/>
            <a:r>
              <a:rPr lang="en-US" altLang="ar-EG" sz="2400" dirty="0"/>
              <a:t>Myers-Briggs Type Indicator (MBTI)</a:t>
            </a:r>
          </a:p>
          <a:p>
            <a:pPr marL="450850" lvl="1" indent="-265113"/>
            <a:r>
              <a:rPr lang="en-US" altLang="ar-EG" sz="2400" dirty="0"/>
              <a:t>Big Five Model</a:t>
            </a:r>
          </a:p>
        </p:txBody>
      </p:sp>
    </p:spTree>
    <p:extLst>
      <p:ext uri="{BB962C8B-B14F-4D97-AF65-F5344CB8AC3E}">
        <p14:creationId xmlns:p14="http://schemas.microsoft.com/office/powerpoint/2010/main" val="3139389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The Myers- Briggs Type Indicator</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2459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2011680" y="1505243"/>
            <a:ext cx="7132320" cy="923330"/>
          </a:xfrm>
          <a:prstGeom prst="rect">
            <a:avLst/>
          </a:prstGeom>
        </p:spPr>
        <p:txBody>
          <a:bodyPr wrap="square">
            <a:spAutoFit/>
          </a:bodyPr>
          <a:lstStyle/>
          <a:p>
            <a:pPr marL="450850" indent="-273050"/>
            <a:r>
              <a:rPr lang="en-US" altLang="ar-EG" dirty="0"/>
              <a:t>Most widely used instrument in the world.</a:t>
            </a:r>
          </a:p>
          <a:p>
            <a:pPr marL="450850" indent="-273050"/>
            <a:r>
              <a:rPr lang="en-US" altLang="ar-EG" dirty="0"/>
              <a:t>Participants are classified on four axes to determine one of 16 possible personality types, such as ENTJ. </a:t>
            </a:r>
          </a:p>
        </p:txBody>
      </p:sp>
      <p:pic>
        <p:nvPicPr>
          <p:cNvPr id="13" name="Picture 12"/>
          <p:cNvPicPr>
            <a:picLocks noChangeAspect="1"/>
          </p:cNvPicPr>
          <p:nvPr/>
        </p:nvPicPr>
        <p:blipFill>
          <a:blip r:embed="rId5"/>
          <a:stretch>
            <a:fillRect/>
          </a:stretch>
        </p:blipFill>
        <p:spPr>
          <a:xfrm>
            <a:off x="2517444" y="2301136"/>
            <a:ext cx="5432007" cy="3932261"/>
          </a:xfrm>
          <a:prstGeom prst="rect">
            <a:avLst/>
          </a:prstGeom>
        </p:spPr>
      </p:pic>
      <p:sp>
        <p:nvSpPr>
          <p:cNvPr id="14" name="TextBox 13">
            <a:extLst>
              <a:ext uri="{FF2B5EF4-FFF2-40B4-BE49-F238E27FC236}">
                <a16:creationId xmlns:a16="http://schemas.microsoft.com/office/drawing/2014/main" xmlns="" id="{A58730F3-5182-A70D-724D-202A3D32DAD1}"/>
              </a:ext>
            </a:extLst>
          </p:cNvPr>
          <p:cNvSpPr txBox="1"/>
          <p:nvPr/>
        </p:nvSpPr>
        <p:spPr>
          <a:xfrm>
            <a:off x="-1411284" y="2446774"/>
            <a:ext cx="6224954"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Sociable and Assertive</a:t>
            </a:r>
          </a:p>
        </p:txBody>
      </p:sp>
      <p:sp>
        <p:nvSpPr>
          <p:cNvPr id="15" name="TextBox 14">
            <a:extLst>
              <a:ext uri="{FF2B5EF4-FFF2-40B4-BE49-F238E27FC236}">
                <a16:creationId xmlns:a16="http://schemas.microsoft.com/office/drawing/2014/main" xmlns="" id="{D32DC591-D0A1-5816-8C6C-92F742187EF5}"/>
              </a:ext>
            </a:extLst>
          </p:cNvPr>
          <p:cNvSpPr txBox="1"/>
          <p:nvPr/>
        </p:nvSpPr>
        <p:spPr>
          <a:xfrm>
            <a:off x="3239142" y="2595735"/>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Quiet and </a:t>
            </a:r>
          </a:p>
          <a:p>
            <a:pPr algn="ctr" eaLnBrk="1" hangingPunct="1">
              <a:spcBef>
                <a:spcPct val="0"/>
              </a:spcBef>
              <a:buSzTx/>
              <a:buFontTx/>
              <a:buNone/>
            </a:pPr>
            <a:r>
              <a:rPr lang="en-US" altLang="ar-EG" sz="1800" b="1" dirty="0">
                <a:latin typeface="Calibri" panose="020F0502020204030204" pitchFamily="34" charset="0"/>
              </a:rPr>
              <a:t>Shy</a:t>
            </a:r>
          </a:p>
        </p:txBody>
      </p:sp>
      <p:sp>
        <p:nvSpPr>
          <p:cNvPr id="16" name="TextBox 15">
            <a:extLst>
              <a:ext uri="{FF2B5EF4-FFF2-40B4-BE49-F238E27FC236}">
                <a16:creationId xmlns:a16="http://schemas.microsoft.com/office/drawing/2014/main" xmlns="" id="{23A01605-4D8A-72B3-9453-1F4E11EE7EE4}"/>
              </a:ext>
            </a:extLst>
          </p:cNvPr>
          <p:cNvSpPr txBox="1"/>
          <p:nvPr/>
        </p:nvSpPr>
        <p:spPr>
          <a:xfrm>
            <a:off x="-1371742" y="3628785"/>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Practical and</a:t>
            </a:r>
          </a:p>
          <a:p>
            <a:pPr algn="ctr" eaLnBrk="1" hangingPunct="1">
              <a:spcBef>
                <a:spcPct val="0"/>
              </a:spcBef>
              <a:buSzTx/>
              <a:buFontTx/>
              <a:buNone/>
            </a:pPr>
            <a:r>
              <a:rPr lang="en-US" altLang="ar-EG" sz="1800" b="1" dirty="0">
                <a:latin typeface="Calibri" panose="020F0502020204030204" pitchFamily="34" charset="0"/>
              </a:rPr>
              <a:t>Orderly</a:t>
            </a:r>
          </a:p>
        </p:txBody>
      </p:sp>
      <p:sp>
        <p:nvSpPr>
          <p:cNvPr id="17" name="TextBox 16">
            <a:extLst>
              <a:ext uri="{FF2B5EF4-FFF2-40B4-BE49-F238E27FC236}">
                <a16:creationId xmlns:a16="http://schemas.microsoft.com/office/drawing/2014/main" xmlns="" id="{668D3388-9BF8-BD4A-6D79-FAFAD64A6B45}"/>
              </a:ext>
            </a:extLst>
          </p:cNvPr>
          <p:cNvSpPr txBox="1"/>
          <p:nvPr/>
        </p:nvSpPr>
        <p:spPr>
          <a:xfrm>
            <a:off x="-582975" y="4660487"/>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 Reason</a:t>
            </a:r>
          </a:p>
          <a:p>
            <a:pPr algn="ctr" eaLnBrk="1" hangingPunct="1">
              <a:spcBef>
                <a:spcPct val="0"/>
              </a:spcBef>
              <a:buSzTx/>
              <a:buFontTx/>
              <a:buNone/>
            </a:pPr>
            <a:r>
              <a:rPr lang="en-US" altLang="ar-EG" sz="1800" b="1" dirty="0">
                <a:latin typeface="Calibri" panose="020F0502020204030204" pitchFamily="34" charset="0"/>
              </a:rPr>
              <a:t>and Logic</a:t>
            </a:r>
          </a:p>
        </p:txBody>
      </p:sp>
      <p:sp>
        <p:nvSpPr>
          <p:cNvPr id="18" name="TextBox 17">
            <a:extLst>
              <a:ext uri="{FF2B5EF4-FFF2-40B4-BE49-F238E27FC236}">
                <a16:creationId xmlns:a16="http://schemas.microsoft.com/office/drawing/2014/main" xmlns="" id="{D8E54B27-0987-CB4D-BF3E-499EB82C59AF}"/>
              </a:ext>
            </a:extLst>
          </p:cNvPr>
          <p:cNvSpPr txBox="1"/>
          <p:nvPr/>
        </p:nvSpPr>
        <p:spPr>
          <a:xfrm>
            <a:off x="522803" y="5299896"/>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Want Order</a:t>
            </a:r>
          </a:p>
          <a:p>
            <a:pPr algn="ctr" eaLnBrk="1" hangingPunct="1">
              <a:spcBef>
                <a:spcPct val="0"/>
              </a:spcBef>
              <a:buSzTx/>
              <a:buFontTx/>
              <a:buNone/>
            </a:pPr>
            <a:r>
              <a:rPr lang="en-US" altLang="ar-EG" sz="1800" b="1" dirty="0">
                <a:latin typeface="Calibri" panose="020F0502020204030204" pitchFamily="34" charset="0"/>
              </a:rPr>
              <a:t>&amp; Structure</a:t>
            </a:r>
          </a:p>
        </p:txBody>
      </p:sp>
      <p:sp>
        <p:nvSpPr>
          <p:cNvPr id="19" name="TextBox 18">
            <a:extLst>
              <a:ext uri="{FF2B5EF4-FFF2-40B4-BE49-F238E27FC236}">
                <a16:creationId xmlns:a16="http://schemas.microsoft.com/office/drawing/2014/main" xmlns="" id="{49EFF553-4F80-827C-E147-36ACC0FA527A}"/>
              </a:ext>
            </a:extLst>
          </p:cNvPr>
          <p:cNvSpPr txBox="1"/>
          <p:nvPr/>
        </p:nvSpPr>
        <p:spPr>
          <a:xfrm>
            <a:off x="4291775" y="3215922"/>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Unconscious</a:t>
            </a:r>
          </a:p>
          <a:p>
            <a:pPr algn="ctr" eaLnBrk="1" hangingPunct="1">
              <a:spcBef>
                <a:spcPct val="0"/>
              </a:spcBef>
              <a:buSzTx/>
              <a:buFontTx/>
              <a:buNone/>
            </a:pPr>
            <a:r>
              <a:rPr lang="en-US" altLang="ar-EG" sz="1800" b="1" dirty="0">
                <a:latin typeface="Calibri" panose="020F0502020204030204" pitchFamily="34" charset="0"/>
              </a:rPr>
              <a:t>Processes</a:t>
            </a:r>
          </a:p>
        </p:txBody>
      </p:sp>
      <p:sp>
        <p:nvSpPr>
          <p:cNvPr id="20" name="TextBox 19">
            <a:extLst>
              <a:ext uri="{FF2B5EF4-FFF2-40B4-BE49-F238E27FC236}">
                <a16:creationId xmlns:a16="http://schemas.microsoft.com/office/drawing/2014/main" xmlns="" id="{64D98DAF-38A7-179E-9BD8-28D24335E12E}"/>
              </a:ext>
            </a:extLst>
          </p:cNvPr>
          <p:cNvSpPr txBox="1"/>
          <p:nvPr/>
        </p:nvSpPr>
        <p:spPr>
          <a:xfrm>
            <a:off x="5458709" y="4351750"/>
            <a:ext cx="6879100"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Uses Values &amp; Emotions</a:t>
            </a:r>
          </a:p>
        </p:txBody>
      </p:sp>
      <p:sp>
        <p:nvSpPr>
          <p:cNvPr id="21" name="TextBox 20">
            <a:extLst>
              <a:ext uri="{FF2B5EF4-FFF2-40B4-BE49-F238E27FC236}">
                <a16:creationId xmlns:a16="http://schemas.microsoft.com/office/drawing/2014/main" xmlns="" id="{8FC48519-70F3-CAB1-71B5-E5E48DD7D44B}"/>
              </a:ext>
            </a:extLst>
          </p:cNvPr>
          <p:cNvSpPr txBox="1"/>
          <p:nvPr/>
        </p:nvSpPr>
        <p:spPr>
          <a:xfrm>
            <a:off x="6106408" y="5362326"/>
            <a:ext cx="6879100"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Flexible and Spontaneous</a:t>
            </a:r>
          </a:p>
        </p:txBody>
      </p:sp>
    </p:spTree>
    <p:extLst>
      <p:ext uri="{BB962C8B-B14F-4D97-AF65-F5344CB8AC3E}">
        <p14:creationId xmlns:p14="http://schemas.microsoft.com/office/powerpoint/2010/main" val="390943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Myers- Briggs Types and Their Uses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997839"/>
            <a:ext cx="8650514" cy="2031325"/>
          </a:xfrm>
          <a:prstGeom prst="rect">
            <a:avLst/>
          </a:prstGeom>
        </p:spPr>
        <p:txBody>
          <a:bodyPr wrap="square">
            <a:spAutoFit/>
          </a:bodyPr>
          <a:lstStyle/>
          <a:p>
            <a:r>
              <a:rPr lang="en-US" dirty="0"/>
              <a:t>Each of the sixteen possible combinations has a name, for instance: </a:t>
            </a:r>
          </a:p>
          <a:p>
            <a:r>
              <a:rPr lang="en-US" dirty="0"/>
              <a:t>Visionaries (INTJ) – original, stubborn, and driven.</a:t>
            </a:r>
          </a:p>
          <a:p>
            <a:r>
              <a:rPr lang="en-US" dirty="0"/>
              <a:t>Organizers (ESTJ) – realistic, logical, analytical, and business-like.</a:t>
            </a:r>
          </a:p>
          <a:p>
            <a:r>
              <a:rPr lang="en-US" dirty="0"/>
              <a:t>Conceptualizer (ENTP) – entrepreneurial, innovative, individualistic, and resourceful.</a:t>
            </a:r>
          </a:p>
          <a:p>
            <a:r>
              <a:rPr lang="en-US" dirty="0"/>
              <a:t>Research results on the validity of MBTI are mixed.</a:t>
            </a:r>
          </a:p>
          <a:p>
            <a:r>
              <a:rPr lang="en-US" dirty="0"/>
              <a:t>MBTI is a good tool for self-awareness and counseling.</a:t>
            </a:r>
          </a:p>
          <a:p>
            <a:r>
              <a:rPr lang="en-US" dirty="0"/>
              <a:t>Should not be used as a selection test for job candidates.</a:t>
            </a:r>
          </a:p>
        </p:txBody>
      </p:sp>
    </p:spTree>
    <p:extLst>
      <p:ext uri="{BB962C8B-B14F-4D97-AF65-F5344CB8AC3E}">
        <p14:creationId xmlns:p14="http://schemas.microsoft.com/office/powerpoint/2010/main" val="354452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The Big Five Model of Personality Dimensions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3" name="Picture 2"/>
          <p:cNvPicPr>
            <a:picLocks noChangeAspect="1"/>
          </p:cNvPicPr>
          <p:nvPr/>
        </p:nvPicPr>
        <p:blipFill>
          <a:blip r:embed="rId5"/>
          <a:stretch>
            <a:fillRect/>
          </a:stretch>
        </p:blipFill>
        <p:spPr>
          <a:xfrm>
            <a:off x="493486" y="1761106"/>
            <a:ext cx="6972460" cy="3988703"/>
          </a:xfrm>
          <a:prstGeom prst="rect">
            <a:avLst/>
          </a:prstGeom>
        </p:spPr>
      </p:pic>
    </p:spTree>
    <p:extLst>
      <p:ext uri="{BB962C8B-B14F-4D97-AF65-F5344CB8AC3E}">
        <p14:creationId xmlns:p14="http://schemas.microsoft.com/office/powerpoint/2010/main" val="4044112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How do The Big Five Traits Predict Behavior?</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84738" y="1931318"/>
            <a:ext cx="7287065" cy="4124206"/>
          </a:xfrm>
          <a:prstGeom prst="rect">
            <a:avLst/>
          </a:prstGeom>
        </p:spPr>
        <p:txBody>
          <a:bodyPr wrap="square">
            <a:spAutoFit/>
          </a:bodyPr>
          <a:lstStyle/>
          <a:p>
            <a:pPr>
              <a:spcAft>
                <a:spcPct val="50000"/>
              </a:spcAft>
            </a:pPr>
            <a:r>
              <a:rPr lang="en-US" altLang="ar-EG" sz="2000" dirty="0"/>
              <a:t>Research has shown this to be a better framework.</a:t>
            </a:r>
          </a:p>
          <a:p>
            <a:pPr>
              <a:spcAft>
                <a:spcPct val="50000"/>
              </a:spcAft>
            </a:pPr>
            <a:r>
              <a:rPr lang="en-US" altLang="ar-EG" sz="2000" dirty="0"/>
              <a:t>Certain traits have been shown to strongly relate to higher job performance:</a:t>
            </a:r>
          </a:p>
          <a:p>
            <a:pPr marL="450850" lvl="1" indent="-271463">
              <a:spcAft>
                <a:spcPct val="50000"/>
              </a:spcAft>
            </a:pPr>
            <a:r>
              <a:rPr lang="en-US" altLang="ar-EG" sz="2000" dirty="0"/>
              <a:t>Highly conscientious people develop more job knowledge, exert greater effort, and have better performance.</a:t>
            </a:r>
          </a:p>
          <a:p>
            <a:pPr marL="450850" lvl="1" indent="-271463">
              <a:spcBef>
                <a:spcPct val="20000"/>
              </a:spcBef>
              <a:spcAft>
                <a:spcPct val="10000"/>
              </a:spcAft>
            </a:pPr>
            <a:r>
              <a:rPr lang="en-US" altLang="ar-EG" sz="2000" dirty="0"/>
              <a:t>Other Big Five Traits also have implications for work.</a:t>
            </a:r>
          </a:p>
          <a:p>
            <a:pPr marL="893763" lvl="2" indent="-263525">
              <a:spcAft>
                <a:spcPct val="10000"/>
              </a:spcAft>
            </a:pPr>
            <a:r>
              <a:rPr lang="en-US" altLang="ar-EG" sz="2000" dirty="0"/>
              <a:t>Emotional stability is related to job satisfaction.</a:t>
            </a:r>
          </a:p>
          <a:p>
            <a:pPr marL="893763" lvl="2" indent="-263525">
              <a:spcAft>
                <a:spcPct val="10000"/>
              </a:spcAft>
            </a:pPr>
            <a:r>
              <a:rPr lang="en-US" altLang="ar-EG" sz="2000" dirty="0"/>
              <a:t>Extroverts tend to be happier in their jobs and have good social skills.</a:t>
            </a:r>
          </a:p>
          <a:p>
            <a:pPr marL="893763" lvl="2" indent="-263525">
              <a:spcAft>
                <a:spcPct val="10000"/>
              </a:spcAft>
            </a:pPr>
            <a:r>
              <a:rPr lang="en-US" altLang="ar-EG" sz="2000" dirty="0"/>
              <a:t>Open people are more creative and can be good leaders.</a:t>
            </a:r>
          </a:p>
          <a:p>
            <a:pPr marL="893763" lvl="2" indent="-263525">
              <a:spcAft>
                <a:spcPct val="10000"/>
              </a:spcAft>
            </a:pPr>
            <a:r>
              <a:rPr lang="en-US" altLang="ar-EG" sz="2000" dirty="0"/>
              <a:t>Agreeable people are good in social settings.</a:t>
            </a:r>
          </a:p>
        </p:txBody>
      </p:sp>
    </p:spTree>
    <p:extLst>
      <p:ext uri="{BB962C8B-B14F-4D97-AF65-F5344CB8AC3E}">
        <p14:creationId xmlns:p14="http://schemas.microsoft.com/office/powerpoint/2010/main" val="2776799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The Big Five Traits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1">
            <a:extLst>
              <a:ext uri="{FF2B5EF4-FFF2-40B4-BE49-F238E27FC236}">
                <a16:creationId xmlns:a16="http://schemas.microsoft.com/office/drawing/2014/main" xmlns="" id="{DBC86624-DD0C-82BF-953E-12BEA7FA7C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654" y="1413064"/>
            <a:ext cx="9168973"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038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2" name="TextBox 11"/>
          <p:cNvSpPr txBox="1"/>
          <p:nvPr/>
        </p:nvSpPr>
        <p:spPr>
          <a:xfrm>
            <a:off x="604911" y="543490"/>
            <a:ext cx="768096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Other Personality Traits Relevant to OB</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1036320" y="1513841"/>
            <a:ext cx="6096000" cy="4524315"/>
          </a:xfrm>
          <a:prstGeom prst="rect">
            <a:avLst/>
          </a:prstGeom>
        </p:spPr>
        <p:txBody>
          <a:bodyPr>
            <a:spAutoFit/>
          </a:bodyPr>
          <a:lstStyle/>
          <a:p>
            <a:pPr>
              <a:lnSpc>
                <a:spcPct val="90000"/>
              </a:lnSpc>
            </a:pPr>
            <a:r>
              <a:rPr lang="en-US" altLang="ar-EG" sz="2000" b="1" dirty="0"/>
              <a:t>Core Self-Evaluation</a:t>
            </a:r>
          </a:p>
          <a:p>
            <a:pPr marL="450850" lvl="1" indent="-271463">
              <a:lnSpc>
                <a:spcPct val="90000"/>
              </a:lnSpc>
            </a:pPr>
            <a:r>
              <a:rPr lang="en-US" altLang="en-US" sz="2000" dirty="0"/>
              <a:t>Represent a stable personality trait which includes an individual's subconscious, fundamental evaluations about themselves, their own abilities and their own control. People who have high core self-evaluations will think positively of themselves and be confident in their own abilities.</a:t>
            </a:r>
            <a:endParaRPr lang="en-US" altLang="ar-EG" sz="2000" dirty="0"/>
          </a:p>
          <a:p>
            <a:pPr>
              <a:lnSpc>
                <a:spcPct val="90000"/>
              </a:lnSpc>
            </a:pPr>
            <a:r>
              <a:rPr lang="en-US" altLang="ar-EG" sz="2000" b="1" dirty="0" smtClean="0"/>
              <a:t>Machiavellianism</a:t>
            </a:r>
            <a:endParaRPr lang="en-US" altLang="ar-EG" sz="2000" b="1" dirty="0"/>
          </a:p>
          <a:p>
            <a:pPr marL="450850" lvl="1" indent="-271463">
              <a:lnSpc>
                <a:spcPct val="90000"/>
              </a:lnSpc>
            </a:pPr>
            <a:r>
              <a:rPr lang="en-US" altLang="ar-EG" sz="2000" dirty="0"/>
              <a:t>A pragmatic, emotionally distant power-player who believes that ends justify the means.</a:t>
            </a:r>
          </a:p>
          <a:p>
            <a:pPr marL="450850" lvl="1" indent="-271463">
              <a:lnSpc>
                <a:spcPct val="90000"/>
              </a:lnSpc>
            </a:pPr>
            <a:r>
              <a:rPr lang="en-US" altLang="ar-EG" sz="2000" dirty="0"/>
              <a:t>High </a:t>
            </a:r>
            <a:r>
              <a:rPr lang="en-US" altLang="ar-EG" sz="2000" dirty="0" err="1"/>
              <a:t>Machs</a:t>
            </a:r>
            <a:r>
              <a:rPr lang="en-US" altLang="ar-EG" sz="2000" dirty="0"/>
              <a:t> are manipulative, win more often, and persuade more than they are persuaded. Flourish when:</a:t>
            </a:r>
          </a:p>
          <a:p>
            <a:pPr marL="903288" lvl="2" indent="-273050">
              <a:lnSpc>
                <a:spcPct val="90000"/>
              </a:lnSpc>
            </a:pPr>
            <a:r>
              <a:rPr lang="en-US" altLang="ar-EG" sz="2000" dirty="0"/>
              <a:t>they have direct interaction;</a:t>
            </a:r>
          </a:p>
          <a:p>
            <a:pPr marL="903288" lvl="2" indent="-273050">
              <a:lnSpc>
                <a:spcPct val="90000"/>
              </a:lnSpc>
            </a:pPr>
            <a:r>
              <a:rPr lang="en-US" altLang="ar-EG" sz="2000" dirty="0"/>
              <a:t>they work with minimal rules and regulations;</a:t>
            </a:r>
          </a:p>
          <a:p>
            <a:pPr marL="903288" lvl="2" indent="-273050">
              <a:lnSpc>
                <a:spcPct val="90000"/>
              </a:lnSpc>
            </a:pPr>
            <a:r>
              <a:rPr lang="en-US" altLang="ar-EG" sz="2000" dirty="0"/>
              <a:t>their emotions distract others.</a:t>
            </a:r>
          </a:p>
        </p:txBody>
      </p:sp>
    </p:spTree>
    <p:extLst>
      <p:ext uri="{BB962C8B-B14F-4D97-AF65-F5344CB8AC3E}">
        <p14:creationId xmlns:p14="http://schemas.microsoft.com/office/powerpoint/2010/main" val="229084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Other Personality Traits Relevant to OB</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37846" y="1570450"/>
            <a:ext cx="6096000" cy="3970318"/>
          </a:xfrm>
          <a:prstGeom prst="rect">
            <a:avLst/>
          </a:prstGeom>
        </p:spPr>
        <p:txBody>
          <a:bodyPr>
            <a:spAutoFit/>
          </a:bodyPr>
          <a:lstStyle/>
          <a:p>
            <a:pPr>
              <a:lnSpc>
                <a:spcPct val="90000"/>
              </a:lnSpc>
            </a:pPr>
            <a:r>
              <a:rPr lang="en-US" altLang="ar-EG" sz="2400" b="1" dirty="0"/>
              <a:t>Narcissism</a:t>
            </a:r>
          </a:p>
          <a:p>
            <a:pPr marL="450850" lvl="1" indent="-271463">
              <a:lnSpc>
                <a:spcPct val="90000"/>
              </a:lnSpc>
            </a:pPr>
            <a:r>
              <a:rPr lang="en-US" altLang="ar-EG" sz="2400" dirty="0"/>
              <a:t>A </a:t>
            </a:r>
            <a:r>
              <a:rPr lang="en-US" altLang="ar-EG" sz="2400" dirty="0">
                <a:solidFill>
                  <a:srgbClr val="00A15F"/>
                </a:solidFill>
              </a:rPr>
              <a:t>narcissist </a:t>
            </a:r>
            <a:r>
              <a:rPr lang="en-US" altLang="ar-EG" sz="2400" dirty="0"/>
              <a:t>is an arrogant, entitled, self-important person who needs excessive admiration.</a:t>
            </a:r>
          </a:p>
          <a:p>
            <a:pPr marL="450850" lvl="1" indent="-271463">
              <a:lnSpc>
                <a:spcPct val="90000"/>
              </a:lnSpc>
            </a:pPr>
            <a:r>
              <a:rPr lang="en-US" altLang="ar-EG" sz="2400" dirty="0"/>
              <a:t>Less effective in their jobs.</a:t>
            </a:r>
          </a:p>
          <a:p>
            <a:endParaRPr lang="en-US" altLang="ar-EG" sz="2400" dirty="0">
              <a:solidFill>
                <a:srgbClr val="3FA85D"/>
              </a:solidFill>
            </a:endParaRPr>
          </a:p>
          <a:p>
            <a:r>
              <a:rPr lang="en-US" altLang="ar-EG" sz="2400" b="1" dirty="0"/>
              <a:t>Self-Monitoring</a:t>
            </a:r>
          </a:p>
          <a:p>
            <a:pPr marL="450850" lvl="1" indent="-271463"/>
            <a:r>
              <a:rPr lang="en-US" altLang="ar-EG" sz="2400" dirty="0"/>
              <a:t>The ability to adjust behavior to meet external, situational factors.</a:t>
            </a:r>
          </a:p>
          <a:p>
            <a:pPr marL="450850" lvl="1" indent="-271463"/>
            <a:r>
              <a:rPr lang="en-US" altLang="ar-EG" sz="2400" dirty="0"/>
              <a:t>High self-monitors conform more and are more likely to become leaders.</a:t>
            </a:r>
          </a:p>
        </p:txBody>
      </p:sp>
    </p:spTree>
    <p:extLst>
      <p:ext uri="{BB962C8B-B14F-4D97-AF65-F5344CB8AC3E}">
        <p14:creationId xmlns:p14="http://schemas.microsoft.com/office/powerpoint/2010/main" val="301054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Other Personality Traits Relevant to OB</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090172"/>
            <a:ext cx="8650514" cy="1938992"/>
          </a:xfrm>
          <a:prstGeom prst="rect">
            <a:avLst/>
          </a:prstGeom>
        </p:spPr>
        <p:txBody>
          <a:bodyPr wrap="square">
            <a:spAutoFit/>
          </a:bodyPr>
          <a:lstStyle/>
          <a:p>
            <a:r>
              <a:rPr lang="en-US" altLang="ar-EG" sz="2400" b="1" dirty="0"/>
              <a:t>Risk Taking</a:t>
            </a:r>
          </a:p>
          <a:p>
            <a:pPr marL="450850" lvl="1" indent="-271463"/>
            <a:r>
              <a:rPr lang="en-US" altLang="ar-EG" sz="2400" dirty="0"/>
              <a:t>The willingness to take chances.</a:t>
            </a:r>
          </a:p>
          <a:p>
            <a:pPr marL="450850" lvl="1" indent="-271463"/>
            <a:r>
              <a:rPr lang="en-US" altLang="ar-EG" sz="2400" dirty="0"/>
              <a:t>May be best to align propensities </a:t>
            </a:r>
            <a:r>
              <a:rPr lang="ar-SA" altLang="en-US" sz="2400" dirty="0">
                <a:solidFill>
                  <a:srgbClr val="202124"/>
                </a:solidFill>
                <a:latin typeface="inherit"/>
                <a:cs typeface="Arial" panose="020B0604020202020204" pitchFamily="34" charset="0"/>
              </a:rPr>
              <a:t>النزعات</a:t>
            </a:r>
            <a:r>
              <a:rPr lang="en-US" altLang="ar-EG" sz="2400" dirty="0"/>
              <a:t> with job requirements.</a:t>
            </a:r>
          </a:p>
          <a:p>
            <a:pPr marL="450850" lvl="1" indent="-271463"/>
            <a:r>
              <a:rPr lang="en-US" altLang="ar-EG" sz="2400" dirty="0"/>
              <a:t>Risk takers make faster decisions with less information.</a:t>
            </a:r>
            <a:endParaRPr lang="en-US" altLang="ar-EG" sz="2400" dirty="0">
              <a:solidFill>
                <a:srgbClr val="3FA85D"/>
              </a:solidFill>
            </a:endParaRPr>
          </a:p>
          <a:p>
            <a:pPr marL="450850" lvl="1" indent="-271463"/>
            <a:r>
              <a:rPr lang="en-US" altLang="ar-EG" sz="2400" dirty="0"/>
              <a:t>Creates positive change in the environment</a:t>
            </a:r>
            <a:r>
              <a:rPr lang="en-US" altLang="ar-EG" dirty="0"/>
              <a:t>.</a:t>
            </a:r>
          </a:p>
        </p:txBody>
      </p:sp>
    </p:spTree>
    <p:extLst>
      <p:ext uri="{BB962C8B-B14F-4D97-AF65-F5344CB8AC3E}">
        <p14:creationId xmlns:p14="http://schemas.microsoft.com/office/powerpoint/2010/main" val="3128067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Values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59656" y="1741490"/>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741490"/>
            <a:ext cx="6096000" cy="3785652"/>
          </a:xfrm>
          <a:prstGeom prst="rect">
            <a:avLst/>
          </a:prstGeom>
        </p:spPr>
        <p:txBody>
          <a:bodyPr>
            <a:spAutoFit/>
          </a:bodyPr>
          <a:lstStyle/>
          <a:p>
            <a:r>
              <a:rPr lang="en-US" altLang="ar-EG" sz="2000" dirty="0">
                <a:solidFill>
                  <a:srgbClr val="00A15F"/>
                </a:solidFill>
              </a:rPr>
              <a:t>Values</a:t>
            </a:r>
            <a:r>
              <a:rPr lang="en-US" altLang="ar-EG" sz="2000" dirty="0"/>
              <a:t> are basic convictions </a:t>
            </a:r>
            <a:r>
              <a:rPr lang="ar-SA" altLang="en-US" sz="2000" dirty="0">
                <a:solidFill>
                  <a:srgbClr val="202124"/>
                </a:solidFill>
                <a:latin typeface="inherit"/>
                <a:cs typeface="Arial" panose="020B0604020202020204" pitchFamily="34" charset="0"/>
              </a:rPr>
              <a:t>قناعات</a:t>
            </a:r>
            <a:r>
              <a:rPr lang="en-US" altLang="ar-EG" sz="2000" dirty="0"/>
              <a:t> on how to conduct yourself or how to live your life that are personally or socially preferable— “How To” live life properly.</a:t>
            </a:r>
          </a:p>
          <a:p>
            <a:endParaRPr lang="en-US" altLang="ar-EG" sz="2000" dirty="0"/>
          </a:p>
          <a:p>
            <a:r>
              <a:rPr lang="en-US" altLang="ar-EG" sz="2000" b="1" dirty="0">
                <a:solidFill>
                  <a:srgbClr val="00A15F"/>
                </a:solidFill>
              </a:rPr>
              <a:t>Attributes of Values:</a:t>
            </a:r>
          </a:p>
          <a:p>
            <a:r>
              <a:rPr lang="en-US" altLang="ar-EG" sz="2000" dirty="0"/>
              <a:t>Content Attribute—that the mode of conduct or end-state is important.</a:t>
            </a:r>
          </a:p>
          <a:p>
            <a:pPr marL="450850" lvl="1" indent="-265113"/>
            <a:r>
              <a:rPr lang="en-US" altLang="ar-EG" sz="2000" dirty="0"/>
              <a:t>Intensity Attribute—just how important that content is.</a:t>
            </a:r>
          </a:p>
          <a:p>
            <a:pPr marL="450850" lvl="1" indent="-265113"/>
            <a:endParaRPr lang="en-US" altLang="ar-EG" sz="2000" dirty="0"/>
          </a:p>
          <a:p>
            <a:r>
              <a:rPr lang="en-US" altLang="ar-EG" sz="2000" b="1" dirty="0">
                <a:solidFill>
                  <a:srgbClr val="00A15F"/>
                </a:solidFill>
              </a:rPr>
              <a:t>Value System</a:t>
            </a:r>
            <a:r>
              <a:rPr lang="en-US" altLang="ar-EG" sz="2000" dirty="0">
                <a:solidFill>
                  <a:srgbClr val="3FA85D"/>
                </a:solidFill>
              </a:rPr>
              <a:t>:</a:t>
            </a:r>
          </a:p>
          <a:p>
            <a:pPr marL="450850" lvl="1" indent="-265113"/>
            <a:r>
              <a:rPr lang="en-US" altLang="ar-EG" sz="2000" dirty="0"/>
              <a:t>A person’s values rank-ordered by intensity.</a:t>
            </a:r>
          </a:p>
          <a:p>
            <a:pPr marL="450850" lvl="1" indent="-265113"/>
            <a:r>
              <a:rPr lang="en-US" altLang="ar-EG" sz="2000" dirty="0"/>
              <a:t>Tends to be relatively constant and consistent.</a:t>
            </a:r>
          </a:p>
        </p:txBody>
      </p:sp>
    </p:spTree>
    <p:extLst>
      <p:ext uri="{BB962C8B-B14F-4D97-AF65-F5344CB8AC3E}">
        <p14:creationId xmlns:p14="http://schemas.microsoft.com/office/powerpoint/2010/main" val="272722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Classifying Values- Rokeach Value Survey</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3048000" y="1459230"/>
            <a:ext cx="6096000" cy="3939540"/>
          </a:xfrm>
          <a:prstGeom prst="rect">
            <a:avLst/>
          </a:prstGeom>
        </p:spPr>
        <p:txBody>
          <a:bodyPr>
            <a:spAutoFit/>
          </a:bodyPr>
          <a:lstStyle/>
          <a:p>
            <a:r>
              <a:rPr lang="en-US" altLang="ar-EG" sz="2000" b="1" dirty="0"/>
              <a:t>Terminal Values</a:t>
            </a:r>
          </a:p>
          <a:p>
            <a:pPr marL="452438" lvl="1" indent="-273050"/>
            <a:r>
              <a:rPr lang="en-US" altLang="ar-EG" sz="2000" dirty="0"/>
              <a:t>Desirable end-states of existence; the goals that a person would like  to achieve during his or her lifetime.</a:t>
            </a:r>
          </a:p>
          <a:p>
            <a:r>
              <a:rPr lang="en-US" altLang="ar-EG" sz="2000" b="1" dirty="0"/>
              <a:t>Instrumental Values</a:t>
            </a:r>
          </a:p>
          <a:p>
            <a:pPr marL="452438" lvl="1" indent="-273050"/>
            <a:r>
              <a:rPr lang="en-US" altLang="ar-EG" sz="2000" dirty="0"/>
              <a:t>Preferable modes of behavior or means of achieving one’s terminal values.</a:t>
            </a:r>
          </a:p>
          <a:p>
            <a:pPr marL="452438" lvl="1" indent="-273050"/>
            <a:endParaRPr lang="en-US" altLang="ar-EG" sz="2000" dirty="0"/>
          </a:p>
          <a:p>
            <a:pPr>
              <a:spcBef>
                <a:spcPts val="1200"/>
              </a:spcBef>
            </a:pPr>
            <a:r>
              <a:rPr lang="en-US" altLang="ar-EG" sz="2000" dirty="0"/>
              <a:t>People in same occupations or categories tend to hold similar values, but:</a:t>
            </a:r>
          </a:p>
          <a:p>
            <a:pPr marL="452438" lvl="1" indent="-273050"/>
            <a:r>
              <a:rPr lang="en-US" altLang="ar-EG" sz="2000" dirty="0"/>
              <a:t>values vary between groups</a:t>
            </a:r>
          </a:p>
          <a:p>
            <a:pPr marL="452438" lvl="1" indent="-273050"/>
            <a:r>
              <a:rPr lang="en-US" altLang="ar-EG" sz="2000" dirty="0"/>
              <a:t>value differences make it difficult for groups to negotiate and may create conflict.</a:t>
            </a:r>
          </a:p>
        </p:txBody>
      </p:sp>
    </p:spTree>
    <p:extLst>
      <p:ext uri="{BB962C8B-B14F-4D97-AF65-F5344CB8AC3E}">
        <p14:creationId xmlns:p14="http://schemas.microsoft.com/office/powerpoint/2010/main" val="340014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Value Different Between Groups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4">
            <a:extLst>
              <a:ext uri="{FF2B5EF4-FFF2-40B4-BE49-F238E27FC236}">
                <a16:creationId xmlns:a16="http://schemas.microsoft.com/office/drawing/2014/main" xmlns="" id="{D458B381-9398-1638-D948-66E7728295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063" y="1887497"/>
            <a:ext cx="7959725" cy="285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484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Personality &amp; Values To The WorkPlace</a:t>
            </a:r>
            <a:endParaRPr lang="en-US" dirty="0">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29994" y="1228398"/>
            <a:ext cx="8314006" cy="4093428"/>
          </a:xfrm>
          <a:prstGeom prst="rect">
            <a:avLst/>
          </a:prstGeom>
        </p:spPr>
        <p:txBody>
          <a:bodyPr wrap="square">
            <a:spAutoFit/>
          </a:bodyPr>
          <a:lstStyle/>
          <a:p>
            <a:endParaRPr lang="en-US" altLang="ar-EG" sz="2000" dirty="0" smtClean="0"/>
          </a:p>
          <a:p>
            <a:r>
              <a:rPr lang="en-US" altLang="ar-EG" sz="2000" dirty="0" smtClean="0"/>
              <a:t>Managers </a:t>
            </a:r>
            <a:r>
              <a:rPr lang="en-US" altLang="ar-EG" sz="2000" dirty="0"/>
              <a:t>are less interested in someone’s ability to do a specific job than in that person’s flexibility.</a:t>
            </a:r>
          </a:p>
          <a:p>
            <a:endParaRPr lang="en-US" altLang="ar-EG" sz="2000" dirty="0"/>
          </a:p>
          <a:p>
            <a:r>
              <a:rPr lang="en-US" altLang="ar-EG" sz="2000" b="1" dirty="0"/>
              <a:t>John Holland’s Personality-Job Fit Theory</a:t>
            </a:r>
          </a:p>
          <a:p>
            <a:pPr marL="450850" lvl="1" indent="-271463"/>
            <a:r>
              <a:rPr lang="en-US" altLang="ar-EG" sz="2000" dirty="0"/>
              <a:t>Six personality types.</a:t>
            </a:r>
          </a:p>
          <a:p>
            <a:pPr marL="450850" lvl="1" indent="-271463"/>
            <a:r>
              <a:rPr lang="en-US" altLang="ar-EG" sz="2000" dirty="0"/>
              <a:t>Vocational Preference Inventory (VPI).</a:t>
            </a:r>
          </a:p>
          <a:p>
            <a:pPr marL="450850" lvl="1" indent="-271463"/>
            <a:endParaRPr lang="en-US" altLang="ar-EG" sz="2000" dirty="0"/>
          </a:p>
          <a:p>
            <a:r>
              <a:rPr lang="en-US" altLang="ar-EG" sz="2000" b="1" dirty="0"/>
              <a:t>Key Points of the Model:</a:t>
            </a:r>
          </a:p>
          <a:p>
            <a:pPr marL="450850" lvl="1" indent="-271463"/>
            <a:r>
              <a:rPr lang="en-US" altLang="ar-EG" sz="2000" dirty="0"/>
              <a:t>There appear to be intrinsic</a:t>
            </a:r>
            <a:r>
              <a:rPr lang="ar-SA" altLang="en-US" sz="2000" dirty="0">
                <a:solidFill>
                  <a:srgbClr val="202124"/>
                </a:solidFill>
                <a:latin typeface="inherit"/>
                <a:cs typeface="Arial" panose="020B0604020202020204" pitchFamily="34" charset="0"/>
              </a:rPr>
              <a:t> حقيقي</a:t>
            </a:r>
            <a:r>
              <a:rPr lang="en-US" altLang="en-US" sz="2000" dirty="0">
                <a:solidFill>
                  <a:srgbClr val="202124"/>
                </a:solidFill>
                <a:latin typeface="inherit"/>
                <a:cs typeface="Arial" panose="020B0604020202020204" pitchFamily="34" charset="0"/>
              </a:rPr>
              <a:t> </a:t>
            </a:r>
            <a:r>
              <a:rPr lang="en-US" altLang="ar-EG" sz="2000" dirty="0"/>
              <a:t> differences in personality between people.</a:t>
            </a:r>
          </a:p>
          <a:p>
            <a:pPr marL="450850" lvl="1" indent="-271463"/>
            <a:r>
              <a:rPr lang="en-US" altLang="ar-EG" sz="2000" dirty="0"/>
              <a:t>There are different types of jobs.</a:t>
            </a:r>
          </a:p>
          <a:p>
            <a:pPr marL="450850" lvl="1" indent="-271463"/>
            <a:r>
              <a:rPr lang="en-US" altLang="ar-EG" sz="2000" dirty="0"/>
              <a:t>People in jobs congruent with their personality should be more satisfied and therefore turnover should reduce.</a:t>
            </a:r>
          </a:p>
        </p:txBody>
      </p:sp>
    </p:spTree>
    <p:extLst>
      <p:ext uri="{BB962C8B-B14F-4D97-AF65-F5344CB8AC3E}">
        <p14:creationId xmlns:p14="http://schemas.microsoft.com/office/powerpoint/2010/main" val="389324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Holland’s Personality Typology &amp; Occupations </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pic>
        <p:nvPicPr>
          <p:cNvPr id="10" name="Picture 10">
            <a:extLst>
              <a:ext uri="{FF2B5EF4-FFF2-40B4-BE49-F238E27FC236}">
                <a16:creationId xmlns:a16="http://schemas.microsoft.com/office/drawing/2014/main" xmlns="" id="{864C72DB-525A-CAA7-51FE-0854541345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4165" y="1760965"/>
            <a:ext cx="7723187" cy="333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124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Still Linking Personality  To The Workplace</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674674"/>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801858" y="1536174"/>
            <a:ext cx="8342142" cy="2554545"/>
          </a:xfrm>
          <a:prstGeom prst="rect">
            <a:avLst/>
          </a:prstGeom>
        </p:spPr>
        <p:txBody>
          <a:bodyPr wrap="square">
            <a:spAutoFit/>
          </a:bodyPr>
          <a:lstStyle/>
          <a:p>
            <a:r>
              <a:rPr lang="en-US" altLang="ar-EG" sz="2000" dirty="0"/>
              <a:t>In addition to matching the individual’s personality to the job, managers are also concerned with </a:t>
            </a:r>
            <a:r>
              <a:rPr lang="en-US" altLang="ar-EG" sz="2000" dirty="0">
                <a:solidFill>
                  <a:srgbClr val="00A15F"/>
                </a:solidFill>
              </a:rPr>
              <a:t>Person-Organization Fit</a:t>
            </a:r>
            <a:r>
              <a:rPr lang="en-US" altLang="ar-EG" sz="2000" dirty="0"/>
              <a:t>.</a:t>
            </a:r>
          </a:p>
          <a:p>
            <a:endParaRPr lang="en-US" altLang="ar-EG" sz="2000" dirty="0"/>
          </a:p>
          <a:p>
            <a:pPr marL="450850" lvl="1" indent="-271463"/>
            <a:r>
              <a:rPr lang="en-US" altLang="ar-EG" sz="2000" dirty="0"/>
              <a:t>The employee’s personality must fit with the organizational culture.</a:t>
            </a:r>
          </a:p>
          <a:p>
            <a:pPr marL="450850" lvl="1" indent="-271463"/>
            <a:r>
              <a:rPr lang="en-US" altLang="ar-EG" sz="2000" dirty="0"/>
              <a:t>People are attracted to organizations that match their values.</a:t>
            </a:r>
          </a:p>
          <a:p>
            <a:pPr marL="450850" lvl="1" indent="-271463"/>
            <a:r>
              <a:rPr lang="en-US" altLang="ar-EG" sz="2000" dirty="0"/>
              <a:t>Those who match are most likely to be selected.</a:t>
            </a:r>
          </a:p>
          <a:p>
            <a:pPr marL="450850" lvl="1" indent="-271463"/>
            <a:r>
              <a:rPr lang="en-US" altLang="ar-EG" sz="2000" dirty="0"/>
              <a:t>Mismatches will result in turnover.</a:t>
            </a:r>
          </a:p>
          <a:p>
            <a:pPr marL="450850" lvl="1" indent="-271463"/>
            <a:r>
              <a:rPr lang="en-US" altLang="ar-EG" sz="2000" dirty="0"/>
              <a:t>Can use the Big Five personality types to match to the organizational culture.</a:t>
            </a:r>
          </a:p>
        </p:txBody>
      </p:sp>
    </p:spTree>
    <p:extLst>
      <p:ext uri="{BB962C8B-B14F-4D97-AF65-F5344CB8AC3E}">
        <p14:creationId xmlns:p14="http://schemas.microsoft.com/office/powerpoint/2010/main" val="208089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Autofit/>
          </a:bodyPr>
          <a:lstStyle/>
          <a:p>
            <a:r>
              <a:rPr lang="en-US" sz="3200" dirty="0">
                <a:latin typeface="Tajawal Medium" panose="00000600000000000000" pitchFamily="2" charset="-78"/>
                <a:cs typeface="Tajawal Medium" panose="00000600000000000000" pitchFamily="2" charset="-78"/>
              </a:rPr>
              <a:t>Linking Cultures &amp; Behaviors</a:t>
            </a:r>
            <a:br>
              <a:rPr lang="en-US" sz="3200" dirty="0">
                <a:latin typeface="Tajawal Medium" panose="00000600000000000000" pitchFamily="2" charset="-78"/>
                <a:cs typeface="Tajawal Medium" panose="00000600000000000000" pitchFamily="2" charset="-78"/>
              </a:rPr>
            </a:br>
            <a:r>
              <a:rPr lang="en-US" sz="3200" dirty="0" err="1">
                <a:latin typeface="Tajawal Medium" panose="00000600000000000000" pitchFamily="2" charset="-78"/>
                <a:cs typeface="Tajawal Medium" panose="00000600000000000000" pitchFamily="2" charset="-78"/>
              </a:rPr>
              <a:t>Hofstade’s</a:t>
            </a:r>
            <a:r>
              <a:rPr lang="en-US" sz="3200" dirty="0">
                <a:latin typeface="Tajawal Medium" panose="00000600000000000000" pitchFamily="2" charset="-78"/>
                <a:cs typeface="Tajawal Medium" panose="00000600000000000000" pitchFamily="2" charset="-78"/>
              </a:rPr>
              <a:t> Framework: </a:t>
            </a:r>
            <a:r>
              <a:rPr lang="en-US" sz="3200" dirty="0" smtClean="0">
                <a:latin typeface="Tajawal Medium" panose="00000600000000000000" pitchFamily="2" charset="-78"/>
                <a:cs typeface="Tajawal Medium" panose="00000600000000000000" pitchFamily="2" charset="-78"/>
              </a:rPr>
              <a:t>Power Distance</a:t>
            </a:r>
            <a:endParaRPr lang="en-US" sz="3200"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761107"/>
            <a:ext cx="8650514" cy="646331"/>
          </a:xfrm>
          <a:prstGeom prst="rect">
            <a:avLst/>
          </a:prstGeom>
        </p:spPr>
        <p:txBody>
          <a:bodyPr wrap="square">
            <a:spAutoFit/>
          </a:bodyPr>
          <a:lstStyle/>
          <a:p>
            <a:r>
              <a:rPr lang="en-US" altLang="ar-EG" dirty="0">
                <a:solidFill>
                  <a:srgbClr val="00A15F"/>
                </a:solidFill>
              </a:rPr>
              <a:t>Power Distance </a:t>
            </a:r>
            <a:r>
              <a:rPr lang="en-US" altLang="ar-EG" dirty="0"/>
              <a:t>is the extent to which a society accepts that power in institutions and organizations is distributed unequally.</a:t>
            </a:r>
          </a:p>
        </p:txBody>
      </p:sp>
      <p:sp>
        <p:nvSpPr>
          <p:cNvPr id="5" name="Rectangle 4"/>
          <p:cNvSpPr/>
          <p:nvPr/>
        </p:nvSpPr>
        <p:spPr>
          <a:xfrm>
            <a:off x="493486" y="2151728"/>
            <a:ext cx="8650514" cy="2554545"/>
          </a:xfrm>
          <a:prstGeom prst="rect">
            <a:avLst/>
          </a:prstGeom>
        </p:spPr>
        <p:txBody>
          <a:bodyPr wrap="square">
            <a:spAutoFit/>
          </a:bodyPr>
          <a:lstStyle/>
          <a:p>
            <a:pPr lvl="1"/>
            <a:endParaRPr lang="en-US" altLang="ar-EG" sz="2000" b="1" dirty="0" smtClean="0"/>
          </a:p>
          <a:p>
            <a:pPr lvl="1"/>
            <a:r>
              <a:rPr lang="en-US" altLang="ar-EG" sz="2000" b="1" dirty="0" smtClean="0"/>
              <a:t>Low </a:t>
            </a:r>
            <a:r>
              <a:rPr lang="en-US" altLang="ar-EG" sz="2000" b="1" dirty="0"/>
              <a:t>distance</a:t>
            </a:r>
          </a:p>
          <a:p>
            <a:pPr lvl="2">
              <a:spcBef>
                <a:spcPct val="50000"/>
              </a:spcBef>
              <a:buFont typeface="Arial" panose="020B0604020202020204" pitchFamily="34" charset="0"/>
              <a:buChar char="•"/>
            </a:pPr>
            <a:r>
              <a:rPr lang="en-US" altLang="ar-EG" sz="2000" dirty="0"/>
              <a:t>Relatively equal power between those with status/wealth and those without status/wealth</a:t>
            </a:r>
          </a:p>
          <a:p>
            <a:pPr lvl="1"/>
            <a:r>
              <a:rPr lang="en-US" altLang="ar-EG" sz="2000" b="1" dirty="0"/>
              <a:t>High distance</a:t>
            </a:r>
          </a:p>
          <a:p>
            <a:pPr lvl="2">
              <a:spcBef>
                <a:spcPct val="50000"/>
              </a:spcBef>
              <a:buFont typeface="Arial" panose="020B0604020202020204" pitchFamily="34" charset="0"/>
              <a:buChar char="•"/>
            </a:pPr>
            <a:r>
              <a:rPr lang="en-US" altLang="ar-EG" sz="2000" dirty="0"/>
              <a:t>Extremely unequal power distribution between those with status/wealth and those without status/wealth</a:t>
            </a:r>
          </a:p>
        </p:txBody>
      </p:sp>
    </p:spTree>
    <p:extLst>
      <p:ext uri="{BB962C8B-B14F-4D97-AF65-F5344CB8AC3E}">
        <p14:creationId xmlns:p14="http://schemas.microsoft.com/office/powerpoint/2010/main" val="94672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latin typeface="Tajawal Medium" panose="00000600000000000000" pitchFamily="2" charset="-78"/>
                <a:cs typeface="Tajawal Medium" panose="00000600000000000000" pitchFamily="2" charset="-78"/>
              </a:rPr>
              <a:t>Linking Cultures &amp; Behaviors</a:t>
            </a:r>
            <a:br>
              <a:rPr lang="en-US" dirty="0">
                <a:latin typeface="Tajawal Medium" panose="00000600000000000000" pitchFamily="2" charset="-78"/>
                <a:cs typeface="Tajawal Medium" panose="00000600000000000000" pitchFamily="2" charset="-78"/>
              </a:rPr>
            </a:br>
            <a:r>
              <a:rPr lang="en-US" dirty="0" err="1">
                <a:latin typeface="Tajawal Medium" panose="00000600000000000000" pitchFamily="2" charset="-78"/>
                <a:cs typeface="Tajawal Medium" panose="00000600000000000000" pitchFamily="2" charset="-78"/>
              </a:rPr>
              <a:t>Hofstade’s</a:t>
            </a:r>
            <a:r>
              <a:rPr lang="en-US" dirty="0">
                <a:latin typeface="Tajawal Medium" panose="00000600000000000000" pitchFamily="2" charset="-78"/>
                <a:cs typeface="Tajawal Medium" panose="00000600000000000000" pitchFamily="2" charset="-78"/>
              </a:rPr>
              <a:t> Framework</a:t>
            </a:r>
            <a:r>
              <a:rPr lang="en-US" dirty="0" smtClean="0">
                <a:latin typeface="Tajawal Medium" panose="00000600000000000000" pitchFamily="2" charset="-78"/>
                <a:cs typeface="Tajawal Medium" panose="00000600000000000000" pitchFamily="2" charset="-78"/>
              </a:rPr>
              <a:t>:</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035687"/>
            <a:ext cx="6096000" cy="2308324"/>
          </a:xfrm>
          <a:prstGeom prst="rect">
            <a:avLst/>
          </a:prstGeom>
        </p:spPr>
        <p:txBody>
          <a:bodyPr>
            <a:spAutoFit/>
          </a:bodyPr>
          <a:lstStyle/>
          <a:p>
            <a:pPr fontAlgn="base"/>
            <a:r>
              <a:rPr lang="en-US" dirty="0"/>
              <a:t>Individualism vs. Collectivism:</a:t>
            </a:r>
          </a:p>
          <a:p>
            <a:pPr fontAlgn="base"/>
            <a:r>
              <a:rPr lang="en-US" dirty="0"/>
              <a:t>Collectivist cultures emphasize the needs and goals of the group as a whole over the needs and desires of each individual. In such cultures, relationships with other members of the group and the </a:t>
            </a:r>
            <a:r>
              <a:rPr lang="en-US" u="sng" dirty="0">
                <a:hlinkClick r:id="rId5"/>
              </a:rPr>
              <a:t>interconnectedness between people</a:t>
            </a:r>
            <a:r>
              <a:rPr lang="en-US" dirty="0"/>
              <a:t> play a central role in each person's identity.</a:t>
            </a:r>
          </a:p>
          <a:p>
            <a:pPr fontAlgn="base"/>
            <a:r>
              <a:rPr lang="en-US" dirty="0"/>
              <a:t>Collectivism contrasts with individualism, in which personal needs take precedence.</a:t>
            </a:r>
          </a:p>
        </p:txBody>
      </p:sp>
    </p:spTree>
    <p:extLst>
      <p:ext uri="{BB962C8B-B14F-4D97-AF65-F5344CB8AC3E}">
        <p14:creationId xmlns:p14="http://schemas.microsoft.com/office/powerpoint/2010/main" val="1645822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latin typeface="Tajawal Medium" panose="00000600000000000000" pitchFamily="2" charset="-78"/>
                <a:cs typeface="Tajawal Medium" panose="00000600000000000000" pitchFamily="2" charset="-78"/>
              </a:rPr>
              <a:t>Linking Cultures &amp; Behaviors</a:t>
            </a:r>
            <a:br>
              <a:rPr lang="en-US" dirty="0">
                <a:latin typeface="Tajawal Medium" panose="00000600000000000000" pitchFamily="2" charset="-78"/>
                <a:cs typeface="Tajawal Medium" panose="00000600000000000000" pitchFamily="2" charset="-78"/>
              </a:rPr>
            </a:br>
            <a:r>
              <a:rPr lang="en-US" dirty="0" err="1">
                <a:latin typeface="Tajawal Medium" panose="00000600000000000000" pitchFamily="2" charset="-78"/>
                <a:cs typeface="Tajawal Medium" panose="00000600000000000000" pitchFamily="2" charset="-78"/>
              </a:rPr>
              <a:t>Hofstade’s</a:t>
            </a:r>
            <a:r>
              <a:rPr lang="en-US" dirty="0">
                <a:latin typeface="Tajawal Medium" panose="00000600000000000000" pitchFamily="2" charset="-78"/>
                <a:cs typeface="Tajawal Medium" panose="00000600000000000000" pitchFamily="2" charset="-78"/>
              </a:rPr>
              <a:t> Framework: </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5" name="Rectangle 4"/>
          <p:cNvSpPr/>
          <p:nvPr/>
        </p:nvSpPr>
        <p:spPr>
          <a:xfrm>
            <a:off x="373063" y="889844"/>
            <a:ext cx="8770937" cy="4801314"/>
          </a:xfrm>
          <a:prstGeom prst="rect">
            <a:avLst/>
          </a:prstGeom>
        </p:spPr>
        <p:txBody>
          <a:bodyPr wrap="square">
            <a:spAutoFit/>
          </a:bodyPr>
          <a:lstStyle/>
          <a:p>
            <a:r>
              <a:rPr lang="en-US" dirty="0" smtClean="0"/>
              <a:t>In</a:t>
            </a:r>
          </a:p>
          <a:p>
            <a:endParaRPr lang="en-US" dirty="0"/>
          </a:p>
          <a:p>
            <a:endParaRPr lang="en-US" dirty="0" smtClean="0"/>
          </a:p>
          <a:p>
            <a:r>
              <a:rPr lang="en-US" dirty="0" smtClean="0"/>
              <a:t>Individualism </a:t>
            </a:r>
            <a:r>
              <a:rPr lang="en-US" dirty="0"/>
              <a:t>vs. Collectivism:</a:t>
            </a:r>
          </a:p>
          <a:p>
            <a:endParaRPr lang="en-US" dirty="0" smtClean="0"/>
          </a:p>
          <a:p>
            <a:r>
              <a:rPr lang="en-US" dirty="0" smtClean="0"/>
              <a:t>Common </a:t>
            </a:r>
            <a:r>
              <a:rPr lang="en-US" dirty="0"/>
              <a:t>traits of collectivist cultures include:</a:t>
            </a:r>
          </a:p>
          <a:p>
            <a:endParaRPr lang="en-US" dirty="0"/>
          </a:p>
          <a:p>
            <a:r>
              <a:rPr lang="en-US" dirty="0"/>
              <a:t>Individuals define themselves in relation to others (for example, “I am a member of…”).</a:t>
            </a:r>
          </a:p>
          <a:p>
            <a:r>
              <a:rPr lang="en-US" dirty="0"/>
              <a:t>Communication is often more indirect to avoid potential conflict or embarrassment.1</a:t>
            </a:r>
          </a:p>
          <a:p>
            <a:r>
              <a:rPr lang="en-US" dirty="0"/>
              <a:t>Group loyalty is encouraged.</a:t>
            </a:r>
          </a:p>
          <a:p>
            <a:r>
              <a:rPr lang="en-US" dirty="0"/>
              <a:t>Decisions are based on what is best for the group.</a:t>
            </a:r>
          </a:p>
          <a:p>
            <a:r>
              <a:rPr lang="en-US" dirty="0"/>
              <a:t>Compromise is favored when a decision needs to be made to achieve greater levels of peace.2</a:t>
            </a:r>
          </a:p>
          <a:p>
            <a:r>
              <a:rPr lang="en-US" dirty="0"/>
              <a:t>Working as a group and supporting others is essential.</a:t>
            </a:r>
          </a:p>
          <a:p>
            <a:r>
              <a:rPr lang="en-US" dirty="0"/>
              <a:t>Greater emphasis is placed on common goals than on individual pursuits.</a:t>
            </a:r>
          </a:p>
          <a:p>
            <a:r>
              <a:rPr lang="en-US" dirty="0"/>
              <a:t>The rights of families and communities come before those of the individual.</a:t>
            </a:r>
          </a:p>
          <a:p>
            <a:r>
              <a:rPr lang="en-US" dirty="0"/>
              <a:t>Asian countries—such as China, Japan, and South Korea—as well as countries in South America tend to be more collectivist</a:t>
            </a:r>
          </a:p>
        </p:txBody>
      </p:sp>
    </p:spTree>
    <p:extLst>
      <p:ext uri="{BB962C8B-B14F-4D97-AF65-F5344CB8AC3E}">
        <p14:creationId xmlns:p14="http://schemas.microsoft.com/office/powerpoint/2010/main" val="191708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t>Individualism vs. Collectivism</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618978" y="1028343"/>
            <a:ext cx="8525022" cy="4247317"/>
          </a:xfrm>
          <a:prstGeom prst="rect">
            <a:avLst/>
          </a:prstGeom>
        </p:spPr>
        <p:txBody>
          <a:bodyPr wrap="square">
            <a:spAutoFit/>
          </a:bodyPr>
          <a:lstStyle/>
          <a:p>
            <a:endParaRPr lang="en-US" dirty="0" smtClean="0"/>
          </a:p>
          <a:p>
            <a:endParaRPr lang="en-US" dirty="0"/>
          </a:p>
          <a:p>
            <a:r>
              <a:rPr lang="en-US" dirty="0" smtClean="0"/>
              <a:t>Collectivist </a:t>
            </a:r>
            <a:r>
              <a:rPr lang="en-US" dirty="0"/>
              <a:t>cultures are usually contrasted with individualistic cultures. Collectivism stresses the importance of the community, while individualism is focused on the rights and concerns of each person. Where unity and selflessness or altruism are valued traits in collectivist cultures, independence and personal identity are promoted in individualistic cultures.</a:t>
            </a:r>
          </a:p>
          <a:p>
            <a:endParaRPr lang="en-US" dirty="0"/>
          </a:p>
          <a:p>
            <a:r>
              <a:rPr lang="en-US" dirty="0"/>
              <a:t>These cultural differences are pervasive and can influence many aspects of how society functions. How people shop, dress, learn, and conduct business can all be influenced by whether they are from a collectivist or individualist culture.</a:t>
            </a:r>
          </a:p>
          <a:p>
            <a:endParaRPr lang="en-US" dirty="0"/>
          </a:p>
          <a:p>
            <a:r>
              <a:rPr lang="en-US" dirty="0"/>
              <a:t>For example, workers who live in a collectivist culture might strive to sacrifice their own happiness for the greater good of the group. Those from individualistic cultures, on the other hand, may feel that their own well-being and goals carry greater weight</a:t>
            </a:r>
          </a:p>
        </p:txBody>
      </p:sp>
    </p:spTree>
    <p:extLst>
      <p:ext uri="{BB962C8B-B14F-4D97-AF65-F5344CB8AC3E}">
        <p14:creationId xmlns:p14="http://schemas.microsoft.com/office/powerpoint/2010/main" val="3730390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166843"/>
            <a:ext cx="8650514" cy="4031873"/>
          </a:xfrm>
          <a:prstGeom prst="rect">
            <a:avLst/>
          </a:prstGeom>
        </p:spPr>
        <p:txBody>
          <a:bodyPr wrap="square">
            <a:spAutoFit/>
          </a:bodyPr>
          <a:lstStyle/>
          <a:p>
            <a:endParaRPr lang="en-US" altLang="ar-EG" sz="1600" b="1" dirty="0" smtClean="0"/>
          </a:p>
          <a:p>
            <a:r>
              <a:rPr lang="en-US" altLang="ar-EG" sz="1600" b="1" dirty="0" smtClean="0"/>
              <a:t>Masculinity</a:t>
            </a:r>
            <a:endParaRPr lang="en-US" altLang="ar-EG" sz="1600" b="1" dirty="0"/>
          </a:p>
          <a:p>
            <a:r>
              <a:rPr lang="en-US" altLang="ar-EG" sz="1600" dirty="0"/>
              <a:t>The extent to which society values the work roles of achievement, power, and control, and where assertiveness and materialism are also valued.</a:t>
            </a:r>
            <a:r>
              <a:rPr lang="en-US" sz="1600" dirty="0"/>
              <a:t> Masculinity describes the degree to which society focus on assertiveness and achievement. </a:t>
            </a:r>
          </a:p>
          <a:p>
            <a:r>
              <a:rPr lang="en-US" altLang="ar-EG" sz="1600" b="1" dirty="0"/>
              <a:t>Femininity</a:t>
            </a:r>
          </a:p>
          <a:p>
            <a:r>
              <a:rPr lang="en-US" sz="1600" dirty="0"/>
              <a:t>When in contrary, femininity describes the focus of society to quality-of-life issues, such as caring for others, group solidarity and helping the less fortunate are valued. In other words, society still recognizes a gap between male and female values. This dimension is frequently viewed as taboo in highly masculine societies.</a:t>
            </a:r>
          </a:p>
          <a:p>
            <a:r>
              <a:rPr lang="en-US" sz="1600" dirty="0"/>
              <a:t>Masculinity: Strong egos – feelings of pride and importance are attributed to status. Money and achievement are important. Examples of masculinity cultures are Slovakia, Japan, Hungary, Austria, Venezuela.</a:t>
            </a:r>
          </a:p>
          <a:p>
            <a:r>
              <a:rPr lang="en-US" sz="1600" dirty="0"/>
              <a:t>Femininity: Relationship oriented, more focus on quality of life. Examples of femininity culture are Sweden, Norway, Netherlands and Denmark.</a:t>
            </a:r>
          </a:p>
          <a:p>
            <a:pPr lvl="1"/>
            <a:endParaRPr lang="en-US" altLang="ar-EG" sz="1600" dirty="0"/>
          </a:p>
        </p:txBody>
      </p:sp>
    </p:spTree>
    <p:extLst>
      <p:ext uri="{BB962C8B-B14F-4D97-AF65-F5344CB8AC3E}">
        <p14:creationId xmlns:p14="http://schemas.microsoft.com/office/powerpoint/2010/main" val="33283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latin typeface="Tajawal Medium" panose="00000600000000000000" pitchFamily="2" charset="-78"/>
                <a:cs typeface="Tajawal Medium" panose="00000600000000000000" pitchFamily="2" charset="-78"/>
              </a:rPr>
              <a:t>Linking Cultures &amp; Behaviors</a:t>
            </a:r>
            <a:endParaRPr lang="en-US" dirty="0">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260522" y="1633517"/>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1633517"/>
            <a:ext cx="6096000" cy="923330"/>
          </a:xfrm>
          <a:prstGeom prst="rect">
            <a:avLst/>
          </a:prstGeom>
        </p:spPr>
        <p:txBody>
          <a:bodyPr>
            <a:spAutoFit/>
          </a:bodyPr>
          <a:lstStyle/>
          <a:p>
            <a:r>
              <a:rPr lang="en-US" altLang="ar-EG" dirty="0">
                <a:solidFill>
                  <a:srgbClr val="00A15F"/>
                </a:solidFill>
              </a:rPr>
              <a:t>Uncertainty avoidance </a:t>
            </a:r>
            <a:r>
              <a:rPr lang="en-US" altLang="ar-EG" dirty="0"/>
              <a:t>is the extent to which a society feels threatened by uncertain and ambiguous situations and tries to avoid them.</a:t>
            </a:r>
          </a:p>
        </p:txBody>
      </p:sp>
      <p:sp>
        <p:nvSpPr>
          <p:cNvPr id="5" name="Rectangle 4"/>
          <p:cNvSpPr/>
          <p:nvPr/>
        </p:nvSpPr>
        <p:spPr>
          <a:xfrm>
            <a:off x="493486" y="2859148"/>
            <a:ext cx="6096000" cy="1477328"/>
          </a:xfrm>
          <a:prstGeom prst="rect">
            <a:avLst/>
          </a:prstGeom>
        </p:spPr>
        <p:txBody>
          <a:bodyPr>
            <a:spAutoFit/>
          </a:bodyPr>
          <a:lstStyle/>
          <a:p>
            <a:pPr>
              <a:buClr>
                <a:srgbClr val="CC6600"/>
              </a:buClr>
            </a:pPr>
            <a:r>
              <a:rPr lang="en-US" altLang="ar-EG" b="1" dirty="0"/>
              <a:t>High Uncertainty Avoidance:</a:t>
            </a:r>
            <a:r>
              <a:rPr lang="en-US" altLang="ar-EG" dirty="0">
                <a:solidFill>
                  <a:srgbClr val="FF6600"/>
                </a:solidFill>
              </a:rPr>
              <a:t>  </a:t>
            </a:r>
          </a:p>
          <a:p>
            <a:pPr>
              <a:buClr>
                <a:srgbClr val="CC6600"/>
              </a:buClr>
            </a:pPr>
            <a:r>
              <a:rPr lang="en-US" altLang="ar-EG" dirty="0"/>
              <a:t>Society does not like ambiguous situations and tries to avoid them. </a:t>
            </a:r>
          </a:p>
          <a:p>
            <a:pPr>
              <a:buClr>
                <a:srgbClr val="CC6600"/>
              </a:buClr>
            </a:pPr>
            <a:r>
              <a:rPr lang="en-US" altLang="ar-EG" b="1" dirty="0"/>
              <a:t>Low Uncertainty Avoidance:</a:t>
            </a:r>
            <a:r>
              <a:rPr lang="en-US" altLang="ar-EG" dirty="0">
                <a:solidFill>
                  <a:srgbClr val="FF6600"/>
                </a:solidFill>
              </a:rPr>
              <a:t>  </a:t>
            </a:r>
          </a:p>
          <a:p>
            <a:pPr>
              <a:buClr>
                <a:srgbClr val="CC6600"/>
              </a:buClr>
            </a:pPr>
            <a:r>
              <a:rPr lang="en-US" altLang="ar-EG" dirty="0"/>
              <a:t>Society does not mind ambiguous situations and embraces them.  </a:t>
            </a:r>
          </a:p>
        </p:txBody>
      </p:sp>
    </p:spTree>
    <p:extLst>
      <p:ext uri="{BB962C8B-B14F-4D97-AF65-F5344CB8AC3E}">
        <p14:creationId xmlns:p14="http://schemas.microsoft.com/office/powerpoint/2010/main" val="221636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10" name="TextBox 9">
            <a:extLst>
              <a:ext uri="{FF2B5EF4-FFF2-40B4-BE49-F238E27FC236}">
                <a16:creationId xmlns:a16="http://schemas.microsoft.com/office/drawing/2014/main" xmlns="" id="{A7F05884-294B-BCEE-7B09-65B4E648A456}"/>
              </a:ext>
            </a:extLst>
          </p:cNvPr>
          <p:cNvSpPr txBox="1"/>
          <p:nvPr/>
        </p:nvSpPr>
        <p:spPr>
          <a:xfrm>
            <a:off x="2249714" y="1901371"/>
            <a:ext cx="6977742" cy="2308324"/>
          </a:xfrm>
          <a:prstGeom prst="rect">
            <a:avLst/>
          </a:prstGeom>
          <a:noFill/>
        </p:spPr>
        <p:txBody>
          <a:bodyPr wrap="square">
            <a:spAutoFit/>
          </a:bodyPr>
          <a:lstStyle/>
          <a:p>
            <a:pPr eaLnBrk="1" hangingPunct="1">
              <a:buFontTx/>
              <a:buNone/>
            </a:pPr>
            <a:r>
              <a:rPr lang="en-US" altLang="ar-EG" sz="2400" b="1" dirty="0"/>
              <a:t>Long-term Orientation</a:t>
            </a:r>
          </a:p>
          <a:p>
            <a:pPr lvl="1" eaLnBrk="1" hangingPunct="1"/>
            <a:r>
              <a:rPr lang="en-US" altLang="ar-EG" sz="2400" dirty="0"/>
              <a:t>A national culture attribute that emphasizes the future, thrift, and persistence.</a:t>
            </a:r>
          </a:p>
          <a:p>
            <a:pPr eaLnBrk="1" hangingPunct="1">
              <a:buFontTx/>
              <a:buNone/>
            </a:pPr>
            <a:r>
              <a:rPr lang="en-US" altLang="ar-EG" sz="2400" b="1" dirty="0"/>
              <a:t>Short-term Orientation</a:t>
            </a:r>
          </a:p>
          <a:p>
            <a:pPr lvl="1" eaLnBrk="1" hangingPunct="1"/>
            <a:r>
              <a:rPr lang="en-US" altLang="ar-EG" sz="2400" dirty="0"/>
              <a:t>A national culture attribute that emphasizes the present and the here and now.</a:t>
            </a:r>
          </a:p>
        </p:txBody>
      </p:sp>
    </p:spTree>
    <p:extLst>
      <p:ext uri="{BB962C8B-B14F-4D97-AF65-F5344CB8AC3E}">
        <p14:creationId xmlns:p14="http://schemas.microsoft.com/office/powerpoint/2010/main" val="141715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Linking Cultures &amp; Behaviors</a:t>
            </a:r>
            <a:br>
              <a:rPr lang="en-US">
                <a:latin typeface="Tajawal Medium" panose="00000600000000000000" pitchFamily="2" charset="-78"/>
                <a:cs typeface="Tajawal Medium" panose="00000600000000000000" pitchFamily="2" charset="-78"/>
              </a:rPr>
            </a:br>
            <a:r>
              <a:rPr lang="en-US">
                <a:latin typeface="Tajawal Medium" panose="00000600000000000000" pitchFamily="2" charset="-78"/>
                <a:cs typeface="Tajawal Medium" panose="00000600000000000000" pitchFamily="2" charset="-78"/>
              </a:rPr>
              <a:t>Hofstade’s Framework</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493486" y="2136339"/>
            <a:ext cx="8650514" cy="2031325"/>
          </a:xfrm>
          <a:prstGeom prst="rect">
            <a:avLst/>
          </a:prstGeom>
        </p:spPr>
        <p:txBody>
          <a:bodyPr wrap="square">
            <a:spAutoFit/>
          </a:bodyPr>
          <a:lstStyle/>
          <a:p>
            <a:pPr marL="450850" indent="-273050">
              <a:spcAft>
                <a:spcPct val="50000"/>
              </a:spcAft>
            </a:pPr>
            <a:r>
              <a:rPr lang="en-US" altLang="ar-EG" dirty="0"/>
              <a:t>There are regional differences within countries.</a:t>
            </a:r>
          </a:p>
          <a:p>
            <a:pPr marL="450850" indent="-273050">
              <a:spcAft>
                <a:spcPct val="50000"/>
              </a:spcAft>
            </a:pPr>
            <a:r>
              <a:rPr lang="en-US" altLang="ar-EG" dirty="0"/>
              <a:t>The original data is old and based on only one company.</a:t>
            </a:r>
          </a:p>
          <a:p>
            <a:pPr marL="450850" indent="-273050">
              <a:spcAft>
                <a:spcPct val="50000"/>
              </a:spcAft>
            </a:pPr>
            <a:r>
              <a:rPr lang="en-US" altLang="ar-EG" dirty="0" err="1"/>
              <a:t>Hofstede</a:t>
            </a:r>
            <a:r>
              <a:rPr lang="en-US" altLang="ar-EG" dirty="0"/>
              <a:t> had to make many judgment calls while doing the research.</a:t>
            </a:r>
          </a:p>
          <a:p>
            <a:pPr marL="450850" indent="-273050">
              <a:spcAft>
                <a:spcPct val="50000"/>
              </a:spcAft>
            </a:pPr>
            <a:r>
              <a:rPr lang="en-US" altLang="ar-EG" dirty="0"/>
              <a:t>Some results don’t match what is believed to be true about given countries.</a:t>
            </a:r>
          </a:p>
          <a:p>
            <a:pPr marL="450850" indent="-273050">
              <a:spcAft>
                <a:spcPct val="50000"/>
              </a:spcAft>
            </a:pPr>
            <a:r>
              <a:rPr lang="en-US" altLang="ar-EG" dirty="0"/>
              <a:t>Despite these problems it remains a very popular framework.</a:t>
            </a:r>
          </a:p>
        </p:txBody>
      </p:sp>
    </p:spTree>
    <p:extLst>
      <p:ext uri="{BB962C8B-B14F-4D97-AF65-F5344CB8AC3E}">
        <p14:creationId xmlns:p14="http://schemas.microsoft.com/office/powerpoint/2010/main" val="317298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a:bodyPr>
          <a:lstStyle/>
          <a:p>
            <a:r>
              <a:rPr lang="en-US">
                <a:cs typeface="Tajawal Medium" panose="00000600000000000000" pitchFamily="2" charset="-78"/>
              </a:rPr>
              <a:t>Globe Framework For Assessing Cultures</a:t>
            </a:r>
            <a:endParaRPr lang="en-US" dirty="0">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80049" y="1701005"/>
            <a:ext cx="6096000" cy="3554819"/>
          </a:xfrm>
          <a:prstGeom prst="rect">
            <a:avLst/>
          </a:prstGeom>
        </p:spPr>
        <p:txBody>
          <a:bodyPr>
            <a:spAutoFit/>
          </a:bodyPr>
          <a:lstStyle/>
          <a:p>
            <a:pPr lvl="0" fontAlgn="base">
              <a:spcBef>
                <a:spcPct val="50000"/>
              </a:spcBef>
              <a:spcAft>
                <a:spcPct val="0"/>
              </a:spcAft>
              <a:buSzPct val="80000"/>
              <a:defRPr/>
            </a:pPr>
            <a:r>
              <a:rPr lang="en-US" altLang="ar-EG" sz="2000" kern="0" dirty="0">
                <a:solidFill>
                  <a:srgbClr val="000000"/>
                </a:solidFill>
                <a:latin typeface="Verdana"/>
                <a:cs typeface="Arial"/>
              </a:rPr>
              <a:t>Identifies nine dimensions of national culture.</a:t>
            </a:r>
          </a:p>
          <a:p>
            <a:pPr lvl="0" fontAlgn="base">
              <a:spcBef>
                <a:spcPct val="50000"/>
              </a:spcBef>
              <a:spcAft>
                <a:spcPct val="0"/>
              </a:spcAft>
              <a:buSzPct val="80000"/>
              <a:buFont typeface="Verdana" panose="020B0604030504040204" pitchFamily="34" charset="0"/>
              <a:buChar char="•"/>
              <a:defRPr/>
            </a:pPr>
            <a:endParaRPr lang="en-US" altLang="ar-EG" sz="1000" kern="0" dirty="0">
              <a:solidFill>
                <a:srgbClr val="000000"/>
              </a:solidFill>
              <a:latin typeface="Verdana"/>
              <a:cs typeface="Arial"/>
            </a:endParaRPr>
          </a:p>
          <a:p>
            <a:pPr lvl="0" fontAlgn="base">
              <a:spcBef>
                <a:spcPct val="50000"/>
              </a:spcBef>
              <a:spcAft>
                <a:spcPct val="0"/>
              </a:spcAft>
              <a:buSzPct val="80000"/>
              <a:defRPr/>
            </a:pPr>
            <a:r>
              <a:rPr lang="en-US" altLang="ar-EG" sz="2000" kern="0" dirty="0">
                <a:solidFill>
                  <a:srgbClr val="000000"/>
                </a:solidFill>
                <a:latin typeface="Verdana"/>
                <a:cs typeface="Arial"/>
              </a:rPr>
              <a:t>Similar to </a:t>
            </a:r>
            <a:r>
              <a:rPr lang="en-US" altLang="ar-EG" sz="2000" kern="0" dirty="0" err="1">
                <a:solidFill>
                  <a:srgbClr val="000000"/>
                </a:solidFill>
                <a:latin typeface="Verdana"/>
                <a:cs typeface="Arial"/>
              </a:rPr>
              <a:t>Hofstede’s</a:t>
            </a:r>
            <a:r>
              <a:rPr lang="en-US" altLang="ar-EG" sz="2000" kern="0" dirty="0">
                <a:solidFill>
                  <a:srgbClr val="000000"/>
                </a:solidFill>
                <a:latin typeface="Verdana"/>
                <a:cs typeface="Arial"/>
              </a:rPr>
              <a:t> framework with these additional dimensions:</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Humane Orientation: how much society rewards people for being generous, and kind.</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Performance Orientation: how much society encourages and rewards performance improvement and excellence.</a:t>
            </a:r>
          </a:p>
        </p:txBody>
      </p:sp>
    </p:spTree>
    <p:extLst>
      <p:ext uri="{BB962C8B-B14F-4D97-AF65-F5344CB8AC3E}">
        <p14:creationId xmlns:p14="http://schemas.microsoft.com/office/powerpoint/2010/main" val="322103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Summary &amp; Managerial Implications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590549" y="1537031"/>
            <a:ext cx="6096000" cy="4093428"/>
          </a:xfrm>
          <a:prstGeom prst="rect">
            <a:avLst/>
          </a:prstGeom>
        </p:spPr>
        <p:txBody>
          <a:bodyPr>
            <a:spAutoFit/>
          </a:bodyPr>
          <a:lstStyle/>
          <a:p>
            <a:pPr marL="381000" indent="-381000">
              <a:buFont typeface="Verdana" panose="020B0604030504040204" pitchFamily="34" charset="0"/>
              <a:buAutoNum type="arabicPeriod"/>
            </a:pPr>
            <a:r>
              <a:rPr lang="en-US" altLang="ar-EG" sz="2000" b="1" dirty="0"/>
              <a:t>Ability</a:t>
            </a:r>
          </a:p>
          <a:p>
            <a:pPr marL="561975" lvl="2" indent="-381000">
              <a:buFontTx/>
              <a:buChar char="•"/>
            </a:pPr>
            <a:r>
              <a:rPr lang="en-US" altLang="ar-EG" sz="2000" dirty="0"/>
              <a:t>Directly influences employees’ level of performance.</a:t>
            </a:r>
          </a:p>
          <a:p>
            <a:pPr marL="561975" lvl="2" indent="-381000">
              <a:buFontTx/>
              <a:buChar char="•"/>
            </a:pPr>
            <a:r>
              <a:rPr lang="en-US" altLang="ar-EG" sz="2000" dirty="0"/>
              <a:t>Managers need to focus on ability in selection, promotion, and transfer.</a:t>
            </a:r>
          </a:p>
          <a:p>
            <a:pPr marL="561975" lvl="2" indent="-381000">
              <a:buFontTx/>
              <a:buChar char="•"/>
            </a:pPr>
            <a:r>
              <a:rPr lang="en-US" altLang="ar-EG" sz="2000" dirty="0"/>
              <a:t>Fine-tune job to fit incumbent’s abilities. </a:t>
            </a:r>
          </a:p>
          <a:p>
            <a:pPr marL="561975" lvl="2" indent="-381000"/>
            <a:endParaRPr lang="en-US" altLang="ar-EG" sz="2000" dirty="0"/>
          </a:p>
          <a:p>
            <a:pPr marL="458788" lvl="1" indent="-457200">
              <a:buFont typeface="Verdana" panose="020B0604030504040204" pitchFamily="34" charset="0"/>
              <a:buAutoNum type="arabicPeriod" startAt="2"/>
            </a:pPr>
            <a:r>
              <a:rPr lang="en-US" altLang="ar-EG" sz="2000" b="1" dirty="0"/>
              <a:t>Biographical Characteristics</a:t>
            </a:r>
          </a:p>
          <a:p>
            <a:pPr marL="561975" lvl="2" indent="-381000">
              <a:buFontTx/>
              <a:buChar char="•"/>
            </a:pPr>
            <a:r>
              <a:rPr lang="en-US" altLang="ar-EG" sz="2000" dirty="0"/>
              <a:t>Should not be used in management decisions: possible source of bias. </a:t>
            </a:r>
          </a:p>
          <a:p>
            <a:pPr marL="458788" lvl="1" indent="-457200">
              <a:buFont typeface="Verdana" panose="020B0604030504040204" pitchFamily="34" charset="0"/>
              <a:buAutoNum type="arabicPeriod" startAt="2"/>
            </a:pPr>
            <a:r>
              <a:rPr lang="en-US" altLang="ar-EG" sz="2000" b="1" dirty="0"/>
              <a:t>Learning</a:t>
            </a:r>
          </a:p>
          <a:p>
            <a:pPr marL="561975" lvl="2" indent="-381000">
              <a:buFont typeface="Verdana" panose="020B0604030504040204" pitchFamily="34" charset="0"/>
              <a:buChar char="•"/>
            </a:pPr>
            <a:r>
              <a:rPr lang="en-US" altLang="ar-EG" sz="2000" dirty="0"/>
              <a:t>Observable change in behavior = learning.</a:t>
            </a:r>
          </a:p>
          <a:p>
            <a:pPr marL="561975" lvl="2" indent="-381000">
              <a:buFont typeface="Verdana" panose="020B0604030504040204" pitchFamily="34" charset="0"/>
              <a:buChar char="•"/>
            </a:pPr>
            <a:r>
              <a:rPr lang="en-US" altLang="ar-EG" sz="2000" dirty="0"/>
              <a:t>Reinforcement works better than punishment.</a:t>
            </a:r>
          </a:p>
        </p:txBody>
      </p:sp>
    </p:spTree>
    <p:extLst>
      <p:ext uri="{BB962C8B-B14F-4D97-AF65-F5344CB8AC3E}">
        <p14:creationId xmlns:p14="http://schemas.microsoft.com/office/powerpoint/2010/main" val="129626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atin typeface="Tajawal Medium" panose="00000600000000000000" pitchFamily="2" charset="-78"/>
                <a:cs typeface="Tajawal Medium" panose="00000600000000000000" pitchFamily="2" charset="-78"/>
              </a:rPr>
              <a:t>Summary &amp; Managerial Implications</a:t>
            </a:r>
            <a:endParaRPr lang="en-US" dirty="0">
              <a:solidFill>
                <a:srgbClr val="FF9518"/>
              </a:solidFill>
              <a:latin typeface="Tajawal Medium" panose="00000600000000000000" pitchFamily="2" charset="-78"/>
              <a:cs typeface="Tajawal Medium" panose="00000600000000000000" pitchFamily="2" charset="-78"/>
            </a:endParaRPr>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
        <p:nvSpPr>
          <p:cNvPr id="3" name="Rectangle 2"/>
          <p:cNvSpPr/>
          <p:nvPr/>
        </p:nvSpPr>
        <p:spPr>
          <a:xfrm>
            <a:off x="923779" y="1928357"/>
            <a:ext cx="6096000" cy="3170099"/>
          </a:xfrm>
          <a:prstGeom prst="rect">
            <a:avLst/>
          </a:prstGeom>
        </p:spPr>
        <p:txBody>
          <a:bodyPr>
            <a:spAutoFit/>
          </a:bodyPr>
          <a:lstStyle/>
          <a:p>
            <a:pPr>
              <a:buSzPct val="100000"/>
              <a:buFont typeface="Verdana" panose="020B0604030504040204" pitchFamily="34" charset="0"/>
              <a:buAutoNum type="arabicPeriod" startAt="4"/>
            </a:pPr>
            <a:r>
              <a:rPr lang="en-US" altLang="ar-EG" sz="2000" b="1" dirty="0"/>
              <a:t>Personality</a:t>
            </a:r>
          </a:p>
          <a:p>
            <a:pPr marL="542925" lvl="1" indent="-271463"/>
            <a:r>
              <a:rPr lang="en-US" altLang="ar-EG" sz="2000" dirty="0"/>
              <a:t>Screen for the Big Five trait of conscientiousness. </a:t>
            </a:r>
          </a:p>
          <a:p>
            <a:pPr marL="542925" lvl="1" indent="-271463"/>
            <a:r>
              <a:rPr lang="en-US" altLang="ar-EG" sz="2000" dirty="0"/>
              <a:t>Take into account the situational factors as well.</a:t>
            </a:r>
          </a:p>
          <a:p>
            <a:pPr marL="542925" lvl="1" indent="-271463"/>
            <a:r>
              <a:rPr lang="en-US" altLang="ar-EG" sz="2000" dirty="0"/>
              <a:t>MBTI can help with training and development.</a:t>
            </a:r>
          </a:p>
          <a:p>
            <a:pPr marL="542925" lvl="1" indent="-271463"/>
            <a:endParaRPr lang="en-US" altLang="ar-EG" sz="2000" dirty="0"/>
          </a:p>
          <a:p>
            <a:pPr>
              <a:buSzPct val="100000"/>
              <a:buFont typeface="Verdana" panose="020B0604030504040204" pitchFamily="34" charset="0"/>
              <a:buAutoNum type="arabicPeriod" startAt="4"/>
            </a:pPr>
            <a:r>
              <a:rPr lang="en-US" altLang="ar-EG" sz="2000" b="1" dirty="0"/>
              <a:t>  Values</a:t>
            </a:r>
          </a:p>
          <a:p>
            <a:pPr marL="542925" lvl="1" indent="-271463"/>
            <a:r>
              <a:rPr lang="en-US" altLang="ar-EG" sz="2000" dirty="0"/>
              <a:t>Often explain attitudes, behaviors, and perceptions.</a:t>
            </a:r>
          </a:p>
          <a:p>
            <a:pPr marL="542925" lvl="1" indent="-271463"/>
            <a:r>
              <a:rPr lang="en-US" altLang="ar-EG" sz="2000" dirty="0"/>
              <a:t>Higher performance and satisfaction achieved when the individual’s values match those of the organization.</a:t>
            </a:r>
          </a:p>
        </p:txBody>
      </p:sp>
    </p:spTree>
    <p:extLst>
      <p:ext uri="{BB962C8B-B14F-4D97-AF65-F5344CB8AC3E}">
        <p14:creationId xmlns:p14="http://schemas.microsoft.com/office/powerpoint/2010/main" val="218785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
            </a:r>
            <a:br>
              <a:rPr lang="en-US" dirty="0"/>
            </a:br>
            <a:r>
              <a:rPr lang="en-US" dirty="0"/>
              <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373063" y="1701005"/>
            <a:ext cx="8770937" cy="4149988"/>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3</a:t>
            </a:r>
            <a:endParaRPr lang="en-US" dirty="0" smtClean="0"/>
          </a:p>
        </p:txBody>
      </p:sp>
      <p:sp>
        <p:nvSpPr>
          <p:cNvPr id="9" name="Rectangle 8"/>
          <p:cNvSpPr/>
          <p:nvPr/>
        </p:nvSpPr>
        <p:spPr>
          <a:xfrm>
            <a:off x="1278283" y="1151454"/>
            <a:ext cx="7865717" cy="523220"/>
          </a:xfrm>
          <a:prstGeom prst="rect">
            <a:avLst/>
          </a:prstGeom>
        </p:spPr>
        <p:txBody>
          <a:bodyPr wrap="square">
            <a:spAutoFit/>
          </a:bodyPr>
          <a:lstStyle/>
          <a:p>
            <a:pPr lvl="0"/>
            <a:endParaRPr lang="en-GB" altLang="ar-EG" sz="2800" dirty="0">
              <a:solidFill>
                <a:prstClr val="black"/>
              </a:solidFill>
              <a:latin typeface="Calibri" panose="020F0502020204030204"/>
              <a:cs typeface="Arial" panose="020B0604020202020204" pitchFamily="34" charset="0"/>
            </a:endParaRPr>
          </a:p>
        </p:txBody>
      </p:sp>
    </p:spTree>
    <p:extLst>
      <p:ext uri="{BB962C8B-B14F-4D97-AF65-F5344CB8AC3E}">
        <p14:creationId xmlns:p14="http://schemas.microsoft.com/office/powerpoint/2010/main" val="205110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919</TotalTime>
  <Words>2807</Words>
  <Application>Microsoft Office PowerPoint</Application>
  <PresentationFormat>Widescreen</PresentationFormat>
  <Paragraphs>449</Paragraphs>
  <Slides>54</Slides>
  <Notes>2</Notes>
  <HiddenSlides>0</HiddenSlides>
  <MMClips>50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Arial</vt:lpstr>
      <vt:lpstr>Calibri</vt:lpstr>
      <vt:lpstr>inherit</vt:lpstr>
      <vt:lpstr>sawah</vt:lpstr>
      <vt:lpstr>Tajawal Medium</vt:lpstr>
      <vt:lpstr>Times New Roman</vt:lpstr>
      <vt:lpstr>Verdana</vt:lpstr>
      <vt:lpstr>Wingdings</vt:lpstr>
      <vt:lpstr>Office Theme</vt:lpstr>
      <vt:lpstr>PowerPoint Presentation</vt:lpstr>
      <vt:lpstr>Personality &amp; Values  </vt:lpstr>
      <vt:lpstr>Personality &amp; Values  </vt:lpstr>
      <vt:lpstr>Personality &amp; Values</vt:lpstr>
      <vt:lpstr>Personality &amp; Values</vt:lpstr>
      <vt:lpstr>Ability</vt:lpstr>
      <vt:lpstr>Dimensions of Intellectual Ability</vt:lpstr>
      <vt:lpstr>Dimensions of Intellectual Ability</vt:lpstr>
      <vt:lpstr>Nine Basic Physical Abilities</vt:lpstr>
      <vt:lpstr>Nine Basic Physical Abilities</vt:lpstr>
      <vt:lpstr>Biographical Characteristics</vt:lpstr>
      <vt:lpstr>Biographical Characteristics</vt:lpstr>
      <vt:lpstr>Learning</vt:lpstr>
      <vt:lpstr>Theories of Learning</vt:lpstr>
      <vt:lpstr>Classical Conditioning Pavlov’s Dog Drool</vt:lpstr>
      <vt:lpstr>Classical Conditioning Pavlov’s Dog Drool</vt:lpstr>
      <vt:lpstr>Operant Conditioning Skinner’s Behaviorism </vt:lpstr>
      <vt:lpstr>PowerPoint Presentation</vt:lpstr>
      <vt:lpstr>PowerPoint Presentation</vt:lpstr>
      <vt:lpstr>PowerPoint Presentation</vt:lpstr>
      <vt:lpstr>  </vt:lpstr>
      <vt:lpstr>Schedules of Reinforcement: A Critical Issue </vt:lpstr>
      <vt:lpstr>Types of Intermittent Reinforcement</vt:lpstr>
      <vt:lpstr>Schedule of Reinforcement</vt:lpstr>
      <vt:lpstr>What is Personality?</vt:lpstr>
      <vt:lpstr>What is Personality? </vt:lpstr>
      <vt:lpstr>Personality Determinants</vt:lpstr>
      <vt:lpstr>Personality Traits</vt:lpstr>
      <vt:lpstr>The Myers- Briggs Type Indicator</vt:lpstr>
      <vt:lpstr>Myers- Briggs Types and Their Uses</vt:lpstr>
      <vt:lpstr>The Big Five Model of Personality Dimensions</vt:lpstr>
      <vt:lpstr>How do The Big Five Traits Predict Behavior?</vt:lpstr>
      <vt:lpstr>The Big Five Traits</vt:lpstr>
      <vt:lpstr>  </vt:lpstr>
      <vt:lpstr>Other Personality Traits Relevant to OB</vt:lpstr>
      <vt:lpstr>Other Personality Traits Relevant to OB</vt:lpstr>
      <vt:lpstr>Values</vt:lpstr>
      <vt:lpstr>Classifying Values- Rokeach Value Survey</vt:lpstr>
      <vt:lpstr>Value Different Between Groups</vt:lpstr>
      <vt:lpstr>Linking Personality &amp; Values To The WorkPlace</vt:lpstr>
      <vt:lpstr>Holland’s Personality Typology &amp; Occupations </vt:lpstr>
      <vt:lpstr>Still Linking Personality  To The Workplace</vt:lpstr>
      <vt:lpstr>Linking Cultures &amp; Behaviors Hofstade’s Framework: Power Distance</vt:lpstr>
      <vt:lpstr>Linking Cultures &amp; Behaviors Hofstade’s Framework:</vt:lpstr>
      <vt:lpstr>Linking Cultures &amp; Behaviors Hofstade’s Framework: </vt:lpstr>
      <vt:lpstr>Individualism vs. Collectivism</vt:lpstr>
      <vt:lpstr>Linking Cultures &amp; Behaviors Hofstade’s Framework</vt:lpstr>
      <vt:lpstr>Linking Cultures &amp; Behaviors</vt:lpstr>
      <vt:lpstr>Linking Cultures &amp; Behaviors Hofstade’s Framework</vt:lpstr>
      <vt:lpstr>Linking Cultures &amp; Behaviors Hofstade’s Framework</vt:lpstr>
      <vt:lpstr>Globe Framework For Assessing Cultures</vt:lpstr>
      <vt:lpstr>Summary &amp; Managerial Implications</vt:lpstr>
      <vt:lpstr>Summary &amp; Managerial Implications</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102</cp:revision>
  <dcterms:created xsi:type="dcterms:W3CDTF">2023-09-12T14:13:52Z</dcterms:created>
  <dcterms:modified xsi:type="dcterms:W3CDTF">2023-10-24T18:48:40Z</dcterms:modified>
</cp:coreProperties>
</file>