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3" r:id="rId4"/>
  </p:sldMasterIdLst>
  <p:notesMasterIdLst>
    <p:notesMasterId r:id="rId59"/>
  </p:notesMasterIdLst>
  <p:sldIdLst>
    <p:sldId id="966" r:id="rId5"/>
    <p:sldId id="866" r:id="rId6"/>
    <p:sldId id="868" r:id="rId7"/>
    <p:sldId id="969" r:id="rId8"/>
    <p:sldId id="916" r:id="rId9"/>
    <p:sldId id="917" r:id="rId10"/>
    <p:sldId id="918" r:id="rId11"/>
    <p:sldId id="919" r:id="rId12"/>
    <p:sldId id="920" r:id="rId13"/>
    <p:sldId id="921" r:id="rId14"/>
    <p:sldId id="922" r:id="rId15"/>
    <p:sldId id="923" r:id="rId16"/>
    <p:sldId id="924" r:id="rId17"/>
    <p:sldId id="925" r:id="rId18"/>
    <p:sldId id="926" r:id="rId19"/>
    <p:sldId id="927" r:id="rId20"/>
    <p:sldId id="928" r:id="rId21"/>
    <p:sldId id="929" r:id="rId22"/>
    <p:sldId id="930" r:id="rId23"/>
    <p:sldId id="931" r:id="rId24"/>
    <p:sldId id="932" r:id="rId25"/>
    <p:sldId id="933" r:id="rId26"/>
    <p:sldId id="934" r:id="rId27"/>
    <p:sldId id="935" r:id="rId28"/>
    <p:sldId id="936" r:id="rId29"/>
    <p:sldId id="937" r:id="rId30"/>
    <p:sldId id="938" r:id="rId31"/>
    <p:sldId id="939" r:id="rId32"/>
    <p:sldId id="940" r:id="rId33"/>
    <p:sldId id="941" r:id="rId34"/>
    <p:sldId id="942" r:id="rId35"/>
    <p:sldId id="943" r:id="rId36"/>
    <p:sldId id="944" r:id="rId37"/>
    <p:sldId id="945" r:id="rId38"/>
    <p:sldId id="946" r:id="rId39"/>
    <p:sldId id="947" r:id="rId40"/>
    <p:sldId id="948" r:id="rId41"/>
    <p:sldId id="950" r:id="rId42"/>
    <p:sldId id="951" r:id="rId43"/>
    <p:sldId id="965" r:id="rId44"/>
    <p:sldId id="952" r:id="rId45"/>
    <p:sldId id="953" r:id="rId46"/>
    <p:sldId id="954" r:id="rId47"/>
    <p:sldId id="955" r:id="rId48"/>
    <p:sldId id="956" r:id="rId49"/>
    <p:sldId id="957" r:id="rId50"/>
    <p:sldId id="958" r:id="rId51"/>
    <p:sldId id="959" r:id="rId52"/>
    <p:sldId id="960" r:id="rId53"/>
    <p:sldId id="961" r:id="rId54"/>
    <p:sldId id="962" r:id="rId55"/>
    <p:sldId id="963" r:id="rId56"/>
    <p:sldId id="964" r:id="rId57"/>
    <p:sldId id="968" r:id="rId58"/>
  </p:sldIdLst>
  <p:sldSz cx="9144000" cy="5143500" type="screen16x9"/>
  <p:notesSz cx="5143500" cy="9144000"/>
  <p:custDataLst>
    <p:tags r:id="rId6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5" autoAdjust="0"/>
    <p:restoredTop sz="67931" autoAdjust="0"/>
  </p:normalViewPr>
  <p:slideViewPr>
    <p:cSldViewPr snapToGrid="0" snapToObjects="1">
      <p:cViewPr varScale="1">
        <p:scale>
          <a:sx n="111" d="100"/>
          <a:sy n="111" d="100"/>
        </p:scale>
        <p:origin x="66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977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175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01BDF-4DFF-FF83-6CDA-D51A609DB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41C756-DA06-B120-F229-4F8709510D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260678-4C6A-29C1-A3D5-6E30F5489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/>
              <a:t> : </a:t>
            </a: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05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453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/>
              <a:t> 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06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/>
              <a:t> </a:t>
            </a:r>
          </a:p>
          <a:p>
            <a:pPr algn="r" rtl="1"/>
            <a:endParaRPr lang="en-US"/>
          </a:p>
          <a:p>
            <a:pPr algn="r" rtl="1"/>
            <a:r>
              <a:rPr lang="en-US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43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3B19F-EB02-6F37-E1A1-EBB51A0F5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5FE16D-E560-808D-5F09-7EB2EEEB22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9B86F0-CEC4-101A-95BA-11A5069D4A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endParaRPr lang="en-US"/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3796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en-US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ar-SY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291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123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ar-SY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r" rtl="1"/>
            <a:r>
              <a:rPr lang="ar-S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/>
          </a:p>
          <a:p>
            <a:pPr algn="r" rt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005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430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8607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977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769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092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3518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112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39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887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ar-SY"/>
              <a:t> 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36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631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185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8637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55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7" r:id="rId2"/>
    <p:sldLayoutId id="2147483698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B8850C-8E88-70CB-61B2-502CF21D5CD6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>
              <a:latin typeface="Alexandria" charset="0"/>
              <a:cs typeface="Alexandria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+mn-lt"/>
                <a:cs typeface="Times New Roman" panose="02020603050405020304" pitchFamily="18" charset="0"/>
              </a:rPr>
              <a:t>Pre-feasibility Study &amp; Napkin Study</a:t>
            </a:r>
          </a:p>
          <a:p>
            <a:r>
              <a:rPr lang="en-US" sz="1800" b="1" dirty="0">
                <a:latin typeface="+mn-lt"/>
                <a:cs typeface="+mn-cs"/>
              </a:rPr>
              <a:t>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</p:spTree>
    <p:extLst>
      <p:ext uri="{BB962C8B-B14F-4D97-AF65-F5344CB8AC3E}">
        <p14:creationId xmlns:p14="http://schemas.microsoft.com/office/powerpoint/2010/main" val="14071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5E471-EC5D-BA6C-48B7-90C597DC7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5016FE-665E-B366-6B1E-31B6C2822B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388B08-AD56-2952-4A74-D20CEBF163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8442473-6927-88A6-D0F3-57321FE3740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7FCD0E-A443-BF8D-391D-10F943A98D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821B40F-6EAF-1DF4-D6D5-855BD327336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D5CD79-417D-9B55-130C-40C3C02D38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BAADC0-CFEE-5579-E5A0-4EA3D9C4CE7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53C1FA8-77DF-E0FF-4C26-E46AC20EC1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215"/>
          <a:stretch>
            <a:fillRect/>
          </a:stretch>
        </p:blipFill>
        <p:spPr>
          <a:xfrm>
            <a:off x="528638" y="1373462"/>
            <a:ext cx="7940448" cy="34745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724922-B23D-2750-0E76-138767CE6E0F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>
                <a:solidFill>
                  <a:srgbClr val="00B0F0"/>
                </a:solidFill>
                <a:cs typeface="+mj-cs"/>
              </a:rPr>
              <a:t>مراجعة للجلسة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629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D2706-0241-77D1-1BAD-5966F4159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10B7E0-A06F-B34D-5DE8-1F8BD42974A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302C44-095F-A3C4-A2B0-222B8738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CE474C-4F49-0C27-EF2A-AFD98EAEE02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67FF18-24D9-179E-5E0A-59EF03FFC41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D6350F-6C14-8EA5-95ED-4231CE77442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7B9BD8-AA5F-5C4A-FF11-849AE7A3B3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F70CCB-15C6-D3C3-C109-625DC8E68E6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8D785B0-E424-209B-303E-983649499C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39"/>
          <a:stretch>
            <a:fillRect/>
          </a:stretch>
        </p:blipFill>
        <p:spPr>
          <a:xfrm>
            <a:off x="541790" y="1343094"/>
            <a:ext cx="7886567" cy="35052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4CFEC8-A198-33DC-1C58-3A258A36EC51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>
                <a:solidFill>
                  <a:srgbClr val="00B0F0"/>
                </a:solidFill>
                <a:cs typeface="+mj-cs"/>
              </a:rPr>
              <a:t>مراجعة للجلسة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8086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E7FDE-9361-A860-1A16-04CB8DEA9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0ABB20-4DF2-ABA9-562F-D2CD53A2BE3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              </a:t>
            </a:r>
            <a:r>
              <a:rPr lang="en-US" sz="2800" b="1">
                <a:solidFill>
                  <a:schemeClr val="tx1"/>
                </a:solidFill>
                <a:cs typeface="+mj-cs"/>
              </a:rPr>
              <a:t>PRE-FEASIBILITY STUDY&amp; NAPKIN STUDY</a:t>
            </a:r>
            <a:endParaRPr lang="en-US" sz="2000" b="1">
              <a:solidFill>
                <a:schemeClr val="tx1"/>
              </a:solidFill>
              <a:cs typeface="+mj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598EAC7-D807-5E15-DE16-0CF9D8D35AE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AB650D-2BAE-D78E-FDF0-1A844D9E14C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E85090-FFC1-0EA8-0F7E-9057B587ABC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9489E7-4A75-C7EE-EC16-76C1D0E2B6A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0629089-709C-D0AB-7A4A-E329BFE793D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F68C7D4-F74A-86FA-F4DB-D7984E99A53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731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103F3-4B6A-B52D-7178-005BDB8D6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7D13AE-3B08-388A-1B50-437B47BAFDA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3BFA48-230A-96BA-6FD9-DD4A033A017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9EA9AF0-204B-E8E9-7FC3-05DFAD4BD7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1B995E-E7B6-5584-36A0-E70A187872F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C4DE5C-0641-9B1F-9F0A-488C6B20554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255A84-CF51-FC34-92FE-3A13F6F643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9BA7DE-36C3-F8BE-28D6-7B0BB58F1C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6731DBC-1B9E-FD4A-0E26-143881422A4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Lecture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أهداف المحاضرة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5D0025EC-3422-67AC-94FF-D1BAF1FF41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602"/>
          <a:stretch>
            <a:fillRect/>
          </a:stretch>
        </p:blipFill>
        <p:spPr>
          <a:xfrm>
            <a:off x="708729" y="1393364"/>
            <a:ext cx="7519181" cy="334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9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749D5-9DE4-A370-8024-168BEF18A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68C76B2-FC8D-494D-EDF9-AE3B1EB07FD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B74242-86B2-A06F-8F69-2927C1336AD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5CCEC07-6C69-8443-1026-A923BE89B43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5B3DFC-DD61-B40C-A88B-A0C11B169A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F80799-5C6E-AE6E-1C1C-BB47A7A19EF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12C7C7-D106-DA45-9B85-648709F8B91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F6DD62-AA85-5C15-5851-2273D12D22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71FB36A-6183-C65F-1AFF-1FDB53B6002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Course Structure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هيكل الكورس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4D19E51-3CCF-84C0-503C-FD7640713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41" y="1357858"/>
            <a:ext cx="7944546" cy="341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5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94174-2E91-0E3D-CCAE-D984A124F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4AE0F8-8897-EA4F-00DA-888DDF57730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D2EB1ED-0623-E650-A428-D2C09C5637E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02D0A5A-A547-6CCB-CF15-157D8787546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C6C3D8-6F3C-3416-49E3-1B10035908B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2E51D7D-1364-7526-29A5-E1ED6A3425A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C7B676B-0CBB-2A80-73E9-A0C2B83748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35C3DE-A1D4-14C3-E01D-3BDE6815F7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5A76AFF-C615-5800-3F81-A5DA49B5FF8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What is Prefeasibility Study?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 هي دراسة ما قبل الجدوى؟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4999C11-7088-ABB9-1B45-AB7DF952B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38" y="1378206"/>
            <a:ext cx="7947576" cy="342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5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EE88C-EC0B-7012-ECCB-05D13D021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BBE3A0-D676-6B56-4EB1-B9737C0E60D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7CE3C7-AC55-4BD2-BE93-C84C7C79A38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2ACF6FA-D5A4-DEEC-1D93-A688D1502C3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D7D1CA-C669-64CF-4132-6A22B25AAD5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CCA5A4-B13C-3031-3A06-8DD9CF90757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98775FE-8E37-58C8-C404-F78F8778E1F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B76ABD-883E-215E-9B3A-97C42D2FBE7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2F7E92-4D47-A42D-0962-0F795A8051EE}"/>
              </a:ext>
            </a:extLst>
          </p:cNvPr>
          <p:cNvSpPr txBox="1"/>
          <p:nvPr/>
        </p:nvSpPr>
        <p:spPr>
          <a:xfrm>
            <a:off x="1726367" y="35151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نظرية شراء السيارة المستعلمة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2AB0D08-8A1C-CB4F-D379-1F81362DFB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846" t="21607" r="8538" b="18906"/>
          <a:stretch>
            <a:fillRect/>
          </a:stretch>
        </p:blipFill>
        <p:spPr>
          <a:xfrm>
            <a:off x="527538" y="1399140"/>
            <a:ext cx="7828671" cy="332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7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7BB85-CA20-44D4-E49D-A8509FC71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FFC8099-6DDE-5C02-E748-82EA9B52806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BF5789-ECA3-9822-ADCB-35DB0E34B39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8EE3716-F74E-DBEA-97E8-EE8C83010DB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C49769-5EAB-4A2D-5EFB-12CC558235B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BC9EBB-64F8-6FEB-9A7F-29E18CD702E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5898E7D-689E-EB02-3F28-7790E265A5A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64DC720-4E1F-FEA2-7401-40480D2E62E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5C137-C7B5-8B19-BC49-D626BD71819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Key Characteristics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الخصائص الرئيسية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E49F3B9-B65F-92D4-6FF5-77DBCA319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57859"/>
            <a:ext cx="7864929" cy="338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21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A151B-6F22-892E-0626-AE3F938A3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2357FCD-2B89-58B2-36B6-AEC57026364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BF8A142-2CEA-E4FB-23C2-D66177D5FA8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77C9EC8-C28F-2B0D-D873-88F53818B04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9D17BB-3530-79C0-1D13-42F3DC2AF7F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1BB6A4B-818E-EF4F-19D8-7B1CF06979D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1A70FED-94C3-AB16-1BC6-A51FB01BFD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2F69EBB-931A-9D27-2C6C-7A77E1F57A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E92B4A2-5D3F-F857-D96B-CE3B4CCCE30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Primary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الأهداف الرئيسية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F2FA8899-8B32-800A-0C16-7245EF4CB9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878" b="8878"/>
          <a:stretch>
            <a:fillRect/>
          </a:stretch>
        </p:blipFill>
        <p:spPr>
          <a:xfrm>
            <a:off x="562414" y="1357859"/>
            <a:ext cx="7653009" cy="345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9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6C62B-493A-D5CE-53E0-2F9F72AAA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461C4C-415A-68A2-65F2-D77CB25DC81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AF9BAD-A9CA-C5A3-3E40-A15A586CD88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BC9EA01-726A-2145-240E-DAB5CC737AD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D4D42CA-05AD-66C7-A82D-8DAF10EFCAE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8FF52C-2951-34C0-4814-E04A4CD97CA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44A307D-6203-4932-B438-61ED2EE448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DAABA78-7F03-05BD-F272-447AFABAC0C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BAC92EF-F6A3-574A-FD12-B379D36607BB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Additional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أهداف إضافية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7F2D22-B8B5-A0FC-1A94-3907C4C05A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878"/>
          <a:stretch>
            <a:fillRect/>
          </a:stretch>
        </p:blipFill>
        <p:spPr>
          <a:xfrm>
            <a:off x="708730" y="1298087"/>
            <a:ext cx="7549224" cy="350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43AAD-5212-90D8-26A2-91EF4A26A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89D3C4-6576-6A82-F4B8-2D39C4DC9C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8A2A632-443D-A7D5-7790-21698AA45AF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9D57719-2703-3004-6D98-BE4FBA52BB17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C1F6E7-BCC2-B597-6874-EEB3B41E29C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68821E-54DC-17DA-1CB7-48B8400E1B9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C8324FA-A6CC-0126-547C-758E201C058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DA2397B-9EC1-6303-4330-51F4BC23718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753132E-E551-4541-8406-8CCE26E5D73C}"/>
              </a:ext>
            </a:extLst>
          </p:cNvPr>
          <p:cNvSpPr txBox="1"/>
          <p:nvPr/>
        </p:nvSpPr>
        <p:spPr>
          <a:xfrm>
            <a:off x="1762072" y="34254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لماذا لا نبدأ بدراسة الجدوى التفصيلية فورا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ً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F748B3-0C5A-9229-AFEF-62F833E224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69" t="20262" r="8749" b="15817"/>
          <a:stretch>
            <a:fillRect/>
          </a:stretch>
        </p:blipFill>
        <p:spPr>
          <a:xfrm>
            <a:off x="604156" y="1413290"/>
            <a:ext cx="7864929" cy="332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57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3136-C122-E849-2D8B-D72F921A7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38EA91B-CCA7-3E21-106B-BC4C2CDFA8D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45466E1-D57C-F0BA-0CB8-6A35476357D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4687BE8-4597-B5F6-12BE-0AA08592B16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D4EB6B-D0FA-5DD3-99EF-6381C93053C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46FD54-C3DC-AB9C-3D1E-A520ABD26B0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28A898-C3F5-5D30-946F-698DDCF478D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6415AE7-A53F-4B31-8EC9-B77B19F30B2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FB6B0B1-4B25-3BBD-6763-84C053C6200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Timeline &amp; Duration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الجدول الزمني والمدة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18E31471-C3C2-BD66-EE11-7CF8FCECE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805" y="1345593"/>
            <a:ext cx="7923281" cy="349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62939-ECF2-1DF8-876A-E691446F7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0D154B-36FC-C047-2547-08DCEB69749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917C5EA-9759-2F53-A903-14241A1CD51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B0D75A-35AC-8BFA-10BE-77C8145F867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A747A0-7137-722F-E69C-0AAD487A335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E31868-30DF-232D-B5F7-7C65BC8FFA4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A47A31-FA82-A47B-D5A3-1F90BC678A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8B94222-CEB1-1BEA-D88B-058E8291306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0464AA3-2059-37C0-DD01-B2EDDEF56A2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What is Napkin Study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E3765F2-EE90-9A53-831B-A04A2D2B0A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009"/>
          <a:stretch>
            <a:fillRect/>
          </a:stretch>
        </p:blipFill>
        <p:spPr>
          <a:xfrm>
            <a:off x="708729" y="1357858"/>
            <a:ext cx="7831115" cy="334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5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E1D07-ECF8-7624-50D4-783787D5EF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01CFC-F12B-AEBF-424B-1C2C0225B3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139DC21-CAF7-E30C-9918-468566C2480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7B521D-FF52-C221-7D43-3992E916E10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1A4D72-EA05-FF24-E4F8-3B1048CAF44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E58DC3-8CCE-E100-2D55-5EDC786A567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BECC8CB-2962-DB17-87DF-8D0D5DE2D56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B20AB3F-FEBE-077B-A1F2-F33063E9025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681928D7-7AA6-1645-18D4-A529C7D58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580" y="1307744"/>
            <a:ext cx="7883350" cy="3493215"/>
          </a:xfrm>
          <a:prstGeom prst="rect">
            <a:avLst/>
          </a:prstGeom>
        </p:spPr>
      </p:pic>
      <p:sp>
        <p:nvSpPr>
          <p:cNvPr id="2" name="TextBox 15">
            <a:extLst>
              <a:ext uri="{FF2B5EF4-FFF2-40B4-BE49-F238E27FC236}">
                <a16:creationId xmlns:a16="http://schemas.microsoft.com/office/drawing/2014/main" id="{8C073E4F-BF26-3BC1-735E-1C495A66946B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What is Napkin Study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312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C96C0-6941-0A0A-8A29-35F1AB35F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8545E1E-2CBF-FBB0-C7FB-2BBA24AA22F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A4EBE89-5BE2-C79F-F382-BF51537A7DD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C33F873-7697-6E7F-B9A8-0FD6009D896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50AEEE-701E-FBFB-54FE-3BDA2089934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B0080D-818B-A940-99E6-76B57E461D8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C12FC89-BECE-4269-3D16-C2DA5BDD59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095F3F-742A-B214-C460-1783F0D852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40ADADB-71CC-8520-7127-ACBC38FC8B9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What is Napkin Study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038BFBD-9551-5811-AFAB-645B93E6D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89307"/>
            <a:ext cx="7864930" cy="339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53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5EA47-AE7B-086B-1DF5-CD36643D7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2DA722-A9AF-0D04-80FE-596BB77C5B1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CA0DD7-2E81-0E35-BD20-46DE94C1E91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16942C5-0563-4528-1665-04222457371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056D9A-0CF0-8EBB-5CBA-775B39E92F7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31F96F-0958-01CA-9459-428F0A51ABD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457C136-F938-CDEE-5480-BD8643C0DF9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29F56CA-5DE8-294D-192E-DD897F6FCD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1493C4D-F987-7568-19E4-ED058A248A9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Sequential Relationship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العلاقة التسلسلية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60E79889-3615-7AAA-4A8B-12E75F5ADC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299"/>
          <a:stretch>
            <a:fillRect/>
          </a:stretch>
        </p:blipFill>
        <p:spPr>
          <a:xfrm>
            <a:off x="489099" y="1331126"/>
            <a:ext cx="7979988" cy="321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0B9CA-CBF1-745E-DC27-63F293257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CACA67-94B9-2ED9-98CF-B4C28CA5F94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DBC43EB-28FF-B8C0-F6B0-530BCB0BB93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0DB317-A356-DF9F-12B2-39DF0646009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9B7D452-BD6E-3588-6863-C7874418495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EB527B-C15E-855D-961C-3D9A8E97D29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5427AA-2480-3969-DC64-D1FE7D92242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BF5F75-5233-A350-4EFA-F876EBE6411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09A66DC-447C-059F-588A-B354CA93389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Contents of Pre-feasibility Study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ماهي دراسة المنديل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E46B11-8B26-4209-3408-E4611BEA8B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9738"/>
          <a:stretch>
            <a:fillRect/>
          </a:stretch>
        </p:blipFill>
        <p:spPr>
          <a:xfrm>
            <a:off x="604156" y="1357858"/>
            <a:ext cx="7864930" cy="344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10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C86BC-1FBF-A0A7-5F8F-99ED852EC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660F8EE-383E-F71B-BE20-3342F1F4563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ABDFA6-A2A1-DADB-016A-48272665FFF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8C8E426-134C-73CC-858D-D07B7AA6115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29DFC6-FE67-8B0E-46D3-ADC2D987338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7EAEBC-E480-261A-6ADF-427E058453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DD3979-8E51-A61C-3D3E-34782B9AD9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FB67A9-0299-5EA5-D911-CE7E4E4683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2940876-665B-494E-D648-F49712D991A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Conclusions and Recommendations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الاستنتاجات والتوصيات </a:t>
            </a:r>
            <a:r>
              <a:rPr lang="en-US" b="1">
                <a:solidFill>
                  <a:srgbClr val="00B0F0"/>
                </a:solidFill>
                <a:cs typeface="+mj-cs"/>
              </a:rPr>
              <a:t>  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F9430B53-18F5-679E-6ABD-26FA4EE5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757"/>
          <a:stretch>
            <a:fillRect/>
          </a:stretch>
        </p:blipFill>
        <p:spPr>
          <a:xfrm>
            <a:off x="552893" y="1307743"/>
            <a:ext cx="7916193" cy="349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8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9BD6A5-CBAC-EF4C-09FA-1051E0BD5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AA108E-2C3A-7051-10FB-3F1F0FC2D9E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3AD04EA-2A22-51EA-5B3D-AFEDAFE297F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D99E1BC-B711-2022-8DD8-04B282E6F96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1E38E1-FB91-708C-2883-1501D0DCA4A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FFE1E1-0197-A187-5C61-9EEFADD9FB5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1EBEC4-5153-3FAE-81B1-41A865BA9A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A6AB23-129E-BC8C-CFDD-1F87647F4E7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8180A31-8A08-F230-E644-A15313BFCCA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Practical Example: Solar Power Project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مثال عملي: مشروع الطاقة الشمسية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FCE35D5-BFC3-E4DD-093D-FF82D5DC0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893" y="1307744"/>
            <a:ext cx="7839740" cy="348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4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83C05-B733-A9E7-6404-A8DE605CD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D0CB48-5A00-514C-EA68-733CBD08331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DAD09A1-AEF2-32D6-7AAE-F7C3C1C19BD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B06B60C-64E5-62D0-716C-82E13E2C33C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D042832-4291-0987-546B-239609FDAED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76A80D-FE9F-9854-D6D8-DFB80FB8F8E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510755C-B90B-B283-1E04-F4521CEF861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C8DEB76-6CE5-7C89-6170-4B8852D267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AEDDBD2-9D38-E462-E250-F070D48997A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Solar Project – Market Analysis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مشروع الطاقة الشمسية - تحليل السوق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7DE6E23B-12B0-75C6-4302-F2302B436A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7" y="1357858"/>
            <a:ext cx="7788476" cy="337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68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8735F-CC3B-8DE0-CE8C-F27A0E3AEC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0BC9140-CFB8-B925-81C9-C7A88F65F3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B671CE-3BD4-5BBC-CF61-330B4B70560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B446510-46A2-6215-7DF7-884E2C1AAB8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F81706-1E05-4716-7112-DB19B74FF7B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57624CB-26FD-9D38-1291-D96CC90724C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DB22DE4-B392-42FD-3956-F6397FA7A86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2975E6-E8C8-B4A2-2965-7948F246C42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1511925-506C-37F3-FE5A-B8E3054E6C9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Solar Project – Technical Assessment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مشروع الطاقة الشمسية - تحليل الفني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481E371-186F-3752-01CE-DA7026985B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624"/>
          <a:stretch>
            <a:fillRect/>
          </a:stretch>
        </p:blipFill>
        <p:spPr>
          <a:xfrm>
            <a:off x="604156" y="1331125"/>
            <a:ext cx="7802653" cy="351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3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D9958-534F-9381-9981-8575FF7B7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C2A9A5-237E-2179-3F15-FF803456714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76D469C-22F2-9AA5-4547-963D9C1C110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B8CFB3E-725F-727F-7127-E4F1CF8DDA5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7AC74C-BA2D-45AB-A934-208152C04C0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24A304-33C7-F4A1-0B23-D76559CC208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4A8ADD-2C52-EBB4-063E-2FDF32ABF9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557EEB-EF96-59E3-954A-D76A2C7B6F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7F7F24A-D319-8F79-49A3-999D75F95FA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Solar Project – Financial Assessment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مشروع الطاقة الشمسية - التقييم المالي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510F348-C850-3F99-0D68-E3EC86DF3F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9" r="2054"/>
          <a:stretch>
            <a:fillRect/>
          </a:stretch>
        </p:blipFill>
        <p:spPr>
          <a:xfrm>
            <a:off x="708729" y="1331125"/>
            <a:ext cx="7598843" cy="342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9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9A2AA-217F-FA72-41EF-C944C8291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74914EC-7B03-EAB2-BA36-C1F86E38794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7FC4A83-FAC7-7561-DC1A-C345F5AA78C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960F11-884B-F86A-0228-F450B6F7184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2FE495-5969-F970-AFDA-BB3DA0F1C63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826EF35-6896-1A2F-7D58-D33F73F3138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1C47AF5-71B6-432C-5ACA-AC22DF1690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9748BC5-076A-7EA8-BD84-CAF3C9AD9D3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AF9F6C5-4407-3372-F050-58C2E30CF4F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Solar Project 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مشروع الطاقة الشمسية -  تحليل المخاطر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36EAE98-B89F-0409-171E-53403408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805" y="1331125"/>
            <a:ext cx="7846827" cy="34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07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4593B-CAA1-95F1-341E-0DCCF92CC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AEA2CFE-93B4-E739-B54D-B2FDA16A83E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7E7826-59C7-56E4-6F23-58DAA0B550E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13A171B-085B-3BD3-5783-FA1FC28199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1299A3-91E5-7ED7-421B-537414CBF50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8087C73-A162-676F-828E-65B17731E1D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327D4A-7245-402A-AD25-BDB7F159B5A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17A6BAE-4261-2E27-FAA7-B877158B945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4C6E411-963F-53A9-58CE-C77FCAAE700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Conclusion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مشروع الطاقة الشمسية - الاستنتاج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E677FDD6-EC5C-C2E3-DE01-816C4B160E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607"/>
          <a:stretch>
            <a:fillRect/>
          </a:stretch>
        </p:blipFill>
        <p:spPr>
          <a:xfrm>
            <a:off x="524540" y="1378206"/>
            <a:ext cx="7846827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9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2C3CA-612F-CB2B-534E-2333C7076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10D473-CF42-62B3-6E21-D7F4105581C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6FFFE2A-7A83-156C-7119-5117AD8F773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D49C07B-DF83-0283-FFCD-E7E4DFD4E57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8C8CD6-6841-A4BF-A289-6990F7F02D7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D39FE0-2FDB-3DFA-D78C-A3F6F04071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40A5B3-9253-3A2B-A788-CDCAD506F4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52F659-8967-EDDF-57A4-1B593BD85FB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26650D0-8D1C-E8F0-F15A-EA8C1A83DC8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Practical Example: Restaurant project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مثال عملي: مشروع مطعم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2236D05-43C3-7C95-C2B6-4911D4EF0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78206"/>
            <a:ext cx="7930370" cy="335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8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F19C2-5F1E-2165-8F6B-99F78A0F9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E50D84-A610-A0C4-636C-F4F080DA18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E807338-3814-9DA3-19BC-EDD35DCA30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16EF7AB-C0D5-E655-413E-AAE5F733FF9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CCB387-7805-DB48-813F-764E039FEA6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572CD9-16F6-9AB4-5772-EA78938E062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E07474B-A69B-E277-39F6-6D0841702B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E20EED-DE57-F864-8AB0-991930731FF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85BE3C1-8CBC-3CCC-AAF9-0870C99B670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السوق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16EA0780-FDE2-82E6-3364-FBE6E4F4F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31125"/>
            <a:ext cx="7774300" cy="34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95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9BED9-D532-478B-396E-99444B0B5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4D1C07-5551-FCDA-3900-C137B1A78CC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1526C83-0D1F-8858-5A45-324F75CED6B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A8BFBED-5C09-5824-D6F9-D1530C9A322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72EA6E-14E1-2B90-05F5-95DB1C9883F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E3E236-03E6-DD71-A97F-ECF3A7018D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7BE03C9-258B-58CF-9218-49450E9E5FF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FA31FDE-B69C-2C77-2013-957B4CF783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91444DC-5811-6EDF-EDFD-60998A54076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السوق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776F805-9792-374D-2B00-AF228BDED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57857"/>
            <a:ext cx="7930370" cy="3415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4BE80-491E-BD3C-48EF-BAC9D1D6F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E5122B-8C98-9BF4-F5A5-B4208596D74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67630F-F4DD-467D-5404-AFA907EF53D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919D133-9EB5-4172-C463-7A106FACFA6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2A7836-748F-855E-B61C-BBF24863BF5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CA9B06-5C4A-3560-581C-009FA4A72CD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0BFE6F3-6079-08DD-872E-872A0CB7FC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B2B43A-51BC-A58E-4CC3-893B01B1135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A9086D4-DC61-6BE7-D6DF-5B34D867E83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Financial Assessment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التقييم المالي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9C16524-82AD-89E4-18D2-BB6AFFF972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28" y="1331125"/>
            <a:ext cx="7937458" cy="34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9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38C9B-C9CA-6DE5-2900-A6991CDE7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5F9416-2F8E-C189-D615-C145F40DB67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F49869-200A-EDDA-FEE3-6EB05CB0931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AA64F2-E994-7C87-0C68-14FDE06620C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C19F15-0CE0-B6E4-0294-C0D429B3262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EC8813-EDBA-8FF3-C1B7-1282EAD17F8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3B84C99-F2B5-2261-5CAC-DC69DC2FC5D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C09E0ED-8589-98D4-4D48-29E96C0F2D4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EF1D620-9A46-CC47-9D2D-8E35F53C352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Risk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المخاطر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C1DB8F8-A816-5E76-F30B-F1798EF0FF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279"/>
          <a:stretch>
            <a:fillRect/>
          </a:stretch>
        </p:blipFill>
        <p:spPr>
          <a:xfrm>
            <a:off x="482010" y="1331125"/>
            <a:ext cx="7987076" cy="34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2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06581-0F38-1962-947B-6843FF552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14868E-476A-F48B-8167-672BB97FAD0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1AE32A-08CA-72AC-698A-450B89AFE08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4825602-378C-43F8-7288-4E4D29108FF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CFBF8CA-B967-697A-A644-6FAF701E396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023E65-687E-5421-C528-278D7FAD999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CA5BB4-B0AC-27AD-CF09-DC5078E0FE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057C19D-285C-E677-D85D-AA9976CE3C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0483D9E-8F6E-29C3-6C99-71E93B83BC0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Restaurant – Risk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مطعم – تحليل المخاطر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ACFF265-E77D-70D1-3FA4-162038603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416" y="1428559"/>
            <a:ext cx="7900384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08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18EC2-59EC-0225-57FB-5C38A1328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E5BA93-7D63-8CF3-6AB1-2ED622EC93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14169C-E020-52C8-4BCA-2B5D0210C6A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B37EB0C-61C8-084D-E7B8-9048A0EA310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9B394E-CE74-BD85-A4B8-EC3E8DC0BFF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160496-D62C-5483-BDBA-B74A7FE082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0DBB6B6-D2DA-70D6-86C3-E8017087E45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5B8080-0BC6-7898-34DC-CFAC0FD2D0C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2FD924B-4817-0E50-8D33-A3AB3F7D5AF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Hybrid Energy System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نظام الطاقة الهجين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A4A0684-7476-2FB0-B08F-613E0C671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57858"/>
            <a:ext cx="7811386" cy="347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4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4CFCC-F5C3-5AC6-974B-6523E837B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109DF1-A559-9C98-D678-47BD86A3A62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F90656-1C76-6E1B-BC27-20FA5C571EB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56D7BF0-DD9B-362E-515A-A241C97EFCA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A9B0167-05F4-5F27-A739-B6981AD37E4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6425FEB-8DC7-E684-83E3-778B1313081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9E148E2-374E-7482-73AE-AB2AD2C3409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ADA5EF-B016-BAAD-738C-E2A1181AFEE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B481CD8-28DD-CB94-14F3-8AD91B6970F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Hybrid Energy System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نظام الطاقة الهجين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C524F5BC-E815-B5A8-D2D4-2202C0366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28" y="1331125"/>
            <a:ext cx="7846828" cy="351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4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C6A98-12A2-E435-BF1D-A1B74869D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53F4E7-536B-D27C-51C6-75BFA0B6B2C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FD63EB-0FF7-CEB8-A3EE-3185CD53BEA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91A71E-1B3F-9D93-9BBA-C3A13038075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F0D62D-FFF9-E032-9B23-131C1F1569F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93AD32-F3D1-38D0-35C5-DCC4303D430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715D16-DB24-62A0-E7A7-5A44C90A335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3A2E89-3B38-C5C9-2AA7-5F798A7B405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276F04C-E800-62D5-BBB3-58266DE5F53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Hybrid Energy System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نظام الطاقة الهجين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655760A-F3A8-DED4-7288-B4CF235F2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63" y="1357858"/>
            <a:ext cx="7958723" cy="345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0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FD403-0850-5D9B-EDDC-7ED558D5C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4B834D-8401-83B1-ADB0-CF771C2519E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265A2E-B25F-B25C-6E6A-141B52F7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81FAD5-C2A8-46C1-24B2-0CB2B7E48F3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4217DFE-DB80-A945-618D-7227183294C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008FBBC-7C16-4373-D0AF-F6D2B0691E8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F6A5E1-D27D-2D18-F71D-20951DF46F8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C67BFBF-AF12-8C70-AA2E-9CABDD1C700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9152905-0D53-E126-1662-2E9FCA7A473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Pre-feasibility vs Feasibility Study 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ما قبل الجدوى مقابل دراسة الجدوى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7DE027E-1F74-154A-11DA-8A74514AC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16" y="1378206"/>
            <a:ext cx="7930370" cy="335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B9F46-0779-3F45-AB3B-67A51D67D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46B1DF1-AAF2-6667-E750-5814B40467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F75BF8-A757-D854-3B62-EC90C63348D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3602F25-F6F9-5792-62E6-BAC9A939DCC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89F017-339E-D271-BC09-7F4A7DF8C56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FD59C4B-402A-F327-380F-4C5FA0E066D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F18A597-2475-C1E8-389C-385576A06C9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E6DE76B-1F4A-CE69-3158-EC0238EF802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2078FEE-CBD5-A2C0-EF17-F6B64C86E47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  Best Practices  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أفضل الممارسات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7D0DFC6-4C84-F6A6-03A3-C93D20099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451" y="1307744"/>
            <a:ext cx="7951635" cy="352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9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504A6-0C23-8870-9AE4-1C50A6162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FB48AC-D6C1-E921-1926-D7AB7DE3889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58DA1CC-0D57-E0DD-0FE1-85C4BA4C4F7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8C81586-4937-B8A3-1B54-F91B6DB1223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4B61BA3-B3FC-E77E-F482-4AA39CCA20A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7991DE-F39F-EB45-5FC9-985D74C43D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A32E18-8228-6669-3C6B-A99D471C478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4B124F-6921-6357-4F23-4F09D011D9B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887E1DA-4484-41C4-B0ED-79D73078AAE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Summary &amp; Next Steps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الملخص والخطوات القادمة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85A2A00-C0E4-72D5-68DE-C3C07A2866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187" y="1307745"/>
            <a:ext cx="7972900" cy="352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A0B38-1A4C-8E95-6401-EA8296579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CC10F1-E08A-4598-2798-63B891810B1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6E631E-DA71-FEA4-F198-B2D9C36D493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E544C1F-99BA-CA69-089D-B18D910AEE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A87F35-E9AA-9F36-4113-2C895905E87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10534B-8D24-14A5-0C33-0E0AE0308E1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71A9847-C13B-1342-DBFB-6120C055BA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0F7F46B-5FDD-2E8C-3BBC-646A500BFD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9561A8A-246A-862C-5091-CFC27046C32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Market Feasibility Study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الجدوى السوقية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4753465-5DCB-763B-DC74-0CBFA70799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9234" b="13142"/>
          <a:stretch>
            <a:fillRect/>
          </a:stretch>
        </p:blipFill>
        <p:spPr>
          <a:xfrm>
            <a:off x="1447180" y="1748475"/>
            <a:ext cx="5948197" cy="285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64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FC97D-5B3D-FDC2-81F1-EE71D1FD8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DA3E0BB-0FE1-7342-0D31-702709035A0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19BC46-074E-9EAF-A060-6754CEF4EEB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1E3384-1976-1173-90F3-05B2918DD94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C4E58B-70EA-C9AF-A069-A7ABE877D92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325DED1-D9C3-B33A-1035-351028F3C96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0AEBCD-D337-6EB3-C008-687B9190B9F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BFE2390-E8BC-5F8D-4707-8FFFB219E97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8EC7B2A-5CCE-EB66-66A9-03F77D64051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Learning Objectives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أهداف التعلم  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8148185-D3D2-FB2A-CBC3-088183A793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525" b="12290"/>
          <a:stretch>
            <a:fillRect/>
          </a:stretch>
        </p:blipFill>
        <p:spPr>
          <a:xfrm>
            <a:off x="1041991" y="1678012"/>
            <a:ext cx="7170105" cy="270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1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F4CA5D-AE9E-6C61-14FE-E88F0E49E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49331F-949A-30F2-9F47-21428436444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18D429-C6FB-25E0-8189-B83943546B7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1D6CDA-DDFD-D6AE-9120-E57F61157DB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7D6609-548E-C9A5-18F1-9C88B5124A0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3D01D8-7985-F101-F6DE-CA51E64CA23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F2FB21A-9211-1FF3-B995-BE3A65CD97A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E9D8F6-8469-F392-CB35-132B68E7778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D6F8CD8-AB4A-63E7-310A-881A5983D0D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Introduction to Market Feasibility Study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مقدمة عن دراسة الجدوى السوقية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16C86FA8-7611-A3C9-4EBE-BCD7EB0CA4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473"/>
          <a:stretch>
            <a:fillRect/>
          </a:stretch>
        </p:blipFill>
        <p:spPr>
          <a:xfrm>
            <a:off x="785091" y="1471943"/>
            <a:ext cx="7426036" cy="32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6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CC2C3-98E1-4D42-3335-57DC52799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56C54C-CBE7-EC95-0249-0E179F830FC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1DF0C45-20B2-666D-4DD7-29BEDA1800D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0D42B7-E6ED-9832-5261-C9FAA7DCA2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FBE506-2319-3513-2CAF-CCF68FB964F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DAA0D8-B6D9-42C9-BCC5-6FCDBB0C01C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54AB54-2876-350D-8F09-6900FB75F9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F3C206-34EC-985F-8F7F-C962C812845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40C4B72-8EBF-34B3-7A47-DFD41507C1F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7 Stages of Market Feasibility Study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المراحل السبع لدراسة الجدوى السوقية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B29B110-55D9-B7DC-2251-C2C2D40C79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6" t="15615" r="3178" b="10258"/>
          <a:stretch>
            <a:fillRect/>
          </a:stretch>
        </p:blipFill>
        <p:spPr>
          <a:xfrm>
            <a:off x="738011" y="1419852"/>
            <a:ext cx="7423368" cy="330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7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69429-1685-1D4A-5CAE-08F0F42BF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3CC8BA9-96F0-20FD-A5FE-3C36274FEEE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3F2841A-EA94-8874-51D1-2F71DB7BA46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7B6E710-FF02-3BF9-2968-C2BE1224182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5CAE4A-8672-686E-A213-87F155AF288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5235CB-A42B-6382-283A-06E25944327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57A0AC-E419-8FF4-3CE4-C36541ED369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85A43C-0123-4529-8E15-BED6CD8EA4E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24841E7-5AA9-4ED1-2E4D-52E49A9085C9}"/>
              </a:ext>
            </a:extLst>
          </p:cNvPr>
          <p:cNvSpPr txBox="1"/>
          <p:nvPr/>
        </p:nvSpPr>
        <p:spPr>
          <a:xfrm>
            <a:off x="1737247" y="635016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تحليل السوق المستهدفة&amp; تحليل المنافسين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9DA1E59-F60F-1764-9595-194A1F6ACE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617" b="12850"/>
          <a:stretch>
            <a:fillRect/>
          </a:stretch>
        </p:blipFill>
        <p:spPr>
          <a:xfrm>
            <a:off x="547266" y="1471944"/>
            <a:ext cx="7925265" cy="301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3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0B51A-86BF-15F8-E701-2CD6F1FD1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6BC729-B44B-E6D2-31E6-1A22A966B09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357DCE5-DFAF-1149-0D1D-80DC0E24371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78EB68-F14E-60E5-D0E0-B90FFB4E726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981B98-03D9-892D-3F68-8946DE61D43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25988D-C963-B69E-C0A9-D5F5053F368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8A03DA-0A52-7C39-AB76-0506DC4560C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9630C4-8A35-BA28-1971-8380AE061A8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23194C4-B787-21E9-30E3-804DA97BA66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Target Market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تحليل الأسواق المستهدفة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91DF78D-510A-FE5B-D3B9-D8C2DD19DF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20076" r="3876" b="12851"/>
          <a:stretch>
            <a:fillRect/>
          </a:stretch>
        </p:blipFill>
        <p:spPr>
          <a:xfrm>
            <a:off x="604156" y="1471943"/>
            <a:ext cx="7671705" cy="3166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03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4A43A-1865-B713-BEA9-1D100AED4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CF3219-0B60-135E-1B3A-B7D98D986BE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0D7EF9-FE03-67BC-F7C3-EE6D69EAB39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9D7B0C-4312-F462-DC52-A051ED3482B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44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18DA57-F6AE-BFCE-91EF-C37259EDA0F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354009E-736F-6B9D-EFE8-B7999270071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4DABE2-772C-D250-9B65-8801310653B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DFCFDDE-CF18-1F64-20E2-C0F3FAE4C0B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915E90D-8EE2-94C3-02C2-C751C51D304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Target Market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مكونات تحليل الأسواق المستهدفة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00A6C5F-1C41-67EA-3B51-AAA8D8591B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26" t="15615" r="1706" b="10933"/>
          <a:stretch>
            <a:fillRect/>
          </a:stretch>
        </p:blipFill>
        <p:spPr>
          <a:xfrm>
            <a:off x="571476" y="1428559"/>
            <a:ext cx="7833248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8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87DFC-C13D-24A9-40D3-034E5FFD9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35BE2F0-5907-87EB-D950-58186EC95BC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C6D1F8-3A03-BFB0-8337-0B3D073B326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91D3C96-5FEE-2D2B-5944-B890527128E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45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B40551-A4B7-F852-CE7C-6BD856B1B9A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6B31313-CCFD-E6A8-7DBB-82C6D86B6D2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7FC4189-600C-7E1B-F30E-18A0506C373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A0A0C7-90F5-EA36-F8B8-4FB3577333A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3BE8845-0E56-3891-FC71-8A007277F8A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Case Study: Egyptian Steel Sector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مثال عملي: قطاع الصلب المصري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D218C17-2994-FD2C-FA70-14C0ED645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29" y="1428559"/>
            <a:ext cx="7698080" cy="330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4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0193D-CE2B-2740-94EF-75B3A28E1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ACB7BD7-927B-86C7-D965-F0257133B91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E5E571-BCE2-9553-1421-5EB68B1404D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40DE449-0684-5129-342B-8761C10DDA0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46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C1A5C7-3BFB-3033-BA67-4F5EF53AFBF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30FCDE-DC92-3670-1847-10D165ED559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C8C126-80A5-5021-6BFA-0B1D2169C2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875D1D-092D-A5D9-4331-6983FF4D834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F039EC9-19F9-06C2-4BAE-BB392ADCE21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Phase 2: Competitor Analysis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المرحلة 2: تحليل المنافسين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7B3B7DF-CA3E-34ED-9678-801BCE145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047" y="1419232"/>
            <a:ext cx="7435703" cy="3309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BE49D-8514-040E-0B76-1CFCBA418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938AA9-62E6-A24A-0237-1BBA3B8AFD3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B59CAEC-468D-7F55-191E-E5662E64742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86E263-2EA1-ECDF-DCE9-B409D0B924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47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1918C0-2343-8A0B-D561-0E4EC70DD85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969AC6E-ECCF-7E76-BFAB-6CFEE8B8A56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003BC7-568B-318D-F120-81B5328D443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9EEF81F-6BAC-4959-14E1-B16BBF4FE13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FC93807-5B3B-EBCD-0E15-F81098AA2CFB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Competitor Analysis Steps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خطوات تحليل المنافسين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A4CE46D-7D55-81F8-ACBB-BEB339CB5E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78206"/>
            <a:ext cx="7592017" cy="330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2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AD101-6198-E29C-E102-39F7325FD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7C2F73-FEDF-2FE5-D30D-BEAB14AE9F2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8066D45-A20C-21BF-D62B-D5294EE516C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C6838A1-73B9-FEEF-E31F-26E5393B079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48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E7DA87E-80DE-0647-4F73-0FC9F66FE37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850E0A-87F4-1A8F-6F2D-189E744F4BB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FE9A7A-16B8-0514-501C-BA276F9F67A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2E35E07-548F-7660-A724-09B58A82DD2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5D8F27D-CAED-47C9-22FA-608F720A516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Key Comparison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عناصر المقارنة الرئيسية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82B954F-6F82-DE84-ABB0-4DD3BC06E5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57858"/>
            <a:ext cx="7684167" cy="344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6C1BA-50C4-EB8C-685F-4CBA94BE5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E76387B-FD6B-90FD-8ABE-789A7F916DC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FD9B3F-7D3A-8002-6174-1141DA3D8B6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859BA40-8E79-6D00-4ACC-7617CCC81AE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49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F543F3-ECDD-7E5B-9D23-90303486CB2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70AA9E-3999-0D88-E28E-ED3A225C7EE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8D1C8E-C017-C7ED-58D1-BC034F04B6A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A640BA-4EE4-2173-891C-104B0F33ACF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A2BFA42-22ED-F08C-0B0D-349AA0C7FA8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Feature Comparison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مقارنة الخصائص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600CBDF-6756-9FC4-8C61-CA6394A328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201" b="9006"/>
          <a:stretch>
            <a:fillRect/>
          </a:stretch>
        </p:blipFill>
        <p:spPr>
          <a:xfrm>
            <a:off x="604156" y="1504229"/>
            <a:ext cx="7689239" cy="318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2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0F255B-1FF8-C8AD-2D1A-7CE99FE7F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CB79AC-A5B9-3BDF-56FB-806C41E8277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1C9C94-B614-A025-440C-73556F783DD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CCE69E3-60CA-F8FB-F2D0-F74665B5AC8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50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93B93CA-A8BA-B510-B707-08EB21E45EB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B533E6-76B2-A926-E94A-E3C18D95FB1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860B928-9FD2-B8AE-3CDF-B9E12C242A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1508AB6-C2A6-F4EC-291D-3845721C157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EA1F1ED-142A-837A-595C-6536DC766F5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Radar Chart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رسم بياني الرادار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F14F280-5D09-443B-A00E-49DEA1C537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78206"/>
            <a:ext cx="7689239" cy="342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5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C3712-1DC9-3AED-39C6-7C88AFAF2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FD1CC7-D8B6-A640-A9F5-294E2628577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18904F-36FD-7573-C76C-B8064897BEE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3C8698-C09F-0C9D-D986-30FFF6DA1DB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51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14B147-2041-7BDF-EB79-661491B0507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81F8A0-5119-B837-3907-FF67A74A0F3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42D893B-3B79-DB3F-FFDD-3C71BFCC07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65F04F-53FC-C864-96ED-D457DD8B543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F04F96B-60A6-3756-A1B9-831F0FEA452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Competitor Evaluation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تقييم المنافسين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E5F384E-6E2A-2C53-0771-44A8D8F774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0869"/>
          <a:stretch>
            <a:fillRect/>
          </a:stretch>
        </p:blipFill>
        <p:spPr>
          <a:xfrm>
            <a:off x="708729" y="1357859"/>
            <a:ext cx="7357837" cy="332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3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06F4C4-CDFB-A807-A77F-2A00FBFB2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4BB959-9901-7712-8F83-9EA0B5BC994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726B0C-958F-4A63-EA00-9E2370F94A2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C379AA8-BC4B-1586-6D4D-94A011D5C66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52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77072D-1E5A-2294-9221-3F10DC8D119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A1ACBB-FA08-F973-D523-45AED4691B4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4DDFCA4-CCA5-EBC0-28EF-8980EB0476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BFB15C-CA93-F6BD-6A00-E8EEB503A82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740F6FA-5732-94E2-D940-764C248CB64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Strategic Benefits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الفوائد الاستراتيجية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20BBA2C-5FE0-1C13-97C3-3ACBF7BE2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414" y="1385466"/>
            <a:ext cx="5869172" cy="330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06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2CCEC8-FC5E-E280-190B-F79A5B646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E32EDD-9584-E690-C7A7-C3C8CAC663F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C3B891-FC00-6568-BB9D-6862E55A358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5D6BF06-E32A-7BE9-6692-E4EC582F97B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53</a:t>
            </a:fld>
            <a:endParaRPr lang="en-US" sz="120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C9290C-3E6B-3DD9-FE26-055482BBEAD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94FFD3-667D-99DF-6E92-A2C94717206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D95EE9-5F87-FD8E-8BD1-08B5A4A17C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27070E-2746-4D85-2710-BA30EBBB27D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01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5A5E441-78CC-523F-FA4C-93494F5065F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Conclusion &amp; Recommendations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الملخص والخطوات القادمة </a:t>
            </a:r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9A3B9D2-BA2F-A478-2FC8-12B8995AB7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7119" r="4706" b="17038"/>
          <a:stretch>
            <a:fillRect/>
          </a:stretch>
        </p:blipFill>
        <p:spPr>
          <a:xfrm>
            <a:off x="829340" y="1357858"/>
            <a:ext cx="7308111" cy="340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p159="http://schemas.microsoft.com/office/powerpoint/2015/09/main" xmlns:p15="http://schemas.microsoft.com/office/powerpoint/2012/main" xmlns:a14="http://schemas.microsoft.com/office/drawing/2010/main"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6263BB6-377C-49CE-804E-30810D96A5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29517-67B6-4FAA-86D2-6D08F06A049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DD86DE10-792E-4925-BB7D-677352C19E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3372</TotalTime>
  <Words>740</Words>
  <Application>Microsoft Office PowerPoint</Application>
  <PresentationFormat>عرض على الشاشة (16:9)</PresentationFormat>
  <Paragraphs>289</Paragraphs>
  <Slides>54</Slides>
  <Notes>19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54</vt:i4>
      </vt:variant>
    </vt:vector>
  </HeadingPairs>
  <TitlesOfParts>
    <vt:vector size="61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Rahaf Darwish</cp:lastModifiedBy>
  <cp:revision>83</cp:revision>
  <dcterms:created xsi:type="dcterms:W3CDTF">2026-01-12T04:27:57Z</dcterms:created>
  <dcterms:modified xsi:type="dcterms:W3CDTF">2026-05-11T10:24:11Z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