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271" r:id="rId7"/>
    <p:sldId id="313" r:id="rId8"/>
    <p:sldId id="509" r:id="rId9"/>
    <p:sldId id="276" r:id="rId10"/>
    <p:sldId id="256" r:id="rId11"/>
    <p:sldId id="508" r:id="rId12"/>
    <p:sldId id="512" r:id="rId13"/>
    <p:sldId id="511" r:id="rId14"/>
    <p:sldId id="513" r:id="rId15"/>
    <p:sldId id="514" r:id="rId16"/>
    <p:sldId id="518" r:id="rId17"/>
    <p:sldId id="520" r:id="rId18"/>
    <p:sldId id="517" r:id="rId19"/>
    <p:sldId id="519" r:id="rId20"/>
    <p:sldId id="521" r:id="rId21"/>
    <p:sldId id="516" r:id="rId22"/>
    <p:sldId id="515" r:id="rId23"/>
    <p:sldId id="525" r:id="rId24"/>
    <p:sldId id="524" r:id="rId25"/>
    <p:sldId id="523" r:id="rId26"/>
    <p:sldId id="526" r:id="rId27"/>
    <p:sldId id="522" r:id="rId28"/>
    <p:sldId id="527" r:id="rId29"/>
    <p:sldId id="532" r:id="rId30"/>
    <p:sldId id="531" r:id="rId31"/>
    <p:sldId id="536" r:id="rId32"/>
    <p:sldId id="535" r:id="rId33"/>
    <p:sldId id="534" r:id="rId34"/>
    <p:sldId id="537" r:id="rId35"/>
    <p:sldId id="530" r:id="rId36"/>
    <p:sldId id="538" r:id="rId37"/>
    <p:sldId id="528" r:id="rId38"/>
    <p:sldId id="529" r:id="rId39"/>
    <p:sldId id="540" r:id="rId40"/>
    <p:sldId id="539" r:id="rId41"/>
    <p:sldId id="507" r:id="rId42"/>
    <p:sldId id="349" r:id="rId43"/>
    <p:sldId id="494"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09"/>
            <p14:sldId id="276"/>
            <p14:sldId id="256"/>
            <p14:sldId id="508"/>
            <p14:sldId id="512"/>
            <p14:sldId id="511"/>
            <p14:sldId id="513"/>
            <p14:sldId id="514"/>
            <p14:sldId id="518"/>
            <p14:sldId id="520"/>
            <p14:sldId id="517"/>
            <p14:sldId id="519"/>
            <p14:sldId id="521"/>
            <p14:sldId id="516"/>
            <p14:sldId id="515"/>
            <p14:sldId id="525"/>
            <p14:sldId id="524"/>
            <p14:sldId id="523"/>
            <p14:sldId id="526"/>
            <p14:sldId id="522"/>
            <p14:sldId id="527"/>
            <p14:sldId id="532"/>
            <p14:sldId id="531"/>
            <p14:sldId id="536"/>
            <p14:sldId id="535"/>
            <p14:sldId id="534"/>
            <p14:sldId id="537"/>
            <p14:sldId id="530"/>
            <p14:sldId id="538"/>
            <p14:sldId id="528"/>
            <p14:sldId id="529"/>
            <p14:sldId id="540"/>
            <p14:sldId id="539"/>
            <p14:sldId id="507"/>
            <p14:sldId id="349"/>
            <p14:sldId id="49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291" autoAdjust="0"/>
  </p:normalViewPr>
  <p:slideViewPr>
    <p:cSldViewPr snapToGrid="0">
      <p:cViewPr varScale="1">
        <p:scale>
          <a:sx n="78" d="100"/>
          <a:sy n="78" d="100"/>
        </p:scale>
        <p:origin x="850"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1661088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4624975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6879074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1505260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2919800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1605835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4589645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2254961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2070210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597972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3083651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0971751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569296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2434877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0124367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9032946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0394154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4551465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2172435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4954956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777554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854420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989937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480237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2831834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1846701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68934997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77614528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75913576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56955255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1724193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31528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6" r:id="rId17"/>
    <p:sldLayoutId id="214748366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30.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31.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5.xml"/><Relationship Id="rId4" Type="http://schemas.openxmlformats.org/officeDocument/2006/relationships/image" Target="../media/image32.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5.xml"/><Relationship Id="rId4" Type="http://schemas.openxmlformats.org/officeDocument/2006/relationships/image" Target="../media/image33.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5.xml"/><Relationship Id="rId4" Type="http://schemas.openxmlformats.org/officeDocument/2006/relationships/image" Target="../media/image35.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5.xml"/><Relationship Id="rId4" Type="http://schemas.openxmlformats.org/officeDocument/2006/relationships/image" Target="../media/image36.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5.xml"/><Relationship Id="rId4" Type="http://schemas.openxmlformats.org/officeDocument/2006/relationships/image" Target="../media/image3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8.jpe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40.svg"/><Relationship Id="rId2" Type="http://schemas.openxmlformats.org/officeDocument/2006/relationships/image" Target="../media/image39.jpeg"/><Relationship Id="rId1" Type="http://schemas.openxmlformats.org/officeDocument/2006/relationships/slideLayout" Target="../slideLayouts/slideLayout18.xml"/><Relationship Id="rId4" Type="http://schemas.openxmlformats.org/officeDocument/2006/relationships/image" Target="../media/image41.png"/></Relationships>
</file>

<file path=ppt/slides/_rels/slide4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321668" y="0"/>
            <a:ext cx="5675715" cy="644476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7" y="3794396"/>
            <a:ext cx="3290958"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94617" y="1598987"/>
            <a:ext cx="4079658" cy="2123658"/>
          </a:xfrm>
          <a:prstGeom prst="rect">
            <a:avLst/>
          </a:prstGeom>
          <a:noFill/>
        </p:spPr>
        <p:txBody>
          <a:bodyPr wrap="squar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مهارات بحثية 3 </a:t>
            </a:r>
          </a:p>
          <a:p>
            <a:pPr algn="r" rtl="1"/>
            <a:r>
              <a:rPr lang="ar-EG" sz="4400" b="1" dirty="0">
                <a:solidFill>
                  <a:srgbClr val="00B0F0"/>
                </a:solidFill>
                <a:latin typeface="Times New Roman" panose="02020603050405020304" pitchFamily="18" charset="0"/>
                <a:cs typeface="Times New Roman" panose="02020603050405020304" pitchFamily="18" charset="0"/>
              </a:rPr>
              <a:t>محاضرة 9</a:t>
            </a:r>
          </a:p>
          <a:p>
            <a:pPr algn="r" rtl="1"/>
            <a:r>
              <a:rPr lang="ar-EG" sz="4400" b="1" dirty="0">
                <a:solidFill>
                  <a:srgbClr val="00B0F0"/>
                </a:solidFill>
                <a:latin typeface="Times New Roman" panose="02020603050405020304" pitchFamily="18" charset="0"/>
                <a:cs typeface="Times New Roman" panose="02020603050405020304" pitchFamily="18" charset="0"/>
              </a:rPr>
              <a:t>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967930" y="432781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err="1">
                <a:solidFill>
                  <a:schemeClr val="tx1"/>
                </a:solidFill>
                <a:latin typeface="Times New Roman" panose="02020603050405020304" pitchFamily="18" charset="0"/>
                <a:cs typeface="Times New Roman" panose="02020603050405020304" pitchFamily="18" charset="0"/>
              </a:rPr>
              <a:t>Dr.Sania</a:t>
            </a:r>
            <a:r>
              <a:rPr lang="en-US" sz="3600" b="1" dirty="0">
                <a:solidFill>
                  <a:schemeClr val="tx1"/>
                </a:solidFill>
                <a:latin typeface="Times New Roman" panose="02020603050405020304" pitchFamily="18" charset="0"/>
                <a:cs typeface="Times New Roman" panose="02020603050405020304" pitchFamily="18" charset="0"/>
              </a:rPr>
              <a:t> Sabaa</a:t>
            </a:r>
          </a:p>
        </p:txBody>
      </p:sp>
      <p:sp>
        <p:nvSpPr>
          <p:cNvPr id="14" name="Oval 13"/>
          <p:cNvSpPr/>
          <p:nvPr/>
        </p:nvSpPr>
        <p:spPr>
          <a:xfrm>
            <a:off x="6567855" y="269653"/>
            <a:ext cx="5126216" cy="598292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6" name="TextBox 5">
            <a:extLst>
              <a:ext uri="{FF2B5EF4-FFF2-40B4-BE49-F238E27FC236}">
                <a16:creationId xmlns:a16="http://schemas.microsoft.com/office/drawing/2014/main" id="{32414C52-5B0A-C0C1-C228-E524144EBDD2}"/>
              </a:ext>
            </a:extLst>
          </p:cNvPr>
          <p:cNvSpPr txBox="1"/>
          <p:nvPr/>
        </p:nvSpPr>
        <p:spPr>
          <a:xfrm>
            <a:off x="6567855" y="6403681"/>
            <a:ext cx="6096000"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5936105" y="3105808"/>
            <a:ext cx="5471409" cy="165562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توثيق المراجع والمصادر </a:t>
            </a:r>
            <a:endParaRPr 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APA</a:t>
            </a:r>
            <a:endParaRPr lang="ar-EG" sz="2800" b="1" dirty="0">
              <a:solidFill>
                <a:schemeClr val="tx1"/>
              </a:solidFill>
              <a:latin typeface="Times New Roman" panose="02020603050405020304" pitchFamily="18" charset="0"/>
              <a:cs typeface="Times New Roman" panose="02020603050405020304" pitchFamily="18" charset="0"/>
            </a:endParaRPr>
          </a:p>
          <a:p>
            <a:pPr algn="ctr"/>
            <a:r>
              <a:rPr lang="ar-EG" sz="2800" b="1" dirty="0">
                <a:solidFill>
                  <a:schemeClr val="tx1"/>
                </a:solidFill>
                <a:latin typeface="Times New Roman" panose="02020603050405020304" pitchFamily="18" charset="0"/>
                <a:cs typeface="Times New Roman" panose="02020603050405020304" pitchFamily="18" charset="0"/>
              </a:rPr>
              <a:t>التوثيق فى متن البحث </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47667" y="6292631"/>
            <a:ext cx="3033158" cy="400110"/>
          </a:xfrm>
          <a:prstGeom prst="rect">
            <a:avLst/>
          </a:prstGeom>
          <a:noFill/>
        </p:spPr>
        <p:txBody>
          <a:bodyPr wrap="square" rtlCol="0">
            <a:spAutoFit/>
          </a:bodyPr>
          <a:lstStyle/>
          <a:p>
            <a:pPr algn="ctr"/>
            <a:r>
              <a:rPr lang="en-US" sz="2000" b="1" dirty="0">
                <a:solidFill>
                  <a:schemeClr val="bg1"/>
                </a:solidFill>
              </a:rPr>
              <a:t>www.midocean .</a:t>
            </a:r>
            <a:r>
              <a:rPr lang="en-US" sz="2000" b="1" dirty="0" err="1">
                <a:solidFill>
                  <a:schemeClr val="bg1"/>
                </a:solidFill>
              </a:rPr>
              <a:t>edu</a:t>
            </a:r>
            <a:r>
              <a:rPr lang="en-US" sz="2000" b="1" dirty="0">
                <a:solidFill>
                  <a:schemeClr val="bg1"/>
                </a:solidFill>
              </a:rPr>
              <a:t> .km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23950"/>
            <a:ext cx="9936480" cy="2729399"/>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1255238" y="1009038"/>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8847667" y="6292631"/>
            <a:ext cx="3033158"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631CC27-3889-3AC2-3129-D05121B0BDC8}"/>
              </a:ext>
            </a:extLst>
          </p:cNvPr>
          <p:cNvSpPr txBox="1"/>
          <p:nvPr/>
        </p:nvSpPr>
        <p:spPr>
          <a:xfrm>
            <a:off x="1127760" y="4303476"/>
            <a:ext cx="9260423" cy="1815882"/>
          </a:xfrm>
          <a:prstGeom prst="rect">
            <a:avLst/>
          </a:prstGeom>
          <a:noFill/>
        </p:spPr>
        <p:txBody>
          <a:bodyPr wrap="square">
            <a:spAutoFit/>
          </a:bodyPr>
          <a:lstStyle/>
          <a:p>
            <a:pPr algn="r" rtl="1"/>
            <a:r>
              <a:rPr lang="ar-EG" sz="2800" b="1" dirty="0"/>
              <a:t>تُعتبر طريقة </a:t>
            </a:r>
            <a:r>
              <a:rPr lang="en-US" sz="2800" b="1" dirty="0"/>
              <a:t>APA )</a:t>
            </a:r>
            <a:r>
              <a:rPr lang="ar-EG" sz="2800" b="1" dirty="0"/>
              <a:t>الجمعية الأمريكية لعلم النفس) أحد أكثر طرق التوثيق شيوعًا في المجالات الأكاديمية والعلمية. هذه الطريقة توفر إطارًا منظمًا لتوثيق المصادر والمراجع المستخدمة في البحوث والمقالات العلمية، مما يضمن الدقة والاتساق في الإشارة إلى المصادر المرجعية.</a:t>
            </a:r>
          </a:p>
        </p:txBody>
      </p:sp>
      <p:sp>
        <p:nvSpPr>
          <p:cNvPr id="10" name="TextBox 9">
            <a:extLst>
              <a:ext uri="{FF2B5EF4-FFF2-40B4-BE49-F238E27FC236}">
                <a16:creationId xmlns:a16="http://schemas.microsoft.com/office/drawing/2014/main" id="{272E9C21-6AD0-9501-16BF-C87CC8F66253}"/>
              </a:ext>
            </a:extLst>
          </p:cNvPr>
          <p:cNvSpPr txBox="1"/>
          <p:nvPr/>
        </p:nvSpPr>
        <p:spPr>
          <a:xfrm>
            <a:off x="764497" y="3610607"/>
            <a:ext cx="4493301" cy="584775"/>
          </a:xfrm>
          <a:prstGeom prst="rect">
            <a:avLst/>
          </a:prstGeom>
          <a:noFill/>
        </p:spPr>
        <p:txBody>
          <a:bodyPr wrap="square">
            <a:spAutoFit/>
          </a:bodyPr>
          <a:lstStyle/>
          <a:p>
            <a:pPr algn="r" rtl="1"/>
            <a:r>
              <a:rPr lang="ar-EG" sz="3200" b="1" dirty="0">
                <a:solidFill>
                  <a:srgbClr val="C00000"/>
                </a:solidFill>
              </a:rPr>
              <a:t>توثيق المراجع بطريقة </a:t>
            </a:r>
            <a:r>
              <a:rPr lang="en-US" sz="3200" b="1" dirty="0">
                <a:solidFill>
                  <a:srgbClr val="C00000"/>
                </a:solidFill>
              </a:rPr>
              <a:t>APA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64600" y="6292631"/>
            <a:ext cx="30162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5509200"/>
          </a:xfrm>
          <a:prstGeom prst="rect">
            <a:avLst/>
          </a:prstGeom>
          <a:noFill/>
        </p:spPr>
        <p:txBody>
          <a:bodyPr wrap="square">
            <a:spAutoFit/>
          </a:bodyPr>
          <a:lstStyle/>
          <a:p>
            <a:pPr algn="r" rtl="1"/>
            <a:r>
              <a:rPr lang="ar-EG" sz="3200" b="1" dirty="0">
                <a:solidFill>
                  <a:srgbClr val="C00000"/>
                </a:solidFill>
              </a:rPr>
              <a:t>ما هي طريقة </a:t>
            </a:r>
            <a:r>
              <a:rPr lang="en-US" sz="3200" b="1" dirty="0">
                <a:solidFill>
                  <a:srgbClr val="C00000"/>
                </a:solidFill>
              </a:rPr>
              <a:t>APA؟</a:t>
            </a:r>
          </a:p>
          <a:p>
            <a:pPr algn="r" rtl="1"/>
            <a:r>
              <a:rPr lang="ar-EG" sz="3200" b="1" dirty="0"/>
              <a:t>طريقة </a:t>
            </a:r>
            <a:r>
              <a:rPr lang="en-US" sz="3200" b="1" dirty="0"/>
              <a:t>APA </a:t>
            </a:r>
            <a:r>
              <a:rPr lang="ar-EG" sz="3200" b="1" dirty="0"/>
              <a:t>هي مجموعة من القواعد والإرشادات المتبعة في توثيق المصادر والمراجع العلمية والأكاديمية. وضعتها الجمعية الأمريكية لعلم النفس</a:t>
            </a:r>
            <a:endParaRPr lang="en-US" sz="3200" b="1" dirty="0"/>
          </a:p>
          <a:p>
            <a:pPr algn="r" rtl="1"/>
            <a:r>
              <a:rPr lang="ar-EG" sz="3200" b="1" dirty="0"/>
              <a:t> </a:t>
            </a:r>
            <a:r>
              <a:rPr lang="en-US" sz="3200" b="1" dirty="0"/>
              <a:t>APA) </a:t>
            </a:r>
            <a:r>
              <a:rPr lang="ar-EG" sz="3200" b="1" dirty="0"/>
              <a:t>) لتوحيد طرق الكتابة والإشارة إلى المصادر في المجالات السلوكية والاجتماعية.</a:t>
            </a:r>
          </a:p>
          <a:p>
            <a:pPr algn="r" rtl="1"/>
            <a:r>
              <a:rPr lang="ar-EG" sz="3200" b="1" dirty="0">
                <a:solidFill>
                  <a:srgbClr val="C00000"/>
                </a:solidFill>
              </a:rPr>
              <a:t>أهداف طريقة </a:t>
            </a:r>
            <a:r>
              <a:rPr lang="en-US" sz="3200" b="1" dirty="0">
                <a:solidFill>
                  <a:srgbClr val="C00000"/>
                </a:solidFill>
              </a:rPr>
              <a:t>APA</a:t>
            </a:r>
          </a:p>
          <a:p>
            <a:pPr algn="r" rtl="1"/>
            <a:r>
              <a:rPr lang="ar-EG" sz="3200" b="1" dirty="0"/>
              <a:t>تهدف طريقة </a:t>
            </a:r>
            <a:r>
              <a:rPr lang="en-US" sz="3200" b="1" dirty="0"/>
              <a:t>APA </a:t>
            </a:r>
            <a:r>
              <a:rPr lang="ar-EG" sz="3200" b="1" dirty="0"/>
              <a:t>إلى تحقيق الاتساق والشفافية في التوثيق العلمي، مما يساعد على نقل المعلومات بشكل دقيق وإمكانية التحقق من المصادر المستخدمة.</a:t>
            </a:r>
          </a:p>
          <a:p>
            <a:pPr algn="r" rtl="1"/>
            <a:r>
              <a:rPr lang="ar-EG" sz="3200" b="1" dirty="0">
                <a:solidFill>
                  <a:srgbClr val="C00000"/>
                </a:solidFill>
              </a:rPr>
              <a:t>نطاق استخدام طريقة </a:t>
            </a:r>
            <a:r>
              <a:rPr lang="en-US" sz="3200" b="1" dirty="0">
                <a:solidFill>
                  <a:srgbClr val="C00000"/>
                </a:solidFill>
              </a:rPr>
              <a:t>APA</a:t>
            </a:r>
          </a:p>
          <a:p>
            <a:pPr algn="r" rtl="1"/>
            <a:r>
              <a:rPr lang="ar-EG" sz="3200" b="1" dirty="0"/>
              <a:t>تُستخدم طريقة </a:t>
            </a:r>
            <a:r>
              <a:rPr lang="en-US" sz="3200" b="1" dirty="0"/>
              <a:t>APA </a:t>
            </a:r>
            <a:r>
              <a:rPr lang="ar-EG" sz="3200" b="1" dirty="0"/>
              <a:t>بشكل واسع في المجالات الأكاديمية والعلمية، خاصة في مجالات علم النفس والتربية والعلوم الاجتماعية والإدارية</a:t>
            </a:r>
            <a:r>
              <a:rPr lang="ar-EG" sz="3200" dirty="0"/>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776573" y="6280321"/>
            <a:ext cx="30924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42144" y="888901"/>
            <a:ext cx="11107712" cy="5509200"/>
          </a:xfrm>
          <a:prstGeom prst="rect">
            <a:avLst/>
          </a:prstGeom>
          <a:noFill/>
        </p:spPr>
        <p:txBody>
          <a:bodyPr wrap="square">
            <a:spAutoFit/>
          </a:bodyPr>
          <a:lstStyle/>
          <a:p>
            <a:pPr algn="r" rtl="1"/>
            <a:r>
              <a:rPr lang="ar-EG" sz="3200" b="1" dirty="0">
                <a:solidFill>
                  <a:srgbClr val="C00000"/>
                </a:solidFill>
              </a:rPr>
              <a:t>ما هي طريقة </a:t>
            </a:r>
            <a:r>
              <a:rPr lang="en-US" sz="3200" b="1" dirty="0">
                <a:solidFill>
                  <a:srgbClr val="C00000"/>
                </a:solidFill>
              </a:rPr>
              <a:t>APA؟</a:t>
            </a:r>
          </a:p>
          <a:p>
            <a:pPr algn="r" rtl="1"/>
            <a:r>
              <a:rPr lang="ar-EG" sz="3200" b="1" dirty="0"/>
              <a:t>طريقة </a:t>
            </a:r>
            <a:r>
              <a:rPr lang="en-US" sz="3200" b="1" dirty="0"/>
              <a:t>APA </a:t>
            </a:r>
            <a:r>
              <a:rPr lang="ar-EG" sz="3200" b="1" dirty="0"/>
              <a:t>هي مجموعة من القواعد والإرشادات المتبعة في توثيق المصادر والمراجع العلمية والأكاديمية. وضعتها الجمعية الأمريكية لعلم النفس</a:t>
            </a:r>
            <a:endParaRPr lang="en-US" sz="3200" b="1" dirty="0"/>
          </a:p>
          <a:p>
            <a:pPr algn="r" rtl="1"/>
            <a:r>
              <a:rPr lang="ar-EG" sz="3200" b="1" dirty="0"/>
              <a:t> </a:t>
            </a:r>
            <a:r>
              <a:rPr lang="en-US" sz="3200" b="1" dirty="0"/>
              <a:t>APA) </a:t>
            </a:r>
            <a:r>
              <a:rPr lang="ar-EG" sz="3200" b="1" dirty="0"/>
              <a:t>) لتوحيد طرق الكتابة والإشارة إلى المصادر في المجالات السلوكية والاجتماعية.</a:t>
            </a:r>
          </a:p>
          <a:p>
            <a:pPr algn="r" rtl="1"/>
            <a:r>
              <a:rPr lang="ar-EG" sz="3200" b="1" dirty="0">
                <a:solidFill>
                  <a:srgbClr val="C00000"/>
                </a:solidFill>
              </a:rPr>
              <a:t>أهداف طريقة </a:t>
            </a:r>
            <a:r>
              <a:rPr lang="en-US" sz="3200" b="1" dirty="0">
                <a:solidFill>
                  <a:srgbClr val="C00000"/>
                </a:solidFill>
              </a:rPr>
              <a:t>APA</a:t>
            </a:r>
          </a:p>
          <a:p>
            <a:pPr algn="r" rtl="1"/>
            <a:r>
              <a:rPr lang="ar-EG" sz="3200" b="1" dirty="0"/>
              <a:t>تهدف طريقة </a:t>
            </a:r>
            <a:r>
              <a:rPr lang="en-US" sz="3200" b="1" dirty="0"/>
              <a:t>APA </a:t>
            </a:r>
            <a:r>
              <a:rPr lang="ar-EG" sz="3200" b="1" dirty="0"/>
              <a:t>إلى تحقيق الاتساق والشفافية في التوثيق العلمي، مما يساعد على نقل المعلومات بشكل دقيق وإمكانية التحقق من المصادر المستخدمة.</a:t>
            </a:r>
          </a:p>
          <a:p>
            <a:pPr algn="r" rtl="1"/>
            <a:r>
              <a:rPr lang="ar-EG" sz="3200" b="1" dirty="0">
                <a:solidFill>
                  <a:srgbClr val="C00000"/>
                </a:solidFill>
              </a:rPr>
              <a:t>نطاق استخدام طريقة </a:t>
            </a:r>
            <a:r>
              <a:rPr lang="en-US" sz="3200" b="1" dirty="0">
                <a:solidFill>
                  <a:srgbClr val="C00000"/>
                </a:solidFill>
              </a:rPr>
              <a:t>APA</a:t>
            </a:r>
          </a:p>
          <a:p>
            <a:pPr algn="r" rtl="1"/>
            <a:r>
              <a:rPr lang="ar-EG" sz="3200" b="1" dirty="0"/>
              <a:t>تُستخدم طريقة </a:t>
            </a:r>
            <a:r>
              <a:rPr lang="en-US" sz="3200" b="1" dirty="0"/>
              <a:t>APA </a:t>
            </a:r>
            <a:r>
              <a:rPr lang="ar-EG" sz="3200" b="1" dirty="0"/>
              <a:t>بشكل واسع في المجالات الأكاديمية والعلمية، خاصة في مجالات علم النفس والتربية والعلوم الاجتماعية والإدارية</a:t>
            </a:r>
            <a:r>
              <a:rPr lang="ar-EG" sz="3200" dirty="0"/>
              <a:t>.</a:t>
            </a:r>
          </a:p>
        </p:txBody>
      </p:sp>
    </p:spTree>
    <p:extLst>
      <p:ext uri="{BB962C8B-B14F-4D97-AF65-F5344CB8AC3E}">
        <p14:creationId xmlns:p14="http://schemas.microsoft.com/office/powerpoint/2010/main" val="10879689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pPr algn="r" rtl="1"/>
            <a:r>
              <a:rPr lang="ar-EG" sz="2800" b="1" dirty="0">
                <a:solidFill>
                  <a:srgbClr val="C00000"/>
                </a:solidFill>
              </a:rPr>
              <a:t>كيفية توثيق المصادر المختلفة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29271"/>
            <a:ext cx="10541000" cy="4031873"/>
          </a:xfrm>
          <a:prstGeom prst="rect">
            <a:avLst/>
          </a:prstGeom>
          <a:noFill/>
        </p:spPr>
        <p:txBody>
          <a:bodyPr wrap="square" rtlCol="0">
            <a:spAutoFit/>
          </a:bodyPr>
          <a:lstStyle/>
          <a:p>
            <a:pPr algn="r" rtl="1"/>
            <a:r>
              <a:rPr lang="ar-EG" sz="3200" b="1" dirty="0">
                <a:solidFill>
                  <a:srgbClr val="C00000"/>
                </a:solidFill>
              </a:rPr>
              <a:t>الكتب</a:t>
            </a:r>
          </a:p>
          <a:p>
            <a:pPr algn="r" rtl="1"/>
            <a:r>
              <a:rPr lang="ar-EG" sz="3200" b="1" dirty="0"/>
              <a:t>المؤلف، سنة النشر، عنوان الكتاب، مكان النشر، الناشر.</a:t>
            </a:r>
          </a:p>
          <a:p>
            <a:pPr algn="r" rtl="1"/>
            <a:r>
              <a:rPr lang="ar-EG" sz="3200" b="1" dirty="0">
                <a:solidFill>
                  <a:srgbClr val="C00000"/>
                </a:solidFill>
              </a:rPr>
              <a:t>المقالات</a:t>
            </a:r>
          </a:p>
          <a:p>
            <a:pPr algn="r" rtl="1"/>
            <a:r>
              <a:rPr lang="ar-EG" sz="3200" b="1" dirty="0"/>
              <a:t>المؤلف، سنة النشر، عنوان المقال، اسم المجلة، المجلد (العدد)، صفحات المقال.</a:t>
            </a:r>
          </a:p>
          <a:p>
            <a:pPr algn="r" rtl="1"/>
            <a:r>
              <a:rPr lang="ar-EG" sz="3200" b="1" dirty="0">
                <a:solidFill>
                  <a:srgbClr val="C00000"/>
                </a:solidFill>
              </a:rPr>
              <a:t>المراجع الإلكترونية</a:t>
            </a:r>
          </a:p>
          <a:p>
            <a:pPr algn="r" rtl="1"/>
            <a:r>
              <a:rPr lang="ar-EG" sz="3200" b="1" dirty="0"/>
              <a:t>المؤلف، سنة النشر، عنوان المصدر الإلكتروني، تاريخ الإطلاع، الرابط الإلكتروني.</a:t>
            </a:r>
          </a:p>
        </p:txBody>
      </p:sp>
      <p:sp>
        <p:nvSpPr>
          <p:cNvPr id="4" name="TextBox 3"/>
          <p:cNvSpPr txBox="1"/>
          <p:nvPr/>
        </p:nvSpPr>
        <p:spPr>
          <a:xfrm>
            <a:off x="8246533" y="6292631"/>
            <a:ext cx="363429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975109"/>
            <a:ext cx="11272055" cy="5317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rgbClr val="FF0000"/>
                </a:solidFill>
              </a:rPr>
              <a:t>توثيق المراجع الإلكترونية</a:t>
            </a:r>
          </a:p>
          <a:p>
            <a:pPr algn="r" rtl="1"/>
            <a:r>
              <a:rPr lang="ar-EG" sz="2800" b="1" dirty="0">
                <a:solidFill>
                  <a:srgbClr val="FF0000"/>
                </a:solidFill>
              </a:rPr>
              <a:t>المؤلف</a:t>
            </a:r>
          </a:p>
          <a:p>
            <a:pPr algn="r" rtl="1"/>
            <a:r>
              <a:rPr lang="ar-EG" sz="2800" b="1" dirty="0">
                <a:solidFill>
                  <a:schemeClr val="tx1"/>
                </a:solidFill>
              </a:rPr>
              <a:t>اسم المؤلف (الأخير، الاسم الأول) أو المؤسسة المصدر.</a:t>
            </a:r>
          </a:p>
          <a:p>
            <a:pPr algn="r" rtl="1"/>
            <a:r>
              <a:rPr lang="ar-EG" sz="2800" b="1" dirty="0">
                <a:solidFill>
                  <a:srgbClr val="FF0000"/>
                </a:solidFill>
              </a:rPr>
              <a:t>سنة النشر</a:t>
            </a:r>
          </a:p>
          <a:p>
            <a:pPr algn="r" rtl="1"/>
            <a:r>
              <a:rPr lang="ar-EG" sz="2800" b="1" dirty="0">
                <a:solidFill>
                  <a:schemeClr val="tx1"/>
                </a:solidFill>
              </a:rPr>
              <a:t>سنة النشر أو تاريخ آخر تحديث للمصدر الإلكتروني.</a:t>
            </a:r>
          </a:p>
          <a:p>
            <a:pPr algn="r" rtl="1"/>
            <a:r>
              <a:rPr lang="ar-EG" sz="2800" b="1" dirty="0">
                <a:solidFill>
                  <a:srgbClr val="FF0000"/>
                </a:solidFill>
              </a:rPr>
              <a:t>عنوان المصدر</a:t>
            </a:r>
          </a:p>
          <a:p>
            <a:pPr algn="r" rtl="1"/>
            <a:r>
              <a:rPr lang="ar-EG" sz="2800" b="1" dirty="0">
                <a:solidFill>
                  <a:schemeClr val="tx1"/>
                </a:solidFill>
              </a:rPr>
              <a:t>عنوان الموقع الإلكتروني أو المصدر.</a:t>
            </a:r>
          </a:p>
          <a:p>
            <a:pPr algn="r" rtl="1"/>
            <a:r>
              <a:rPr lang="ar-EG" sz="2800" b="1" dirty="0">
                <a:solidFill>
                  <a:srgbClr val="FF0000"/>
                </a:solidFill>
              </a:rPr>
              <a:t>تاريخ الاطلاع</a:t>
            </a:r>
          </a:p>
          <a:p>
            <a:pPr algn="r" rtl="1"/>
            <a:r>
              <a:rPr lang="ar-EG" sz="2800" b="1" dirty="0">
                <a:solidFill>
                  <a:schemeClr val="tx1"/>
                </a:solidFill>
              </a:rPr>
              <a:t>تاريخ الوصول إلى المصدر الإلكتروني.</a:t>
            </a:r>
          </a:p>
          <a:p>
            <a:pPr algn="r" rtl="1"/>
            <a:r>
              <a:rPr lang="ar-EG" sz="2800" b="1" dirty="0">
                <a:solidFill>
                  <a:srgbClr val="FF0000"/>
                </a:solidFill>
              </a:rPr>
              <a:t>الرابط الإلكتروني</a:t>
            </a:r>
          </a:p>
          <a:p>
            <a:pPr algn="r" rtl="1"/>
            <a:r>
              <a:rPr lang="ar-EG" sz="2800" b="1" dirty="0">
                <a:solidFill>
                  <a:schemeClr val="tx1"/>
                </a:solidFill>
              </a:rPr>
              <a:t>الرابط الكامل للمصدر الإلكتروني.</a:t>
            </a:r>
          </a:p>
        </p:txBody>
      </p:sp>
      <p:sp>
        <p:nvSpPr>
          <p:cNvPr id="2" name="TextBox 1"/>
          <p:cNvSpPr txBox="1"/>
          <p:nvPr/>
        </p:nvSpPr>
        <p:spPr>
          <a:xfrm>
            <a:off x="8703733" y="6292631"/>
            <a:ext cx="317709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712200" y="6292631"/>
            <a:ext cx="31686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FD825204-CA0A-B07B-CD22-705A2EE51620}"/>
              </a:ext>
            </a:extLst>
          </p:cNvPr>
          <p:cNvPicPr>
            <a:picLocks noChangeAspect="1"/>
          </p:cNvPicPr>
          <p:nvPr/>
        </p:nvPicPr>
        <p:blipFill rotWithShape="1">
          <a:blip r:embed="rId4"/>
          <a:srcRect l="24959" t="21597" r="7665" b="17798"/>
          <a:stretch/>
        </p:blipFill>
        <p:spPr>
          <a:xfrm>
            <a:off x="1790952" y="1482073"/>
            <a:ext cx="9466661" cy="4787405"/>
          </a:xfrm>
          <a:prstGeom prst="rect">
            <a:avLst/>
          </a:prstGeom>
        </p:spPr>
      </p:pic>
    </p:spTree>
    <p:extLst>
      <p:ext uri="{BB962C8B-B14F-4D97-AF65-F5344CB8AC3E}">
        <p14:creationId xmlns:p14="http://schemas.microsoft.com/office/powerpoint/2010/main" val="21502426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017000" y="6292631"/>
            <a:ext cx="28638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8D5B9116-3283-E2CB-F344-8BC807646E7E}"/>
              </a:ext>
            </a:extLst>
          </p:cNvPr>
          <p:cNvPicPr>
            <a:picLocks noChangeAspect="1"/>
          </p:cNvPicPr>
          <p:nvPr/>
        </p:nvPicPr>
        <p:blipFill rotWithShape="1">
          <a:blip r:embed="rId4"/>
          <a:srcRect l="24964" t="19794" r="4549" b="10089"/>
          <a:stretch/>
        </p:blipFill>
        <p:spPr>
          <a:xfrm>
            <a:off x="1666568" y="1358578"/>
            <a:ext cx="9970796" cy="4806248"/>
          </a:xfrm>
          <a:prstGeom prst="rect">
            <a:avLst/>
          </a:prstGeom>
        </p:spPr>
      </p:pic>
      <p:sp>
        <p:nvSpPr>
          <p:cNvPr id="9" name="Rectangle 8">
            <a:extLst>
              <a:ext uri="{FF2B5EF4-FFF2-40B4-BE49-F238E27FC236}">
                <a16:creationId xmlns:a16="http://schemas.microsoft.com/office/drawing/2014/main" id="{691F6BB6-72BD-7D84-992E-F95B7DBB0E0A}"/>
              </a:ext>
            </a:extLst>
          </p:cNvPr>
          <p:cNvSpPr/>
          <p:nvPr/>
        </p:nvSpPr>
        <p:spPr>
          <a:xfrm>
            <a:off x="2155398" y="5423930"/>
            <a:ext cx="1442852" cy="595878"/>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417663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81533" y="6292631"/>
            <a:ext cx="299929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13A746A4-5F9B-5F22-F2C1-54C3B3E0D823}"/>
              </a:ext>
            </a:extLst>
          </p:cNvPr>
          <p:cNvPicPr>
            <a:picLocks noChangeAspect="1"/>
          </p:cNvPicPr>
          <p:nvPr/>
        </p:nvPicPr>
        <p:blipFill rotWithShape="1">
          <a:blip r:embed="rId4"/>
          <a:srcRect l="25842" t="26226" r="5821" b="7771"/>
          <a:stretch/>
        </p:blipFill>
        <p:spPr>
          <a:xfrm>
            <a:off x="1146747" y="899652"/>
            <a:ext cx="9923490" cy="5187487"/>
          </a:xfrm>
          <a:prstGeom prst="rect">
            <a:avLst/>
          </a:prstGeom>
        </p:spPr>
      </p:pic>
    </p:spTree>
    <p:extLst>
      <p:ext uri="{BB962C8B-B14F-4D97-AF65-F5344CB8AC3E}">
        <p14:creationId xmlns:p14="http://schemas.microsoft.com/office/powerpoint/2010/main" val="5146332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661400" y="6292631"/>
            <a:ext cx="32194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8" name="Picture 7">
            <a:extLst>
              <a:ext uri="{FF2B5EF4-FFF2-40B4-BE49-F238E27FC236}">
                <a16:creationId xmlns:a16="http://schemas.microsoft.com/office/drawing/2014/main" id="{795D7E26-431B-9BC7-787F-FE334CA6F0AF}"/>
              </a:ext>
            </a:extLst>
          </p:cNvPr>
          <p:cNvPicPr>
            <a:picLocks noChangeAspect="1"/>
          </p:cNvPicPr>
          <p:nvPr/>
        </p:nvPicPr>
        <p:blipFill rotWithShape="1">
          <a:blip r:embed="rId4"/>
          <a:srcRect l="23976" t="20726" r="4549" b="12780"/>
          <a:stretch/>
        </p:blipFill>
        <p:spPr>
          <a:xfrm>
            <a:off x="749508" y="699552"/>
            <a:ext cx="9938479" cy="5198260"/>
          </a:xfrm>
          <a:prstGeom prst="rect">
            <a:avLst/>
          </a:prstGeom>
        </p:spPr>
      </p:pic>
    </p:spTree>
    <p:extLst>
      <p:ext uri="{BB962C8B-B14F-4D97-AF65-F5344CB8AC3E}">
        <p14:creationId xmlns:p14="http://schemas.microsoft.com/office/powerpoint/2010/main" val="10713832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966200" y="6292631"/>
            <a:ext cx="29146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BC114AB8-DC38-67CB-1D8A-1C3F43DE1A99}"/>
              </a:ext>
            </a:extLst>
          </p:cNvPr>
          <p:cNvPicPr>
            <a:picLocks noChangeAspect="1"/>
          </p:cNvPicPr>
          <p:nvPr/>
        </p:nvPicPr>
        <p:blipFill rotWithShape="1">
          <a:blip r:embed="rId4"/>
          <a:srcRect l="30737" t="29155" r="16148" b="23315"/>
          <a:stretch/>
        </p:blipFill>
        <p:spPr>
          <a:xfrm>
            <a:off x="1079292" y="1255607"/>
            <a:ext cx="9653737" cy="4856866"/>
          </a:xfrm>
          <a:prstGeom prst="rect">
            <a:avLst/>
          </a:prstGeom>
        </p:spPr>
      </p:pic>
    </p:spTree>
    <p:extLst>
      <p:ext uri="{BB962C8B-B14F-4D97-AF65-F5344CB8AC3E}">
        <p14:creationId xmlns:p14="http://schemas.microsoft.com/office/powerpoint/2010/main" val="26889225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906933" y="6292631"/>
            <a:ext cx="297389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C3D675D8-3A1C-F0C8-3FD2-5BDFE9C01091}"/>
              </a:ext>
            </a:extLst>
          </p:cNvPr>
          <p:cNvPicPr>
            <a:picLocks noChangeAspect="1"/>
          </p:cNvPicPr>
          <p:nvPr/>
        </p:nvPicPr>
        <p:blipFill rotWithShape="1">
          <a:blip r:embed="rId4"/>
          <a:srcRect l="24590" t="26225" r="4550" b="12550"/>
          <a:stretch/>
        </p:blipFill>
        <p:spPr>
          <a:xfrm>
            <a:off x="1394085" y="1136133"/>
            <a:ext cx="10243280" cy="5024824"/>
          </a:xfrm>
          <a:prstGeom prst="rect">
            <a:avLst/>
          </a:prstGeom>
        </p:spPr>
      </p:pic>
    </p:spTree>
    <p:extLst>
      <p:ext uri="{BB962C8B-B14F-4D97-AF65-F5344CB8AC3E}">
        <p14:creationId xmlns:p14="http://schemas.microsoft.com/office/powerpoint/2010/main" val="8299734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661400" y="6292631"/>
            <a:ext cx="32194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CAA59FA2-8AA7-8A59-9C68-D81F1FC1BD07}"/>
              </a:ext>
            </a:extLst>
          </p:cNvPr>
          <p:cNvPicPr>
            <a:picLocks noChangeAspect="1"/>
          </p:cNvPicPr>
          <p:nvPr/>
        </p:nvPicPr>
        <p:blipFill rotWithShape="1">
          <a:blip r:embed="rId4"/>
          <a:srcRect l="29513" t="25210" r="15164" b="25210"/>
          <a:stretch/>
        </p:blipFill>
        <p:spPr>
          <a:xfrm>
            <a:off x="659567" y="1272565"/>
            <a:ext cx="10358203" cy="4569573"/>
          </a:xfrm>
          <a:prstGeom prst="rect">
            <a:avLst/>
          </a:prstGeom>
        </p:spPr>
      </p:pic>
    </p:spTree>
    <p:extLst>
      <p:ext uri="{BB962C8B-B14F-4D97-AF65-F5344CB8AC3E}">
        <p14:creationId xmlns:p14="http://schemas.microsoft.com/office/powerpoint/2010/main" val="26701939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90000" y="6292631"/>
            <a:ext cx="29908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0A3DC2C2-FE33-5A5D-454F-6D9E3C10E40E}"/>
              </a:ext>
            </a:extLst>
          </p:cNvPr>
          <p:cNvPicPr>
            <a:picLocks noChangeAspect="1"/>
          </p:cNvPicPr>
          <p:nvPr/>
        </p:nvPicPr>
        <p:blipFill rotWithShape="1">
          <a:blip r:embed="rId4"/>
          <a:srcRect l="31721" t="26225" r="16025" b="25209"/>
          <a:stretch/>
        </p:blipFill>
        <p:spPr>
          <a:xfrm>
            <a:off x="1049311" y="975108"/>
            <a:ext cx="9488774" cy="5238212"/>
          </a:xfrm>
          <a:prstGeom prst="rect">
            <a:avLst/>
          </a:prstGeom>
        </p:spPr>
      </p:pic>
    </p:spTree>
    <p:extLst>
      <p:ext uri="{BB962C8B-B14F-4D97-AF65-F5344CB8AC3E}">
        <p14:creationId xmlns:p14="http://schemas.microsoft.com/office/powerpoint/2010/main" val="22581210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788400" y="6292631"/>
            <a:ext cx="30924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16B82949-7640-F39C-E742-25552B182237}"/>
              </a:ext>
            </a:extLst>
          </p:cNvPr>
          <p:cNvPicPr>
            <a:picLocks noChangeAspect="1"/>
          </p:cNvPicPr>
          <p:nvPr/>
        </p:nvPicPr>
        <p:blipFill rotWithShape="1">
          <a:blip r:embed="rId4"/>
          <a:srcRect l="29514" t="20728" r="15655" b="27799"/>
          <a:stretch/>
        </p:blipFill>
        <p:spPr>
          <a:xfrm>
            <a:off x="299803" y="1020827"/>
            <a:ext cx="11337561" cy="4862065"/>
          </a:xfrm>
          <a:prstGeom prst="rect">
            <a:avLst/>
          </a:prstGeom>
        </p:spPr>
      </p:pic>
      <p:sp>
        <p:nvSpPr>
          <p:cNvPr id="8" name="Rectangle 7">
            <a:extLst>
              <a:ext uri="{FF2B5EF4-FFF2-40B4-BE49-F238E27FC236}">
                <a16:creationId xmlns:a16="http://schemas.microsoft.com/office/drawing/2014/main" id="{59C1112D-A2D7-4958-06DA-7E1798B7C57E}"/>
              </a:ext>
            </a:extLst>
          </p:cNvPr>
          <p:cNvSpPr/>
          <p:nvPr/>
        </p:nvSpPr>
        <p:spPr>
          <a:xfrm>
            <a:off x="895476" y="5645303"/>
            <a:ext cx="1415845" cy="2507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491771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534400" y="6292631"/>
            <a:ext cx="33464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186BFA79-9687-0C15-E62E-7ACBCEBF4517}"/>
              </a:ext>
            </a:extLst>
          </p:cNvPr>
          <p:cNvPicPr>
            <a:picLocks noChangeAspect="1"/>
          </p:cNvPicPr>
          <p:nvPr/>
        </p:nvPicPr>
        <p:blipFill rotWithShape="1">
          <a:blip r:embed="rId4"/>
          <a:srcRect l="32705" t="21597" r="15656" b="27202"/>
          <a:stretch/>
        </p:blipFill>
        <p:spPr>
          <a:xfrm>
            <a:off x="1214976" y="975108"/>
            <a:ext cx="10447372" cy="5097350"/>
          </a:xfrm>
          <a:prstGeom prst="rect">
            <a:avLst/>
          </a:prstGeom>
        </p:spPr>
      </p:pic>
    </p:spTree>
    <p:extLst>
      <p:ext uri="{BB962C8B-B14F-4D97-AF65-F5344CB8AC3E}">
        <p14:creationId xmlns:p14="http://schemas.microsoft.com/office/powerpoint/2010/main" val="1972815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703733" y="6292631"/>
            <a:ext cx="317709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A84516BE-E340-A198-ADDD-C007BC8AC6C5}"/>
              </a:ext>
            </a:extLst>
          </p:cNvPr>
          <p:cNvPicPr>
            <a:picLocks noChangeAspect="1"/>
          </p:cNvPicPr>
          <p:nvPr/>
        </p:nvPicPr>
        <p:blipFill rotWithShape="1">
          <a:blip r:embed="rId4"/>
          <a:srcRect l="28194" t="25210" r="13935" b="25210"/>
          <a:stretch/>
        </p:blipFill>
        <p:spPr>
          <a:xfrm>
            <a:off x="707808" y="837687"/>
            <a:ext cx="10158335" cy="4947977"/>
          </a:xfrm>
          <a:prstGeom prst="rect">
            <a:avLst/>
          </a:prstGeom>
        </p:spPr>
      </p:pic>
    </p:spTree>
    <p:extLst>
      <p:ext uri="{BB962C8B-B14F-4D97-AF65-F5344CB8AC3E}">
        <p14:creationId xmlns:p14="http://schemas.microsoft.com/office/powerpoint/2010/main" val="25945351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712200" y="6292631"/>
            <a:ext cx="31686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1319135" y="899652"/>
            <a:ext cx="9503763"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A3E37190-2BE7-46CE-15DA-8E1351D6C7CB}"/>
              </a:ext>
            </a:extLst>
          </p:cNvPr>
          <p:cNvPicPr>
            <a:picLocks noChangeAspect="1"/>
          </p:cNvPicPr>
          <p:nvPr/>
        </p:nvPicPr>
        <p:blipFill rotWithShape="1">
          <a:blip r:embed="rId4"/>
          <a:srcRect l="30736" t="27778" r="16165" b="23342"/>
          <a:stretch/>
        </p:blipFill>
        <p:spPr>
          <a:xfrm>
            <a:off x="294968" y="1469029"/>
            <a:ext cx="11341509" cy="4651552"/>
          </a:xfrm>
          <a:prstGeom prst="rect">
            <a:avLst/>
          </a:prstGeom>
        </p:spPr>
      </p:pic>
      <p:sp>
        <p:nvSpPr>
          <p:cNvPr id="8" name="Rectangle 7">
            <a:extLst>
              <a:ext uri="{FF2B5EF4-FFF2-40B4-BE49-F238E27FC236}">
                <a16:creationId xmlns:a16="http://schemas.microsoft.com/office/drawing/2014/main" id="{24DCE885-C927-AA07-81E2-B831223CC92D}"/>
              </a:ext>
            </a:extLst>
          </p:cNvPr>
          <p:cNvSpPr/>
          <p:nvPr/>
        </p:nvSpPr>
        <p:spPr>
          <a:xfrm>
            <a:off x="1083029" y="5694453"/>
            <a:ext cx="1415845" cy="2507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571670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619067" y="6292631"/>
            <a:ext cx="3261758"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77EA147E-272A-2761-4F00-95F935784875}"/>
              </a:ext>
            </a:extLst>
          </p:cNvPr>
          <p:cNvPicPr>
            <a:picLocks noChangeAspect="1"/>
          </p:cNvPicPr>
          <p:nvPr/>
        </p:nvPicPr>
        <p:blipFill rotWithShape="1">
          <a:blip r:embed="rId4"/>
          <a:srcRect l="21762" t="19795" r="25493" b="29608"/>
          <a:stretch/>
        </p:blipFill>
        <p:spPr>
          <a:xfrm>
            <a:off x="1274164" y="1358578"/>
            <a:ext cx="10148341" cy="4169805"/>
          </a:xfrm>
          <a:prstGeom prst="rect">
            <a:avLst/>
          </a:prstGeom>
        </p:spPr>
      </p:pic>
    </p:spTree>
    <p:extLst>
      <p:ext uri="{BB962C8B-B14F-4D97-AF65-F5344CB8AC3E}">
        <p14:creationId xmlns:p14="http://schemas.microsoft.com/office/powerpoint/2010/main" val="19029074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90000" y="6292631"/>
            <a:ext cx="29908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6C32D905-A9AD-2611-4C2D-DDC35847D18D}"/>
              </a:ext>
            </a:extLst>
          </p:cNvPr>
          <p:cNvPicPr>
            <a:picLocks noChangeAspect="1"/>
          </p:cNvPicPr>
          <p:nvPr/>
        </p:nvPicPr>
        <p:blipFill rotWithShape="1">
          <a:blip r:embed="rId4"/>
          <a:srcRect l="17336" t="24362" r="24012" b="19373"/>
          <a:stretch/>
        </p:blipFill>
        <p:spPr>
          <a:xfrm>
            <a:off x="389744" y="975108"/>
            <a:ext cx="10942820" cy="5080918"/>
          </a:xfrm>
          <a:prstGeom prst="rect">
            <a:avLst/>
          </a:prstGeom>
        </p:spPr>
      </p:pic>
      <p:sp>
        <p:nvSpPr>
          <p:cNvPr id="8" name="Rectangle 7">
            <a:extLst>
              <a:ext uri="{FF2B5EF4-FFF2-40B4-BE49-F238E27FC236}">
                <a16:creationId xmlns:a16="http://schemas.microsoft.com/office/drawing/2014/main" id="{11912DBE-F195-0E42-7857-B30DEBB4DBF0}"/>
              </a:ext>
            </a:extLst>
          </p:cNvPr>
          <p:cNvSpPr/>
          <p:nvPr/>
        </p:nvSpPr>
        <p:spPr>
          <a:xfrm>
            <a:off x="9156880" y="5720003"/>
            <a:ext cx="1415845" cy="2507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478046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974667" y="6292631"/>
            <a:ext cx="2906158"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1737EFA6-9BA1-ADC5-D642-394CADEC4EB7}"/>
              </a:ext>
            </a:extLst>
          </p:cNvPr>
          <p:cNvPicPr>
            <a:picLocks noChangeAspect="1"/>
          </p:cNvPicPr>
          <p:nvPr/>
        </p:nvPicPr>
        <p:blipFill rotWithShape="1">
          <a:blip r:embed="rId4"/>
          <a:srcRect l="9344" t="16550" r="16639" b="14201"/>
          <a:stretch/>
        </p:blipFill>
        <p:spPr>
          <a:xfrm>
            <a:off x="359764" y="975107"/>
            <a:ext cx="10747947" cy="5155869"/>
          </a:xfrm>
          <a:prstGeom prst="rect">
            <a:avLst/>
          </a:prstGeom>
        </p:spPr>
      </p:pic>
      <p:sp>
        <p:nvSpPr>
          <p:cNvPr id="8" name="Rectangle 7">
            <a:extLst>
              <a:ext uri="{FF2B5EF4-FFF2-40B4-BE49-F238E27FC236}">
                <a16:creationId xmlns:a16="http://schemas.microsoft.com/office/drawing/2014/main" id="{762D77DC-6E4F-C9E6-CA34-469CD06E1B4E}"/>
              </a:ext>
            </a:extLst>
          </p:cNvPr>
          <p:cNvSpPr/>
          <p:nvPr/>
        </p:nvSpPr>
        <p:spPr>
          <a:xfrm>
            <a:off x="7996264" y="5868526"/>
            <a:ext cx="1415845" cy="2507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975441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98467" y="6292631"/>
            <a:ext cx="2982358"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2CE1586B-D18F-3D03-75F1-41BDF0792E6B}"/>
              </a:ext>
            </a:extLst>
          </p:cNvPr>
          <p:cNvPicPr>
            <a:picLocks noChangeAspect="1"/>
          </p:cNvPicPr>
          <p:nvPr/>
        </p:nvPicPr>
        <p:blipFill rotWithShape="1">
          <a:blip r:embed="rId4"/>
          <a:srcRect l="5779" t="16550" r="13443" b="8487"/>
          <a:stretch/>
        </p:blipFill>
        <p:spPr>
          <a:xfrm>
            <a:off x="778571" y="899652"/>
            <a:ext cx="10404091" cy="5138421"/>
          </a:xfrm>
          <a:prstGeom prst="rect">
            <a:avLst/>
          </a:prstGeom>
        </p:spPr>
      </p:pic>
    </p:spTree>
    <p:extLst>
      <p:ext uri="{BB962C8B-B14F-4D97-AF65-F5344CB8AC3E}">
        <p14:creationId xmlns:p14="http://schemas.microsoft.com/office/powerpoint/2010/main" val="1238451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966200" y="6292631"/>
            <a:ext cx="29146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685D5F96-E015-1C0B-A4C4-147A5A095851}"/>
              </a:ext>
            </a:extLst>
          </p:cNvPr>
          <p:cNvPicPr>
            <a:picLocks noChangeAspect="1"/>
          </p:cNvPicPr>
          <p:nvPr/>
        </p:nvPicPr>
        <p:blipFill rotWithShape="1">
          <a:blip r:embed="rId4"/>
          <a:srcRect l="6393" t="9154" r="10860" b="19796"/>
          <a:stretch/>
        </p:blipFill>
        <p:spPr>
          <a:xfrm>
            <a:off x="779488" y="629167"/>
            <a:ext cx="10088381" cy="4870256"/>
          </a:xfrm>
          <a:prstGeom prst="rect">
            <a:avLst/>
          </a:prstGeom>
        </p:spPr>
      </p:pic>
    </p:spTree>
    <p:extLst>
      <p:ext uri="{BB962C8B-B14F-4D97-AF65-F5344CB8AC3E}">
        <p14:creationId xmlns:p14="http://schemas.microsoft.com/office/powerpoint/2010/main" val="439406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13800" y="6292631"/>
            <a:ext cx="30670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8" name="Picture 7">
            <a:extLst>
              <a:ext uri="{FF2B5EF4-FFF2-40B4-BE49-F238E27FC236}">
                <a16:creationId xmlns:a16="http://schemas.microsoft.com/office/drawing/2014/main" id="{048BFFDC-FC2C-0A31-0E21-7481A7110F1A}"/>
              </a:ext>
            </a:extLst>
          </p:cNvPr>
          <p:cNvPicPr>
            <a:picLocks noChangeAspect="1"/>
          </p:cNvPicPr>
          <p:nvPr/>
        </p:nvPicPr>
        <p:blipFill rotWithShape="1">
          <a:blip r:embed="rId4"/>
          <a:srcRect l="5533" t="48303" r="11844" b="6444"/>
          <a:stretch/>
        </p:blipFill>
        <p:spPr>
          <a:xfrm>
            <a:off x="862178" y="1122083"/>
            <a:ext cx="10073391" cy="4992368"/>
          </a:xfrm>
          <a:prstGeom prst="rect">
            <a:avLst/>
          </a:prstGeom>
        </p:spPr>
      </p:pic>
    </p:spTree>
    <p:extLst>
      <p:ext uri="{BB962C8B-B14F-4D97-AF65-F5344CB8AC3E}">
        <p14:creationId xmlns:p14="http://schemas.microsoft.com/office/powerpoint/2010/main" val="39936270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30733" y="6292631"/>
            <a:ext cx="305009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4098F87E-D890-4769-87C5-90098DDAB74F}"/>
              </a:ext>
            </a:extLst>
          </p:cNvPr>
          <p:cNvPicPr>
            <a:picLocks noChangeAspect="1"/>
          </p:cNvPicPr>
          <p:nvPr/>
        </p:nvPicPr>
        <p:blipFill rotWithShape="1">
          <a:blip r:embed="rId4"/>
          <a:srcRect l="11188" t="14201" r="17188" b="28600"/>
          <a:stretch/>
        </p:blipFill>
        <p:spPr>
          <a:xfrm>
            <a:off x="557396" y="1729727"/>
            <a:ext cx="10663054" cy="4115638"/>
          </a:xfrm>
          <a:prstGeom prst="rect">
            <a:avLst/>
          </a:prstGeom>
        </p:spPr>
      </p:pic>
      <p:sp>
        <p:nvSpPr>
          <p:cNvPr id="8" name="Rectangle 7">
            <a:extLst>
              <a:ext uri="{FF2B5EF4-FFF2-40B4-BE49-F238E27FC236}">
                <a16:creationId xmlns:a16="http://schemas.microsoft.com/office/drawing/2014/main" id="{C266921D-6422-CF9D-6EED-2287E38C73EE}"/>
              </a:ext>
            </a:extLst>
          </p:cNvPr>
          <p:cNvSpPr/>
          <p:nvPr/>
        </p:nvSpPr>
        <p:spPr>
          <a:xfrm>
            <a:off x="9075076" y="3758049"/>
            <a:ext cx="1415845" cy="2507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407132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30733" y="6292631"/>
            <a:ext cx="305009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EA29CC35-0D48-9CCA-EDE1-7224B8E1080C}"/>
              </a:ext>
            </a:extLst>
          </p:cNvPr>
          <p:cNvPicPr>
            <a:picLocks noChangeAspect="1"/>
          </p:cNvPicPr>
          <p:nvPr/>
        </p:nvPicPr>
        <p:blipFill rotWithShape="1">
          <a:blip r:embed="rId4"/>
          <a:srcRect l="11832" t="10271" r="17213" b="20653"/>
          <a:stretch/>
        </p:blipFill>
        <p:spPr>
          <a:xfrm>
            <a:off x="529652" y="720603"/>
            <a:ext cx="10634876" cy="5572027"/>
          </a:xfrm>
          <a:prstGeom prst="rect">
            <a:avLst/>
          </a:prstGeom>
        </p:spPr>
      </p:pic>
    </p:spTree>
    <p:extLst>
      <p:ext uri="{BB962C8B-B14F-4D97-AF65-F5344CB8AC3E}">
        <p14:creationId xmlns:p14="http://schemas.microsoft.com/office/powerpoint/2010/main" val="11785825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47667" y="6292631"/>
            <a:ext cx="3033158"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FFB2D29C-81BC-EAF7-CBD8-603DD7276A5B}"/>
              </a:ext>
            </a:extLst>
          </p:cNvPr>
          <p:cNvPicPr>
            <a:picLocks noChangeAspect="1"/>
          </p:cNvPicPr>
          <p:nvPr/>
        </p:nvPicPr>
        <p:blipFill rotWithShape="1">
          <a:blip r:embed="rId4"/>
          <a:srcRect l="11129" t="16550" r="16289" b="15619"/>
          <a:stretch/>
        </p:blipFill>
        <p:spPr>
          <a:xfrm>
            <a:off x="1356852" y="1136132"/>
            <a:ext cx="8849032" cy="4649533"/>
          </a:xfrm>
          <a:prstGeom prst="rect">
            <a:avLst/>
          </a:prstGeom>
        </p:spPr>
      </p:pic>
    </p:spTree>
    <p:extLst>
      <p:ext uri="{BB962C8B-B14F-4D97-AF65-F5344CB8AC3E}">
        <p14:creationId xmlns:p14="http://schemas.microsoft.com/office/powerpoint/2010/main" val="21538321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923867" y="6292631"/>
            <a:ext cx="2956958"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30D3255E-3F69-EFD7-55C0-A090575460BD}"/>
              </a:ext>
            </a:extLst>
          </p:cNvPr>
          <p:cNvPicPr>
            <a:picLocks noChangeAspect="1"/>
          </p:cNvPicPr>
          <p:nvPr/>
        </p:nvPicPr>
        <p:blipFill rotWithShape="1">
          <a:blip r:embed="rId4"/>
          <a:srcRect l="10404" t="13573" r="14839" b="20423"/>
          <a:stretch/>
        </p:blipFill>
        <p:spPr>
          <a:xfrm>
            <a:off x="405186" y="932093"/>
            <a:ext cx="11107712" cy="5439531"/>
          </a:xfrm>
          <a:prstGeom prst="rect">
            <a:avLst/>
          </a:prstGeom>
        </p:spPr>
      </p:pic>
    </p:spTree>
    <p:extLst>
      <p:ext uri="{BB962C8B-B14F-4D97-AF65-F5344CB8AC3E}">
        <p14:creationId xmlns:p14="http://schemas.microsoft.com/office/powerpoint/2010/main" val="8617617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30733" y="6292631"/>
            <a:ext cx="305009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3C93AECA-8001-5ACF-4149-3F1E8201E622}"/>
              </a:ext>
            </a:extLst>
          </p:cNvPr>
          <p:cNvPicPr>
            <a:picLocks noChangeAspect="1"/>
          </p:cNvPicPr>
          <p:nvPr/>
        </p:nvPicPr>
        <p:blipFill rotWithShape="1">
          <a:blip r:embed="rId4"/>
          <a:srcRect l="10766" t="22508" r="16169" b="11489"/>
          <a:stretch/>
        </p:blipFill>
        <p:spPr>
          <a:xfrm>
            <a:off x="554636" y="1329617"/>
            <a:ext cx="10816370" cy="4739185"/>
          </a:xfrm>
          <a:prstGeom prst="rect">
            <a:avLst/>
          </a:prstGeom>
        </p:spPr>
      </p:pic>
    </p:spTree>
    <p:extLst>
      <p:ext uri="{BB962C8B-B14F-4D97-AF65-F5344CB8AC3E}">
        <p14:creationId xmlns:p14="http://schemas.microsoft.com/office/powerpoint/2010/main" val="33302103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652933" y="6292631"/>
            <a:ext cx="322789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F83EDED1-C259-CF18-0064-04EF2286BCBB}"/>
              </a:ext>
            </a:extLst>
          </p:cNvPr>
          <p:cNvPicPr>
            <a:picLocks noChangeAspect="1"/>
          </p:cNvPicPr>
          <p:nvPr/>
        </p:nvPicPr>
        <p:blipFill rotWithShape="1">
          <a:blip r:embed="rId4"/>
          <a:srcRect l="9193" t="16550" r="16532" b="19373"/>
          <a:stretch/>
        </p:blipFill>
        <p:spPr>
          <a:xfrm>
            <a:off x="840658" y="1136132"/>
            <a:ext cx="10073148" cy="5138421"/>
          </a:xfrm>
          <a:prstGeom prst="rect">
            <a:avLst/>
          </a:prstGeom>
        </p:spPr>
      </p:pic>
    </p:spTree>
    <p:extLst>
      <p:ext uri="{BB962C8B-B14F-4D97-AF65-F5344CB8AC3E}">
        <p14:creationId xmlns:p14="http://schemas.microsoft.com/office/powerpoint/2010/main" val="12425195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39200" y="6292631"/>
            <a:ext cx="30416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12D773C8-2CB4-2AB3-CF97-97F058250614}"/>
              </a:ext>
            </a:extLst>
          </p:cNvPr>
          <p:cNvPicPr>
            <a:picLocks noChangeAspect="1"/>
          </p:cNvPicPr>
          <p:nvPr/>
        </p:nvPicPr>
        <p:blipFill rotWithShape="1">
          <a:blip r:embed="rId4"/>
          <a:srcRect l="12095" t="14201" r="16412" b="17620"/>
          <a:stretch/>
        </p:blipFill>
        <p:spPr>
          <a:xfrm>
            <a:off x="1474839" y="975109"/>
            <a:ext cx="8716296" cy="4673523"/>
          </a:xfrm>
          <a:prstGeom prst="rect">
            <a:avLst/>
          </a:prstGeom>
        </p:spPr>
      </p:pic>
    </p:spTree>
    <p:extLst>
      <p:ext uri="{BB962C8B-B14F-4D97-AF65-F5344CB8AC3E}">
        <p14:creationId xmlns:p14="http://schemas.microsoft.com/office/powerpoint/2010/main" val="6819451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017000" y="6292631"/>
            <a:ext cx="28638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BCD58533-C09E-0B5E-4F11-A2540A6D60DE}"/>
              </a:ext>
            </a:extLst>
          </p:cNvPr>
          <p:cNvPicPr>
            <a:picLocks noChangeAspect="1"/>
          </p:cNvPicPr>
          <p:nvPr/>
        </p:nvPicPr>
        <p:blipFill rotWithShape="1">
          <a:blip r:embed="rId4"/>
          <a:srcRect l="11372" t="23316" r="16652" b="17188"/>
          <a:stretch/>
        </p:blipFill>
        <p:spPr>
          <a:xfrm>
            <a:off x="1017640" y="1136132"/>
            <a:ext cx="9837174" cy="5028694"/>
          </a:xfrm>
          <a:prstGeom prst="rect">
            <a:avLst/>
          </a:prstGeom>
        </p:spPr>
      </p:pic>
    </p:spTree>
    <p:extLst>
      <p:ext uri="{BB962C8B-B14F-4D97-AF65-F5344CB8AC3E}">
        <p14:creationId xmlns:p14="http://schemas.microsoft.com/office/powerpoint/2010/main" val="21420841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881533" y="6292631"/>
            <a:ext cx="299929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F41CE9B7-9027-8F05-3F8D-77B3619F023C}"/>
              </a:ext>
            </a:extLst>
          </p:cNvPr>
          <p:cNvPicPr>
            <a:picLocks noChangeAspect="1"/>
          </p:cNvPicPr>
          <p:nvPr/>
        </p:nvPicPr>
        <p:blipFill rotWithShape="1">
          <a:blip r:embed="rId4"/>
          <a:srcRect l="13064" t="16550" r="16532" b="12455"/>
          <a:stretch/>
        </p:blipFill>
        <p:spPr>
          <a:xfrm>
            <a:off x="353961" y="1136132"/>
            <a:ext cx="10840065" cy="4866462"/>
          </a:xfrm>
          <a:prstGeom prst="rect">
            <a:avLst/>
          </a:prstGeom>
        </p:spPr>
      </p:pic>
      <p:sp>
        <p:nvSpPr>
          <p:cNvPr id="8" name="Rectangle 7">
            <a:extLst>
              <a:ext uri="{FF2B5EF4-FFF2-40B4-BE49-F238E27FC236}">
                <a16:creationId xmlns:a16="http://schemas.microsoft.com/office/drawing/2014/main" id="{7E3702C5-2E9C-773A-78BF-B43232E288CB}"/>
              </a:ext>
            </a:extLst>
          </p:cNvPr>
          <p:cNvSpPr/>
          <p:nvPr/>
        </p:nvSpPr>
        <p:spPr>
          <a:xfrm>
            <a:off x="1592826" y="5528383"/>
            <a:ext cx="1844607" cy="4742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F4769EA-096A-43C1-2771-CEF398B5C8C3}"/>
              </a:ext>
            </a:extLst>
          </p:cNvPr>
          <p:cNvSpPr/>
          <p:nvPr/>
        </p:nvSpPr>
        <p:spPr>
          <a:xfrm>
            <a:off x="707923" y="5625647"/>
            <a:ext cx="1415845" cy="2507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454863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915400" y="6292631"/>
            <a:ext cx="29654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305952D5-BD8E-156A-D995-0C0FD21D03C4}"/>
              </a:ext>
            </a:extLst>
          </p:cNvPr>
          <p:cNvPicPr>
            <a:picLocks noChangeAspect="1"/>
          </p:cNvPicPr>
          <p:nvPr/>
        </p:nvPicPr>
        <p:blipFill rotWithShape="1">
          <a:blip r:embed="rId4"/>
          <a:srcRect l="11613" t="29154" r="16775" b="11164"/>
          <a:stretch/>
        </p:blipFill>
        <p:spPr>
          <a:xfrm>
            <a:off x="752168" y="1482074"/>
            <a:ext cx="10500197" cy="4609010"/>
          </a:xfrm>
          <a:prstGeom prst="rect">
            <a:avLst/>
          </a:prstGeom>
        </p:spPr>
      </p:pic>
    </p:spTree>
    <p:extLst>
      <p:ext uri="{BB962C8B-B14F-4D97-AF65-F5344CB8AC3E}">
        <p14:creationId xmlns:p14="http://schemas.microsoft.com/office/powerpoint/2010/main" val="13019142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8957733" y="6292631"/>
            <a:ext cx="2923092"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D6101AE0-739F-6C1B-E2E2-FBC67D9F5FD1}"/>
              </a:ext>
            </a:extLst>
          </p:cNvPr>
          <p:cNvPicPr>
            <a:picLocks noChangeAspect="1"/>
          </p:cNvPicPr>
          <p:nvPr/>
        </p:nvPicPr>
        <p:blipFill rotWithShape="1">
          <a:blip r:embed="rId4"/>
          <a:srcRect l="14425" t="14201" r="16894" b="14201"/>
          <a:stretch/>
        </p:blipFill>
        <p:spPr>
          <a:xfrm>
            <a:off x="1790952" y="975108"/>
            <a:ext cx="9329331" cy="4907785"/>
          </a:xfrm>
          <a:prstGeom prst="rect">
            <a:avLst/>
          </a:prstGeom>
        </p:spPr>
      </p:pic>
      <p:sp>
        <p:nvSpPr>
          <p:cNvPr id="8" name="Rectangle 7">
            <a:extLst>
              <a:ext uri="{FF2B5EF4-FFF2-40B4-BE49-F238E27FC236}">
                <a16:creationId xmlns:a16="http://schemas.microsoft.com/office/drawing/2014/main" id="{013EC0A0-538E-1346-9A8F-E19FE19F5A5A}"/>
              </a:ext>
            </a:extLst>
          </p:cNvPr>
          <p:cNvSpPr/>
          <p:nvPr/>
        </p:nvSpPr>
        <p:spPr>
          <a:xfrm>
            <a:off x="10013963" y="5381547"/>
            <a:ext cx="1106320" cy="5144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065549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017000" y="6292631"/>
            <a:ext cx="2863825" cy="400110"/>
          </a:xfrm>
          <a:prstGeom prst="rect">
            <a:avLst/>
          </a:prstGeom>
          <a:noFill/>
        </p:spPr>
        <p:txBody>
          <a:bodyPr wrap="square" rtlCol="0">
            <a:spAutoFit/>
          </a:bodyPr>
          <a:lstStyle/>
          <a:p>
            <a:pPr algn="ctr"/>
            <a:r>
              <a:rPr lang="en-US" sz="2000" b="1" dirty="0"/>
              <a:t>www.midocean .</a:t>
            </a:r>
            <a:r>
              <a:rPr lang="en-US" sz="2000" b="1" dirty="0" err="1"/>
              <a:t>edu</a:t>
            </a:r>
            <a:r>
              <a:rPr lang="en-US" sz="2000" b="1" dirty="0"/>
              <a:t> .km</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05A5B53B-B410-FC3A-4692-7EF22EC924CF}"/>
              </a:ext>
            </a:extLst>
          </p:cNvPr>
          <p:cNvPicPr>
            <a:picLocks noChangeAspect="1"/>
          </p:cNvPicPr>
          <p:nvPr/>
        </p:nvPicPr>
        <p:blipFill rotWithShape="1">
          <a:blip r:embed="rId4"/>
          <a:srcRect l="13185" t="26225" r="16655" b="8487"/>
          <a:stretch/>
        </p:blipFill>
        <p:spPr>
          <a:xfrm>
            <a:off x="811161" y="1329617"/>
            <a:ext cx="10604091" cy="4944937"/>
          </a:xfrm>
          <a:prstGeom prst="rect">
            <a:avLst/>
          </a:prstGeom>
        </p:spPr>
      </p:pic>
    </p:spTree>
    <p:extLst>
      <p:ext uri="{BB962C8B-B14F-4D97-AF65-F5344CB8AC3E}">
        <p14:creationId xmlns:p14="http://schemas.microsoft.com/office/powerpoint/2010/main" val="23844667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986" y="1000196"/>
            <a:ext cx="6763749" cy="52969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dirty="0">
                <a:effectLst/>
                <a:latin typeface="Calibri" panose="020F0502020204030204" pitchFamily="34" charset="0"/>
                <a:ea typeface="Calibri" panose="020F0502020204030204" pitchFamily="34" charset="0"/>
                <a:cs typeface="Arial" panose="020B0604020202020204" pitchFamily="34" charset="0"/>
              </a:rPr>
              <a:t>عرض فروض احدى الدراسات مع الاشارة لكونها جيدة أم غير جيدة وفق ما تم استعراضه من مواصفات الفرض الجيد، صياغة 3 فروض لمتغيرات يربط بينها الباحث .</a:t>
            </a:r>
            <a:endParaRPr lang="id-ID" dirty="0"/>
          </a:p>
        </p:txBody>
      </p:sp>
      <p:pic>
        <p:nvPicPr>
          <p:cNvPr id="5" name="Picture Placeholder 4"/>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12315" b="12315"/>
          <a:stretch>
            <a:fillRect/>
          </a:stretch>
        </p:blipFill>
        <p:spPr>
          <a:xfrm>
            <a:off x="6950735" y="1467197"/>
            <a:ext cx="4113965" cy="2068985"/>
          </a:xfrm>
        </p:spPr>
      </p:pic>
      <p:sp>
        <p:nvSpPr>
          <p:cNvPr id="6" name="Rectangle 5"/>
          <p:cNvSpPr/>
          <p:nvPr/>
        </p:nvSpPr>
        <p:spPr>
          <a:xfrm>
            <a:off x="420390" y="1207582"/>
            <a:ext cx="6250233" cy="3162789"/>
          </a:xfrm>
          <a:prstGeom prst="rect">
            <a:avLst/>
          </a:prstGeom>
        </p:spPr>
        <p:txBody>
          <a:bodyPr wrap="square">
            <a:spAutoFit/>
          </a:bodyPr>
          <a:lstStyle/>
          <a:p>
            <a:pPr algn="ctr" rtl="1">
              <a:lnSpc>
                <a:spcPct val="120000"/>
              </a:lnSpc>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المطلوب من كل باحث تقديم عرض مسجل</a:t>
            </a:r>
            <a:endPar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ctr" rtl="1">
              <a:lnSpc>
                <a:spcPct val="120000"/>
              </a:lnSpc>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فيديو)  لمدة </a:t>
            </a:r>
            <a:r>
              <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من 5-10</a:t>
            </a: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دقائق وملف </a:t>
            </a:r>
            <a:r>
              <a:rPr lang="en-US"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PDF </a:t>
            </a:r>
            <a:r>
              <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يتضمن المادة العلمية التى تم تقديمها</a:t>
            </a:r>
            <a:endParaRPr lang="en-US" sz="2400" b="1" dirty="0">
              <a:solidFill>
                <a:srgbClr val="C00000"/>
              </a:solidFill>
              <a:latin typeface="Calibri" panose="020F0502020204030204" pitchFamily="34" charset="0"/>
              <a:ea typeface="Calibri" panose="020F0502020204030204" pitchFamily="34" charset="0"/>
              <a:cs typeface="Arial" panose="020B0604020202020204" pitchFamily="34" charset="0"/>
            </a:endParaRPr>
          </a:p>
          <a:p>
            <a:pPr algn="ctr" rtl="1">
              <a:lnSpc>
                <a:spcPct val="120000"/>
              </a:lnSpc>
            </a:pPr>
            <a:r>
              <a:rPr lang="ar-EG" sz="2400" b="1" dirty="0">
                <a:effectLst/>
                <a:latin typeface="Calibri" panose="020F0502020204030204" pitchFamily="34" charset="0"/>
                <a:ea typeface="Calibri" panose="020F0502020204030204" pitchFamily="34" charset="0"/>
                <a:cs typeface="Arial" panose="020B0604020202020204" pitchFamily="34" charset="0"/>
              </a:rPr>
              <a:t>والمطلوب توثيق 4 مراجع عربية و2 اجنبية لمؤلف واحد </a:t>
            </a:r>
          </a:p>
          <a:p>
            <a:pPr algn="ctr" rtl="1">
              <a:lnSpc>
                <a:spcPct val="120000"/>
              </a:lnSpc>
            </a:pPr>
            <a:r>
              <a:rPr lang="ar-EG" sz="2400" b="1" dirty="0">
                <a:latin typeface="Calibri" panose="020F0502020204030204" pitchFamily="34" charset="0"/>
                <a:ea typeface="Calibri" panose="020F0502020204030204" pitchFamily="34" charset="0"/>
                <a:cs typeface="Arial" panose="020B0604020202020204" pitchFamily="34" charset="0"/>
              </a:rPr>
              <a:t>و2 مرجع عربى و2 اجنبي لاكثر من مؤلف بداخل متن البحث مثلا كالمقدمة أو الدراسات السابقة للدراسات المقترحة التى سبق وقدمتوها فى التكليفات السابقة </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7" name="TextBox 16"/>
          <p:cNvSpPr txBox="1"/>
          <p:nvPr/>
        </p:nvSpPr>
        <p:spPr>
          <a:xfrm>
            <a:off x="6950803" y="4056711"/>
            <a:ext cx="4113898" cy="523220"/>
          </a:xfrm>
          <a:prstGeom prst="rect">
            <a:avLst/>
          </a:prstGeom>
          <a:noFill/>
        </p:spPr>
        <p:txBody>
          <a:bodyPr wrap="square" rtlCol="0">
            <a:spAutoFit/>
          </a:bodyPr>
          <a:lstStyle/>
          <a:p>
            <a:pPr algn="ctr" rtl="1"/>
            <a:r>
              <a:rPr lang="ar-EG" sz="2800" b="1" dirty="0">
                <a:latin typeface="Times New Roman" panose="02020603050405020304" pitchFamily="18" charset="0"/>
                <a:cs typeface="Times New Roman" panose="02020603050405020304" pitchFamily="18" charset="0"/>
              </a:rPr>
              <a:t>التكليف</a:t>
            </a:r>
            <a:r>
              <a:rPr lang="en-US" sz="2800" b="1" dirty="0">
                <a:latin typeface="Times New Roman" panose="02020603050405020304" pitchFamily="18" charset="0"/>
                <a:cs typeface="Times New Roman" panose="02020603050405020304" pitchFamily="18" charset="0"/>
              </a:rPr>
              <a:t> 9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32734" y="56086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6986" y="139486"/>
            <a:ext cx="2305141" cy="1076343"/>
          </a:xfrm>
          <a:prstGeom prst="rect">
            <a:avLst/>
          </a:prstGeom>
        </p:spPr>
      </p:pic>
      <p:sp>
        <p:nvSpPr>
          <p:cNvPr id="7" name="TextBox 6">
            <a:extLst>
              <a:ext uri="{FF2B5EF4-FFF2-40B4-BE49-F238E27FC236}">
                <a16:creationId xmlns:a16="http://schemas.microsoft.com/office/drawing/2014/main" id="{A1CC910E-DBEE-9BFA-FAD4-C1F9D1FD955E}"/>
              </a:ext>
            </a:extLst>
          </p:cNvPr>
          <p:cNvSpPr txBox="1"/>
          <p:nvPr/>
        </p:nvSpPr>
        <p:spPr>
          <a:xfrm>
            <a:off x="6604000" y="5650418"/>
            <a:ext cx="6096000" cy="369332"/>
          </a:xfrm>
          <a:prstGeom prst="rect">
            <a:avLst/>
          </a:prstGeom>
          <a:noFill/>
        </p:spPr>
        <p:txBody>
          <a:bodyPr wrap="square">
            <a:spAutoFit/>
          </a:bodyPr>
          <a:lstStyle/>
          <a:p>
            <a:pPr algn="ctr"/>
            <a:r>
              <a:rPr lang="en-US" sz="1800" b="1" dirty="0"/>
              <a:t>www.midocean .</a:t>
            </a:r>
            <a:r>
              <a:rPr lang="en-US" sz="1800" b="1" dirty="0" err="1"/>
              <a:t>edu</a:t>
            </a:r>
            <a:r>
              <a:rPr lang="en-US" sz="1800" b="1" dirty="0"/>
              <a:t> .km</a:t>
            </a:r>
          </a:p>
        </p:txBody>
      </p:sp>
    </p:spTree>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6757670" y="777875"/>
            <a:ext cx="3002915" cy="2002155"/>
          </a:xfrm>
          <a:prstGeom prst="rect">
            <a:avLst/>
          </a:prstGeom>
        </p:spPr>
      </p:pic>
      <p:pic>
        <p:nvPicPr>
          <p:cNvPr id="3" name="Picture 2" descr="Midocean 02-03"/>
          <p:cNvPicPr>
            <a:picLocks noChangeAspect="1"/>
          </p:cNvPicPr>
          <p:nvPr/>
        </p:nvPicPr>
        <p:blipFill>
          <a:blip r:embed="rId3"/>
          <a:stretch>
            <a:fillRect/>
          </a:stretch>
        </p:blipFill>
        <p:spPr>
          <a:xfrm>
            <a:off x="2225040" y="635000"/>
            <a:ext cx="3479800" cy="23202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25DDDB4-4875-43DF-B79D-36C9081106B2}">
  <ds:schemaRefs>
    <ds:schemaRef ds:uri="http://schemas.microsoft.com/sharepoint/v3/contenttype/forms"/>
  </ds:schemaRefs>
</ds:datastoreItem>
</file>

<file path=customXml/itemProps2.xml><?xml version="1.0" encoding="utf-8"?>
<ds:datastoreItem xmlns:ds="http://schemas.openxmlformats.org/officeDocument/2006/customXml" ds:itemID="{8D76652D-945C-4BBB-93EC-AAA9B94F6AE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83BA8D10-3601-438E-8F06-F4A1C625BA9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7269</TotalTime>
  <Words>808</Words>
  <Application>Microsoft Office PowerPoint</Application>
  <PresentationFormat>Widescreen</PresentationFormat>
  <Paragraphs>399</Paragraphs>
  <Slides>40</Slides>
  <Notes>34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Ahmad Warrak</cp:lastModifiedBy>
  <cp:revision>55</cp:revision>
  <dcterms:created xsi:type="dcterms:W3CDTF">2023-04-29T09:08:00Z</dcterms:created>
  <dcterms:modified xsi:type="dcterms:W3CDTF">2026-09-29T17:32:57Z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