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5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5.xml" ContentType="application/vnd.openxmlformats-officedocument.theme+xml"/>
  <Override PartName="/ppt/theme/theme4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0" r:id="rId1"/>
    <p:sldMasterId id="2147483681" r:id="rId2"/>
    <p:sldMasterId id="2147483682" r:id="rId3"/>
    <p:sldMasterId id="2147483683" r:id="rId4"/>
  </p:sldMasterIdLst>
  <p:notesMasterIdLst>
    <p:notesMasterId r:id="rId77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2" r:id="rId51"/>
    <p:sldId id="303" r:id="rId52"/>
    <p:sldId id="304" r:id="rId53"/>
    <p:sldId id="305" r:id="rId54"/>
    <p:sldId id="306" r:id="rId55"/>
    <p:sldId id="307" r:id="rId56"/>
    <p:sldId id="308" r:id="rId57"/>
    <p:sldId id="309" r:id="rId58"/>
    <p:sldId id="310" r:id="rId59"/>
    <p:sldId id="311" r:id="rId60"/>
    <p:sldId id="312" r:id="rId61"/>
    <p:sldId id="313" r:id="rId62"/>
    <p:sldId id="314" r:id="rId63"/>
    <p:sldId id="315" r:id="rId64"/>
    <p:sldId id="316" r:id="rId65"/>
    <p:sldId id="317" r:id="rId66"/>
    <p:sldId id="318" r:id="rId67"/>
    <p:sldId id="319" r:id="rId68"/>
    <p:sldId id="320" r:id="rId69"/>
    <p:sldId id="321" r:id="rId70"/>
    <p:sldId id="322" r:id="rId71"/>
    <p:sldId id="323" r:id="rId72"/>
    <p:sldId id="324" r:id="rId73"/>
    <p:sldId id="325" r:id="rId74"/>
    <p:sldId id="326" r:id="rId75"/>
    <p:sldId id="378" r:id="rId76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0651C3A-4460-11DB-9652-00E08161165F}">
  <a:tblStyle styleId="{43992EB6-EE72-486B-9924-CDF1E1D7BC4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customXml" Target="../customXml/item3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customXml" Target="../customXml/item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79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683" name="Google Shape;27968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84" name="Google Shape;27968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85" name="Google Shape;27968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9686" name="Google Shape;27968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87" name="Google Shape;27968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88" name="Google Shape;27968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10" name="Google Shape;28001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0011" name="Google Shape;280011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12" name="Google Shape;280012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fld>
            <a:endParaRPr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21" name="Google Shape;28002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0022" name="Google Shape;280022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23" name="Google Shape;280023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34" name="Google Shape;280034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35" name="Google Shape;28003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43" name="Google Shape;28004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44" name="Google Shape;28004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0" name="Google Shape;280050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51" name="Google Shape;28005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7" name="Google Shape;280057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58" name="Google Shape;28005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77" name="Google Shape;280077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78" name="Google Shape;28007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0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86" name="Google Shape;280086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087" name="Google Shape;28008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08" name="Google Shape;280108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09" name="Google Shape;28010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15" name="Google Shape;280115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16" name="Google Shape;28011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23" name="Google Shape;280123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24" name="Google Shape;28012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33" name="Google Shape;280133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34" name="Google Shape;28013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42" name="Google Shape;280142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43" name="Google Shape;280143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49" name="Google Shape;280149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50" name="Google Shape;28015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62" name="Google Shape;280162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63" name="Google Shape;280163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69" name="Google Shape;280169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70" name="Google Shape;280170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95" name="Google Shape;280195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196" name="Google Shape;280196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13" name="Google Shape;280213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214" name="Google Shape;28021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21" name="Google Shape;28022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222" name="Google Shape;28022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35" name="Google Shape;280235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236" name="Google Shape;280236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72" name="Google Shape;280272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273" name="Google Shape;280273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79" name="Google Shape;280279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280" name="Google Shape;280280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90" name="Google Shape;280290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93700" y="692150"/>
            <a:ext cx="6070600" cy="3416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0291" name="Google Shape;280291;p25:notes"/>
          <p:cNvSpPr txBox="1">
            <a:spLocks noGrp="1"/>
          </p:cNvSpPr>
          <p:nvPr>
            <p:ph type="body" idx="1"/>
          </p:nvPr>
        </p:nvSpPr>
        <p:spPr>
          <a:xfrm>
            <a:off x="912813" y="4341813"/>
            <a:ext cx="50307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3650" tIns="46025" rIns="93650" bIns="460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09" name="Google Shape;280309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10" name="Google Shape;280310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18" name="Google Shape;280318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19" name="Google Shape;280319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25" name="Google Shape;280325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26" name="Google Shape;28032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32" name="Google Shape;280332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33" name="Google Shape;280333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39" name="Google Shape;280339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40" name="Google Shape;280340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49" name="Google Shape;280349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50" name="Google Shape;280350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62" name="Google Shape;280362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63" name="Google Shape;280363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70" name="Google Shape;280370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71" name="Google Shape;280371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78" name="Google Shape;280378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79" name="Google Shape;28037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95" name="Google Shape;280395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396" name="Google Shape;280396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02" name="Google Shape;280402;p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03" name="Google Shape;280403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17" name="Google Shape;280417;p3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18" name="Google Shape;280418;p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26" name="Google Shape;280426;p3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27" name="Google Shape;280427;p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33" name="Google Shape;280433;p3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34" name="Google Shape;280434;p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40" name="Google Shape;280440;p4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41" name="Google Shape;280441;p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58" name="Google Shape;280458;p4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59" name="Google Shape;280459;p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97" name="Google Shape;280497;p4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498" name="Google Shape;280498;p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11" name="Google Shape;280511;p4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512" name="Google Shape;280512;p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41" name="Google Shape;280541;p4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542" name="Google Shape;280542;p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68" name="Google Shape;280568;p4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569" name="Google Shape;280569;p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9" name="Google Shape;280579;p4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580" name="Google Shape;280580;p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9" name="Google Shape;280589;p4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590" name="Google Shape;280590;p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632" name="Google Shape;280632;p4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633" name="Google Shape;280633;p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6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685" name="Google Shape;280685;p5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686" name="Google Shape;280686;p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694" name="Google Shape;280694;p5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695" name="Google Shape;280695;p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02" name="Google Shape;280702;p5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703" name="Google Shape;280703;p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57" name="Google Shape;280757;p5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758" name="Google Shape;280758;p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81" name="Google Shape;280781;p5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782" name="Google Shape;280782;p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91" name="Google Shape;280791;p5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792" name="Google Shape;280792;p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21" name="Google Shape;280821;p5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822" name="Google Shape;280822;p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55" name="Google Shape;280855;p5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856" name="Google Shape;280856;p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64" name="Google Shape;280864;p5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865" name="Google Shape;280865;p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86" name="Google Shape;280886;p6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887" name="Google Shape;280887;p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95" name="Google Shape;280895;p6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896" name="Google Shape;280896;p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02" name="Google Shape;280902;p6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03" name="Google Shape;280903;p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10" name="Google Shape;280910;p6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11" name="Google Shape;280911;p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19" name="Google Shape;280919;p6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20" name="Google Shape;280920;p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26" name="Google Shape;280926;p6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27" name="Google Shape;280927;p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34" name="Google Shape;280934;p6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35" name="Google Shape;280935;p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77" name="Google Shape;280977;p6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78" name="Google Shape;280978;p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84" name="Google Shape;280984;p6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85" name="Google Shape;280985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91" name="Google Shape;280991;p7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92" name="Google Shape;280992;p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9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98" name="Google Shape;280998;p7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999" name="Google Shape;280999;p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23_Title Slide">
  <p:cSld name="23_Title Slide">
    <p:spTree>
      <p:nvGrpSpPr>
        <p:cNvPr id="1" name="Shape 279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699" name="Google Shape;279699;p2"/>
          <p:cNvSpPr>
            <a:spLocks noGrp="1"/>
          </p:cNvSpPr>
          <p:nvPr>
            <p:ph type="pic" idx="2"/>
          </p:nvPr>
        </p:nvSpPr>
        <p:spPr>
          <a:xfrm>
            <a:off x="1" y="0"/>
            <a:ext cx="9741000" cy="59628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  <p:sp>
        <p:nvSpPr>
          <p:cNvPr id="279700" name="Google Shape;279700;p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01" name="Google Shape;279701;p2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02" name="Google Shape;279702;p2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279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04" name="Google Shape;279704;p3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05" name="Google Shape;279705;p3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79706" name="Google Shape;279706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07" name="Google Shape;279707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08" name="Google Shape;279708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09" name="Google Shape;279709;p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10" name="Google Shape;279710;p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11" name="Google Shape;279711;p3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Content" type="obj">
  <p:cSld name="OBJECT">
    <p:spTree>
      <p:nvGrpSpPr>
        <p:cNvPr id="1" name="Shape 2797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13" name="Google Shape;279713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14" name="Google Shape;279714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15" name="Google Shape;279715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16" name="Google Shape;279716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17" name="Google Shape;279717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18" name="Google Shape;279718;p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19" name="Google Shape;279719;p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20" name="Google Shape;279720;p4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279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22" name="Google Shape;279722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23" name="Google Shape;279723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79724" name="Google Shape;279724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25" name="Google Shape;279725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26" name="Google Shape;279726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27" name="Google Shape;279727;p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28" name="Google Shape;279728;p5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29" name="Google Shape;279729;p5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wo Content" type="twoObj">
  <p:cSld name="TWO_OBJECTS">
    <p:spTree>
      <p:nvGrpSpPr>
        <p:cNvPr id="1" name="Shape 279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31" name="Google Shape;279731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32" name="Google Shape;279732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33" name="Google Shape;279733;p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34" name="Google Shape;279734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35" name="Google Shape;279735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36" name="Google Shape;279736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37" name="Google Shape;279737;p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38" name="Google Shape;279738;p6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39" name="Google Shape;279739;p6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mparison" type="twoTxTwoObj">
  <p:cSld name="TWO_OBJECTS_WITH_TEXT">
    <p:spTree>
      <p:nvGrpSpPr>
        <p:cNvPr id="1" name="Shape 279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41" name="Google Shape;279741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42" name="Google Shape;279742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279743" name="Google Shape;279743;p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44" name="Google Shape;279744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279745" name="Google Shape;279745;p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46" name="Google Shape;279746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47" name="Google Shape;279747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48" name="Google Shape;279748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49" name="Google Shape;279749;p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50" name="Google Shape;279750;p7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51" name="Google Shape;279751;p7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Only" type="titleOnly">
  <p:cSld name="TITLE_ONLY">
    <p:spTree>
      <p:nvGrpSpPr>
        <p:cNvPr id="1" name="Shape 279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53" name="Google Shape;279753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54" name="Google Shape;279754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55" name="Google Shape;279755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56" name="Google Shape;279756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57" name="Google Shape;279757;p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58" name="Google Shape;279758;p8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59" name="Google Shape;279759;p8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279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61" name="Google Shape;279761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62" name="Google Shape;279762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63" name="Google Shape;279763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64" name="Google Shape;279764;p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65" name="Google Shape;279765;p9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66" name="Google Shape;279766;p9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279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68" name="Google Shape;279768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69" name="Google Shape;279769;p10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279770" name="Google Shape;279770;p10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279771" name="Google Shape;279771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72" name="Google Shape;279772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73" name="Google Shape;279773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74" name="Google Shape;279774;p1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75" name="Google Shape;279775;p10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76" name="Google Shape;279776;p10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279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78" name="Google Shape;279778;p11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79" name="Google Shape;279779;p11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279780" name="Google Shape;279780;p11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279781" name="Google Shape;27978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82" name="Google Shape;27978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83" name="Google Shape;27978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784" name="Google Shape;279784;p1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785" name="Google Shape;279785;p1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786" name="Google Shape;279786;p11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Vertical Text" type="vertTx">
  <p:cSld name="VERTICAL_TEXT">
    <p:spTree>
      <p:nvGrpSpPr>
        <p:cNvPr id="1" name="Shape 279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88" name="Google Shape;279788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89" name="Google Shape;279789;p12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90" name="Google Shape;279790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91" name="Google Shape;279791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92" name="Google Shape;279792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279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94" name="Google Shape;279794;p13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95" name="Google Shape;279795;p13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796" name="Google Shape;279796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97" name="Google Shape;279797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798" name="Google Shape;279798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33_Title Slide">
  <p:cSld name="33_Title Slide">
    <p:spTree>
      <p:nvGrpSpPr>
        <p:cNvPr id="1" name="Shape 2797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00" name="Google Shape;279800;p14"/>
          <p:cNvSpPr>
            <a:spLocks noGrp="1"/>
          </p:cNvSpPr>
          <p:nvPr>
            <p:ph type="pic" idx="2"/>
          </p:nvPr>
        </p:nvSpPr>
        <p:spPr>
          <a:xfrm>
            <a:off x="0" y="1"/>
            <a:ext cx="68262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  <p:sp>
        <p:nvSpPr>
          <p:cNvPr id="279801" name="Google Shape;279801;p1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02" name="Google Shape;279802;p1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03" name="Google Shape;279803;p14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48_Title Slide">
  <p:cSld name="48_Title Slide">
    <p:spTree>
      <p:nvGrpSpPr>
        <p:cNvPr id="1" name="Shape 279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05" name="Google Shape;279805;p15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  <p:sp>
        <p:nvSpPr>
          <p:cNvPr id="279806" name="Google Shape;279806;p1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07" name="Google Shape;279807;p15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08" name="Google Shape;279808;p15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8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+ 1 column" type="tx">
  <p:cSld name="TITLE_AND_BODY">
    <p:spTree>
      <p:nvGrpSpPr>
        <p:cNvPr id="1" name="Shape 279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10" name="Google Shape;279810;p16"/>
          <p:cNvSpPr txBox="1">
            <a:spLocks noGrp="1"/>
          </p:cNvSpPr>
          <p:nvPr>
            <p:ph type="title"/>
          </p:nvPr>
        </p:nvSpPr>
        <p:spPr>
          <a:xfrm>
            <a:off x="1085700" y="523433"/>
            <a:ext cx="7323300" cy="102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279811" name="Google Shape;279811;p16"/>
          <p:cNvSpPr txBox="1">
            <a:spLocks noGrp="1"/>
          </p:cNvSpPr>
          <p:nvPr>
            <p:ph type="body" idx="1"/>
          </p:nvPr>
        </p:nvSpPr>
        <p:spPr>
          <a:xfrm>
            <a:off x="1085700" y="1769800"/>
            <a:ext cx="8176800" cy="419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810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▰"/>
              <a:defRPr/>
            </a:lvl1pPr>
            <a:lvl2pPr marL="914400" lvl="1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2pPr>
            <a:lvl3pPr marL="1371600" lvl="2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3pPr>
            <a:lvl4pPr marL="1828800" lvl="3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4pPr>
            <a:lvl5pPr marL="2286000" lvl="4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5pPr>
            <a:lvl6pPr marL="2743200" lvl="5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6pPr>
            <a:lvl7pPr marL="3200400" lvl="6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7pPr>
            <a:lvl8pPr marL="3657600" lvl="7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8pPr>
            <a:lvl9pPr marL="4114800" lvl="8" indent="-381000" algn="l" rtl="0">
              <a:lnSpc>
                <a:spcPct val="90000"/>
              </a:lnSpc>
              <a:spcBef>
                <a:spcPts val="1333"/>
              </a:spcBef>
              <a:spcAft>
                <a:spcPts val="1333"/>
              </a:spcAft>
              <a:buClr>
                <a:schemeClr val="dk1"/>
              </a:buClr>
              <a:buSzPts val="2400"/>
              <a:buChar char="▻"/>
              <a:defRPr/>
            </a:lvl9pPr>
          </a:lstStyle>
          <a:p>
            <a:endParaRPr/>
          </a:p>
        </p:txBody>
      </p:sp>
      <p:sp>
        <p:nvSpPr>
          <p:cNvPr id="279812" name="Google Shape;279812;p16"/>
          <p:cNvSpPr txBox="1">
            <a:spLocks noGrp="1"/>
          </p:cNvSpPr>
          <p:nvPr>
            <p:ph type="sldNum" idx="12"/>
          </p:nvPr>
        </p:nvSpPr>
        <p:spPr>
          <a:xfrm>
            <a:off x="10157333" y="6182000"/>
            <a:ext cx="1983300" cy="4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lvl="0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lvl="1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lvl="2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lvl="3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lvl="4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lvl="5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lvl="6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lvl="7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lvl="8" indent="0" algn="r" rtl="0">
              <a:buClr>
                <a:srgbClr val="888888"/>
              </a:buClr>
              <a:buSzPts val="1200"/>
              <a:buFont typeface="Calibri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813" name="Google Shape;279813;p16"/>
          <p:cNvSpPr txBox="1"/>
          <p:nvPr/>
        </p:nvSpPr>
        <p:spPr>
          <a:xfrm>
            <a:off x="4840293" y="6457890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14" name="Google Shape;279814;p16"/>
          <p:cNvSpPr/>
          <p:nvPr/>
        </p:nvSpPr>
        <p:spPr>
          <a:xfrm>
            <a:off x="3203216" y="640571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15" name="Google Shape;279815;p16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835392" y="116913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279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26" name="Google Shape;279826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27" name="Google Shape;279827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28" name="Google Shape;279828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Content" type="obj">
  <p:cSld name="OBJECT">
    <p:spTree>
      <p:nvGrpSpPr>
        <p:cNvPr id="1" name="Shape 279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30" name="Google Shape;279830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31" name="Google Shape;279831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32" name="Google Shape;279832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33" name="Google Shape;279833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34" name="Google Shape;279834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835" name="Google Shape;279835;p1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36" name="Google Shape;279836;p19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37" name="Google Shape;279837;p19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Text and Content" type="txAndObj">
  <p:cSld name="TEXT_AND_OBJECT">
    <p:spTree>
      <p:nvGrpSpPr>
        <p:cNvPr id="1" name="Shape 279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39" name="Google Shape;279839;p20"/>
          <p:cNvSpPr txBox="1">
            <a:spLocks noGrp="1"/>
          </p:cNvSpPr>
          <p:nvPr>
            <p:ph type="title"/>
          </p:nvPr>
        </p:nvSpPr>
        <p:spPr>
          <a:xfrm>
            <a:off x="1320800" y="381000"/>
            <a:ext cx="103908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40" name="Google Shape;279840;p20"/>
          <p:cNvSpPr txBox="1">
            <a:spLocks noGrp="1"/>
          </p:cNvSpPr>
          <p:nvPr>
            <p:ph type="body" idx="1"/>
          </p:nvPr>
        </p:nvSpPr>
        <p:spPr>
          <a:xfrm>
            <a:off x="1016000" y="1600200"/>
            <a:ext cx="52833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41" name="Google Shape;279841;p20"/>
          <p:cNvSpPr txBox="1">
            <a:spLocks noGrp="1"/>
          </p:cNvSpPr>
          <p:nvPr>
            <p:ph type="body" idx="2"/>
          </p:nvPr>
        </p:nvSpPr>
        <p:spPr>
          <a:xfrm>
            <a:off x="6502400" y="1600200"/>
            <a:ext cx="52833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42" name="Google Shape;279842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43" name="Google Shape;279843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Chap 1-</a:t>
            </a: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Only" type="titleOnly">
  <p:cSld name="TITLE_ONLY">
    <p:spTree>
      <p:nvGrpSpPr>
        <p:cNvPr id="1" name="Shape 2798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45" name="Google Shape;279845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46" name="Google Shape;279846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47" name="Google Shape;279847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48" name="Google Shape;279848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279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50" name="Google Shape;279850;p2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51" name="Google Shape;279851;p2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79852" name="Google Shape;279852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53" name="Google Shape;279853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54" name="Google Shape;279854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855" name="Google Shape;279855;p2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56" name="Google Shape;279856;p22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57" name="Google Shape;279857;p22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279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59" name="Google Shape;279859;p23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60" name="Google Shape;279860;p23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79861" name="Google Shape;279861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62" name="Google Shape;279862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63" name="Google Shape;279863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864" name="Google Shape;279864;p2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65" name="Google Shape;279865;p2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66" name="Google Shape;279866;p23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wo Content" type="twoObj">
  <p:cSld name="TWO_OBJECTS">
    <p:spTree>
      <p:nvGrpSpPr>
        <p:cNvPr id="1" name="Shape 279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68" name="Google Shape;279868;p2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69" name="Google Shape;279869;p2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70" name="Google Shape;279870;p24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71" name="Google Shape;279871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72" name="Google Shape;279872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73" name="Google Shape;279873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mparison" type="twoTxTwoObj">
  <p:cSld name="TWO_OBJECTS_WITH_TEXT">
    <p:spTree>
      <p:nvGrpSpPr>
        <p:cNvPr id="1" name="Shape 279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75" name="Google Shape;279875;p25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76" name="Google Shape;279876;p25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279877" name="Google Shape;279877;p25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78" name="Google Shape;279878;p25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279879" name="Google Shape;279879;p25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880" name="Google Shape;279880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81" name="Google Shape;279881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82" name="Google Shape;279882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279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4" name="Google Shape;279884;p2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85" name="Google Shape;279885;p26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279886" name="Google Shape;279886;p26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279887" name="Google Shape;279887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88" name="Google Shape;279888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89" name="Google Shape;279889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279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91" name="Google Shape;279891;p2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92" name="Google Shape;279892;p27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279893" name="Google Shape;279893;p27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279894" name="Google Shape;279894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95" name="Google Shape;279895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96" name="Google Shape;279896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Vertical Text" type="vertTx">
  <p:cSld name="VERTICAL_TEXT">
    <p:spTree>
      <p:nvGrpSpPr>
        <p:cNvPr id="1" name="Shape 279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98" name="Google Shape;279898;p2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99" name="Google Shape;279899;p28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900" name="Google Shape;279900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901" name="Google Shape;279901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902" name="Google Shape;279902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279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904" name="Google Shape;279904;p29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905" name="Google Shape;279905;p29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9906" name="Google Shape;279906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907" name="Google Shape;279907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908" name="Google Shape;279908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23_Title Slide">
  <p:cSld name="23_Title Slide">
    <p:spTree>
      <p:nvGrpSpPr>
        <p:cNvPr id="1" name="Shape 279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910" name="Google Shape;279910;p30"/>
          <p:cNvSpPr>
            <a:spLocks noGrp="1"/>
          </p:cNvSpPr>
          <p:nvPr>
            <p:ph type="pic" idx="2"/>
          </p:nvPr>
        </p:nvSpPr>
        <p:spPr>
          <a:xfrm>
            <a:off x="1" y="0"/>
            <a:ext cx="9741000" cy="59628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9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29_Title Slide">
  <p:cSld name="29_Title Slide">
    <p:spTree>
      <p:nvGrpSpPr>
        <p:cNvPr id="1" name="Shape 279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912" name="Google Shape;279912;p31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600" cy="46101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9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33_Title Slide">
  <p:cSld name="33_Title Slide">
    <p:spTree>
      <p:nvGrpSpPr>
        <p:cNvPr id="1" name="Shape 279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914" name="Google Shape;279914;p32"/>
          <p:cNvSpPr>
            <a:spLocks noGrp="1"/>
          </p:cNvSpPr>
          <p:nvPr>
            <p:ph type="pic" idx="2"/>
          </p:nvPr>
        </p:nvSpPr>
        <p:spPr>
          <a:xfrm>
            <a:off x="0" y="1"/>
            <a:ext cx="68262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3_Title Slide">
  <p:cSld name="3_Title Slide">
    <p:spTree>
      <p:nvGrpSpPr>
        <p:cNvPr id="1" name="Shape 279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916" name="Google Shape;279916;p33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700" cy="5184000"/>
          </a:xfrm>
          <a:prstGeom prst="rect">
            <a:avLst/>
          </a:prstGeom>
          <a:solidFill>
            <a:srgbClr val="D8D8D8">
              <a:alpha val="49800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48_Title Slide">
  <p:cSld name="48_Title Slide">
    <p:spTree>
      <p:nvGrpSpPr>
        <p:cNvPr id="1" name="Shape 2799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918" name="Google Shape;279918;p34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9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F59B95-240C-4E96-B968-0296B1006264}"/>
              </a:ext>
            </a:extLst>
          </p:cNvPr>
          <p:cNvSpPr txBox="1"/>
          <p:nvPr userDrawn="1"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91AF27D-F29B-4861-BE79-F9928FC92352}"/>
              </a:ext>
            </a:extLst>
          </p:cNvPr>
          <p:cNvSpPr/>
          <p:nvPr userDrawn="1"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23B69105-2EF5-4B6A-B66B-5958944099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7952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51BBBA-1CC1-4DFB-A641-71A7A3436811}"/>
              </a:ext>
            </a:extLst>
          </p:cNvPr>
          <p:cNvSpPr txBox="1"/>
          <p:nvPr userDrawn="1"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8E07E8-88D0-4299-A04F-4FDB60F037CD}"/>
              </a:ext>
            </a:extLst>
          </p:cNvPr>
          <p:cNvSpPr/>
          <p:nvPr userDrawn="1"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C212C76F-D110-45BA-918D-B319ABB2D14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234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D62639-5A22-42F6-A046-455F4B7D3043}"/>
              </a:ext>
            </a:extLst>
          </p:cNvPr>
          <p:cNvSpPr txBox="1"/>
          <p:nvPr userDrawn="1"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77E316-5038-432A-A263-4C17B1AB2768}"/>
              </a:ext>
            </a:extLst>
          </p:cNvPr>
          <p:cNvSpPr/>
          <p:nvPr userDrawn="1"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ECE1BF3A-D439-4E19-98AA-606CD40D85E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0126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6580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21427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1481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5694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68719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0197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8843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87921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9336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7329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8290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766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529733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0800" y="381000"/>
            <a:ext cx="10390717" cy="762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16000" y="1600200"/>
            <a:ext cx="52832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2400" y="1600200"/>
            <a:ext cx="52832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89729767-1993-4186-93FD-74B08FC1C331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Business Statistics: A Decision-Making Approach, 7e © 2008 Prentice-Hall, Inc.</a:t>
            </a:r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CBFC67F2-C401-44E9-8378-E3B9032DB6E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Chap 1-</a:t>
            </a:r>
            <a:fld id="{0223E726-71BE-42E2-B350-3D5BC819092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780177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75926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85866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8384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1565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832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64310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1112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5243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2906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17236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33143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51367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0136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07014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5565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36488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492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18495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18" Type="http://schemas.openxmlformats.org/officeDocument/2006/relationships/slideLayout" Target="../slideLayouts/slideLayout67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17" Type="http://schemas.openxmlformats.org/officeDocument/2006/relationships/slideLayout" Target="../slideLayouts/slideLayout66.xml"/><Relationship Id="rId2" Type="http://schemas.openxmlformats.org/officeDocument/2006/relationships/slideLayout" Target="../slideLayouts/slideLayout51.xml"/><Relationship Id="rId16" Type="http://schemas.openxmlformats.org/officeDocument/2006/relationships/slideLayout" Target="../slideLayouts/slideLayout65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59.xml"/><Relationship Id="rId19" Type="http://schemas.openxmlformats.org/officeDocument/2006/relationships/theme" Target="../theme/theme4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7">
            <a:alphaModFix/>
          </a:blip>
          <a:stretch>
            <a:fillRect/>
          </a:stretch>
        </a:blipFill>
        <a:effectLst/>
      </p:bgPr>
    </p:bg>
    <p:spTree>
      <p:nvGrpSpPr>
        <p:cNvPr id="1" name="Shape 279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690" name="Google Shape;27969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79691" name="Google Shape;27969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92" name="Google Shape;27969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93" name="Google Shape;27969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694" name="Google Shape;27969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695" name="Google Shape;279695;p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696" name="Google Shape;279696;p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697" name="Google Shape;279697;p1"/>
          <p:cNvPicPr preferRelativeResize="0"/>
          <p:nvPr/>
        </p:nvPicPr>
        <p:blipFill rotWithShape="1">
          <a:blip r:embed="rId18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 amt="96000"/>
          </a:blip>
          <a:stretch>
            <a:fillRect/>
          </a:stretch>
        </a:blipFill>
        <a:effectLst/>
      </p:bgPr>
    </p:bg>
    <p:spTree>
      <p:nvGrpSpPr>
        <p:cNvPr id="1" name="Shape 2798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17" name="Google Shape;279817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79818" name="Google Shape;279818;p1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819" name="Google Shape;279819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820" name="Google Shape;279820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79821" name="Google Shape;279821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79822" name="Google Shape;279822;p1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alibri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/>
          </a:p>
        </p:txBody>
      </p:sp>
      <p:sp>
        <p:nvSpPr>
          <p:cNvPr id="279823" name="Google Shape;279823;p17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9824" name="Google Shape;279824;p17"/>
          <p:cNvPicPr preferRelativeResize="0"/>
          <p:nvPr/>
        </p:nvPicPr>
        <p:blipFill rotWithShape="1">
          <a:blip r:embed="rId20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alphaModFix amt="9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A3E318-7490-48F4-9B84-BBE09D5C20CA}"/>
              </a:ext>
            </a:extLst>
          </p:cNvPr>
          <p:cNvSpPr txBox="1"/>
          <p:nvPr userDrawn="1"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4D3D2F-E5C0-4D82-84F9-6F80CE0EFF6D}"/>
              </a:ext>
            </a:extLst>
          </p:cNvPr>
          <p:cNvSpPr/>
          <p:nvPr userDrawn="1"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5A0F495F-C73A-46FF-8D6F-0966E646510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67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346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717" r:id="rId17"/>
    <p:sldLayoutId id="214748371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2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9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38.xml"/><Relationship Id="rId5" Type="http://schemas.openxmlformats.org/officeDocument/2006/relationships/image" Target="../media/image2.png"/><Relationship Id="rId4" Type="http://schemas.openxmlformats.org/officeDocument/2006/relationships/image" Target="../media/image31.w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3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6.xml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80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14" name="Google Shape;280014;p53"/>
          <p:cNvSpPr/>
          <p:nvPr/>
        </p:nvSpPr>
        <p:spPr>
          <a:xfrm rot="10800000" flipH="1">
            <a:off x="-1" y="-43491"/>
            <a:ext cx="12192000" cy="5816400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016" name="Google Shape;280016;p53"/>
          <p:cNvSpPr txBox="1"/>
          <p:nvPr/>
        </p:nvSpPr>
        <p:spPr>
          <a:xfrm>
            <a:off x="6307898" y="2785711"/>
            <a:ext cx="54270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4000"/>
              <a:buFont typeface="Times New Roman"/>
              <a:buNone/>
            </a:pPr>
            <a:r>
              <a:rPr lang="en-US" sz="40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Final Project-2</a:t>
            </a:r>
            <a:endParaRPr/>
          </a:p>
        </p:txBody>
      </p:sp>
      <p:sp>
        <p:nvSpPr>
          <p:cNvPr id="280017" name="Google Shape;280017;p53"/>
          <p:cNvSpPr/>
          <p:nvPr/>
        </p:nvSpPr>
        <p:spPr>
          <a:xfrm>
            <a:off x="6307898" y="3700736"/>
            <a:ext cx="3516600" cy="5292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5</a:t>
            </a:r>
            <a:endParaRPr/>
          </a:p>
        </p:txBody>
      </p:sp>
      <p:sp>
        <p:nvSpPr>
          <p:cNvPr id="280018" name="Google Shape;280018;p53"/>
          <p:cNvSpPr txBox="1"/>
          <p:nvPr/>
        </p:nvSpPr>
        <p:spPr>
          <a:xfrm>
            <a:off x="4937759" y="4549410"/>
            <a:ext cx="6957000" cy="769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 algn="ctr"/>
            <a:r>
              <a:rPr lang="en-US" sz="2000" kern="12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PMG497 </a:t>
            </a:r>
          </a:p>
          <a:p>
            <a:pPr lvl="0" algn="ctr"/>
            <a:r>
              <a:rPr lang="en-US" sz="2400" b="0" i="0" u="none" strike="noStrike" cap="none" dirty="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L5- Statistical Analysis- P1</a:t>
            </a:r>
            <a:endParaRPr lang="en-US" sz="2400" dirty="0"/>
          </a:p>
        </p:txBody>
      </p:sp>
      <p:pic>
        <p:nvPicPr>
          <p:cNvPr id="10" name="Picture Placeholder 4">
            <a:extLst>
              <a:ext uri="{FF2B5EF4-FFF2-40B4-BE49-F238E27FC236}">
                <a16:creationId xmlns:a16="http://schemas.microsoft.com/office/drawing/2014/main" id="{C85A465B-49DC-48CA-A2AA-893D2EB698D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379351DB-06BC-4605-8BDA-1F1077FE22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5765"/>
    </mc:Choice>
    <mc:Fallback xmlns="">
      <p:transition spd="slow" advTm="289576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800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025" name="Google Shape;280025;p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3924" r="13924"/>
          <a:stretch/>
        </p:blipFill>
        <p:spPr>
          <a:xfrm>
            <a:off x="0" y="0"/>
            <a:ext cx="5546722" cy="5573712"/>
          </a:xfrm>
          <a:prstGeom prst="rect">
            <a:avLst/>
          </a:prstGeom>
          <a:noFill/>
          <a:ln>
            <a:noFill/>
          </a:ln>
        </p:spPr>
      </p:pic>
      <p:sp>
        <p:nvSpPr>
          <p:cNvPr id="280026" name="Google Shape;280026;p54"/>
          <p:cNvSpPr/>
          <p:nvPr/>
        </p:nvSpPr>
        <p:spPr>
          <a:xfrm rot="5400000">
            <a:off x="-4248" y="4201"/>
            <a:ext cx="1799400" cy="17910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027" name="Google Shape;280027;p54"/>
          <p:cNvSpPr/>
          <p:nvPr/>
        </p:nvSpPr>
        <p:spPr>
          <a:xfrm rot="5400000" flipH="1">
            <a:off x="-639776" y="4099536"/>
            <a:ext cx="5573400" cy="2477100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6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669BBC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028" name="Google Shape;280028;p54"/>
          <p:cNvSpPr txBox="1"/>
          <p:nvPr/>
        </p:nvSpPr>
        <p:spPr>
          <a:xfrm>
            <a:off x="5669101" y="1323922"/>
            <a:ext cx="4113900" cy="6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3600"/>
              <a:buFont typeface="Times New Roman"/>
              <a:buNone/>
            </a:pPr>
            <a:r>
              <a:rPr lang="en-US" sz="36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Session Outline</a:t>
            </a:r>
            <a:endParaRPr/>
          </a:p>
        </p:txBody>
      </p:sp>
      <p:sp>
        <p:nvSpPr>
          <p:cNvPr id="280029" name="Google Shape;280029;p54"/>
          <p:cNvSpPr txBox="1"/>
          <p:nvPr/>
        </p:nvSpPr>
        <p:spPr>
          <a:xfrm>
            <a:off x="5760642" y="2088770"/>
            <a:ext cx="6431400" cy="48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 The Where, why, and How of Data Collection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2 : Graphs, Charts, and Tables – Describing Your Data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3 : Describing Data Using Numerical Measures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9: Introduction to Hypothesis Testing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14: Introduction to Linear Regression and Correlation Analysis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15: Multiple Regression Analysis and Model Building</a:t>
            </a:r>
            <a:endParaRPr/>
          </a:p>
          <a:p>
            <a: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0030" name="Google Shape;280030;p54"/>
          <p:cNvSpPr/>
          <p:nvPr/>
        </p:nvSpPr>
        <p:spPr>
          <a:xfrm>
            <a:off x="721945" y="6156842"/>
            <a:ext cx="82545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/>
          </a:p>
        </p:txBody>
      </p:sp>
      <p:sp>
        <p:nvSpPr>
          <p:cNvPr id="280031" name="Google Shape;280031;p5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D1859C27-FC9D-49F2-B905-DF031441E6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800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37" name="Google Shape;280037;p55"/>
          <p:cNvSpPr/>
          <p:nvPr/>
        </p:nvSpPr>
        <p:spPr>
          <a:xfrm>
            <a:off x="1133854" y="1397680"/>
            <a:ext cx="4955700" cy="4414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038" name="Google Shape;280038;p55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2315" b="12315"/>
          <a:stretch/>
        </p:blipFill>
        <p:spPr>
          <a:xfrm>
            <a:off x="7229475" y="1397000"/>
            <a:ext cx="4962526" cy="24955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039" name="Google Shape;280039;p55"/>
          <p:cNvSpPr/>
          <p:nvPr/>
        </p:nvSpPr>
        <p:spPr>
          <a:xfrm>
            <a:off x="1444435" y="2916499"/>
            <a:ext cx="4222500" cy="159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1-  </a:t>
            </a:r>
            <a:endParaRPr/>
          </a:p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Where, why, and How of Data Collection</a:t>
            </a:r>
            <a:endParaRPr/>
          </a:p>
        </p:txBody>
      </p:sp>
      <p:sp>
        <p:nvSpPr>
          <p:cNvPr id="280040" name="Google Shape;280040;p55"/>
          <p:cNvSpPr/>
          <p:nvPr/>
        </p:nvSpPr>
        <p:spPr>
          <a:xfrm>
            <a:off x="5641526" y="3505024"/>
            <a:ext cx="1190700" cy="9885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alibri"/>
              <a:buNone/>
            </a:pPr>
            <a:r>
              <a:rPr lang="en-US" sz="44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 </a:t>
            </a:r>
            <a:endParaRPr/>
          </a:p>
        </p:txBody>
      </p:sp>
      <p:pic>
        <p:nvPicPr>
          <p:cNvPr id="280041" name="Google Shape;280041;p5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35344" y="31031"/>
            <a:ext cx="8937509" cy="1072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46" name="Google Shape;280046;p56"/>
          <p:cNvSpPr txBox="1">
            <a:spLocks noGrp="1"/>
          </p:cNvSpPr>
          <p:nvPr>
            <p:ph type="ftr" idx="11"/>
          </p:nvPr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dirty="0"/>
          </a:p>
        </p:txBody>
      </p:sp>
      <p:sp>
        <p:nvSpPr>
          <p:cNvPr id="280047" name="Google Shape;280047;p5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8826305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Chapter Goals</a:t>
            </a:r>
            <a:endParaRPr/>
          </a:p>
        </p:txBody>
      </p:sp>
      <p:sp>
        <p:nvSpPr>
          <p:cNvPr id="280048" name="Google Shape;280048;p56"/>
          <p:cNvSpPr txBox="1">
            <a:spLocks noGrp="1"/>
          </p:cNvSpPr>
          <p:nvPr>
            <p:ph type="body" idx="1"/>
          </p:nvPr>
        </p:nvSpPr>
        <p:spPr>
          <a:xfrm>
            <a:off x="2286000" y="1752601"/>
            <a:ext cx="80772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b="1"/>
              <a:t>After completing this chapter, you should be able to:</a:t>
            </a:r>
            <a:r>
              <a:rPr lang="en-US"/>
              <a:t> </a:t>
            </a:r>
            <a:endParaRPr/>
          </a:p>
          <a:p>
            <a:pPr marL="228600" lvl="0" indent="-228600" algn="l" rtl="0">
              <a:lnSpc>
                <a:spcPct val="70000"/>
              </a:lnSpc>
              <a:spcBef>
                <a:spcPts val="132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Describe key data collection methods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Know key definitions: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hlink"/>
              </a:buClr>
              <a:buSzPts val="1800"/>
              <a:buFont typeface="Noto Sans Symbols"/>
              <a:buNone/>
            </a:pPr>
            <a:r>
              <a:rPr lang="en-US" sz="1800">
                <a:solidFill>
                  <a:schemeClr val="hlink"/>
                </a:solidFill>
              </a:rPr>
              <a:t>♦</a:t>
            </a:r>
            <a:r>
              <a:rPr lang="en-US" sz="1800"/>
              <a:t>Population vs. Sample	        </a:t>
            </a:r>
            <a:r>
              <a:rPr lang="en-US" sz="1800">
                <a:solidFill>
                  <a:schemeClr val="hlink"/>
                </a:solidFill>
              </a:rPr>
              <a:t>♦</a:t>
            </a:r>
            <a:r>
              <a:rPr lang="en-US" sz="1800"/>
              <a:t>Primary vs. Secondary data types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hlink"/>
              </a:buClr>
              <a:buSzPts val="1800"/>
              <a:buFont typeface="Noto Sans Symbols"/>
              <a:buNone/>
            </a:pPr>
            <a:r>
              <a:rPr lang="en-US" sz="1800">
                <a:solidFill>
                  <a:schemeClr val="hlink"/>
                </a:solidFill>
              </a:rPr>
              <a:t>♦</a:t>
            </a:r>
            <a:r>
              <a:rPr lang="en-US" sz="1800"/>
              <a:t>Qualitative vs. Qualitative data    </a:t>
            </a:r>
            <a:r>
              <a:rPr lang="en-US" sz="1800">
                <a:solidFill>
                  <a:schemeClr val="hlink"/>
                </a:solidFill>
              </a:rPr>
              <a:t>♦</a:t>
            </a:r>
            <a:r>
              <a:rPr lang="en-US" sz="1800"/>
              <a:t>Time Series vs. Cross-Sectional data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Explain the difference between descriptive and 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r>
              <a:rPr lang="en-US" sz="2400"/>
              <a:t>	inferential statistics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Describe different sampling methods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3" name="Google Shape;280053;p57"/>
          <p:cNvSpPr txBox="1">
            <a:spLocks noGrp="1"/>
          </p:cNvSpPr>
          <p:nvPr>
            <p:ph type="body" idx="1"/>
          </p:nvPr>
        </p:nvSpPr>
        <p:spPr>
          <a:xfrm>
            <a:off x="2286000" y="1752600"/>
            <a:ext cx="8077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 b="1"/>
              <a:t>Descriptive statistics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Collecting, presenting, and describing data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76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 b="1"/>
              <a:t>Inferential statistics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Drawing conclusions and/or making decisions concerning a population based only on sample data</a:t>
            </a:r>
            <a:endParaRPr/>
          </a:p>
        </p:txBody>
      </p:sp>
      <p:sp>
        <p:nvSpPr>
          <p:cNvPr id="280054" name="Google Shape;280054;p5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Tools of Business Statistics</a:t>
            </a:r>
            <a:endParaRPr/>
          </a:p>
        </p:txBody>
      </p:sp>
      <p:sp>
        <p:nvSpPr>
          <p:cNvPr id="280055" name="Google Shape;280055;p57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0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60" name="Google Shape;280060;p5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Chap 1-</a:t>
            </a:r>
            <a:fld id="{00000000-1234-1234-1234-123412341234}" type="slidenum"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061" name="Google Shape;280061;p58"/>
          <p:cNvSpPr txBox="1">
            <a:spLocks noGrp="1"/>
          </p:cNvSpPr>
          <p:nvPr>
            <p:ph type="title"/>
          </p:nvPr>
        </p:nvSpPr>
        <p:spPr>
          <a:xfrm>
            <a:off x="1493078" y="43070"/>
            <a:ext cx="45102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/>
              <a:t>Descriptive Statistics</a:t>
            </a:r>
            <a:endParaRPr/>
          </a:p>
        </p:txBody>
      </p:sp>
      <p:sp>
        <p:nvSpPr>
          <p:cNvPr id="280062" name="Google Shape;280062;p58"/>
          <p:cNvSpPr txBox="1">
            <a:spLocks noGrp="1"/>
          </p:cNvSpPr>
          <p:nvPr>
            <p:ph type="body" idx="1"/>
          </p:nvPr>
        </p:nvSpPr>
        <p:spPr>
          <a:xfrm>
            <a:off x="2514600" y="1676400"/>
            <a:ext cx="55626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 b="1"/>
              <a:t>Collect data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/>
              <a:t>e.g., Survey, Observation, 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Noto Sans Symbols"/>
              <a:buNone/>
            </a:pPr>
            <a:r>
              <a:rPr lang="en-US" sz="2700"/>
              <a:t>		     Experiments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89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 b="1"/>
              <a:t>Present data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/>
              <a:t>e.g., Charts and graphs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89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 b="1"/>
              <a:t>Characterize data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/>
              <a:t>e.g., Sample mean =</a:t>
            </a:r>
            <a:r>
              <a:rPr lang="en-US" sz="3200"/>
              <a:t> </a:t>
            </a:r>
            <a:endParaRPr/>
          </a:p>
        </p:txBody>
      </p:sp>
      <p:pic>
        <p:nvPicPr>
          <p:cNvPr id="280063" name="Google Shape;280063;p5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848601" y="1600200"/>
            <a:ext cx="1158874" cy="1295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064" name="Google Shape;280064;p5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7391400" y="3581400"/>
            <a:ext cx="1600200" cy="125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065" name="Google Shape;280065;p5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77001" y="5257800"/>
            <a:ext cx="739775" cy="8382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066" name="Google Shape;280066;p58"/>
          <p:cNvSpPr txBox="1">
            <a:spLocks noGrp="1"/>
          </p:cNvSpPr>
          <p:nvPr>
            <p:ph type="ftr" idx="11"/>
          </p:nvPr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ooter Placeholder 3">
            <a:extLst>
              <a:ext uri="{FF2B5EF4-FFF2-40B4-BE49-F238E27FC236}">
                <a16:creationId xmlns:a16="http://schemas.microsoft.com/office/drawing/2014/main" id="{5FB53D4F-DAF2-4717-862C-DDC00ABAF53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852488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52488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52488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52488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52488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85248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Statistics: A Decision-Making Approach, 7e © 2008 Prentice-Hall, Inc.</a:t>
            </a:r>
          </a:p>
        </p:txBody>
      </p:sp>
      <p:sp>
        <p:nvSpPr>
          <p:cNvPr id="37892" name="Rectangle 2">
            <a:extLst>
              <a:ext uri="{FF2B5EF4-FFF2-40B4-BE49-F238E27FC236}">
                <a16:creationId xmlns:a16="http://schemas.microsoft.com/office/drawing/2014/main" id="{3B8F445B-1E66-4557-80CA-FE750552A6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90800" y="1600200"/>
            <a:ext cx="7620000" cy="3276600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/>
          <a:lstStyle/>
          <a:p>
            <a:pPr marL="342900" indent="-342900"/>
            <a:r>
              <a:rPr lang="en-US" altLang="en-US" dirty="0"/>
              <a:t>Making statements about a population by examining sample results</a:t>
            </a:r>
          </a:p>
          <a:p>
            <a:pPr marL="342900" indent="-342900">
              <a:spcBef>
                <a:spcPct val="50000"/>
              </a:spcBef>
              <a:buNone/>
            </a:pPr>
            <a:r>
              <a:rPr lang="en-US" altLang="en-US" sz="2300" dirty="0">
                <a:solidFill>
                  <a:schemeClr val="hlink"/>
                </a:solidFill>
              </a:rPr>
              <a:t>Sample statistics</a:t>
            </a:r>
            <a:r>
              <a:rPr lang="en-US" altLang="en-US" sz="2300" dirty="0"/>
              <a:t>  </a:t>
            </a:r>
            <a:r>
              <a:rPr lang="en-US" altLang="en-US" sz="2300" dirty="0">
                <a:solidFill>
                  <a:srgbClr val="66FFFF"/>
                </a:solidFill>
              </a:rPr>
              <a:t>           </a:t>
            </a:r>
            <a:r>
              <a:rPr lang="en-US" altLang="en-US" sz="2300" dirty="0"/>
              <a:t>   </a:t>
            </a:r>
            <a:r>
              <a:rPr lang="en-US" altLang="en-US" sz="2300" dirty="0">
                <a:solidFill>
                  <a:schemeClr val="folHlink"/>
                </a:solidFill>
              </a:rPr>
              <a:t>Population parameters</a:t>
            </a:r>
            <a:r>
              <a:rPr lang="en-US" altLang="en-US" sz="2600" dirty="0"/>
              <a:t> </a:t>
            </a:r>
          </a:p>
          <a:p>
            <a:pPr marL="342900" indent="-342900">
              <a:buNone/>
            </a:pPr>
            <a:r>
              <a:rPr lang="en-US" altLang="en-US" sz="2400" dirty="0"/>
              <a:t>       </a:t>
            </a:r>
            <a:r>
              <a:rPr lang="en-US" altLang="en-US" sz="2000" dirty="0">
                <a:solidFill>
                  <a:schemeClr val="hlink"/>
                </a:solidFill>
              </a:rPr>
              <a:t>(known)  </a:t>
            </a:r>
            <a:r>
              <a:rPr lang="en-US" altLang="en-US" sz="2400" dirty="0"/>
              <a:t>      </a:t>
            </a:r>
            <a:r>
              <a:rPr lang="en-US" altLang="en-US" sz="2400" b="1" dirty="0"/>
              <a:t>Inference</a:t>
            </a:r>
            <a:r>
              <a:rPr lang="en-US" altLang="en-US" sz="2400" dirty="0"/>
              <a:t>            </a:t>
            </a:r>
            <a:r>
              <a:rPr lang="en-US" altLang="en-US" sz="2000" dirty="0">
                <a:solidFill>
                  <a:schemeClr val="folHlink"/>
                </a:solidFill>
              </a:rPr>
              <a:t>(unknown, but can </a:t>
            </a:r>
          </a:p>
          <a:p>
            <a:pPr marL="342900" indent="-342900">
              <a:buNone/>
            </a:pPr>
            <a:r>
              <a:rPr lang="en-US" altLang="en-US" sz="2000" dirty="0">
                <a:solidFill>
                  <a:schemeClr val="folHlink"/>
                </a:solidFill>
              </a:rPr>
              <a:t>						      be estimated from</a:t>
            </a:r>
          </a:p>
          <a:p>
            <a:pPr marL="342900" indent="-342900">
              <a:buNone/>
            </a:pPr>
            <a:r>
              <a:rPr lang="en-US" altLang="en-US" sz="2000" dirty="0">
                <a:solidFill>
                  <a:schemeClr val="folHlink"/>
                </a:solidFill>
              </a:rPr>
              <a:t>						      sample evidence)</a:t>
            </a:r>
          </a:p>
        </p:txBody>
      </p:sp>
      <p:graphicFrame>
        <p:nvGraphicFramePr>
          <p:cNvPr id="37893" name="Object 3">
            <a:extLst>
              <a:ext uri="{FF2B5EF4-FFF2-40B4-BE49-F238E27FC236}">
                <a16:creationId xmlns:a16="http://schemas.microsoft.com/office/drawing/2014/main" id="{C946E31A-3B01-4AE2-AA5D-749E304E126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038600" y="3733800"/>
          <a:ext cx="5486400" cy="2378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rawing" r:id="rId2" imgW="5010049" imgH="2276385" progId="Presentations.Drawing.10">
                  <p:embed/>
                </p:oleObj>
              </mc:Choice>
              <mc:Fallback>
                <p:oleObj name="Drawing" r:id="rId2" imgW="5010049" imgH="2276385" progId="Presentations.Drawing.10">
                  <p:embed/>
                  <p:pic>
                    <p:nvPicPr>
                      <p:cNvPr id="37893" name="Object 3">
                        <a:extLst>
                          <a:ext uri="{FF2B5EF4-FFF2-40B4-BE49-F238E27FC236}">
                            <a16:creationId xmlns:a16="http://schemas.microsoft.com/office/drawing/2014/main" id="{C946E31A-3B01-4AE2-AA5D-749E304E126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3733800"/>
                        <a:ext cx="5486400" cy="23780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4" name="Rectangle 4">
            <a:extLst>
              <a:ext uri="{FF2B5EF4-FFF2-40B4-BE49-F238E27FC236}">
                <a16:creationId xmlns:a16="http://schemas.microsoft.com/office/drawing/2014/main" id="{00C0AFE6-46E4-4FE1-9D58-825482813A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Inferential Statistics</a:t>
            </a:r>
          </a:p>
        </p:txBody>
      </p:sp>
      <p:sp>
        <p:nvSpPr>
          <p:cNvPr id="37895" name="Line 5">
            <a:extLst>
              <a:ext uri="{FF2B5EF4-FFF2-40B4-BE49-F238E27FC236}">
                <a16:creationId xmlns:a16="http://schemas.microsoft.com/office/drawing/2014/main" id="{37D47DE4-F8A8-41DB-81C4-44FF28299C6E}"/>
              </a:ext>
            </a:extLst>
          </p:cNvPr>
          <p:cNvSpPr>
            <a:spLocks noChangeShapeType="1"/>
          </p:cNvSpPr>
          <p:nvPr/>
        </p:nvSpPr>
        <p:spPr bwMode="auto">
          <a:xfrm>
            <a:off x="4774095" y="2763079"/>
            <a:ext cx="914400" cy="0"/>
          </a:xfrm>
          <a:prstGeom prst="line">
            <a:avLst/>
          </a:prstGeom>
          <a:noFill/>
          <a:ln w="88900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0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80" name="Google Shape;280080;p6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Inferential Statistics</a:t>
            </a:r>
            <a:endParaRPr/>
          </a:p>
        </p:txBody>
      </p:sp>
      <p:sp>
        <p:nvSpPr>
          <p:cNvPr id="280081" name="Google Shape;280081;p60"/>
          <p:cNvSpPr txBox="1">
            <a:spLocks noGrp="1"/>
          </p:cNvSpPr>
          <p:nvPr>
            <p:ph type="body" idx="1"/>
          </p:nvPr>
        </p:nvSpPr>
        <p:spPr>
          <a:xfrm>
            <a:off x="1905000" y="2286001"/>
            <a:ext cx="5791200" cy="42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b="1"/>
              <a:t>Estimation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e.g., Estimate the population mean weight using the sample mean weight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b="1"/>
              <a:t>Hypothesis Testing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e.g., Use sample evidence to test the claim that the population mean weight is 120 pounds</a:t>
            </a:r>
            <a:endParaRPr/>
          </a:p>
        </p:txBody>
      </p:sp>
      <p:sp>
        <p:nvSpPr>
          <p:cNvPr id="280082" name="Google Shape;280082;p60"/>
          <p:cNvSpPr/>
          <p:nvPr/>
        </p:nvSpPr>
        <p:spPr>
          <a:xfrm>
            <a:off x="2743200" y="1524000"/>
            <a:ext cx="7467600" cy="685800"/>
          </a:xfrm>
          <a:prstGeom prst="rect">
            <a:avLst/>
          </a:prstGeom>
          <a:solidFill>
            <a:srgbClr val="FFFFD9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Drawing conclusions and/or making decisions concerning a </a:t>
            </a:r>
            <a:r>
              <a:rPr lang="en-US" sz="2400" b="1" i="0" u="none" strike="noStrike" cap="none">
                <a:solidFill>
                  <a:srgbClr val="0563C1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r>
              <a:rPr lang="en-US" sz="2400" b="1" i="0" u="none" strike="noStrike" cap="none">
                <a:solidFill>
                  <a:srgbClr val="E7E6E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based on </a:t>
            </a:r>
            <a:r>
              <a:rPr lang="en-US" sz="24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sample</a:t>
            </a: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 results.</a:t>
            </a:r>
            <a:endParaRPr/>
          </a:p>
        </p:txBody>
      </p:sp>
      <p:pic>
        <p:nvPicPr>
          <p:cNvPr id="280083" name="Google Shape;280083;p6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67600" y="3276600"/>
            <a:ext cx="3124200" cy="29718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084" name="Google Shape;280084;p60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0089" name="Google Shape;280089;p61"/>
          <p:cNvCxnSpPr/>
          <p:nvPr/>
        </p:nvCxnSpPr>
        <p:spPr>
          <a:xfrm>
            <a:off x="5791200" y="2362200"/>
            <a:ext cx="0" cy="533400"/>
          </a:xfrm>
          <a:prstGeom prst="straightConnector1">
            <a:avLst/>
          </a:prstGeom>
          <a:noFill/>
          <a:ln w="127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090" name="Google Shape;280090;p6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Tools for Collecting Data</a:t>
            </a:r>
            <a:endParaRPr/>
          </a:p>
        </p:txBody>
      </p:sp>
      <p:cxnSp>
        <p:nvCxnSpPr>
          <p:cNvPr id="280091" name="Google Shape;280091;p61"/>
          <p:cNvCxnSpPr/>
          <p:nvPr/>
        </p:nvCxnSpPr>
        <p:spPr>
          <a:xfrm>
            <a:off x="5943600" y="2895600"/>
            <a:ext cx="0" cy="533400"/>
          </a:xfrm>
          <a:prstGeom prst="straightConnector1">
            <a:avLst/>
          </a:prstGeom>
          <a:noFill/>
          <a:ln w="127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092" name="Google Shape;280092;p61"/>
          <p:cNvCxnSpPr/>
          <p:nvPr/>
        </p:nvCxnSpPr>
        <p:spPr>
          <a:xfrm>
            <a:off x="8534400" y="2895600"/>
            <a:ext cx="0" cy="1524000"/>
          </a:xfrm>
          <a:prstGeom prst="straightConnector1">
            <a:avLst/>
          </a:prstGeom>
          <a:noFill/>
          <a:ln w="127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093" name="Google Shape;280093;p61"/>
          <p:cNvSpPr/>
          <p:nvPr/>
        </p:nvSpPr>
        <p:spPr>
          <a:xfrm>
            <a:off x="2133600" y="1828800"/>
            <a:ext cx="8020200" cy="6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094" name="Google Shape;280094;p61"/>
          <p:cNvSpPr/>
          <p:nvPr/>
        </p:nvSpPr>
        <p:spPr>
          <a:xfrm>
            <a:off x="3581400" y="1828801"/>
            <a:ext cx="4572000" cy="549300"/>
          </a:xfrm>
          <a:prstGeom prst="rect">
            <a:avLst/>
          </a:prstGeom>
          <a:solidFill>
            <a:srgbClr val="FFFF99"/>
          </a:solidFill>
          <a:ln w="12700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Noto Sans Symbols"/>
              <a:buNone/>
            </a:pPr>
            <a:endParaRPr sz="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70000"/>
              </a:lnSpc>
              <a:spcBef>
                <a:spcPts val="42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Collection Methods</a:t>
            </a:r>
            <a:endParaRPr/>
          </a:p>
        </p:txBody>
      </p:sp>
      <p:cxnSp>
        <p:nvCxnSpPr>
          <p:cNvPr id="280095" name="Google Shape;280095;p61"/>
          <p:cNvCxnSpPr/>
          <p:nvPr/>
        </p:nvCxnSpPr>
        <p:spPr>
          <a:xfrm>
            <a:off x="3124200" y="2895600"/>
            <a:ext cx="5410200" cy="0"/>
          </a:xfrm>
          <a:prstGeom prst="straightConnector1">
            <a:avLst/>
          </a:prstGeom>
          <a:noFill/>
          <a:ln w="127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096" name="Google Shape;280096;p61"/>
          <p:cNvCxnSpPr/>
          <p:nvPr/>
        </p:nvCxnSpPr>
        <p:spPr>
          <a:xfrm>
            <a:off x="3124200" y="2895600"/>
            <a:ext cx="0" cy="507900"/>
          </a:xfrm>
          <a:prstGeom prst="straightConnector1">
            <a:avLst/>
          </a:prstGeom>
          <a:noFill/>
          <a:ln w="127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097" name="Google Shape;280097;p61"/>
          <p:cNvSpPr/>
          <p:nvPr/>
        </p:nvSpPr>
        <p:spPr>
          <a:xfrm>
            <a:off x="4953000" y="3429000"/>
            <a:ext cx="2438400" cy="831900"/>
          </a:xfrm>
          <a:prstGeom prst="rect">
            <a:avLst/>
          </a:prstGeom>
          <a:noFill/>
          <a:ln w="12700" cap="flat" cmpd="sng">
            <a:solidFill>
              <a:srgbClr val="00006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Written questionnaires</a:t>
            </a:r>
            <a:endParaRPr/>
          </a:p>
        </p:txBody>
      </p:sp>
      <p:cxnSp>
        <p:nvCxnSpPr>
          <p:cNvPr id="280098" name="Google Shape;280098;p61"/>
          <p:cNvCxnSpPr/>
          <p:nvPr/>
        </p:nvCxnSpPr>
        <p:spPr>
          <a:xfrm>
            <a:off x="4343400" y="2895600"/>
            <a:ext cx="0" cy="1524000"/>
          </a:xfrm>
          <a:prstGeom prst="straightConnector1">
            <a:avLst/>
          </a:prstGeom>
          <a:noFill/>
          <a:ln w="127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099" name="Google Shape;280099;p61"/>
          <p:cNvSpPr/>
          <p:nvPr/>
        </p:nvSpPr>
        <p:spPr>
          <a:xfrm>
            <a:off x="1752600" y="3429001"/>
            <a:ext cx="2057400" cy="466800"/>
          </a:xfrm>
          <a:prstGeom prst="rect">
            <a:avLst/>
          </a:prstGeom>
          <a:noFill/>
          <a:ln w="12700" cap="flat" cmpd="sng">
            <a:solidFill>
              <a:srgbClr val="00006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Experiments</a:t>
            </a:r>
            <a:endParaRPr/>
          </a:p>
        </p:txBody>
      </p:sp>
      <p:sp>
        <p:nvSpPr>
          <p:cNvPr id="280100" name="Google Shape;280100;p61"/>
          <p:cNvSpPr/>
          <p:nvPr/>
        </p:nvSpPr>
        <p:spPr>
          <a:xfrm>
            <a:off x="3276600" y="4425950"/>
            <a:ext cx="1752600" cy="831900"/>
          </a:xfrm>
          <a:prstGeom prst="rect">
            <a:avLst/>
          </a:prstGeom>
          <a:noFill/>
          <a:ln w="12700" cap="flat" cmpd="sng">
            <a:solidFill>
              <a:srgbClr val="00006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Telephone surveys</a:t>
            </a:r>
            <a:endParaRPr/>
          </a:p>
        </p:txBody>
      </p:sp>
      <p:sp>
        <p:nvSpPr>
          <p:cNvPr id="280101" name="Google Shape;280101;p61"/>
          <p:cNvSpPr/>
          <p:nvPr/>
        </p:nvSpPr>
        <p:spPr>
          <a:xfrm>
            <a:off x="6705600" y="4419600"/>
            <a:ext cx="3505200" cy="831900"/>
          </a:xfrm>
          <a:prstGeom prst="rect">
            <a:avLst/>
          </a:prstGeom>
          <a:noFill/>
          <a:ln w="12700" cap="flat" cmpd="sng">
            <a:solidFill>
              <a:srgbClr val="00006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Direct observation and personal interview</a:t>
            </a:r>
            <a:r>
              <a:rPr lang="en-US" sz="2400" b="1" i="0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pic>
        <p:nvPicPr>
          <p:cNvPr id="280102" name="Google Shape;280102;p6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638800" y="4343400"/>
            <a:ext cx="838200" cy="1066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103" name="Google Shape;280103;p6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686800" y="5334000"/>
            <a:ext cx="762000" cy="579438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104" name="Google Shape;280104;p6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676401" y="3886201"/>
            <a:ext cx="1063625" cy="1152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105" name="Google Shape;280105;p6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581400" y="5340350"/>
            <a:ext cx="838200" cy="6794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106" name="Google Shape;280106;p61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11" name="Google Shape;280111;p6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Survey Design Steps</a:t>
            </a:r>
            <a:endParaRPr/>
          </a:p>
        </p:txBody>
      </p:sp>
      <p:sp>
        <p:nvSpPr>
          <p:cNvPr id="280112" name="Google Shape;280112;p62"/>
          <p:cNvSpPr txBox="1">
            <a:spLocks noGrp="1"/>
          </p:cNvSpPr>
          <p:nvPr>
            <p:ph type="body" idx="1"/>
          </p:nvPr>
        </p:nvSpPr>
        <p:spPr>
          <a:xfrm>
            <a:off x="2514600" y="1676401"/>
            <a:ext cx="77724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Define the issue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what are the purpose and objectives of the survey?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Define the population of interest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Develop survey questions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make questions clear and unambiguous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use universally-accepted definitions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limit the number of questions</a:t>
            </a:r>
            <a:endParaRPr/>
          </a:p>
        </p:txBody>
      </p:sp>
      <p:sp>
        <p:nvSpPr>
          <p:cNvPr id="280113" name="Google Shape;280113;p62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18" name="Google Shape;280118;p6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Survey Design Steps</a:t>
            </a:r>
            <a:endParaRPr/>
          </a:p>
        </p:txBody>
      </p:sp>
      <p:sp>
        <p:nvSpPr>
          <p:cNvPr id="280119" name="Google Shape;280119;p63"/>
          <p:cNvSpPr txBox="1">
            <a:spLocks noGrp="1"/>
          </p:cNvSpPr>
          <p:nvPr>
            <p:ph type="body" idx="1"/>
          </p:nvPr>
        </p:nvSpPr>
        <p:spPr>
          <a:xfrm>
            <a:off x="2514600" y="1752601"/>
            <a:ext cx="77724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Pre-test the survey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pilot test with a small group of participants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assess clarity and length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Determine the sample size and sampling method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Select sample and administer the survey</a:t>
            </a:r>
            <a:endParaRPr/>
          </a:p>
        </p:txBody>
      </p:sp>
      <p:sp>
        <p:nvSpPr>
          <p:cNvPr id="280120" name="Google Shape;280120;p63"/>
          <p:cNvSpPr txBox="1"/>
          <p:nvPr/>
        </p:nvSpPr>
        <p:spPr>
          <a:xfrm>
            <a:off x="9067800" y="1203326"/>
            <a:ext cx="16002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2000"/>
              <a:buFont typeface="Noto Sans Symbols"/>
              <a:buNone/>
            </a:pPr>
            <a:r>
              <a:rPr lang="en-US" sz="2000" b="0" i="1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(continued)</a:t>
            </a:r>
            <a:endParaRPr/>
          </a:p>
        </p:txBody>
      </p:sp>
      <p:sp>
        <p:nvSpPr>
          <p:cNvPr id="280121" name="Google Shape;280121;p63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26" name="Google Shape;280126;p6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Types of Questions</a:t>
            </a:r>
            <a:endParaRPr/>
          </a:p>
        </p:txBody>
      </p:sp>
      <p:sp>
        <p:nvSpPr>
          <p:cNvPr id="280127" name="Google Shape;280127;p64"/>
          <p:cNvSpPr txBox="1">
            <a:spLocks noGrp="1"/>
          </p:cNvSpPr>
          <p:nvPr>
            <p:ph type="body" idx="1"/>
          </p:nvPr>
        </p:nvSpPr>
        <p:spPr>
          <a:xfrm>
            <a:off x="172278" y="1676400"/>
            <a:ext cx="10191000" cy="464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b="1"/>
              <a:t>Closed-end Questions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Select from a short list of defined choices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000"/>
              <a:buFont typeface="Noto Sans Symbols"/>
              <a:buNone/>
            </a:pPr>
            <a:r>
              <a:rPr lang="en-US">
                <a:solidFill>
                  <a:schemeClr val="folHlink"/>
                </a:solidFill>
              </a:rPr>
              <a:t>Example:</a:t>
            </a:r>
            <a:r>
              <a:rPr lang="en-US"/>
              <a:t>                                       Major:   __business	__liberal arts   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r>
              <a:rPr lang="en-US"/>
              <a:t>                                               __science	__other 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b="1"/>
              <a:t>Open-end Questions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Respondents are free to respond with any value, words, or statement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000"/>
              <a:buFont typeface="Noto Sans Symbols"/>
              <a:buNone/>
            </a:pPr>
            <a:r>
              <a:rPr lang="en-US">
                <a:solidFill>
                  <a:schemeClr val="folHlink"/>
                </a:solidFill>
              </a:rPr>
              <a:t>Example:</a:t>
            </a:r>
            <a:r>
              <a:rPr lang="en-US"/>
              <a:t> What did you like best about this course?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b="1"/>
              <a:t>Demographic Questions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Questions about the respondents’ personal characteristics</a:t>
            </a:r>
            <a:endParaRPr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r>
              <a:rPr lang="en-US" sz="2000"/>
              <a:t>		</a:t>
            </a:r>
            <a:r>
              <a:rPr lang="en-US">
                <a:solidFill>
                  <a:schemeClr val="folHlink"/>
                </a:solidFill>
              </a:rPr>
              <a:t>Example:  </a:t>
            </a:r>
            <a:r>
              <a:rPr lang="en-US"/>
              <a:t>Gender:  __Female   __ Male</a:t>
            </a:r>
            <a:endParaRPr/>
          </a:p>
        </p:txBody>
      </p:sp>
      <p:sp>
        <p:nvSpPr>
          <p:cNvPr id="280128" name="Google Shape;280128;p64"/>
          <p:cNvSpPr/>
          <p:nvPr/>
        </p:nvSpPr>
        <p:spPr>
          <a:xfrm>
            <a:off x="3733800" y="2438400"/>
            <a:ext cx="6934200" cy="762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85325" tIns="42650" rIns="85325" bIns="426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29" name="Google Shape;280129;p64"/>
          <p:cNvSpPr/>
          <p:nvPr/>
        </p:nvSpPr>
        <p:spPr>
          <a:xfrm>
            <a:off x="3657600" y="4191000"/>
            <a:ext cx="7010400" cy="6096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85325" tIns="42650" rIns="85325" bIns="426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30" name="Google Shape;280130;p64"/>
          <p:cNvSpPr/>
          <p:nvPr/>
        </p:nvSpPr>
        <p:spPr>
          <a:xfrm>
            <a:off x="3733800" y="5822950"/>
            <a:ext cx="6934200" cy="5334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85325" tIns="42650" rIns="85325" bIns="426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31" name="Google Shape;280131;p64"/>
          <p:cNvSpPr txBox="1"/>
          <p:nvPr/>
        </p:nvSpPr>
        <p:spPr>
          <a:xfrm>
            <a:off x="4456922" y="6454774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36" name="Google Shape;280136;p65"/>
          <p:cNvSpPr txBox="1">
            <a:spLocks noGrp="1"/>
          </p:cNvSpPr>
          <p:nvPr>
            <p:ph type="body" idx="1"/>
          </p:nvPr>
        </p:nvSpPr>
        <p:spPr>
          <a:xfrm>
            <a:off x="2057400" y="1905000"/>
            <a:ext cx="83820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A </a:t>
            </a:r>
            <a:r>
              <a:rPr lang="en-US" b="1" dirty="0">
                <a:solidFill>
                  <a:schemeClr val="folHlink"/>
                </a:solidFill>
              </a:rPr>
              <a:t>Population</a:t>
            </a:r>
            <a:r>
              <a:rPr lang="en-US" dirty="0"/>
              <a:t> is the set of all items or individuals of interest</a:t>
            </a:r>
            <a:endParaRPr dirty="0"/>
          </a:p>
          <a:p>
            <a:pPr marL="742950" lvl="1" indent="-2857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  </a:t>
            </a:r>
            <a:r>
              <a:rPr lang="en-US" sz="2000" dirty="0">
                <a:solidFill>
                  <a:schemeClr val="folHlink"/>
                </a:solidFill>
              </a:rPr>
              <a:t>Examples:</a:t>
            </a:r>
            <a:r>
              <a:rPr lang="en-US" sz="2000" dirty="0"/>
              <a:t>  	All likely voters in the next election</a:t>
            </a:r>
            <a:r>
              <a:rPr lang="en-US" sz="2000" dirty="0">
                <a:solidFill>
                  <a:srgbClr val="66FFFF"/>
                </a:solidFill>
              </a:rPr>
              <a:t>  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 dirty="0"/>
              <a:t>              		All parts produced today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 dirty="0"/>
              <a:t>				All sales receipts for November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 dirty="0"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A </a:t>
            </a:r>
            <a:r>
              <a:rPr lang="en-US" b="1" dirty="0">
                <a:solidFill>
                  <a:schemeClr val="folHlink"/>
                </a:solidFill>
              </a:rPr>
              <a:t>Sample</a:t>
            </a:r>
            <a:r>
              <a:rPr lang="en-US" dirty="0"/>
              <a:t> is a subset of the population</a:t>
            </a:r>
            <a:endParaRPr dirty="0"/>
          </a:p>
          <a:p>
            <a:pPr marL="742950" lvl="1" indent="-2857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folHlink"/>
              </a:buClr>
              <a:buSzPts val="2000"/>
              <a:buChar char="•"/>
            </a:pPr>
            <a:r>
              <a:rPr lang="en-US" sz="2000" dirty="0">
                <a:solidFill>
                  <a:schemeClr val="folHlink"/>
                </a:solidFill>
              </a:rPr>
              <a:t>  Examples:</a:t>
            </a:r>
            <a:r>
              <a:rPr lang="en-US" sz="2000" dirty="0"/>
              <a:t>	1000 voters selected at random for interview</a:t>
            </a:r>
            <a:endParaRPr dirty="0"/>
          </a:p>
          <a:p>
            <a:pPr marL="20574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dirty="0"/>
              <a:t>		A few parts selected for destructive testing</a:t>
            </a:r>
            <a:endParaRPr dirty="0"/>
          </a:p>
          <a:p>
            <a:pPr marL="20574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dirty="0"/>
              <a:t>		Every 100</a:t>
            </a:r>
            <a:r>
              <a:rPr lang="en-US" baseline="30000" dirty="0"/>
              <a:t>th</a:t>
            </a:r>
            <a:r>
              <a:rPr lang="en-US" dirty="0"/>
              <a:t> receipt selected for audit</a:t>
            </a:r>
            <a:endParaRPr dirty="0"/>
          </a:p>
        </p:txBody>
      </p:sp>
      <p:sp>
        <p:nvSpPr>
          <p:cNvPr id="280137" name="Google Shape;280137;p6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Populations and Samples</a:t>
            </a:r>
            <a:endParaRPr/>
          </a:p>
        </p:txBody>
      </p:sp>
      <p:sp>
        <p:nvSpPr>
          <p:cNvPr id="280138" name="Google Shape;280138;p65"/>
          <p:cNvSpPr/>
          <p:nvPr/>
        </p:nvSpPr>
        <p:spPr>
          <a:xfrm>
            <a:off x="2514600" y="2819400"/>
            <a:ext cx="7848600" cy="10668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85325" tIns="42650" rIns="85325" bIns="426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39" name="Google Shape;280139;p65"/>
          <p:cNvSpPr/>
          <p:nvPr/>
        </p:nvSpPr>
        <p:spPr>
          <a:xfrm>
            <a:off x="2514600" y="4803913"/>
            <a:ext cx="7848600" cy="12954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85325" tIns="42650" rIns="85325" bIns="426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40" name="Google Shape;280140;p65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45" name="Google Shape;280145;p6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Key Definitions</a:t>
            </a:r>
            <a:endParaRPr/>
          </a:p>
        </p:txBody>
      </p:sp>
      <p:sp>
        <p:nvSpPr>
          <p:cNvPr id="280146" name="Google Shape;280146;p66"/>
          <p:cNvSpPr txBox="1">
            <a:spLocks noGrp="1"/>
          </p:cNvSpPr>
          <p:nvPr>
            <p:ph type="body" idx="1"/>
          </p:nvPr>
        </p:nvSpPr>
        <p:spPr>
          <a:xfrm>
            <a:off x="2286000" y="1752601"/>
            <a:ext cx="79248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A </a:t>
            </a:r>
            <a:r>
              <a:rPr lang="en-US" b="1" dirty="0">
                <a:solidFill>
                  <a:schemeClr val="folHlink"/>
                </a:solidFill>
              </a:rPr>
              <a:t>population</a:t>
            </a:r>
            <a:r>
              <a:rPr lang="en-US" dirty="0"/>
              <a:t> is the entire collection of things under consideration</a:t>
            </a:r>
            <a:endParaRPr dirty="0"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dirty="0"/>
              <a:t>A </a:t>
            </a:r>
            <a:r>
              <a:rPr lang="en-US" b="1" dirty="0">
                <a:solidFill>
                  <a:schemeClr val="folHlink"/>
                </a:solidFill>
              </a:rPr>
              <a:t>parameter</a:t>
            </a:r>
            <a:r>
              <a:rPr lang="en-US" dirty="0"/>
              <a:t> is a summary measure computed to describe a characteristic of the population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A </a:t>
            </a:r>
            <a:r>
              <a:rPr lang="en-US" b="1" dirty="0">
                <a:solidFill>
                  <a:schemeClr val="hlink"/>
                </a:solidFill>
              </a:rPr>
              <a:t>sample</a:t>
            </a:r>
            <a:r>
              <a:rPr lang="en-US" dirty="0"/>
              <a:t> is a portion of the population selected for analysis</a:t>
            </a:r>
            <a:endParaRPr dirty="0"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dirty="0"/>
              <a:t>A </a:t>
            </a:r>
            <a:r>
              <a:rPr lang="en-US" b="1" dirty="0">
                <a:solidFill>
                  <a:schemeClr val="hlink"/>
                </a:solidFill>
              </a:rPr>
              <a:t>statistic</a:t>
            </a:r>
            <a:r>
              <a:rPr lang="en-US" dirty="0"/>
              <a:t> is a summary measure computed to describe a characteristic of the sample</a:t>
            </a:r>
            <a:endParaRPr dirty="0"/>
          </a:p>
        </p:txBody>
      </p:sp>
      <p:sp>
        <p:nvSpPr>
          <p:cNvPr id="280147" name="Google Shape;280147;p66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52" name="Google Shape;280152;p6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Population vs. Sample</a:t>
            </a:r>
            <a:endParaRPr/>
          </a:p>
        </p:txBody>
      </p:sp>
      <p:sp>
        <p:nvSpPr>
          <p:cNvPr id="280153" name="Google Shape;280153;p67"/>
          <p:cNvSpPr/>
          <p:nvPr/>
        </p:nvSpPr>
        <p:spPr>
          <a:xfrm>
            <a:off x="2514600" y="2590800"/>
            <a:ext cx="3581400" cy="2667000"/>
          </a:xfrm>
          <a:prstGeom prst="ellipse">
            <a:avLst/>
          </a:prstGeom>
          <a:noFill/>
          <a:ln w="317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54" name="Google Shape;280154;p67"/>
          <p:cNvSpPr/>
          <p:nvPr/>
        </p:nvSpPr>
        <p:spPr>
          <a:xfrm>
            <a:off x="5791200" y="2774950"/>
            <a:ext cx="4508400" cy="27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325" tIns="42650" rIns="85325" bIns="42650" anchor="t" anchorCtr="0">
            <a:noAutofit/>
          </a:bodyPr>
          <a:lstStyle/>
          <a:p>
            <a:pPr marL="320675" marR="0" lvl="0" indent="-21399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680"/>
              <a:buFont typeface="Noto Sans Symbols"/>
              <a:buNone/>
            </a:pPr>
            <a:endParaRPr sz="2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55" name="Google Shape;280155;p67"/>
          <p:cNvSpPr/>
          <p:nvPr/>
        </p:nvSpPr>
        <p:spPr>
          <a:xfrm>
            <a:off x="7162800" y="2895600"/>
            <a:ext cx="2286000" cy="2133600"/>
          </a:xfrm>
          <a:prstGeom prst="ellipse">
            <a:avLst/>
          </a:prstGeom>
          <a:noFill/>
          <a:ln w="31750" cap="flat" cmpd="sng">
            <a:solidFill>
              <a:schemeClr val="folHlink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56" name="Google Shape;280156;p67"/>
          <p:cNvSpPr txBox="1"/>
          <p:nvPr/>
        </p:nvSpPr>
        <p:spPr>
          <a:xfrm>
            <a:off x="2895600" y="2819400"/>
            <a:ext cx="3124200" cy="26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a  b     c d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ef   gh i  jk l   m  n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o  p q   rs  t  u v  w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x   y      z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57" name="Google Shape;280157;p67"/>
          <p:cNvSpPr txBox="1"/>
          <p:nvPr/>
        </p:nvSpPr>
        <p:spPr>
          <a:xfrm>
            <a:off x="3429000" y="1905001"/>
            <a:ext cx="2209800" cy="5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endParaRPr/>
          </a:p>
        </p:txBody>
      </p:sp>
      <p:sp>
        <p:nvSpPr>
          <p:cNvPr id="280158" name="Google Shape;280158;p67"/>
          <p:cNvSpPr txBox="1"/>
          <p:nvPr/>
        </p:nvSpPr>
        <p:spPr>
          <a:xfrm>
            <a:off x="7620000" y="1905001"/>
            <a:ext cx="1981200" cy="5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Sample</a:t>
            </a:r>
            <a:endParaRPr/>
          </a:p>
        </p:txBody>
      </p:sp>
      <p:sp>
        <p:nvSpPr>
          <p:cNvPr id="280159" name="Google Shape;280159;p67"/>
          <p:cNvSpPr txBox="1"/>
          <p:nvPr/>
        </p:nvSpPr>
        <p:spPr>
          <a:xfrm>
            <a:off x="7239000" y="2895600"/>
            <a:ext cx="3124200" cy="26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</a:t>
            </a:r>
            <a:r>
              <a:rPr lang="en-US" sz="2400" b="0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b     c 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     g i         n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  o      r     u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         y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60" name="Google Shape;280160;p67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65" name="Google Shape;280165;p68"/>
          <p:cNvSpPr txBox="1">
            <a:spLocks noGrp="1"/>
          </p:cNvSpPr>
          <p:nvPr>
            <p:ph type="title"/>
          </p:nvPr>
        </p:nvSpPr>
        <p:spPr>
          <a:xfrm>
            <a:off x="3048000" y="647700"/>
            <a:ext cx="60960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Why Sample?</a:t>
            </a:r>
            <a:endParaRPr/>
          </a:p>
        </p:txBody>
      </p:sp>
      <p:sp>
        <p:nvSpPr>
          <p:cNvPr id="280166" name="Google Shape;280166;p68"/>
          <p:cNvSpPr txBox="1">
            <a:spLocks noGrp="1"/>
          </p:cNvSpPr>
          <p:nvPr>
            <p:ph type="body" idx="1"/>
          </p:nvPr>
        </p:nvSpPr>
        <p:spPr>
          <a:xfrm>
            <a:off x="2667000" y="1905000"/>
            <a:ext cx="7772400" cy="388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 dirty="0">
                <a:solidFill>
                  <a:schemeClr val="folHlink"/>
                </a:solidFill>
              </a:rPr>
              <a:t>Less time consuming</a:t>
            </a:r>
            <a:r>
              <a:rPr lang="en-US" dirty="0"/>
              <a:t> than a census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210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 dirty="0">
                <a:solidFill>
                  <a:schemeClr val="folHlink"/>
                </a:solidFill>
              </a:rPr>
              <a:t>Less costly</a:t>
            </a:r>
            <a:r>
              <a:rPr lang="en-US" dirty="0"/>
              <a:t> to administer than a census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It is possible to obtain statistical results of a sufficiently </a:t>
            </a:r>
            <a:r>
              <a:rPr lang="en-US" dirty="0">
                <a:solidFill>
                  <a:schemeClr val="folHlink"/>
                </a:solidFill>
              </a:rPr>
              <a:t>high precision</a:t>
            </a:r>
            <a:r>
              <a:rPr lang="en-US" dirty="0"/>
              <a:t> based on samples.</a:t>
            </a:r>
            <a:endParaRPr dirty="0"/>
          </a:p>
        </p:txBody>
      </p:sp>
      <p:sp>
        <p:nvSpPr>
          <p:cNvPr id="280167" name="Google Shape;280167;p68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0172" name="Google Shape;280172;p69"/>
          <p:cNvCxnSpPr/>
          <p:nvPr/>
        </p:nvCxnSpPr>
        <p:spPr>
          <a:xfrm>
            <a:off x="5943600" y="2286000"/>
            <a:ext cx="0" cy="5334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173" name="Google Shape;280173;p69"/>
          <p:cNvCxnSpPr/>
          <p:nvPr/>
        </p:nvCxnSpPr>
        <p:spPr>
          <a:xfrm>
            <a:off x="9906000" y="3733801"/>
            <a:ext cx="0" cy="15336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174" name="Google Shape;280174;p69"/>
          <p:cNvCxnSpPr/>
          <p:nvPr/>
        </p:nvCxnSpPr>
        <p:spPr>
          <a:xfrm>
            <a:off x="7696200" y="3733800"/>
            <a:ext cx="0" cy="19050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175" name="Google Shape;280175;p6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dirty="0"/>
              <a:t>Sampling Techniques</a:t>
            </a:r>
            <a:endParaRPr dirty="0"/>
          </a:p>
        </p:txBody>
      </p:sp>
      <p:cxnSp>
        <p:nvCxnSpPr>
          <p:cNvPr id="280176" name="Google Shape;280176;p69"/>
          <p:cNvCxnSpPr/>
          <p:nvPr/>
        </p:nvCxnSpPr>
        <p:spPr>
          <a:xfrm>
            <a:off x="2667000" y="3886200"/>
            <a:ext cx="0" cy="5334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177" name="Google Shape;280177;p69"/>
          <p:cNvCxnSpPr/>
          <p:nvPr/>
        </p:nvCxnSpPr>
        <p:spPr>
          <a:xfrm>
            <a:off x="8686800" y="3733800"/>
            <a:ext cx="0" cy="8508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178" name="Google Shape;280178;p69"/>
          <p:cNvCxnSpPr/>
          <p:nvPr/>
        </p:nvCxnSpPr>
        <p:spPr>
          <a:xfrm>
            <a:off x="6934200" y="3733800"/>
            <a:ext cx="0" cy="6096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179" name="Google Shape;280179;p69"/>
          <p:cNvCxnSpPr/>
          <p:nvPr/>
        </p:nvCxnSpPr>
        <p:spPr>
          <a:xfrm>
            <a:off x="4267200" y="3886200"/>
            <a:ext cx="0" cy="12192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180" name="Google Shape;280180;p69"/>
          <p:cNvSpPr/>
          <p:nvPr/>
        </p:nvSpPr>
        <p:spPr>
          <a:xfrm>
            <a:off x="1600201" y="4343400"/>
            <a:ext cx="2284500" cy="530101"/>
          </a:xfrm>
          <a:prstGeom prst="rect">
            <a:avLst/>
          </a:prstGeom>
          <a:solidFill>
            <a:srgbClr val="FFFF99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Convenience</a:t>
            </a:r>
            <a:endParaRPr dirty="0"/>
          </a:p>
        </p:txBody>
      </p:sp>
      <p:sp>
        <p:nvSpPr>
          <p:cNvPr id="280181" name="Google Shape;280181;p69"/>
          <p:cNvSpPr/>
          <p:nvPr/>
        </p:nvSpPr>
        <p:spPr>
          <a:xfrm>
            <a:off x="2133600" y="1828800"/>
            <a:ext cx="8020200" cy="6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182" name="Google Shape;280182;p69"/>
          <p:cNvSpPr/>
          <p:nvPr/>
        </p:nvSpPr>
        <p:spPr>
          <a:xfrm>
            <a:off x="4191000" y="1828801"/>
            <a:ext cx="3581400" cy="466800"/>
          </a:xfrm>
          <a:prstGeom prst="rect">
            <a:avLst/>
          </a:prstGeom>
          <a:solidFill>
            <a:srgbClr val="FDE0BD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Sampling Techniques</a:t>
            </a:r>
            <a:endParaRPr dirty="0"/>
          </a:p>
        </p:txBody>
      </p:sp>
      <p:cxnSp>
        <p:nvCxnSpPr>
          <p:cNvPr id="280183" name="Google Shape;280183;p69"/>
          <p:cNvCxnSpPr/>
          <p:nvPr/>
        </p:nvCxnSpPr>
        <p:spPr>
          <a:xfrm>
            <a:off x="3429000" y="2819400"/>
            <a:ext cx="54102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184" name="Google Shape;280184;p69"/>
          <p:cNvCxnSpPr/>
          <p:nvPr/>
        </p:nvCxnSpPr>
        <p:spPr>
          <a:xfrm>
            <a:off x="3429000" y="2819400"/>
            <a:ext cx="0" cy="6096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185" name="Google Shape;280185;p69"/>
          <p:cNvSpPr/>
          <p:nvPr/>
        </p:nvSpPr>
        <p:spPr>
          <a:xfrm>
            <a:off x="2133600" y="3429001"/>
            <a:ext cx="3733800" cy="466800"/>
          </a:xfrm>
          <a:prstGeom prst="rect">
            <a:avLst/>
          </a:prstGeom>
          <a:solidFill>
            <a:srgbClr val="FFFF99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Nonstatistical Sampling</a:t>
            </a:r>
            <a:endParaRPr dirty="0"/>
          </a:p>
        </p:txBody>
      </p:sp>
      <p:sp>
        <p:nvSpPr>
          <p:cNvPr id="280186" name="Google Shape;280186;p69"/>
          <p:cNvSpPr/>
          <p:nvPr/>
        </p:nvSpPr>
        <p:spPr>
          <a:xfrm>
            <a:off x="3581400" y="5105401"/>
            <a:ext cx="1828800" cy="466800"/>
          </a:xfrm>
          <a:prstGeom prst="rect">
            <a:avLst/>
          </a:prstGeom>
          <a:solidFill>
            <a:srgbClr val="FFFF99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Judgment</a:t>
            </a:r>
            <a:endParaRPr dirty="0"/>
          </a:p>
        </p:txBody>
      </p:sp>
      <p:cxnSp>
        <p:nvCxnSpPr>
          <p:cNvPr id="280187" name="Google Shape;280187;p69"/>
          <p:cNvCxnSpPr/>
          <p:nvPr/>
        </p:nvCxnSpPr>
        <p:spPr>
          <a:xfrm>
            <a:off x="8839200" y="2819400"/>
            <a:ext cx="0" cy="6096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188" name="Google Shape;280188;p69"/>
          <p:cNvSpPr/>
          <p:nvPr/>
        </p:nvSpPr>
        <p:spPr>
          <a:xfrm>
            <a:off x="6705600" y="3429001"/>
            <a:ext cx="3429000" cy="4668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Statistical Sampling </a:t>
            </a:r>
            <a:endParaRPr dirty="0"/>
          </a:p>
        </p:txBody>
      </p:sp>
      <p:sp>
        <p:nvSpPr>
          <p:cNvPr id="280189" name="Google Shape;280189;p69"/>
          <p:cNvSpPr/>
          <p:nvPr/>
        </p:nvSpPr>
        <p:spPr>
          <a:xfrm>
            <a:off x="6019800" y="4343400"/>
            <a:ext cx="1524000" cy="7785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Simple </a:t>
            </a:r>
            <a:endParaRPr/>
          </a:p>
          <a:p>
            <a:pPr marL="0" marR="0" lvl="0" indent="0" algn="l" rtl="0">
              <a:lnSpc>
                <a:spcPct val="50000"/>
              </a:lnSpc>
              <a:spcBef>
                <a:spcPts val="120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Random</a:t>
            </a:r>
            <a:endParaRPr/>
          </a:p>
        </p:txBody>
      </p:sp>
      <p:sp>
        <p:nvSpPr>
          <p:cNvPr id="280190" name="Google Shape;280190;p69"/>
          <p:cNvSpPr/>
          <p:nvPr/>
        </p:nvSpPr>
        <p:spPr>
          <a:xfrm>
            <a:off x="7924800" y="4419601"/>
            <a:ext cx="1828800" cy="4668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Systematic</a:t>
            </a:r>
            <a:endParaRPr/>
          </a:p>
        </p:txBody>
      </p:sp>
      <p:sp>
        <p:nvSpPr>
          <p:cNvPr id="280191" name="Google Shape;280191;p69"/>
          <p:cNvSpPr/>
          <p:nvPr/>
        </p:nvSpPr>
        <p:spPr>
          <a:xfrm>
            <a:off x="7010400" y="5486401"/>
            <a:ext cx="1524000" cy="4668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Stratified</a:t>
            </a:r>
            <a:endParaRPr/>
          </a:p>
        </p:txBody>
      </p:sp>
      <p:sp>
        <p:nvSpPr>
          <p:cNvPr id="280192" name="Google Shape;280192;p69"/>
          <p:cNvSpPr/>
          <p:nvPr/>
        </p:nvSpPr>
        <p:spPr>
          <a:xfrm>
            <a:off x="9144000" y="5257801"/>
            <a:ext cx="1295400" cy="4668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Cluster</a:t>
            </a:r>
            <a:endParaRPr/>
          </a:p>
        </p:txBody>
      </p:sp>
      <p:sp>
        <p:nvSpPr>
          <p:cNvPr id="280193" name="Google Shape;280193;p69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98" name="Google Shape;280198;p7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Statistical Sampling</a:t>
            </a:r>
            <a:endParaRPr/>
          </a:p>
        </p:txBody>
      </p:sp>
      <p:sp>
        <p:nvSpPr>
          <p:cNvPr id="280199" name="Google Shape;280199;p7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Items of the sample are chosen based on known or calculable probabilities</a:t>
            </a:r>
            <a:endParaRPr/>
          </a:p>
        </p:txBody>
      </p:sp>
      <p:cxnSp>
        <p:nvCxnSpPr>
          <p:cNvPr id="280200" name="Google Shape;280200;p70"/>
          <p:cNvCxnSpPr/>
          <p:nvPr/>
        </p:nvCxnSpPr>
        <p:spPr>
          <a:xfrm>
            <a:off x="3124200" y="4343400"/>
            <a:ext cx="0" cy="4572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201" name="Google Shape;280201;p70"/>
          <p:cNvCxnSpPr/>
          <p:nvPr/>
        </p:nvCxnSpPr>
        <p:spPr>
          <a:xfrm>
            <a:off x="9525000" y="4343400"/>
            <a:ext cx="0" cy="6096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202" name="Google Shape;280202;p70"/>
          <p:cNvCxnSpPr/>
          <p:nvPr/>
        </p:nvCxnSpPr>
        <p:spPr>
          <a:xfrm>
            <a:off x="6400800" y="4038601"/>
            <a:ext cx="0" cy="3015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203" name="Google Shape;280203;p70"/>
          <p:cNvCxnSpPr/>
          <p:nvPr/>
        </p:nvCxnSpPr>
        <p:spPr>
          <a:xfrm>
            <a:off x="3124200" y="4343400"/>
            <a:ext cx="64008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204" name="Google Shape;280204;p70"/>
          <p:cNvSpPr/>
          <p:nvPr/>
        </p:nvSpPr>
        <p:spPr>
          <a:xfrm>
            <a:off x="4343400" y="3048000"/>
            <a:ext cx="3886200" cy="10032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Statistical Sampling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72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(Probability Sampling)</a:t>
            </a:r>
            <a:endParaRPr/>
          </a:p>
        </p:txBody>
      </p:sp>
      <p:cxnSp>
        <p:nvCxnSpPr>
          <p:cNvPr id="280205" name="Google Shape;280205;p70"/>
          <p:cNvCxnSpPr/>
          <p:nvPr/>
        </p:nvCxnSpPr>
        <p:spPr>
          <a:xfrm>
            <a:off x="7620000" y="4343400"/>
            <a:ext cx="0" cy="5334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206" name="Google Shape;280206;p70"/>
          <p:cNvSpPr/>
          <p:nvPr/>
        </p:nvSpPr>
        <p:spPr>
          <a:xfrm>
            <a:off x="6705600" y="4800600"/>
            <a:ext cx="1676400" cy="4065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Systematic</a:t>
            </a:r>
            <a:endParaRPr/>
          </a:p>
        </p:txBody>
      </p:sp>
      <p:cxnSp>
        <p:nvCxnSpPr>
          <p:cNvPr id="280207" name="Google Shape;280207;p70"/>
          <p:cNvCxnSpPr/>
          <p:nvPr/>
        </p:nvCxnSpPr>
        <p:spPr>
          <a:xfrm>
            <a:off x="5334000" y="4343400"/>
            <a:ext cx="0" cy="5334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208" name="Google Shape;280208;p70"/>
          <p:cNvSpPr/>
          <p:nvPr/>
        </p:nvSpPr>
        <p:spPr>
          <a:xfrm>
            <a:off x="4724400" y="4800600"/>
            <a:ext cx="1447800" cy="4065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Stratified</a:t>
            </a:r>
            <a:endParaRPr/>
          </a:p>
        </p:txBody>
      </p:sp>
      <p:sp>
        <p:nvSpPr>
          <p:cNvPr id="280209" name="Google Shape;280209;p70"/>
          <p:cNvSpPr/>
          <p:nvPr/>
        </p:nvSpPr>
        <p:spPr>
          <a:xfrm>
            <a:off x="8915400" y="4800600"/>
            <a:ext cx="1219200" cy="4065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Cluster</a:t>
            </a:r>
            <a:endParaRPr/>
          </a:p>
        </p:txBody>
      </p:sp>
      <p:sp>
        <p:nvSpPr>
          <p:cNvPr id="280210" name="Google Shape;280210;p70"/>
          <p:cNvSpPr/>
          <p:nvPr/>
        </p:nvSpPr>
        <p:spPr>
          <a:xfrm>
            <a:off x="2133600" y="4800600"/>
            <a:ext cx="2209800" cy="4065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Simple Random</a:t>
            </a:r>
            <a:endParaRPr/>
          </a:p>
        </p:txBody>
      </p:sp>
      <p:sp>
        <p:nvSpPr>
          <p:cNvPr id="280211" name="Google Shape;280211;p70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16" name="Google Shape;280216;p7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dirty="0"/>
              <a:t>Simple Random Sampling</a:t>
            </a:r>
            <a:endParaRPr dirty="0"/>
          </a:p>
        </p:txBody>
      </p:sp>
      <p:sp>
        <p:nvSpPr>
          <p:cNvPr id="280217" name="Google Shape;280217;p71"/>
          <p:cNvSpPr txBox="1">
            <a:spLocks noGrp="1"/>
          </p:cNvSpPr>
          <p:nvPr>
            <p:ph type="body" idx="1"/>
          </p:nvPr>
        </p:nvSpPr>
        <p:spPr>
          <a:xfrm>
            <a:off x="2286000" y="1752600"/>
            <a:ext cx="8077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Every possible sample of a given size has an </a:t>
            </a:r>
            <a:r>
              <a:rPr lang="en-US" dirty="0">
                <a:solidFill>
                  <a:schemeClr val="folHlink"/>
                </a:solidFill>
              </a:rPr>
              <a:t>equal chance</a:t>
            </a:r>
            <a:r>
              <a:rPr lang="en-US" dirty="0"/>
              <a:t> of being selected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Selection may be with replacement or without replacement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The sample can be obtained using a table of random numbers or computer random number generator</a:t>
            </a:r>
            <a:endParaRPr dirty="0"/>
          </a:p>
        </p:txBody>
      </p:sp>
      <p:pic>
        <p:nvPicPr>
          <p:cNvPr id="280218" name="Google Shape;280218;p7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477000" y="5181600"/>
            <a:ext cx="1981200" cy="15240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219" name="Google Shape;280219;p71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24" name="Google Shape;280224;p72"/>
          <p:cNvSpPr txBox="1">
            <a:spLocks noGrp="1"/>
          </p:cNvSpPr>
          <p:nvPr>
            <p:ph type="body" idx="1"/>
          </p:nvPr>
        </p:nvSpPr>
        <p:spPr>
          <a:xfrm>
            <a:off x="2209800" y="1524001"/>
            <a:ext cx="80772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Decide on sample size: </a:t>
            </a:r>
            <a:r>
              <a:rPr lang="en-US" dirty="0">
                <a:solidFill>
                  <a:schemeClr val="hlink"/>
                </a:solidFill>
              </a:rPr>
              <a:t>n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Divide frame of </a:t>
            </a:r>
            <a:r>
              <a:rPr lang="en-US" dirty="0">
                <a:solidFill>
                  <a:schemeClr val="folHlink"/>
                </a:solidFill>
              </a:rPr>
              <a:t>N</a:t>
            </a:r>
            <a:r>
              <a:rPr lang="en-US" dirty="0"/>
              <a:t> individuals into groups of </a:t>
            </a:r>
            <a:r>
              <a:rPr lang="en-US" dirty="0">
                <a:solidFill>
                  <a:srgbClr val="DCB200"/>
                </a:solidFill>
              </a:rPr>
              <a:t>k</a:t>
            </a:r>
            <a:r>
              <a:rPr lang="en-US" dirty="0"/>
              <a:t> individuals:  </a:t>
            </a:r>
            <a:r>
              <a:rPr lang="en-US" dirty="0">
                <a:solidFill>
                  <a:srgbClr val="DCB200"/>
                </a:solidFill>
              </a:rPr>
              <a:t>k</a:t>
            </a:r>
            <a:r>
              <a:rPr lang="en-US" dirty="0"/>
              <a:t>=</a:t>
            </a:r>
            <a:r>
              <a:rPr lang="en-US" dirty="0">
                <a:solidFill>
                  <a:schemeClr val="folHlink"/>
                </a:solidFill>
              </a:rPr>
              <a:t>N</a:t>
            </a:r>
            <a:r>
              <a:rPr lang="en-US" dirty="0"/>
              <a:t>/</a:t>
            </a:r>
            <a:r>
              <a:rPr lang="en-US" dirty="0">
                <a:solidFill>
                  <a:schemeClr val="hlink"/>
                </a:solidFill>
              </a:rPr>
              <a:t>n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Randomly select one individual from the 1</a:t>
            </a:r>
            <a:r>
              <a:rPr lang="en-US" baseline="30000" dirty="0"/>
              <a:t>st</a:t>
            </a:r>
            <a:r>
              <a:rPr lang="en-US" dirty="0"/>
              <a:t> group 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Select every k</a:t>
            </a:r>
            <a:r>
              <a:rPr lang="en-US" baseline="30000" dirty="0"/>
              <a:t>th</a:t>
            </a:r>
            <a:r>
              <a:rPr lang="en-US" dirty="0"/>
              <a:t> individual thereafter</a:t>
            </a:r>
            <a:endParaRPr dirty="0"/>
          </a:p>
        </p:txBody>
      </p:sp>
      <p:sp>
        <p:nvSpPr>
          <p:cNvPr id="280225" name="Google Shape;280225;p7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Systematic Random Sampling</a:t>
            </a:r>
            <a:endParaRPr/>
          </a:p>
        </p:txBody>
      </p:sp>
      <p:sp>
        <p:nvSpPr>
          <p:cNvPr id="280226" name="Google Shape;280226;p72"/>
          <p:cNvSpPr/>
          <p:nvPr/>
        </p:nvSpPr>
        <p:spPr>
          <a:xfrm>
            <a:off x="6794500" y="4727575"/>
            <a:ext cx="3187800" cy="1677900"/>
          </a:xfrm>
          <a:prstGeom prst="rect">
            <a:avLst/>
          </a:prstGeom>
          <a:solidFill>
            <a:schemeClr val="folHlink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227" name="Google Shape;280227;p7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91098" y="4206825"/>
            <a:ext cx="2057401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228" name="Google Shape;280228;p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934201" y="4800601"/>
            <a:ext cx="2900363" cy="1522413"/>
          </a:xfrm>
          <a:prstGeom prst="rect">
            <a:avLst/>
          </a:prstGeom>
          <a:noFill/>
          <a:ln>
            <a:noFill/>
          </a:ln>
        </p:spPr>
      </p:pic>
      <p:sp>
        <p:nvSpPr>
          <p:cNvPr id="280229" name="Google Shape;280229;p72"/>
          <p:cNvSpPr/>
          <p:nvPr/>
        </p:nvSpPr>
        <p:spPr>
          <a:xfrm>
            <a:off x="3886200" y="4876800"/>
            <a:ext cx="1131900" cy="1562100"/>
          </a:xfrm>
          <a:prstGeom prst="rect">
            <a:avLst/>
          </a:prstGeom>
          <a:solidFill>
            <a:srgbClr val="CC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N = 64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FF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 = 8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ED7D31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ED7D31"/>
                </a:solidFill>
                <a:latin typeface="Arial"/>
                <a:ea typeface="Arial"/>
                <a:cs typeface="Arial"/>
                <a:sym typeface="Arial"/>
              </a:rPr>
              <a:t>k = 8</a:t>
            </a:r>
            <a:endParaRPr/>
          </a:p>
        </p:txBody>
      </p:sp>
      <p:sp>
        <p:nvSpPr>
          <p:cNvPr id="280230" name="Google Shape;280230;p72"/>
          <p:cNvSpPr/>
          <p:nvPr/>
        </p:nvSpPr>
        <p:spPr>
          <a:xfrm>
            <a:off x="5089525" y="5534025"/>
            <a:ext cx="17985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First Group</a:t>
            </a:r>
            <a:endParaRPr/>
          </a:p>
        </p:txBody>
      </p:sp>
      <p:cxnSp>
        <p:nvCxnSpPr>
          <p:cNvPr id="280231" name="Google Shape;280231;p72"/>
          <p:cNvCxnSpPr/>
          <p:nvPr/>
        </p:nvCxnSpPr>
        <p:spPr>
          <a:xfrm>
            <a:off x="5943600" y="4191000"/>
            <a:ext cx="1447800" cy="685800"/>
          </a:xfrm>
          <a:prstGeom prst="straightConnector1">
            <a:avLst/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232" name="Google Shape;280232;p72"/>
          <p:cNvCxnSpPr/>
          <p:nvPr/>
        </p:nvCxnSpPr>
        <p:spPr>
          <a:xfrm rot="10800000" flipH="1">
            <a:off x="6019800" y="5105400"/>
            <a:ext cx="990600" cy="533400"/>
          </a:xfrm>
          <a:prstGeom prst="straightConnector1">
            <a:avLst/>
          </a:prstGeom>
          <a:noFill/>
          <a:ln w="25400" cap="flat" cmpd="sng">
            <a:solidFill>
              <a:srgbClr val="FF660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80233" name="Google Shape;280233;p72"/>
          <p:cNvSpPr txBox="1"/>
          <p:nvPr/>
        </p:nvSpPr>
        <p:spPr>
          <a:xfrm>
            <a:off x="4304522" y="6469063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238" name="Google Shape;280238;p7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10600" y="3124200"/>
            <a:ext cx="1803400" cy="127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239" name="Google Shape;280239;p7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Stratified Random Sampling</a:t>
            </a:r>
            <a:endParaRPr/>
          </a:p>
        </p:txBody>
      </p:sp>
      <p:sp>
        <p:nvSpPr>
          <p:cNvPr id="280240" name="Google Shape;280240;p73"/>
          <p:cNvSpPr txBox="1">
            <a:spLocks noGrp="1"/>
          </p:cNvSpPr>
          <p:nvPr>
            <p:ph type="body" idx="1"/>
          </p:nvPr>
        </p:nvSpPr>
        <p:spPr>
          <a:xfrm>
            <a:off x="2057400" y="1524001"/>
            <a:ext cx="83820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Divide population into subgroups (called </a:t>
            </a:r>
            <a:r>
              <a:rPr lang="en-US" i="1">
                <a:solidFill>
                  <a:schemeClr val="folHlink"/>
                </a:solidFill>
              </a:rPr>
              <a:t>strata</a:t>
            </a:r>
            <a:r>
              <a:rPr lang="en-US"/>
              <a:t>) according to some common characteristic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Select a simple random sample from each subgroup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Combine samples from subgroups into one</a:t>
            </a:r>
            <a:endParaRPr/>
          </a:p>
        </p:txBody>
      </p:sp>
      <p:sp>
        <p:nvSpPr>
          <p:cNvPr id="280241" name="Google Shape;280241;p73"/>
          <p:cNvSpPr/>
          <p:nvPr/>
        </p:nvSpPr>
        <p:spPr>
          <a:xfrm>
            <a:off x="9829800" y="4953000"/>
            <a:ext cx="76200" cy="838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242" name="Google Shape;280242;p7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267200" y="4343400"/>
            <a:ext cx="3657600" cy="2166938"/>
          </a:xfrm>
          <a:prstGeom prst="rect">
            <a:avLst/>
          </a:prstGeom>
          <a:noFill/>
          <a:ln>
            <a:noFill/>
          </a:ln>
        </p:spPr>
      </p:pic>
      <p:sp>
        <p:nvSpPr>
          <p:cNvPr id="280243" name="Google Shape;280243;p73"/>
          <p:cNvSpPr/>
          <p:nvPr/>
        </p:nvSpPr>
        <p:spPr>
          <a:xfrm>
            <a:off x="7772401" y="5181600"/>
            <a:ext cx="900000" cy="304800"/>
          </a:xfrm>
          <a:prstGeom prst="rightArrow">
            <a:avLst>
              <a:gd name="adj1" fmla="val 50000"/>
              <a:gd name="adj2" fmla="val 74731"/>
            </a:avLst>
          </a:prstGeom>
          <a:solidFill>
            <a:srgbClr val="FF0000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244" name="Google Shape;280244;p73"/>
          <p:cNvSpPr/>
          <p:nvPr/>
        </p:nvSpPr>
        <p:spPr>
          <a:xfrm>
            <a:off x="1981200" y="4800601"/>
            <a:ext cx="1447800" cy="1211400"/>
          </a:xfrm>
          <a:prstGeom prst="rect">
            <a:avLst/>
          </a:prstGeom>
          <a:solidFill>
            <a:schemeClr val="folHlink"/>
          </a:solidFill>
          <a:ln>
            <a:noFill/>
          </a:ln>
        </p:spPr>
        <p:txBody>
          <a:bodyPr spcFirstLastPara="1" wrap="square" lIns="85325" tIns="42650" rIns="85325" bIns="4265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960"/>
              <a:buFont typeface="Noto Sans Symbols"/>
              <a:buNone/>
            </a:pPr>
            <a:r>
              <a:rPr lang="en-US" sz="1600" b="1" i="0" u="none" strike="noStrike" cap="non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954F72"/>
              </a:buClr>
              <a:buSzPts val="960"/>
              <a:buFont typeface="Noto Sans Symbols"/>
              <a:buNone/>
            </a:pPr>
            <a:r>
              <a:rPr lang="en-US" sz="1600" b="1" i="0" u="none" strike="noStrike" cap="non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Divided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954F72"/>
              </a:buClr>
              <a:buSzPts val="960"/>
              <a:buFont typeface="Noto Sans Symbols"/>
              <a:buNone/>
            </a:pPr>
            <a:r>
              <a:rPr lang="en-US" sz="1600" b="1" i="0" u="none" strike="noStrike" cap="non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into 4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954F72"/>
              </a:buClr>
              <a:buSzPts val="960"/>
              <a:buFont typeface="Noto Sans Symbols"/>
              <a:buNone/>
            </a:pPr>
            <a:r>
              <a:rPr lang="en-US" sz="1600" b="1" i="0" u="none" strike="noStrike" cap="none">
                <a:solidFill>
                  <a:srgbClr val="FFFF00"/>
                </a:solidFill>
                <a:latin typeface="Arial"/>
                <a:ea typeface="Arial"/>
                <a:cs typeface="Arial"/>
                <a:sym typeface="Arial"/>
              </a:rPr>
              <a:t>strata</a:t>
            </a:r>
            <a:endParaRPr/>
          </a:p>
        </p:txBody>
      </p:sp>
      <p:sp>
        <p:nvSpPr>
          <p:cNvPr id="280245" name="Google Shape;280245;p73"/>
          <p:cNvSpPr txBox="1"/>
          <p:nvPr/>
        </p:nvSpPr>
        <p:spPr>
          <a:xfrm>
            <a:off x="8686800" y="6096000"/>
            <a:ext cx="1371600" cy="40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325" tIns="42650" rIns="85325" bIns="42650" anchor="t" anchorCtr="0">
            <a:sp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260"/>
              <a:buFont typeface="Noto Sans Symbols"/>
              <a:buNone/>
            </a:pPr>
            <a:r>
              <a:rPr lang="en-US" sz="2100" b="0" i="0" u="none" strike="noStrike" cap="none">
                <a:solidFill>
                  <a:srgbClr val="FF3300"/>
                </a:solidFill>
                <a:latin typeface="Arial"/>
                <a:ea typeface="Arial"/>
                <a:cs typeface="Arial"/>
                <a:sym typeface="Arial"/>
              </a:rPr>
              <a:t>Sample</a:t>
            </a:r>
            <a:endParaRPr/>
          </a:p>
        </p:txBody>
      </p:sp>
      <p:cxnSp>
        <p:nvCxnSpPr>
          <p:cNvPr id="280246" name="Google Shape;280246;p73"/>
          <p:cNvCxnSpPr/>
          <p:nvPr/>
        </p:nvCxnSpPr>
        <p:spPr>
          <a:xfrm rot="10800000" flipH="1">
            <a:off x="3429000" y="4800600"/>
            <a:ext cx="762000" cy="3048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247" name="Google Shape;280247;p73"/>
          <p:cNvCxnSpPr/>
          <p:nvPr/>
        </p:nvCxnSpPr>
        <p:spPr>
          <a:xfrm rot="10800000" flipH="1">
            <a:off x="3429000" y="5181600"/>
            <a:ext cx="838200" cy="762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248" name="Google Shape;280248;p73"/>
          <p:cNvCxnSpPr/>
          <p:nvPr/>
        </p:nvCxnSpPr>
        <p:spPr>
          <a:xfrm>
            <a:off x="3429000" y="5410200"/>
            <a:ext cx="838200" cy="1524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249" name="Google Shape;280249;p73"/>
          <p:cNvCxnSpPr/>
          <p:nvPr/>
        </p:nvCxnSpPr>
        <p:spPr>
          <a:xfrm>
            <a:off x="3429000" y="5638800"/>
            <a:ext cx="762000" cy="3810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triangle" w="med" len="med"/>
          </a:ln>
        </p:spPr>
      </p:cxnSp>
      <p:pic>
        <p:nvPicPr>
          <p:cNvPr id="280250" name="Google Shape;280250;p7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686800" y="4724400"/>
            <a:ext cx="952500" cy="13525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251" name="Google Shape;280251;p73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Footer Placeholder 3">
            <a:extLst>
              <a:ext uri="{FF2B5EF4-FFF2-40B4-BE49-F238E27FC236}">
                <a16:creationId xmlns:a16="http://schemas.microsoft.com/office/drawing/2014/main" id="{E8D55B38-8E49-4C48-866F-78CD85E7CA8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852488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52488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52488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52488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52488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85248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Statistics: A Decision-Making Approach, 7e © 2008 Prentice-Hall, Inc.</a:t>
            </a:r>
          </a:p>
        </p:txBody>
      </p:sp>
      <p:sp>
        <p:nvSpPr>
          <p:cNvPr id="1039" name="Rectangle 2">
            <a:extLst>
              <a:ext uri="{FF2B5EF4-FFF2-40B4-BE49-F238E27FC236}">
                <a16:creationId xmlns:a16="http://schemas.microsoft.com/office/drawing/2014/main" id="{EC8BC443-EF79-42EA-8EDA-6FF6B037A2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Data Types</a:t>
            </a:r>
          </a:p>
        </p:txBody>
      </p:sp>
      <p:grpSp>
        <p:nvGrpSpPr>
          <p:cNvPr id="2" name="Organization Chart 37">
            <a:extLst>
              <a:ext uri="{FF2B5EF4-FFF2-40B4-BE49-F238E27FC236}">
                <a16:creationId xmlns:a16="http://schemas.microsoft.com/office/drawing/2014/main" id="{68851E41-C40E-4F8F-9C9B-F80B9557846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139483" y="1447800"/>
            <a:ext cx="8862645" cy="3810000"/>
            <a:chOff x="672" y="1154"/>
            <a:chExt cx="4608" cy="2400"/>
          </a:xfrm>
        </p:grpSpPr>
        <p:cxnSp>
          <p:nvCxnSpPr>
            <p:cNvPr id="1028" name="_s1028">
              <a:extLst>
                <a:ext uri="{FF2B5EF4-FFF2-40B4-BE49-F238E27FC236}">
                  <a16:creationId xmlns:a16="http://schemas.microsoft.com/office/drawing/2014/main" id="{EDAB00EB-A4AB-4753-99BB-C71B6E0D0BF3}"/>
                </a:ext>
              </a:extLst>
            </p:cNvPr>
            <p:cNvCxnSpPr>
              <a:cxnSpLocks noChangeShapeType="1"/>
              <a:stCxn id="7" idx="0"/>
              <a:endCxn id="5" idx="2"/>
            </p:cNvCxnSpPr>
            <p:nvPr/>
          </p:nvCxnSpPr>
          <p:spPr bwMode="auto">
            <a:xfrm rot="5400000" flipH="1">
              <a:off x="4224" y="2664"/>
              <a:ext cx="240" cy="672"/>
            </a:xfrm>
            <a:prstGeom prst="bentConnector3">
              <a:avLst>
                <a:gd name="adj1" fmla="val 30000"/>
              </a:avLst>
            </a:prstGeom>
            <a:noFill/>
            <a:ln w="254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9" name="_s1029">
              <a:extLst>
                <a:ext uri="{FF2B5EF4-FFF2-40B4-BE49-F238E27FC236}">
                  <a16:creationId xmlns:a16="http://schemas.microsoft.com/office/drawing/2014/main" id="{844A84D0-C8F0-433B-B082-348F5DC2C644}"/>
                </a:ext>
              </a:extLst>
            </p:cNvPr>
            <p:cNvCxnSpPr>
              <a:cxnSpLocks noChangeShapeType="1"/>
              <a:stCxn id="6" idx="0"/>
              <a:endCxn id="5" idx="2"/>
            </p:cNvCxnSpPr>
            <p:nvPr/>
          </p:nvCxnSpPr>
          <p:spPr bwMode="auto">
            <a:xfrm rot="16200000">
              <a:off x="3591" y="2703"/>
              <a:ext cx="240" cy="594"/>
            </a:xfrm>
            <a:prstGeom prst="bentConnector3">
              <a:avLst>
                <a:gd name="adj1" fmla="val 30000"/>
              </a:avLst>
            </a:prstGeom>
            <a:noFill/>
            <a:ln w="254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30" name="_s1030">
              <a:extLst>
                <a:ext uri="{FF2B5EF4-FFF2-40B4-BE49-F238E27FC236}">
                  <a16:creationId xmlns:a16="http://schemas.microsoft.com/office/drawing/2014/main" id="{A33187BC-D2D3-485D-95C0-669BCF82843D}"/>
                </a:ext>
              </a:extLst>
            </p:cNvPr>
            <p:cNvCxnSpPr>
              <a:cxnSpLocks noChangeShapeType="1"/>
              <a:stCxn id="5" idx="0"/>
              <a:endCxn id="3" idx="2"/>
            </p:cNvCxnSpPr>
            <p:nvPr/>
          </p:nvCxnSpPr>
          <p:spPr bwMode="auto">
            <a:xfrm rot="5400000" flipH="1">
              <a:off x="3396" y="1549"/>
              <a:ext cx="263" cy="960"/>
            </a:xfrm>
            <a:prstGeom prst="bentConnector3">
              <a:avLst>
                <a:gd name="adj1" fmla="val 27375"/>
              </a:avLst>
            </a:prstGeom>
            <a:noFill/>
            <a:ln w="254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31" name="_s1031">
              <a:extLst>
                <a:ext uri="{FF2B5EF4-FFF2-40B4-BE49-F238E27FC236}">
                  <a16:creationId xmlns:a16="http://schemas.microsoft.com/office/drawing/2014/main" id="{125C3933-3E17-4134-B79B-A3042028ACA0}"/>
                </a:ext>
              </a:extLst>
            </p:cNvPr>
            <p:cNvCxnSpPr>
              <a:cxnSpLocks noChangeShapeType="1"/>
              <a:stCxn id="4" idx="0"/>
              <a:endCxn id="3" idx="2"/>
            </p:cNvCxnSpPr>
            <p:nvPr/>
          </p:nvCxnSpPr>
          <p:spPr bwMode="auto">
            <a:xfrm rot="16200000">
              <a:off x="2405" y="1517"/>
              <a:ext cx="263" cy="1023"/>
            </a:xfrm>
            <a:prstGeom prst="bentConnector3">
              <a:avLst>
                <a:gd name="adj1" fmla="val 27375"/>
              </a:avLst>
            </a:prstGeom>
            <a:noFill/>
            <a:ln w="254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" name="_s1032">
              <a:extLst>
                <a:ext uri="{FF2B5EF4-FFF2-40B4-BE49-F238E27FC236}">
                  <a16:creationId xmlns:a16="http://schemas.microsoft.com/office/drawing/2014/main" id="{8B8CC34E-91AE-4002-BA09-3723860010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8" y="1296"/>
              <a:ext cx="1200" cy="601"/>
            </a:xfrm>
            <a:prstGeom prst="rect">
              <a:avLst/>
            </a:prstGeom>
            <a:solidFill>
              <a:srgbClr val="FDD29F">
                <a:alpha val="50000"/>
              </a:srgbClr>
            </a:solidFill>
            <a:ln w="12700">
              <a:solidFill>
                <a:srgbClr val="474747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Data</a:t>
              </a:r>
              <a:endPara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4" name="_s1033">
              <a:extLst>
                <a:ext uri="{FF2B5EF4-FFF2-40B4-BE49-F238E27FC236}">
                  <a16:creationId xmlns:a16="http://schemas.microsoft.com/office/drawing/2014/main" id="{19C17109-48A3-4E7A-AC06-11650B9CDF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160"/>
              <a:ext cx="1265" cy="720"/>
            </a:xfrm>
            <a:prstGeom prst="rect">
              <a:avLst/>
            </a:prstGeom>
            <a:solidFill>
              <a:srgbClr val="CCFFFF"/>
            </a:solidFill>
            <a:ln w="12700">
              <a:solidFill>
                <a:srgbClr val="474747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Qualitative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(Categorical)</a:t>
              </a:r>
            </a:p>
          </p:txBody>
        </p:sp>
        <p:sp>
          <p:nvSpPr>
            <p:cNvPr id="5" name="_s1034">
              <a:extLst>
                <a:ext uri="{FF2B5EF4-FFF2-40B4-BE49-F238E27FC236}">
                  <a16:creationId xmlns:a16="http://schemas.microsoft.com/office/drawing/2014/main" id="{28F1ED5C-5A04-4DC2-88B3-6E3ED58262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0" y="2160"/>
              <a:ext cx="1296" cy="720"/>
            </a:xfrm>
            <a:prstGeom prst="rect">
              <a:avLst/>
            </a:prstGeom>
            <a:solidFill>
              <a:srgbClr val="FFFFCD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474747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Quantitative 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474747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(Numerical)</a:t>
              </a:r>
            </a:p>
          </p:txBody>
        </p:sp>
        <p:sp>
          <p:nvSpPr>
            <p:cNvPr id="6" name="_s1035">
              <a:extLst>
                <a:ext uri="{FF2B5EF4-FFF2-40B4-BE49-F238E27FC236}">
                  <a16:creationId xmlns:a16="http://schemas.microsoft.com/office/drawing/2014/main" id="{71389AEE-423A-4A32-AC39-6DC4DA3274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28" y="3120"/>
              <a:ext cx="972" cy="384"/>
            </a:xfrm>
            <a:prstGeom prst="rect">
              <a:avLst/>
            </a:prstGeom>
            <a:solidFill>
              <a:srgbClr val="FFFFCD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474747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Discrete</a:t>
              </a:r>
              <a:endPara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7" name="_s1036">
              <a:extLst>
                <a:ext uri="{FF2B5EF4-FFF2-40B4-BE49-F238E27FC236}">
                  <a16:creationId xmlns:a16="http://schemas.microsoft.com/office/drawing/2014/main" id="{AFE57D5B-D4A2-472D-B472-1E4A8F1208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6" y="3120"/>
              <a:ext cx="1008" cy="384"/>
            </a:xfrm>
            <a:prstGeom prst="rect">
              <a:avLst/>
            </a:prstGeom>
            <a:solidFill>
              <a:srgbClr val="FFFFCD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white"/>
                </a:buClr>
                <a:buSzPct val="60000"/>
                <a:buFont typeface="Wingdings" panose="05000000000000000000" pitchFamily="2" charset="2"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474747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Continuous</a:t>
              </a:r>
              <a:endPara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1040" name="Text Box 47">
            <a:extLst>
              <a:ext uri="{FF2B5EF4-FFF2-40B4-BE49-F238E27FC236}">
                <a16:creationId xmlns:a16="http://schemas.microsoft.com/office/drawing/2014/main" id="{3BF08BFF-1FC5-4040-94B6-60C9D76A79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4267200"/>
            <a:ext cx="2514600" cy="131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5342" tIns="42672" rIns="85342" bIns="42672">
            <a:spAutoFit/>
          </a:bodyPr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Examples: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Marital Status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1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Political Party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Eye Color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1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B28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</a:t>
            </a: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(Defined categories)</a:t>
            </a:r>
          </a:p>
        </p:txBody>
      </p:sp>
      <p:sp>
        <p:nvSpPr>
          <p:cNvPr id="1041" name="Text Box 48">
            <a:extLst>
              <a:ext uri="{FF2B5EF4-FFF2-40B4-BE49-F238E27FC236}">
                <a16:creationId xmlns:a16="http://schemas.microsoft.com/office/drawing/2014/main" id="{74EA7E99-A994-400A-B556-4A9573869D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5181600"/>
            <a:ext cx="2286000" cy="109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5342" tIns="42672" rIns="85342" bIns="42672">
            <a:spAutoFit/>
          </a:bodyPr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Examples: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Number of Children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1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Defects per hour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1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F983C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</a:t>
            </a: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(Counted items)</a:t>
            </a:r>
          </a:p>
        </p:txBody>
      </p:sp>
      <p:sp>
        <p:nvSpPr>
          <p:cNvPr id="1042" name="Text Box 49">
            <a:extLst>
              <a:ext uri="{FF2B5EF4-FFF2-40B4-BE49-F238E27FC236}">
                <a16:creationId xmlns:a16="http://schemas.microsoft.com/office/drawing/2014/main" id="{D24065EB-D84D-429B-8A3E-1444D023F5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7200" y="5181600"/>
            <a:ext cx="2286000" cy="131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5342" tIns="42672" rIns="85342" bIns="42672">
            <a:spAutoFit/>
          </a:bodyPr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Examples: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Weight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1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Char char="n"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954F7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Voltage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10000"/>
              </a:spcBef>
              <a:spcAft>
                <a:spcPts val="0"/>
              </a:spcAft>
              <a:buClr>
                <a:srgbClr val="954F72"/>
              </a:buClr>
              <a:buSzPct val="60000"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F983C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</a:t>
            </a:r>
            <a:r>
              <a:rPr kumimoji="0" lang="en-US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(Measured characteristics)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75" name="Google Shape;280275;p7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Data Types</a:t>
            </a:r>
            <a:endParaRPr/>
          </a:p>
        </p:txBody>
      </p:sp>
      <p:sp>
        <p:nvSpPr>
          <p:cNvPr id="280276" name="Google Shape;280276;p75"/>
          <p:cNvSpPr txBox="1">
            <a:spLocks noGrp="1"/>
          </p:cNvSpPr>
          <p:nvPr>
            <p:ph type="body" idx="1"/>
          </p:nvPr>
        </p:nvSpPr>
        <p:spPr>
          <a:xfrm>
            <a:off x="2667000" y="1981200"/>
            <a:ext cx="7620000" cy="335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 b="1">
                <a:solidFill>
                  <a:schemeClr val="folHlink"/>
                </a:solidFill>
              </a:rPr>
              <a:t>Time Series Data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Ordered data values observed over time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hlink"/>
              </a:buClr>
              <a:buSzPts val="2800"/>
              <a:buChar char="•"/>
            </a:pPr>
            <a:r>
              <a:rPr lang="en-US" b="1">
                <a:solidFill>
                  <a:schemeClr val="hlink"/>
                </a:solidFill>
              </a:rPr>
              <a:t>Cross Section Data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Data values observed at a fixed point in time</a:t>
            </a:r>
            <a:endParaRPr/>
          </a:p>
        </p:txBody>
      </p:sp>
      <p:sp>
        <p:nvSpPr>
          <p:cNvPr id="280277" name="Google Shape;280277;p75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82" name="Google Shape;280282;p7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Data Types</a:t>
            </a:r>
            <a:endParaRPr/>
          </a:p>
        </p:txBody>
      </p:sp>
      <p:graphicFrame>
        <p:nvGraphicFramePr>
          <p:cNvPr id="280283" name="Google Shape;280283;p76"/>
          <p:cNvGraphicFramePr/>
          <p:nvPr>
            <p:extLst>
              <p:ext uri="{D42A27DB-BD31-4B8C-83A1-F6EECF244321}">
                <p14:modId xmlns:p14="http://schemas.microsoft.com/office/powerpoint/2010/main" val="4237519959"/>
              </p:ext>
            </p:extLst>
          </p:nvPr>
        </p:nvGraphicFramePr>
        <p:xfrm>
          <a:off x="2438400" y="2029726"/>
          <a:ext cx="6400800" cy="2979800"/>
        </p:xfrm>
        <a:graphic>
          <a:graphicData uri="http://schemas.openxmlformats.org/drawingml/2006/table">
            <a:tbl>
              <a:tblPr>
                <a:noFill/>
                <a:tableStyleId>{43992EB6-EE72-486B-9924-CDF1E1D7BC4C}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6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endParaRPr sz="2400" b="0" i="0" u="none" strike="noStrike" cap="none">
                        <a:solidFill>
                          <a:schemeClr val="dk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Sales (in $1000’s)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37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endParaRPr sz="2400" b="0" i="0" u="none" strike="noStrike" cap="none">
                        <a:solidFill>
                          <a:schemeClr val="dk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2003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2004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2005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2006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6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Atlanta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435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460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475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490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84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Boston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320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345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375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395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6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Cleveland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405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390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410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395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6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Denver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260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270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285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440"/>
                        <a:buFont typeface="Noto Sans Symbols"/>
                        <a:buNone/>
                      </a:pPr>
                      <a:r>
                        <a:rPr lang="en-US" sz="24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280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80284" name="Google Shape;280284;p76"/>
          <p:cNvSpPr/>
          <p:nvPr/>
        </p:nvSpPr>
        <p:spPr>
          <a:xfrm>
            <a:off x="2133600" y="2895600"/>
            <a:ext cx="7010400" cy="609600"/>
          </a:xfrm>
          <a:prstGeom prst="ellipse">
            <a:avLst/>
          </a:prstGeom>
          <a:noFill/>
          <a:ln w="38100" cap="flat" cmpd="sng">
            <a:solidFill>
              <a:schemeClr val="folHlink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285" name="Google Shape;280285;p76"/>
          <p:cNvSpPr/>
          <p:nvPr/>
        </p:nvSpPr>
        <p:spPr>
          <a:xfrm>
            <a:off x="4191000" y="2133600"/>
            <a:ext cx="1066800" cy="3124200"/>
          </a:xfrm>
          <a:prstGeom prst="ellipse">
            <a:avLst/>
          </a:prstGeom>
          <a:noFill/>
          <a:ln w="38100" cap="flat" cmpd="sng">
            <a:solidFill>
              <a:schemeClr val="hlink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286" name="Google Shape;280286;p76"/>
          <p:cNvSpPr txBox="1"/>
          <p:nvPr/>
        </p:nvSpPr>
        <p:spPr>
          <a:xfrm>
            <a:off x="9220200" y="2590801"/>
            <a:ext cx="1143000" cy="12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954F72"/>
                </a:solidFill>
                <a:latin typeface="Arial"/>
                <a:ea typeface="Arial"/>
                <a:cs typeface="Arial"/>
                <a:sym typeface="Arial"/>
              </a:rPr>
              <a:t>Time Series Data</a:t>
            </a:r>
            <a:endParaRPr/>
          </a:p>
        </p:txBody>
      </p:sp>
      <p:sp>
        <p:nvSpPr>
          <p:cNvPr id="280287" name="Google Shape;280287;p76"/>
          <p:cNvSpPr txBox="1"/>
          <p:nvPr/>
        </p:nvSpPr>
        <p:spPr>
          <a:xfrm>
            <a:off x="4191000" y="5334001"/>
            <a:ext cx="2286000" cy="8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563C1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563C1"/>
                </a:solidFill>
                <a:latin typeface="Arial"/>
                <a:ea typeface="Arial"/>
                <a:cs typeface="Arial"/>
                <a:sym typeface="Arial"/>
              </a:rPr>
              <a:t>Cross Section Data</a:t>
            </a:r>
            <a:endParaRPr/>
          </a:p>
        </p:txBody>
      </p:sp>
      <p:sp>
        <p:nvSpPr>
          <p:cNvPr id="280288" name="Google Shape;280288;p76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293" name="Google Shape;280293;p7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Data Measurement Levels</a:t>
            </a:r>
            <a:endParaRPr sz="2900">
              <a:solidFill>
                <a:srgbClr val="000000"/>
              </a:solidFill>
            </a:endParaRPr>
          </a:p>
        </p:txBody>
      </p:sp>
      <p:sp>
        <p:nvSpPr>
          <p:cNvPr id="280294" name="Google Shape;280294;p77"/>
          <p:cNvSpPr/>
          <p:nvPr/>
        </p:nvSpPr>
        <p:spPr>
          <a:xfrm>
            <a:off x="4267200" y="2057401"/>
            <a:ext cx="3746400" cy="570000"/>
          </a:xfrm>
          <a:prstGeom prst="rect">
            <a:avLst/>
          </a:prstGeom>
          <a:solidFill>
            <a:srgbClr val="FFFFCD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295" name="Google Shape;280295;p77"/>
          <p:cNvSpPr/>
          <p:nvPr/>
        </p:nvSpPr>
        <p:spPr>
          <a:xfrm>
            <a:off x="4419600" y="2133601"/>
            <a:ext cx="3511500" cy="5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Ratio/Interval Data</a:t>
            </a:r>
            <a:endParaRPr/>
          </a:p>
        </p:txBody>
      </p:sp>
      <p:sp>
        <p:nvSpPr>
          <p:cNvPr id="280296" name="Google Shape;280296;p77"/>
          <p:cNvSpPr/>
          <p:nvPr/>
        </p:nvSpPr>
        <p:spPr>
          <a:xfrm>
            <a:off x="4051300" y="3422651"/>
            <a:ext cx="4091100" cy="570000"/>
          </a:xfrm>
          <a:prstGeom prst="rect">
            <a:avLst/>
          </a:prstGeom>
          <a:solidFill>
            <a:srgbClr val="FFFFCD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297" name="Google Shape;280297;p77"/>
          <p:cNvSpPr/>
          <p:nvPr/>
        </p:nvSpPr>
        <p:spPr>
          <a:xfrm>
            <a:off x="4168775" y="3494088"/>
            <a:ext cx="3855900" cy="5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Ordinal Data</a:t>
            </a:r>
            <a:endParaRPr/>
          </a:p>
        </p:txBody>
      </p:sp>
      <p:sp>
        <p:nvSpPr>
          <p:cNvPr id="280298" name="Google Shape;280298;p77"/>
          <p:cNvSpPr/>
          <p:nvPr/>
        </p:nvSpPr>
        <p:spPr>
          <a:xfrm>
            <a:off x="3886200" y="4870451"/>
            <a:ext cx="4495800" cy="570000"/>
          </a:xfrm>
          <a:prstGeom prst="rect">
            <a:avLst/>
          </a:prstGeom>
          <a:solidFill>
            <a:srgbClr val="FFFFCD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299" name="Google Shape;280299;p77"/>
          <p:cNvSpPr/>
          <p:nvPr/>
        </p:nvSpPr>
        <p:spPr>
          <a:xfrm>
            <a:off x="3825875" y="4941888"/>
            <a:ext cx="4541700" cy="5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Nominal Data</a:t>
            </a:r>
            <a:endParaRPr/>
          </a:p>
        </p:txBody>
      </p:sp>
      <p:sp>
        <p:nvSpPr>
          <p:cNvPr id="280300" name="Google Shape;280300;p77"/>
          <p:cNvSpPr/>
          <p:nvPr/>
        </p:nvSpPr>
        <p:spPr>
          <a:xfrm>
            <a:off x="8077200" y="1981201"/>
            <a:ext cx="2133600" cy="7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Highest Level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Complete Analysis</a:t>
            </a:r>
            <a:endParaRPr dirty="0"/>
          </a:p>
        </p:txBody>
      </p:sp>
      <p:sp>
        <p:nvSpPr>
          <p:cNvPr id="280301" name="Google Shape;280301;p77"/>
          <p:cNvSpPr/>
          <p:nvPr/>
        </p:nvSpPr>
        <p:spPr>
          <a:xfrm>
            <a:off x="8229600" y="3352801"/>
            <a:ext cx="2133600" cy="7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Higher Level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Mid-level Analysis</a:t>
            </a:r>
            <a:endParaRPr dirty="0"/>
          </a:p>
        </p:txBody>
      </p:sp>
      <p:sp>
        <p:nvSpPr>
          <p:cNvPr id="280302" name="Google Shape;280302;p77"/>
          <p:cNvSpPr/>
          <p:nvPr/>
        </p:nvSpPr>
        <p:spPr>
          <a:xfrm>
            <a:off x="8382000" y="4800601"/>
            <a:ext cx="2133600" cy="7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Lowest Level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Basic Analysis</a:t>
            </a:r>
            <a:endParaRPr dirty="0"/>
          </a:p>
        </p:txBody>
      </p:sp>
      <p:sp>
        <p:nvSpPr>
          <p:cNvPr id="280303" name="Google Shape;280303;p77"/>
          <p:cNvSpPr/>
          <p:nvPr/>
        </p:nvSpPr>
        <p:spPr>
          <a:xfrm>
            <a:off x="1828800" y="4724400"/>
            <a:ext cx="2133600" cy="9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Categorical Codes ID Numbers                 Category Names</a:t>
            </a:r>
            <a:endParaRPr/>
          </a:p>
        </p:txBody>
      </p:sp>
      <p:sp>
        <p:nvSpPr>
          <p:cNvPr id="280304" name="Google Shape;280304;p77"/>
          <p:cNvSpPr/>
          <p:nvPr/>
        </p:nvSpPr>
        <p:spPr>
          <a:xfrm>
            <a:off x="1905000" y="3352800"/>
            <a:ext cx="2286000" cy="6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Rankings </a:t>
            </a:r>
            <a:endParaRPr/>
          </a:p>
          <a:p>
            <a:pPr marL="0" marR="0" lvl="0" indent="0" algn="l" rtl="0">
              <a:lnSpc>
                <a:spcPct val="75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Ordered Categories</a:t>
            </a:r>
            <a:endParaRPr/>
          </a:p>
        </p:txBody>
      </p:sp>
      <p:sp>
        <p:nvSpPr>
          <p:cNvPr id="280305" name="Google Shape;280305;p77"/>
          <p:cNvSpPr/>
          <p:nvPr/>
        </p:nvSpPr>
        <p:spPr>
          <a:xfrm>
            <a:off x="2057400" y="2133601"/>
            <a:ext cx="2133600" cy="36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Measurements</a:t>
            </a:r>
            <a:endParaRPr/>
          </a:p>
        </p:txBody>
      </p:sp>
      <p:sp>
        <p:nvSpPr>
          <p:cNvPr id="280306" name="Google Shape;280306;p77"/>
          <p:cNvSpPr/>
          <p:nvPr/>
        </p:nvSpPr>
        <p:spPr>
          <a:xfrm>
            <a:off x="5943600" y="4038600"/>
            <a:ext cx="228600" cy="762000"/>
          </a:xfrm>
          <a:prstGeom prst="upArrow">
            <a:avLst>
              <a:gd name="adj1" fmla="val 50000"/>
              <a:gd name="adj2" fmla="val 83333"/>
            </a:avLst>
          </a:prstGeom>
          <a:solidFill>
            <a:schemeClr val="accent1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307" name="Google Shape;280307;p77"/>
          <p:cNvSpPr/>
          <p:nvPr/>
        </p:nvSpPr>
        <p:spPr>
          <a:xfrm>
            <a:off x="5943600" y="2667000"/>
            <a:ext cx="228600" cy="685800"/>
          </a:xfrm>
          <a:prstGeom prst="upArrow">
            <a:avLst>
              <a:gd name="adj1" fmla="val 50000"/>
              <a:gd name="adj2" fmla="val 75000"/>
            </a:avLst>
          </a:prstGeom>
          <a:solidFill>
            <a:schemeClr val="accent1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4F72"/>
              </a:buClr>
              <a:buSzPts val="144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80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12" name="Google Shape;280312;p78"/>
          <p:cNvSpPr/>
          <p:nvPr/>
        </p:nvSpPr>
        <p:spPr>
          <a:xfrm>
            <a:off x="1133854" y="1397680"/>
            <a:ext cx="4955700" cy="4414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313" name="Google Shape;280313;p78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2315" b="12315"/>
          <a:stretch/>
        </p:blipFill>
        <p:spPr>
          <a:xfrm>
            <a:off x="7229475" y="1397000"/>
            <a:ext cx="4962526" cy="24955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314" name="Google Shape;280314;p78"/>
          <p:cNvSpPr/>
          <p:nvPr/>
        </p:nvSpPr>
        <p:spPr>
          <a:xfrm>
            <a:off x="1444435" y="2916499"/>
            <a:ext cx="4222500" cy="159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2</a:t>
            </a:r>
            <a:b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Graphs, Charts, and Tables – Describing Your Data</a:t>
            </a:r>
            <a:endParaRPr/>
          </a:p>
        </p:txBody>
      </p:sp>
      <p:sp>
        <p:nvSpPr>
          <p:cNvPr id="280315" name="Google Shape;280315;p78"/>
          <p:cNvSpPr/>
          <p:nvPr/>
        </p:nvSpPr>
        <p:spPr>
          <a:xfrm>
            <a:off x="5641526" y="3505024"/>
            <a:ext cx="1190700" cy="9885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alibri"/>
              <a:buNone/>
            </a:pPr>
            <a:r>
              <a:rPr lang="en-US" sz="44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 </a:t>
            </a:r>
            <a:endParaRPr/>
          </a:p>
        </p:txBody>
      </p:sp>
      <p:pic>
        <p:nvPicPr>
          <p:cNvPr id="280316" name="Google Shape;280316;p7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35344" y="31031"/>
            <a:ext cx="8937509" cy="1072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21" name="Google Shape;280321;p7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Chapter Goals</a:t>
            </a:r>
            <a:endParaRPr/>
          </a:p>
        </p:txBody>
      </p:sp>
      <p:sp>
        <p:nvSpPr>
          <p:cNvPr id="280322" name="Google Shape;280322;p79"/>
          <p:cNvSpPr txBox="1">
            <a:spLocks noGrp="1"/>
          </p:cNvSpPr>
          <p:nvPr>
            <p:ph type="body" idx="1"/>
          </p:nvPr>
        </p:nvSpPr>
        <p:spPr>
          <a:xfrm>
            <a:off x="2209800" y="1676401"/>
            <a:ext cx="83058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b="1"/>
              <a:t>After completing this chapter, you should be able to:</a:t>
            </a:r>
            <a:r>
              <a:rPr lang="en-US"/>
              <a:t> </a:t>
            </a:r>
            <a:endParaRPr/>
          </a:p>
          <a:p>
            <a:pPr marL="228600" lvl="0" indent="-228600" algn="l" rtl="0">
              <a:lnSpc>
                <a:spcPct val="85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Construct a frequency distribution</a:t>
            </a:r>
            <a:endParaRPr/>
          </a:p>
          <a:p>
            <a:pPr marL="228600" lvl="0" indent="-228600" algn="l" rtl="0">
              <a:lnSpc>
                <a:spcPct val="105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Construct and interpret a histogram</a:t>
            </a:r>
            <a:endParaRPr/>
          </a:p>
        </p:txBody>
      </p:sp>
      <p:sp>
        <p:nvSpPr>
          <p:cNvPr id="280323" name="Google Shape;280323;p79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28" name="Google Shape;280328;p8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Frequency Distributions</a:t>
            </a:r>
            <a:endParaRPr/>
          </a:p>
        </p:txBody>
      </p:sp>
      <p:sp>
        <p:nvSpPr>
          <p:cNvPr id="280329" name="Google Shape;280329;p80"/>
          <p:cNvSpPr txBox="1">
            <a:spLocks noGrp="1"/>
          </p:cNvSpPr>
          <p:nvPr>
            <p:ph type="body" idx="1"/>
          </p:nvPr>
        </p:nvSpPr>
        <p:spPr>
          <a:xfrm>
            <a:off x="2286000" y="1905000"/>
            <a:ext cx="8077200" cy="42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None/>
            </a:pPr>
            <a:r>
              <a:rPr lang="en-US" sz="3200"/>
              <a:t>What is a Frequency Distribution?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5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 frequency distribution is a </a:t>
            </a:r>
            <a:r>
              <a:rPr lang="en-US">
                <a:solidFill>
                  <a:schemeClr val="folHlink"/>
                </a:solidFill>
              </a:rPr>
              <a:t>list or a table</a:t>
            </a:r>
            <a:r>
              <a:rPr lang="en-US"/>
              <a:t> …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5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containing the </a:t>
            </a:r>
            <a:r>
              <a:rPr lang="en-US">
                <a:solidFill>
                  <a:schemeClr val="folHlink"/>
                </a:solidFill>
              </a:rPr>
              <a:t>values of a variable</a:t>
            </a:r>
            <a:r>
              <a:rPr lang="en-US"/>
              <a:t> (or a set of ranges within which the data fall) ...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5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and the </a:t>
            </a:r>
            <a:r>
              <a:rPr lang="en-US">
                <a:solidFill>
                  <a:schemeClr val="folHlink"/>
                </a:solidFill>
              </a:rPr>
              <a:t>corresponding frequencies</a:t>
            </a:r>
            <a:r>
              <a:rPr lang="en-US"/>
              <a:t> with which each value occurs (or frequencies with which data fall within each range)</a:t>
            </a:r>
            <a:endParaRPr/>
          </a:p>
        </p:txBody>
      </p:sp>
      <p:sp>
        <p:nvSpPr>
          <p:cNvPr id="280330" name="Google Shape;280330;p80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35" name="Google Shape;280335;p81"/>
          <p:cNvSpPr txBox="1">
            <a:spLocks noGrp="1"/>
          </p:cNvSpPr>
          <p:nvPr>
            <p:ph type="title"/>
          </p:nvPr>
        </p:nvSpPr>
        <p:spPr>
          <a:xfrm>
            <a:off x="1192696" y="916783"/>
            <a:ext cx="96144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/>
              <a:t>Why Use</a:t>
            </a:r>
            <a:br>
              <a:rPr lang="en-US"/>
            </a:br>
            <a:r>
              <a:rPr lang="en-US"/>
              <a:t>Frequency Distributions?</a:t>
            </a:r>
            <a:endParaRPr/>
          </a:p>
        </p:txBody>
      </p:sp>
      <p:sp>
        <p:nvSpPr>
          <p:cNvPr id="280336" name="Google Shape;280336;p81"/>
          <p:cNvSpPr txBox="1">
            <a:spLocks noGrp="1"/>
          </p:cNvSpPr>
          <p:nvPr>
            <p:ph type="body" idx="1"/>
          </p:nvPr>
        </p:nvSpPr>
        <p:spPr>
          <a:xfrm>
            <a:off x="2743200" y="1905001"/>
            <a:ext cx="7315200" cy="3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 frequency distribution is a way to summarize data</a:t>
            </a:r>
            <a:endParaRPr/>
          </a:p>
          <a:p>
            <a:pPr marL="342900" lvl="0" indent="-342900" algn="l" rtl="0">
              <a:lnSpc>
                <a:spcPct val="105000"/>
              </a:lnSpc>
              <a:spcBef>
                <a:spcPts val="15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 distribution condenses the raw data into a more useful form... </a:t>
            </a:r>
            <a:endParaRPr/>
          </a:p>
          <a:p>
            <a:pPr marL="342900" lvl="0" indent="-342900" algn="l" rtl="0">
              <a:lnSpc>
                <a:spcPct val="105000"/>
              </a:lnSpc>
              <a:spcBef>
                <a:spcPts val="15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and allows for a quick visual interpretation of the data</a:t>
            </a:r>
            <a:endParaRPr/>
          </a:p>
        </p:txBody>
      </p:sp>
      <p:sp>
        <p:nvSpPr>
          <p:cNvPr id="280337" name="Google Shape;280337;p81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42" name="Google Shape;280342;p82"/>
          <p:cNvSpPr txBox="1">
            <a:spLocks noGrp="1"/>
          </p:cNvSpPr>
          <p:nvPr>
            <p:ph type="title"/>
          </p:nvPr>
        </p:nvSpPr>
        <p:spPr>
          <a:xfrm>
            <a:off x="827881" y="550407"/>
            <a:ext cx="94695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Frequency Distribution: Discrete Data</a:t>
            </a:r>
            <a:endParaRPr/>
          </a:p>
        </p:txBody>
      </p:sp>
      <p:sp>
        <p:nvSpPr>
          <p:cNvPr id="280343" name="Google Shape;280343;p82"/>
          <p:cNvSpPr txBox="1">
            <a:spLocks noGrp="1"/>
          </p:cNvSpPr>
          <p:nvPr>
            <p:ph type="body" idx="1"/>
          </p:nvPr>
        </p:nvSpPr>
        <p:spPr>
          <a:xfrm>
            <a:off x="2286000" y="1600200"/>
            <a:ext cx="7543800" cy="53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2700"/>
              <a:buChar char="•"/>
            </a:pPr>
            <a:r>
              <a:rPr lang="en-US" sz="2700">
                <a:solidFill>
                  <a:schemeClr val="folHlink"/>
                </a:solidFill>
              </a:rPr>
              <a:t>Discrete data:</a:t>
            </a:r>
            <a:r>
              <a:rPr lang="en-US" sz="2700"/>
              <a:t> possible values are countable</a:t>
            </a:r>
            <a:endParaRPr sz="2300"/>
          </a:p>
        </p:txBody>
      </p:sp>
      <p:sp>
        <p:nvSpPr>
          <p:cNvPr id="280344" name="Google Shape;280344;p82"/>
          <p:cNvSpPr txBox="1"/>
          <p:nvPr/>
        </p:nvSpPr>
        <p:spPr>
          <a:xfrm>
            <a:off x="2590800" y="2438400"/>
            <a:ext cx="2362200" cy="26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Example: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An advertiser asks 200 customers how many days per week they read the daily newspaper.</a:t>
            </a:r>
            <a:endParaRPr/>
          </a:p>
        </p:txBody>
      </p:sp>
      <p:graphicFrame>
        <p:nvGraphicFramePr>
          <p:cNvPr id="280345" name="Google Shape;280345;p82"/>
          <p:cNvGraphicFramePr/>
          <p:nvPr>
            <p:extLst>
              <p:ext uri="{D42A27DB-BD31-4B8C-83A1-F6EECF244321}">
                <p14:modId xmlns:p14="http://schemas.microsoft.com/office/powerpoint/2010/main" val="3979096014"/>
              </p:ext>
            </p:extLst>
          </p:nvPr>
        </p:nvGraphicFramePr>
        <p:xfrm>
          <a:off x="5594555" y="2362201"/>
          <a:ext cx="4235245" cy="3825850"/>
        </p:xfrm>
        <a:graphic>
          <a:graphicData uri="http://schemas.openxmlformats.org/drawingml/2006/table">
            <a:tbl>
              <a:tblPr>
                <a:noFill/>
                <a:tableStyleId>{43992EB6-EE72-486B-9924-CDF1E1D7BC4C}</a:tableStyleId>
              </a:tblPr>
              <a:tblGrid>
                <a:gridCol w="21016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06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140"/>
                        <a:buFont typeface="Noto Sans Symbols"/>
                        <a:buNone/>
                      </a:pPr>
                      <a:r>
                        <a:rPr lang="en-US" sz="1900" b="1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Number of days read</a:t>
                      </a:r>
                      <a:endParaRPr dirty="0"/>
                    </a:p>
                  </a:txBody>
                  <a:tcPr marL="91450" marR="91450" marT="45725" marB="45725" anchor="ctr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140"/>
                        <a:buFont typeface="Noto Sans Symbols"/>
                        <a:buNone/>
                      </a:pPr>
                      <a:r>
                        <a:rPr lang="en-US" sz="1900" b="1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Frequency</a:t>
                      </a:r>
                      <a:endParaRPr dirty="0"/>
                    </a:p>
                  </a:txBody>
                  <a:tcPr marL="91450" marR="91450" marT="45725" marB="45725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0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44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24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18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16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22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6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26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7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30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05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Total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280346" name="Google Shape;280346;p8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81200" y="5181600"/>
            <a:ext cx="1885950" cy="11049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347" name="Google Shape;280347;p82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52" name="Google Shape;280352;p8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Relative Frequency</a:t>
            </a:r>
            <a:endParaRPr/>
          </a:p>
        </p:txBody>
      </p:sp>
      <p:sp>
        <p:nvSpPr>
          <p:cNvPr id="280353" name="Google Shape;280353;p83"/>
          <p:cNvSpPr txBox="1">
            <a:spLocks noGrp="1"/>
          </p:cNvSpPr>
          <p:nvPr>
            <p:ph type="body" idx="1"/>
          </p:nvPr>
        </p:nvSpPr>
        <p:spPr>
          <a:xfrm>
            <a:off x="2286000" y="1600200"/>
            <a:ext cx="82296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2400"/>
              <a:buFont typeface="Noto Sans Symbols"/>
              <a:buNone/>
            </a:pPr>
            <a:r>
              <a:rPr lang="en-US" sz="2400">
                <a:solidFill>
                  <a:schemeClr val="folHlink"/>
                </a:solidFill>
              </a:rPr>
              <a:t>Relative Frequency</a:t>
            </a:r>
            <a:r>
              <a:rPr lang="en-US" sz="2400"/>
              <a:t>: What proportion is in each category?</a:t>
            </a:r>
            <a:endParaRPr/>
          </a:p>
        </p:txBody>
      </p:sp>
      <p:graphicFrame>
        <p:nvGraphicFramePr>
          <p:cNvPr id="280354" name="Google Shape;280354;p83"/>
          <p:cNvGraphicFramePr/>
          <p:nvPr/>
        </p:nvGraphicFramePr>
        <p:xfrm>
          <a:off x="2362200" y="2209801"/>
          <a:ext cx="6400800" cy="3883220"/>
        </p:xfrm>
        <a:graphic>
          <a:graphicData uri="http://schemas.openxmlformats.org/drawingml/2006/table">
            <a:tbl>
              <a:tblPr>
                <a:noFill/>
                <a:tableStyleId>{43992EB6-EE72-486B-9924-CDF1E1D7BC4C}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84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140"/>
                        <a:buFont typeface="Noto Sans Symbols"/>
                        <a:buNone/>
                      </a:pPr>
                      <a:r>
                        <a:rPr lang="en-US" sz="1900" b="1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Number of days read</a:t>
                      </a:r>
                      <a:endParaRPr/>
                    </a:p>
                  </a:txBody>
                  <a:tcPr marL="91450" marR="91450" marT="45725" marB="45725" anchor="ctr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140"/>
                        <a:buFont typeface="Noto Sans Symbols"/>
                        <a:buNone/>
                      </a:pPr>
                      <a:r>
                        <a:rPr lang="en-US" sz="1900" b="1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Frequency</a:t>
                      </a:r>
                      <a:endParaRPr/>
                    </a:p>
                  </a:txBody>
                  <a:tcPr marL="91450" marR="91450" marT="45725" marB="45725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140"/>
                        <a:buFont typeface="Noto Sans Symbols"/>
                        <a:buNone/>
                      </a:pPr>
                      <a:r>
                        <a:rPr lang="en-US" sz="19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Relative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38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140"/>
                        <a:buFont typeface="Noto Sans Symbols"/>
                        <a:buNone/>
                      </a:pPr>
                      <a:r>
                        <a:rPr lang="en-US" sz="19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Frequency</a:t>
                      </a:r>
                      <a:endParaRPr/>
                    </a:p>
                  </a:txBody>
                  <a:tcPr marL="91450" marR="91450" marT="45725" marB="45725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0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44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 dirty="0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.22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24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.12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18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.09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16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.08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.10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22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.11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6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26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.13</a:t>
                      </a:r>
                      <a:endParaRPr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7</a:t>
                      </a:r>
                      <a:endParaRPr dirty="0"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0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 dirty="0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.15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05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Total</a:t>
                      </a:r>
                      <a:endParaRPr/>
                    </a:p>
                  </a:txBody>
                  <a:tcPr marL="91450" marR="91450" marT="45725" marB="457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 dirty="0">
                          <a:solidFill>
                            <a:schemeClr val="dk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200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folHlink"/>
                        </a:buClr>
                        <a:buSzPts val="1020"/>
                        <a:buFont typeface="Noto Sans Symbols"/>
                        <a:buNone/>
                      </a:pPr>
                      <a:r>
                        <a:rPr lang="en-US" sz="1700" b="1" i="0" u="none" strike="noStrike" cap="none" dirty="0">
                          <a:solidFill>
                            <a:schemeClr val="folHlink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1.00</a:t>
                      </a:r>
                      <a:endParaRPr dirty="0"/>
                    </a:p>
                  </a:txBody>
                  <a:tcPr marL="91450" marR="91450" marT="45725" marB="45725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280355" name="Google Shape;280355;p83"/>
          <p:cNvSpPr/>
          <p:nvPr/>
        </p:nvSpPr>
        <p:spPr>
          <a:xfrm>
            <a:off x="8991600" y="2971800"/>
            <a:ext cx="1371600" cy="10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325" tIns="42650" rIns="85325" bIns="42650" anchor="t" anchorCtr="0">
            <a:noAutofit/>
          </a:bodyPr>
          <a:lstStyle/>
          <a:p>
            <a:pPr marL="320675" marR="0" lvl="0" indent="-3206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1140"/>
              <a:buFont typeface="Noto Sans Symbols"/>
              <a:buNone/>
            </a:pPr>
            <a:endParaRPr sz="19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356" name="Google Shape;280356;p8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44000" y="2743200"/>
            <a:ext cx="1316038" cy="7556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357" name="Google Shape;280357;p83"/>
          <p:cNvSpPr/>
          <p:nvPr/>
        </p:nvSpPr>
        <p:spPr>
          <a:xfrm>
            <a:off x="8153400" y="3048000"/>
            <a:ext cx="990600" cy="152400"/>
          </a:xfrm>
          <a:prstGeom prst="leftArrow">
            <a:avLst>
              <a:gd name="adj1" fmla="val 50000"/>
              <a:gd name="adj2" fmla="val 162500"/>
            </a:avLst>
          </a:prstGeom>
          <a:solidFill>
            <a:schemeClr val="folHlink"/>
          </a:solidFill>
          <a:ln w="9525" cap="flat" cmpd="sng">
            <a:solidFill>
              <a:schemeClr val="folHlink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358" name="Google Shape;280358;p83"/>
          <p:cNvSpPr txBox="1"/>
          <p:nvPr/>
        </p:nvSpPr>
        <p:spPr>
          <a:xfrm>
            <a:off x="8991600" y="3657601"/>
            <a:ext cx="1676400" cy="155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960"/>
              <a:buFont typeface="Noto Sans Symbols"/>
              <a:buNone/>
            </a:pPr>
            <a:r>
              <a:rPr lang="en-US" sz="16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22% of the people in the sample report that they read the newspaper 0 days per week</a:t>
            </a: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359" name="Google Shape;280359;p8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915400" y="5511800"/>
            <a:ext cx="1581150" cy="9271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360" name="Google Shape;280360;p83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65" name="Google Shape;280365;p84"/>
          <p:cNvSpPr/>
          <p:nvPr/>
        </p:nvSpPr>
        <p:spPr>
          <a:xfrm>
            <a:off x="3581400" y="4114800"/>
            <a:ext cx="5257800" cy="9144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366" name="Google Shape;280366;p84"/>
          <p:cNvSpPr txBox="1">
            <a:spLocks noGrp="1"/>
          </p:cNvSpPr>
          <p:nvPr>
            <p:ph type="title"/>
          </p:nvPr>
        </p:nvSpPr>
        <p:spPr>
          <a:xfrm>
            <a:off x="1417983" y="593725"/>
            <a:ext cx="88101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/>
              <a:t>Frequency Distribution:  Continuous Data</a:t>
            </a:r>
            <a:endParaRPr/>
          </a:p>
        </p:txBody>
      </p:sp>
      <p:sp>
        <p:nvSpPr>
          <p:cNvPr id="280367" name="Google Shape;280367;p84"/>
          <p:cNvSpPr txBox="1">
            <a:spLocks noGrp="1"/>
          </p:cNvSpPr>
          <p:nvPr>
            <p:ph type="body" idx="1"/>
          </p:nvPr>
        </p:nvSpPr>
        <p:spPr>
          <a:xfrm>
            <a:off x="2286000" y="1828800"/>
            <a:ext cx="8077200" cy="462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 dirty="0">
                <a:solidFill>
                  <a:schemeClr val="folHlink"/>
                </a:solidFill>
              </a:rPr>
              <a:t>Continuous Data:</a:t>
            </a:r>
            <a:r>
              <a:rPr lang="en-US" dirty="0"/>
              <a:t> may take on any value in some interval</a:t>
            </a:r>
            <a:endParaRPr dirty="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folHlink"/>
              </a:buClr>
              <a:buSzPts val="2400"/>
              <a:buFont typeface="Noto Sans Symbols"/>
              <a:buNone/>
            </a:pPr>
            <a:r>
              <a:rPr lang="en-US" sz="2400" dirty="0">
                <a:solidFill>
                  <a:schemeClr val="folHlink"/>
                </a:solidFill>
              </a:rPr>
              <a:t>Example:</a:t>
            </a:r>
            <a:r>
              <a:rPr lang="en-US" sz="2400" dirty="0"/>
              <a:t> A manufacturer of insulation randomly selects 20 winter days and records the </a:t>
            </a:r>
            <a:r>
              <a:rPr lang="en-US" sz="2400" dirty="0">
                <a:solidFill>
                  <a:schemeClr val="folHlink"/>
                </a:solidFill>
              </a:rPr>
              <a:t>daily high temperature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760"/>
              </a:spcBef>
              <a:spcAft>
                <a:spcPts val="0"/>
              </a:spcAft>
              <a:buClr>
                <a:schemeClr val="hlink"/>
              </a:buClr>
              <a:buSzPts val="3200"/>
              <a:buFont typeface="Noto Sans Symbols"/>
              <a:buNone/>
            </a:pPr>
            <a:r>
              <a:rPr lang="en-US" sz="3200" b="1" dirty="0">
                <a:solidFill>
                  <a:schemeClr val="hlink"/>
                </a:solidFill>
              </a:rPr>
              <a:t>	</a:t>
            </a:r>
            <a:r>
              <a:rPr lang="en-US" sz="2400" b="1" dirty="0">
                <a:solidFill>
                  <a:schemeClr val="hlink"/>
                </a:solidFill>
              </a:rPr>
              <a:t>	      24, 35, 17, 21, 24, 37, 26, 46, 58, 30,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hlink"/>
              </a:buClr>
              <a:buSzPts val="2400"/>
              <a:buFont typeface="Noto Sans Symbols"/>
              <a:buNone/>
            </a:pPr>
            <a:r>
              <a:rPr lang="en-US" sz="2400" b="1" dirty="0">
                <a:solidFill>
                  <a:schemeClr val="hlink"/>
                </a:solidFill>
              </a:rPr>
              <a:t>		      32, 13, 12, 38, 41, 43, 44, 27, 53, 27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1" dirty="0">
              <a:solidFill>
                <a:schemeClr val="hlink"/>
              </a:solidFill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r>
              <a:rPr lang="en-US" sz="2000" b="1" dirty="0"/>
              <a:t>         </a:t>
            </a:r>
            <a:r>
              <a:rPr lang="en-US" sz="2000" dirty="0"/>
              <a:t>(Temperature is a continuous variable because it could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r>
              <a:rPr lang="en-US" sz="2000" dirty="0"/>
              <a:t>          be measured to any degree of precision desired)</a:t>
            </a:r>
            <a:endParaRPr dirty="0"/>
          </a:p>
        </p:txBody>
      </p:sp>
      <p:sp>
        <p:nvSpPr>
          <p:cNvPr id="280368" name="Google Shape;280368;p84"/>
          <p:cNvSpPr txBox="1"/>
          <p:nvPr/>
        </p:nvSpPr>
        <p:spPr>
          <a:xfrm>
            <a:off x="4282751" y="6430806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73" name="Google Shape;280373;p85"/>
          <p:cNvSpPr/>
          <p:nvPr/>
        </p:nvSpPr>
        <p:spPr>
          <a:xfrm>
            <a:off x="2133600" y="2209800"/>
            <a:ext cx="8153400" cy="381000"/>
          </a:xfrm>
          <a:prstGeom prst="rect">
            <a:avLst/>
          </a:prstGeom>
          <a:solidFill>
            <a:srgbClr val="FFFFD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374" name="Google Shape;280374;p85"/>
          <p:cNvSpPr txBox="1">
            <a:spLocks noGrp="1"/>
          </p:cNvSpPr>
          <p:nvPr>
            <p:ph type="title"/>
          </p:nvPr>
        </p:nvSpPr>
        <p:spPr>
          <a:xfrm>
            <a:off x="2313781" y="762000"/>
            <a:ext cx="77931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Grouping Data by Classes</a:t>
            </a:r>
            <a:endParaRPr sz="7400" b="1"/>
          </a:p>
        </p:txBody>
      </p:sp>
      <p:sp>
        <p:nvSpPr>
          <p:cNvPr id="280375" name="Google Shape;280375;p85"/>
          <p:cNvSpPr txBox="1">
            <a:spLocks noGrp="1"/>
          </p:cNvSpPr>
          <p:nvPr>
            <p:ph type="body" idx="1"/>
          </p:nvPr>
        </p:nvSpPr>
        <p:spPr>
          <a:xfrm>
            <a:off x="2133600" y="1752600"/>
            <a:ext cx="83058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685800" lvl="1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Noto Sans Symbols"/>
              <a:buNone/>
            </a:pPr>
            <a:r>
              <a:rPr lang="en-US" sz="2300" dirty="0"/>
              <a:t>Sort raw data from low to high:</a:t>
            </a:r>
            <a:endParaRPr dirty="0"/>
          </a:p>
          <a:p>
            <a:pPr marL="228600" lvl="0" indent="-22860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hlink"/>
              </a:buClr>
              <a:buSzPts val="1900"/>
              <a:buFont typeface="Noto Sans Symbols"/>
              <a:buNone/>
            </a:pPr>
            <a:r>
              <a:rPr lang="en-US" sz="1900" b="1" dirty="0">
                <a:solidFill>
                  <a:schemeClr val="hlink"/>
                </a:solidFill>
              </a:rPr>
              <a:t>12, 13, 17, 21, 24, 24, 26, 27, 27, 30, 32, 35, 37, 38, 41, 43, 44, 46, 53, 58</a:t>
            </a:r>
            <a:endParaRPr dirty="0"/>
          </a:p>
          <a:p>
            <a:pPr marL="228600" lvl="0" indent="-228600" algn="l" rtl="0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dirty="0"/>
              <a:t>Find range:   </a:t>
            </a:r>
            <a:r>
              <a:rPr lang="en-US" sz="2400" dirty="0">
                <a:solidFill>
                  <a:schemeClr val="folHlink"/>
                </a:solidFill>
              </a:rPr>
              <a:t>58 - 12 = 46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dirty="0"/>
              <a:t>Select number of classes: </a:t>
            </a:r>
            <a:r>
              <a:rPr lang="en-US" sz="2400" dirty="0">
                <a:solidFill>
                  <a:schemeClr val="folHlink"/>
                </a:solidFill>
              </a:rPr>
              <a:t>5</a:t>
            </a:r>
            <a:r>
              <a:rPr lang="en-US" sz="2400" dirty="0"/>
              <a:t> </a:t>
            </a:r>
            <a:r>
              <a:rPr lang="en-US" sz="1900" dirty="0"/>
              <a:t>(usually between 5 and 20)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dirty="0"/>
              <a:t>Compute class width: </a:t>
            </a:r>
            <a:r>
              <a:rPr lang="en-US" sz="2400" dirty="0">
                <a:solidFill>
                  <a:schemeClr val="folHlink"/>
                </a:solidFill>
              </a:rPr>
              <a:t>10</a:t>
            </a:r>
            <a:r>
              <a:rPr lang="en-US" sz="2400" dirty="0"/>
              <a:t> </a:t>
            </a:r>
            <a:r>
              <a:rPr lang="en-US" sz="1900" dirty="0"/>
              <a:t>(46/5 then round off)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dirty="0"/>
              <a:t>Determine class boundaries:</a:t>
            </a:r>
            <a:r>
              <a:rPr lang="en-US" sz="2400" dirty="0">
                <a:solidFill>
                  <a:schemeClr val="folHlink"/>
                </a:solidFill>
              </a:rPr>
              <a:t>10, 20, 30, 40, 50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r>
              <a:rPr lang="en-US" sz="2400" dirty="0"/>
              <a:t>	</a:t>
            </a:r>
            <a:r>
              <a:rPr lang="en-US" sz="2000" dirty="0"/>
              <a:t>(Sometimes class midpoints are reported: </a:t>
            </a:r>
            <a:r>
              <a:rPr lang="en-US" sz="2000" dirty="0">
                <a:solidFill>
                  <a:schemeClr val="folHlink"/>
                </a:solidFill>
              </a:rPr>
              <a:t>15, 25, 35, 45, 55)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 dirty="0"/>
              <a:t>Count the number of values in each class</a:t>
            </a:r>
            <a:endParaRPr dirty="0"/>
          </a:p>
        </p:txBody>
      </p:sp>
      <p:sp>
        <p:nvSpPr>
          <p:cNvPr id="280376" name="Google Shape;280376;p85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81" name="Google Shape;280381;p86"/>
          <p:cNvSpPr txBox="1">
            <a:spLocks noGrp="1"/>
          </p:cNvSpPr>
          <p:nvPr>
            <p:ph type="title"/>
          </p:nvPr>
        </p:nvSpPr>
        <p:spPr>
          <a:xfrm>
            <a:off x="2438400" y="860425"/>
            <a:ext cx="78486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Frequency Distribution Example</a:t>
            </a:r>
            <a:endParaRPr/>
          </a:p>
        </p:txBody>
      </p:sp>
      <p:sp>
        <p:nvSpPr>
          <p:cNvPr id="280382" name="Google Shape;280382;p86"/>
          <p:cNvSpPr/>
          <p:nvPr/>
        </p:nvSpPr>
        <p:spPr>
          <a:xfrm>
            <a:off x="2971863" y="2514600"/>
            <a:ext cx="6984885" cy="3886200"/>
          </a:xfrm>
          <a:prstGeom prst="rect">
            <a:avLst/>
          </a:prstGeom>
          <a:solidFill>
            <a:srgbClr val="FFFFD5"/>
          </a:solidFill>
          <a:ln w="12700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383" name="Google Shape;280383;p86"/>
          <p:cNvSpPr/>
          <p:nvPr/>
        </p:nvSpPr>
        <p:spPr>
          <a:xfrm>
            <a:off x="1547445" y="1600200"/>
            <a:ext cx="8932985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from low to high:</a:t>
            </a:r>
            <a:endParaRPr dirty="0"/>
          </a:p>
          <a:p>
            <a:pPr marL="0" marR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F33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 dirty="0">
                <a:solidFill>
                  <a:srgbClr val="FF3300"/>
                </a:solidFill>
                <a:latin typeface="Arial"/>
                <a:ea typeface="Arial"/>
                <a:cs typeface="Arial"/>
                <a:sym typeface="Arial"/>
              </a:rPr>
              <a:t>12, 13, 17, 21, 24, 24, 26, 27, 27, 30, 32, 35, 37, 38, 41, 43, 44, 46, 53, 58</a:t>
            </a:r>
            <a:endParaRPr sz="2000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384" name="Google Shape;280384;p86"/>
          <p:cNvCxnSpPr/>
          <p:nvPr/>
        </p:nvCxnSpPr>
        <p:spPr>
          <a:xfrm>
            <a:off x="3335338" y="3733800"/>
            <a:ext cx="5808600" cy="0"/>
          </a:xfrm>
          <a:prstGeom prst="straightConnector1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385" name="Google Shape;280385;p86"/>
          <p:cNvCxnSpPr/>
          <p:nvPr/>
        </p:nvCxnSpPr>
        <p:spPr>
          <a:xfrm>
            <a:off x="5715000" y="3048001"/>
            <a:ext cx="0" cy="3300300"/>
          </a:xfrm>
          <a:prstGeom prst="straightConnector1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386" name="Google Shape;280386;p86"/>
          <p:cNvSpPr/>
          <p:nvPr/>
        </p:nvSpPr>
        <p:spPr>
          <a:xfrm>
            <a:off x="3276601" y="3048000"/>
            <a:ext cx="6270600" cy="51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3333CC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</a:t>
            </a:r>
            <a:r>
              <a:rPr lang="en-US" sz="2400" b="1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Class</a:t>
            </a:r>
            <a:r>
              <a:rPr lang="en-US" sz="2800" b="1" i="0" u="none" strike="noStrike" cap="none">
                <a:solidFill>
                  <a:srgbClr val="3333CC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</a:t>
            </a:r>
            <a:r>
              <a:rPr lang="en-US" sz="2000" b="1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Frequency</a:t>
            </a:r>
            <a:endParaRPr/>
          </a:p>
        </p:txBody>
      </p:sp>
      <p:sp>
        <p:nvSpPr>
          <p:cNvPr id="280387" name="Google Shape;280387;p86"/>
          <p:cNvSpPr/>
          <p:nvPr/>
        </p:nvSpPr>
        <p:spPr>
          <a:xfrm>
            <a:off x="3048001" y="3810000"/>
            <a:ext cx="6423000" cy="25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rgbClr val="1C1C1C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10 but under 20             3                  </a:t>
            </a:r>
            <a:r>
              <a:rPr lang="en-US" sz="10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24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.15 </a:t>
            </a:r>
            <a:endParaRPr dirty="0"/>
          </a:p>
          <a:p>
            <a:pPr marL="0" marR="0" lvl="0" indent="0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Clr>
                <a:srgbClr val="1C1C1C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20 but under 30	       6                   .30  </a:t>
            </a:r>
            <a:endParaRPr dirty="0"/>
          </a:p>
          <a:p>
            <a:pPr marL="0" marR="0" lvl="0" indent="0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Clr>
                <a:srgbClr val="1C1C1C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30 but under 40	       5                   .25 </a:t>
            </a:r>
            <a:endParaRPr dirty="0"/>
          </a:p>
          <a:p>
            <a:pPr marL="0" marR="0" lvl="0" indent="0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Clr>
                <a:srgbClr val="1C1C1C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40 but under 50             4                   .20 </a:t>
            </a:r>
            <a:endParaRPr dirty="0"/>
          </a:p>
          <a:p>
            <a:pPr marL="0" marR="0" lvl="0" indent="0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Clr>
                <a:srgbClr val="1C1C1C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50 but under 60	       2                   .10 </a:t>
            </a:r>
            <a:endParaRPr dirty="0"/>
          </a:p>
          <a:p>
            <a:pPr marL="0" marR="0" lvl="0" indent="0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Clr>
                <a:srgbClr val="CC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 dirty="0">
                <a:solidFill>
                  <a:srgbClr val="CC0000"/>
                </a:solidFill>
                <a:latin typeface="Arial"/>
                <a:ea typeface="Arial"/>
                <a:cs typeface="Arial"/>
                <a:sym typeface="Arial"/>
              </a:rPr>
              <a:t>       </a:t>
            </a:r>
            <a:r>
              <a:rPr lang="en-US" sz="2400" b="1" i="0" u="none" strike="noStrike" cap="none" dirty="0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Total		      20                 1.00</a:t>
            </a:r>
            <a:r>
              <a:rPr lang="en-US" sz="2400" b="1" i="0" u="none" strike="noStrike" cap="none" dirty="0">
                <a:solidFill>
                  <a:srgbClr val="CC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dirty="0"/>
          </a:p>
        </p:txBody>
      </p:sp>
      <p:cxnSp>
        <p:nvCxnSpPr>
          <p:cNvPr id="280388" name="Google Shape;280388;p86"/>
          <p:cNvCxnSpPr/>
          <p:nvPr/>
        </p:nvCxnSpPr>
        <p:spPr>
          <a:xfrm>
            <a:off x="7467600" y="3048001"/>
            <a:ext cx="0" cy="3300300"/>
          </a:xfrm>
          <a:prstGeom prst="straightConnector1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389" name="Google Shape;280389;p86"/>
          <p:cNvSpPr/>
          <p:nvPr/>
        </p:nvSpPr>
        <p:spPr>
          <a:xfrm>
            <a:off x="7620001" y="3048000"/>
            <a:ext cx="1622400" cy="7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 Relative</a:t>
            </a:r>
            <a:endParaRPr/>
          </a:p>
          <a:p>
            <a:pPr marL="0" marR="0" lvl="0" indent="0" algn="l" rtl="0">
              <a:lnSpc>
                <a:spcPct val="40000"/>
              </a:lnSpc>
              <a:spcBef>
                <a:spcPts val="1000"/>
              </a:spcBef>
              <a:spcAft>
                <a:spcPts val="0"/>
              </a:spcAft>
              <a:buClr>
                <a:srgbClr val="3333CC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Frequency</a:t>
            </a:r>
            <a:endParaRPr/>
          </a:p>
        </p:txBody>
      </p:sp>
      <p:cxnSp>
        <p:nvCxnSpPr>
          <p:cNvPr id="280390" name="Google Shape;280390;p86"/>
          <p:cNvCxnSpPr>
            <a:cxnSpLocks/>
          </p:cNvCxnSpPr>
          <p:nvPr/>
        </p:nvCxnSpPr>
        <p:spPr>
          <a:xfrm>
            <a:off x="3276601" y="5781822"/>
            <a:ext cx="5943536" cy="0"/>
          </a:xfrm>
          <a:prstGeom prst="straightConnector1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391" name="Google Shape;280391;p86"/>
          <p:cNvSpPr/>
          <p:nvPr/>
        </p:nvSpPr>
        <p:spPr>
          <a:xfrm>
            <a:off x="3581401" y="2514600"/>
            <a:ext cx="6270600" cy="51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C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CC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</a:t>
            </a: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Frequency Distribution</a:t>
            </a:r>
            <a:endParaRPr/>
          </a:p>
        </p:txBody>
      </p:sp>
      <p:cxnSp>
        <p:nvCxnSpPr>
          <p:cNvPr id="280392" name="Google Shape;280392;p86"/>
          <p:cNvCxnSpPr/>
          <p:nvPr/>
        </p:nvCxnSpPr>
        <p:spPr>
          <a:xfrm>
            <a:off x="3276601" y="3048000"/>
            <a:ext cx="5808600" cy="0"/>
          </a:xfrm>
          <a:prstGeom prst="straightConnector1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393" name="Google Shape;280393;p86"/>
          <p:cNvSpPr txBox="1"/>
          <p:nvPr/>
        </p:nvSpPr>
        <p:spPr>
          <a:xfrm>
            <a:off x="4456922" y="6464299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398" name="Google Shape;280398;p87"/>
          <p:cNvSpPr txBox="1">
            <a:spLocks noGrp="1"/>
          </p:cNvSpPr>
          <p:nvPr>
            <p:ph type="title"/>
          </p:nvPr>
        </p:nvSpPr>
        <p:spPr>
          <a:xfrm>
            <a:off x="2809461" y="654050"/>
            <a:ext cx="60960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Frequency Histograms</a:t>
            </a:r>
            <a:endParaRPr/>
          </a:p>
        </p:txBody>
      </p:sp>
      <p:sp>
        <p:nvSpPr>
          <p:cNvPr id="280399" name="Google Shape;280399;p87"/>
          <p:cNvSpPr txBox="1">
            <a:spLocks noGrp="1"/>
          </p:cNvSpPr>
          <p:nvPr>
            <p:ph type="body" idx="1"/>
          </p:nvPr>
        </p:nvSpPr>
        <p:spPr>
          <a:xfrm>
            <a:off x="2514600" y="1905000"/>
            <a:ext cx="7772400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 </a:t>
            </a:r>
            <a:r>
              <a:rPr lang="en-US" b="1">
                <a:solidFill>
                  <a:schemeClr val="folHlink"/>
                </a:solidFill>
              </a:rPr>
              <a:t>classes</a:t>
            </a:r>
            <a:r>
              <a:rPr lang="en-US">
                <a:solidFill>
                  <a:schemeClr val="folHlink"/>
                </a:solidFill>
              </a:rPr>
              <a:t> </a:t>
            </a:r>
            <a:r>
              <a:rPr lang="en-US"/>
              <a:t>or</a:t>
            </a:r>
            <a:r>
              <a:rPr lang="en-US">
                <a:solidFill>
                  <a:schemeClr val="folHlink"/>
                </a:solidFill>
              </a:rPr>
              <a:t> </a:t>
            </a:r>
            <a:r>
              <a:rPr lang="en-US" b="1">
                <a:solidFill>
                  <a:schemeClr val="folHlink"/>
                </a:solidFill>
              </a:rPr>
              <a:t>intervals</a:t>
            </a:r>
            <a:r>
              <a:rPr lang="en-US"/>
              <a:t> are shown on the </a:t>
            </a:r>
            <a:r>
              <a:rPr lang="en-US">
                <a:solidFill>
                  <a:schemeClr val="folHlink"/>
                </a:solidFill>
              </a:rPr>
              <a:t>horizontal axis</a:t>
            </a:r>
            <a:r>
              <a:rPr lang="en-US"/>
              <a:t> </a:t>
            </a:r>
            <a:endParaRPr/>
          </a:p>
          <a:p>
            <a:pPr marL="342900" lvl="0" indent="-3429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 b="1">
                <a:solidFill>
                  <a:schemeClr val="folHlink"/>
                </a:solidFill>
              </a:rPr>
              <a:t>frequency</a:t>
            </a:r>
            <a:r>
              <a:rPr lang="en-US"/>
              <a:t> is measured on the </a:t>
            </a:r>
            <a:r>
              <a:rPr lang="en-US">
                <a:solidFill>
                  <a:schemeClr val="folHlink"/>
                </a:solidFill>
              </a:rPr>
              <a:t>vertical axis</a:t>
            </a:r>
            <a:endParaRPr/>
          </a:p>
          <a:p>
            <a:pPr marL="342900" lvl="0" indent="-165100" algn="l" rtl="0">
              <a:lnSpc>
                <a:spcPct val="3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>
              <a:solidFill>
                <a:schemeClr val="folHlink"/>
              </a:solidFill>
            </a:endParaRPr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Bars of the appropriate heights can be used to represent the number of observations within each class  </a:t>
            </a:r>
            <a:endParaRPr/>
          </a:p>
          <a:p>
            <a:pPr marL="342900" lvl="0" indent="-165100" algn="l" rtl="0">
              <a:lnSpc>
                <a:spcPct val="3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Such a graph is called a </a:t>
            </a:r>
            <a:r>
              <a:rPr lang="en-US" b="1">
                <a:solidFill>
                  <a:schemeClr val="folHlink"/>
                </a:solidFill>
              </a:rPr>
              <a:t>histogram</a:t>
            </a:r>
            <a:endParaRPr>
              <a:solidFill>
                <a:schemeClr val="folHlink"/>
              </a:solidFill>
            </a:endParaRPr>
          </a:p>
        </p:txBody>
      </p:sp>
      <p:sp>
        <p:nvSpPr>
          <p:cNvPr id="280400" name="Google Shape;280400;p87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05" name="Google Shape;280405;p88"/>
          <p:cNvSpPr txBox="1">
            <a:spLocks noGrp="1"/>
          </p:cNvSpPr>
          <p:nvPr>
            <p:ph type="sldNum" idx="12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Chap 2-</a:t>
            </a:r>
            <a:fld id="{00000000-1234-1234-1234-123412341234}" type="slidenum"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36</a:t>
            </a:fld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06" name="Google Shape;280406;p88"/>
          <p:cNvSpPr/>
          <p:nvPr/>
        </p:nvSpPr>
        <p:spPr>
          <a:xfrm>
            <a:off x="1752600" y="2057400"/>
            <a:ext cx="8458200" cy="457200"/>
          </a:xfrm>
          <a:prstGeom prst="rect">
            <a:avLst/>
          </a:prstGeom>
          <a:solidFill>
            <a:srgbClr val="FFFFD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407" name="Google Shape;280407;p8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133600" y="2438400"/>
            <a:ext cx="6502400" cy="387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408" name="Google Shape;280408;p88"/>
          <p:cNvSpPr/>
          <p:nvPr/>
        </p:nvSpPr>
        <p:spPr>
          <a:xfrm>
            <a:off x="4724401" y="6019800"/>
            <a:ext cx="24351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Class Midpoints</a:t>
            </a:r>
            <a:endParaRPr/>
          </a:p>
        </p:txBody>
      </p:sp>
      <p:sp>
        <p:nvSpPr>
          <p:cNvPr id="280409" name="Google Shape;280409;p88"/>
          <p:cNvSpPr txBox="1">
            <a:spLocks noGrp="1"/>
          </p:cNvSpPr>
          <p:nvPr>
            <p:ph type="title"/>
          </p:nvPr>
        </p:nvSpPr>
        <p:spPr>
          <a:xfrm>
            <a:off x="2476500" y="561976"/>
            <a:ext cx="70104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Histogram Example</a:t>
            </a:r>
            <a:endParaRPr sz="6800" b="1"/>
          </a:p>
        </p:txBody>
      </p:sp>
      <p:sp>
        <p:nvSpPr>
          <p:cNvPr id="280410" name="Google Shape;280410;p88"/>
          <p:cNvSpPr/>
          <p:nvPr/>
        </p:nvSpPr>
        <p:spPr>
          <a:xfrm>
            <a:off x="1727200" y="1520826"/>
            <a:ext cx="8490000" cy="93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1C1C"/>
              </a:buClr>
              <a:buSzPts val="3200"/>
              <a:buFont typeface="Noto Sans Symbols"/>
              <a:buNone/>
            </a:pPr>
            <a:r>
              <a:rPr lang="en-US" sz="3200" b="1" i="0" u="none" strike="noStrike" cap="non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Data in ordered array: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FF33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3300"/>
                </a:solidFill>
                <a:latin typeface="Arial"/>
                <a:ea typeface="Arial"/>
                <a:cs typeface="Arial"/>
                <a:sym typeface="Arial"/>
              </a:rPr>
              <a:t>12, 13, 17, 21, 24, 24, 26, 27, 27, 30, 32, 35, 37, 38, 41, 43, 44, 46, 53, 58</a:t>
            </a:r>
            <a:endParaRPr/>
          </a:p>
        </p:txBody>
      </p:sp>
      <p:sp>
        <p:nvSpPr>
          <p:cNvPr id="280411" name="Google Shape;280411;p88"/>
          <p:cNvSpPr/>
          <p:nvPr/>
        </p:nvSpPr>
        <p:spPr>
          <a:xfrm>
            <a:off x="8686800" y="3733801"/>
            <a:ext cx="1752600" cy="1927200"/>
          </a:xfrm>
          <a:prstGeom prst="rect">
            <a:avLst/>
          </a:prstGeom>
          <a:solidFill>
            <a:srgbClr val="FFFFD5"/>
          </a:solidFill>
          <a:ln w="12700" cap="flat" cmpd="sng">
            <a:solidFill>
              <a:schemeClr val="lt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 gaps between bars, since continuous data</a:t>
            </a:r>
            <a:endParaRPr/>
          </a:p>
        </p:txBody>
      </p:sp>
      <p:sp>
        <p:nvSpPr>
          <p:cNvPr id="280412" name="Google Shape;280412;p88"/>
          <p:cNvSpPr txBox="1"/>
          <p:nvPr/>
        </p:nvSpPr>
        <p:spPr>
          <a:xfrm>
            <a:off x="3124200" y="5715000"/>
            <a:ext cx="5638800" cy="793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0       10       20       30     40       50       60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Class Endpoints</a:t>
            </a:r>
            <a:endParaRPr/>
          </a:p>
        </p:txBody>
      </p:sp>
      <p:sp>
        <p:nvSpPr>
          <p:cNvPr id="280413" name="Google Shape;280413;p88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414" name="Google Shape;280414;p88"/>
          <p:cNvPicPr preferRelativeResize="0"/>
          <p:nvPr/>
        </p:nvPicPr>
        <p:blipFill rotWithShape="1">
          <a:blip r:embed="rId4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  <p:sp>
        <p:nvSpPr>
          <p:cNvPr id="280415" name="Google Shape;280415;p88"/>
          <p:cNvSpPr txBox="1"/>
          <p:nvPr/>
        </p:nvSpPr>
        <p:spPr>
          <a:xfrm>
            <a:off x="4302935" y="649870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0765"/>
    </mc:Choice>
    <mc:Fallback>
      <p:transition spd="slow" advTm="2780765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80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20" name="Google Shape;280420;p89"/>
          <p:cNvSpPr/>
          <p:nvPr/>
        </p:nvSpPr>
        <p:spPr>
          <a:xfrm>
            <a:off x="1133854" y="1397680"/>
            <a:ext cx="4955700" cy="4414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421" name="Google Shape;280421;p89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2315" b="12315"/>
          <a:stretch/>
        </p:blipFill>
        <p:spPr>
          <a:xfrm>
            <a:off x="7229475" y="1397000"/>
            <a:ext cx="4962526" cy="24955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422" name="Google Shape;280422;p89"/>
          <p:cNvSpPr/>
          <p:nvPr/>
        </p:nvSpPr>
        <p:spPr>
          <a:xfrm>
            <a:off x="1444435" y="2916499"/>
            <a:ext cx="4222500" cy="159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3</a:t>
            </a:r>
            <a:b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Describing Data Using </a:t>
            </a:r>
            <a:b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Numerical Measures</a:t>
            </a:r>
            <a:endParaRPr/>
          </a:p>
        </p:txBody>
      </p:sp>
      <p:sp>
        <p:nvSpPr>
          <p:cNvPr id="280423" name="Google Shape;280423;p89"/>
          <p:cNvSpPr/>
          <p:nvPr/>
        </p:nvSpPr>
        <p:spPr>
          <a:xfrm>
            <a:off x="5641526" y="3505024"/>
            <a:ext cx="1190700" cy="9885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alibri"/>
              <a:buNone/>
            </a:pPr>
            <a:r>
              <a:rPr lang="en-US" sz="44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3 </a:t>
            </a:r>
            <a:endParaRPr/>
          </a:p>
        </p:txBody>
      </p:sp>
      <p:pic>
        <p:nvPicPr>
          <p:cNvPr id="280424" name="Google Shape;280424;p8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35344" y="31031"/>
            <a:ext cx="8937509" cy="1072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omb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29" name="Google Shape;280429;p90"/>
          <p:cNvSpPr txBox="1">
            <a:spLocks noGrp="1"/>
          </p:cNvSpPr>
          <p:nvPr>
            <p:ph type="body" idx="1"/>
          </p:nvPr>
        </p:nvSpPr>
        <p:spPr>
          <a:xfrm>
            <a:off x="1981200" y="1600200"/>
            <a:ext cx="8534400" cy="464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r>
              <a:rPr lang="en-US" sz="2400" b="1"/>
              <a:t>After completing this chapter, you should be able to:</a:t>
            </a:r>
            <a:r>
              <a:rPr lang="en-US" sz="2400"/>
              <a:t>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Compute and interpret the </a:t>
            </a:r>
            <a:r>
              <a:rPr lang="en-US" sz="2400">
                <a:solidFill>
                  <a:schemeClr val="folHlink"/>
                </a:solidFill>
              </a:rPr>
              <a:t>mean, median, </a:t>
            </a:r>
            <a:r>
              <a:rPr lang="en-US" sz="2400"/>
              <a:t>and</a:t>
            </a:r>
            <a:r>
              <a:rPr lang="en-US" sz="2400">
                <a:solidFill>
                  <a:schemeClr val="folHlink"/>
                </a:solidFill>
              </a:rPr>
              <a:t> mode</a:t>
            </a:r>
            <a:r>
              <a:rPr lang="en-US" sz="2400"/>
              <a:t> for a set of data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Compute the </a:t>
            </a:r>
            <a:r>
              <a:rPr lang="en-US" sz="2400">
                <a:solidFill>
                  <a:schemeClr val="folHlink"/>
                </a:solidFill>
              </a:rPr>
              <a:t>range, variance, </a:t>
            </a:r>
            <a:r>
              <a:rPr lang="en-US" sz="2400"/>
              <a:t>and</a:t>
            </a:r>
            <a:r>
              <a:rPr lang="en-US" sz="2400">
                <a:solidFill>
                  <a:schemeClr val="folHlink"/>
                </a:solidFill>
              </a:rPr>
              <a:t> standard deviation</a:t>
            </a:r>
            <a:r>
              <a:rPr lang="en-US" sz="2400"/>
              <a:t> and know what these values mean</a:t>
            </a:r>
            <a:endParaRPr/>
          </a:p>
        </p:txBody>
      </p:sp>
      <p:sp>
        <p:nvSpPr>
          <p:cNvPr id="280430" name="Google Shape;280430;p9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Chapter Goals</a:t>
            </a:r>
            <a:endParaRPr/>
          </a:p>
        </p:txBody>
      </p:sp>
      <p:sp>
        <p:nvSpPr>
          <p:cNvPr id="280431" name="Google Shape;280431;p90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36" name="Google Shape;280436;p9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Chapter Topics</a:t>
            </a:r>
            <a:endParaRPr/>
          </a:p>
        </p:txBody>
      </p:sp>
      <p:sp>
        <p:nvSpPr>
          <p:cNvPr id="280437" name="Google Shape;280437;p91"/>
          <p:cNvSpPr txBox="1">
            <a:spLocks noGrp="1"/>
          </p:cNvSpPr>
          <p:nvPr>
            <p:ph type="body" idx="1"/>
          </p:nvPr>
        </p:nvSpPr>
        <p:spPr>
          <a:xfrm>
            <a:off x="2590800" y="1676400"/>
            <a:ext cx="8001000" cy="472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Measures of Center and Location</a:t>
            </a:r>
            <a:endParaRPr/>
          </a:p>
          <a:p>
            <a:pPr marL="685800" lvl="1" indent="-228600" algn="l" rtl="0">
              <a:lnSpc>
                <a:spcPct val="105000"/>
              </a:lnSpc>
              <a:spcBef>
                <a:spcPts val="84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Mean, median, mode</a:t>
            </a:r>
            <a:endParaRPr/>
          </a:p>
          <a:p>
            <a:pPr marL="228600" lvl="0" indent="-228600" algn="l" rtl="0">
              <a:lnSpc>
                <a:spcPct val="105000"/>
              </a:lnSpc>
              <a:spcBef>
                <a:spcPts val="84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Measures of Variation</a:t>
            </a:r>
            <a:endParaRPr/>
          </a:p>
          <a:p>
            <a:pPr marL="685800" lvl="1" indent="-228600" algn="l" rtl="0">
              <a:lnSpc>
                <a:spcPct val="105000"/>
              </a:lnSpc>
              <a:spcBef>
                <a:spcPts val="84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Range, variance and standard deviation</a:t>
            </a:r>
            <a:endParaRPr/>
          </a:p>
        </p:txBody>
      </p:sp>
      <p:sp>
        <p:nvSpPr>
          <p:cNvPr id="280438" name="Google Shape;280438;p91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0443" name="Google Shape;280443;p92"/>
          <p:cNvCxnSpPr/>
          <p:nvPr/>
        </p:nvCxnSpPr>
        <p:spPr>
          <a:xfrm>
            <a:off x="2817813" y="2360613"/>
            <a:ext cx="0" cy="5334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44" name="Google Shape;280444;p9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Summary Measures</a:t>
            </a:r>
            <a:endParaRPr/>
          </a:p>
        </p:txBody>
      </p:sp>
      <p:sp>
        <p:nvSpPr>
          <p:cNvPr id="280445" name="Google Shape;280445;p92"/>
          <p:cNvSpPr/>
          <p:nvPr/>
        </p:nvSpPr>
        <p:spPr>
          <a:xfrm>
            <a:off x="1751013" y="2665413"/>
            <a:ext cx="26655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Center and Location</a:t>
            </a:r>
            <a:endParaRPr/>
          </a:p>
        </p:txBody>
      </p:sp>
      <p:cxnSp>
        <p:nvCxnSpPr>
          <p:cNvPr id="280446" name="Google Shape;280446;p92"/>
          <p:cNvCxnSpPr/>
          <p:nvPr/>
        </p:nvCxnSpPr>
        <p:spPr>
          <a:xfrm>
            <a:off x="2817813" y="2360613"/>
            <a:ext cx="57150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47" name="Google Shape;280447;p92"/>
          <p:cNvSpPr/>
          <p:nvPr/>
        </p:nvSpPr>
        <p:spPr>
          <a:xfrm>
            <a:off x="2132013" y="3351213"/>
            <a:ext cx="9144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Mean</a:t>
            </a:r>
            <a:endParaRPr/>
          </a:p>
        </p:txBody>
      </p:sp>
      <p:sp>
        <p:nvSpPr>
          <p:cNvPr id="280448" name="Google Shape;280448;p92"/>
          <p:cNvSpPr/>
          <p:nvPr/>
        </p:nvSpPr>
        <p:spPr>
          <a:xfrm>
            <a:off x="2133601" y="3886200"/>
            <a:ext cx="11415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Median</a:t>
            </a:r>
            <a:endParaRPr/>
          </a:p>
        </p:txBody>
      </p:sp>
      <p:sp>
        <p:nvSpPr>
          <p:cNvPr id="280449" name="Google Shape;280449;p92"/>
          <p:cNvSpPr/>
          <p:nvPr/>
        </p:nvSpPr>
        <p:spPr>
          <a:xfrm>
            <a:off x="2133601" y="4419600"/>
            <a:ext cx="9111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Mode</a:t>
            </a:r>
            <a:endParaRPr/>
          </a:p>
        </p:txBody>
      </p:sp>
      <p:sp>
        <p:nvSpPr>
          <p:cNvPr id="280450" name="Google Shape;280450;p92"/>
          <p:cNvSpPr/>
          <p:nvPr/>
        </p:nvSpPr>
        <p:spPr>
          <a:xfrm>
            <a:off x="4114801" y="1752600"/>
            <a:ext cx="3656100" cy="406500"/>
          </a:xfrm>
          <a:prstGeom prst="rect">
            <a:avLst/>
          </a:prstGeom>
          <a:solidFill>
            <a:srgbClr val="FDE0BD"/>
          </a:solidFill>
          <a:ln w="12700" cap="flat" cmpd="sng">
            <a:solidFill>
              <a:srgbClr val="00006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Describing Data Numerically</a:t>
            </a:r>
            <a:endParaRPr/>
          </a:p>
        </p:txBody>
      </p:sp>
      <p:cxnSp>
        <p:nvCxnSpPr>
          <p:cNvPr id="280451" name="Google Shape;280451;p92"/>
          <p:cNvCxnSpPr/>
          <p:nvPr/>
        </p:nvCxnSpPr>
        <p:spPr>
          <a:xfrm>
            <a:off x="8532813" y="2360613"/>
            <a:ext cx="0" cy="469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52" name="Google Shape;280452;p92"/>
          <p:cNvSpPr/>
          <p:nvPr/>
        </p:nvSpPr>
        <p:spPr>
          <a:xfrm>
            <a:off x="7620000" y="2667000"/>
            <a:ext cx="14478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Variation</a:t>
            </a:r>
            <a:endParaRPr/>
          </a:p>
        </p:txBody>
      </p:sp>
      <p:sp>
        <p:nvSpPr>
          <p:cNvPr id="280453" name="Google Shape;280453;p92"/>
          <p:cNvSpPr/>
          <p:nvPr/>
        </p:nvSpPr>
        <p:spPr>
          <a:xfrm>
            <a:off x="7750175" y="4075113"/>
            <a:ext cx="12954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Variance</a:t>
            </a:r>
            <a:endParaRPr/>
          </a:p>
        </p:txBody>
      </p:sp>
      <p:sp>
        <p:nvSpPr>
          <p:cNvPr id="280454" name="Google Shape;280454;p92"/>
          <p:cNvSpPr/>
          <p:nvPr/>
        </p:nvSpPr>
        <p:spPr>
          <a:xfrm>
            <a:off x="7643813" y="4845050"/>
            <a:ext cx="25146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Standard Deviation</a:t>
            </a:r>
            <a:endParaRPr/>
          </a:p>
        </p:txBody>
      </p:sp>
      <p:sp>
        <p:nvSpPr>
          <p:cNvPr id="280455" name="Google Shape;280455;p92"/>
          <p:cNvSpPr/>
          <p:nvPr/>
        </p:nvSpPr>
        <p:spPr>
          <a:xfrm>
            <a:off x="7848600" y="3352800"/>
            <a:ext cx="9906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</a:t>
            </a:r>
            <a:endParaRPr/>
          </a:p>
        </p:txBody>
      </p:sp>
      <p:sp>
        <p:nvSpPr>
          <p:cNvPr id="280456" name="Google Shape;280456;p92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0461" name="Google Shape;280461;p93"/>
          <p:cNvCxnSpPr/>
          <p:nvPr/>
        </p:nvCxnSpPr>
        <p:spPr>
          <a:xfrm>
            <a:off x="5867400" y="2209800"/>
            <a:ext cx="0" cy="6096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62" name="Google Shape;280462;p93"/>
          <p:cNvSpPr txBox="1">
            <a:spLocks noGrp="1"/>
          </p:cNvSpPr>
          <p:nvPr>
            <p:ph type="title"/>
          </p:nvPr>
        </p:nvSpPr>
        <p:spPr>
          <a:xfrm>
            <a:off x="2335244" y="380999"/>
            <a:ext cx="7494523" cy="8637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dirty="0"/>
              <a:t>Measures of Center and Location</a:t>
            </a:r>
            <a:endParaRPr dirty="0"/>
          </a:p>
        </p:txBody>
      </p:sp>
      <p:sp>
        <p:nvSpPr>
          <p:cNvPr id="280463" name="Google Shape;280463;p93"/>
          <p:cNvSpPr/>
          <p:nvPr/>
        </p:nvSpPr>
        <p:spPr>
          <a:xfrm>
            <a:off x="4343400" y="1828801"/>
            <a:ext cx="3200400" cy="4668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Center and Location</a:t>
            </a:r>
            <a:endParaRPr/>
          </a:p>
        </p:txBody>
      </p:sp>
      <p:cxnSp>
        <p:nvCxnSpPr>
          <p:cNvPr id="280464" name="Google Shape;280464;p93"/>
          <p:cNvCxnSpPr/>
          <p:nvPr/>
        </p:nvCxnSpPr>
        <p:spPr>
          <a:xfrm>
            <a:off x="2743200" y="2819400"/>
            <a:ext cx="40338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65" name="Google Shape;280465;p93"/>
          <p:cNvSpPr/>
          <p:nvPr/>
        </p:nvSpPr>
        <p:spPr>
          <a:xfrm>
            <a:off x="1900238" y="3278188"/>
            <a:ext cx="13701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Mean</a:t>
            </a:r>
            <a:endParaRPr/>
          </a:p>
        </p:txBody>
      </p:sp>
      <p:sp>
        <p:nvSpPr>
          <p:cNvPr id="280466" name="Google Shape;280466;p93"/>
          <p:cNvSpPr/>
          <p:nvPr/>
        </p:nvSpPr>
        <p:spPr>
          <a:xfrm>
            <a:off x="4143376" y="3278188"/>
            <a:ext cx="12921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Median</a:t>
            </a:r>
            <a:endParaRPr/>
          </a:p>
        </p:txBody>
      </p:sp>
      <p:sp>
        <p:nvSpPr>
          <p:cNvPr id="280467" name="Google Shape;280467;p93"/>
          <p:cNvSpPr/>
          <p:nvPr/>
        </p:nvSpPr>
        <p:spPr>
          <a:xfrm>
            <a:off x="6172200" y="3276600"/>
            <a:ext cx="12192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Mode</a:t>
            </a:r>
            <a:endParaRPr/>
          </a:p>
        </p:txBody>
      </p:sp>
      <p:cxnSp>
        <p:nvCxnSpPr>
          <p:cNvPr id="280468" name="Google Shape;280468;p93"/>
          <p:cNvCxnSpPr/>
          <p:nvPr/>
        </p:nvCxnSpPr>
        <p:spPr>
          <a:xfrm>
            <a:off x="6777038" y="2819400"/>
            <a:ext cx="0" cy="457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469" name="Google Shape;280469;p93"/>
          <p:cNvCxnSpPr/>
          <p:nvPr/>
        </p:nvCxnSpPr>
        <p:spPr>
          <a:xfrm>
            <a:off x="2738438" y="2819400"/>
            <a:ext cx="0" cy="457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470" name="Google Shape;280470;p93"/>
          <p:cNvCxnSpPr/>
          <p:nvPr/>
        </p:nvCxnSpPr>
        <p:spPr>
          <a:xfrm>
            <a:off x="4751388" y="2819400"/>
            <a:ext cx="0" cy="457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471" name="Google Shape;280471;p93"/>
          <p:cNvCxnSpPr/>
          <p:nvPr/>
        </p:nvCxnSpPr>
        <p:spPr>
          <a:xfrm>
            <a:off x="4030664" y="4419600"/>
            <a:ext cx="17112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72" name="Google Shape;280472;p93"/>
          <p:cNvSpPr/>
          <p:nvPr/>
        </p:nvSpPr>
        <p:spPr>
          <a:xfrm>
            <a:off x="4065588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3" name="Google Shape;280473;p93"/>
          <p:cNvSpPr/>
          <p:nvPr/>
        </p:nvSpPr>
        <p:spPr>
          <a:xfrm>
            <a:off x="4827588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4" name="Google Shape;280474;p93"/>
          <p:cNvSpPr/>
          <p:nvPr/>
        </p:nvSpPr>
        <p:spPr>
          <a:xfrm>
            <a:off x="5056188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5" name="Google Shape;280475;p93"/>
          <p:cNvSpPr/>
          <p:nvPr/>
        </p:nvSpPr>
        <p:spPr>
          <a:xfrm>
            <a:off x="42672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6" name="Google Shape;280476;p93"/>
          <p:cNvSpPr/>
          <p:nvPr/>
        </p:nvSpPr>
        <p:spPr>
          <a:xfrm>
            <a:off x="5208588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7" name="Google Shape;280477;p93"/>
          <p:cNvSpPr/>
          <p:nvPr/>
        </p:nvSpPr>
        <p:spPr>
          <a:xfrm>
            <a:off x="4598988" y="4267200"/>
            <a:ext cx="152400" cy="152400"/>
          </a:xfrm>
          <a:prstGeom prst="ellipse">
            <a:avLst/>
          </a:prstGeom>
          <a:solidFill>
            <a:schemeClr val="accen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8" name="Google Shape;280478;p93"/>
          <p:cNvSpPr/>
          <p:nvPr/>
        </p:nvSpPr>
        <p:spPr>
          <a:xfrm rot="-5400000">
            <a:off x="4560888" y="4533900"/>
            <a:ext cx="228600" cy="152400"/>
          </a:xfrm>
          <a:prstGeom prst="rightArrow">
            <a:avLst>
              <a:gd name="adj1" fmla="val 50000"/>
              <a:gd name="adj2" fmla="val 37778"/>
            </a:avLst>
          </a:prstGeom>
          <a:solidFill>
            <a:srgbClr val="FF0000"/>
          </a:solidFill>
          <a:ln w="2857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79" name="Google Shape;280479;p93"/>
          <p:cNvSpPr/>
          <p:nvPr/>
        </p:nvSpPr>
        <p:spPr>
          <a:xfrm>
            <a:off x="54864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0" name="Google Shape;280480;p93"/>
          <p:cNvSpPr/>
          <p:nvPr/>
        </p:nvSpPr>
        <p:spPr>
          <a:xfrm>
            <a:off x="4267200" y="39624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1" name="Google Shape;280481;p93"/>
          <p:cNvSpPr/>
          <p:nvPr/>
        </p:nvSpPr>
        <p:spPr>
          <a:xfrm>
            <a:off x="4267200" y="41148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482" name="Google Shape;280482;p93"/>
          <p:cNvCxnSpPr/>
          <p:nvPr/>
        </p:nvCxnSpPr>
        <p:spPr>
          <a:xfrm>
            <a:off x="6061076" y="4419600"/>
            <a:ext cx="17112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483" name="Google Shape;280483;p93"/>
          <p:cNvSpPr/>
          <p:nvPr/>
        </p:nvSpPr>
        <p:spPr>
          <a:xfrm>
            <a:off x="60960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4" name="Google Shape;280484;p93"/>
          <p:cNvSpPr/>
          <p:nvPr/>
        </p:nvSpPr>
        <p:spPr>
          <a:xfrm>
            <a:off x="68580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5" name="Google Shape;280485;p93"/>
          <p:cNvSpPr/>
          <p:nvPr/>
        </p:nvSpPr>
        <p:spPr>
          <a:xfrm>
            <a:off x="70866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6" name="Google Shape;280486;p93"/>
          <p:cNvSpPr/>
          <p:nvPr/>
        </p:nvSpPr>
        <p:spPr>
          <a:xfrm>
            <a:off x="6297613" y="4267200"/>
            <a:ext cx="152400" cy="152400"/>
          </a:xfrm>
          <a:prstGeom prst="ellipse">
            <a:avLst/>
          </a:prstGeom>
          <a:solidFill>
            <a:schemeClr val="accen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7" name="Google Shape;280487;p93"/>
          <p:cNvSpPr/>
          <p:nvPr/>
        </p:nvSpPr>
        <p:spPr>
          <a:xfrm>
            <a:off x="72390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8" name="Google Shape;280488;p93"/>
          <p:cNvSpPr/>
          <p:nvPr/>
        </p:nvSpPr>
        <p:spPr>
          <a:xfrm>
            <a:off x="6629400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89" name="Google Shape;280489;p93"/>
          <p:cNvSpPr/>
          <p:nvPr/>
        </p:nvSpPr>
        <p:spPr>
          <a:xfrm rot="-5400000">
            <a:off x="6286500" y="4533900"/>
            <a:ext cx="228600" cy="152400"/>
          </a:xfrm>
          <a:prstGeom prst="rightArrow">
            <a:avLst>
              <a:gd name="adj1" fmla="val 50000"/>
              <a:gd name="adj2" fmla="val 37778"/>
            </a:avLst>
          </a:prstGeom>
          <a:solidFill>
            <a:srgbClr val="FF0000"/>
          </a:solidFill>
          <a:ln w="2857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90" name="Google Shape;280490;p93"/>
          <p:cNvSpPr/>
          <p:nvPr/>
        </p:nvSpPr>
        <p:spPr>
          <a:xfrm>
            <a:off x="7516813" y="4267200"/>
            <a:ext cx="152400" cy="152400"/>
          </a:xfrm>
          <a:prstGeom prst="ellipse">
            <a:avLst/>
          </a:pr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91" name="Google Shape;280491;p93"/>
          <p:cNvSpPr/>
          <p:nvPr/>
        </p:nvSpPr>
        <p:spPr>
          <a:xfrm>
            <a:off x="6297613" y="3962400"/>
            <a:ext cx="152400" cy="152400"/>
          </a:xfrm>
          <a:prstGeom prst="ellipse">
            <a:avLst/>
          </a:prstGeom>
          <a:solidFill>
            <a:schemeClr val="accen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492" name="Google Shape;280492;p93"/>
          <p:cNvSpPr/>
          <p:nvPr/>
        </p:nvSpPr>
        <p:spPr>
          <a:xfrm>
            <a:off x="6297613" y="4114800"/>
            <a:ext cx="152400" cy="152400"/>
          </a:xfrm>
          <a:prstGeom prst="ellipse">
            <a:avLst/>
          </a:prstGeom>
          <a:solidFill>
            <a:schemeClr val="accen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493" name="Google Shape;280493;p9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30400" y="3962400"/>
            <a:ext cx="1284288" cy="2514599"/>
          </a:xfrm>
          <a:prstGeom prst="rect">
            <a:avLst/>
          </a:prstGeom>
          <a:noFill/>
          <a:ln>
            <a:noFill/>
          </a:ln>
        </p:spPr>
      </p:pic>
      <p:sp>
        <p:nvSpPr>
          <p:cNvPr id="280494" name="Google Shape;280494;p93"/>
          <p:cNvSpPr txBox="1"/>
          <p:nvPr/>
        </p:nvSpPr>
        <p:spPr>
          <a:xfrm>
            <a:off x="5105400" y="1371600"/>
            <a:ext cx="1600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Overview</a:t>
            </a:r>
            <a:endParaRPr/>
          </a:p>
        </p:txBody>
      </p:sp>
      <p:sp>
        <p:nvSpPr>
          <p:cNvPr id="280495" name="Google Shape;280495;p93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00" name="Google Shape;280500;p94"/>
          <p:cNvSpPr txBox="1">
            <a:spLocks noGrp="1"/>
          </p:cNvSpPr>
          <p:nvPr>
            <p:ph type="title"/>
          </p:nvPr>
        </p:nvSpPr>
        <p:spPr>
          <a:xfrm>
            <a:off x="2819400" y="380999"/>
            <a:ext cx="7239000" cy="9012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dirty="0"/>
              <a:t>Mean (Arithmetic Average)</a:t>
            </a:r>
            <a:endParaRPr dirty="0"/>
          </a:p>
        </p:txBody>
      </p:sp>
      <p:sp>
        <p:nvSpPr>
          <p:cNvPr id="280501" name="Google Shape;280501;p94"/>
          <p:cNvSpPr txBox="1">
            <a:spLocks noGrp="1"/>
          </p:cNvSpPr>
          <p:nvPr>
            <p:ph type="body" idx="1"/>
          </p:nvPr>
        </p:nvSpPr>
        <p:spPr>
          <a:xfrm>
            <a:off x="1480930" y="1444625"/>
            <a:ext cx="9534900" cy="503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The</a:t>
            </a:r>
            <a:r>
              <a:rPr lang="en-US" dirty="0">
                <a:solidFill>
                  <a:schemeClr val="folHlink"/>
                </a:solidFill>
              </a:rPr>
              <a:t> Mean</a:t>
            </a:r>
            <a:r>
              <a:rPr lang="en-US" dirty="0"/>
              <a:t> is the arithmetic average of data values</a:t>
            </a:r>
            <a:endParaRPr dirty="0"/>
          </a:p>
          <a:p>
            <a:pPr marL="685800" lvl="1" indent="-228600" algn="l" rtl="0">
              <a:lnSpc>
                <a:spcPct val="13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400"/>
              <a:buChar char="•"/>
            </a:pPr>
            <a:r>
              <a:rPr lang="en-US" dirty="0">
                <a:solidFill>
                  <a:schemeClr val="folHlink"/>
                </a:solidFill>
              </a:rPr>
              <a:t>Population mean</a:t>
            </a:r>
            <a:endParaRPr dirty="0"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dirty="0"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dirty="0"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dirty="0"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dirty="0"/>
          </a:p>
          <a:p>
            <a:pPr marL="685800" lvl="1" indent="-228600" algn="l" rtl="0">
              <a:lnSpc>
                <a:spcPct val="13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400"/>
              <a:buChar char="•"/>
            </a:pPr>
            <a:r>
              <a:rPr lang="en-US" dirty="0">
                <a:solidFill>
                  <a:schemeClr val="folHlink"/>
                </a:solidFill>
              </a:rPr>
              <a:t>Sample mean</a:t>
            </a:r>
            <a:endParaRPr dirty="0"/>
          </a:p>
        </p:txBody>
      </p:sp>
      <p:sp>
        <p:nvSpPr>
          <p:cNvPr id="280502" name="Google Shape;280502;p94"/>
          <p:cNvSpPr txBox="1"/>
          <p:nvPr/>
        </p:nvSpPr>
        <p:spPr>
          <a:xfrm>
            <a:off x="6858000" y="4724400"/>
            <a:ext cx="1905000" cy="3762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 = Sample Size</a:t>
            </a:r>
            <a:endParaRPr/>
          </a:p>
        </p:txBody>
      </p:sp>
      <p:sp>
        <p:nvSpPr>
          <p:cNvPr id="280503" name="Google Shape;280503;p94"/>
          <p:cNvSpPr txBox="1"/>
          <p:nvPr/>
        </p:nvSpPr>
        <p:spPr>
          <a:xfrm>
            <a:off x="6553200" y="2221054"/>
            <a:ext cx="2209800" cy="3762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 = Population Size</a:t>
            </a:r>
            <a:endParaRPr/>
          </a:p>
        </p:txBody>
      </p:sp>
      <p:cxnSp>
        <p:nvCxnSpPr>
          <p:cNvPr id="280504" name="Google Shape;280504;p94"/>
          <p:cNvCxnSpPr/>
          <p:nvPr/>
        </p:nvCxnSpPr>
        <p:spPr>
          <a:xfrm flipH="1">
            <a:off x="5867400" y="4876800"/>
            <a:ext cx="990600" cy="152400"/>
          </a:xfrm>
          <a:prstGeom prst="straightConnector1">
            <a:avLst/>
          </a:prstGeom>
          <a:noFill/>
          <a:ln w="9525" cap="flat" cmpd="sng">
            <a:solidFill>
              <a:schemeClr val="hlink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80505" name="Google Shape;280505;p94"/>
          <p:cNvCxnSpPr/>
          <p:nvPr/>
        </p:nvCxnSpPr>
        <p:spPr>
          <a:xfrm flipH="1">
            <a:off x="5638800" y="2449654"/>
            <a:ext cx="914400" cy="152400"/>
          </a:xfrm>
          <a:prstGeom prst="straightConnector1">
            <a:avLst/>
          </a:prstGeom>
          <a:noFill/>
          <a:ln w="12700" cap="flat" cmpd="sng">
            <a:solidFill>
              <a:schemeClr val="hlink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pic>
        <p:nvPicPr>
          <p:cNvPr id="280506" name="Google Shape;280506;p9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24400" y="4953000"/>
            <a:ext cx="4648199" cy="1570038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507" name="Google Shape;280507;p9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59520" y="2500004"/>
            <a:ext cx="4679950" cy="157003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80508" name="Google Shape;280508;p94"/>
          <p:cNvCxnSpPr/>
          <p:nvPr/>
        </p:nvCxnSpPr>
        <p:spPr>
          <a:xfrm>
            <a:off x="1905000" y="4714461"/>
            <a:ext cx="8534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80509" name="Google Shape;280509;p94"/>
          <p:cNvSpPr txBox="1"/>
          <p:nvPr/>
        </p:nvSpPr>
        <p:spPr>
          <a:xfrm>
            <a:off x="4379945" y="6523038"/>
            <a:ext cx="3278100" cy="31906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14" name="Google Shape;280514;p9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Mean (Arithmetic Average)</a:t>
            </a:r>
            <a:endParaRPr/>
          </a:p>
        </p:txBody>
      </p:sp>
      <p:sp>
        <p:nvSpPr>
          <p:cNvPr id="280515" name="Google Shape;280515;p95"/>
          <p:cNvSpPr txBox="1">
            <a:spLocks noGrp="1"/>
          </p:cNvSpPr>
          <p:nvPr>
            <p:ph type="body" idx="1"/>
          </p:nvPr>
        </p:nvSpPr>
        <p:spPr>
          <a:xfrm>
            <a:off x="2286000" y="1828800"/>
            <a:ext cx="8077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The most common measure of central tendency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Mean = sum of values divided by the number of values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Affected by extreme values (outliers)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/>
          </a:p>
        </p:txBody>
      </p:sp>
      <p:sp>
        <p:nvSpPr>
          <p:cNvPr id="280516" name="Google Shape;280516;p95"/>
          <p:cNvSpPr txBox="1"/>
          <p:nvPr/>
        </p:nvSpPr>
        <p:spPr>
          <a:xfrm>
            <a:off x="9067800" y="1203326"/>
            <a:ext cx="16002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99"/>
              </a:buClr>
              <a:buSzPts val="2000"/>
              <a:buFont typeface="Noto Sans Symbols"/>
              <a:buNone/>
            </a:pPr>
            <a:r>
              <a:rPr lang="en-US" sz="2000" b="0" i="1" u="none" strike="noStrike" cap="none">
                <a:solidFill>
                  <a:srgbClr val="000099"/>
                </a:solidFill>
                <a:latin typeface="Arial"/>
                <a:ea typeface="Arial"/>
                <a:cs typeface="Arial"/>
                <a:sym typeface="Arial"/>
              </a:rPr>
              <a:t>(continued)</a:t>
            </a:r>
            <a:endParaRPr/>
          </a:p>
        </p:txBody>
      </p:sp>
      <p:sp>
        <p:nvSpPr>
          <p:cNvPr id="280517" name="Google Shape;280517;p95"/>
          <p:cNvSpPr/>
          <p:nvPr/>
        </p:nvSpPr>
        <p:spPr>
          <a:xfrm rot="-5400000">
            <a:off x="7429500" y="4305300"/>
            <a:ext cx="609600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518" name="Google Shape;280518;p95"/>
          <p:cNvCxnSpPr/>
          <p:nvPr/>
        </p:nvCxnSpPr>
        <p:spPr>
          <a:xfrm>
            <a:off x="2227264" y="3886200"/>
            <a:ext cx="33543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519" name="Google Shape;280519;p95"/>
          <p:cNvSpPr/>
          <p:nvPr/>
        </p:nvSpPr>
        <p:spPr>
          <a:xfrm>
            <a:off x="2046289" y="3798889"/>
            <a:ext cx="39846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0  1   2   3   4   5   6   7   8   9   10</a:t>
            </a:r>
            <a:endParaRPr/>
          </a:p>
        </p:txBody>
      </p:sp>
      <p:sp>
        <p:nvSpPr>
          <p:cNvPr id="280520" name="Google Shape;280520;p95"/>
          <p:cNvSpPr/>
          <p:nvPr/>
        </p:nvSpPr>
        <p:spPr>
          <a:xfrm>
            <a:off x="2133600" y="3657600"/>
            <a:ext cx="3143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1" name="Google Shape;280521;p95"/>
          <p:cNvSpPr/>
          <p:nvPr/>
        </p:nvSpPr>
        <p:spPr>
          <a:xfrm>
            <a:off x="23622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2" name="Google Shape;280522;p95"/>
          <p:cNvSpPr/>
          <p:nvPr/>
        </p:nvSpPr>
        <p:spPr>
          <a:xfrm>
            <a:off x="26670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3" name="Google Shape;280523;p95"/>
          <p:cNvSpPr/>
          <p:nvPr/>
        </p:nvSpPr>
        <p:spPr>
          <a:xfrm>
            <a:off x="29718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4" name="Google Shape;280524;p95"/>
          <p:cNvSpPr/>
          <p:nvPr/>
        </p:nvSpPr>
        <p:spPr>
          <a:xfrm>
            <a:off x="32766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5" name="Google Shape;280525;p95"/>
          <p:cNvSpPr/>
          <p:nvPr/>
        </p:nvSpPr>
        <p:spPr>
          <a:xfrm>
            <a:off x="35814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6" name="Google Shape;280526;p95"/>
          <p:cNvSpPr/>
          <p:nvPr/>
        </p:nvSpPr>
        <p:spPr>
          <a:xfrm rot="-5400000">
            <a:off x="2781300" y="4305300"/>
            <a:ext cx="609600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27" name="Google Shape;280527;p95"/>
          <p:cNvSpPr/>
          <p:nvPr/>
        </p:nvSpPr>
        <p:spPr>
          <a:xfrm>
            <a:off x="2971800" y="4800601"/>
            <a:ext cx="1524000" cy="4668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Mean = 3</a:t>
            </a:r>
            <a:endParaRPr/>
          </a:p>
        </p:txBody>
      </p:sp>
      <p:cxnSp>
        <p:nvCxnSpPr>
          <p:cNvPr id="280528" name="Google Shape;280528;p95"/>
          <p:cNvCxnSpPr/>
          <p:nvPr/>
        </p:nvCxnSpPr>
        <p:spPr>
          <a:xfrm>
            <a:off x="6570664" y="3886200"/>
            <a:ext cx="33543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529" name="Google Shape;280529;p95"/>
          <p:cNvSpPr/>
          <p:nvPr/>
        </p:nvSpPr>
        <p:spPr>
          <a:xfrm>
            <a:off x="6248401" y="3810000"/>
            <a:ext cx="39846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0  1   2   3   4   5   6   7   8   9   10</a:t>
            </a:r>
            <a:endParaRPr/>
          </a:p>
        </p:txBody>
      </p:sp>
      <p:sp>
        <p:nvSpPr>
          <p:cNvPr id="280530" name="Google Shape;280530;p95"/>
          <p:cNvSpPr/>
          <p:nvPr/>
        </p:nvSpPr>
        <p:spPr>
          <a:xfrm>
            <a:off x="6477000" y="3657600"/>
            <a:ext cx="3143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31" name="Google Shape;280531;p95"/>
          <p:cNvSpPr/>
          <p:nvPr/>
        </p:nvSpPr>
        <p:spPr>
          <a:xfrm>
            <a:off x="67056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32" name="Google Shape;280532;p95"/>
          <p:cNvSpPr/>
          <p:nvPr/>
        </p:nvSpPr>
        <p:spPr>
          <a:xfrm>
            <a:off x="70104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33" name="Google Shape;280533;p95"/>
          <p:cNvSpPr/>
          <p:nvPr/>
        </p:nvSpPr>
        <p:spPr>
          <a:xfrm>
            <a:off x="73152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34" name="Google Shape;280534;p95"/>
          <p:cNvSpPr/>
          <p:nvPr/>
        </p:nvSpPr>
        <p:spPr>
          <a:xfrm>
            <a:off x="76200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35" name="Google Shape;280535;p95"/>
          <p:cNvSpPr/>
          <p:nvPr/>
        </p:nvSpPr>
        <p:spPr>
          <a:xfrm>
            <a:off x="9601200" y="3657600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36" name="Google Shape;280536;p95"/>
          <p:cNvSpPr/>
          <p:nvPr/>
        </p:nvSpPr>
        <p:spPr>
          <a:xfrm>
            <a:off x="7620000" y="4800601"/>
            <a:ext cx="1524000" cy="4668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Mean = 4</a:t>
            </a:r>
            <a:endParaRPr/>
          </a:p>
        </p:txBody>
      </p:sp>
      <p:pic>
        <p:nvPicPr>
          <p:cNvPr id="280537" name="Google Shape;280537;p9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62200" y="5516564"/>
            <a:ext cx="3022600" cy="7318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538" name="Google Shape;280538;p9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800850" y="5516564"/>
            <a:ext cx="3187700" cy="731837"/>
          </a:xfrm>
          <a:prstGeom prst="rect">
            <a:avLst/>
          </a:prstGeom>
          <a:noFill/>
          <a:ln>
            <a:noFill/>
          </a:ln>
        </p:spPr>
      </p:pic>
      <p:sp>
        <p:nvSpPr>
          <p:cNvPr id="280539" name="Google Shape;280539;p95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44" name="Google Shape;280544;p96"/>
          <p:cNvSpPr txBox="1">
            <a:spLocks noGrp="1"/>
          </p:cNvSpPr>
          <p:nvPr>
            <p:ph type="title"/>
          </p:nvPr>
        </p:nvSpPr>
        <p:spPr>
          <a:xfrm>
            <a:off x="2566781" y="613536"/>
            <a:ext cx="73152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Median</a:t>
            </a:r>
            <a:endParaRPr/>
          </a:p>
        </p:txBody>
      </p:sp>
      <p:sp>
        <p:nvSpPr>
          <p:cNvPr id="280545" name="Google Shape;280545;p96"/>
          <p:cNvSpPr txBox="1">
            <a:spLocks noGrp="1"/>
          </p:cNvSpPr>
          <p:nvPr>
            <p:ph type="body" idx="1"/>
          </p:nvPr>
        </p:nvSpPr>
        <p:spPr>
          <a:xfrm>
            <a:off x="2362200" y="1828800"/>
            <a:ext cx="8077200" cy="48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In an ordered array, the median is the “middle” number, i.e., the number that splits the distribution in half</a:t>
            </a:r>
            <a:endParaRPr dirty="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The median is </a:t>
            </a:r>
            <a:r>
              <a:rPr lang="en-US" u="sng" dirty="0"/>
              <a:t>not</a:t>
            </a:r>
            <a:r>
              <a:rPr lang="en-US" dirty="0"/>
              <a:t> affected by extreme values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dirty="0"/>
              <a:t>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dirty="0"/>
              <a:t> 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sp>
        <p:nvSpPr>
          <p:cNvPr id="280546" name="Google Shape;280546;p96"/>
          <p:cNvSpPr/>
          <p:nvPr/>
        </p:nvSpPr>
        <p:spPr>
          <a:xfrm rot="-5400000">
            <a:off x="7048500" y="4981575"/>
            <a:ext cx="609600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547" name="Google Shape;280547;p96"/>
          <p:cNvCxnSpPr/>
          <p:nvPr/>
        </p:nvCxnSpPr>
        <p:spPr>
          <a:xfrm>
            <a:off x="2151064" y="4562475"/>
            <a:ext cx="33543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548" name="Google Shape;280548;p96"/>
          <p:cNvSpPr/>
          <p:nvPr/>
        </p:nvSpPr>
        <p:spPr>
          <a:xfrm>
            <a:off x="1970089" y="4475164"/>
            <a:ext cx="39846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0  1   2   3   4   5   6   7   8   9   10</a:t>
            </a:r>
            <a:endParaRPr/>
          </a:p>
        </p:txBody>
      </p:sp>
      <p:sp>
        <p:nvSpPr>
          <p:cNvPr id="280549" name="Google Shape;280549;p96"/>
          <p:cNvSpPr/>
          <p:nvPr/>
        </p:nvSpPr>
        <p:spPr>
          <a:xfrm>
            <a:off x="2057400" y="4333875"/>
            <a:ext cx="3143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0" name="Google Shape;280550;p96"/>
          <p:cNvSpPr/>
          <p:nvPr/>
        </p:nvSpPr>
        <p:spPr>
          <a:xfrm>
            <a:off x="22860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1" name="Google Shape;280551;p96"/>
          <p:cNvSpPr/>
          <p:nvPr/>
        </p:nvSpPr>
        <p:spPr>
          <a:xfrm>
            <a:off x="25908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2" name="Google Shape;280552;p96"/>
          <p:cNvSpPr/>
          <p:nvPr/>
        </p:nvSpPr>
        <p:spPr>
          <a:xfrm>
            <a:off x="28956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3" name="Google Shape;280553;p96"/>
          <p:cNvSpPr/>
          <p:nvPr/>
        </p:nvSpPr>
        <p:spPr>
          <a:xfrm>
            <a:off x="32004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4" name="Google Shape;280554;p96"/>
          <p:cNvSpPr/>
          <p:nvPr/>
        </p:nvSpPr>
        <p:spPr>
          <a:xfrm>
            <a:off x="35052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5" name="Google Shape;280555;p96"/>
          <p:cNvSpPr/>
          <p:nvPr/>
        </p:nvSpPr>
        <p:spPr>
          <a:xfrm rot="-5400000">
            <a:off x="2705100" y="4981575"/>
            <a:ext cx="609600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56" name="Google Shape;280556;p96"/>
          <p:cNvSpPr/>
          <p:nvPr/>
        </p:nvSpPr>
        <p:spPr>
          <a:xfrm>
            <a:off x="2895600" y="5476876"/>
            <a:ext cx="1828800" cy="466800"/>
          </a:xfrm>
          <a:prstGeom prst="rect">
            <a:avLst/>
          </a:prstGeom>
          <a:solidFill>
            <a:srgbClr val="F4C7C6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Median = 3</a:t>
            </a:r>
            <a:endParaRPr/>
          </a:p>
        </p:txBody>
      </p:sp>
      <p:cxnSp>
        <p:nvCxnSpPr>
          <p:cNvPr id="280557" name="Google Shape;280557;p96"/>
          <p:cNvCxnSpPr/>
          <p:nvPr/>
        </p:nvCxnSpPr>
        <p:spPr>
          <a:xfrm>
            <a:off x="6494464" y="4562475"/>
            <a:ext cx="33543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558" name="Google Shape;280558;p96"/>
          <p:cNvSpPr/>
          <p:nvPr/>
        </p:nvSpPr>
        <p:spPr>
          <a:xfrm>
            <a:off x="6172201" y="4486275"/>
            <a:ext cx="39846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0  1   2   3   4   5   6   7   8   9   10</a:t>
            </a:r>
            <a:endParaRPr/>
          </a:p>
        </p:txBody>
      </p:sp>
      <p:sp>
        <p:nvSpPr>
          <p:cNvPr id="280559" name="Google Shape;280559;p96"/>
          <p:cNvSpPr/>
          <p:nvPr/>
        </p:nvSpPr>
        <p:spPr>
          <a:xfrm>
            <a:off x="6400800" y="4333875"/>
            <a:ext cx="3143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60" name="Google Shape;280560;p96"/>
          <p:cNvSpPr/>
          <p:nvPr/>
        </p:nvSpPr>
        <p:spPr>
          <a:xfrm>
            <a:off x="66294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61" name="Google Shape;280561;p96"/>
          <p:cNvSpPr/>
          <p:nvPr/>
        </p:nvSpPr>
        <p:spPr>
          <a:xfrm>
            <a:off x="69342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62" name="Google Shape;280562;p96"/>
          <p:cNvSpPr/>
          <p:nvPr/>
        </p:nvSpPr>
        <p:spPr>
          <a:xfrm>
            <a:off x="72390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63" name="Google Shape;280563;p96"/>
          <p:cNvSpPr/>
          <p:nvPr/>
        </p:nvSpPr>
        <p:spPr>
          <a:xfrm>
            <a:off x="75438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64" name="Google Shape;280564;p96"/>
          <p:cNvSpPr/>
          <p:nvPr/>
        </p:nvSpPr>
        <p:spPr>
          <a:xfrm>
            <a:off x="9525000" y="4333875"/>
            <a:ext cx="228600" cy="228600"/>
          </a:xfrm>
          <a:prstGeom prst="ellipse">
            <a:avLst/>
          </a:prstGeom>
          <a:solidFill>
            <a:schemeClr val="dk2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65" name="Google Shape;280565;p96"/>
          <p:cNvSpPr/>
          <p:nvPr/>
        </p:nvSpPr>
        <p:spPr>
          <a:xfrm>
            <a:off x="7239000" y="5476876"/>
            <a:ext cx="1828800" cy="466800"/>
          </a:xfrm>
          <a:prstGeom prst="rect">
            <a:avLst/>
          </a:prstGeom>
          <a:solidFill>
            <a:srgbClr val="F4C7C6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Median = 3</a:t>
            </a:r>
            <a:endParaRPr/>
          </a:p>
        </p:txBody>
      </p:sp>
      <p:sp>
        <p:nvSpPr>
          <p:cNvPr id="280566" name="Google Shape;280566;p96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1" name="Google Shape;280571;p97"/>
          <p:cNvSpPr txBox="1">
            <a:spLocks noGrp="1"/>
          </p:cNvSpPr>
          <p:nvPr>
            <p:ph type="sldNum" idx="12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Chap 3-</a:t>
            </a:r>
            <a:fld id="{00000000-1234-1234-1234-123412341234}" type="slidenum"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45</a:t>
            </a:fld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72" name="Google Shape;280572;p97"/>
          <p:cNvSpPr txBox="1">
            <a:spLocks noGrp="1"/>
          </p:cNvSpPr>
          <p:nvPr>
            <p:ph type="title"/>
          </p:nvPr>
        </p:nvSpPr>
        <p:spPr>
          <a:xfrm>
            <a:off x="3314700" y="501650"/>
            <a:ext cx="55626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 Median</a:t>
            </a:r>
            <a:endParaRPr/>
          </a:p>
        </p:txBody>
      </p:sp>
      <p:sp>
        <p:nvSpPr>
          <p:cNvPr id="280573" name="Google Shape;280573;p97"/>
          <p:cNvSpPr txBox="1">
            <a:spLocks noGrp="1"/>
          </p:cNvSpPr>
          <p:nvPr>
            <p:ph type="body" idx="4294967295"/>
          </p:nvPr>
        </p:nvSpPr>
        <p:spPr>
          <a:xfrm>
            <a:off x="2590800" y="1676400"/>
            <a:ext cx="7467600" cy="43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To find the median, sort the n data values from low to high (sorted data is called a </a:t>
            </a:r>
            <a:r>
              <a:rPr lang="en-US">
                <a:solidFill>
                  <a:schemeClr val="dk2"/>
                </a:solidFill>
              </a:rPr>
              <a:t>data array</a:t>
            </a:r>
            <a:r>
              <a:rPr lang="en-US"/>
              <a:t>)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Find the </a:t>
            </a:r>
            <a:r>
              <a:rPr lang="en-US">
                <a:solidFill>
                  <a:schemeClr val="dk2"/>
                </a:solidFill>
              </a:rPr>
              <a:t>value</a:t>
            </a:r>
            <a:r>
              <a:rPr lang="en-US"/>
              <a:t> in the   </a:t>
            </a:r>
            <a:r>
              <a:rPr lang="en-US" b="1">
                <a:solidFill>
                  <a:schemeClr val="hlink"/>
                </a:solidFill>
              </a:rPr>
              <a:t>i = (1/2)n   position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 i</a:t>
            </a:r>
            <a:r>
              <a:rPr lang="en-US" baseline="30000"/>
              <a:t>th</a:t>
            </a:r>
            <a:r>
              <a:rPr lang="en-US"/>
              <a:t> position is called the </a:t>
            </a:r>
            <a:r>
              <a:rPr lang="en-US">
                <a:solidFill>
                  <a:schemeClr val="dk2"/>
                </a:solidFill>
              </a:rPr>
              <a:t>Median Index Point</a:t>
            </a:r>
            <a:endParaRPr/>
          </a:p>
          <a:p>
            <a:pPr marL="742950" lvl="1" indent="-28575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If  i  is not an integer, round up to next highest integer</a:t>
            </a:r>
            <a:endParaRPr/>
          </a:p>
        </p:txBody>
      </p:sp>
      <p:sp>
        <p:nvSpPr>
          <p:cNvPr id="280574" name="Google Shape;280574;p97"/>
          <p:cNvSpPr txBox="1"/>
          <p:nvPr/>
        </p:nvSpPr>
        <p:spPr>
          <a:xfrm>
            <a:off x="9067800" y="1203326"/>
            <a:ext cx="16002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99"/>
              </a:buClr>
              <a:buSzPts val="2000"/>
              <a:buFont typeface="Noto Sans Symbols"/>
              <a:buNone/>
            </a:pPr>
            <a:r>
              <a:rPr lang="en-US" sz="2000" b="0" i="1" u="none" strike="noStrike" cap="none">
                <a:solidFill>
                  <a:srgbClr val="000099"/>
                </a:solidFill>
                <a:latin typeface="Arial"/>
                <a:ea typeface="Arial"/>
                <a:cs typeface="Arial"/>
                <a:sym typeface="Arial"/>
              </a:rPr>
              <a:t>(continued)</a:t>
            </a:r>
            <a:endParaRPr/>
          </a:p>
        </p:txBody>
      </p:sp>
      <p:sp>
        <p:nvSpPr>
          <p:cNvPr id="280575" name="Google Shape;280575;p97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576" name="Google Shape;280576;p97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  <p:sp>
        <p:nvSpPr>
          <p:cNvPr id="280577" name="Google Shape;280577;p97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Google Shape;280582;p98"/>
          <p:cNvSpPr txBox="1">
            <a:spLocks noGrp="1"/>
          </p:cNvSpPr>
          <p:nvPr>
            <p:ph type="title"/>
          </p:nvPr>
        </p:nvSpPr>
        <p:spPr>
          <a:xfrm>
            <a:off x="2607365" y="633415"/>
            <a:ext cx="67056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 Median Example</a:t>
            </a:r>
            <a:endParaRPr/>
          </a:p>
        </p:txBody>
      </p:sp>
      <p:sp>
        <p:nvSpPr>
          <p:cNvPr id="280583" name="Google Shape;280583;p98"/>
          <p:cNvSpPr txBox="1">
            <a:spLocks noGrp="1"/>
          </p:cNvSpPr>
          <p:nvPr>
            <p:ph type="body" idx="4294967295"/>
          </p:nvPr>
        </p:nvSpPr>
        <p:spPr>
          <a:xfrm>
            <a:off x="2590800" y="2743200"/>
            <a:ext cx="7467600" cy="381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Note that n = 13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Find the   </a:t>
            </a:r>
            <a:r>
              <a:rPr lang="en-US" b="1" dirty="0" err="1">
                <a:solidFill>
                  <a:schemeClr val="hlink"/>
                </a:solidFill>
              </a:rPr>
              <a:t>i</a:t>
            </a:r>
            <a:r>
              <a:rPr lang="en-US" b="1" dirty="0">
                <a:solidFill>
                  <a:schemeClr val="hlink"/>
                </a:solidFill>
              </a:rPr>
              <a:t> =</a:t>
            </a:r>
            <a:r>
              <a:rPr lang="en-US" dirty="0">
                <a:solidFill>
                  <a:schemeClr val="hlink"/>
                </a:solidFill>
              </a:rPr>
              <a:t> </a:t>
            </a:r>
            <a:r>
              <a:rPr lang="en-US" b="1" dirty="0">
                <a:solidFill>
                  <a:schemeClr val="hlink"/>
                </a:solidFill>
              </a:rPr>
              <a:t>(1/2)n   position:  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		</a:t>
            </a:r>
            <a:r>
              <a:rPr lang="en-US" dirty="0" err="1"/>
              <a:t>i</a:t>
            </a:r>
            <a:r>
              <a:rPr lang="en-US" dirty="0"/>
              <a:t> = (1/2)(13) = 6.5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Since 6.5 is not an integer, round up to 7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/>
              <a:t>The median is the </a:t>
            </a:r>
            <a:r>
              <a:rPr lang="en-US" dirty="0">
                <a:solidFill>
                  <a:srgbClr val="0033CC"/>
                </a:solidFill>
              </a:rPr>
              <a:t>value in the 7th position</a:t>
            </a:r>
            <a:r>
              <a:rPr lang="en-US" dirty="0"/>
              <a:t>: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				M</a:t>
            </a:r>
            <a:r>
              <a:rPr lang="en-US" baseline="-25000" dirty="0"/>
              <a:t>d</a:t>
            </a:r>
            <a:r>
              <a:rPr lang="en-US" dirty="0"/>
              <a:t> = 12</a:t>
            </a:r>
            <a:endParaRPr dirty="0"/>
          </a:p>
        </p:txBody>
      </p:sp>
      <p:sp>
        <p:nvSpPr>
          <p:cNvPr id="280584" name="Google Shape;280584;p98"/>
          <p:cNvSpPr txBox="1"/>
          <p:nvPr/>
        </p:nvSpPr>
        <p:spPr>
          <a:xfrm>
            <a:off x="9067800" y="1203326"/>
            <a:ext cx="16002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99"/>
              </a:buClr>
              <a:buSzPts val="2000"/>
              <a:buFont typeface="Noto Sans Symbols"/>
              <a:buNone/>
            </a:pPr>
            <a:r>
              <a:rPr lang="en-US" sz="2000" b="0" i="1" u="none" strike="noStrike" cap="none">
                <a:solidFill>
                  <a:srgbClr val="000099"/>
                </a:solidFill>
                <a:latin typeface="Arial"/>
                <a:ea typeface="Arial"/>
                <a:cs typeface="Arial"/>
                <a:sym typeface="Arial"/>
              </a:rPr>
              <a:t>(continued)</a:t>
            </a:r>
            <a:endParaRPr/>
          </a:p>
        </p:txBody>
      </p:sp>
      <p:sp>
        <p:nvSpPr>
          <p:cNvPr id="280585" name="Google Shape;280585;p98"/>
          <p:cNvSpPr txBox="1"/>
          <p:nvPr/>
        </p:nvSpPr>
        <p:spPr>
          <a:xfrm>
            <a:off x="3276600" y="1600201"/>
            <a:ext cx="5791200" cy="10143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array:</a:t>
            </a:r>
            <a:endParaRPr dirty="0"/>
          </a:p>
          <a:p>
            <a:pPr marL="0" marR="0" lvl="0" indent="0" algn="ctr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4, 4, 5, 5, 9, 11, 12, 14, 16, 19, 22, 23, 24</a:t>
            </a:r>
            <a:endParaRPr dirty="0"/>
          </a:p>
        </p:txBody>
      </p:sp>
      <p:sp>
        <p:nvSpPr>
          <p:cNvPr id="280586" name="Google Shape;280586;p98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587" name="Google Shape;280587;p98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92" name="Google Shape;280592;p99"/>
          <p:cNvSpPr/>
          <p:nvPr/>
        </p:nvSpPr>
        <p:spPr>
          <a:xfrm>
            <a:off x="4635500" y="3346450"/>
            <a:ext cx="2895600" cy="25971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93" name="Google Shape;280593;p99"/>
          <p:cNvSpPr/>
          <p:nvPr/>
        </p:nvSpPr>
        <p:spPr>
          <a:xfrm>
            <a:off x="7607300" y="3346450"/>
            <a:ext cx="2895600" cy="25971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94" name="Google Shape;280594;p99"/>
          <p:cNvSpPr/>
          <p:nvPr/>
        </p:nvSpPr>
        <p:spPr>
          <a:xfrm>
            <a:off x="1676400" y="3340100"/>
            <a:ext cx="2895600" cy="25908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595" name="Google Shape;280595;p9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Shape of a Distribution</a:t>
            </a:r>
            <a:endParaRPr/>
          </a:p>
        </p:txBody>
      </p:sp>
      <p:sp>
        <p:nvSpPr>
          <p:cNvPr id="280596" name="Google Shape;280596;p99"/>
          <p:cNvSpPr txBox="1">
            <a:spLocks noGrp="1"/>
          </p:cNvSpPr>
          <p:nvPr>
            <p:ph type="body" idx="1"/>
          </p:nvPr>
        </p:nvSpPr>
        <p:spPr>
          <a:xfrm>
            <a:off x="2743200" y="1600200"/>
            <a:ext cx="7620000" cy="16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Describes how data is distributed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>
                <a:solidFill>
                  <a:schemeClr val="folHlink"/>
                </a:solidFill>
              </a:rPr>
              <a:t>Symmetric</a:t>
            </a:r>
            <a:r>
              <a:rPr lang="en-US"/>
              <a:t> or </a:t>
            </a:r>
            <a:r>
              <a:rPr lang="en-US">
                <a:solidFill>
                  <a:schemeClr val="folHlink"/>
                </a:solidFill>
              </a:rPr>
              <a:t>skewed</a:t>
            </a:r>
            <a:endParaRPr/>
          </a:p>
        </p:txBody>
      </p:sp>
      <p:sp>
        <p:nvSpPr>
          <p:cNvPr id="280597" name="Google Shape;280597;p99"/>
          <p:cNvSpPr/>
          <p:nvPr/>
        </p:nvSpPr>
        <p:spPr>
          <a:xfrm>
            <a:off x="6069014" y="4111626"/>
            <a:ext cx="904875" cy="1071563"/>
          </a:xfrm>
          <a:custGeom>
            <a:avLst/>
            <a:gdLst/>
            <a:ahLst/>
            <a:cxnLst/>
            <a:rect l="l" t="t" r="r" b="b"/>
            <a:pathLst>
              <a:path w="570" h="675" extrusionOk="0">
                <a:moveTo>
                  <a:pt x="569" y="674"/>
                </a:moveTo>
                <a:lnTo>
                  <a:pt x="508" y="667"/>
                </a:lnTo>
                <a:lnTo>
                  <a:pt x="478" y="659"/>
                </a:lnTo>
                <a:lnTo>
                  <a:pt x="449" y="648"/>
                </a:lnTo>
                <a:lnTo>
                  <a:pt x="419" y="633"/>
                </a:lnTo>
                <a:lnTo>
                  <a:pt x="389" y="612"/>
                </a:lnTo>
                <a:lnTo>
                  <a:pt x="358" y="583"/>
                </a:lnTo>
                <a:lnTo>
                  <a:pt x="300" y="506"/>
                </a:lnTo>
                <a:lnTo>
                  <a:pt x="239" y="396"/>
                </a:lnTo>
                <a:lnTo>
                  <a:pt x="178" y="263"/>
                </a:lnTo>
                <a:lnTo>
                  <a:pt x="150" y="197"/>
                </a:lnTo>
                <a:lnTo>
                  <a:pt x="120" y="133"/>
                </a:lnTo>
                <a:lnTo>
                  <a:pt x="89" y="78"/>
                </a:lnTo>
                <a:lnTo>
                  <a:pt x="59" y="36"/>
                </a:lnTo>
                <a:lnTo>
                  <a:pt x="29" y="1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598" name="Google Shape;280598;p99"/>
          <p:cNvSpPr/>
          <p:nvPr/>
        </p:nvSpPr>
        <p:spPr>
          <a:xfrm>
            <a:off x="5167314" y="4111626"/>
            <a:ext cx="903288" cy="1071563"/>
          </a:xfrm>
          <a:custGeom>
            <a:avLst/>
            <a:gdLst/>
            <a:ahLst/>
            <a:cxnLst/>
            <a:rect l="l" t="t" r="r" b="b"/>
            <a:pathLst>
              <a:path w="569" h="675" extrusionOk="0">
                <a:moveTo>
                  <a:pt x="0" y="674"/>
                </a:moveTo>
                <a:lnTo>
                  <a:pt x="59" y="667"/>
                </a:lnTo>
                <a:lnTo>
                  <a:pt x="89" y="659"/>
                </a:lnTo>
                <a:lnTo>
                  <a:pt x="120" y="648"/>
                </a:lnTo>
                <a:lnTo>
                  <a:pt x="150" y="633"/>
                </a:lnTo>
                <a:lnTo>
                  <a:pt x="178" y="612"/>
                </a:lnTo>
                <a:lnTo>
                  <a:pt x="209" y="583"/>
                </a:lnTo>
                <a:lnTo>
                  <a:pt x="269" y="506"/>
                </a:lnTo>
                <a:lnTo>
                  <a:pt x="328" y="396"/>
                </a:lnTo>
                <a:lnTo>
                  <a:pt x="389" y="263"/>
                </a:lnTo>
                <a:lnTo>
                  <a:pt x="419" y="197"/>
                </a:lnTo>
                <a:lnTo>
                  <a:pt x="449" y="133"/>
                </a:lnTo>
                <a:lnTo>
                  <a:pt x="478" y="78"/>
                </a:lnTo>
                <a:lnTo>
                  <a:pt x="508" y="36"/>
                </a:lnTo>
                <a:lnTo>
                  <a:pt x="538" y="10"/>
                </a:lnTo>
                <a:lnTo>
                  <a:pt x="568" y="0"/>
                </a:lnTo>
              </a:path>
            </a:pathLst>
          </a:custGeom>
          <a:noFill/>
          <a:ln w="25400" cap="rnd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599" name="Google Shape;280599;p99"/>
          <p:cNvSpPr/>
          <p:nvPr/>
        </p:nvSpPr>
        <p:spPr>
          <a:xfrm>
            <a:off x="5105400" y="5562600"/>
            <a:ext cx="21336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99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Mean </a:t>
            </a: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=</a:t>
            </a: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Median</a:t>
            </a:r>
            <a:endParaRPr sz="1800" b="1" i="0" u="none" strike="noStrike" cap="none">
              <a:solidFill>
                <a:srgbClr val="00E4A8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00" name="Google Shape;280600;p99"/>
          <p:cNvSpPr/>
          <p:nvPr/>
        </p:nvSpPr>
        <p:spPr>
          <a:xfrm>
            <a:off x="6303964" y="4318001"/>
            <a:ext cx="246900" cy="36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sp>
        <p:nvSpPr>
          <p:cNvPr id="280601" name="Google Shape;280601;p99"/>
          <p:cNvSpPr/>
          <p:nvPr/>
        </p:nvSpPr>
        <p:spPr>
          <a:xfrm>
            <a:off x="7688263" y="4648201"/>
            <a:ext cx="184200" cy="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02" name="Google Shape;280602;p99"/>
          <p:cNvSpPr/>
          <p:nvPr/>
        </p:nvSpPr>
        <p:spPr>
          <a:xfrm>
            <a:off x="2362200" y="5562601"/>
            <a:ext cx="2011800" cy="3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99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Mean </a:t>
            </a: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&lt;</a:t>
            </a: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Median</a:t>
            </a:r>
            <a:endParaRPr sz="2000" b="1" i="0" u="none" strike="noStrike" cap="none">
              <a:solidFill>
                <a:srgbClr val="00E4A8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03" name="Google Shape;280603;p99"/>
          <p:cNvSpPr/>
          <p:nvPr/>
        </p:nvSpPr>
        <p:spPr>
          <a:xfrm>
            <a:off x="3917950" y="4729164"/>
            <a:ext cx="184200" cy="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04" name="Google Shape;280604;p99"/>
          <p:cNvSpPr/>
          <p:nvPr/>
        </p:nvSpPr>
        <p:spPr>
          <a:xfrm>
            <a:off x="8001000" y="5562601"/>
            <a:ext cx="2076000" cy="3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FF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FF00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Median </a:t>
            </a: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&lt;</a:t>
            </a: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000" b="1" i="0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Mean</a:t>
            </a:r>
            <a:endParaRPr sz="1800" b="1" i="0" u="none" strike="noStrike" cap="none">
              <a:solidFill>
                <a:srgbClr val="33339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05" name="Google Shape;280605;p99"/>
          <p:cNvSpPr/>
          <p:nvPr/>
        </p:nvSpPr>
        <p:spPr>
          <a:xfrm>
            <a:off x="10190163" y="4648201"/>
            <a:ext cx="184200" cy="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606" name="Google Shape;280606;p99"/>
          <p:cNvCxnSpPr/>
          <p:nvPr/>
        </p:nvCxnSpPr>
        <p:spPr>
          <a:xfrm>
            <a:off x="8915400" y="4191000"/>
            <a:ext cx="0" cy="990600"/>
          </a:xfrm>
          <a:prstGeom prst="straightConnector1">
            <a:avLst/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607" name="Google Shape;280607;p99"/>
          <p:cNvCxnSpPr/>
          <p:nvPr/>
        </p:nvCxnSpPr>
        <p:spPr>
          <a:xfrm>
            <a:off x="9144000" y="4495800"/>
            <a:ext cx="0" cy="685800"/>
          </a:xfrm>
          <a:prstGeom prst="straightConnector1">
            <a:avLst/>
          </a:prstGeom>
          <a:noFill/>
          <a:ln w="2540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608" name="Google Shape;280608;p99"/>
          <p:cNvCxnSpPr/>
          <p:nvPr/>
        </p:nvCxnSpPr>
        <p:spPr>
          <a:xfrm>
            <a:off x="3276600" y="4483100"/>
            <a:ext cx="0" cy="762000"/>
          </a:xfrm>
          <a:prstGeom prst="straightConnector1">
            <a:avLst/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609" name="Google Shape;280609;p99"/>
          <p:cNvCxnSpPr/>
          <p:nvPr/>
        </p:nvCxnSpPr>
        <p:spPr>
          <a:xfrm>
            <a:off x="3048000" y="4787900"/>
            <a:ext cx="0" cy="457200"/>
          </a:xfrm>
          <a:prstGeom prst="straightConnector1">
            <a:avLst/>
          </a:prstGeom>
          <a:noFill/>
          <a:ln w="2540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610" name="Google Shape;280610;p99"/>
          <p:cNvCxnSpPr/>
          <p:nvPr/>
        </p:nvCxnSpPr>
        <p:spPr>
          <a:xfrm>
            <a:off x="6083301" y="4211639"/>
            <a:ext cx="4800" cy="873000"/>
          </a:xfrm>
          <a:prstGeom prst="straightConnector1">
            <a:avLst/>
          </a:prstGeom>
          <a:noFill/>
          <a:ln w="25400" cap="flat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611" name="Google Shape;280611;p99"/>
          <p:cNvCxnSpPr/>
          <p:nvPr/>
        </p:nvCxnSpPr>
        <p:spPr>
          <a:xfrm>
            <a:off x="6081713" y="4489451"/>
            <a:ext cx="0" cy="517500"/>
          </a:xfrm>
          <a:prstGeom prst="straightConnector1">
            <a:avLst/>
          </a:prstGeom>
          <a:noFill/>
          <a:ln w="2540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612" name="Google Shape;280612;p99"/>
          <p:cNvCxnSpPr/>
          <p:nvPr/>
        </p:nvCxnSpPr>
        <p:spPr>
          <a:xfrm>
            <a:off x="5181601" y="5257800"/>
            <a:ext cx="1770000" cy="0"/>
          </a:xfrm>
          <a:prstGeom prst="straightConnector1">
            <a:avLst/>
          </a:prstGeom>
          <a:noFill/>
          <a:ln w="12700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613" name="Google Shape;280613;p99"/>
          <p:cNvSpPr/>
          <p:nvPr/>
        </p:nvSpPr>
        <p:spPr>
          <a:xfrm>
            <a:off x="5976938" y="5295901"/>
            <a:ext cx="184200" cy="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614" name="Google Shape;280614;p99"/>
          <p:cNvCxnSpPr/>
          <p:nvPr/>
        </p:nvCxnSpPr>
        <p:spPr>
          <a:xfrm>
            <a:off x="8153400" y="5181600"/>
            <a:ext cx="1981200" cy="0"/>
          </a:xfrm>
          <a:prstGeom prst="straightConnector1">
            <a:avLst/>
          </a:prstGeom>
          <a:noFill/>
          <a:ln w="12700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615" name="Google Shape;280615;p99"/>
          <p:cNvSpPr/>
          <p:nvPr/>
        </p:nvSpPr>
        <p:spPr>
          <a:xfrm>
            <a:off x="9063038" y="5272089"/>
            <a:ext cx="184200" cy="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616" name="Google Shape;280616;p99"/>
          <p:cNvCxnSpPr/>
          <p:nvPr/>
        </p:nvCxnSpPr>
        <p:spPr>
          <a:xfrm>
            <a:off x="2286000" y="5245100"/>
            <a:ext cx="1828800" cy="0"/>
          </a:xfrm>
          <a:prstGeom prst="straightConnector1">
            <a:avLst/>
          </a:prstGeom>
          <a:noFill/>
          <a:ln w="12700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617" name="Google Shape;280617;p99"/>
          <p:cNvSpPr/>
          <p:nvPr/>
        </p:nvSpPr>
        <p:spPr>
          <a:xfrm>
            <a:off x="3057525" y="5359401"/>
            <a:ext cx="184200" cy="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618" name="Google Shape;280618;p99"/>
          <p:cNvCxnSpPr/>
          <p:nvPr/>
        </p:nvCxnSpPr>
        <p:spPr>
          <a:xfrm rot="10800000">
            <a:off x="3276600" y="5245200"/>
            <a:ext cx="457200" cy="393600"/>
          </a:xfrm>
          <a:prstGeom prst="straightConnector1">
            <a:avLst/>
          </a:prstGeom>
          <a:noFill/>
          <a:ln w="12700" cap="flat" cmpd="sng">
            <a:solidFill>
              <a:srgbClr val="FF0066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619" name="Google Shape;280619;p99"/>
          <p:cNvCxnSpPr/>
          <p:nvPr/>
        </p:nvCxnSpPr>
        <p:spPr>
          <a:xfrm rot="10800000" flipH="1">
            <a:off x="2895600" y="5257800"/>
            <a:ext cx="152400" cy="381000"/>
          </a:xfrm>
          <a:prstGeom prst="straightConnector1">
            <a:avLst/>
          </a:prstGeom>
          <a:noFill/>
          <a:ln w="127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620" name="Google Shape;280620;p99"/>
          <p:cNvCxnSpPr/>
          <p:nvPr/>
        </p:nvCxnSpPr>
        <p:spPr>
          <a:xfrm rot="10800000" flipH="1">
            <a:off x="8763000" y="5181600"/>
            <a:ext cx="152400" cy="381000"/>
          </a:xfrm>
          <a:prstGeom prst="straightConnector1">
            <a:avLst/>
          </a:prstGeom>
          <a:noFill/>
          <a:ln w="12700" cap="flat" cmpd="sng">
            <a:solidFill>
              <a:srgbClr val="FF0066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80621" name="Google Shape;280621;p99"/>
          <p:cNvCxnSpPr/>
          <p:nvPr/>
        </p:nvCxnSpPr>
        <p:spPr>
          <a:xfrm rot="10800000">
            <a:off x="9144000" y="5181600"/>
            <a:ext cx="304800" cy="381000"/>
          </a:xfrm>
          <a:prstGeom prst="straightConnector1">
            <a:avLst/>
          </a:prstGeom>
          <a:noFill/>
          <a:ln w="12700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80622" name="Google Shape;280622;p99"/>
          <p:cNvSpPr/>
          <p:nvPr/>
        </p:nvSpPr>
        <p:spPr>
          <a:xfrm>
            <a:off x="7800976" y="3416301"/>
            <a:ext cx="2559900" cy="5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Right-Skewed</a:t>
            </a:r>
            <a:endParaRPr/>
          </a:p>
        </p:txBody>
      </p:sp>
      <p:sp>
        <p:nvSpPr>
          <p:cNvPr id="280623" name="Google Shape;280623;p99"/>
          <p:cNvSpPr/>
          <p:nvPr/>
        </p:nvSpPr>
        <p:spPr>
          <a:xfrm>
            <a:off x="2114551" y="3492501"/>
            <a:ext cx="2301900" cy="5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Left-Skewed</a:t>
            </a:r>
            <a:endParaRPr/>
          </a:p>
        </p:txBody>
      </p:sp>
      <p:sp>
        <p:nvSpPr>
          <p:cNvPr id="280624" name="Google Shape;280624;p99"/>
          <p:cNvSpPr/>
          <p:nvPr/>
        </p:nvSpPr>
        <p:spPr>
          <a:xfrm>
            <a:off x="5181601" y="3429001"/>
            <a:ext cx="2019900" cy="5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Symmetric</a:t>
            </a:r>
            <a:endParaRPr/>
          </a:p>
        </p:txBody>
      </p:sp>
      <p:sp>
        <p:nvSpPr>
          <p:cNvPr id="280625" name="Google Shape;280625;p99"/>
          <p:cNvSpPr/>
          <p:nvPr/>
        </p:nvSpPr>
        <p:spPr>
          <a:xfrm>
            <a:off x="1828801" y="6019801"/>
            <a:ext cx="2614500" cy="336000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Noto Sans Symbols"/>
              <a:buNone/>
            </a:pPr>
            <a:r>
              <a:rPr lang="en-US" sz="16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(Longer tail extends to left)</a:t>
            </a:r>
            <a:endParaRPr/>
          </a:p>
        </p:txBody>
      </p:sp>
      <p:sp>
        <p:nvSpPr>
          <p:cNvPr id="280626" name="Google Shape;280626;p99"/>
          <p:cNvSpPr/>
          <p:nvPr/>
        </p:nvSpPr>
        <p:spPr>
          <a:xfrm>
            <a:off x="7696200" y="6019801"/>
            <a:ext cx="2739600" cy="336000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Noto Sans Symbols"/>
              <a:buNone/>
            </a:pPr>
            <a:r>
              <a:rPr lang="en-US" sz="16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(Longer tail extends to right)</a:t>
            </a:r>
            <a:endParaRPr/>
          </a:p>
        </p:txBody>
      </p:sp>
      <p:sp>
        <p:nvSpPr>
          <p:cNvPr id="280627" name="Google Shape;280627;p99"/>
          <p:cNvSpPr/>
          <p:nvPr/>
        </p:nvSpPr>
        <p:spPr>
          <a:xfrm>
            <a:off x="2209800" y="4129089"/>
            <a:ext cx="1981200" cy="1089025"/>
          </a:xfrm>
          <a:custGeom>
            <a:avLst/>
            <a:gdLst/>
            <a:ahLst/>
            <a:cxnLst/>
            <a:rect l="l" t="t" r="r" b="b"/>
            <a:pathLst>
              <a:path w="1248" h="686" extrusionOk="0">
                <a:moveTo>
                  <a:pt x="0" y="668"/>
                </a:moveTo>
                <a:cubicBezTo>
                  <a:pt x="21" y="666"/>
                  <a:pt x="73" y="669"/>
                  <a:pt x="126" y="656"/>
                </a:cubicBezTo>
                <a:cubicBezTo>
                  <a:pt x="180" y="643"/>
                  <a:pt x="258" y="628"/>
                  <a:pt x="321" y="590"/>
                </a:cubicBezTo>
                <a:cubicBezTo>
                  <a:pt x="385" y="552"/>
                  <a:pt x="413" y="520"/>
                  <a:pt x="506" y="426"/>
                </a:cubicBezTo>
                <a:cubicBezTo>
                  <a:pt x="599" y="332"/>
                  <a:pt x="782" y="0"/>
                  <a:pt x="878" y="25"/>
                </a:cubicBezTo>
                <a:cubicBezTo>
                  <a:pt x="974" y="50"/>
                  <a:pt x="1022" y="472"/>
                  <a:pt x="1084" y="579"/>
                </a:cubicBezTo>
                <a:cubicBezTo>
                  <a:pt x="1146" y="686"/>
                  <a:pt x="1214" y="649"/>
                  <a:pt x="1248" y="667"/>
                </a:cubicBezTo>
              </a:path>
            </a:pathLst>
          </a:custGeom>
          <a:noFill/>
          <a:ln w="2857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628" name="Google Shape;280628;p99"/>
          <p:cNvSpPr/>
          <p:nvPr/>
        </p:nvSpPr>
        <p:spPr>
          <a:xfrm>
            <a:off x="8153400" y="4059238"/>
            <a:ext cx="1981200" cy="1096963"/>
          </a:xfrm>
          <a:custGeom>
            <a:avLst/>
            <a:gdLst/>
            <a:ahLst/>
            <a:cxnLst/>
            <a:rect l="l" t="t" r="r" b="b"/>
            <a:pathLst>
              <a:path w="1248" h="691" extrusionOk="0">
                <a:moveTo>
                  <a:pt x="1248" y="672"/>
                </a:moveTo>
                <a:cubicBezTo>
                  <a:pt x="1227" y="670"/>
                  <a:pt x="1175" y="673"/>
                  <a:pt x="1122" y="660"/>
                </a:cubicBezTo>
                <a:cubicBezTo>
                  <a:pt x="1068" y="647"/>
                  <a:pt x="990" y="632"/>
                  <a:pt x="927" y="594"/>
                </a:cubicBezTo>
                <a:cubicBezTo>
                  <a:pt x="863" y="556"/>
                  <a:pt x="833" y="525"/>
                  <a:pt x="742" y="430"/>
                </a:cubicBezTo>
                <a:cubicBezTo>
                  <a:pt x="651" y="335"/>
                  <a:pt x="476" y="0"/>
                  <a:pt x="380" y="25"/>
                </a:cubicBezTo>
                <a:cubicBezTo>
                  <a:pt x="284" y="50"/>
                  <a:pt x="227" y="475"/>
                  <a:pt x="164" y="583"/>
                </a:cubicBezTo>
                <a:cubicBezTo>
                  <a:pt x="101" y="691"/>
                  <a:pt x="34" y="653"/>
                  <a:pt x="0" y="671"/>
                </a:cubicBezTo>
              </a:path>
            </a:pathLst>
          </a:custGeom>
          <a:noFill/>
          <a:ln w="2857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80629" name="Google Shape;280629;p99"/>
          <p:cNvCxnSpPr/>
          <p:nvPr/>
        </p:nvCxnSpPr>
        <p:spPr>
          <a:xfrm>
            <a:off x="6096000" y="5257800"/>
            <a:ext cx="0" cy="3048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80630" name="Google Shape;280630;p99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635" name="Google Shape;280635;p100"/>
          <p:cNvSpPr txBox="1">
            <a:spLocks noGrp="1"/>
          </p:cNvSpPr>
          <p:nvPr>
            <p:ph type="title"/>
          </p:nvPr>
        </p:nvSpPr>
        <p:spPr>
          <a:xfrm>
            <a:off x="2438400" y="550862"/>
            <a:ext cx="75438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Mode</a:t>
            </a:r>
            <a:endParaRPr/>
          </a:p>
        </p:txBody>
      </p:sp>
      <p:sp>
        <p:nvSpPr>
          <p:cNvPr id="280636" name="Google Shape;280636;p100"/>
          <p:cNvSpPr txBox="1">
            <a:spLocks noGrp="1"/>
          </p:cNvSpPr>
          <p:nvPr>
            <p:ph type="body" idx="1"/>
          </p:nvPr>
        </p:nvSpPr>
        <p:spPr>
          <a:xfrm>
            <a:off x="2286000" y="1524001"/>
            <a:ext cx="80772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 measure of location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 value that occurs </a:t>
            </a:r>
            <a:r>
              <a:rPr lang="en-US">
                <a:solidFill>
                  <a:schemeClr val="folHlink"/>
                </a:solidFill>
              </a:rPr>
              <a:t>most often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Not affected by extreme values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Used for either numerical or categorical data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There may be no mode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There may be several modes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cxnSp>
        <p:nvCxnSpPr>
          <p:cNvPr id="280637" name="Google Shape;280637;p100"/>
          <p:cNvCxnSpPr/>
          <p:nvPr/>
        </p:nvCxnSpPr>
        <p:spPr>
          <a:xfrm>
            <a:off x="2292350" y="5576889"/>
            <a:ext cx="3354300" cy="15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638" name="Google Shape;280638;p100"/>
          <p:cNvSpPr/>
          <p:nvPr/>
        </p:nvSpPr>
        <p:spPr>
          <a:xfrm>
            <a:off x="2116139" y="5570539"/>
            <a:ext cx="55086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0   1   2   3   4   5   6   7   8   9   10   11   12   13   14   </a:t>
            </a:r>
            <a:endParaRPr/>
          </a:p>
        </p:txBody>
      </p:sp>
      <p:sp>
        <p:nvSpPr>
          <p:cNvPr id="280639" name="Google Shape;280639;p100"/>
          <p:cNvSpPr/>
          <p:nvPr/>
        </p:nvSpPr>
        <p:spPr>
          <a:xfrm>
            <a:off x="24272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0" name="Google Shape;280640;p100"/>
          <p:cNvSpPr/>
          <p:nvPr/>
        </p:nvSpPr>
        <p:spPr>
          <a:xfrm>
            <a:off x="30368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1" name="Google Shape;280641;p100"/>
          <p:cNvSpPr/>
          <p:nvPr/>
        </p:nvSpPr>
        <p:spPr>
          <a:xfrm>
            <a:off x="35702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2" name="Google Shape;280642;p100"/>
          <p:cNvSpPr/>
          <p:nvPr/>
        </p:nvSpPr>
        <p:spPr>
          <a:xfrm>
            <a:off x="41798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3" name="Google Shape;280643;p100"/>
          <p:cNvSpPr/>
          <p:nvPr/>
        </p:nvSpPr>
        <p:spPr>
          <a:xfrm>
            <a:off x="3570288" y="51196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4" name="Google Shape;280644;p100"/>
          <p:cNvSpPr/>
          <p:nvPr/>
        </p:nvSpPr>
        <p:spPr>
          <a:xfrm>
            <a:off x="47132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5" name="Google Shape;280645;p100"/>
          <p:cNvSpPr/>
          <p:nvPr/>
        </p:nvSpPr>
        <p:spPr>
          <a:xfrm>
            <a:off x="4713288" y="51196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6" name="Google Shape;280646;p100"/>
          <p:cNvSpPr/>
          <p:nvPr/>
        </p:nvSpPr>
        <p:spPr>
          <a:xfrm>
            <a:off x="3581400" y="4876800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7" name="Google Shape;280647;p100"/>
          <p:cNvSpPr/>
          <p:nvPr/>
        </p:nvSpPr>
        <p:spPr>
          <a:xfrm>
            <a:off x="3886200" y="6019800"/>
            <a:ext cx="14478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Mode = 5</a:t>
            </a:r>
            <a:endParaRPr/>
          </a:p>
        </p:txBody>
      </p:sp>
      <p:sp>
        <p:nvSpPr>
          <p:cNvPr id="280648" name="Google Shape;280648;p100"/>
          <p:cNvSpPr/>
          <p:nvPr/>
        </p:nvSpPr>
        <p:spPr>
          <a:xfrm>
            <a:off x="50942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49" name="Google Shape;280649;p100"/>
          <p:cNvSpPr/>
          <p:nvPr/>
        </p:nvSpPr>
        <p:spPr>
          <a:xfrm rot="-5400000">
            <a:off x="3437700" y="6011101"/>
            <a:ext cx="533400" cy="246000"/>
          </a:xfrm>
          <a:prstGeom prst="rightArrow">
            <a:avLst>
              <a:gd name="adj1" fmla="val 50000"/>
              <a:gd name="adj2" fmla="val 54595"/>
            </a:avLst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650" name="Google Shape;280650;p100"/>
          <p:cNvCxnSpPr/>
          <p:nvPr/>
        </p:nvCxnSpPr>
        <p:spPr>
          <a:xfrm>
            <a:off x="5492750" y="5576889"/>
            <a:ext cx="1296900" cy="150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651" name="Google Shape;280651;p100"/>
          <p:cNvSpPr/>
          <p:nvPr/>
        </p:nvSpPr>
        <p:spPr>
          <a:xfrm>
            <a:off x="58562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52" name="Google Shape;280652;p100"/>
          <p:cNvSpPr/>
          <p:nvPr/>
        </p:nvSpPr>
        <p:spPr>
          <a:xfrm>
            <a:off x="5856288" y="51196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53" name="Google Shape;280653;p100"/>
          <p:cNvSpPr/>
          <p:nvPr/>
        </p:nvSpPr>
        <p:spPr>
          <a:xfrm>
            <a:off x="63134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54" name="Google Shape;280654;p100"/>
          <p:cNvSpPr/>
          <p:nvPr/>
        </p:nvSpPr>
        <p:spPr>
          <a:xfrm>
            <a:off x="6694488" y="53482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655" name="Google Shape;280655;p100"/>
          <p:cNvCxnSpPr/>
          <p:nvPr/>
        </p:nvCxnSpPr>
        <p:spPr>
          <a:xfrm>
            <a:off x="8001000" y="5562600"/>
            <a:ext cx="2362200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656" name="Google Shape;280656;p100"/>
          <p:cNvSpPr/>
          <p:nvPr/>
        </p:nvSpPr>
        <p:spPr>
          <a:xfrm>
            <a:off x="8001000" y="5562600"/>
            <a:ext cx="26670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0    1    2    3    4    5    6</a:t>
            </a:r>
            <a:endParaRPr/>
          </a:p>
        </p:txBody>
      </p:sp>
      <p:sp>
        <p:nvSpPr>
          <p:cNvPr id="280657" name="Google Shape;280657;p100"/>
          <p:cNvSpPr/>
          <p:nvPr/>
        </p:nvSpPr>
        <p:spPr>
          <a:xfrm>
            <a:off x="8077200" y="5257800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58" name="Google Shape;280658;p100"/>
          <p:cNvSpPr/>
          <p:nvPr/>
        </p:nvSpPr>
        <p:spPr>
          <a:xfrm>
            <a:off x="8382000" y="5257800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59" name="Google Shape;280659;p100"/>
          <p:cNvSpPr/>
          <p:nvPr/>
        </p:nvSpPr>
        <p:spPr>
          <a:xfrm>
            <a:off x="9067800" y="5257800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60" name="Google Shape;280660;p100"/>
          <p:cNvSpPr/>
          <p:nvPr/>
        </p:nvSpPr>
        <p:spPr>
          <a:xfrm>
            <a:off x="8686800" y="5257800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61" name="Google Shape;280661;p100"/>
          <p:cNvSpPr/>
          <p:nvPr/>
        </p:nvSpPr>
        <p:spPr>
          <a:xfrm>
            <a:off x="9372600" y="52720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62" name="Google Shape;280662;p100"/>
          <p:cNvSpPr/>
          <p:nvPr/>
        </p:nvSpPr>
        <p:spPr>
          <a:xfrm>
            <a:off x="9753600" y="52720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63" name="Google Shape;280663;p100"/>
          <p:cNvSpPr/>
          <p:nvPr/>
        </p:nvSpPr>
        <p:spPr>
          <a:xfrm>
            <a:off x="10058400" y="5272088"/>
            <a:ext cx="228600" cy="228600"/>
          </a:xfrm>
          <a:prstGeom prst="ellipse">
            <a:avLst/>
          </a:prstGeom>
          <a:solidFill>
            <a:schemeClr val="fol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664" name="Google Shape;280664;p100"/>
          <p:cNvSpPr/>
          <p:nvPr/>
        </p:nvSpPr>
        <p:spPr>
          <a:xfrm>
            <a:off x="8610601" y="6019800"/>
            <a:ext cx="14700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 Mode</a:t>
            </a:r>
            <a:endParaRPr/>
          </a:p>
        </p:txBody>
      </p:sp>
      <p:sp>
        <p:nvSpPr>
          <p:cNvPr id="280665" name="Google Shape;280665;p100"/>
          <p:cNvSpPr txBox="1"/>
          <p:nvPr/>
        </p:nvSpPr>
        <p:spPr>
          <a:xfrm>
            <a:off x="4294188" y="6445869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Footer Placeholder 2">
            <a:extLst>
              <a:ext uri="{FF2B5EF4-FFF2-40B4-BE49-F238E27FC236}">
                <a16:creationId xmlns:a16="http://schemas.microsoft.com/office/drawing/2014/main" id="{465D004A-309A-43AB-AEA1-6613AD7CE3E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852488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52488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52488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52488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52488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85248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Statistics: A Decision-Making Approach, 7e © 2008 Prentice-Hall, Inc.</a:t>
            </a:r>
          </a:p>
        </p:txBody>
      </p:sp>
      <p:sp>
        <p:nvSpPr>
          <p:cNvPr id="81924" name="Rectangle 2">
            <a:extLst>
              <a:ext uri="{FF2B5EF4-FFF2-40B4-BE49-F238E27FC236}">
                <a16:creationId xmlns:a16="http://schemas.microsoft.com/office/drawing/2014/main" id="{533E8021-9ED6-4B0E-9672-F7C0A065528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362200" y="1676400"/>
            <a:ext cx="7772400" cy="990600"/>
          </a:xfrm>
        </p:spPr>
        <p:txBody>
          <a:bodyPr/>
          <a:lstStyle/>
          <a:p>
            <a:pPr marL="342900" indent="-342900"/>
            <a:r>
              <a:rPr lang="en-US" altLang="en-US" sz="2700" dirty="0"/>
              <a:t>Five houses on a hill by the beach</a:t>
            </a:r>
          </a:p>
        </p:txBody>
      </p:sp>
      <p:sp>
        <p:nvSpPr>
          <p:cNvPr id="81925" name="Rectangle 3">
            <a:extLst>
              <a:ext uri="{FF2B5EF4-FFF2-40B4-BE49-F238E27FC236}">
                <a16:creationId xmlns:a16="http://schemas.microsoft.com/office/drawing/2014/main" id="{F198699A-35B2-41FC-9296-C8C4FF4E67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00400" y="566640"/>
            <a:ext cx="6096000" cy="685800"/>
          </a:xfrm>
        </p:spPr>
        <p:txBody>
          <a:bodyPr>
            <a:normAutofit fontScale="90000"/>
          </a:bodyPr>
          <a:lstStyle/>
          <a:p>
            <a:r>
              <a:rPr lang="en-US" altLang="en-US" sz="3700" dirty="0"/>
              <a:t> </a:t>
            </a:r>
            <a:r>
              <a:rPr lang="en-US" altLang="en-US" dirty="0"/>
              <a:t>Review Example</a:t>
            </a:r>
          </a:p>
        </p:txBody>
      </p:sp>
      <p:graphicFrame>
        <p:nvGraphicFramePr>
          <p:cNvPr id="81926" name="Object 4">
            <a:extLst>
              <a:ext uri="{FF2B5EF4-FFF2-40B4-BE49-F238E27FC236}">
                <a16:creationId xmlns:a16="http://schemas.microsoft.com/office/drawing/2014/main" id="{75FC6264-AC41-477F-B652-585DACC0339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567238" y="2286000"/>
          <a:ext cx="6100762" cy="4148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rawing" r:id="rId2" imgW="6038838" imgH="4143269" progId="Presentations.Drawing.10">
                  <p:embed/>
                </p:oleObj>
              </mc:Choice>
              <mc:Fallback>
                <p:oleObj name="Drawing" r:id="rId2" imgW="6038838" imgH="4143269" progId="Presentations.Drawing.10">
                  <p:embed/>
                  <p:pic>
                    <p:nvPicPr>
                      <p:cNvPr id="81926" name="Object 4">
                        <a:extLst>
                          <a:ext uri="{FF2B5EF4-FFF2-40B4-BE49-F238E27FC236}">
                            <a16:creationId xmlns:a16="http://schemas.microsoft.com/office/drawing/2014/main" id="{75FC6264-AC41-477F-B652-585DACC0339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7238" y="2286000"/>
                        <a:ext cx="6100762" cy="4148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00CC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27" name="Text Box 5">
            <a:extLst>
              <a:ext uri="{FF2B5EF4-FFF2-40B4-BE49-F238E27FC236}">
                <a16:creationId xmlns:a16="http://schemas.microsoft.com/office/drawing/2014/main" id="{B3FB4690-6415-4043-BF98-9FD4BA36DB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2743201"/>
            <a:ext cx="2286000" cy="280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House Prices: </a:t>
            </a:r>
            <a:b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b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$2,000,000</a:t>
            </a:r>
            <a:b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 500,000</a:t>
            </a:r>
            <a:b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 300,000</a:t>
            </a:r>
            <a:b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 100,000</a:t>
            </a:r>
            <a:b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 100,000</a:t>
            </a: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28" name="Rectangle 13">
            <a:extLst>
              <a:ext uri="{FF2B5EF4-FFF2-40B4-BE49-F238E27FC236}">
                <a16:creationId xmlns:a16="http://schemas.microsoft.com/office/drawing/2014/main" id="{C56ED5C5-4174-4F10-8F61-3DA63394E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20200" y="4876800"/>
            <a:ext cx="1066800" cy="1143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81929" name="Picture 12">
            <a:extLst>
              <a:ext uri="{FF2B5EF4-FFF2-40B4-BE49-F238E27FC236}">
                <a16:creationId xmlns:a16="http://schemas.microsoft.com/office/drawing/2014/main" id="{B88E96C4-42FC-430C-9A2E-012DD64CE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4876800"/>
            <a:ext cx="1092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30" name="Freeform 14">
            <a:extLst>
              <a:ext uri="{FF2B5EF4-FFF2-40B4-BE49-F238E27FC236}">
                <a16:creationId xmlns:a16="http://schemas.microsoft.com/office/drawing/2014/main" id="{520EEC3F-C673-4D1F-BE45-CB424E360127}"/>
              </a:ext>
            </a:extLst>
          </p:cNvPr>
          <p:cNvSpPr>
            <a:spLocks/>
          </p:cNvSpPr>
          <p:nvPr/>
        </p:nvSpPr>
        <p:spPr bwMode="auto">
          <a:xfrm>
            <a:off x="8763000" y="5867400"/>
            <a:ext cx="1676400" cy="76200"/>
          </a:xfrm>
          <a:custGeom>
            <a:avLst/>
            <a:gdLst>
              <a:gd name="T0" fmla="*/ 0 w 1536"/>
              <a:gd name="T1" fmla="*/ 2147483646 h 144"/>
              <a:gd name="T2" fmla="*/ 2147483646 w 1536"/>
              <a:gd name="T3" fmla="*/ 0 h 144"/>
              <a:gd name="T4" fmla="*/ 2147483646 w 1536"/>
              <a:gd name="T5" fmla="*/ 2147483646 h 144"/>
              <a:gd name="T6" fmla="*/ 2147483646 w 1536"/>
              <a:gd name="T7" fmla="*/ 0 h 144"/>
              <a:gd name="T8" fmla="*/ 2147483646 w 1536"/>
              <a:gd name="T9" fmla="*/ 2147483646 h 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536" h="144">
                <a:moveTo>
                  <a:pt x="0" y="144"/>
                </a:moveTo>
                <a:cubicBezTo>
                  <a:pt x="128" y="72"/>
                  <a:pt x="256" y="0"/>
                  <a:pt x="384" y="0"/>
                </a:cubicBezTo>
                <a:cubicBezTo>
                  <a:pt x="512" y="0"/>
                  <a:pt x="640" y="144"/>
                  <a:pt x="768" y="144"/>
                </a:cubicBezTo>
                <a:cubicBezTo>
                  <a:pt x="896" y="144"/>
                  <a:pt x="1024" y="0"/>
                  <a:pt x="1152" y="0"/>
                </a:cubicBezTo>
                <a:cubicBezTo>
                  <a:pt x="1280" y="0"/>
                  <a:pt x="1408" y="72"/>
                  <a:pt x="1536" y="144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31" name="Freeform 17">
            <a:extLst>
              <a:ext uri="{FF2B5EF4-FFF2-40B4-BE49-F238E27FC236}">
                <a16:creationId xmlns:a16="http://schemas.microsoft.com/office/drawing/2014/main" id="{C839AF85-1A48-4D79-B10E-FAD14C0B887C}"/>
              </a:ext>
            </a:extLst>
          </p:cNvPr>
          <p:cNvSpPr>
            <a:spLocks/>
          </p:cNvSpPr>
          <p:nvPr/>
        </p:nvSpPr>
        <p:spPr bwMode="auto">
          <a:xfrm>
            <a:off x="8686800" y="5943600"/>
            <a:ext cx="1676400" cy="76200"/>
          </a:xfrm>
          <a:custGeom>
            <a:avLst/>
            <a:gdLst>
              <a:gd name="T0" fmla="*/ 0 w 1536"/>
              <a:gd name="T1" fmla="*/ 2147483646 h 144"/>
              <a:gd name="T2" fmla="*/ 2147483646 w 1536"/>
              <a:gd name="T3" fmla="*/ 0 h 144"/>
              <a:gd name="T4" fmla="*/ 2147483646 w 1536"/>
              <a:gd name="T5" fmla="*/ 2147483646 h 144"/>
              <a:gd name="T6" fmla="*/ 2147483646 w 1536"/>
              <a:gd name="T7" fmla="*/ 0 h 144"/>
              <a:gd name="T8" fmla="*/ 2147483646 w 1536"/>
              <a:gd name="T9" fmla="*/ 2147483646 h 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536" h="144">
                <a:moveTo>
                  <a:pt x="0" y="144"/>
                </a:moveTo>
                <a:cubicBezTo>
                  <a:pt x="128" y="72"/>
                  <a:pt x="256" y="0"/>
                  <a:pt x="384" y="0"/>
                </a:cubicBezTo>
                <a:cubicBezTo>
                  <a:pt x="512" y="0"/>
                  <a:pt x="640" y="144"/>
                  <a:pt x="768" y="144"/>
                </a:cubicBezTo>
                <a:cubicBezTo>
                  <a:pt x="896" y="144"/>
                  <a:pt x="1024" y="0"/>
                  <a:pt x="1152" y="0"/>
                </a:cubicBezTo>
                <a:cubicBezTo>
                  <a:pt x="1280" y="0"/>
                  <a:pt x="1408" y="72"/>
                  <a:pt x="1536" y="144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32" name="Freeform 20">
            <a:extLst>
              <a:ext uri="{FF2B5EF4-FFF2-40B4-BE49-F238E27FC236}">
                <a16:creationId xmlns:a16="http://schemas.microsoft.com/office/drawing/2014/main" id="{A583A2DE-79CB-4C68-A8CD-0FAB5891233E}"/>
              </a:ext>
            </a:extLst>
          </p:cNvPr>
          <p:cNvSpPr>
            <a:spLocks/>
          </p:cNvSpPr>
          <p:nvPr/>
        </p:nvSpPr>
        <p:spPr bwMode="auto">
          <a:xfrm>
            <a:off x="8610600" y="6019800"/>
            <a:ext cx="1676400" cy="76200"/>
          </a:xfrm>
          <a:custGeom>
            <a:avLst/>
            <a:gdLst>
              <a:gd name="T0" fmla="*/ 0 w 1536"/>
              <a:gd name="T1" fmla="*/ 2147483646 h 144"/>
              <a:gd name="T2" fmla="*/ 2147483646 w 1536"/>
              <a:gd name="T3" fmla="*/ 0 h 144"/>
              <a:gd name="T4" fmla="*/ 2147483646 w 1536"/>
              <a:gd name="T5" fmla="*/ 2147483646 h 144"/>
              <a:gd name="T6" fmla="*/ 2147483646 w 1536"/>
              <a:gd name="T7" fmla="*/ 0 h 144"/>
              <a:gd name="T8" fmla="*/ 2147483646 w 1536"/>
              <a:gd name="T9" fmla="*/ 2147483646 h 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536" h="144">
                <a:moveTo>
                  <a:pt x="0" y="144"/>
                </a:moveTo>
                <a:cubicBezTo>
                  <a:pt x="128" y="72"/>
                  <a:pt x="256" y="0"/>
                  <a:pt x="384" y="0"/>
                </a:cubicBezTo>
                <a:cubicBezTo>
                  <a:pt x="512" y="0"/>
                  <a:pt x="640" y="144"/>
                  <a:pt x="768" y="144"/>
                </a:cubicBezTo>
                <a:cubicBezTo>
                  <a:pt x="896" y="144"/>
                  <a:pt x="1024" y="0"/>
                  <a:pt x="1152" y="0"/>
                </a:cubicBezTo>
                <a:cubicBezTo>
                  <a:pt x="1280" y="0"/>
                  <a:pt x="1408" y="72"/>
                  <a:pt x="1536" y="144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33" name="Freeform 21">
            <a:extLst>
              <a:ext uri="{FF2B5EF4-FFF2-40B4-BE49-F238E27FC236}">
                <a16:creationId xmlns:a16="http://schemas.microsoft.com/office/drawing/2014/main" id="{0E18E0AD-0619-4822-B150-0621EDF81D93}"/>
              </a:ext>
            </a:extLst>
          </p:cNvPr>
          <p:cNvSpPr>
            <a:spLocks/>
          </p:cNvSpPr>
          <p:nvPr/>
        </p:nvSpPr>
        <p:spPr bwMode="auto">
          <a:xfrm>
            <a:off x="8382000" y="6172200"/>
            <a:ext cx="1676400" cy="76200"/>
          </a:xfrm>
          <a:custGeom>
            <a:avLst/>
            <a:gdLst>
              <a:gd name="T0" fmla="*/ 0 w 1536"/>
              <a:gd name="T1" fmla="*/ 2147483646 h 144"/>
              <a:gd name="T2" fmla="*/ 2147483646 w 1536"/>
              <a:gd name="T3" fmla="*/ 0 h 144"/>
              <a:gd name="T4" fmla="*/ 2147483646 w 1536"/>
              <a:gd name="T5" fmla="*/ 2147483646 h 144"/>
              <a:gd name="T6" fmla="*/ 2147483646 w 1536"/>
              <a:gd name="T7" fmla="*/ 0 h 144"/>
              <a:gd name="T8" fmla="*/ 2147483646 w 1536"/>
              <a:gd name="T9" fmla="*/ 2147483646 h 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536" h="144">
                <a:moveTo>
                  <a:pt x="0" y="144"/>
                </a:moveTo>
                <a:cubicBezTo>
                  <a:pt x="128" y="72"/>
                  <a:pt x="256" y="0"/>
                  <a:pt x="384" y="0"/>
                </a:cubicBezTo>
                <a:cubicBezTo>
                  <a:pt x="512" y="0"/>
                  <a:pt x="640" y="144"/>
                  <a:pt x="768" y="144"/>
                </a:cubicBezTo>
                <a:cubicBezTo>
                  <a:pt x="896" y="144"/>
                  <a:pt x="1024" y="0"/>
                  <a:pt x="1152" y="0"/>
                </a:cubicBezTo>
                <a:cubicBezTo>
                  <a:pt x="1280" y="0"/>
                  <a:pt x="1408" y="72"/>
                  <a:pt x="1536" y="144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34" name="Freeform 22">
            <a:extLst>
              <a:ext uri="{FF2B5EF4-FFF2-40B4-BE49-F238E27FC236}">
                <a16:creationId xmlns:a16="http://schemas.microsoft.com/office/drawing/2014/main" id="{D5387811-A1E9-4EA4-A725-7E649C16E113}"/>
              </a:ext>
            </a:extLst>
          </p:cNvPr>
          <p:cNvSpPr>
            <a:spLocks/>
          </p:cNvSpPr>
          <p:nvPr/>
        </p:nvSpPr>
        <p:spPr bwMode="auto">
          <a:xfrm>
            <a:off x="8305800" y="6248400"/>
            <a:ext cx="1676400" cy="76200"/>
          </a:xfrm>
          <a:custGeom>
            <a:avLst/>
            <a:gdLst>
              <a:gd name="T0" fmla="*/ 0 w 1536"/>
              <a:gd name="T1" fmla="*/ 2147483646 h 144"/>
              <a:gd name="T2" fmla="*/ 2147483646 w 1536"/>
              <a:gd name="T3" fmla="*/ 0 h 144"/>
              <a:gd name="T4" fmla="*/ 2147483646 w 1536"/>
              <a:gd name="T5" fmla="*/ 2147483646 h 144"/>
              <a:gd name="T6" fmla="*/ 2147483646 w 1536"/>
              <a:gd name="T7" fmla="*/ 0 h 144"/>
              <a:gd name="T8" fmla="*/ 2147483646 w 1536"/>
              <a:gd name="T9" fmla="*/ 2147483646 h 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536" h="144">
                <a:moveTo>
                  <a:pt x="0" y="144"/>
                </a:moveTo>
                <a:cubicBezTo>
                  <a:pt x="128" y="72"/>
                  <a:pt x="256" y="0"/>
                  <a:pt x="384" y="0"/>
                </a:cubicBezTo>
                <a:cubicBezTo>
                  <a:pt x="512" y="0"/>
                  <a:pt x="640" y="144"/>
                  <a:pt x="768" y="144"/>
                </a:cubicBezTo>
                <a:cubicBezTo>
                  <a:pt x="896" y="144"/>
                  <a:pt x="1024" y="0"/>
                  <a:pt x="1152" y="0"/>
                </a:cubicBezTo>
                <a:cubicBezTo>
                  <a:pt x="1280" y="0"/>
                  <a:pt x="1408" y="72"/>
                  <a:pt x="1536" y="144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35" name="Freeform 23">
            <a:extLst>
              <a:ext uri="{FF2B5EF4-FFF2-40B4-BE49-F238E27FC236}">
                <a16:creationId xmlns:a16="http://schemas.microsoft.com/office/drawing/2014/main" id="{BE619C5F-8A26-4520-9A64-60A1B96C3217}"/>
              </a:ext>
            </a:extLst>
          </p:cNvPr>
          <p:cNvSpPr>
            <a:spLocks/>
          </p:cNvSpPr>
          <p:nvPr/>
        </p:nvSpPr>
        <p:spPr bwMode="auto">
          <a:xfrm>
            <a:off x="8229600" y="6324600"/>
            <a:ext cx="1676400" cy="76200"/>
          </a:xfrm>
          <a:custGeom>
            <a:avLst/>
            <a:gdLst>
              <a:gd name="T0" fmla="*/ 0 w 1536"/>
              <a:gd name="T1" fmla="*/ 2147483646 h 144"/>
              <a:gd name="T2" fmla="*/ 2147483646 w 1536"/>
              <a:gd name="T3" fmla="*/ 0 h 144"/>
              <a:gd name="T4" fmla="*/ 2147483646 w 1536"/>
              <a:gd name="T5" fmla="*/ 2147483646 h 144"/>
              <a:gd name="T6" fmla="*/ 2147483646 w 1536"/>
              <a:gd name="T7" fmla="*/ 0 h 144"/>
              <a:gd name="T8" fmla="*/ 2147483646 w 1536"/>
              <a:gd name="T9" fmla="*/ 2147483646 h 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536" h="144">
                <a:moveTo>
                  <a:pt x="0" y="144"/>
                </a:moveTo>
                <a:cubicBezTo>
                  <a:pt x="128" y="72"/>
                  <a:pt x="256" y="0"/>
                  <a:pt x="384" y="0"/>
                </a:cubicBezTo>
                <a:cubicBezTo>
                  <a:pt x="512" y="0"/>
                  <a:pt x="640" y="144"/>
                  <a:pt x="768" y="144"/>
                </a:cubicBezTo>
                <a:cubicBezTo>
                  <a:pt x="896" y="144"/>
                  <a:pt x="1024" y="0"/>
                  <a:pt x="1152" y="0"/>
                </a:cubicBezTo>
                <a:cubicBezTo>
                  <a:pt x="1280" y="0"/>
                  <a:pt x="1408" y="72"/>
                  <a:pt x="1536" y="144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1C3241-707A-4E3D-856D-F3C344E79611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" name="Graphic 21">
            <a:extLst>
              <a:ext uri="{FF2B5EF4-FFF2-40B4-BE49-F238E27FC236}">
                <a16:creationId xmlns:a16="http://schemas.microsoft.com/office/drawing/2014/main" id="{43A55D58-02E1-4082-918F-7ADAE1934DD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688" name="Google Shape;280688;p102"/>
          <p:cNvSpPr txBox="1">
            <a:spLocks noGrp="1"/>
          </p:cNvSpPr>
          <p:nvPr>
            <p:ph type="title"/>
          </p:nvPr>
        </p:nvSpPr>
        <p:spPr>
          <a:xfrm>
            <a:off x="3038223" y="737116"/>
            <a:ext cx="67422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Summary Statistics</a:t>
            </a:r>
            <a:endParaRPr/>
          </a:p>
        </p:txBody>
      </p:sp>
      <p:sp>
        <p:nvSpPr>
          <p:cNvPr id="280689" name="Google Shape;280689;p102"/>
          <p:cNvSpPr txBox="1">
            <a:spLocks noGrp="1"/>
          </p:cNvSpPr>
          <p:nvPr>
            <p:ph type="body" idx="4294967295"/>
          </p:nvPr>
        </p:nvSpPr>
        <p:spPr>
          <a:xfrm>
            <a:off x="3886200" y="2133600"/>
            <a:ext cx="67056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 b="1" dirty="0"/>
              <a:t>Mean:</a:t>
            </a:r>
            <a:r>
              <a:rPr lang="en-US" sz="2700" dirty="0"/>
              <a:t>    ($3,000,000/5)  </a:t>
            </a:r>
            <a:endParaRPr dirty="0"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700"/>
              <a:buNone/>
            </a:pPr>
            <a:r>
              <a:rPr lang="en-US" sz="2700" dirty="0"/>
              <a:t>			 =  </a:t>
            </a:r>
            <a:r>
              <a:rPr lang="en-US" sz="2700" b="1" dirty="0">
                <a:solidFill>
                  <a:schemeClr val="folHlink"/>
                </a:solidFill>
              </a:rPr>
              <a:t>$600,000</a:t>
            </a:r>
            <a:endParaRPr dirty="0"/>
          </a:p>
          <a:p>
            <a:pPr marL="342900" lvl="0" indent="-1714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700"/>
              <a:buNone/>
            </a:pPr>
            <a:endParaRPr sz="2700" dirty="0">
              <a:solidFill>
                <a:schemeClr val="hlink"/>
              </a:solidFill>
            </a:endParaRPr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 b="1" dirty="0"/>
              <a:t>Median:</a:t>
            </a:r>
            <a:r>
              <a:rPr lang="en-US" sz="2700" dirty="0"/>
              <a:t>  middle value of ranked data </a:t>
            </a:r>
            <a:br>
              <a:rPr lang="en-US" sz="2700" dirty="0"/>
            </a:br>
            <a:r>
              <a:rPr lang="en-US" sz="2700" dirty="0"/>
              <a:t>                 = </a:t>
            </a:r>
            <a:r>
              <a:rPr lang="en-US" sz="2700" b="1" dirty="0">
                <a:solidFill>
                  <a:schemeClr val="folHlink"/>
                </a:solidFill>
              </a:rPr>
              <a:t>$300,000</a:t>
            </a:r>
            <a:endParaRPr dirty="0"/>
          </a:p>
          <a:p>
            <a:pPr marL="342900" lvl="0" indent="-1714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700"/>
              <a:buNone/>
            </a:pPr>
            <a:endParaRPr sz="2700" dirty="0">
              <a:solidFill>
                <a:schemeClr val="folHlink"/>
              </a:solidFill>
            </a:endParaRPr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 b="1" dirty="0"/>
              <a:t>Mode:</a:t>
            </a:r>
            <a:r>
              <a:rPr lang="en-US" sz="2700" dirty="0"/>
              <a:t>  most frequent value </a:t>
            </a:r>
            <a:br>
              <a:rPr lang="en-US" sz="2700" dirty="0"/>
            </a:br>
            <a:r>
              <a:rPr lang="en-US" sz="2700" dirty="0"/>
              <a:t>                = </a:t>
            </a:r>
            <a:r>
              <a:rPr lang="en-US" sz="2700" b="1" dirty="0">
                <a:solidFill>
                  <a:schemeClr val="folHlink"/>
                </a:solidFill>
              </a:rPr>
              <a:t>$100,000</a:t>
            </a:r>
            <a:endParaRPr dirty="0"/>
          </a:p>
        </p:txBody>
      </p:sp>
      <p:sp>
        <p:nvSpPr>
          <p:cNvPr id="280690" name="Google Shape;280690;p102"/>
          <p:cNvSpPr txBox="1"/>
          <p:nvPr/>
        </p:nvSpPr>
        <p:spPr>
          <a:xfrm>
            <a:off x="1600200" y="1981201"/>
            <a:ext cx="2057400" cy="2708400"/>
          </a:xfrm>
          <a:prstGeom prst="rect">
            <a:avLst/>
          </a:prstGeom>
          <a:solidFill>
            <a:srgbClr val="FFFFCC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House Prices: </a:t>
            </a:r>
            <a:b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$2,000,000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     500,000</a:t>
            </a:r>
            <a:b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     300,000</a:t>
            </a:r>
            <a:b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     100,000</a:t>
            </a:r>
            <a:b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  </a:t>
            </a:r>
            <a:r>
              <a:rPr lang="en-US" sz="2000" b="1" i="0" u="sng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100,000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Sum  </a:t>
            </a:r>
            <a:r>
              <a:rPr lang="en-US" sz="2000" b="1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3,000,000</a:t>
            </a:r>
            <a:endParaRPr dirty="0"/>
          </a:p>
        </p:txBody>
      </p:sp>
      <p:sp>
        <p:nvSpPr>
          <p:cNvPr id="280691" name="Google Shape;280691;p102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692" name="Google Shape;280692;p102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697" name="Google Shape;280697;p103"/>
          <p:cNvSpPr txBox="1">
            <a:spLocks noGrp="1"/>
          </p:cNvSpPr>
          <p:nvPr>
            <p:ph type="body" idx="4294967295"/>
          </p:nvPr>
        </p:nvSpPr>
        <p:spPr>
          <a:xfrm>
            <a:off x="3200400" y="2057400"/>
            <a:ext cx="63246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2800"/>
              <a:buChar char="•"/>
            </a:pPr>
            <a:r>
              <a:rPr lang="en-US" b="1">
                <a:solidFill>
                  <a:schemeClr val="folHlink"/>
                </a:solidFill>
              </a:rPr>
              <a:t>Mean</a:t>
            </a:r>
            <a:r>
              <a:rPr lang="en-US">
                <a:solidFill>
                  <a:schemeClr val="folHlink"/>
                </a:solidFill>
              </a:rPr>
              <a:t> </a:t>
            </a:r>
            <a:r>
              <a:rPr lang="en-US"/>
              <a:t>is generally used, unless extreme values (outliers) exist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5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Then </a:t>
            </a:r>
            <a:r>
              <a:rPr lang="en-US" b="1">
                <a:solidFill>
                  <a:schemeClr val="folHlink"/>
                </a:solidFill>
              </a:rPr>
              <a:t>Median</a:t>
            </a:r>
            <a:r>
              <a:rPr lang="en-US">
                <a:solidFill>
                  <a:schemeClr val="folHlink"/>
                </a:solidFill>
              </a:rPr>
              <a:t> </a:t>
            </a:r>
            <a:r>
              <a:rPr lang="en-US"/>
              <a:t>is often used, since the median is not sensitive to extreme values.</a:t>
            </a:r>
            <a:endParaRPr/>
          </a:p>
          <a:p>
            <a:pPr marL="742950" lvl="1" indent="-2857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hlink"/>
              </a:buClr>
              <a:buSzPts val="2400"/>
              <a:buChar char="•"/>
            </a:pPr>
            <a:r>
              <a:rPr lang="en-US">
                <a:solidFill>
                  <a:schemeClr val="hlink"/>
                </a:solidFill>
              </a:rPr>
              <a:t>Example:</a:t>
            </a:r>
            <a:r>
              <a:rPr lang="en-US"/>
              <a:t> Median home prices may be reported for a region – less sensitive to outliers</a:t>
            </a:r>
            <a:endParaRPr/>
          </a:p>
        </p:txBody>
      </p:sp>
      <p:sp>
        <p:nvSpPr>
          <p:cNvPr id="280698" name="Google Shape;280698;p103"/>
          <p:cNvSpPr txBox="1">
            <a:spLocks noGrp="1"/>
          </p:cNvSpPr>
          <p:nvPr>
            <p:ph type="title"/>
          </p:nvPr>
        </p:nvSpPr>
        <p:spPr>
          <a:xfrm>
            <a:off x="838200" y="583447"/>
            <a:ext cx="9469500" cy="10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/>
              <a:t> Which measure of location is the “best”?</a:t>
            </a:r>
            <a:endParaRPr/>
          </a:p>
        </p:txBody>
      </p:sp>
      <p:sp>
        <p:nvSpPr>
          <p:cNvPr id="280699" name="Google Shape;280699;p10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700" name="Google Shape;280700;p103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05" name="Google Shape;280705;p104"/>
          <p:cNvSpPr txBox="1">
            <a:spLocks noGrp="1"/>
          </p:cNvSpPr>
          <p:nvPr>
            <p:ph type="title"/>
          </p:nvPr>
        </p:nvSpPr>
        <p:spPr>
          <a:xfrm>
            <a:off x="838201" y="831850"/>
            <a:ext cx="9469500" cy="746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dirty="0"/>
              <a:t>Distribution Shape and  Box and Whisker Plot</a:t>
            </a:r>
            <a:endParaRPr dirty="0"/>
          </a:p>
        </p:txBody>
      </p:sp>
      <p:sp>
        <p:nvSpPr>
          <p:cNvPr id="280706" name="Google Shape;280706;p104"/>
          <p:cNvSpPr/>
          <p:nvPr/>
        </p:nvSpPr>
        <p:spPr>
          <a:xfrm>
            <a:off x="7712075" y="1981201"/>
            <a:ext cx="2734800" cy="58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Noto Sans Symbols"/>
              <a:buNone/>
            </a:pPr>
            <a:r>
              <a:rPr lang="en-US" sz="3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Right-Skewed</a:t>
            </a:r>
            <a:endParaRPr/>
          </a:p>
        </p:txBody>
      </p:sp>
      <p:sp>
        <p:nvSpPr>
          <p:cNvPr id="280707" name="Google Shape;280707;p104"/>
          <p:cNvSpPr/>
          <p:nvPr/>
        </p:nvSpPr>
        <p:spPr>
          <a:xfrm>
            <a:off x="1905001" y="1981201"/>
            <a:ext cx="2460600" cy="58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Noto Sans Symbols"/>
              <a:buNone/>
            </a:pPr>
            <a:r>
              <a:rPr lang="en-US" sz="3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Left-Skewed</a:t>
            </a:r>
            <a:endParaRPr/>
          </a:p>
        </p:txBody>
      </p:sp>
      <p:sp>
        <p:nvSpPr>
          <p:cNvPr id="280708" name="Google Shape;280708;p104"/>
          <p:cNvSpPr/>
          <p:nvPr/>
        </p:nvSpPr>
        <p:spPr>
          <a:xfrm>
            <a:off x="5105401" y="1981201"/>
            <a:ext cx="2119200" cy="58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Noto Sans Symbols"/>
              <a:buNone/>
            </a:pPr>
            <a:r>
              <a:rPr lang="en-US" sz="3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Symmetric</a:t>
            </a:r>
            <a:endParaRPr/>
          </a:p>
        </p:txBody>
      </p:sp>
      <p:cxnSp>
        <p:nvCxnSpPr>
          <p:cNvPr id="280709" name="Google Shape;280709;p104"/>
          <p:cNvCxnSpPr/>
          <p:nvPr/>
        </p:nvCxnSpPr>
        <p:spPr>
          <a:xfrm>
            <a:off x="8229600" y="3360738"/>
            <a:ext cx="0" cy="609600"/>
          </a:xfrm>
          <a:prstGeom prst="straightConnector1">
            <a:avLst/>
          </a:prstGeom>
          <a:noFill/>
          <a:ln w="25400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0" name="Google Shape;280710;p104"/>
          <p:cNvCxnSpPr/>
          <p:nvPr/>
        </p:nvCxnSpPr>
        <p:spPr>
          <a:xfrm>
            <a:off x="8458200" y="2819400"/>
            <a:ext cx="0" cy="1143000"/>
          </a:xfrm>
          <a:prstGeom prst="straightConnector1">
            <a:avLst/>
          </a:prstGeom>
          <a:noFill/>
          <a:ln w="25400" cap="flat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1" name="Google Shape;280711;p104"/>
          <p:cNvCxnSpPr/>
          <p:nvPr/>
        </p:nvCxnSpPr>
        <p:spPr>
          <a:xfrm>
            <a:off x="9172575" y="3808414"/>
            <a:ext cx="0" cy="1500"/>
          </a:xfrm>
          <a:prstGeom prst="straightConnector1">
            <a:avLst/>
          </a:prstGeom>
          <a:noFill/>
          <a:ln w="2540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2" name="Google Shape;280712;p104"/>
          <p:cNvCxnSpPr/>
          <p:nvPr/>
        </p:nvCxnSpPr>
        <p:spPr>
          <a:xfrm>
            <a:off x="3733800" y="3055938"/>
            <a:ext cx="0" cy="914400"/>
          </a:xfrm>
          <a:prstGeom prst="straightConnector1">
            <a:avLst/>
          </a:pr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3" name="Google Shape;280713;p104"/>
          <p:cNvCxnSpPr/>
          <p:nvPr/>
        </p:nvCxnSpPr>
        <p:spPr>
          <a:xfrm>
            <a:off x="3429000" y="2979738"/>
            <a:ext cx="0" cy="990600"/>
          </a:xfrm>
          <a:prstGeom prst="straightConnector1">
            <a:avLst/>
          </a:prstGeom>
          <a:noFill/>
          <a:ln w="25400" cap="flat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4" name="Google Shape;280714;p104"/>
          <p:cNvCxnSpPr/>
          <p:nvPr/>
        </p:nvCxnSpPr>
        <p:spPr>
          <a:xfrm>
            <a:off x="2819400" y="3733800"/>
            <a:ext cx="0" cy="228600"/>
          </a:xfrm>
          <a:prstGeom prst="straightConnector1">
            <a:avLst/>
          </a:prstGeom>
          <a:noFill/>
          <a:ln w="25400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5" name="Google Shape;280715;p104"/>
          <p:cNvCxnSpPr/>
          <p:nvPr/>
        </p:nvCxnSpPr>
        <p:spPr>
          <a:xfrm>
            <a:off x="6019800" y="2751138"/>
            <a:ext cx="0" cy="1219200"/>
          </a:xfrm>
          <a:prstGeom prst="straightConnector1">
            <a:avLst/>
          </a:prstGeom>
          <a:noFill/>
          <a:ln w="25400" cap="flat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6" name="Google Shape;280716;p104"/>
          <p:cNvCxnSpPr/>
          <p:nvPr/>
        </p:nvCxnSpPr>
        <p:spPr>
          <a:xfrm>
            <a:off x="5715000" y="3208338"/>
            <a:ext cx="0" cy="762000"/>
          </a:xfrm>
          <a:prstGeom prst="straightConnector1">
            <a:avLst/>
          </a:prstGeom>
          <a:noFill/>
          <a:ln w="25400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17" name="Google Shape;280717;p104"/>
          <p:cNvCxnSpPr/>
          <p:nvPr/>
        </p:nvCxnSpPr>
        <p:spPr>
          <a:xfrm>
            <a:off x="6324600" y="3208338"/>
            <a:ext cx="0" cy="762000"/>
          </a:xfrm>
          <a:prstGeom prst="straightConnector1">
            <a:avLst/>
          </a:pr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18" name="Google Shape;280718;p104"/>
          <p:cNvSpPr/>
          <p:nvPr/>
        </p:nvSpPr>
        <p:spPr>
          <a:xfrm>
            <a:off x="3657601" y="2827338"/>
            <a:ext cx="461963" cy="1098550"/>
          </a:xfrm>
          <a:custGeom>
            <a:avLst/>
            <a:gdLst/>
            <a:ahLst/>
            <a:cxnLst/>
            <a:rect l="l" t="t" r="r" b="b"/>
            <a:pathLst>
              <a:path w="291" h="692" extrusionOk="0">
                <a:moveTo>
                  <a:pt x="290" y="691"/>
                </a:moveTo>
                <a:lnTo>
                  <a:pt x="259" y="684"/>
                </a:lnTo>
                <a:lnTo>
                  <a:pt x="243" y="676"/>
                </a:lnTo>
                <a:lnTo>
                  <a:pt x="230" y="664"/>
                </a:lnTo>
                <a:lnTo>
                  <a:pt x="214" y="649"/>
                </a:lnTo>
                <a:lnTo>
                  <a:pt x="199" y="627"/>
                </a:lnTo>
                <a:lnTo>
                  <a:pt x="183" y="598"/>
                </a:lnTo>
                <a:lnTo>
                  <a:pt x="153" y="519"/>
                </a:lnTo>
                <a:lnTo>
                  <a:pt x="122" y="406"/>
                </a:lnTo>
                <a:lnTo>
                  <a:pt x="93" y="270"/>
                </a:lnTo>
                <a:lnTo>
                  <a:pt x="77" y="202"/>
                </a:lnTo>
                <a:lnTo>
                  <a:pt x="62" y="136"/>
                </a:lnTo>
                <a:lnTo>
                  <a:pt x="46" y="80"/>
                </a:lnTo>
                <a:lnTo>
                  <a:pt x="31" y="37"/>
                </a:lnTo>
                <a:lnTo>
                  <a:pt x="15" y="1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719" name="Google Shape;280719;p104"/>
          <p:cNvSpPr/>
          <p:nvPr/>
        </p:nvSpPr>
        <p:spPr>
          <a:xfrm>
            <a:off x="2209800" y="2827338"/>
            <a:ext cx="1460500" cy="1098550"/>
          </a:xfrm>
          <a:custGeom>
            <a:avLst/>
            <a:gdLst/>
            <a:ahLst/>
            <a:cxnLst/>
            <a:rect l="l" t="t" r="r" b="b"/>
            <a:pathLst>
              <a:path w="872" h="692" extrusionOk="0">
                <a:moveTo>
                  <a:pt x="0" y="691"/>
                </a:moveTo>
                <a:lnTo>
                  <a:pt x="93" y="684"/>
                </a:lnTo>
                <a:lnTo>
                  <a:pt x="138" y="676"/>
                </a:lnTo>
                <a:lnTo>
                  <a:pt x="184" y="664"/>
                </a:lnTo>
                <a:lnTo>
                  <a:pt x="230" y="649"/>
                </a:lnTo>
                <a:lnTo>
                  <a:pt x="275" y="627"/>
                </a:lnTo>
                <a:lnTo>
                  <a:pt x="321" y="598"/>
                </a:lnTo>
                <a:lnTo>
                  <a:pt x="412" y="519"/>
                </a:lnTo>
                <a:lnTo>
                  <a:pt x="505" y="406"/>
                </a:lnTo>
                <a:lnTo>
                  <a:pt x="596" y="270"/>
                </a:lnTo>
                <a:lnTo>
                  <a:pt x="642" y="202"/>
                </a:lnTo>
                <a:lnTo>
                  <a:pt x="689" y="136"/>
                </a:lnTo>
                <a:lnTo>
                  <a:pt x="733" y="80"/>
                </a:lnTo>
                <a:lnTo>
                  <a:pt x="780" y="37"/>
                </a:lnTo>
                <a:lnTo>
                  <a:pt x="826" y="10"/>
                </a:lnTo>
                <a:lnTo>
                  <a:pt x="871" y="0"/>
                </a:lnTo>
              </a:path>
            </a:pathLst>
          </a:custGeom>
          <a:noFill/>
          <a:ln w="25400" cap="rnd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720" name="Google Shape;280720;p104"/>
          <p:cNvSpPr/>
          <p:nvPr/>
        </p:nvSpPr>
        <p:spPr>
          <a:xfrm>
            <a:off x="6019800" y="2751138"/>
            <a:ext cx="914400" cy="1143001"/>
          </a:xfrm>
          <a:custGeom>
            <a:avLst/>
            <a:gdLst/>
            <a:ahLst/>
            <a:cxnLst/>
            <a:rect l="l" t="t" r="r" b="b"/>
            <a:pathLst>
              <a:path w="399" h="692" extrusionOk="0">
                <a:moveTo>
                  <a:pt x="398" y="691"/>
                </a:moveTo>
                <a:lnTo>
                  <a:pt x="356" y="684"/>
                </a:lnTo>
                <a:lnTo>
                  <a:pt x="335" y="676"/>
                </a:lnTo>
                <a:lnTo>
                  <a:pt x="315" y="664"/>
                </a:lnTo>
                <a:lnTo>
                  <a:pt x="294" y="649"/>
                </a:lnTo>
                <a:lnTo>
                  <a:pt x="273" y="627"/>
                </a:lnTo>
                <a:lnTo>
                  <a:pt x="251" y="598"/>
                </a:lnTo>
                <a:lnTo>
                  <a:pt x="209" y="519"/>
                </a:lnTo>
                <a:lnTo>
                  <a:pt x="168" y="406"/>
                </a:lnTo>
                <a:lnTo>
                  <a:pt x="126" y="270"/>
                </a:lnTo>
                <a:lnTo>
                  <a:pt x="104" y="202"/>
                </a:lnTo>
                <a:lnTo>
                  <a:pt x="83" y="136"/>
                </a:lnTo>
                <a:lnTo>
                  <a:pt x="62" y="80"/>
                </a:lnTo>
                <a:lnTo>
                  <a:pt x="41" y="37"/>
                </a:lnTo>
                <a:lnTo>
                  <a:pt x="21" y="1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721" name="Google Shape;280721;p104"/>
          <p:cNvSpPr/>
          <p:nvPr/>
        </p:nvSpPr>
        <p:spPr>
          <a:xfrm>
            <a:off x="5105401" y="2751138"/>
            <a:ext cx="892175" cy="1143001"/>
          </a:xfrm>
          <a:custGeom>
            <a:avLst/>
            <a:gdLst/>
            <a:ahLst/>
            <a:cxnLst/>
            <a:rect l="l" t="t" r="r" b="b"/>
            <a:pathLst>
              <a:path w="401" h="692" extrusionOk="0">
                <a:moveTo>
                  <a:pt x="0" y="691"/>
                </a:moveTo>
                <a:lnTo>
                  <a:pt x="42" y="684"/>
                </a:lnTo>
                <a:lnTo>
                  <a:pt x="63" y="676"/>
                </a:lnTo>
                <a:lnTo>
                  <a:pt x="85" y="664"/>
                </a:lnTo>
                <a:lnTo>
                  <a:pt x="106" y="649"/>
                </a:lnTo>
                <a:lnTo>
                  <a:pt x="127" y="627"/>
                </a:lnTo>
                <a:lnTo>
                  <a:pt x="147" y="598"/>
                </a:lnTo>
                <a:lnTo>
                  <a:pt x="189" y="519"/>
                </a:lnTo>
                <a:lnTo>
                  <a:pt x="232" y="406"/>
                </a:lnTo>
                <a:lnTo>
                  <a:pt x="274" y="270"/>
                </a:lnTo>
                <a:lnTo>
                  <a:pt x="294" y="202"/>
                </a:lnTo>
                <a:lnTo>
                  <a:pt x="315" y="136"/>
                </a:lnTo>
                <a:lnTo>
                  <a:pt x="336" y="80"/>
                </a:lnTo>
                <a:lnTo>
                  <a:pt x="357" y="37"/>
                </a:lnTo>
                <a:lnTo>
                  <a:pt x="379" y="10"/>
                </a:lnTo>
                <a:lnTo>
                  <a:pt x="400" y="0"/>
                </a:lnTo>
              </a:path>
            </a:pathLst>
          </a:custGeom>
          <a:noFill/>
          <a:ln w="25400" cap="rnd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80722" name="Google Shape;280722;p104"/>
          <p:cNvCxnSpPr/>
          <p:nvPr/>
        </p:nvCxnSpPr>
        <p:spPr>
          <a:xfrm>
            <a:off x="2209800" y="3970338"/>
            <a:ext cx="2057400" cy="0"/>
          </a:xfrm>
          <a:prstGeom prst="straightConnector1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23" name="Google Shape;280723;p104"/>
          <p:cNvSpPr/>
          <p:nvPr/>
        </p:nvSpPr>
        <p:spPr>
          <a:xfrm>
            <a:off x="8367714" y="2797175"/>
            <a:ext cx="1462087" cy="1098550"/>
          </a:xfrm>
          <a:custGeom>
            <a:avLst/>
            <a:gdLst/>
            <a:ahLst/>
            <a:cxnLst/>
            <a:rect l="l" t="t" r="r" b="b"/>
            <a:pathLst>
              <a:path w="871" h="692" extrusionOk="0">
                <a:moveTo>
                  <a:pt x="870" y="691"/>
                </a:moveTo>
                <a:lnTo>
                  <a:pt x="777" y="684"/>
                </a:lnTo>
                <a:lnTo>
                  <a:pt x="733" y="676"/>
                </a:lnTo>
                <a:lnTo>
                  <a:pt x="686" y="664"/>
                </a:lnTo>
                <a:lnTo>
                  <a:pt x="640" y="649"/>
                </a:lnTo>
                <a:lnTo>
                  <a:pt x="596" y="627"/>
                </a:lnTo>
                <a:lnTo>
                  <a:pt x="549" y="598"/>
                </a:lnTo>
                <a:lnTo>
                  <a:pt x="456" y="519"/>
                </a:lnTo>
                <a:lnTo>
                  <a:pt x="365" y="406"/>
                </a:lnTo>
                <a:lnTo>
                  <a:pt x="274" y="270"/>
                </a:lnTo>
                <a:lnTo>
                  <a:pt x="228" y="202"/>
                </a:lnTo>
                <a:lnTo>
                  <a:pt x="182" y="136"/>
                </a:lnTo>
                <a:lnTo>
                  <a:pt x="137" y="80"/>
                </a:lnTo>
                <a:lnTo>
                  <a:pt x="91" y="37"/>
                </a:lnTo>
                <a:lnTo>
                  <a:pt x="44" y="1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724" name="Google Shape;280724;p104"/>
          <p:cNvSpPr/>
          <p:nvPr/>
        </p:nvSpPr>
        <p:spPr>
          <a:xfrm>
            <a:off x="7907338" y="2797175"/>
            <a:ext cx="461962" cy="1098550"/>
          </a:xfrm>
          <a:custGeom>
            <a:avLst/>
            <a:gdLst/>
            <a:ahLst/>
            <a:cxnLst/>
            <a:rect l="l" t="t" r="r" b="b"/>
            <a:pathLst>
              <a:path w="291" h="692" extrusionOk="0">
                <a:moveTo>
                  <a:pt x="0" y="691"/>
                </a:moveTo>
                <a:lnTo>
                  <a:pt x="29" y="684"/>
                </a:lnTo>
                <a:lnTo>
                  <a:pt x="44" y="676"/>
                </a:lnTo>
                <a:lnTo>
                  <a:pt x="60" y="664"/>
                </a:lnTo>
                <a:lnTo>
                  <a:pt x="75" y="649"/>
                </a:lnTo>
                <a:lnTo>
                  <a:pt x="90" y="627"/>
                </a:lnTo>
                <a:lnTo>
                  <a:pt x="106" y="598"/>
                </a:lnTo>
                <a:lnTo>
                  <a:pt x="137" y="519"/>
                </a:lnTo>
                <a:lnTo>
                  <a:pt x="168" y="406"/>
                </a:lnTo>
                <a:lnTo>
                  <a:pt x="197" y="270"/>
                </a:lnTo>
                <a:lnTo>
                  <a:pt x="212" y="202"/>
                </a:lnTo>
                <a:lnTo>
                  <a:pt x="228" y="136"/>
                </a:lnTo>
                <a:lnTo>
                  <a:pt x="243" y="80"/>
                </a:lnTo>
                <a:lnTo>
                  <a:pt x="259" y="37"/>
                </a:lnTo>
                <a:lnTo>
                  <a:pt x="274" y="10"/>
                </a:lnTo>
                <a:lnTo>
                  <a:pt x="290" y="0"/>
                </a:lnTo>
              </a:path>
            </a:pathLst>
          </a:custGeom>
          <a:noFill/>
          <a:ln w="25400" cap="rnd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725" name="Google Shape;280725;p104"/>
          <p:cNvSpPr/>
          <p:nvPr/>
        </p:nvSpPr>
        <p:spPr>
          <a:xfrm>
            <a:off x="2819400" y="5113338"/>
            <a:ext cx="990601" cy="463550"/>
          </a:xfrm>
          <a:custGeom>
            <a:avLst/>
            <a:gdLst/>
            <a:ahLst/>
            <a:cxnLst/>
            <a:rect l="l" t="t" r="r" b="b"/>
            <a:pathLst>
              <a:path w="655" h="292" extrusionOk="0">
                <a:moveTo>
                  <a:pt x="0" y="291"/>
                </a:moveTo>
                <a:lnTo>
                  <a:pt x="654" y="291"/>
                </a:lnTo>
                <a:lnTo>
                  <a:pt x="654" y="0"/>
                </a:lnTo>
                <a:lnTo>
                  <a:pt x="0" y="0"/>
                </a:lnTo>
                <a:lnTo>
                  <a:pt x="0" y="291"/>
                </a:lnTo>
              </a:path>
            </a:pathLst>
          </a:custGeom>
          <a:noFill/>
          <a:ln w="28575" cap="rnd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80726" name="Google Shape;280726;p104"/>
          <p:cNvCxnSpPr/>
          <p:nvPr/>
        </p:nvCxnSpPr>
        <p:spPr>
          <a:xfrm>
            <a:off x="3505200" y="5122863"/>
            <a:ext cx="0" cy="457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27" name="Google Shape;280727;p104"/>
          <p:cNvCxnSpPr/>
          <p:nvPr/>
        </p:nvCxnSpPr>
        <p:spPr>
          <a:xfrm>
            <a:off x="3810000" y="5351463"/>
            <a:ext cx="3048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28" name="Google Shape;280728;p104"/>
          <p:cNvSpPr/>
          <p:nvPr/>
        </p:nvSpPr>
        <p:spPr>
          <a:xfrm>
            <a:off x="5791200" y="5113338"/>
            <a:ext cx="609600" cy="457200"/>
          </a:xfrm>
          <a:custGeom>
            <a:avLst/>
            <a:gdLst/>
            <a:ahLst/>
            <a:cxnLst/>
            <a:rect l="l" t="t" r="r" b="b"/>
            <a:pathLst>
              <a:path w="288" h="292" extrusionOk="0">
                <a:moveTo>
                  <a:pt x="0" y="291"/>
                </a:moveTo>
                <a:lnTo>
                  <a:pt x="287" y="291"/>
                </a:lnTo>
                <a:lnTo>
                  <a:pt x="287" y="0"/>
                </a:lnTo>
                <a:lnTo>
                  <a:pt x="0" y="0"/>
                </a:lnTo>
                <a:lnTo>
                  <a:pt x="0" y="291"/>
                </a:lnTo>
              </a:path>
            </a:pathLst>
          </a:custGeom>
          <a:noFill/>
          <a:ln w="28575" cap="rnd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729" name="Google Shape;280729;p104"/>
          <p:cNvSpPr/>
          <p:nvPr/>
        </p:nvSpPr>
        <p:spPr>
          <a:xfrm>
            <a:off x="8229600" y="5113338"/>
            <a:ext cx="762000" cy="457200"/>
          </a:xfrm>
          <a:custGeom>
            <a:avLst/>
            <a:gdLst/>
            <a:ahLst/>
            <a:cxnLst/>
            <a:rect l="l" t="t" r="r" b="b"/>
            <a:pathLst>
              <a:path w="653" h="292" extrusionOk="0">
                <a:moveTo>
                  <a:pt x="0" y="291"/>
                </a:moveTo>
                <a:lnTo>
                  <a:pt x="652" y="291"/>
                </a:lnTo>
                <a:lnTo>
                  <a:pt x="652" y="0"/>
                </a:lnTo>
                <a:lnTo>
                  <a:pt x="0" y="0"/>
                </a:lnTo>
                <a:lnTo>
                  <a:pt x="0" y="291"/>
                </a:lnTo>
              </a:path>
            </a:pathLst>
          </a:custGeom>
          <a:noFill/>
          <a:ln w="28575" cap="rnd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80730" name="Google Shape;280730;p104"/>
          <p:cNvCxnSpPr/>
          <p:nvPr/>
        </p:nvCxnSpPr>
        <p:spPr>
          <a:xfrm>
            <a:off x="8458200" y="5105400"/>
            <a:ext cx="0" cy="457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1" name="Google Shape;280731;p104"/>
          <p:cNvCxnSpPr/>
          <p:nvPr/>
        </p:nvCxnSpPr>
        <p:spPr>
          <a:xfrm>
            <a:off x="2209800" y="5351463"/>
            <a:ext cx="6096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2" name="Google Shape;280732;p104"/>
          <p:cNvCxnSpPr/>
          <p:nvPr/>
        </p:nvCxnSpPr>
        <p:spPr>
          <a:xfrm>
            <a:off x="7924800" y="5189538"/>
            <a:ext cx="0" cy="304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3" name="Google Shape;280733;p104"/>
          <p:cNvCxnSpPr/>
          <p:nvPr/>
        </p:nvCxnSpPr>
        <p:spPr>
          <a:xfrm>
            <a:off x="5181600" y="5334000"/>
            <a:ext cx="6096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4" name="Google Shape;280734;p104"/>
          <p:cNvCxnSpPr/>
          <p:nvPr/>
        </p:nvCxnSpPr>
        <p:spPr>
          <a:xfrm>
            <a:off x="6400800" y="5341938"/>
            <a:ext cx="6096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5" name="Google Shape;280735;p104"/>
          <p:cNvCxnSpPr/>
          <p:nvPr/>
        </p:nvCxnSpPr>
        <p:spPr>
          <a:xfrm>
            <a:off x="8991600" y="5334000"/>
            <a:ext cx="8382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6" name="Google Shape;280736;p104"/>
          <p:cNvCxnSpPr/>
          <p:nvPr/>
        </p:nvCxnSpPr>
        <p:spPr>
          <a:xfrm>
            <a:off x="7924800" y="5341938"/>
            <a:ext cx="3048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7" name="Google Shape;280737;p104"/>
          <p:cNvCxnSpPr/>
          <p:nvPr/>
        </p:nvCxnSpPr>
        <p:spPr>
          <a:xfrm>
            <a:off x="6096000" y="5113338"/>
            <a:ext cx="0" cy="457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8" name="Google Shape;280738;p104"/>
          <p:cNvCxnSpPr/>
          <p:nvPr/>
        </p:nvCxnSpPr>
        <p:spPr>
          <a:xfrm>
            <a:off x="8991600" y="3513138"/>
            <a:ext cx="0" cy="457200"/>
          </a:xfrm>
          <a:prstGeom prst="straightConnector1">
            <a:avLst/>
          </a:pr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39" name="Google Shape;280739;p104"/>
          <p:cNvCxnSpPr/>
          <p:nvPr/>
        </p:nvCxnSpPr>
        <p:spPr>
          <a:xfrm>
            <a:off x="9829800" y="5189538"/>
            <a:ext cx="0" cy="304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40" name="Google Shape;280740;p104"/>
          <p:cNvCxnSpPr/>
          <p:nvPr/>
        </p:nvCxnSpPr>
        <p:spPr>
          <a:xfrm>
            <a:off x="7010400" y="5189538"/>
            <a:ext cx="0" cy="304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41" name="Google Shape;280741;p104"/>
          <p:cNvCxnSpPr/>
          <p:nvPr/>
        </p:nvCxnSpPr>
        <p:spPr>
          <a:xfrm>
            <a:off x="5181600" y="5189538"/>
            <a:ext cx="0" cy="304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42" name="Google Shape;280742;p104"/>
          <p:cNvCxnSpPr/>
          <p:nvPr/>
        </p:nvCxnSpPr>
        <p:spPr>
          <a:xfrm>
            <a:off x="4114800" y="5199063"/>
            <a:ext cx="0" cy="304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43" name="Google Shape;280743;p104"/>
          <p:cNvCxnSpPr/>
          <p:nvPr/>
        </p:nvCxnSpPr>
        <p:spPr>
          <a:xfrm>
            <a:off x="2209800" y="5199063"/>
            <a:ext cx="0" cy="3048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44" name="Google Shape;280744;p104"/>
          <p:cNvCxnSpPr/>
          <p:nvPr/>
        </p:nvCxnSpPr>
        <p:spPr>
          <a:xfrm>
            <a:off x="5029201" y="3970338"/>
            <a:ext cx="1939800" cy="0"/>
          </a:xfrm>
          <a:prstGeom prst="straightConnector1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45" name="Google Shape;280745;p104"/>
          <p:cNvCxnSpPr/>
          <p:nvPr/>
        </p:nvCxnSpPr>
        <p:spPr>
          <a:xfrm>
            <a:off x="7772400" y="3970338"/>
            <a:ext cx="2057400" cy="0"/>
          </a:xfrm>
          <a:prstGeom prst="straightConnector1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46" name="Google Shape;280746;p104"/>
          <p:cNvSpPr txBox="1"/>
          <p:nvPr/>
        </p:nvSpPr>
        <p:spPr>
          <a:xfrm>
            <a:off x="2438400" y="41989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F01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CF01"/>
                </a:solidFill>
                <a:latin typeface="Arial"/>
                <a:ea typeface="Arial"/>
                <a:cs typeface="Arial"/>
                <a:sym typeface="Arial"/>
              </a:rPr>
              <a:t>Q1</a:t>
            </a:r>
            <a:endParaRPr/>
          </a:p>
        </p:txBody>
      </p:sp>
      <p:sp>
        <p:nvSpPr>
          <p:cNvPr id="280747" name="Google Shape;280747;p104"/>
          <p:cNvSpPr txBox="1"/>
          <p:nvPr/>
        </p:nvSpPr>
        <p:spPr>
          <a:xfrm>
            <a:off x="3124200" y="41989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Q2</a:t>
            </a:r>
            <a:endParaRPr/>
          </a:p>
        </p:txBody>
      </p:sp>
      <p:sp>
        <p:nvSpPr>
          <p:cNvPr id="280748" name="Google Shape;280748;p104"/>
          <p:cNvSpPr txBox="1"/>
          <p:nvPr/>
        </p:nvSpPr>
        <p:spPr>
          <a:xfrm>
            <a:off x="3505200" y="41989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E4A8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E4A8"/>
                </a:solidFill>
                <a:latin typeface="Arial"/>
                <a:ea typeface="Arial"/>
                <a:cs typeface="Arial"/>
                <a:sym typeface="Arial"/>
              </a:rPr>
              <a:t>Q3</a:t>
            </a:r>
            <a:endParaRPr/>
          </a:p>
        </p:txBody>
      </p:sp>
      <p:sp>
        <p:nvSpPr>
          <p:cNvPr id="280749" name="Google Shape;280749;p104"/>
          <p:cNvSpPr txBox="1"/>
          <p:nvPr/>
        </p:nvSpPr>
        <p:spPr>
          <a:xfrm>
            <a:off x="5410200" y="41989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F01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CF01"/>
                </a:solidFill>
                <a:latin typeface="Arial"/>
                <a:ea typeface="Arial"/>
                <a:cs typeface="Arial"/>
                <a:sym typeface="Arial"/>
              </a:rPr>
              <a:t>Q1</a:t>
            </a:r>
            <a:endParaRPr/>
          </a:p>
        </p:txBody>
      </p:sp>
      <p:sp>
        <p:nvSpPr>
          <p:cNvPr id="280750" name="Google Shape;280750;p104"/>
          <p:cNvSpPr txBox="1"/>
          <p:nvPr/>
        </p:nvSpPr>
        <p:spPr>
          <a:xfrm>
            <a:off x="5791200" y="41989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Q2</a:t>
            </a:r>
            <a:endParaRPr/>
          </a:p>
        </p:txBody>
      </p:sp>
      <p:sp>
        <p:nvSpPr>
          <p:cNvPr id="280751" name="Google Shape;280751;p104"/>
          <p:cNvSpPr txBox="1"/>
          <p:nvPr/>
        </p:nvSpPr>
        <p:spPr>
          <a:xfrm>
            <a:off x="6172200" y="41989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E4A8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E4A8"/>
                </a:solidFill>
                <a:latin typeface="Arial"/>
                <a:ea typeface="Arial"/>
                <a:cs typeface="Arial"/>
                <a:sym typeface="Arial"/>
              </a:rPr>
              <a:t>Q3</a:t>
            </a:r>
            <a:endParaRPr/>
          </a:p>
        </p:txBody>
      </p:sp>
      <p:sp>
        <p:nvSpPr>
          <p:cNvPr id="280752" name="Google Shape;280752;p104"/>
          <p:cNvSpPr txBox="1"/>
          <p:nvPr/>
        </p:nvSpPr>
        <p:spPr>
          <a:xfrm>
            <a:off x="7924800" y="41227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CF01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CF01"/>
                </a:solidFill>
                <a:latin typeface="Arial"/>
                <a:ea typeface="Arial"/>
                <a:cs typeface="Arial"/>
                <a:sym typeface="Arial"/>
              </a:rPr>
              <a:t>Q1</a:t>
            </a:r>
            <a:endParaRPr/>
          </a:p>
        </p:txBody>
      </p:sp>
      <p:sp>
        <p:nvSpPr>
          <p:cNvPr id="280753" name="Google Shape;280753;p104"/>
          <p:cNvSpPr txBox="1"/>
          <p:nvPr/>
        </p:nvSpPr>
        <p:spPr>
          <a:xfrm>
            <a:off x="8382000" y="41227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Q2</a:t>
            </a:r>
            <a:endParaRPr/>
          </a:p>
        </p:txBody>
      </p:sp>
      <p:sp>
        <p:nvSpPr>
          <p:cNvPr id="280754" name="Google Shape;280754;p104"/>
          <p:cNvSpPr txBox="1"/>
          <p:nvPr/>
        </p:nvSpPr>
        <p:spPr>
          <a:xfrm>
            <a:off x="8839200" y="4122739"/>
            <a:ext cx="6096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E4A8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E4A8"/>
                </a:solidFill>
                <a:latin typeface="Arial"/>
                <a:ea typeface="Arial"/>
                <a:cs typeface="Arial"/>
                <a:sym typeface="Arial"/>
              </a:rPr>
              <a:t>Q3</a:t>
            </a:r>
            <a:endParaRPr/>
          </a:p>
        </p:txBody>
      </p:sp>
      <p:sp>
        <p:nvSpPr>
          <p:cNvPr id="280755" name="Google Shape;280755;p104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0760" name="Google Shape;280760;p105"/>
          <p:cNvCxnSpPr/>
          <p:nvPr/>
        </p:nvCxnSpPr>
        <p:spPr>
          <a:xfrm>
            <a:off x="3962400" y="3048000"/>
            <a:ext cx="0" cy="19050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61" name="Google Shape;280761;p10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Measures of Variation</a:t>
            </a:r>
            <a:endParaRPr/>
          </a:p>
        </p:txBody>
      </p:sp>
      <p:cxnSp>
        <p:nvCxnSpPr>
          <p:cNvPr id="280762" name="Google Shape;280762;p105"/>
          <p:cNvCxnSpPr/>
          <p:nvPr/>
        </p:nvCxnSpPr>
        <p:spPr>
          <a:xfrm>
            <a:off x="3962400" y="3886200"/>
            <a:ext cx="426900" cy="15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63" name="Google Shape;280763;p105"/>
          <p:cNvCxnSpPr/>
          <p:nvPr/>
        </p:nvCxnSpPr>
        <p:spPr>
          <a:xfrm>
            <a:off x="2209800" y="2362200"/>
            <a:ext cx="70866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64" name="Google Shape;280764;p105"/>
          <p:cNvCxnSpPr/>
          <p:nvPr/>
        </p:nvCxnSpPr>
        <p:spPr>
          <a:xfrm>
            <a:off x="4191000" y="2362200"/>
            <a:ext cx="0" cy="400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65" name="Google Shape;280765;p105"/>
          <p:cNvCxnSpPr/>
          <p:nvPr/>
        </p:nvCxnSpPr>
        <p:spPr>
          <a:xfrm>
            <a:off x="6248400" y="2057400"/>
            <a:ext cx="0" cy="7746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66" name="Google Shape;280766;p105"/>
          <p:cNvSpPr/>
          <p:nvPr/>
        </p:nvSpPr>
        <p:spPr>
          <a:xfrm>
            <a:off x="5410200" y="1676401"/>
            <a:ext cx="1752600" cy="4668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Variation</a:t>
            </a:r>
            <a:endParaRPr/>
          </a:p>
        </p:txBody>
      </p:sp>
      <p:sp>
        <p:nvSpPr>
          <p:cNvPr id="280767" name="Google Shape;280767;p105"/>
          <p:cNvSpPr/>
          <p:nvPr/>
        </p:nvSpPr>
        <p:spPr>
          <a:xfrm>
            <a:off x="3505200" y="2667000"/>
            <a:ext cx="13716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Variance</a:t>
            </a:r>
            <a:endParaRPr/>
          </a:p>
        </p:txBody>
      </p:sp>
      <p:sp>
        <p:nvSpPr>
          <p:cNvPr id="280768" name="Google Shape;280768;p105"/>
          <p:cNvSpPr/>
          <p:nvPr/>
        </p:nvSpPr>
        <p:spPr>
          <a:xfrm>
            <a:off x="5410200" y="2668588"/>
            <a:ext cx="25146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Standard Deviation</a:t>
            </a:r>
            <a:endParaRPr/>
          </a:p>
        </p:txBody>
      </p:sp>
      <p:cxnSp>
        <p:nvCxnSpPr>
          <p:cNvPr id="280769" name="Google Shape;280769;p105"/>
          <p:cNvCxnSpPr/>
          <p:nvPr/>
        </p:nvCxnSpPr>
        <p:spPr>
          <a:xfrm>
            <a:off x="6096001" y="3886200"/>
            <a:ext cx="3222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70" name="Google Shape;280770;p105"/>
          <p:cNvSpPr/>
          <p:nvPr/>
        </p:nvSpPr>
        <p:spPr>
          <a:xfrm>
            <a:off x="4191000" y="3505201"/>
            <a:ext cx="1524000" cy="640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endParaRPr/>
          </a:p>
          <a:p>
            <a:pPr marL="0" marR="0" lvl="0" indent="0" algn="l" rtl="0">
              <a:lnSpc>
                <a:spcPct val="40000"/>
              </a:lnSpc>
              <a:spcBef>
                <a:spcPts val="100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Variance</a:t>
            </a:r>
            <a:endParaRPr/>
          </a:p>
        </p:txBody>
      </p:sp>
      <p:cxnSp>
        <p:nvCxnSpPr>
          <p:cNvPr id="280771" name="Google Shape;280771;p105"/>
          <p:cNvCxnSpPr/>
          <p:nvPr/>
        </p:nvCxnSpPr>
        <p:spPr>
          <a:xfrm>
            <a:off x="3962401" y="4953000"/>
            <a:ext cx="238200" cy="15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72" name="Google Shape;280772;p105"/>
          <p:cNvSpPr/>
          <p:nvPr/>
        </p:nvSpPr>
        <p:spPr>
          <a:xfrm>
            <a:off x="4191000" y="4572001"/>
            <a:ext cx="1524000" cy="640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Sample </a:t>
            </a:r>
            <a:endParaRPr/>
          </a:p>
          <a:p>
            <a:pPr marL="0" marR="0" lvl="0" indent="0" algn="l" rtl="0">
              <a:lnSpc>
                <a:spcPct val="40000"/>
              </a:lnSpc>
              <a:spcBef>
                <a:spcPts val="100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Variance</a:t>
            </a:r>
            <a:endParaRPr/>
          </a:p>
        </p:txBody>
      </p:sp>
      <p:cxnSp>
        <p:nvCxnSpPr>
          <p:cNvPr id="280773" name="Google Shape;280773;p105"/>
          <p:cNvCxnSpPr/>
          <p:nvPr/>
        </p:nvCxnSpPr>
        <p:spPr>
          <a:xfrm>
            <a:off x="6096000" y="3065464"/>
            <a:ext cx="0" cy="18876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774" name="Google Shape;280774;p105"/>
          <p:cNvCxnSpPr/>
          <p:nvPr/>
        </p:nvCxnSpPr>
        <p:spPr>
          <a:xfrm>
            <a:off x="6096000" y="4953000"/>
            <a:ext cx="4191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75" name="Google Shape;280775;p105"/>
          <p:cNvSpPr/>
          <p:nvPr/>
        </p:nvSpPr>
        <p:spPr>
          <a:xfrm>
            <a:off x="6400800" y="3429001"/>
            <a:ext cx="1600200" cy="9408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endParaRPr/>
          </a:p>
          <a:p>
            <a:pPr marL="0" marR="0" lvl="0" indent="0" algn="l" rtl="0">
              <a:lnSpc>
                <a:spcPct val="40000"/>
              </a:lnSpc>
              <a:spcBef>
                <a:spcPts val="100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Standard</a:t>
            </a:r>
            <a:endParaRPr/>
          </a:p>
          <a:p>
            <a:pPr marL="0" marR="0" lvl="0" indent="0" algn="l" rtl="0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Deviation</a:t>
            </a:r>
            <a:endParaRPr/>
          </a:p>
        </p:txBody>
      </p:sp>
      <p:sp>
        <p:nvSpPr>
          <p:cNvPr id="280776" name="Google Shape;280776;p105"/>
          <p:cNvSpPr/>
          <p:nvPr/>
        </p:nvSpPr>
        <p:spPr>
          <a:xfrm>
            <a:off x="6477001" y="4648201"/>
            <a:ext cx="1520700" cy="9408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Sample </a:t>
            </a:r>
            <a:endParaRPr/>
          </a:p>
          <a:p>
            <a:pPr marL="0" marR="0" lvl="0" indent="0" algn="l" rtl="0">
              <a:lnSpc>
                <a:spcPct val="40000"/>
              </a:lnSpc>
              <a:spcBef>
                <a:spcPts val="100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Standard </a:t>
            </a:r>
            <a:endParaRPr/>
          </a:p>
          <a:p>
            <a:pPr marL="0" marR="0" lvl="0" indent="0" algn="l" rtl="0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Deviation</a:t>
            </a:r>
            <a:endParaRPr/>
          </a:p>
        </p:txBody>
      </p:sp>
      <p:cxnSp>
        <p:nvCxnSpPr>
          <p:cNvPr id="280777" name="Google Shape;280777;p105"/>
          <p:cNvCxnSpPr/>
          <p:nvPr/>
        </p:nvCxnSpPr>
        <p:spPr>
          <a:xfrm>
            <a:off x="2209800" y="2362200"/>
            <a:ext cx="0" cy="3810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78" name="Google Shape;280778;p105"/>
          <p:cNvSpPr/>
          <p:nvPr/>
        </p:nvSpPr>
        <p:spPr>
          <a:xfrm>
            <a:off x="1752601" y="2667000"/>
            <a:ext cx="12159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66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66"/>
                </a:solidFill>
                <a:latin typeface="Arial"/>
                <a:ea typeface="Arial"/>
                <a:cs typeface="Arial"/>
                <a:sym typeface="Arial"/>
              </a:rPr>
              <a:t>Range</a:t>
            </a:r>
            <a:endParaRPr/>
          </a:p>
        </p:txBody>
      </p:sp>
      <p:sp>
        <p:nvSpPr>
          <p:cNvPr id="280779" name="Google Shape;280779;p105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7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84" name="Google Shape;280784;p106"/>
          <p:cNvSpPr txBox="1">
            <a:spLocks noGrp="1"/>
          </p:cNvSpPr>
          <p:nvPr>
            <p:ph type="body" idx="4294967295"/>
          </p:nvPr>
        </p:nvSpPr>
        <p:spPr>
          <a:xfrm>
            <a:off x="2514600" y="1752600"/>
            <a:ext cx="7086600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Measures of variation give information on the </a:t>
            </a:r>
            <a:r>
              <a:rPr lang="en-US" b="1">
                <a:solidFill>
                  <a:schemeClr val="folHlink"/>
                </a:solidFill>
              </a:rPr>
              <a:t>spread </a:t>
            </a:r>
            <a:r>
              <a:rPr lang="en-US"/>
              <a:t>or</a:t>
            </a:r>
            <a:r>
              <a:rPr lang="en-US" b="1">
                <a:solidFill>
                  <a:schemeClr val="folHlink"/>
                </a:solidFill>
              </a:rPr>
              <a:t> variability</a:t>
            </a:r>
            <a:r>
              <a:rPr lang="en-US"/>
              <a:t> of the data values.</a:t>
            </a:r>
            <a:br>
              <a:rPr lang="en-US"/>
            </a:br>
            <a:endParaRPr/>
          </a:p>
        </p:txBody>
      </p:sp>
      <p:pic>
        <p:nvPicPr>
          <p:cNvPr id="280785" name="Google Shape;280785;p10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29200" y="2667000"/>
            <a:ext cx="4419600" cy="33147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786" name="Google Shape;280786;p106"/>
          <p:cNvSpPr txBox="1">
            <a:spLocks noGrp="1"/>
          </p:cNvSpPr>
          <p:nvPr>
            <p:ph type="title"/>
          </p:nvPr>
        </p:nvSpPr>
        <p:spPr>
          <a:xfrm>
            <a:off x="2971800" y="629166"/>
            <a:ext cx="64770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 Variation</a:t>
            </a:r>
            <a:endParaRPr/>
          </a:p>
        </p:txBody>
      </p:sp>
      <p:sp>
        <p:nvSpPr>
          <p:cNvPr id="280787" name="Google Shape;280787;p106"/>
          <p:cNvSpPr txBox="1"/>
          <p:nvPr/>
        </p:nvSpPr>
        <p:spPr>
          <a:xfrm>
            <a:off x="6248400" y="5410200"/>
            <a:ext cx="2362200" cy="7278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C1C1C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Same center, </a:t>
            </a:r>
            <a:endParaRPr/>
          </a:p>
          <a:p>
            <a:pPr marL="0" marR="0" lvl="0" indent="0" algn="ctr" rtl="0">
              <a:lnSpc>
                <a:spcPct val="50000"/>
              </a:lnSpc>
              <a:spcBef>
                <a:spcPts val="1000"/>
              </a:spcBef>
              <a:spcAft>
                <a:spcPts val="0"/>
              </a:spcAft>
              <a:buClr>
                <a:srgbClr val="1C1C1C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different variation</a:t>
            </a:r>
            <a:endParaRPr sz="2000" b="0" i="0" u="none" strike="noStrike" cap="none">
              <a:solidFill>
                <a:srgbClr val="1C1C1C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788" name="Google Shape;280788;p106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789" name="Google Shape;280789;p106"/>
          <p:cNvPicPr preferRelativeResize="0"/>
          <p:nvPr/>
        </p:nvPicPr>
        <p:blipFill rotWithShape="1">
          <a:blip r:embed="rId4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794" name="Google Shape;280794;p10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Range</a:t>
            </a:r>
            <a:endParaRPr/>
          </a:p>
        </p:txBody>
      </p:sp>
      <p:sp>
        <p:nvSpPr>
          <p:cNvPr id="280795" name="Google Shape;280795;p10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Simplest measure of variation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Difference between the largest and the smallest observations: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sp>
        <p:nvSpPr>
          <p:cNvPr id="280796" name="Google Shape;280796;p107"/>
          <p:cNvSpPr/>
          <p:nvPr/>
        </p:nvSpPr>
        <p:spPr>
          <a:xfrm>
            <a:off x="3505200" y="3124201"/>
            <a:ext cx="5105400" cy="9048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Noto Sans Symbols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 = x</a:t>
            </a:r>
            <a:r>
              <a:rPr lang="en-US" sz="2800" b="0" i="0" u="none" strike="noStrike" cap="none" baseline="-25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maximum</a:t>
            </a: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–  x</a:t>
            </a:r>
            <a:r>
              <a:rPr lang="en-US" sz="2800" b="0" i="0" u="none" strike="noStrike" cap="none" baseline="-25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minimum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oto Sans Symbols"/>
              <a:buNone/>
            </a:pPr>
            <a:endParaRPr sz="1400" b="0" i="0" u="none" strike="noStrike" cap="none" baseline="-25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797" name="Google Shape;280797;p107"/>
          <p:cNvCxnSpPr/>
          <p:nvPr/>
        </p:nvCxnSpPr>
        <p:spPr>
          <a:xfrm>
            <a:off x="3673476" y="5029200"/>
            <a:ext cx="3356100" cy="1500"/>
          </a:xfrm>
          <a:prstGeom prst="straightConnector1">
            <a:avLst/>
          </a:prstGeom>
          <a:noFill/>
          <a:ln w="12700" cap="flat" cmpd="sng">
            <a:solidFill>
              <a:srgbClr val="FFFF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798" name="Google Shape;280798;p107"/>
          <p:cNvSpPr/>
          <p:nvPr/>
        </p:nvSpPr>
        <p:spPr>
          <a:xfrm>
            <a:off x="38100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799" name="Google Shape;280799;p107"/>
          <p:cNvSpPr/>
          <p:nvPr/>
        </p:nvSpPr>
        <p:spPr>
          <a:xfrm>
            <a:off x="44196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0" name="Google Shape;280800;p107"/>
          <p:cNvSpPr/>
          <p:nvPr/>
        </p:nvSpPr>
        <p:spPr>
          <a:xfrm>
            <a:off x="49530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1" name="Google Shape;280801;p107"/>
          <p:cNvSpPr/>
          <p:nvPr/>
        </p:nvSpPr>
        <p:spPr>
          <a:xfrm>
            <a:off x="55626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2" name="Google Shape;280802;p107"/>
          <p:cNvSpPr/>
          <p:nvPr/>
        </p:nvSpPr>
        <p:spPr>
          <a:xfrm>
            <a:off x="4953000" y="45720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3" name="Google Shape;280803;p107"/>
          <p:cNvSpPr/>
          <p:nvPr/>
        </p:nvSpPr>
        <p:spPr>
          <a:xfrm>
            <a:off x="60960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4" name="Google Shape;280804;p107"/>
          <p:cNvSpPr/>
          <p:nvPr/>
        </p:nvSpPr>
        <p:spPr>
          <a:xfrm>
            <a:off x="6096000" y="45720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5" name="Google Shape;280805;p107"/>
          <p:cNvSpPr/>
          <p:nvPr/>
        </p:nvSpPr>
        <p:spPr>
          <a:xfrm>
            <a:off x="6096000" y="43434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6" name="Google Shape;280806;p107"/>
          <p:cNvSpPr/>
          <p:nvPr/>
        </p:nvSpPr>
        <p:spPr>
          <a:xfrm>
            <a:off x="64770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80807" name="Google Shape;280807;p107"/>
          <p:cNvCxnSpPr/>
          <p:nvPr/>
        </p:nvCxnSpPr>
        <p:spPr>
          <a:xfrm>
            <a:off x="6873876" y="5029200"/>
            <a:ext cx="1298700" cy="1500"/>
          </a:xfrm>
          <a:prstGeom prst="straightConnector1">
            <a:avLst/>
          </a:prstGeom>
          <a:noFill/>
          <a:ln w="12700" cap="flat" cmpd="sng">
            <a:solidFill>
              <a:srgbClr val="FFFF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808" name="Google Shape;280808;p107"/>
          <p:cNvSpPr/>
          <p:nvPr/>
        </p:nvSpPr>
        <p:spPr>
          <a:xfrm>
            <a:off x="72390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09" name="Google Shape;280809;p107"/>
          <p:cNvSpPr/>
          <p:nvPr/>
        </p:nvSpPr>
        <p:spPr>
          <a:xfrm>
            <a:off x="7239000" y="45720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10" name="Google Shape;280810;p107"/>
          <p:cNvSpPr/>
          <p:nvPr/>
        </p:nvSpPr>
        <p:spPr>
          <a:xfrm>
            <a:off x="76962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11" name="Google Shape;280811;p107"/>
          <p:cNvSpPr/>
          <p:nvPr/>
        </p:nvSpPr>
        <p:spPr>
          <a:xfrm>
            <a:off x="8077200" y="4800600"/>
            <a:ext cx="228600" cy="228600"/>
          </a:xfrm>
          <a:prstGeom prst="ellipse">
            <a:avLst/>
          </a:prstGeom>
          <a:solidFill>
            <a:schemeClr val="accent1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12" name="Google Shape;280812;p107"/>
          <p:cNvSpPr/>
          <p:nvPr/>
        </p:nvSpPr>
        <p:spPr>
          <a:xfrm>
            <a:off x="3505201" y="5105400"/>
            <a:ext cx="56484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Noto Sans Symbols"/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0   1   2   3   4   5   6   7   8   9   10   11   12   13   14   </a:t>
            </a:r>
            <a:endParaRPr/>
          </a:p>
        </p:txBody>
      </p:sp>
      <p:cxnSp>
        <p:nvCxnSpPr>
          <p:cNvPr id="280813" name="Google Shape;280813;p107"/>
          <p:cNvCxnSpPr/>
          <p:nvPr/>
        </p:nvCxnSpPr>
        <p:spPr>
          <a:xfrm>
            <a:off x="3886200" y="5791200"/>
            <a:ext cx="42672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814" name="Google Shape;280814;p107"/>
          <p:cNvCxnSpPr/>
          <p:nvPr/>
        </p:nvCxnSpPr>
        <p:spPr>
          <a:xfrm>
            <a:off x="3886200" y="5638800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0815" name="Google Shape;280815;p107"/>
          <p:cNvCxnSpPr/>
          <p:nvPr/>
        </p:nvCxnSpPr>
        <p:spPr>
          <a:xfrm>
            <a:off x="8153400" y="5638800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816" name="Google Shape;280816;p107"/>
          <p:cNvSpPr txBox="1"/>
          <p:nvPr/>
        </p:nvSpPr>
        <p:spPr>
          <a:xfrm>
            <a:off x="4572000" y="5791200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 = 14 - 1 = 13</a:t>
            </a:r>
            <a:endParaRPr sz="2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cxnSp>
        <p:nvCxnSpPr>
          <p:cNvPr id="280817" name="Google Shape;280817;p107"/>
          <p:cNvCxnSpPr/>
          <p:nvPr/>
        </p:nvCxnSpPr>
        <p:spPr>
          <a:xfrm>
            <a:off x="3505200" y="5105400"/>
            <a:ext cx="49530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818" name="Google Shape;280818;p107"/>
          <p:cNvSpPr txBox="1"/>
          <p:nvPr/>
        </p:nvSpPr>
        <p:spPr>
          <a:xfrm>
            <a:off x="2133600" y="4191000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400"/>
              <a:buFont typeface="Noto Sans Symbols"/>
              <a:buNone/>
            </a:pPr>
            <a:r>
              <a:rPr lang="en-US" sz="2400" b="1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Example:</a:t>
            </a:r>
            <a:endParaRPr sz="2400" b="0" i="0" u="none" strike="noStrike" cap="none">
              <a:solidFill>
                <a:srgbClr val="3333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0819" name="Google Shape;280819;p107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24" name="Google Shape;280824;p108"/>
          <p:cNvSpPr txBox="1">
            <a:spLocks noGrp="1"/>
          </p:cNvSpPr>
          <p:nvPr>
            <p:ph type="body" idx="1"/>
          </p:nvPr>
        </p:nvSpPr>
        <p:spPr>
          <a:xfrm>
            <a:off x="2286000" y="1524000"/>
            <a:ext cx="8077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Ignores the way in which data are distributed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Sensitive to outliers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endParaRPr/>
          </a:p>
        </p:txBody>
      </p:sp>
      <p:cxnSp>
        <p:nvCxnSpPr>
          <p:cNvPr id="280825" name="Google Shape;280825;p108"/>
          <p:cNvCxnSpPr/>
          <p:nvPr/>
        </p:nvCxnSpPr>
        <p:spPr>
          <a:xfrm>
            <a:off x="2684464" y="2590800"/>
            <a:ext cx="3049500" cy="0"/>
          </a:xfrm>
          <a:prstGeom prst="straightConnector1">
            <a:avLst/>
          </a:prstGeom>
          <a:noFill/>
          <a:ln w="12700" cap="flat" cmpd="sng">
            <a:solidFill>
              <a:srgbClr val="FFFF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826" name="Google Shape;280826;p108"/>
          <p:cNvSpPr/>
          <p:nvPr/>
        </p:nvSpPr>
        <p:spPr>
          <a:xfrm>
            <a:off x="2743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27" name="Google Shape;280827;p108"/>
          <p:cNvSpPr/>
          <p:nvPr/>
        </p:nvSpPr>
        <p:spPr>
          <a:xfrm>
            <a:off x="37338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28" name="Google Shape;280828;p108"/>
          <p:cNvSpPr/>
          <p:nvPr/>
        </p:nvSpPr>
        <p:spPr>
          <a:xfrm>
            <a:off x="5410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29" name="Google Shape;280829;p108"/>
          <p:cNvSpPr/>
          <p:nvPr/>
        </p:nvSpPr>
        <p:spPr>
          <a:xfrm>
            <a:off x="4267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30" name="Google Shape;280830;p108"/>
          <p:cNvSpPr/>
          <p:nvPr/>
        </p:nvSpPr>
        <p:spPr>
          <a:xfrm>
            <a:off x="48768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31" name="Google Shape;280831;p108"/>
          <p:cNvSpPr/>
          <p:nvPr/>
        </p:nvSpPr>
        <p:spPr>
          <a:xfrm>
            <a:off x="32766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32" name="Google Shape;280832;p108"/>
          <p:cNvSpPr/>
          <p:nvPr/>
        </p:nvSpPr>
        <p:spPr>
          <a:xfrm>
            <a:off x="2667001" y="2590800"/>
            <a:ext cx="30576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7      8      9     10     11     12</a:t>
            </a:r>
            <a:endParaRPr/>
          </a:p>
        </p:txBody>
      </p:sp>
      <p:sp>
        <p:nvSpPr>
          <p:cNvPr id="280833" name="Google Shape;280833;p108"/>
          <p:cNvSpPr/>
          <p:nvPr/>
        </p:nvSpPr>
        <p:spPr>
          <a:xfrm>
            <a:off x="2743201" y="2984500"/>
            <a:ext cx="27528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 = 12 - 7 = 5</a:t>
            </a:r>
            <a:endParaRPr/>
          </a:p>
        </p:txBody>
      </p:sp>
      <p:cxnSp>
        <p:nvCxnSpPr>
          <p:cNvPr id="280834" name="Google Shape;280834;p108"/>
          <p:cNvCxnSpPr/>
          <p:nvPr/>
        </p:nvCxnSpPr>
        <p:spPr>
          <a:xfrm>
            <a:off x="6575425" y="2595563"/>
            <a:ext cx="3049500" cy="0"/>
          </a:xfrm>
          <a:prstGeom prst="straightConnector1">
            <a:avLst/>
          </a:prstGeom>
          <a:noFill/>
          <a:ln w="12700" cap="flat" cmpd="sng">
            <a:solidFill>
              <a:srgbClr val="FFFFC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0835" name="Google Shape;280835;p108"/>
          <p:cNvSpPr/>
          <p:nvPr/>
        </p:nvSpPr>
        <p:spPr>
          <a:xfrm>
            <a:off x="6553201" y="2590800"/>
            <a:ext cx="30576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7      8      9     10     11     12</a:t>
            </a:r>
            <a:endParaRPr/>
          </a:p>
        </p:txBody>
      </p:sp>
      <p:sp>
        <p:nvSpPr>
          <p:cNvPr id="280836" name="Google Shape;280836;p108"/>
          <p:cNvSpPr/>
          <p:nvPr/>
        </p:nvSpPr>
        <p:spPr>
          <a:xfrm>
            <a:off x="6634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37" name="Google Shape;280837;p108"/>
          <p:cNvSpPr/>
          <p:nvPr/>
        </p:nvSpPr>
        <p:spPr>
          <a:xfrm>
            <a:off x="8158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38" name="Google Shape;280838;p108"/>
          <p:cNvSpPr/>
          <p:nvPr/>
        </p:nvSpPr>
        <p:spPr>
          <a:xfrm>
            <a:off x="9301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39" name="Google Shape;280839;p108"/>
          <p:cNvSpPr/>
          <p:nvPr/>
        </p:nvSpPr>
        <p:spPr>
          <a:xfrm>
            <a:off x="87677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40" name="Google Shape;280840;p108"/>
          <p:cNvSpPr/>
          <p:nvPr/>
        </p:nvSpPr>
        <p:spPr>
          <a:xfrm>
            <a:off x="9301163" y="2290763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41" name="Google Shape;280841;p108"/>
          <p:cNvSpPr/>
          <p:nvPr/>
        </p:nvSpPr>
        <p:spPr>
          <a:xfrm>
            <a:off x="9301163" y="2151063"/>
            <a:ext cx="152400" cy="152400"/>
          </a:xfrm>
          <a:prstGeom prst="ellipse">
            <a:avLst/>
          </a:prstGeom>
          <a:solidFill>
            <a:schemeClr val="hlink"/>
          </a:solidFill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42" name="Google Shape;280842;p108"/>
          <p:cNvSpPr/>
          <p:nvPr/>
        </p:nvSpPr>
        <p:spPr>
          <a:xfrm>
            <a:off x="6710363" y="2836863"/>
            <a:ext cx="2381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43" name="Google Shape;280843;p108"/>
          <p:cNvSpPr/>
          <p:nvPr/>
        </p:nvSpPr>
        <p:spPr>
          <a:xfrm>
            <a:off x="6705600" y="2984500"/>
            <a:ext cx="2895600" cy="406500"/>
          </a:xfrm>
          <a:prstGeom prst="rect">
            <a:avLst/>
          </a:prstGeom>
          <a:solidFill>
            <a:srgbClr val="FFFFCC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 = 12 - 7 = 5</a:t>
            </a:r>
            <a:endParaRPr/>
          </a:p>
        </p:txBody>
      </p:sp>
      <p:cxnSp>
        <p:nvCxnSpPr>
          <p:cNvPr id="280844" name="Google Shape;280844;p108"/>
          <p:cNvCxnSpPr/>
          <p:nvPr/>
        </p:nvCxnSpPr>
        <p:spPr>
          <a:xfrm>
            <a:off x="2590800" y="2590800"/>
            <a:ext cx="31242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80845" name="Google Shape;280845;p108"/>
          <p:cNvCxnSpPr/>
          <p:nvPr/>
        </p:nvCxnSpPr>
        <p:spPr>
          <a:xfrm>
            <a:off x="6557963" y="2595563"/>
            <a:ext cx="31242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80846" name="Google Shape;280846;p10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 Disadvantages of the Range</a:t>
            </a:r>
            <a:endParaRPr/>
          </a:p>
        </p:txBody>
      </p:sp>
      <p:sp>
        <p:nvSpPr>
          <p:cNvPr id="280847" name="Google Shape;280847;p108"/>
          <p:cNvSpPr txBox="1"/>
          <p:nvPr/>
        </p:nvSpPr>
        <p:spPr>
          <a:xfrm>
            <a:off x="2057400" y="4267200"/>
            <a:ext cx="82296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,1,1,1,1,1,1,1,1,1,1,2,2,2,2,2,2,2,2,3,3,3,3,4,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5</a:t>
            </a:r>
            <a:endParaRPr sz="2400" b="0" i="0" u="none" strike="noStrike" cap="none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0848" name="Google Shape;280848;p108"/>
          <p:cNvSpPr txBox="1"/>
          <p:nvPr/>
        </p:nvSpPr>
        <p:spPr>
          <a:xfrm>
            <a:off x="2057400" y="5410200"/>
            <a:ext cx="82296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400"/>
              <a:buFont typeface="Noto Sans Symbols"/>
              <a:buNone/>
            </a:pPr>
            <a:r>
              <a:rPr lang="en-US" sz="2400" b="0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,1,1,1,1,1,1,1,1,1,1,2,2,2,2,2,2,2,2,3,3,3,3,4,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120</a:t>
            </a:r>
            <a:endParaRPr sz="2400" b="0" i="0" u="none" strike="noStrike" cap="none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0849" name="Google Shape;280849;p108"/>
          <p:cNvSpPr/>
          <p:nvPr/>
        </p:nvSpPr>
        <p:spPr>
          <a:xfrm>
            <a:off x="4800600" y="4724400"/>
            <a:ext cx="28956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 = 5 - 1 = 4</a:t>
            </a:r>
            <a:endParaRPr/>
          </a:p>
        </p:txBody>
      </p:sp>
      <p:sp>
        <p:nvSpPr>
          <p:cNvPr id="280850" name="Google Shape;280850;p108"/>
          <p:cNvSpPr/>
          <p:nvPr/>
        </p:nvSpPr>
        <p:spPr>
          <a:xfrm>
            <a:off x="4800600" y="5867400"/>
            <a:ext cx="2895600" cy="406500"/>
          </a:xfrm>
          <a:prstGeom prst="rect">
            <a:avLst/>
          </a:prstGeom>
          <a:solidFill>
            <a:srgbClr val="E5FFFF"/>
          </a:solidFill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0475" tIns="44450" rIns="90475" bIns="4445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Noto Sans Symbols"/>
              <a:buNone/>
            </a:pPr>
            <a:r>
              <a:rPr lang="en-US" sz="20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Range = 120 - 1 = 119</a:t>
            </a:r>
            <a:endParaRPr/>
          </a:p>
        </p:txBody>
      </p:sp>
      <p:sp>
        <p:nvSpPr>
          <p:cNvPr id="280851" name="Google Shape;280851;p108"/>
          <p:cNvSpPr/>
          <p:nvPr/>
        </p:nvSpPr>
        <p:spPr>
          <a:xfrm>
            <a:off x="2286000" y="2133600"/>
            <a:ext cx="7772400" cy="1447800"/>
          </a:xfrm>
          <a:prstGeom prst="rect">
            <a:avLst/>
          </a:pr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52" name="Google Shape;280852;p108"/>
          <p:cNvSpPr/>
          <p:nvPr/>
        </p:nvSpPr>
        <p:spPr>
          <a:xfrm>
            <a:off x="2286000" y="4267200"/>
            <a:ext cx="7772400" cy="2133600"/>
          </a:xfrm>
          <a:prstGeom prst="rect">
            <a:avLst/>
          </a:prstGeom>
          <a:noFill/>
          <a:ln w="19050" cap="flat" cmpd="sng">
            <a:solidFill>
              <a:schemeClr val="folHlink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853" name="Google Shape;280853;p108"/>
          <p:cNvSpPr txBox="1"/>
          <p:nvPr/>
        </p:nvSpPr>
        <p:spPr>
          <a:xfrm>
            <a:off x="4343400" y="644683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58" name="Google Shape;280858;p10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Average of squared deviations of values from the mean</a:t>
            </a:r>
            <a:endParaRPr/>
          </a:p>
          <a:p>
            <a:pPr marL="685800" lvl="1" indent="-2286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400"/>
              <a:buChar char="•"/>
            </a:pPr>
            <a:r>
              <a:rPr lang="en-US" b="1">
                <a:solidFill>
                  <a:schemeClr val="folHlink"/>
                </a:solidFill>
              </a:rPr>
              <a:t>Population</a:t>
            </a:r>
            <a:r>
              <a:rPr lang="en-US"/>
              <a:t> </a:t>
            </a:r>
            <a:r>
              <a:rPr lang="en-US">
                <a:solidFill>
                  <a:schemeClr val="folHlink"/>
                </a:solidFill>
              </a:rPr>
              <a:t>variance:</a:t>
            </a:r>
            <a:r>
              <a:rPr lang="en-US"/>
              <a:t> </a:t>
            </a: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400"/>
              <a:buChar char="•"/>
            </a:pPr>
            <a:r>
              <a:rPr lang="en-US" b="1">
                <a:solidFill>
                  <a:schemeClr val="folHlink"/>
                </a:solidFill>
              </a:rPr>
              <a:t>Sample</a:t>
            </a:r>
            <a:r>
              <a:rPr lang="en-US"/>
              <a:t> </a:t>
            </a:r>
            <a:r>
              <a:rPr lang="en-US">
                <a:solidFill>
                  <a:schemeClr val="folHlink"/>
                </a:solidFill>
              </a:rPr>
              <a:t>variance:</a:t>
            </a:r>
            <a:endParaRPr/>
          </a:p>
        </p:txBody>
      </p:sp>
      <p:sp>
        <p:nvSpPr>
          <p:cNvPr id="280859" name="Google Shape;280859;p10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Variance</a:t>
            </a:r>
            <a:endParaRPr/>
          </a:p>
        </p:txBody>
      </p:sp>
      <p:pic>
        <p:nvPicPr>
          <p:cNvPr id="280860" name="Google Shape;280860;p10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8400" y="2590800"/>
            <a:ext cx="2781299" cy="1570038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pic>
      <p:pic>
        <p:nvPicPr>
          <p:cNvPr id="280861" name="Google Shape;280861;p10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48401" y="4724400"/>
            <a:ext cx="2747964" cy="1570038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pic>
      <p:sp>
        <p:nvSpPr>
          <p:cNvPr id="280862" name="Google Shape;280862;p109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8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67" name="Google Shape;280867;p1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Standard Deviation</a:t>
            </a:r>
            <a:endParaRPr/>
          </a:p>
        </p:txBody>
      </p:sp>
      <p:sp>
        <p:nvSpPr>
          <p:cNvPr id="280868" name="Google Shape;280868;p110"/>
          <p:cNvSpPr txBox="1">
            <a:spLocks noGrp="1"/>
          </p:cNvSpPr>
          <p:nvPr>
            <p:ph type="body" idx="1"/>
          </p:nvPr>
        </p:nvSpPr>
        <p:spPr>
          <a:xfrm>
            <a:off x="2057400" y="1676401"/>
            <a:ext cx="83820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Most commonly used measure of variation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Shows variation about the mean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Has the same units as the original data</a:t>
            </a:r>
            <a:endParaRPr/>
          </a:p>
          <a:p>
            <a:pPr marL="228600" lvl="0" indent="-1397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sz="140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400"/>
              <a:buChar char="•"/>
            </a:pPr>
            <a:r>
              <a:rPr lang="en-US" b="1">
                <a:solidFill>
                  <a:schemeClr val="folHlink"/>
                </a:solidFill>
              </a:rPr>
              <a:t>Population</a:t>
            </a:r>
            <a:r>
              <a:rPr lang="en-US"/>
              <a:t> </a:t>
            </a:r>
            <a:r>
              <a:rPr lang="en-US">
                <a:solidFill>
                  <a:schemeClr val="folHlink"/>
                </a:solidFill>
              </a:rPr>
              <a:t>standard deviation:</a:t>
            </a: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76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/>
          </a:p>
          <a:p>
            <a:pPr marL="685800" lvl="1" indent="-228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folHlink"/>
              </a:buClr>
              <a:buSzPts val="2400"/>
              <a:buChar char="•"/>
            </a:pPr>
            <a:r>
              <a:rPr lang="en-US" b="1">
                <a:solidFill>
                  <a:schemeClr val="folHlink"/>
                </a:solidFill>
              </a:rPr>
              <a:t>Sample</a:t>
            </a:r>
            <a:r>
              <a:rPr lang="en-US"/>
              <a:t> </a:t>
            </a:r>
            <a:r>
              <a:rPr lang="en-US">
                <a:solidFill>
                  <a:schemeClr val="folHlink"/>
                </a:solidFill>
              </a:rPr>
              <a:t>standard deviation:</a:t>
            </a:r>
            <a:endParaRPr/>
          </a:p>
        </p:txBody>
      </p:sp>
      <p:pic>
        <p:nvPicPr>
          <p:cNvPr id="280869" name="Google Shape;280869;p1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15200" y="3352800"/>
            <a:ext cx="2427288" cy="1417638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pic>
      <p:pic>
        <p:nvPicPr>
          <p:cNvPr id="280870" name="Google Shape;280870;p1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315201" y="5105400"/>
            <a:ext cx="2398713" cy="1417638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pic>
      <p:sp>
        <p:nvSpPr>
          <p:cNvPr id="280871" name="Google Shape;280871;p110"/>
          <p:cNvSpPr txBox="1"/>
          <p:nvPr/>
        </p:nvSpPr>
        <p:spPr>
          <a:xfrm>
            <a:off x="4057668" y="6340488"/>
            <a:ext cx="3032449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Footer Placeholder 3">
            <a:extLst>
              <a:ext uri="{FF2B5EF4-FFF2-40B4-BE49-F238E27FC236}">
                <a16:creationId xmlns:a16="http://schemas.microsoft.com/office/drawing/2014/main" id="{6A3F7CF2-289D-40F0-BB65-78A17E222CF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33400" y="6443663"/>
            <a:ext cx="27432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852488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52488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52488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52488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52488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85248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Statistics: A Decision-Making Approach, 7e © 2008 Prentice-Hall, Inc.</a:t>
            </a:r>
          </a:p>
        </p:txBody>
      </p:sp>
      <p:sp>
        <p:nvSpPr>
          <p:cNvPr id="92164" name="Rectangle 10">
            <a:extLst>
              <a:ext uri="{FF2B5EF4-FFF2-40B4-BE49-F238E27FC236}">
                <a16:creationId xmlns:a16="http://schemas.microsoft.com/office/drawing/2014/main" id="{77A42C80-E81F-46AA-9875-D735259A49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5791200"/>
            <a:ext cx="1143000" cy="457200"/>
          </a:xfrm>
          <a:prstGeom prst="rect">
            <a:avLst/>
          </a:prstGeom>
          <a:solidFill>
            <a:srgbClr val="E5FFFF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65" name="Rectangle 8">
            <a:extLst>
              <a:ext uri="{FF2B5EF4-FFF2-40B4-BE49-F238E27FC236}">
                <a16:creationId xmlns:a16="http://schemas.microsoft.com/office/drawing/2014/main" id="{9B21F415-FDA4-42BA-9D4D-D09896C42B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1981200"/>
            <a:ext cx="5715000" cy="5334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66" name="Rectangle 2">
            <a:extLst>
              <a:ext uri="{FF2B5EF4-FFF2-40B4-BE49-F238E27FC236}">
                <a16:creationId xmlns:a16="http://schemas.microsoft.com/office/drawing/2014/main" id="{8D662584-1BF4-49A9-A18B-6540DA2BF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1756" y="609600"/>
            <a:ext cx="9216887" cy="1066800"/>
          </a:xfrm>
        </p:spPr>
        <p:txBody>
          <a:bodyPr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altLang="en-US" dirty="0"/>
              <a:t>Calculation Example: Sample Standard Deviation</a:t>
            </a:r>
          </a:p>
        </p:txBody>
      </p:sp>
      <p:sp>
        <p:nvSpPr>
          <p:cNvPr id="92167" name="Rectangle 3">
            <a:extLst>
              <a:ext uri="{FF2B5EF4-FFF2-40B4-BE49-F238E27FC236}">
                <a16:creationId xmlns:a16="http://schemas.microsoft.com/office/drawing/2014/main" id="{174396AB-62C1-4532-BB22-03E31EAC6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676400"/>
            <a:ext cx="8305800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Sample </a:t>
            </a:r>
            <a:b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Data  (X</a:t>
            </a:r>
            <a:r>
              <a:rPr kumimoji="0" lang="en-US" altLang="en-US" sz="2400" b="1" i="0" u="none" strike="noStrike" kern="1200" cap="none" spc="0" normalizeH="0" baseline="-25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) :    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10     12     14     15    17    18    18    24</a:t>
            </a:r>
          </a:p>
        </p:txBody>
      </p:sp>
      <p:sp>
        <p:nvSpPr>
          <p:cNvPr id="92168" name="Rectangle 5">
            <a:extLst>
              <a:ext uri="{FF2B5EF4-FFF2-40B4-BE49-F238E27FC236}">
                <a16:creationId xmlns:a16="http://schemas.microsoft.com/office/drawing/2014/main" id="{20B75330-1140-46B5-869B-D78C5116A2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0" y="2667001"/>
            <a:ext cx="4724400" cy="422167"/>
          </a:xfrm>
          <a:prstGeom prst="rect">
            <a:avLst/>
          </a:prstGeom>
          <a:solidFill>
            <a:srgbClr val="FDE0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 = 8            Mean = x = 16</a:t>
            </a:r>
          </a:p>
        </p:txBody>
      </p:sp>
      <p:graphicFrame>
        <p:nvGraphicFramePr>
          <p:cNvPr id="92169" name="Object 6">
            <a:hlinkClick r:id="" action="ppaction://ole?verb=0"/>
            <a:extLst>
              <a:ext uri="{FF2B5EF4-FFF2-40B4-BE49-F238E27FC236}">
                <a16:creationId xmlns:a16="http://schemas.microsoft.com/office/drawing/2014/main" id="{64CEBE8B-3EA5-4019-B64B-9B83352A84C6}"/>
              </a:ext>
            </a:extLst>
          </p:cNvPr>
          <p:cNvGraphicFramePr>
            <a:graphicFrameLocks/>
          </p:cNvGraphicFramePr>
          <p:nvPr/>
        </p:nvGraphicFramePr>
        <p:xfrm>
          <a:off x="2347914" y="3192463"/>
          <a:ext cx="7572375" cy="333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3362475" imgH="1828800" progId="Equation.3">
                  <p:embed/>
                </p:oleObj>
              </mc:Choice>
              <mc:Fallback>
                <p:oleObj name="Equation" r:id="rId2" imgW="3362475" imgH="1828800" progId="Equation.3">
                  <p:embed/>
                  <p:pic>
                    <p:nvPicPr>
                      <p:cNvPr id="92169" name="Object 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4CEBE8B-3EA5-4019-B64B-9B83352A84C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47914" y="3192463"/>
                        <a:ext cx="7572375" cy="333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E5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0" name="Line 9">
            <a:extLst>
              <a:ext uri="{FF2B5EF4-FFF2-40B4-BE49-F238E27FC236}">
                <a16:creationId xmlns:a16="http://schemas.microsoft.com/office/drawing/2014/main" id="{F183413E-9007-4844-98FF-5A72063C0683}"/>
              </a:ext>
            </a:extLst>
          </p:cNvPr>
          <p:cNvSpPr>
            <a:spLocks noChangeShapeType="1"/>
          </p:cNvSpPr>
          <p:nvPr/>
        </p:nvSpPr>
        <p:spPr bwMode="auto">
          <a:xfrm>
            <a:off x="7086600" y="2743200"/>
            <a:ext cx="152400" cy="0"/>
          </a:xfrm>
          <a:prstGeom prst="line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808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89" name="Google Shape;280889;p112"/>
          <p:cNvSpPr/>
          <p:nvPr/>
        </p:nvSpPr>
        <p:spPr>
          <a:xfrm>
            <a:off x="1133854" y="1397680"/>
            <a:ext cx="4955700" cy="4414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0890" name="Google Shape;280890;p11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2315" b="12315"/>
          <a:stretch/>
        </p:blipFill>
        <p:spPr>
          <a:xfrm>
            <a:off x="7229475" y="1397000"/>
            <a:ext cx="4962526" cy="2495550"/>
          </a:xfrm>
          <a:prstGeom prst="rect">
            <a:avLst/>
          </a:prstGeom>
          <a:noFill/>
          <a:ln>
            <a:noFill/>
          </a:ln>
        </p:spPr>
      </p:pic>
      <p:sp>
        <p:nvSpPr>
          <p:cNvPr id="280891" name="Google Shape;280891;p112"/>
          <p:cNvSpPr/>
          <p:nvPr/>
        </p:nvSpPr>
        <p:spPr>
          <a:xfrm>
            <a:off x="1444435" y="2916499"/>
            <a:ext cx="4222500" cy="159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9</a:t>
            </a:r>
            <a:b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 to </a:t>
            </a:r>
            <a:b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Hypothesis Testing</a:t>
            </a:r>
            <a:endParaRPr/>
          </a:p>
        </p:txBody>
      </p:sp>
      <p:sp>
        <p:nvSpPr>
          <p:cNvPr id="280892" name="Google Shape;280892;p112"/>
          <p:cNvSpPr/>
          <p:nvPr/>
        </p:nvSpPr>
        <p:spPr>
          <a:xfrm>
            <a:off x="5641526" y="3505024"/>
            <a:ext cx="1190700" cy="9885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alibri"/>
              <a:buNone/>
            </a:pPr>
            <a:r>
              <a:rPr lang="en-US" sz="44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4 </a:t>
            </a:r>
            <a:endParaRPr/>
          </a:p>
        </p:txBody>
      </p:sp>
      <p:pic>
        <p:nvPicPr>
          <p:cNvPr id="280893" name="Google Shape;280893;p11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35344" y="31031"/>
            <a:ext cx="8937509" cy="1072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omb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8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98" name="Google Shape;280898;p1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Chapter Goals</a:t>
            </a:r>
            <a:endParaRPr/>
          </a:p>
        </p:txBody>
      </p:sp>
      <p:sp>
        <p:nvSpPr>
          <p:cNvPr id="280899" name="Google Shape;280899;p113"/>
          <p:cNvSpPr txBox="1">
            <a:spLocks noGrp="1"/>
          </p:cNvSpPr>
          <p:nvPr>
            <p:ph type="body" idx="1"/>
          </p:nvPr>
        </p:nvSpPr>
        <p:spPr>
          <a:xfrm>
            <a:off x="2438400" y="1752601"/>
            <a:ext cx="78486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b="1"/>
              <a:t>After completing this chapter, you should be able to:</a:t>
            </a:r>
            <a:r>
              <a:rPr lang="en-US" sz="2400"/>
              <a:t>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1920"/>
              <a:buChar char="•"/>
            </a:pPr>
            <a:r>
              <a:rPr lang="en-US" sz="2400"/>
              <a:t>Formulate null and alternative hypotheses for applications involving a single population mean or proportion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1920"/>
              <a:buChar char="•"/>
            </a:pPr>
            <a:r>
              <a:rPr lang="en-US" sz="2400"/>
              <a:t>Formulate a decision rule for testing a hypothesis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1920"/>
              <a:buChar char="•"/>
            </a:pPr>
            <a:r>
              <a:rPr lang="en-US" sz="2400"/>
              <a:t>Know how to use the test statistic, critical value, and p-value approaches to test the null hypothesis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1920"/>
              <a:buChar char="•"/>
            </a:pPr>
            <a:r>
              <a:rPr lang="en-US" sz="2400"/>
              <a:t>Know what Type I and Type II errors are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1920"/>
              <a:buChar char="•"/>
            </a:pPr>
            <a:r>
              <a:rPr lang="en-US" sz="2400"/>
              <a:t>Compute the probability of a Type II error</a:t>
            </a:r>
            <a:endParaRPr/>
          </a:p>
        </p:txBody>
      </p:sp>
      <p:sp>
        <p:nvSpPr>
          <p:cNvPr id="280900" name="Google Shape;280900;p113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05" name="Google Shape;280905;p1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What is a Hypothesis?</a:t>
            </a:r>
            <a:endParaRPr/>
          </a:p>
        </p:txBody>
      </p:sp>
      <p:sp>
        <p:nvSpPr>
          <p:cNvPr id="280906" name="Google Shape;280906;p114"/>
          <p:cNvSpPr txBox="1">
            <a:spLocks noGrp="1"/>
          </p:cNvSpPr>
          <p:nvPr>
            <p:ph type="body" idx="1"/>
          </p:nvPr>
        </p:nvSpPr>
        <p:spPr>
          <a:xfrm>
            <a:off x="2286000" y="1752600"/>
            <a:ext cx="8077200" cy="441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Char char="•"/>
            </a:pPr>
            <a:r>
              <a:rPr lang="en-US" sz="3100"/>
              <a:t>A hypothesis is a claim </a:t>
            </a:r>
            <a:endParaRPr/>
          </a:p>
          <a:p>
            <a:pPr marL="22860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Noto Sans Symbols"/>
              <a:buNone/>
            </a:pPr>
            <a:r>
              <a:rPr lang="en-US" sz="3100"/>
              <a:t>	(assumption) about a </a:t>
            </a:r>
            <a:endParaRPr/>
          </a:p>
          <a:p>
            <a:pPr marL="22860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100"/>
              <a:buFont typeface="Noto Sans Symbols"/>
              <a:buNone/>
            </a:pPr>
            <a:r>
              <a:rPr lang="en-US" sz="3100"/>
              <a:t>	population parameter:</a:t>
            </a:r>
            <a:endParaRPr/>
          </a:p>
          <a:p>
            <a:pPr marL="22860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Noto Sans Symbols"/>
              <a:buNone/>
            </a:pPr>
            <a:endParaRPr sz="2300"/>
          </a:p>
          <a:p>
            <a:pPr marL="685800" lvl="1" indent="-571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None/>
            </a:pPr>
            <a:endParaRPr sz="2700"/>
          </a:p>
        </p:txBody>
      </p:sp>
      <p:pic>
        <p:nvPicPr>
          <p:cNvPr id="280907" name="Google Shape;280907;p1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96200" y="1524001"/>
            <a:ext cx="2260600" cy="2244725"/>
          </a:xfrm>
          <a:prstGeom prst="rect">
            <a:avLst/>
          </a:prstGeom>
          <a:noFill/>
          <a:ln>
            <a:noFill/>
          </a:ln>
        </p:spPr>
      </p:pic>
      <p:sp>
        <p:nvSpPr>
          <p:cNvPr id="280908" name="Google Shape;280908;p114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13" name="Google Shape;280913;p115"/>
          <p:cNvSpPr txBox="1">
            <a:spLocks noGrp="1"/>
          </p:cNvSpPr>
          <p:nvPr>
            <p:ph type="title"/>
          </p:nvPr>
        </p:nvSpPr>
        <p:spPr>
          <a:xfrm>
            <a:off x="2428081" y="669925"/>
            <a:ext cx="77931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The Null Hypothesis, H</a:t>
            </a:r>
            <a:r>
              <a:rPr lang="en-US" baseline="-25000"/>
              <a:t>0</a:t>
            </a:r>
            <a:endParaRPr/>
          </a:p>
        </p:txBody>
      </p:sp>
      <p:sp>
        <p:nvSpPr>
          <p:cNvPr id="280914" name="Google Shape;280914;p115"/>
          <p:cNvSpPr txBox="1">
            <a:spLocks noGrp="1"/>
          </p:cNvSpPr>
          <p:nvPr>
            <p:ph type="body" idx="1"/>
          </p:nvPr>
        </p:nvSpPr>
        <p:spPr>
          <a:xfrm>
            <a:off x="2286000" y="1752600"/>
            <a:ext cx="8077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100"/>
              <a:buChar char="•"/>
            </a:pPr>
            <a:r>
              <a:rPr lang="en-US" sz="3100"/>
              <a:t>Begin with the assumption that the null hypothesis is true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100"/>
              <a:buChar char="•"/>
            </a:pPr>
            <a:r>
              <a:rPr lang="en-US" sz="3100"/>
              <a:t>Similar to the notion of innocent until</a:t>
            </a:r>
            <a:br>
              <a:rPr lang="en-US" sz="3100"/>
            </a:br>
            <a:r>
              <a:rPr lang="en-US" sz="3100"/>
              <a:t> proven guilty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100"/>
              <a:buChar char="•"/>
            </a:pPr>
            <a:r>
              <a:rPr lang="en-US" sz="3100"/>
              <a:t>Refers to the </a:t>
            </a:r>
            <a:r>
              <a:rPr lang="en-US" sz="3100">
                <a:solidFill>
                  <a:schemeClr val="folHlink"/>
                </a:solidFill>
              </a:rPr>
              <a:t>status quo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100"/>
              <a:buChar char="•"/>
            </a:pPr>
            <a:r>
              <a:rPr lang="en-US" sz="3100"/>
              <a:t>May or may not be rejected</a:t>
            </a:r>
            <a:endParaRPr/>
          </a:p>
        </p:txBody>
      </p:sp>
      <p:pic>
        <p:nvPicPr>
          <p:cNvPr id="280915" name="Google Shape;280915;p1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220200" y="3200400"/>
            <a:ext cx="1295400" cy="11430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916" name="Google Shape;280916;p115"/>
          <p:cNvSpPr txBox="1"/>
          <p:nvPr/>
        </p:nvSpPr>
        <p:spPr>
          <a:xfrm>
            <a:off x="9117013" y="1223964"/>
            <a:ext cx="14541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99"/>
              </a:buClr>
              <a:buSzPts val="2000"/>
              <a:buFont typeface="Noto Sans Symbols"/>
              <a:buNone/>
            </a:pPr>
            <a:r>
              <a:rPr lang="en-US" sz="2000" b="0" i="1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(continued)</a:t>
            </a:r>
            <a:endParaRPr/>
          </a:p>
        </p:txBody>
      </p:sp>
      <p:sp>
        <p:nvSpPr>
          <p:cNvPr id="280917" name="Google Shape;280917;p115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22" name="Google Shape;280922;p116"/>
          <p:cNvSpPr txBox="1">
            <a:spLocks noGrp="1"/>
          </p:cNvSpPr>
          <p:nvPr>
            <p:ph type="title"/>
          </p:nvPr>
        </p:nvSpPr>
        <p:spPr>
          <a:xfrm>
            <a:off x="2389981" y="840583"/>
            <a:ext cx="77931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The Alternative Hypothesis, H</a:t>
            </a:r>
            <a:r>
              <a:rPr lang="en-US" baseline="-25000"/>
              <a:t>A</a:t>
            </a:r>
            <a:endParaRPr/>
          </a:p>
        </p:txBody>
      </p:sp>
      <p:sp>
        <p:nvSpPr>
          <p:cNvPr id="280923" name="Google Shape;280923;p116"/>
          <p:cNvSpPr txBox="1">
            <a:spLocks noGrp="1"/>
          </p:cNvSpPr>
          <p:nvPr>
            <p:ph type="body" idx="1"/>
          </p:nvPr>
        </p:nvSpPr>
        <p:spPr>
          <a:xfrm>
            <a:off x="2590800" y="1676401"/>
            <a:ext cx="73914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Is the opposite of the null hypothesis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e.g.: Challenges the status quo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May or may not be accepted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Is generally the hypothesis that is believed (or needs to be supported) by the researcher – a </a:t>
            </a:r>
            <a:r>
              <a:rPr lang="en-US">
                <a:solidFill>
                  <a:schemeClr val="folHlink"/>
                </a:solidFill>
              </a:rPr>
              <a:t>research hypothesis</a:t>
            </a:r>
            <a:endParaRPr/>
          </a:p>
        </p:txBody>
      </p:sp>
      <p:sp>
        <p:nvSpPr>
          <p:cNvPr id="280924" name="Google Shape;280924;p116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29" name="Google Shape;280929;p117"/>
          <p:cNvSpPr/>
          <p:nvPr/>
        </p:nvSpPr>
        <p:spPr>
          <a:xfrm>
            <a:off x="2971800" y="3810000"/>
            <a:ext cx="5715000" cy="6096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930" name="Google Shape;280930;p1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Errors in Making Decisions</a:t>
            </a:r>
            <a:endParaRPr/>
          </a:p>
        </p:txBody>
      </p:sp>
      <p:sp>
        <p:nvSpPr>
          <p:cNvPr id="280931" name="Google Shape;280931;p117"/>
          <p:cNvSpPr txBox="1">
            <a:spLocks noGrp="1"/>
          </p:cNvSpPr>
          <p:nvPr>
            <p:ph type="body" idx="1"/>
          </p:nvPr>
        </p:nvSpPr>
        <p:spPr>
          <a:xfrm>
            <a:off x="2590800" y="2006600"/>
            <a:ext cx="7848600" cy="453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b="1"/>
              <a:t>Type I Error</a:t>
            </a:r>
            <a:r>
              <a:rPr lang="en-US"/>
              <a:t> 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Reject a true null hypothesis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Considered a serious type of error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endParaRPr sz="280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sz="2800"/>
              <a:t>The probability of Type I Error is </a:t>
            </a:r>
            <a:r>
              <a:rPr lang="en-US" sz="3200" b="1"/>
              <a:t>α</a:t>
            </a:r>
            <a:endParaRPr/>
          </a:p>
          <a:p>
            <a:pPr marL="1143000" lvl="2" indent="-228600" algn="l" rtl="0">
              <a:lnSpc>
                <a:spcPct val="14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Called </a:t>
            </a:r>
            <a:r>
              <a:rPr lang="en-US" sz="2800">
                <a:solidFill>
                  <a:schemeClr val="folHlink"/>
                </a:solidFill>
              </a:rPr>
              <a:t>level of significance</a:t>
            </a:r>
            <a:r>
              <a:rPr lang="en-US" sz="2800"/>
              <a:t> of the test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Set by researcher in advance</a:t>
            </a:r>
            <a:endParaRPr/>
          </a:p>
        </p:txBody>
      </p:sp>
      <p:sp>
        <p:nvSpPr>
          <p:cNvPr id="280932" name="Google Shape;280932;p117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37" name="Google Shape;280937;p118"/>
          <p:cNvSpPr/>
          <p:nvPr/>
        </p:nvSpPr>
        <p:spPr>
          <a:xfrm>
            <a:off x="3048000" y="3429000"/>
            <a:ext cx="5791200" cy="685800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938" name="Google Shape;280938;p1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Errors in Making Decisions</a:t>
            </a:r>
            <a:endParaRPr/>
          </a:p>
        </p:txBody>
      </p:sp>
      <p:sp>
        <p:nvSpPr>
          <p:cNvPr id="280939" name="Google Shape;280939;p118"/>
          <p:cNvSpPr txBox="1">
            <a:spLocks noGrp="1"/>
          </p:cNvSpPr>
          <p:nvPr>
            <p:ph type="body" idx="1"/>
          </p:nvPr>
        </p:nvSpPr>
        <p:spPr>
          <a:xfrm>
            <a:off x="2604053" y="2090738"/>
            <a:ext cx="7467600" cy="419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b="1"/>
              <a:t>Type II Error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Fail to reject a false null hypothesis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endParaRPr sz="280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r>
              <a:rPr lang="en-US" sz="2800"/>
              <a:t>The probability of Type II Error is  β</a:t>
            </a:r>
            <a:endParaRPr sz="280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None/>
            </a:pPr>
            <a:endParaRPr sz="280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β is a calculated value, the formula is discussed later in the chapter</a:t>
            </a:r>
            <a:endParaRPr sz="2800"/>
          </a:p>
        </p:txBody>
      </p:sp>
      <p:sp>
        <p:nvSpPr>
          <p:cNvPr id="280940" name="Google Shape;280940;p118"/>
          <p:cNvSpPr txBox="1"/>
          <p:nvPr/>
        </p:nvSpPr>
        <p:spPr>
          <a:xfrm>
            <a:off x="9067800" y="1219201"/>
            <a:ext cx="1474800" cy="3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99"/>
              </a:buClr>
              <a:buSzPts val="2000"/>
              <a:buFont typeface="Noto Sans Symbols"/>
              <a:buNone/>
            </a:pPr>
            <a:r>
              <a:rPr lang="en-US" sz="2000" b="0" i="1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(continued)</a:t>
            </a:r>
            <a:endParaRPr/>
          </a:p>
        </p:txBody>
      </p:sp>
      <p:sp>
        <p:nvSpPr>
          <p:cNvPr id="280941" name="Google Shape;280941;p118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Footer Placeholder 3">
            <a:extLst>
              <a:ext uri="{FF2B5EF4-FFF2-40B4-BE49-F238E27FC236}">
                <a16:creationId xmlns:a16="http://schemas.microsoft.com/office/drawing/2014/main" id="{6DB652FA-EE6D-4FCD-9C39-F16BE2A36F8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852488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52488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52488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52488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52488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52488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85248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Statistics: A Decision-Making Approach, 7e © 2008 Prentice-Hall, Inc.</a:t>
            </a:r>
          </a:p>
        </p:txBody>
      </p:sp>
      <p:sp>
        <p:nvSpPr>
          <p:cNvPr id="100356" name="Rectangle 4">
            <a:extLst>
              <a:ext uri="{FF2B5EF4-FFF2-40B4-BE49-F238E27FC236}">
                <a16:creationId xmlns:a16="http://schemas.microsoft.com/office/drawing/2014/main" id="{C975B644-9B80-4F9B-A7C9-2317245FF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2438400"/>
            <a:ext cx="4572000" cy="1066800"/>
          </a:xfrm>
          <a:prstGeom prst="rect">
            <a:avLst/>
          </a:prstGeom>
          <a:solidFill>
            <a:srgbClr val="FDE0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0357" name="Rectangle 5">
            <a:extLst>
              <a:ext uri="{FF2B5EF4-FFF2-40B4-BE49-F238E27FC236}">
                <a16:creationId xmlns:a16="http://schemas.microsoft.com/office/drawing/2014/main" id="{8EED72AD-10D6-4330-A208-3B4532145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1" y="2971800"/>
            <a:ext cx="1539875" cy="2743200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0358" name="Rectangle 6">
            <a:extLst>
              <a:ext uri="{FF2B5EF4-FFF2-40B4-BE49-F238E27FC236}">
                <a16:creationId xmlns:a16="http://schemas.microsoft.com/office/drawing/2014/main" id="{D2788630-2512-4E5F-BE64-410E5DE1EC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Outcomes and Probabilities</a:t>
            </a:r>
          </a:p>
        </p:txBody>
      </p:sp>
      <p:sp>
        <p:nvSpPr>
          <p:cNvPr id="100359" name="Rectangle 13">
            <a:extLst>
              <a:ext uri="{FF2B5EF4-FFF2-40B4-BE49-F238E27FC236}">
                <a16:creationId xmlns:a16="http://schemas.microsoft.com/office/drawing/2014/main" id="{EC0BCB64-06EF-4CBB-B78F-AB11D94B8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1" y="2514600"/>
            <a:ext cx="249872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State of Nature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0360" name="Rectangle 22">
            <a:extLst>
              <a:ext uri="{FF2B5EF4-FFF2-40B4-BE49-F238E27FC236}">
                <a16:creationId xmlns:a16="http://schemas.microsoft.com/office/drawing/2014/main" id="{6CC0CC27-FC44-4E58-909B-E4B240439C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0" y="3048000"/>
            <a:ext cx="146514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Decision</a:t>
            </a:r>
          </a:p>
        </p:txBody>
      </p:sp>
      <p:sp>
        <p:nvSpPr>
          <p:cNvPr id="100361" name="Rectangle 37">
            <a:extLst>
              <a:ext uri="{FF2B5EF4-FFF2-40B4-BE49-F238E27FC236}">
                <a16:creationId xmlns:a16="http://schemas.microsoft.com/office/drawing/2014/main" id="{A42E1A66-2BCC-4CFE-8418-94598DB25C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0701" y="3538538"/>
            <a:ext cx="114133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</a:t>
            </a:r>
          </a:p>
        </p:txBody>
      </p:sp>
      <p:sp>
        <p:nvSpPr>
          <p:cNvPr id="100362" name="Rectangle 39">
            <a:extLst>
              <a:ext uri="{FF2B5EF4-FFF2-40B4-BE49-F238E27FC236}">
                <a16:creationId xmlns:a16="http://schemas.microsoft.com/office/drawing/2014/main" id="{C72F95F8-90BC-4DA0-8173-9937EEC055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898900"/>
            <a:ext cx="105638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Reject</a:t>
            </a:r>
          </a:p>
        </p:txBody>
      </p:sp>
      <p:sp>
        <p:nvSpPr>
          <p:cNvPr id="100363" name="Rectangle 41">
            <a:extLst>
              <a:ext uri="{FF2B5EF4-FFF2-40B4-BE49-F238E27FC236}">
                <a16:creationId xmlns:a16="http://schemas.microsoft.com/office/drawing/2014/main" id="{2AEEDE76-1F60-415F-A696-05426809D1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2489" y="4259263"/>
            <a:ext cx="4055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</a:t>
            </a:r>
          </a:p>
        </p:txBody>
      </p:sp>
      <p:sp>
        <p:nvSpPr>
          <p:cNvPr id="100364" name="Rectangle 42">
            <a:extLst>
              <a:ext uri="{FF2B5EF4-FFF2-40B4-BE49-F238E27FC236}">
                <a16:creationId xmlns:a16="http://schemas.microsoft.com/office/drawing/2014/main" id="{69FB637A-49C3-4FDC-A54F-2CFC408FA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3151" y="4395789"/>
            <a:ext cx="296557" cy="335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</a:t>
            </a:r>
          </a:p>
        </p:txBody>
      </p:sp>
      <p:sp>
        <p:nvSpPr>
          <p:cNvPr id="100365" name="Rectangle 43">
            <a:extLst>
              <a:ext uri="{FF2B5EF4-FFF2-40B4-BE49-F238E27FC236}">
                <a16:creationId xmlns:a16="http://schemas.microsoft.com/office/drawing/2014/main" id="{49E73AD0-B592-45F3-A6C0-10A34D364E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3733800"/>
            <a:ext cx="1397820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No error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(1 -    )</a:t>
            </a:r>
          </a:p>
        </p:txBody>
      </p:sp>
      <p:sp>
        <p:nvSpPr>
          <p:cNvPr id="100366" name="Rectangle 44">
            <a:extLst>
              <a:ext uri="{FF2B5EF4-FFF2-40B4-BE49-F238E27FC236}">
                <a16:creationId xmlns:a16="http://schemas.microsoft.com/office/drawing/2014/main" id="{58D5F0CF-7085-4CF1-9E15-F912F83856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1" y="4114800"/>
            <a:ext cx="3767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ymbol" panose="05050102010706020507" pitchFamily="18" charset="2"/>
                <a:ea typeface="+mn-ea"/>
                <a:cs typeface="+mn-cs"/>
              </a:rPr>
              <a:t>a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Symbol" panose="05050102010706020507" pitchFamily="18" charset="2"/>
              <a:ea typeface="+mn-ea"/>
              <a:cs typeface="+mn-cs"/>
            </a:endParaRPr>
          </a:p>
        </p:txBody>
      </p:sp>
      <p:sp>
        <p:nvSpPr>
          <p:cNvPr id="100367" name="Rectangle 46">
            <a:extLst>
              <a:ext uri="{FF2B5EF4-FFF2-40B4-BE49-F238E27FC236}">
                <a16:creationId xmlns:a16="http://schemas.microsoft.com/office/drawing/2014/main" id="{5D89F254-82DF-4DA0-A17E-B3661A61D3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9960" y="3733800"/>
            <a:ext cx="2056269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Type II Error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 </a:t>
            </a:r>
            <a:r>
              <a:rPr kumimoji="0" lang="el-GR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Symbol" panose="05050102010706020507" pitchFamily="18" charset="2"/>
              </a:rPr>
              <a:t>β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Symbol" panose="05050102010706020507" pitchFamily="18" charset="2"/>
              </a:rPr>
              <a:t> )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0368" name="Rectangle 55">
            <a:extLst>
              <a:ext uri="{FF2B5EF4-FFF2-40B4-BE49-F238E27FC236}">
                <a16:creationId xmlns:a16="http://schemas.microsoft.com/office/drawing/2014/main" id="{2DAF2506-1AF1-4774-A902-A078AD21D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4800600"/>
            <a:ext cx="105638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Reject</a:t>
            </a:r>
          </a:p>
        </p:txBody>
      </p:sp>
      <p:sp>
        <p:nvSpPr>
          <p:cNvPr id="100369" name="Rectangle 57">
            <a:extLst>
              <a:ext uri="{FF2B5EF4-FFF2-40B4-BE49-F238E27FC236}">
                <a16:creationId xmlns:a16="http://schemas.microsoft.com/office/drawing/2014/main" id="{DC15ABB2-6F38-4CD9-9DD2-F8FC3F2C16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2489" y="5160963"/>
            <a:ext cx="4055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</a:t>
            </a:r>
          </a:p>
        </p:txBody>
      </p:sp>
      <p:sp>
        <p:nvSpPr>
          <p:cNvPr id="100370" name="Rectangle 58">
            <a:extLst>
              <a:ext uri="{FF2B5EF4-FFF2-40B4-BE49-F238E27FC236}">
                <a16:creationId xmlns:a16="http://schemas.microsoft.com/office/drawing/2014/main" id="{BDBD96DF-AD42-483D-8439-4F45030F8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3151" y="5295901"/>
            <a:ext cx="296557" cy="335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</a:t>
            </a:r>
          </a:p>
        </p:txBody>
      </p:sp>
      <p:sp>
        <p:nvSpPr>
          <p:cNvPr id="100371" name="Rectangle 60">
            <a:extLst>
              <a:ext uri="{FF2B5EF4-FFF2-40B4-BE49-F238E27FC236}">
                <a16:creationId xmlns:a16="http://schemas.microsoft.com/office/drawing/2014/main" id="{7B24FC9A-8128-41DC-93B8-F2276E8B5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3381" y="4800600"/>
            <a:ext cx="1886350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Type I Error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    )</a:t>
            </a:r>
          </a:p>
        </p:txBody>
      </p:sp>
      <p:sp>
        <p:nvSpPr>
          <p:cNvPr id="100372" name="Rectangle 63">
            <a:extLst>
              <a:ext uri="{FF2B5EF4-FFF2-40B4-BE49-F238E27FC236}">
                <a16:creationId xmlns:a16="http://schemas.microsoft.com/office/drawing/2014/main" id="{BBEAA954-5946-4BD0-A9DC-C443C0E6D0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1" y="5181600"/>
            <a:ext cx="3767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ymbol" panose="05050102010706020507" pitchFamily="18" charset="2"/>
                <a:ea typeface="+mn-ea"/>
                <a:cs typeface="+mn-cs"/>
              </a:rPr>
              <a:t>a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Symbol" panose="05050102010706020507" pitchFamily="18" charset="2"/>
              <a:ea typeface="+mn-ea"/>
              <a:cs typeface="+mn-cs"/>
            </a:endParaRPr>
          </a:p>
        </p:txBody>
      </p:sp>
      <p:sp>
        <p:nvSpPr>
          <p:cNvPr id="100373" name="Rectangle 70">
            <a:extLst>
              <a:ext uri="{FF2B5EF4-FFF2-40B4-BE49-F238E27FC236}">
                <a16:creationId xmlns:a16="http://schemas.microsoft.com/office/drawing/2014/main" id="{E6E23095-1395-420D-A492-2910015EE3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0" y="1752601"/>
            <a:ext cx="6096000" cy="473075"/>
          </a:xfrm>
          <a:prstGeom prst="rect">
            <a:avLst/>
          </a:prstGeom>
          <a:solidFill>
            <a:srgbClr val="FFFF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Possible Hypothesis Test Outcomes</a:t>
            </a:r>
          </a:p>
        </p:txBody>
      </p:sp>
      <p:sp>
        <p:nvSpPr>
          <p:cNvPr id="100374" name="Line 77">
            <a:extLst>
              <a:ext uri="{FF2B5EF4-FFF2-40B4-BE49-F238E27FC236}">
                <a16:creationId xmlns:a16="http://schemas.microsoft.com/office/drawing/2014/main" id="{CAFD1AB6-82D3-48A2-A37A-5BFBA445F023}"/>
              </a:ext>
            </a:extLst>
          </p:cNvPr>
          <p:cNvSpPr>
            <a:spLocks noChangeShapeType="1"/>
          </p:cNvSpPr>
          <p:nvPr/>
        </p:nvSpPr>
        <p:spPr bwMode="auto">
          <a:xfrm>
            <a:off x="4953000" y="5721350"/>
            <a:ext cx="41910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375" name="Line 82">
            <a:extLst>
              <a:ext uri="{FF2B5EF4-FFF2-40B4-BE49-F238E27FC236}">
                <a16:creationId xmlns:a16="http://schemas.microsoft.com/office/drawing/2014/main" id="{E56E0BF3-157E-48B2-ADD8-ACAE3DB3FBB9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3825" y="2978150"/>
            <a:ext cx="0" cy="2743200"/>
          </a:xfrm>
          <a:prstGeom prst="line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376" name="Rectangle 89">
            <a:extLst>
              <a:ext uri="{FF2B5EF4-FFF2-40B4-BE49-F238E27FC236}">
                <a16:creationId xmlns:a16="http://schemas.microsoft.com/office/drawing/2014/main" id="{9351EF19-A596-472D-ADAA-E3D96D6F8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0" y="2438400"/>
            <a:ext cx="6096000" cy="32766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0377" name="Rectangle 92">
            <a:extLst>
              <a:ext uri="{FF2B5EF4-FFF2-40B4-BE49-F238E27FC236}">
                <a16:creationId xmlns:a16="http://schemas.microsoft.com/office/drawing/2014/main" id="{10E669AD-6514-4EDD-8C9F-D59B2D6EBC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600" y="3048000"/>
            <a:ext cx="144270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H</a:t>
            </a:r>
            <a:r>
              <a:rPr kumimoji="0" lang="en-US" altLang="en-US" sz="2400" b="0" i="0" u="none" strike="noStrike" kern="1200" cap="none" spc="0" normalizeH="0" baseline="-250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False</a:t>
            </a:r>
          </a:p>
        </p:txBody>
      </p:sp>
      <p:sp>
        <p:nvSpPr>
          <p:cNvPr id="100378" name="Rectangle 93">
            <a:extLst>
              <a:ext uri="{FF2B5EF4-FFF2-40B4-BE49-F238E27FC236}">
                <a16:creationId xmlns:a16="http://schemas.microsoft.com/office/drawing/2014/main" id="{5A1C6F4E-B339-4BF7-8E2C-FC43C9A11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1" y="3048000"/>
            <a:ext cx="130548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H</a:t>
            </a:r>
            <a:r>
              <a:rPr kumimoji="0" lang="en-US" altLang="en-US" sz="2400" b="0" i="0" u="none" strike="noStrike" kern="1200" cap="none" spc="0" normalizeH="0" baseline="-250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True</a:t>
            </a:r>
          </a:p>
        </p:txBody>
      </p:sp>
      <p:sp>
        <p:nvSpPr>
          <p:cNvPr id="100379" name="Line 94">
            <a:extLst>
              <a:ext uri="{FF2B5EF4-FFF2-40B4-BE49-F238E27FC236}">
                <a16:creationId xmlns:a16="http://schemas.microsoft.com/office/drawing/2014/main" id="{E3E34E7C-CACA-40BD-8088-103EE1BC48D5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2971800"/>
            <a:ext cx="60960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380" name="Line 95">
            <a:extLst>
              <a:ext uri="{FF2B5EF4-FFF2-40B4-BE49-F238E27FC236}">
                <a16:creationId xmlns:a16="http://schemas.microsoft.com/office/drawing/2014/main" id="{39289005-BC6A-4194-8910-2DE0D9737D98}"/>
              </a:ext>
            </a:extLst>
          </p:cNvPr>
          <p:cNvSpPr>
            <a:spLocks noChangeShapeType="1"/>
          </p:cNvSpPr>
          <p:nvPr/>
        </p:nvSpPr>
        <p:spPr bwMode="auto">
          <a:xfrm>
            <a:off x="5638800" y="2438400"/>
            <a:ext cx="0" cy="3276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381" name="Line 96">
            <a:extLst>
              <a:ext uri="{FF2B5EF4-FFF2-40B4-BE49-F238E27FC236}">
                <a16:creationId xmlns:a16="http://schemas.microsoft.com/office/drawing/2014/main" id="{0E973467-809D-4E8B-975C-755E2462B262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4724400"/>
            <a:ext cx="60960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382" name="Rectangle 97">
            <a:extLst>
              <a:ext uri="{FF2B5EF4-FFF2-40B4-BE49-F238E27FC236}">
                <a16:creationId xmlns:a16="http://schemas.microsoft.com/office/drawing/2014/main" id="{13C855F6-A221-4167-84EE-258628CA27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1" y="4038600"/>
            <a:ext cx="1966913" cy="1193800"/>
          </a:xfrm>
          <a:prstGeom prst="rect">
            <a:avLst/>
          </a:prstGeom>
          <a:solidFill>
            <a:srgbClr val="D4E8F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Key: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Outcome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(Probability)</a:t>
            </a:r>
          </a:p>
        </p:txBody>
      </p:sp>
      <p:sp>
        <p:nvSpPr>
          <p:cNvPr id="100383" name="Line 98">
            <a:extLst>
              <a:ext uri="{FF2B5EF4-FFF2-40B4-BE49-F238E27FC236}">
                <a16:creationId xmlns:a16="http://schemas.microsoft.com/office/drawing/2014/main" id="{80FC74D5-E558-4136-A567-971E624DA0E7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3505200"/>
            <a:ext cx="60960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384" name="Rectangle 99">
            <a:extLst>
              <a:ext uri="{FF2B5EF4-FFF2-40B4-BE49-F238E27FC236}">
                <a16:creationId xmlns:a16="http://schemas.microsoft.com/office/drawing/2014/main" id="{A013FF73-1D42-43C0-B93D-E4FB1AC98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2105" y="4800600"/>
            <a:ext cx="1516442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9C9F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D2B4E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No Error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( 1 - </a:t>
            </a:r>
            <a:r>
              <a:rPr kumimoji="0" lang="el-GR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Symbol" panose="05050102010706020507" pitchFamily="18" charset="2"/>
              </a:rPr>
              <a:t>β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Symbol" panose="05050102010706020507" pitchFamily="18" charset="2"/>
              </a:rPr>
              <a:t> )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80" name="Google Shape;280980;p12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Type I &amp; II Error Relationship</a:t>
            </a:r>
            <a:endParaRPr/>
          </a:p>
        </p:txBody>
      </p:sp>
      <p:sp>
        <p:nvSpPr>
          <p:cNvPr id="280981" name="Google Shape;280981;p120"/>
          <p:cNvSpPr txBox="1"/>
          <p:nvPr/>
        </p:nvSpPr>
        <p:spPr>
          <a:xfrm>
            <a:off x="2171700" y="2044701"/>
            <a:ext cx="7848600" cy="271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-18288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333CC"/>
              </a:buClr>
              <a:buSzPts val="2880"/>
              <a:buFont typeface="Noto Sans Symbols"/>
              <a:buChar char="▪"/>
            </a:pP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Type I and Type II errors cannot happen at</a:t>
            </a:r>
            <a:endParaRPr/>
          </a:p>
          <a:p>
            <a:pPr marL="0" marR="0" lvl="0" indent="0" algn="l" rtl="0">
              <a:lnSpc>
                <a:spcPct val="30000"/>
              </a:lnSpc>
              <a:spcBef>
                <a:spcPts val="1400"/>
              </a:spcBef>
              <a:spcAft>
                <a:spcPts val="0"/>
              </a:spcAft>
              <a:buClr>
                <a:srgbClr val="3333CC"/>
              </a:buClr>
              <a:buSzPts val="3360"/>
              <a:buFont typeface="Noto Sans Symbols"/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the same time</a:t>
            </a:r>
            <a:endParaRPr/>
          </a:p>
          <a:p>
            <a:pPr marL="457200" marR="0" lvl="1" indent="-124459" algn="l" rtl="0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>
                <a:srgbClr val="FF0000"/>
              </a:buClr>
              <a:buSzPts val="1960"/>
              <a:buFont typeface="Noto Sans Symbols"/>
              <a:buChar char="▪"/>
            </a:pP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Type I error can only occur if H</a:t>
            </a:r>
            <a:r>
              <a:rPr lang="en-US" sz="2800" b="0" i="0" u="none" strike="noStrike" cap="none" baseline="-25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</a:t>
            </a: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is </a:t>
            </a:r>
            <a:r>
              <a:rPr lang="en-US" sz="2800" b="0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true</a:t>
            </a:r>
            <a:endParaRPr/>
          </a:p>
          <a:p>
            <a:pPr marL="457200" marR="0" lvl="1" indent="-124459" algn="l" rtl="0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>
                <a:srgbClr val="FF0000"/>
              </a:buClr>
              <a:buSzPts val="1960"/>
              <a:buFont typeface="Noto Sans Symbols"/>
              <a:buChar char="▪"/>
            </a:pP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Type II error can only occur if H</a:t>
            </a:r>
            <a:r>
              <a:rPr lang="en-US" sz="2800" b="0" i="0" u="none" strike="noStrike" cap="none" baseline="-25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</a:t>
            </a:r>
            <a:r>
              <a:rPr lang="en-US" sz="2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is </a:t>
            </a:r>
            <a:r>
              <a:rPr lang="en-US" sz="2800" b="0" i="0" u="none" strike="noStrike" cap="none">
                <a:solidFill>
                  <a:srgbClr val="3333CC"/>
                </a:solidFill>
                <a:latin typeface="Arial"/>
                <a:ea typeface="Arial"/>
                <a:cs typeface="Arial"/>
                <a:sym typeface="Arial"/>
              </a:rPr>
              <a:t>false</a:t>
            </a:r>
            <a:endParaRPr/>
          </a:p>
          <a:p>
            <a:pPr marL="457200" marR="0" lvl="1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FF0000"/>
              </a:buClr>
              <a:buSzPts val="168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982" name="Google Shape;280982;p120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87" name="Google Shape;280987;p1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Level of Significance, </a:t>
            </a:r>
            <a:r>
              <a:rPr lang="en-US" b="1"/>
              <a:t>α</a:t>
            </a:r>
            <a:r>
              <a:rPr lang="en-US"/>
              <a:t>  </a:t>
            </a:r>
            <a:endParaRPr/>
          </a:p>
        </p:txBody>
      </p:sp>
      <p:sp>
        <p:nvSpPr>
          <p:cNvPr id="280988" name="Google Shape;280988;p121"/>
          <p:cNvSpPr txBox="1">
            <a:spLocks noGrp="1"/>
          </p:cNvSpPr>
          <p:nvPr>
            <p:ph type="body" idx="1"/>
          </p:nvPr>
        </p:nvSpPr>
        <p:spPr>
          <a:xfrm>
            <a:off x="2286000" y="1752600"/>
            <a:ext cx="80772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b="1"/>
              <a:t>Defines unlikely values of sample statistic if null hypothesis is true</a:t>
            </a:r>
            <a:endParaRPr/>
          </a:p>
          <a:p>
            <a:pPr marL="685800" lvl="1" indent="-228600" algn="l" rtl="0">
              <a:lnSpc>
                <a:spcPct val="105000"/>
              </a:lnSpc>
              <a:spcBef>
                <a:spcPts val="8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Defines </a:t>
            </a:r>
            <a:r>
              <a:rPr lang="en-US" sz="2800">
                <a:solidFill>
                  <a:schemeClr val="folHlink"/>
                </a:solidFill>
              </a:rPr>
              <a:t>rejection region</a:t>
            </a:r>
            <a:r>
              <a:rPr lang="en-US" sz="2800"/>
              <a:t> of the sampling distribution</a:t>
            </a:r>
            <a:endParaRPr/>
          </a:p>
          <a:p>
            <a:pPr marL="228600" lvl="0" indent="-228600" algn="l" rtl="0">
              <a:lnSpc>
                <a:spcPct val="105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Is designated by  </a:t>
            </a:r>
            <a:r>
              <a:rPr lang="en-US" sz="3200" b="1">
                <a:solidFill>
                  <a:schemeClr val="folHlink"/>
                </a:solidFill>
              </a:rPr>
              <a:t>α</a:t>
            </a:r>
            <a:r>
              <a:rPr lang="en-US"/>
              <a:t> , (level of significance)</a:t>
            </a:r>
            <a:endParaRPr/>
          </a:p>
          <a:p>
            <a:pPr marL="685800" lvl="1" indent="-228600" algn="l" rtl="0">
              <a:lnSpc>
                <a:spcPct val="105000"/>
              </a:lnSpc>
              <a:spcBef>
                <a:spcPts val="8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sz="2800"/>
              <a:t>Typical values are .01, .05, or .10</a:t>
            </a:r>
            <a:endParaRPr/>
          </a:p>
          <a:p>
            <a:pPr marL="228600" lvl="0" indent="-228600" algn="l" rtl="0">
              <a:lnSpc>
                <a:spcPct val="105000"/>
              </a:lnSpc>
              <a:spcBef>
                <a:spcPts val="84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Is selected by the researcher at the beginning</a:t>
            </a:r>
            <a:endParaRPr/>
          </a:p>
          <a:p>
            <a:pPr marL="228600" lvl="0" indent="-228600" algn="l" rtl="0">
              <a:lnSpc>
                <a:spcPct val="105000"/>
              </a:lnSpc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Provides the critical value(s) of the test</a:t>
            </a:r>
            <a:r>
              <a:rPr lang="en-US" sz="3200"/>
              <a:t> </a:t>
            </a:r>
            <a:endParaRPr/>
          </a:p>
        </p:txBody>
      </p:sp>
      <p:sp>
        <p:nvSpPr>
          <p:cNvPr id="280989" name="Google Shape;280989;p121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94" name="Google Shape;280994;p122"/>
          <p:cNvSpPr txBox="1">
            <a:spLocks noGrp="1"/>
          </p:cNvSpPr>
          <p:nvPr>
            <p:ph type="body" idx="1"/>
          </p:nvPr>
        </p:nvSpPr>
        <p:spPr>
          <a:xfrm>
            <a:off x="2209800" y="1828800"/>
            <a:ext cx="82296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1. Specify population parameter of interest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2. Formulate the null and alternative hypotheses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3. Specify the desired significance level, α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4. Define the rejection region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5. Take a random sample and determine 	whether or not the sample result is in the 	rejection region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12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6. Reach a decision and draw a conclusion</a:t>
            </a:r>
            <a:endParaRPr/>
          </a:p>
        </p:txBody>
      </p:sp>
      <p:sp>
        <p:nvSpPr>
          <p:cNvPr id="280995" name="Google Shape;280995;p122"/>
          <p:cNvSpPr/>
          <p:nvPr/>
        </p:nvSpPr>
        <p:spPr>
          <a:xfrm>
            <a:off x="2199481" y="746125"/>
            <a:ext cx="77931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325" tIns="42650" rIns="85325" bIns="42650" anchor="b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33399"/>
              </a:buClr>
              <a:buSzPts val="4100"/>
              <a:buFont typeface="Noto Sans Symbols"/>
              <a:buNone/>
            </a:pPr>
            <a:r>
              <a:rPr lang="en-US" sz="4100" b="0" i="0" u="none" strike="noStrike" cap="none">
                <a:solidFill>
                  <a:srgbClr val="333399"/>
                </a:solidFill>
                <a:latin typeface="Arial"/>
                <a:ea typeface="Arial"/>
                <a:cs typeface="Arial"/>
                <a:sym typeface="Arial"/>
              </a:rPr>
              <a:t>Process of Hypothesis Testing</a:t>
            </a:r>
            <a:endParaRPr/>
          </a:p>
        </p:txBody>
      </p:sp>
      <p:sp>
        <p:nvSpPr>
          <p:cNvPr id="280996" name="Google Shape;280996;p122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001" name="Google Shape;281001;p123"/>
          <p:cNvSpPr/>
          <p:nvPr/>
        </p:nvSpPr>
        <p:spPr>
          <a:xfrm>
            <a:off x="2819400" y="4473526"/>
            <a:ext cx="6172200" cy="1303386"/>
          </a:xfrm>
          <a:prstGeom prst="rect">
            <a:avLst/>
          </a:prstGeom>
          <a:solidFill>
            <a:srgbClr val="FFFFCC"/>
          </a:solidFill>
          <a:ln w="190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1002" name="Google Shape;281002;p123"/>
          <p:cNvSpPr txBox="1">
            <a:spLocks noGrp="1"/>
          </p:cNvSpPr>
          <p:nvPr>
            <p:ph type="title"/>
          </p:nvPr>
        </p:nvSpPr>
        <p:spPr>
          <a:xfrm>
            <a:off x="2464904" y="1081088"/>
            <a:ext cx="77931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P-Value Approach to Testing</a:t>
            </a:r>
            <a:endParaRPr/>
          </a:p>
        </p:txBody>
      </p:sp>
      <p:sp>
        <p:nvSpPr>
          <p:cNvPr id="281003" name="Google Shape;281003;p123"/>
          <p:cNvSpPr txBox="1">
            <a:spLocks noGrp="1"/>
          </p:cNvSpPr>
          <p:nvPr>
            <p:ph type="body" idx="1"/>
          </p:nvPr>
        </p:nvSpPr>
        <p:spPr>
          <a:xfrm>
            <a:off x="2362200" y="2667001"/>
            <a:ext cx="7772400" cy="43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Determine the </a:t>
            </a:r>
            <a:r>
              <a:rPr lang="en-US">
                <a:solidFill>
                  <a:schemeClr val="folHlink"/>
                </a:solidFill>
              </a:rPr>
              <a:t>p-value</a:t>
            </a:r>
            <a:r>
              <a:rPr lang="en-US"/>
              <a:t> from a table or computer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68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/>
              <a:t>Compare the </a:t>
            </a:r>
            <a:r>
              <a:rPr lang="en-US">
                <a:solidFill>
                  <a:schemeClr val="folHlink"/>
                </a:solidFill>
              </a:rPr>
              <a:t>p-value</a:t>
            </a:r>
            <a:r>
              <a:rPr lang="en-US"/>
              <a:t> with  </a:t>
            </a:r>
            <a:r>
              <a:rPr lang="en-US" b="1">
                <a:solidFill>
                  <a:schemeClr val="folHlink"/>
                </a:solidFill>
              </a:rPr>
              <a:t>α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162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/>
              <a:t>If   p-value  &lt;  </a:t>
            </a:r>
            <a:r>
              <a:rPr lang="en-US" sz="2700" b="1"/>
              <a:t>α</a:t>
            </a:r>
            <a:r>
              <a:rPr lang="en-US" sz="2700"/>
              <a:t> ,  reject H</a:t>
            </a:r>
            <a:r>
              <a:rPr lang="en-US" sz="2700" baseline="-25000"/>
              <a:t>0</a:t>
            </a:r>
            <a:endParaRPr sz="2700"/>
          </a:p>
          <a:p>
            <a:pPr marL="685800" lvl="1" indent="-228600" algn="l" rtl="0">
              <a:lnSpc>
                <a:spcPct val="90000"/>
              </a:lnSpc>
              <a:spcBef>
                <a:spcPts val="1620"/>
              </a:spcBef>
              <a:spcAft>
                <a:spcPts val="0"/>
              </a:spcAft>
              <a:buClr>
                <a:schemeClr val="dk1"/>
              </a:buClr>
              <a:buSzPts val="2700"/>
              <a:buChar char="•"/>
            </a:pPr>
            <a:r>
              <a:rPr lang="en-US" sz="2700"/>
              <a:t>If   p-value  </a:t>
            </a:r>
            <a:r>
              <a:rPr lang="en-US" sz="2700" b="1"/>
              <a:t>≥</a:t>
            </a:r>
            <a:r>
              <a:rPr lang="en-US" sz="2700"/>
              <a:t>  </a:t>
            </a:r>
            <a:r>
              <a:rPr lang="en-US" sz="2700" b="1"/>
              <a:t>α</a:t>
            </a:r>
            <a:r>
              <a:rPr lang="en-US" sz="2700"/>
              <a:t> ,  do not reject H</a:t>
            </a:r>
            <a:r>
              <a:rPr lang="en-US" sz="2700" baseline="-25000"/>
              <a:t>0</a:t>
            </a:r>
            <a:r>
              <a:rPr lang="en-US" sz="2700"/>
              <a:t> </a:t>
            </a:r>
            <a:endParaRPr/>
          </a:p>
        </p:txBody>
      </p:sp>
      <p:cxnSp>
        <p:nvCxnSpPr>
          <p:cNvPr id="281004" name="Google Shape;281004;p123"/>
          <p:cNvCxnSpPr/>
          <p:nvPr/>
        </p:nvCxnSpPr>
        <p:spPr>
          <a:xfrm>
            <a:off x="7239000" y="1843088"/>
            <a:ext cx="1524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1005" name="Google Shape;281005;p123"/>
          <p:cNvSpPr txBox="1"/>
          <p:nvPr/>
        </p:nvSpPr>
        <p:spPr>
          <a:xfrm>
            <a:off x="4282751" y="6346827"/>
            <a:ext cx="3278100" cy="36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</a:pPr>
            <a:r>
              <a:rPr lang="en-US" sz="10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Business Statistics: A Decision-Making Approach, 7e © 2008 Prentice-Hall, Inc.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  <a:sym typeface="Arial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  <a:sym typeface="Arial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  <a:sym typeface="Arial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C33AA29-E562-4DCD-A3F8-B8EE73074A0F}"/>
</file>

<file path=customXml/itemProps2.xml><?xml version="1.0" encoding="utf-8"?>
<ds:datastoreItem xmlns:ds="http://schemas.openxmlformats.org/officeDocument/2006/customXml" ds:itemID="{60E7C6C8-426F-4381-964F-343D78EA42D2}"/>
</file>

<file path=customXml/itemProps3.xml><?xml version="1.0" encoding="utf-8"?>
<ds:datastoreItem xmlns:ds="http://schemas.openxmlformats.org/officeDocument/2006/customXml" ds:itemID="{6476C562-472B-45D5-870A-7788E22C7515}"/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3946</Words>
  <Application>Microsoft Office PowerPoint</Application>
  <PresentationFormat>Widescreen</PresentationFormat>
  <Paragraphs>682</Paragraphs>
  <Slides>72</Slides>
  <Notes>66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72</vt:i4>
      </vt:variant>
    </vt:vector>
  </HeadingPairs>
  <TitlesOfParts>
    <vt:vector size="86" baseType="lpstr">
      <vt:lpstr>Alexandria</vt:lpstr>
      <vt:lpstr>Arial</vt:lpstr>
      <vt:lpstr>Calibri</vt:lpstr>
      <vt:lpstr>Calibri Light</vt:lpstr>
      <vt:lpstr>Noto Sans Symbols</vt:lpstr>
      <vt:lpstr>Symbol</vt:lpstr>
      <vt:lpstr>Times New Roman</vt:lpstr>
      <vt:lpstr>Wingdings</vt:lpstr>
      <vt:lpstr>3_Office Theme</vt:lpstr>
      <vt:lpstr>1_Office Theme</vt:lpstr>
      <vt:lpstr>2_Office Theme</vt:lpstr>
      <vt:lpstr>Office Theme</vt:lpstr>
      <vt:lpstr>Drawing</vt:lpstr>
      <vt:lpstr>Equation</vt:lpstr>
      <vt:lpstr>PowerPoint Presentation</vt:lpstr>
      <vt:lpstr>PowerPoint Presentation</vt:lpstr>
      <vt:lpstr>PowerPoint Presentation</vt:lpstr>
      <vt:lpstr>Chapter Goals</vt:lpstr>
      <vt:lpstr>Tools of Business Statistics</vt:lpstr>
      <vt:lpstr>Descriptive Statistics</vt:lpstr>
      <vt:lpstr>Inferential Statistics</vt:lpstr>
      <vt:lpstr>Inferential Statistics</vt:lpstr>
      <vt:lpstr>Tools for Collecting Data</vt:lpstr>
      <vt:lpstr>Survey Design Steps</vt:lpstr>
      <vt:lpstr>Survey Design Steps</vt:lpstr>
      <vt:lpstr>Types of Questions</vt:lpstr>
      <vt:lpstr>Populations and Samples</vt:lpstr>
      <vt:lpstr>Key Definitions</vt:lpstr>
      <vt:lpstr>Population vs. Sample</vt:lpstr>
      <vt:lpstr>Why Sample?</vt:lpstr>
      <vt:lpstr>Sampling Techniques</vt:lpstr>
      <vt:lpstr>Statistical Sampling</vt:lpstr>
      <vt:lpstr>Simple Random Sampling</vt:lpstr>
      <vt:lpstr>Systematic Random Sampling</vt:lpstr>
      <vt:lpstr>Stratified Random Sampling</vt:lpstr>
      <vt:lpstr>Data Types</vt:lpstr>
      <vt:lpstr>Data Types</vt:lpstr>
      <vt:lpstr>Data Types</vt:lpstr>
      <vt:lpstr>Data Measurement Levels</vt:lpstr>
      <vt:lpstr>PowerPoint Presentation</vt:lpstr>
      <vt:lpstr>Chapter Goals</vt:lpstr>
      <vt:lpstr>Frequency Distributions</vt:lpstr>
      <vt:lpstr>Why Use Frequency Distributions?</vt:lpstr>
      <vt:lpstr>Frequency Distribution: Discrete Data</vt:lpstr>
      <vt:lpstr>Relative Frequency</vt:lpstr>
      <vt:lpstr>Frequency Distribution:  Continuous Data</vt:lpstr>
      <vt:lpstr>Grouping Data by Classes</vt:lpstr>
      <vt:lpstr>Frequency Distribution Example</vt:lpstr>
      <vt:lpstr>Frequency Histograms</vt:lpstr>
      <vt:lpstr>Histogram Example</vt:lpstr>
      <vt:lpstr>PowerPoint Presentation</vt:lpstr>
      <vt:lpstr>Chapter Goals</vt:lpstr>
      <vt:lpstr>Chapter Topics</vt:lpstr>
      <vt:lpstr>Summary Measures</vt:lpstr>
      <vt:lpstr>Measures of Center and Location</vt:lpstr>
      <vt:lpstr>Mean (Arithmetic Average)</vt:lpstr>
      <vt:lpstr>Mean (Arithmetic Average)</vt:lpstr>
      <vt:lpstr>Median</vt:lpstr>
      <vt:lpstr> Median</vt:lpstr>
      <vt:lpstr> Median Example</vt:lpstr>
      <vt:lpstr>Shape of a Distribution</vt:lpstr>
      <vt:lpstr>Mode</vt:lpstr>
      <vt:lpstr> Review Example</vt:lpstr>
      <vt:lpstr>Summary Statistics</vt:lpstr>
      <vt:lpstr> Which measure of location is the “best”?</vt:lpstr>
      <vt:lpstr>Distribution Shape and  Box and Whisker Plot</vt:lpstr>
      <vt:lpstr>Measures of Variation</vt:lpstr>
      <vt:lpstr> Variation</vt:lpstr>
      <vt:lpstr>Range</vt:lpstr>
      <vt:lpstr> Disadvantages of the Range</vt:lpstr>
      <vt:lpstr>Variance</vt:lpstr>
      <vt:lpstr>Standard Deviation</vt:lpstr>
      <vt:lpstr>Calculation Example: Sample Standard Deviation</vt:lpstr>
      <vt:lpstr>PowerPoint Presentation</vt:lpstr>
      <vt:lpstr>Chapter Goals</vt:lpstr>
      <vt:lpstr>What is a Hypothesis?</vt:lpstr>
      <vt:lpstr>The Null Hypothesis, H0</vt:lpstr>
      <vt:lpstr>The Alternative Hypothesis, HA</vt:lpstr>
      <vt:lpstr>Errors in Making Decisions</vt:lpstr>
      <vt:lpstr>Errors in Making Decisions</vt:lpstr>
      <vt:lpstr>Outcomes and Probabilities</vt:lpstr>
      <vt:lpstr>Type I &amp; II Error Relationship</vt:lpstr>
      <vt:lpstr>Level of Significance, α  </vt:lpstr>
      <vt:lpstr>PowerPoint Presentation</vt:lpstr>
      <vt:lpstr>P-Value Approach to Testing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acer</dc:creator>
  <cp:lastModifiedBy>acer</cp:lastModifiedBy>
  <cp:revision>2</cp:revision>
  <dcterms:modified xsi:type="dcterms:W3CDTF">2025-07-08T19:32:18Z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