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2.xml" ContentType="application/vnd.openxmlformats-officedocument.presentationml.tags+xml"/>
  <Override PartName="/ppt/tags/tag25.xml" ContentType="application/vnd.openxmlformats-officedocument.presentationml.tags+xml"/>
  <Override PartName="/ppt/tags/tag13.xml" ContentType="application/vnd.openxmlformats-officedocument.presentationml.tags+xml"/>
  <Override PartName="/ppt/tags/tag34.xml" ContentType="application/vnd.openxmlformats-officedocument.presentationml.tags+xml"/>
  <Override PartName="/ppt/tags/tag27.xml" ContentType="application/vnd.openxmlformats-officedocument.presentationml.tags+xml"/>
  <Override PartName="/ppt/tags/tag35.xml" ContentType="application/vnd.openxmlformats-officedocument.presentationml.tags+xml"/>
  <Override PartName="/ppt/tags/tag14.xml" ContentType="application/vnd.openxmlformats-officedocument.presentationml.tags+xml"/>
  <Override PartName="/ppt/tags/tag36.xml" ContentType="application/vnd.openxmlformats-officedocument.presentationml.tags+xml"/>
  <Override PartName="/ppt/tags/tag31.xml" ContentType="application/vnd.openxmlformats-officedocument.presentationml.tags+xml"/>
  <Override PartName="/ppt/tags/tag29.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ppt/tags/tag32.xml" ContentType="application/vnd.openxmlformats-officedocument.presentationml.tags+xml"/>
  <Override PartName="/docProps/app.xml" ContentType="application/vnd.openxmlformats-officedocument.extended-properties+xml"/>
  <Override PartName="/ppt/tags/tag12.xml" ContentType="application/vnd.openxmlformats-officedocument.presentationml.tags+xml"/>
  <Override PartName="/ppt/tags/tag23.xml" ContentType="application/vnd.openxmlformats-officedocument.presentationml.tags+xml"/>
  <Override PartName="/ppt/tags/tag28.xml" ContentType="application/vnd.openxmlformats-officedocument.presentationml.tags+xml"/>
  <Override PartName="/ppt/tags/tag21.xml" ContentType="application/vnd.openxmlformats-officedocument.presentationml.tags+xml"/>
  <Override PartName="/ppt/tags/tag33.xml" ContentType="application/vnd.openxmlformats-officedocument.presentationml.tags+xml"/>
  <Override PartName="/ppt/tags/tag30.xml" ContentType="application/vnd.openxmlformats-officedocument.presentationml.tags+xml"/>
  <Override PartName="/ppt/tags/tag2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8"/>
  </p:notesMasterIdLst>
  <p:sldIdLst>
    <p:sldId id="257" r:id="rId3"/>
    <p:sldId id="382" r:id="rId4"/>
    <p:sldId id="511" r:id="rId5"/>
    <p:sldId id="512" r:id="rId6"/>
    <p:sldId id="450" r:id="rId7"/>
    <p:sldId id="489" r:id="rId8"/>
    <p:sldId id="491" r:id="rId9"/>
    <p:sldId id="492" r:id="rId10"/>
    <p:sldId id="493" r:id="rId11"/>
    <p:sldId id="494" r:id="rId12"/>
    <p:sldId id="495" r:id="rId13"/>
    <p:sldId id="490" r:id="rId14"/>
    <p:sldId id="451" r:id="rId15"/>
    <p:sldId id="513" r:id="rId16"/>
    <p:sldId id="514" r:id="rId17"/>
    <p:sldId id="496" r:id="rId18"/>
    <p:sldId id="497" r:id="rId19"/>
    <p:sldId id="498" r:id="rId20"/>
    <p:sldId id="516" r:id="rId21"/>
    <p:sldId id="517" r:id="rId22"/>
    <p:sldId id="518" r:id="rId23"/>
    <p:sldId id="515" r:id="rId24"/>
    <p:sldId id="452" r:id="rId25"/>
    <p:sldId id="519" r:id="rId26"/>
    <p:sldId id="520" r:id="rId27"/>
    <p:sldId id="521" r:id="rId28"/>
    <p:sldId id="453" r:id="rId29"/>
    <p:sldId id="454" r:id="rId30"/>
    <p:sldId id="502" r:id="rId31"/>
    <p:sldId id="456" r:id="rId32"/>
    <p:sldId id="522" r:id="rId33"/>
    <p:sldId id="457" r:id="rId34"/>
    <p:sldId id="503" r:id="rId35"/>
    <p:sldId id="504" r:id="rId36"/>
    <p:sldId id="505" r:id="rId37"/>
    <p:sldId id="506" r:id="rId38"/>
    <p:sldId id="507" r:id="rId39"/>
    <p:sldId id="523" r:id="rId40"/>
    <p:sldId id="524" r:id="rId41"/>
    <p:sldId id="525" r:id="rId42"/>
    <p:sldId id="526" r:id="rId43"/>
    <p:sldId id="527" r:id="rId44"/>
    <p:sldId id="508" r:id="rId45"/>
    <p:sldId id="50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4" autoAdjust="0"/>
    <p:restoredTop sz="93447" autoAdjust="0"/>
  </p:normalViewPr>
  <p:slideViewPr>
    <p:cSldViewPr snapToGrid="0">
      <p:cViewPr varScale="1">
        <p:scale>
          <a:sx n="63" d="100"/>
          <a:sy n="63" d="100"/>
        </p:scale>
        <p:origin x="648" y="5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10/12/2024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310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9844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372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17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79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0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9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40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749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6695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6950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2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125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85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7774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548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11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853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156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485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318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868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552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059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03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707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3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986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88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783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52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522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13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4894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52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159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planning before the meeting and more diligence during the meeting. Because virtual meetings offer less visual contact and nonverbal communication than in-person meetings, leaders need to make sure everyone stays engaged and has the opportunity to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90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before the meeting and more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diligence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during the meeting. Because virtual meetings offer less visual contact and nonverbal communication than in-person meetings, leaders need to make sure everyone stays engaged and can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19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03977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87136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0021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7123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77061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08100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781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3114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2957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09698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96358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2429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6056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606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876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3453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89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5727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344962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21.emf"/></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notesSlide" Target="../notesSlides/notesSlide12.xml"/><Relationship Id="rId7" Type="http://schemas.openxmlformats.org/officeDocument/2006/relationships/image" Target="../media/image21.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1.emf"/><Relationship Id="rId5" Type="http://schemas.openxmlformats.org/officeDocument/2006/relationships/image" Target="../media/image24.emf"/><Relationship Id="rId4" Type="http://schemas.openxmlformats.org/officeDocument/2006/relationships/image" Target="../media/image23.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21.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27.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7.xml"/><Relationship Id="rId4" Type="http://schemas.openxmlformats.org/officeDocument/2006/relationships/image" Target="../media/image24.e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1.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33.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4.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5.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36.xml"/></Relationships>
</file>

<file path=ppt/slides/_rels/slide4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8.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4</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6241715" y="1272988"/>
            <a:ext cx="5594685" cy="4840979"/>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a:t>
            </a: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 No. 4</a:t>
            </a:r>
            <a:endParaRPr kumimoji="0" lang="ar-EG"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lvl="0" algn="ctr">
              <a:defRPr/>
            </a:pPr>
            <a:r>
              <a:rPr lang="ar-EG" sz="40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الكتابة التعاونية وإجراء اجتماع في العصر التكنولوجي</a:t>
            </a:r>
          </a:p>
          <a:p>
            <a:pPr algn="ctr">
              <a:defRPr/>
            </a:pPr>
            <a:r>
              <a:rPr lang="en-US" sz="40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Collaborative Writing and Conducting Meeting in Technological Era</a:t>
            </a:r>
            <a:endPar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lvl="0" algn="ctr">
              <a:defRPr/>
            </a:pPr>
            <a:endParaRPr kumimoji="0" lang="en-US" sz="12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6690881" y="1353375"/>
            <a:ext cx="4285130" cy="424366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14350" lvl="0" indent="-514350" algn="r" rtl="1" eaLnBrk="0" fontAlgn="base" hangingPunct="0">
              <a:spcBef>
                <a:spcPct val="20000"/>
              </a:spcBef>
              <a:spcAft>
                <a:spcPts val="600"/>
              </a:spcAft>
              <a:buFont typeface="+mj-lt"/>
              <a:buAutoNum type="arabicPeriod"/>
              <a:defRPr/>
            </a:pPr>
            <a:r>
              <a:rPr lang="ar-EG" sz="2400" kern="0" dirty="0">
                <a:solidFill>
                  <a:srgbClr val="000000"/>
                </a:solidFill>
                <a:effectLst>
                  <a:outerShdw blurRad="50800" dist="38100" dir="8100000" algn="tr" rotWithShape="0">
                    <a:srgbClr val="808080">
                      <a:alpha val="40000"/>
                    </a:srgbClr>
                  </a:outerShdw>
                </a:effectLst>
                <a:latin typeface="Arial"/>
              </a:rPr>
              <a:t>أنواع العمل الجماعي 
مزايا وعيوب العمل الجماعي.
التعرف على أدوار أعضاء الفريق.
تحديد خصائص الفريق.
التواصل الفعال في فرق
التفريق بين مجموعة الفريق </a:t>
            </a:r>
          </a:p>
          <a:p>
            <a:pPr lvl="0" algn="r" rtl="1" eaLnBrk="0" fontAlgn="base" hangingPunct="0">
              <a:spcBef>
                <a:spcPct val="20000"/>
              </a:spcBef>
              <a:spcAft>
                <a:spcPts val="600"/>
              </a:spcAft>
              <a:defRPr/>
            </a:pPr>
            <a:r>
              <a:rPr lang="ar-EG" sz="2400" kern="0" dirty="0">
                <a:solidFill>
                  <a:srgbClr val="000000"/>
                </a:solidFill>
                <a:effectLst>
                  <a:outerShdw blurRad="50800" dist="38100" dir="8100000" algn="tr" rotWithShape="0">
                    <a:srgbClr val="808080">
                      <a:alpha val="40000"/>
                    </a:srgbClr>
                  </a:outerShdw>
                </a:effectLst>
                <a:latin typeface="Arial"/>
              </a:rPr>
              <a:t>والعمل الجماعي</a:t>
            </a: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3609565" y="-158683"/>
            <a:ext cx="9452012" cy="646331"/>
          </a:xfrm>
          <a:prstGeom prst="rect">
            <a:avLst/>
          </a:prstGeom>
          <a:noFill/>
        </p:spPr>
        <p:txBody>
          <a:bodyPr wrap="square">
            <a:spAutoFit/>
          </a:bodyPr>
          <a:lstStyle/>
          <a:p>
            <a:pPr lvl="0">
              <a:defRPr/>
            </a:pPr>
            <a:r>
              <a:rPr lang="ar-EG" sz="3600" dirty="0">
                <a:solidFill>
                  <a:srgbClr val="000000"/>
                </a:solidFill>
                <a:latin typeface="Times New Roman" panose="02020603050405020304" pitchFamily="18" charset="0"/>
              </a:rPr>
              <a:t>اختبر معلوماتك للمحاضرة السابقة</a:t>
            </a:r>
            <a:endPar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sp>
        <p:nvSpPr>
          <p:cNvPr id="2" name="TextBox 1">
            <a:extLst>
              <a:ext uri="{FF2B5EF4-FFF2-40B4-BE49-F238E27FC236}">
                <a16:creationId xmlns:a16="http://schemas.microsoft.com/office/drawing/2014/main" id="{C841DA38-3B73-F84D-3EEE-ED2A26E67712}"/>
              </a:ext>
            </a:extLst>
          </p:cNvPr>
          <p:cNvSpPr txBox="1"/>
          <p:nvPr/>
        </p:nvSpPr>
        <p:spPr>
          <a:xfrm>
            <a:off x="1215989" y="583934"/>
            <a:ext cx="945201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lang="en-GB" sz="2800" b="1" kern="0" dirty="0">
                <a:solidFill>
                  <a:srgbClr val="FF0000"/>
                </a:solidFill>
                <a:effectLst>
                  <a:outerShdw blurRad="38100" dist="38100" dir="2700000" algn="tl">
                    <a:srgbClr val="C0C0C0"/>
                  </a:outerShdw>
                </a:effectLst>
                <a:latin typeface="Tahoma"/>
              </a:rPr>
              <a:t>Test your knowledge for the previous lecture</a:t>
            </a:r>
            <a:endPar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sp>
        <p:nvSpPr>
          <p:cNvPr id="5" name="TextBox 4">
            <a:extLst>
              <a:ext uri="{FF2B5EF4-FFF2-40B4-BE49-F238E27FC236}">
                <a16:creationId xmlns:a16="http://schemas.microsoft.com/office/drawing/2014/main" id="{C2C027BF-EA4B-4F59-B76B-652B5AAD3518}"/>
              </a:ext>
            </a:extLst>
          </p:cNvPr>
          <p:cNvSpPr txBox="1"/>
          <p:nvPr/>
        </p:nvSpPr>
        <p:spPr>
          <a:xfrm>
            <a:off x="1504464" y="1943978"/>
            <a:ext cx="4591536" cy="2970044"/>
          </a:xfrm>
          <a:prstGeom prst="rect">
            <a:avLst/>
          </a:prstGeom>
          <a:noFill/>
        </p:spPr>
        <p:txBody>
          <a:bodyPr wrap="square">
            <a:spAutoFit/>
          </a:body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Recognize team </a:t>
            </a:r>
            <a:r>
              <a:rPr kumimoji="0" lang="ar-EG" sz="1800" b="0"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members</a:t>
            </a:r>
            <a:r>
              <a:rPr kumimoji="0" lang="ar-EG"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Differentiate between team group and teamwork</a:t>
            </a:r>
            <a:endPar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Tree>
    <p:custDataLst>
      <p:tags r:id="rId1"/>
    </p:custDataLst>
    <p:extLst>
      <p:ext uri="{BB962C8B-B14F-4D97-AF65-F5344CB8AC3E}">
        <p14:creationId xmlns:p14="http://schemas.microsoft.com/office/powerpoint/2010/main" val="27785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BDE8B819-15E0-C0C4-C54E-403781658709}"/>
              </a:ext>
            </a:extLst>
          </p:cNvPr>
          <p:cNvSpPr txBox="1"/>
          <p:nvPr/>
        </p:nvSpPr>
        <p:spPr>
          <a:xfrm>
            <a:off x="2512172" y="0"/>
            <a:ext cx="6740896" cy="646331"/>
          </a:xfrm>
          <a:prstGeom prst="rect">
            <a:avLst/>
          </a:prstGeom>
          <a:noFill/>
        </p:spPr>
        <p:txBody>
          <a:bodyPr wrap="square">
            <a:spAutoFit/>
          </a:bodyPr>
          <a:lstStyle/>
          <a:p>
            <a:pPr lvl="0" algn="r" rtl="1">
              <a:defRPr/>
            </a:pPr>
            <a:r>
              <a:rPr lang="ar-EG" sz="3600" dirty="0">
                <a:solidFill>
                  <a:srgbClr val="FF0000"/>
                </a:solidFill>
                <a:latin typeface="Times New Roman" panose="02020603050405020304" pitchFamily="18" charset="0"/>
              </a:rPr>
              <a:t>أهداف التعلم</a:t>
            </a:r>
            <a:endParaRPr kumimoji="0" lang="en-GB" sz="6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2" name="TextBox 1">
            <a:extLst>
              <a:ext uri="{FF2B5EF4-FFF2-40B4-BE49-F238E27FC236}">
                <a16:creationId xmlns:a16="http://schemas.microsoft.com/office/drawing/2014/main" id="{DDCDD073-77AE-C574-8279-90146E3070C3}"/>
              </a:ext>
            </a:extLst>
          </p:cNvPr>
          <p:cNvSpPr txBox="1"/>
          <p:nvPr/>
        </p:nvSpPr>
        <p:spPr>
          <a:xfrm>
            <a:off x="6633883" y="1443841"/>
            <a:ext cx="3585882" cy="3970318"/>
          </a:xfrm>
          <a:prstGeom prst="rect">
            <a:avLst/>
          </a:prstGeom>
          <a:noFill/>
        </p:spPr>
        <p:txBody>
          <a:bodyPr wrap="square">
            <a:spAutoFit/>
          </a:bodyPr>
          <a:lstStyle/>
          <a:p>
            <a:pPr lvl="0" algn="r" rtl="1">
              <a:defRPr/>
            </a:pPr>
            <a:r>
              <a:rPr lang="ar-EG" sz="2800" dirty="0">
                <a:latin typeface="Times New Roman" panose="02020603050405020304" pitchFamily="18" charset="0"/>
              </a:rPr>
              <a:t>أهداف التعلم 
التواصل بشكل تعاوني
 ستساعدك الإرشادات على العمل معا بنجاح أكبر
جعل الاجتماعات أكثر إنتاجية.
الكتابة التعاونية باستخدام أدوات تكنولوجيا. 
المجتمعات الافتراضية والشبكات الاجتماعية</a:t>
            </a:r>
            <a:endParaRPr kumimoji="0" lang="en-GB" sz="5400" b="1" i="0" u="none" strike="noStrike" kern="1200" cap="none" spc="0" normalizeH="0" baseline="0" noProof="0" dirty="0">
              <a:ln>
                <a:noFill/>
              </a:ln>
              <a:effectLst/>
              <a:uLnTx/>
              <a:uFillTx/>
              <a:latin typeface="Times New Roman" panose="02020603050405020304" pitchFamily="18" charset="0"/>
              <a:ea typeface="+mn-ea"/>
              <a:cs typeface="+mn-cs"/>
            </a:endParaRPr>
          </a:p>
        </p:txBody>
      </p:sp>
      <p:sp>
        <p:nvSpPr>
          <p:cNvPr id="4" name="TextBox 3">
            <a:extLst>
              <a:ext uri="{FF2B5EF4-FFF2-40B4-BE49-F238E27FC236}">
                <a16:creationId xmlns:a16="http://schemas.microsoft.com/office/drawing/2014/main" id="{91391C37-EBB2-9672-95F5-5842AB1FCC72}"/>
              </a:ext>
            </a:extLst>
          </p:cNvPr>
          <p:cNvSpPr txBox="1"/>
          <p:nvPr/>
        </p:nvSpPr>
        <p:spPr>
          <a:xfrm>
            <a:off x="1257002" y="646331"/>
            <a:ext cx="5448598" cy="499656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lang="en-US" sz="2400" b="1" kern="0" noProof="0" dirty="0">
                <a:solidFill>
                  <a:srgbClr val="FF0000"/>
                </a:solidFill>
                <a:effectLst>
                  <a:outerShdw blurRad="38100" dist="38100" dir="2700000" algn="tl">
                    <a:srgbClr val="C0C0C0"/>
                  </a:outerShdw>
                </a:effectLst>
                <a:latin typeface="Tahoma"/>
              </a:rPr>
              <a:t>L</a:t>
            </a:r>
            <a:r>
              <a:rPr lang="en-US" sz="2400" b="1" kern="0" dirty="0">
                <a:solidFill>
                  <a:srgbClr val="FF0000"/>
                </a:solidFill>
                <a:effectLst>
                  <a:outerShdw blurRad="38100" dist="38100" dir="2700000" algn="tl">
                    <a:srgbClr val="C0C0C0"/>
                  </a:outerShdw>
                </a:effectLst>
                <a:latin typeface="Tahoma"/>
              </a:rPr>
              <a:t>earning Objectives </a:t>
            </a:r>
            <a:endPar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a:p>
            <a:pPr marL="571500" lvl="0" indent="-571500">
              <a:lnSpc>
                <a:spcPct val="150000"/>
              </a:lnSpc>
              <a:buFont typeface="Wingdings" panose="05000000000000000000" pitchFamily="2" charset="2"/>
              <a:buChar char="q"/>
              <a:defRPr/>
            </a:pPr>
            <a:r>
              <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rPr>
              <a:t>Communicating collaboratively</a:t>
            </a:r>
            <a:endParaRPr lang="ar-EG" sz="2400" b="1" dirty="0">
              <a:solidFill>
                <a:srgbClr val="000000"/>
              </a:solidFill>
              <a:effectLst>
                <a:outerShdw blurRad="38100" dist="38100" dir="2700000" algn="tl">
                  <a:srgbClr val="000000">
                    <a:alpha val="43137"/>
                  </a:srgbClr>
                </a:outerShdw>
              </a:effectLst>
              <a:latin typeface="Times New Roman" panose="02020603050405020304" pitchFamily="18" charset="0"/>
            </a:endParaRPr>
          </a:p>
          <a:p>
            <a:pPr marL="571500" lvl="0" indent="-571500">
              <a:lnSpc>
                <a:spcPct val="150000"/>
              </a:lnSpc>
              <a:buFont typeface="Wingdings" panose="05000000000000000000" pitchFamily="2" charset="2"/>
              <a:buChar char="q"/>
              <a:defRPr/>
            </a:pPr>
            <a:r>
              <a:rPr lang="ar-EG" sz="2400" b="1" dirty="0">
                <a:solidFill>
                  <a:srgbClr val="000000"/>
                </a:solidFill>
                <a:latin typeface="Times New Roman" pitchFamily="18" charset="0"/>
              </a:rPr>
              <a:t> </a:t>
            </a:r>
            <a:r>
              <a:rPr lang="ar-EG" sz="2400" b="1" dirty="0" err="1">
                <a:solidFill>
                  <a:srgbClr val="000000"/>
                </a:solidFill>
                <a:latin typeface="Times New Roman" pitchFamily="18" charset="0"/>
              </a:rPr>
              <a:t>Guidelines</a:t>
            </a:r>
            <a:r>
              <a:rPr lang="en-US" sz="2400" b="1" dirty="0">
                <a:solidFill>
                  <a:srgbClr val="000000"/>
                </a:solidFill>
                <a:latin typeface="Times New Roman" pitchFamily="18" charset="0"/>
              </a:rPr>
              <a:t> will help you work together more successfully</a:t>
            </a:r>
            <a:endPar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endParaRPr>
          </a:p>
          <a:p>
            <a:pPr marL="571500" lvl="0" indent="-571500">
              <a:lnSpc>
                <a:spcPct val="150000"/>
              </a:lnSpc>
              <a:buFont typeface="Wingdings" panose="05000000000000000000" pitchFamily="2" charset="2"/>
              <a:buChar char="q"/>
              <a:defRPr/>
            </a:pPr>
            <a:r>
              <a:rPr lang="en-US" sz="2400" b="1" dirty="0">
                <a:solidFill>
                  <a:srgbClr val="000000"/>
                </a:solidFill>
                <a:effectLst>
                  <a:outerShdw blurRad="38100" dist="38100" dir="2700000" algn="tl">
                    <a:srgbClr val="000000">
                      <a:alpha val="43137"/>
                    </a:srgbClr>
                  </a:outerShdw>
                </a:effectLst>
                <a:latin typeface="Times New Roman" panose="02020603050405020304" pitchFamily="18" charset="0"/>
              </a:rPr>
              <a:t>Making meetings more productive</a:t>
            </a:r>
            <a:r>
              <a:rPr lang="ar-EG" sz="2400" b="1" dirty="0">
                <a:solidFill>
                  <a:srgbClr val="000000"/>
                </a:solidFill>
                <a:effectLst>
                  <a:outerShdw blurRad="38100" dist="38100" dir="2700000" algn="tl">
                    <a:srgbClr val="000000">
                      <a:alpha val="43137"/>
                    </a:srgbClr>
                  </a:outerShdw>
                </a:effectLst>
                <a:latin typeface="Times New Roman" panose="02020603050405020304" pitchFamily="18" charset="0"/>
              </a:rPr>
              <a:t>.</a:t>
            </a:r>
          </a:p>
          <a:p>
            <a:pPr marL="571500" lvl="0" indent="-571500">
              <a:lnSpc>
                <a:spcPct val="150000"/>
              </a:lnSpc>
              <a:buFont typeface="Wingdings" panose="05000000000000000000" pitchFamily="2" charset="2"/>
              <a:buChar char="q"/>
              <a:defRPr/>
            </a:pPr>
            <a:r>
              <a:rPr lang="en-US" sz="2400" b="1" dirty="0">
                <a:solidFill>
                  <a:srgbClr val="000000"/>
                </a:solidFill>
                <a:latin typeface="Times New Roman" pitchFamily="18" charset="0"/>
              </a:rPr>
              <a:t>writing collaboration technology tools.</a:t>
            </a:r>
          </a:p>
          <a:p>
            <a:pPr marL="571500" lvl="0" indent="-571500">
              <a:lnSpc>
                <a:spcPct val="150000"/>
              </a:lnSpc>
              <a:buFont typeface="Wingdings" panose="05000000000000000000" pitchFamily="2" charset="2"/>
              <a:buChar char="q"/>
              <a:defRPr/>
            </a:pPr>
            <a:r>
              <a:rPr lang="en-US" sz="2400" b="1" dirty="0">
                <a:solidFill>
                  <a:srgbClr val="000000"/>
                </a:solidFill>
                <a:latin typeface="Times New Roman" pitchFamily="18" charset="0"/>
              </a:rPr>
              <a:t>Virtual communities and social networks</a:t>
            </a: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custDataLst>
      <p:tags r:id="rId1"/>
    </p:custDataLst>
    <p:extLst>
      <p:ext uri="{BB962C8B-B14F-4D97-AF65-F5344CB8AC3E}">
        <p14:creationId xmlns:p14="http://schemas.microsoft.com/office/powerpoint/2010/main" val="51155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39820" y="459091"/>
            <a:ext cx="8981923" cy="738023"/>
          </a:xfrm>
          <a:prstGeom prst="rect">
            <a:avLst/>
          </a:prstGeom>
          <a:noFill/>
        </p:spPr>
        <p:txBody>
          <a:bodyPr wrap="square">
            <a:spAutoFit/>
          </a:bodyPr>
          <a:lstStyle/>
          <a:p>
            <a:pPr lvl="0" algn="ctr" eaLnBrk="0" fontAlgn="base" hangingPunct="0">
              <a:lnSpc>
                <a:spcPct val="150000"/>
              </a:lnSpc>
              <a:spcBef>
                <a:spcPct val="0"/>
              </a:spcBef>
              <a:spcAft>
                <a:spcPct val="0"/>
              </a:spcAft>
              <a:defRPr/>
            </a:pPr>
            <a:r>
              <a:rPr lang="ar-EG" sz="3200" b="1">
                <a:ln>
                  <a:solidFill>
                    <a:srgbClr val="000000"/>
                  </a:solidFill>
                </a:ln>
                <a:solidFill>
                  <a:srgbClr val="FF0000"/>
                </a:solidFill>
                <a:effectLst>
                  <a:outerShdw blurRad="38100" dist="76200" dir="2700000" algn="tl">
                    <a:srgbClr val="000000">
                      <a:alpha val="81176"/>
                    </a:srgbClr>
                  </a:outerShdw>
                </a:effectLst>
                <a:latin typeface="Tahoma"/>
              </a:rPr>
              <a:t>التعاون في جهود الاتصال</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6959812" y="1473988"/>
            <a:ext cx="3823660" cy="36428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kern="0">
                <a:solidFill>
                  <a:srgbClr val="C00000"/>
                </a:solidFill>
                <a:effectLst>
                  <a:outerShdw blurRad="38100" dist="38100" dir="2700000" algn="tl">
                    <a:srgbClr val="C0C0C0"/>
                  </a:outerShdw>
                </a:effectLst>
                <a:latin typeface="Tahoma"/>
                <a:ea typeface="+mj-ea"/>
                <a:cs typeface="+mj-cs"/>
              </a:rPr>
              <a:t>الكتابة التعاونية</a:t>
            </a:r>
            <a:endParaRPr kumimoji="0" lang="en-US" sz="20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908214" y="191407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حدد المتعاونين</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62332" y="1869061"/>
            <a:ext cx="914400" cy="91440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6530781" y="2888953"/>
            <a:ext cx="3972960" cy="195501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3200" b="1" kern="0" dirty="0">
                <a:solidFill>
                  <a:srgbClr val="000000"/>
                </a:solidFill>
                <a:effectLst>
                  <a:outerShdw blurRad="50800" dist="38100" dir="8100000" algn="tr" rotWithShape="0">
                    <a:srgbClr val="808080">
                      <a:alpha val="40000"/>
                    </a:srgbClr>
                  </a:outerShdw>
                </a:effectLst>
                <a:latin typeface="Arial"/>
              </a:rPr>
              <a:t>اختر مجموعة من الأشخاص الذين لديهم الخبرة والمعلومات والموهبة اللازمة لكل مشروع.</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TextBox 1">
            <a:extLst>
              <a:ext uri="{FF2B5EF4-FFF2-40B4-BE49-F238E27FC236}">
                <a16:creationId xmlns:a16="http://schemas.microsoft.com/office/drawing/2014/main" id="{2F46AC2D-1217-99F5-B87D-84A13CE277F3}"/>
              </a:ext>
            </a:extLst>
          </p:cNvPr>
          <p:cNvSpPr txBox="1"/>
          <p:nvPr/>
        </p:nvSpPr>
        <p:spPr>
          <a:xfrm>
            <a:off x="2263491" y="-278932"/>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3" name="Rectangle 2">
            <a:extLst>
              <a:ext uri="{FF2B5EF4-FFF2-40B4-BE49-F238E27FC236}">
                <a16:creationId xmlns:a16="http://schemas.microsoft.com/office/drawing/2014/main" id="{51B291F3-F9EE-63C0-61CC-58E9855A6723}"/>
              </a:ext>
            </a:extLst>
          </p:cNvPr>
          <p:cNvSpPr/>
          <p:nvPr/>
        </p:nvSpPr>
        <p:spPr bwMode="auto">
          <a:xfrm>
            <a:off x="1670635" y="1489849"/>
            <a:ext cx="4860146" cy="39240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j-ea"/>
                <a:cs typeface="+mj-cs"/>
              </a:rPr>
              <a:t>Collaborative Writing</a:t>
            </a:r>
            <a:endParaRPr kumimoji="0" lang="en-US" sz="2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sp>
        <p:nvSpPr>
          <p:cNvPr id="4" name="Rounded Rectangle 17">
            <a:extLst>
              <a:ext uri="{FF2B5EF4-FFF2-40B4-BE49-F238E27FC236}">
                <a16:creationId xmlns:a16="http://schemas.microsoft.com/office/drawing/2014/main" id="{03C26F73-E270-40E5-51E3-0B64AD41FCC3}"/>
              </a:ext>
            </a:extLst>
          </p:cNvPr>
          <p:cNvSpPr/>
          <p:nvPr/>
        </p:nvSpPr>
        <p:spPr bwMode="auto">
          <a:xfrm>
            <a:off x="2263491" y="202989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Select Collaborators</a:t>
            </a:r>
          </a:p>
        </p:txBody>
      </p:sp>
      <p:sp>
        <p:nvSpPr>
          <p:cNvPr id="10" name="Rounded Rectangle 17">
            <a:extLst>
              <a:ext uri="{FF2B5EF4-FFF2-40B4-BE49-F238E27FC236}">
                <a16:creationId xmlns:a16="http://schemas.microsoft.com/office/drawing/2014/main" id="{6DFFA106-2052-4828-F70D-4E98D2BB8472}"/>
              </a:ext>
            </a:extLst>
          </p:cNvPr>
          <p:cNvSpPr/>
          <p:nvPr/>
        </p:nvSpPr>
        <p:spPr bwMode="auto">
          <a:xfrm>
            <a:off x="1739548" y="2803245"/>
            <a:ext cx="4521454" cy="2188365"/>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Choose a combination of people </a:t>
            </a:r>
            <a:r>
              <a:rPr kumimoji="0" lang="ar-EG" sz="2800" b="1"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rPr>
              <a:t>with</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 the experience, information, and talent needed for each project.</a:t>
            </a:r>
          </a:p>
        </p:txBody>
      </p:sp>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grpId="0" nodeType="clickEffect">
                                  <p:stCondLst>
                                    <p:cond delay="0"/>
                                  </p:stCondLst>
                                  <p:childTnLst>
                                    <p:animClr clrSpc="rgb" dir="cw">
                                      <p:cBhvr override="childStyle">
                                        <p:cTn id="12" dur="2000" fill="hold"/>
                                        <p:tgtEl>
                                          <p:spTgt spid="19"/>
                                        </p:tgtEl>
                                        <p:attrNameLst>
                                          <p:attrName>style.color</p:attrName>
                                        </p:attrNameLst>
                                      </p:cBhvr>
                                      <p:to>
                                        <a:schemeClr val="accent2"/>
                                      </p:to>
                                    </p:animClr>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mph" presetSubtype="2" fill="hold" grpId="0" nodeType="clickEffect">
                                  <p:stCondLst>
                                    <p:cond delay="0"/>
                                  </p:stCondLst>
                                  <p:childTnLst>
                                    <p:animClr clrSpc="rgb" dir="cw">
                                      <p:cBhvr override="childStyle">
                                        <p:cTn id="22" dur="2000" fill="hold"/>
                                        <p:tgtEl>
                                          <p:spTgt spid="10"/>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925526" y="2005485"/>
            <a:ext cx="4121037" cy="321174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3200" b="1" kern="0" dirty="0">
                <a:solidFill>
                  <a:srgbClr val="000000"/>
                </a:solidFill>
                <a:effectLst>
                  <a:outerShdw blurRad="50800" dist="38100" dir="8100000" algn="tr" rotWithShape="0">
                    <a:srgbClr val="808080">
                      <a:alpha val="40000"/>
                    </a:srgbClr>
                  </a:outerShdw>
                </a:effectLst>
                <a:latin typeface="Arial"/>
              </a:rPr>
              <a:t>البدء بدون فكرة واضحة عما تأمل في تحقيقه سيؤدي إلى الإحباط وإضاعة الوقت.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2" name="Rounded Rectangle 18">
            <a:extLst>
              <a:ext uri="{FF2B5EF4-FFF2-40B4-BE49-F238E27FC236}">
                <a16:creationId xmlns:a16="http://schemas.microsoft.com/office/drawing/2014/main" id="{28278849-98DD-5EB2-3F73-D6D93876EAFE}"/>
              </a:ext>
            </a:extLst>
          </p:cNvPr>
          <p:cNvSpPr/>
          <p:nvPr/>
        </p:nvSpPr>
        <p:spPr bwMode="auto">
          <a:xfrm>
            <a:off x="7751669" y="1443498"/>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2800" b="1" kern="0">
                <a:solidFill>
                  <a:srgbClr val="000000"/>
                </a:solidFill>
                <a:effectLst>
                  <a:outerShdw blurRad="50800" dist="38100" dir="8100000" algn="tr" rotWithShape="0">
                    <a:srgbClr val="808080">
                      <a:alpha val="40000"/>
                    </a:srgbClr>
                  </a:outerShdw>
                </a:effectLst>
                <a:latin typeface="Arial"/>
              </a:rPr>
              <a:t>الاتفاق على الأهداف</a:t>
            </a:r>
            <a:endPar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5" name="Picture 14">
            <a:extLst>
              <a:ext uri="{FF2B5EF4-FFF2-40B4-BE49-F238E27FC236}">
                <a16:creationId xmlns:a16="http://schemas.microsoft.com/office/drawing/2014/main" id="{8276108C-D8FD-BF6F-40C9-3A7E3504D8A1}"/>
              </a:ext>
            </a:extLst>
          </p:cNvPr>
          <p:cNvPicPr>
            <a:picLocks noChangeAspect="1"/>
          </p:cNvPicPr>
          <p:nvPr/>
        </p:nvPicPr>
        <p:blipFill>
          <a:blip r:embed="rId4"/>
          <a:stretch>
            <a:fillRect/>
          </a:stretch>
        </p:blipFill>
        <p:spPr>
          <a:xfrm>
            <a:off x="842319" y="1873293"/>
            <a:ext cx="914479" cy="914479"/>
          </a:xfrm>
          <a:prstGeom prst="rect">
            <a:avLst/>
          </a:prstGeom>
        </p:spPr>
      </p:pic>
      <p:sp>
        <p:nvSpPr>
          <p:cNvPr id="3" name="Rounded Rectangle 18">
            <a:extLst>
              <a:ext uri="{FF2B5EF4-FFF2-40B4-BE49-F238E27FC236}">
                <a16:creationId xmlns:a16="http://schemas.microsoft.com/office/drawing/2014/main" id="{28278849-98DD-5EB2-3F73-D6D93876EAFE}"/>
              </a:ext>
            </a:extLst>
          </p:cNvPr>
          <p:cNvSpPr/>
          <p:nvPr/>
        </p:nvSpPr>
        <p:spPr bwMode="auto">
          <a:xfrm>
            <a:off x="1756798" y="1453618"/>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Agree on Goals</a:t>
            </a:r>
          </a:p>
        </p:txBody>
      </p:sp>
      <p:sp>
        <p:nvSpPr>
          <p:cNvPr id="4" name="Rounded Rectangle 17">
            <a:extLst>
              <a:ext uri="{FF2B5EF4-FFF2-40B4-BE49-F238E27FC236}">
                <a16:creationId xmlns:a16="http://schemas.microsoft.com/office/drawing/2014/main" id="{6C91F2C1-822F-3765-EB55-257139186502}"/>
              </a:ext>
            </a:extLst>
          </p:cNvPr>
          <p:cNvSpPr/>
          <p:nvPr/>
        </p:nvSpPr>
        <p:spPr bwMode="auto">
          <a:xfrm>
            <a:off x="1634304" y="2326261"/>
            <a:ext cx="4121037" cy="321174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ar-EG" sz="3200" b="1" kern="0" dirty="0">
              <a:solidFill>
                <a:srgbClr val="000000"/>
              </a:solidFill>
              <a:effectLst>
                <a:outerShdw blurRad="50800" dist="38100" dir="8100000" algn="tr" rotWithShape="0">
                  <a:srgbClr val="808080">
                    <a:alpha val="40000"/>
                  </a:srgbClr>
                </a:outerShdw>
              </a:effectLst>
              <a:latin typeface="Arial"/>
            </a:endParaRPr>
          </a:p>
          <a:p>
            <a:pPr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Starting without a clear idea of what you hope to accomplish will lead to frustration and wasted time.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9" name="Rounded Rectangle 17">
            <a:extLst>
              <a:ext uri="{FF2B5EF4-FFF2-40B4-BE49-F238E27FC236}">
                <a16:creationId xmlns:a16="http://schemas.microsoft.com/office/drawing/2014/main" id="{E750D7C6-D753-6AEF-F26E-3CE3AC3C341C}"/>
              </a:ext>
            </a:extLst>
          </p:cNvPr>
          <p:cNvSpPr/>
          <p:nvPr/>
        </p:nvSpPr>
        <p:spPr bwMode="auto">
          <a:xfrm>
            <a:off x="6702700" y="2155150"/>
            <a:ext cx="4724399" cy="292514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pPr>
            <a:r>
              <a:rPr lang="ar-EG" sz="3200" b="1" kern="0" dirty="0">
                <a:solidFill>
                  <a:srgbClr val="000000"/>
                </a:solidFill>
                <a:effectLst>
                  <a:outerShdw blurRad="50800" dist="38100" dir="8100000" algn="tr" rotWithShape="0">
                    <a:srgbClr val="808080">
                      <a:alpha val="40000"/>
                    </a:srgbClr>
                  </a:outerShdw>
                </a:effectLst>
                <a:latin typeface="Arial"/>
              </a:rPr>
              <a:t>امنح فريقك وقتا للترابط قبل الغوص فيه. 
تأكد من أن الأشخاص يمكنهم التعرف على بعضهم البعض قبل أن يطلب منهم التعاون.</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sp>
        <p:nvSpPr>
          <p:cNvPr id="11" name="Rounded Rectangle 19">
            <a:extLst>
              <a:ext uri="{FF2B5EF4-FFF2-40B4-BE49-F238E27FC236}">
                <a16:creationId xmlns:a16="http://schemas.microsoft.com/office/drawing/2014/main" id="{B8BE1A71-B904-B607-B086-079F9ACAA407}"/>
              </a:ext>
            </a:extLst>
          </p:cNvPr>
          <p:cNvSpPr/>
          <p:nvPr/>
        </p:nvSpPr>
        <p:spPr bwMode="auto">
          <a:xfrm>
            <a:off x="7111746" y="1370472"/>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dirty="0">
                <a:solidFill>
                  <a:srgbClr val="000000"/>
                </a:solidFill>
                <a:effectLst>
                  <a:outerShdw blurRad="50800" dist="38100" dir="8100000" algn="tr" rotWithShape="0">
                    <a:srgbClr val="808080">
                      <a:alpha val="40000"/>
                    </a:srgbClr>
                  </a:outerShdw>
                </a:effectLst>
                <a:latin typeface="Arial"/>
              </a:rPr>
              <a:t>خذ وقتا للربط</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9" name="Graphic 18" descr="Badge 3 with solid fill">
            <a:extLst>
              <a:ext uri="{FF2B5EF4-FFF2-40B4-BE49-F238E27FC236}">
                <a16:creationId xmlns:a16="http://schemas.microsoft.com/office/drawing/2014/main" id="{DFB604D0-337F-F19A-2339-68CA26C80D1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1395" y="1844845"/>
            <a:ext cx="914400" cy="914400"/>
          </a:xfrm>
          <a:prstGeom prst="rect">
            <a:avLst/>
          </a:prstGeom>
        </p:spPr>
      </p:pic>
      <p:sp>
        <p:nvSpPr>
          <p:cNvPr id="2" name="Rounded Rectangle 19">
            <a:extLst>
              <a:ext uri="{FF2B5EF4-FFF2-40B4-BE49-F238E27FC236}">
                <a16:creationId xmlns:a16="http://schemas.microsoft.com/office/drawing/2014/main" id="{48462A6B-C071-8E38-61A1-A60EE658E135}"/>
              </a:ext>
            </a:extLst>
          </p:cNvPr>
          <p:cNvSpPr/>
          <p:nvPr/>
        </p:nvSpPr>
        <p:spPr bwMode="auto">
          <a:xfrm>
            <a:off x="1574546" y="119228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rPr>
              <a:t>Take Time to Bond</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10" name="Rounded Rectangle 17">
            <a:extLst>
              <a:ext uri="{FF2B5EF4-FFF2-40B4-BE49-F238E27FC236}">
                <a16:creationId xmlns:a16="http://schemas.microsoft.com/office/drawing/2014/main" id="{36A36006-0ADD-F6F7-BEB5-4CB159A2E20F}"/>
              </a:ext>
            </a:extLst>
          </p:cNvPr>
          <p:cNvSpPr/>
          <p:nvPr/>
        </p:nvSpPr>
        <p:spPr bwMode="auto">
          <a:xfrm>
            <a:off x="1378788" y="2618194"/>
            <a:ext cx="4724399" cy="292514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Give your team time to bond before diving in. </a:t>
            </a:r>
            <a:r>
              <a:rPr lang="ar-EG" sz="3200" b="1" kern="0" dirty="0" err="1">
                <a:solidFill>
                  <a:srgbClr val="000000"/>
                </a:solidFill>
                <a:effectLst>
                  <a:outerShdw blurRad="50800" dist="38100" dir="8100000" algn="tr" rotWithShape="0">
                    <a:srgbClr val="808080">
                      <a:alpha val="40000"/>
                    </a:srgbClr>
                  </a:outerShdw>
                </a:effectLst>
                <a:latin typeface="Arial"/>
              </a:rPr>
              <a:t>Ensure</a:t>
            </a:r>
            <a:r>
              <a:rPr lang="ar-EG" sz="3200" b="1" kern="0" dirty="0">
                <a:solidFill>
                  <a:srgbClr val="000000"/>
                </a:solidFill>
                <a:effectLst>
                  <a:outerShdw blurRad="50800" dist="38100" dir="8100000" algn="tr" rotWithShape="0">
                    <a:srgbClr val="808080">
                      <a:alpha val="40000"/>
                    </a:srgbClr>
                  </a:outerShdw>
                </a:effectLst>
                <a:latin typeface="Arial"/>
              </a:rPr>
              <a:t> </a:t>
            </a:r>
            <a:r>
              <a:rPr lang="ar-EG" sz="3200" b="1" kern="0" dirty="0" err="1">
                <a:solidFill>
                  <a:srgbClr val="000000"/>
                </a:solidFill>
                <a:effectLst>
                  <a:outerShdw blurRad="50800" dist="38100" dir="8100000" algn="tr" rotWithShape="0">
                    <a:srgbClr val="808080">
                      <a:alpha val="40000"/>
                    </a:srgbClr>
                  </a:outerShdw>
                </a:effectLst>
                <a:latin typeface="Arial"/>
              </a:rPr>
              <a:t>people</a:t>
            </a:r>
            <a:r>
              <a:rPr lang="en-US" sz="3200" b="1" kern="0" dirty="0">
                <a:solidFill>
                  <a:srgbClr val="000000"/>
                </a:solidFill>
                <a:effectLst>
                  <a:outerShdw blurRad="50800" dist="38100" dir="8100000" algn="tr" rotWithShape="0">
                    <a:srgbClr val="808080">
                      <a:alpha val="40000"/>
                    </a:srgbClr>
                  </a:outerShdw>
                </a:effectLst>
                <a:latin typeface="Arial"/>
              </a:rPr>
              <a:t> get to know each other before being asked to collaborate.</a:t>
            </a:r>
          </a:p>
        </p:txBody>
      </p:sp>
    </p:spTree>
    <p:custDataLst>
      <p:tags r:id="rId1"/>
    </p:custDataLst>
    <p:extLst>
      <p:ext uri="{BB962C8B-B14F-4D97-AF65-F5344CB8AC3E}">
        <p14:creationId xmlns:p14="http://schemas.microsoft.com/office/powerpoint/2010/main" val="35121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9051292" y="-107096"/>
            <a:ext cx="3130157" cy="2043597"/>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545954" y="2484364"/>
            <a:ext cx="4326198" cy="222133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ar-EG" sz="3200" b="1" kern="0">
                <a:solidFill>
                  <a:srgbClr val="000000"/>
                </a:solidFill>
                <a:effectLst>
                  <a:outerShdw blurRad="50800" dist="38100" dir="8100000" algn="tr" rotWithShape="0">
                    <a:srgbClr val="808080">
                      <a:alpha val="40000"/>
                    </a:srgbClr>
                  </a:outerShdw>
                </a:effectLst>
                <a:latin typeface="Arial"/>
              </a:rPr>
              <a:t>توضيح المسؤوليات الفردية. 
هذا ضروري لأن أعضاء الفريق سيعتمدون على بعضهم البعض.</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pic>
        <p:nvPicPr>
          <p:cNvPr id="21" name="Graphic 20" descr="Badge 4 with solid fill">
            <a:extLst>
              <a:ext uri="{FF2B5EF4-FFF2-40B4-BE49-F238E27FC236}">
                <a16:creationId xmlns:a16="http://schemas.microsoft.com/office/drawing/2014/main" id="{59ADD16F-9C59-E744-F0E2-64DC9075EC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0782" y="1869061"/>
            <a:ext cx="914400" cy="914400"/>
          </a:xfrm>
          <a:prstGeom prst="rect">
            <a:avLst/>
          </a:prstGeom>
        </p:spPr>
      </p:pic>
      <p:sp>
        <p:nvSpPr>
          <p:cNvPr id="12" name="Rounded Rectangle 21">
            <a:extLst>
              <a:ext uri="{FF2B5EF4-FFF2-40B4-BE49-F238E27FC236}">
                <a16:creationId xmlns:a16="http://schemas.microsoft.com/office/drawing/2014/main" id="{B005B45D-C6D4-EC87-3B55-7673DF21199E}"/>
              </a:ext>
            </a:extLst>
          </p:cNvPr>
          <p:cNvSpPr/>
          <p:nvPr/>
        </p:nvSpPr>
        <p:spPr bwMode="auto">
          <a:xfrm>
            <a:off x="6353736" y="1225962"/>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تحديد المسؤوليات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21">
            <a:extLst>
              <a:ext uri="{FF2B5EF4-FFF2-40B4-BE49-F238E27FC236}">
                <a16:creationId xmlns:a16="http://schemas.microsoft.com/office/drawing/2014/main" id="{72745290-AFCA-A893-984D-A46B28C850D2}"/>
              </a:ext>
            </a:extLst>
          </p:cNvPr>
          <p:cNvSpPr/>
          <p:nvPr/>
        </p:nvSpPr>
        <p:spPr bwMode="auto">
          <a:xfrm>
            <a:off x="1584513" y="1217737"/>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Set Responsibilities</a:t>
            </a:r>
          </a:p>
        </p:txBody>
      </p:sp>
      <p:sp>
        <p:nvSpPr>
          <p:cNvPr id="3" name="Rounded Rectangle 17">
            <a:extLst>
              <a:ext uri="{FF2B5EF4-FFF2-40B4-BE49-F238E27FC236}">
                <a16:creationId xmlns:a16="http://schemas.microsoft.com/office/drawing/2014/main" id="{7778D5E5-C96C-1D5B-7AA8-DA02D1619299}"/>
              </a:ext>
            </a:extLst>
          </p:cNvPr>
          <p:cNvSpPr/>
          <p:nvPr/>
        </p:nvSpPr>
        <p:spPr bwMode="auto">
          <a:xfrm>
            <a:off x="1554649" y="1999311"/>
            <a:ext cx="4521454" cy="3505018"/>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Clarify individual responsibilities. </a:t>
            </a:r>
          </a:p>
          <a:p>
            <a:pPr lvl="0"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This is essential because team members will be depending on each other.</a:t>
            </a:r>
          </a:p>
        </p:txBody>
      </p:sp>
    </p:spTree>
    <p:custDataLst>
      <p:tags r:id="rId1"/>
    </p:custDataLst>
    <p:extLst>
      <p:ext uri="{BB962C8B-B14F-4D97-AF65-F5344CB8AC3E}">
        <p14:creationId xmlns:p14="http://schemas.microsoft.com/office/powerpoint/2010/main" val="304679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4277609" y="5452415"/>
            <a:ext cx="2707496" cy="1411004"/>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930929" y="1959725"/>
            <a:ext cx="3819209" cy="2505543"/>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ar-EG" sz="3200" b="1" kern="0">
                <a:solidFill>
                  <a:srgbClr val="000000"/>
                </a:solidFill>
                <a:effectLst>
                  <a:outerShdw blurRad="50800" dist="38100" dir="8100000" algn="tr" rotWithShape="0">
                    <a:srgbClr val="808080">
                      <a:alpha val="40000"/>
                    </a:srgbClr>
                  </a:outerShdw>
                </a:effectLst>
                <a:latin typeface="Arial"/>
              </a:rPr>
              <a:t>إنشاء عمليات واضحة. تأكد من أن الجميع يعرف كيف سيتم إدارة العمل من البداية إلى النهاية.</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pic>
        <p:nvPicPr>
          <p:cNvPr id="23" name="Graphic 22" descr="Badge 5 with solid fill">
            <a:extLst>
              <a:ext uri="{FF2B5EF4-FFF2-40B4-BE49-F238E27FC236}">
                <a16:creationId xmlns:a16="http://schemas.microsoft.com/office/drawing/2014/main" id="{42362764-EA7F-E2B1-8B7A-D0E0A2FD86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263" y="1045325"/>
            <a:ext cx="914400" cy="914400"/>
          </a:xfrm>
          <a:prstGeom prst="rect">
            <a:avLst/>
          </a:prstGeom>
        </p:spPr>
      </p:pic>
      <p:sp>
        <p:nvSpPr>
          <p:cNvPr id="12" name="Rounded Rectangle 17">
            <a:extLst>
              <a:ext uri="{FF2B5EF4-FFF2-40B4-BE49-F238E27FC236}">
                <a16:creationId xmlns:a16="http://schemas.microsoft.com/office/drawing/2014/main" id="{32EA962F-2777-63A1-E458-0152520B1F3B}"/>
              </a:ext>
            </a:extLst>
          </p:cNvPr>
          <p:cNvSpPr/>
          <p:nvPr/>
        </p:nvSpPr>
        <p:spPr bwMode="auto">
          <a:xfrm>
            <a:off x="6579807" y="1068674"/>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توضيح العمليات</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17">
            <a:extLst>
              <a:ext uri="{FF2B5EF4-FFF2-40B4-BE49-F238E27FC236}">
                <a16:creationId xmlns:a16="http://schemas.microsoft.com/office/drawing/2014/main" id="{74C0D64D-C93E-9086-4BF6-A63769E8EA1D}"/>
              </a:ext>
            </a:extLst>
          </p:cNvPr>
          <p:cNvSpPr/>
          <p:nvPr/>
        </p:nvSpPr>
        <p:spPr bwMode="auto">
          <a:xfrm>
            <a:off x="1536492" y="95741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Clarify Processes</a:t>
            </a:r>
          </a:p>
        </p:txBody>
      </p:sp>
      <p:sp>
        <p:nvSpPr>
          <p:cNvPr id="3" name="Rounded Rectangle 17">
            <a:extLst>
              <a:ext uri="{FF2B5EF4-FFF2-40B4-BE49-F238E27FC236}">
                <a16:creationId xmlns:a16="http://schemas.microsoft.com/office/drawing/2014/main" id="{EEFEEB6E-1C1D-E697-ABCE-13E636EDBDFF}"/>
              </a:ext>
            </a:extLst>
          </p:cNvPr>
          <p:cNvSpPr/>
          <p:nvPr/>
        </p:nvSpPr>
        <p:spPr bwMode="auto">
          <a:xfrm>
            <a:off x="1109463" y="2338818"/>
            <a:ext cx="4377732" cy="2505543"/>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Establish clear processes. Make sure everyone knows how the work will be managed from start to finish.</a:t>
            </a:r>
          </a:p>
        </p:txBody>
      </p:sp>
    </p:spTree>
    <p:custDataLst>
      <p:tags r:id="rId1"/>
    </p:custDataLst>
    <p:extLst>
      <p:ext uri="{BB962C8B-B14F-4D97-AF65-F5344CB8AC3E}">
        <p14:creationId xmlns:p14="http://schemas.microsoft.com/office/powerpoint/2010/main" val="24947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3634153" y="5211360"/>
            <a:ext cx="3438442" cy="217568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6940099" y="2073621"/>
            <a:ext cx="4521454"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ar-EG" sz="2800" b="1" kern="0">
                <a:solidFill>
                  <a:srgbClr val="000000"/>
                </a:solidFill>
                <a:effectLst>
                  <a:outerShdw blurRad="50800" dist="38100" dir="8100000" algn="tr" rotWithShape="0">
                    <a:srgbClr val="808080">
                      <a:alpha val="40000"/>
                    </a:srgbClr>
                  </a:outerShdw>
                </a:effectLst>
                <a:latin typeface="Arial"/>
              </a:rPr>
              <a:t>تجنب الكتابة كمجموعة. يمكن أن تكون الكتابة الجماعية عملية بطيئة ومؤلمة ، لذا قم بتعيين الكتابة الفعلية لشخص واحد أو قسم المشاريع الأكبر بين عدة كتاب.</a:t>
            </a:r>
            <a:endParaRPr lang="en-US" sz="2800" b="1" kern="0" dirty="0">
              <a:solidFill>
                <a:srgbClr val="000000"/>
              </a:solidFill>
              <a:effectLst>
                <a:outerShdw blurRad="50800" dist="38100" dir="8100000" algn="tr" rotWithShape="0">
                  <a:srgbClr val="808080">
                    <a:alpha val="40000"/>
                  </a:srgbClr>
                </a:outerShdw>
              </a:effectLst>
              <a:latin typeface="Arial"/>
            </a:endParaRPr>
          </a:p>
        </p:txBody>
      </p:sp>
      <p:pic>
        <p:nvPicPr>
          <p:cNvPr id="25" name="Graphic 24" descr="Badge 6 with solid fill">
            <a:extLst>
              <a:ext uri="{FF2B5EF4-FFF2-40B4-BE49-F238E27FC236}">
                <a16:creationId xmlns:a16="http://schemas.microsoft.com/office/drawing/2014/main" id="{AE408566-0951-C3B9-DD68-C7C7457432C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76630" y="1081616"/>
            <a:ext cx="914400" cy="914400"/>
          </a:xfrm>
          <a:prstGeom prst="rect">
            <a:avLst/>
          </a:prstGeom>
        </p:spPr>
      </p:pic>
      <p:sp>
        <p:nvSpPr>
          <p:cNvPr id="12" name="Rounded Rectangle 18">
            <a:extLst>
              <a:ext uri="{FF2B5EF4-FFF2-40B4-BE49-F238E27FC236}">
                <a16:creationId xmlns:a16="http://schemas.microsoft.com/office/drawing/2014/main" id="{3C894493-C174-57DE-4C37-5C46BEDCDE99}"/>
              </a:ext>
            </a:extLst>
          </p:cNvPr>
          <p:cNvSpPr/>
          <p:nvPr/>
        </p:nvSpPr>
        <p:spPr bwMode="auto">
          <a:xfrm>
            <a:off x="7072595" y="1204012"/>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تجنب الكتابة الجماعية</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2" name="Rounded Rectangle 18">
            <a:extLst>
              <a:ext uri="{FF2B5EF4-FFF2-40B4-BE49-F238E27FC236}">
                <a16:creationId xmlns:a16="http://schemas.microsoft.com/office/drawing/2014/main" id="{53841768-9186-E11B-8FED-95856476993B}"/>
              </a:ext>
            </a:extLst>
          </p:cNvPr>
          <p:cNvSpPr/>
          <p:nvPr/>
        </p:nvSpPr>
        <p:spPr bwMode="auto">
          <a:xfrm>
            <a:off x="1574546" y="895314"/>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Avoid Group Writing</a:t>
            </a:r>
          </a:p>
        </p:txBody>
      </p:sp>
      <p:sp>
        <p:nvSpPr>
          <p:cNvPr id="4" name="Rounded Rectangle 17">
            <a:extLst>
              <a:ext uri="{FF2B5EF4-FFF2-40B4-BE49-F238E27FC236}">
                <a16:creationId xmlns:a16="http://schemas.microsoft.com/office/drawing/2014/main" id="{EEF3FCCE-A7E0-006E-F63E-E1C3CFF27409}"/>
              </a:ext>
            </a:extLst>
          </p:cNvPr>
          <p:cNvSpPr/>
          <p:nvPr/>
        </p:nvSpPr>
        <p:spPr bwMode="auto">
          <a:xfrm>
            <a:off x="1373426" y="2073621"/>
            <a:ext cx="4521454"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en-US" sz="2800" b="1" kern="0" dirty="0">
                <a:solidFill>
                  <a:srgbClr val="000000"/>
                </a:solidFill>
                <a:effectLst>
                  <a:outerShdw blurRad="50800" dist="38100" dir="8100000" algn="tr" rotWithShape="0">
                    <a:srgbClr val="808080">
                      <a:alpha val="40000"/>
                    </a:srgbClr>
                  </a:outerShdw>
                </a:effectLst>
                <a:latin typeface="Arial"/>
              </a:rPr>
              <a:t>Avoid writing as a group. Group writing can be a </a:t>
            </a:r>
            <a:r>
              <a:rPr lang="en-US" sz="2800" b="1" kern="0" dirty="0">
                <a:solidFill>
                  <a:srgbClr val="C00000"/>
                </a:solidFill>
                <a:effectLst>
                  <a:outerShdw blurRad="50800" dist="38100" dir="8100000" algn="tr" rotWithShape="0">
                    <a:srgbClr val="808080">
                      <a:alpha val="40000"/>
                    </a:srgbClr>
                  </a:outerShdw>
                </a:effectLst>
                <a:latin typeface="Arial"/>
              </a:rPr>
              <a:t>slow</a:t>
            </a:r>
            <a:r>
              <a:rPr lang="en-US" sz="2800" b="1" kern="0" dirty="0">
                <a:solidFill>
                  <a:srgbClr val="000000"/>
                </a:solidFill>
                <a:effectLst>
                  <a:outerShdw blurRad="50800" dist="38100" dir="8100000" algn="tr" rotWithShape="0">
                    <a:srgbClr val="808080">
                      <a:alpha val="40000"/>
                    </a:srgbClr>
                  </a:outerShdw>
                </a:effectLst>
                <a:latin typeface="Arial"/>
              </a:rPr>
              <a:t>, </a:t>
            </a:r>
            <a:r>
              <a:rPr lang="en-US" sz="2800" b="1" kern="0" dirty="0">
                <a:solidFill>
                  <a:srgbClr val="C00000"/>
                </a:solidFill>
                <a:effectLst>
                  <a:outerShdw blurRad="50800" dist="38100" dir="8100000" algn="tr" rotWithShape="0">
                    <a:srgbClr val="808080">
                      <a:alpha val="40000"/>
                    </a:srgbClr>
                  </a:outerShdw>
                </a:effectLst>
                <a:latin typeface="Arial"/>
              </a:rPr>
              <a:t>painful process</a:t>
            </a:r>
            <a:r>
              <a:rPr lang="en-US" sz="2800" b="1" kern="0" dirty="0">
                <a:solidFill>
                  <a:srgbClr val="000000"/>
                </a:solidFill>
                <a:effectLst>
                  <a:outerShdw blurRad="50800" dist="38100" dir="8100000" algn="tr" rotWithShape="0">
                    <a:srgbClr val="808080">
                      <a:alpha val="40000"/>
                    </a:srgbClr>
                  </a:outerShdw>
                </a:effectLst>
                <a:latin typeface="Arial"/>
              </a:rPr>
              <a:t>, so assign the actual writing to one person or divide larger projects among multiple writers.</a:t>
            </a:r>
          </a:p>
        </p:txBody>
      </p:sp>
    </p:spTree>
    <p:custDataLst>
      <p:tags r:id="rId1"/>
    </p:custDataLst>
    <p:extLst>
      <p:ext uri="{BB962C8B-B14F-4D97-AF65-F5344CB8AC3E}">
        <p14:creationId xmlns:p14="http://schemas.microsoft.com/office/powerpoint/2010/main" val="995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3736793" y="5184505"/>
            <a:ext cx="3438442" cy="2133785"/>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5924088" y="1917938"/>
            <a:ext cx="4590221"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ar-EG" sz="3200" b="1" kern="0">
                <a:solidFill>
                  <a:srgbClr val="000000"/>
                </a:solidFill>
                <a:effectLst>
                  <a:outerShdw blurRad="50800" dist="38100" dir="8100000" algn="tr" rotWithShape="0">
                    <a:srgbClr val="808080">
                      <a:alpha val="40000"/>
                    </a:srgbClr>
                  </a:outerShdw>
                </a:effectLst>
                <a:latin typeface="Arial"/>
              </a:rPr>
              <a:t>تأكد من أن الأدوات والتقنيات جاهزة ومتوافقة عبر الفريق. يمكن أن تؤدي التفاصيل البسيطة مثل الإصدارات المختلفة من البرامج إلى تأخير المشاريع.</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sp>
        <p:nvSpPr>
          <p:cNvPr id="12" name="Rounded Rectangle 19">
            <a:extLst>
              <a:ext uri="{FF2B5EF4-FFF2-40B4-BE49-F238E27FC236}">
                <a16:creationId xmlns:a16="http://schemas.microsoft.com/office/drawing/2014/main" id="{8F504CAB-233D-718B-08D4-1AB6ECBEC543}"/>
              </a:ext>
            </a:extLst>
          </p:cNvPr>
          <p:cNvSpPr/>
          <p:nvPr/>
        </p:nvSpPr>
        <p:spPr bwMode="auto">
          <a:xfrm>
            <a:off x="1677691" y="1144589"/>
            <a:ext cx="849279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Use Compatible Tools</a:t>
            </a:r>
            <a:r>
              <a:rPr lang="ar-EG" sz="3200" b="1" kern="0" dirty="0">
                <a:solidFill>
                  <a:srgbClr val="000000"/>
                </a:solidFill>
                <a:effectLst>
                  <a:outerShdw blurRad="50800" dist="38100" dir="8100000" algn="tr" rotWithShape="0">
                    <a:srgbClr val="808080">
                      <a:alpha val="40000"/>
                    </a:srgbClr>
                  </a:outerShdw>
                </a:effectLst>
                <a:latin typeface="Arial"/>
              </a:rPr>
              <a:t>أدوات متوافقة أو متماثلة </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8" name="Graphic 17" descr="Badge 7 with solid fill">
            <a:extLst>
              <a:ext uri="{FF2B5EF4-FFF2-40B4-BE49-F238E27FC236}">
                <a16:creationId xmlns:a16="http://schemas.microsoft.com/office/drawing/2014/main" id="{A9488C36-33C1-224E-13C9-3D64B89371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263" y="810195"/>
            <a:ext cx="914400" cy="914400"/>
          </a:xfrm>
          <a:prstGeom prst="rect">
            <a:avLst/>
          </a:prstGeom>
        </p:spPr>
      </p:pic>
      <p:sp>
        <p:nvSpPr>
          <p:cNvPr id="2" name="Rounded Rectangle 17">
            <a:extLst>
              <a:ext uri="{FF2B5EF4-FFF2-40B4-BE49-F238E27FC236}">
                <a16:creationId xmlns:a16="http://schemas.microsoft.com/office/drawing/2014/main" id="{C654924E-2196-E37F-07C3-09BCC21A1B57}"/>
              </a:ext>
            </a:extLst>
          </p:cNvPr>
          <p:cNvSpPr/>
          <p:nvPr/>
        </p:nvSpPr>
        <p:spPr bwMode="auto">
          <a:xfrm>
            <a:off x="776186" y="2136238"/>
            <a:ext cx="5147902"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tools and techniques are ready and compatible across the team. Minor details such as </a:t>
            </a:r>
            <a:r>
              <a:rPr lang="en-US" sz="3200" b="1" kern="0" dirty="0">
                <a:solidFill>
                  <a:srgbClr val="C00000"/>
                </a:solidFill>
                <a:effectLst>
                  <a:outerShdw blurRad="50800" dist="38100" dir="8100000" algn="tr" rotWithShape="0">
                    <a:srgbClr val="808080">
                      <a:alpha val="40000"/>
                    </a:srgbClr>
                  </a:outerShdw>
                </a:effectLst>
                <a:latin typeface="Arial"/>
              </a:rPr>
              <a:t>different versions </a:t>
            </a:r>
            <a:r>
              <a:rPr lang="en-US" sz="3200" b="1" kern="0" dirty="0">
                <a:solidFill>
                  <a:srgbClr val="000000"/>
                </a:solidFill>
                <a:effectLst>
                  <a:outerShdw blurRad="50800" dist="38100" dir="8100000" algn="tr" rotWithShape="0">
                    <a:srgbClr val="808080">
                      <a:alpha val="40000"/>
                    </a:srgbClr>
                  </a:outerShdw>
                </a:effectLst>
                <a:latin typeface="Arial"/>
              </a:rPr>
              <a:t>of </a:t>
            </a:r>
            <a:r>
              <a:rPr lang="en-US" sz="3200" b="1" kern="0" dirty="0">
                <a:solidFill>
                  <a:srgbClr val="C00000"/>
                </a:solidFill>
                <a:effectLst>
                  <a:outerShdw blurRad="50800" dist="38100" dir="8100000" algn="tr" rotWithShape="0">
                    <a:srgbClr val="808080">
                      <a:alpha val="40000"/>
                    </a:srgbClr>
                  </a:outerShdw>
                </a:effectLst>
                <a:latin typeface="Arial"/>
              </a:rPr>
              <a:t>software</a:t>
            </a:r>
            <a:r>
              <a:rPr lang="en-US" sz="3200" b="1" kern="0" dirty="0">
                <a:solidFill>
                  <a:srgbClr val="000000"/>
                </a:solidFill>
                <a:effectLst>
                  <a:outerShdw blurRad="50800" dist="38100" dir="8100000" algn="tr" rotWithShape="0">
                    <a:srgbClr val="808080">
                      <a:alpha val="40000"/>
                    </a:srgbClr>
                  </a:outerShdw>
                </a:effectLst>
                <a:latin typeface="Arial"/>
              </a:rPr>
              <a:t> can delay projects. </a:t>
            </a:r>
          </a:p>
        </p:txBody>
      </p:sp>
    </p:spTree>
    <p:custDataLst>
      <p:tags r:id="rId1"/>
    </p:custDataLst>
    <p:extLst>
      <p:ext uri="{BB962C8B-B14F-4D97-AF65-F5344CB8AC3E}">
        <p14:creationId xmlns:p14="http://schemas.microsoft.com/office/powerpoint/2010/main" val="15931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3601012" y="4900084"/>
            <a:ext cx="3438442" cy="4267570"/>
          </a:xfrm>
          <a:prstGeom prst="rect">
            <a:avLst/>
          </a:prstGeom>
        </p:spPr>
      </p:pic>
      <p:pic>
        <p:nvPicPr>
          <p:cNvPr id="12" name="Graphic 11" descr="Badge 8 with solid fill">
            <a:extLst>
              <a:ext uri="{FF2B5EF4-FFF2-40B4-BE49-F238E27FC236}">
                <a16:creationId xmlns:a16="http://schemas.microsoft.com/office/drawing/2014/main" id="{067973EF-1A2F-D8B7-19CE-6E34BFA2F1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0100" y="865016"/>
            <a:ext cx="914400" cy="914400"/>
          </a:xfrm>
          <a:prstGeom prst="rect">
            <a:avLst/>
          </a:prstGeom>
        </p:spPr>
      </p:pic>
      <p:sp>
        <p:nvSpPr>
          <p:cNvPr id="15" name="Rounded Rectangle 22">
            <a:extLst>
              <a:ext uri="{FF2B5EF4-FFF2-40B4-BE49-F238E27FC236}">
                <a16:creationId xmlns:a16="http://schemas.microsoft.com/office/drawing/2014/main" id="{C6D1E028-6310-1E50-FC7E-B098D21F2E46}"/>
              </a:ext>
            </a:extLst>
          </p:cNvPr>
          <p:cNvSpPr/>
          <p:nvPr/>
        </p:nvSpPr>
        <p:spPr bwMode="auto">
          <a:xfrm>
            <a:off x="6684428" y="12250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200" b="1" kern="0">
                <a:solidFill>
                  <a:srgbClr val="000000"/>
                </a:solidFill>
                <a:effectLst>
                  <a:outerShdw blurRad="50800" dist="38100" dir="8100000" algn="tr" rotWithShape="0">
                    <a:srgbClr val="808080">
                      <a:alpha val="40000"/>
                    </a:srgbClr>
                  </a:outerShdw>
                </a:effectLst>
                <a:latin typeface="Arial"/>
              </a:rPr>
              <a:t>تحقق من التقدم في كثير من الأحيان</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sp>
        <p:nvSpPr>
          <p:cNvPr id="19" name="TextBox 18">
            <a:extLst>
              <a:ext uri="{FF2B5EF4-FFF2-40B4-BE49-F238E27FC236}">
                <a16:creationId xmlns:a16="http://schemas.microsoft.com/office/drawing/2014/main" id="{23C3AAA6-13E2-6D18-F7D4-923FAB8CAE5F}"/>
              </a:ext>
            </a:extLst>
          </p:cNvPr>
          <p:cNvSpPr txBox="1"/>
          <p:nvPr/>
        </p:nvSpPr>
        <p:spPr>
          <a:xfrm>
            <a:off x="6684428" y="2289655"/>
            <a:ext cx="3984770" cy="2554545"/>
          </a:xfrm>
          <a:prstGeom prst="rect">
            <a:avLst/>
          </a:prstGeom>
          <a:noFill/>
        </p:spPr>
        <p:txBody>
          <a:bodyPr wrap="square">
            <a:spAutoFit/>
          </a:bodyPr>
          <a:lstStyle/>
          <a:p>
            <a:pPr algn="r" rtl="1"/>
            <a:r>
              <a:rPr lang="ar-EG" sz="3200" b="1" kern="0" dirty="0">
                <a:solidFill>
                  <a:srgbClr val="000000"/>
                </a:solidFill>
                <a:effectLst>
                  <a:outerShdw blurRad="50800" dist="38100" dir="8100000" algn="tr" rotWithShape="0">
                    <a:srgbClr val="808080">
                      <a:alpha val="40000"/>
                    </a:srgbClr>
                  </a:outerShdw>
                </a:effectLst>
                <a:latin typeface="Arial"/>
              </a:rPr>
              <a:t>تحقق لترى كيف تسير الأمور على طول الطريق. 
لا تفترض أن كل شيء يعمل ، لمجرد أنك لا تسمع أي شيء سلبي.</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sp>
        <p:nvSpPr>
          <p:cNvPr id="2" name="Rounded Rectangle 22">
            <a:extLst>
              <a:ext uri="{FF2B5EF4-FFF2-40B4-BE49-F238E27FC236}">
                <a16:creationId xmlns:a16="http://schemas.microsoft.com/office/drawing/2014/main" id="{8C3B7C28-5761-8758-3188-5B394D1DF5DD}"/>
              </a:ext>
            </a:extLst>
          </p:cNvPr>
          <p:cNvSpPr/>
          <p:nvPr/>
        </p:nvSpPr>
        <p:spPr bwMode="auto">
          <a:xfrm>
            <a:off x="1574546" y="967624"/>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Check Progress Often</a:t>
            </a:r>
          </a:p>
        </p:txBody>
      </p:sp>
      <p:sp>
        <p:nvSpPr>
          <p:cNvPr id="3" name="TextBox 2">
            <a:extLst>
              <a:ext uri="{FF2B5EF4-FFF2-40B4-BE49-F238E27FC236}">
                <a16:creationId xmlns:a16="http://schemas.microsoft.com/office/drawing/2014/main" id="{5E4188ED-850C-61A9-53D0-F652184550EC}"/>
              </a:ext>
            </a:extLst>
          </p:cNvPr>
          <p:cNvSpPr txBox="1"/>
          <p:nvPr/>
        </p:nvSpPr>
        <p:spPr>
          <a:xfrm>
            <a:off x="1574546" y="1779416"/>
            <a:ext cx="4884482" cy="3539430"/>
          </a:xfrm>
          <a:prstGeom prst="rect">
            <a:avLst/>
          </a:prstGeom>
          <a:noFill/>
        </p:spPr>
        <p:txBody>
          <a:bodyPr wrap="square">
            <a:spAutoFit/>
          </a:bodyPr>
          <a:lstStyle/>
          <a:p>
            <a:r>
              <a:rPr lang="en-US" sz="3200" b="1" kern="0" dirty="0">
                <a:solidFill>
                  <a:srgbClr val="000000"/>
                </a:solidFill>
                <a:effectLst>
                  <a:outerShdw blurRad="50800" dist="38100" dir="8100000" algn="tr" rotWithShape="0">
                    <a:srgbClr val="808080">
                      <a:alpha val="40000"/>
                    </a:srgbClr>
                  </a:outerShdw>
                </a:effectLst>
                <a:latin typeface="Arial"/>
              </a:rPr>
              <a:t>Check to see how things are going along the way. </a:t>
            </a:r>
            <a:endParaRPr lang="ar-EG" sz="3200" b="1" kern="0" dirty="0">
              <a:solidFill>
                <a:srgbClr val="000000"/>
              </a:solidFill>
              <a:effectLst>
                <a:outerShdw blurRad="50800" dist="38100" dir="8100000" algn="tr" rotWithShape="0">
                  <a:srgbClr val="808080">
                    <a:alpha val="40000"/>
                  </a:srgbClr>
                </a:outerShdw>
              </a:effectLst>
              <a:latin typeface="Arial"/>
            </a:endParaRPr>
          </a:p>
          <a:p>
            <a:r>
              <a:rPr lang="en-US" sz="3200" b="1" kern="0" dirty="0">
                <a:solidFill>
                  <a:srgbClr val="000000"/>
                </a:solidFill>
                <a:effectLst>
                  <a:outerShdw blurRad="50800" dist="38100" dir="8100000" algn="tr" rotWithShape="0">
                    <a:srgbClr val="808080">
                      <a:alpha val="40000"/>
                    </a:srgbClr>
                  </a:outerShdw>
                </a:effectLst>
                <a:latin typeface="Arial"/>
              </a:rPr>
              <a:t>Don’t assume that everything is working, just because you don’t hear anything negative. </a:t>
            </a:r>
          </a:p>
        </p:txBody>
      </p:sp>
    </p:spTree>
    <p:extLst>
      <p:ext uri="{BB962C8B-B14F-4D97-AF65-F5344CB8AC3E}">
        <p14:creationId xmlns:p14="http://schemas.microsoft.com/office/powerpoint/2010/main" val="390144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19328" y="46506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362909" y="1161240"/>
            <a:ext cx="5486126" cy="461941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sz="3200" b="1" dirty="0">
                <a:solidFill>
                  <a:srgbClr val="000000"/>
                </a:solidFill>
                <a:effectLst>
                  <a:outerShdw blurRad="38100" dist="38100" dir="2700000" algn="tl">
                    <a:srgbClr val="000000">
                      <a:alpha val="43137"/>
                    </a:srgbClr>
                  </a:outerShdw>
                </a:effectLst>
                <a:latin typeface="Times New Roman" pitchFamily="18" charset="0"/>
              </a:rPr>
              <a:t>Cloud computing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3200" b="1" dirty="0">
                <a:effectLst>
                  <a:outerShdw blurRad="38100" dist="38100" dir="2700000" algn="tl">
                    <a:srgbClr val="000000">
                      <a:alpha val="43137"/>
                    </a:srgbClr>
                  </a:outerShdw>
                </a:effectLst>
              </a:rPr>
              <a:t>Group Review and Editing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3200" b="1" dirty="0">
                <a:effectLst>
                  <a:outerShdw blurRad="38100" dist="38100" dir="2700000" algn="tl">
                    <a:srgbClr val="000000">
                      <a:alpha val="43137"/>
                    </a:srgbClr>
                  </a:outerShdw>
                </a:effectLst>
              </a:rPr>
              <a:t>Content Management Systems</a:t>
            </a:r>
          </a:p>
          <a:p>
            <a:pPr marL="0" marR="0" lvl="0" indent="0" defTabSz="914400" rtl="0" eaLnBrk="0" fontAlgn="base" latinLnBrk="0" hangingPunct="0">
              <a:lnSpc>
                <a:spcPct val="100000"/>
              </a:lnSpc>
              <a:spcBef>
                <a:spcPct val="0"/>
              </a:spcBef>
              <a:spcAft>
                <a:spcPct val="0"/>
              </a:spcAft>
              <a:buClrTx/>
              <a:buSzTx/>
              <a:buFontTx/>
              <a:buNone/>
              <a:tabLst/>
              <a:defRPr/>
            </a:pPr>
            <a:r>
              <a:rPr lang="en-US" sz="2400" b="1" dirty="0">
                <a:solidFill>
                  <a:srgbClr val="000000"/>
                </a:solidFill>
                <a:effectLst>
                  <a:outerShdw blurRad="38100" dist="38100" dir="2700000" algn="tl">
                    <a:srgbClr val="000000">
                      <a:alpha val="43137"/>
                    </a:srgbClr>
                  </a:outerShdw>
                </a:effectLst>
                <a:latin typeface="Times New Roman" pitchFamily="18" charset="0"/>
              </a:rPr>
              <a:t> </a:t>
            </a:r>
            <a:endParaRPr kumimoji="0" lang="en-US" sz="24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ndParaRPr>
          </a:p>
        </p:txBody>
      </p:sp>
    </p:spTree>
    <p:custDataLst>
      <p:tags r:id="rId1"/>
    </p:custDataLst>
    <p:extLst>
      <p:ext uri="{BB962C8B-B14F-4D97-AF65-F5344CB8AC3E}">
        <p14:creationId xmlns:p14="http://schemas.microsoft.com/office/powerpoint/2010/main" val="236878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8"/>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0" y="1195308"/>
            <a:ext cx="9902229"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Cloud computing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Group Review and Editing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Content Management Systems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custDataLst>
      <p:tags r:id="rId1"/>
    </p:custDataLst>
    <p:extLst>
      <p:ext uri="{BB962C8B-B14F-4D97-AF65-F5344CB8AC3E}">
        <p14:creationId xmlns:p14="http://schemas.microsoft.com/office/powerpoint/2010/main" val="239601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1832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219201" y="1144129"/>
            <a:ext cx="9251575" cy="2568439"/>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algn="r" rtl="1" eaLnBrk="0" fontAlgn="base" hangingPunct="0">
              <a:spcBef>
                <a:spcPct val="0"/>
              </a:spcBef>
              <a:spcAft>
                <a:spcPct val="0"/>
              </a:spcAft>
              <a:buFont typeface="Wingdings" panose="05000000000000000000" pitchFamily="2" charset="2"/>
              <a:buChar char="ü"/>
              <a:defRPr/>
            </a:pPr>
            <a:r>
              <a:rPr lang="ar-EG" sz="2400" b="1" dirty="0">
                <a:solidFill>
                  <a:srgbClr val="000000"/>
                </a:solidFill>
                <a:effectLst>
                  <a:outerShdw blurRad="38100" dist="38100" dir="2700000" algn="tl">
                    <a:srgbClr val="000000">
                      <a:alpha val="43137"/>
                    </a:srgbClr>
                  </a:outerShdw>
                </a:effectLst>
                <a:latin typeface="Times New Roman" pitchFamily="18" charset="0"/>
              </a:rPr>
              <a:t>مساحات العمل المشتركة
هي "مكاتب افتراضية" تمنح كل فرد في الفريق حق الوصول إلى نفس مجموعة الموارد والمعلومات: مثل قواعد البيانات والتقويمات وخطط المشاريع وتبادل البريد الإلكتروني والمواد المرجعية المشتركة والمستندات التي أنشأها الفريق. 
تعد مساحات العمل هذه جزءا من فئة أكبر من البرامج تعرف باسم البرامج الجماعية</a:t>
            </a:r>
            <a:endParaRPr kumimoji="0" lang="en-US"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
        <p:nvSpPr>
          <p:cNvPr id="2" name="Rectangle 1">
            <a:extLst>
              <a:ext uri="{FF2B5EF4-FFF2-40B4-BE49-F238E27FC236}">
                <a16:creationId xmlns:a16="http://schemas.microsoft.com/office/drawing/2014/main" id="{A7199994-4484-309B-3B17-D3E5300627AC}"/>
              </a:ext>
            </a:extLst>
          </p:cNvPr>
          <p:cNvSpPr/>
          <p:nvPr/>
        </p:nvSpPr>
        <p:spPr bwMode="auto">
          <a:xfrm>
            <a:off x="1219201" y="3440849"/>
            <a:ext cx="9251575" cy="18756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spcBef>
                <a:spcPct val="0"/>
              </a:spcBef>
              <a:spcAft>
                <a:spcPct val="0"/>
              </a:spcAft>
              <a:buClrTx/>
              <a:buSzTx/>
              <a:buFont typeface="Wingdings" panose="05000000000000000000" pitchFamily="2" charset="2"/>
              <a:buChar char="ü"/>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Shared workspaces</a:t>
            </a:r>
          </a:p>
          <a:p>
            <a:pPr marL="571500" lvl="0" indent="-571500" eaLnBrk="0" fontAlgn="base" hangingPunct="0">
              <a:spcBef>
                <a:spcPct val="0"/>
              </a:spcBef>
              <a:spcAft>
                <a:spcPct val="0"/>
              </a:spcAft>
              <a:buFont typeface="Wingdings" panose="05000000000000000000" pitchFamily="2" charset="2"/>
              <a:buChar char="ü"/>
              <a:defRPr/>
            </a:pPr>
            <a:r>
              <a:rPr lang="en-US" sz="2000" dirty="0">
                <a:solidFill>
                  <a:srgbClr val="000000"/>
                </a:solidFill>
                <a:latin typeface="Times New Roman" pitchFamily="18" charset="0"/>
              </a:rPr>
              <a:t>are “virtual offices” that give </a:t>
            </a:r>
            <a:r>
              <a:rPr lang="en-US" sz="2000" dirty="0">
                <a:solidFill>
                  <a:srgbClr val="C00000"/>
                </a:solidFill>
                <a:latin typeface="Times New Roman" pitchFamily="18" charset="0"/>
              </a:rPr>
              <a:t>everyone</a:t>
            </a:r>
            <a:r>
              <a:rPr lang="en-US" sz="2000" dirty="0">
                <a:solidFill>
                  <a:srgbClr val="000000"/>
                </a:solidFill>
                <a:latin typeface="Times New Roman" pitchFamily="18" charset="0"/>
              </a:rPr>
              <a:t> on a team </a:t>
            </a:r>
            <a:r>
              <a:rPr lang="en-US" sz="2000" b="1" dirty="0">
                <a:solidFill>
                  <a:srgbClr val="C00000"/>
                </a:solidFill>
                <a:latin typeface="Times New Roman" pitchFamily="18" charset="0"/>
              </a:rPr>
              <a:t>access</a:t>
            </a:r>
            <a:r>
              <a:rPr lang="en-US" sz="2000" dirty="0">
                <a:solidFill>
                  <a:srgbClr val="000000"/>
                </a:solidFill>
                <a:latin typeface="Times New Roman" pitchFamily="18" charset="0"/>
              </a:rPr>
              <a:t> to the same set of resources and information: such as, databases, calendars, project plans, and e-mail exchanges, shared reference materials, and team-created documents. </a:t>
            </a:r>
          </a:p>
          <a:p>
            <a:pPr marL="571500" lvl="0" indent="-571500" eaLnBrk="0" fontAlgn="base" hangingPunct="0">
              <a:spcBef>
                <a:spcPct val="0"/>
              </a:spcBef>
              <a:spcAft>
                <a:spcPct val="0"/>
              </a:spcAft>
              <a:buFont typeface="Wingdings" panose="05000000000000000000" pitchFamily="2" charset="2"/>
              <a:buChar char="ü"/>
              <a:defRPr/>
            </a:pPr>
            <a:r>
              <a:rPr lang="en-US" sz="2000" dirty="0">
                <a:solidFill>
                  <a:srgbClr val="000000"/>
                </a:solidFill>
                <a:latin typeface="Times New Roman" pitchFamily="18" charset="0"/>
              </a:rPr>
              <a:t>These workspaces are part of a larger class of software known as </a:t>
            </a:r>
            <a:r>
              <a:rPr lang="en-US" sz="2000" b="1" dirty="0">
                <a:solidFill>
                  <a:srgbClr val="000000"/>
                </a:solidFill>
                <a:latin typeface="Times New Roman" pitchFamily="18" charset="0"/>
              </a:rPr>
              <a:t>groupware</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1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765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589268"/>
            <a:ext cx="8035357"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605316" y="1571755"/>
            <a:ext cx="8981368" cy="18651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algn="r" rtl="1" eaLnBrk="0" fontAlgn="base" hangingPunct="0">
              <a:lnSpc>
                <a:spcPct val="150000"/>
              </a:lnSpc>
              <a:spcBef>
                <a:spcPct val="0"/>
              </a:spcBef>
              <a:spcAft>
                <a:spcPct val="0"/>
              </a:spcAft>
              <a:buFont typeface="Wingdings" panose="05000000000000000000" pitchFamily="2" charset="2"/>
              <a:buChar char="ü"/>
              <a:defRPr/>
            </a:pPr>
            <a:r>
              <a:rPr lang="ar-EG" sz="2400" b="1">
                <a:solidFill>
                  <a:srgbClr val="000000"/>
                </a:solidFill>
                <a:effectLst>
                  <a:outerShdw blurRad="38100" dist="38100" dir="2700000" algn="tl">
                    <a:srgbClr val="000000">
                      <a:alpha val="43137"/>
                    </a:srgbClr>
                  </a:outerShdw>
                </a:effectLst>
                <a:latin typeface="Times New Roman" pitchFamily="18" charset="0"/>
              </a:rPr>
              <a:t>البرامج الجماعية: أداة تعاون الكتابة.
إنها تسهل على أعضاء الفريق الموزعين جغرافيا الوصول إلى الملفات المشتركة في أي وقت وفي أي مكان.</a:t>
            </a:r>
            <a:endParaRPr kumimoji="0" lang="en-US"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Rectangle 1">
            <a:extLst>
              <a:ext uri="{FF2B5EF4-FFF2-40B4-BE49-F238E27FC236}">
                <a16:creationId xmlns:a16="http://schemas.microsoft.com/office/drawing/2014/main" id="{BA88D60B-0AB5-F67A-CE6A-0B5817EB1DA8}"/>
              </a:ext>
            </a:extLst>
          </p:cNvPr>
          <p:cNvSpPr/>
          <p:nvPr/>
        </p:nvSpPr>
        <p:spPr bwMode="auto">
          <a:xfrm>
            <a:off x="1412325" y="3581615"/>
            <a:ext cx="8981368" cy="18651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eaLnBrk="0" fontAlgn="base" hangingPunct="0">
              <a:lnSpc>
                <a:spcPct val="150000"/>
              </a:lnSpc>
              <a:spcBef>
                <a:spcPct val="0"/>
              </a:spcBef>
              <a:spcAft>
                <a:spcPct val="0"/>
              </a:spcAft>
              <a:buFont typeface="Wingdings" panose="05000000000000000000" pitchFamily="2" charset="2"/>
              <a:buChar char="ü"/>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Groupware:</a:t>
            </a:r>
            <a:r>
              <a:rPr kumimoji="0" lang="en-US" sz="24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 writing collaboration tool.</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2400" b="1" dirty="0">
                <a:solidFill>
                  <a:schemeClr val="bg1"/>
                </a:solidFill>
                <a:effectLst>
                  <a:outerShdw blurRad="38100" dist="38100" dir="2700000" algn="tl">
                    <a:srgbClr val="000000">
                      <a:alpha val="43137"/>
                    </a:srgbClr>
                  </a:outerShdw>
                </a:effectLst>
                <a:latin typeface="Times New Roman" pitchFamily="18" charset="0"/>
              </a:rPr>
              <a:t>They make it easy for geographically dispersed team members to access shared files anytime, anywhere.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08949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20027" y="470103"/>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029759" y="1047543"/>
            <a:ext cx="9379448" cy="255743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algn="r" rtl="1" eaLnBrk="0" fontAlgn="base" hangingPunct="0">
              <a:lnSpc>
                <a:spcPct val="150000"/>
              </a:lnSpc>
              <a:spcBef>
                <a:spcPct val="0"/>
              </a:spcBef>
              <a:spcAft>
                <a:spcPct val="0"/>
              </a:spcAft>
              <a:buFont typeface="Wingdings" panose="05000000000000000000" pitchFamily="2" charset="2"/>
              <a:buChar char="ü"/>
              <a:defRPr/>
            </a:pPr>
            <a:r>
              <a:rPr lang="ar-EG" sz="2000" b="1" dirty="0">
                <a:effectLst>
                  <a:outerShdw blurRad="38100" dist="38100" dir="2700000" algn="tl">
                    <a:srgbClr val="000000">
                      <a:alpha val="43137"/>
                    </a:srgbClr>
                  </a:outerShdw>
                </a:effectLst>
                <a:latin typeface="Times New Roman" pitchFamily="18" charset="0"/>
              </a:rPr>
              <a:t>مراجعة المجموعة وتحريرها 
 الميزات في معالجات النصوص 
أنظمة إدارة المحتوى 
التي تنظم محتوى مواقع الويب وتتحكم فيه. 
الويكي: يسمح لأي شخص لديه حق الوصول بإضافة مواد جديدة وتحرير المواد الموجودة.
إنه يوفر مستوى من التعاون المباشر</a:t>
            </a:r>
            <a:endParaRPr lang="en-US" sz="2000" b="1" dirty="0">
              <a:effectLst>
                <a:outerShdw blurRad="38100" dist="38100" dir="2700000" algn="tl">
                  <a:srgbClr val="000000">
                    <a:alpha val="43137"/>
                  </a:srgbClr>
                </a:outerShdw>
              </a:effectLst>
              <a:latin typeface="Times New Roman" pitchFamily="18" charset="0"/>
            </a:endParaRPr>
          </a:p>
        </p:txBody>
      </p:sp>
      <p:sp>
        <p:nvSpPr>
          <p:cNvPr id="2" name="Rectangle 1">
            <a:extLst>
              <a:ext uri="{FF2B5EF4-FFF2-40B4-BE49-F238E27FC236}">
                <a16:creationId xmlns:a16="http://schemas.microsoft.com/office/drawing/2014/main" id="{1ED60462-B2D0-B2F1-02D9-F7714D1A627B}"/>
              </a:ext>
            </a:extLst>
          </p:cNvPr>
          <p:cNvSpPr/>
          <p:nvPr/>
        </p:nvSpPr>
        <p:spPr bwMode="auto">
          <a:xfrm>
            <a:off x="1029759" y="3980706"/>
            <a:ext cx="9379448" cy="255743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lnSpc>
                <a:spcPct val="150000"/>
              </a:lnSpc>
              <a:spcBef>
                <a:spcPct val="0"/>
              </a:spcBef>
              <a:spcAft>
                <a:spcPct val="0"/>
              </a:spcAft>
              <a:buFont typeface="Wingdings" panose="05000000000000000000" pitchFamily="2" charset="2"/>
              <a:buChar char="ü"/>
              <a:defRPr/>
            </a:pPr>
            <a:r>
              <a:rPr lang="en-US" b="1" dirty="0">
                <a:solidFill>
                  <a:srgbClr val="C00000"/>
                </a:solidFill>
                <a:effectLst>
                  <a:outerShdw blurRad="38100" dist="38100" dir="2700000" algn="tl">
                    <a:srgbClr val="000000">
                      <a:alpha val="43137"/>
                    </a:srgbClr>
                  </a:outerShdw>
                </a:effectLst>
                <a:latin typeface="Times New Roman" pitchFamily="18" charset="0"/>
              </a:rPr>
              <a:t>group review and editing </a:t>
            </a:r>
          </a:p>
          <a:p>
            <a:pPr marL="457200" lvl="0" indent="-457200" eaLnBrk="0" fontAlgn="base" hangingPunct="0">
              <a:lnSpc>
                <a:spcPct val="150000"/>
              </a:lnSpc>
              <a:spcBef>
                <a:spcPct val="0"/>
              </a:spcBef>
              <a:spcAft>
                <a:spcPct val="0"/>
              </a:spcAft>
              <a:buFont typeface="Wingdings" panose="05000000000000000000" pitchFamily="2" charset="2"/>
              <a:buChar char="q"/>
              <a:defRPr/>
            </a:pPr>
            <a:r>
              <a:rPr lang="en-US" b="1" dirty="0">
                <a:solidFill>
                  <a:srgbClr val="C00000"/>
                </a:solidFill>
                <a:effectLst>
                  <a:outerShdw blurRad="38100" dist="38100" dir="2700000" algn="tl">
                    <a:srgbClr val="000000">
                      <a:alpha val="43137"/>
                    </a:srgbClr>
                  </a:outerShdw>
                </a:effectLst>
                <a:latin typeface="Times New Roman" pitchFamily="18" charset="0"/>
              </a:rPr>
              <a:t> </a:t>
            </a:r>
            <a:r>
              <a:rPr lang="en-US" b="1" dirty="0">
                <a:effectLst>
                  <a:outerShdw blurRad="38100" dist="38100" dir="2700000" algn="tl">
                    <a:srgbClr val="000000">
                      <a:alpha val="43137"/>
                    </a:srgbClr>
                  </a:outerShdw>
                </a:effectLst>
                <a:latin typeface="Times New Roman" pitchFamily="18" charset="0"/>
              </a:rPr>
              <a:t>features in word processors </a:t>
            </a:r>
          </a:p>
          <a:p>
            <a:pPr lvl="0" eaLnBrk="0" fontAlgn="base" hangingPunct="0">
              <a:lnSpc>
                <a:spcPct val="150000"/>
              </a:lnSpc>
              <a:spcBef>
                <a:spcPct val="0"/>
              </a:spcBef>
              <a:spcAft>
                <a:spcPct val="0"/>
              </a:spcAft>
              <a:defRPr/>
            </a:pPr>
            <a:r>
              <a:rPr lang="en-US" b="1" dirty="0">
                <a:solidFill>
                  <a:srgbClr val="C00000"/>
                </a:solidFill>
                <a:effectLst>
                  <a:outerShdw blurRad="38100" dist="38100" dir="2700000" algn="tl">
                    <a:srgbClr val="000000">
                      <a:alpha val="43137"/>
                    </a:srgbClr>
                  </a:outerShdw>
                </a:effectLst>
                <a:latin typeface="Times New Roman" pitchFamily="18" charset="0"/>
              </a:rPr>
              <a:t>content management systems </a:t>
            </a:r>
          </a:p>
          <a:p>
            <a:pPr lvl="0" eaLnBrk="0" fontAlgn="base" hangingPunct="0">
              <a:lnSpc>
                <a:spcPct val="150000"/>
              </a:lnSpc>
              <a:spcBef>
                <a:spcPct val="0"/>
              </a:spcBef>
              <a:spcAft>
                <a:spcPct val="0"/>
              </a:spcAft>
              <a:defRPr/>
            </a:pPr>
            <a:r>
              <a:rPr lang="en-US" b="1" dirty="0">
                <a:effectLst>
                  <a:outerShdw blurRad="38100" dist="38100" dir="2700000" algn="tl">
                    <a:srgbClr val="000000">
                      <a:alpha val="43137"/>
                    </a:srgbClr>
                  </a:outerShdw>
                </a:effectLst>
                <a:latin typeface="Times New Roman" pitchFamily="18" charset="0"/>
              </a:rPr>
              <a:t>that organize and control the content for websites. </a:t>
            </a:r>
          </a:p>
          <a:p>
            <a:pPr marL="457200" lvl="0" indent="-457200" eaLnBrk="0" fontAlgn="base" hangingPunct="0">
              <a:spcBef>
                <a:spcPct val="0"/>
              </a:spcBef>
              <a:spcAft>
                <a:spcPct val="0"/>
              </a:spcAft>
              <a:buFont typeface="Wingdings" panose="05000000000000000000" pitchFamily="2" charset="2"/>
              <a:buChar char="q"/>
              <a:defRPr/>
            </a:pPr>
            <a:r>
              <a:rPr lang="en-US" b="1" dirty="0">
                <a:effectLst>
                  <a:outerShdw blurRad="38100" dist="38100" dir="2700000" algn="tl">
                    <a:srgbClr val="000000">
                      <a:alpha val="43137"/>
                    </a:srgbClr>
                  </a:outerShdw>
                </a:effectLst>
                <a:highlight>
                  <a:srgbClr val="FFFF00"/>
                </a:highlight>
                <a:latin typeface="Times New Roman" pitchFamily="18" charset="0"/>
              </a:rPr>
              <a:t>The wiki: </a:t>
            </a:r>
            <a:r>
              <a:rPr lang="en-US" b="1" dirty="0">
                <a:effectLst>
                  <a:outerShdw blurRad="38100" dist="38100" dir="2700000" algn="tl">
                    <a:srgbClr val="000000">
                      <a:alpha val="43137"/>
                    </a:srgbClr>
                  </a:outerShdw>
                </a:effectLst>
                <a:latin typeface="Times New Roman" pitchFamily="18" charset="0"/>
              </a:rPr>
              <a:t>allows anyone who has access to add new material and edit existing material.</a:t>
            </a:r>
          </a:p>
          <a:p>
            <a:pPr marL="457200" lvl="0" indent="-457200" eaLnBrk="0" fontAlgn="base" hangingPunct="0">
              <a:spcBef>
                <a:spcPct val="0"/>
              </a:spcBef>
              <a:spcAft>
                <a:spcPct val="0"/>
              </a:spcAft>
              <a:buFont typeface="Wingdings" panose="05000000000000000000" pitchFamily="2" charset="2"/>
              <a:buChar char="q"/>
              <a:defRPr/>
            </a:pPr>
            <a:r>
              <a:rPr lang="en-US" dirty="0">
                <a:solidFill>
                  <a:srgbClr val="000000"/>
                </a:solidFill>
                <a:latin typeface="Times New Roman" pitchFamily="18" charset="0"/>
              </a:rPr>
              <a:t>It offers quite the level of direct collaboration</a:t>
            </a:r>
            <a:endParaRPr lang="en-US" b="1" dirty="0">
              <a:effectLst>
                <a:outerShdw blurRad="38100" dist="38100" dir="2700000" algn="tl">
                  <a:srgbClr val="000000">
                    <a:alpha val="43137"/>
                  </a:srgbClr>
                </a:outerShdw>
              </a:effectLst>
              <a:latin typeface="Times New Roman" pitchFamily="18" charset="0"/>
            </a:endParaRPr>
          </a:p>
        </p:txBody>
      </p:sp>
    </p:spTree>
    <p:custDataLst>
      <p:tags r:id="rId1"/>
    </p:custDataLst>
    <p:extLst>
      <p:ext uri="{BB962C8B-B14F-4D97-AF65-F5344CB8AC3E}">
        <p14:creationId xmlns:p14="http://schemas.microsoft.com/office/powerpoint/2010/main" val="31712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8849406" y="538806"/>
            <a:ext cx="8035357" cy="707886"/>
          </a:xfrm>
          <a:prstGeom prst="rect">
            <a:avLst/>
          </a:prstGeom>
          <a:noFill/>
        </p:spPr>
        <p:txBody>
          <a:bodyPr wrap="square">
            <a:spAutoFit/>
          </a:bodyPr>
          <a:lstStyle/>
          <a:p>
            <a:pPr lvl="0">
              <a:defRPr/>
            </a:pPr>
            <a:r>
              <a:rPr lang="ar-EG" sz="4000" b="1" kern="0">
                <a:solidFill>
                  <a:srgbClr val="FF0000"/>
                </a:solidFill>
                <a:effectLst>
                  <a:outerShdw blurRad="38100" dist="38100" dir="2700000" algn="tl">
                    <a:srgbClr val="C0C0C0"/>
                  </a:outerShdw>
                </a:effectLst>
                <a:latin typeface="Tahoma"/>
              </a:rPr>
              <a:t>الشبكة الاجتماعية</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1693150" y="1981761"/>
            <a:ext cx="7736600" cy="40011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ar-EG" sz="2000" b="1">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المساعدة في محو قيود الحدود الجغرافية والتنظيمية</a:t>
            </a:r>
            <a:endParaRPr lang="en-US"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endParaRPr>
          </a:p>
        </p:txBody>
      </p:sp>
      <p:sp>
        <p:nvSpPr>
          <p:cNvPr id="4" name="TextBox 3">
            <a:extLst>
              <a:ext uri="{FF2B5EF4-FFF2-40B4-BE49-F238E27FC236}">
                <a16:creationId xmlns:a16="http://schemas.microsoft.com/office/drawing/2014/main" id="{09F90A29-CABC-F11E-D24B-115FC92C8F39}"/>
              </a:ext>
            </a:extLst>
          </p:cNvPr>
          <p:cNvSpPr txBox="1"/>
          <p:nvPr/>
        </p:nvSpPr>
        <p:spPr>
          <a:xfrm>
            <a:off x="1921750" y="2900157"/>
            <a:ext cx="7736600" cy="707886"/>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en-US" sz="20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helping erase the constraints of geographic and organization boundaries</a:t>
            </a:r>
          </a:p>
        </p:txBody>
      </p:sp>
      <p:sp>
        <p:nvSpPr>
          <p:cNvPr id="6" name="TextBox 5">
            <a:extLst>
              <a:ext uri="{FF2B5EF4-FFF2-40B4-BE49-F238E27FC236}">
                <a16:creationId xmlns:a16="http://schemas.microsoft.com/office/drawing/2014/main" id="{9C496ABE-EC75-2292-77A5-61756E8ED443}"/>
              </a:ext>
            </a:extLst>
          </p:cNvPr>
          <p:cNvSpPr txBox="1"/>
          <p:nvPr/>
        </p:nvSpPr>
        <p:spPr>
          <a:xfrm>
            <a:off x="2078321" y="538806"/>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725016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8174321" y="437849"/>
            <a:ext cx="8035357" cy="769441"/>
          </a:xfrm>
          <a:prstGeom prst="rect">
            <a:avLst/>
          </a:prstGeom>
          <a:noFill/>
        </p:spPr>
        <p:txBody>
          <a:bodyPr wrap="square">
            <a:spAutoFit/>
          </a:bodyPr>
          <a:lstStyle/>
          <a:p>
            <a:pPr lvl="0">
              <a:defRPr/>
            </a:pPr>
            <a:r>
              <a:rPr lang="ar-EG" sz="4400" b="1" kern="0">
                <a:solidFill>
                  <a:srgbClr val="FF0000"/>
                </a:solidFill>
                <a:effectLst>
                  <a:outerShdw blurRad="38100" dist="38100" dir="2700000" algn="tl">
                    <a:srgbClr val="C0C0C0"/>
                  </a:outerShdw>
                </a:effectLst>
                <a:latin typeface="Tahoma"/>
              </a:rPr>
              <a:t>الشبكة الاجتماعية</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550373" y="1828867"/>
            <a:ext cx="6281671" cy="707886"/>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2000" b="1">
                <a:ln w="11430"/>
                <a:effectLst>
                  <a:outerShdw blurRad="50800" dist="39000" dir="5460000" algn="tl">
                    <a:srgbClr val="000000">
                      <a:alpha val="38000"/>
                    </a:srgbClr>
                  </a:outerShdw>
                </a:effectLst>
                <a:latin typeface="Arial"/>
              </a:rPr>
              <a:t>تمكين وتعزيز العمل الجماعي ، والشبكات الاجتماعية لديها العديد من تطبيقات الأعمال والفوائد الأخرى</a:t>
            </a:r>
            <a:endParaRPr kumimoji="0" lang="en-US" sz="20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endParaRPr>
          </a:p>
        </p:txBody>
      </p:sp>
      <p:sp>
        <p:nvSpPr>
          <p:cNvPr id="3" name="TextBox 2">
            <a:extLst>
              <a:ext uri="{FF2B5EF4-FFF2-40B4-BE49-F238E27FC236}">
                <a16:creationId xmlns:a16="http://schemas.microsoft.com/office/drawing/2014/main" id="{775145BD-894E-2CEA-E661-892D2A3F9562}"/>
              </a:ext>
            </a:extLst>
          </p:cNvPr>
          <p:cNvSpPr txBox="1"/>
          <p:nvPr/>
        </p:nvSpPr>
        <p:spPr>
          <a:xfrm>
            <a:off x="2550373" y="3305585"/>
            <a:ext cx="6281671" cy="1015663"/>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rPr>
              <a:t>enable and enhance teamwork, social networks have numerous other business applications and benefits</a:t>
            </a:r>
          </a:p>
        </p:txBody>
      </p:sp>
      <p:sp>
        <p:nvSpPr>
          <p:cNvPr id="4" name="TextBox 3">
            <a:extLst>
              <a:ext uri="{FF2B5EF4-FFF2-40B4-BE49-F238E27FC236}">
                <a16:creationId xmlns:a16="http://schemas.microsoft.com/office/drawing/2014/main" id="{F0F9978A-A090-BAA3-0409-F9615F2234C9}"/>
              </a:ext>
            </a:extLst>
          </p:cNvPr>
          <p:cNvSpPr txBox="1"/>
          <p:nvPr/>
        </p:nvSpPr>
        <p:spPr>
          <a:xfrm>
            <a:off x="3296208" y="426419"/>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296599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7530" y="462106"/>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6793442" y="2954969"/>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ملفات تعريف</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7" name="TextBox 6">
            <a:extLst>
              <a:ext uri="{FF2B5EF4-FFF2-40B4-BE49-F238E27FC236}">
                <a16:creationId xmlns:a16="http://schemas.microsoft.com/office/drawing/2014/main" id="{A73979CC-7232-0977-D9C9-00F1FBC38EFC}"/>
              </a:ext>
            </a:extLst>
          </p:cNvPr>
          <p:cNvSpPr txBox="1"/>
          <p:nvPr/>
        </p:nvSpPr>
        <p:spPr>
          <a:xfrm>
            <a:off x="6126787" y="4085935"/>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اتصالات</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19" name="TextBox 18">
            <a:extLst>
              <a:ext uri="{FF2B5EF4-FFF2-40B4-BE49-F238E27FC236}">
                <a16:creationId xmlns:a16="http://schemas.microsoft.com/office/drawing/2014/main" id="{17BC9814-D0EA-E9FA-9F1A-ABB8E0BB3BE8}"/>
              </a:ext>
            </a:extLst>
          </p:cNvPr>
          <p:cNvSpPr txBox="1"/>
          <p:nvPr/>
        </p:nvSpPr>
        <p:spPr>
          <a:xfrm>
            <a:off x="7065097" y="1413343"/>
            <a:ext cx="3187700" cy="960006"/>
          </a:xfrm>
          <a:prstGeom prst="rect">
            <a:avLst/>
          </a:prstGeom>
          <a:noFill/>
        </p:spPr>
        <p:txBody>
          <a:bodyPr wrap="square">
            <a:spAutoFit/>
          </a:bodyPr>
          <a:lstStyle/>
          <a:p>
            <a:pPr lvl="0">
              <a:lnSpc>
                <a:spcPct val="150000"/>
              </a:lnSpc>
              <a:defRPr/>
            </a:pPr>
            <a:r>
              <a:rPr lang="ar-EG" sz="2000" b="1">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العنصران الأساسيان لأي تقنية شبكات اجتماعية هما</a:t>
            </a:r>
            <a:endParaRPr kumimoji="0" lang="en-GB"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3" name="TextBox 2">
            <a:extLst>
              <a:ext uri="{FF2B5EF4-FFF2-40B4-BE49-F238E27FC236}">
                <a16:creationId xmlns:a16="http://schemas.microsoft.com/office/drawing/2014/main" id="{2CF1D18A-F185-0764-B836-61AF0249F0E7}"/>
              </a:ext>
            </a:extLst>
          </p:cNvPr>
          <p:cNvSpPr txBox="1"/>
          <p:nvPr/>
        </p:nvSpPr>
        <p:spPr>
          <a:xfrm>
            <a:off x="1840436" y="1360144"/>
            <a:ext cx="3187700" cy="142199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two fundamental elements of any social networking technology are</a:t>
            </a:r>
            <a:endParaRPr kumimoji="0" lang="en-GB" sz="2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4" name="TextBox 3">
            <a:extLst>
              <a:ext uri="{FF2B5EF4-FFF2-40B4-BE49-F238E27FC236}">
                <a16:creationId xmlns:a16="http://schemas.microsoft.com/office/drawing/2014/main" id="{D07825FA-0BC9-DB1B-F7A8-46035C6C45B4}"/>
              </a:ext>
            </a:extLst>
          </p:cNvPr>
          <p:cNvSpPr txBox="1"/>
          <p:nvPr/>
        </p:nvSpPr>
        <p:spPr>
          <a:xfrm>
            <a:off x="1661704" y="3037614"/>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6" name="TextBox 5">
            <a:extLst>
              <a:ext uri="{FF2B5EF4-FFF2-40B4-BE49-F238E27FC236}">
                <a16:creationId xmlns:a16="http://schemas.microsoft.com/office/drawing/2014/main" id="{9B343A65-B2DA-D879-269D-D2B6BF16D09D}"/>
              </a:ext>
            </a:extLst>
          </p:cNvPr>
          <p:cNvSpPr txBox="1"/>
          <p:nvPr/>
        </p:nvSpPr>
        <p:spPr>
          <a:xfrm>
            <a:off x="1411514" y="3957172"/>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Tree>
    <p:custDataLst>
      <p:tags r:id="rId1"/>
    </p:custDataLst>
    <p:extLst>
      <p:ext uri="{BB962C8B-B14F-4D97-AF65-F5344CB8AC3E}">
        <p14:creationId xmlns:p14="http://schemas.microsoft.com/office/powerpoint/2010/main" val="17682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4"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7640931" y="511591"/>
            <a:ext cx="4398669" cy="830997"/>
          </a:xfrm>
          <a:prstGeom prst="rect">
            <a:avLst/>
          </a:prstGeom>
          <a:noFill/>
        </p:spPr>
        <p:txBody>
          <a:bodyPr wrap="square">
            <a:spAutoFit/>
          </a:bodyPr>
          <a:lstStyle/>
          <a:p>
            <a:pPr lvl="0">
              <a:defRPr/>
            </a:pPr>
            <a:r>
              <a:rPr lang="ar-EG" sz="4800" b="1" kern="0">
                <a:solidFill>
                  <a:srgbClr val="FF0000"/>
                </a:solidFill>
                <a:effectLst>
                  <a:outerShdw blurRad="38100" dist="38100" dir="2700000" algn="tl">
                    <a:srgbClr val="C0C0C0"/>
                  </a:outerShdw>
                </a:effectLst>
                <a:latin typeface="Tahoma"/>
              </a:rPr>
              <a:t>الشبكة الاجتماعية</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7123794" y="2274949"/>
            <a:ext cx="3453958" cy="222134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eaLnBrk="0" fontAlgn="base" hangingPunct="0">
              <a:lnSpc>
                <a:spcPct val="150000"/>
              </a:lnSpc>
              <a:spcBef>
                <a:spcPct val="0"/>
              </a:spcBef>
              <a:spcAft>
                <a:spcPct val="0"/>
              </a:spcAft>
              <a:defRPr/>
            </a:pPr>
            <a:r>
              <a:rPr lang="ar-EG" sz="3200" b="1">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المعلومات المخزنة عن كل عضو في الشبكة</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7208378" y="1357079"/>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r" eaLnBrk="0" fontAlgn="base" hangingPunct="0">
              <a:spcBef>
                <a:spcPct val="0"/>
              </a:spcBef>
              <a:spcAft>
                <a:spcPct val="0"/>
              </a:spcAft>
              <a:defRPr/>
            </a:pPr>
            <a:r>
              <a:rPr lang="ar-EG" sz="5400" b="1">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ملفات تعريف</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3" name="TextBox 2">
            <a:extLst>
              <a:ext uri="{FF2B5EF4-FFF2-40B4-BE49-F238E27FC236}">
                <a16:creationId xmlns:a16="http://schemas.microsoft.com/office/drawing/2014/main" id="{56E5392A-8752-319E-5ECB-CB1F6D17CB2F}"/>
              </a:ext>
            </a:extLst>
          </p:cNvPr>
          <p:cNvSpPr txBox="1"/>
          <p:nvPr/>
        </p:nvSpPr>
        <p:spPr>
          <a:xfrm>
            <a:off x="1978346" y="370618"/>
            <a:ext cx="514544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TextBox 6">
            <a:extLst>
              <a:ext uri="{FF2B5EF4-FFF2-40B4-BE49-F238E27FC236}">
                <a16:creationId xmlns:a16="http://schemas.microsoft.com/office/drawing/2014/main" id="{121D4A6E-5DAE-A851-FD3D-7D0B7BBD96E6}"/>
              </a:ext>
            </a:extLst>
          </p:cNvPr>
          <p:cNvSpPr txBox="1"/>
          <p:nvPr/>
        </p:nvSpPr>
        <p:spPr>
          <a:xfrm>
            <a:off x="1415222" y="1402930"/>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10" name="Rectangle 9">
            <a:extLst>
              <a:ext uri="{FF2B5EF4-FFF2-40B4-BE49-F238E27FC236}">
                <a16:creationId xmlns:a16="http://schemas.microsoft.com/office/drawing/2014/main" id="{895BDB7D-D353-289D-5D9A-F8BFF0975B03}"/>
              </a:ext>
            </a:extLst>
          </p:cNvPr>
          <p:cNvSpPr/>
          <p:nvPr/>
        </p:nvSpPr>
        <p:spPr bwMode="auto">
          <a:xfrm>
            <a:off x="1282093" y="2280409"/>
            <a:ext cx="3453958" cy="222134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information stored about each member of the network</a:t>
            </a:r>
          </a:p>
        </p:txBody>
      </p:sp>
    </p:spTree>
    <p:custDataLst>
      <p:tags r:id="rId1"/>
    </p:custDataLst>
    <p:extLst>
      <p:ext uri="{BB962C8B-B14F-4D97-AF65-F5344CB8AC3E}">
        <p14:creationId xmlns:p14="http://schemas.microsoft.com/office/powerpoint/2010/main" val="181770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7"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51026" y="434380"/>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6444288" y="2081332"/>
            <a:ext cx="3911364"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r" rtl="1" eaLnBrk="0" fontAlgn="base" hangingPunct="0">
              <a:lnSpc>
                <a:spcPct val="150000"/>
              </a:lnSpc>
              <a:spcBef>
                <a:spcPct val="0"/>
              </a:spcBef>
              <a:spcAft>
                <a:spcPct val="0"/>
              </a:spcAft>
              <a:defRPr/>
            </a:pPr>
            <a:r>
              <a:rPr lang="ar-EG" sz="2800" b="1" dirty="0">
                <a:ln>
                  <a:solidFill>
                    <a:srgbClr val="000000"/>
                  </a:solidFill>
                </a:ln>
                <a:solidFill>
                  <a:srgbClr val="000000"/>
                </a:solidFill>
                <a:effectLst>
                  <a:outerShdw blurRad="38100" dist="38100" dir="2700000" algn="tl">
                    <a:srgbClr val="000000">
                      <a:alpha val="43137"/>
                    </a:srgbClr>
                  </a:outerShdw>
                </a:effectLst>
                <a:latin typeface="Times New Roman" pitchFamily="18" charset="0"/>
              </a:rPr>
              <a:t>آليات البحث عن الأعضاء الآخرين والتواصل معهم</a:t>
            </a: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7" name="TextBox 6">
            <a:extLst>
              <a:ext uri="{FF2B5EF4-FFF2-40B4-BE49-F238E27FC236}">
                <a16:creationId xmlns:a16="http://schemas.microsoft.com/office/drawing/2014/main" id="{A73979CC-7232-0977-D9C9-00F1FBC38EFC}"/>
              </a:ext>
            </a:extLst>
          </p:cNvPr>
          <p:cNvSpPr txBox="1"/>
          <p:nvPr/>
        </p:nvSpPr>
        <p:spPr>
          <a:xfrm>
            <a:off x="6877256" y="1326187"/>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eaLnBrk="0" fontAlgn="base" hangingPunct="0">
              <a:spcBef>
                <a:spcPct val="0"/>
              </a:spcBef>
              <a:spcAft>
                <a:spcPct val="0"/>
              </a:spcAft>
              <a:defRPr/>
            </a:pPr>
            <a:r>
              <a:rPr lang="ar-EG" sz="5400" b="1">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اتصالات</a:t>
            </a:r>
            <a:endPar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endParaRPr>
          </a:p>
        </p:txBody>
      </p:sp>
      <p:sp>
        <p:nvSpPr>
          <p:cNvPr id="2" name="TextBox 1">
            <a:extLst>
              <a:ext uri="{FF2B5EF4-FFF2-40B4-BE49-F238E27FC236}">
                <a16:creationId xmlns:a16="http://schemas.microsoft.com/office/drawing/2014/main" id="{03F0A02C-48B5-1875-12B0-2693990688CD}"/>
              </a:ext>
            </a:extLst>
          </p:cNvPr>
          <p:cNvSpPr txBox="1"/>
          <p:nvPr/>
        </p:nvSpPr>
        <p:spPr>
          <a:xfrm>
            <a:off x="1540818" y="1357310"/>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3" name="Rectangle 2">
            <a:extLst>
              <a:ext uri="{FF2B5EF4-FFF2-40B4-BE49-F238E27FC236}">
                <a16:creationId xmlns:a16="http://schemas.microsoft.com/office/drawing/2014/main" id="{3353F543-0658-D9D6-FC6B-EB81530D870D}"/>
              </a:ext>
            </a:extLst>
          </p:cNvPr>
          <p:cNvSpPr/>
          <p:nvPr/>
        </p:nvSpPr>
        <p:spPr bwMode="auto">
          <a:xfrm>
            <a:off x="1540818" y="2138482"/>
            <a:ext cx="3911364"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mechanisms for finding and communicating with other members</a:t>
            </a:r>
          </a:p>
        </p:txBody>
      </p:sp>
    </p:spTree>
    <p:custDataLst>
      <p:tags r:id="rId1"/>
    </p:custDataLst>
    <p:extLst>
      <p:ext uri="{BB962C8B-B14F-4D97-AF65-F5344CB8AC3E}">
        <p14:creationId xmlns:p14="http://schemas.microsoft.com/office/powerpoint/2010/main" val="17256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2"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5833824" y="519803"/>
            <a:ext cx="8035357" cy="830997"/>
          </a:xfrm>
          <a:prstGeom prst="rect">
            <a:avLst/>
          </a:prstGeom>
          <a:noFill/>
        </p:spPr>
        <p:txBody>
          <a:bodyPr wrap="square">
            <a:spAutoFit/>
          </a:bodyPr>
          <a:lstStyle/>
          <a:p>
            <a:pPr lvl="0" algn="ctr" eaLnBrk="0" fontAlgn="base" hangingPunct="0">
              <a:spcBef>
                <a:spcPct val="0"/>
              </a:spcBef>
              <a:spcAft>
                <a:spcPct val="0"/>
              </a:spcAft>
              <a:defRPr/>
            </a:pPr>
            <a:r>
              <a:rPr lang="ar-EG" sz="4800" b="1" kern="0">
                <a:solidFill>
                  <a:srgbClr val="FF0000"/>
                </a:solidFill>
                <a:effectLst>
                  <a:outerShdw blurRad="38100" dist="38100" dir="2700000" algn="tl">
                    <a:srgbClr val="C0C0C0"/>
                  </a:outerShdw>
                </a:effectLst>
                <a:latin typeface="Tahoma"/>
                <a:ea typeface="+mj-ea"/>
                <a:cs typeface="+mj-cs"/>
              </a:rPr>
              <a:t>المجتمعات الافتراضية</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45158" y="1469111"/>
            <a:ext cx="8977335" cy="1714299"/>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ctr">
              <a:spcAft>
                <a:spcPts val="1800"/>
              </a:spcAft>
              <a:buNone/>
              <a:defRPr/>
            </a:pPr>
            <a:r>
              <a:rPr lang="ar-EG" sz="2000" kern="0">
                <a:solidFill>
                  <a:srgbClr val="000000"/>
                </a:solidFill>
                <a:effectLst>
                  <a:outerShdw blurRad="50800" dist="38100" dir="8100000" algn="tr" rotWithShape="0">
                    <a:srgbClr val="808080">
                      <a:alpha val="40000"/>
                    </a:srgbClr>
                  </a:outerShdw>
                </a:effectLst>
                <a:latin typeface="Arial"/>
              </a:rPr>
              <a:t>تحديد أفضل الأشخاص
بناء المعرفة التنظيمية
الحفاظ على الشعور بالانتماء للمجتمع</a:t>
            </a:r>
            <a:endPar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2" name="Content Placeholder 2">
            <a:extLst>
              <a:ext uri="{FF2B5EF4-FFF2-40B4-BE49-F238E27FC236}">
                <a16:creationId xmlns:a16="http://schemas.microsoft.com/office/drawing/2014/main" id="{52016C13-52A6-938E-AB66-6B51AC041F67}"/>
              </a:ext>
            </a:extLst>
          </p:cNvPr>
          <p:cNvSpPr txBox="1">
            <a:spLocks/>
          </p:cNvSpPr>
          <p:nvPr/>
        </p:nvSpPr>
        <p:spPr bwMode="auto">
          <a:xfrm>
            <a:off x="1345157" y="3301721"/>
            <a:ext cx="8977335" cy="1714299"/>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spcBef>
                <a:spcPct val="20000"/>
              </a:spcBef>
              <a:spcAft>
                <a:spcPts val="1800"/>
              </a:spcAft>
              <a:buClrTx/>
              <a:buSzTx/>
              <a:buFontTx/>
              <a:buNone/>
              <a:tabLst/>
              <a:defRPr/>
            </a:pP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L="342900" marR="0" lvl="0" indent="-342900" algn="ctr" defTabSz="914400" rtl="0" eaLnBrk="0" fontAlgn="base" latinLnBrk="0" hangingPunct="0">
              <a:spcBef>
                <a:spcPct val="20000"/>
              </a:spcBef>
              <a:spcAft>
                <a:spcPts val="1800"/>
              </a:spcAft>
              <a:buClrTx/>
              <a:buSzTx/>
              <a:buFontTx/>
              <a:buNone/>
              <a:tabLst/>
              <a:defRPr/>
            </a:pP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spcBef>
                <a:spcPct val="20000"/>
              </a:spcBef>
              <a:spcAft>
                <a:spcPts val="1800"/>
              </a:spcAft>
              <a:buClrTx/>
              <a:buSzTx/>
              <a:buFontTx/>
              <a:buNone/>
              <a:tabLst/>
              <a:defRPr/>
            </a:pPr>
            <a:r>
              <a:rPr kumimoji="0" lang="en-US" sz="2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Maintain Sense of Community</a:t>
            </a:r>
          </a:p>
        </p:txBody>
      </p:sp>
      <p:sp>
        <p:nvSpPr>
          <p:cNvPr id="3" name="TextBox 2">
            <a:extLst>
              <a:ext uri="{FF2B5EF4-FFF2-40B4-BE49-F238E27FC236}">
                <a16:creationId xmlns:a16="http://schemas.microsoft.com/office/drawing/2014/main" id="{977F16A5-BB86-B3D6-20C4-D4BFA4578E73}"/>
              </a:ext>
            </a:extLst>
          </p:cNvPr>
          <p:cNvSpPr txBox="1"/>
          <p:nvPr/>
        </p:nvSpPr>
        <p:spPr>
          <a:xfrm>
            <a:off x="161028" y="661750"/>
            <a:ext cx="8035357" cy="46166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Communities</a:t>
            </a:r>
            <a:endParaRPr kumimoji="0" lang="en-US"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3885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6242290" y="563720"/>
            <a:ext cx="8035357" cy="461665"/>
          </a:xfrm>
          <a:prstGeom prst="rect">
            <a:avLst/>
          </a:prstGeom>
          <a:noFill/>
        </p:spPr>
        <p:txBody>
          <a:bodyPr wrap="square">
            <a:spAutoFit/>
          </a:bodyPr>
          <a:lstStyle/>
          <a:p>
            <a:pPr lvl="0" algn="ctr" eaLnBrk="0" fontAlgn="base" hangingPunct="0">
              <a:spcBef>
                <a:spcPct val="0"/>
              </a:spcBef>
              <a:spcAft>
                <a:spcPct val="0"/>
              </a:spcAft>
              <a:defRPr/>
            </a:pPr>
            <a:r>
              <a:rPr lang="ar-EG" sz="2400" b="1" kern="0">
                <a:solidFill>
                  <a:srgbClr val="FF0000"/>
                </a:solidFill>
                <a:effectLst>
                  <a:outerShdw blurRad="38100" dist="38100" dir="2700000" algn="tl">
                    <a:srgbClr val="C0C0C0"/>
                  </a:outerShdw>
                </a:effectLst>
                <a:latin typeface="Tahoma"/>
              </a:rPr>
              <a:t>المجتمعات الافتراضية</a:t>
            </a:r>
            <a:endParaRPr kumimoji="0" lang="en-US"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444676" y="1259664"/>
            <a:ext cx="9038211" cy="1923591"/>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ctr">
              <a:spcAft>
                <a:spcPts val="1800"/>
              </a:spcAft>
              <a:buNone/>
              <a:defRPr/>
            </a:pPr>
            <a:r>
              <a:rPr lang="ar-EG" sz="2000" kern="0" dirty="0">
                <a:effectLst>
                  <a:outerShdw blurRad="50800" dist="38100" dir="8100000" algn="tr" rotWithShape="0">
                    <a:srgbClr val="808080">
                      <a:alpha val="40000"/>
                    </a:srgbClr>
                  </a:outerShdw>
                </a:effectLst>
                <a:latin typeface="Arial"/>
              </a:rPr>
              <a:t>تحديد أفضل الأشخاص
الميزة الكبيرة التي تجلبها الشبكات الاجتماعية لجهود الفريق هذه هي تحديد أفضل الأشخاص للتعاون في كل مشكلة أو مشروع ، 
بغض النظر عن مكان وجودهم في جميع أنحاء العالم أو ما هي أدوارهم الرسمية في المنظمة.</a:t>
            </a:r>
            <a:endParaRPr kumimoji="0" lang="en-US" sz="1800" b="1" i="0" strike="noStrike" kern="0" cap="none" spc="0" normalizeH="0" baseline="0" noProof="0" dirty="0">
              <a:ln>
                <a:noFill/>
              </a:ln>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0FFC5576-EC3D-7BA1-376D-EF517BA17B48}"/>
              </a:ext>
            </a:extLst>
          </p:cNvPr>
          <p:cNvSpPr txBox="1">
            <a:spLocks/>
          </p:cNvSpPr>
          <p:nvPr/>
        </p:nvSpPr>
        <p:spPr bwMode="auto">
          <a:xfrm>
            <a:off x="1576894" y="3221095"/>
            <a:ext cx="9038211" cy="1683561"/>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14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R="0" lvl="0" algn="ctr" defTabSz="914400" rtl="0" eaLnBrk="0" fontAlgn="base" latinLnBrk="0" hangingPunct="0">
              <a:lnSpc>
                <a:spcPct val="150000"/>
              </a:lnSpc>
              <a:spcBef>
                <a:spcPct val="20000"/>
              </a:spcBef>
              <a:spcAft>
                <a:spcPts val="1800"/>
              </a:spcAft>
              <a:buClrTx/>
              <a:buSzTx/>
              <a:buFont typeface="Wingdings" panose="05000000000000000000" pitchFamily="2" charset="2"/>
              <a:buChar char="q"/>
              <a:tabLst/>
              <a:defRPr/>
            </a:pPr>
            <a:r>
              <a:rPr kumimoji="0" lang="en-US" sz="1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huge advantage that social networking brings to these team efforts is in </a:t>
            </a:r>
            <a:r>
              <a:rPr kumimoji="0" lang="en-US" sz="12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identifying the best people </a:t>
            </a:r>
            <a:r>
              <a:rPr kumimoji="0" lang="en-US" sz="1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to </a:t>
            </a:r>
            <a:r>
              <a:rPr kumimoji="0" lang="en-US" sz="12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collaborate on each problem </a:t>
            </a:r>
            <a:r>
              <a:rPr kumimoji="0" lang="en-US" sz="1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or project, </a:t>
            </a:r>
          </a:p>
          <a:p>
            <a:pPr algn="ctr">
              <a:lnSpc>
                <a:spcPct val="150000"/>
              </a:lnSpc>
              <a:spcAft>
                <a:spcPts val="1800"/>
              </a:spcAft>
              <a:buFont typeface="Wingdings" panose="05000000000000000000" pitchFamily="2" charset="2"/>
              <a:buChar char="q"/>
              <a:defRPr/>
            </a:pPr>
            <a:r>
              <a:rPr kumimoji="0" lang="en-US" sz="1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 matter where they are located around the world or what their official roles are in the organization.</a:t>
            </a:r>
          </a:p>
        </p:txBody>
      </p:sp>
      <p:sp>
        <p:nvSpPr>
          <p:cNvPr id="3" name="TextBox 2">
            <a:extLst>
              <a:ext uri="{FF2B5EF4-FFF2-40B4-BE49-F238E27FC236}">
                <a16:creationId xmlns:a16="http://schemas.microsoft.com/office/drawing/2014/main" id="{CDE45D42-59C2-6234-05DE-8746A0FE213A}"/>
              </a:ext>
            </a:extLst>
          </p:cNvPr>
          <p:cNvSpPr txBox="1"/>
          <p:nvPr/>
        </p:nvSpPr>
        <p:spPr>
          <a:xfrm>
            <a:off x="653020" y="671775"/>
            <a:ext cx="8035357" cy="46166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03245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81782" y="546146"/>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59740" y="1528565"/>
            <a:ext cx="8193505" cy="388507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771979" y="1254032"/>
            <a:ext cx="7929129" cy="4075403"/>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Such communities are like teams in many respects, but one major difference is the </a:t>
            </a:r>
            <a:r>
              <a:rPr kumimoji="0" lang="en-US" sz="2800" b="1" i="0" u="sng" strike="noStrike" kern="0" cap="none" spc="0" normalizeH="0" baseline="0" noProof="0" dirty="0">
                <a:ln>
                  <a:noFill/>
                </a:ln>
                <a:solidFill>
                  <a:srgbClr val="0070C0"/>
                </a:solidFill>
                <a:effectLst>
                  <a:outerShdw blurRad="50800" dist="38100" dir="8100000" algn="tr" rotWithShape="0">
                    <a:srgbClr val="808080">
                      <a:alpha val="40000"/>
                    </a:srgbClr>
                  </a:outerShdw>
                </a:effectLst>
                <a:uLnTx/>
                <a:uFillTx/>
                <a:latin typeface="Arial"/>
                <a:ea typeface="+mn-ea"/>
                <a:cs typeface="+mn-cs"/>
              </a:rPr>
              <a:t>responsibility for accumulating organizational knowledge</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over the long term. </a:t>
            </a:r>
          </a:p>
        </p:txBody>
      </p:sp>
    </p:spTree>
    <p:custDataLst>
      <p:tags r:id="rId1"/>
    </p:custDataLst>
    <p:extLst>
      <p:ext uri="{BB962C8B-B14F-4D97-AF65-F5344CB8AC3E}">
        <p14:creationId xmlns:p14="http://schemas.microsoft.com/office/powerpoint/2010/main" val="148606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6682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40042" y="1444102"/>
            <a:ext cx="8542421" cy="1619138"/>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ctr">
              <a:spcAft>
                <a:spcPts val="1800"/>
              </a:spcAft>
              <a:buNone/>
              <a:defRPr/>
            </a:pPr>
            <a:r>
              <a:rPr lang="ar-EG" sz="2400" kern="0">
                <a:effectLst>
                  <a:outerShdw blurRad="50800" dist="38100" dir="8100000" algn="tr" rotWithShape="0">
                    <a:srgbClr val="808080">
                      <a:alpha val="40000"/>
                    </a:srgbClr>
                  </a:outerShdw>
                </a:effectLst>
                <a:latin typeface="Arial"/>
              </a:rPr>
              <a:t>الحفاظ على الشعور بالانتماء للمجتمع
يمكن أن تساعد الشبكات الاجتماعية أيضا الشركة في الحفاظ على الشعور بالمجتمع ، حتى مع نموها بما يتجاوز الحجم الذي يسمح عادة بالكثير من التفاعل اليومي.</a:t>
            </a:r>
            <a:endParaRPr kumimoji="0" lang="en-US" sz="2400" b="1" i="0" strike="noStrike" kern="0" cap="none" spc="0" normalizeH="0" baseline="0" noProof="0" dirty="0">
              <a:ln>
                <a:noFill/>
              </a:ln>
              <a:effectLst>
                <a:outerShdw blurRad="50800" dist="38100" dir="8100000" algn="tr" rotWithShape="0">
                  <a:srgbClr val="808080">
                    <a:alpha val="40000"/>
                  </a:srgbClr>
                </a:outerShdw>
              </a:effectLst>
              <a:uLnTx/>
              <a:uFillTx/>
              <a:latin typeface="Arial"/>
            </a:endParaRPr>
          </a:p>
        </p:txBody>
      </p:sp>
      <p:sp>
        <p:nvSpPr>
          <p:cNvPr id="2" name="Content Placeholder 2">
            <a:extLst>
              <a:ext uri="{FF2B5EF4-FFF2-40B4-BE49-F238E27FC236}">
                <a16:creationId xmlns:a16="http://schemas.microsoft.com/office/drawing/2014/main" id="{83515078-9C24-98D0-CF0E-633669FFD3C4}"/>
              </a:ext>
            </a:extLst>
          </p:cNvPr>
          <p:cNvSpPr txBox="1">
            <a:spLocks/>
          </p:cNvSpPr>
          <p:nvPr/>
        </p:nvSpPr>
        <p:spPr bwMode="auto">
          <a:xfrm>
            <a:off x="1824789" y="3429000"/>
            <a:ext cx="8542421" cy="1619138"/>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spcBef>
                <a:spcPct val="20000"/>
              </a:spcBef>
              <a:spcAft>
                <a:spcPts val="1800"/>
              </a:spcAft>
              <a:buClrTx/>
              <a:buSzTx/>
              <a:buFontTx/>
              <a:buNone/>
              <a:tabLst/>
              <a:defRPr/>
            </a:pPr>
            <a:r>
              <a:rPr kumimoji="0" lang="en-US" sz="24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Maintain Sense of Community</a:t>
            </a:r>
          </a:p>
          <a:p>
            <a:pPr marL="342900" marR="0" lvl="0" indent="-342900" algn="ctr" defTabSz="914400" rtl="0" eaLnBrk="0" fontAlgn="base" latinLnBrk="0" hangingPunct="0">
              <a:spcBef>
                <a:spcPct val="20000"/>
              </a:spcBef>
              <a:spcAft>
                <a:spcPts val="1800"/>
              </a:spcAft>
              <a:buClrTx/>
              <a:buSzTx/>
              <a:buFontTx/>
              <a:buNone/>
              <a:tabLst/>
              <a:defRPr/>
            </a:pPr>
            <a:r>
              <a:rPr kumimoji="0" lang="en-US" sz="200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can also help a company maintain a sense of community, even as it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grows beyond the size </a:t>
            </a:r>
            <a:r>
              <a:rPr kumimoji="0" lang="en-US" sz="2000" i="0" u="none" strike="noStrike" kern="1200" cap="none" spc="0" normalizeH="0" baseline="0" noProof="0" dirty="0">
                <a:ln>
                  <a:noFill/>
                </a:ln>
                <a:solidFill>
                  <a:srgbClr val="000000"/>
                </a:solidFill>
                <a:effectLst/>
                <a:uLnTx/>
                <a:uFillTx/>
                <a:latin typeface="Times New Roman" pitchFamily="18" charset="0"/>
                <a:ea typeface="+mn-ea"/>
                <a:cs typeface="+mn-cs"/>
              </a:rPr>
              <a:t>that normally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permits a lot of daily interaction.</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endPar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04450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51952" y="415218"/>
            <a:ext cx="8035357" cy="923330"/>
          </a:xfrm>
          <a:prstGeom prst="rect">
            <a:avLst/>
          </a:prstGeom>
          <a:noFill/>
        </p:spPr>
        <p:txBody>
          <a:bodyPr wrap="square">
            <a:spAutoFit/>
          </a:bodyPr>
          <a:lstStyle/>
          <a:p>
            <a:pPr lvl="0" algn="ctr" eaLnBrk="0" fontAlgn="base" hangingPunct="0">
              <a:spcBef>
                <a:spcPct val="0"/>
              </a:spcBef>
              <a:spcAft>
                <a:spcPct val="0"/>
              </a:spcAft>
              <a:defRPr/>
            </a:pPr>
            <a:r>
              <a:rPr lang="ar-EG" sz="5400" b="1" kern="0">
                <a:solidFill>
                  <a:srgbClr val="FF0000"/>
                </a:solidFill>
                <a:effectLst>
                  <a:outerShdw blurRad="38100" dist="38100" dir="2700000" algn="tl">
                    <a:srgbClr val="000000"/>
                  </a:outerShdw>
                </a:effectLst>
                <a:latin typeface="Tahoma"/>
                <a:ea typeface="+mj-ea"/>
                <a:cs typeface="+mj-cs"/>
              </a:rPr>
              <a:t>ملاحظات مكان العمل</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F7C26F26-8A32-0209-C6B3-75821CA655B9}"/>
              </a:ext>
            </a:extLst>
          </p:cNvPr>
          <p:cNvGrpSpPr/>
          <p:nvPr/>
        </p:nvGrpSpPr>
        <p:grpSpPr>
          <a:xfrm>
            <a:off x="1777936" y="1456661"/>
            <a:ext cx="7942884" cy="3644146"/>
            <a:chOff x="325304" y="1981200"/>
            <a:chExt cx="8361496" cy="4191000"/>
          </a:xfrm>
        </p:grpSpPr>
        <p:pic>
          <p:nvPicPr>
            <p:cNvPr id="7" name="Picture 6" descr="shutterstock_46800943.jpg">
              <a:extLst>
                <a:ext uri="{FF2B5EF4-FFF2-40B4-BE49-F238E27FC236}">
                  <a16:creationId xmlns:a16="http://schemas.microsoft.com/office/drawing/2014/main" id="{829B4541-A542-162B-6541-010A1D2B3179}"/>
                </a:ext>
              </a:extLst>
            </p:cNvPr>
            <p:cNvPicPr>
              <a:picLocks noChangeAspect="1"/>
            </p:cNvPicPr>
            <p:nvPr/>
          </p:nvPicPr>
          <p:blipFill>
            <a:blip r:embed="rId4" cstate="screen"/>
            <a:srcRect/>
            <a:stretch>
              <a:fillRect/>
            </a:stretch>
          </p:blipFill>
          <p:spPr>
            <a:xfrm>
              <a:off x="457199" y="1981200"/>
              <a:ext cx="8229601" cy="4191000"/>
            </a:xfrm>
            <a:prstGeom prst="rect">
              <a:avLst/>
            </a:prstGeom>
            <a:ln w="3175">
              <a:noFill/>
            </a:ln>
            <a:effectLst/>
          </p:spPr>
        </p:pic>
        <p:sp>
          <p:nvSpPr>
            <p:cNvPr id="9" name="TextBox 8">
              <a:extLst>
                <a:ext uri="{FF2B5EF4-FFF2-40B4-BE49-F238E27FC236}">
                  <a16:creationId xmlns:a16="http://schemas.microsoft.com/office/drawing/2014/main" id="{C5843943-E814-9323-8455-CFB2ECEB4DD5}"/>
                </a:ext>
              </a:extLst>
            </p:cNvPr>
            <p:cNvSpPr txBox="1"/>
            <p:nvPr/>
          </p:nvSpPr>
          <p:spPr>
            <a:xfrm>
              <a:off x="325304" y="2778491"/>
              <a:ext cx="4246696" cy="955699"/>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a:ln w="19050">
                    <a:solidFill>
                      <a:srgbClr val="000000"/>
                    </a:solidFill>
                  </a:ln>
                  <a:solidFill>
                    <a:srgbClr val="000000"/>
                  </a:solidFill>
                  <a:effectLst>
                    <a:outerShdw blurRad="38100" dist="76200" dir="2700000" algn="tl">
                      <a:srgbClr val="000000">
                        <a:alpha val="43137"/>
                      </a:srgbClr>
                    </a:outerShdw>
                  </a:effectLst>
                  <a:latin typeface="Arial" pitchFamily="34" charset="0"/>
                </a:rPr>
                <a:t>البناء</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sp>
          <p:nvSpPr>
            <p:cNvPr id="12" name="TextBox 11">
              <a:extLst>
                <a:ext uri="{FF2B5EF4-FFF2-40B4-BE49-F238E27FC236}">
                  <a16:creationId xmlns:a16="http://schemas.microsoft.com/office/drawing/2014/main" id="{054442D1-EDE3-7F92-B9D5-CEDD1451F498}"/>
                </a:ext>
              </a:extLst>
            </p:cNvPr>
            <p:cNvSpPr txBox="1"/>
            <p:nvPr/>
          </p:nvSpPr>
          <p:spPr>
            <a:xfrm>
              <a:off x="4557838" y="2562402"/>
              <a:ext cx="4036068" cy="955699"/>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a:ln w="19050">
                    <a:solidFill>
                      <a:srgbClr val="000000"/>
                    </a:solidFill>
                  </a:ln>
                  <a:solidFill>
                    <a:srgbClr val="000000"/>
                  </a:solidFill>
                  <a:effectLst>
                    <a:outerShdw blurRad="38100" dist="76200" dir="2700000" algn="tl">
                      <a:srgbClr val="000000">
                        <a:alpha val="43137"/>
                      </a:srgbClr>
                    </a:outerShdw>
                  </a:effectLst>
                  <a:latin typeface="Arial" pitchFamily="34" charset="0"/>
                </a:rPr>
                <a:t>هدام</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grpSp>
      <p:sp>
        <p:nvSpPr>
          <p:cNvPr id="2" name="TextBox 1">
            <a:extLst>
              <a:ext uri="{FF2B5EF4-FFF2-40B4-BE49-F238E27FC236}">
                <a16:creationId xmlns:a16="http://schemas.microsoft.com/office/drawing/2014/main" id="{9F1AEDF5-71DB-FC19-CB5D-B8629F2EE93E}"/>
              </a:ext>
            </a:extLst>
          </p:cNvPr>
          <p:cNvSpPr txBox="1"/>
          <p:nvPr/>
        </p:nvSpPr>
        <p:spPr>
          <a:xfrm>
            <a:off x="5937316" y="4106949"/>
            <a:ext cx="3834005" cy="722566"/>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Destructive</a:t>
            </a:r>
          </a:p>
        </p:txBody>
      </p:sp>
      <p:sp>
        <p:nvSpPr>
          <p:cNvPr id="3" name="TextBox 2">
            <a:extLst>
              <a:ext uri="{FF2B5EF4-FFF2-40B4-BE49-F238E27FC236}">
                <a16:creationId xmlns:a16="http://schemas.microsoft.com/office/drawing/2014/main" id="{9BBDD6AA-E582-252A-36E3-4FCD11B1DA11}"/>
              </a:ext>
            </a:extLst>
          </p:cNvPr>
          <p:cNvSpPr txBox="1"/>
          <p:nvPr/>
        </p:nvSpPr>
        <p:spPr>
          <a:xfrm>
            <a:off x="1777936" y="4091417"/>
            <a:ext cx="403408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4" name="TextBox 3">
            <a:extLst>
              <a:ext uri="{FF2B5EF4-FFF2-40B4-BE49-F238E27FC236}">
                <a16:creationId xmlns:a16="http://schemas.microsoft.com/office/drawing/2014/main" id="{B87500DB-D6FD-EEFF-929F-07C99D35C514}"/>
              </a:ext>
            </a:extLst>
          </p:cNvPr>
          <p:cNvSpPr txBox="1"/>
          <p:nvPr/>
        </p:nvSpPr>
        <p:spPr>
          <a:xfrm>
            <a:off x="1755326" y="1321968"/>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ahoma"/>
                <a:ea typeface="+mj-ea"/>
                <a:cs typeface="+mj-cs"/>
              </a:rPr>
              <a:t>Workplace Feedback</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19538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04527" y="3010542"/>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7332297" y="553586"/>
            <a:ext cx="5423583" cy="584775"/>
          </a:xfrm>
          <a:prstGeom prst="rect">
            <a:avLst/>
          </a:prstGeom>
          <a:noFill/>
        </p:spPr>
        <p:txBody>
          <a:bodyPr wrap="square">
            <a:spAutoFit/>
          </a:bodyPr>
          <a:lstStyle/>
          <a:p>
            <a:pPr lvl="0" algn="ctr" eaLnBrk="0" fontAlgn="base" hangingPunct="0">
              <a:spcBef>
                <a:spcPct val="0"/>
              </a:spcBef>
              <a:spcAft>
                <a:spcPct val="0"/>
              </a:spcAft>
              <a:defRPr/>
            </a:pPr>
            <a:r>
              <a:rPr lang="ar-EG" sz="3200" b="1">
                <a:ln>
                  <a:solidFill>
                    <a:srgbClr val="000000"/>
                  </a:solidFill>
                </a:ln>
                <a:solidFill>
                  <a:srgbClr val="FF0000"/>
                </a:solidFill>
                <a:effectLst>
                  <a:outerShdw blurRad="38100" dist="76200" dir="2700000" algn="tl">
                    <a:srgbClr val="000000">
                      <a:alpha val="81176"/>
                    </a:srgbClr>
                  </a:outerShdw>
                </a:effectLst>
                <a:latin typeface="Tahoma"/>
              </a:rPr>
              <a:t>خصائص الفريق</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3870582" y="5503242"/>
            <a:ext cx="3772803" cy="1272540"/>
          </a:xfrm>
          <a:prstGeom prst="rect">
            <a:avLst/>
          </a:prstGeom>
          <a:ln w="3175">
            <a:noFill/>
          </a:ln>
          <a:effectLst/>
        </p:spPr>
      </p:pic>
      <p:sp>
        <p:nvSpPr>
          <p:cNvPr id="9" name="TextBox 8">
            <a:extLst>
              <a:ext uri="{FF2B5EF4-FFF2-40B4-BE49-F238E27FC236}">
                <a16:creationId xmlns:a16="http://schemas.microsoft.com/office/drawing/2014/main" id="{B661D7DB-F111-F3EB-F86D-13E95C57F556}"/>
              </a:ext>
            </a:extLst>
          </p:cNvPr>
          <p:cNvSpPr txBox="1"/>
          <p:nvPr/>
        </p:nvSpPr>
        <p:spPr>
          <a:xfrm>
            <a:off x="6407216" y="1444102"/>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ar-EG" sz="4800" b="1">
                <a:ln w="19050">
                  <a:solidFill>
                    <a:srgbClr val="000000"/>
                  </a:solidFill>
                </a:ln>
                <a:solidFill>
                  <a:srgbClr val="000000"/>
                </a:solidFill>
                <a:effectLst>
                  <a:outerShdw blurRad="38100" dist="76200" dir="2700000" algn="tl">
                    <a:srgbClr val="000000">
                      <a:alpha val="43137"/>
                    </a:srgbClr>
                  </a:outerShdw>
                </a:effectLst>
                <a:latin typeface="Arial" pitchFamily="34" charset="0"/>
              </a:rPr>
              <a:t>البناء</a:t>
            </a:r>
            <a:endPar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endParaRPr>
          </a:p>
        </p:txBody>
      </p:sp>
      <p:sp>
        <p:nvSpPr>
          <p:cNvPr id="15" name="TextBox 14">
            <a:extLst>
              <a:ext uri="{FF2B5EF4-FFF2-40B4-BE49-F238E27FC236}">
                <a16:creationId xmlns:a16="http://schemas.microsoft.com/office/drawing/2014/main" id="{D70919DC-7682-82D5-F066-D16C3B20DFE5}"/>
              </a:ext>
            </a:extLst>
          </p:cNvPr>
          <p:cNvSpPr txBox="1"/>
          <p:nvPr/>
        </p:nvSpPr>
        <p:spPr>
          <a:xfrm>
            <a:off x="7189470" y="2301807"/>
            <a:ext cx="3360328" cy="2246769"/>
          </a:xfrm>
          <a:prstGeom prst="rect">
            <a:avLst/>
          </a:prstGeom>
          <a:noFill/>
        </p:spPr>
        <p:txBody>
          <a:bodyPr wrap="square">
            <a:spAutoFit/>
          </a:bodyPr>
          <a:lstStyle/>
          <a:p>
            <a:pPr algn="r"/>
            <a:r>
              <a:rPr lang="ar-EG" sz="2800" b="1" kern="0">
                <a:solidFill>
                  <a:srgbClr val="000000"/>
                </a:solidFill>
                <a:effectLst>
                  <a:outerShdw blurRad="50800" dist="38100" dir="8100000" algn="tr" rotWithShape="0">
                    <a:srgbClr val="808080">
                      <a:alpha val="40000"/>
                    </a:srgbClr>
                  </a:outerShdw>
                </a:effectLst>
                <a:latin typeface="Arial"/>
              </a:rPr>
              <a:t>تركز التغذية الراجعة البناءة ، التي تسمى أحيانا النقد البناء ، على عملية ونتائج التواصل ، وليس على الأشخاص المعنيين.</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
        <p:nvSpPr>
          <p:cNvPr id="2" name="TextBox 1">
            <a:extLst>
              <a:ext uri="{FF2B5EF4-FFF2-40B4-BE49-F238E27FC236}">
                <a16:creationId xmlns:a16="http://schemas.microsoft.com/office/drawing/2014/main" id="{11D67FB3-0138-B0A5-A298-F4CE8E3828B4}"/>
              </a:ext>
            </a:extLst>
          </p:cNvPr>
          <p:cNvSpPr txBox="1"/>
          <p:nvPr/>
        </p:nvSpPr>
        <p:spPr>
          <a:xfrm>
            <a:off x="1416679" y="2442815"/>
            <a:ext cx="5555529"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Constructive feedback, sometimes called constructive criticism, focuses on the process and outcomes of communication, not on the people involved.</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
        <p:nvSpPr>
          <p:cNvPr id="3" name="TextBox 2">
            <a:extLst>
              <a:ext uri="{FF2B5EF4-FFF2-40B4-BE49-F238E27FC236}">
                <a16:creationId xmlns:a16="http://schemas.microsoft.com/office/drawing/2014/main" id="{F1E55CE1-1A62-623A-5546-63A13F325846}"/>
              </a:ext>
            </a:extLst>
          </p:cNvPr>
          <p:cNvSpPr txBox="1"/>
          <p:nvPr/>
        </p:nvSpPr>
        <p:spPr>
          <a:xfrm>
            <a:off x="1526476" y="1444102"/>
            <a:ext cx="403408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4" name="TextBox 3">
            <a:extLst>
              <a:ext uri="{FF2B5EF4-FFF2-40B4-BE49-F238E27FC236}">
                <a16:creationId xmlns:a16="http://schemas.microsoft.com/office/drawing/2014/main" id="{066B4321-B02F-E24D-8776-388862963F83}"/>
              </a:ext>
            </a:extLst>
          </p:cNvPr>
          <p:cNvSpPr txBox="1"/>
          <p:nvPr/>
        </p:nvSpPr>
        <p:spPr>
          <a:xfrm>
            <a:off x="2147912" y="553586"/>
            <a:ext cx="5423583"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404962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541211"/>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3365845" y="5761835"/>
            <a:ext cx="3166748" cy="1074730"/>
          </a:xfrm>
          <a:prstGeom prst="rect">
            <a:avLst/>
          </a:prstGeom>
          <a:ln w="3175">
            <a:noFill/>
          </a:ln>
          <a:effectLst/>
        </p:spPr>
      </p:pic>
      <p:sp>
        <p:nvSpPr>
          <p:cNvPr id="7" name="TextBox 6">
            <a:extLst>
              <a:ext uri="{FF2B5EF4-FFF2-40B4-BE49-F238E27FC236}">
                <a16:creationId xmlns:a16="http://schemas.microsoft.com/office/drawing/2014/main" id="{D0E591D0-CA6C-FF99-B8B2-34C9D6EB8CB8}"/>
              </a:ext>
            </a:extLst>
          </p:cNvPr>
          <p:cNvSpPr txBox="1"/>
          <p:nvPr/>
        </p:nvSpPr>
        <p:spPr>
          <a:xfrm>
            <a:off x="5959815" y="1364870"/>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lvl="0" algn="ctr" eaLnBrk="0" fontAlgn="base" hangingPunct="0">
              <a:spcBef>
                <a:spcPct val="0"/>
              </a:spcBef>
              <a:spcAft>
                <a:spcPct val="0"/>
              </a:spcAft>
              <a:defRPr/>
            </a:pPr>
            <a:r>
              <a:rPr lang="ar-EG" sz="4800" b="1">
                <a:ln w="19050">
                  <a:solidFill>
                    <a:srgbClr val="000000"/>
                  </a:solidFill>
                </a:ln>
                <a:solidFill>
                  <a:srgbClr val="000000"/>
                </a:solidFill>
                <a:effectLst>
                  <a:outerShdw blurRad="38100" dist="76200" dir="2700000" algn="tl">
                    <a:srgbClr val="000000">
                      <a:alpha val="43137"/>
                    </a:srgbClr>
                  </a:outerShdw>
                </a:effectLst>
                <a:latin typeface="Arial" pitchFamily="34" charset="0"/>
              </a:rPr>
              <a:t>هدام</a:t>
            </a:r>
            <a:endPar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endParaRPr>
          </a:p>
        </p:txBody>
      </p:sp>
      <p:sp>
        <p:nvSpPr>
          <p:cNvPr id="12" name="TextBox 11">
            <a:extLst>
              <a:ext uri="{FF2B5EF4-FFF2-40B4-BE49-F238E27FC236}">
                <a16:creationId xmlns:a16="http://schemas.microsoft.com/office/drawing/2014/main" id="{B9D4108D-7268-CB91-8C57-383AD00A6CEF}"/>
              </a:ext>
            </a:extLst>
          </p:cNvPr>
          <p:cNvSpPr txBox="1"/>
          <p:nvPr/>
        </p:nvSpPr>
        <p:spPr>
          <a:xfrm>
            <a:off x="6771845" y="2267486"/>
            <a:ext cx="3224038" cy="1384995"/>
          </a:xfrm>
          <a:prstGeom prst="rect">
            <a:avLst/>
          </a:prstGeom>
          <a:noFill/>
        </p:spPr>
        <p:txBody>
          <a:bodyPr wrap="square">
            <a:spAutoFit/>
          </a:bodyPr>
          <a:lstStyle/>
          <a:p>
            <a:r>
              <a:rPr lang="ar-EG" sz="2800" b="1" kern="0">
                <a:solidFill>
                  <a:srgbClr val="000000"/>
                </a:solidFill>
                <a:effectLst>
                  <a:outerShdw blurRad="50800" dist="38100" dir="8100000" algn="tr" rotWithShape="0">
                    <a:srgbClr val="808080">
                      <a:alpha val="40000"/>
                    </a:srgbClr>
                  </a:outerShdw>
                </a:effectLst>
                <a:latin typeface="Arial"/>
              </a:rPr>
              <a:t>في المقابل ، تقدم ردود الفعل المدمرة النقد دون أي جهد لتحفيز التحسين.</a:t>
            </a:r>
            <a:endParaRPr lang="en-US" sz="2800" b="1" kern="0" dirty="0">
              <a:solidFill>
                <a:srgbClr val="000000"/>
              </a:solidFill>
              <a:effectLst>
                <a:outerShdw blurRad="50800" dist="38100" dir="8100000" algn="tr" rotWithShape="0">
                  <a:srgbClr val="808080">
                    <a:alpha val="40000"/>
                  </a:srgbClr>
                </a:outerShdw>
              </a:effectLst>
              <a:latin typeface="Arial"/>
            </a:endParaRPr>
          </a:p>
        </p:txBody>
      </p:sp>
      <p:sp>
        <p:nvSpPr>
          <p:cNvPr id="2" name="TextBox 1">
            <a:extLst>
              <a:ext uri="{FF2B5EF4-FFF2-40B4-BE49-F238E27FC236}">
                <a16:creationId xmlns:a16="http://schemas.microsoft.com/office/drawing/2014/main" id="{570A5F22-3C6E-33B3-6C3F-6BCD36CE9DE5}"/>
              </a:ext>
            </a:extLst>
          </p:cNvPr>
          <p:cNvSpPr txBox="1"/>
          <p:nvPr/>
        </p:nvSpPr>
        <p:spPr>
          <a:xfrm>
            <a:off x="1136355" y="1365736"/>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rPr>
              <a:t>Destructive</a:t>
            </a:r>
          </a:p>
        </p:txBody>
      </p:sp>
      <p:sp>
        <p:nvSpPr>
          <p:cNvPr id="3" name="TextBox 2">
            <a:extLst>
              <a:ext uri="{FF2B5EF4-FFF2-40B4-BE49-F238E27FC236}">
                <a16:creationId xmlns:a16="http://schemas.microsoft.com/office/drawing/2014/main" id="{09255541-B48F-1053-BCBD-BD83DDA904A3}"/>
              </a:ext>
            </a:extLst>
          </p:cNvPr>
          <p:cNvSpPr txBox="1"/>
          <p:nvPr/>
        </p:nvSpPr>
        <p:spPr>
          <a:xfrm>
            <a:off x="1542370" y="2326261"/>
            <a:ext cx="3224038"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In contrast, destructive feedback delivers criticism with no effort to stimulate improvement.</a:t>
            </a:r>
          </a:p>
        </p:txBody>
      </p:sp>
    </p:spTree>
    <p:custDataLst>
      <p:tags r:id="rId1"/>
    </p:custDataLst>
    <p:extLst>
      <p:ext uri="{BB962C8B-B14F-4D97-AF65-F5344CB8AC3E}">
        <p14:creationId xmlns:p14="http://schemas.microsoft.com/office/powerpoint/2010/main" val="402660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P spid="2" grpId="0" animBg="1"/>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D3A2FB7D-1416-56DF-94E5-051BEA259AEA}"/>
              </a:ext>
            </a:extLst>
          </p:cNvPr>
          <p:cNvSpPr txBox="1">
            <a:spLocks/>
          </p:cNvSpPr>
          <p:nvPr/>
        </p:nvSpPr>
        <p:spPr bwMode="auto">
          <a:xfrm>
            <a:off x="1624948" y="1563092"/>
            <a:ext cx="8229600" cy="2984508"/>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a:solidFill>
                  <a:srgbClr val="FFFFFF"/>
                </a:solidFill>
                <a:latin typeface="Tahoma"/>
              </a:rPr>
              <a:t>جعل اجتماعاتك أكثر إنتاجية</a:t>
            </a:r>
          </a:p>
          <a:p>
            <a:pPr>
              <a:defRPr/>
            </a:pPr>
            <a:r>
              <a:rPr lang="en-US" kern="0" dirty="0">
                <a:solidFill>
                  <a:srgbClr val="FFFFFF"/>
                </a:solidFill>
                <a:latin typeface="Tahoma"/>
              </a:rPr>
              <a:t>Making Your Meetings </a:t>
            </a:r>
            <a:br>
              <a:rPr lang="en-US" kern="0" dirty="0">
                <a:solidFill>
                  <a:srgbClr val="FFFFFF"/>
                </a:solidFill>
                <a:latin typeface="Tahoma"/>
              </a:rPr>
            </a:br>
            <a:r>
              <a:rPr lang="en-US" kern="0" dirty="0">
                <a:solidFill>
                  <a:srgbClr val="FFFFFF"/>
                </a:solidFill>
                <a:latin typeface="Tahoma"/>
              </a:rPr>
              <a:t>More Productive</a:t>
            </a:r>
          </a:p>
          <a:p>
            <a:pPr lvl="0">
              <a:defRPr/>
            </a:pP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15862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7498080" y="589948"/>
            <a:ext cx="5681247" cy="646331"/>
          </a:xfrm>
          <a:prstGeom prst="rect">
            <a:avLst/>
          </a:prstGeom>
          <a:noFill/>
        </p:spPr>
        <p:txBody>
          <a:bodyPr wrap="square">
            <a:spAutoFit/>
          </a:bodyPr>
          <a:lstStyle/>
          <a:p>
            <a:pPr lvl="0" algn="ctr" eaLnBrk="0" fontAlgn="base" hangingPunct="0">
              <a:spcBef>
                <a:spcPct val="0"/>
              </a:spcBef>
              <a:spcAft>
                <a:spcPct val="0"/>
              </a:spcAft>
              <a:defRPr/>
            </a:pPr>
            <a:r>
              <a:rPr lang="ar-EG" sz="3600" b="1" kern="0">
                <a:solidFill>
                  <a:srgbClr val="FF0000"/>
                </a:solidFill>
                <a:effectLst>
                  <a:outerShdw blurRad="38100" dist="38100" dir="2700000" algn="tl">
                    <a:srgbClr val="C0C0C0"/>
                  </a:outerShdw>
                </a:effectLst>
                <a:latin typeface="Tahoma"/>
              </a:rPr>
              <a:t>اجتماعات مثمرة</a:t>
            </a:r>
            <a:endParaRPr kumimoji="0" lang="en-US"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6549390" y="1711397"/>
            <a:ext cx="3600790" cy="343520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600"/>
              </a:spcBef>
              <a:spcAft>
                <a:spcPts val="600"/>
              </a:spcAft>
              <a:defRPr/>
            </a:pPr>
            <a:r>
              <a:rPr lang="ar-EG" sz="4800" kern="0" dirty="0">
                <a:solidFill>
                  <a:srgbClr val="C00000"/>
                </a:solidFill>
                <a:effectLst>
                  <a:outerShdw blurRad="38100" dist="38100" dir="2700000" algn="tl">
                    <a:srgbClr val="000000">
                      <a:alpha val="43137"/>
                    </a:srgbClr>
                  </a:outerShdw>
                </a:effectLst>
                <a:latin typeface="Arial"/>
              </a:rPr>
              <a:t>الاجتماعات هي مكان الاتصال الأساسي للشركات اليوم</a:t>
            </a:r>
            <a:endPar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2" name="TextBox 1">
            <a:extLst>
              <a:ext uri="{FF2B5EF4-FFF2-40B4-BE49-F238E27FC236}">
                <a16:creationId xmlns:a16="http://schemas.microsoft.com/office/drawing/2014/main" id="{27F84A76-7E97-9E9A-97B6-4519D826717A}"/>
              </a:ext>
            </a:extLst>
          </p:cNvPr>
          <p:cNvSpPr txBox="1"/>
          <p:nvPr/>
        </p:nvSpPr>
        <p:spPr>
          <a:xfrm>
            <a:off x="2171700" y="600108"/>
            <a:ext cx="5681247" cy="64633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Content Placeholder 5">
            <a:extLst>
              <a:ext uri="{FF2B5EF4-FFF2-40B4-BE49-F238E27FC236}">
                <a16:creationId xmlns:a16="http://schemas.microsoft.com/office/drawing/2014/main" id="{770F4808-47EA-5A0A-6A4B-623C11FAF709}"/>
              </a:ext>
            </a:extLst>
          </p:cNvPr>
          <p:cNvSpPr txBox="1">
            <a:spLocks/>
          </p:cNvSpPr>
          <p:nvPr/>
        </p:nvSpPr>
        <p:spPr bwMode="auto">
          <a:xfrm>
            <a:off x="926300" y="1468264"/>
            <a:ext cx="4845850" cy="4026232"/>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rPr>
              <a:t>Meetings</a:t>
            </a: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 are primary communication venue </a:t>
            </a:r>
            <a:r>
              <a:rPr lang="en-US" sz="4000" kern="0" dirty="0">
                <a:solidFill>
                  <a:srgbClr val="000000"/>
                </a:solidFill>
                <a:effectLst>
                  <a:outerShdw blurRad="38100" dist="38100" dir="2700000" algn="tl">
                    <a:srgbClr val="000000">
                      <a:alpha val="43137"/>
                    </a:srgbClr>
                  </a:outerShdw>
                </a:effectLst>
                <a:latin typeface="Arial"/>
              </a:rPr>
              <a:t>for today's businesses </a:t>
            </a:r>
            <a:endPar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Tree>
    <p:custDataLst>
      <p:tags r:id="rId1"/>
    </p:custDataLst>
    <p:extLst>
      <p:ext uri="{BB962C8B-B14F-4D97-AF65-F5344CB8AC3E}">
        <p14:creationId xmlns:p14="http://schemas.microsoft.com/office/powerpoint/2010/main" val="23798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6915150" y="365334"/>
            <a:ext cx="3682814" cy="584775"/>
          </a:xfrm>
          <a:prstGeom prst="rect">
            <a:avLst/>
          </a:prstGeom>
          <a:noFill/>
        </p:spPr>
        <p:txBody>
          <a:bodyPr wrap="square">
            <a:spAutoFit/>
          </a:bodyPr>
          <a:lstStyle/>
          <a:p>
            <a:pPr lvl="0" algn="ctr" eaLnBrk="0" fontAlgn="base" hangingPunct="0">
              <a:spcBef>
                <a:spcPct val="0"/>
              </a:spcBef>
              <a:spcAft>
                <a:spcPct val="0"/>
              </a:spcAft>
              <a:defRPr/>
            </a:pPr>
            <a:r>
              <a:rPr lang="ar-EG" sz="3200" b="1" kern="0">
                <a:solidFill>
                  <a:srgbClr val="FF0000"/>
                </a:solidFill>
                <a:effectLst>
                  <a:outerShdw blurRad="38100" dist="38100" dir="2700000" algn="tl">
                    <a:srgbClr val="C0C0C0"/>
                  </a:outerShdw>
                </a:effectLst>
                <a:latin typeface="Tahoma"/>
                <a:ea typeface="+mj-ea"/>
                <a:cs typeface="+mj-cs"/>
              </a:rPr>
              <a:t>اجتماعات مثمرة</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7715574" y="2524747"/>
            <a:ext cx="2475921" cy="2539169"/>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600"/>
              </a:spcBef>
              <a:spcAft>
                <a:spcPts val="600"/>
              </a:spcAft>
              <a:defRPr/>
            </a:pPr>
            <a:r>
              <a:rPr lang="ar-EG" sz="2400" kern="0" dirty="0">
                <a:solidFill>
                  <a:srgbClr val="000000"/>
                </a:solidFill>
                <a:effectLst>
                  <a:outerShdw blurRad="38100" dist="38100" dir="2700000" algn="tl">
                    <a:srgbClr val="000000">
                      <a:alpha val="43137"/>
                    </a:srgbClr>
                  </a:outerShdw>
                </a:effectLst>
                <a:latin typeface="Arial"/>
              </a:rPr>
              <a:t>الغرض 
المشاركون
الزمان والمكان
جدول الأعمال</a:t>
            </a:r>
            <a:endPar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66135C4E-9551-9326-E6B4-DFE38653D0AD}"/>
              </a:ext>
            </a:extLst>
          </p:cNvPr>
          <p:cNvSpPr txBox="1"/>
          <p:nvPr/>
        </p:nvSpPr>
        <p:spPr>
          <a:xfrm>
            <a:off x="7148039" y="1392992"/>
            <a:ext cx="2615535" cy="830997"/>
          </a:xfrm>
          <a:prstGeom prst="rect">
            <a:avLst/>
          </a:prstGeom>
          <a:noFill/>
        </p:spPr>
        <p:txBody>
          <a:bodyPr wrap="square">
            <a:spAutoFit/>
          </a:bodyPr>
          <a:lstStyle/>
          <a:p>
            <a:pPr algn="r" rtl="1"/>
            <a:r>
              <a:rPr lang="ar-EG" sz="2400" b="1" u="sng" dirty="0">
                <a:solidFill>
                  <a:srgbClr val="C00000"/>
                </a:solidFill>
                <a:effectLst>
                  <a:outerShdw blurRad="38100" dist="38100" dir="2700000" algn="tl">
                    <a:srgbClr val="000000">
                      <a:alpha val="43137"/>
                    </a:srgbClr>
                  </a:outerShdw>
                </a:effectLst>
              </a:rPr>
              <a:t>تابع مهام التخطيط التالية</a:t>
            </a:r>
            <a:endParaRPr lang="en-GB" sz="2400" b="1" u="sng" dirty="0">
              <a:solidFill>
                <a:srgbClr val="C0000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018CEA3D-D5AE-A394-4FDD-5248151A7A61}"/>
              </a:ext>
            </a:extLst>
          </p:cNvPr>
          <p:cNvSpPr txBox="1"/>
          <p:nvPr/>
        </p:nvSpPr>
        <p:spPr>
          <a:xfrm>
            <a:off x="1147281" y="541910"/>
            <a:ext cx="7164323" cy="46166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Productive Meetings</a:t>
            </a:r>
            <a:endParaRPr kumimoji="0" lang="en-US" sz="1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TextBox 2">
            <a:extLst>
              <a:ext uri="{FF2B5EF4-FFF2-40B4-BE49-F238E27FC236}">
                <a16:creationId xmlns:a16="http://schemas.microsoft.com/office/drawing/2014/main" id="{5862F018-493C-C90F-BC80-8E393E84EC84}"/>
              </a:ext>
            </a:extLst>
          </p:cNvPr>
          <p:cNvSpPr txBox="1"/>
          <p:nvPr/>
        </p:nvSpPr>
        <p:spPr>
          <a:xfrm>
            <a:off x="1613565" y="1339912"/>
            <a:ext cx="2615535" cy="1200329"/>
          </a:xfrm>
          <a:prstGeom prst="rect">
            <a:avLst/>
          </a:prstGeom>
          <a:noFill/>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proceed with the following planning tasks</a:t>
            </a:r>
            <a:endParaRPr lang="en-GB" sz="2400" b="1" u="sng" dirty="0">
              <a:solidFill>
                <a:srgbClr val="C00000"/>
              </a:solidFill>
              <a:effectLst>
                <a:outerShdw blurRad="38100" dist="38100" dir="2700000" algn="tl">
                  <a:srgbClr val="000000">
                    <a:alpha val="43137"/>
                  </a:srgbClr>
                </a:outerShdw>
              </a:effectLst>
            </a:endParaRPr>
          </a:p>
        </p:txBody>
      </p:sp>
      <p:sp>
        <p:nvSpPr>
          <p:cNvPr id="9" name="Content Placeholder 5">
            <a:extLst>
              <a:ext uri="{FF2B5EF4-FFF2-40B4-BE49-F238E27FC236}">
                <a16:creationId xmlns:a16="http://schemas.microsoft.com/office/drawing/2014/main" id="{3E26B9DD-4B35-C32E-39CC-007CE99D6151}"/>
              </a:ext>
            </a:extLst>
          </p:cNvPr>
          <p:cNvSpPr txBox="1">
            <a:spLocks/>
          </p:cNvSpPr>
          <p:nvPr/>
        </p:nvSpPr>
        <p:spPr bwMode="auto">
          <a:xfrm>
            <a:off x="1774635" y="2540241"/>
            <a:ext cx="4047421" cy="2539169"/>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Purpose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Participants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Time &amp; Venue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2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Agenda </a:t>
            </a:r>
          </a:p>
        </p:txBody>
      </p:sp>
    </p:spTree>
    <p:custDataLst>
      <p:tags r:id="rId1"/>
    </p:custDataLst>
    <p:extLst>
      <p:ext uri="{BB962C8B-B14F-4D97-AF65-F5344CB8AC3E}">
        <p14:creationId xmlns:p14="http://schemas.microsoft.com/office/powerpoint/2010/main" val="369978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5964928" y="997443"/>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spcBef>
                <a:spcPts val="600"/>
              </a:spcBef>
              <a:spcAft>
                <a:spcPts val="600"/>
              </a:spcAft>
              <a:buNone/>
              <a:defRPr/>
            </a:pPr>
            <a:r>
              <a:rPr kumimoji="0" lang="ar-EG"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الغرض </a:t>
            </a:r>
            <a:endPar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CF03A644-6D63-2FB3-B9C3-7D0FF18AB4CA}"/>
              </a:ext>
            </a:extLst>
          </p:cNvPr>
          <p:cNvSpPr txBox="1"/>
          <p:nvPr/>
        </p:nvSpPr>
        <p:spPr>
          <a:xfrm>
            <a:off x="2435687" y="2144631"/>
            <a:ext cx="7058482" cy="1015663"/>
          </a:xfrm>
          <a:prstGeom prst="rect">
            <a:avLst/>
          </a:prstGeom>
          <a:noFill/>
        </p:spPr>
        <p:txBody>
          <a:bodyPr wrap="square">
            <a:spAutoFit/>
          </a:bodyPr>
          <a:lstStyle/>
          <a:p>
            <a:pPr marL="514350" indent="-514350" algn="r" rtl="1">
              <a:buFont typeface="+mj-lt"/>
              <a:buAutoNum type="arabicPeriod"/>
            </a:pPr>
            <a:r>
              <a:rPr lang="ar-EG" sz="2000" b="1">
                <a:effectLst>
                  <a:outerShdw blurRad="38100" dist="38100" dir="2700000" algn="tl">
                    <a:srgbClr val="000000">
                      <a:alpha val="43137"/>
                    </a:srgbClr>
                  </a:outerShdw>
                </a:effectLst>
              </a:rPr>
              <a:t>وضح هدفك. تسمح الاجتماعات الإعلامية للمشاركين بتبادل المعلومات وربما تنسيق العمل. 
تتضمن اجتماعات صنع القرار الإقناع والتحليل وحل المشكلات.</a:t>
            </a:r>
            <a:endParaRPr lang="en-US" sz="2000" b="1" dirty="0">
              <a:effectLst>
                <a:outerShdw blurRad="38100" dist="38100" dir="2700000" algn="tl">
                  <a:srgbClr val="000000">
                    <a:alpha val="43137"/>
                  </a:srgbClr>
                </a:outerShdw>
              </a:effectLst>
            </a:endParaRPr>
          </a:p>
        </p:txBody>
      </p:sp>
      <p:sp>
        <p:nvSpPr>
          <p:cNvPr id="2" name="Content Placeholder 5">
            <a:extLst>
              <a:ext uri="{FF2B5EF4-FFF2-40B4-BE49-F238E27FC236}">
                <a16:creationId xmlns:a16="http://schemas.microsoft.com/office/drawing/2014/main" id="{5319A1FB-6CC5-22E4-2272-DF815EEC202B}"/>
              </a:ext>
            </a:extLst>
          </p:cNvPr>
          <p:cNvSpPr txBox="1">
            <a:spLocks/>
          </p:cNvSpPr>
          <p:nvPr/>
        </p:nvSpPr>
        <p:spPr bwMode="auto">
          <a:xfrm>
            <a:off x="1502672" y="1109199"/>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Purpose</a:t>
            </a:r>
          </a:p>
        </p:txBody>
      </p:sp>
      <p:sp>
        <p:nvSpPr>
          <p:cNvPr id="3" name="TextBox 2">
            <a:extLst>
              <a:ext uri="{FF2B5EF4-FFF2-40B4-BE49-F238E27FC236}">
                <a16:creationId xmlns:a16="http://schemas.microsoft.com/office/drawing/2014/main" id="{865D95EC-93C8-FCF0-3985-41C7CA07736F}"/>
              </a:ext>
            </a:extLst>
          </p:cNvPr>
          <p:cNvSpPr txBox="1"/>
          <p:nvPr/>
        </p:nvSpPr>
        <p:spPr>
          <a:xfrm>
            <a:off x="2566759" y="3436930"/>
            <a:ext cx="7058482" cy="1631216"/>
          </a:xfrm>
          <a:prstGeom prst="rect">
            <a:avLst/>
          </a:prstGeom>
          <a:noFill/>
        </p:spPr>
        <p:txBody>
          <a:bodyPr wrap="square">
            <a:spAutoFit/>
          </a:bodyPr>
          <a:lstStyle/>
          <a:p>
            <a:pPr marL="514350" indent="-514350">
              <a:buFont typeface="+mj-lt"/>
              <a:buAutoNum type="arabicPeriod"/>
            </a:pPr>
            <a:r>
              <a:rPr lang="en-US" sz="2000" b="1" dirty="0">
                <a:effectLst>
                  <a:outerShdw blurRad="38100" dist="38100" dir="2700000" algn="tl">
                    <a:srgbClr val="000000">
                      <a:alpha val="43137"/>
                    </a:srgbClr>
                  </a:outerShdw>
                </a:effectLst>
              </a:rPr>
              <a:t>Clarify your purpose. </a:t>
            </a:r>
            <a:r>
              <a:rPr lang="en-US" sz="2000" b="1" dirty="0">
                <a:solidFill>
                  <a:srgbClr val="C00000"/>
                </a:solidFill>
                <a:effectLst>
                  <a:outerShdw blurRad="38100" dist="38100" dir="2700000" algn="tl">
                    <a:srgbClr val="000000">
                      <a:alpha val="43137"/>
                    </a:srgbClr>
                  </a:outerShdw>
                </a:effectLst>
              </a:rPr>
              <a:t>Informational meetings</a:t>
            </a:r>
            <a:r>
              <a:rPr lang="en-US" sz="20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2000" b="1" dirty="0">
                <a:solidFill>
                  <a:srgbClr val="C00000"/>
                </a:solidFill>
                <a:effectLst>
                  <a:outerShdw blurRad="38100" dist="38100" dir="2700000" algn="tl">
                    <a:srgbClr val="000000">
                      <a:alpha val="43137"/>
                    </a:srgbClr>
                  </a:outerShdw>
                </a:effectLst>
              </a:rPr>
              <a:t>Decision-making meetings </a:t>
            </a:r>
            <a:r>
              <a:rPr lang="en-US" sz="2000" b="1" dirty="0">
                <a:effectLst>
                  <a:outerShdw blurRad="38100" dist="38100" dir="2700000" algn="tl">
                    <a:srgbClr val="000000">
                      <a:alpha val="43137"/>
                    </a:srgbClr>
                  </a:outerShdw>
                </a:effectLst>
              </a:rPr>
              <a:t>involve persuasion, analysis, and problem solving.</a:t>
            </a:r>
          </a:p>
        </p:txBody>
      </p:sp>
    </p:spTree>
    <p:custDataLst>
      <p:tags r:id="rId1"/>
    </p:custDataLst>
    <p:extLst>
      <p:ext uri="{BB962C8B-B14F-4D97-AF65-F5344CB8AC3E}">
        <p14:creationId xmlns:p14="http://schemas.microsoft.com/office/powerpoint/2010/main" val="72464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284434"/>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514802"/>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257465" y="1183007"/>
            <a:ext cx="4724400" cy="83099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36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Participants</a:t>
            </a:r>
          </a:p>
        </p:txBody>
      </p:sp>
      <p:sp>
        <p:nvSpPr>
          <p:cNvPr id="11" name="TextBox 10">
            <a:extLst>
              <a:ext uri="{FF2B5EF4-FFF2-40B4-BE49-F238E27FC236}">
                <a16:creationId xmlns:a16="http://schemas.microsoft.com/office/drawing/2014/main" id="{0F1A33B9-0C79-DD88-17EB-E58436645DC7}"/>
              </a:ext>
            </a:extLst>
          </p:cNvPr>
          <p:cNvSpPr txBox="1"/>
          <p:nvPr/>
        </p:nvSpPr>
        <p:spPr>
          <a:xfrm>
            <a:off x="3019482" y="1946209"/>
            <a:ext cx="6181344" cy="1006429"/>
          </a:xfrm>
          <a:prstGeom prst="rect">
            <a:avLst/>
          </a:prstGeom>
          <a:noFill/>
        </p:spPr>
        <p:txBody>
          <a:bodyPr wrap="square">
            <a:spAutoFit/>
          </a:bodyPr>
          <a:lstStyle/>
          <a:p>
            <a:pPr marL="514350" lvl="0" indent="-514350" algn="r" rtl="1" eaLnBrk="0" fontAlgn="base" hangingPunct="0">
              <a:spcBef>
                <a:spcPct val="30000"/>
              </a:spcBef>
              <a:spcAft>
                <a:spcPct val="0"/>
              </a:spcAft>
              <a:buFont typeface="+mj-lt"/>
              <a:buAutoNum type="arabicPeriod"/>
              <a:defRPr/>
            </a:pPr>
            <a:r>
              <a:rPr lang="ar-EG" b="1" dirty="0">
                <a:effectLst>
                  <a:outerShdw blurRad="38100" dist="38100" dir="2700000" algn="tl">
                    <a:srgbClr val="000000">
                      <a:alpha val="43137"/>
                    </a:srgbClr>
                  </a:outerShdw>
                </a:effectLst>
              </a:rPr>
              <a:t>حدد المشاركين للاجتماع. القاعدة هنا بسيطة: دعوة كل من يحتاج حقا إلى المشاركة ، 
ولا تدعو أي شخص لا يحتاج إلى أن يكون هناك.</a:t>
            </a:r>
            <a:endParaRPr lang="en-US"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2BFE90A0-6783-B1E8-2BD0-75142B5AF563}"/>
              </a:ext>
            </a:extLst>
          </p:cNvPr>
          <p:cNvSpPr txBox="1"/>
          <p:nvPr/>
        </p:nvSpPr>
        <p:spPr>
          <a:xfrm>
            <a:off x="2264237" y="3395103"/>
            <a:ext cx="7058482" cy="1631216"/>
          </a:xfrm>
          <a:prstGeom prst="rect">
            <a:avLst/>
          </a:prstGeom>
          <a:noFill/>
        </p:spPr>
        <p:txBody>
          <a:bodyPr wrap="square">
            <a:spAutoFit/>
          </a:bodyPr>
          <a:lstStyle/>
          <a:p>
            <a:pPr marL="514350" indent="-514350">
              <a:buFont typeface="+mj-lt"/>
              <a:buAutoNum type="arabicPeriod"/>
            </a:pPr>
            <a:r>
              <a:rPr lang="en-US" sz="2000" b="1" dirty="0">
                <a:effectLst>
                  <a:outerShdw blurRad="38100" dist="38100" dir="2700000" algn="tl">
                    <a:srgbClr val="000000">
                      <a:alpha val="43137"/>
                    </a:srgbClr>
                  </a:outerShdw>
                </a:effectLst>
              </a:rPr>
              <a:t>Clarify your purpose. </a:t>
            </a:r>
            <a:r>
              <a:rPr lang="en-US" sz="2000" b="1" dirty="0">
                <a:solidFill>
                  <a:srgbClr val="C00000"/>
                </a:solidFill>
                <a:effectLst>
                  <a:outerShdw blurRad="38100" dist="38100" dir="2700000" algn="tl">
                    <a:srgbClr val="000000">
                      <a:alpha val="43137"/>
                    </a:srgbClr>
                  </a:outerShdw>
                </a:effectLst>
              </a:rPr>
              <a:t>Informational meetings</a:t>
            </a:r>
            <a:r>
              <a:rPr lang="en-US" sz="20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2000" b="1" dirty="0">
                <a:solidFill>
                  <a:srgbClr val="C00000"/>
                </a:solidFill>
                <a:effectLst>
                  <a:outerShdw blurRad="38100" dist="38100" dir="2700000" algn="tl">
                    <a:srgbClr val="000000">
                      <a:alpha val="43137"/>
                    </a:srgbClr>
                  </a:outerShdw>
                </a:effectLst>
              </a:rPr>
              <a:t>Decision-making meetings </a:t>
            </a:r>
            <a:r>
              <a:rPr lang="en-US" sz="2000" b="1" dirty="0">
                <a:effectLst>
                  <a:outerShdw blurRad="38100" dist="38100" dir="2700000" algn="tl">
                    <a:srgbClr val="000000">
                      <a:alpha val="43137"/>
                    </a:srgbClr>
                  </a:outerShdw>
                </a:effectLst>
              </a:rPr>
              <a:t>involve persuasion, analysis, and problem solving.</a:t>
            </a:r>
          </a:p>
        </p:txBody>
      </p:sp>
    </p:spTree>
    <p:extLst>
      <p:ext uri="{BB962C8B-B14F-4D97-AF65-F5344CB8AC3E}">
        <p14:creationId xmlns:p14="http://schemas.microsoft.com/office/powerpoint/2010/main" val="19161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0" y="46409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6773271" y="1166927"/>
            <a:ext cx="4300637"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600"/>
              </a:spcBef>
              <a:spcAft>
                <a:spcPts val="600"/>
              </a:spcAft>
              <a:defRPr/>
            </a:pPr>
            <a:r>
              <a:rPr lang="ar-EG" sz="4000" u="sng" kern="0">
                <a:solidFill>
                  <a:srgbClr val="C00000"/>
                </a:solidFill>
                <a:effectLst>
                  <a:outerShdw blurRad="38100" dist="38100" dir="2700000" algn="tl">
                    <a:srgbClr val="000000">
                      <a:alpha val="43137"/>
                    </a:srgbClr>
                  </a:outerShdw>
                </a:effectLst>
                <a:latin typeface="Arial"/>
              </a:rPr>
              <a:t>الزمان والمكان</a:t>
            </a:r>
            <a:endParaRPr kumimoji="0" lang="en-US" sz="40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27B54F71-3268-DBDC-CD63-50F18B2FA72B}"/>
              </a:ext>
            </a:extLst>
          </p:cNvPr>
          <p:cNvSpPr txBox="1"/>
          <p:nvPr/>
        </p:nvSpPr>
        <p:spPr>
          <a:xfrm>
            <a:off x="2054633" y="1889521"/>
            <a:ext cx="8082733" cy="1415772"/>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sz="2000" b="1" dirty="0">
                <a:effectLst>
                  <a:outerShdw blurRad="38100" dist="38100" dir="2700000" algn="tl">
                    <a:srgbClr val="000000">
                      <a:alpha val="43137"/>
                    </a:srgbClr>
                  </a:outerShdw>
                </a:effectLst>
              </a:rPr>
              <a:t>غالبا ما تكون الاجتماعات عبر الإنترنت هي أفضل طريقة لربط الأشخاص في مواقع متعددة أو للوصول إلى جماهير كبيرة ، 
غالبا ما تكون الاجتماعات الصباحية أكثر إنتاجية لأن الناس عموما أكثر يقظة ولا يشاركون بعد في عمل اليوم.</a:t>
            </a:r>
            <a:endParaRPr lang="en-US" sz="2000" b="1" dirty="0">
              <a:effectLst>
                <a:outerShdw blurRad="38100" dist="38100" dir="2700000" algn="tl">
                  <a:srgbClr val="000000">
                    <a:alpha val="43137"/>
                  </a:srgbClr>
                </a:outerShdw>
              </a:effectLst>
            </a:endParaRPr>
          </a:p>
        </p:txBody>
      </p:sp>
      <p:sp>
        <p:nvSpPr>
          <p:cNvPr id="3" name="Content Placeholder 5">
            <a:extLst>
              <a:ext uri="{FF2B5EF4-FFF2-40B4-BE49-F238E27FC236}">
                <a16:creationId xmlns:a16="http://schemas.microsoft.com/office/drawing/2014/main" id="{A8B9A1D9-1079-D9E5-9406-65DD11D02551}"/>
              </a:ext>
            </a:extLst>
          </p:cNvPr>
          <p:cNvSpPr txBox="1">
            <a:spLocks/>
          </p:cNvSpPr>
          <p:nvPr/>
        </p:nvSpPr>
        <p:spPr bwMode="auto">
          <a:xfrm>
            <a:off x="1410609" y="1068914"/>
            <a:ext cx="4300637"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Time &amp; Venue</a:t>
            </a:r>
          </a:p>
        </p:txBody>
      </p:sp>
      <p:sp>
        <p:nvSpPr>
          <p:cNvPr id="4" name="TextBox 3">
            <a:extLst>
              <a:ext uri="{FF2B5EF4-FFF2-40B4-BE49-F238E27FC236}">
                <a16:creationId xmlns:a16="http://schemas.microsoft.com/office/drawing/2014/main" id="{84BA02EE-9CED-5445-7671-8EC13309DA48}"/>
              </a:ext>
            </a:extLst>
          </p:cNvPr>
          <p:cNvSpPr txBox="1"/>
          <p:nvPr/>
        </p:nvSpPr>
        <p:spPr>
          <a:xfrm>
            <a:off x="2054632" y="3728277"/>
            <a:ext cx="8082733" cy="1415772"/>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000" b="1" dirty="0">
                <a:solidFill>
                  <a:srgbClr val="C00000"/>
                </a:solidFill>
                <a:effectLst>
                  <a:outerShdw blurRad="38100" dist="38100" dir="2700000" algn="tl">
                    <a:srgbClr val="000000">
                      <a:alpha val="43137"/>
                    </a:srgbClr>
                  </a:outerShdw>
                </a:effectLst>
              </a:rPr>
              <a:t>Online meetings </a:t>
            </a:r>
            <a:r>
              <a:rPr lang="en-US" sz="2000" b="1" dirty="0">
                <a:effectLst>
                  <a:outerShdw blurRad="38100" dist="38100" dir="2700000" algn="tl">
                    <a:srgbClr val="000000">
                      <a:alpha val="43137"/>
                    </a:srgbClr>
                  </a:outerShdw>
                </a:effectLst>
              </a:rPr>
              <a:t>are often the best way to connect people in multiple locations or to </a:t>
            </a:r>
            <a:r>
              <a:rPr lang="en-US" sz="2000" b="1" dirty="0">
                <a:solidFill>
                  <a:schemeClr val="accent1">
                    <a:lumMod val="50000"/>
                  </a:schemeClr>
                </a:solidFill>
                <a:effectLst>
                  <a:outerShdw blurRad="38100" dist="38100" dir="2700000" algn="tl">
                    <a:srgbClr val="000000">
                      <a:alpha val="43137"/>
                    </a:srgbClr>
                  </a:outerShdw>
                </a:effectLst>
              </a:rPr>
              <a:t>reach </a:t>
            </a:r>
            <a:r>
              <a:rPr lang="en-US" sz="2000" b="1" u="sng" dirty="0">
                <a:solidFill>
                  <a:schemeClr val="accent1">
                    <a:lumMod val="50000"/>
                  </a:schemeClr>
                </a:solidFill>
                <a:effectLst>
                  <a:outerShdw blurRad="38100" dist="38100" dir="2700000" algn="tl">
                    <a:srgbClr val="000000">
                      <a:alpha val="43137"/>
                    </a:srgbClr>
                  </a:outerShdw>
                </a:effectLst>
              </a:rPr>
              <a:t>large audiences,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000" b="1" u="sng" dirty="0">
                <a:solidFill>
                  <a:srgbClr val="C00000"/>
                </a:solidFill>
                <a:effectLst>
                  <a:outerShdw blurRad="38100" dist="38100" dir="2700000" algn="tl">
                    <a:srgbClr val="000000">
                      <a:alpha val="43137"/>
                    </a:srgbClr>
                  </a:outerShdw>
                </a:effectLst>
              </a:rPr>
              <a:t>morning meetings </a:t>
            </a:r>
            <a:r>
              <a:rPr lang="en-US" sz="2000" b="1" dirty="0">
                <a:effectLst>
                  <a:outerShdw blurRad="38100" dist="38100" dir="2700000" algn="tl">
                    <a:srgbClr val="000000">
                      <a:alpha val="43137"/>
                    </a:srgbClr>
                  </a:outerShdw>
                </a:effectLst>
              </a:rPr>
              <a:t>are often more productive because people are generally more alert and not yet engaged with the work of the day.</a:t>
            </a:r>
          </a:p>
        </p:txBody>
      </p:sp>
    </p:spTree>
    <p:custDataLst>
      <p:tags r:id="rId1"/>
    </p:custDataLst>
    <p:extLst>
      <p:ext uri="{BB962C8B-B14F-4D97-AF65-F5344CB8AC3E}">
        <p14:creationId xmlns:p14="http://schemas.microsoft.com/office/powerpoint/2010/main" val="28400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1611979" y="392463"/>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6792260" y="1145501"/>
            <a:ext cx="2044459"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lvl="0" indent="0">
              <a:spcBef>
                <a:spcPts val="600"/>
              </a:spcBef>
              <a:spcAft>
                <a:spcPts val="600"/>
              </a:spcAft>
              <a:buNone/>
              <a:defRPr/>
            </a:pPr>
            <a:r>
              <a:rPr lang="ar-EG" sz="2800" u="sng" kern="0">
                <a:solidFill>
                  <a:srgbClr val="C00000"/>
                </a:solidFill>
                <a:effectLst>
                  <a:outerShdw blurRad="38100" dist="38100" dir="2700000" algn="tl">
                    <a:srgbClr val="000000">
                      <a:alpha val="43137"/>
                    </a:srgbClr>
                  </a:outerShdw>
                </a:effectLst>
                <a:latin typeface="Arial"/>
              </a:rPr>
              <a:t>جدول الاعمال</a:t>
            </a:r>
            <a:endParaRPr kumimoji="0" lang="en-US" sz="2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082549C0-FABD-E310-44D4-BFE44549D212}"/>
              </a:ext>
            </a:extLst>
          </p:cNvPr>
          <p:cNvSpPr txBox="1"/>
          <p:nvPr/>
        </p:nvSpPr>
        <p:spPr>
          <a:xfrm>
            <a:off x="1212104" y="3989338"/>
            <a:ext cx="8835106" cy="1298817"/>
          </a:xfrm>
          <a:prstGeom prst="rect">
            <a:avLst/>
          </a:prstGeom>
          <a:noFill/>
        </p:spPr>
        <p:txBody>
          <a:bodyPr wrap="square">
            <a:spAutoFit/>
          </a:bodyPr>
          <a:lstStyle/>
          <a:p>
            <a:pPr marL="457200" lvl="0" indent="-457200" eaLnBrk="0" fontAlgn="base" hangingPunct="0">
              <a:spcBef>
                <a:spcPct val="30000"/>
              </a:spcBef>
              <a:spcAft>
                <a:spcPct val="0"/>
              </a:spcAft>
              <a:buFont typeface="Wingdings" panose="05000000000000000000" pitchFamily="2" charset="2"/>
              <a:buChar char="q"/>
              <a:defRPr/>
            </a:pPr>
            <a:r>
              <a:rPr lang="en-US" sz="1600" b="1" dirty="0">
                <a:effectLst>
                  <a:outerShdw blurRad="38100" dist="38100" dir="2700000" algn="tl">
                    <a:srgbClr val="000000">
                      <a:alpha val="43137"/>
                    </a:srgbClr>
                  </a:outerShdw>
                </a:effectLst>
              </a:rPr>
              <a:t>the agenda is an important tool for guiding the progress of the meeting.</a:t>
            </a:r>
          </a:p>
          <a:p>
            <a:pPr marL="457200" lvl="0" indent="-457200" eaLnBrk="0" fontAlgn="base" hangingPunct="0">
              <a:spcBef>
                <a:spcPct val="30000"/>
              </a:spcBef>
              <a:spcAft>
                <a:spcPct val="0"/>
              </a:spcAft>
              <a:buFont typeface="Wingdings" panose="05000000000000000000" pitchFamily="2" charset="2"/>
              <a:buChar char="q"/>
              <a:defRPr/>
            </a:pPr>
            <a:r>
              <a:rPr lang="en-US" sz="1600" b="1" dirty="0">
                <a:effectLst>
                  <a:outerShdw blurRad="38100" dist="38100" dir="2700000" algn="tl">
                    <a:srgbClr val="000000">
                      <a:alpha val="43137"/>
                    </a:srgbClr>
                  </a:outerShdw>
                </a:effectLst>
              </a:rPr>
              <a:t>People who will be presenting information need to know what is expected of them,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1600" b="1" dirty="0">
                <a:effectLst>
                  <a:outerShdw blurRad="38100" dist="38100" dir="2700000" algn="tl">
                    <a:srgbClr val="000000">
                      <a:alpha val="43137"/>
                    </a:srgbClr>
                  </a:outerShdw>
                </a:effectLst>
              </a:rPr>
              <a:t>know what will be presented so non presenters can prepare questions,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1600" b="1" dirty="0">
                <a:effectLst>
                  <a:outerShdw blurRad="38100" dist="38100" dir="2700000" algn="tl">
                    <a:srgbClr val="000000">
                      <a:alpha val="43137"/>
                    </a:srgbClr>
                  </a:outerShdw>
                </a:effectLst>
              </a:rPr>
              <a:t>Know how long the meeting will last. </a:t>
            </a:r>
          </a:p>
        </p:txBody>
      </p:sp>
      <p:sp>
        <p:nvSpPr>
          <p:cNvPr id="10" name="Content Placeholder 5">
            <a:extLst>
              <a:ext uri="{FF2B5EF4-FFF2-40B4-BE49-F238E27FC236}">
                <a16:creationId xmlns:a16="http://schemas.microsoft.com/office/drawing/2014/main" id="{CB97409F-0067-EE95-A2BB-BA4E2FC0E876}"/>
              </a:ext>
            </a:extLst>
          </p:cNvPr>
          <p:cNvSpPr txBox="1">
            <a:spLocks/>
          </p:cNvSpPr>
          <p:nvPr/>
        </p:nvSpPr>
        <p:spPr bwMode="auto">
          <a:xfrm>
            <a:off x="2305463" y="1145501"/>
            <a:ext cx="2044459"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600"/>
              </a:spcBef>
              <a:spcAft>
                <a:spcPts val="600"/>
              </a:spcAft>
              <a:buClrTx/>
              <a:buSzTx/>
              <a:buNone/>
              <a:tabLst/>
              <a:defRPr/>
            </a:pPr>
            <a:r>
              <a:rPr kumimoji="0" lang="en-US" sz="40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Agenda </a:t>
            </a:r>
          </a:p>
        </p:txBody>
      </p:sp>
      <p:sp>
        <p:nvSpPr>
          <p:cNvPr id="12" name="TextBox 11">
            <a:extLst>
              <a:ext uri="{FF2B5EF4-FFF2-40B4-BE49-F238E27FC236}">
                <a16:creationId xmlns:a16="http://schemas.microsoft.com/office/drawing/2014/main" id="{E415E349-BDB8-ADC3-A79C-7AC878DA0DDE}"/>
              </a:ext>
            </a:extLst>
          </p:cNvPr>
          <p:cNvSpPr txBox="1"/>
          <p:nvPr/>
        </p:nvSpPr>
        <p:spPr>
          <a:xfrm>
            <a:off x="1387364" y="2326261"/>
            <a:ext cx="8835106" cy="1298817"/>
          </a:xfrm>
          <a:prstGeom prst="rect">
            <a:avLst/>
          </a:prstGeom>
          <a:noFill/>
        </p:spPr>
        <p:txBody>
          <a:bodyPr wrap="square">
            <a:spAutoFit/>
          </a:bodyPr>
          <a:lstStyle/>
          <a:p>
            <a:pPr marL="457200" lvl="0" indent="-457200" algn="r" rtl="1" eaLnBrk="0" fontAlgn="base" hangingPunct="0">
              <a:spcBef>
                <a:spcPct val="30000"/>
              </a:spcBef>
              <a:spcAft>
                <a:spcPct val="0"/>
              </a:spcAft>
              <a:buFont typeface="Wingdings" panose="05000000000000000000" pitchFamily="2" charset="2"/>
              <a:buChar char="q"/>
              <a:defRPr/>
            </a:pPr>
            <a:r>
              <a:rPr lang="ar-EG" sz="1600" b="1">
                <a:effectLst>
                  <a:outerShdw blurRad="38100" dist="38100" dir="2700000" algn="tl">
                    <a:srgbClr val="000000">
                      <a:alpha val="43137"/>
                    </a:srgbClr>
                  </a:outerShdw>
                </a:effectLst>
              </a:rPr>
              <a:t>وجدول الأعمال أداة هامة لتوجيه تقدم الاجتماع.
يحتاج الأشخاص الذين سيقدمون المعلومات إلى معرفة ما هو متوقع منهم ، 
معرفة ما سيتم تقديمه حتى يتمكن غير المقدمين من إعداد الأسئلة ، 
اعرف كم من الوقت سيستمر الاجتماع.</a:t>
            </a:r>
            <a:endParaRPr lang="en-US" sz="16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68809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166959" y="317837"/>
            <a:ext cx="8035357" cy="584775"/>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Meetings</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1219200" y="1591852"/>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
        <p:nvSpPr>
          <p:cNvPr id="2" name="TextBox 1">
            <a:extLst>
              <a:ext uri="{FF2B5EF4-FFF2-40B4-BE49-F238E27FC236}">
                <a16:creationId xmlns:a16="http://schemas.microsoft.com/office/drawing/2014/main" id="{7C6FF088-32B9-AB7F-097B-D6222AC0E247}"/>
              </a:ext>
            </a:extLst>
          </p:cNvPr>
          <p:cNvSpPr txBox="1"/>
          <p:nvPr/>
        </p:nvSpPr>
        <p:spPr>
          <a:xfrm>
            <a:off x="5714069" y="490729"/>
            <a:ext cx="8035357" cy="584775"/>
          </a:xfrm>
          <a:prstGeom prst="rect">
            <a:avLst/>
          </a:prstGeom>
          <a:noFill/>
        </p:spPr>
        <p:txBody>
          <a:bodyPr wrap="square">
            <a:spAutoFit/>
          </a:bodyPr>
          <a:lstStyle/>
          <a:p>
            <a:pPr lvl="0" algn="ctr" eaLnBrk="0" fontAlgn="base" hangingPunct="0">
              <a:spcBef>
                <a:spcPct val="0"/>
              </a:spcBef>
              <a:spcAft>
                <a:spcPct val="0"/>
              </a:spcAft>
              <a:defRPr/>
            </a:pPr>
            <a:r>
              <a:rPr lang="ar-EG" sz="3200" b="1" kern="0" dirty="0">
                <a:solidFill>
                  <a:srgbClr val="FF0000"/>
                </a:solidFill>
                <a:effectLst>
                  <a:outerShdw blurRad="38100" dist="38100" dir="2700000" algn="tl">
                    <a:srgbClr val="808080"/>
                  </a:outerShdw>
                </a:effectLst>
                <a:latin typeface="Tahoma"/>
                <a:ea typeface="+mj-ea"/>
                <a:cs typeface="+mj-cs"/>
              </a:rPr>
              <a:t>عقد الاجتماعات</a:t>
            </a:r>
            <a:endParaRPr kumimoji="0" lang="en-US" sz="2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3" name="Content Placeholder 11">
            <a:extLst>
              <a:ext uri="{FF2B5EF4-FFF2-40B4-BE49-F238E27FC236}">
                <a16:creationId xmlns:a16="http://schemas.microsoft.com/office/drawing/2014/main" id="{466D6B40-BC82-A3F9-B2E9-B55EC512BD38}"/>
              </a:ext>
            </a:extLst>
          </p:cNvPr>
          <p:cNvSpPr txBox="1">
            <a:spLocks/>
          </p:cNvSpPr>
          <p:nvPr/>
        </p:nvSpPr>
        <p:spPr bwMode="auto">
          <a:xfrm>
            <a:off x="5566410" y="1783472"/>
            <a:ext cx="4876800" cy="3097138"/>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1600" b="0" kern="0" dirty="0">
                <a:solidFill>
                  <a:srgbClr val="000000"/>
                </a:solidFill>
                <a:effectLst>
                  <a:outerShdw blurRad="38100" dist="38100" dir="2700000" algn="tl">
                    <a:srgbClr val="000000">
                      <a:alpha val="43137"/>
                    </a:srgbClr>
                  </a:outerShdw>
                </a:effectLst>
                <a:latin typeface="Arial"/>
              </a:rPr>
              <a:t>ابق على المسار الصحيح
اتبع القواعد
دعوة للمشاركة
شارك بنشاط
إغلاق فعال</a:t>
            </a:r>
            <a:endPar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2949336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723860" y="1446181"/>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4000" b="0" kern="0">
                <a:solidFill>
                  <a:srgbClr val="000000"/>
                </a:solidFill>
                <a:effectLst>
                  <a:outerShdw blurRad="38100" dist="38100" dir="2700000" algn="tl">
                    <a:srgbClr val="000000">
                      <a:alpha val="43137"/>
                    </a:srgbClr>
                  </a:outerShdw>
                </a:effectLst>
                <a:latin typeface="Arial"/>
              </a:rPr>
              <a:t>ابق على المسار الصحيح
اتبع القواعد
دعوة للمشاركة
شارك بنشاط
إغلاق فعال</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2" name="Content Placeholder 11">
            <a:extLst>
              <a:ext uri="{FF2B5EF4-FFF2-40B4-BE49-F238E27FC236}">
                <a16:creationId xmlns:a16="http://schemas.microsoft.com/office/drawing/2014/main" id="{AE74977C-0B8F-A00D-AB8C-07221D17C71A}"/>
              </a:ext>
            </a:extLst>
          </p:cNvPr>
          <p:cNvSpPr txBox="1">
            <a:spLocks/>
          </p:cNvSpPr>
          <p:nvPr/>
        </p:nvSpPr>
        <p:spPr bwMode="auto">
          <a:xfrm>
            <a:off x="1077449" y="1446181"/>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custDataLst>
      <p:tags r:id="rId1"/>
    </p:custDataLst>
    <p:extLst>
      <p:ext uri="{BB962C8B-B14F-4D97-AF65-F5344CB8AC3E}">
        <p14:creationId xmlns:p14="http://schemas.microsoft.com/office/powerpoint/2010/main" val="360672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0923" y="360557"/>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484622" y="1557723"/>
            <a:ext cx="391668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2400" kern="0">
                <a:effectLst>
                  <a:outerShdw blurRad="38100" dist="38100" dir="2700000" algn="tl">
                    <a:srgbClr val="000000">
                      <a:alpha val="43137"/>
                    </a:srgbClr>
                  </a:outerShdw>
                </a:effectLst>
                <a:latin typeface="Arial"/>
              </a:rPr>
              <a:t>ابق على المسار الصحيح
حافظ على الاجتماع على المسار الصحيح. يحتاج القادة الجيدون إلى توجيه المناقشات التي خرجت عن مسارها والتوسط فيها والتحقيق فيها وتحفيزها وتلخيصها وإعادة توجيهها.</a:t>
            </a:r>
            <a:endParaRPr kumimoji="0" lang="en-US" sz="24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9EE08FDF-3C0B-E648-E511-035131FE5AB3}"/>
              </a:ext>
            </a:extLst>
          </p:cNvPr>
          <p:cNvSpPr txBox="1">
            <a:spLocks/>
          </p:cNvSpPr>
          <p:nvPr/>
        </p:nvSpPr>
        <p:spPr bwMode="auto">
          <a:xfrm>
            <a:off x="830580" y="163468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Stay on Track</a:t>
            </a:r>
          </a:p>
          <a:p>
            <a:pPr>
              <a:spcBef>
                <a:spcPts val="1200"/>
              </a:spcBef>
              <a:spcAft>
                <a:spcPts val="600"/>
              </a:spcAft>
              <a:defRPr/>
            </a:pPr>
            <a:r>
              <a:rPr kumimoji="0" lang="en-US"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9909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0"/>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949440" y="1330978"/>
            <a:ext cx="3739888"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2400" kern="0">
                <a:effectLst>
                  <a:outerShdw blurRad="38100" dist="38100" dir="2700000" algn="tl">
                    <a:srgbClr val="000000">
                      <a:alpha val="43137"/>
                    </a:srgbClr>
                  </a:outerShdw>
                </a:effectLst>
                <a:latin typeface="Arial"/>
              </a:rPr>
              <a:t>اتبع القواعد
اتبع القواعد المتفق عليها. كلما كان الاجتماع أكبر ، كلما احتجت إلى أن تكون أكثر رسمية. غالبا ما تستخدم الاجتماعات الرسمية الإجراءات البرلمانية ، وهي طريقة تم اختبارها عبر الزمن لتخطيط وإدارة اجتماعات فعالة.</a:t>
            </a:r>
            <a:endParaRPr kumimoji="0" lang="en-US" sz="20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08F2444D-7DFD-F6BA-ED6E-257D86D2A61D}"/>
              </a:ext>
            </a:extLst>
          </p:cNvPr>
          <p:cNvSpPr txBox="1">
            <a:spLocks/>
          </p:cNvSpPr>
          <p:nvPr/>
        </p:nvSpPr>
        <p:spPr bwMode="auto">
          <a:xfrm>
            <a:off x="1282962" y="1394986"/>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Follow the Rules</a:t>
            </a:r>
          </a:p>
          <a:p>
            <a:pPr>
              <a:spcBef>
                <a:spcPts val="1200"/>
              </a:spcBef>
              <a:spcAft>
                <a:spcPts val="600"/>
              </a:spcAft>
              <a:defRPr/>
            </a:pPr>
            <a:r>
              <a:rPr kumimoji="0" lang="en-US" sz="28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28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99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2" name="Content Placeholder 11">
            <a:extLst>
              <a:ext uri="{FF2B5EF4-FFF2-40B4-BE49-F238E27FC236}">
                <a16:creationId xmlns:a16="http://schemas.microsoft.com/office/drawing/2014/main" id="{CECEA0D9-04D8-CC76-24B2-69C0AD608602}"/>
              </a:ext>
            </a:extLst>
          </p:cNvPr>
          <p:cNvSpPr txBox="1">
            <a:spLocks/>
          </p:cNvSpPr>
          <p:nvPr/>
        </p:nvSpPr>
        <p:spPr bwMode="auto">
          <a:xfrm>
            <a:off x="1282962" y="1415858"/>
            <a:ext cx="4491053" cy="4512323"/>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Encourage participation.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ts val="1200"/>
              </a:spcBef>
              <a:spcAft>
                <a:spcPts val="600"/>
              </a:spcAft>
              <a:buClrTx/>
              <a:buSzTx/>
              <a:buNone/>
              <a:tabLst/>
              <a:defRPr/>
            </a:pPr>
            <a:endPar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3" name="Content Placeholder 11">
            <a:extLst>
              <a:ext uri="{FF2B5EF4-FFF2-40B4-BE49-F238E27FC236}">
                <a16:creationId xmlns:a16="http://schemas.microsoft.com/office/drawing/2014/main" id="{E409987B-146A-2231-6EB6-43501F96110F}"/>
              </a:ext>
            </a:extLst>
          </p:cNvPr>
          <p:cNvSpPr txBox="1">
            <a:spLocks/>
          </p:cNvSpPr>
          <p:nvPr/>
        </p:nvSpPr>
        <p:spPr bwMode="auto">
          <a:xfrm>
            <a:off x="6671649" y="1415858"/>
            <a:ext cx="3529245" cy="4512323"/>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2000" kern="0">
                <a:effectLst>
                  <a:outerShdw blurRad="38100" dist="38100" dir="2700000" algn="tl">
                    <a:srgbClr val="000000">
                      <a:alpha val="43137"/>
                    </a:srgbClr>
                  </a:outerShdw>
                </a:effectLst>
                <a:latin typeface="Arial"/>
              </a:rPr>
              <a:t>دعوة للمشاركة
شجع المشاركة. بعض المشاركين هادئون للغاية ، والبعض الآخر ثرثار للغاية. أفضل الاجتماعات هي تلك التي يشارك فيها الجميع ، لذلك يجب على القائد ألا يسمح لشخص أو شخصين بالسيطرة على الاجتماع بينما يظل الآخرون صامتين.</a:t>
            </a:r>
            <a:endParaRPr kumimoji="0" lang="en-US" sz="1600" b="0" i="0" u="none"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Tree>
    <p:custDataLst>
      <p:tags r:id="rId1"/>
    </p:custDataLst>
    <p:extLst>
      <p:ext uri="{BB962C8B-B14F-4D97-AF65-F5344CB8AC3E}">
        <p14:creationId xmlns:p14="http://schemas.microsoft.com/office/powerpoint/2010/main" val="7843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92365" y="438207"/>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7235190" y="1536395"/>
            <a:ext cx="2841338" cy="4581855"/>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gn="r" rtl="1">
              <a:spcBef>
                <a:spcPts val="1200"/>
              </a:spcBef>
              <a:spcAft>
                <a:spcPts val="600"/>
              </a:spcAft>
              <a:defRPr/>
            </a:pPr>
            <a:r>
              <a:rPr lang="ar-EG" sz="2000" kern="0">
                <a:effectLst>
                  <a:outerShdw blurRad="38100" dist="38100" dir="2700000" algn="tl">
                    <a:srgbClr val="000000">
                      <a:alpha val="43137"/>
                    </a:srgbClr>
                  </a:outerShdw>
                </a:effectLst>
                <a:latin typeface="Arial"/>
              </a:rPr>
              <a:t>إغلاق فعال
في نهاية الاجتماع ، تحقق من تحقيق الأهداف ؛ إذا لم يكن كذلك ، فقم بجدولة أعمال المتابعة. بعد ذلك ، لخص القرارات التي تم التوصل إليها ، وتأكد من أن الجميع يفهم النتيجة ويوافق عليها</a:t>
            </a:r>
            <a:endParaRPr kumimoji="0" lang="en-US" sz="2000" i="0" u="sng" strike="noStrike" kern="0" cap="none" spc="0" normalizeH="0" baseline="0" noProof="0" dirty="0">
              <a:ln>
                <a:noFill/>
              </a:ln>
              <a:effectLst>
                <a:outerShdw blurRad="38100" dist="38100" dir="2700000" algn="tl">
                  <a:srgbClr val="000000">
                    <a:alpha val="43137"/>
                  </a:srgbClr>
                </a:outerShdw>
              </a:effectLst>
              <a:uLnTx/>
              <a:uFillTx/>
              <a:latin typeface="Arial"/>
            </a:endParaRPr>
          </a:p>
        </p:txBody>
      </p:sp>
      <p:sp>
        <p:nvSpPr>
          <p:cNvPr id="2" name="Content Placeholder 11">
            <a:extLst>
              <a:ext uri="{FF2B5EF4-FFF2-40B4-BE49-F238E27FC236}">
                <a16:creationId xmlns:a16="http://schemas.microsoft.com/office/drawing/2014/main" id="{93101102-0F31-CEB3-357C-7305CCB1F947}"/>
              </a:ext>
            </a:extLst>
          </p:cNvPr>
          <p:cNvSpPr txBox="1">
            <a:spLocks/>
          </p:cNvSpPr>
          <p:nvPr/>
        </p:nvSpPr>
        <p:spPr bwMode="auto">
          <a:xfrm>
            <a:off x="1508760" y="1711253"/>
            <a:ext cx="3945673" cy="4581855"/>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18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rPr>
              <a:t>Close Effectively</a:t>
            </a:r>
          </a:p>
          <a:p>
            <a:pPr marL="0" marR="0" lvl="0" indent="0" algn="l" defTabSz="914400" rtl="0" eaLnBrk="0" fontAlgn="base" latinLnBrk="0" hangingPunct="0">
              <a:lnSpc>
                <a:spcPct val="150000"/>
              </a:lnSpc>
              <a:spcBef>
                <a:spcPts val="1200"/>
              </a:spcBef>
              <a:spcAft>
                <a:spcPts val="600"/>
              </a:spcAft>
              <a:buClrTx/>
              <a:buSzTx/>
              <a:buNone/>
              <a:tabLst/>
              <a:defRPr/>
            </a:pPr>
            <a:r>
              <a:rPr kumimoji="0" lang="en-US" sz="1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the end of the meeting, </a:t>
            </a:r>
            <a:r>
              <a:rPr kumimoji="0" lang="en-US" sz="1800" b="0" i="0" u="none" strike="noStrike" kern="1200" cap="none" spc="0" normalizeH="0" baseline="0" noProof="0" dirty="0">
                <a:ln>
                  <a:noFill/>
                </a:ln>
                <a:solidFill>
                  <a:srgbClr val="000000"/>
                </a:solidFill>
                <a:effectLst/>
                <a:uLnTx/>
                <a:uFillTx/>
                <a:latin typeface="Times New Roman" pitchFamily="18" charset="0"/>
                <a:ea typeface="+mn-ea"/>
              </a:rPr>
              <a:t>verify that the </a:t>
            </a:r>
            <a:r>
              <a:rPr kumimoji="0" lang="en-US" sz="1800" i="0" u="sng" strike="noStrike" kern="1200" cap="none" spc="0" normalizeH="0" baseline="0" noProof="0" dirty="0">
                <a:ln>
                  <a:noFill/>
                </a:ln>
                <a:solidFill>
                  <a:schemeClr val="accent1">
                    <a:lumMod val="50000"/>
                  </a:schemeClr>
                </a:solidFill>
                <a:uLnTx/>
                <a:uFillTx/>
                <a:latin typeface="Times New Roman" pitchFamily="18" charset="0"/>
                <a:ea typeface="+mn-ea"/>
              </a:rPr>
              <a:t>objectives have been met</a:t>
            </a:r>
            <a:r>
              <a:rPr kumimoji="0" lang="en-US" sz="1800" b="0" i="0" u="none" strike="noStrike" kern="1200" cap="none" spc="0" normalizeH="0" baseline="0" noProof="0" dirty="0">
                <a:ln>
                  <a:noFill/>
                </a:ln>
                <a:solidFill>
                  <a:srgbClr val="000000"/>
                </a:solidFill>
                <a:uLnTx/>
                <a:uFillTx/>
                <a:latin typeface="Times New Roman" pitchFamily="18" charset="0"/>
                <a:ea typeface="+mn-ea"/>
              </a:rPr>
              <a:t>; </a:t>
            </a:r>
            <a:r>
              <a:rPr kumimoji="0" lang="en-US" sz="1800" b="0" i="0" u="none" strike="noStrike" kern="1200" cap="none" spc="0" normalizeH="0" baseline="0" noProof="0" dirty="0">
                <a:ln>
                  <a:noFill/>
                </a:ln>
                <a:solidFill>
                  <a:srgbClr val="000000"/>
                </a:solidFill>
                <a:effectLst/>
                <a:uLnTx/>
                <a:uFillTx/>
                <a:latin typeface="Times New Roman" pitchFamily="18" charset="0"/>
                <a:ea typeface="+mn-ea"/>
              </a:rPr>
              <a:t>if not, </a:t>
            </a:r>
            <a:r>
              <a:rPr kumimoji="0" lang="en-US" sz="18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schedule follow-up work</a:t>
            </a:r>
            <a:r>
              <a:rPr kumimoji="0" lang="en-US" sz="1800" b="0" i="0" u="none" strike="noStrike" kern="1200" cap="none" spc="0" normalizeH="0" baseline="0" noProof="0" dirty="0">
                <a:ln>
                  <a:noFill/>
                </a:ln>
                <a:solidFill>
                  <a:srgbClr val="000000"/>
                </a:solidFill>
                <a:effectLst/>
                <a:uLnTx/>
                <a:uFillTx/>
                <a:latin typeface="Times New Roman" pitchFamily="18" charset="0"/>
                <a:ea typeface="+mn-ea"/>
              </a:rPr>
              <a:t>. Then, </a:t>
            </a:r>
            <a:r>
              <a:rPr kumimoji="0" lang="en-US" sz="18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summarize the decisions reached,</a:t>
            </a:r>
            <a:r>
              <a:rPr kumimoji="0" lang="en-US" sz="1800" b="0" i="0" u="none" strike="noStrike" kern="1200" cap="none" spc="0" normalizeH="0" baseline="0" noProof="0" dirty="0">
                <a:ln>
                  <a:noFill/>
                </a:ln>
                <a:solidFill>
                  <a:srgbClr val="000000"/>
                </a:solidFill>
                <a:effectLst/>
                <a:uLnTx/>
                <a:uFillTx/>
                <a:latin typeface="Times New Roman" pitchFamily="18" charset="0"/>
                <a:ea typeface="+mn-ea"/>
              </a:rPr>
              <a:t> and </a:t>
            </a:r>
            <a:r>
              <a:rPr kumimoji="0" lang="en-US" sz="1800" i="0" u="sng" strike="noStrike" kern="1200" cap="none" spc="0" normalizeH="0" baseline="0" noProof="0" dirty="0">
                <a:ln>
                  <a:noFill/>
                </a:ln>
                <a:solidFill>
                  <a:schemeClr val="accent1">
                    <a:lumMod val="50000"/>
                  </a:schemeClr>
                </a:solidFill>
                <a:effectLst/>
                <a:uLnTx/>
                <a:uFillTx/>
                <a:latin typeface="Times New Roman" pitchFamily="18" charset="0"/>
                <a:ea typeface="+mn-ea"/>
              </a:rPr>
              <a:t>make sure everyone understands and agrees on the outcome</a:t>
            </a:r>
            <a:endParaRPr kumimoji="0" lang="en-US" sz="180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Arial"/>
              <a:ea typeface="+mn-ea"/>
            </a:endParaRPr>
          </a:p>
        </p:txBody>
      </p:sp>
    </p:spTree>
    <p:custDataLst>
      <p:tags r:id="rId1"/>
    </p:custDataLst>
    <p:extLst>
      <p:ext uri="{BB962C8B-B14F-4D97-AF65-F5344CB8AC3E}">
        <p14:creationId xmlns:p14="http://schemas.microsoft.com/office/powerpoint/2010/main" val="178299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73641" y="455255"/>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Meeting Technology</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11" name="Group 10">
            <a:extLst>
              <a:ext uri="{FF2B5EF4-FFF2-40B4-BE49-F238E27FC236}">
                <a16:creationId xmlns:a16="http://schemas.microsoft.com/office/drawing/2014/main" id="{6C358DAA-C3D4-6A2D-0CB2-84FDDED00C87}"/>
              </a:ext>
            </a:extLst>
          </p:cNvPr>
          <p:cNvGrpSpPr/>
          <p:nvPr/>
        </p:nvGrpSpPr>
        <p:grpSpPr>
          <a:xfrm>
            <a:off x="1402381" y="1418298"/>
            <a:ext cx="8705174" cy="906474"/>
            <a:chOff x="477610" y="2092370"/>
            <a:chExt cx="8136659" cy="2169710"/>
          </a:xfrm>
        </p:grpSpPr>
        <p:sp>
          <p:nvSpPr>
            <p:cNvPr id="15" name="Rounded Rectangle 13">
              <a:extLst>
                <a:ext uri="{FF2B5EF4-FFF2-40B4-BE49-F238E27FC236}">
                  <a16:creationId xmlns:a16="http://schemas.microsoft.com/office/drawing/2014/main" id="{3ABAAB8F-99B4-BC79-CC1B-642304406858}"/>
                </a:ext>
              </a:extLst>
            </p:cNvPr>
            <p:cNvSpPr/>
            <p:nvPr/>
          </p:nvSpPr>
          <p:spPr bwMode="auto">
            <a:xfrm>
              <a:off x="477610" y="225548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Teams</a:t>
              </a:r>
            </a:p>
          </p:txBody>
        </p:sp>
        <p:sp>
          <p:nvSpPr>
            <p:cNvPr id="18" name="Rounded Rectangle 14">
              <a:extLst>
                <a:ext uri="{FF2B5EF4-FFF2-40B4-BE49-F238E27FC236}">
                  <a16:creationId xmlns:a16="http://schemas.microsoft.com/office/drawing/2014/main" id="{CB8858DB-192B-1B43-0B07-7037A40B5307}"/>
                </a:ext>
              </a:extLst>
            </p:cNvPr>
            <p:cNvSpPr/>
            <p:nvPr/>
          </p:nvSpPr>
          <p:spPr bwMode="auto">
            <a:xfrm>
              <a:off x="4804269" y="209237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Meetings</a:t>
              </a:r>
            </a:p>
          </p:txBody>
        </p:sp>
      </p:grpSp>
      <p:sp>
        <p:nvSpPr>
          <p:cNvPr id="20" name="TextBox 19">
            <a:extLst>
              <a:ext uri="{FF2B5EF4-FFF2-40B4-BE49-F238E27FC236}">
                <a16:creationId xmlns:a16="http://schemas.microsoft.com/office/drawing/2014/main" id="{F6DB2146-BD07-A860-35D5-A87A97436D9A}"/>
              </a:ext>
            </a:extLst>
          </p:cNvPr>
          <p:cNvSpPr txBox="1"/>
          <p:nvPr/>
        </p:nvSpPr>
        <p:spPr>
          <a:xfrm>
            <a:off x="2091147" y="3381975"/>
            <a:ext cx="7642173" cy="954107"/>
          </a:xfrm>
          <a:prstGeom prst="rect">
            <a:avLst/>
          </a:prstGeom>
          <a:noFill/>
        </p:spPr>
        <p:txBody>
          <a:bodyPr wrap="square">
            <a:spAutoFit/>
          </a:bodyPr>
          <a:lstStyle/>
          <a:p>
            <a:pPr algn="r" rtl="1"/>
            <a:r>
              <a:rPr lang="ar-EG" sz="2800" b="1" dirty="0">
                <a:ln w="19050">
                  <a:solidFill>
                    <a:srgbClr val="000000"/>
                  </a:solidFill>
                </a:ln>
                <a:solidFill>
                  <a:srgbClr val="C00000"/>
                </a:solidFill>
                <a:effectLst>
                  <a:outerShdw blurRad="38100" dist="38100" dir="2700000" algn="tl">
                    <a:srgbClr val="000000">
                      <a:alpha val="43137"/>
                    </a:srgbClr>
                  </a:outerShdw>
                </a:effectLst>
                <a:latin typeface="Arial" pitchFamily="34" charset="0"/>
              </a:rPr>
              <a:t>فرق افتراضية يعمل أعضاؤها في مواقع مختلفة ويتفاعلون إلكترونيا من خلال الاجتماعات الافتراضية</a:t>
            </a:r>
            <a:endParaRPr lang="en-GB" sz="28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
        <p:nvSpPr>
          <p:cNvPr id="2" name="TextBox 1">
            <a:extLst>
              <a:ext uri="{FF2B5EF4-FFF2-40B4-BE49-F238E27FC236}">
                <a16:creationId xmlns:a16="http://schemas.microsoft.com/office/drawing/2014/main" id="{4910B418-B360-4DD2-3AE2-6E6042EA06A5}"/>
              </a:ext>
            </a:extLst>
          </p:cNvPr>
          <p:cNvSpPr txBox="1"/>
          <p:nvPr/>
        </p:nvSpPr>
        <p:spPr>
          <a:xfrm>
            <a:off x="2091147" y="4515791"/>
            <a:ext cx="7642173" cy="769441"/>
          </a:xfrm>
          <a:prstGeom prst="rect">
            <a:avLst/>
          </a:prstGeom>
          <a:noFill/>
        </p:spPr>
        <p:txBody>
          <a:bodyPr wrap="square">
            <a:spAutoFit/>
          </a:bodyPr>
          <a:lstStyle/>
          <a:p>
            <a:r>
              <a:rPr lang="en-US" sz="2000" b="1" dirty="0">
                <a:ln w="19050">
                  <a:solidFill>
                    <a:srgbClr val="000000"/>
                  </a:solidFill>
                </a:ln>
                <a:solidFill>
                  <a:srgbClr val="C00000"/>
                </a:solidFill>
                <a:effectLst>
                  <a:outerShdw blurRad="38100" dist="38100" dir="2700000" algn="tl">
                    <a:srgbClr val="000000">
                      <a:alpha val="43137"/>
                    </a:srgbClr>
                  </a:outerShdw>
                </a:effectLst>
                <a:latin typeface="Arial" pitchFamily="34" charset="0"/>
                <a:cs typeface="Arial" pitchFamily="34" charset="0"/>
              </a:rPr>
              <a:t>virtual teams, </a:t>
            </a:r>
            <a:r>
              <a:rPr lang="en-US" sz="2000"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whose members work in different locations and interact electronically through </a:t>
            </a:r>
            <a:r>
              <a:rPr lang="en-US" sz="24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rPr>
              <a:t>virtual meetings</a:t>
            </a:r>
            <a:endParaRPr lang="en-GB" sz="20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Tree>
    <p:custDataLst>
      <p:tags r:id="rId1"/>
    </p:custDataLst>
    <p:extLst>
      <p:ext uri="{BB962C8B-B14F-4D97-AF65-F5344CB8AC3E}">
        <p14:creationId xmlns:p14="http://schemas.microsoft.com/office/powerpoint/2010/main" val="12277346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532984"/>
            <a:ext cx="8654450"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Challenges of Virtual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2" name="Group 1">
            <a:extLst>
              <a:ext uri="{FF2B5EF4-FFF2-40B4-BE49-F238E27FC236}">
                <a16:creationId xmlns:a16="http://schemas.microsoft.com/office/drawing/2014/main" id="{27E0AECA-71FF-1237-081F-AD223E2C5E4B}"/>
              </a:ext>
            </a:extLst>
          </p:cNvPr>
          <p:cNvGrpSpPr/>
          <p:nvPr/>
        </p:nvGrpSpPr>
        <p:grpSpPr>
          <a:xfrm>
            <a:off x="1282962" y="1616979"/>
            <a:ext cx="8871609" cy="3668253"/>
            <a:chOff x="457200" y="2133600"/>
            <a:chExt cx="8586097" cy="3962400"/>
          </a:xfrm>
        </p:grpSpPr>
        <p:pic>
          <p:nvPicPr>
            <p:cNvPr id="9" name="Picture 8" descr="shutterstock_12016096.jpg">
              <a:extLst>
                <a:ext uri="{FF2B5EF4-FFF2-40B4-BE49-F238E27FC236}">
                  <a16:creationId xmlns:a16="http://schemas.microsoft.com/office/drawing/2014/main" id="{BF11C162-6FC2-AB7F-0E78-F71FC917F69C}"/>
                </a:ext>
              </a:extLst>
            </p:cNvPr>
            <p:cNvPicPr>
              <a:picLocks noChangeAspect="1"/>
            </p:cNvPicPr>
            <p:nvPr/>
          </p:nvPicPr>
          <p:blipFill>
            <a:blip r:embed="rId3" cstate="screen"/>
            <a:srcRect/>
            <a:stretch>
              <a:fillRect/>
            </a:stretch>
          </p:blipFill>
          <p:spPr>
            <a:xfrm>
              <a:off x="1778000" y="2133600"/>
              <a:ext cx="5588000" cy="3962400"/>
            </a:xfrm>
            <a:prstGeom prst="rect">
              <a:avLst/>
            </a:prstGeom>
            <a:effectLst>
              <a:softEdge rad="63500"/>
            </a:effectLst>
          </p:spPr>
        </p:pic>
        <p:sp>
          <p:nvSpPr>
            <p:cNvPr id="12" name="TextBox 11">
              <a:extLst>
                <a:ext uri="{FF2B5EF4-FFF2-40B4-BE49-F238E27FC236}">
                  <a16:creationId xmlns:a16="http://schemas.microsoft.com/office/drawing/2014/main" id="{A8792094-05C3-97B3-ED2E-DF52EB934276}"/>
                </a:ext>
              </a:extLst>
            </p:cNvPr>
            <p:cNvSpPr txBox="1"/>
            <p:nvPr/>
          </p:nvSpPr>
          <p:spPr>
            <a:xfrm>
              <a:off x="457200" y="2234625"/>
              <a:ext cx="1325219" cy="698158"/>
            </a:xfrm>
            <a:prstGeom prst="rect">
              <a:avLst/>
            </a:prstGeom>
            <a:noFill/>
          </p:spPr>
          <p:txBody>
            <a:bodyPr wrap="none" rtlCol="0">
              <a:spAutoFit/>
            </a:bodyPr>
            <a:lstStyle/>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التخطيط</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sp>
          <p:nvSpPr>
            <p:cNvPr id="19" name="TextBox 18">
              <a:extLst>
                <a:ext uri="{FF2B5EF4-FFF2-40B4-BE49-F238E27FC236}">
                  <a16:creationId xmlns:a16="http://schemas.microsoft.com/office/drawing/2014/main" id="{606BDACF-9293-31CA-896B-1AFDB9D9BDAF}"/>
                </a:ext>
              </a:extLst>
            </p:cNvPr>
            <p:cNvSpPr txBox="1"/>
            <p:nvPr/>
          </p:nvSpPr>
          <p:spPr>
            <a:xfrm>
              <a:off x="6827337" y="2851946"/>
              <a:ext cx="2215960" cy="973604"/>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Diligence</a:t>
              </a:r>
            </a:p>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الحرص      </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grpSp>
      <p:sp>
        <p:nvSpPr>
          <p:cNvPr id="7" name="TextBox 6">
            <a:extLst>
              <a:ext uri="{FF2B5EF4-FFF2-40B4-BE49-F238E27FC236}">
                <a16:creationId xmlns:a16="http://schemas.microsoft.com/office/drawing/2014/main" id="{09B798AB-E8A3-648A-1A21-DAB5AAA99D00}"/>
              </a:ext>
            </a:extLst>
          </p:cNvPr>
          <p:cNvSpPr txBox="1"/>
          <p:nvPr/>
        </p:nvSpPr>
        <p:spPr>
          <a:xfrm>
            <a:off x="1282962" y="2584977"/>
            <a:ext cx="2681892" cy="598351"/>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Planning</a:t>
            </a:r>
          </a:p>
        </p:txBody>
      </p:sp>
    </p:spTree>
    <p:extLst>
      <p:ext uri="{BB962C8B-B14F-4D97-AF65-F5344CB8AC3E}">
        <p14:creationId xmlns:p14="http://schemas.microsoft.com/office/powerpoint/2010/main" val="7394607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86184" y="-1547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2|4.8|6.3|7.6|6.8|9.3"/>
</p:tagLst>
</file>

<file path=ppt/tags/tag2.xml><?xml version="1.0" encoding="utf-8"?>
<p:tagLst xmlns:a="http://schemas.openxmlformats.org/drawingml/2006/main" xmlns:r="http://schemas.openxmlformats.org/officeDocument/2006/relationships" xmlns:p="http://schemas.openxmlformats.org/presentationml/2006/main">
  <p:tag name="TIMING" val="|1.4|17.4|21|34.8|27.5"/>
</p:tagLst>
</file>

<file path=ppt/tags/tag3.xml><?xml version="1.0" encoding="utf-8"?>
<p:tagLst xmlns:a="http://schemas.openxmlformats.org/drawingml/2006/main" xmlns:r="http://schemas.openxmlformats.org/officeDocument/2006/relationships" xmlns:p="http://schemas.openxmlformats.org/presentationml/2006/main">
  <p:tag name="TIMING" val="|45.3|104.8"/>
</p:tagLst>
</file>

<file path=ppt/tags/tag4.xml><?xml version="1.0" encoding="utf-8"?>
<p:tagLst xmlns:a="http://schemas.openxmlformats.org/drawingml/2006/main" xmlns:r="http://schemas.openxmlformats.org/officeDocument/2006/relationships" xmlns:p="http://schemas.openxmlformats.org/presentationml/2006/main">
  <p:tag name="TIMING" val="|1.3|22.4"/>
</p:tagLst>
</file>

<file path=ppt/tags/tag5.xml><?xml version="1.0" encoding="utf-8"?>
<p:tagLst xmlns:a="http://schemas.openxmlformats.org/drawingml/2006/main" xmlns:r="http://schemas.openxmlformats.org/officeDocument/2006/relationships" xmlns:p="http://schemas.openxmlformats.org/presentationml/2006/main">
  <p:tag name="TIMING" val="|21.5"/>
</p:tagLst>
</file>

<file path=ppt/tags/tag6.xml><?xml version="1.0" encoding="utf-8"?>
<p:tagLst xmlns:a="http://schemas.openxmlformats.org/drawingml/2006/main" xmlns:r="http://schemas.openxmlformats.org/officeDocument/2006/relationships" xmlns:p="http://schemas.openxmlformats.org/presentationml/2006/main">
  <p:tag name="TIMING" val="|2|1.9"/>
</p:tagLst>
</file>

<file path=ppt/tags/tag7.xml><?xml version="1.0" encoding="utf-8"?>
<p:tagLst xmlns:a="http://schemas.openxmlformats.org/drawingml/2006/main" xmlns:r="http://schemas.openxmlformats.org/officeDocument/2006/relationships" xmlns:p="http://schemas.openxmlformats.org/presentationml/2006/main">
  <p:tag name="TIMING" val="|35.5"/>
</p:tagLst>
</file>

<file path=ppt/tags/tag8.xml><?xml version="1.0" encoding="utf-8"?>
<p:tagLst xmlns:a="http://schemas.openxmlformats.org/drawingml/2006/main" xmlns:r="http://schemas.openxmlformats.org/officeDocument/2006/relationships" xmlns:p="http://schemas.openxmlformats.org/presentationml/2006/main">
  <p:tag name="TIMING" val="|41.6"/>
</p:tagLst>
</file>

<file path=ppt/tags/tag9.xml><?xml version="1.0" encoding="utf-8"?>
<p:tagLst xmlns:a="http://schemas.openxmlformats.org/drawingml/2006/main" xmlns:r="http://schemas.openxmlformats.org/officeDocument/2006/relationships" xmlns:p="http://schemas.openxmlformats.org/presentationml/2006/main">
  <p:tag name="TIMING" val="|12.4"/>
</p:tagLst>
</file>

<file path=ppt/tags/tag10.xml><?xml version="1.0" encoding="utf-8"?>
<p:tagLst xmlns:a="http://schemas.openxmlformats.org/drawingml/2006/main" xmlns:r="http://schemas.openxmlformats.org/officeDocument/2006/relationships" xmlns:p="http://schemas.openxmlformats.org/presentationml/2006/main">
  <p:tag name="TIMING" val="|91|3|2.5|4.3|2.3"/>
</p:tagLst>
</file>

<file path=ppt/tags/tag11.xml><?xml version="1.0" encoding="utf-8"?>
<p:tagLst xmlns:a="http://schemas.openxmlformats.org/drawingml/2006/main" xmlns:r="http://schemas.openxmlformats.org/officeDocument/2006/relationships" xmlns:p="http://schemas.openxmlformats.org/presentationml/2006/main">
  <p:tag name="TIMING" val="|1.3|25.1|1.7|0.7|0.6"/>
</p:tagLst>
</file>

<file path=ppt/tags/tag12.xml><?xml version="1.0" encoding="utf-8"?>
<p:tagLst xmlns:a="http://schemas.openxmlformats.org/drawingml/2006/main" xmlns:r="http://schemas.openxmlformats.org/officeDocument/2006/relationships" xmlns:p="http://schemas.openxmlformats.org/presentationml/2006/main">
  <p:tag name="TIMING" val="|0.7|1.1|130"/>
</p:tagLst>
</file>

<file path=ppt/tags/tag13.xml><?xml version="1.0" encoding="utf-8"?>
<p:tagLst xmlns:a="http://schemas.openxmlformats.org/drawingml/2006/main" xmlns:r="http://schemas.openxmlformats.org/officeDocument/2006/relationships" xmlns:p="http://schemas.openxmlformats.org/presentationml/2006/main">
  <p:tag name="TIMING" val="|0.6|61.8"/>
</p:tagLst>
</file>

<file path=ppt/tags/tag14.xml><?xml version="1.0" encoding="utf-8"?>
<p:tagLst xmlns:a="http://schemas.openxmlformats.org/drawingml/2006/main" xmlns:r="http://schemas.openxmlformats.org/officeDocument/2006/relationships" xmlns:p="http://schemas.openxmlformats.org/presentationml/2006/main">
  <p:tag name="TIMING" val="|0.9|6.3|69.9|10.6|23.7|68.6"/>
</p:tagLst>
</file>

<file path=ppt/tags/tag15.xml><?xml version="1.0" encoding="utf-8"?>
<p:tagLst xmlns:a="http://schemas.openxmlformats.org/drawingml/2006/main" xmlns:r="http://schemas.openxmlformats.org/officeDocument/2006/relationships" xmlns:p="http://schemas.openxmlformats.org/presentationml/2006/main">
  <p:tag name="TIMING" val="|1|16"/>
</p:tagLst>
</file>

<file path=ppt/tags/tag16.xml><?xml version="1.0" encoding="utf-8"?>
<p:tagLst xmlns:a="http://schemas.openxmlformats.org/drawingml/2006/main" xmlns:r="http://schemas.openxmlformats.org/officeDocument/2006/relationships" xmlns:p="http://schemas.openxmlformats.org/presentationml/2006/main">
  <p:tag name="TIMING" val="|1.2|4.4"/>
</p:tagLst>
</file>

<file path=ppt/tags/tag17.xml><?xml version="1.0" encoding="utf-8"?>
<p:tagLst xmlns:a="http://schemas.openxmlformats.org/drawingml/2006/main" xmlns:r="http://schemas.openxmlformats.org/officeDocument/2006/relationships" xmlns:p="http://schemas.openxmlformats.org/presentationml/2006/main">
  <p:tag name="TIMING" val="|0.5|1.8"/>
</p:tagLst>
</file>

<file path=ppt/tags/tag18.xml><?xml version="1.0" encoding="utf-8"?>
<p:tagLst xmlns:a="http://schemas.openxmlformats.org/drawingml/2006/main" xmlns:r="http://schemas.openxmlformats.org/officeDocument/2006/relationships" xmlns:p="http://schemas.openxmlformats.org/presentationml/2006/main">
  <p:tag name="TIMING" val="|1.1|44.6|10.8"/>
</p:tagLst>
</file>

<file path=ppt/tags/tag19.xml><?xml version="1.0" encoding="utf-8"?>
<p:tagLst xmlns:a="http://schemas.openxmlformats.org/drawingml/2006/main" xmlns:r="http://schemas.openxmlformats.org/officeDocument/2006/relationships" xmlns:p="http://schemas.openxmlformats.org/presentationml/2006/main">
  <p:tag name="TIMING" val="|10.3|137.2"/>
</p:tagLst>
</file>

<file path=ppt/tags/tag20.xml><?xml version="1.0" encoding="utf-8"?>
<p:tagLst xmlns:a="http://schemas.openxmlformats.org/drawingml/2006/main" xmlns:r="http://schemas.openxmlformats.org/officeDocument/2006/relationships" xmlns:p="http://schemas.openxmlformats.org/presentationml/2006/main">
  <p:tag name="TIMING" val="|9.8"/>
</p:tagLst>
</file>

<file path=ppt/tags/tag21.xml><?xml version="1.0" encoding="utf-8"?>
<p:tagLst xmlns:a="http://schemas.openxmlformats.org/drawingml/2006/main" xmlns:r="http://schemas.openxmlformats.org/officeDocument/2006/relationships" xmlns:p="http://schemas.openxmlformats.org/presentationml/2006/main">
  <p:tag name="TIMING" val="|1.1|9.3"/>
</p:tagLst>
</file>

<file path=ppt/tags/tag22.xml><?xml version="1.0" encoding="utf-8"?>
<p:tagLst xmlns:a="http://schemas.openxmlformats.org/drawingml/2006/main" xmlns:r="http://schemas.openxmlformats.org/officeDocument/2006/relationships" xmlns:p="http://schemas.openxmlformats.org/presentationml/2006/main">
  <p:tag name="TIMING" val="|20.2|23.3"/>
</p:tagLst>
</file>

<file path=ppt/tags/tag23.xml><?xml version="1.0" encoding="utf-8"?>
<p:tagLst xmlns:a="http://schemas.openxmlformats.org/drawingml/2006/main" xmlns:r="http://schemas.openxmlformats.org/officeDocument/2006/relationships" xmlns:p="http://schemas.openxmlformats.org/presentationml/2006/main">
  <p:tag name="TIMING" val="|0.9|3.3"/>
</p:tagLst>
</file>

<file path=ppt/tags/tag24.xml><?xml version="1.0" encoding="utf-8"?>
<p:tagLst xmlns:a="http://schemas.openxmlformats.org/drawingml/2006/main" xmlns:r="http://schemas.openxmlformats.org/officeDocument/2006/relationships" xmlns:p="http://schemas.openxmlformats.org/presentationml/2006/main">
  <p:tag name="TIMING" val="|1.2|0.8"/>
</p:tagLst>
</file>

<file path=ppt/tags/tag25.xml><?xml version="1.0" encoding="utf-8"?>
<p:tagLst xmlns:a="http://schemas.openxmlformats.org/drawingml/2006/main" xmlns:r="http://schemas.openxmlformats.org/officeDocument/2006/relationships" xmlns:p="http://schemas.openxmlformats.org/presentationml/2006/main">
  <p:tag name="TIMING" val="|7.5"/>
</p:tagLst>
</file>

<file path=ppt/tags/tag26.xml><?xml version="1.0" encoding="utf-8"?>
<p:tagLst xmlns:a="http://schemas.openxmlformats.org/drawingml/2006/main" xmlns:r="http://schemas.openxmlformats.org/officeDocument/2006/relationships" xmlns:p="http://schemas.openxmlformats.org/presentationml/2006/main">
  <p:tag name="TIMING" val="|9.6|29.7"/>
</p:tagLst>
</file>

<file path=ppt/tags/tag27.xml><?xml version="1.0" encoding="utf-8"?>
<p:tagLst xmlns:a="http://schemas.openxmlformats.org/drawingml/2006/main" xmlns:r="http://schemas.openxmlformats.org/officeDocument/2006/relationships" xmlns:p="http://schemas.openxmlformats.org/presentationml/2006/main">
  <p:tag name="TIMING" val="|43.9|3.6|3.4|3.3"/>
</p:tagLst>
</file>

<file path=ppt/tags/tag28.xml><?xml version="1.0" encoding="utf-8"?>
<p:tagLst xmlns:a="http://schemas.openxmlformats.org/drawingml/2006/main" xmlns:r="http://schemas.openxmlformats.org/officeDocument/2006/relationships" xmlns:p="http://schemas.openxmlformats.org/presentationml/2006/main">
  <p:tag name="TIMING" val="|25.9|10"/>
</p:tagLst>
</file>

<file path=ppt/tags/tag29.xml><?xml version="1.0" encoding="utf-8"?>
<p:tagLst xmlns:a="http://schemas.openxmlformats.org/drawingml/2006/main" xmlns:r="http://schemas.openxmlformats.org/officeDocument/2006/relationships" xmlns:p="http://schemas.openxmlformats.org/presentationml/2006/main">
  <p:tag name="TIMING" val="|0.5|1.2|1.6"/>
</p:tagLst>
</file>

<file path=ppt/tags/tag30.xml><?xml version="1.0" encoding="utf-8"?>
<p:tagLst xmlns:a="http://schemas.openxmlformats.org/drawingml/2006/main" xmlns:r="http://schemas.openxmlformats.org/officeDocument/2006/relationships" xmlns:p="http://schemas.openxmlformats.org/presentationml/2006/main">
  <p:tag name="TIMING" val="|10.8|19.1|14.8|17.5"/>
</p:tagLst>
</file>

<file path=ppt/tags/tag31.xml><?xml version="1.0" encoding="utf-8"?>
<p:tagLst xmlns:a="http://schemas.openxmlformats.org/drawingml/2006/main" xmlns:r="http://schemas.openxmlformats.org/officeDocument/2006/relationships" xmlns:p="http://schemas.openxmlformats.org/presentationml/2006/main">
  <p:tag name="TIMING" val="|1|4.6|3.8|0.4|0.4"/>
</p:tagLst>
</file>

<file path=ppt/tags/tag32.xml><?xml version="1.0" encoding="utf-8"?>
<p:tagLst xmlns:a="http://schemas.openxmlformats.org/drawingml/2006/main" xmlns:r="http://schemas.openxmlformats.org/officeDocument/2006/relationships" xmlns:p="http://schemas.openxmlformats.org/presentationml/2006/main">
  <p:tag name="TIMING" val="|0.8|1.2"/>
</p:tagLst>
</file>

<file path=ppt/tags/tag33.xml><?xml version="1.0" encoding="utf-8"?>
<p:tagLst xmlns:a="http://schemas.openxmlformats.org/drawingml/2006/main" xmlns:r="http://schemas.openxmlformats.org/officeDocument/2006/relationships" xmlns:p="http://schemas.openxmlformats.org/presentationml/2006/main">
  <p:tag name="TIMING" val="|3.6|5.2"/>
</p:tagLst>
</file>

<file path=ppt/tags/tag34.xml><?xml version="1.0" encoding="utf-8"?>
<p:tagLst xmlns:a="http://schemas.openxmlformats.org/drawingml/2006/main" xmlns:r="http://schemas.openxmlformats.org/officeDocument/2006/relationships" xmlns:p="http://schemas.openxmlformats.org/presentationml/2006/main">
  <p:tag name="TIMING" val="|0.6|4.2"/>
</p:tagLst>
</file>

<file path=ppt/tags/tag35.xml><?xml version="1.0" encoding="utf-8"?>
<p:tagLst xmlns:a="http://schemas.openxmlformats.org/drawingml/2006/main" xmlns:r="http://schemas.openxmlformats.org/officeDocument/2006/relationships" xmlns:p="http://schemas.openxmlformats.org/presentationml/2006/main">
  <p:tag name="TIMING" val="|0.5|8.6"/>
</p:tagLst>
</file>

<file path=ppt/tags/tag36.xml><?xml version="1.0" encoding="utf-8"?>
<p:tagLst xmlns:a="http://schemas.openxmlformats.org/drawingml/2006/main" xmlns:r="http://schemas.openxmlformats.org/officeDocument/2006/relationships" xmlns:p="http://schemas.openxmlformats.org/presentationml/2006/main">
  <p:tag name="TIMING" val="|13.1|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4DE8B7-3E04-4EC8-BADC-B59E5FAA157A}"/>
</file>

<file path=customXml/itemProps2.xml><?xml version="1.0" encoding="utf-8"?>
<ds:datastoreItem xmlns:ds="http://schemas.openxmlformats.org/officeDocument/2006/customXml" ds:itemID="{87FD5ECC-4F93-4A6F-806B-7AD85472F9DC}"/>
</file>

<file path=customXml/itemProps3.xml><?xml version="1.0" encoding="utf-8"?>
<ds:datastoreItem xmlns:ds="http://schemas.openxmlformats.org/officeDocument/2006/customXml" ds:itemID="{102D884C-BC7D-445D-A848-BA1C2CD55CD2}"/>
</file>

<file path=docProps/app.xml><?xml version="1.0" encoding="utf-8"?>
<Properties xmlns="http://schemas.openxmlformats.org/officeDocument/2006/extended-properties" xmlns:vt="http://schemas.openxmlformats.org/officeDocument/2006/docPropsVTypes">
  <TotalTime>6147</TotalTime>
  <Words>7116</Words>
  <Application>Microsoft Office PowerPoint</Application>
  <PresentationFormat>Widescreen</PresentationFormat>
  <Paragraphs>413</Paragraphs>
  <Slides>45</Slides>
  <Notes>42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Alexandria</vt:lpstr>
      <vt:lpstr>Arial</vt:lpstr>
      <vt:lpstr>Arial Black</vt:lpstr>
      <vt:lpstr>Calibri</vt:lpstr>
      <vt:lpstr>Calibri Light</vt:lpstr>
      <vt:lpstr>Sakkal Majalla</vt:lpstr>
      <vt:lpstr>Tahoma</vt:lpstr>
      <vt:lpstr>Times New Roman</vt:lpstr>
      <vt:lpstr>Wingdings</vt:lpstr>
      <vt:lpstr>Office Theme</vt:lpstr>
      <vt:lpstr>2_Office Theme</vt:lpstr>
      <vt:lpstr>PRESENTATION AND WRITING SKILLS         lecture No. 4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142</cp:revision>
  <dcterms:created xsi:type="dcterms:W3CDTF">2021-08-03T13:03:26Z</dcterms:created>
  <dcterms:modified xsi:type="dcterms:W3CDTF">2024-10-12T10:51:08Z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