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5" r:id="rId22"/>
    <p:sldId id="514" r:id="rId23"/>
    <p:sldId id="516" r:id="rId24"/>
    <p:sldId id="517" r:id="rId25"/>
    <p:sldId id="518" r:id="rId26"/>
    <p:sldId id="519" r:id="rId27"/>
    <p:sldId id="343"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3" d="100"/>
          <a:sy n="53" d="100"/>
        </p:scale>
        <p:origin x="58" y="1022"/>
      </p:cViewPr>
      <p:guideLst/>
    </p:cSldViewPr>
  </p:slideViewPr>
  <p:notesTextViewPr>
    <p:cViewPr>
      <p:scale>
        <a:sx n="1" d="1"/>
        <a:sy n="1" d="1"/>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customXml" Target="../customXml/item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7/23/2026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26</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7/23/2026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345648" y="4239731"/>
            <a:ext cx="58674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Evaluate network security alerts</a:t>
            </a:r>
            <a:endParaRPr kumimoji="0" lang="en-US" sz="1400" b="0" i="1" u="none" strike="noStrike" kern="1200" cap="none" spc="0" normalizeH="0" baseline="0" noProof="0" dirty="0">
              <a:ln>
                <a:noFill/>
              </a:ln>
              <a:solidFill>
                <a:prstClr val="black"/>
              </a:solidFill>
              <a:effectLst/>
              <a:uLnTx/>
              <a:uFillTx/>
              <a:latin typeface="Calibri" panose="020F0502020204030204"/>
              <a:ea typeface="Majalla UI"/>
              <a:cs typeface="Majalla UI"/>
            </a:endParaRP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8</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E00A2D68-B411-116E-4D1D-A18619A6B242}"/>
              </a:ext>
            </a:extLst>
          </p:cNvPr>
          <p:cNvGraphicFramePr>
            <a:graphicFrameLocks noGrp="1"/>
          </p:cNvGraphicFramePr>
          <p:nvPr>
            <p:extLst>
              <p:ext uri="{D42A27DB-BD31-4B8C-83A1-F6EECF244321}">
                <p14:modId xmlns:p14="http://schemas.microsoft.com/office/powerpoint/2010/main" val="2112444569"/>
              </p:ext>
            </p:extLst>
          </p:nvPr>
        </p:nvGraphicFramePr>
        <p:xfrm>
          <a:off x="588457" y="1877473"/>
          <a:ext cx="10805257" cy="3045785"/>
        </p:xfrm>
        <a:graphic>
          <a:graphicData uri="http://schemas.openxmlformats.org/drawingml/2006/table">
            <a:tbl>
              <a:tblPr firstRow="1" firstCol="1" bandRow="1">
                <a:tableStyleId>{5C22544A-7EE6-4342-B048-85BDC9FD1C3A}</a:tableStyleId>
              </a:tblPr>
              <a:tblGrid>
                <a:gridCol w="3814967">
                  <a:extLst>
                    <a:ext uri="{9D8B030D-6E8A-4147-A177-3AD203B41FA5}">
                      <a16:colId xmlns:a16="http://schemas.microsoft.com/office/drawing/2014/main" val="399010295"/>
                    </a:ext>
                  </a:extLst>
                </a:gridCol>
                <a:gridCol w="6990290">
                  <a:extLst>
                    <a:ext uri="{9D8B030D-6E8A-4147-A177-3AD203B41FA5}">
                      <a16:colId xmlns:a16="http://schemas.microsoft.com/office/drawing/2014/main" val="3417728144"/>
                    </a:ext>
                  </a:extLst>
                </a:gridCol>
              </a:tblGrid>
              <a:tr h="575246">
                <a:tc>
                  <a:txBody>
                    <a:bodyPr/>
                    <a:lstStyle/>
                    <a:p>
                      <a:pPr marL="0" marR="0" algn="l" defTabSz="685777" rtl="0" eaLnBrk="1" fontAlgn="ctr" latinLnBrk="0" hangingPunct="1">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Topic Title</a:t>
                      </a:r>
                    </a:p>
                  </a:txBody>
                  <a:tcPr marL="47625" marR="47625" marT="47625" marB="47625" anchor="ctr"/>
                </a:tc>
                <a:tc>
                  <a:txBody>
                    <a:bodyPr/>
                    <a:lstStyle/>
                    <a:p>
                      <a:pPr marL="0" marR="0" algn="l" defTabSz="685777" rtl="0" eaLnBrk="1" fontAlgn="ctr" latinLnBrk="0" hangingPunct="1">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Topic Objective</a:t>
                      </a:r>
                    </a:p>
                  </a:txBody>
                  <a:tcPr marL="47625" marR="47625" marT="47625" marB="47625" anchor="ctr"/>
                </a:tc>
                <a:extLst>
                  <a:ext uri="{0D108BD9-81ED-4DB2-BD59-A6C34878D82A}">
                    <a16:rowId xmlns:a16="http://schemas.microsoft.com/office/drawing/2014/main" val="364302898"/>
                  </a:ext>
                </a:extLst>
              </a:tr>
              <a:tr h="962210">
                <a:tc>
                  <a:txBody>
                    <a:bodyPr/>
                    <a:lstStyle/>
                    <a:p>
                      <a:pPr marL="0" marR="0" algn="l" defTabSz="685777" rtl="0" eaLnBrk="1" fontAlgn="ctr" latinLnBrk="0" hangingPunct="1">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Types of Security Data</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Describe the types of data used in security monitoring.</a:t>
                      </a:r>
                    </a:p>
                  </a:txBody>
                  <a:tcPr marL="47625" marR="47625" marT="47625" marB="47625" anchor="ctr"/>
                </a:tc>
                <a:extLst>
                  <a:ext uri="{0D108BD9-81ED-4DB2-BD59-A6C34878D82A}">
                    <a16:rowId xmlns:a16="http://schemas.microsoft.com/office/drawing/2014/main" val="3530891527"/>
                  </a:ext>
                </a:extLst>
              </a:tr>
              <a:tr h="546119">
                <a:tc>
                  <a:txBody>
                    <a:bodyPr/>
                    <a:lstStyle/>
                    <a:p>
                      <a:pPr fontAlgn="ctr"/>
                      <a:r>
                        <a:rPr lang="en-US" sz="2000" b="1" dirty="0">
                          <a:effectLst/>
                          <a:latin typeface="Times New Roman" panose="02020603050405020304" pitchFamily="18" charset="0"/>
                          <a:cs typeface="Times New Roman" panose="02020603050405020304" pitchFamily="18" charset="0"/>
                        </a:rPr>
                        <a:t>Source of Alerts</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Identify the structure of alerts.</a:t>
                      </a:r>
                    </a:p>
                  </a:txBody>
                  <a:tcPr marL="47625" marR="47625" marT="47625" marB="47625" anchor="ctr"/>
                </a:tc>
                <a:extLst>
                  <a:ext uri="{0D108BD9-81ED-4DB2-BD59-A6C34878D82A}">
                    <a16:rowId xmlns:a16="http://schemas.microsoft.com/office/drawing/2014/main" val="662892947"/>
                  </a:ext>
                </a:extLst>
              </a:tr>
              <a:tr h="962210">
                <a:tc>
                  <a:txBody>
                    <a:bodyPr/>
                    <a:lstStyle/>
                    <a:p>
                      <a:pPr fontAlgn="ctr"/>
                      <a:r>
                        <a:rPr lang="en-US" sz="2000" b="1" dirty="0">
                          <a:effectLst/>
                          <a:latin typeface="Times New Roman" panose="02020603050405020304" pitchFamily="18" charset="0"/>
                          <a:cs typeface="Times New Roman" panose="02020603050405020304" pitchFamily="18" charset="0"/>
                        </a:rPr>
                        <a:t>Overview of Alert Evaluation</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Explain how alerts are classified.</a:t>
                      </a:r>
                    </a:p>
                  </a:txBody>
                  <a:tcPr marL="47625" marR="47625" marT="47625" marB="47625" anchor="ctr"/>
                </a:tc>
                <a:extLst>
                  <a:ext uri="{0D108BD9-81ED-4DB2-BD59-A6C34878D82A}">
                    <a16:rowId xmlns:a16="http://schemas.microsoft.com/office/drawing/2014/main" val="1283686363"/>
                  </a:ext>
                </a:extLst>
              </a:tr>
            </a:tbl>
          </a:graphicData>
        </a:graphic>
      </p:graphicFrame>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65895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Types of Security Data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Alert Data</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5C88DB7-8CC6-EB8F-79C2-47B6CB5F8ECE}"/>
              </a:ext>
            </a:extLst>
          </p:cNvPr>
          <p:cNvSpPr txBox="1"/>
          <p:nvPr/>
        </p:nvSpPr>
        <p:spPr>
          <a:xfrm>
            <a:off x="418317" y="1606886"/>
            <a:ext cx="6425165" cy="4378122"/>
          </a:xfrm>
          <a:prstGeom prst="rect">
            <a:avLst/>
          </a:prstGeom>
          <a:noFill/>
        </p:spPr>
        <p:txBody>
          <a:bodyPr wrap="square" rtlCol="0">
            <a:spAutoFit/>
          </a:bodyPr>
          <a:lstStyle/>
          <a:p>
            <a:pPr>
              <a:buFont typeface="Arial" pitchFamily="34" charset="0"/>
              <a:buChar char="•"/>
            </a:pPr>
            <a:r>
              <a:rPr lang="en-US" sz="2300" b="1" dirty="0">
                <a:latin typeface="Times New Roman" panose="02020603050405020304" pitchFamily="18" charset="0"/>
                <a:cs typeface="Times New Roman" panose="02020603050405020304" pitchFamily="18" charset="0"/>
              </a:rPr>
              <a:t>Alert data </a:t>
            </a:r>
            <a:r>
              <a:rPr lang="en-US" sz="2300" dirty="0">
                <a:latin typeface="Times New Roman" panose="02020603050405020304" pitchFamily="18" charset="0"/>
                <a:cs typeface="Times New Roman" panose="02020603050405020304" pitchFamily="18" charset="0"/>
              </a:rPr>
              <a:t>consists of messages generated by intrusion prevention systems (IPSs) or intrusion detection systems (IDSs) in response to traffic that violates a rule or matches the signature of a known exploit.</a:t>
            </a:r>
          </a:p>
          <a:p>
            <a:pPr>
              <a:buFont typeface="Arial" pitchFamily="34" charset="0"/>
              <a:buChar char="•"/>
            </a:pPr>
            <a:r>
              <a:rPr lang="en-US" sz="2300" b="0" i="0" dirty="0">
                <a:effectLst/>
                <a:latin typeface="Times New Roman" panose="02020603050405020304" pitchFamily="18" charset="0"/>
                <a:cs typeface="Times New Roman" panose="02020603050405020304" pitchFamily="18" charset="0"/>
              </a:rPr>
              <a:t>A network IDS (NIDS), such as Snort, comes configured with rules for known exploits.</a:t>
            </a:r>
            <a:endParaRPr lang="en-US" sz="2300" dirty="0">
              <a:latin typeface="Times New Roman" panose="02020603050405020304" pitchFamily="18" charset="0"/>
              <a:cs typeface="Times New Roman" panose="02020603050405020304" pitchFamily="18" charset="0"/>
            </a:endParaRPr>
          </a:p>
          <a:p>
            <a:pPr>
              <a:buFont typeface="Arial" pitchFamily="34" charset="0"/>
              <a:buChar char="•"/>
            </a:pPr>
            <a:r>
              <a:rPr lang="en-US" sz="2300" dirty="0">
                <a:latin typeface="Times New Roman" panose="02020603050405020304" pitchFamily="18" charset="0"/>
                <a:cs typeface="Times New Roman" panose="02020603050405020304" pitchFamily="18" charset="0"/>
              </a:rPr>
              <a:t>Alerts are generated by Snort and are made readable and searchable by the Sguil and Squert applications, </a:t>
            </a:r>
            <a:r>
              <a:rPr lang="en-US" sz="2300" b="0" i="0" dirty="0">
                <a:effectLst/>
                <a:latin typeface="Times New Roman" panose="02020603050405020304" pitchFamily="18" charset="0"/>
                <a:cs typeface="Times New Roman" panose="02020603050405020304" pitchFamily="18" charset="0"/>
              </a:rPr>
              <a:t>which are part of the Security Onion suite of NSM tools.</a:t>
            </a:r>
            <a:endParaRPr lang="en-US" sz="2300" dirty="0">
              <a:latin typeface="Times New Roman" panose="02020603050405020304" pitchFamily="18" charset="0"/>
              <a:cs typeface="Times New Roman" panose="02020603050405020304" pitchFamily="18" charset="0"/>
            </a:endParaRPr>
          </a:p>
          <a:p>
            <a:pPr marL="176212">
              <a:spcBef>
                <a:spcPts val="300"/>
              </a:spcBef>
              <a:spcAft>
                <a:spcPts val="300"/>
              </a:spcAft>
              <a:buClrTx/>
              <a:buSzPct val="100000"/>
            </a:pPr>
            <a:endParaRPr lang="en-US" sz="2300" dirty="0">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766DB9AB-730D-88CE-C663-B492818335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 r="516" b="6697"/>
          <a:stretch/>
        </p:blipFill>
        <p:spPr bwMode="auto">
          <a:xfrm>
            <a:off x="6843481" y="1960830"/>
            <a:ext cx="5142473" cy="3168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 Box 3">
            <a:extLst>
              <a:ext uri="{FF2B5EF4-FFF2-40B4-BE49-F238E27FC236}">
                <a16:creationId xmlns:a16="http://schemas.microsoft.com/office/drawing/2014/main" id="{25FBF128-7960-7628-5DA8-BBBE41352259}"/>
              </a:ext>
            </a:extLst>
          </p:cNvPr>
          <p:cNvSpPr/>
          <p:nvPr/>
        </p:nvSpPr>
        <p:spPr>
          <a:xfrm>
            <a:off x="7286424" y="5172198"/>
            <a:ext cx="3743325" cy="584775"/>
          </a:xfrm>
          <a:prstGeom prst="rect">
            <a:avLst/>
          </a:prstGeom>
        </p:spPr>
        <p:txBody>
          <a:bodyPr wrap="square">
            <a:spAutoFit/>
          </a:bodyPr>
          <a:lstStyle/>
          <a:p>
            <a:pPr algn="ctr"/>
            <a:r>
              <a:rPr lang="en-US" sz="1600" b="1" dirty="0">
                <a:solidFill>
                  <a:srgbClr val="000000"/>
                </a:solidFill>
                <a:latin typeface="+mn-lt"/>
                <a:ea typeface="ＭＳ Ｐゴシック" charset="0"/>
                <a:cs typeface="CiscoSans"/>
              </a:rPr>
              <a:t>Sguil Console Showing Test Alert from Snort IDS</a:t>
            </a:r>
          </a:p>
        </p:txBody>
      </p:sp>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65895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Types of Security Data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Session  Data</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6F9B2DAF-5EAC-A95A-47C8-0081DFE17E74}"/>
              </a:ext>
            </a:extLst>
          </p:cNvPr>
          <p:cNvSpPr txBox="1"/>
          <p:nvPr/>
        </p:nvSpPr>
        <p:spPr>
          <a:xfrm>
            <a:off x="323181" y="2945716"/>
            <a:ext cx="5861866" cy="2739211"/>
          </a:xfrm>
          <a:prstGeom prst="rect">
            <a:avLst/>
          </a:prstGeom>
          <a:noFill/>
        </p:spPr>
        <p:txBody>
          <a:bodyPr wrap="square" rtlCol="0">
            <a:spAutoFit/>
          </a:bodyPr>
          <a:lstStyle/>
          <a:p>
            <a:pPr marL="177800" indent="-177800">
              <a:spcBef>
                <a:spcPts val="0"/>
              </a:spcBef>
              <a:buFont typeface="Arial" pitchFamily="34" charset="0"/>
              <a:buChar char="•"/>
            </a:pPr>
            <a:r>
              <a:rPr lang="en-GB" sz="2400" dirty="0">
                <a:latin typeface="Times New Roman" panose="02020603050405020304" pitchFamily="18" charset="0"/>
                <a:cs typeface="Times New Roman" panose="02020603050405020304" pitchFamily="18" charset="0"/>
              </a:rPr>
              <a:t>Data about the session includes a session ID, the amount of data transferred by source and destination and information related to the duration of the session.</a:t>
            </a:r>
          </a:p>
          <a:p>
            <a:pPr marL="177800" indent="-177800">
              <a:spcBef>
                <a:spcPts val="0"/>
              </a:spcBef>
              <a:spcAft>
                <a:spcPts val="300"/>
              </a:spcAft>
              <a:buFont typeface="Arial" pitchFamily="34" charset="0"/>
              <a:buChar char="•"/>
            </a:pPr>
            <a:r>
              <a:rPr lang="en-GB" sz="2400" dirty="0">
                <a:latin typeface="Times New Roman" panose="02020603050405020304" pitchFamily="18" charset="0"/>
                <a:cs typeface="Times New Roman" panose="02020603050405020304" pitchFamily="18" charset="0"/>
              </a:rPr>
              <a:t>The figure shows a partial output for three HTTP sessions from a Zeek connection log.</a:t>
            </a:r>
          </a:p>
          <a:p>
            <a:pPr marL="176212">
              <a:spcBef>
                <a:spcPts val="300"/>
              </a:spcBef>
              <a:spcAft>
                <a:spcPts val="300"/>
              </a:spcAft>
              <a:buClrTx/>
              <a:buSzPct val="100000"/>
            </a:pPr>
            <a:endParaRPr lang="en-US" sz="23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84E6A33A-4ACD-3382-B8F9-8FE698E4D5F6}"/>
              </a:ext>
            </a:extLst>
          </p:cNvPr>
          <p:cNvPicPr>
            <a:picLocks noChangeAspect="1"/>
          </p:cNvPicPr>
          <p:nvPr/>
        </p:nvPicPr>
        <p:blipFill>
          <a:blip r:embed="rId3"/>
          <a:stretch>
            <a:fillRect/>
          </a:stretch>
        </p:blipFill>
        <p:spPr>
          <a:xfrm>
            <a:off x="6355290" y="2750618"/>
            <a:ext cx="5780032" cy="3060000"/>
          </a:xfrm>
          <a:prstGeom prst="rect">
            <a:avLst/>
          </a:prstGeom>
          <a:ln>
            <a:solidFill>
              <a:schemeClr val="bg1">
                <a:lumMod val="75000"/>
              </a:schemeClr>
            </a:solidFill>
          </a:ln>
        </p:spPr>
      </p:pic>
      <p:sp>
        <p:nvSpPr>
          <p:cNvPr id="10" name="Content Placeholder 1">
            <a:extLst>
              <a:ext uri="{FF2B5EF4-FFF2-40B4-BE49-F238E27FC236}">
                <a16:creationId xmlns:a16="http://schemas.microsoft.com/office/drawing/2014/main" id="{BCC09CE6-33D8-DC95-B49D-87B732F5A991}"/>
              </a:ext>
            </a:extLst>
          </p:cNvPr>
          <p:cNvSpPr txBox="1"/>
          <p:nvPr/>
        </p:nvSpPr>
        <p:spPr>
          <a:xfrm>
            <a:off x="304782" y="1560142"/>
            <a:ext cx="11544932" cy="1646605"/>
          </a:xfrm>
          <a:prstGeom prst="rect">
            <a:avLst/>
          </a:prstGeom>
          <a:noFill/>
        </p:spPr>
        <p:txBody>
          <a:bodyPr wrap="square">
            <a:spAutoFit/>
          </a:bodyPr>
          <a:lstStyle/>
          <a:p>
            <a:pPr marL="177800" indent="-177800">
              <a:spcBef>
                <a:spcPts val="0"/>
              </a:spcBef>
              <a:spcAft>
                <a:spcPts val="300"/>
              </a:spcAft>
              <a:buClr>
                <a:schemeClr val="tx1"/>
              </a:buClr>
              <a:buFont typeface="Arial" pitchFamily="34" charset="0"/>
              <a:buChar char="•"/>
            </a:pPr>
            <a:r>
              <a:rPr lang="en-GB" sz="2400" b="1" dirty="0">
                <a:solidFill>
                  <a:srgbClr val="000000"/>
                </a:solidFill>
                <a:latin typeface="Times New Roman" panose="02020603050405020304" pitchFamily="18" charset="0"/>
                <a:cs typeface="Times New Roman" panose="02020603050405020304" pitchFamily="18" charset="0"/>
              </a:rPr>
              <a:t>Session data </a:t>
            </a:r>
            <a:r>
              <a:rPr lang="en-GB" sz="2400" dirty="0">
                <a:solidFill>
                  <a:srgbClr val="000000"/>
                </a:solidFill>
                <a:latin typeface="Times New Roman" panose="02020603050405020304" pitchFamily="18" charset="0"/>
                <a:cs typeface="Times New Roman" panose="02020603050405020304" pitchFamily="18" charset="0"/>
              </a:rPr>
              <a:t>is a record of a conversation between two network endpoints.</a:t>
            </a:r>
          </a:p>
          <a:p>
            <a:pPr marL="177800" indent="-177800">
              <a:spcBef>
                <a:spcPts val="0"/>
              </a:spcBef>
              <a:spcAft>
                <a:spcPts val="300"/>
              </a:spcAft>
              <a:buClr>
                <a:schemeClr val="tx1"/>
              </a:buClr>
              <a:buFont typeface="Arial" pitchFamily="34" charset="0"/>
              <a:buChar char="•"/>
            </a:pPr>
            <a:r>
              <a:rPr lang="en-US" sz="2400" b="0" i="0" dirty="0">
                <a:solidFill>
                  <a:srgbClr val="000000"/>
                </a:solidFill>
                <a:effectLst/>
                <a:latin typeface="Times New Roman" panose="02020603050405020304" pitchFamily="18" charset="0"/>
                <a:cs typeface="Times New Roman" panose="02020603050405020304" pitchFamily="18" charset="0"/>
              </a:rPr>
              <a:t>It includes</a:t>
            </a:r>
            <a:r>
              <a:rPr lang="en-US" sz="2400" dirty="0">
                <a:solidFill>
                  <a:srgbClr val="000000"/>
                </a:solidFill>
                <a:latin typeface="Times New Roman" panose="02020603050405020304" pitchFamily="18" charset="0"/>
                <a:cs typeface="Times New Roman" panose="02020603050405020304" pitchFamily="18" charset="0"/>
              </a:rPr>
              <a:t> </a:t>
            </a:r>
            <a:r>
              <a:rPr lang="en-US" sz="2400" b="1" i="0" dirty="0">
                <a:solidFill>
                  <a:srgbClr val="000000"/>
                </a:solidFill>
                <a:effectLst/>
                <a:latin typeface="Times New Roman" panose="02020603050405020304" pitchFamily="18" charset="0"/>
                <a:cs typeface="Times New Roman" panose="02020603050405020304" pitchFamily="18" charset="0"/>
              </a:rPr>
              <a:t>the five tuples</a:t>
            </a:r>
            <a:r>
              <a:rPr lang="en-US" sz="2400" b="0" i="0" dirty="0">
                <a:solidFill>
                  <a:srgbClr val="000000"/>
                </a:solidFill>
                <a:effectLst/>
                <a:latin typeface="Times New Roman" panose="02020603050405020304" pitchFamily="18" charset="0"/>
                <a:cs typeface="Times New Roman" panose="02020603050405020304" pitchFamily="18" charset="0"/>
              </a:rPr>
              <a:t> of source and destination IP addresses, source and destination port numbers, and the IP code for the protocol in use. </a:t>
            </a:r>
            <a:endParaRPr lang="en-GB" sz="2400" dirty="0">
              <a:solidFill>
                <a:srgbClr val="000000"/>
              </a:solidFill>
              <a:latin typeface="Times New Roman" panose="02020603050405020304" pitchFamily="18" charset="0"/>
              <a:cs typeface="Times New Roman" panose="02020603050405020304" pitchFamily="18" charset="0"/>
            </a:endParaRPr>
          </a:p>
          <a:p>
            <a:pPr marL="177800" indent="-177800">
              <a:spcBef>
                <a:spcPts val="0"/>
              </a:spcBef>
              <a:spcAft>
                <a:spcPts val="300"/>
              </a:spcAft>
              <a:buClr>
                <a:schemeClr val="tx1"/>
              </a:buClr>
              <a:buFont typeface="Arial" pitchFamily="34" charset="0"/>
              <a:buChar char="•"/>
            </a:pPr>
            <a:endParaRPr lang="en-GB" sz="24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2612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65895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Types of Security Data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Transaction Data</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trxn.PNG">
            <a:extLst>
              <a:ext uri="{FF2B5EF4-FFF2-40B4-BE49-F238E27FC236}">
                <a16:creationId xmlns:a16="http://schemas.microsoft.com/office/drawing/2014/main" id="{DCED771E-04C1-0379-10E5-D047597FDB3D}"/>
              </a:ext>
            </a:extLst>
          </p:cNvPr>
          <p:cNvPicPr>
            <a:picLocks noChangeAspect="1"/>
          </p:cNvPicPr>
          <p:nvPr/>
        </p:nvPicPr>
        <p:blipFill rotWithShape="1">
          <a:blip r:embed="rId3"/>
          <a:srcRect l="768" t="500" r="672" b="148"/>
          <a:stretch/>
        </p:blipFill>
        <p:spPr>
          <a:xfrm>
            <a:off x="6096000" y="1766254"/>
            <a:ext cx="5919773" cy="3576605"/>
          </a:xfrm>
          <a:prstGeom prst="rect">
            <a:avLst/>
          </a:prstGeom>
          <a:ln w="3175">
            <a:solidFill>
              <a:schemeClr val="bg1">
                <a:lumMod val="75000"/>
              </a:schemeClr>
            </a:solidFill>
          </a:ln>
        </p:spPr>
      </p:pic>
      <p:sp>
        <p:nvSpPr>
          <p:cNvPr id="15" name="Content Placeholder 1">
            <a:extLst>
              <a:ext uri="{FF2B5EF4-FFF2-40B4-BE49-F238E27FC236}">
                <a16:creationId xmlns:a16="http://schemas.microsoft.com/office/drawing/2014/main" id="{610729D4-B928-A1D9-1017-9030295A58E6}"/>
              </a:ext>
            </a:extLst>
          </p:cNvPr>
          <p:cNvSpPr txBox="1">
            <a:spLocks/>
          </p:cNvSpPr>
          <p:nvPr/>
        </p:nvSpPr>
        <p:spPr>
          <a:xfrm>
            <a:off x="418318" y="1766254"/>
            <a:ext cx="5677682" cy="28056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0"/>
              </a:spcBef>
            </a:pPr>
            <a:r>
              <a:rPr lang="en-US" sz="2400" b="1" dirty="0">
                <a:latin typeface="Times New Roman" panose="02020603050405020304" pitchFamily="18" charset="0"/>
                <a:cs typeface="Times New Roman" panose="02020603050405020304" pitchFamily="18" charset="0"/>
              </a:rPr>
              <a:t>Transaction data </a:t>
            </a:r>
            <a:r>
              <a:rPr lang="en-US" sz="2400" dirty="0">
                <a:latin typeface="Times New Roman" panose="02020603050405020304" pitchFamily="18" charset="0"/>
                <a:cs typeface="Times New Roman" panose="02020603050405020304" pitchFamily="18" charset="0"/>
              </a:rPr>
              <a:t>consists of the messages that are exchanged during network sessions.</a:t>
            </a:r>
          </a:p>
          <a:p>
            <a:pPr marL="177800" indent="-177800">
              <a:spcBef>
                <a:spcPts val="0"/>
              </a:spcBef>
            </a:pPr>
            <a:r>
              <a:rPr lang="en-US" sz="2400" dirty="0">
                <a:latin typeface="Times New Roman" panose="02020603050405020304" pitchFamily="18" charset="0"/>
                <a:cs typeface="Times New Roman" panose="02020603050405020304" pitchFamily="18" charset="0"/>
              </a:rPr>
              <a:t>These transactions can be viewed in packet capture transcripts.</a:t>
            </a:r>
          </a:p>
          <a:p>
            <a:pPr marL="177800" indent="-177800">
              <a:spcBef>
                <a:spcPts val="0"/>
              </a:spcBef>
            </a:pPr>
            <a:r>
              <a:rPr lang="en-US" sz="2400" dirty="0">
                <a:latin typeface="Times New Roman" panose="02020603050405020304" pitchFamily="18" charset="0"/>
                <a:cs typeface="Times New Roman" panose="02020603050405020304" pitchFamily="18" charset="0"/>
              </a:rPr>
              <a:t>The transactions that represent the requests and replies would be logged in an access log on a server or by a NIDS like Zeek.</a:t>
            </a:r>
          </a:p>
          <a:p>
            <a:pPr marL="177800" indent="-177800">
              <a:spcBef>
                <a:spcPts val="0"/>
              </a:spcBef>
            </a:pPr>
            <a:r>
              <a:rPr lang="en-US" sz="2400" dirty="0">
                <a:latin typeface="Times New Roman" panose="02020603050405020304" pitchFamily="18" charset="0"/>
                <a:cs typeface="Times New Roman" panose="02020603050405020304" pitchFamily="18" charset="0"/>
              </a:rPr>
              <a:t>A session might include the downloading of content from a webserver, as shown in the figure.</a:t>
            </a:r>
          </a:p>
          <a:p>
            <a:pPr>
              <a:spcBef>
                <a:spcPts val="0"/>
              </a:spcBef>
              <a:spcAft>
                <a:spcPts val="300"/>
              </a:spcAft>
              <a:buClr>
                <a:srgbClr val="000000"/>
              </a:buClr>
              <a:buFont typeface="Arial" panose="020B0604020202020204" pitchFamily="34" charset="0"/>
              <a:buNone/>
            </a:pPr>
            <a:endParaRPr lang="en-US" sz="2400" b="1" dirty="0">
              <a:latin typeface="Times New Roman" panose="02020603050405020304" pitchFamily="18" charset="0"/>
              <a:cs typeface="Times New Roman" panose="02020603050405020304" pitchFamily="18" charset="0"/>
            </a:endParaRPr>
          </a:p>
          <a:p>
            <a:pPr>
              <a:spcBef>
                <a:spcPts val="0"/>
              </a:spcBef>
              <a:spcAft>
                <a:spcPts val="300"/>
              </a:spcAft>
              <a:buClr>
                <a:srgbClr val="000000"/>
              </a:buClr>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a:spcBef>
                <a:spcPts val="0"/>
              </a:spcBef>
              <a:spcAft>
                <a:spcPts val="300"/>
              </a:spcAft>
            </a:pPr>
            <a:endParaRPr lang="en-US" sz="2400" dirty="0">
              <a:latin typeface="Times New Roman" panose="02020603050405020304" pitchFamily="18" charset="0"/>
              <a:cs typeface="Times New Roman" panose="02020603050405020304" pitchFamily="18" charset="0"/>
            </a:endParaRPr>
          </a:p>
          <a:p>
            <a:pPr>
              <a:spcBef>
                <a:spcPts val="300"/>
              </a:spcBef>
              <a:spcAft>
                <a:spcPts val="300"/>
              </a:spcAft>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187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65895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Types of Security Data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Full Packet Captures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75BDCE60-E5BA-1FB8-7295-12A802767B61}"/>
              </a:ext>
            </a:extLst>
          </p:cNvPr>
          <p:cNvSpPr txBox="1">
            <a:spLocks/>
          </p:cNvSpPr>
          <p:nvPr/>
        </p:nvSpPr>
        <p:spPr>
          <a:xfrm>
            <a:off x="422825" y="1535420"/>
            <a:ext cx="11722419" cy="8700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44000" indent="-144000">
              <a:spcBef>
                <a:spcPts val="0"/>
              </a:spcBef>
            </a:pPr>
            <a:r>
              <a:rPr lang="en-GB" sz="2400" dirty="0">
                <a:latin typeface="Times New Roman" panose="02020603050405020304" pitchFamily="18" charset="0"/>
                <a:cs typeface="Times New Roman" panose="02020603050405020304" pitchFamily="18" charset="0"/>
              </a:rPr>
              <a:t>Full packet captures are the most detailed network data </a:t>
            </a:r>
            <a:r>
              <a:rPr lang="en-IN" sz="2400" dirty="0">
                <a:latin typeface="Times New Roman" panose="02020603050405020304" pitchFamily="18" charset="0"/>
                <a:cs typeface="Times New Roman" panose="02020603050405020304" pitchFamily="18" charset="0"/>
              </a:rPr>
              <a:t>that is generally collected.</a:t>
            </a:r>
            <a:endParaRPr lang="en-GB" sz="2400" dirty="0">
              <a:latin typeface="Times New Roman" panose="02020603050405020304" pitchFamily="18" charset="0"/>
              <a:cs typeface="Times New Roman" panose="02020603050405020304" pitchFamily="18" charset="0"/>
            </a:endParaRPr>
          </a:p>
          <a:p>
            <a:pPr marL="144000" indent="-144000">
              <a:spcBef>
                <a:spcPts val="0"/>
              </a:spcBef>
            </a:pPr>
            <a:r>
              <a:rPr lang="en-GB" sz="2400" dirty="0">
                <a:latin typeface="Times New Roman" panose="02020603050405020304" pitchFamily="18" charset="0"/>
                <a:cs typeface="Times New Roman" panose="02020603050405020304" pitchFamily="18" charset="0"/>
              </a:rPr>
              <a:t>It contains the actual content of the conversations such as</a:t>
            </a:r>
            <a:r>
              <a:rPr lang="en-US" sz="2400" dirty="0">
                <a:latin typeface="Times New Roman" panose="02020603050405020304" pitchFamily="18" charset="0"/>
                <a:cs typeface="Times New Roman" panose="02020603050405020304" pitchFamily="18" charset="0"/>
              </a:rPr>
              <a:t> text of email messages, </a:t>
            </a:r>
            <a:r>
              <a:rPr lang="en-GB" sz="2400" dirty="0">
                <a:latin typeface="Times New Roman" panose="02020603050405020304" pitchFamily="18" charset="0"/>
                <a:cs typeface="Times New Roman" panose="02020603050405020304" pitchFamily="18" charset="0"/>
              </a:rPr>
              <a:t>the HTML in web pages, and the files that enter or leave the network. </a:t>
            </a:r>
          </a:p>
          <a:p>
            <a:pPr marL="144000" indent="-144000">
              <a:spcBef>
                <a:spcPts val="0"/>
              </a:spcBef>
            </a:pPr>
            <a:endParaRPr lang="en-GB" sz="2400" dirty="0">
              <a:latin typeface="Times New Roman" panose="02020603050405020304" pitchFamily="18" charset="0"/>
              <a:cs typeface="Times New Roman" panose="02020603050405020304" pitchFamily="18" charset="0"/>
            </a:endParaRPr>
          </a:p>
          <a:p>
            <a:pPr marL="177800" indent="-177800">
              <a:spcBef>
                <a:spcPts val="0"/>
              </a:spcBef>
            </a:pPr>
            <a:endParaRPr lang="en-GB" sz="2400" dirty="0">
              <a:latin typeface="Times New Roman" panose="02020603050405020304" pitchFamily="18" charset="0"/>
              <a:cs typeface="Times New Roman" panose="02020603050405020304" pitchFamily="18" charset="0"/>
            </a:endParaRPr>
          </a:p>
          <a:p>
            <a:pPr marL="177800" indent="-177800">
              <a:spcBef>
                <a:spcPts val="0"/>
              </a:spcBef>
            </a:pPr>
            <a:endParaRPr lang="en-US" sz="2400" dirty="0">
              <a:latin typeface="Times New Roman" panose="02020603050405020304" pitchFamily="18" charset="0"/>
              <a:cs typeface="Times New Roman" panose="02020603050405020304" pitchFamily="18" charset="0"/>
            </a:endParaRPr>
          </a:p>
        </p:txBody>
      </p:sp>
      <p:pic>
        <p:nvPicPr>
          <p:cNvPr id="8" name="Picture 7" descr="full-pkt-capture.PNG">
            <a:extLst>
              <a:ext uri="{FF2B5EF4-FFF2-40B4-BE49-F238E27FC236}">
                <a16:creationId xmlns:a16="http://schemas.microsoft.com/office/drawing/2014/main" id="{96DFABC3-93B6-A323-6C4A-D2974A0D3A10}"/>
              </a:ext>
            </a:extLst>
          </p:cNvPr>
          <p:cNvPicPr>
            <a:picLocks noChangeAspect="1"/>
          </p:cNvPicPr>
          <p:nvPr/>
        </p:nvPicPr>
        <p:blipFill rotWithShape="1">
          <a:blip r:embed="rId3"/>
          <a:srcRect l="618" t="1581" r="874" b="1963"/>
          <a:stretch/>
        </p:blipFill>
        <p:spPr>
          <a:xfrm>
            <a:off x="6093546" y="2568750"/>
            <a:ext cx="5936234" cy="3132000"/>
          </a:xfrm>
          <a:prstGeom prst="rect">
            <a:avLst/>
          </a:prstGeom>
          <a:ln>
            <a:solidFill>
              <a:schemeClr val="bg1">
                <a:lumMod val="75000"/>
              </a:schemeClr>
            </a:solidFill>
          </a:ln>
        </p:spPr>
      </p:pic>
      <p:sp>
        <p:nvSpPr>
          <p:cNvPr id="10" name="Content Placeholder 1">
            <a:extLst>
              <a:ext uri="{FF2B5EF4-FFF2-40B4-BE49-F238E27FC236}">
                <a16:creationId xmlns:a16="http://schemas.microsoft.com/office/drawing/2014/main" id="{2AF7969F-5ACE-0C4C-467D-B2525C798F40}"/>
              </a:ext>
            </a:extLst>
          </p:cNvPr>
          <p:cNvSpPr txBox="1"/>
          <p:nvPr/>
        </p:nvSpPr>
        <p:spPr>
          <a:xfrm>
            <a:off x="307360" y="2630008"/>
            <a:ext cx="5668841" cy="2923877"/>
          </a:xfrm>
          <a:prstGeom prst="rect">
            <a:avLst/>
          </a:prstGeom>
          <a:noFill/>
        </p:spPr>
        <p:txBody>
          <a:bodyPr wrap="square" rtlCol="0">
            <a:spAutoFit/>
          </a:bodyPr>
          <a:lstStyle/>
          <a:p>
            <a:pPr marL="144000" indent="-144000" defTabSz="684213">
              <a:spcBef>
                <a:spcPts val="0"/>
              </a:spcBef>
              <a:spcAft>
                <a:spcPts val="0"/>
              </a:spcAft>
              <a:buClr>
                <a:schemeClr val="tx2"/>
              </a:buClr>
              <a:buSzPct val="90000"/>
              <a:buFont typeface="Arial" pitchFamily="34" charset="0"/>
              <a:buChar char="•"/>
            </a:pPr>
            <a:r>
              <a:rPr lang="en-US" sz="2300" b="0" i="0" dirty="0">
                <a:solidFill>
                  <a:srgbClr val="000000"/>
                </a:solidFill>
                <a:effectLst/>
                <a:latin typeface="Times New Roman" panose="02020603050405020304" pitchFamily="18" charset="0"/>
                <a:cs typeface="Times New Roman" panose="02020603050405020304" pitchFamily="18" charset="0"/>
              </a:rPr>
              <a:t>Extracted content can be recovered from full packet captures and analyzed for malware or user behavior that violates business and security policies. </a:t>
            </a:r>
            <a:endParaRPr lang="en-GB" sz="2300" dirty="0">
              <a:solidFill>
                <a:srgbClr val="000000"/>
              </a:solidFill>
              <a:latin typeface="Times New Roman" panose="02020603050405020304" pitchFamily="18" charset="0"/>
              <a:ea typeface="ＭＳ Ｐゴシック" charset="0"/>
              <a:cs typeface="Times New Roman" panose="02020603050405020304" pitchFamily="18" charset="0"/>
            </a:endParaRPr>
          </a:p>
          <a:p>
            <a:pPr marL="144000" indent="-144000" defTabSz="684213">
              <a:spcBef>
                <a:spcPts val="0"/>
              </a:spcBef>
              <a:spcAft>
                <a:spcPts val="0"/>
              </a:spcAft>
              <a:buClr>
                <a:schemeClr val="tx2"/>
              </a:buClr>
              <a:buSzPct val="90000"/>
              <a:buFont typeface="Arial" pitchFamily="34" charset="0"/>
              <a:buChar char="•"/>
            </a:pPr>
            <a:r>
              <a:rPr lang="en-GB" sz="2300" dirty="0">
                <a:solidFill>
                  <a:srgbClr val="000000"/>
                </a:solidFill>
                <a:latin typeface="Times New Roman" panose="02020603050405020304" pitchFamily="18" charset="0"/>
                <a:ea typeface="ＭＳ Ｐゴシック" charset="0"/>
                <a:cs typeface="Times New Roman" panose="02020603050405020304" pitchFamily="18" charset="0"/>
              </a:rPr>
              <a:t>The figure here shows the interface for the </a:t>
            </a:r>
            <a:r>
              <a:rPr lang="en-GB" sz="2300" b="1" dirty="0">
                <a:solidFill>
                  <a:srgbClr val="000000"/>
                </a:solidFill>
                <a:latin typeface="Times New Roman" panose="02020603050405020304" pitchFamily="18" charset="0"/>
                <a:ea typeface="ＭＳ Ｐゴシック" charset="0"/>
                <a:cs typeface="Times New Roman" panose="02020603050405020304" pitchFamily="18" charset="0"/>
              </a:rPr>
              <a:t>Network Analysis Monitor </a:t>
            </a:r>
            <a:r>
              <a:rPr lang="en-GB" sz="2300" dirty="0">
                <a:solidFill>
                  <a:srgbClr val="000000"/>
                </a:solidFill>
                <a:latin typeface="Times New Roman" panose="02020603050405020304" pitchFamily="18" charset="0"/>
                <a:ea typeface="ＭＳ Ｐゴシック" charset="0"/>
                <a:cs typeface="Times New Roman" panose="02020603050405020304" pitchFamily="18" charset="0"/>
              </a:rPr>
              <a:t>component of </a:t>
            </a:r>
            <a:r>
              <a:rPr lang="en-GB" sz="2300" b="1" dirty="0">
                <a:solidFill>
                  <a:srgbClr val="000000"/>
                </a:solidFill>
                <a:latin typeface="Times New Roman" panose="02020603050405020304" pitchFamily="18" charset="0"/>
                <a:ea typeface="ＭＳ Ｐゴシック" charset="0"/>
                <a:cs typeface="Times New Roman" panose="02020603050405020304" pitchFamily="18" charset="0"/>
              </a:rPr>
              <a:t>Cisco Prime </a:t>
            </a:r>
            <a:r>
              <a:rPr lang="en-GB" sz="2300" dirty="0">
                <a:solidFill>
                  <a:srgbClr val="000000"/>
                </a:solidFill>
                <a:latin typeface="Times New Roman" panose="02020603050405020304" pitchFamily="18" charset="0"/>
                <a:ea typeface="ＭＳ Ｐゴシック" charset="0"/>
                <a:cs typeface="Times New Roman" panose="02020603050405020304" pitchFamily="18" charset="0"/>
              </a:rPr>
              <a:t>Infrastructure system, which can display full packet captures.</a:t>
            </a:r>
            <a:endParaRPr lang="en-US" sz="2300" dirty="0">
              <a:solidFill>
                <a:srgbClr val="000000"/>
              </a:solidFill>
              <a:latin typeface="Times New Roman" panose="02020603050405020304" pitchFamily="18" charset="0"/>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2138964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65895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Types of Security Data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Full Packet Captures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25.1.4.PNG">
            <a:extLst>
              <a:ext uri="{FF2B5EF4-FFF2-40B4-BE49-F238E27FC236}">
                <a16:creationId xmlns:a16="http://schemas.microsoft.com/office/drawing/2014/main" id="{F2CB2AC5-F6B1-9131-796B-42A5A1A4B520}"/>
              </a:ext>
            </a:extLst>
          </p:cNvPr>
          <p:cNvPicPr>
            <a:picLocks noChangeAspect="1"/>
          </p:cNvPicPr>
          <p:nvPr/>
        </p:nvPicPr>
        <p:blipFill>
          <a:blip r:embed="rId3"/>
          <a:stretch>
            <a:fillRect/>
          </a:stretch>
        </p:blipFill>
        <p:spPr>
          <a:xfrm>
            <a:off x="7564001" y="2988868"/>
            <a:ext cx="4596405" cy="2709534"/>
          </a:xfrm>
          <a:prstGeom prst="rect">
            <a:avLst/>
          </a:prstGeom>
          <a:ln>
            <a:solidFill>
              <a:schemeClr val="bg1">
                <a:lumMod val="65000"/>
              </a:schemeClr>
            </a:solidFill>
          </a:ln>
        </p:spPr>
      </p:pic>
      <p:sp>
        <p:nvSpPr>
          <p:cNvPr id="15" name="Content Placeholder 1">
            <a:extLst>
              <a:ext uri="{FF2B5EF4-FFF2-40B4-BE49-F238E27FC236}">
                <a16:creationId xmlns:a16="http://schemas.microsoft.com/office/drawing/2014/main" id="{FD870821-5106-6C3D-55E5-7F57675D2FFA}"/>
              </a:ext>
            </a:extLst>
          </p:cNvPr>
          <p:cNvSpPr txBox="1">
            <a:spLocks/>
          </p:cNvSpPr>
          <p:nvPr/>
        </p:nvSpPr>
        <p:spPr>
          <a:xfrm>
            <a:off x="249893" y="1533953"/>
            <a:ext cx="11713868" cy="9463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0"/>
              </a:spcBef>
            </a:pPr>
            <a:r>
              <a:rPr lang="en-US" sz="2300" b="1" dirty="0">
                <a:latin typeface="Times New Roman" panose="02020603050405020304" pitchFamily="18" charset="0"/>
                <a:cs typeface="Times New Roman" panose="02020603050405020304" pitchFamily="18" charset="0"/>
              </a:rPr>
              <a:t>Statistical data </a:t>
            </a:r>
            <a:r>
              <a:rPr lang="en-US" sz="2300" dirty="0">
                <a:latin typeface="Times New Roman" panose="02020603050405020304" pitchFamily="18" charset="0"/>
                <a:cs typeface="Times New Roman" panose="02020603050405020304" pitchFamily="18" charset="0"/>
              </a:rPr>
              <a:t>is about network traffic which is created through the analysis of other forms of network data. </a:t>
            </a:r>
          </a:p>
          <a:p>
            <a:pPr marL="177800" indent="-177800">
              <a:spcBef>
                <a:spcPts val="0"/>
              </a:spcBef>
            </a:pPr>
            <a:r>
              <a:rPr lang="en-US" sz="2300" dirty="0">
                <a:latin typeface="Times New Roman" panose="02020603050405020304" pitchFamily="18" charset="0"/>
                <a:cs typeface="Times New Roman" panose="02020603050405020304" pitchFamily="18" charset="0"/>
              </a:rPr>
              <a:t>Statistics can be used to characterize normal amounts of variation in network traffic patterns in order to identify network conditions that are significantly outside of those ranges.</a:t>
            </a:r>
          </a:p>
          <a:p>
            <a:pPr marL="177800" indent="-177800">
              <a:spcBef>
                <a:spcPts val="0"/>
              </a:spcBef>
            </a:pPr>
            <a:endParaRPr lang="en-US" sz="2300" dirty="0">
              <a:latin typeface="Times New Roman" panose="02020603050405020304" pitchFamily="18" charset="0"/>
              <a:cs typeface="Times New Roman" panose="02020603050405020304" pitchFamily="18" charset="0"/>
            </a:endParaRPr>
          </a:p>
        </p:txBody>
      </p:sp>
      <p:sp>
        <p:nvSpPr>
          <p:cNvPr id="16" name="Content Placeholder 1">
            <a:extLst>
              <a:ext uri="{FF2B5EF4-FFF2-40B4-BE49-F238E27FC236}">
                <a16:creationId xmlns:a16="http://schemas.microsoft.com/office/drawing/2014/main" id="{CA2B5919-914D-B7FC-B2F5-26B5D9BCF3BD}"/>
              </a:ext>
            </a:extLst>
          </p:cNvPr>
          <p:cNvSpPr txBox="1"/>
          <p:nvPr/>
        </p:nvSpPr>
        <p:spPr>
          <a:xfrm>
            <a:off x="333810" y="3070515"/>
            <a:ext cx="7045281" cy="2462213"/>
          </a:xfrm>
          <a:prstGeom prst="rect">
            <a:avLst/>
          </a:prstGeom>
          <a:noFill/>
        </p:spPr>
        <p:txBody>
          <a:bodyPr wrap="square" rtlCol="0">
            <a:spAutoFit/>
          </a:bodyPr>
          <a:lstStyle/>
          <a:p>
            <a:pPr marL="177800" indent="-177800" defTabSz="684213">
              <a:spcBef>
                <a:spcPts val="0"/>
              </a:spcBef>
              <a:spcAft>
                <a:spcPts val="0"/>
              </a:spcAft>
              <a:buClr>
                <a:schemeClr val="tx2"/>
              </a:buClr>
              <a:buSzPct val="90000"/>
              <a:buFont typeface="Arial" pitchFamily="34" charset="0"/>
              <a:buChar char="•"/>
            </a:pPr>
            <a:r>
              <a:rPr lang="en-GB" sz="2200" dirty="0">
                <a:solidFill>
                  <a:srgbClr val="000000"/>
                </a:solidFill>
                <a:latin typeface="Times New Roman" panose="02020603050405020304" pitchFamily="18" charset="0"/>
                <a:ea typeface="ＭＳ Ｐゴシック" charset="0"/>
                <a:cs typeface="Times New Roman" panose="02020603050405020304" pitchFamily="18" charset="0"/>
              </a:rPr>
              <a:t>An example of an NSM tool that utilizes statistical analysis is </a:t>
            </a:r>
            <a:r>
              <a:rPr lang="en-GB" sz="2200" b="1" dirty="0">
                <a:solidFill>
                  <a:srgbClr val="000000"/>
                </a:solidFill>
                <a:latin typeface="Times New Roman" panose="02020603050405020304" pitchFamily="18" charset="0"/>
                <a:ea typeface="ＭＳ Ｐゴシック" charset="0"/>
                <a:cs typeface="Times New Roman" panose="02020603050405020304" pitchFamily="18" charset="0"/>
              </a:rPr>
              <a:t>Cisco Cognitive Threat Analytics.</a:t>
            </a:r>
          </a:p>
          <a:p>
            <a:pPr marL="177800" indent="-177800" defTabSz="684213">
              <a:spcBef>
                <a:spcPts val="0"/>
              </a:spcBef>
              <a:spcAft>
                <a:spcPts val="0"/>
              </a:spcAft>
              <a:buClr>
                <a:schemeClr val="tx2"/>
              </a:buClr>
              <a:buSzPct val="90000"/>
              <a:buFont typeface="Arial" pitchFamily="34" charset="0"/>
              <a:buChar char="•"/>
            </a:pPr>
            <a:r>
              <a:rPr lang="en-GB" sz="2200" dirty="0">
                <a:solidFill>
                  <a:srgbClr val="000000"/>
                </a:solidFill>
                <a:latin typeface="Times New Roman" panose="02020603050405020304" pitchFamily="18" charset="0"/>
                <a:ea typeface="ＭＳ Ｐゴシック" charset="0"/>
                <a:cs typeface="Times New Roman" panose="02020603050405020304" pitchFamily="18" charset="0"/>
              </a:rPr>
              <a:t>It can find malicious activity that has bypassed security controls or entered the network through unmonitored channels </a:t>
            </a:r>
            <a:r>
              <a:rPr lang="en-US" sz="2200" b="0" i="0" dirty="0">
                <a:solidFill>
                  <a:srgbClr val="000000"/>
                </a:solidFill>
                <a:effectLst/>
                <a:latin typeface="Times New Roman" panose="02020603050405020304" pitchFamily="18" charset="0"/>
                <a:cs typeface="Times New Roman" panose="02020603050405020304" pitchFamily="18" charset="0"/>
              </a:rPr>
              <a:t>(including removable media) and is operating inside an organization’s environment. </a:t>
            </a:r>
            <a:endParaRPr lang="en-GB" sz="2200" dirty="0">
              <a:solidFill>
                <a:srgbClr val="000000"/>
              </a:solidFill>
              <a:latin typeface="Times New Roman" panose="02020603050405020304" pitchFamily="18" charset="0"/>
              <a:ea typeface="ＭＳ Ｐゴシック" charset="0"/>
              <a:cs typeface="Times New Roman" panose="02020603050405020304" pitchFamily="18" charset="0"/>
            </a:endParaRPr>
          </a:p>
          <a:p>
            <a:pPr marL="177800" indent="-177800" defTabSz="684213">
              <a:spcBef>
                <a:spcPts val="0"/>
              </a:spcBef>
              <a:spcAft>
                <a:spcPts val="0"/>
              </a:spcAft>
              <a:buClr>
                <a:schemeClr val="tx2"/>
              </a:buClr>
              <a:buSzPct val="90000"/>
              <a:buFont typeface="Arial" pitchFamily="34" charset="0"/>
              <a:buChar char="•"/>
            </a:pPr>
            <a:endParaRPr lang="en-US" sz="2200" dirty="0">
              <a:solidFill>
                <a:srgbClr val="000000"/>
              </a:solidFill>
              <a:latin typeface="Times New Roman" panose="02020603050405020304" pitchFamily="18" charset="0"/>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3642330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Security Onion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0C98E585-E32B-E63C-FF13-FE3451C2B0C7}"/>
              </a:ext>
            </a:extLst>
          </p:cNvPr>
          <p:cNvSpPr txBox="1">
            <a:spLocks/>
          </p:cNvSpPr>
          <p:nvPr/>
        </p:nvSpPr>
        <p:spPr>
          <a:xfrm>
            <a:off x="332746" y="1763486"/>
            <a:ext cx="11514535" cy="24183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00B0F0"/>
                </a:solidFill>
                <a:latin typeface="Times New Roman" panose="02020603050405020304" pitchFamily="18" charset="0"/>
                <a:cs typeface="Times New Roman" panose="02020603050405020304" pitchFamily="18" charset="0"/>
              </a:rPr>
              <a:t>Security Onion </a:t>
            </a:r>
            <a:r>
              <a:rPr lang="en-US" sz="2400" dirty="0">
                <a:latin typeface="Times New Roman" panose="02020603050405020304" pitchFamily="18" charset="0"/>
                <a:cs typeface="Times New Roman" panose="02020603050405020304" pitchFamily="18" charset="0"/>
              </a:rPr>
              <a:t>is an </a:t>
            </a:r>
            <a:r>
              <a:rPr lang="en-US" sz="2400" dirty="0">
                <a:solidFill>
                  <a:srgbClr val="00B0F0"/>
                </a:solidFill>
                <a:latin typeface="Times New Roman" panose="02020603050405020304" pitchFamily="18" charset="0"/>
                <a:cs typeface="Times New Roman" panose="02020603050405020304" pitchFamily="18" charset="0"/>
              </a:rPr>
              <a:t>open-source</a:t>
            </a:r>
            <a:r>
              <a:rPr lang="en-US" sz="2400" dirty="0">
                <a:latin typeface="Times New Roman" panose="02020603050405020304" pitchFamily="18" charset="0"/>
                <a:cs typeface="Times New Roman" panose="02020603050405020304" pitchFamily="18" charset="0"/>
              </a:rPr>
              <a:t> suite of Network Security Monitoring (</a:t>
            </a:r>
            <a:r>
              <a:rPr lang="en-US" sz="2400" dirty="0">
                <a:solidFill>
                  <a:srgbClr val="00B0F0"/>
                </a:solidFill>
                <a:latin typeface="Times New Roman" panose="02020603050405020304" pitchFamily="18" charset="0"/>
                <a:cs typeface="Times New Roman" panose="02020603050405020304" pitchFamily="18" charset="0"/>
              </a:rPr>
              <a:t>NSM</a:t>
            </a:r>
            <a:r>
              <a:rPr lang="en-US" sz="2400" dirty="0">
                <a:latin typeface="Times New Roman" panose="02020603050405020304" pitchFamily="18" charset="0"/>
                <a:cs typeface="Times New Roman" panose="02020603050405020304" pitchFamily="18" charset="0"/>
              </a:rPr>
              <a:t>) tools that run on an Ubuntu Linux distribution.</a:t>
            </a:r>
          </a:p>
          <a:p>
            <a:r>
              <a:rPr lang="en-IN" sz="2400" dirty="0">
                <a:latin typeface="Times New Roman" panose="02020603050405020304" pitchFamily="18" charset="0"/>
                <a:cs typeface="Times New Roman" panose="02020603050405020304" pitchFamily="18" charset="0"/>
              </a:rPr>
              <a:t>Security Onion tools </a:t>
            </a:r>
            <a:r>
              <a:rPr lang="en-US" sz="2400" dirty="0">
                <a:latin typeface="Times New Roman" panose="02020603050405020304" pitchFamily="18" charset="0"/>
                <a:cs typeface="Times New Roman" panose="02020603050405020304" pitchFamily="18" charset="0"/>
              </a:rPr>
              <a:t>provides three core functions for the cybersecurity analyst such as </a:t>
            </a:r>
            <a:r>
              <a:rPr lang="en-US" sz="2400" b="1" dirty="0">
                <a:latin typeface="Times New Roman" panose="02020603050405020304" pitchFamily="18" charset="0"/>
                <a:cs typeface="Times New Roman" panose="02020603050405020304" pitchFamily="18" charset="0"/>
              </a:rPr>
              <a:t>full packet capture and data types, network-based and host-based intrusion detection systems, and alert analyst tools. </a:t>
            </a:r>
          </a:p>
          <a:p>
            <a:r>
              <a:rPr lang="en-US" sz="2400" dirty="0">
                <a:latin typeface="Times New Roman" panose="02020603050405020304" pitchFamily="18" charset="0"/>
                <a:cs typeface="Times New Roman" panose="02020603050405020304" pitchFamily="18" charset="0"/>
              </a:rPr>
              <a:t>Security Onion can be installed as a standalone installation or as a sensor and server platform. </a:t>
            </a:r>
          </a:p>
          <a:p>
            <a:r>
              <a:rPr lang="en-US" sz="2400" dirty="0">
                <a:latin typeface="Times New Roman" panose="02020603050405020304" pitchFamily="18" charset="0"/>
                <a:cs typeface="Times New Roman" panose="02020603050405020304" pitchFamily="18" charset="0"/>
              </a:rPr>
              <a:t>Some components of Security Onion are owned and maintained by corporations, such as </a:t>
            </a:r>
            <a:r>
              <a:rPr lang="en-US" sz="2400" dirty="0">
                <a:solidFill>
                  <a:srgbClr val="00B0F0"/>
                </a:solidFill>
                <a:latin typeface="Times New Roman" panose="02020603050405020304" pitchFamily="18" charset="0"/>
                <a:cs typeface="Times New Roman" panose="02020603050405020304" pitchFamily="18" charset="0"/>
              </a:rPr>
              <a:t>Cisco</a:t>
            </a:r>
            <a:r>
              <a:rPr lang="en-US" sz="2400" dirty="0">
                <a:latin typeface="Times New Roman" panose="02020603050405020304" pitchFamily="18" charset="0"/>
                <a:cs typeface="Times New Roman" panose="02020603050405020304" pitchFamily="18" charset="0"/>
              </a:rPr>
              <a:t> and </a:t>
            </a:r>
            <a:r>
              <a:rPr lang="en-US" sz="2400" dirty="0">
                <a:solidFill>
                  <a:srgbClr val="00B0F0"/>
                </a:solidFill>
                <a:latin typeface="Times New Roman" panose="02020603050405020304" pitchFamily="18" charset="0"/>
                <a:cs typeface="Times New Roman" panose="02020603050405020304" pitchFamily="18" charset="0"/>
              </a:rPr>
              <a:t>Riverbed Technologies</a:t>
            </a:r>
            <a:r>
              <a:rPr lang="en-US" sz="2400" dirty="0">
                <a:latin typeface="Times New Roman" panose="02020603050405020304" pitchFamily="18" charset="0"/>
                <a:cs typeface="Times New Roman" panose="02020603050405020304" pitchFamily="18" charset="0"/>
              </a:rPr>
              <a:t>, but are made available as open source.</a:t>
            </a:r>
          </a:p>
          <a:p>
            <a:pPr marL="0" indent="0">
              <a:buFont typeface="Arial" panose="020B0604020202020204" pitchFamily="34" charset="0"/>
              <a:buNone/>
            </a:pPr>
            <a:endParaRPr 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5572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Detection Tools for Collecting Alert Data</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Text Box 1">
            <a:extLst>
              <a:ext uri="{FF2B5EF4-FFF2-40B4-BE49-F238E27FC236}">
                <a16:creationId xmlns:a16="http://schemas.microsoft.com/office/drawing/2014/main" id="{A203DA16-AC3D-1DAE-92A1-0C3879199519}"/>
              </a:ext>
            </a:extLst>
          </p:cNvPr>
          <p:cNvSpPr/>
          <p:nvPr/>
        </p:nvSpPr>
        <p:spPr>
          <a:xfrm>
            <a:off x="8581857" y="5356360"/>
            <a:ext cx="3101298" cy="338554"/>
          </a:xfrm>
          <a:prstGeom prst="rect">
            <a:avLst/>
          </a:prstGeom>
        </p:spPr>
        <p:txBody>
          <a:bodyPr wrap="none">
            <a:spAutoFit/>
          </a:bodyPr>
          <a:lstStyle/>
          <a:p>
            <a:r>
              <a:rPr lang="en-US" sz="1600" b="1" dirty="0">
                <a:solidFill>
                  <a:srgbClr val="000000"/>
                </a:solidFill>
                <a:latin typeface="+mn-lt"/>
                <a:ea typeface="ＭＳ Ｐゴシック" charset="0"/>
                <a:cs typeface="CiscoSans"/>
              </a:rPr>
              <a:t>A Security Onion Architecture</a:t>
            </a:r>
          </a:p>
        </p:txBody>
      </p:sp>
      <p:pic>
        <p:nvPicPr>
          <p:cNvPr id="6" name="Picture 1">
            <a:extLst>
              <a:ext uri="{FF2B5EF4-FFF2-40B4-BE49-F238E27FC236}">
                <a16:creationId xmlns:a16="http://schemas.microsoft.com/office/drawing/2014/main" id="{CE99C71D-687F-1945-9381-B00FF38F6D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3027" y="1629000"/>
            <a:ext cx="5230182" cy="3600000"/>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1">
            <a:extLst>
              <a:ext uri="{FF2B5EF4-FFF2-40B4-BE49-F238E27FC236}">
                <a16:creationId xmlns:a16="http://schemas.microsoft.com/office/drawing/2014/main" id="{4FF81449-60A4-0DEF-2A60-7AD84A912664}"/>
              </a:ext>
            </a:extLst>
          </p:cNvPr>
          <p:cNvSpPr txBox="1">
            <a:spLocks/>
          </p:cNvSpPr>
          <p:nvPr/>
        </p:nvSpPr>
        <p:spPr>
          <a:xfrm>
            <a:off x="318234" y="1833838"/>
            <a:ext cx="5951934" cy="2718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Security Onion contains many components. It is an integrated environment which is designed to simplify the deployment of a comprehensive NSM solution. </a:t>
            </a:r>
          </a:p>
          <a:p>
            <a:r>
              <a:rPr lang="en-US" sz="2400" dirty="0">
                <a:latin typeface="Times New Roman" panose="02020603050405020304" pitchFamily="18" charset="0"/>
                <a:cs typeface="Times New Roman" panose="02020603050405020304" pitchFamily="18" charset="0"/>
              </a:rPr>
              <a:t>The figure illustrates the way in which components of the Security Onion work together.</a:t>
            </a:r>
          </a:p>
        </p:txBody>
      </p:sp>
    </p:spTree>
    <p:extLst>
      <p:ext uri="{BB962C8B-B14F-4D97-AF65-F5344CB8AC3E}">
        <p14:creationId xmlns:p14="http://schemas.microsoft.com/office/powerpoint/2010/main" val="2487655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Detection Tools for Collecting Alert Data</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65D08DB2-856D-972E-1315-B35E75A8564E}"/>
              </a:ext>
            </a:extLst>
          </p:cNvPr>
          <p:cNvSpPr txBox="1">
            <a:spLocks/>
          </p:cNvSpPr>
          <p:nvPr/>
        </p:nvSpPr>
        <p:spPr>
          <a:xfrm>
            <a:off x="2060606" y="1559456"/>
            <a:ext cx="8855869" cy="3011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The following table lists the detection tools of the Security Onion:</a:t>
            </a:r>
          </a:p>
          <a:p>
            <a:endParaRPr lang="en-US" sz="2400" dirty="0">
              <a:latin typeface="Times New Roman" panose="02020603050405020304" pitchFamily="18" charset="0"/>
              <a:cs typeface="Times New Roman" panose="02020603050405020304" pitchFamily="18" charset="0"/>
            </a:endParaRPr>
          </a:p>
        </p:txBody>
      </p:sp>
      <p:graphicFrame>
        <p:nvGraphicFramePr>
          <p:cNvPr id="15" name="Table 14">
            <a:extLst>
              <a:ext uri="{FF2B5EF4-FFF2-40B4-BE49-F238E27FC236}">
                <a16:creationId xmlns:a16="http://schemas.microsoft.com/office/drawing/2014/main" id="{7C600E61-04D3-E479-0292-2E0C376E2677}"/>
              </a:ext>
            </a:extLst>
          </p:cNvPr>
          <p:cNvGraphicFramePr>
            <a:graphicFrameLocks noGrp="1"/>
          </p:cNvGraphicFramePr>
          <p:nvPr>
            <p:extLst>
              <p:ext uri="{D42A27DB-BD31-4B8C-83A1-F6EECF244321}">
                <p14:modId xmlns:p14="http://schemas.microsoft.com/office/powerpoint/2010/main" val="277672957"/>
              </p:ext>
            </p:extLst>
          </p:nvPr>
        </p:nvGraphicFramePr>
        <p:xfrm>
          <a:off x="445622" y="1985623"/>
          <a:ext cx="11532980" cy="3900926"/>
        </p:xfrm>
        <a:graphic>
          <a:graphicData uri="http://schemas.openxmlformats.org/drawingml/2006/table">
            <a:tbl>
              <a:tblPr firstRow="1" bandRow="1">
                <a:tableStyleId>{5C22544A-7EE6-4342-B048-85BDC9FD1C3A}</a:tableStyleId>
              </a:tblPr>
              <a:tblGrid>
                <a:gridCol w="1735217">
                  <a:extLst>
                    <a:ext uri="{9D8B030D-6E8A-4147-A177-3AD203B41FA5}">
                      <a16:colId xmlns:a16="http://schemas.microsoft.com/office/drawing/2014/main" val="586948652"/>
                    </a:ext>
                  </a:extLst>
                </a:gridCol>
                <a:gridCol w="9797763">
                  <a:extLst>
                    <a:ext uri="{9D8B030D-6E8A-4147-A177-3AD203B41FA5}">
                      <a16:colId xmlns:a16="http://schemas.microsoft.com/office/drawing/2014/main" val="200374968"/>
                    </a:ext>
                  </a:extLst>
                </a:gridCol>
              </a:tblGrid>
              <a:tr h="286719">
                <a:tc>
                  <a:txBody>
                    <a:bodyPr/>
                    <a:lstStyle/>
                    <a:p>
                      <a:r>
                        <a:rPr lang="en-IN" sz="1800" dirty="0">
                          <a:latin typeface="Times New Roman" panose="02020603050405020304" pitchFamily="18" charset="0"/>
                          <a:cs typeface="Times New Roman" panose="02020603050405020304" pitchFamily="18" charset="0"/>
                        </a:rPr>
                        <a:t>Components</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IN" sz="1800" dirty="0">
                          <a:latin typeface="Times New Roman" panose="02020603050405020304" pitchFamily="18" charset="0"/>
                          <a:cs typeface="Times New Roman" panose="02020603050405020304" pitchFamily="18" charset="0"/>
                        </a:rPr>
                        <a:t>Description</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97361731"/>
                  </a:ext>
                </a:extLst>
              </a:tr>
              <a:tr h="487423">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CapME</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This is a web application that allows viewing of pcap transcripts rendered with the tcpflow or Zeek tools.</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340204276"/>
                  </a:ext>
                </a:extLst>
              </a:tr>
              <a:tr h="487423">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Snort</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This is a Network Intrusion Detection System (NIDS). It is an important source of alert data that is indexed in the Sguil analysis tool.</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86947270"/>
                  </a:ext>
                </a:extLst>
              </a:tr>
              <a:tr h="487423">
                <a:tc>
                  <a:txBody>
                    <a:bodyPr/>
                    <a:lstStyle/>
                    <a:p>
                      <a:r>
                        <a:rPr lang="en-IN" sz="1800" dirty="0">
                          <a:latin typeface="Times New Roman" panose="02020603050405020304" pitchFamily="18" charset="0"/>
                          <a:cs typeface="Times New Roman" panose="02020603050405020304" pitchFamily="18" charset="0"/>
                        </a:rPr>
                        <a:t>Zeek</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Formerly known as Bro. This is a NIDS that uses more of a behavior-based approach to intrusion detection.</a:t>
                      </a:r>
                      <a:endParaRPr lang="en-US" sz="1800" b="1" i="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00290241"/>
                  </a:ext>
                </a:extLst>
              </a:tr>
              <a:tr h="286719">
                <a:tc>
                  <a:txBody>
                    <a:bodyPr/>
                    <a:lstStyle/>
                    <a:p>
                      <a:r>
                        <a:rPr lang="en-IN" sz="1800" dirty="0">
                          <a:latin typeface="Times New Roman" panose="02020603050405020304" pitchFamily="18" charset="0"/>
                          <a:cs typeface="Times New Roman" panose="02020603050405020304" pitchFamily="18" charset="0"/>
                        </a:rPr>
                        <a:t>OSSEC</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This is a host-based intrusion detection system (HIDS) that is integrated into Security Onion.</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891528504"/>
                  </a:ext>
                </a:extLst>
              </a:tr>
              <a:tr h="688127">
                <a:tc>
                  <a:txBody>
                    <a:bodyPr/>
                    <a:lstStyle/>
                    <a:p>
                      <a:r>
                        <a:rPr lang="en-IN" sz="1800" dirty="0">
                          <a:latin typeface="Times New Roman" panose="02020603050405020304" pitchFamily="18" charset="0"/>
                          <a:cs typeface="Times New Roman" panose="02020603050405020304" pitchFamily="18" charset="0"/>
                        </a:rPr>
                        <a:t>Wazuh</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It is a full-featured solution that provides a broad spectrum of endpoint protection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mechanisms including host logfile analysis, file integrity monitoring, vulnerability detection, configuration assessment, and incident response.</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00799301"/>
                  </a:ext>
                </a:extLst>
              </a:tr>
              <a:tr h="487423">
                <a:tc>
                  <a:txBody>
                    <a:bodyPr/>
                    <a:lstStyle/>
                    <a:p>
                      <a:r>
                        <a:rPr lang="en-IN" sz="1800" dirty="0">
                          <a:latin typeface="Times New Roman" panose="02020603050405020304" pitchFamily="18" charset="0"/>
                          <a:cs typeface="Times New Roman" panose="02020603050405020304" pitchFamily="18" charset="0"/>
                        </a:rPr>
                        <a:t>Suricata</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This is a NIDS that uses a signature-based approach. It can also be used for inline intrusion prevention.</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131302367"/>
                  </a:ext>
                </a:extLst>
              </a:tr>
            </a:tbl>
          </a:graphicData>
        </a:graphic>
      </p:graphicFrame>
    </p:spTree>
    <p:extLst>
      <p:ext uri="{BB962C8B-B14F-4D97-AF65-F5344CB8AC3E}">
        <p14:creationId xmlns:p14="http://schemas.microsoft.com/office/powerpoint/2010/main" val="3669528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Analysis Tools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3F71136-27AA-17CF-F22B-AA37C9AC7AD3}"/>
              </a:ext>
            </a:extLst>
          </p:cNvPr>
          <p:cNvSpPr txBox="1">
            <a:spLocks/>
          </p:cNvSpPr>
          <p:nvPr/>
        </p:nvSpPr>
        <p:spPr>
          <a:xfrm>
            <a:off x="371351" y="1746907"/>
            <a:ext cx="11681522" cy="41510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sz="1800" b="1" dirty="0">
                <a:latin typeface="Times New Roman" panose="02020603050405020304" pitchFamily="18" charset="0"/>
                <a:cs typeface="Times New Roman" panose="02020603050405020304" pitchFamily="18" charset="0"/>
              </a:rPr>
              <a:t>Security Onion </a:t>
            </a:r>
            <a:r>
              <a:rPr lang="en-US" sz="1800" dirty="0">
                <a:latin typeface="Times New Roman" panose="02020603050405020304" pitchFamily="18" charset="0"/>
                <a:cs typeface="Times New Roman" panose="02020603050405020304" pitchFamily="18" charset="0"/>
              </a:rPr>
              <a:t>integrates these various types of data and Intrusion Detection System (IDS) logs into a single platform through the following tools:</a:t>
            </a:r>
          </a:p>
          <a:p>
            <a:pPr>
              <a:buSzPct val="100000"/>
            </a:pPr>
            <a:r>
              <a:rPr lang="en-US" sz="1800" b="1" dirty="0">
                <a:solidFill>
                  <a:srgbClr val="00B0F0"/>
                </a:solidFill>
                <a:latin typeface="Times New Roman" panose="02020603050405020304" pitchFamily="18" charset="0"/>
                <a:cs typeface="Times New Roman" panose="02020603050405020304" pitchFamily="18" charset="0"/>
              </a:rPr>
              <a:t>Sguil</a:t>
            </a:r>
            <a:r>
              <a:rPr lang="en-US" sz="1800" b="1" dirty="0">
                <a:latin typeface="Times New Roman" panose="02020603050405020304" pitchFamily="18" charset="0"/>
                <a:cs typeface="Times New Roman" panose="02020603050405020304" pitchFamily="18" charset="0"/>
              </a:rPr>
              <a:t>:</a:t>
            </a:r>
            <a:r>
              <a:rPr lang="en-US" sz="1800" dirty="0">
                <a:latin typeface="Times New Roman" panose="02020603050405020304" pitchFamily="18" charset="0"/>
                <a:cs typeface="Times New Roman" panose="02020603050405020304" pitchFamily="18" charset="0"/>
              </a:rPr>
              <a:t> This provides a high-level console for investigating security alerts from a wide variety of sources. Sguil serves as a starting point in the investigation of security alerts. Many data sources are available by pivoting directly from Sguil to other tools.</a:t>
            </a:r>
            <a:endParaRPr lang="en-US" sz="1800" b="1" dirty="0">
              <a:latin typeface="Times New Roman" panose="02020603050405020304" pitchFamily="18" charset="0"/>
              <a:cs typeface="Times New Roman" panose="02020603050405020304" pitchFamily="18" charset="0"/>
            </a:endParaRPr>
          </a:p>
          <a:p>
            <a:pPr>
              <a:buSzPct val="100000"/>
            </a:pPr>
            <a:r>
              <a:rPr lang="en-US" sz="1800" b="1" dirty="0">
                <a:solidFill>
                  <a:srgbClr val="00B0F0"/>
                </a:solidFill>
                <a:latin typeface="Times New Roman" panose="02020603050405020304" pitchFamily="18" charset="0"/>
                <a:cs typeface="Times New Roman" panose="02020603050405020304" pitchFamily="18" charset="0"/>
              </a:rPr>
              <a:t>Kibana</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It is an interactive dashboard interface to Elasticsearch data. It allows querying of NSM data and provides flexible visualizations of that data. It is possible to pivot from Sguil directly into Kibana to see contextualized displays.</a:t>
            </a:r>
          </a:p>
          <a:p>
            <a:pPr>
              <a:buSzPct val="100000"/>
            </a:pPr>
            <a:r>
              <a:rPr lang="en-US" sz="1800" b="1" dirty="0">
                <a:solidFill>
                  <a:srgbClr val="00B0F0"/>
                </a:solidFill>
                <a:latin typeface="Times New Roman" panose="02020603050405020304" pitchFamily="18" charset="0"/>
                <a:cs typeface="Times New Roman" panose="02020603050405020304" pitchFamily="18" charset="0"/>
              </a:rPr>
              <a:t>Wireshark:</a:t>
            </a:r>
            <a:r>
              <a:rPr lang="en-US" sz="1800" dirty="0">
                <a:latin typeface="Times New Roman" panose="02020603050405020304" pitchFamily="18" charset="0"/>
                <a:cs typeface="Times New Roman" panose="02020603050405020304" pitchFamily="18" charset="0"/>
              </a:rPr>
              <a:t> It is a packet capture application that is integrated into the Security Onion suit. It can be opened directly from other tools and display full packet captures relevant to an analysis.</a:t>
            </a:r>
          </a:p>
          <a:p>
            <a:pPr>
              <a:buSzPct val="100000"/>
            </a:pPr>
            <a:r>
              <a:rPr lang="en-US" sz="1800" b="1" dirty="0">
                <a:solidFill>
                  <a:srgbClr val="00B0F0"/>
                </a:solidFill>
                <a:latin typeface="Times New Roman" panose="02020603050405020304" pitchFamily="18" charset="0"/>
                <a:cs typeface="Times New Roman" panose="02020603050405020304" pitchFamily="18" charset="0"/>
              </a:rPr>
              <a:t>Zeek</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This is a network traffic analyzer that serves as a security monitor. It inspects all traffic on a network segment and enables in-depth analysis of that data. Pivoting from Sguil into Zeek provides access to very accurate transaction logs, file content, and customized output.</a:t>
            </a:r>
          </a:p>
          <a:p>
            <a:pPr marL="0"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7969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Alert Generation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14B543C5-B00E-E290-63D0-7C2AB7F7A3C2}"/>
              </a:ext>
            </a:extLst>
          </p:cNvPr>
          <p:cNvSpPr txBox="1">
            <a:spLocks/>
          </p:cNvSpPr>
          <p:nvPr/>
        </p:nvSpPr>
        <p:spPr>
          <a:xfrm>
            <a:off x="465066" y="1771285"/>
            <a:ext cx="11319923" cy="41144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1800" b="1" dirty="0">
                <a:latin typeface="Times New Roman" panose="02020603050405020304" pitchFamily="18" charset="0"/>
                <a:cs typeface="Times New Roman" panose="02020603050405020304" pitchFamily="18" charset="0"/>
              </a:rPr>
              <a:t>Security alerts </a:t>
            </a:r>
            <a:r>
              <a:rPr lang="en-US" sz="1800" dirty="0">
                <a:latin typeface="Times New Roman" panose="02020603050405020304" pitchFamily="18" charset="0"/>
                <a:cs typeface="Times New Roman" panose="02020603050405020304" pitchFamily="18" charset="0"/>
              </a:rPr>
              <a:t>are notification messages that are generated by NSM tools, systems, and security devices. Alerts can come in many forms depending on the source. </a:t>
            </a:r>
          </a:p>
          <a:p>
            <a:pPr>
              <a:spcBef>
                <a:spcPts val="300"/>
              </a:spcBef>
              <a:spcAft>
                <a:spcPts val="300"/>
              </a:spcAft>
            </a:pPr>
            <a:r>
              <a:rPr lang="en-US" sz="1800" dirty="0">
                <a:latin typeface="Times New Roman" panose="02020603050405020304" pitchFamily="18" charset="0"/>
                <a:cs typeface="Times New Roman" panose="02020603050405020304" pitchFamily="18" charset="0"/>
              </a:rPr>
              <a:t>In Security Onion, </a:t>
            </a:r>
            <a:r>
              <a:rPr lang="en-US" sz="1800" dirty="0">
                <a:solidFill>
                  <a:srgbClr val="00B0F0"/>
                </a:solidFill>
                <a:latin typeface="Times New Roman" panose="02020603050405020304" pitchFamily="18" charset="0"/>
                <a:cs typeface="Times New Roman" panose="02020603050405020304" pitchFamily="18" charset="0"/>
              </a:rPr>
              <a:t>Sguil</a:t>
            </a:r>
            <a:r>
              <a:rPr lang="en-US" sz="1800" dirty="0">
                <a:solidFill>
                  <a:srgbClr val="FF0000"/>
                </a:solidFill>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provides </a:t>
            </a:r>
            <a:r>
              <a:rPr lang="en-US" sz="1800" dirty="0">
                <a:solidFill>
                  <a:srgbClr val="00B0F0"/>
                </a:solidFill>
                <a:latin typeface="Times New Roman" panose="02020603050405020304" pitchFamily="18" charset="0"/>
                <a:cs typeface="Times New Roman" panose="02020603050405020304" pitchFamily="18" charset="0"/>
              </a:rPr>
              <a:t>a console </a:t>
            </a:r>
            <a:r>
              <a:rPr lang="en-US" sz="1800" dirty="0">
                <a:latin typeface="Times New Roman" panose="02020603050405020304" pitchFamily="18" charset="0"/>
                <a:cs typeface="Times New Roman" panose="02020603050405020304" pitchFamily="18" charset="0"/>
              </a:rPr>
              <a:t>that </a:t>
            </a:r>
            <a:r>
              <a:rPr lang="en-US" sz="1800" dirty="0">
                <a:solidFill>
                  <a:srgbClr val="00B0F0"/>
                </a:solidFill>
                <a:latin typeface="Times New Roman" panose="02020603050405020304" pitchFamily="18" charset="0"/>
                <a:cs typeface="Times New Roman" panose="02020603050405020304" pitchFamily="18" charset="0"/>
              </a:rPr>
              <a:t>integrates alerts from multiple sources </a:t>
            </a:r>
            <a:r>
              <a:rPr lang="en-US" sz="1800" dirty="0">
                <a:latin typeface="Times New Roman" panose="02020603050405020304" pitchFamily="18" charset="0"/>
                <a:cs typeface="Times New Roman" panose="02020603050405020304" pitchFamily="18" charset="0"/>
              </a:rPr>
              <a:t>into a </a:t>
            </a:r>
            <a:r>
              <a:rPr lang="en-US" sz="1800" dirty="0">
                <a:solidFill>
                  <a:srgbClr val="00B0F0"/>
                </a:solidFill>
                <a:latin typeface="Times New Roman" panose="02020603050405020304" pitchFamily="18" charset="0"/>
                <a:cs typeface="Times New Roman" panose="02020603050405020304" pitchFamily="18" charset="0"/>
              </a:rPr>
              <a:t>timestamped queue</a:t>
            </a:r>
            <a:r>
              <a:rPr lang="en-US" sz="1800" dirty="0">
                <a:latin typeface="Times New Roman" panose="02020603050405020304" pitchFamily="18" charset="0"/>
                <a:cs typeface="Times New Roman" panose="02020603050405020304" pitchFamily="18" charset="0"/>
              </a:rPr>
              <a:t>.</a:t>
            </a:r>
          </a:p>
          <a:p>
            <a:pPr>
              <a:spcBef>
                <a:spcPts val="300"/>
              </a:spcBef>
              <a:spcAft>
                <a:spcPts val="300"/>
              </a:spcAft>
            </a:pPr>
            <a:r>
              <a:rPr lang="en-US" sz="1800" dirty="0">
                <a:latin typeface="Times New Roman" panose="02020603050405020304" pitchFamily="18" charset="0"/>
                <a:cs typeface="Times New Roman" panose="02020603050405020304" pitchFamily="18" charset="0"/>
              </a:rPr>
              <a:t>A cybersecurity analyst works through the security queue investigating, classifying, escalating, or retiring alerts.</a:t>
            </a:r>
          </a:p>
          <a:p>
            <a:pPr>
              <a:spcBef>
                <a:spcPts val="300"/>
              </a:spcBef>
              <a:spcAft>
                <a:spcPts val="300"/>
              </a:spcAft>
            </a:pPr>
            <a:r>
              <a:rPr lang="en-US" sz="1800" dirty="0">
                <a:latin typeface="Times New Roman" panose="02020603050405020304" pitchFamily="18" charset="0"/>
                <a:cs typeface="Times New Roman" panose="02020603050405020304" pitchFamily="18" charset="0"/>
              </a:rPr>
              <a:t>Alerts will generally include </a:t>
            </a:r>
            <a:r>
              <a:rPr lang="en-US" sz="1800" dirty="0">
                <a:solidFill>
                  <a:srgbClr val="00B0F0"/>
                </a:solidFill>
                <a:latin typeface="Times New Roman" panose="02020603050405020304" pitchFamily="18" charset="0"/>
                <a:cs typeface="Times New Roman" panose="02020603050405020304" pitchFamily="18" charset="0"/>
              </a:rPr>
              <a:t>five-tuples </a:t>
            </a:r>
            <a:r>
              <a:rPr lang="en-US" sz="1800" dirty="0">
                <a:latin typeface="Times New Roman" panose="02020603050405020304" pitchFamily="18" charset="0"/>
                <a:cs typeface="Times New Roman" panose="02020603050405020304" pitchFamily="18" charset="0"/>
              </a:rPr>
              <a:t>information, as well as timestamps and information identifying which device or system generated the alert.</a:t>
            </a:r>
          </a:p>
          <a:p>
            <a:pPr lvl="1"/>
            <a:r>
              <a:rPr lang="en-US" sz="1800" b="1" dirty="0" err="1">
                <a:latin typeface="Times New Roman" panose="02020603050405020304" pitchFamily="18" charset="0"/>
                <a:cs typeface="Times New Roman" panose="02020603050405020304" pitchFamily="18" charset="0"/>
              </a:rPr>
              <a:t>SrcIP</a:t>
            </a:r>
            <a:r>
              <a:rPr lang="en-US" sz="1800" dirty="0">
                <a:latin typeface="Times New Roman" panose="02020603050405020304" pitchFamily="18" charset="0"/>
                <a:cs typeface="Times New Roman" panose="02020603050405020304" pitchFamily="18" charset="0"/>
              </a:rPr>
              <a:t> - the source IP address for the event.</a:t>
            </a:r>
          </a:p>
          <a:p>
            <a:pPr lvl="1"/>
            <a:r>
              <a:rPr lang="en-US" sz="1800" b="1" dirty="0" err="1">
                <a:latin typeface="Times New Roman" panose="02020603050405020304" pitchFamily="18" charset="0"/>
                <a:cs typeface="Times New Roman" panose="02020603050405020304" pitchFamily="18" charset="0"/>
              </a:rPr>
              <a:t>SPort</a:t>
            </a:r>
            <a:r>
              <a:rPr lang="en-US" sz="1800" dirty="0">
                <a:latin typeface="Times New Roman" panose="02020603050405020304" pitchFamily="18" charset="0"/>
                <a:cs typeface="Times New Roman" panose="02020603050405020304" pitchFamily="18" charset="0"/>
              </a:rPr>
              <a:t> - the source (local) Layer 4 port for the event.</a:t>
            </a:r>
          </a:p>
          <a:p>
            <a:pPr lvl="1"/>
            <a:r>
              <a:rPr lang="en-US" sz="1800" b="1" dirty="0" err="1">
                <a:latin typeface="Times New Roman" panose="02020603050405020304" pitchFamily="18" charset="0"/>
                <a:cs typeface="Times New Roman" panose="02020603050405020304" pitchFamily="18" charset="0"/>
              </a:rPr>
              <a:t>DstIP</a:t>
            </a:r>
            <a:r>
              <a:rPr lang="en-US" sz="1800" dirty="0">
                <a:latin typeface="Times New Roman" panose="02020603050405020304" pitchFamily="18" charset="0"/>
                <a:cs typeface="Times New Roman" panose="02020603050405020304" pitchFamily="18" charset="0"/>
              </a:rPr>
              <a:t> - the destination IP for the event.</a:t>
            </a:r>
          </a:p>
          <a:p>
            <a:pPr lvl="1"/>
            <a:r>
              <a:rPr lang="en-US" sz="1800" b="1" dirty="0" err="1">
                <a:latin typeface="Times New Roman" panose="02020603050405020304" pitchFamily="18" charset="0"/>
                <a:cs typeface="Times New Roman" panose="02020603050405020304" pitchFamily="18" charset="0"/>
              </a:rPr>
              <a:t>DPort</a:t>
            </a:r>
            <a:r>
              <a:rPr lang="en-US" sz="1800" dirty="0">
                <a:latin typeface="Times New Roman" panose="02020603050405020304" pitchFamily="18" charset="0"/>
                <a:cs typeface="Times New Roman" panose="02020603050405020304" pitchFamily="18" charset="0"/>
              </a:rPr>
              <a:t> - the destination Layer 4 port for the event.</a:t>
            </a:r>
          </a:p>
          <a:p>
            <a:pPr lvl="1"/>
            <a:r>
              <a:rPr lang="en-US" sz="1800" b="1" dirty="0" err="1">
                <a:latin typeface="Times New Roman" panose="02020603050405020304" pitchFamily="18" charset="0"/>
                <a:cs typeface="Times New Roman" panose="02020603050405020304" pitchFamily="18" charset="0"/>
              </a:rPr>
              <a:t>Pr</a:t>
            </a:r>
            <a:r>
              <a:rPr lang="en-US" sz="1800" dirty="0">
                <a:latin typeface="Times New Roman" panose="02020603050405020304" pitchFamily="18" charset="0"/>
                <a:cs typeface="Times New Roman" panose="02020603050405020304" pitchFamily="18" charset="0"/>
              </a:rPr>
              <a:t> - the IP protocol number for the event.</a:t>
            </a:r>
          </a:p>
          <a:p>
            <a:pPr marL="261937" lvl="2"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2254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Alert Generation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AB681E0C-296E-CFC9-90C7-48957D2F18EF}"/>
              </a:ext>
            </a:extLst>
          </p:cNvPr>
          <p:cNvSpPr txBox="1">
            <a:spLocks/>
          </p:cNvSpPr>
          <p:nvPr/>
        </p:nvSpPr>
        <p:spPr>
          <a:xfrm>
            <a:off x="418318" y="1610200"/>
            <a:ext cx="11599508" cy="703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The figure shows the </a:t>
            </a:r>
            <a:r>
              <a:rPr lang="en-US" sz="2000" dirty="0">
                <a:solidFill>
                  <a:srgbClr val="00B0F0"/>
                </a:solidFill>
                <a:latin typeface="Times New Roman" panose="02020603050405020304" pitchFamily="18" charset="0"/>
                <a:cs typeface="Times New Roman" panose="02020603050405020304" pitchFamily="18" charset="0"/>
              </a:rPr>
              <a:t>Sguil application </a:t>
            </a:r>
            <a:r>
              <a:rPr lang="en-US" sz="2000" dirty="0">
                <a:latin typeface="Times New Roman" panose="02020603050405020304" pitchFamily="18" charset="0"/>
                <a:cs typeface="Times New Roman" panose="02020603050405020304" pitchFamily="18" charset="0"/>
              </a:rPr>
              <a:t>window with the queue of alerts that are waiting to be investigated in the top portion of the interface. </a:t>
            </a:r>
            <a:r>
              <a:rPr lang="en-US" sz="2000" dirty="0">
                <a:solidFill>
                  <a:srgbClr val="000000"/>
                </a:solidFill>
                <a:latin typeface="Times New Roman" panose="02020603050405020304" pitchFamily="18" charset="0"/>
                <a:cs typeface="Times New Roman" panose="02020603050405020304" pitchFamily="18" charset="0"/>
              </a:rPr>
              <a:t>The fields available for the real-time events are as follows:</a:t>
            </a:r>
          </a:p>
          <a:p>
            <a:pPr marL="0" indent="0">
              <a:spcBef>
                <a:spcPts val="300"/>
              </a:spcBef>
              <a:spcAft>
                <a:spcPts val="300"/>
              </a:spcAf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32A02EF-9101-D725-D051-9EFBD4DC4CD8}"/>
              </a:ext>
            </a:extLst>
          </p:cNvPr>
          <p:cNvPicPr>
            <a:picLocks noChangeAspect="1"/>
          </p:cNvPicPr>
          <p:nvPr/>
        </p:nvPicPr>
        <p:blipFill>
          <a:blip r:embed="rId3"/>
          <a:stretch>
            <a:fillRect/>
          </a:stretch>
        </p:blipFill>
        <p:spPr>
          <a:xfrm>
            <a:off x="6837908" y="2313439"/>
            <a:ext cx="5250675" cy="3024000"/>
          </a:xfrm>
          <a:prstGeom prst="rect">
            <a:avLst/>
          </a:prstGeom>
          <a:ln>
            <a:solidFill>
              <a:schemeClr val="bg1">
                <a:lumMod val="75000"/>
              </a:schemeClr>
            </a:solidFill>
          </a:ln>
        </p:spPr>
      </p:pic>
      <p:sp>
        <p:nvSpPr>
          <p:cNvPr id="10" name="Content Placeholder 2">
            <a:extLst>
              <a:ext uri="{FF2B5EF4-FFF2-40B4-BE49-F238E27FC236}">
                <a16:creationId xmlns:a16="http://schemas.microsoft.com/office/drawing/2014/main" id="{6AFBDA4D-7375-4251-41AB-400985658A6C}"/>
              </a:ext>
            </a:extLst>
          </p:cNvPr>
          <p:cNvSpPr/>
          <p:nvPr/>
        </p:nvSpPr>
        <p:spPr>
          <a:xfrm>
            <a:off x="418318" y="2413337"/>
            <a:ext cx="6304872" cy="3139321"/>
          </a:xfrm>
          <a:prstGeom prst="rect">
            <a:avLst/>
          </a:prstGeom>
        </p:spPr>
        <p:txBody>
          <a:bodyPr wrap="square">
            <a:spAutoFit/>
          </a:bodyPr>
          <a:lstStyle/>
          <a:p>
            <a:pPr marL="144000" indent="-144000">
              <a:buClr>
                <a:srgbClr val="000000"/>
              </a:buClr>
              <a:buSzPct val="100000"/>
              <a:buFont typeface="Arial" panose="020B0604020202020204" pitchFamily="34" charset="0"/>
              <a:buChar char="•"/>
            </a:pPr>
            <a:r>
              <a:rPr lang="en-US" b="1" dirty="0">
                <a:solidFill>
                  <a:srgbClr val="000000"/>
                </a:solidFill>
                <a:latin typeface="Times New Roman" panose="02020603050405020304" pitchFamily="18" charset="0"/>
                <a:cs typeface="Times New Roman" panose="02020603050405020304" pitchFamily="18" charset="0"/>
              </a:rPr>
              <a:t>ST </a:t>
            </a:r>
            <a:r>
              <a:rPr lang="en-US" dirty="0">
                <a:solidFill>
                  <a:srgbClr val="000000"/>
                </a:solidFill>
                <a:latin typeface="Times New Roman" panose="02020603050405020304" pitchFamily="18" charset="0"/>
                <a:cs typeface="Times New Roman" panose="02020603050405020304" pitchFamily="18" charset="0"/>
              </a:rPr>
              <a:t>- This is the </a:t>
            </a:r>
            <a:r>
              <a:rPr lang="en-US" dirty="0">
                <a:solidFill>
                  <a:srgbClr val="00B0F0"/>
                </a:solidFill>
                <a:latin typeface="Times New Roman" panose="02020603050405020304" pitchFamily="18" charset="0"/>
                <a:cs typeface="Times New Roman" panose="02020603050405020304" pitchFamily="18" charset="0"/>
              </a:rPr>
              <a:t>status of the event</a:t>
            </a:r>
            <a:r>
              <a:rPr lang="en-US" dirty="0">
                <a:solidFill>
                  <a:srgbClr val="000000"/>
                </a:solidFill>
                <a:latin typeface="Times New Roman" panose="02020603050405020304" pitchFamily="18" charset="0"/>
                <a:cs typeface="Times New Roman" panose="02020603050405020304" pitchFamily="18" charset="0"/>
              </a:rPr>
              <a:t>.</a:t>
            </a:r>
            <a:r>
              <a:rPr lang="en-US" b="0" i="0" dirty="0">
                <a:solidFill>
                  <a:srgbClr val="000000"/>
                </a:solidFill>
                <a:effectLst/>
                <a:latin typeface="Times New Roman" panose="02020603050405020304" pitchFamily="18" charset="0"/>
                <a:cs typeface="Times New Roman" panose="02020603050405020304" pitchFamily="18" charset="0"/>
              </a:rPr>
              <a:t> The event is </a:t>
            </a:r>
            <a:r>
              <a:rPr lang="en-US" dirty="0">
                <a:solidFill>
                  <a:srgbClr val="00B0F0"/>
                </a:solidFill>
                <a:latin typeface="Times New Roman" panose="02020603050405020304" pitchFamily="18" charset="0"/>
                <a:cs typeface="Times New Roman" panose="02020603050405020304" pitchFamily="18" charset="0"/>
              </a:rPr>
              <a:t>color-coded by priority </a:t>
            </a:r>
            <a:r>
              <a:rPr lang="en-US" b="0" i="0" dirty="0">
                <a:solidFill>
                  <a:srgbClr val="000000"/>
                </a:solidFill>
                <a:effectLst/>
                <a:latin typeface="Times New Roman" panose="02020603050405020304" pitchFamily="18" charset="0"/>
                <a:cs typeface="Times New Roman" panose="02020603050405020304" pitchFamily="18" charset="0"/>
              </a:rPr>
              <a:t>based on the </a:t>
            </a:r>
            <a:r>
              <a:rPr lang="en-US" dirty="0">
                <a:solidFill>
                  <a:srgbClr val="00B0F0"/>
                </a:solidFill>
                <a:latin typeface="Times New Roman" panose="02020603050405020304" pitchFamily="18" charset="0"/>
                <a:cs typeface="Times New Roman" panose="02020603050405020304" pitchFamily="18" charset="0"/>
              </a:rPr>
              <a:t>category of the alert</a:t>
            </a:r>
            <a:r>
              <a:rPr lang="en-US" b="0" i="0" dirty="0">
                <a:solidFill>
                  <a:srgbClr val="000000"/>
                </a:solidFill>
                <a:effectLst/>
                <a:latin typeface="Times New Roman" panose="02020603050405020304" pitchFamily="18" charset="0"/>
                <a:cs typeface="Times New Roman" panose="02020603050405020304" pitchFamily="18" charset="0"/>
              </a:rPr>
              <a:t>. There are four priority levels: </a:t>
            </a:r>
            <a:r>
              <a:rPr lang="en-US" b="1" i="0" dirty="0">
                <a:solidFill>
                  <a:srgbClr val="000000"/>
                </a:solidFill>
                <a:effectLst/>
                <a:latin typeface="Times New Roman" panose="02020603050405020304" pitchFamily="18" charset="0"/>
                <a:cs typeface="Times New Roman" panose="02020603050405020304" pitchFamily="18" charset="0"/>
              </a:rPr>
              <a:t>very low, low, medium, and high</a:t>
            </a:r>
            <a:r>
              <a:rPr lang="en-US" b="0" i="0" dirty="0">
                <a:solidFill>
                  <a:srgbClr val="000000"/>
                </a:solidFill>
                <a:effectLst/>
                <a:latin typeface="Times New Roman" panose="02020603050405020304" pitchFamily="18" charset="0"/>
                <a:cs typeface="Times New Roman" panose="02020603050405020304" pitchFamily="18" charset="0"/>
              </a:rPr>
              <a:t> and the colors range from </a:t>
            </a:r>
            <a:r>
              <a:rPr lang="en-US" dirty="0">
                <a:solidFill>
                  <a:srgbClr val="00B0F0"/>
                </a:solidFill>
                <a:latin typeface="Times New Roman" panose="02020603050405020304" pitchFamily="18" charset="0"/>
                <a:cs typeface="Times New Roman" panose="02020603050405020304" pitchFamily="18" charset="0"/>
              </a:rPr>
              <a:t>light yellow to red </a:t>
            </a:r>
            <a:r>
              <a:rPr lang="en-US" b="0" i="0" dirty="0">
                <a:solidFill>
                  <a:srgbClr val="000000"/>
                </a:solidFill>
                <a:effectLst/>
                <a:latin typeface="Times New Roman" panose="02020603050405020304" pitchFamily="18" charset="0"/>
                <a:cs typeface="Times New Roman" panose="02020603050405020304" pitchFamily="18" charset="0"/>
              </a:rPr>
              <a:t>as the priority increases.</a:t>
            </a:r>
            <a:endParaRPr lang="en-US" dirty="0">
              <a:solidFill>
                <a:srgbClr val="000000"/>
              </a:solidFill>
              <a:latin typeface="Times New Roman" panose="02020603050405020304" pitchFamily="18" charset="0"/>
              <a:cs typeface="Times New Roman" panose="02020603050405020304" pitchFamily="18" charset="0"/>
            </a:endParaRPr>
          </a:p>
          <a:p>
            <a:pPr marL="144000" indent="-144000">
              <a:buClr>
                <a:srgbClr val="000000"/>
              </a:buClr>
              <a:buSzPct val="100000"/>
              <a:buFont typeface="Arial" panose="020B0604020202020204" pitchFamily="34" charset="0"/>
              <a:buChar char="•"/>
            </a:pPr>
            <a:r>
              <a:rPr lang="en-US" b="1" dirty="0">
                <a:solidFill>
                  <a:srgbClr val="000000"/>
                </a:solidFill>
                <a:latin typeface="Times New Roman" panose="02020603050405020304" pitchFamily="18" charset="0"/>
                <a:cs typeface="Times New Roman" panose="02020603050405020304" pitchFamily="18" charset="0"/>
              </a:rPr>
              <a:t>CNT</a:t>
            </a:r>
            <a:r>
              <a:rPr lang="en-US" dirty="0">
                <a:solidFill>
                  <a:srgbClr val="000000"/>
                </a:solidFill>
                <a:latin typeface="Times New Roman" panose="02020603050405020304" pitchFamily="18" charset="0"/>
                <a:cs typeface="Times New Roman" panose="02020603050405020304" pitchFamily="18" charset="0"/>
              </a:rPr>
              <a:t> - This is </a:t>
            </a:r>
            <a:r>
              <a:rPr lang="en-US" dirty="0">
                <a:solidFill>
                  <a:srgbClr val="00B0F0"/>
                </a:solidFill>
                <a:latin typeface="Times New Roman" panose="02020603050405020304" pitchFamily="18" charset="0"/>
                <a:cs typeface="Times New Roman" panose="02020603050405020304" pitchFamily="18" charset="0"/>
              </a:rPr>
              <a:t>the count </a:t>
            </a:r>
            <a:r>
              <a:rPr lang="en-US" dirty="0">
                <a:solidFill>
                  <a:srgbClr val="000000"/>
                </a:solidFill>
                <a:latin typeface="Times New Roman" panose="02020603050405020304" pitchFamily="18" charset="0"/>
                <a:cs typeface="Times New Roman" panose="02020603050405020304" pitchFamily="18" charset="0"/>
              </a:rPr>
              <a:t>for the number of times this event has been detected for the same source and destination IP address. </a:t>
            </a:r>
            <a:r>
              <a:rPr lang="en-US" b="0" i="0" dirty="0">
                <a:solidFill>
                  <a:srgbClr val="000000"/>
                </a:solidFill>
                <a:effectLst/>
                <a:latin typeface="Times New Roman" panose="02020603050405020304" pitchFamily="18" charset="0"/>
                <a:cs typeface="Times New Roman" panose="02020603050405020304" pitchFamily="18" charset="0"/>
              </a:rPr>
              <a:t>The system has determined that this set of events is </a:t>
            </a:r>
            <a:r>
              <a:rPr lang="en-US" dirty="0">
                <a:solidFill>
                  <a:srgbClr val="00B0F0"/>
                </a:solidFill>
                <a:latin typeface="Times New Roman" panose="02020603050405020304" pitchFamily="18" charset="0"/>
                <a:cs typeface="Times New Roman" panose="02020603050405020304" pitchFamily="18" charset="0"/>
              </a:rPr>
              <a:t>correlated</a:t>
            </a:r>
            <a:r>
              <a:rPr lang="en-US" b="0" i="0" dirty="0">
                <a:solidFill>
                  <a:srgbClr val="000000"/>
                </a:solidFill>
                <a:effectLst/>
                <a:latin typeface="Times New Roman" panose="02020603050405020304" pitchFamily="18" charset="0"/>
                <a:cs typeface="Times New Roman" panose="02020603050405020304" pitchFamily="18" charset="0"/>
              </a:rPr>
              <a:t>. </a:t>
            </a:r>
            <a:endParaRPr lang="en-US" dirty="0">
              <a:solidFill>
                <a:srgbClr val="000000"/>
              </a:solidFill>
              <a:latin typeface="Times New Roman" panose="02020603050405020304" pitchFamily="18" charset="0"/>
              <a:cs typeface="Times New Roman" panose="02020603050405020304" pitchFamily="18" charset="0"/>
            </a:endParaRPr>
          </a:p>
          <a:p>
            <a:pPr marL="144000" indent="-144000">
              <a:buClr>
                <a:srgbClr val="000000"/>
              </a:buClr>
              <a:buSzPct val="100000"/>
              <a:buFont typeface="Arial" panose="020B0604020202020204" pitchFamily="34" charset="0"/>
              <a:buChar char="•"/>
            </a:pPr>
            <a:r>
              <a:rPr lang="en-US" b="1" dirty="0">
                <a:solidFill>
                  <a:srgbClr val="000000"/>
                </a:solidFill>
                <a:latin typeface="Times New Roman" panose="02020603050405020304" pitchFamily="18" charset="0"/>
                <a:cs typeface="Times New Roman" panose="02020603050405020304" pitchFamily="18" charset="0"/>
              </a:rPr>
              <a:t>Sensor</a:t>
            </a:r>
            <a:r>
              <a:rPr lang="en-US" dirty="0">
                <a:solidFill>
                  <a:srgbClr val="000000"/>
                </a:solidFill>
                <a:latin typeface="Times New Roman" panose="02020603050405020304" pitchFamily="18" charset="0"/>
                <a:cs typeface="Times New Roman" panose="02020603050405020304" pitchFamily="18" charset="0"/>
              </a:rPr>
              <a:t> - This is the </a:t>
            </a:r>
            <a:r>
              <a:rPr lang="en-US" dirty="0">
                <a:solidFill>
                  <a:srgbClr val="00B0F0"/>
                </a:solidFill>
                <a:latin typeface="Times New Roman" panose="02020603050405020304" pitchFamily="18" charset="0"/>
                <a:cs typeface="Times New Roman" panose="02020603050405020304" pitchFamily="18" charset="0"/>
              </a:rPr>
              <a:t>agent reporting the event</a:t>
            </a:r>
            <a:r>
              <a:rPr lang="en-US" dirty="0">
                <a:solidFill>
                  <a:srgbClr val="000000"/>
                </a:solidFill>
                <a:latin typeface="Times New Roman" panose="02020603050405020304" pitchFamily="18" charset="0"/>
                <a:cs typeface="Times New Roman" panose="02020603050405020304" pitchFamily="18" charset="0"/>
              </a:rPr>
              <a:t>. </a:t>
            </a:r>
            <a:r>
              <a:rPr lang="en-US" b="0" i="0" dirty="0">
                <a:solidFill>
                  <a:srgbClr val="000000"/>
                </a:solidFill>
                <a:effectLst/>
                <a:latin typeface="Times New Roman" panose="02020603050405020304" pitchFamily="18" charset="0"/>
                <a:cs typeface="Times New Roman" panose="02020603050405020304" pitchFamily="18" charset="0"/>
              </a:rPr>
              <a:t>The available sensors and their identifying numbers can be found in the Agent Status tab of the pane which appears below the events window on the left.</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0942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Alert Generation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E50249B-732A-0F65-971D-01FD0917F88D}"/>
              </a:ext>
            </a:extLst>
          </p:cNvPr>
          <p:cNvPicPr>
            <a:picLocks noChangeAspect="1"/>
          </p:cNvPicPr>
          <p:nvPr/>
        </p:nvPicPr>
        <p:blipFill>
          <a:blip r:embed="rId3"/>
          <a:stretch>
            <a:fillRect/>
          </a:stretch>
        </p:blipFill>
        <p:spPr>
          <a:xfrm>
            <a:off x="6308284" y="2008414"/>
            <a:ext cx="5780300" cy="3329025"/>
          </a:xfrm>
          <a:prstGeom prst="rect">
            <a:avLst/>
          </a:prstGeom>
          <a:ln>
            <a:solidFill>
              <a:schemeClr val="bg1">
                <a:lumMod val="75000"/>
              </a:schemeClr>
            </a:solidFill>
          </a:ln>
        </p:spPr>
      </p:pic>
      <p:sp>
        <p:nvSpPr>
          <p:cNvPr id="15" name="Content Placeholder 2">
            <a:extLst>
              <a:ext uri="{FF2B5EF4-FFF2-40B4-BE49-F238E27FC236}">
                <a16:creationId xmlns:a16="http://schemas.microsoft.com/office/drawing/2014/main" id="{61B29F72-8DD2-38AD-DA3A-DB3832F398B3}"/>
              </a:ext>
            </a:extLst>
          </p:cNvPr>
          <p:cNvSpPr/>
          <p:nvPr/>
        </p:nvSpPr>
        <p:spPr>
          <a:xfrm>
            <a:off x="336525" y="1664986"/>
            <a:ext cx="5780299" cy="3477875"/>
          </a:xfrm>
          <a:prstGeom prst="rect">
            <a:avLst/>
          </a:prstGeom>
        </p:spPr>
        <p:txBody>
          <a:bodyPr wrap="square">
            <a:spAutoFit/>
          </a:bodyPr>
          <a:lstStyle/>
          <a:p>
            <a:pPr marL="144000" indent="-144000">
              <a:buClr>
                <a:srgbClr val="000000"/>
              </a:buClr>
              <a:buSzPct val="100000"/>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Alert ID</a:t>
            </a:r>
            <a:r>
              <a:rPr lang="en-US" sz="2000" dirty="0">
                <a:solidFill>
                  <a:srgbClr val="000000"/>
                </a:solidFill>
                <a:latin typeface="Times New Roman" panose="02020603050405020304" pitchFamily="18" charset="0"/>
                <a:cs typeface="Times New Roman" panose="02020603050405020304" pitchFamily="18" charset="0"/>
              </a:rPr>
              <a:t> - This two-part number represents </a:t>
            </a:r>
            <a:r>
              <a:rPr lang="en-US" sz="2000" dirty="0">
                <a:solidFill>
                  <a:srgbClr val="00B0F0"/>
                </a:solidFill>
                <a:latin typeface="Times New Roman" panose="02020603050405020304" pitchFamily="18" charset="0"/>
                <a:cs typeface="Times New Roman" panose="02020603050405020304" pitchFamily="18" charset="0"/>
              </a:rPr>
              <a:t>the sensor</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that has reported the problem and </a:t>
            </a:r>
            <a:r>
              <a:rPr lang="en-US" sz="2000" dirty="0">
                <a:solidFill>
                  <a:srgbClr val="00B0F0"/>
                </a:solidFill>
                <a:latin typeface="Times New Roman" panose="02020603050405020304" pitchFamily="18" charset="0"/>
                <a:cs typeface="Times New Roman" panose="02020603050405020304" pitchFamily="18" charset="0"/>
              </a:rPr>
              <a:t>the event number</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for that sensor.</a:t>
            </a:r>
          </a:p>
          <a:p>
            <a:pPr marL="144000" indent="-144000">
              <a:buClr>
                <a:srgbClr val="000000"/>
              </a:buClr>
              <a:buSzPct val="100000"/>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Date/Time</a:t>
            </a:r>
            <a:r>
              <a:rPr lang="en-US" sz="2000" dirty="0">
                <a:solidFill>
                  <a:srgbClr val="000000"/>
                </a:solidFill>
                <a:latin typeface="Times New Roman" panose="02020603050405020304" pitchFamily="18" charset="0"/>
                <a:cs typeface="Times New Roman" panose="02020603050405020304" pitchFamily="18" charset="0"/>
              </a:rPr>
              <a:t> - This is </a:t>
            </a:r>
            <a:r>
              <a:rPr lang="en-US" sz="2000" dirty="0">
                <a:solidFill>
                  <a:srgbClr val="00B0F0"/>
                </a:solidFill>
                <a:latin typeface="Times New Roman" panose="02020603050405020304" pitchFamily="18" charset="0"/>
                <a:cs typeface="Times New Roman" panose="02020603050405020304" pitchFamily="18" charset="0"/>
              </a:rPr>
              <a:t>the timestamp </a:t>
            </a:r>
            <a:r>
              <a:rPr lang="en-US" sz="2000" dirty="0">
                <a:solidFill>
                  <a:srgbClr val="000000"/>
                </a:solidFill>
                <a:latin typeface="Times New Roman" panose="02020603050405020304" pitchFamily="18" charset="0"/>
                <a:cs typeface="Times New Roman" panose="02020603050405020304" pitchFamily="18" charset="0"/>
              </a:rPr>
              <a:t>for the event. </a:t>
            </a:r>
            <a:r>
              <a:rPr lang="en-US" sz="2000" b="0" i="0" dirty="0">
                <a:solidFill>
                  <a:srgbClr val="000000"/>
                </a:solidFill>
                <a:effectLst/>
                <a:latin typeface="Times New Roman" panose="02020603050405020304" pitchFamily="18" charset="0"/>
                <a:cs typeface="Times New Roman" panose="02020603050405020304" pitchFamily="18" charset="0"/>
              </a:rPr>
              <a:t>In the case of correlated events, it is the timestamp for the first event.</a:t>
            </a:r>
            <a:endParaRPr lang="en-US" sz="2000" dirty="0">
              <a:solidFill>
                <a:srgbClr val="000000"/>
              </a:solidFill>
              <a:latin typeface="Times New Roman" panose="02020603050405020304" pitchFamily="18" charset="0"/>
              <a:cs typeface="Times New Roman" panose="02020603050405020304" pitchFamily="18" charset="0"/>
            </a:endParaRPr>
          </a:p>
          <a:p>
            <a:pPr marL="144000" indent="-144000">
              <a:buClr>
                <a:srgbClr val="000000"/>
              </a:buClr>
              <a:buSzPct val="100000"/>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Event Message</a:t>
            </a:r>
            <a:r>
              <a:rPr lang="en-US" sz="2000" dirty="0">
                <a:solidFill>
                  <a:srgbClr val="000000"/>
                </a:solidFill>
                <a:latin typeface="Times New Roman" panose="02020603050405020304" pitchFamily="18" charset="0"/>
                <a:cs typeface="Times New Roman" panose="02020603050405020304" pitchFamily="18" charset="0"/>
              </a:rPr>
              <a:t> - This is the identifying text for the event. </a:t>
            </a:r>
            <a:r>
              <a:rPr lang="en-US" sz="2000" b="0" i="0" dirty="0">
                <a:solidFill>
                  <a:srgbClr val="000000"/>
                </a:solidFill>
                <a:effectLst/>
                <a:latin typeface="Times New Roman" panose="02020603050405020304" pitchFamily="18" charset="0"/>
                <a:cs typeface="Times New Roman" panose="02020603050405020304" pitchFamily="18" charset="0"/>
              </a:rPr>
              <a:t>his is configured in the rule that triggered the alert. The associated rule can be viewed in the right-hand pane, just above the packet data. To display the rule, the </a:t>
            </a:r>
            <a:r>
              <a:rPr lang="en-US" sz="2000" b="1" i="0" dirty="0">
                <a:solidFill>
                  <a:srgbClr val="000000"/>
                </a:solidFill>
                <a:effectLst/>
                <a:latin typeface="Times New Roman" panose="02020603050405020304" pitchFamily="18" charset="0"/>
                <a:cs typeface="Times New Roman" panose="02020603050405020304" pitchFamily="18" charset="0"/>
              </a:rPr>
              <a:t>Show Rule</a:t>
            </a:r>
            <a:r>
              <a:rPr lang="en-US" sz="2000" b="0" i="0" dirty="0">
                <a:solidFill>
                  <a:srgbClr val="000000"/>
                </a:solidFill>
                <a:effectLst/>
                <a:latin typeface="Times New Roman" panose="02020603050405020304" pitchFamily="18" charset="0"/>
                <a:cs typeface="Times New Roman" panose="02020603050405020304" pitchFamily="18" charset="0"/>
              </a:rPr>
              <a:t> checkbox must be selected.</a:t>
            </a: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3657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Rules and Alerts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1">
            <a:extLst>
              <a:ext uri="{FF2B5EF4-FFF2-40B4-BE49-F238E27FC236}">
                <a16:creationId xmlns:a16="http://schemas.microsoft.com/office/drawing/2014/main" id="{1F59B576-C55D-01CC-1E12-22E451BC21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6897" y="1729693"/>
            <a:ext cx="5055519" cy="2592000"/>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1">
            <a:extLst>
              <a:ext uri="{FF2B5EF4-FFF2-40B4-BE49-F238E27FC236}">
                <a16:creationId xmlns:a16="http://schemas.microsoft.com/office/drawing/2014/main" id="{EAEDB3FB-E126-CF1C-568B-D6E2124DC64D}"/>
              </a:ext>
            </a:extLst>
          </p:cNvPr>
          <p:cNvSpPr txBox="1">
            <a:spLocks/>
          </p:cNvSpPr>
          <p:nvPr/>
        </p:nvSpPr>
        <p:spPr>
          <a:xfrm>
            <a:off x="430397" y="1770634"/>
            <a:ext cx="6237343" cy="3030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Alerts can come from several sources:</a:t>
            </a:r>
          </a:p>
          <a:p>
            <a:pPr marL="360363" lvl="2" indent="-179388"/>
            <a:r>
              <a:rPr lang="en-US" b="1" dirty="0">
                <a:latin typeface="Times New Roman" panose="02020603050405020304" pitchFamily="18" charset="0"/>
                <a:cs typeface="Times New Roman" panose="02020603050405020304" pitchFamily="18" charset="0"/>
              </a:rPr>
              <a:t>NIDS</a:t>
            </a:r>
            <a:r>
              <a:rPr lang="en-US" dirty="0">
                <a:latin typeface="Times New Roman" panose="02020603050405020304" pitchFamily="18" charset="0"/>
                <a:cs typeface="Times New Roman" panose="02020603050405020304" pitchFamily="18" charset="0"/>
              </a:rPr>
              <a:t> - Snort, Zeek, and Suricata</a:t>
            </a:r>
          </a:p>
          <a:p>
            <a:pPr marL="360363" lvl="2" indent="-179388"/>
            <a:r>
              <a:rPr lang="en-US" b="1" dirty="0">
                <a:latin typeface="Times New Roman" panose="02020603050405020304" pitchFamily="18" charset="0"/>
                <a:cs typeface="Times New Roman" panose="02020603050405020304" pitchFamily="18" charset="0"/>
              </a:rPr>
              <a:t>HIDS</a:t>
            </a:r>
            <a:r>
              <a:rPr lang="en-US" dirty="0">
                <a:latin typeface="Times New Roman" panose="02020603050405020304" pitchFamily="18" charset="0"/>
                <a:cs typeface="Times New Roman" panose="02020603050405020304" pitchFamily="18" charset="0"/>
              </a:rPr>
              <a:t> - OSSEC, Wazuh</a:t>
            </a:r>
          </a:p>
          <a:p>
            <a:pPr marL="360363" lvl="2" indent="-179388"/>
            <a:r>
              <a:rPr lang="en-US" b="1" dirty="0">
                <a:latin typeface="Times New Roman" panose="02020603050405020304" pitchFamily="18" charset="0"/>
                <a:cs typeface="Times New Roman" panose="02020603050405020304" pitchFamily="18" charset="0"/>
              </a:rPr>
              <a:t>HTTP, DNS, and TCP transactions</a:t>
            </a:r>
            <a:r>
              <a:rPr lang="en-US" dirty="0">
                <a:latin typeface="Times New Roman" panose="02020603050405020304" pitchFamily="18" charset="0"/>
                <a:cs typeface="Times New Roman" panose="02020603050405020304" pitchFamily="18" charset="0"/>
              </a:rPr>
              <a:t> - Recorded by Zeek and pcaps</a:t>
            </a:r>
          </a:p>
          <a:p>
            <a:pPr marL="360363" lvl="2" indent="-179388"/>
            <a:r>
              <a:rPr lang="en-US" b="1" dirty="0">
                <a:latin typeface="Times New Roman" panose="02020603050405020304" pitchFamily="18" charset="0"/>
                <a:cs typeface="Times New Roman" panose="02020603050405020304" pitchFamily="18" charset="0"/>
              </a:rPr>
              <a:t>Syslog messages</a:t>
            </a:r>
            <a:r>
              <a:rPr lang="en-US" dirty="0">
                <a:latin typeface="Times New Roman" panose="02020603050405020304" pitchFamily="18" charset="0"/>
                <a:cs typeface="Times New Roman" panose="02020603050405020304" pitchFamily="18" charset="0"/>
              </a:rPr>
              <a:t> - Multiple sources</a:t>
            </a:r>
          </a:p>
        </p:txBody>
      </p:sp>
      <p:sp>
        <p:nvSpPr>
          <p:cNvPr id="10" name="Content Placeholder 2">
            <a:extLst>
              <a:ext uri="{FF2B5EF4-FFF2-40B4-BE49-F238E27FC236}">
                <a16:creationId xmlns:a16="http://schemas.microsoft.com/office/drawing/2014/main" id="{6D678748-D48D-0AA2-0726-DC27F038C9B7}"/>
              </a:ext>
            </a:extLst>
          </p:cNvPr>
          <p:cNvSpPr/>
          <p:nvPr/>
        </p:nvSpPr>
        <p:spPr>
          <a:xfrm>
            <a:off x="382339" y="4441186"/>
            <a:ext cx="11390558" cy="1015663"/>
          </a:xfrm>
          <a:prstGeom prst="rect">
            <a:avLst/>
          </a:prstGeom>
        </p:spPr>
        <p:txBody>
          <a:bodyPr wrap="square">
            <a:spAutoFit/>
          </a:bodyPr>
          <a:lstStyle/>
          <a:p>
            <a:pPr marL="180975" indent="-180975">
              <a:buFont typeface="Arial"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The information found in the alerts that are displayed in Sguil will differ in message format because they come from different sources.</a:t>
            </a:r>
          </a:p>
          <a:p>
            <a:pPr marL="180975" indent="-180975">
              <a:buFont typeface="Arial"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The Sguil alert in the figure was triggered by a rule that was configured in Snort. </a:t>
            </a:r>
          </a:p>
        </p:txBody>
      </p:sp>
    </p:spTree>
    <p:extLst>
      <p:ext uri="{BB962C8B-B14F-4D97-AF65-F5344CB8AC3E}">
        <p14:creationId xmlns:p14="http://schemas.microsoft.com/office/powerpoint/2010/main" val="1992833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Snort Rule Structure</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F9086AE5-00CA-54C1-1DF0-EFD3ABE214EC}"/>
              </a:ext>
            </a:extLst>
          </p:cNvPr>
          <p:cNvSpPr txBox="1">
            <a:spLocks/>
          </p:cNvSpPr>
          <p:nvPr/>
        </p:nvSpPr>
        <p:spPr>
          <a:xfrm>
            <a:off x="1436612" y="1657945"/>
            <a:ext cx="10242661" cy="56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Snort rules </a:t>
            </a:r>
            <a:r>
              <a:rPr lang="en-US" sz="2000" dirty="0">
                <a:latin typeface="Times New Roman" panose="02020603050405020304" pitchFamily="18" charset="0"/>
                <a:cs typeface="Times New Roman" panose="02020603050405020304" pitchFamily="18" charset="0"/>
              </a:rPr>
              <a:t>consist of two sections, as shown in the figure: the rule header and the rule options. Rule Location is sometimes added by Sguil. </a:t>
            </a:r>
          </a:p>
        </p:txBody>
      </p:sp>
      <p:pic>
        <p:nvPicPr>
          <p:cNvPr id="15" name="Picture 14">
            <a:extLst>
              <a:ext uri="{FF2B5EF4-FFF2-40B4-BE49-F238E27FC236}">
                <a16:creationId xmlns:a16="http://schemas.microsoft.com/office/drawing/2014/main" id="{789B43C6-D95E-889E-66BC-492E11515CEA}"/>
              </a:ext>
            </a:extLst>
          </p:cNvPr>
          <p:cNvPicPr>
            <a:picLocks noChangeAspect="1"/>
          </p:cNvPicPr>
          <p:nvPr/>
        </p:nvPicPr>
        <p:blipFill>
          <a:blip r:embed="rId3"/>
          <a:stretch>
            <a:fillRect/>
          </a:stretch>
        </p:blipFill>
        <p:spPr>
          <a:xfrm>
            <a:off x="1830601" y="2248796"/>
            <a:ext cx="8280000" cy="897455"/>
          </a:xfrm>
          <a:prstGeom prst="rect">
            <a:avLst/>
          </a:prstGeom>
          <a:ln>
            <a:solidFill>
              <a:schemeClr val="bg1">
                <a:lumMod val="75000"/>
              </a:schemeClr>
            </a:solidFill>
          </a:ln>
        </p:spPr>
      </p:pic>
      <p:graphicFrame>
        <p:nvGraphicFramePr>
          <p:cNvPr id="16" name="Table 1">
            <a:extLst>
              <a:ext uri="{FF2B5EF4-FFF2-40B4-BE49-F238E27FC236}">
                <a16:creationId xmlns:a16="http://schemas.microsoft.com/office/drawing/2014/main" id="{BA2ADEC9-21E2-06F1-85B8-241D65CE872A}"/>
              </a:ext>
            </a:extLst>
          </p:cNvPr>
          <p:cNvGraphicFramePr>
            <a:graphicFrameLocks noGrp="1"/>
          </p:cNvGraphicFramePr>
          <p:nvPr>
            <p:extLst>
              <p:ext uri="{D42A27DB-BD31-4B8C-83A1-F6EECF244321}">
                <p14:modId xmlns:p14="http://schemas.microsoft.com/office/powerpoint/2010/main" val="443658442"/>
              </p:ext>
            </p:extLst>
          </p:nvPr>
        </p:nvGraphicFramePr>
        <p:xfrm>
          <a:off x="536790" y="3234015"/>
          <a:ext cx="11419989" cy="2363671"/>
        </p:xfrm>
        <a:graphic>
          <a:graphicData uri="http://schemas.openxmlformats.org/drawingml/2006/table">
            <a:tbl>
              <a:tblPr firstRow="1" bandRow="1">
                <a:tableStyleId>{5C22544A-7EE6-4342-B048-85BDC9FD1C3A}</a:tableStyleId>
              </a:tblPr>
              <a:tblGrid>
                <a:gridCol w="1439589">
                  <a:extLst>
                    <a:ext uri="{9D8B030D-6E8A-4147-A177-3AD203B41FA5}">
                      <a16:colId xmlns:a16="http://schemas.microsoft.com/office/drawing/2014/main" val="20000"/>
                    </a:ext>
                  </a:extLst>
                </a:gridCol>
                <a:gridCol w="3217006">
                  <a:extLst>
                    <a:ext uri="{9D8B030D-6E8A-4147-A177-3AD203B41FA5}">
                      <a16:colId xmlns:a16="http://schemas.microsoft.com/office/drawing/2014/main" val="20001"/>
                    </a:ext>
                  </a:extLst>
                </a:gridCol>
                <a:gridCol w="6763394">
                  <a:extLst>
                    <a:ext uri="{9D8B030D-6E8A-4147-A177-3AD203B41FA5}">
                      <a16:colId xmlns:a16="http://schemas.microsoft.com/office/drawing/2014/main" val="20002"/>
                    </a:ext>
                  </a:extLst>
                </a:gridCol>
              </a:tblGrid>
              <a:tr h="279343">
                <a:tc>
                  <a:txBody>
                    <a:bodyPr/>
                    <a:lstStyle/>
                    <a:p>
                      <a:pPr algn="l" fontAlgn="ctr"/>
                      <a:r>
                        <a:rPr lang="en-US" sz="1600" dirty="0">
                          <a:effectLst/>
                          <a:latin typeface="Times New Roman" panose="02020603050405020304" pitchFamily="18" charset="0"/>
                          <a:cs typeface="Times New Roman" panose="02020603050405020304" pitchFamily="18" charset="0"/>
                        </a:rPr>
                        <a:t>Component</a:t>
                      </a:r>
                    </a:p>
                  </a:txBody>
                  <a:tcPr marL="47625" marR="47625" marT="47625" marB="47625" anchor="ctr"/>
                </a:tc>
                <a:tc>
                  <a:txBody>
                    <a:bodyPr/>
                    <a:lstStyle/>
                    <a:p>
                      <a:pPr algn="l" fontAlgn="ctr"/>
                      <a:r>
                        <a:rPr lang="en-US" sz="1600" dirty="0">
                          <a:effectLst/>
                          <a:latin typeface="Times New Roman" panose="02020603050405020304" pitchFamily="18" charset="0"/>
                          <a:cs typeface="Times New Roman" panose="02020603050405020304" pitchFamily="18" charset="0"/>
                        </a:rPr>
                        <a:t>Example (shortened…)</a:t>
                      </a:r>
                    </a:p>
                  </a:txBody>
                  <a:tcPr marL="47625" marR="47625" marT="47625" marB="47625" anchor="ctr"/>
                </a:tc>
                <a:tc>
                  <a:txBody>
                    <a:bodyPr/>
                    <a:lstStyle/>
                    <a:p>
                      <a:pPr algn="l" fontAlgn="ctr"/>
                      <a:r>
                        <a:rPr lang="en-US" sz="1600" dirty="0">
                          <a:effectLst/>
                          <a:latin typeface="Times New Roman" panose="02020603050405020304" pitchFamily="18" charset="0"/>
                          <a:cs typeface="Times New Roman" panose="02020603050405020304" pitchFamily="18" charset="0"/>
                        </a:rPr>
                        <a:t>Explanation</a:t>
                      </a:r>
                    </a:p>
                  </a:txBody>
                  <a:tcPr marL="47625" marR="47625" marT="47625" marB="47625" anchor="ctr"/>
                </a:tc>
                <a:extLst>
                  <a:ext uri="{0D108BD9-81ED-4DB2-BD59-A6C34878D82A}">
                    <a16:rowId xmlns:a16="http://schemas.microsoft.com/office/drawing/2014/main" val="10000"/>
                  </a:ext>
                </a:extLst>
              </a:tr>
              <a:tr h="472469">
                <a:tc>
                  <a:txBody>
                    <a:bodyPr/>
                    <a:lstStyle/>
                    <a:p>
                      <a:pPr fontAlgn="ctr"/>
                      <a:r>
                        <a:rPr lang="en-US" sz="1600" b="0" dirty="0">
                          <a:effectLst/>
                          <a:latin typeface="Times New Roman" panose="02020603050405020304" pitchFamily="18" charset="0"/>
                          <a:cs typeface="Times New Roman" panose="02020603050405020304" pitchFamily="18" charset="0"/>
                        </a:rPr>
                        <a:t>rule header</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alert ip any any -&gt; any any</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Contains the action to be taken, source and destination addresses and port, and the direction of traffic flow</a:t>
                      </a:r>
                    </a:p>
                  </a:txBody>
                  <a:tcPr marL="47625" marR="47625" marT="47625" marB="47625" anchor="ctr"/>
                </a:tc>
                <a:extLst>
                  <a:ext uri="{0D108BD9-81ED-4DB2-BD59-A6C34878D82A}">
                    <a16:rowId xmlns:a16="http://schemas.microsoft.com/office/drawing/2014/main" val="10001"/>
                  </a:ext>
                </a:extLst>
              </a:tr>
              <a:tr h="858721">
                <a:tc>
                  <a:txBody>
                    <a:bodyPr/>
                    <a:lstStyle/>
                    <a:p>
                      <a:pPr fontAlgn="ctr"/>
                      <a:r>
                        <a:rPr lang="en-US" sz="1600" b="0" dirty="0">
                          <a:effectLst/>
                          <a:latin typeface="Times New Roman" panose="02020603050405020304" pitchFamily="18" charset="0"/>
                          <a:cs typeface="Times New Roman" panose="02020603050405020304" pitchFamily="18" charset="0"/>
                        </a:rPr>
                        <a:t>rule options</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(msg:”GPL ATTACK_RESPONSE ID CHECK RETURNED ROOT”;…)</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Includes the message to be displayed, details of packet content, alert type, source ID, and additional details, such as a reference for the rule or vulnerability</a:t>
                      </a:r>
                    </a:p>
                  </a:txBody>
                  <a:tcPr marL="47625" marR="47625" marT="47625" marB="47625" anchor="ctr"/>
                </a:tc>
                <a:extLst>
                  <a:ext uri="{0D108BD9-81ED-4DB2-BD59-A6C34878D82A}">
                    <a16:rowId xmlns:a16="http://schemas.microsoft.com/office/drawing/2014/main" val="10002"/>
                  </a:ext>
                </a:extLst>
              </a:tr>
              <a:tr h="472469">
                <a:tc>
                  <a:txBody>
                    <a:bodyPr/>
                    <a:lstStyle/>
                    <a:p>
                      <a:pPr fontAlgn="ctr"/>
                      <a:r>
                        <a:rPr lang="en-US" sz="1600" b="0" dirty="0">
                          <a:effectLst/>
                          <a:latin typeface="Times New Roman" panose="02020603050405020304" pitchFamily="18" charset="0"/>
                          <a:cs typeface="Times New Roman" panose="02020603050405020304" pitchFamily="18" charset="0"/>
                        </a:rPr>
                        <a:t>rule location</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/nsm/server_data/securityonion/rules/…</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Added by Sguil to indicate the location of the rule in the Security Onion file structure and in the specified rule file</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97555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Snort Rule Structure</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716B15C-225D-8BE5-A859-4CD78454796B}"/>
              </a:ext>
            </a:extLst>
          </p:cNvPr>
          <p:cNvSpPr txBox="1"/>
          <p:nvPr/>
        </p:nvSpPr>
        <p:spPr>
          <a:xfrm>
            <a:off x="541004" y="1517668"/>
            <a:ext cx="11434838" cy="1374735"/>
          </a:xfrm>
          <a:prstGeom prst="rect">
            <a:avLst/>
          </a:prstGeom>
          <a:noFill/>
        </p:spPr>
        <p:txBody>
          <a:bodyPr wrap="square">
            <a:spAutoFit/>
          </a:bodyPr>
          <a:lstStyle/>
          <a:p>
            <a:pPr marL="0" indent="0">
              <a:spcBef>
                <a:spcPts val="200"/>
              </a:spcBef>
              <a:spcAft>
                <a:spcPts val="200"/>
              </a:spcAft>
              <a:buNone/>
            </a:pPr>
            <a:r>
              <a:rPr lang="en-US" sz="2000" b="1" dirty="0">
                <a:latin typeface="Times New Roman" panose="02020603050405020304" pitchFamily="18" charset="0"/>
                <a:cs typeface="Times New Roman" panose="02020603050405020304" pitchFamily="18" charset="0"/>
              </a:rPr>
              <a:t>		The Rule Header</a:t>
            </a:r>
            <a:endParaRPr lang="en-US" sz="2000" dirty="0">
              <a:latin typeface="Times New Roman" panose="02020603050405020304" pitchFamily="18" charset="0"/>
              <a:cs typeface="Times New Roman" panose="02020603050405020304" pitchFamily="18" charset="0"/>
            </a:endParaRPr>
          </a:p>
          <a:p>
            <a:pPr marL="0" indent="0">
              <a:spcBef>
                <a:spcPts val="200"/>
              </a:spcBef>
              <a:spcAft>
                <a:spcPts val="200"/>
              </a:spcAft>
              <a:buNone/>
            </a:pPr>
            <a:r>
              <a:rPr lang="en-US" sz="2000" dirty="0">
                <a:latin typeface="Times New Roman" panose="02020603050405020304" pitchFamily="18" charset="0"/>
                <a:cs typeface="Times New Roman" panose="02020603050405020304" pitchFamily="18" charset="0"/>
              </a:rPr>
              <a:t>The rule header contains the action, protocol, addressing, and port information, as shown in the figure. </a:t>
            </a:r>
            <a:r>
              <a:rPr lang="en-US" sz="2000" b="0" i="0" dirty="0">
                <a:effectLst/>
                <a:latin typeface="Times New Roman" panose="02020603050405020304" pitchFamily="18" charset="0"/>
                <a:cs typeface="Times New Roman" panose="02020603050405020304" pitchFamily="18" charset="0"/>
              </a:rPr>
              <a:t>The structure of the header portion is consistent between Snort alert rule. Snort can be configured to use variables to represent internal and external IP addresses. </a:t>
            </a:r>
            <a:endParaRPr lang="en-US" sz="20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15298982-2D6B-9A3B-9C7D-48866AF74170}"/>
              </a:ext>
            </a:extLst>
          </p:cNvPr>
          <p:cNvPicPr>
            <a:picLocks noChangeAspect="1"/>
          </p:cNvPicPr>
          <p:nvPr/>
        </p:nvPicPr>
        <p:blipFill>
          <a:blip r:embed="rId3"/>
          <a:stretch>
            <a:fillRect/>
          </a:stretch>
        </p:blipFill>
        <p:spPr>
          <a:xfrm>
            <a:off x="2766597" y="2914809"/>
            <a:ext cx="7560000" cy="805924"/>
          </a:xfrm>
          <a:prstGeom prst="rect">
            <a:avLst/>
          </a:prstGeom>
          <a:ln>
            <a:solidFill>
              <a:schemeClr val="bg1">
                <a:lumMod val="75000"/>
              </a:schemeClr>
            </a:solidFill>
          </a:ln>
        </p:spPr>
      </p:pic>
      <p:graphicFrame>
        <p:nvGraphicFramePr>
          <p:cNvPr id="10" name="Table 1">
            <a:extLst>
              <a:ext uri="{FF2B5EF4-FFF2-40B4-BE49-F238E27FC236}">
                <a16:creationId xmlns:a16="http://schemas.microsoft.com/office/drawing/2014/main" id="{2843F296-1B5E-1EF1-6BC3-BC4EAA136271}"/>
              </a:ext>
            </a:extLst>
          </p:cNvPr>
          <p:cNvGraphicFramePr>
            <a:graphicFrameLocks noGrp="1"/>
          </p:cNvGraphicFramePr>
          <p:nvPr>
            <p:extLst>
              <p:ext uri="{D42A27DB-BD31-4B8C-83A1-F6EECF244321}">
                <p14:modId xmlns:p14="http://schemas.microsoft.com/office/powerpoint/2010/main" val="4201230605"/>
              </p:ext>
            </p:extLst>
          </p:nvPr>
        </p:nvGraphicFramePr>
        <p:xfrm>
          <a:off x="535359" y="3789068"/>
          <a:ext cx="11440483" cy="2034540"/>
        </p:xfrm>
        <a:graphic>
          <a:graphicData uri="http://schemas.openxmlformats.org/drawingml/2006/table">
            <a:tbl>
              <a:tblPr firstRow="1" bandRow="1">
                <a:tableStyleId>{5C22544A-7EE6-4342-B048-85BDC9FD1C3A}</a:tableStyleId>
              </a:tblPr>
              <a:tblGrid>
                <a:gridCol w="1712163">
                  <a:extLst>
                    <a:ext uri="{9D8B030D-6E8A-4147-A177-3AD203B41FA5}">
                      <a16:colId xmlns:a16="http://schemas.microsoft.com/office/drawing/2014/main" val="20000"/>
                    </a:ext>
                  </a:extLst>
                </a:gridCol>
                <a:gridCol w="9728320">
                  <a:extLst>
                    <a:ext uri="{9D8B030D-6E8A-4147-A177-3AD203B41FA5}">
                      <a16:colId xmlns:a16="http://schemas.microsoft.com/office/drawing/2014/main" val="20001"/>
                    </a:ext>
                  </a:extLst>
                </a:gridCol>
              </a:tblGrid>
              <a:tr h="233024">
                <a:tc>
                  <a:txBody>
                    <a:bodyPr/>
                    <a:lstStyle/>
                    <a:p>
                      <a:pPr algn="l" fontAlgn="ctr"/>
                      <a:r>
                        <a:rPr lang="en-US" sz="1600" dirty="0">
                          <a:effectLst/>
                          <a:latin typeface="Times New Roman" panose="02020603050405020304" pitchFamily="18" charset="0"/>
                          <a:cs typeface="Times New Roman" panose="02020603050405020304" pitchFamily="18" charset="0"/>
                        </a:rPr>
                        <a:t>Component</a:t>
                      </a:r>
                    </a:p>
                  </a:txBody>
                  <a:tcPr marL="47625" marR="47625" marT="47625" marB="47625" anchor="ctr"/>
                </a:tc>
                <a:tc>
                  <a:txBody>
                    <a:bodyPr/>
                    <a:lstStyle/>
                    <a:p>
                      <a:pPr algn="l" fontAlgn="ctr"/>
                      <a:r>
                        <a:rPr lang="en-US" sz="1600" dirty="0">
                          <a:effectLst/>
                          <a:latin typeface="Times New Roman" panose="02020603050405020304" pitchFamily="18" charset="0"/>
                          <a:cs typeface="Times New Roman" panose="02020603050405020304" pitchFamily="18" charset="0"/>
                        </a:rPr>
                        <a:t>Explanation</a:t>
                      </a:r>
                    </a:p>
                  </a:txBody>
                  <a:tcPr marL="47625" marR="47625" marT="47625" marB="47625" anchor="ctr"/>
                </a:tc>
                <a:extLst>
                  <a:ext uri="{0D108BD9-81ED-4DB2-BD59-A6C34878D82A}">
                    <a16:rowId xmlns:a16="http://schemas.microsoft.com/office/drawing/2014/main" val="10000"/>
                  </a:ext>
                </a:extLst>
              </a:tr>
              <a:tr h="233024">
                <a:tc>
                  <a:txBody>
                    <a:bodyPr/>
                    <a:lstStyle/>
                    <a:p>
                      <a:pPr fontAlgn="ctr"/>
                      <a:r>
                        <a:rPr lang="en-US" sz="1600" b="0" dirty="0">
                          <a:effectLst/>
                          <a:latin typeface="Times New Roman" panose="02020603050405020304" pitchFamily="18" charset="0"/>
                          <a:cs typeface="Times New Roman" panose="02020603050405020304" pitchFamily="18" charset="0"/>
                        </a:rPr>
                        <a:t>alert</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the action to be taken is to issue an alert, other actions are log and pass</a:t>
                      </a:r>
                    </a:p>
                  </a:txBody>
                  <a:tcPr marL="47625" marR="47625" marT="47625" marB="47625" anchor="ctr"/>
                </a:tc>
                <a:extLst>
                  <a:ext uri="{0D108BD9-81ED-4DB2-BD59-A6C34878D82A}">
                    <a16:rowId xmlns:a16="http://schemas.microsoft.com/office/drawing/2014/main" val="10001"/>
                  </a:ext>
                </a:extLst>
              </a:tr>
              <a:tr h="233024">
                <a:tc>
                  <a:txBody>
                    <a:bodyPr/>
                    <a:lstStyle/>
                    <a:p>
                      <a:pPr fontAlgn="ctr"/>
                      <a:r>
                        <a:rPr lang="en-US" sz="1600" b="0" dirty="0">
                          <a:effectLst/>
                          <a:latin typeface="Times New Roman" panose="02020603050405020304" pitchFamily="18" charset="0"/>
                          <a:cs typeface="Times New Roman" panose="02020603050405020304" pitchFamily="18" charset="0"/>
                        </a:rPr>
                        <a:t>ip</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the protocol</a:t>
                      </a:r>
                    </a:p>
                  </a:txBody>
                  <a:tcPr marL="47625" marR="47625" marT="47625" marB="47625" anchor="ctr"/>
                </a:tc>
                <a:extLst>
                  <a:ext uri="{0D108BD9-81ED-4DB2-BD59-A6C34878D82A}">
                    <a16:rowId xmlns:a16="http://schemas.microsoft.com/office/drawing/2014/main" val="10002"/>
                  </a:ext>
                </a:extLst>
              </a:tr>
              <a:tr h="233024">
                <a:tc>
                  <a:txBody>
                    <a:bodyPr/>
                    <a:lstStyle/>
                    <a:p>
                      <a:pPr fontAlgn="ctr"/>
                      <a:r>
                        <a:rPr lang="en-US" sz="1600" b="0" dirty="0">
                          <a:effectLst/>
                          <a:latin typeface="Times New Roman" panose="02020603050405020304" pitchFamily="18" charset="0"/>
                          <a:cs typeface="Times New Roman" panose="02020603050405020304" pitchFamily="18" charset="0"/>
                        </a:rPr>
                        <a:t>any any</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the specified source is any IP address and any Layer 4 port</a:t>
                      </a:r>
                    </a:p>
                  </a:txBody>
                  <a:tcPr marL="47625" marR="47625" marT="47625" marB="47625" anchor="ctr"/>
                </a:tc>
                <a:extLst>
                  <a:ext uri="{0D108BD9-81ED-4DB2-BD59-A6C34878D82A}">
                    <a16:rowId xmlns:a16="http://schemas.microsoft.com/office/drawing/2014/main" val="10003"/>
                  </a:ext>
                </a:extLst>
              </a:tr>
              <a:tr h="233024">
                <a:tc>
                  <a:txBody>
                    <a:bodyPr/>
                    <a:lstStyle/>
                    <a:p>
                      <a:pPr fontAlgn="ctr"/>
                      <a:r>
                        <a:rPr lang="en-US" sz="1600" b="0" dirty="0">
                          <a:effectLst/>
                          <a:latin typeface="Times New Roman" panose="02020603050405020304" pitchFamily="18" charset="0"/>
                          <a:cs typeface="Times New Roman" panose="02020603050405020304" pitchFamily="18" charset="0"/>
                        </a:rPr>
                        <a:t>-&gt;</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the direction of flow is from the source to the destination</a:t>
                      </a:r>
                    </a:p>
                  </a:txBody>
                  <a:tcPr marL="47625" marR="47625" marT="47625" marB="47625" anchor="ctr"/>
                </a:tc>
                <a:extLst>
                  <a:ext uri="{0D108BD9-81ED-4DB2-BD59-A6C34878D82A}">
                    <a16:rowId xmlns:a16="http://schemas.microsoft.com/office/drawing/2014/main" val="10004"/>
                  </a:ext>
                </a:extLst>
              </a:tr>
              <a:tr h="233024">
                <a:tc>
                  <a:txBody>
                    <a:bodyPr/>
                    <a:lstStyle/>
                    <a:p>
                      <a:pPr fontAlgn="ctr"/>
                      <a:r>
                        <a:rPr lang="en-US" sz="1600" b="0" dirty="0">
                          <a:effectLst/>
                          <a:latin typeface="Times New Roman" panose="02020603050405020304" pitchFamily="18" charset="0"/>
                          <a:cs typeface="Times New Roman" panose="02020603050405020304" pitchFamily="18" charset="0"/>
                        </a:rPr>
                        <a:t>any any</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the specified destination is any IP address and any Layer 4 port</a:t>
                      </a:r>
                    </a:p>
                  </a:txBody>
                  <a:tcPr marL="47625" marR="47625" marT="47625" marB="47625"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703561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Snort Rule Structure</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59F69BF9-8780-6E4B-9A7F-555F07CA8F1B}"/>
              </a:ext>
            </a:extLst>
          </p:cNvPr>
          <p:cNvSpPr txBox="1">
            <a:spLocks/>
          </p:cNvSpPr>
          <p:nvPr/>
        </p:nvSpPr>
        <p:spPr>
          <a:xfrm>
            <a:off x="457908" y="1773041"/>
            <a:ext cx="11694148" cy="399847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200"/>
              </a:spcBef>
              <a:spcAft>
                <a:spcPts val="200"/>
              </a:spcAft>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The Rule Options</a:t>
            </a:r>
            <a:endParaRPr lang="en-US" sz="2000" dirty="0">
              <a:latin typeface="Times New Roman" panose="02020603050405020304" pitchFamily="18" charset="0"/>
              <a:cs typeface="Times New Roman" panose="02020603050405020304" pitchFamily="18" charset="0"/>
            </a:endParaRPr>
          </a:p>
          <a:p>
            <a:pPr>
              <a:spcBef>
                <a:spcPts val="200"/>
              </a:spcBef>
              <a:spcAft>
                <a:spcPts val="200"/>
              </a:spcAft>
            </a:pPr>
            <a:r>
              <a:rPr lang="en-US" sz="2000" dirty="0">
                <a:latin typeface="Times New Roman" panose="02020603050405020304" pitchFamily="18" charset="0"/>
                <a:cs typeface="Times New Roman" panose="02020603050405020304" pitchFamily="18" charset="0"/>
              </a:rPr>
              <a:t>The structure of the options section of the rule is variable. It is the portion of the rule that is enclosed in parenthesis, as shown in the figure. It contains the text message that identifies the alert. It also contains metadata about the alert, such as a URL.</a:t>
            </a:r>
          </a:p>
          <a:p>
            <a:pPr>
              <a:spcBef>
                <a:spcPts val="200"/>
              </a:spcBef>
              <a:spcAft>
                <a:spcPts val="200"/>
              </a:spcAft>
            </a:pPr>
            <a:r>
              <a:rPr lang="en-US" sz="2000" dirty="0">
                <a:latin typeface="Times New Roman" panose="02020603050405020304" pitchFamily="18" charset="0"/>
                <a:cs typeface="Times New Roman" panose="02020603050405020304" pitchFamily="18" charset="0"/>
              </a:rPr>
              <a:t>Snort rule messages may include the source of the rule. Three common sources for Snort rules are:</a:t>
            </a:r>
          </a:p>
          <a:p>
            <a:pPr lvl="1">
              <a:spcBef>
                <a:spcPts val="200"/>
              </a:spcBef>
              <a:spcAft>
                <a:spcPts val="200"/>
              </a:spcAft>
            </a:pPr>
            <a:r>
              <a:rPr lang="en-US" sz="2000" b="1" dirty="0">
                <a:solidFill>
                  <a:srgbClr val="00B0F0"/>
                </a:solidFill>
                <a:latin typeface="Times New Roman" panose="02020603050405020304" pitchFamily="18" charset="0"/>
                <a:cs typeface="Times New Roman" panose="02020603050405020304" pitchFamily="18" charset="0"/>
              </a:rPr>
              <a:t>GPL</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Older Snort rules that were created by </a:t>
            </a:r>
            <a:r>
              <a:rPr lang="en-US" sz="2000" dirty="0">
                <a:solidFill>
                  <a:srgbClr val="00B0F0"/>
                </a:solidFill>
                <a:latin typeface="Times New Roman" panose="02020603050405020304" pitchFamily="18" charset="0"/>
                <a:cs typeface="Times New Roman" panose="02020603050405020304" pitchFamily="18" charset="0"/>
              </a:rPr>
              <a:t>Sourcefire</a:t>
            </a:r>
            <a:r>
              <a:rPr lang="en-US" sz="2000" dirty="0">
                <a:latin typeface="Times New Roman" panose="02020603050405020304" pitchFamily="18" charset="0"/>
                <a:cs typeface="Times New Roman" panose="02020603050405020304" pitchFamily="18" charset="0"/>
              </a:rPr>
              <a:t> and distributed under a </a:t>
            </a:r>
            <a:r>
              <a:rPr lang="en-US" sz="2000" dirty="0">
                <a:solidFill>
                  <a:srgbClr val="00B0F0"/>
                </a:solidFill>
                <a:latin typeface="Times New Roman" panose="02020603050405020304" pitchFamily="18" charset="0"/>
                <a:cs typeface="Times New Roman" panose="02020603050405020304" pitchFamily="18" charset="0"/>
              </a:rPr>
              <a:t>GPLv2</a:t>
            </a:r>
            <a:r>
              <a:rPr lang="en-US" sz="2000" dirty="0">
                <a:latin typeface="Times New Roman" panose="02020603050405020304" pitchFamily="18" charset="0"/>
                <a:cs typeface="Times New Roman" panose="02020603050405020304" pitchFamily="18" charset="0"/>
              </a:rPr>
              <a:t>. The </a:t>
            </a:r>
            <a:r>
              <a:rPr lang="en-US" sz="2000" dirty="0">
                <a:solidFill>
                  <a:srgbClr val="00B0F0"/>
                </a:solidFill>
                <a:latin typeface="Times New Roman" panose="02020603050405020304" pitchFamily="18" charset="0"/>
                <a:cs typeface="Times New Roman" panose="02020603050405020304" pitchFamily="18" charset="0"/>
              </a:rPr>
              <a:t>GPL</a:t>
            </a:r>
            <a:r>
              <a:rPr lang="en-US" sz="2000" dirty="0">
                <a:latin typeface="Times New Roman" panose="02020603050405020304" pitchFamily="18" charset="0"/>
                <a:cs typeface="Times New Roman" panose="02020603050405020304" pitchFamily="18" charset="0"/>
              </a:rPr>
              <a:t> ruleset is </a:t>
            </a:r>
            <a:r>
              <a:rPr lang="en-US" sz="2000" dirty="0">
                <a:solidFill>
                  <a:srgbClr val="00B0F0"/>
                </a:solidFill>
                <a:latin typeface="Times New Roman" panose="02020603050405020304" pitchFamily="18" charset="0"/>
                <a:cs typeface="Times New Roman" panose="02020603050405020304" pitchFamily="18" charset="0"/>
              </a:rPr>
              <a:t>not Cisco Talos certified</a:t>
            </a:r>
            <a:r>
              <a:rPr lang="en-US" sz="2000" dirty="0">
                <a:latin typeface="Times New Roman" panose="02020603050405020304" pitchFamily="18" charset="0"/>
                <a:cs typeface="Times New Roman" panose="02020603050405020304" pitchFamily="18" charset="0"/>
              </a:rPr>
              <a:t>. The GPL ruleset is can be downloaded from the </a:t>
            </a:r>
            <a:r>
              <a:rPr lang="en-US" sz="2000" dirty="0">
                <a:solidFill>
                  <a:srgbClr val="00B0F0"/>
                </a:solidFill>
                <a:latin typeface="Times New Roman" panose="02020603050405020304" pitchFamily="18" charset="0"/>
                <a:cs typeface="Times New Roman" panose="02020603050405020304" pitchFamily="18" charset="0"/>
              </a:rPr>
              <a:t>Snort website</a:t>
            </a:r>
            <a:r>
              <a:rPr lang="en-US" sz="2000" dirty="0">
                <a:latin typeface="Times New Roman" panose="02020603050405020304" pitchFamily="18" charset="0"/>
                <a:cs typeface="Times New Roman" panose="02020603050405020304" pitchFamily="18" charset="0"/>
              </a:rPr>
              <a:t>, and it is included in Security Onion.</a:t>
            </a:r>
          </a:p>
          <a:p>
            <a:pPr lvl="1">
              <a:spcBef>
                <a:spcPts val="200"/>
              </a:spcBef>
              <a:spcAft>
                <a:spcPts val="200"/>
              </a:spcAft>
            </a:pPr>
            <a:r>
              <a:rPr lang="en-US" sz="2000" dirty="0">
                <a:solidFill>
                  <a:srgbClr val="00B0F0"/>
                </a:solidFill>
                <a:latin typeface="Times New Roman" panose="02020603050405020304" pitchFamily="18" charset="0"/>
                <a:cs typeface="Times New Roman" panose="02020603050405020304" pitchFamily="18" charset="0"/>
              </a:rPr>
              <a:t>ET</a:t>
            </a:r>
            <a:r>
              <a:rPr lang="en-US" sz="2000" dirty="0">
                <a:latin typeface="Times New Roman" panose="02020603050405020304" pitchFamily="18" charset="0"/>
                <a:cs typeface="Times New Roman" panose="02020603050405020304" pitchFamily="18" charset="0"/>
              </a:rPr>
              <a:t> - Snort rules from </a:t>
            </a:r>
            <a:r>
              <a:rPr lang="en-US" sz="2000" dirty="0">
                <a:solidFill>
                  <a:srgbClr val="00B0F0"/>
                </a:solidFill>
                <a:latin typeface="Times New Roman" panose="02020603050405020304" pitchFamily="18" charset="0"/>
                <a:cs typeface="Times New Roman" panose="02020603050405020304" pitchFamily="18" charset="0"/>
              </a:rPr>
              <a:t>Emerging Threats </a:t>
            </a:r>
            <a:r>
              <a:rPr lang="en-US" sz="2000" dirty="0">
                <a:latin typeface="Times New Roman" panose="02020603050405020304" pitchFamily="18" charset="0"/>
                <a:cs typeface="Times New Roman" panose="02020603050405020304" pitchFamily="18" charset="0"/>
              </a:rPr>
              <a:t>which is a collection point for Snort rules from multiple sources. The ET ruleset contains rules from multiple categories. A set of ET rules is included with Security Onion. Emerging Threats is a division of </a:t>
            </a:r>
            <a:r>
              <a:rPr lang="en-US" sz="2000" dirty="0">
                <a:solidFill>
                  <a:srgbClr val="00B0F0"/>
                </a:solidFill>
                <a:latin typeface="Times New Roman" panose="02020603050405020304" pitchFamily="18" charset="0"/>
                <a:cs typeface="Times New Roman" panose="02020603050405020304" pitchFamily="18" charset="0"/>
              </a:rPr>
              <a:t>Proofpoint</a:t>
            </a:r>
            <a:r>
              <a:rPr lang="en-US" sz="2000" dirty="0">
                <a:latin typeface="Times New Roman" panose="02020603050405020304" pitchFamily="18" charset="0"/>
                <a:cs typeface="Times New Roman" panose="02020603050405020304" pitchFamily="18" charset="0"/>
              </a:rPr>
              <a:t>, Inc.</a:t>
            </a:r>
          </a:p>
          <a:p>
            <a:pPr lvl="1">
              <a:spcBef>
                <a:spcPts val="200"/>
              </a:spcBef>
              <a:spcAft>
                <a:spcPts val="200"/>
              </a:spcAft>
            </a:pPr>
            <a:r>
              <a:rPr lang="en-US" sz="2000" dirty="0">
                <a:solidFill>
                  <a:srgbClr val="00B0F0"/>
                </a:solidFill>
                <a:latin typeface="Times New Roman" panose="02020603050405020304" pitchFamily="18" charset="0"/>
                <a:cs typeface="Times New Roman" panose="02020603050405020304" pitchFamily="18" charset="0"/>
              </a:rPr>
              <a:t>VRT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These rules are immediately available to subscribers and are released to registered users </a:t>
            </a:r>
            <a:r>
              <a:rPr lang="en-US" sz="2000" dirty="0">
                <a:solidFill>
                  <a:srgbClr val="00B0F0"/>
                </a:solidFill>
                <a:latin typeface="Times New Roman" panose="02020603050405020304" pitchFamily="18" charset="0"/>
                <a:cs typeface="Times New Roman" panose="02020603050405020304" pitchFamily="18" charset="0"/>
              </a:rPr>
              <a:t>30 days </a:t>
            </a:r>
            <a:r>
              <a:rPr lang="en-US" sz="2000" dirty="0">
                <a:latin typeface="Times New Roman" panose="02020603050405020304" pitchFamily="18" charset="0"/>
                <a:cs typeface="Times New Roman" panose="02020603050405020304" pitchFamily="18" charset="0"/>
              </a:rPr>
              <a:t>after they were created, with some limitations. They are now created and maintained by </a:t>
            </a:r>
            <a:r>
              <a:rPr lang="en-US" sz="2000" dirty="0">
                <a:solidFill>
                  <a:srgbClr val="00B0F0"/>
                </a:solidFill>
                <a:latin typeface="Times New Roman" panose="02020603050405020304" pitchFamily="18" charset="0"/>
                <a:cs typeface="Times New Roman" panose="02020603050405020304" pitchFamily="18" charset="0"/>
              </a:rPr>
              <a:t>Cisco Talos</a:t>
            </a:r>
            <a:r>
              <a:rPr lang="en-US" sz="2000" dirty="0">
                <a:latin typeface="Times New Roman" panose="02020603050405020304" pitchFamily="18" charset="0"/>
                <a:cs typeface="Times New Roman" panose="02020603050405020304" pitchFamily="18" charset="0"/>
              </a:rPr>
              <a:t>.</a:t>
            </a:r>
          </a:p>
          <a:p>
            <a:pPr marL="0" indent="0">
              <a:spcBef>
                <a:spcPts val="200"/>
              </a:spcBef>
              <a:spcAft>
                <a:spcPts val="200"/>
              </a:spcAft>
              <a:buFont typeface="Arial" panose="020B0604020202020204" pitchFamily="34" charset="0"/>
              <a:buNone/>
            </a:pP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5953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6966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Sources of Alerts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Snort Rule Structure</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961AE80D-A572-D209-45F8-DB34A6A757D5}"/>
              </a:ext>
            </a:extLst>
          </p:cNvPr>
          <p:cNvPicPr>
            <a:picLocks noChangeAspect="1"/>
          </p:cNvPicPr>
          <p:nvPr/>
        </p:nvPicPr>
        <p:blipFill>
          <a:blip r:embed="rId3"/>
          <a:stretch>
            <a:fillRect/>
          </a:stretch>
        </p:blipFill>
        <p:spPr>
          <a:xfrm>
            <a:off x="2344982" y="1678934"/>
            <a:ext cx="7920000" cy="884958"/>
          </a:xfrm>
          <a:prstGeom prst="rect">
            <a:avLst/>
          </a:prstGeom>
          <a:ln>
            <a:solidFill>
              <a:schemeClr val="bg1">
                <a:lumMod val="75000"/>
              </a:schemeClr>
            </a:solidFill>
          </a:ln>
        </p:spPr>
      </p:pic>
      <p:graphicFrame>
        <p:nvGraphicFramePr>
          <p:cNvPr id="8" name="Table 7">
            <a:extLst>
              <a:ext uri="{FF2B5EF4-FFF2-40B4-BE49-F238E27FC236}">
                <a16:creationId xmlns:a16="http://schemas.microsoft.com/office/drawing/2014/main" id="{C28A7BEB-BB68-1E17-31C8-59A2B275E4B2}"/>
              </a:ext>
            </a:extLst>
          </p:cNvPr>
          <p:cNvGraphicFramePr>
            <a:graphicFrameLocks noGrp="1"/>
          </p:cNvGraphicFramePr>
          <p:nvPr>
            <p:extLst>
              <p:ext uri="{D42A27DB-BD31-4B8C-83A1-F6EECF244321}">
                <p14:modId xmlns:p14="http://schemas.microsoft.com/office/powerpoint/2010/main" val="551841294"/>
              </p:ext>
            </p:extLst>
          </p:nvPr>
        </p:nvGraphicFramePr>
        <p:xfrm>
          <a:off x="418318" y="2567857"/>
          <a:ext cx="11645164" cy="3229088"/>
        </p:xfrm>
        <a:graphic>
          <a:graphicData uri="http://schemas.openxmlformats.org/drawingml/2006/table">
            <a:tbl>
              <a:tblPr firstRow="1" bandRow="1">
                <a:tableStyleId>{5C22544A-7EE6-4342-B048-85BDC9FD1C3A}</a:tableStyleId>
              </a:tblPr>
              <a:tblGrid>
                <a:gridCol w="1526376">
                  <a:extLst>
                    <a:ext uri="{9D8B030D-6E8A-4147-A177-3AD203B41FA5}">
                      <a16:colId xmlns:a16="http://schemas.microsoft.com/office/drawing/2014/main" val="20000"/>
                    </a:ext>
                  </a:extLst>
                </a:gridCol>
                <a:gridCol w="10118788">
                  <a:extLst>
                    <a:ext uri="{9D8B030D-6E8A-4147-A177-3AD203B41FA5}">
                      <a16:colId xmlns:a16="http://schemas.microsoft.com/office/drawing/2014/main" val="20001"/>
                    </a:ext>
                  </a:extLst>
                </a:gridCol>
              </a:tblGrid>
              <a:tr h="273761">
                <a:tc>
                  <a:txBody>
                    <a:bodyPr/>
                    <a:lstStyle/>
                    <a:p>
                      <a:pPr algn="l" fontAlgn="ctr"/>
                      <a:r>
                        <a:rPr lang="en-US" dirty="0">
                          <a:effectLst/>
                          <a:latin typeface="Times New Roman" panose="02020603050405020304" pitchFamily="18" charset="0"/>
                          <a:cs typeface="Times New Roman" panose="02020603050405020304" pitchFamily="18" charset="0"/>
                        </a:rPr>
                        <a:t>Component</a:t>
                      </a:r>
                    </a:p>
                  </a:txBody>
                  <a:tcPr marL="47625" marR="47625" marT="47625" marB="47625" anchor="ctr"/>
                </a:tc>
                <a:tc>
                  <a:txBody>
                    <a:bodyPr/>
                    <a:lstStyle/>
                    <a:p>
                      <a:pPr algn="l" fontAlgn="ctr"/>
                      <a:r>
                        <a:rPr lang="en-US" dirty="0">
                          <a:effectLst/>
                          <a:latin typeface="Times New Roman" panose="02020603050405020304" pitchFamily="18" charset="0"/>
                          <a:cs typeface="Times New Roman" panose="02020603050405020304" pitchFamily="18" charset="0"/>
                        </a:rPr>
                        <a:t>Explanation</a:t>
                      </a:r>
                    </a:p>
                  </a:txBody>
                  <a:tcPr marL="47625" marR="47625" marT="47625" marB="47625" anchor="ctr"/>
                </a:tc>
                <a:extLst>
                  <a:ext uri="{0D108BD9-81ED-4DB2-BD59-A6C34878D82A}">
                    <a16:rowId xmlns:a16="http://schemas.microsoft.com/office/drawing/2014/main" val="10000"/>
                  </a:ext>
                </a:extLst>
              </a:tr>
              <a:tr h="273761">
                <a:tc>
                  <a:txBody>
                    <a:bodyPr/>
                    <a:lstStyle/>
                    <a:p>
                      <a:pPr fontAlgn="ctr"/>
                      <a:r>
                        <a:rPr lang="en-US" b="0" dirty="0">
                          <a:effectLst/>
                          <a:latin typeface="Times New Roman" panose="02020603050405020304" pitchFamily="18" charset="0"/>
                          <a:cs typeface="Times New Roman" panose="02020603050405020304" pitchFamily="18" charset="0"/>
                        </a:rPr>
                        <a:t>msg:</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Text that describes the alert.</a:t>
                      </a:r>
                    </a:p>
                  </a:txBody>
                  <a:tcPr marL="47625" marR="47625" marT="47625" marB="47625" anchor="ctr"/>
                </a:tc>
                <a:extLst>
                  <a:ext uri="{0D108BD9-81ED-4DB2-BD59-A6C34878D82A}">
                    <a16:rowId xmlns:a16="http://schemas.microsoft.com/office/drawing/2014/main" val="10001"/>
                  </a:ext>
                </a:extLst>
              </a:tr>
              <a:tr h="463028">
                <a:tc>
                  <a:txBody>
                    <a:bodyPr/>
                    <a:lstStyle/>
                    <a:p>
                      <a:pPr fontAlgn="ctr"/>
                      <a:r>
                        <a:rPr lang="en-US" b="0" dirty="0">
                          <a:effectLst/>
                          <a:latin typeface="Times New Roman" panose="02020603050405020304" pitchFamily="18" charset="0"/>
                          <a:cs typeface="Times New Roman" panose="02020603050405020304" pitchFamily="18" charset="0"/>
                        </a:rPr>
                        <a:t>content:</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Refers to content of the packet. In this case, an alert will be sent if the literal text “uid=0(root)” appears anywhere in the packet data. Values specifying the location of the text can be provided.</a:t>
                      </a:r>
                    </a:p>
                  </a:txBody>
                  <a:tcPr marL="47625" marR="47625" marT="47625" marB="47625" anchor="ctr"/>
                </a:tc>
                <a:extLst>
                  <a:ext uri="{0D108BD9-81ED-4DB2-BD59-A6C34878D82A}">
                    <a16:rowId xmlns:a16="http://schemas.microsoft.com/office/drawing/2014/main" val="10002"/>
                  </a:ext>
                </a:extLst>
              </a:tr>
              <a:tr h="463028">
                <a:tc>
                  <a:txBody>
                    <a:bodyPr/>
                    <a:lstStyle/>
                    <a:p>
                      <a:pPr fontAlgn="ctr"/>
                      <a:r>
                        <a:rPr lang="en-US" b="0" dirty="0">
                          <a:effectLst/>
                          <a:latin typeface="Times New Roman" panose="02020603050405020304" pitchFamily="18" charset="0"/>
                          <a:cs typeface="Times New Roman" panose="02020603050405020304" pitchFamily="18" charset="0"/>
                        </a:rPr>
                        <a:t>reference:</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This is not shown in the figure. It is often a link to a URL that provides more information on the rule. In this case, the sid is hyperlinked to the source of the rule on the internet.</a:t>
                      </a:r>
                    </a:p>
                  </a:txBody>
                  <a:tcPr marL="47625" marR="47625" marT="47625" marB="47625" anchor="ctr"/>
                </a:tc>
                <a:extLst>
                  <a:ext uri="{0D108BD9-81ED-4DB2-BD59-A6C34878D82A}">
                    <a16:rowId xmlns:a16="http://schemas.microsoft.com/office/drawing/2014/main" val="10003"/>
                  </a:ext>
                </a:extLst>
              </a:tr>
              <a:tr h="463028">
                <a:tc>
                  <a:txBody>
                    <a:bodyPr/>
                    <a:lstStyle/>
                    <a:p>
                      <a:pPr fontAlgn="ctr"/>
                      <a:r>
                        <a:rPr lang="en-US" b="0" dirty="0">
                          <a:effectLst/>
                          <a:latin typeface="Times New Roman" panose="02020603050405020304" pitchFamily="18" charset="0"/>
                          <a:cs typeface="Times New Roman" panose="02020603050405020304" pitchFamily="18" charset="0"/>
                        </a:rPr>
                        <a:t>classtype:</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A category for the attack. Snort includes a set of default categories that have one of four priority values.</a:t>
                      </a:r>
                    </a:p>
                  </a:txBody>
                  <a:tcPr marL="47625" marR="47625" marT="47625" marB="47625" anchor="ctr"/>
                </a:tc>
                <a:extLst>
                  <a:ext uri="{0D108BD9-81ED-4DB2-BD59-A6C34878D82A}">
                    <a16:rowId xmlns:a16="http://schemas.microsoft.com/office/drawing/2014/main" val="10004"/>
                  </a:ext>
                </a:extLst>
              </a:tr>
              <a:tr h="273761">
                <a:tc>
                  <a:txBody>
                    <a:bodyPr/>
                    <a:lstStyle/>
                    <a:p>
                      <a:pPr fontAlgn="ctr"/>
                      <a:r>
                        <a:rPr lang="en-US" b="0" dirty="0">
                          <a:effectLst/>
                          <a:latin typeface="Times New Roman" panose="02020603050405020304" pitchFamily="18" charset="0"/>
                          <a:cs typeface="Times New Roman" panose="02020603050405020304" pitchFamily="18" charset="0"/>
                        </a:rPr>
                        <a:t>sid:</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A unique numeric identifier for the rule.</a:t>
                      </a:r>
                    </a:p>
                  </a:txBody>
                  <a:tcPr marL="47625" marR="47625" marT="47625" marB="47625" anchor="ctr"/>
                </a:tc>
                <a:extLst>
                  <a:ext uri="{0D108BD9-81ED-4DB2-BD59-A6C34878D82A}">
                    <a16:rowId xmlns:a16="http://schemas.microsoft.com/office/drawing/2014/main" val="10005"/>
                  </a:ext>
                </a:extLst>
              </a:tr>
              <a:tr h="273761">
                <a:tc>
                  <a:txBody>
                    <a:bodyPr/>
                    <a:lstStyle/>
                    <a:p>
                      <a:pPr fontAlgn="ctr"/>
                      <a:r>
                        <a:rPr lang="en-US" b="0" dirty="0">
                          <a:effectLst/>
                          <a:latin typeface="Times New Roman" panose="02020603050405020304" pitchFamily="18" charset="0"/>
                          <a:cs typeface="Times New Roman" panose="02020603050405020304" pitchFamily="18" charset="0"/>
                        </a:rPr>
                        <a:t>rev:</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The revision of the rule that is represented by the sid.</a:t>
                      </a:r>
                    </a:p>
                  </a:txBody>
                  <a:tcPr marL="47625" marR="47625" marT="47625" marB="47625"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725960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77028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 Overview of Alert Evaluation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The Need for Alert Evaluation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5ECC2A0B-5EAF-B3D2-564A-A859DCB2A456}"/>
              </a:ext>
            </a:extLst>
          </p:cNvPr>
          <p:cNvSpPr txBox="1"/>
          <p:nvPr/>
        </p:nvSpPr>
        <p:spPr>
          <a:xfrm>
            <a:off x="330597" y="1804593"/>
            <a:ext cx="11667193" cy="1323439"/>
          </a:xfrm>
          <a:prstGeom prst="rect">
            <a:avLst/>
          </a:prstGeom>
          <a:noFill/>
        </p:spPr>
        <p:txBody>
          <a:bodyPr wrap="square">
            <a:spAutoFit/>
          </a:bodyPr>
          <a:lstStyle/>
          <a:p>
            <a:pPr marL="169200" indent="-169200">
              <a:buClr>
                <a:schemeClr val="tx1"/>
              </a:buClr>
              <a:buFont typeface="Arial" panose="020B0604020202020204" pitchFamily="34" charset="0"/>
              <a:buChar char="•"/>
            </a:pPr>
            <a:r>
              <a:rPr lang="en-US" sz="2000" b="0" i="0" dirty="0">
                <a:solidFill>
                  <a:srgbClr val="000000"/>
                </a:solidFill>
                <a:effectLst/>
                <a:latin typeface="Times New Roman" panose="02020603050405020304" pitchFamily="18" charset="0"/>
                <a:cs typeface="Times New Roman" panose="02020603050405020304" pitchFamily="18" charset="0"/>
              </a:rPr>
              <a:t>The threat landscape is constantly changing as new vulnerabilities and threats are discovered. As user and organizational needs change, so also does the attack surface.</a:t>
            </a:r>
          </a:p>
          <a:p>
            <a:pPr marL="169200" indent="-169200">
              <a:buClr>
                <a:schemeClr val="tx1"/>
              </a:buClr>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Threat actors have learned how to quickly vary features of their exploits in order to evade detection.</a:t>
            </a:r>
          </a:p>
          <a:p>
            <a:pPr marL="169200" indent="-169200">
              <a:buFont typeface="Arial" panose="020B0604020202020204" pitchFamily="34" charset="0"/>
              <a:buChar char="•"/>
            </a:pPr>
            <a:endParaRPr lang="en-US" sz="2000" b="1" dirty="0">
              <a:solidFill>
                <a:srgbClr val="00000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1CFC306-E67B-FE0D-30BD-700FCEA09572}"/>
              </a:ext>
            </a:extLst>
          </p:cNvPr>
          <p:cNvPicPr>
            <a:picLocks noChangeAspect="1"/>
          </p:cNvPicPr>
          <p:nvPr/>
        </p:nvPicPr>
        <p:blipFill rotWithShape="1">
          <a:blip r:embed="rId3"/>
          <a:srcRect l="1320" t="-2016"/>
          <a:stretch/>
        </p:blipFill>
        <p:spPr>
          <a:xfrm>
            <a:off x="7222312" y="2992920"/>
            <a:ext cx="4775478" cy="2340000"/>
          </a:xfrm>
          <a:prstGeom prst="rect">
            <a:avLst/>
          </a:prstGeom>
          <a:ln>
            <a:solidFill>
              <a:schemeClr val="bg1">
                <a:lumMod val="85000"/>
              </a:schemeClr>
            </a:solidFill>
          </a:ln>
        </p:spPr>
      </p:pic>
      <p:sp>
        <p:nvSpPr>
          <p:cNvPr id="15" name="Content Placeholder 1">
            <a:extLst>
              <a:ext uri="{FF2B5EF4-FFF2-40B4-BE49-F238E27FC236}">
                <a16:creationId xmlns:a16="http://schemas.microsoft.com/office/drawing/2014/main" id="{D681E4C3-49AC-6ABF-C03D-0CC9B5DEEF50}"/>
              </a:ext>
            </a:extLst>
          </p:cNvPr>
          <p:cNvSpPr txBox="1">
            <a:spLocks/>
          </p:cNvSpPr>
          <p:nvPr/>
        </p:nvSpPr>
        <p:spPr>
          <a:xfrm>
            <a:off x="371957" y="2885394"/>
            <a:ext cx="6484747" cy="30984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dirty="0">
                <a:latin typeface="Times New Roman" panose="02020603050405020304" pitchFamily="18" charset="0"/>
                <a:cs typeface="Times New Roman" panose="02020603050405020304" pitchFamily="18" charset="0"/>
              </a:rPr>
              <a:t>It is better to have alerts that are sometimes generated by innocent traffic, than it is to have rules that miss malicious traffic. </a:t>
            </a:r>
          </a:p>
          <a:p>
            <a:pPr>
              <a:spcBef>
                <a:spcPts val="0"/>
              </a:spcBef>
            </a:pPr>
            <a:r>
              <a:rPr lang="en-US" sz="2000" dirty="0">
                <a:solidFill>
                  <a:srgbClr val="00B0F0"/>
                </a:solidFill>
                <a:latin typeface="Times New Roman" panose="02020603050405020304" pitchFamily="18" charset="0"/>
                <a:cs typeface="Times New Roman" panose="02020603050405020304" pitchFamily="18" charset="0"/>
              </a:rPr>
              <a:t>It is necessary to have skilled cybersecurity analysts </a:t>
            </a:r>
            <a:r>
              <a:rPr lang="en-US" sz="2000" dirty="0">
                <a:latin typeface="Times New Roman" panose="02020603050405020304" pitchFamily="18" charset="0"/>
                <a:cs typeface="Times New Roman" panose="02020603050405020304" pitchFamily="18" charset="0"/>
              </a:rPr>
              <a:t>investigate alerts to determine if an exploit has actually occurred.</a:t>
            </a:r>
          </a:p>
          <a:p>
            <a:pPr>
              <a:spcBef>
                <a:spcPts val="0"/>
              </a:spcBef>
            </a:pPr>
            <a:r>
              <a:rPr lang="en-US" sz="2000" dirty="0">
                <a:solidFill>
                  <a:srgbClr val="00B0F0"/>
                </a:solidFill>
                <a:latin typeface="Times New Roman" panose="02020603050405020304" pitchFamily="18" charset="0"/>
                <a:cs typeface="Times New Roman" panose="02020603050405020304" pitchFamily="18" charset="0"/>
              </a:rPr>
              <a:t>Tier 1 cybersecurity analysts will </a:t>
            </a:r>
            <a:r>
              <a:rPr lang="en-US" sz="2000" dirty="0">
                <a:latin typeface="Times New Roman" panose="02020603050405020304" pitchFamily="18" charset="0"/>
                <a:cs typeface="Times New Roman" panose="02020603050405020304" pitchFamily="18" charset="0"/>
              </a:rPr>
              <a:t>work through queues of alerts in a tool like Sguil, pivoting to tools like Zeek, Wireshark, and Kibana to verify that an alert represents an actual exploit.</a:t>
            </a:r>
          </a:p>
          <a:p>
            <a:pPr>
              <a:spcBef>
                <a:spcPts val="0"/>
              </a:spcBef>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76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77028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 Overview of Alert Evaluation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Evaluating Alerts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6" name="Content Placeholder 1">
            <a:extLst>
              <a:ext uri="{FF2B5EF4-FFF2-40B4-BE49-F238E27FC236}">
                <a16:creationId xmlns:a16="http://schemas.microsoft.com/office/drawing/2014/main" id="{CF2DF070-6328-2772-687C-5F6993652D5C}"/>
              </a:ext>
            </a:extLst>
          </p:cNvPr>
          <p:cNvSpPr txBox="1">
            <a:spLocks/>
          </p:cNvSpPr>
          <p:nvPr/>
        </p:nvSpPr>
        <p:spPr>
          <a:xfrm>
            <a:off x="606171" y="1822079"/>
            <a:ext cx="11514533" cy="38823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latin typeface="Times New Roman" panose="02020603050405020304" pitchFamily="18" charset="0"/>
                <a:cs typeface="Times New Roman" panose="02020603050405020304" pitchFamily="18" charset="0"/>
              </a:rPr>
              <a:t>Security incidents </a:t>
            </a:r>
            <a:r>
              <a:rPr lang="en-US" sz="1800" dirty="0">
                <a:latin typeface="Times New Roman" panose="02020603050405020304" pitchFamily="18" charset="0"/>
                <a:cs typeface="Times New Roman" panose="02020603050405020304" pitchFamily="18" charset="0"/>
              </a:rPr>
              <a:t>are classified using a scheme borrowed from medical diagnostics. This classification scheme is used to guide actions and to evaluate diagnostic procedures. The concern is that either diagnosis can be accurate, or true, or inaccurate, or false.</a:t>
            </a:r>
          </a:p>
          <a:p>
            <a:r>
              <a:rPr lang="en-US" sz="1800" dirty="0">
                <a:latin typeface="Times New Roman" panose="02020603050405020304" pitchFamily="18" charset="0"/>
                <a:cs typeface="Times New Roman" panose="02020603050405020304" pitchFamily="18" charset="0"/>
              </a:rPr>
              <a:t>In network security analysis, the cybersecurity analyst is presented with an alert. The </a:t>
            </a:r>
            <a:r>
              <a:rPr lang="en-US" sz="1800" dirty="0">
                <a:solidFill>
                  <a:srgbClr val="00B0F0"/>
                </a:solidFill>
                <a:latin typeface="Times New Roman" panose="02020603050405020304" pitchFamily="18" charset="0"/>
                <a:cs typeface="Times New Roman" panose="02020603050405020304" pitchFamily="18" charset="0"/>
              </a:rPr>
              <a:t>cybersecurity analyst needs to determine if this diagnosis is true. </a:t>
            </a:r>
          </a:p>
          <a:p>
            <a:r>
              <a:rPr lang="en-US" sz="1800" dirty="0">
                <a:latin typeface="Times New Roman" panose="02020603050405020304" pitchFamily="18" charset="0"/>
                <a:cs typeface="Times New Roman" panose="02020603050405020304" pitchFamily="18" charset="0"/>
              </a:rPr>
              <a:t>Alerts can be classified as follows:</a:t>
            </a:r>
          </a:p>
          <a:p>
            <a:pPr lvl="1"/>
            <a:r>
              <a:rPr lang="en-US" sz="1800" b="1" dirty="0">
                <a:solidFill>
                  <a:srgbClr val="00B0F0"/>
                </a:solidFill>
                <a:latin typeface="Times New Roman" panose="02020603050405020304" pitchFamily="18" charset="0"/>
                <a:cs typeface="Times New Roman" panose="02020603050405020304" pitchFamily="18" charset="0"/>
              </a:rPr>
              <a:t>True Positive</a:t>
            </a:r>
            <a:r>
              <a:rPr lang="en-US" sz="1800" dirty="0">
                <a:latin typeface="Times New Roman" panose="02020603050405020304" pitchFamily="18" charset="0"/>
                <a:cs typeface="Times New Roman" panose="02020603050405020304" pitchFamily="18" charset="0"/>
              </a:rPr>
              <a:t>: The alert has been verified to be an actual security incident.</a:t>
            </a:r>
          </a:p>
          <a:p>
            <a:pPr lvl="1"/>
            <a:r>
              <a:rPr lang="en-US" sz="1800" b="1" dirty="0">
                <a:solidFill>
                  <a:srgbClr val="00B0F0"/>
                </a:solidFill>
                <a:latin typeface="Times New Roman" panose="02020603050405020304" pitchFamily="18" charset="0"/>
                <a:cs typeface="Times New Roman" panose="02020603050405020304" pitchFamily="18" charset="0"/>
              </a:rPr>
              <a:t>False Positive</a:t>
            </a:r>
            <a:r>
              <a:rPr lang="en-US" sz="1800" dirty="0">
                <a:latin typeface="Times New Roman" panose="02020603050405020304" pitchFamily="18" charset="0"/>
                <a:cs typeface="Times New Roman" panose="02020603050405020304" pitchFamily="18" charset="0"/>
              </a:rPr>
              <a:t>: The alert does not indicate an actual security incident. Benign activity that results in a false positive is sometimes referred to as a benign trigger.</a:t>
            </a:r>
          </a:p>
          <a:p>
            <a:pPr marL="180975" lvl="1" indent="-180975"/>
            <a:r>
              <a:rPr lang="en-US" sz="1800" dirty="0">
                <a:latin typeface="Times New Roman" panose="02020603050405020304" pitchFamily="18" charset="0"/>
                <a:cs typeface="Times New Roman" panose="02020603050405020304" pitchFamily="18" charset="0"/>
              </a:rPr>
              <a:t>An alternative situation is that an alert was not generated. The absence of an alert can be classified as:</a:t>
            </a:r>
          </a:p>
          <a:p>
            <a:pPr lvl="1"/>
            <a:r>
              <a:rPr lang="en-US" sz="1800" b="1" dirty="0">
                <a:solidFill>
                  <a:srgbClr val="00B0F0"/>
                </a:solidFill>
                <a:latin typeface="Times New Roman" panose="02020603050405020304" pitchFamily="18" charset="0"/>
                <a:cs typeface="Times New Roman" panose="02020603050405020304" pitchFamily="18" charset="0"/>
              </a:rPr>
              <a:t>True Negative</a:t>
            </a:r>
            <a:r>
              <a:rPr lang="en-US" sz="1800" dirty="0">
                <a:latin typeface="Times New Roman" panose="02020603050405020304" pitchFamily="18" charset="0"/>
                <a:cs typeface="Times New Roman" panose="02020603050405020304" pitchFamily="18" charset="0"/>
              </a:rPr>
              <a:t>: No security incident has occurred. The activity is benign.</a:t>
            </a:r>
          </a:p>
          <a:p>
            <a:pPr lvl="1"/>
            <a:r>
              <a:rPr lang="en-US" sz="1800" b="1" dirty="0">
                <a:solidFill>
                  <a:srgbClr val="00B0F0"/>
                </a:solidFill>
                <a:latin typeface="Times New Roman" panose="02020603050405020304" pitchFamily="18" charset="0"/>
                <a:cs typeface="Times New Roman" panose="02020603050405020304" pitchFamily="18" charset="0"/>
              </a:rPr>
              <a:t>False Negative</a:t>
            </a:r>
            <a:r>
              <a:rPr lang="en-US" sz="1800" dirty="0">
                <a:latin typeface="Times New Roman" panose="02020603050405020304" pitchFamily="18" charset="0"/>
                <a:cs typeface="Times New Roman" panose="02020603050405020304" pitchFamily="18" charset="0"/>
              </a:rPr>
              <a:t>: An undetected incident has occurred.</a:t>
            </a:r>
          </a:p>
          <a:p>
            <a:pPr marL="0"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5376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77028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 Overview of Alert Evaluation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Evaluating Alerts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806B279-9690-B478-E4A0-75900130CD9F}"/>
              </a:ext>
            </a:extLst>
          </p:cNvPr>
          <p:cNvSpPr txBox="1"/>
          <p:nvPr/>
        </p:nvSpPr>
        <p:spPr>
          <a:xfrm>
            <a:off x="2160812" y="1803447"/>
            <a:ext cx="7711168" cy="400110"/>
          </a:xfrm>
          <a:prstGeom prst="rect">
            <a:avLst/>
          </a:prstGeom>
          <a:no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When an alert is issued, it will receive one of four possible classifications:</a:t>
            </a:r>
          </a:p>
        </p:txBody>
      </p:sp>
      <p:graphicFrame>
        <p:nvGraphicFramePr>
          <p:cNvPr id="6" name="Table 1">
            <a:extLst>
              <a:ext uri="{FF2B5EF4-FFF2-40B4-BE49-F238E27FC236}">
                <a16:creationId xmlns:a16="http://schemas.microsoft.com/office/drawing/2014/main" id="{E454D4F5-45EA-C1E1-5594-C6222FD69900}"/>
              </a:ext>
            </a:extLst>
          </p:cNvPr>
          <p:cNvGraphicFramePr>
            <a:graphicFrameLocks noGrp="1"/>
          </p:cNvGraphicFramePr>
          <p:nvPr>
            <p:extLst>
              <p:ext uri="{D42A27DB-BD31-4B8C-83A1-F6EECF244321}">
                <p14:modId xmlns:p14="http://schemas.microsoft.com/office/powerpoint/2010/main" val="3198524771"/>
              </p:ext>
            </p:extLst>
          </p:nvPr>
        </p:nvGraphicFramePr>
        <p:xfrm>
          <a:off x="1649804" y="2217654"/>
          <a:ext cx="8733183" cy="1108710"/>
        </p:xfrm>
        <a:graphic>
          <a:graphicData uri="http://schemas.openxmlformats.org/drawingml/2006/table">
            <a:tbl>
              <a:tblPr firstRow="1" bandRow="1">
                <a:tableStyleId>{5C22544A-7EE6-4342-B048-85BDC9FD1C3A}</a:tableStyleId>
              </a:tblPr>
              <a:tblGrid>
                <a:gridCol w="2911061">
                  <a:extLst>
                    <a:ext uri="{9D8B030D-6E8A-4147-A177-3AD203B41FA5}">
                      <a16:colId xmlns:a16="http://schemas.microsoft.com/office/drawing/2014/main" val="20000"/>
                    </a:ext>
                  </a:extLst>
                </a:gridCol>
                <a:gridCol w="2911061">
                  <a:extLst>
                    <a:ext uri="{9D8B030D-6E8A-4147-A177-3AD203B41FA5}">
                      <a16:colId xmlns:a16="http://schemas.microsoft.com/office/drawing/2014/main" val="20001"/>
                    </a:ext>
                  </a:extLst>
                </a:gridCol>
                <a:gridCol w="2911061">
                  <a:extLst>
                    <a:ext uri="{9D8B030D-6E8A-4147-A177-3AD203B41FA5}">
                      <a16:colId xmlns:a16="http://schemas.microsoft.com/office/drawing/2014/main" val="20002"/>
                    </a:ext>
                  </a:extLst>
                </a:gridCol>
              </a:tblGrid>
              <a:tr h="252517">
                <a:tc>
                  <a:txBody>
                    <a:bodyPr/>
                    <a:lstStyle/>
                    <a:p>
                      <a:pPr fontAlgn="ctr"/>
                      <a:endParaRPr lang="en-US"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US" b="1" dirty="0">
                          <a:effectLst/>
                          <a:latin typeface="Times New Roman" panose="02020603050405020304" pitchFamily="18" charset="0"/>
                          <a:cs typeface="Times New Roman" panose="02020603050405020304" pitchFamily="18" charset="0"/>
                        </a:rPr>
                        <a:t>True</a:t>
                      </a:r>
                      <a:endParaRPr lang="en-US"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r>
                        <a:rPr lang="en-US" b="1" dirty="0">
                          <a:effectLst/>
                          <a:latin typeface="Times New Roman" panose="02020603050405020304" pitchFamily="18" charset="0"/>
                          <a:cs typeface="Times New Roman" panose="02020603050405020304" pitchFamily="18" charset="0"/>
                        </a:rPr>
                        <a:t>False</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252517">
                <a:tc>
                  <a:txBody>
                    <a:bodyPr/>
                    <a:lstStyle/>
                    <a:p>
                      <a:pPr fontAlgn="ctr"/>
                      <a:r>
                        <a:rPr lang="en-US" b="1" dirty="0">
                          <a:effectLst/>
                          <a:latin typeface="Times New Roman" panose="02020603050405020304" pitchFamily="18" charset="0"/>
                          <a:cs typeface="Times New Roman" panose="02020603050405020304" pitchFamily="18" charset="0"/>
                        </a:rPr>
                        <a:t>Positive (Alert exists)</a:t>
                      </a:r>
                      <a:endParaRPr lang="en-US"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Incident occurred</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No incident occurred</a:t>
                      </a:r>
                    </a:p>
                  </a:txBody>
                  <a:tcPr marL="47625" marR="47625" marT="47625" marB="47625" anchor="ctr"/>
                </a:tc>
                <a:extLst>
                  <a:ext uri="{0D108BD9-81ED-4DB2-BD59-A6C34878D82A}">
                    <a16:rowId xmlns:a16="http://schemas.microsoft.com/office/drawing/2014/main" val="10001"/>
                  </a:ext>
                </a:extLst>
              </a:tr>
              <a:tr h="252517">
                <a:tc>
                  <a:txBody>
                    <a:bodyPr/>
                    <a:lstStyle/>
                    <a:p>
                      <a:pPr fontAlgn="ctr"/>
                      <a:r>
                        <a:rPr lang="en-US" b="1" dirty="0">
                          <a:effectLst/>
                          <a:latin typeface="Times New Roman" panose="02020603050405020304" pitchFamily="18" charset="0"/>
                          <a:cs typeface="Times New Roman" panose="02020603050405020304" pitchFamily="18" charset="0"/>
                        </a:rPr>
                        <a:t>Negative (No alert exists)</a:t>
                      </a:r>
                      <a:endParaRPr lang="en-US"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No incident occurred</a:t>
                      </a:r>
                    </a:p>
                  </a:txBody>
                  <a:tcPr marL="47625" marR="47625" marT="47625" marB="47625" anchor="ctr"/>
                </a:tc>
                <a:tc>
                  <a:txBody>
                    <a:bodyPr/>
                    <a:lstStyle/>
                    <a:p>
                      <a:pPr fontAlgn="ctr"/>
                      <a:r>
                        <a:rPr lang="en-US" b="0" dirty="0">
                          <a:effectLst/>
                          <a:latin typeface="Times New Roman" panose="02020603050405020304" pitchFamily="18" charset="0"/>
                          <a:cs typeface="Times New Roman" panose="02020603050405020304" pitchFamily="18" charset="0"/>
                        </a:rPr>
                        <a:t>Incident occurred</a:t>
                      </a:r>
                    </a:p>
                  </a:txBody>
                  <a:tcPr marL="47625" marR="47625" marT="47625" marB="47625" anchor="ctr"/>
                </a:tc>
                <a:extLst>
                  <a:ext uri="{0D108BD9-81ED-4DB2-BD59-A6C34878D82A}">
                    <a16:rowId xmlns:a16="http://schemas.microsoft.com/office/drawing/2014/main" val="10002"/>
                  </a:ext>
                </a:extLst>
              </a:tr>
            </a:tbl>
          </a:graphicData>
        </a:graphic>
      </p:graphicFrame>
      <p:sp>
        <p:nvSpPr>
          <p:cNvPr id="8" name="Content Placeholder 1">
            <a:extLst>
              <a:ext uri="{FF2B5EF4-FFF2-40B4-BE49-F238E27FC236}">
                <a16:creationId xmlns:a16="http://schemas.microsoft.com/office/drawing/2014/main" id="{53E1EDCB-70C7-DA4B-DB44-7D33DCF53E6C}"/>
              </a:ext>
            </a:extLst>
          </p:cNvPr>
          <p:cNvSpPr/>
          <p:nvPr/>
        </p:nvSpPr>
        <p:spPr>
          <a:xfrm>
            <a:off x="480758" y="3557070"/>
            <a:ext cx="11428212" cy="2139047"/>
          </a:xfrm>
          <a:prstGeom prst="rect">
            <a:avLst/>
          </a:prstGeom>
        </p:spPr>
        <p:txBody>
          <a:bodyPr wrap="square">
            <a:spAutoFit/>
          </a:bodyPr>
          <a:lstStyle/>
          <a:p>
            <a:pPr marL="144000" indent="-144000" algn="l">
              <a:buFont typeface="Arial" panose="020B0604020202020204" pitchFamily="34" charset="0"/>
              <a:buChar char="•"/>
            </a:pPr>
            <a:r>
              <a:rPr lang="en-US" sz="1900" b="1" i="0" dirty="0">
                <a:solidFill>
                  <a:srgbClr val="00B0F0"/>
                </a:solidFill>
                <a:effectLst/>
                <a:latin typeface="Times New Roman" panose="02020603050405020304" pitchFamily="18" charset="0"/>
                <a:cs typeface="Times New Roman" panose="02020603050405020304" pitchFamily="18" charset="0"/>
              </a:rPr>
              <a:t>True positives</a:t>
            </a:r>
            <a:r>
              <a:rPr lang="en-US" sz="1900" b="0" i="0" dirty="0">
                <a:solidFill>
                  <a:srgbClr val="00B0F0"/>
                </a:solidFill>
                <a:effectLst/>
                <a:latin typeface="Times New Roman" panose="02020603050405020304" pitchFamily="18" charset="0"/>
                <a:cs typeface="Times New Roman" panose="02020603050405020304" pitchFamily="18" charset="0"/>
              </a:rPr>
              <a:t> </a:t>
            </a:r>
            <a:r>
              <a:rPr lang="en-US" sz="1900" b="0" i="0" dirty="0">
                <a:solidFill>
                  <a:srgbClr val="000000"/>
                </a:solidFill>
                <a:effectLst/>
                <a:latin typeface="Times New Roman" panose="02020603050405020304" pitchFamily="18" charset="0"/>
                <a:cs typeface="Times New Roman" panose="02020603050405020304" pitchFamily="18" charset="0"/>
              </a:rPr>
              <a:t>are the desired type of alert. They mean that the rules that generate alerts have worked correctly.</a:t>
            </a:r>
          </a:p>
          <a:p>
            <a:pPr marL="144000" indent="-144000" algn="l">
              <a:buFont typeface="Arial" panose="020B0604020202020204" pitchFamily="34" charset="0"/>
              <a:buChar char="•"/>
            </a:pPr>
            <a:r>
              <a:rPr lang="en-US" sz="1900" b="1" i="0" dirty="0">
                <a:solidFill>
                  <a:srgbClr val="00B0F0"/>
                </a:solidFill>
                <a:effectLst/>
                <a:latin typeface="Times New Roman" panose="02020603050405020304" pitchFamily="18" charset="0"/>
                <a:cs typeface="Times New Roman" panose="02020603050405020304" pitchFamily="18" charset="0"/>
              </a:rPr>
              <a:t>False positives</a:t>
            </a:r>
            <a:r>
              <a:rPr lang="en-US" sz="1900" b="0" i="0" dirty="0">
                <a:solidFill>
                  <a:srgbClr val="00B0F0"/>
                </a:solidFill>
                <a:effectLst/>
                <a:latin typeface="Times New Roman" panose="02020603050405020304" pitchFamily="18" charset="0"/>
                <a:cs typeface="Times New Roman" panose="02020603050405020304" pitchFamily="18" charset="0"/>
              </a:rPr>
              <a:t> </a:t>
            </a:r>
            <a:r>
              <a:rPr lang="en-US" sz="1900" b="0" i="0" dirty="0">
                <a:solidFill>
                  <a:srgbClr val="000000"/>
                </a:solidFill>
                <a:effectLst/>
                <a:latin typeface="Times New Roman" panose="02020603050405020304" pitchFamily="18" charset="0"/>
                <a:cs typeface="Times New Roman" panose="02020603050405020304" pitchFamily="18" charset="0"/>
              </a:rPr>
              <a:t>are not desirable. Although they do not indicate that an undetected exploit has occurred, </a:t>
            </a:r>
            <a:r>
              <a:rPr lang="en-US" sz="1900" b="0" i="0" dirty="0">
                <a:solidFill>
                  <a:srgbClr val="00B0F0"/>
                </a:solidFill>
                <a:effectLst/>
                <a:latin typeface="Times New Roman" panose="02020603050405020304" pitchFamily="18" charset="0"/>
                <a:cs typeface="Times New Roman" panose="02020603050405020304" pitchFamily="18" charset="0"/>
              </a:rPr>
              <a:t>they are costly because cybersecurity analysts must investigate false alarms.</a:t>
            </a:r>
          </a:p>
          <a:p>
            <a:pPr marL="144000" indent="-144000" algn="l">
              <a:buFont typeface="Arial" panose="020B0604020202020204" pitchFamily="34" charset="0"/>
              <a:buChar char="•"/>
            </a:pPr>
            <a:r>
              <a:rPr lang="en-US" sz="1900" b="1" i="0" dirty="0">
                <a:solidFill>
                  <a:srgbClr val="00B0F0"/>
                </a:solidFill>
                <a:effectLst/>
                <a:latin typeface="Times New Roman" panose="02020603050405020304" pitchFamily="18" charset="0"/>
                <a:cs typeface="Times New Roman" panose="02020603050405020304" pitchFamily="18" charset="0"/>
              </a:rPr>
              <a:t>True negatives</a:t>
            </a:r>
            <a:r>
              <a:rPr lang="en-US" sz="1900" b="0" i="0" dirty="0">
                <a:solidFill>
                  <a:srgbClr val="00B0F0"/>
                </a:solidFill>
                <a:effectLst/>
                <a:latin typeface="Times New Roman" panose="02020603050405020304" pitchFamily="18" charset="0"/>
                <a:cs typeface="Times New Roman" panose="02020603050405020304" pitchFamily="18" charset="0"/>
              </a:rPr>
              <a:t> </a:t>
            </a:r>
            <a:r>
              <a:rPr lang="en-US" sz="1900" b="0" i="0" dirty="0">
                <a:solidFill>
                  <a:srgbClr val="000000"/>
                </a:solidFill>
                <a:effectLst/>
                <a:latin typeface="Times New Roman" panose="02020603050405020304" pitchFamily="18" charset="0"/>
                <a:cs typeface="Times New Roman" panose="02020603050405020304" pitchFamily="18" charset="0"/>
              </a:rPr>
              <a:t>are desirable. They indicate that benign normal traffic is correctly ignored, and erroneous alerts are not being issued.</a:t>
            </a:r>
          </a:p>
          <a:p>
            <a:pPr marL="144000" indent="-144000" algn="l">
              <a:buFont typeface="Arial" panose="020B0604020202020204" pitchFamily="34" charset="0"/>
              <a:buChar char="•"/>
            </a:pPr>
            <a:r>
              <a:rPr lang="en-US" sz="1900" b="1" i="0" dirty="0">
                <a:solidFill>
                  <a:srgbClr val="00B0F0"/>
                </a:solidFill>
                <a:effectLst/>
                <a:latin typeface="Times New Roman" panose="02020603050405020304" pitchFamily="18" charset="0"/>
                <a:cs typeface="Times New Roman" panose="02020603050405020304" pitchFamily="18" charset="0"/>
              </a:rPr>
              <a:t>False negatives</a:t>
            </a:r>
            <a:r>
              <a:rPr lang="en-US" sz="1900" b="0" i="0" dirty="0">
                <a:solidFill>
                  <a:srgbClr val="00B0F0"/>
                </a:solidFill>
                <a:effectLst/>
                <a:latin typeface="Times New Roman" panose="02020603050405020304" pitchFamily="18" charset="0"/>
                <a:cs typeface="Times New Roman" panose="02020603050405020304" pitchFamily="18" charset="0"/>
              </a:rPr>
              <a:t> </a:t>
            </a:r>
            <a:r>
              <a:rPr lang="en-US" sz="1900" b="0" i="0" dirty="0">
                <a:solidFill>
                  <a:srgbClr val="000000"/>
                </a:solidFill>
                <a:effectLst/>
                <a:latin typeface="Times New Roman" panose="02020603050405020304" pitchFamily="18" charset="0"/>
                <a:cs typeface="Times New Roman" panose="02020603050405020304" pitchFamily="18" charset="0"/>
              </a:rPr>
              <a:t>are dangerous. They indicate that exploits are not being detected by the security systems that are in place. </a:t>
            </a:r>
          </a:p>
        </p:txBody>
      </p:sp>
    </p:spTree>
    <p:extLst>
      <p:ext uri="{BB962C8B-B14F-4D97-AF65-F5344CB8AC3E}">
        <p14:creationId xmlns:p14="http://schemas.microsoft.com/office/powerpoint/2010/main" val="3490605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77028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 Overview of Alert Evaluation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Evaluating Alerts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F043B8F1-9C6F-DA22-7E2E-1AC519802755}"/>
              </a:ext>
            </a:extLst>
          </p:cNvPr>
          <p:cNvSpPr/>
          <p:nvPr/>
        </p:nvSpPr>
        <p:spPr>
          <a:xfrm>
            <a:off x="418318" y="1623788"/>
            <a:ext cx="11620263" cy="4078039"/>
          </a:xfrm>
          <a:prstGeom prst="rect">
            <a:avLst/>
          </a:prstGeom>
        </p:spPr>
        <p:txBody>
          <a:bodyPr wrap="square">
            <a:spAutoFit/>
          </a:bodyPr>
          <a:lstStyle/>
          <a:p>
            <a:pPr marL="144000" indent="-144000" algn="l">
              <a:spcBef>
                <a:spcPts val="300"/>
              </a:spcBef>
              <a:spcAft>
                <a:spcPts val="300"/>
              </a:spcAft>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Benign events are those that should not trigger alerts. Excess benign events indicate that some rules or other detectors need to be improved or eliminated.</a:t>
            </a:r>
          </a:p>
          <a:p>
            <a:pPr marL="144000" indent="-144000" algn="l">
              <a:spcBef>
                <a:spcPts val="300"/>
              </a:spcBef>
              <a:spcAft>
                <a:spcPts val="300"/>
              </a:spcAft>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When </a:t>
            </a:r>
            <a:r>
              <a:rPr lang="en-US" b="0" i="0" dirty="0">
                <a:solidFill>
                  <a:srgbClr val="00B0F0"/>
                </a:solidFill>
                <a:effectLst/>
                <a:latin typeface="Times New Roman" panose="02020603050405020304" pitchFamily="18" charset="0"/>
                <a:cs typeface="Times New Roman" panose="02020603050405020304" pitchFamily="18" charset="0"/>
              </a:rPr>
              <a:t>true positives </a:t>
            </a:r>
            <a:r>
              <a:rPr lang="en-US" b="0" i="0" dirty="0">
                <a:solidFill>
                  <a:srgbClr val="000000"/>
                </a:solidFill>
                <a:effectLst/>
                <a:latin typeface="Times New Roman" panose="02020603050405020304" pitchFamily="18" charset="0"/>
                <a:cs typeface="Times New Roman" panose="02020603050405020304" pitchFamily="18" charset="0"/>
              </a:rPr>
              <a:t>are suspected, a cybersecurity analyst is required to escalate the alert to a higher level for investigation. The investigator will move forward with the investigation in order to confirm the incident and identify any potential damage that may have been caused. </a:t>
            </a:r>
          </a:p>
          <a:p>
            <a:pPr marL="144000" indent="-144000" algn="l">
              <a:spcBef>
                <a:spcPts val="300"/>
              </a:spcBef>
              <a:spcAft>
                <a:spcPts val="300"/>
              </a:spcAft>
              <a:buFont typeface="Arial" panose="020B0604020202020204" pitchFamily="34" charset="0"/>
              <a:buChar char="•"/>
            </a:pPr>
            <a:r>
              <a:rPr lang="en-US" b="0" i="0" dirty="0">
                <a:solidFill>
                  <a:srgbClr val="00B0F0"/>
                </a:solidFill>
                <a:effectLst/>
                <a:latin typeface="Times New Roman" panose="02020603050405020304" pitchFamily="18" charset="0"/>
                <a:cs typeface="Times New Roman" panose="02020603050405020304" pitchFamily="18" charset="0"/>
              </a:rPr>
              <a:t>A cybersecurity analyst </a:t>
            </a:r>
            <a:r>
              <a:rPr lang="en-US" b="0" i="0" dirty="0">
                <a:solidFill>
                  <a:srgbClr val="000000"/>
                </a:solidFill>
                <a:effectLst/>
                <a:latin typeface="Times New Roman" panose="02020603050405020304" pitchFamily="18" charset="0"/>
                <a:cs typeface="Times New Roman" panose="02020603050405020304" pitchFamily="18" charset="0"/>
              </a:rPr>
              <a:t>may also be responsible for </a:t>
            </a:r>
            <a:r>
              <a:rPr lang="en-US" b="0" i="0" dirty="0">
                <a:solidFill>
                  <a:srgbClr val="FF0000"/>
                </a:solidFill>
                <a:effectLst/>
                <a:latin typeface="Times New Roman" panose="02020603050405020304" pitchFamily="18" charset="0"/>
                <a:cs typeface="Times New Roman" panose="02020603050405020304" pitchFamily="18" charset="0"/>
              </a:rPr>
              <a:t>informing</a:t>
            </a:r>
            <a:r>
              <a:rPr lang="en-US" b="0" i="0" dirty="0">
                <a:solidFill>
                  <a:srgbClr val="000000"/>
                </a:solidFill>
                <a:effectLst/>
                <a:latin typeface="Times New Roman" panose="02020603050405020304" pitchFamily="18" charset="0"/>
                <a:cs typeface="Times New Roman" panose="02020603050405020304" pitchFamily="18" charset="0"/>
              </a:rPr>
              <a:t> security personnel </a:t>
            </a:r>
            <a:r>
              <a:rPr lang="en-US" b="0" i="0" dirty="0">
                <a:solidFill>
                  <a:srgbClr val="00B0F0"/>
                </a:solidFill>
                <a:effectLst/>
                <a:latin typeface="Times New Roman" panose="02020603050405020304" pitchFamily="18" charset="0"/>
                <a:cs typeface="Times New Roman" panose="02020603050405020304" pitchFamily="18" charset="0"/>
              </a:rPr>
              <a:t>that false positives are occurring </a:t>
            </a:r>
            <a:r>
              <a:rPr lang="en-US" b="0" i="0" dirty="0">
                <a:solidFill>
                  <a:srgbClr val="000000"/>
                </a:solidFill>
                <a:effectLst/>
                <a:latin typeface="Times New Roman" panose="02020603050405020304" pitchFamily="18" charset="0"/>
                <a:cs typeface="Times New Roman" panose="02020603050405020304" pitchFamily="18" charset="0"/>
              </a:rPr>
              <a:t>to the extent that the cybersecurity analyst’s time is seriously impacted. </a:t>
            </a:r>
          </a:p>
          <a:p>
            <a:pPr marL="144000" indent="-144000" algn="l">
              <a:spcBef>
                <a:spcPts val="300"/>
              </a:spcBef>
              <a:spcAft>
                <a:spcPts val="300"/>
              </a:spcAft>
              <a:buFont typeface="Arial" panose="020B0604020202020204" pitchFamily="34" charset="0"/>
              <a:buChar char="•"/>
            </a:pPr>
            <a:r>
              <a:rPr lang="en-US" b="0" i="0" dirty="0">
                <a:solidFill>
                  <a:srgbClr val="00B0F0"/>
                </a:solidFill>
                <a:effectLst/>
                <a:latin typeface="Times New Roman" panose="02020603050405020304" pitchFamily="18" charset="0"/>
                <a:cs typeface="Times New Roman" panose="02020603050405020304" pitchFamily="18" charset="0"/>
              </a:rPr>
              <a:t>False negatives </a:t>
            </a:r>
            <a:r>
              <a:rPr lang="en-US" b="0" i="0" dirty="0">
                <a:solidFill>
                  <a:srgbClr val="000000"/>
                </a:solidFill>
                <a:effectLst/>
                <a:latin typeface="Times New Roman" panose="02020603050405020304" pitchFamily="18" charset="0"/>
                <a:cs typeface="Times New Roman" panose="02020603050405020304" pitchFamily="18" charset="0"/>
              </a:rPr>
              <a:t>may be discovered well after an exploit has occurred. This can happen through </a:t>
            </a:r>
            <a:r>
              <a:rPr lang="en-US" b="0" i="0" dirty="0">
                <a:solidFill>
                  <a:srgbClr val="00B0F0"/>
                </a:solidFill>
                <a:effectLst/>
                <a:latin typeface="Times New Roman" panose="02020603050405020304" pitchFamily="18" charset="0"/>
                <a:cs typeface="Times New Roman" panose="02020603050405020304" pitchFamily="18" charset="0"/>
              </a:rPr>
              <a:t>retrospective security analysis </a:t>
            </a:r>
            <a:r>
              <a:rPr lang="en-US" b="0" i="0" dirty="0">
                <a:solidFill>
                  <a:srgbClr val="000000"/>
                </a:solidFill>
                <a:effectLst/>
                <a:latin typeface="Times New Roman" panose="02020603050405020304" pitchFamily="18" charset="0"/>
                <a:cs typeface="Times New Roman" panose="02020603050405020304" pitchFamily="18" charset="0"/>
              </a:rPr>
              <a:t>(RSA). RSA can occur when newly obtained rules or other threat intelligence is applied to archived network security data. </a:t>
            </a:r>
          </a:p>
          <a:p>
            <a:pPr marL="144000" indent="-144000" algn="l">
              <a:spcBef>
                <a:spcPts val="300"/>
              </a:spcBef>
              <a:spcAft>
                <a:spcPts val="300"/>
              </a:spcAft>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For this reason, it is important to monitor threat intelligence to learn of new vulnerabilities and exploits and to evaluate the likelihood that the network was vulnerable to them at some time in the past. </a:t>
            </a:r>
          </a:p>
          <a:p>
            <a:pPr marL="144000" indent="-144000">
              <a:spcBef>
                <a:spcPts val="300"/>
              </a:spcBef>
              <a:spcAft>
                <a:spcPts val="300"/>
              </a:spcAft>
              <a:buFont typeface="Arial" panose="020B0604020202020204" pitchFamily="34" charset="0"/>
              <a:buChar char="•"/>
            </a:pPr>
            <a:endParaRPr lang="en-US" b="1"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4517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770280"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 Overview of Alert Evaluation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Evaluating Alerts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F043B8F1-9C6F-DA22-7E2E-1AC519802755}"/>
              </a:ext>
            </a:extLst>
          </p:cNvPr>
          <p:cNvSpPr/>
          <p:nvPr/>
        </p:nvSpPr>
        <p:spPr>
          <a:xfrm>
            <a:off x="418318" y="1623788"/>
            <a:ext cx="11620263" cy="4078039"/>
          </a:xfrm>
          <a:prstGeom prst="rect">
            <a:avLst/>
          </a:prstGeom>
        </p:spPr>
        <p:txBody>
          <a:bodyPr wrap="square">
            <a:spAutoFit/>
          </a:bodyPr>
          <a:lstStyle/>
          <a:p>
            <a:pPr marL="144000" indent="-144000" algn="l">
              <a:spcBef>
                <a:spcPts val="300"/>
              </a:spcBef>
              <a:spcAft>
                <a:spcPts val="300"/>
              </a:spcAft>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Benign events are those that should not trigger alerts. Excess benign events indicate that some rules or other detectors need to be improved or eliminated.</a:t>
            </a:r>
          </a:p>
          <a:p>
            <a:pPr marL="144000" indent="-144000" algn="l">
              <a:spcBef>
                <a:spcPts val="300"/>
              </a:spcBef>
              <a:spcAft>
                <a:spcPts val="300"/>
              </a:spcAft>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When </a:t>
            </a:r>
            <a:r>
              <a:rPr lang="en-US" b="0" i="0" dirty="0">
                <a:solidFill>
                  <a:srgbClr val="00B0F0"/>
                </a:solidFill>
                <a:effectLst/>
                <a:latin typeface="Times New Roman" panose="02020603050405020304" pitchFamily="18" charset="0"/>
                <a:cs typeface="Times New Roman" panose="02020603050405020304" pitchFamily="18" charset="0"/>
              </a:rPr>
              <a:t>true positives </a:t>
            </a:r>
            <a:r>
              <a:rPr lang="en-US" b="0" i="0" dirty="0">
                <a:solidFill>
                  <a:srgbClr val="000000"/>
                </a:solidFill>
                <a:effectLst/>
                <a:latin typeface="Times New Roman" panose="02020603050405020304" pitchFamily="18" charset="0"/>
                <a:cs typeface="Times New Roman" panose="02020603050405020304" pitchFamily="18" charset="0"/>
              </a:rPr>
              <a:t>are suspected, a cybersecurity analyst is required to escalate the alert to a higher level for investigation. The investigator will move forward with the investigation in order to confirm the incident and identify any potential damage that may have been caused. </a:t>
            </a:r>
          </a:p>
          <a:p>
            <a:pPr marL="144000" indent="-144000" algn="l">
              <a:spcBef>
                <a:spcPts val="300"/>
              </a:spcBef>
              <a:spcAft>
                <a:spcPts val="300"/>
              </a:spcAft>
              <a:buFont typeface="Arial" panose="020B0604020202020204" pitchFamily="34" charset="0"/>
              <a:buChar char="•"/>
            </a:pPr>
            <a:r>
              <a:rPr lang="en-US" b="0" i="0" dirty="0">
                <a:solidFill>
                  <a:srgbClr val="00B0F0"/>
                </a:solidFill>
                <a:effectLst/>
                <a:latin typeface="Times New Roman" panose="02020603050405020304" pitchFamily="18" charset="0"/>
                <a:cs typeface="Times New Roman" panose="02020603050405020304" pitchFamily="18" charset="0"/>
              </a:rPr>
              <a:t>A cybersecurity analyst </a:t>
            </a:r>
            <a:r>
              <a:rPr lang="en-US" b="0" i="0" dirty="0">
                <a:solidFill>
                  <a:srgbClr val="000000"/>
                </a:solidFill>
                <a:effectLst/>
                <a:latin typeface="Times New Roman" panose="02020603050405020304" pitchFamily="18" charset="0"/>
                <a:cs typeface="Times New Roman" panose="02020603050405020304" pitchFamily="18" charset="0"/>
              </a:rPr>
              <a:t>may also be responsible for </a:t>
            </a:r>
            <a:r>
              <a:rPr lang="en-US" b="0" i="0" dirty="0">
                <a:solidFill>
                  <a:srgbClr val="FF0000"/>
                </a:solidFill>
                <a:effectLst/>
                <a:latin typeface="Times New Roman" panose="02020603050405020304" pitchFamily="18" charset="0"/>
                <a:cs typeface="Times New Roman" panose="02020603050405020304" pitchFamily="18" charset="0"/>
              </a:rPr>
              <a:t>informing</a:t>
            </a:r>
            <a:r>
              <a:rPr lang="en-US" b="0" i="0" dirty="0">
                <a:solidFill>
                  <a:srgbClr val="000000"/>
                </a:solidFill>
                <a:effectLst/>
                <a:latin typeface="Times New Roman" panose="02020603050405020304" pitchFamily="18" charset="0"/>
                <a:cs typeface="Times New Roman" panose="02020603050405020304" pitchFamily="18" charset="0"/>
              </a:rPr>
              <a:t> security personnel </a:t>
            </a:r>
            <a:r>
              <a:rPr lang="en-US" b="0" i="0" dirty="0">
                <a:solidFill>
                  <a:srgbClr val="00B0F0"/>
                </a:solidFill>
                <a:effectLst/>
                <a:latin typeface="Times New Roman" panose="02020603050405020304" pitchFamily="18" charset="0"/>
                <a:cs typeface="Times New Roman" panose="02020603050405020304" pitchFamily="18" charset="0"/>
              </a:rPr>
              <a:t>that false positives are occurring </a:t>
            </a:r>
            <a:r>
              <a:rPr lang="en-US" b="0" i="0" dirty="0">
                <a:solidFill>
                  <a:srgbClr val="000000"/>
                </a:solidFill>
                <a:effectLst/>
                <a:latin typeface="Times New Roman" panose="02020603050405020304" pitchFamily="18" charset="0"/>
                <a:cs typeface="Times New Roman" panose="02020603050405020304" pitchFamily="18" charset="0"/>
              </a:rPr>
              <a:t>to the extent that the cybersecurity analyst’s time is seriously impacted. </a:t>
            </a:r>
          </a:p>
          <a:p>
            <a:pPr marL="144000" indent="-144000" algn="l">
              <a:spcBef>
                <a:spcPts val="300"/>
              </a:spcBef>
              <a:spcAft>
                <a:spcPts val="300"/>
              </a:spcAft>
              <a:buFont typeface="Arial" panose="020B0604020202020204" pitchFamily="34" charset="0"/>
              <a:buChar char="•"/>
            </a:pPr>
            <a:r>
              <a:rPr lang="en-US" b="0" i="0" dirty="0">
                <a:solidFill>
                  <a:srgbClr val="00B0F0"/>
                </a:solidFill>
                <a:effectLst/>
                <a:latin typeface="Times New Roman" panose="02020603050405020304" pitchFamily="18" charset="0"/>
                <a:cs typeface="Times New Roman" panose="02020603050405020304" pitchFamily="18" charset="0"/>
              </a:rPr>
              <a:t>False negatives </a:t>
            </a:r>
            <a:r>
              <a:rPr lang="en-US" b="0" i="0" dirty="0">
                <a:solidFill>
                  <a:srgbClr val="000000"/>
                </a:solidFill>
                <a:effectLst/>
                <a:latin typeface="Times New Roman" panose="02020603050405020304" pitchFamily="18" charset="0"/>
                <a:cs typeface="Times New Roman" panose="02020603050405020304" pitchFamily="18" charset="0"/>
              </a:rPr>
              <a:t>may be discovered well after an exploit has occurred. This can happen through </a:t>
            </a:r>
            <a:r>
              <a:rPr lang="en-US" b="0" i="0" dirty="0">
                <a:solidFill>
                  <a:srgbClr val="00B0F0"/>
                </a:solidFill>
                <a:effectLst/>
                <a:latin typeface="Times New Roman" panose="02020603050405020304" pitchFamily="18" charset="0"/>
                <a:cs typeface="Times New Roman" panose="02020603050405020304" pitchFamily="18" charset="0"/>
              </a:rPr>
              <a:t>retrospective security analysis </a:t>
            </a:r>
            <a:r>
              <a:rPr lang="en-US" b="0" i="0" dirty="0">
                <a:solidFill>
                  <a:srgbClr val="000000"/>
                </a:solidFill>
                <a:effectLst/>
                <a:latin typeface="Times New Roman" panose="02020603050405020304" pitchFamily="18" charset="0"/>
                <a:cs typeface="Times New Roman" panose="02020603050405020304" pitchFamily="18" charset="0"/>
              </a:rPr>
              <a:t>(RSA). RSA can occur when newly obtained rules or other threat intelligence is applied to archived network security data. </a:t>
            </a:r>
          </a:p>
          <a:p>
            <a:pPr marL="144000" indent="-144000" algn="l">
              <a:spcBef>
                <a:spcPts val="300"/>
              </a:spcBef>
              <a:spcAft>
                <a:spcPts val="300"/>
              </a:spcAft>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For this reason, it is important to monitor threat intelligence to learn of new vulnerabilities and exploits and to evaluate the likelihood that the network was vulnerable to them at some time in the past. </a:t>
            </a:r>
          </a:p>
          <a:p>
            <a:pPr marL="144000" indent="-144000">
              <a:spcBef>
                <a:spcPts val="300"/>
              </a:spcBef>
              <a:spcAft>
                <a:spcPts val="300"/>
              </a:spcAft>
              <a:buFont typeface="Arial" panose="020B0604020202020204" pitchFamily="34" charset="0"/>
              <a:buChar char="•"/>
            </a:pPr>
            <a:endParaRPr lang="en-US" b="1"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49726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459301"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Extract an Executable from a PCAP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707267" y="1213821"/>
            <a:ext cx="2208768" cy="490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Activity</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55AF5A1-076F-127C-09B2-148D712E3B48}"/>
              </a:ext>
            </a:extLst>
          </p:cNvPr>
          <p:cNvSpPr txBox="1"/>
          <p:nvPr/>
        </p:nvSpPr>
        <p:spPr>
          <a:xfrm>
            <a:off x="438193" y="1805263"/>
            <a:ext cx="10657490" cy="3108543"/>
          </a:xfrm>
          <a:prstGeom prst="rect">
            <a:avLst/>
          </a:prstGeom>
          <a:noFill/>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Looking at logs is very important, but it is also important to understand how network transactions happen at the packet level.</a:t>
            </a:r>
          </a:p>
          <a:p>
            <a:pPr marL="0" indent="0">
              <a:buNone/>
            </a:pP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In this lab, you will complete the following objective:</a:t>
            </a:r>
          </a:p>
          <a:p>
            <a:pPr marL="0" indent="0">
              <a:buNone/>
            </a:pP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Analyze the traffic in a previously captured PCAP file and extract an executable file from the traffic.</a:t>
            </a:r>
          </a:p>
        </p:txBody>
      </p:sp>
    </p:spTree>
    <p:extLst>
      <p:ext uri="{BB962C8B-B14F-4D97-AF65-F5344CB8AC3E}">
        <p14:creationId xmlns:p14="http://schemas.microsoft.com/office/powerpoint/2010/main" val="1415678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8</a:t>
            </a: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8</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448B51-C84B-44B3-BD36-BD383C73491B}"/>
</file>

<file path=customXml/itemProps2.xml><?xml version="1.0" encoding="utf-8"?>
<ds:datastoreItem xmlns:ds="http://schemas.openxmlformats.org/officeDocument/2006/customXml" ds:itemID="{7EBF2D7E-35A7-4094-BDA9-F94BA91CD10A}"/>
</file>

<file path=customXml/itemProps3.xml><?xml version="1.0" encoding="utf-8"?>
<ds:datastoreItem xmlns:ds="http://schemas.openxmlformats.org/officeDocument/2006/customXml" ds:itemID="{A2B6DC2F-C7A1-4114-AD3B-B3A99B2640C2}"/>
</file>

<file path=docProps/app.xml><?xml version="1.0" encoding="utf-8"?>
<Properties xmlns="http://schemas.openxmlformats.org/officeDocument/2006/extended-properties" xmlns:vt="http://schemas.openxmlformats.org/officeDocument/2006/docPropsVTypes">
  <TotalTime>266</TotalTime>
  <Words>3378</Words>
  <Application>Microsoft Office PowerPoint</Application>
  <PresentationFormat>Widescreen</PresentationFormat>
  <Paragraphs>353</Paragraphs>
  <Slides>26</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26</vt:i4>
      </vt:variant>
    </vt:vector>
  </HeadingPairs>
  <TitlesOfParts>
    <vt:vector size="35" baseType="lpstr">
      <vt:lpstr>Alexandria</vt:lpstr>
      <vt:lpstr>Aptos</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38</cp:revision>
  <dcterms:created xsi:type="dcterms:W3CDTF">2021-08-03T13:03:26Z</dcterms:created>
  <dcterms:modified xsi:type="dcterms:W3CDTF">2026-07-23T07:59:35Z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