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sldIdLst>
    <p:sldId id="496" r:id="rId5"/>
    <p:sldId id="523" r:id="rId6"/>
    <p:sldId id="632" r:id="rId7"/>
    <p:sldId id="646" r:id="rId8"/>
    <p:sldId id="633" r:id="rId9"/>
    <p:sldId id="686" r:id="rId10"/>
    <p:sldId id="634" r:id="rId11"/>
    <p:sldId id="680" r:id="rId12"/>
    <p:sldId id="717" r:id="rId13"/>
    <p:sldId id="681" r:id="rId14"/>
    <p:sldId id="682" r:id="rId15"/>
    <p:sldId id="718" r:id="rId16"/>
    <p:sldId id="684" r:id="rId17"/>
    <p:sldId id="647" r:id="rId18"/>
    <p:sldId id="689" r:id="rId19"/>
    <p:sldId id="687" r:id="rId20"/>
    <p:sldId id="688" r:id="rId21"/>
    <p:sldId id="690" r:id="rId22"/>
    <p:sldId id="691" r:id="rId23"/>
    <p:sldId id="692" r:id="rId24"/>
    <p:sldId id="693" r:id="rId25"/>
    <p:sldId id="694" r:id="rId26"/>
    <p:sldId id="695" r:id="rId27"/>
    <p:sldId id="714" r:id="rId28"/>
    <p:sldId id="696" r:id="rId29"/>
    <p:sldId id="697" r:id="rId30"/>
    <p:sldId id="699" r:id="rId31"/>
    <p:sldId id="700" r:id="rId32"/>
    <p:sldId id="701" r:id="rId33"/>
    <p:sldId id="702" r:id="rId34"/>
    <p:sldId id="703" r:id="rId35"/>
    <p:sldId id="705" r:id="rId36"/>
    <p:sldId id="706" r:id="rId37"/>
    <p:sldId id="707" r:id="rId38"/>
    <p:sldId id="708" r:id="rId39"/>
    <p:sldId id="709" r:id="rId40"/>
    <p:sldId id="710" r:id="rId41"/>
    <p:sldId id="711" r:id="rId42"/>
    <p:sldId id="712" r:id="rId43"/>
    <p:sldId id="713" r:id="rId44"/>
    <p:sldId id="715" r:id="rId45"/>
    <p:sldId id="716"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E0F2"/>
    <a:srgbClr val="2D80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3F4D74-62D0-49AC-A702-7A4E7F0ED7C8}" type="doc">
      <dgm:prSet loTypeId="urn:microsoft.com/office/officeart/2005/8/layout/hProcess9" loCatId="process" qsTypeId="urn:microsoft.com/office/officeart/2005/8/quickstyle/3d5" qsCatId="3D" csTypeId="urn:microsoft.com/office/officeart/2005/8/colors/accent0_1" csCatId="mainScheme" phldr="1"/>
      <dgm:spPr/>
      <dgm:t>
        <a:bodyPr/>
        <a:lstStyle/>
        <a:p>
          <a:endParaRPr lang="en-US"/>
        </a:p>
      </dgm:t>
    </dgm:pt>
    <dgm:pt modelId="{6A0276CC-FBB3-4966-BD40-98E2CB77D13A}">
      <dgm:prSet/>
      <dgm:spPr/>
      <dgm:t>
        <a:bodyPr/>
        <a:lstStyle/>
        <a:p>
          <a:pPr>
            <a:buNone/>
          </a:pPr>
          <a:r>
            <a:rPr lang="en-US" b="1" dirty="0"/>
            <a:t>Time management is the key to efficient working</a:t>
          </a:r>
          <a:endParaRPr lang="ar-SA" b="1" dirty="0"/>
        </a:p>
      </dgm:t>
    </dgm:pt>
    <dgm:pt modelId="{DA907A94-4084-47F7-B4EC-8FE7E80A7AB2}" type="parTrans" cxnId="{C74806CF-FA6B-4C64-A97B-8593D2ED8837}">
      <dgm:prSet/>
      <dgm:spPr/>
      <dgm:t>
        <a:bodyPr/>
        <a:lstStyle/>
        <a:p>
          <a:endParaRPr lang="en-US"/>
        </a:p>
      </dgm:t>
    </dgm:pt>
    <dgm:pt modelId="{524956BF-2640-43F9-8380-24B5A52F3335}" type="sibTrans" cxnId="{C74806CF-FA6B-4C64-A97B-8593D2ED8837}">
      <dgm:prSet/>
      <dgm:spPr/>
      <dgm:t>
        <a:bodyPr/>
        <a:lstStyle/>
        <a:p>
          <a:endParaRPr lang="en-US"/>
        </a:p>
      </dgm:t>
    </dgm:pt>
    <dgm:pt modelId="{6B39E57F-6004-4A65-9666-24611C36A596}" type="pres">
      <dgm:prSet presAssocID="{4F3F4D74-62D0-49AC-A702-7A4E7F0ED7C8}" presName="CompostProcess" presStyleCnt="0">
        <dgm:presLayoutVars>
          <dgm:dir/>
          <dgm:resizeHandles val="exact"/>
        </dgm:presLayoutVars>
      </dgm:prSet>
      <dgm:spPr/>
    </dgm:pt>
    <dgm:pt modelId="{D0006E68-4B41-437B-9E29-37E55BF0DDC4}" type="pres">
      <dgm:prSet presAssocID="{4F3F4D74-62D0-49AC-A702-7A4E7F0ED7C8}" presName="arrow" presStyleLbl="bgShp" presStyleIdx="0" presStyleCnt="1" custLinFactNeighborX="52" custLinFactNeighborY="-6072"/>
      <dgm:spPr>
        <a:prstGeom prst="flowChartMultidocument">
          <a:avLst/>
        </a:prstGeom>
        <a:solidFill>
          <a:schemeClr val="accent1">
            <a:lumMod val="50000"/>
          </a:schemeClr>
        </a:solidFill>
      </dgm:spPr>
    </dgm:pt>
    <dgm:pt modelId="{425B9A7B-6A09-4AD9-8CD1-21EB62E45EAC}" type="pres">
      <dgm:prSet presAssocID="{4F3F4D74-62D0-49AC-A702-7A4E7F0ED7C8}" presName="linearProcess" presStyleCnt="0"/>
      <dgm:spPr/>
    </dgm:pt>
    <dgm:pt modelId="{9EBE1290-E34C-4C81-B8F0-EDE17DA02D07}" type="pres">
      <dgm:prSet presAssocID="{6A0276CC-FBB3-4966-BD40-98E2CB77D13A}" presName="textNode" presStyleLbl="node1" presStyleIdx="0" presStyleCnt="1">
        <dgm:presLayoutVars>
          <dgm:bulletEnabled val="1"/>
        </dgm:presLayoutVars>
      </dgm:prSet>
      <dgm:spPr/>
    </dgm:pt>
  </dgm:ptLst>
  <dgm:cxnLst>
    <dgm:cxn modelId="{9CE8FE46-DFEB-4E38-9586-C11165A0E6E2}" type="presOf" srcId="{6A0276CC-FBB3-4966-BD40-98E2CB77D13A}" destId="{9EBE1290-E34C-4C81-B8F0-EDE17DA02D07}" srcOrd="0" destOrd="0" presId="urn:microsoft.com/office/officeart/2005/8/layout/hProcess9"/>
    <dgm:cxn modelId="{B787637A-0877-4B60-B3C3-BEE48D7B6E7A}" type="presOf" srcId="{4F3F4D74-62D0-49AC-A702-7A4E7F0ED7C8}" destId="{6B39E57F-6004-4A65-9666-24611C36A596}" srcOrd="0" destOrd="0" presId="urn:microsoft.com/office/officeart/2005/8/layout/hProcess9"/>
    <dgm:cxn modelId="{C74806CF-FA6B-4C64-A97B-8593D2ED8837}" srcId="{4F3F4D74-62D0-49AC-A702-7A4E7F0ED7C8}" destId="{6A0276CC-FBB3-4966-BD40-98E2CB77D13A}" srcOrd="0" destOrd="0" parTransId="{DA907A94-4084-47F7-B4EC-8FE7E80A7AB2}" sibTransId="{524956BF-2640-43F9-8380-24B5A52F3335}"/>
    <dgm:cxn modelId="{62760642-EB78-462C-B561-73A88550D936}" type="presParOf" srcId="{6B39E57F-6004-4A65-9666-24611C36A596}" destId="{D0006E68-4B41-437B-9E29-37E55BF0DDC4}" srcOrd="0" destOrd="0" presId="urn:microsoft.com/office/officeart/2005/8/layout/hProcess9"/>
    <dgm:cxn modelId="{6D91CBE8-A205-47A8-B366-C1AF8930B24A}" type="presParOf" srcId="{6B39E57F-6004-4A65-9666-24611C36A596}" destId="{425B9A7B-6A09-4AD9-8CD1-21EB62E45EAC}" srcOrd="1" destOrd="0" presId="urn:microsoft.com/office/officeart/2005/8/layout/hProcess9"/>
    <dgm:cxn modelId="{574B2925-2D76-4D24-A7F2-D4C7D4EFA763}" type="presParOf" srcId="{425B9A7B-6A09-4AD9-8CD1-21EB62E45EAC}" destId="{9EBE1290-E34C-4C81-B8F0-EDE17DA02D07}" srcOrd="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3F4D74-62D0-49AC-A702-7A4E7F0ED7C8}" type="doc">
      <dgm:prSet loTypeId="urn:microsoft.com/office/officeart/2005/8/layout/hProcess9" loCatId="process" qsTypeId="urn:microsoft.com/office/officeart/2005/8/quickstyle/3d5" qsCatId="3D" csTypeId="urn:microsoft.com/office/officeart/2005/8/colors/accent0_1" csCatId="mainScheme" phldr="1"/>
      <dgm:spPr/>
      <dgm:t>
        <a:bodyPr/>
        <a:lstStyle/>
        <a:p>
          <a:endParaRPr lang="en-US"/>
        </a:p>
      </dgm:t>
    </dgm:pt>
    <dgm:pt modelId="{6A0276CC-FBB3-4966-BD40-98E2CB77D13A}">
      <dgm:prSet/>
      <dgm:spPr/>
      <dgm:t>
        <a:bodyPr/>
        <a:lstStyle/>
        <a:p>
          <a:pPr>
            <a:buNone/>
          </a:pPr>
          <a:r>
            <a:rPr lang="ar-EG" b="1" dirty="0"/>
            <a:t>إدارة الوقت هي المفتاح للعمل الفعال</a:t>
          </a:r>
          <a:endParaRPr lang="ar-SA" b="1" dirty="0"/>
        </a:p>
      </dgm:t>
    </dgm:pt>
    <dgm:pt modelId="{DA907A94-4084-47F7-B4EC-8FE7E80A7AB2}" type="parTrans" cxnId="{C74806CF-FA6B-4C64-A97B-8593D2ED8837}">
      <dgm:prSet/>
      <dgm:spPr/>
      <dgm:t>
        <a:bodyPr/>
        <a:lstStyle/>
        <a:p>
          <a:endParaRPr lang="en-US"/>
        </a:p>
      </dgm:t>
    </dgm:pt>
    <dgm:pt modelId="{524956BF-2640-43F9-8380-24B5A52F3335}" type="sibTrans" cxnId="{C74806CF-FA6B-4C64-A97B-8593D2ED8837}">
      <dgm:prSet/>
      <dgm:spPr/>
      <dgm:t>
        <a:bodyPr/>
        <a:lstStyle/>
        <a:p>
          <a:endParaRPr lang="en-US"/>
        </a:p>
      </dgm:t>
    </dgm:pt>
    <dgm:pt modelId="{6B39E57F-6004-4A65-9666-24611C36A596}" type="pres">
      <dgm:prSet presAssocID="{4F3F4D74-62D0-49AC-A702-7A4E7F0ED7C8}" presName="CompostProcess" presStyleCnt="0">
        <dgm:presLayoutVars>
          <dgm:dir/>
          <dgm:resizeHandles val="exact"/>
        </dgm:presLayoutVars>
      </dgm:prSet>
      <dgm:spPr/>
    </dgm:pt>
    <dgm:pt modelId="{D0006E68-4B41-437B-9E29-37E55BF0DDC4}" type="pres">
      <dgm:prSet presAssocID="{4F3F4D74-62D0-49AC-A702-7A4E7F0ED7C8}" presName="arrow" presStyleLbl="bgShp" presStyleIdx="0" presStyleCnt="1" custLinFactNeighborX="52" custLinFactNeighborY="417"/>
      <dgm:spPr>
        <a:prstGeom prst="flowChartMultidocument">
          <a:avLst/>
        </a:prstGeom>
        <a:solidFill>
          <a:schemeClr val="accent1">
            <a:lumMod val="50000"/>
          </a:schemeClr>
        </a:solidFill>
      </dgm:spPr>
    </dgm:pt>
    <dgm:pt modelId="{425B9A7B-6A09-4AD9-8CD1-21EB62E45EAC}" type="pres">
      <dgm:prSet presAssocID="{4F3F4D74-62D0-49AC-A702-7A4E7F0ED7C8}" presName="linearProcess" presStyleCnt="0"/>
      <dgm:spPr/>
    </dgm:pt>
    <dgm:pt modelId="{9EBE1290-E34C-4C81-B8F0-EDE17DA02D07}" type="pres">
      <dgm:prSet presAssocID="{6A0276CC-FBB3-4966-BD40-98E2CB77D13A}" presName="textNode" presStyleLbl="node1" presStyleIdx="0" presStyleCnt="1">
        <dgm:presLayoutVars>
          <dgm:bulletEnabled val="1"/>
        </dgm:presLayoutVars>
      </dgm:prSet>
      <dgm:spPr/>
    </dgm:pt>
  </dgm:ptLst>
  <dgm:cxnLst>
    <dgm:cxn modelId="{9CE8FE46-DFEB-4E38-9586-C11165A0E6E2}" type="presOf" srcId="{6A0276CC-FBB3-4966-BD40-98E2CB77D13A}" destId="{9EBE1290-E34C-4C81-B8F0-EDE17DA02D07}" srcOrd="0" destOrd="0" presId="urn:microsoft.com/office/officeart/2005/8/layout/hProcess9"/>
    <dgm:cxn modelId="{B787637A-0877-4B60-B3C3-BEE48D7B6E7A}" type="presOf" srcId="{4F3F4D74-62D0-49AC-A702-7A4E7F0ED7C8}" destId="{6B39E57F-6004-4A65-9666-24611C36A596}" srcOrd="0" destOrd="0" presId="urn:microsoft.com/office/officeart/2005/8/layout/hProcess9"/>
    <dgm:cxn modelId="{C74806CF-FA6B-4C64-A97B-8593D2ED8837}" srcId="{4F3F4D74-62D0-49AC-A702-7A4E7F0ED7C8}" destId="{6A0276CC-FBB3-4966-BD40-98E2CB77D13A}" srcOrd="0" destOrd="0" parTransId="{DA907A94-4084-47F7-B4EC-8FE7E80A7AB2}" sibTransId="{524956BF-2640-43F9-8380-24B5A52F3335}"/>
    <dgm:cxn modelId="{62760642-EB78-462C-B561-73A88550D936}" type="presParOf" srcId="{6B39E57F-6004-4A65-9666-24611C36A596}" destId="{D0006E68-4B41-437B-9E29-37E55BF0DDC4}" srcOrd="0" destOrd="0" presId="urn:microsoft.com/office/officeart/2005/8/layout/hProcess9"/>
    <dgm:cxn modelId="{6D91CBE8-A205-47A8-B366-C1AF8930B24A}" type="presParOf" srcId="{6B39E57F-6004-4A65-9666-24611C36A596}" destId="{425B9A7B-6A09-4AD9-8CD1-21EB62E45EAC}" srcOrd="1" destOrd="0" presId="urn:microsoft.com/office/officeart/2005/8/layout/hProcess9"/>
    <dgm:cxn modelId="{574B2925-2D76-4D24-A7F2-D4C7D4EFA763}" type="presParOf" srcId="{425B9A7B-6A09-4AD9-8CD1-21EB62E45EAC}" destId="{9EBE1290-E34C-4C81-B8F0-EDE17DA02D07}"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75D6C2-B25E-4392-8274-98E9734CBA2D}" type="doc">
      <dgm:prSet loTypeId="urn:microsoft.com/office/officeart/2005/8/layout/hProcess9" loCatId="process" qsTypeId="urn:microsoft.com/office/officeart/2005/8/quickstyle/simple3" qsCatId="simple" csTypeId="urn:microsoft.com/office/officeart/2005/8/colors/accent1_1" csCatId="accent1"/>
      <dgm:spPr/>
      <dgm:t>
        <a:bodyPr/>
        <a:lstStyle/>
        <a:p>
          <a:endParaRPr lang="en-US"/>
        </a:p>
      </dgm:t>
    </dgm:pt>
    <dgm:pt modelId="{DF9DFA6E-F62F-40E7-AC53-565362B77BCB}">
      <dgm:prSet/>
      <dgm:spPr/>
      <dgm:t>
        <a:bodyPr/>
        <a:lstStyle/>
        <a:p>
          <a:pPr algn="l" rtl="0"/>
          <a:r>
            <a:rPr lang="en-US" b="1" dirty="0"/>
            <a:t>Managers are faced with decisions when a problem occurs or when an opportunity arises.</a:t>
          </a:r>
          <a:endParaRPr lang="ar-SA" dirty="0"/>
        </a:p>
      </dgm:t>
    </dgm:pt>
    <dgm:pt modelId="{D69FEA71-0499-43CA-972C-55293DC12700}" type="parTrans" cxnId="{F7D06D35-7BE0-4C1C-86BB-02EAFC7E817D}">
      <dgm:prSet/>
      <dgm:spPr/>
      <dgm:t>
        <a:bodyPr/>
        <a:lstStyle/>
        <a:p>
          <a:endParaRPr lang="en-US"/>
        </a:p>
      </dgm:t>
    </dgm:pt>
    <dgm:pt modelId="{1765443F-01A5-4218-897A-B7CC83916458}" type="sibTrans" cxnId="{F7D06D35-7BE0-4C1C-86BB-02EAFC7E817D}">
      <dgm:prSet/>
      <dgm:spPr/>
      <dgm:t>
        <a:bodyPr/>
        <a:lstStyle/>
        <a:p>
          <a:endParaRPr lang="en-US"/>
        </a:p>
      </dgm:t>
    </dgm:pt>
    <dgm:pt modelId="{56ADE2A6-928D-4802-BE02-956EC1128F86}" type="pres">
      <dgm:prSet presAssocID="{3A75D6C2-B25E-4392-8274-98E9734CBA2D}" presName="CompostProcess" presStyleCnt="0">
        <dgm:presLayoutVars>
          <dgm:dir/>
          <dgm:resizeHandles val="exact"/>
        </dgm:presLayoutVars>
      </dgm:prSet>
      <dgm:spPr/>
    </dgm:pt>
    <dgm:pt modelId="{244E0C3A-6059-4332-9873-12515E40A9AD}" type="pres">
      <dgm:prSet presAssocID="{3A75D6C2-B25E-4392-8274-98E9734CBA2D}" presName="arrow" presStyleLbl="bgShp" presStyleIdx="0" presStyleCnt="1" custLinFactNeighborX="508" custLinFactNeighborY="-8653"/>
      <dgm:spPr/>
    </dgm:pt>
    <dgm:pt modelId="{B1F18F31-99F5-4D3A-AF95-F9D9F5092F77}" type="pres">
      <dgm:prSet presAssocID="{3A75D6C2-B25E-4392-8274-98E9734CBA2D}" presName="linearProcess" presStyleCnt="0"/>
      <dgm:spPr/>
    </dgm:pt>
    <dgm:pt modelId="{1B6FD193-42BE-40AD-91E7-1A8F2C137D94}" type="pres">
      <dgm:prSet presAssocID="{DF9DFA6E-F62F-40E7-AC53-565362B77BCB}" presName="textNode" presStyleLbl="node1" presStyleIdx="0" presStyleCnt="1">
        <dgm:presLayoutVars>
          <dgm:bulletEnabled val="1"/>
        </dgm:presLayoutVars>
      </dgm:prSet>
      <dgm:spPr/>
    </dgm:pt>
  </dgm:ptLst>
  <dgm:cxnLst>
    <dgm:cxn modelId="{F7D06D35-7BE0-4C1C-86BB-02EAFC7E817D}" srcId="{3A75D6C2-B25E-4392-8274-98E9734CBA2D}" destId="{DF9DFA6E-F62F-40E7-AC53-565362B77BCB}" srcOrd="0" destOrd="0" parTransId="{D69FEA71-0499-43CA-972C-55293DC12700}" sibTransId="{1765443F-01A5-4218-897A-B7CC83916458}"/>
    <dgm:cxn modelId="{F8C84938-4410-4F8B-9F1A-4016E068EEFE}" type="presOf" srcId="{DF9DFA6E-F62F-40E7-AC53-565362B77BCB}" destId="{1B6FD193-42BE-40AD-91E7-1A8F2C137D94}" srcOrd="0" destOrd="0" presId="urn:microsoft.com/office/officeart/2005/8/layout/hProcess9"/>
    <dgm:cxn modelId="{8E43F3A6-54B9-4438-9789-B1E6E9575EEF}" type="presOf" srcId="{3A75D6C2-B25E-4392-8274-98E9734CBA2D}" destId="{56ADE2A6-928D-4802-BE02-956EC1128F86}" srcOrd="0" destOrd="0" presId="urn:microsoft.com/office/officeart/2005/8/layout/hProcess9"/>
    <dgm:cxn modelId="{4EA2BD4A-5275-4905-B494-EAB1922A1E9B}" type="presParOf" srcId="{56ADE2A6-928D-4802-BE02-956EC1128F86}" destId="{244E0C3A-6059-4332-9873-12515E40A9AD}" srcOrd="0" destOrd="0" presId="urn:microsoft.com/office/officeart/2005/8/layout/hProcess9"/>
    <dgm:cxn modelId="{5B120B01-C4C5-45B9-BBCA-C7764209C42E}" type="presParOf" srcId="{56ADE2A6-928D-4802-BE02-956EC1128F86}" destId="{B1F18F31-99F5-4D3A-AF95-F9D9F5092F77}" srcOrd="1" destOrd="0" presId="urn:microsoft.com/office/officeart/2005/8/layout/hProcess9"/>
    <dgm:cxn modelId="{8425D897-06A1-4604-9053-5571038BAD1D}" type="presParOf" srcId="{B1F18F31-99F5-4D3A-AF95-F9D9F5092F77}" destId="{1B6FD193-42BE-40AD-91E7-1A8F2C137D94}" srcOrd="0" destOrd="0" presId="urn:microsoft.com/office/officeart/2005/8/layout/hProcess9"/>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2B35D7-83DC-4E55-A47E-262F4191DA88}" type="doc">
      <dgm:prSet loTypeId="urn:microsoft.com/office/officeart/2005/8/layout/list1" loCatId="list" qsTypeId="urn:microsoft.com/office/officeart/2005/8/quickstyle/3d4" qsCatId="3D" csTypeId="urn:microsoft.com/office/officeart/2005/8/colors/colorful1" csCatId="colorful" phldr="1"/>
      <dgm:spPr/>
      <dgm:t>
        <a:bodyPr/>
        <a:lstStyle/>
        <a:p>
          <a:endParaRPr lang="en-US"/>
        </a:p>
      </dgm:t>
    </dgm:pt>
    <dgm:pt modelId="{0A42BFAF-E810-45A0-AFD1-CB6D07D9D80C}">
      <dgm:prSet custT="1"/>
      <dgm:spPr/>
      <dgm:t>
        <a:bodyPr/>
        <a:lstStyle/>
        <a:p>
          <a:pPr rtl="0"/>
          <a:r>
            <a:rPr lang="en-US" sz="2400" b="1" i="0">
              <a:solidFill>
                <a:schemeClr val="tx1"/>
              </a:solidFill>
            </a:rPr>
            <a:t>What are the ethical and social implications of my decision?</a:t>
          </a:r>
          <a:endParaRPr lang="ar-SA" sz="2400" i="0" dirty="0">
            <a:solidFill>
              <a:schemeClr val="tx1"/>
            </a:solidFill>
          </a:endParaRPr>
        </a:p>
      </dgm:t>
    </dgm:pt>
    <dgm:pt modelId="{F48EDE03-C9F6-4D14-BEA9-9B02F927478A}" type="parTrans" cxnId="{3E3D925C-4021-4F58-BDA2-770EDA31E85A}">
      <dgm:prSet/>
      <dgm:spPr/>
      <dgm:t>
        <a:bodyPr/>
        <a:lstStyle/>
        <a:p>
          <a:endParaRPr lang="en-US" sz="2800" i="0">
            <a:solidFill>
              <a:schemeClr val="tx1"/>
            </a:solidFill>
          </a:endParaRPr>
        </a:p>
      </dgm:t>
    </dgm:pt>
    <dgm:pt modelId="{543BAA3F-B92A-41A0-B6E4-A028A2FAC244}" type="sibTrans" cxnId="{3E3D925C-4021-4F58-BDA2-770EDA31E85A}">
      <dgm:prSet/>
      <dgm:spPr/>
      <dgm:t>
        <a:bodyPr/>
        <a:lstStyle/>
        <a:p>
          <a:endParaRPr lang="en-US" sz="2800" i="0">
            <a:solidFill>
              <a:schemeClr val="tx1"/>
            </a:solidFill>
          </a:endParaRPr>
        </a:p>
      </dgm:t>
    </dgm:pt>
    <dgm:pt modelId="{DAFE1FDD-0B57-449A-9CD0-5A097E9883B9}">
      <dgm:prSet custT="1"/>
      <dgm:spPr/>
      <dgm:t>
        <a:bodyPr/>
        <a:lstStyle/>
        <a:p>
          <a:pPr rtl="0"/>
          <a:r>
            <a:rPr lang="en-US" sz="2400" b="1" i="0" dirty="0">
              <a:solidFill>
                <a:schemeClr val="tx1"/>
              </a:solidFill>
            </a:rPr>
            <a:t>How will the decision affect the personal lives of my employees?</a:t>
          </a:r>
          <a:endParaRPr lang="ar-SA" sz="2400" i="0" dirty="0">
            <a:solidFill>
              <a:schemeClr val="tx1"/>
            </a:solidFill>
          </a:endParaRPr>
        </a:p>
      </dgm:t>
    </dgm:pt>
    <dgm:pt modelId="{A2F4394E-74C3-46B2-81D9-D3B4F0130665}" type="parTrans" cxnId="{8D4C19C7-D428-47AB-9196-84E5D6069563}">
      <dgm:prSet/>
      <dgm:spPr/>
      <dgm:t>
        <a:bodyPr/>
        <a:lstStyle/>
        <a:p>
          <a:endParaRPr lang="en-US" sz="2800" i="0">
            <a:solidFill>
              <a:schemeClr val="tx1"/>
            </a:solidFill>
          </a:endParaRPr>
        </a:p>
      </dgm:t>
    </dgm:pt>
    <dgm:pt modelId="{FCC4409C-4AB5-4FE0-BD95-FDE820B16DE2}" type="sibTrans" cxnId="{8D4C19C7-D428-47AB-9196-84E5D6069563}">
      <dgm:prSet/>
      <dgm:spPr/>
      <dgm:t>
        <a:bodyPr/>
        <a:lstStyle/>
        <a:p>
          <a:endParaRPr lang="en-US" sz="2800" i="0">
            <a:solidFill>
              <a:schemeClr val="tx1"/>
            </a:solidFill>
          </a:endParaRPr>
        </a:p>
      </dgm:t>
    </dgm:pt>
    <dgm:pt modelId="{0216FBBF-F446-4E6D-AEFA-1116A2F35E40}">
      <dgm:prSet custT="1"/>
      <dgm:spPr/>
      <dgm:t>
        <a:bodyPr/>
        <a:lstStyle/>
        <a:p>
          <a:pPr rtl="0"/>
          <a:r>
            <a:rPr lang="en-US" sz="2400" b="1" i="0" dirty="0">
              <a:solidFill>
                <a:schemeClr val="tx1"/>
              </a:solidFill>
            </a:rPr>
            <a:t>How do I balance economic and social considerations?</a:t>
          </a:r>
          <a:endParaRPr lang="ar-SA" sz="2400" i="0" dirty="0">
            <a:solidFill>
              <a:schemeClr val="tx1"/>
            </a:solidFill>
          </a:endParaRPr>
        </a:p>
      </dgm:t>
    </dgm:pt>
    <dgm:pt modelId="{4EB81B4B-DB86-4409-A66E-C322F8332B11}" type="parTrans" cxnId="{A87D450D-D938-4DCE-849E-5F3CA08F4913}">
      <dgm:prSet/>
      <dgm:spPr/>
      <dgm:t>
        <a:bodyPr/>
        <a:lstStyle/>
        <a:p>
          <a:endParaRPr lang="en-US" sz="2800" i="0">
            <a:solidFill>
              <a:schemeClr val="tx1"/>
            </a:solidFill>
          </a:endParaRPr>
        </a:p>
      </dgm:t>
    </dgm:pt>
    <dgm:pt modelId="{396213CD-2BA4-4E92-B76C-10C9C860F450}" type="sibTrans" cxnId="{A87D450D-D938-4DCE-849E-5F3CA08F4913}">
      <dgm:prSet/>
      <dgm:spPr/>
      <dgm:t>
        <a:bodyPr/>
        <a:lstStyle/>
        <a:p>
          <a:endParaRPr lang="en-US" sz="2800" i="0">
            <a:solidFill>
              <a:schemeClr val="tx1"/>
            </a:solidFill>
          </a:endParaRPr>
        </a:p>
      </dgm:t>
    </dgm:pt>
    <dgm:pt modelId="{AF5236BC-B4B7-47E8-BBA3-FD3728C64637}" type="pres">
      <dgm:prSet presAssocID="{2B2B35D7-83DC-4E55-A47E-262F4191DA88}" presName="linear" presStyleCnt="0">
        <dgm:presLayoutVars>
          <dgm:dir/>
          <dgm:animLvl val="lvl"/>
          <dgm:resizeHandles val="exact"/>
        </dgm:presLayoutVars>
      </dgm:prSet>
      <dgm:spPr/>
    </dgm:pt>
    <dgm:pt modelId="{F993B9DA-FF6C-41EC-B386-AC4482772A3E}" type="pres">
      <dgm:prSet presAssocID="{0A42BFAF-E810-45A0-AFD1-CB6D07D9D80C}" presName="parentLin" presStyleCnt="0"/>
      <dgm:spPr/>
    </dgm:pt>
    <dgm:pt modelId="{4D6A9C7C-772E-489A-8840-E4799967BB74}" type="pres">
      <dgm:prSet presAssocID="{0A42BFAF-E810-45A0-AFD1-CB6D07D9D80C}" presName="parentLeftMargin" presStyleLbl="node1" presStyleIdx="0" presStyleCnt="3"/>
      <dgm:spPr/>
    </dgm:pt>
    <dgm:pt modelId="{3D373C5C-CCA2-4371-A845-1ED331ACC90B}" type="pres">
      <dgm:prSet presAssocID="{0A42BFAF-E810-45A0-AFD1-CB6D07D9D80C}" presName="parentText" presStyleLbl="node1" presStyleIdx="0" presStyleCnt="3" custLinFactNeighborX="-5351" custLinFactNeighborY="29474">
        <dgm:presLayoutVars>
          <dgm:chMax val="0"/>
          <dgm:bulletEnabled val="1"/>
        </dgm:presLayoutVars>
      </dgm:prSet>
      <dgm:spPr/>
    </dgm:pt>
    <dgm:pt modelId="{27040F80-B87B-47AE-9100-8327D921B727}" type="pres">
      <dgm:prSet presAssocID="{0A42BFAF-E810-45A0-AFD1-CB6D07D9D80C}" presName="negativeSpace" presStyleCnt="0"/>
      <dgm:spPr/>
    </dgm:pt>
    <dgm:pt modelId="{C50D82D4-22DF-403E-8AA0-69C33480B991}" type="pres">
      <dgm:prSet presAssocID="{0A42BFAF-E810-45A0-AFD1-CB6D07D9D80C}" presName="childText" presStyleLbl="conFgAcc1" presStyleIdx="0" presStyleCnt="3">
        <dgm:presLayoutVars>
          <dgm:bulletEnabled val="1"/>
        </dgm:presLayoutVars>
      </dgm:prSet>
      <dgm:spPr/>
    </dgm:pt>
    <dgm:pt modelId="{F751FE88-564C-451A-A4C5-00A229DF53B0}" type="pres">
      <dgm:prSet presAssocID="{543BAA3F-B92A-41A0-B6E4-A028A2FAC244}" presName="spaceBetweenRectangles" presStyleCnt="0"/>
      <dgm:spPr/>
    </dgm:pt>
    <dgm:pt modelId="{81BFEB38-6260-4F40-B830-0E4116335F26}" type="pres">
      <dgm:prSet presAssocID="{DAFE1FDD-0B57-449A-9CD0-5A097E9883B9}" presName="parentLin" presStyleCnt="0"/>
      <dgm:spPr/>
    </dgm:pt>
    <dgm:pt modelId="{45E497C8-1392-4581-96D2-74C4959F9118}" type="pres">
      <dgm:prSet presAssocID="{DAFE1FDD-0B57-449A-9CD0-5A097E9883B9}" presName="parentLeftMargin" presStyleLbl="node1" presStyleIdx="0" presStyleCnt="3"/>
      <dgm:spPr/>
    </dgm:pt>
    <dgm:pt modelId="{5FD6E793-83E6-4301-B642-5FD12F5AAAA1}" type="pres">
      <dgm:prSet presAssocID="{DAFE1FDD-0B57-449A-9CD0-5A097E9883B9}" presName="parentText" presStyleLbl="node1" presStyleIdx="1" presStyleCnt="3" custLinFactNeighborY="8935">
        <dgm:presLayoutVars>
          <dgm:chMax val="0"/>
          <dgm:bulletEnabled val="1"/>
        </dgm:presLayoutVars>
      </dgm:prSet>
      <dgm:spPr/>
    </dgm:pt>
    <dgm:pt modelId="{5FD603E9-1279-4841-A7F3-9EFC6F4CC3F9}" type="pres">
      <dgm:prSet presAssocID="{DAFE1FDD-0B57-449A-9CD0-5A097E9883B9}" presName="negativeSpace" presStyleCnt="0"/>
      <dgm:spPr/>
    </dgm:pt>
    <dgm:pt modelId="{E4EFC523-1B5E-4FEA-AB26-21D6A6CEB348}" type="pres">
      <dgm:prSet presAssocID="{DAFE1FDD-0B57-449A-9CD0-5A097E9883B9}" presName="childText" presStyleLbl="conFgAcc1" presStyleIdx="1" presStyleCnt="3">
        <dgm:presLayoutVars>
          <dgm:bulletEnabled val="1"/>
        </dgm:presLayoutVars>
      </dgm:prSet>
      <dgm:spPr/>
    </dgm:pt>
    <dgm:pt modelId="{F7612418-1297-40FA-BFC8-A8E7EC64C879}" type="pres">
      <dgm:prSet presAssocID="{FCC4409C-4AB5-4FE0-BD95-FDE820B16DE2}" presName="spaceBetweenRectangles" presStyleCnt="0"/>
      <dgm:spPr/>
    </dgm:pt>
    <dgm:pt modelId="{88D0657F-2D2C-4E3F-A9C1-5449A7A1BC47}" type="pres">
      <dgm:prSet presAssocID="{0216FBBF-F446-4E6D-AEFA-1116A2F35E40}" presName="parentLin" presStyleCnt="0"/>
      <dgm:spPr/>
    </dgm:pt>
    <dgm:pt modelId="{AF002B45-9947-48F1-A297-49E203A5F7BB}" type="pres">
      <dgm:prSet presAssocID="{0216FBBF-F446-4E6D-AEFA-1116A2F35E40}" presName="parentLeftMargin" presStyleLbl="node1" presStyleIdx="1" presStyleCnt="3"/>
      <dgm:spPr/>
    </dgm:pt>
    <dgm:pt modelId="{DA40EBC6-ED85-47F5-A2E3-D0006562F952}" type="pres">
      <dgm:prSet presAssocID="{0216FBBF-F446-4E6D-AEFA-1116A2F35E40}" presName="parentText" presStyleLbl="node1" presStyleIdx="2" presStyleCnt="3">
        <dgm:presLayoutVars>
          <dgm:chMax val="0"/>
          <dgm:bulletEnabled val="1"/>
        </dgm:presLayoutVars>
      </dgm:prSet>
      <dgm:spPr/>
    </dgm:pt>
    <dgm:pt modelId="{71607302-1FD3-4E40-8E85-AB75529A29B7}" type="pres">
      <dgm:prSet presAssocID="{0216FBBF-F446-4E6D-AEFA-1116A2F35E40}" presName="negativeSpace" presStyleCnt="0"/>
      <dgm:spPr/>
    </dgm:pt>
    <dgm:pt modelId="{89A3DD43-810E-442A-A24C-4A31D25C3D9F}" type="pres">
      <dgm:prSet presAssocID="{0216FBBF-F446-4E6D-AEFA-1116A2F35E40}" presName="childText" presStyleLbl="conFgAcc1" presStyleIdx="2" presStyleCnt="3">
        <dgm:presLayoutVars>
          <dgm:bulletEnabled val="1"/>
        </dgm:presLayoutVars>
      </dgm:prSet>
      <dgm:spPr/>
    </dgm:pt>
  </dgm:ptLst>
  <dgm:cxnLst>
    <dgm:cxn modelId="{A87D450D-D938-4DCE-849E-5F3CA08F4913}" srcId="{2B2B35D7-83DC-4E55-A47E-262F4191DA88}" destId="{0216FBBF-F446-4E6D-AEFA-1116A2F35E40}" srcOrd="2" destOrd="0" parTransId="{4EB81B4B-DB86-4409-A66E-C322F8332B11}" sibTransId="{396213CD-2BA4-4E92-B76C-10C9C860F450}"/>
    <dgm:cxn modelId="{DEEA7E21-332C-4755-88BB-15709C323FEE}" type="presOf" srcId="{0216FBBF-F446-4E6D-AEFA-1116A2F35E40}" destId="{DA40EBC6-ED85-47F5-A2E3-D0006562F952}" srcOrd="1" destOrd="0" presId="urn:microsoft.com/office/officeart/2005/8/layout/list1"/>
    <dgm:cxn modelId="{9BDEC423-7C0A-456A-BA02-691E18C8118F}" type="presOf" srcId="{DAFE1FDD-0B57-449A-9CD0-5A097E9883B9}" destId="{5FD6E793-83E6-4301-B642-5FD12F5AAAA1}" srcOrd="1" destOrd="0" presId="urn:microsoft.com/office/officeart/2005/8/layout/list1"/>
    <dgm:cxn modelId="{3E3D925C-4021-4F58-BDA2-770EDA31E85A}" srcId="{2B2B35D7-83DC-4E55-A47E-262F4191DA88}" destId="{0A42BFAF-E810-45A0-AFD1-CB6D07D9D80C}" srcOrd="0" destOrd="0" parTransId="{F48EDE03-C9F6-4D14-BEA9-9B02F927478A}" sibTransId="{543BAA3F-B92A-41A0-B6E4-A028A2FAC244}"/>
    <dgm:cxn modelId="{4515FE62-21DA-4AAE-BA13-988A32FD6AFD}" type="presOf" srcId="{2B2B35D7-83DC-4E55-A47E-262F4191DA88}" destId="{AF5236BC-B4B7-47E8-BBA3-FD3728C64637}" srcOrd="0" destOrd="0" presId="urn:microsoft.com/office/officeart/2005/8/layout/list1"/>
    <dgm:cxn modelId="{EB694C4C-06C1-4D26-AB55-2A4E365C13A9}" type="presOf" srcId="{DAFE1FDD-0B57-449A-9CD0-5A097E9883B9}" destId="{45E497C8-1392-4581-96D2-74C4959F9118}" srcOrd="0" destOrd="0" presId="urn:microsoft.com/office/officeart/2005/8/layout/list1"/>
    <dgm:cxn modelId="{C5D7AD76-E4C2-4E29-8B53-3970AEFC0309}" type="presOf" srcId="{0A42BFAF-E810-45A0-AFD1-CB6D07D9D80C}" destId="{4D6A9C7C-772E-489A-8840-E4799967BB74}" srcOrd="0" destOrd="0" presId="urn:microsoft.com/office/officeart/2005/8/layout/list1"/>
    <dgm:cxn modelId="{69C6808B-BA18-4D62-86BE-EADB512723F5}" type="presOf" srcId="{0216FBBF-F446-4E6D-AEFA-1116A2F35E40}" destId="{AF002B45-9947-48F1-A297-49E203A5F7BB}" srcOrd="0" destOrd="0" presId="urn:microsoft.com/office/officeart/2005/8/layout/list1"/>
    <dgm:cxn modelId="{8D4C19C7-D428-47AB-9196-84E5D6069563}" srcId="{2B2B35D7-83DC-4E55-A47E-262F4191DA88}" destId="{DAFE1FDD-0B57-449A-9CD0-5A097E9883B9}" srcOrd="1" destOrd="0" parTransId="{A2F4394E-74C3-46B2-81D9-D3B4F0130665}" sibTransId="{FCC4409C-4AB5-4FE0-BD95-FDE820B16DE2}"/>
    <dgm:cxn modelId="{021C83D0-CD15-4356-AB99-556E5F4C8FF1}" type="presOf" srcId="{0A42BFAF-E810-45A0-AFD1-CB6D07D9D80C}" destId="{3D373C5C-CCA2-4371-A845-1ED331ACC90B}" srcOrd="1" destOrd="0" presId="urn:microsoft.com/office/officeart/2005/8/layout/list1"/>
    <dgm:cxn modelId="{04FA7EDC-ED63-4E2E-B6BE-BA914C6A3A5F}" type="presParOf" srcId="{AF5236BC-B4B7-47E8-BBA3-FD3728C64637}" destId="{F993B9DA-FF6C-41EC-B386-AC4482772A3E}" srcOrd="0" destOrd="0" presId="urn:microsoft.com/office/officeart/2005/8/layout/list1"/>
    <dgm:cxn modelId="{38A13C44-3ED8-40FC-A07D-A81447211393}" type="presParOf" srcId="{F993B9DA-FF6C-41EC-B386-AC4482772A3E}" destId="{4D6A9C7C-772E-489A-8840-E4799967BB74}" srcOrd="0" destOrd="0" presId="urn:microsoft.com/office/officeart/2005/8/layout/list1"/>
    <dgm:cxn modelId="{B9483F8F-A2A3-4060-B746-D580A16AD26A}" type="presParOf" srcId="{F993B9DA-FF6C-41EC-B386-AC4482772A3E}" destId="{3D373C5C-CCA2-4371-A845-1ED331ACC90B}" srcOrd="1" destOrd="0" presId="urn:microsoft.com/office/officeart/2005/8/layout/list1"/>
    <dgm:cxn modelId="{4C402CD5-2951-4B7B-B2C8-B05D9EE12CDC}" type="presParOf" srcId="{AF5236BC-B4B7-47E8-BBA3-FD3728C64637}" destId="{27040F80-B87B-47AE-9100-8327D921B727}" srcOrd="1" destOrd="0" presId="urn:microsoft.com/office/officeart/2005/8/layout/list1"/>
    <dgm:cxn modelId="{AF5AE7E2-0085-48CF-BCA3-BB9170B7BC28}" type="presParOf" srcId="{AF5236BC-B4B7-47E8-BBA3-FD3728C64637}" destId="{C50D82D4-22DF-403E-8AA0-69C33480B991}" srcOrd="2" destOrd="0" presId="urn:microsoft.com/office/officeart/2005/8/layout/list1"/>
    <dgm:cxn modelId="{5826579C-B3F4-4430-819A-19F547418D4A}" type="presParOf" srcId="{AF5236BC-B4B7-47E8-BBA3-FD3728C64637}" destId="{F751FE88-564C-451A-A4C5-00A229DF53B0}" srcOrd="3" destOrd="0" presId="urn:microsoft.com/office/officeart/2005/8/layout/list1"/>
    <dgm:cxn modelId="{4510C1BB-AF07-44FD-850F-77E093FF0E81}" type="presParOf" srcId="{AF5236BC-B4B7-47E8-BBA3-FD3728C64637}" destId="{81BFEB38-6260-4F40-B830-0E4116335F26}" srcOrd="4" destOrd="0" presId="urn:microsoft.com/office/officeart/2005/8/layout/list1"/>
    <dgm:cxn modelId="{4D8B8A38-0A5E-427E-8CDE-A369D8877B89}" type="presParOf" srcId="{81BFEB38-6260-4F40-B830-0E4116335F26}" destId="{45E497C8-1392-4581-96D2-74C4959F9118}" srcOrd="0" destOrd="0" presId="urn:microsoft.com/office/officeart/2005/8/layout/list1"/>
    <dgm:cxn modelId="{95047A9A-1D4B-43BB-ABCE-521DC566B52C}" type="presParOf" srcId="{81BFEB38-6260-4F40-B830-0E4116335F26}" destId="{5FD6E793-83E6-4301-B642-5FD12F5AAAA1}" srcOrd="1" destOrd="0" presId="urn:microsoft.com/office/officeart/2005/8/layout/list1"/>
    <dgm:cxn modelId="{05380813-E49C-46FB-A452-1EC9F2D4F747}" type="presParOf" srcId="{AF5236BC-B4B7-47E8-BBA3-FD3728C64637}" destId="{5FD603E9-1279-4841-A7F3-9EFC6F4CC3F9}" srcOrd="5" destOrd="0" presId="urn:microsoft.com/office/officeart/2005/8/layout/list1"/>
    <dgm:cxn modelId="{5660BD6C-79FB-4429-A459-5F426333D82C}" type="presParOf" srcId="{AF5236BC-B4B7-47E8-BBA3-FD3728C64637}" destId="{E4EFC523-1B5E-4FEA-AB26-21D6A6CEB348}" srcOrd="6" destOrd="0" presId="urn:microsoft.com/office/officeart/2005/8/layout/list1"/>
    <dgm:cxn modelId="{4811B58D-FBEC-4AE7-9D72-B7C2B95EBB18}" type="presParOf" srcId="{AF5236BC-B4B7-47E8-BBA3-FD3728C64637}" destId="{F7612418-1297-40FA-BFC8-A8E7EC64C879}" srcOrd="7" destOrd="0" presId="urn:microsoft.com/office/officeart/2005/8/layout/list1"/>
    <dgm:cxn modelId="{8D4D7674-C80C-4F19-BFE1-171A874462F5}" type="presParOf" srcId="{AF5236BC-B4B7-47E8-BBA3-FD3728C64637}" destId="{88D0657F-2D2C-4E3F-A9C1-5449A7A1BC47}" srcOrd="8" destOrd="0" presId="urn:microsoft.com/office/officeart/2005/8/layout/list1"/>
    <dgm:cxn modelId="{DF28086F-834C-4B36-A561-3C9FA4BBB683}" type="presParOf" srcId="{88D0657F-2D2C-4E3F-A9C1-5449A7A1BC47}" destId="{AF002B45-9947-48F1-A297-49E203A5F7BB}" srcOrd="0" destOrd="0" presId="urn:microsoft.com/office/officeart/2005/8/layout/list1"/>
    <dgm:cxn modelId="{411B4184-8D4B-4444-899A-0F6A53316F87}" type="presParOf" srcId="{88D0657F-2D2C-4E3F-A9C1-5449A7A1BC47}" destId="{DA40EBC6-ED85-47F5-A2E3-D0006562F952}" srcOrd="1" destOrd="0" presId="urn:microsoft.com/office/officeart/2005/8/layout/list1"/>
    <dgm:cxn modelId="{625ADC7A-DCC0-4E95-9596-7858C62ABD0B}" type="presParOf" srcId="{AF5236BC-B4B7-47E8-BBA3-FD3728C64637}" destId="{71607302-1FD3-4E40-8E85-AB75529A29B7}" srcOrd="9" destOrd="0" presId="urn:microsoft.com/office/officeart/2005/8/layout/list1"/>
    <dgm:cxn modelId="{B9E2C4F1-2833-4014-9DAE-944E8CA4BF0F}" type="presParOf" srcId="{AF5236BC-B4B7-47E8-BBA3-FD3728C64637}" destId="{89A3DD43-810E-442A-A24C-4A31D25C3D9F}" srcOrd="10" destOrd="0" presId="urn:microsoft.com/office/officeart/2005/8/layout/list1"/>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2B35D7-83DC-4E55-A47E-262F4191DA88}" type="doc">
      <dgm:prSet loTypeId="urn:microsoft.com/office/officeart/2005/8/layout/list1" loCatId="list" qsTypeId="urn:microsoft.com/office/officeart/2005/8/quickstyle/3d4" qsCatId="3D" csTypeId="urn:microsoft.com/office/officeart/2005/8/colors/colorful1" csCatId="colorful" phldr="1"/>
      <dgm:spPr/>
      <dgm:t>
        <a:bodyPr/>
        <a:lstStyle/>
        <a:p>
          <a:endParaRPr lang="en-US"/>
        </a:p>
      </dgm:t>
    </dgm:pt>
    <dgm:pt modelId="{0A42BFAF-E810-45A0-AFD1-CB6D07D9D80C}">
      <dgm:prSet custT="1"/>
      <dgm:spPr/>
      <dgm:t>
        <a:bodyPr/>
        <a:lstStyle/>
        <a:p>
          <a:pPr algn="just" rtl="1"/>
          <a:r>
            <a:rPr lang="ar-EG" sz="2400" b="1" i="0" dirty="0">
              <a:solidFill>
                <a:schemeClr val="tx1"/>
              </a:solidFill>
            </a:rPr>
            <a:t>ما هي الآثار الأخلاقية والاجتماعية لقراراتي؟</a:t>
          </a:r>
          <a:endParaRPr lang="ar-SA" sz="2400" i="0" dirty="0">
            <a:solidFill>
              <a:schemeClr val="tx1"/>
            </a:solidFill>
          </a:endParaRPr>
        </a:p>
      </dgm:t>
    </dgm:pt>
    <dgm:pt modelId="{F48EDE03-C9F6-4D14-BEA9-9B02F927478A}" type="parTrans" cxnId="{3E3D925C-4021-4F58-BDA2-770EDA31E85A}">
      <dgm:prSet/>
      <dgm:spPr/>
      <dgm:t>
        <a:bodyPr/>
        <a:lstStyle/>
        <a:p>
          <a:endParaRPr lang="en-US" sz="2800" i="0">
            <a:solidFill>
              <a:schemeClr val="tx1"/>
            </a:solidFill>
          </a:endParaRPr>
        </a:p>
      </dgm:t>
    </dgm:pt>
    <dgm:pt modelId="{543BAA3F-B92A-41A0-B6E4-A028A2FAC244}" type="sibTrans" cxnId="{3E3D925C-4021-4F58-BDA2-770EDA31E85A}">
      <dgm:prSet/>
      <dgm:spPr/>
      <dgm:t>
        <a:bodyPr/>
        <a:lstStyle/>
        <a:p>
          <a:endParaRPr lang="en-US" sz="2800" i="0">
            <a:solidFill>
              <a:schemeClr val="tx1"/>
            </a:solidFill>
          </a:endParaRPr>
        </a:p>
      </dgm:t>
    </dgm:pt>
    <dgm:pt modelId="{DAFE1FDD-0B57-449A-9CD0-5A097E9883B9}">
      <dgm:prSet custT="1"/>
      <dgm:spPr/>
      <dgm:t>
        <a:bodyPr/>
        <a:lstStyle/>
        <a:p>
          <a:pPr algn="just" rtl="1"/>
          <a:r>
            <a:rPr lang="ar-EG" sz="2400" b="1" i="0" dirty="0">
              <a:solidFill>
                <a:schemeClr val="tx1"/>
              </a:solidFill>
            </a:rPr>
            <a:t>كيف سيؤثر القرار على الحياة الشخصية لموظفي؟</a:t>
          </a:r>
          <a:endParaRPr lang="ar-SA" sz="2400" i="0" dirty="0">
            <a:solidFill>
              <a:schemeClr val="tx1"/>
            </a:solidFill>
          </a:endParaRPr>
        </a:p>
      </dgm:t>
    </dgm:pt>
    <dgm:pt modelId="{A2F4394E-74C3-46B2-81D9-D3B4F0130665}" type="parTrans" cxnId="{8D4C19C7-D428-47AB-9196-84E5D6069563}">
      <dgm:prSet/>
      <dgm:spPr/>
      <dgm:t>
        <a:bodyPr/>
        <a:lstStyle/>
        <a:p>
          <a:endParaRPr lang="en-US" sz="2800" i="0">
            <a:solidFill>
              <a:schemeClr val="tx1"/>
            </a:solidFill>
          </a:endParaRPr>
        </a:p>
      </dgm:t>
    </dgm:pt>
    <dgm:pt modelId="{FCC4409C-4AB5-4FE0-BD95-FDE820B16DE2}" type="sibTrans" cxnId="{8D4C19C7-D428-47AB-9196-84E5D6069563}">
      <dgm:prSet/>
      <dgm:spPr/>
      <dgm:t>
        <a:bodyPr/>
        <a:lstStyle/>
        <a:p>
          <a:endParaRPr lang="en-US" sz="2800" i="0">
            <a:solidFill>
              <a:schemeClr val="tx1"/>
            </a:solidFill>
          </a:endParaRPr>
        </a:p>
      </dgm:t>
    </dgm:pt>
    <dgm:pt modelId="{0216FBBF-F446-4E6D-AEFA-1116A2F35E40}">
      <dgm:prSet custT="1"/>
      <dgm:spPr/>
      <dgm:t>
        <a:bodyPr/>
        <a:lstStyle/>
        <a:p>
          <a:pPr algn="just" rtl="1"/>
          <a:r>
            <a:rPr lang="ar-EG" sz="2400" b="1" i="0" dirty="0">
              <a:solidFill>
                <a:schemeClr val="tx1"/>
              </a:solidFill>
            </a:rPr>
            <a:t>كيف أحقق التوازن بين الاعتبارات الاقتصادية والاجتماعية؟</a:t>
          </a:r>
          <a:endParaRPr lang="ar-SA" sz="2400" i="0" dirty="0">
            <a:solidFill>
              <a:schemeClr val="tx1"/>
            </a:solidFill>
          </a:endParaRPr>
        </a:p>
      </dgm:t>
    </dgm:pt>
    <dgm:pt modelId="{4EB81B4B-DB86-4409-A66E-C322F8332B11}" type="parTrans" cxnId="{A87D450D-D938-4DCE-849E-5F3CA08F4913}">
      <dgm:prSet/>
      <dgm:spPr/>
      <dgm:t>
        <a:bodyPr/>
        <a:lstStyle/>
        <a:p>
          <a:endParaRPr lang="en-US" sz="2800" i="0">
            <a:solidFill>
              <a:schemeClr val="tx1"/>
            </a:solidFill>
          </a:endParaRPr>
        </a:p>
      </dgm:t>
    </dgm:pt>
    <dgm:pt modelId="{396213CD-2BA4-4E92-B76C-10C9C860F450}" type="sibTrans" cxnId="{A87D450D-D938-4DCE-849E-5F3CA08F4913}">
      <dgm:prSet/>
      <dgm:spPr/>
      <dgm:t>
        <a:bodyPr/>
        <a:lstStyle/>
        <a:p>
          <a:endParaRPr lang="en-US" sz="2800" i="0">
            <a:solidFill>
              <a:schemeClr val="tx1"/>
            </a:solidFill>
          </a:endParaRPr>
        </a:p>
      </dgm:t>
    </dgm:pt>
    <dgm:pt modelId="{AF5236BC-B4B7-47E8-BBA3-FD3728C64637}" type="pres">
      <dgm:prSet presAssocID="{2B2B35D7-83DC-4E55-A47E-262F4191DA88}" presName="linear" presStyleCnt="0">
        <dgm:presLayoutVars>
          <dgm:dir val="rev"/>
          <dgm:animLvl val="lvl"/>
          <dgm:resizeHandles val="exact"/>
        </dgm:presLayoutVars>
      </dgm:prSet>
      <dgm:spPr/>
    </dgm:pt>
    <dgm:pt modelId="{F993B9DA-FF6C-41EC-B386-AC4482772A3E}" type="pres">
      <dgm:prSet presAssocID="{0A42BFAF-E810-45A0-AFD1-CB6D07D9D80C}" presName="parentLin" presStyleCnt="0"/>
      <dgm:spPr/>
    </dgm:pt>
    <dgm:pt modelId="{4D6A9C7C-772E-489A-8840-E4799967BB74}" type="pres">
      <dgm:prSet presAssocID="{0A42BFAF-E810-45A0-AFD1-CB6D07D9D80C}" presName="parentLeftMargin" presStyleLbl="node1" presStyleIdx="0" presStyleCnt="3"/>
      <dgm:spPr/>
    </dgm:pt>
    <dgm:pt modelId="{3D373C5C-CCA2-4371-A845-1ED331ACC90B}" type="pres">
      <dgm:prSet presAssocID="{0A42BFAF-E810-45A0-AFD1-CB6D07D9D80C}" presName="parentText" presStyleLbl="node1" presStyleIdx="0" presStyleCnt="3" custLinFactNeighborX="-5351" custLinFactNeighborY="29474">
        <dgm:presLayoutVars>
          <dgm:chMax val="0"/>
          <dgm:bulletEnabled val="1"/>
        </dgm:presLayoutVars>
      </dgm:prSet>
      <dgm:spPr/>
    </dgm:pt>
    <dgm:pt modelId="{27040F80-B87B-47AE-9100-8327D921B727}" type="pres">
      <dgm:prSet presAssocID="{0A42BFAF-E810-45A0-AFD1-CB6D07D9D80C}" presName="negativeSpace" presStyleCnt="0"/>
      <dgm:spPr/>
    </dgm:pt>
    <dgm:pt modelId="{C50D82D4-22DF-403E-8AA0-69C33480B991}" type="pres">
      <dgm:prSet presAssocID="{0A42BFAF-E810-45A0-AFD1-CB6D07D9D80C}" presName="childText" presStyleLbl="conFgAcc1" presStyleIdx="0" presStyleCnt="3">
        <dgm:presLayoutVars>
          <dgm:bulletEnabled val="1"/>
        </dgm:presLayoutVars>
      </dgm:prSet>
      <dgm:spPr/>
    </dgm:pt>
    <dgm:pt modelId="{F751FE88-564C-451A-A4C5-00A229DF53B0}" type="pres">
      <dgm:prSet presAssocID="{543BAA3F-B92A-41A0-B6E4-A028A2FAC244}" presName="spaceBetweenRectangles" presStyleCnt="0"/>
      <dgm:spPr/>
    </dgm:pt>
    <dgm:pt modelId="{81BFEB38-6260-4F40-B830-0E4116335F26}" type="pres">
      <dgm:prSet presAssocID="{DAFE1FDD-0B57-449A-9CD0-5A097E9883B9}" presName="parentLin" presStyleCnt="0"/>
      <dgm:spPr/>
    </dgm:pt>
    <dgm:pt modelId="{45E497C8-1392-4581-96D2-74C4959F9118}" type="pres">
      <dgm:prSet presAssocID="{DAFE1FDD-0B57-449A-9CD0-5A097E9883B9}" presName="parentLeftMargin" presStyleLbl="node1" presStyleIdx="0" presStyleCnt="3"/>
      <dgm:spPr/>
    </dgm:pt>
    <dgm:pt modelId="{5FD6E793-83E6-4301-B642-5FD12F5AAAA1}" type="pres">
      <dgm:prSet presAssocID="{DAFE1FDD-0B57-449A-9CD0-5A097E9883B9}" presName="parentText" presStyleLbl="node1" presStyleIdx="1" presStyleCnt="3" custLinFactNeighborY="8935">
        <dgm:presLayoutVars>
          <dgm:chMax val="0"/>
          <dgm:bulletEnabled val="1"/>
        </dgm:presLayoutVars>
      </dgm:prSet>
      <dgm:spPr/>
    </dgm:pt>
    <dgm:pt modelId="{5FD603E9-1279-4841-A7F3-9EFC6F4CC3F9}" type="pres">
      <dgm:prSet presAssocID="{DAFE1FDD-0B57-449A-9CD0-5A097E9883B9}" presName="negativeSpace" presStyleCnt="0"/>
      <dgm:spPr/>
    </dgm:pt>
    <dgm:pt modelId="{E4EFC523-1B5E-4FEA-AB26-21D6A6CEB348}" type="pres">
      <dgm:prSet presAssocID="{DAFE1FDD-0B57-449A-9CD0-5A097E9883B9}" presName="childText" presStyleLbl="conFgAcc1" presStyleIdx="1" presStyleCnt="3">
        <dgm:presLayoutVars>
          <dgm:bulletEnabled val="1"/>
        </dgm:presLayoutVars>
      </dgm:prSet>
      <dgm:spPr/>
    </dgm:pt>
    <dgm:pt modelId="{F7612418-1297-40FA-BFC8-A8E7EC64C879}" type="pres">
      <dgm:prSet presAssocID="{FCC4409C-4AB5-4FE0-BD95-FDE820B16DE2}" presName="spaceBetweenRectangles" presStyleCnt="0"/>
      <dgm:spPr/>
    </dgm:pt>
    <dgm:pt modelId="{88D0657F-2D2C-4E3F-A9C1-5449A7A1BC47}" type="pres">
      <dgm:prSet presAssocID="{0216FBBF-F446-4E6D-AEFA-1116A2F35E40}" presName="parentLin" presStyleCnt="0"/>
      <dgm:spPr/>
    </dgm:pt>
    <dgm:pt modelId="{AF002B45-9947-48F1-A297-49E203A5F7BB}" type="pres">
      <dgm:prSet presAssocID="{0216FBBF-F446-4E6D-AEFA-1116A2F35E40}" presName="parentLeftMargin" presStyleLbl="node1" presStyleIdx="1" presStyleCnt="3"/>
      <dgm:spPr/>
    </dgm:pt>
    <dgm:pt modelId="{DA40EBC6-ED85-47F5-A2E3-D0006562F952}" type="pres">
      <dgm:prSet presAssocID="{0216FBBF-F446-4E6D-AEFA-1116A2F35E40}" presName="parentText" presStyleLbl="node1" presStyleIdx="2" presStyleCnt="3">
        <dgm:presLayoutVars>
          <dgm:chMax val="0"/>
          <dgm:bulletEnabled val="1"/>
        </dgm:presLayoutVars>
      </dgm:prSet>
      <dgm:spPr/>
    </dgm:pt>
    <dgm:pt modelId="{71607302-1FD3-4E40-8E85-AB75529A29B7}" type="pres">
      <dgm:prSet presAssocID="{0216FBBF-F446-4E6D-AEFA-1116A2F35E40}" presName="negativeSpace" presStyleCnt="0"/>
      <dgm:spPr/>
    </dgm:pt>
    <dgm:pt modelId="{89A3DD43-810E-442A-A24C-4A31D25C3D9F}" type="pres">
      <dgm:prSet presAssocID="{0216FBBF-F446-4E6D-AEFA-1116A2F35E40}" presName="childText" presStyleLbl="conFgAcc1" presStyleIdx="2" presStyleCnt="3">
        <dgm:presLayoutVars>
          <dgm:bulletEnabled val="1"/>
        </dgm:presLayoutVars>
      </dgm:prSet>
      <dgm:spPr/>
    </dgm:pt>
  </dgm:ptLst>
  <dgm:cxnLst>
    <dgm:cxn modelId="{A87D450D-D938-4DCE-849E-5F3CA08F4913}" srcId="{2B2B35D7-83DC-4E55-A47E-262F4191DA88}" destId="{0216FBBF-F446-4E6D-AEFA-1116A2F35E40}" srcOrd="2" destOrd="0" parTransId="{4EB81B4B-DB86-4409-A66E-C322F8332B11}" sibTransId="{396213CD-2BA4-4E92-B76C-10C9C860F450}"/>
    <dgm:cxn modelId="{DEEA7E21-332C-4755-88BB-15709C323FEE}" type="presOf" srcId="{0216FBBF-F446-4E6D-AEFA-1116A2F35E40}" destId="{DA40EBC6-ED85-47F5-A2E3-D0006562F952}" srcOrd="1" destOrd="0" presId="urn:microsoft.com/office/officeart/2005/8/layout/list1"/>
    <dgm:cxn modelId="{9BDEC423-7C0A-456A-BA02-691E18C8118F}" type="presOf" srcId="{DAFE1FDD-0B57-449A-9CD0-5A097E9883B9}" destId="{5FD6E793-83E6-4301-B642-5FD12F5AAAA1}" srcOrd="1" destOrd="0" presId="urn:microsoft.com/office/officeart/2005/8/layout/list1"/>
    <dgm:cxn modelId="{3E3D925C-4021-4F58-BDA2-770EDA31E85A}" srcId="{2B2B35D7-83DC-4E55-A47E-262F4191DA88}" destId="{0A42BFAF-E810-45A0-AFD1-CB6D07D9D80C}" srcOrd="0" destOrd="0" parTransId="{F48EDE03-C9F6-4D14-BEA9-9B02F927478A}" sibTransId="{543BAA3F-B92A-41A0-B6E4-A028A2FAC244}"/>
    <dgm:cxn modelId="{4515FE62-21DA-4AAE-BA13-988A32FD6AFD}" type="presOf" srcId="{2B2B35D7-83DC-4E55-A47E-262F4191DA88}" destId="{AF5236BC-B4B7-47E8-BBA3-FD3728C64637}" srcOrd="0" destOrd="0" presId="urn:microsoft.com/office/officeart/2005/8/layout/list1"/>
    <dgm:cxn modelId="{EB694C4C-06C1-4D26-AB55-2A4E365C13A9}" type="presOf" srcId="{DAFE1FDD-0B57-449A-9CD0-5A097E9883B9}" destId="{45E497C8-1392-4581-96D2-74C4959F9118}" srcOrd="0" destOrd="0" presId="urn:microsoft.com/office/officeart/2005/8/layout/list1"/>
    <dgm:cxn modelId="{C5D7AD76-E4C2-4E29-8B53-3970AEFC0309}" type="presOf" srcId="{0A42BFAF-E810-45A0-AFD1-CB6D07D9D80C}" destId="{4D6A9C7C-772E-489A-8840-E4799967BB74}" srcOrd="0" destOrd="0" presId="urn:microsoft.com/office/officeart/2005/8/layout/list1"/>
    <dgm:cxn modelId="{69C6808B-BA18-4D62-86BE-EADB512723F5}" type="presOf" srcId="{0216FBBF-F446-4E6D-AEFA-1116A2F35E40}" destId="{AF002B45-9947-48F1-A297-49E203A5F7BB}" srcOrd="0" destOrd="0" presId="urn:microsoft.com/office/officeart/2005/8/layout/list1"/>
    <dgm:cxn modelId="{8D4C19C7-D428-47AB-9196-84E5D6069563}" srcId="{2B2B35D7-83DC-4E55-A47E-262F4191DA88}" destId="{DAFE1FDD-0B57-449A-9CD0-5A097E9883B9}" srcOrd="1" destOrd="0" parTransId="{A2F4394E-74C3-46B2-81D9-D3B4F0130665}" sibTransId="{FCC4409C-4AB5-4FE0-BD95-FDE820B16DE2}"/>
    <dgm:cxn modelId="{021C83D0-CD15-4356-AB99-556E5F4C8FF1}" type="presOf" srcId="{0A42BFAF-E810-45A0-AFD1-CB6D07D9D80C}" destId="{3D373C5C-CCA2-4371-A845-1ED331ACC90B}" srcOrd="1" destOrd="0" presId="urn:microsoft.com/office/officeart/2005/8/layout/list1"/>
    <dgm:cxn modelId="{04FA7EDC-ED63-4E2E-B6BE-BA914C6A3A5F}" type="presParOf" srcId="{AF5236BC-B4B7-47E8-BBA3-FD3728C64637}" destId="{F993B9DA-FF6C-41EC-B386-AC4482772A3E}" srcOrd="0" destOrd="0" presId="urn:microsoft.com/office/officeart/2005/8/layout/list1"/>
    <dgm:cxn modelId="{38A13C44-3ED8-40FC-A07D-A81447211393}" type="presParOf" srcId="{F993B9DA-FF6C-41EC-B386-AC4482772A3E}" destId="{4D6A9C7C-772E-489A-8840-E4799967BB74}" srcOrd="0" destOrd="0" presId="urn:microsoft.com/office/officeart/2005/8/layout/list1"/>
    <dgm:cxn modelId="{B9483F8F-A2A3-4060-B746-D580A16AD26A}" type="presParOf" srcId="{F993B9DA-FF6C-41EC-B386-AC4482772A3E}" destId="{3D373C5C-CCA2-4371-A845-1ED331ACC90B}" srcOrd="1" destOrd="0" presId="urn:microsoft.com/office/officeart/2005/8/layout/list1"/>
    <dgm:cxn modelId="{4C402CD5-2951-4B7B-B2C8-B05D9EE12CDC}" type="presParOf" srcId="{AF5236BC-B4B7-47E8-BBA3-FD3728C64637}" destId="{27040F80-B87B-47AE-9100-8327D921B727}" srcOrd="1" destOrd="0" presId="urn:microsoft.com/office/officeart/2005/8/layout/list1"/>
    <dgm:cxn modelId="{AF5AE7E2-0085-48CF-BCA3-BB9170B7BC28}" type="presParOf" srcId="{AF5236BC-B4B7-47E8-BBA3-FD3728C64637}" destId="{C50D82D4-22DF-403E-8AA0-69C33480B991}" srcOrd="2" destOrd="0" presId="urn:microsoft.com/office/officeart/2005/8/layout/list1"/>
    <dgm:cxn modelId="{5826579C-B3F4-4430-819A-19F547418D4A}" type="presParOf" srcId="{AF5236BC-B4B7-47E8-BBA3-FD3728C64637}" destId="{F751FE88-564C-451A-A4C5-00A229DF53B0}" srcOrd="3" destOrd="0" presId="urn:microsoft.com/office/officeart/2005/8/layout/list1"/>
    <dgm:cxn modelId="{4510C1BB-AF07-44FD-850F-77E093FF0E81}" type="presParOf" srcId="{AF5236BC-B4B7-47E8-BBA3-FD3728C64637}" destId="{81BFEB38-6260-4F40-B830-0E4116335F26}" srcOrd="4" destOrd="0" presId="urn:microsoft.com/office/officeart/2005/8/layout/list1"/>
    <dgm:cxn modelId="{4D8B8A38-0A5E-427E-8CDE-A369D8877B89}" type="presParOf" srcId="{81BFEB38-6260-4F40-B830-0E4116335F26}" destId="{45E497C8-1392-4581-96D2-74C4959F9118}" srcOrd="0" destOrd="0" presId="urn:microsoft.com/office/officeart/2005/8/layout/list1"/>
    <dgm:cxn modelId="{95047A9A-1D4B-43BB-ABCE-521DC566B52C}" type="presParOf" srcId="{81BFEB38-6260-4F40-B830-0E4116335F26}" destId="{5FD6E793-83E6-4301-B642-5FD12F5AAAA1}" srcOrd="1" destOrd="0" presId="urn:microsoft.com/office/officeart/2005/8/layout/list1"/>
    <dgm:cxn modelId="{05380813-E49C-46FB-A452-1EC9F2D4F747}" type="presParOf" srcId="{AF5236BC-B4B7-47E8-BBA3-FD3728C64637}" destId="{5FD603E9-1279-4841-A7F3-9EFC6F4CC3F9}" srcOrd="5" destOrd="0" presId="urn:microsoft.com/office/officeart/2005/8/layout/list1"/>
    <dgm:cxn modelId="{5660BD6C-79FB-4429-A459-5F426333D82C}" type="presParOf" srcId="{AF5236BC-B4B7-47E8-BBA3-FD3728C64637}" destId="{E4EFC523-1B5E-4FEA-AB26-21D6A6CEB348}" srcOrd="6" destOrd="0" presId="urn:microsoft.com/office/officeart/2005/8/layout/list1"/>
    <dgm:cxn modelId="{4811B58D-FBEC-4AE7-9D72-B7C2B95EBB18}" type="presParOf" srcId="{AF5236BC-B4B7-47E8-BBA3-FD3728C64637}" destId="{F7612418-1297-40FA-BFC8-A8E7EC64C879}" srcOrd="7" destOrd="0" presId="urn:microsoft.com/office/officeart/2005/8/layout/list1"/>
    <dgm:cxn modelId="{8D4D7674-C80C-4F19-BFE1-171A874462F5}" type="presParOf" srcId="{AF5236BC-B4B7-47E8-BBA3-FD3728C64637}" destId="{88D0657F-2D2C-4E3F-A9C1-5449A7A1BC47}" srcOrd="8" destOrd="0" presId="urn:microsoft.com/office/officeart/2005/8/layout/list1"/>
    <dgm:cxn modelId="{DF28086F-834C-4B36-A561-3C9FA4BBB683}" type="presParOf" srcId="{88D0657F-2D2C-4E3F-A9C1-5449A7A1BC47}" destId="{AF002B45-9947-48F1-A297-49E203A5F7BB}" srcOrd="0" destOrd="0" presId="urn:microsoft.com/office/officeart/2005/8/layout/list1"/>
    <dgm:cxn modelId="{411B4184-8D4B-4444-899A-0F6A53316F87}" type="presParOf" srcId="{88D0657F-2D2C-4E3F-A9C1-5449A7A1BC47}" destId="{DA40EBC6-ED85-47F5-A2E3-D0006562F952}" srcOrd="1" destOrd="0" presId="urn:microsoft.com/office/officeart/2005/8/layout/list1"/>
    <dgm:cxn modelId="{625ADC7A-DCC0-4E95-9596-7858C62ABD0B}" type="presParOf" srcId="{AF5236BC-B4B7-47E8-BBA3-FD3728C64637}" destId="{71607302-1FD3-4E40-8E85-AB75529A29B7}" srcOrd="9" destOrd="0" presId="urn:microsoft.com/office/officeart/2005/8/layout/list1"/>
    <dgm:cxn modelId="{B9E2C4F1-2833-4014-9DAE-944E8CA4BF0F}" type="presParOf" srcId="{AF5236BC-B4B7-47E8-BBA3-FD3728C64637}" destId="{89A3DD43-810E-442A-A24C-4A31D25C3D9F}" srcOrd="10" destOrd="0" presId="urn:microsoft.com/office/officeart/2005/8/layout/list1"/>
  </dgm:cxnLst>
  <dgm:bg/>
  <dgm:whole>
    <a:ln>
      <a:solidFill>
        <a:schemeClr val="tx1"/>
      </a:solidFill>
    </a:ln>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06E68-4B41-437B-9E29-37E55BF0DDC4}">
      <dsp:nvSpPr>
        <dsp:cNvPr id="0" name=""/>
        <dsp:cNvSpPr/>
      </dsp:nvSpPr>
      <dsp:spPr>
        <a:xfrm>
          <a:off x="776928" y="0"/>
          <a:ext cx="8753606" cy="3323106"/>
        </a:xfrm>
        <a:prstGeom prst="flowChartMultidocument">
          <a:avLst/>
        </a:prstGeom>
        <a:solidFill>
          <a:schemeClr val="accent1">
            <a:lumMod val="5000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9EBE1290-E34C-4C81-B8F0-EDE17DA02D07}">
      <dsp:nvSpPr>
        <dsp:cNvPr id="0" name=""/>
        <dsp:cNvSpPr/>
      </dsp:nvSpPr>
      <dsp:spPr>
        <a:xfrm>
          <a:off x="0" y="996931"/>
          <a:ext cx="10298359" cy="1329242"/>
        </a:xfrm>
        <a:prstGeom prst="roundRect">
          <a:avLst/>
        </a:prstGeom>
        <a:solidFill>
          <a:schemeClr val="l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US" sz="3800" b="1" kern="1200" dirty="0"/>
            <a:t>Time management is the key to efficient working</a:t>
          </a:r>
          <a:endParaRPr lang="ar-SA" sz="3800" b="1" kern="1200" dirty="0"/>
        </a:p>
      </dsp:txBody>
      <dsp:txXfrm>
        <a:off x="64888" y="1061819"/>
        <a:ext cx="10168583" cy="11994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006E68-4B41-437B-9E29-37E55BF0DDC4}">
      <dsp:nvSpPr>
        <dsp:cNvPr id="0" name=""/>
        <dsp:cNvSpPr/>
      </dsp:nvSpPr>
      <dsp:spPr>
        <a:xfrm>
          <a:off x="626284" y="0"/>
          <a:ext cx="7056309" cy="2523033"/>
        </a:xfrm>
        <a:prstGeom prst="flowChartMultidocument">
          <a:avLst/>
        </a:prstGeom>
        <a:solidFill>
          <a:schemeClr val="accent1">
            <a:lumMod val="5000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9EBE1290-E34C-4C81-B8F0-EDE17DA02D07}">
      <dsp:nvSpPr>
        <dsp:cNvPr id="0" name=""/>
        <dsp:cNvSpPr/>
      </dsp:nvSpPr>
      <dsp:spPr>
        <a:xfrm>
          <a:off x="726384" y="756909"/>
          <a:ext cx="6848770" cy="1009213"/>
        </a:xfrm>
        <a:prstGeom prst="roundRect">
          <a:avLst/>
        </a:prstGeom>
        <a:solidFill>
          <a:schemeClr val="l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ar-EG" sz="4300" b="1" kern="1200" dirty="0"/>
            <a:t>إدارة الوقت هي المفتاح للعمل الفعال</a:t>
          </a:r>
          <a:endParaRPr lang="ar-SA" sz="4300" b="1" kern="1200" dirty="0"/>
        </a:p>
      </dsp:txBody>
      <dsp:txXfrm>
        <a:off x="775650" y="806175"/>
        <a:ext cx="6750238" cy="910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E0C3A-6059-4332-9873-12515E40A9AD}">
      <dsp:nvSpPr>
        <dsp:cNvPr id="0" name=""/>
        <dsp:cNvSpPr/>
      </dsp:nvSpPr>
      <dsp:spPr>
        <a:xfrm>
          <a:off x="834076" y="0"/>
          <a:ext cx="8938260" cy="272535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B6FD193-42BE-40AD-91E7-1A8F2C137D94}">
      <dsp:nvSpPr>
        <dsp:cNvPr id="0" name=""/>
        <dsp:cNvSpPr/>
      </dsp:nvSpPr>
      <dsp:spPr>
        <a:xfrm>
          <a:off x="1725215" y="817606"/>
          <a:ext cx="7065168" cy="1090141"/>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b="1" kern="1200" dirty="0"/>
            <a:t>Managers are faced with decisions when a problem occurs or when an opportunity arises.</a:t>
          </a:r>
          <a:endParaRPr lang="ar-SA" sz="2700" kern="1200" dirty="0"/>
        </a:p>
      </dsp:txBody>
      <dsp:txXfrm>
        <a:off x="1778431" y="870822"/>
        <a:ext cx="6958736" cy="9837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D82D4-22DF-403E-8AA0-69C33480B991}">
      <dsp:nvSpPr>
        <dsp:cNvPr id="0" name=""/>
        <dsp:cNvSpPr/>
      </dsp:nvSpPr>
      <dsp:spPr>
        <a:xfrm>
          <a:off x="0" y="506528"/>
          <a:ext cx="6611654" cy="831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3D373C5C-CCA2-4371-A845-1ED331ACC90B}">
      <dsp:nvSpPr>
        <dsp:cNvPr id="0" name=""/>
        <dsp:cNvSpPr/>
      </dsp:nvSpPr>
      <dsp:spPr>
        <a:xfrm>
          <a:off x="312893" y="306572"/>
          <a:ext cx="4628157" cy="974160"/>
        </a:xfrm>
        <a:prstGeom prst="round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4933" tIns="0" rIns="174933" bIns="0" numCol="1" spcCol="1270" anchor="ctr" anchorCtr="0">
          <a:noAutofit/>
        </a:bodyPr>
        <a:lstStyle/>
        <a:p>
          <a:pPr marL="0" lvl="0" indent="0" algn="l" defTabSz="1066800" rtl="0">
            <a:lnSpc>
              <a:spcPct val="90000"/>
            </a:lnSpc>
            <a:spcBef>
              <a:spcPct val="0"/>
            </a:spcBef>
            <a:spcAft>
              <a:spcPct val="35000"/>
            </a:spcAft>
            <a:buNone/>
          </a:pPr>
          <a:r>
            <a:rPr lang="en-US" sz="2400" b="1" i="0" kern="1200">
              <a:solidFill>
                <a:schemeClr val="tx1"/>
              </a:solidFill>
            </a:rPr>
            <a:t>What are the ethical and social implications of my decision?</a:t>
          </a:r>
          <a:endParaRPr lang="ar-SA" sz="2400" i="0" kern="1200" dirty="0">
            <a:solidFill>
              <a:schemeClr val="tx1"/>
            </a:solidFill>
          </a:endParaRPr>
        </a:p>
      </dsp:txBody>
      <dsp:txXfrm>
        <a:off x="360448" y="354127"/>
        <a:ext cx="4533047" cy="879050"/>
      </dsp:txXfrm>
    </dsp:sp>
    <dsp:sp modelId="{E4EFC523-1B5E-4FEA-AB26-21D6A6CEB348}">
      <dsp:nvSpPr>
        <dsp:cNvPr id="0" name=""/>
        <dsp:cNvSpPr/>
      </dsp:nvSpPr>
      <dsp:spPr>
        <a:xfrm>
          <a:off x="0" y="2003409"/>
          <a:ext cx="6611654" cy="8316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5FD6E793-83E6-4301-B642-5FD12F5AAAA1}">
      <dsp:nvSpPr>
        <dsp:cNvPr id="0" name=""/>
        <dsp:cNvSpPr/>
      </dsp:nvSpPr>
      <dsp:spPr>
        <a:xfrm>
          <a:off x="330582" y="1603370"/>
          <a:ext cx="4628157" cy="974160"/>
        </a:xfrm>
        <a:prstGeom prst="round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4933" tIns="0" rIns="174933" bIns="0" numCol="1" spcCol="1270" anchor="ctr" anchorCtr="0">
          <a:noAutofit/>
        </a:bodyPr>
        <a:lstStyle/>
        <a:p>
          <a:pPr marL="0" lvl="0" indent="0" algn="l" defTabSz="1066800" rtl="0">
            <a:lnSpc>
              <a:spcPct val="90000"/>
            </a:lnSpc>
            <a:spcBef>
              <a:spcPct val="0"/>
            </a:spcBef>
            <a:spcAft>
              <a:spcPct val="35000"/>
            </a:spcAft>
            <a:buNone/>
          </a:pPr>
          <a:r>
            <a:rPr lang="en-US" sz="2400" b="1" i="0" kern="1200" dirty="0">
              <a:solidFill>
                <a:schemeClr val="tx1"/>
              </a:solidFill>
            </a:rPr>
            <a:t>How will the decision affect the personal lives of my employees?</a:t>
          </a:r>
          <a:endParaRPr lang="ar-SA" sz="2400" i="0" kern="1200" dirty="0">
            <a:solidFill>
              <a:schemeClr val="tx1"/>
            </a:solidFill>
          </a:endParaRPr>
        </a:p>
      </dsp:txBody>
      <dsp:txXfrm>
        <a:off x="378137" y="1650925"/>
        <a:ext cx="4533047" cy="879050"/>
      </dsp:txXfrm>
    </dsp:sp>
    <dsp:sp modelId="{89A3DD43-810E-442A-A24C-4A31D25C3D9F}">
      <dsp:nvSpPr>
        <dsp:cNvPr id="0" name=""/>
        <dsp:cNvSpPr/>
      </dsp:nvSpPr>
      <dsp:spPr>
        <a:xfrm>
          <a:off x="0" y="3500289"/>
          <a:ext cx="6611654" cy="8316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DA40EBC6-ED85-47F5-A2E3-D0006562F952}">
      <dsp:nvSpPr>
        <dsp:cNvPr id="0" name=""/>
        <dsp:cNvSpPr/>
      </dsp:nvSpPr>
      <dsp:spPr>
        <a:xfrm>
          <a:off x="330582" y="3013209"/>
          <a:ext cx="4628157" cy="974160"/>
        </a:xfrm>
        <a:prstGeom prst="round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4933" tIns="0" rIns="174933" bIns="0" numCol="1" spcCol="1270" anchor="ctr" anchorCtr="0">
          <a:noAutofit/>
        </a:bodyPr>
        <a:lstStyle/>
        <a:p>
          <a:pPr marL="0" lvl="0" indent="0" algn="l" defTabSz="1066800" rtl="0">
            <a:lnSpc>
              <a:spcPct val="90000"/>
            </a:lnSpc>
            <a:spcBef>
              <a:spcPct val="0"/>
            </a:spcBef>
            <a:spcAft>
              <a:spcPct val="35000"/>
            </a:spcAft>
            <a:buNone/>
          </a:pPr>
          <a:r>
            <a:rPr lang="en-US" sz="2400" b="1" i="0" kern="1200" dirty="0">
              <a:solidFill>
                <a:schemeClr val="tx1"/>
              </a:solidFill>
            </a:rPr>
            <a:t>How do I balance economic and social considerations?</a:t>
          </a:r>
          <a:endParaRPr lang="ar-SA" sz="2400" i="0" kern="1200" dirty="0">
            <a:solidFill>
              <a:schemeClr val="tx1"/>
            </a:solidFill>
          </a:endParaRPr>
        </a:p>
      </dsp:txBody>
      <dsp:txXfrm>
        <a:off x="378137" y="3060764"/>
        <a:ext cx="4533047" cy="879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D82D4-22DF-403E-8AA0-69C33480B991}">
      <dsp:nvSpPr>
        <dsp:cNvPr id="0" name=""/>
        <dsp:cNvSpPr/>
      </dsp:nvSpPr>
      <dsp:spPr>
        <a:xfrm>
          <a:off x="0" y="506528"/>
          <a:ext cx="4646370" cy="8316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3D373C5C-CCA2-4371-A845-1ED331ACC90B}">
      <dsp:nvSpPr>
        <dsp:cNvPr id="0" name=""/>
        <dsp:cNvSpPr/>
      </dsp:nvSpPr>
      <dsp:spPr>
        <a:xfrm>
          <a:off x="1149161" y="306572"/>
          <a:ext cx="3252459" cy="974160"/>
        </a:xfrm>
        <a:prstGeom prst="roundRect">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2935" tIns="0" rIns="122935" bIns="0" numCol="1" spcCol="1270" anchor="ctr" anchorCtr="0">
          <a:noAutofit/>
        </a:bodyPr>
        <a:lstStyle/>
        <a:p>
          <a:pPr marL="0" lvl="0" indent="0" algn="just" defTabSz="1066800" rtl="1">
            <a:lnSpc>
              <a:spcPct val="90000"/>
            </a:lnSpc>
            <a:spcBef>
              <a:spcPct val="0"/>
            </a:spcBef>
            <a:spcAft>
              <a:spcPct val="35000"/>
            </a:spcAft>
            <a:buNone/>
          </a:pPr>
          <a:r>
            <a:rPr lang="ar-EG" sz="2400" b="1" i="0" kern="1200" dirty="0">
              <a:solidFill>
                <a:schemeClr val="tx1"/>
              </a:solidFill>
            </a:rPr>
            <a:t>ما هي الآثار الأخلاقية والاجتماعية لقراراتي؟</a:t>
          </a:r>
          <a:endParaRPr lang="ar-SA" sz="2400" i="0" kern="1200" dirty="0">
            <a:solidFill>
              <a:schemeClr val="tx1"/>
            </a:solidFill>
          </a:endParaRPr>
        </a:p>
      </dsp:txBody>
      <dsp:txXfrm>
        <a:off x="1196716" y="354127"/>
        <a:ext cx="3157349" cy="879050"/>
      </dsp:txXfrm>
    </dsp:sp>
    <dsp:sp modelId="{E4EFC523-1B5E-4FEA-AB26-21D6A6CEB348}">
      <dsp:nvSpPr>
        <dsp:cNvPr id="0" name=""/>
        <dsp:cNvSpPr/>
      </dsp:nvSpPr>
      <dsp:spPr>
        <a:xfrm>
          <a:off x="0" y="2003409"/>
          <a:ext cx="4646370" cy="8316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5FD6E793-83E6-4301-B642-5FD12F5AAAA1}">
      <dsp:nvSpPr>
        <dsp:cNvPr id="0" name=""/>
        <dsp:cNvSpPr/>
      </dsp:nvSpPr>
      <dsp:spPr>
        <a:xfrm>
          <a:off x="1161592" y="1603370"/>
          <a:ext cx="3252459" cy="974160"/>
        </a:xfrm>
        <a:prstGeom prst="roundRect">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2935" tIns="0" rIns="122935" bIns="0" numCol="1" spcCol="1270" anchor="ctr" anchorCtr="0">
          <a:noAutofit/>
        </a:bodyPr>
        <a:lstStyle/>
        <a:p>
          <a:pPr marL="0" lvl="0" indent="0" algn="just" defTabSz="1066800" rtl="1">
            <a:lnSpc>
              <a:spcPct val="90000"/>
            </a:lnSpc>
            <a:spcBef>
              <a:spcPct val="0"/>
            </a:spcBef>
            <a:spcAft>
              <a:spcPct val="35000"/>
            </a:spcAft>
            <a:buNone/>
          </a:pPr>
          <a:r>
            <a:rPr lang="ar-EG" sz="2400" b="1" i="0" kern="1200" dirty="0">
              <a:solidFill>
                <a:schemeClr val="tx1"/>
              </a:solidFill>
            </a:rPr>
            <a:t>كيف سيؤثر القرار على الحياة الشخصية لموظفي؟</a:t>
          </a:r>
          <a:endParaRPr lang="ar-SA" sz="2400" i="0" kern="1200" dirty="0">
            <a:solidFill>
              <a:schemeClr val="tx1"/>
            </a:solidFill>
          </a:endParaRPr>
        </a:p>
      </dsp:txBody>
      <dsp:txXfrm>
        <a:off x="1209147" y="1650925"/>
        <a:ext cx="3157349" cy="879050"/>
      </dsp:txXfrm>
    </dsp:sp>
    <dsp:sp modelId="{89A3DD43-810E-442A-A24C-4A31D25C3D9F}">
      <dsp:nvSpPr>
        <dsp:cNvPr id="0" name=""/>
        <dsp:cNvSpPr/>
      </dsp:nvSpPr>
      <dsp:spPr>
        <a:xfrm>
          <a:off x="0" y="3500289"/>
          <a:ext cx="4646370" cy="831600"/>
        </a:xfrm>
        <a:prstGeom prst="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DA40EBC6-ED85-47F5-A2E3-D0006562F952}">
      <dsp:nvSpPr>
        <dsp:cNvPr id="0" name=""/>
        <dsp:cNvSpPr/>
      </dsp:nvSpPr>
      <dsp:spPr>
        <a:xfrm>
          <a:off x="1161592" y="3013209"/>
          <a:ext cx="3252459" cy="974160"/>
        </a:xfrm>
        <a:prstGeom prst="round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2935" tIns="0" rIns="122935" bIns="0" numCol="1" spcCol="1270" anchor="ctr" anchorCtr="0">
          <a:noAutofit/>
        </a:bodyPr>
        <a:lstStyle/>
        <a:p>
          <a:pPr marL="0" lvl="0" indent="0" algn="just" defTabSz="1066800" rtl="1">
            <a:lnSpc>
              <a:spcPct val="90000"/>
            </a:lnSpc>
            <a:spcBef>
              <a:spcPct val="0"/>
            </a:spcBef>
            <a:spcAft>
              <a:spcPct val="35000"/>
            </a:spcAft>
            <a:buNone/>
          </a:pPr>
          <a:r>
            <a:rPr lang="ar-EG" sz="2400" b="1" i="0" kern="1200" dirty="0">
              <a:solidFill>
                <a:schemeClr val="tx1"/>
              </a:solidFill>
            </a:rPr>
            <a:t>كيف أحقق التوازن بين الاعتبارات الاقتصادية والاجتماعية؟</a:t>
          </a:r>
          <a:endParaRPr lang="ar-SA" sz="2400" i="0" kern="1200" dirty="0">
            <a:solidFill>
              <a:schemeClr val="tx1"/>
            </a:solidFill>
          </a:endParaRPr>
        </a:p>
      </dsp:txBody>
      <dsp:txXfrm>
        <a:off x="1209147" y="3060764"/>
        <a:ext cx="3157349"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2CB595-61B7-4BCB-AC4A-BB8639E70C64}" type="datetimeFigureOut">
              <a:rPr lang="en-US" smtClean="0"/>
              <a:t>6/29/2026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0FA51A-B6E6-42DD-A092-62F4C4278D48}" type="slidenum">
              <a:rPr lang="en-US" smtClean="0"/>
              <a:t>‹#›</a:t>
            </a:fld>
            <a:endParaRPr lang="en-US"/>
          </a:p>
        </p:txBody>
      </p:sp>
    </p:spTree>
    <p:extLst>
      <p:ext uri="{BB962C8B-B14F-4D97-AF65-F5344CB8AC3E}">
        <p14:creationId xmlns:p14="http://schemas.microsoft.com/office/powerpoint/2010/main" val="3025844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84D82-F960-3E97-07C5-306AEAA02B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D603ADA-3540-9355-B8B4-DC2C12C965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A2A351-F790-AFE2-C1F3-D2D436315CEA}"/>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5" name="Footer Placeholder 4">
            <a:extLst>
              <a:ext uri="{FF2B5EF4-FFF2-40B4-BE49-F238E27FC236}">
                <a16:creationId xmlns:a16="http://schemas.microsoft.com/office/drawing/2014/main" id="{98954D24-C6DF-006A-3C2B-459D900162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63D953-FE0D-58C6-71F4-77A1BB1920F3}"/>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56941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8B343-69CA-1B62-CA5E-FDB7C3F0AA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3D54576-0EC4-619B-F1B9-206233DA15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2B5DE5-D34B-8B9D-18D9-6D169F8FC4A6}"/>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5" name="Footer Placeholder 4">
            <a:extLst>
              <a:ext uri="{FF2B5EF4-FFF2-40B4-BE49-F238E27FC236}">
                <a16:creationId xmlns:a16="http://schemas.microsoft.com/office/drawing/2014/main" id="{16FA3289-4D43-EB9D-F1A9-E67FAF4DBF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AA0E1E-56D1-079B-7D77-A4C7D066DA00}"/>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1100740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96901-2BAD-8019-48AF-2293235B93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BEF1656-994C-C53D-3029-A78501CB8B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339621-D171-2606-E120-048201DFF15B}"/>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5" name="Footer Placeholder 4">
            <a:extLst>
              <a:ext uri="{FF2B5EF4-FFF2-40B4-BE49-F238E27FC236}">
                <a16:creationId xmlns:a16="http://schemas.microsoft.com/office/drawing/2014/main" id="{91AE8674-2AB1-AE93-BD35-948E2C98CD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33BF9-D53F-9EA5-7C0D-65F4425955C7}"/>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14856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F7B1D-1F47-D7C1-5CC1-0EA9E6B59F9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C15FD-DA4D-E01D-6921-938C27BB52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BE5FB1B-F0B6-476A-2847-26D177E9E2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DF7CBA-1459-5542-05F4-90EBEF234354}"/>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6" name="Footer Placeholder 5">
            <a:extLst>
              <a:ext uri="{FF2B5EF4-FFF2-40B4-BE49-F238E27FC236}">
                <a16:creationId xmlns:a16="http://schemas.microsoft.com/office/drawing/2014/main" id="{A825DFF7-BF45-4F9B-C19C-1A39768E85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8FE643-554D-A0C4-DBD8-FCDAD79F6030}"/>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223285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4441E-663B-BE2B-42BE-E446FD5E8AA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CA40390-4169-E787-FC64-ED815D6FAC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D565E3-F9B2-3C1B-8B83-FFB5107FA7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B4D1749-AB0D-836F-51B2-9DF2A30800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B8BAB0-8666-6B37-7D7E-08C4865E26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F53409-22FC-36B4-F361-AC07535F39BA}"/>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8" name="Footer Placeholder 7">
            <a:extLst>
              <a:ext uri="{FF2B5EF4-FFF2-40B4-BE49-F238E27FC236}">
                <a16:creationId xmlns:a16="http://schemas.microsoft.com/office/drawing/2014/main" id="{97FFD473-0E88-AE86-603D-4C704BE192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472FBFB-48E0-314D-D6F7-985DBA962B66}"/>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21798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64B0A-54E4-F603-626F-63E81650BAB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B7F81D5-8C62-5290-A4D9-2200A9007120}"/>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4" name="Footer Placeholder 3">
            <a:extLst>
              <a:ext uri="{FF2B5EF4-FFF2-40B4-BE49-F238E27FC236}">
                <a16:creationId xmlns:a16="http://schemas.microsoft.com/office/drawing/2014/main" id="{B942A1C0-8A4E-D28C-EEAB-CDAB7177F8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15F6319-8735-14E7-0AFF-F31C7A693532}"/>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01787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A637D1-2C08-DBFD-FDB6-F6336507E33F}"/>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3" name="Footer Placeholder 2">
            <a:extLst>
              <a:ext uri="{FF2B5EF4-FFF2-40B4-BE49-F238E27FC236}">
                <a16:creationId xmlns:a16="http://schemas.microsoft.com/office/drawing/2014/main" id="{6197C3DD-754F-FD52-8315-BFA59F6803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09FD957-0C18-6C39-70D3-95BEB5F9E307}"/>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979379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41A13-F86F-EE70-152A-5B1F4A25B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FB32E41-70A3-B2FA-556D-B781725296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F5E68B9-A52D-9A6B-E270-288CFD9BAF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2240FB-9D88-BFD4-FCF8-06A74E539BF2}"/>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6" name="Footer Placeholder 5">
            <a:extLst>
              <a:ext uri="{FF2B5EF4-FFF2-40B4-BE49-F238E27FC236}">
                <a16:creationId xmlns:a16="http://schemas.microsoft.com/office/drawing/2014/main" id="{9CA0940A-8F8E-CE2A-06B4-347D2BCFE6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DFF0F0-4E54-0E18-6166-590C6622EF1B}"/>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135149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BECCD-B981-8234-3DAB-34EC7D6371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E9F9221-8AB6-D425-BC74-7CFB826DCB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6982750-D949-87F6-114B-2B6F8C3A2B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7C9048-DB48-BBFC-605A-13AC8C321FD7}"/>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6" name="Footer Placeholder 5">
            <a:extLst>
              <a:ext uri="{FF2B5EF4-FFF2-40B4-BE49-F238E27FC236}">
                <a16:creationId xmlns:a16="http://schemas.microsoft.com/office/drawing/2014/main" id="{AE1D93C9-54DF-B76D-6B6B-703088430E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F0B996-1C2A-1515-3341-DEAEA28392FF}"/>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338616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7F832-FB4D-11CC-25BD-541ABF2894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271CECE-EA3B-8CF8-434E-B91CDD7316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05928E-A0A2-FC81-A230-3D222A3ACF18}"/>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5" name="Footer Placeholder 4">
            <a:extLst>
              <a:ext uri="{FF2B5EF4-FFF2-40B4-BE49-F238E27FC236}">
                <a16:creationId xmlns:a16="http://schemas.microsoft.com/office/drawing/2014/main" id="{13D8D4CF-440C-D1BB-CBD8-8DB3121EEF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C9AC52-4F74-E89E-730B-429948F5BBCC}"/>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102360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9C9BCB-4022-6BB4-111F-E3168A80B6C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F5C04E1-80B8-D4C2-C54C-9396B41C07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948584-73D2-7453-5242-90D1C121E27A}"/>
              </a:ext>
            </a:extLst>
          </p:cNvPr>
          <p:cNvSpPr>
            <a:spLocks noGrp="1"/>
          </p:cNvSpPr>
          <p:nvPr>
            <p:ph type="dt" sz="half" idx="10"/>
          </p:nvPr>
        </p:nvSpPr>
        <p:spPr/>
        <p:txBody>
          <a:bodyPr/>
          <a:lstStyle/>
          <a:p>
            <a:fld id="{A4A047D2-C530-429C-BB05-F084561562E2}" type="datetimeFigureOut">
              <a:rPr lang="en-US" smtClean="0"/>
              <a:t>6/29/2026</a:t>
            </a:fld>
            <a:endParaRPr lang="en-US"/>
          </a:p>
        </p:txBody>
      </p:sp>
      <p:sp>
        <p:nvSpPr>
          <p:cNvPr id="5" name="Footer Placeholder 4">
            <a:extLst>
              <a:ext uri="{FF2B5EF4-FFF2-40B4-BE49-F238E27FC236}">
                <a16:creationId xmlns:a16="http://schemas.microsoft.com/office/drawing/2014/main" id="{0EA13365-D502-8E13-A224-63364CEB07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DB67AF-BF6F-328E-90BD-8C5961465664}"/>
              </a:ext>
            </a:extLst>
          </p:cNvPr>
          <p:cNvSpPr>
            <a:spLocks noGrp="1"/>
          </p:cNvSpPr>
          <p:nvPr>
            <p:ph type="sldNum" sz="quarter" idx="12"/>
          </p:nvPr>
        </p:nvSpPr>
        <p:spPr/>
        <p:txBody>
          <a:bodyPr/>
          <a:lstStyle/>
          <a:p>
            <a:fld id="{E7184CE0-30A1-4356-8C4C-2BFDAB5F8835}" type="slidenum">
              <a:rPr lang="en-US" smtClean="0"/>
              <a:t>‹#›</a:t>
            </a:fld>
            <a:endParaRPr lang="en-US"/>
          </a:p>
        </p:txBody>
      </p:sp>
    </p:spTree>
    <p:extLst>
      <p:ext uri="{BB962C8B-B14F-4D97-AF65-F5344CB8AC3E}">
        <p14:creationId xmlns:p14="http://schemas.microsoft.com/office/powerpoint/2010/main" val="4033136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817048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52162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67238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4572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D65BBA-B99D-D132-4620-1489248F49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60355AC-5B5A-8D7D-18F9-AF59F813E6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3B10F9-8668-4E9C-9E8F-22AC8EDB8B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A047D2-C530-429C-BB05-F084561562E2}" type="datetimeFigureOut">
              <a:rPr lang="en-US" smtClean="0"/>
              <a:t>6/29/2026</a:t>
            </a:fld>
            <a:endParaRPr lang="en-US"/>
          </a:p>
        </p:txBody>
      </p:sp>
      <p:sp>
        <p:nvSpPr>
          <p:cNvPr id="5" name="Footer Placeholder 4">
            <a:extLst>
              <a:ext uri="{FF2B5EF4-FFF2-40B4-BE49-F238E27FC236}">
                <a16:creationId xmlns:a16="http://schemas.microsoft.com/office/drawing/2014/main" id="{35053FF1-8FFA-EE55-DFA8-198BD7B3F1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37AADA0-5DC2-9B8B-0BD5-968F91782C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184CE0-30A1-4356-8C4C-2BFDAB5F8835}" type="slidenum">
              <a:rPr lang="en-US" smtClean="0"/>
              <a:t>‹#›</a:t>
            </a:fld>
            <a:endParaRPr lang="en-US"/>
          </a:p>
        </p:txBody>
      </p:sp>
    </p:spTree>
    <p:extLst>
      <p:ext uri="{BB962C8B-B14F-4D97-AF65-F5344CB8AC3E}">
        <p14:creationId xmlns:p14="http://schemas.microsoft.com/office/powerpoint/2010/main" val="31680821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Layout" Target="../diagrams/layout1.xml"/><Relationship Id="rId7" Type="http://schemas.openxmlformats.org/officeDocument/2006/relationships/image" Target="../media/image3.png"/><Relationship Id="rId12" Type="http://schemas.microsoft.com/office/2007/relationships/diagramDrawing" Target="../diagrams/drawing2.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11" Type="http://schemas.openxmlformats.org/officeDocument/2006/relationships/diagramColors" Target="../diagrams/colors2.xml"/><Relationship Id="rId5" Type="http://schemas.openxmlformats.org/officeDocument/2006/relationships/diagramColors" Target="../diagrams/colors1.xml"/><Relationship Id="rId10" Type="http://schemas.openxmlformats.org/officeDocument/2006/relationships/diagramQuickStyle" Target="../diagrams/quickStyle2.xml"/><Relationship Id="rId4" Type="http://schemas.openxmlformats.org/officeDocument/2006/relationships/diagramQuickStyle" Target="../diagrams/quickStyle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png"/><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15.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jpeg"/><Relationship Id="rId1" Type="http://schemas.openxmlformats.org/officeDocument/2006/relationships/slideLayout" Target="../slideLayouts/slideLayout14.xml"/><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998EB2DE-B590-7199-55D7-22A5E6610F3D}"/>
              </a:ext>
            </a:extLst>
          </p:cNvPr>
          <p:cNvSpPr txBox="1"/>
          <p:nvPr/>
        </p:nvSpPr>
        <p:spPr>
          <a:xfrm>
            <a:off x="6815513" y="4613039"/>
            <a:ext cx="3950954" cy="1384995"/>
          </a:xfrm>
          <a:prstGeom prst="rect">
            <a:avLst/>
          </a:prstGeom>
          <a:noFill/>
        </p:spPr>
        <p:txBody>
          <a:bodyPr wrap="none" rtlCol="0">
            <a:spAutoFit/>
          </a:bodyPr>
          <a:lstStyle/>
          <a:p>
            <a:pPr algn="ctr"/>
            <a:r>
              <a:rPr lang="en-US" sz="2800" b="1" dirty="0">
                <a:solidFill>
                  <a:srgbClr val="C00000"/>
                </a:solidFill>
              </a:rPr>
              <a:t>MGM111</a:t>
            </a:r>
          </a:p>
          <a:p>
            <a:pPr algn="ctr"/>
            <a:r>
              <a:rPr lang="en-US" sz="2800" b="1" dirty="0">
                <a:solidFill>
                  <a:srgbClr val="C00000"/>
                </a:solidFill>
              </a:rPr>
              <a:t>Principle of Management</a:t>
            </a:r>
          </a:p>
          <a:p>
            <a:pPr algn="ctr"/>
            <a:endParaRPr lang="en-US" sz="2800" b="1" dirty="0">
              <a:solidFill>
                <a:srgbClr val="C00000"/>
              </a:solidFill>
            </a:endParaRPr>
          </a:p>
        </p:txBody>
      </p:sp>
      <p:sp>
        <p:nvSpPr>
          <p:cNvPr id="14" name="TextBox 13">
            <a:extLst>
              <a:ext uri="{FF2B5EF4-FFF2-40B4-BE49-F238E27FC236}">
                <a16:creationId xmlns:a16="http://schemas.microsoft.com/office/drawing/2014/main" id="{D98B4495-B9F8-D13F-3419-DC2D7FE24BA4}"/>
              </a:ext>
            </a:extLst>
          </p:cNvPr>
          <p:cNvSpPr txBox="1"/>
          <p:nvPr/>
        </p:nvSpPr>
        <p:spPr>
          <a:xfrm>
            <a:off x="6362319" y="2892988"/>
            <a:ext cx="5804612" cy="1754326"/>
          </a:xfrm>
          <a:prstGeom prst="rect">
            <a:avLst/>
          </a:prstGeom>
          <a:noFill/>
          <a:ln>
            <a:solidFill>
              <a:schemeClr val="accent1"/>
            </a:solidFill>
          </a:ln>
        </p:spPr>
        <p:txBody>
          <a:bodyPr wrap="square" rtlCol="0">
            <a:spAutoFit/>
          </a:bodyPr>
          <a:lstStyle>
            <a:defPPr>
              <a:defRPr lang="en-US"/>
            </a:defPPr>
            <a:lvl1pPr>
              <a:defRPr sz="4400" b="1">
                <a:solidFill>
                  <a:srgbClr val="00B0F0"/>
                </a:solidFill>
                <a:latin typeface="Times New Roman" panose="02020603050405020304" pitchFamily="18" charset="0"/>
                <a:cs typeface="Times New Roman" panose="02020603050405020304" pitchFamily="18" charset="0"/>
              </a:defRPr>
            </a:lvl1pPr>
          </a:lstStyle>
          <a:p>
            <a:pPr algn="ctr"/>
            <a:r>
              <a:rPr lang="en-US" sz="3600" dirty="0"/>
              <a:t>Time Management &amp;</a:t>
            </a:r>
            <a:r>
              <a:rPr lang="ar-EG" sz="3600" dirty="0"/>
              <a:t> </a:t>
            </a:r>
            <a:r>
              <a:rPr lang="en-US" sz="3600" dirty="0"/>
              <a:t> Decision Making</a:t>
            </a:r>
          </a:p>
          <a:p>
            <a:pPr algn="ctr"/>
            <a:r>
              <a:rPr lang="ar-EG" sz="3600" dirty="0"/>
              <a:t>إدارة الوقت </a:t>
            </a:r>
            <a:r>
              <a:rPr lang="ar-EG" sz="3600" dirty="0" err="1"/>
              <a:t>وإتخاذ</a:t>
            </a:r>
            <a:r>
              <a:rPr lang="ar-EG" sz="3600" dirty="0"/>
              <a:t> القرارات</a:t>
            </a:r>
            <a:endParaRPr lang="en-US" sz="3600" dirty="0"/>
          </a:p>
        </p:txBody>
      </p:sp>
      <p:sp>
        <p:nvSpPr>
          <p:cNvPr id="9" name="TextBox 8">
            <a:extLst>
              <a:ext uri="{FF2B5EF4-FFF2-40B4-BE49-F238E27FC236}">
                <a16:creationId xmlns:a16="http://schemas.microsoft.com/office/drawing/2014/main" id="{201FCB5A-5B95-5DD7-4E0A-A37847B28B94}"/>
              </a:ext>
            </a:extLst>
          </p:cNvPr>
          <p:cNvSpPr txBox="1"/>
          <p:nvPr/>
        </p:nvSpPr>
        <p:spPr>
          <a:xfrm>
            <a:off x="459185" y="6187539"/>
            <a:ext cx="4886463" cy="521970"/>
          </a:xfrm>
          <a:prstGeom prst="rect">
            <a:avLst/>
          </a:prstGeom>
          <a:noFill/>
        </p:spPr>
        <p:txBody>
          <a:bodyPr wrap="square" rtlCol="0">
            <a:spAutoFit/>
          </a:bodyPr>
          <a:lstStyle/>
          <a:p>
            <a:pPr algn="ctr"/>
            <a:r>
              <a:rPr lang="ar-EG" sz="2800" b="1" dirty="0">
                <a:solidFill>
                  <a:srgbClr val="00B0F0"/>
                </a:solidFill>
                <a:latin typeface="Alexandria" charset="0"/>
                <a:cs typeface="Alexandria" charset="0"/>
              </a:rPr>
              <a:t>د. بثينة محمود فؤاد</a:t>
            </a:r>
            <a:endParaRPr lang="en-US" sz="2800" b="1" dirty="0">
              <a:solidFill>
                <a:srgbClr val="00B0F0"/>
              </a:solidFill>
              <a:latin typeface="Alexandria" charset="0"/>
              <a:cs typeface="Alexandria" charset="0"/>
            </a:endParaRPr>
          </a:p>
        </p:txBody>
      </p:sp>
      <p:sp>
        <p:nvSpPr>
          <p:cNvPr id="10" name="TextBox 9">
            <a:extLst>
              <a:ext uri="{FF2B5EF4-FFF2-40B4-BE49-F238E27FC236}">
                <a16:creationId xmlns:a16="http://schemas.microsoft.com/office/drawing/2014/main" id="{B94BAB7F-2CC3-519E-E9CC-9A0D034A2E55}"/>
              </a:ext>
            </a:extLst>
          </p:cNvPr>
          <p:cNvSpPr txBox="1"/>
          <p:nvPr/>
        </p:nvSpPr>
        <p:spPr>
          <a:xfrm>
            <a:off x="6649395" y="5977473"/>
            <a:ext cx="5804612" cy="584775"/>
          </a:xfrm>
          <a:prstGeom prst="rect">
            <a:avLst/>
          </a:prstGeom>
          <a:noFill/>
          <a:ln>
            <a:solidFill>
              <a:schemeClr val="accent1"/>
            </a:solidFill>
          </a:ln>
        </p:spPr>
        <p:txBody>
          <a:bodyPr wrap="square" rtlCol="0">
            <a:spAutoFit/>
          </a:bodyPr>
          <a:lstStyle>
            <a:defPPr>
              <a:defRPr lang="en-US"/>
            </a:defPPr>
            <a:lvl1pPr>
              <a:defRPr sz="4400" b="1">
                <a:solidFill>
                  <a:srgbClr val="00B0F0"/>
                </a:solidFill>
                <a:latin typeface="Times New Roman" panose="02020603050405020304" pitchFamily="18" charset="0"/>
                <a:cs typeface="Times New Roman" panose="02020603050405020304" pitchFamily="18" charset="0"/>
              </a:defRPr>
            </a:lvl1pPr>
          </a:lstStyle>
          <a:p>
            <a:pPr algn="ctr" rtl="1"/>
            <a:r>
              <a:rPr lang="ar-EG" sz="3200" dirty="0">
                <a:latin typeface="+mn-lt"/>
              </a:rPr>
              <a:t>المحاضرة الخامسة</a:t>
            </a:r>
            <a:endParaRPr lang="en-US" sz="3200" dirty="0">
              <a:latin typeface="+mn-lt"/>
            </a:endParaRPr>
          </a:p>
        </p:txBody>
      </p:sp>
    </p:spTree>
  </p:cSld>
  <p:clrMapOvr>
    <a:masterClrMapping/>
  </p:clrMapOvr>
  <mc:AlternateContent xmlns:mc="http://schemas.openxmlformats.org/markup-compatibility/2006" xmlns:p14="http://schemas.microsoft.com/office/powerpoint/2010/main">
    <mc:Choice Requires="p14">
      <p:transition spd="slow" p14:dur="2000" advTm="41381"/>
    </mc:Choice>
    <mc:Fallback xmlns="">
      <p:transition spd="slow" advTm="4138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5294" y="1723876"/>
            <a:ext cx="5784645"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41085" y="2259674"/>
            <a:ext cx="5300441" cy="954107"/>
          </a:xfrm>
          <a:prstGeom prst="rect">
            <a:avLst/>
          </a:prstGeom>
        </p:spPr>
        <p:txBody>
          <a:bodyPr wrap="square">
            <a:spAutoFit/>
          </a:bodyPr>
          <a:lstStyle/>
          <a:p>
            <a:pPr algn="just">
              <a:buSzPct val="90000"/>
              <a:buFont typeface="Wingdings" pitchFamily="2" charset="2"/>
              <a:buChar char="Ø"/>
            </a:pPr>
            <a:r>
              <a:rPr lang="en-US" sz="2800" b="1" dirty="0">
                <a:solidFill>
                  <a:srgbClr val="C00000"/>
                </a:solidFill>
              </a:rPr>
              <a:t> Time Management Concept</a:t>
            </a:r>
            <a:endParaRPr lang="ar-EG" sz="2800" b="1" dirty="0">
              <a:solidFill>
                <a:srgbClr val="C00000"/>
              </a:solidFill>
            </a:endParaRPr>
          </a:p>
          <a:p>
            <a:pPr algn="just">
              <a:buSzPct val="90000"/>
              <a:buFont typeface="Wingdings" pitchFamily="2" charset="2"/>
              <a:buChar char="Ø"/>
            </a:pPr>
            <a:r>
              <a:rPr lang="en-US" sz="2800" b="1" dirty="0">
                <a:solidFill>
                  <a:srgbClr val="C00000"/>
                </a:solidFill>
              </a:rPr>
              <a:t>Decision Making Process</a:t>
            </a:r>
          </a:p>
        </p:txBody>
      </p:sp>
      <p:sp>
        <p:nvSpPr>
          <p:cNvPr id="17" name="TextBox 16"/>
          <p:cNvSpPr txBox="1"/>
          <p:nvPr/>
        </p:nvSpPr>
        <p:spPr>
          <a:xfrm>
            <a:off x="6944248" y="3996751"/>
            <a:ext cx="4113898" cy="954107"/>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Learning Outcomes of the Lecture</a:t>
            </a:r>
          </a:p>
        </p:txBody>
      </p:sp>
      <p:sp>
        <p:nvSpPr>
          <p:cNvPr id="18" name="Rectangle 17"/>
          <p:cNvSpPr/>
          <p:nvPr/>
        </p:nvSpPr>
        <p:spPr>
          <a:xfrm>
            <a:off x="5641526" y="3436931"/>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Picture Placeholder 8">
            <a:extLst>
              <a:ext uri="{FF2B5EF4-FFF2-40B4-BE49-F238E27FC236}">
                <a16:creationId xmlns:a16="http://schemas.microsoft.com/office/drawing/2014/main" id="{B54D0DBD-E63A-B421-D88D-65E974C14549}"/>
              </a:ext>
            </a:extLst>
          </p:cNvPr>
          <p:cNvSpPr>
            <a:spLocks noGrp="1"/>
          </p:cNvSpPr>
          <p:nvPr>
            <p:ph type="pic" sz="quarter" idx="10"/>
          </p:nvPr>
        </p:nvSpPr>
        <p:spPr/>
      </p:sp>
      <p:pic>
        <p:nvPicPr>
          <p:cNvPr id="1026" name="Picture 2" descr="14 Principles of Management by Henri Fayol | Simplilearn">
            <a:extLst>
              <a:ext uri="{FF2B5EF4-FFF2-40B4-BE49-F238E27FC236}">
                <a16:creationId xmlns:a16="http://schemas.microsoft.com/office/drawing/2014/main" id="{8507AEAF-82B8-EB7B-8051-A2B8DB353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9444" y="941381"/>
            <a:ext cx="4968701" cy="24955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17A72F-112B-F48A-85E6-14CC2ABB2126}"/>
              </a:ext>
            </a:extLst>
          </p:cNvPr>
          <p:cNvSpPr txBox="1"/>
          <p:nvPr/>
        </p:nvSpPr>
        <p:spPr>
          <a:xfrm>
            <a:off x="6944248" y="5068803"/>
            <a:ext cx="4113898" cy="523220"/>
          </a:xfrm>
          <a:prstGeom prst="rect">
            <a:avLst/>
          </a:prstGeom>
          <a:noFill/>
        </p:spPr>
        <p:txBody>
          <a:bodyPr wrap="square" rtlCol="0">
            <a:spAutoFit/>
          </a:bodyPr>
          <a:lstStyle/>
          <a:p>
            <a:pPr algn="ctr"/>
            <a:r>
              <a:rPr lang="ar-EG" sz="2800" b="1" dirty="0">
                <a:solidFill>
                  <a:srgbClr val="00B0F0"/>
                </a:solidFill>
                <a:latin typeface="Alexandria" charset="0"/>
                <a:cs typeface="Alexandria" charset="0"/>
              </a:rPr>
              <a:t>مخرجات التعلم من المحاضرة</a:t>
            </a:r>
            <a:endParaRPr lang="en-US" sz="2800" b="1" dirty="0">
              <a:solidFill>
                <a:srgbClr val="00B0F0"/>
              </a:solidFill>
              <a:latin typeface="Alexandria" charset="0"/>
              <a:cs typeface="Alexandria" charset="0"/>
            </a:endParaRPr>
          </a:p>
        </p:txBody>
      </p:sp>
      <p:sp>
        <p:nvSpPr>
          <p:cNvPr id="5" name="Rectangle 4">
            <a:extLst>
              <a:ext uri="{FF2B5EF4-FFF2-40B4-BE49-F238E27FC236}">
                <a16:creationId xmlns:a16="http://schemas.microsoft.com/office/drawing/2014/main" id="{867C645D-F607-76BB-0849-FF754274EAA2}"/>
              </a:ext>
            </a:extLst>
          </p:cNvPr>
          <p:cNvSpPr/>
          <p:nvPr/>
        </p:nvSpPr>
        <p:spPr>
          <a:xfrm>
            <a:off x="398894" y="3778416"/>
            <a:ext cx="5300441" cy="954107"/>
          </a:xfrm>
          <a:prstGeom prst="rect">
            <a:avLst/>
          </a:prstGeom>
        </p:spPr>
        <p:txBody>
          <a:bodyPr wrap="square">
            <a:spAutoFit/>
          </a:bodyPr>
          <a:lstStyle/>
          <a:p>
            <a:pPr algn="just" rtl="1">
              <a:buSzPct val="90000"/>
              <a:buFont typeface="Wingdings" pitchFamily="2" charset="2"/>
              <a:buChar char="Ø"/>
            </a:pPr>
            <a:r>
              <a:rPr lang="ar-EG" sz="2800" b="1" dirty="0">
                <a:solidFill>
                  <a:srgbClr val="C00000"/>
                </a:solidFill>
              </a:rPr>
              <a:t>مفهوم إدارة الوقت</a:t>
            </a:r>
          </a:p>
          <a:p>
            <a:pPr algn="just" rtl="1">
              <a:buSzPct val="90000"/>
              <a:buFont typeface="Wingdings" pitchFamily="2" charset="2"/>
              <a:buChar char="Ø"/>
            </a:pPr>
            <a:r>
              <a:rPr lang="ar-EG" sz="2800" b="1" dirty="0">
                <a:solidFill>
                  <a:srgbClr val="C00000"/>
                </a:solidFill>
              </a:rPr>
              <a:t>عملية اتخاذ القرار</a:t>
            </a:r>
            <a:endParaRPr lang="en-US" sz="2800" b="1" dirty="0">
              <a:solidFill>
                <a:srgbClr val="C00000"/>
              </a:solidFill>
            </a:endParaRPr>
          </a:p>
        </p:txBody>
      </p:sp>
    </p:spTree>
    <p:extLst>
      <p:ext uri="{BB962C8B-B14F-4D97-AF65-F5344CB8AC3E}">
        <p14:creationId xmlns:p14="http://schemas.microsoft.com/office/powerpoint/2010/main" val="3196725967"/>
      </p:ext>
    </p:extLst>
  </p:cSld>
  <p:clrMapOvr>
    <a:masterClrMapping/>
  </p:clrMapOvr>
  <p:transition spd="slow" advTm="33695">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70822" y="1428065"/>
            <a:ext cx="5918623" cy="5091504"/>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a:extLst>
              <a:ext uri="{FF2B5EF4-FFF2-40B4-BE49-F238E27FC236}">
                <a16:creationId xmlns:a16="http://schemas.microsoft.com/office/drawing/2014/main" id="{0AC2650A-C51A-9ACB-723B-68D89C868D01}"/>
              </a:ext>
            </a:extLst>
          </p:cNvPr>
          <p:cNvSpPr/>
          <p:nvPr/>
        </p:nvSpPr>
        <p:spPr>
          <a:xfrm>
            <a:off x="284124" y="1552311"/>
            <a:ext cx="5244100" cy="2585323"/>
          </a:xfrm>
          <a:prstGeom prst="rect">
            <a:avLst/>
          </a:prstGeom>
        </p:spPr>
        <p:txBody>
          <a:bodyPr wrap="square">
            <a:spAutoFit/>
          </a:bodyPr>
          <a:lstStyle/>
          <a:p>
            <a:pPr marL="0" indent="0" algn="ctr">
              <a:buNone/>
            </a:pPr>
            <a:r>
              <a:rPr lang="en-US" b="1" dirty="0"/>
              <a:t>the ability to use one's time effectively or productively, especially at work.</a:t>
            </a:r>
          </a:p>
          <a:p>
            <a:pPr marL="0" indent="0" algn="ctr">
              <a:buNone/>
            </a:pPr>
            <a:endParaRPr lang="en-US" b="1" dirty="0"/>
          </a:p>
          <a:p>
            <a:pPr marL="0" indent="0" algn="ctr">
              <a:buNone/>
            </a:pPr>
            <a:r>
              <a:rPr lang="en-US" b="1" dirty="0"/>
              <a:t>is a technique for using your time more effectively. </a:t>
            </a:r>
          </a:p>
          <a:p>
            <a:pPr marL="0" indent="0" algn="ctr">
              <a:buNone/>
            </a:pPr>
            <a:endParaRPr lang="en-US" b="1" dirty="0"/>
          </a:p>
          <a:p>
            <a:pPr marL="0" indent="0" algn="ctr">
              <a:buNone/>
            </a:pPr>
            <a:r>
              <a:rPr lang="en-US" b="1" dirty="0"/>
              <a:t>Organize your professional and personal tasks based on how urgent and important they are, and take care of the most urgent and important first, followed by activities that are not urgent but still important</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3">
            <a:extLst>
              <a:ext uri="{FF2B5EF4-FFF2-40B4-BE49-F238E27FC236}">
                <a16:creationId xmlns:a16="http://schemas.microsoft.com/office/drawing/2014/main" id="{8E61EB05-79A7-ADDE-46ED-5AEEF4D04A14}"/>
              </a:ext>
            </a:extLst>
          </p:cNvPr>
          <p:cNvSpPr txBox="1"/>
          <p:nvPr/>
        </p:nvSpPr>
        <p:spPr>
          <a:xfrm>
            <a:off x="7123193" y="4493477"/>
            <a:ext cx="3934953" cy="1384995"/>
          </a:xfrm>
          <a:prstGeom prst="rect">
            <a:avLst/>
          </a:prstGeom>
          <a:noFill/>
        </p:spPr>
        <p:txBody>
          <a:bodyPr wrap="square">
            <a:spAutoFit/>
          </a:bodyPr>
          <a:lstStyle/>
          <a:p>
            <a:pPr algn="ctr" rtl="0">
              <a:defRPr/>
            </a:pPr>
            <a:r>
              <a:rPr lang="en-US" sz="2800" b="1" dirty="0">
                <a:effectLst>
                  <a:outerShdw blurRad="38100" dist="38100" dir="2700000" algn="tl">
                    <a:srgbClr val="000000">
                      <a:alpha val="43137"/>
                    </a:srgbClr>
                  </a:outerShdw>
                </a:effectLst>
                <a:latin typeface="Arial" pitchFamily="34" charset="0"/>
              </a:rPr>
              <a:t>Time Management</a:t>
            </a:r>
            <a:endParaRPr lang="ar-EG" sz="2800" b="1" dirty="0">
              <a:effectLst>
                <a:outerShdw blurRad="38100" dist="38100" dir="2700000" algn="tl">
                  <a:srgbClr val="000000">
                    <a:alpha val="43137"/>
                  </a:srgbClr>
                </a:outerShdw>
              </a:effectLst>
              <a:latin typeface="Arial" pitchFamily="34" charset="0"/>
            </a:endParaRPr>
          </a:p>
          <a:p>
            <a:pPr algn="ctr" rtl="0">
              <a:defRPr/>
            </a:pPr>
            <a:endParaRPr lang="ar-EG" sz="2800" b="1" dirty="0">
              <a:effectLst>
                <a:outerShdw blurRad="38100" dist="38100" dir="2700000" algn="tl">
                  <a:srgbClr val="000000">
                    <a:alpha val="43137"/>
                  </a:srgbClr>
                </a:outerShdw>
              </a:effectLst>
              <a:latin typeface="Arial" pitchFamily="34" charset="0"/>
            </a:endParaRPr>
          </a:p>
          <a:p>
            <a:pPr algn="ctr" rtl="0">
              <a:defRPr/>
            </a:pPr>
            <a:r>
              <a:rPr lang="ar-EG" sz="2800" b="1" dirty="0">
                <a:effectLst>
                  <a:outerShdw blurRad="38100" dist="38100" dir="2700000" algn="tl">
                    <a:srgbClr val="000000">
                      <a:alpha val="43137"/>
                    </a:srgbClr>
                  </a:outerShdw>
                </a:effectLst>
                <a:latin typeface="Arial" pitchFamily="34" charset="0"/>
              </a:rPr>
              <a:t>إدارة الوقت</a:t>
            </a:r>
            <a:endParaRPr lang="da-DK" sz="2800" b="1" dirty="0">
              <a:effectLst>
                <a:outerShdw blurRad="38100" dist="38100" dir="2700000" algn="tl">
                  <a:srgbClr val="000000">
                    <a:alpha val="43137"/>
                  </a:srgbClr>
                </a:outerShdw>
              </a:effectLst>
              <a:latin typeface="Arial" pitchFamily="34" charset="0"/>
            </a:endParaRPr>
          </a:p>
        </p:txBody>
      </p:sp>
      <p:pic>
        <p:nvPicPr>
          <p:cNvPr id="9" name="Picture Placeholder 8">
            <a:extLst>
              <a:ext uri="{FF2B5EF4-FFF2-40B4-BE49-F238E27FC236}">
                <a16:creationId xmlns:a16="http://schemas.microsoft.com/office/drawing/2014/main" id="{62B5AC6B-21F3-D0CD-E523-34A5FF9D2ABD}"/>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31221" b="31221"/>
          <a:stretch/>
        </p:blipFill>
        <p:spPr>
          <a:xfrm>
            <a:off x="6096000" y="933450"/>
            <a:ext cx="4962146" cy="2495550"/>
          </a:xfrm>
        </p:spPr>
      </p:pic>
      <p:sp>
        <p:nvSpPr>
          <p:cNvPr id="3" name="Rectangle 2">
            <a:extLst>
              <a:ext uri="{FF2B5EF4-FFF2-40B4-BE49-F238E27FC236}">
                <a16:creationId xmlns:a16="http://schemas.microsoft.com/office/drawing/2014/main" id="{69E97F60-61BA-EB3B-9180-E368DADA0490}"/>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9D5EB5C-4736-4698-4013-612DD46A51FD}"/>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02D5076-7722-4338-5401-1FD980E0C20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2B2D373D-5020-D20E-1AEC-F207718B195F}"/>
              </a:ext>
            </a:extLst>
          </p:cNvPr>
          <p:cNvSpPr txBox="1"/>
          <p:nvPr/>
        </p:nvSpPr>
        <p:spPr>
          <a:xfrm>
            <a:off x="82133" y="4497760"/>
            <a:ext cx="6096000" cy="1754326"/>
          </a:xfrm>
          <a:prstGeom prst="rect">
            <a:avLst/>
          </a:prstGeom>
          <a:noFill/>
        </p:spPr>
        <p:txBody>
          <a:bodyPr wrap="square">
            <a:spAutoFit/>
          </a:bodyPr>
          <a:lstStyle/>
          <a:p>
            <a:pPr marL="0" indent="0" algn="ctr">
              <a:buNone/>
            </a:pPr>
            <a:r>
              <a:rPr lang="ar-EG" sz="1800" b="1" dirty="0">
                <a:solidFill>
                  <a:schemeClr val="bg1"/>
                </a:solidFill>
              </a:rPr>
              <a:t>القدرة على استخدام الوقت بشكل فعال أو منتج، وخاصة في العمل.</a:t>
            </a:r>
          </a:p>
          <a:p>
            <a:pPr marL="0" indent="0" algn="ctr">
              <a:buNone/>
            </a:pPr>
            <a:endParaRPr lang="ar-EG" sz="1800" b="1" dirty="0">
              <a:solidFill>
                <a:schemeClr val="bg1"/>
              </a:solidFill>
            </a:endParaRPr>
          </a:p>
          <a:p>
            <a:pPr marL="0" indent="0" algn="ctr">
              <a:buNone/>
            </a:pPr>
            <a:r>
              <a:rPr lang="ar-EG" sz="1800" b="1" dirty="0">
                <a:solidFill>
                  <a:schemeClr val="bg1"/>
                </a:solidFill>
              </a:rPr>
              <a:t>هي تقنية لاستخدام وقتك بشكل أكثر فعالية.</a:t>
            </a:r>
          </a:p>
          <a:p>
            <a:pPr marL="0" indent="0" algn="ctr">
              <a:buNone/>
            </a:pPr>
            <a:endParaRPr lang="ar-EG" sz="1800" b="1" dirty="0">
              <a:solidFill>
                <a:schemeClr val="bg1"/>
              </a:solidFill>
            </a:endParaRPr>
          </a:p>
          <a:p>
            <a:pPr marL="0" indent="0" algn="ctr">
              <a:buNone/>
            </a:pPr>
            <a:r>
              <a:rPr lang="ar-EG" sz="1800" b="1" dirty="0">
                <a:solidFill>
                  <a:schemeClr val="bg1"/>
                </a:solidFill>
              </a:rPr>
              <a:t>قم بتنظيم مهامك المهنية والشخصية بناءً على مدى إلحاحها وأهميتها، واهتم بالأكثر إلحاحًا وأهمية أولاً، ثم الأنشطة غير العاجلة ولكنها لا تزال مهمة</a:t>
            </a:r>
            <a:endParaRPr lang="en-US" sz="1800" b="1" dirty="0">
              <a:solidFill>
                <a:schemeClr val="bg1"/>
              </a:solidFill>
            </a:endParaRPr>
          </a:p>
        </p:txBody>
      </p:sp>
    </p:spTree>
    <p:extLst>
      <p:ext uri="{BB962C8B-B14F-4D97-AF65-F5344CB8AC3E}">
        <p14:creationId xmlns:p14="http://schemas.microsoft.com/office/powerpoint/2010/main" val="2511054472"/>
      </p:ext>
    </p:extLst>
  </p:cSld>
  <p:clrMapOvr>
    <a:masterClrMapping/>
  </p:clrMapOvr>
  <p:transition spd="slow" advTm="203268">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6">
            <a:extLst>
              <a:ext uri="{FF2B5EF4-FFF2-40B4-BE49-F238E27FC236}">
                <a16:creationId xmlns:a16="http://schemas.microsoft.com/office/drawing/2014/main" id="{998FE5B2-FB51-4C8F-AA84-BB4032D482EB}"/>
              </a:ext>
            </a:extLst>
          </p:cNvPr>
          <p:cNvGraphicFramePr>
            <a:graphicFrameLocks noGrp="1"/>
          </p:cNvGraphicFramePr>
          <p:nvPr>
            <p:extLst>
              <p:ext uri="{D42A27DB-BD31-4B8C-83A1-F6EECF244321}">
                <p14:modId xmlns:p14="http://schemas.microsoft.com/office/powerpoint/2010/main" val="2122438851"/>
              </p:ext>
            </p:extLst>
          </p:nvPr>
        </p:nvGraphicFramePr>
        <p:xfrm>
          <a:off x="1257618" y="941006"/>
          <a:ext cx="10298360" cy="33231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60CC7E9A-C44E-A122-060E-77B87848B16F}"/>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C2A5FA-E532-66B8-EBFE-9C7E439F86F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33405061-31BF-8D7D-E630-F6E54CA51DFC}"/>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4" name="Content Placeholder 6">
            <a:extLst>
              <a:ext uri="{FF2B5EF4-FFF2-40B4-BE49-F238E27FC236}">
                <a16:creationId xmlns:a16="http://schemas.microsoft.com/office/drawing/2014/main" id="{F5392B27-2553-53B5-FC45-3D000255A11E}"/>
              </a:ext>
            </a:extLst>
          </p:cNvPr>
          <p:cNvGraphicFramePr>
            <a:graphicFrameLocks noGrp="1"/>
          </p:cNvGraphicFramePr>
          <p:nvPr>
            <p:extLst>
              <p:ext uri="{D42A27DB-BD31-4B8C-83A1-F6EECF244321}">
                <p14:modId xmlns:p14="http://schemas.microsoft.com/office/powerpoint/2010/main" val="4139817112"/>
              </p:ext>
            </p:extLst>
          </p:nvPr>
        </p:nvGraphicFramePr>
        <p:xfrm>
          <a:off x="1136750" y="4255441"/>
          <a:ext cx="8301540" cy="252303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52592053"/>
      </p:ext>
    </p:extLst>
  </p:cSld>
  <p:clrMapOvr>
    <a:masterClrMapping/>
  </p:clrMapOvr>
  <mc:AlternateContent xmlns:mc="http://schemas.openxmlformats.org/markup-compatibility/2006" xmlns:p14="http://schemas.microsoft.com/office/powerpoint/2010/main">
    <mc:Choice Requires="p14">
      <p:transition p14:dur="10" advTm="97685"/>
    </mc:Choice>
    <mc:Fallback xmlns="">
      <p:transition advTm="9768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553665" y="952845"/>
            <a:ext cx="4128422" cy="4952309"/>
          </a:xfrm>
          <a:prstGeom prst="roundRect">
            <a:avLst>
              <a:gd name="adj" fmla="val 6140"/>
            </a:avLst>
          </a:prstGeom>
          <a:solidFill>
            <a:schemeClr val="accent5">
              <a:lumMod val="75000"/>
              <a:alpha val="61961"/>
            </a:scheme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D5AE1E4B-1903-0FE5-D989-8720AC2F113D}"/>
              </a:ext>
            </a:extLst>
          </p:cNvPr>
          <p:cNvSpPr/>
          <p:nvPr/>
        </p:nvSpPr>
        <p:spPr>
          <a:xfrm>
            <a:off x="5707117" y="1300959"/>
            <a:ext cx="6311446" cy="494265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72127" y="1285191"/>
            <a:ext cx="5165817" cy="507459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272127" y="1351507"/>
            <a:ext cx="4741308" cy="4770537"/>
          </a:xfrm>
          <a:prstGeom prst="rect">
            <a:avLst/>
          </a:prstGeom>
          <a:noFill/>
        </p:spPr>
        <p:txBody>
          <a:bodyPr wrap="square" rtlCol="0">
            <a:spAutoFit/>
          </a:bodyPr>
          <a:lstStyle/>
          <a:p>
            <a:r>
              <a:rPr lang="en-US" sz="2400" b="1" dirty="0">
                <a:solidFill>
                  <a:srgbClr val="C00000"/>
                </a:solidFill>
              </a:rPr>
              <a:t>Choose Goals Priorities</a:t>
            </a:r>
          </a:p>
          <a:p>
            <a:pPr marL="285750" indent="-285750">
              <a:buFont typeface="Arial" panose="020B0604020202020204" pitchFamily="34" charset="0"/>
              <a:buChar char="•"/>
            </a:pPr>
            <a:r>
              <a:rPr lang="en-US" sz="2000" dirty="0"/>
              <a:t>Short-term goals</a:t>
            </a:r>
          </a:p>
          <a:p>
            <a:pPr marL="285750" indent="-285750">
              <a:buFont typeface="Arial" panose="020B0604020202020204" pitchFamily="34" charset="0"/>
              <a:buChar char="•"/>
            </a:pPr>
            <a:r>
              <a:rPr lang="en-US" sz="2000" dirty="0"/>
              <a:t>Long-term goals</a:t>
            </a:r>
          </a:p>
          <a:p>
            <a:pPr marL="285750" indent="-285750">
              <a:buFont typeface="Arial" panose="020B0604020202020204" pitchFamily="34" charset="0"/>
              <a:buChar char="•"/>
            </a:pPr>
            <a:endParaRPr lang="en-US" dirty="0"/>
          </a:p>
          <a:p>
            <a:r>
              <a:rPr lang="en-US" sz="2400" b="1" dirty="0">
                <a:solidFill>
                  <a:srgbClr val="C00000"/>
                </a:solidFill>
              </a:rPr>
              <a:t>why it is important?</a:t>
            </a:r>
            <a:endParaRPr lang="ar-EG" sz="2400" b="1" dirty="0">
              <a:solidFill>
                <a:srgbClr val="C00000"/>
              </a:solidFill>
            </a:endParaRPr>
          </a:p>
          <a:p>
            <a:pPr marL="0" indent="0" algn="ctr">
              <a:buNone/>
            </a:pPr>
            <a:endParaRPr lang="en-US" dirty="0"/>
          </a:p>
          <a:p>
            <a:pPr marL="0" indent="0" algn="ctr">
              <a:buNone/>
            </a:pPr>
            <a:r>
              <a:rPr lang="en-US" sz="2000" dirty="0"/>
              <a:t>The benefits of good time management include greater productivity, less stress, and more opportunities to do the things that matter.</a:t>
            </a:r>
          </a:p>
          <a:p>
            <a:pPr marL="0" indent="0" algn="ctr">
              <a:buNone/>
            </a:pPr>
            <a:endParaRPr lang="en-US" sz="2000" dirty="0"/>
          </a:p>
          <a:p>
            <a:pPr marL="0" indent="0" algn="ctr">
              <a:buNone/>
            </a:pPr>
            <a:r>
              <a:rPr lang="en-US" sz="2000" b="0" i="0" dirty="0">
                <a:solidFill>
                  <a:srgbClr val="202124"/>
                </a:solidFill>
                <a:effectLst/>
                <a:highlight>
                  <a:srgbClr val="FFFFFF"/>
                </a:highlight>
                <a:latin typeface="Google Sans"/>
              </a:rPr>
              <a:t>Good time management enables an individual to complete more in a shorter period of time, lowers stress, and leads to career success.</a:t>
            </a:r>
            <a:endParaRPr lang="en-US" sz="2000" dirty="0"/>
          </a:p>
        </p:txBody>
      </p:sp>
      <p:sp>
        <p:nvSpPr>
          <p:cNvPr id="2" name="Rectangle 1">
            <a:extLst>
              <a:ext uri="{FF2B5EF4-FFF2-40B4-BE49-F238E27FC236}">
                <a16:creationId xmlns:a16="http://schemas.microsoft.com/office/drawing/2014/main" id="{BA9ACF14-812D-421E-9A5F-C871C234BB30}"/>
              </a:ext>
            </a:extLst>
          </p:cNvPr>
          <p:cNvSpPr/>
          <p:nvPr/>
        </p:nvSpPr>
        <p:spPr>
          <a:xfrm flipV="1">
            <a:off x="2626179" y="498213"/>
            <a:ext cx="89060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234DCAA7-28AC-8A35-AADC-4F86E1B27BE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extBox 4">
            <a:extLst>
              <a:ext uri="{FF2B5EF4-FFF2-40B4-BE49-F238E27FC236}">
                <a16:creationId xmlns:a16="http://schemas.microsoft.com/office/drawing/2014/main" id="{3F076D8A-6172-1267-C7CB-39B75B5A2DFC}"/>
              </a:ext>
            </a:extLst>
          </p:cNvPr>
          <p:cNvSpPr txBox="1"/>
          <p:nvPr/>
        </p:nvSpPr>
        <p:spPr>
          <a:xfrm>
            <a:off x="5875283" y="1425708"/>
            <a:ext cx="5806804" cy="4524315"/>
          </a:xfrm>
          <a:prstGeom prst="rect">
            <a:avLst/>
          </a:prstGeom>
          <a:noFill/>
        </p:spPr>
        <p:txBody>
          <a:bodyPr wrap="square" rtlCol="0">
            <a:spAutoFit/>
          </a:bodyPr>
          <a:lstStyle/>
          <a:p>
            <a:pPr algn="r" rtl="1"/>
            <a:r>
              <a:rPr lang="ar-EG" sz="2400" b="1" dirty="0">
                <a:solidFill>
                  <a:srgbClr val="C00000"/>
                </a:solidFill>
              </a:rPr>
              <a:t>اختر الأهداف والأولويات</a:t>
            </a:r>
          </a:p>
          <a:p>
            <a:pPr marL="342900" indent="-342900" algn="r" rtl="1">
              <a:buFont typeface="Arial" panose="020B0604020202020204" pitchFamily="34" charset="0"/>
              <a:buChar char="•"/>
            </a:pPr>
            <a:r>
              <a:rPr lang="ar-EG" sz="2400" b="1" dirty="0">
                <a:solidFill>
                  <a:srgbClr val="C00000"/>
                </a:solidFill>
              </a:rPr>
              <a:t>الأهداف قصيرة المدى</a:t>
            </a:r>
          </a:p>
          <a:p>
            <a:pPr marL="342900" indent="-342900" algn="r" rtl="1">
              <a:buFont typeface="Arial" panose="020B0604020202020204" pitchFamily="34" charset="0"/>
              <a:buChar char="•"/>
            </a:pPr>
            <a:r>
              <a:rPr lang="ar-EG" sz="2400" b="1" dirty="0">
                <a:solidFill>
                  <a:srgbClr val="C00000"/>
                </a:solidFill>
              </a:rPr>
              <a:t>الأهداف طويلة المدى</a:t>
            </a:r>
          </a:p>
          <a:p>
            <a:pPr algn="r" rtl="1"/>
            <a:endParaRPr lang="ar-EG" sz="2400" b="1" dirty="0">
              <a:solidFill>
                <a:srgbClr val="C00000"/>
              </a:solidFill>
            </a:endParaRPr>
          </a:p>
          <a:p>
            <a:pPr algn="r" rtl="1"/>
            <a:r>
              <a:rPr lang="ar-EG" sz="2400" b="1" dirty="0">
                <a:solidFill>
                  <a:srgbClr val="C00000"/>
                </a:solidFill>
              </a:rPr>
              <a:t>لماذا تعتبر إدارة الوقت مهمة؟</a:t>
            </a:r>
          </a:p>
          <a:p>
            <a:pPr algn="r" rtl="1"/>
            <a:endParaRPr lang="ar-EG" sz="2400" b="1" dirty="0">
              <a:solidFill>
                <a:srgbClr val="C00000"/>
              </a:solidFill>
            </a:endParaRPr>
          </a:p>
          <a:p>
            <a:pPr algn="r" rtl="1"/>
            <a:r>
              <a:rPr lang="ar-EG" sz="2400" b="1" dirty="0">
                <a:solidFill>
                  <a:srgbClr val="C00000"/>
                </a:solidFill>
              </a:rPr>
              <a:t>تشمل فوائد إدارة الوقت الجيدة زيادة الإنتاجية وتقليل التوتر وزيادة الفرص للقيام بالأشياء المهمة.</a:t>
            </a:r>
          </a:p>
          <a:p>
            <a:pPr algn="r" rtl="1"/>
            <a:endParaRPr lang="ar-EG" sz="2400" b="1" dirty="0">
              <a:solidFill>
                <a:srgbClr val="C00000"/>
              </a:solidFill>
            </a:endParaRPr>
          </a:p>
          <a:p>
            <a:pPr algn="r" rtl="1"/>
            <a:r>
              <a:rPr lang="ar-EG" sz="2400" b="1" dirty="0">
                <a:solidFill>
                  <a:srgbClr val="C00000"/>
                </a:solidFill>
              </a:rPr>
              <a:t>تمكن إدارة الوقت الجيدة الفرد من إنجاز المزيد في فترة زمنية أقصر، وتقلل من التوتر، وتؤدي إلى النجاح المهني.</a:t>
            </a:r>
            <a:endParaRPr lang="en-US" dirty="0">
              <a:solidFill>
                <a:srgbClr val="2D3956"/>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126691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1129553" y="1499214"/>
            <a:ext cx="9918551" cy="4576371"/>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54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74111" y="973187"/>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423125" y="2528296"/>
            <a:ext cx="9150282" cy="1323439"/>
          </a:xfrm>
          <a:prstGeom prst="rect">
            <a:avLst/>
          </a:prstGeom>
          <a:noFill/>
        </p:spPr>
        <p:txBody>
          <a:bodyPr wrap="square" rtlCol="0">
            <a:spAutoFit/>
          </a:bodyPr>
          <a:lstStyle/>
          <a:p>
            <a:pPr marL="0" indent="0" algn="ctr">
              <a:buNone/>
            </a:pPr>
            <a:r>
              <a:rPr lang="en-US" sz="2000" b="0" i="0" dirty="0">
                <a:solidFill>
                  <a:srgbClr val="202124"/>
                </a:solidFill>
                <a:effectLst/>
                <a:highlight>
                  <a:srgbClr val="FFFFFF"/>
                </a:highlight>
                <a:latin typeface="Google Sans"/>
              </a:rPr>
              <a:t>Effective time management </a:t>
            </a:r>
            <a:r>
              <a:rPr lang="en-US" sz="2000" b="0" i="0" dirty="0">
                <a:solidFill>
                  <a:srgbClr val="040C28"/>
                </a:solidFill>
                <a:effectLst/>
                <a:latin typeface="Google Sans"/>
              </a:rPr>
              <a:t>increases your focus and improves your productivity</a:t>
            </a:r>
            <a:r>
              <a:rPr lang="en-US" sz="2000" b="0" i="0" dirty="0">
                <a:solidFill>
                  <a:srgbClr val="202124"/>
                </a:solidFill>
                <a:effectLst/>
                <a:highlight>
                  <a:srgbClr val="FFFFFF"/>
                </a:highlight>
                <a:latin typeface="Google Sans"/>
              </a:rPr>
              <a:t>. Greater focus allows you to capture bigger opportunities. It also allows you to spend more time on the projects, goals, and people that matter. Time management is important in helping you achieve greater focus and prioritization.</a:t>
            </a:r>
            <a:endParaRPr lang="en-US" sz="2000" dirty="0"/>
          </a:p>
        </p:txBody>
      </p:sp>
      <p:sp>
        <p:nvSpPr>
          <p:cNvPr id="7" name="TextBox 6">
            <a:extLst>
              <a:ext uri="{FF2B5EF4-FFF2-40B4-BE49-F238E27FC236}">
                <a16:creationId xmlns:a16="http://schemas.microsoft.com/office/drawing/2014/main" id="{E090FCA9-86CA-D81F-24FD-7D246DAF6E31}"/>
              </a:ext>
            </a:extLst>
          </p:cNvPr>
          <p:cNvSpPr txBox="1"/>
          <p:nvPr/>
        </p:nvSpPr>
        <p:spPr>
          <a:xfrm>
            <a:off x="1978568" y="1820410"/>
            <a:ext cx="6094324" cy="769441"/>
          </a:xfrm>
          <a:prstGeom prst="rect">
            <a:avLst/>
          </a:prstGeom>
          <a:noFill/>
        </p:spPr>
        <p:txBody>
          <a:bodyPr wrap="square">
            <a:spAutoFit/>
          </a:bodyPr>
          <a:lstStyle/>
          <a:p>
            <a:r>
              <a:rPr lang="en-US" sz="2400" b="1" dirty="0">
                <a:solidFill>
                  <a:srgbClr val="C00000"/>
                </a:solidFill>
              </a:rPr>
              <a:t>Its Importance for the Management</a:t>
            </a:r>
            <a:endParaRPr lang="ar-EG" sz="2400" b="1" dirty="0">
              <a:solidFill>
                <a:srgbClr val="C00000"/>
              </a:solidFill>
            </a:endParaRPr>
          </a:p>
          <a:p>
            <a:pPr algn="r" rtl="1"/>
            <a:r>
              <a:rPr lang="ar-EG" sz="2000" b="1" dirty="0">
                <a:solidFill>
                  <a:srgbClr val="C00000"/>
                </a:solidFill>
              </a:rPr>
              <a:t>أهميتها للإدارة</a:t>
            </a:r>
            <a:endParaRPr lang="en-US" sz="2000" b="1" dirty="0">
              <a:solidFill>
                <a:srgbClr val="C00000"/>
              </a:solidFill>
            </a:endParaRPr>
          </a:p>
        </p:txBody>
      </p:sp>
      <p:sp>
        <p:nvSpPr>
          <p:cNvPr id="4" name="Rectangle 3">
            <a:extLst>
              <a:ext uri="{FF2B5EF4-FFF2-40B4-BE49-F238E27FC236}">
                <a16:creationId xmlns:a16="http://schemas.microsoft.com/office/drawing/2014/main" id="{915F83BA-5300-11E1-E4EA-C699D43D3A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6B81C7-87A1-7DB3-80B7-2447C112C0A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5DA62CC2-3D82-A34D-B134-840BD4EF91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D421CE2-D692-163C-AB8C-69DECC74CE92}"/>
              </a:ext>
            </a:extLst>
          </p:cNvPr>
          <p:cNvSpPr txBox="1"/>
          <p:nvPr/>
        </p:nvSpPr>
        <p:spPr>
          <a:xfrm>
            <a:off x="1771923" y="4073538"/>
            <a:ext cx="8417320" cy="1569660"/>
          </a:xfrm>
          <a:prstGeom prst="rect">
            <a:avLst/>
          </a:prstGeom>
          <a:noFill/>
        </p:spPr>
        <p:txBody>
          <a:bodyPr wrap="square" rtlCol="0">
            <a:spAutoFit/>
          </a:bodyPr>
          <a:lstStyle/>
          <a:p>
            <a:pPr marL="0" indent="0" algn="ctr">
              <a:buNone/>
            </a:pPr>
            <a:r>
              <a:rPr lang="ar-EG" sz="2400" b="0" i="0" dirty="0">
                <a:solidFill>
                  <a:srgbClr val="202124"/>
                </a:solidFill>
                <a:effectLst/>
                <a:highlight>
                  <a:srgbClr val="FFFFFF"/>
                </a:highlight>
                <a:latin typeface="Google Sans"/>
              </a:rPr>
              <a:t>تزيد إدارة الوقت الفعّالة من تركيزك وتحسن إنتاجيتك. يتيح لك التركيز الأكبر اغتنام فرص أكبر. كما يتيح لك قضاء المزيد من الوقت في المشاريع والأهداف والأشخاص المهمين. تُعد إدارة الوقت مهمة في مساعدتك على تحقيق قدر أكبر من التركيز وتحديد الأولويات.</a:t>
            </a:r>
            <a:endParaRPr lang="en-US" sz="2400" dirty="0"/>
          </a:p>
        </p:txBody>
      </p:sp>
    </p:spTree>
    <p:extLst>
      <p:ext uri="{BB962C8B-B14F-4D97-AF65-F5344CB8AC3E}">
        <p14:creationId xmlns:p14="http://schemas.microsoft.com/office/powerpoint/2010/main" val="2156187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1129553" y="1499214"/>
            <a:ext cx="9918551" cy="518782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54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229710" y="1573172"/>
            <a:ext cx="9732580" cy="500542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515846" y="917700"/>
            <a:ext cx="6559287" cy="584775"/>
          </a:xfrm>
          <a:prstGeom prst="rect">
            <a:avLst/>
          </a:prstGeom>
          <a:noFill/>
        </p:spPr>
        <p:txBody>
          <a:bodyPr wrap="square" rtlCol="0">
            <a:spAutoFit/>
          </a:bodyPr>
          <a:lstStyle/>
          <a:p>
            <a:pPr algn="ctr"/>
            <a:r>
              <a:rPr lang="en-US" sz="3200" b="1" dirty="0">
                <a:solidFill>
                  <a:schemeClr val="bg2">
                    <a:lumMod val="10000"/>
                  </a:schemeClr>
                </a:solidFill>
                <a:effectLst>
                  <a:outerShdw blurRad="38100" dist="38100" dir="2700000" algn="tl">
                    <a:srgbClr val="000000">
                      <a:alpha val="43137"/>
                    </a:srgbClr>
                  </a:outerShdw>
                </a:effectLst>
              </a:rPr>
              <a:t>The 4 Ds of Time Management</a:t>
            </a:r>
            <a:endParaRPr lang="en-US" sz="12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574111" y="973187"/>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15846" y="2564822"/>
            <a:ext cx="8417320" cy="1938992"/>
          </a:xfrm>
          <a:prstGeom prst="rect">
            <a:avLst/>
          </a:prstGeom>
          <a:noFill/>
        </p:spPr>
        <p:txBody>
          <a:bodyPr wrap="square" rtlCol="0">
            <a:spAutoFit/>
          </a:bodyPr>
          <a:lstStyle/>
          <a:p>
            <a:pPr marL="0" indent="0" algn="ctr">
              <a:buNone/>
            </a:pPr>
            <a:r>
              <a:rPr lang="en-US" sz="2400" dirty="0"/>
              <a:t>A popular strategy for discerning whether or not a task or project is worth your time. </a:t>
            </a:r>
            <a:endParaRPr lang="ar-EG" sz="2400" dirty="0"/>
          </a:p>
          <a:p>
            <a:pPr marL="0" indent="0" algn="ctr">
              <a:buNone/>
            </a:pPr>
            <a:r>
              <a:rPr lang="en-US" sz="2400" dirty="0"/>
              <a:t>It involves making a quick decision about what to act on now either by doing it yourself or delegating to someone else, what to act on in the future, or what to drop from your to-do list</a:t>
            </a:r>
          </a:p>
        </p:txBody>
      </p:sp>
      <p:sp>
        <p:nvSpPr>
          <p:cNvPr id="7" name="TextBox 6">
            <a:extLst>
              <a:ext uri="{FF2B5EF4-FFF2-40B4-BE49-F238E27FC236}">
                <a16:creationId xmlns:a16="http://schemas.microsoft.com/office/drawing/2014/main" id="{E090FCA9-86CA-D81F-24FD-7D246DAF6E31}"/>
              </a:ext>
            </a:extLst>
          </p:cNvPr>
          <p:cNvSpPr txBox="1"/>
          <p:nvPr/>
        </p:nvSpPr>
        <p:spPr>
          <a:xfrm>
            <a:off x="1609264" y="2111130"/>
            <a:ext cx="6094324" cy="400110"/>
          </a:xfrm>
          <a:prstGeom prst="rect">
            <a:avLst/>
          </a:prstGeom>
          <a:noFill/>
        </p:spPr>
        <p:txBody>
          <a:bodyPr wrap="square">
            <a:spAutoFit/>
          </a:bodyPr>
          <a:lstStyle/>
          <a:p>
            <a:r>
              <a:rPr lang="en-US" sz="2000" b="1" dirty="0">
                <a:solidFill>
                  <a:srgbClr val="C00000"/>
                </a:solidFill>
              </a:rPr>
              <a:t>the 4 Ds of productivity</a:t>
            </a:r>
          </a:p>
        </p:txBody>
      </p:sp>
      <p:sp>
        <p:nvSpPr>
          <p:cNvPr id="4" name="Rectangle 3">
            <a:extLst>
              <a:ext uri="{FF2B5EF4-FFF2-40B4-BE49-F238E27FC236}">
                <a16:creationId xmlns:a16="http://schemas.microsoft.com/office/drawing/2014/main" id="{915F83BA-5300-11E1-E4EA-C699D43D3A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6B81C7-87A1-7DB3-80B7-2447C112C0A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5DA62CC2-3D82-A34D-B134-840BD4EF91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FE938852-DF0E-D107-3FA1-2AED2BA3B578}"/>
              </a:ext>
            </a:extLst>
          </p:cNvPr>
          <p:cNvSpPr txBox="1"/>
          <p:nvPr/>
        </p:nvSpPr>
        <p:spPr>
          <a:xfrm>
            <a:off x="1348081" y="4571711"/>
            <a:ext cx="9495838" cy="1938992"/>
          </a:xfrm>
          <a:prstGeom prst="rect">
            <a:avLst/>
          </a:prstGeom>
          <a:noFill/>
        </p:spPr>
        <p:txBody>
          <a:bodyPr wrap="square" rtlCol="0">
            <a:spAutoFit/>
          </a:bodyPr>
          <a:lstStyle/>
          <a:p>
            <a:pPr marL="0" indent="0" algn="ctr">
              <a:buNone/>
            </a:pPr>
            <a:r>
              <a:rPr lang="ar-EG" sz="2400" dirty="0"/>
              <a:t>استراتيجية شائعة لتحديد ما إذا كانت المهمة أو المشروع يستحق وقتك أم لا.</a:t>
            </a:r>
          </a:p>
          <a:p>
            <a:pPr marL="0" indent="0" algn="ctr">
              <a:buNone/>
            </a:pPr>
            <a:endParaRPr lang="ar-EG" sz="2400" dirty="0"/>
          </a:p>
          <a:p>
            <a:pPr marL="0" indent="0" algn="ctr">
              <a:buNone/>
            </a:pPr>
            <a:r>
              <a:rPr lang="ar-EG" sz="2400" dirty="0"/>
              <a:t>تتضمن اتخاذ قرار سريع بشأن ما يجب التصرف فيه الآن إما عن طريق القيام به بنفسك أو تفويضه لشخص آخر، أو ما يجب التصرف فيه في المستقبل، أو ما يجب حذفه من قائمة المهام الخاصة بك</a:t>
            </a:r>
            <a:endParaRPr lang="en-US" sz="2400" dirty="0"/>
          </a:p>
        </p:txBody>
      </p:sp>
      <p:sp>
        <p:nvSpPr>
          <p:cNvPr id="10" name="TextBox 9">
            <a:extLst>
              <a:ext uri="{FF2B5EF4-FFF2-40B4-BE49-F238E27FC236}">
                <a16:creationId xmlns:a16="http://schemas.microsoft.com/office/drawing/2014/main" id="{F6A0168A-1582-C1C6-54A6-2727DFF2A2B7}"/>
              </a:ext>
            </a:extLst>
          </p:cNvPr>
          <p:cNvSpPr txBox="1"/>
          <p:nvPr/>
        </p:nvSpPr>
        <p:spPr>
          <a:xfrm>
            <a:off x="4497476" y="2097222"/>
            <a:ext cx="6094324" cy="400110"/>
          </a:xfrm>
          <a:prstGeom prst="rect">
            <a:avLst/>
          </a:prstGeom>
          <a:noFill/>
        </p:spPr>
        <p:txBody>
          <a:bodyPr wrap="square">
            <a:spAutoFit/>
          </a:bodyPr>
          <a:lstStyle/>
          <a:p>
            <a:pPr algn="r" rtl="1"/>
            <a:r>
              <a:rPr lang="ar-EG" sz="2000" b="1" dirty="0">
                <a:solidFill>
                  <a:srgbClr val="C00000"/>
                </a:solidFill>
              </a:rPr>
              <a:t>إستراتيجية </a:t>
            </a:r>
            <a:r>
              <a:rPr lang="en-US" sz="2000" b="1" dirty="0">
                <a:solidFill>
                  <a:srgbClr val="C00000"/>
                </a:solidFill>
              </a:rPr>
              <a:t> 4Ds </a:t>
            </a:r>
            <a:r>
              <a:rPr lang="ar-EG" sz="2000" b="1" dirty="0">
                <a:solidFill>
                  <a:srgbClr val="C00000"/>
                </a:solidFill>
              </a:rPr>
              <a:t>للإنتاجية</a:t>
            </a:r>
            <a:endParaRPr lang="en-US" sz="2000" b="1" dirty="0">
              <a:solidFill>
                <a:srgbClr val="C00000"/>
              </a:solidFill>
            </a:endParaRPr>
          </a:p>
        </p:txBody>
      </p:sp>
      <p:sp>
        <p:nvSpPr>
          <p:cNvPr id="11" name="TextBox 10">
            <a:extLst>
              <a:ext uri="{FF2B5EF4-FFF2-40B4-BE49-F238E27FC236}">
                <a16:creationId xmlns:a16="http://schemas.microsoft.com/office/drawing/2014/main" id="{5DBA19C7-3FB7-551F-7FAF-425A0513D791}"/>
              </a:ext>
            </a:extLst>
          </p:cNvPr>
          <p:cNvSpPr txBox="1"/>
          <p:nvPr/>
        </p:nvSpPr>
        <p:spPr>
          <a:xfrm>
            <a:off x="6096000" y="743191"/>
            <a:ext cx="6559287" cy="584775"/>
          </a:xfrm>
          <a:prstGeom prst="rect">
            <a:avLst/>
          </a:prstGeom>
          <a:noFill/>
        </p:spPr>
        <p:txBody>
          <a:bodyPr wrap="square" rtlCol="0">
            <a:spAutoFit/>
          </a:bodyPr>
          <a:lstStyle/>
          <a:p>
            <a:pPr algn="ctr"/>
            <a:r>
              <a:rPr lang="ar-EG" sz="3200" b="1" dirty="0">
                <a:solidFill>
                  <a:schemeClr val="bg2">
                    <a:lumMod val="10000"/>
                  </a:schemeClr>
                </a:solidFill>
                <a:effectLst>
                  <a:outerShdw blurRad="38100" dist="38100" dir="2700000" algn="tl">
                    <a:srgbClr val="000000">
                      <a:alpha val="43137"/>
                    </a:srgbClr>
                  </a:outerShdw>
                </a:effectLst>
              </a:rPr>
              <a:t>المبادئ الأربعة لإدارة الوقت</a:t>
            </a:r>
            <a:endParaRPr lang="en-US" sz="12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0902204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180431" y="1573171"/>
            <a:ext cx="9918551" cy="4576371"/>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54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249956" y="1573170"/>
            <a:ext cx="9755892" cy="452124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63863" y="863482"/>
            <a:ext cx="5458916" cy="584775"/>
          </a:xfrm>
          <a:prstGeom prst="rect">
            <a:avLst/>
          </a:prstGeom>
          <a:noFill/>
        </p:spPr>
        <p:txBody>
          <a:bodyPr wrap="square" rtlCol="0">
            <a:spAutoFit/>
          </a:bodyPr>
          <a:lstStyle/>
          <a:p>
            <a:r>
              <a:rPr lang="en-US" sz="3200" b="1" dirty="0">
                <a:solidFill>
                  <a:schemeClr val="bg2">
                    <a:lumMod val="10000"/>
                  </a:schemeClr>
                </a:solidFill>
                <a:effectLst>
                  <a:outerShdw blurRad="38100" dist="38100" dir="2700000" algn="tl">
                    <a:srgbClr val="000000">
                      <a:alpha val="43137"/>
                    </a:srgbClr>
                  </a:outerShdw>
                </a:effectLst>
              </a:rPr>
              <a:t>The 4 Ds of Time Management</a:t>
            </a:r>
            <a:endParaRPr lang="en-US" sz="12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9800" y="995854"/>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 name="Rectangle 3">
            <a:extLst>
              <a:ext uri="{FF2B5EF4-FFF2-40B4-BE49-F238E27FC236}">
                <a16:creationId xmlns:a16="http://schemas.microsoft.com/office/drawing/2014/main" id="{915F83BA-5300-11E1-E4EA-C699D43D3A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6B81C7-87A1-7DB3-80B7-2447C112C0A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5DA62CC2-3D82-A34D-B134-840BD4EF91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9" name="Picture 8">
            <a:extLst>
              <a:ext uri="{FF2B5EF4-FFF2-40B4-BE49-F238E27FC236}">
                <a16:creationId xmlns:a16="http://schemas.microsoft.com/office/drawing/2014/main" id="{E1F7468B-C3DC-A39D-D1C0-41C614E325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039" y="1794210"/>
            <a:ext cx="9345750" cy="4102438"/>
          </a:xfrm>
          <a:prstGeom prst="rect">
            <a:avLst/>
          </a:prstGeom>
          <a:ln>
            <a:noFill/>
          </a:ln>
          <a:effectLst>
            <a:softEdge rad="112500"/>
          </a:effectLst>
        </p:spPr>
      </p:pic>
      <p:sp>
        <p:nvSpPr>
          <p:cNvPr id="7" name="TextBox 6">
            <a:extLst>
              <a:ext uri="{FF2B5EF4-FFF2-40B4-BE49-F238E27FC236}">
                <a16:creationId xmlns:a16="http://schemas.microsoft.com/office/drawing/2014/main" id="{CAFB28EA-14EB-C91A-4C15-9BF15573588F}"/>
              </a:ext>
            </a:extLst>
          </p:cNvPr>
          <p:cNvSpPr txBox="1"/>
          <p:nvPr/>
        </p:nvSpPr>
        <p:spPr>
          <a:xfrm>
            <a:off x="7562056" y="891046"/>
            <a:ext cx="4540144" cy="584775"/>
          </a:xfrm>
          <a:prstGeom prst="rect">
            <a:avLst/>
          </a:prstGeom>
          <a:noFill/>
        </p:spPr>
        <p:txBody>
          <a:bodyPr wrap="square" rtlCol="0">
            <a:spAutoFit/>
          </a:bodyPr>
          <a:lstStyle/>
          <a:p>
            <a:pPr algn="r"/>
            <a:r>
              <a:rPr lang="ar-EG" sz="3200" b="1" dirty="0">
                <a:solidFill>
                  <a:schemeClr val="bg2">
                    <a:lumMod val="10000"/>
                  </a:schemeClr>
                </a:solidFill>
                <a:effectLst>
                  <a:outerShdw blurRad="38100" dist="38100" dir="2700000" algn="tl">
                    <a:srgbClr val="000000">
                      <a:alpha val="43137"/>
                    </a:srgbClr>
                  </a:outerShdw>
                </a:effectLst>
              </a:rPr>
              <a:t>المبادئ الأربعة لإدارة الوقت</a:t>
            </a:r>
            <a:endParaRPr lang="en-US" sz="12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359670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E3071-483E-BF7B-A87D-0BD4C7C0FD0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F120054D-2DA5-FA3B-14F1-EA1A8D60959C}"/>
              </a:ext>
            </a:extLst>
          </p:cNvPr>
          <p:cNvSpPr/>
          <p:nvPr/>
        </p:nvSpPr>
        <p:spPr>
          <a:xfrm>
            <a:off x="180431" y="1573171"/>
            <a:ext cx="11633197" cy="4576371"/>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54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25" name="Rectangle: Rounded Corners 24">
            <a:extLst>
              <a:ext uri="{FF2B5EF4-FFF2-40B4-BE49-F238E27FC236}">
                <a16:creationId xmlns:a16="http://schemas.microsoft.com/office/drawing/2014/main" id="{0FD471B8-E04F-6F4B-CF21-206EBDF07A21}"/>
              </a:ext>
            </a:extLst>
          </p:cNvPr>
          <p:cNvSpPr/>
          <p:nvPr/>
        </p:nvSpPr>
        <p:spPr>
          <a:xfrm>
            <a:off x="270976" y="1573170"/>
            <a:ext cx="11469078" cy="452124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ar-EG" dirty="0">
              <a:solidFill>
                <a:schemeClr val="tx1"/>
              </a:solidFill>
              <a:cs typeface="+mj-cs"/>
            </a:endParaRPr>
          </a:p>
          <a:p>
            <a:pPr marL="342900" indent="-342900" algn="just" rtl="1">
              <a:buAutoNum type="arabicPeriod"/>
            </a:pPr>
            <a:r>
              <a:rPr lang="ar-EG" dirty="0">
                <a:solidFill>
                  <a:schemeClr val="tx1"/>
                </a:solidFill>
                <a:cs typeface="+mj-cs"/>
              </a:rPr>
              <a:t>التنفيذ المباشر </a:t>
            </a:r>
            <a:r>
              <a:rPr lang="en-US" dirty="0">
                <a:solidFill>
                  <a:schemeClr val="tx1"/>
                </a:solidFill>
                <a:cs typeface="+mj-cs"/>
              </a:rPr>
              <a:t>Do</a:t>
            </a:r>
            <a:endParaRPr lang="ar-EG" dirty="0">
              <a:solidFill>
                <a:schemeClr val="tx1"/>
              </a:solidFill>
              <a:cs typeface="+mj-cs"/>
            </a:endParaRPr>
          </a:p>
          <a:p>
            <a:pPr algn="just" rtl="1"/>
            <a:r>
              <a:rPr lang="ar-EG" dirty="0">
                <a:solidFill>
                  <a:schemeClr val="tx1"/>
                </a:solidFill>
                <a:cs typeface="+mj-cs"/>
              </a:rPr>
              <a:t>الإجراء: العمل على المهام التي لا تستغرق سوى بضع دقائق لإكمالها.</a:t>
            </a:r>
          </a:p>
          <a:p>
            <a:pPr algn="just" rtl="1"/>
            <a:r>
              <a:rPr lang="ar-EG" dirty="0">
                <a:solidFill>
                  <a:schemeClr val="tx1"/>
                </a:solidFill>
                <a:cs typeface="+mj-cs"/>
              </a:rPr>
              <a:t>الهدف: إنجاز سلسلة من المهام الصغيرة بسرعة يبني زخماً وحماساً للعمل على المشاريع الأكبر.</a:t>
            </a:r>
          </a:p>
          <a:p>
            <a:pPr algn="just" rtl="1"/>
            <a:r>
              <a:rPr lang="ar-EG" dirty="0">
                <a:solidFill>
                  <a:schemeClr val="tx1"/>
                </a:solidFill>
                <a:cs typeface="+mj-cs"/>
              </a:rPr>
              <a:t>أمثلة: الرد على رسالة بريد إلكتروني سريعة، أو إعادة الاتصال بشخص ما، أو طباعة تقرير.</a:t>
            </a:r>
          </a:p>
          <a:p>
            <a:pPr algn="just" rtl="1"/>
            <a:endParaRPr lang="ar-EG" dirty="0">
              <a:solidFill>
                <a:schemeClr val="tx1"/>
              </a:solidFill>
              <a:cs typeface="+mj-cs"/>
            </a:endParaRPr>
          </a:p>
          <a:p>
            <a:pPr algn="just" rtl="1"/>
            <a:r>
              <a:rPr lang="ar-EG" dirty="0">
                <a:solidFill>
                  <a:schemeClr val="tx1"/>
                </a:solidFill>
                <a:cs typeface="+mj-cs"/>
              </a:rPr>
              <a:t>2. التأجيل </a:t>
            </a:r>
            <a:r>
              <a:rPr lang="en-US" dirty="0">
                <a:solidFill>
                  <a:schemeClr val="tx1"/>
                </a:solidFill>
                <a:cs typeface="+mj-cs"/>
              </a:rPr>
              <a:t>Defer/Delay</a:t>
            </a:r>
          </a:p>
          <a:p>
            <a:pPr algn="just" rtl="1"/>
            <a:r>
              <a:rPr lang="ar-EG" dirty="0">
                <a:solidFill>
                  <a:schemeClr val="tx1"/>
                </a:solidFill>
                <a:cs typeface="+mj-cs"/>
              </a:rPr>
              <a:t>الإجراء: إيقاف المهمة التي لا تحتاج إلى معالجة فورية مؤقتاً، وجدولتها لوقت لاحق عندما تتوفر لديك الإمكانية.</a:t>
            </a:r>
          </a:p>
          <a:p>
            <a:pPr algn="just" rtl="1"/>
            <a:r>
              <a:rPr lang="ar-EG" dirty="0">
                <a:solidFill>
                  <a:schemeClr val="tx1"/>
                </a:solidFill>
                <a:cs typeface="+mj-cs"/>
              </a:rPr>
              <a:t>أمثلة: طلب جديد من زميل لا يتطلب رداً عاجلاً، أو التفكير في فكرة مشروع جديدة خطرت ببالك.</a:t>
            </a:r>
          </a:p>
          <a:p>
            <a:pPr algn="just" rtl="1"/>
            <a:endParaRPr lang="ar-EG" dirty="0">
              <a:solidFill>
                <a:schemeClr val="tx1"/>
              </a:solidFill>
              <a:cs typeface="+mj-cs"/>
            </a:endParaRPr>
          </a:p>
          <a:p>
            <a:pPr algn="just" rtl="1"/>
            <a:r>
              <a:rPr lang="ar-EG" dirty="0">
                <a:solidFill>
                  <a:schemeClr val="tx1"/>
                </a:solidFill>
                <a:cs typeface="+mj-cs"/>
              </a:rPr>
              <a:t>3. التفويض </a:t>
            </a:r>
            <a:r>
              <a:rPr lang="en-US" dirty="0">
                <a:solidFill>
                  <a:schemeClr val="tx1"/>
                </a:solidFill>
                <a:cs typeface="+mj-cs"/>
              </a:rPr>
              <a:t>Delegate</a:t>
            </a:r>
          </a:p>
          <a:p>
            <a:pPr algn="just" rtl="1"/>
            <a:r>
              <a:rPr lang="ar-EG" dirty="0">
                <a:solidFill>
                  <a:schemeClr val="tx1"/>
                </a:solidFill>
                <a:cs typeface="+mj-cs"/>
              </a:rPr>
              <a:t>الإجراء: إعادة إسناد مهمة أساسية إلى شخص آخر للقيام بها.</a:t>
            </a:r>
          </a:p>
          <a:p>
            <a:pPr algn="just" rtl="1"/>
            <a:r>
              <a:rPr lang="ar-EG" dirty="0">
                <a:solidFill>
                  <a:schemeClr val="tx1"/>
                </a:solidFill>
                <a:cs typeface="+mj-cs"/>
              </a:rPr>
              <a:t>الهدف: التمييز بين المهام التي تتطلب خبرتك الخاصة والمهام التي يمكن أن تؤدي إلى نفس النتيجة بغض النظر عن الشخص الذي يقوم بها.</a:t>
            </a:r>
          </a:p>
          <a:p>
            <a:pPr algn="just" rtl="1"/>
            <a:endParaRPr lang="ar-EG" dirty="0">
              <a:solidFill>
                <a:schemeClr val="tx1"/>
              </a:solidFill>
              <a:cs typeface="+mj-cs"/>
            </a:endParaRPr>
          </a:p>
          <a:p>
            <a:pPr algn="just" rtl="1"/>
            <a:r>
              <a:rPr lang="ar-EG" dirty="0">
                <a:solidFill>
                  <a:schemeClr val="tx1"/>
                </a:solidFill>
                <a:cs typeface="+mj-cs"/>
              </a:rPr>
              <a:t>4. الحذف </a:t>
            </a:r>
            <a:r>
              <a:rPr lang="en-US" dirty="0">
                <a:solidFill>
                  <a:schemeClr val="tx1"/>
                </a:solidFill>
                <a:cs typeface="+mj-cs"/>
              </a:rPr>
              <a:t>Delete/Drop</a:t>
            </a:r>
            <a:endParaRPr lang="ar-EG" dirty="0">
              <a:solidFill>
                <a:schemeClr val="tx1"/>
              </a:solidFill>
              <a:cs typeface="+mj-cs"/>
            </a:endParaRPr>
          </a:p>
          <a:p>
            <a:pPr algn="just" rtl="1"/>
            <a:r>
              <a:rPr lang="ar-EG" dirty="0">
                <a:solidFill>
                  <a:schemeClr val="tx1"/>
                </a:solidFill>
                <a:cs typeface="+mj-cs"/>
              </a:rPr>
              <a:t>الإجراء: إزالة المهام غير الضرورية من جدولك تماماً والمضي قدماً.</a:t>
            </a:r>
          </a:p>
          <a:p>
            <a:pPr algn="just" rtl="1"/>
            <a:r>
              <a:rPr lang="ar-EG" dirty="0">
                <a:solidFill>
                  <a:schemeClr val="tx1"/>
                </a:solidFill>
                <a:cs typeface="+mj-cs"/>
              </a:rPr>
              <a:t>أمثلة: الاجتماعات غير المثمرة، أو رسائل البريد الإلكتروني غير المهمة التي تستهلك الوقت دون فائدة.</a:t>
            </a:r>
          </a:p>
          <a:p>
            <a:pPr algn="just" rtl="1"/>
            <a:endParaRPr lang="ar-EG" dirty="0">
              <a:solidFill>
                <a:schemeClr val="tx1"/>
              </a:solidFill>
              <a:cs typeface="+mj-cs"/>
            </a:endParaRPr>
          </a:p>
        </p:txBody>
      </p:sp>
      <p:sp>
        <p:nvSpPr>
          <p:cNvPr id="3" name="TextBox 2">
            <a:extLst>
              <a:ext uri="{FF2B5EF4-FFF2-40B4-BE49-F238E27FC236}">
                <a16:creationId xmlns:a16="http://schemas.microsoft.com/office/drawing/2014/main" id="{216F5181-0CAC-B0A3-4E4A-31775E4E0C90}"/>
              </a:ext>
            </a:extLst>
          </p:cNvPr>
          <p:cNvSpPr txBox="1"/>
          <p:nvPr/>
        </p:nvSpPr>
        <p:spPr>
          <a:xfrm>
            <a:off x="1494257" y="939238"/>
            <a:ext cx="6559287" cy="584775"/>
          </a:xfrm>
          <a:prstGeom prst="rect">
            <a:avLst/>
          </a:prstGeom>
          <a:noFill/>
        </p:spPr>
        <p:txBody>
          <a:bodyPr wrap="square" rtlCol="0">
            <a:spAutoFit/>
          </a:bodyPr>
          <a:lstStyle/>
          <a:p>
            <a:pPr algn="ctr"/>
            <a:r>
              <a:rPr lang="en-US" sz="3200" b="1" dirty="0">
                <a:solidFill>
                  <a:schemeClr val="bg2">
                    <a:lumMod val="10000"/>
                  </a:schemeClr>
                </a:solidFill>
                <a:effectLst>
                  <a:outerShdw blurRad="38100" dist="38100" dir="2700000" algn="tl">
                    <a:srgbClr val="000000">
                      <a:alpha val="43137"/>
                    </a:srgbClr>
                  </a:outerShdw>
                </a:effectLst>
              </a:rPr>
              <a:t>The 4 Ds of Time Management</a:t>
            </a:r>
            <a:endParaRPr lang="en-US" sz="12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88F46CB9-B88B-7CC9-C8FE-A5171589A9D5}"/>
              </a:ext>
            </a:extLst>
          </p:cNvPr>
          <p:cNvSpPr/>
          <p:nvPr/>
        </p:nvSpPr>
        <p:spPr>
          <a:xfrm>
            <a:off x="89800" y="995854"/>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 name="Rectangle 3">
            <a:extLst>
              <a:ext uri="{FF2B5EF4-FFF2-40B4-BE49-F238E27FC236}">
                <a16:creationId xmlns:a16="http://schemas.microsoft.com/office/drawing/2014/main" id="{26E7E942-0417-EBA4-B193-42B2A9EC62D8}"/>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A008CCB-30E9-F618-07C2-952AA9AA955E}"/>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447BE825-8200-0AB6-1BC2-1CA45215D3F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6" name="TextBox 15">
            <a:extLst>
              <a:ext uri="{FF2B5EF4-FFF2-40B4-BE49-F238E27FC236}">
                <a16:creationId xmlns:a16="http://schemas.microsoft.com/office/drawing/2014/main" id="{30CF3F92-0320-E299-5414-2F61CAF9BB76}"/>
              </a:ext>
            </a:extLst>
          </p:cNvPr>
          <p:cNvSpPr txBox="1"/>
          <p:nvPr/>
        </p:nvSpPr>
        <p:spPr>
          <a:xfrm>
            <a:off x="6204947" y="995854"/>
            <a:ext cx="6559287" cy="584775"/>
          </a:xfrm>
          <a:prstGeom prst="rect">
            <a:avLst/>
          </a:prstGeom>
          <a:noFill/>
        </p:spPr>
        <p:txBody>
          <a:bodyPr wrap="square" rtlCol="0">
            <a:spAutoFit/>
          </a:bodyPr>
          <a:lstStyle/>
          <a:p>
            <a:pPr algn="ctr"/>
            <a:r>
              <a:rPr lang="ar-EG" sz="3200" b="1" dirty="0">
                <a:solidFill>
                  <a:schemeClr val="bg2">
                    <a:lumMod val="10000"/>
                  </a:schemeClr>
                </a:solidFill>
                <a:effectLst>
                  <a:outerShdw blurRad="38100" dist="38100" dir="2700000" algn="tl">
                    <a:srgbClr val="000000">
                      <a:alpha val="43137"/>
                    </a:srgbClr>
                  </a:outerShdw>
                </a:effectLst>
              </a:rPr>
              <a:t>المبادئ الأربعة لإدارة الوقت</a:t>
            </a:r>
            <a:endParaRPr lang="en-US" sz="12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579283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1129553" y="1499214"/>
            <a:ext cx="9918551" cy="4576371"/>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54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52428" y="937206"/>
            <a:ext cx="6103599" cy="461665"/>
          </a:xfrm>
          <a:prstGeom prst="rect">
            <a:avLst/>
          </a:prstGeom>
          <a:noFill/>
        </p:spPr>
        <p:txBody>
          <a:bodyPr wrap="square" rtlCol="0">
            <a:spAutoFit/>
          </a:bodyPr>
          <a:lstStyle/>
          <a:p>
            <a:r>
              <a:rPr lang="en-US" sz="24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Importance of Project Time Management</a:t>
            </a:r>
            <a:endParaRPr lang="en-US" sz="105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5" name="Rectangle 4">
            <a:extLst>
              <a:ext uri="{FF2B5EF4-FFF2-40B4-BE49-F238E27FC236}">
                <a16:creationId xmlns:a16="http://schemas.microsoft.com/office/drawing/2014/main" id="{3985EAE6-BFA6-766D-A032-077E4DCB399E}"/>
              </a:ext>
            </a:extLst>
          </p:cNvPr>
          <p:cNvSpPr/>
          <p:nvPr/>
        </p:nvSpPr>
        <p:spPr>
          <a:xfrm>
            <a:off x="574111" y="973187"/>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 name="Rectangle 3">
            <a:extLst>
              <a:ext uri="{FF2B5EF4-FFF2-40B4-BE49-F238E27FC236}">
                <a16:creationId xmlns:a16="http://schemas.microsoft.com/office/drawing/2014/main" id="{915F83BA-5300-11E1-E4EA-C699D43D3A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6B81C7-87A1-7DB3-80B7-2447C112C0A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5DA62CC2-3D82-A34D-B134-840BD4EF91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 name="Picture 6">
            <a:extLst>
              <a:ext uri="{FF2B5EF4-FFF2-40B4-BE49-F238E27FC236}">
                <a16:creationId xmlns:a16="http://schemas.microsoft.com/office/drawing/2014/main" id="{2AB5C3BA-CEAF-29FE-22F5-A6C679DE3A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9046" y="1728442"/>
            <a:ext cx="9373908" cy="4132184"/>
          </a:xfrm>
          <a:prstGeom prst="rect">
            <a:avLst/>
          </a:prstGeom>
          <a:ln>
            <a:noFill/>
          </a:ln>
          <a:effectLst>
            <a:softEdge rad="112500"/>
          </a:effectLst>
        </p:spPr>
      </p:pic>
      <p:sp>
        <p:nvSpPr>
          <p:cNvPr id="9" name="TextBox 8">
            <a:extLst>
              <a:ext uri="{FF2B5EF4-FFF2-40B4-BE49-F238E27FC236}">
                <a16:creationId xmlns:a16="http://schemas.microsoft.com/office/drawing/2014/main" id="{C1828072-5E3C-517A-BB92-AF8CFA4F7015}"/>
              </a:ext>
            </a:extLst>
          </p:cNvPr>
          <p:cNvSpPr txBox="1"/>
          <p:nvPr/>
        </p:nvSpPr>
        <p:spPr>
          <a:xfrm>
            <a:off x="8324193" y="870267"/>
            <a:ext cx="3628101" cy="523220"/>
          </a:xfrm>
          <a:prstGeom prst="rect">
            <a:avLst/>
          </a:prstGeom>
          <a:noFill/>
        </p:spPr>
        <p:txBody>
          <a:bodyPr wrap="square" rtlCol="0">
            <a:spAutoFit/>
          </a:bodyPr>
          <a:lstStyle/>
          <a:p>
            <a:pPr algn="r" rtl="1"/>
            <a:r>
              <a:rPr lang="ar-EG" sz="28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أهمية إدارة الوقت للمشروع</a:t>
            </a:r>
            <a:endParaRPr lang="en-US" sz="1100" b="1" dirty="0">
              <a:solidFill>
                <a:schemeClr val="bg2">
                  <a:lumMod val="10000"/>
                </a:schemeClr>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987029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74111" y="1685495"/>
            <a:ext cx="10925814" cy="474757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15F83BA-5300-11E1-E4EA-C699D43D3A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6B81C7-87A1-7DB3-80B7-2447C112C0A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5DA62CC2-3D82-A34D-B134-840BD4EF91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9" name="Content Placeholder 5">
            <a:extLst>
              <a:ext uri="{FF2B5EF4-FFF2-40B4-BE49-F238E27FC236}">
                <a16:creationId xmlns:a16="http://schemas.microsoft.com/office/drawing/2014/main" id="{D486F9DB-EB93-83DA-69E4-B92BBEA59247}"/>
              </a:ext>
            </a:extLst>
          </p:cNvPr>
          <p:cNvGraphicFramePr>
            <a:graphicFrameLocks/>
          </p:cNvGraphicFramePr>
          <p:nvPr>
            <p:extLst>
              <p:ext uri="{D42A27DB-BD31-4B8C-83A1-F6EECF244321}">
                <p14:modId xmlns:p14="http://schemas.microsoft.com/office/powerpoint/2010/main" val="3068205924"/>
              </p:ext>
            </p:extLst>
          </p:nvPr>
        </p:nvGraphicFramePr>
        <p:xfrm>
          <a:off x="1011430" y="1820292"/>
          <a:ext cx="9897035" cy="4605525"/>
        </p:xfrm>
        <a:graphic>
          <a:graphicData uri="http://schemas.openxmlformats.org/drawingml/2006/table">
            <a:tbl>
              <a:tblPr rtl="1" firstRow="1" bandRow="1">
                <a:tableStyleId>{5C22544A-7EE6-4342-B048-85BDC9FD1C3A}</a:tableStyleId>
              </a:tblPr>
              <a:tblGrid>
                <a:gridCol w="3872874">
                  <a:extLst>
                    <a:ext uri="{9D8B030D-6E8A-4147-A177-3AD203B41FA5}">
                      <a16:colId xmlns:a16="http://schemas.microsoft.com/office/drawing/2014/main" val="20000"/>
                    </a:ext>
                  </a:extLst>
                </a:gridCol>
                <a:gridCol w="3826426">
                  <a:extLst>
                    <a:ext uri="{9D8B030D-6E8A-4147-A177-3AD203B41FA5}">
                      <a16:colId xmlns:a16="http://schemas.microsoft.com/office/drawing/2014/main" val="20001"/>
                    </a:ext>
                  </a:extLst>
                </a:gridCol>
                <a:gridCol w="2197735">
                  <a:extLst>
                    <a:ext uri="{9D8B030D-6E8A-4147-A177-3AD203B41FA5}">
                      <a16:colId xmlns:a16="http://schemas.microsoft.com/office/drawing/2014/main" val="20002"/>
                    </a:ext>
                  </a:extLst>
                </a:gridCol>
              </a:tblGrid>
              <a:tr h="582165">
                <a:tc>
                  <a:txBody>
                    <a:bodyPr/>
                    <a:lstStyle/>
                    <a:p>
                      <a:pPr algn="ctr" rtl="1"/>
                      <a:r>
                        <a:rPr lang="en-US" dirty="0"/>
                        <a:t>How to fix it</a:t>
                      </a:r>
                      <a:endParaRPr lang="ar-EG" dirty="0"/>
                    </a:p>
                  </a:txBody>
                  <a:tcPr/>
                </a:tc>
                <a:tc>
                  <a:txBody>
                    <a:bodyPr/>
                    <a:lstStyle/>
                    <a:p>
                      <a:pPr algn="ctr" rtl="1"/>
                      <a:r>
                        <a:rPr lang="en-US" dirty="0"/>
                        <a:t>Challenge</a:t>
                      </a:r>
                      <a:endParaRPr lang="ar-EG" dirty="0"/>
                    </a:p>
                  </a:txBody>
                  <a:tcPr/>
                </a:tc>
                <a:tc>
                  <a:txBody>
                    <a:bodyPr/>
                    <a:lstStyle/>
                    <a:p>
                      <a:pPr rtl="1"/>
                      <a:endParaRPr lang="ar-EG" dirty="0"/>
                    </a:p>
                  </a:txBody>
                  <a:tcPr/>
                </a:tc>
                <a:extLst>
                  <a:ext uri="{0D108BD9-81ED-4DB2-BD59-A6C34878D82A}">
                    <a16:rowId xmlns:a16="http://schemas.microsoft.com/office/drawing/2014/main" val="10000"/>
                  </a:ext>
                </a:extLst>
              </a:tr>
              <a:tr h="1389728">
                <a:tc>
                  <a:txBody>
                    <a:bodyPr/>
                    <a:lstStyle/>
                    <a:p>
                      <a:pPr algn="l" rtl="0"/>
                      <a:r>
                        <a:rPr lang="en-US" sz="1800" b="0" i="0" kern="1200" dirty="0">
                          <a:solidFill>
                            <a:schemeClr val="dk1"/>
                          </a:solidFill>
                          <a:effectLst/>
                          <a:latin typeface="+mn-lt"/>
                          <a:ea typeface="+mn-ea"/>
                          <a:cs typeface="+mn-cs"/>
                        </a:rPr>
                        <a:t>You might also identify ways your task will help you reach a different, yet related, goal that is important to you</a:t>
                      </a:r>
                    </a:p>
                    <a:p>
                      <a:pPr algn="l" rtl="0"/>
                      <a:endParaRPr lang="en-US" sz="1800" b="0" i="0" kern="1200" dirty="0">
                        <a:solidFill>
                          <a:schemeClr val="dk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ar-EG" dirty="0"/>
                        <a:t>قد تحدد أيضًا طرقًا ستساعدك بها مهمتك في الوصول إلى هدف مختلف ولكنه ذو صلة ومهم بالنسبة لك</a:t>
                      </a:r>
                    </a:p>
                  </a:txBody>
                  <a:tcPr/>
                </a:tc>
                <a:tc>
                  <a:txBody>
                    <a:bodyPr/>
                    <a:lstStyle/>
                    <a:p>
                      <a:pPr algn="just" rtl="0"/>
                      <a:r>
                        <a:rPr lang="en-US" sz="1800" b="0" i="0" kern="1200" dirty="0">
                          <a:solidFill>
                            <a:schemeClr val="dk1"/>
                          </a:solidFill>
                          <a:effectLst/>
                          <a:latin typeface="+mn-lt"/>
                          <a:ea typeface="+mn-ea"/>
                          <a:cs typeface="+mn-cs"/>
                        </a:rPr>
                        <a:t>The effort may seem to exceed your energy level on a given day, perhaps, or it might have to do with your enthusiasm level for a specific task.</a:t>
                      </a:r>
                    </a:p>
                    <a:p>
                      <a:pPr marL="0" marR="0" lvl="0" indent="0" algn="just" defTabSz="914400" rtl="0" eaLnBrk="1" fontAlgn="auto" latinLnBrk="0" hangingPunct="1">
                        <a:lnSpc>
                          <a:spcPct val="100000"/>
                        </a:lnSpc>
                        <a:spcBef>
                          <a:spcPts val="0"/>
                        </a:spcBef>
                        <a:spcAft>
                          <a:spcPts val="0"/>
                        </a:spcAft>
                        <a:buClrTx/>
                        <a:buSzTx/>
                        <a:buFontTx/>
                        <a:buNone/>
                        <a:tabLst/>
                        <a:defRPr/>
                      </a:pPr>
                      <a:r>
                        <a:rPr lang="ar-EG" sz="1800" b="0" i="0" kern="1200" dirty="0">
                          <a:solidFill>
                            <a:schemeClr val="dk1"/>
                          </a:solidFill>
                          <a:effectLst/>
                          <a:latin typeface="+mn-lt"/>
                          <a:ea typeface="+mn-ea"/>
                          <a:cs typeface="+mn-cs"/>
                        </a:rPr>
                        <a:t>قد يبدو أن الجهد المبذول يتجاوز مستوى طاقتك في يوم معين، أو ربما يكون الأمر متعلقًا بمستوى حماسك لمهمة معينة</a:t>
                      </a:r>
                      <a:endParaRPr lang="ar-EG" dirty="0"/>
                    </a:p>
                  </a:txBody>
                  <a:tcPr/>
                </a:tc>
                <a:tc>
                  <a:txBody>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lang="en-US" b="1" dirty="0"/>
                        <a:t> Low motivation</a:t>
                      </a:r>
                    </a:p>
                    <a:p>
                      <a:pPr marL="0" marR="0" lvl="0" indent="0" algn="l" defTabSz="914400" rtl="1" eaLnBrk="1" fontAlgn="auto" latinLnBrk="0" hangingPunct="1">
                        <a:lnSpc>
                          <a:spcPct val="100000"/>
                        </a:lnSpc>
                        <a:spcBef>
                          <a:spcPts val="0"/>
                        </a:spcBef>
                        <a:spcAft>
                          <a:spcPts val="0"/>
                        </a:spcAft>
                        <a:buClrTx/>
                        <a:buSzTx/>
                        <a:buFontTx/>
                        <a:buNone/>
                        <a:tabLst/>
                        <a:defRPr/>
                      </a:pPr>
                      <a:endParaRPr lang="en-US" b="1" dirty="0"/>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انخفاض الدافع</a:t>
                      </a:r>
                      <a:endParaRPr lang="en-US" dirty="0"/>
                    </a:p>
                    <a:p>
                      <a:pPr rtl="1"/>
                      <a:endParaRPr lang="ar-EG" dirty="0"/>
                    </a:p>
                  </a:txBody>
                  <a:tcPr/>
                </a:tc>
                <a:extLst>
                  <a:ext uri="{0D108BD9-81ED-4DB2-BD59-A6C34878D82A}">
                    <a16:rowId xmlns:a16="http://schemas.microsoft.com/office/drawing/2014/main" val="10001"/>
                  </a:ext>
                </a:extLst>
              </a:tr>
              <a:tr h="1389728">
                <a:tc>
                  <a:txBody>
                    <a:bodyPr/>
                    <a:lstStyle/>
                    <a:p>
                      <a:pPr algn="l" rtl="0"/>
                      <a:r>
                        <a:rPr lang="en-US" sz="1800" b="0" i="0" kern="1200" dirty="0">
                          <a:solidFill>
                            <a:schemeClr val="dk1"/>
                          </a:solidFill>
                          <a:effectLst/>
                          <a:latin typeface="+mn-lt"/>
                          <a:ea typeface="+mn-ea"/>
                          <a:cs typeface="+mn-cs"/>
                        </a:rPr>
                        <a:t>try concentrating on one objective at a time. You may find that this makes your work more effective and efficient, as well as higher quality.</a:t>
                      </a:r>
                    </a:p>
                    <a:p>
                      <a:pPr marL="0" marR="0" lvl="0" indent="0" algn="l" defTabSz="914400" rtl="0" eaLnBrk="1" fontAlgn="auto" latinLnBrk="0" hangingPunct="1">
                        <a:lnSpc>
                          <a:spcPct val="100000"/>
                        </a:lnSpc>
                        <a:spcBef>
                          <a:spcPts val="0"/>
                        </a:spcBef>
                        <a:spcAft>
                          <a:spcPts val="0"/>
                        </a:spcAft>
                        <a:buClrTx/>
                        <a:buSzTx/>
                        <a:buFontTx/>
                        <a:buNone/>
                        <a:tabLst/>
                        <a:defRPr/>
                      </a:pPr>
                      <a:r>
                        <a:rPr lang="ar-EG" dirty="0"/>
                        <a:t>حاول التركيز على هدف واحد في كل مرة. قد تجد أن هذا يجعل عملك أكثر فعالية وكفاءة، بالإضافة إلى جودة أعلى.</a:t>
                      </a:r>
                    </a:p>
                  </a:txBody>
                  <a:tcPr/>
                </a:tc>
                <a:tc>
                  <a:txBody>
                    <a:bodyPr/>
                    <a:lstStyle/>
                    <a:p>
                      <a:pPr algn="just" rtl="0"/>
                      <a:r>
                        <a:rPr lang="en-US" sz="1800" b="0" i="0" kern="1200" dirty="0">
                          <a:solidFill>
                            <a:schemeClr val="dk1"/>
                          </a:solidFill>
                          <a:effectLst/>
                          <a:latin typeface="+mn-lt"/>
                          <a:ea typeface="+mn-ea"/>
                          <a:cs typeface="+mn-cs"/>
                        </a:rPr>
                        <a:t>Multitasking involves switching between tasks rapidly, which can overwhelm a person's decision-making processes. And affect work quality</a:t>
                      </a:r>
                    </a:p>
                    <a:p>
                      <a:pPr marL="0" marR="0" lvl="0" indent="0" algn="just" defTabSz="914400" rtl="1" eaLnBrk="1" fontAlgn="auto" latinLnBrk="0" hangingPunct="1">
                        <a:lnSpc>
                          <a:spcPct val="100000"/>
                        </a:lnSpc>
                        <a:spcBef>
                          <a:spcPts val="0"/>
                        </a:spcBef>
                        <a:spcAft>
                          <a:spcPts val="0"/>
                        </a:spcAft>
                        <a:buClrTx/>
                        <a:buSzTx/>
                        <a:buFontTx/>
                        <a:buNone/>
                        <a:tabLst/>
                        <a:defRPr/>
                      </a:pPr>
                      <a:r>
                        <a:rPr lang="ar-EG" dirty="0"/>
                        <a:t>يتضمن تعدد المهام التبديل بين المهام بسرعة، مما قد يرهق عمليات اتخاذ القرار لدى الشخص ويؤثر على جودة العمل</a:t>
                      </a:r>
                    </a:p>
                  </a:txBody>
                  <a:tcPr/>
                </a:tc>
                <a:tc>
                  <a:txBody>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lang="en-US" b="1" dirty="0"/>
                        <a:t>Attempted multitasking</a:t>
                      </a:r>
                    </a:p>
                    <a:p>
                      <a:pPr marL="0" marR="0" lvl="0" indent="0" algn="l" defTabSz="914400" rtl="1" eaLnBrk="1" fontAlgn="auto" latinLnBrk="0" hangingPunct="1">
                        <a:lnSpc>
                          <a:spcPct val="100000"/>
                        </a:lnSpc>
                        <a:spcBef>
                          <a:spcPts val="0"/>
                        </a:spcBef>
                        <a:spcAft>
                          <a:spcPts val="0"/>
                        </a:spcAft>
                        <a:buClrTx/>
                        <a:buSzTx/>
                        <a:buFontTx/>
                        <a:buNone/>
                        <a:tabLst/>
                        <a:defRPr/>
                      </a:pPr>
                      <a:endParaRPr lang="en-US" b="1" dirty="0"/>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محاولة تعدد المهام</a:t>
                      </a:r>
                      <a:endParaRPr lang="en-US" b="1" dirty="0"/>
                    </a:p>
                    <a:p>
                      <a:pPr rtl="1"/>
                      <a:endParaRPr lang="ar-EG" dirty="0"/>
                    </a:p>
                  </a:txBody>
                  <a:tcPr/>
                </a:tc>
                <a:extLst>
                  <a:ext uri="{0D108BD9-81ED-4DB2-BD59-A6C34878D82A}">
                    <a16:rowId xmlns:a16="http://schemas.microsoft.com/office/drawing/2014/main" val="10002"/>
                  </a:ext>
                </a:extLst>
              </a:tr>
            </a:tbl>
          </a:graphicData>
        </a:graphic>
      </p:graphicFrame>
      <p:sp>
        <p:nvSpPr>
          <p:cNvPr id="5" name="Rectangle 4">
            <a:extLst>
              <a:ext uri="{FF2B5EF4-FFF2-40B4-BE49-F238E27FC236}">
                <a16:creationId xmlns:a16="http://schemas.microsoft.com/office/drawing/2014/main" id="{3985EAE6-BFA6-766D-A032-077E4DCB399E}"/>
              </a:ext>
            </a:extLst>
          </p:cNvPr>
          <p:cNvSpPr/>
          <p:nvPr/>
        </p:nvSpPr>
        <p:spPr>
          <a:xfrm>
            <a:off x="180431" y="1015055"/>
            <a:ext cx="1404457" cy="1166000"/>
          </a:xfrm>
          <a:prstGeom prst="rect">
            <a:avLst/>
          </a:prstGeom>
          <a:gradFill flip="none" rotWithShape="1">
            <a:gsLst>
              <a:gs pos="0">
                <a:srgbClr val="C00000">
                  <a:shade val="30000"/>
                  <a:satMod val="115000"/>
                </a:srgbClr>
              </a:gs>
              <a:gs pos="50000">
                <a:srgbClr val="C00000">
                  <a:shade val="67500"/>
                  <a:satMod val="115000"/>
                </a:srgbClr>
              </a:gs>
              <a:gs pos="100000">
                <a:srgbClr val="C00000">
                  <a:shade val="100000"/>
                  <a:satMod val="115000"/>
                </a:srgbClr>
              </a:gs>
            </a:gsLst>
            <a:lin ang="2700000" scaled="1"/>
            <a:tileRect/>
          </a:gra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0" name="TextBox 9">
            <a:extLst>
              <a:ext uri="{FF2B5EF4-FFF2-40B4-BE49-F238E27FC236}">
                <a16:creationId xmlns:a16="http://schemas.microsoft.com/office/drawing/2014/main" id="{C954DF73-416C-46A9-B210-248848B39F7E}"/>
              </a:ext>
            </a:extLst>
          </p:cNvPr>
          <p:cNvSpPr txBox="1"/>
          <p:nvPr/>
        </p:nvSpPr>
        <p:spPr>
          <a:xfrm>
            <a:off x="2885623" y="722667"/>
            <a:ext cx="5612918" cy="584775"/>
          </a:xfrm>
          <a:prstGeom prst="rect">
            <a:avLst/>
          </a:prstGeom>
          <a:noFill/>
        </p:spPr>
        <p:txBody>
          <a:bodyPr wrap="square">
            <a:spAutoFit/>
          </a:bodyPr>
          <a:lstStyle/>
          <a:p>
            <a:pPr algn="ctr"/>
            <a:r>
              <a:rPr lang="en-US" sz="3200" b="1" dirty="0">
                <a:solidFill>
                  <a:srgbClr val="C00000"/>
                </a:solidFill>
                <a:effectLst>
                  <a:outerShdw blurRad="38100" dist="38100" dir="2700000" algn="tl">
                    <a:srgbClr val="000000">
                      <a:alpha val="43137"/>
                    </a:srgbClr>
                  </a:outerShdw>
                </a:effectLst>
              </a:rPr>
              <a:t>Time-management challenges</a:t>
            </a:r>
            <a:endParaRPr lang="en-US" sz="3200" dirty="0">
              <a:solidFill>
                <a:srgbClr val="C0000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8B73084-8258-3C8D-3AAA-145C16ADD799}"/>
              </a:ext>
            </a:extLst>
          </p:cNvPr>
          <p:cNvSpPr txBox="1"/>
          <p:nvPr/>
        </p:nvSpPr>
        <p:spPr>
          <a:xfrm>
            <a:off x="6180610" y="1076245"/>
            <a:ext cx="5612918" cy="584775"/>
          </a:xfrm>
          <a:prstGeom prst="rect">
            <a:avLst/>
          </a:prstGeom>
          <a:noFill/>
        </p:spPr>
        <p:txBody>
          <a:bodyPr wrap="square">
            <a:spAutoFit/>
          </a:bodyPr>
          <a:lstStyle/>
          <a:p>
            <a:pPr algn="r"/>
            <a:r>
              <a:rPr lang="ar-EG" sz="3200" b="1" dirty="0">
                <a:solidFill>
                  <a:srgbClr val="C00000"/>
                </a:solidFill>
                <a:effectLst>
                  <a:outerShdw blurRad="38100" dist="38100" dir="2700000" algn="tl">
                    <a:srgbClr val="000000">
                      <a:alpha val="43137"/>
                    </a:srgbClr>
                  </a:outerShdw>
                </a:effectLst>
              </a:rPr>
              <a:t>تحديات إدارة الوقت</a:t>
            </a:r>
            <a:endParaRPr lang="en-US" sz="3200"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649748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91F567-7891-33A4-3390-2AA1AABF004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1748B55-32DC-600F-27AF-EE4D62B63261}"/>
              </a:ext>
            </a:extLst>
          </p:cNvPr>
          <p:cNvSpPr/>
          <p:nvPr/>
        </p:nvSpPr>
        <p:spPr>
          <a:xfrm>
            <a:off x="574111" y="1685495"/>
            <a:ext cx="10925814" cy="474757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A150E20B-FE03-582E-9975-8EFC9DE571A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56111A3-1A0C-1A89-965E-631E8435CBDF}"/>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EA22A016-28D5-A6F8-B01C-587C12E408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9" name="Content Placeholder 5">
            <a:extLst>
              <a:ext uri="{FF2B5EF4-FFF2-40B4-BE49-F238E27FC236}">
                <a16:creationId xmlns:a16="http://schemas.microsoft.com/office/drawing/2014/main" id="{BC56C04B-C47A-81F8-F2F7-0664942DB6E3}"/>
              </a:ext>
            </a:extLst>
          </p:cNvPr>
          <p:cNvGraphicFramePr>
            <a:graphicFrameLocks/>
          </p:cNvGraphicFramePr>
          <p:nvPr>
            <p:extLst>
              <p:ext uri="{D42A27DB-BD31-4B8C-83A1-F6EECF244321}">
                <p14:modId xmlns:p14="http://schemas.microsoft.com/office/powerpoint/2010/main" val="1463642484"/>
              </p:ext>
            </p:extLst>
          </p:nvPr>
        </p:nvGraphicFramePr>
        <p:xfrm>
          <a:off x="1011430" y="1820292"/>
          <a:ext cx="9897035" cy="4331205"/>
        </p:xfrm>
        <a:graphic>
          <a:graphicData uri="http://schemas.openxmlformats.org/drawingml/2006/table">
            <a:tbl>
              <a:tblPr rtl="1" firstRow="1" bandRow="1">
                <a:tableStyleId>{5C22544A-7EE6-4342-B048-85BDC9FD1C3A}</a:tableStyleId>
              </a:tblPr>
              <a:tblGrid>
                <a:gridCol w="3872874">
                  <a:extLst>
                    <a:ext uri="{9D8B030D-6E8A-4147-A177-3AD203B41FA5}">
                      <a16:colId xmlns:a16="http://schemas.microsoft.com/office/drawing/2014/main" val="20000"/>
                    </a:ext>
                  </a:extLst>
                </a:gridCol>
                <a:gridCol w="3826426">
                  <a:extLst>
                    <a:ext uri="{9D8B030D-6E8A-4147-A177-3AD203B41FA5}">
                      <a16:colId xmlns:a16="http://schemas.microsoft.com/office/drawing/2014/main" val="20001"/>
                    </a:ext>
                  </a:extLst>
                </a:gridCol>
                <a:gridCol w="2197735">
                  <a:extLst>
                    <a:ext uri="{9D8B030D-6E8A-4147-A177-3AD203B41FA5}">
                      <a16:colId xmlns:a16="http://schemas.microsoft.com/office/drawing/2014/main" val="20002"/>
                    </a:ext>
                  </a:extLst>
                </a:gridCol>
              </a:tblGrid>
              <a:tr h="582165">
                <a:tc>
                  <a:txBody>
                    <a:bodyPr/>
                    <a:lstStyle/>
                    <a:p>
                      <a:pPr algn="ctr" rtl="1"/>
                      <a:r>
                        <a:rPr lang="en-US" dirty="0"/>
                        <a:t>How to fix it</a:t>
                      </a:r>
                      <a:endParaRPr lang="ar-EG" dirty="0"/>
                    </a:p>
                  </a:txBody>
                  <a:tcPr/>
                </a:tc>
                <a:tc>
                  <a:txBody>
                    <a:bodyPr/>
                    <a:lstStyle/>
                    <a:p>
                      <a:pPr algn="ctr" rtl="1"/>
                      <a:r>
                        <a:rPr lang="en-US" dirty="0"/>
                        <a:t>Challenge</a:t>
                      </a:r>
                      <a:endParaRPr lang="ar-EG" dirty="0"/>
                    </a:p>
                  </a:txBody>
                  <a:tcPr/>
                </a:tc>
                <a:tc>
                  <a:txBody>
                    <a:bodyPr/>
                    <a:lstStyle/>
                    <a:p>
                      <a:pPr rtl="1"/>
                      <a:endParaRPr lang="ar-EG" dirty="0"/>
                    </a:p>
                  </a:txBody>
                  <a:tcPr/>
                </a:tc>
                <a:extLst>
                  <a:ext uri="{0D108BD9-81ED-4DB2-BD59-A6C34878D82A}">
                    <a16:rowId xmlns:a16="http://schemas.microsoft.com/office/drawing/2014/main" val="10000"/>
                  </a:ext>
                </a:extLst>
              </a:tr>
              <a:tr h="1004831">
                <a:tc>
                  <a:txBody>
                    <a:bodyPr/>
                    <a:lstStyle/>
                    <a:p>
                      <a:pPr rtl="1"/>
                      <a:r>
                        <a:rPr lang="en-US" dirty="0"/>
                        <a:t>Consider reorganizing your physical space to streamline your workflow and Try keeping a to-do list</a:t>
                      </a:r>
                    </a:p>
                    <a:p>
                      <a:pPr marL="0" marR="0" lvl="0" indent="0" algn="l" defTabSz="914400" rtl="1" eaLnBrk="1" fontAlgn="auto" latinLnBrk="0" hangingPunct="1">
                        <a:lnSpc>
                          <a:spcPct val="100000"/>
                        </a:lnSpc>
                        <a:spcBef>
                          <a:spcPts val="0"/>
                        </a:spcBef>
                        <a:spcAft>
                          <a:spcPts val="0"/>
                        </a:spcAft>
                        <a:buClrTx/>
                        <a:buSzTx/>
                        <a:buFontTx/>
                        <a:buNone/>
                        <a:tabLst/>
                        <a:defRPr/>
                      </a:pPr>
                      <a:r>
                        <a:rPr lang="ar-EG" dirty="0"/>
                        <a:t>فكر في إعادة تنظيم مساحتك المادية لتبسيط سير عملك وحاول الاحتفاظ بقائمة مهام</a:t>
                      </a:r>
                    </a:p>
                  </a:txBody>
                  <a:tcPr/>
                </a:tc>
                <a:tc>
                  <a:txBody>
                    <a:bodyPr/>
                    <a:lstStyle/>
                    <a:p>
                      <a:pPr rtl="1"/>
                      <a:r>
                        <a:rPr lang="en-US" dirty="0"/>
                        <a:t>Many people also find that messiness can impede their time management and productivity</a:t>
                      </a:r>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يجد العديد من الأشخاص أيضًا أن الفوضى يمكن أن تعيق إدارة وقتهم وإنتاجيتهم</a:t>
                      </a:r>
                    </a:p>
                  </a:txBody>
                  <a:tcPr/>
                </a:tc>
                <a:tc>
                  <a:txBody>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lang="en-US" b="1" dirty="0"/>
                        <a:t>Lack of organization</a:t>
                      </a:r>
                    </a:p>
                    <a:p>
                      <a:pPr marL="0" marR="0" lvl="0" indent="0" algn="l" defTabSz="914400" rtl="1" eaLnBrk="1" fontAlgn="auto" latinLnBrk="0" hangingPunct="1">
                        <a:lnSpc>
                          <a:spcPct val="100000"/>
                        </a:lnSpc>
                        <a:spcBef>
                          <a:spcPts val="0"/>
                        </a:spcBef>
                        <a:spcAft>
                          <a:spcPts val="0"/>
                        </a:spcAft>
                        <a:buClrTx/>
                        <a:buSzTx/>
                        <a:buFontTx/>
                        <a:buNone/>
                        <a:tabLst/>
                        <a:defRPr/>
                      </a:pPr>
                      <a:endParaRPr lang="en-US" b="1" dirty="0"/>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عدم التنظيم</a:t>
                      </a:r>
                      <a:endParaRPr lang="en-US" b="1" dirty="0"/>
                    </a:p>
                    <a:p>
                      <a:pPr rtl="1"/>
                      <a:endParaRPr lang="ar-EG" dirty="0"/>
                    </a:p>
                  </a:txBody>
                  <a:tcPr/>
                </a:tc>
                <a:extLst>
                  <a:ext uri="{0D108BD9-81ED-4DB2-BD59-A6C34878D82A}">
                    <a16:rowId xmlns:a16="http://schemas.microsoft.com/office/drawing/2014/main" val="10003"/>
                  </a:ext>
                </a:extLst>
              </a:tr>
              <a:tr h="1004831">
                <a:tc>
                  <a:txBody>
                    <a:bodyPr/>
                    <a:lstStyle/>
                    <a:p>
                      <a:pPr rtl="1"/>
                      <a:r>
                        <a:rPr lang="en-US" sz="1800" b="0" i="0" kern="1200" dirty="0">
                          <a:solidFill>
                            <a:schemeClr val="dk1"/>
                          </a:solidFill>
                          <a:effectLst/>
                          <a:latin typeface="+mn-lt"/>
                          <a:ea typeface="+mn-ea"/>
                          <a:cs typeface="+mn-cs"/>
                        </a:rPr>
                        <a:t>You might also try to collaborate with a colleague or even refer to a trusted mentor to help decide which tasks are most important for a given period of time.</a:t>
                      </a:r>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يمكنك أيضًا محاولة التعاون مع زميل أو حتى الرجوع إلى مرشد موثوق به للمساعدة في تحديد المهام الأكثر أهمية لفترة زمنية معينة.</a:t>
                      </a:r>
                    </a:p>
                  </a:txBody>
                  <a:tcPr/>
                </a:tc>
                <a:tc>
                  <a:txBody>
                    <a:bodyPr/>
                    <a:lstStyle/>
                    <a:p>
                      <a:pPr rtl="1"/>
                      <a:r>
                        <a:rPr lang="en-US" sz="1800" b="0" i="0" kern="1200" dirty="0">
                          <a:solidFill>
                            <a:schemeClr val="dk1"/>
                          </a:solidFill>
                          <a:effectLst/>
                          <a:latin typeface="+mn-lt"/>
                          <a:ea typeface="+mn-ea"/>
                          <a:cs typeface="+mn-cs"/>
                        </a:rPr>
                        <a:t>Different stakeholders may have expectations that differ from your own understanding of how to prioritize tasks at work</a:t>
                      </a:r>
                    </a:p>
                    <a:p>
                      <a:pPr marL="0" marR="0" lvl="0" indent="0" algn="r" defTabSz="914400" rtl="1" eaLnBrk="1" fontAlgn="auto" latinLnBrk="0" hangingPunct="1">
                        <a:lnSpc>
                          <a:spcPct val="100000"/>
                        </a:lnSpc>
                        <a:spcBef>
                          <a:spcPts val="0"/>
                        </a:spcBef>
                        <a:spcAft>
                          <a:spcPts val="0"/>
                        </a:spcAft>
                        <a:buClrTx/>
                        <a:buSzTx/>
                        <a:buFontTx/>
                        <a:buNone/>
                        <a:tabLst/>
                        <a:defRPr/>
                      </a:pPr>
                      <a:r>
                        <a:rPr lang="ar-EG" sz="1800" b="0" i="0" kern="1200" dirty="0">
                          <a:solidFill>
                            <a:schemeClr val="dk1"/>
                          </a:solidFill>
                          <a:effectLst/>
                          <a:latin typeface="+mn-lt"/>
                          <a:ea typeface="+mn-ea"/>
                          <a:cs typeface="+mn-cs"/>
                        </a:rPr>
                        <a:t>قد يكون لدى أصحاب المصلحة المختلفين توقعات تختلف عن فهمك الخاص لكيفية تحديد أولويات المهام في العمل</a:t>
                      </a:r>
                      <a:endParaRPr lang="ar-EG" dirty="0"/>
                    </a:p>
                  </a:txBody>
                  <a:tcPr/>
                </a:tc>
                <a:tc>
                  <a:txBody>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en-US" b="1" dirty="0"/>
                        <a:t>Trouble prioritizing</a:t>
                      </a:r>
                    </a:p>
                    <a:p>
                      <a:pPr marL="0" marR="0" lvl="0" indent="0" algn="ctr" defTabSz="914400" rtl="1" eaLnBrk="1" fontAlgn="auto" latinLnBrk="0" hangingPunct="1">
                        <a:lnSpc>
                          <a:spcPct val="100000"/>
                        </a:lnSpc>
                        <a:spcBef>
                          <a:spcPts val="0"/>
                        </a:spcBef>
                        <a:spcAft>
                          <a:spcPts val="0"/>
                        </a:spcAft>
                        <a:buClrTx/>
                        <a:buSzTx/>
                        <a:buFontTx/>
                        <a:buNone/>
                        <a:tabLst/>
                        <a:defRPr/>
                      </a:pPr>
                      <a:endParaRPr lang="en-US" b="1" dirty="0"/>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مشكلة تحديد الأولويات</a:t>
                      </a:r>
                    </a:p>
                    <a:p>
                      <a:pPr marL="0" marR="0" lvl="0" indent="0" algn="ctr" defTabSz="914400" rtl="1" eaLnBrk="1" fontAlgn="auto" latinLnBrk="0" hangingPunct="1">
                        <a:lnSpc>
                          <a:spcPct val="100000"/>
                        </a:lnSpc>
                        <a:spcBef>
                          <a:spcPts val="0"/>
                        </a:spcBef>
                        <a:spcAft>
                          <a:spcPts val="0"/>
                        </a:spcAft>
                        <a:buClrTx/>
                        <a:buSzTx/>
                        <a:buFontTx/>
                        <a:buNone/>
                        <a:tabLst/>
                        <a:defRPr/>
                      </a:pPr>
                      <a:endParaRPr lang="en-US" b="1" dirty="0"/>
                    </a:p>
                  </a:txBody>
                  <a:tcPr/>
                </a:tc>
                <a:extLst>
                  <a:ext uri="{0D108BD9-81ED-4DB2-BD59-A6C34878D82A}">
                    <a16:rowId xmlns:a16="http://schemas.microsoft.com/office/drawing/2014/main" val="671133388"/>
                  </a:ext>
                </a:extLst>
              </a:tr>
            </a:tbl>
          </a:graphicData>
        </a:graphic>
      </p:graphicFrame>
      <p:sp>
        <p:nvSpPr>
          <p:cNvPr id="5" name="Rectangle 4">
            <a:extLst>
              <a:ext uri="{FF2B5EF4-FFF2-40B4-BE49-F238E27FC236}">
                <a16:creationId xmlns:a16="http://schemas.microsoft.com/office/drawing/2014/main" id="{41EF989C-4DD4-8594-4654-F574D0AD2DFF}"/>
              </a:ext>
            </a:extLst>
          </p:cNvPr>
          <p:cNvSpPr/>
          <p:nvPr/>
        </p:nvSpPr>
        <p:spPr>
          <a:xfrm>
            <a:off x="180431" y="1015055"/>
            <a:ext cx="1404457" cy="1166000"/>
          </a:xfrm>
          <a:prstGeom prst="rect">
            <a:avLst/>
          </a:prstGeom>
          <a:gradFill flip="none" rotWithShape="1">
            <a:gsLst>
              <a:gs pos="0">
                <a:srgbClr val="C00000">
                  <a:shade val="30000"/>
                  <a:satMod val="115000"/>
                </a:srgbClr>
              </a:gs>
              <a:gs pos="50000">
                <a:srgbClr val="C00000">
                  <a:shade val="67500"/>
                  <a:satMod val="115000"/>
                </a:srgbClr>
              </a:gs>
              <a:gs pos="100000">
                <a:srgbClr val="C00000">
                  <a:shade val="100000"/>
                  <a:satMod val="115000"/>
                </a:srgbClr>
              </a:gs>
            </a:gsLst>
            <a:lin ang="2700000" scaled="1"/>
            <a:tileRect/>
          </a:gra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0" name="TextBox 9">
            <a:extLst>
              <a:ext uri="{FF2B5EF4-FFF2-40B4-BE49-F238E27FC236}">
                <a16:creationId xmlns:a16="http://schemas.microsoft.com/office/drawing/2014/main" id="{E9280E36-2475-78D4-C43A-301D3D09362D}"/>
              </a:ext>
            </a:extLst>
          </p:cNvPr>
          <p:cNvSpPr txBox="1"/>
          <p:nvPr/>
        </p:nvSpPr>
        <p:spPr>
          <a:xfrm>
            <a:off x="2885623" y="722667"/>
            <a:ext cx="5612918" cy="584775"/>
          </a:xfrm>
          <a:prstGeom prst="rect">
            <a:avLst/>
          </a:prstGeom>
          <a:noFill/>
        </p:spPr>
        <p:txBody>
          <a:bodyPr wrap="square">
            <a:spAutoFit/>
          </a:bodyPr>
          <a:lstStyle/>
          <a:p>
            <a:pPr algn="ctr"/>
            <a:r>
              <a:rPr lang="en-US" sz="3200" b="1" dirty="0">
                <a:solidFill>
                  <a:srgbClr val="C00000"/>
                </a:solidFill>
                <a:effectLst>
                  <a:outerShdw blurRad="38100" dist="38100" dir="2700000" algn="tl">
                    <a:srgbClr val="000000">
                      <a:alpha val="43137"/>
                    </a:srgbClr>
                  </a:outerShdw>
                </a:effectLst>
              </a:rPr>
              <a:t>Time-management challenges</a:t>
            </a:r>
            <a:endParaRPr lang="en-US" sz="3200" dirty="0">
              <a:solidFill>
                <a:srgbClr val="C00000"/>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85DB6C84-3147-E36B-7EA2-EB13FE034954}"/>
              </a:ext>
            </a:extLst>
          </p:cNvPr>
          <p:cNvSpPr txBox="1"/>
          <p:nvPr/>
        </p:nvSpPr>
        <p:spPr>
          <a:xfrm>
            <a:off x="6336634" y="1015054"/>
            <a:ext cx="5612918" cy="584775"/>
          </a:xfrm>
          <a:prstGeom prst="rect">
            <a:avLst/>
          </a:prstGeom>
          <a:noFill/>
        </p:spPr>
        <p:txBody>
          <a:bodyPr wrap="square">
            <a:spAutoFit/>
          </a:bodyPr>
          <a:lstStyle/>
          <a:p>
            <a:pPr algn="r"/>
            <a:r>
              <a:rPr lang="ar-EG" sz="3200" b="1" dirty="0">
                <a:solidFill>
                  <a:srgbClr val="C00000"/>
                </a:solidFill>
                <a:effectLst>
                  <a:outerShdw blurRad="38100" dist="38100" dir="2700000" algn="tl">
                    <a:srgbClr val="000000">
                      <a:alpha val="43137"/>
                    </a:srgbClr>
                  </a:outerShdw>
                </a:effectLst>
              </a:rPr>
              <a:t>تحديات إدارة الوقت</a:t>
            </a:r>
            <a:endParaRPr lang="en-US" sz="3200"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216947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74111" y="1685495"/>
            <a:ext cx="10925814" cy="474757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915F83BA-5300-11E1-E4EA-C699D43D3A4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56B81C7-87A1-7DB3-80B7-2447C112C0A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5DA62CC2-3D82-A34D-B134-840BD4EF91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C954DF73-416C-46A9-B210-248848B39F7E}"/>
              </a:ext>
            </a:extLst>
          </p:cNvPr>
          <p:cNvSpPr txBox="1"/>
          <p:nvPr/>
        </p:nvSpPr>
        <p:spPr>
          <a:xfrm>
            <a:off x="2885623" y="722667"/>
            <a:ext cx="5612918" cy="584775"/>
          </a:xfrm>
          <a:prstGeom prst="rect">
            <a:avLst/>
          </a:prstGeom>
          <a:noFill/>
        </p:spPr>
        <p:txBody>
          <a:bodyPr wrap="square">
            <a:spAutoFit/>
          </a:bodyPr>
          <a:lstStyle/>
          <a:p>
            <a:pPr algn="ctr"/>
            <a:r>
              <a:rPr lang="en-US" sz="3200" b="1" dirty="0">
                <a:solidFill>
                  <a:srgbClr val="C00000"/>
                </a:solidFill>
                <a:effectLst>
                  <a:outerShdw blurRad="38100" dist="38100" dir="2700000" algn="tl">
                    <a:srgbClr val="000000">
                      <a:alpha val="43137"/>
                    </a:srgbClr>
                  </a:outerShdw>
                </a:effectLst>
              </a:rPr>
              <a:t>Time-management challenges</a:t>
            </a:r>
            <a:endParaRPr lang="en-US" sz="3200" dirty="0">
              <a:solidFill>
                <a:srgbClr val="C00000"/>
              </a:solidFill>
              <a:effectLst>
                <a:outerShdw blurRad="38100" dist="38100" dir="2700000" algn="tl">
                  <a:srgbClr val="000000">
                    <a:alpha val="43137"/>
                  </a:srgbClr>
                </a:outerShdw>
              </a:effectLst>
            </a:endParaRPr>
          </a:p>
        </p:txBody>
      </p:sp>
      <p:graphicFrame>
        <p:nvGraphicFramePr>
          <p:cNvPr id="2" name="Content Placeholder 3">
            <a:extLst>
              <a:ext uri="{FF2B5EF4-FFF2-40B4-BE49-F238E27FC236}">
                <a16:creationId xmlns:a16="http://schemas.microsoft.com/office/drawing/2014/main" id="{40F68D28-219F-84B9-E6C6-2D463276FBDD}"/>
              </a:ext>
            </a:extLst>
          </p:cNvPr>
          <p:cNvGraphicFramePr>
            <a:graphicFrameLocks/>
          </p:cNvGraphicFramePr>
          <p:nvPr>
            <p:extLst>
              <p:ext uri="{D42A27DB-BD31-4B8C-83A1-F6EECF244321}">
                <p14:modId xmlns:p14="http://schemas.microsoft.com/office/powerpoint/2010/main" val="2044750516"/>
              </p:ext>
            </p:extLst>
          </p:nvPr>
        </p:nvGraphicFramePr>
        <p:xfrm>
          <a:off x="989704" y="1794819"/>
          <a:ext cx="10047641" cy="2451636"/>
        </p:xfrm>
        <a:graphic>
          <a:graphicData uri="http://schemas.openxmlformats.org/drawingml/2006/table">
            <a:tbl>
              <a:tblPr rtl="1" firstRow="1" bandRow="1">
                <a:tableStyleId>{5C22544A-7EE6-4342-B048-85BDC9FD1C3A}</a:tableStyleId>
              </a:tblPr>
              <a:tblGrid>
                <a:gridCol w="4459699">
                  <a:extLst>
                    <a:ext uri="{9D8B030D-6E8A-4147-A177-3AD203B41FA5}">
                      <a16:colId xmlns:a16="http://schemas.microsoft.com/office/drawing/2014/main" val="20000"/>
                    </a:ext>
                  </a:extLst>
                </a:gridCol>
                <a:gridCol w="3915125">
                  <a:extLst>
                    <a:ext uri="{9D8B030D-6E8A-4147-A177-3AD203B41FA5}">
                      <a16:colId xmlns:a16="http://schemas.microsoft.com/office/drawing/2014/main" val="20001"/>
                    </a:ext>
                  </a:extLst>
                </a:gridCol>
                <a:gridCol w="1672817">
                  <a:extLst>
                    <a:ext uri="{9D8B030D-6E8A-4147-A177-3AD203B41FA5}">
                      <a16:colId xmlns:a16="http://schemas.microsoft.com/office/drawing/2014/main" val="20002"/>
                    </a:ext>
                  </a:extLst>
                </a:gridCol>
              </a:tblGrid>
              <a:tr h="439956">
                <a:tc>
                  <a:txBody>
                    <a:bodyPr/>
                    <a:lstStyle/>
                    <a:p>
                      <a:pPr algn="ctr" rtl="1"/>
                      <a:r>
                        <a:rPr lang="en-US" dirty="0"/>
                        <a:t>How to fix it</a:t>
                      </a:r>
                      <a:endParaRPr lang="ar-EG" dirty="0"/>
                    </a:p>
                  </a:txBody>
                  <a:tcPr/>
                </a:tc>
                <a:tc>
                  <a:txBody>
                    <a:bodyPr/>
                    <a:lstStyle/>
                    <a:p>
                      <a:pPr algn="ctr" rtl="1"/>
                      <a:r>
                        <a:rPr lang="en-US" dirty="0"/>
                        <a:t>Challenge</a:t>
                      </a:r>
                      <a:endParaRPr lang="ar-EG" dirty="0"/>
                    </a:p>
                  </a:txBody>
                  <a:tcPr/>
                </a:tc>
                <a:tc>
                  <a:txBody>
                    <a:bodyPr/>
                    <a:lstStyle/>
                    <a:p>
                      <a:pPr rtl="1"/>
                      <a:endParaRPr lang="ar-EG"/>
                    </a:p>
                  </a:txBody>
                  <a:tcPr/>
                </a:tc>
                <a:extLst>
                  <a:ext uri="{0D108BD9-81ED-4DB2-BD59-A6C34878D82A}">
                    <a16:rowId xmlns:a16="http://schemas.microsoft.com/office/drawing/2014/main" val="10000"/>
                  </a:ext>
                </a:extLst>
              </a:tr>
              <a:tr h="1735716">
                <a:tc>
                  <a:txBody>
                    <a:bodyPr/>
                    <a:lstStyle/>
                    <a:p>
                      <a:pPr rtl="1"/>
                      <a:r>
                        <a:rPr lang="en-US" sz="1800" b="0" i="0" kern="1200" dirty="0">
                          <a:solidFill>
                            <a:schemeClr val="dk1"/>
                          </a:solidFill>
                          <a:effectLst/>
                          <a:latin typeface="+mn-lt"/>
                          <a:ea typeface="+mn-ea"/>
                          <a:cs typeface="+mn-cs"/>
                        </a:rPr>
                        <a:t>try integrating success measures into your to-do list. </a:t>
                      </a:r>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حاول دمج مقاييس النجاح في قائمة المهام الخاصة بك.</a:t>
                      </a:r>
                    </a:p>
                  </a:txBody>
                  <a:tcPr/>
                </a:tc>
                <a:tc>
                  <a:txBody>
                    <a:bodyPr/>
                    <a:lstStyle/>
                    <a:p>
                      <a:pPr rtl="1"/>
                      <a:r>
                        <a:rPr lang="en-US" dirty="0"/>
                        <a:t>Attention to detail can be a valuable asset in the workplace. When prioritized out of the bounds of moderation</a:t>
                      </a:r>
                    </a:p>
                    <a:p>
                      <a:pPr marL="0" marR="0" lvl="0" indent="0" algn="r" defTabSz="914400" rtl="1" eaLnBrk="1" fontAlgn="auto" latinLnBrk="0" hangingPunct="1">
                        <a:lnSpc>
                          <a:spcPct val="100000"/>
                        </a:lnSpc>
                        <a:spcBef>
                          <a:spcPts val="0"/>
                        </a:spcBef>
                        <a:spcAft>
                          <a:spcPts val="0"/>
                        </a:spcAft>
                        <a:buClrTx/>
                        <a:buSzTx/>
                        <a:buFontTx/>
                        <a:buNone/>
                        <a:tabLst/>
                        <a:defRPr/>
                      </a:pPr>
                      <a:r>
                        <a:rPr lang="ar-EG" dirty="0"/>
                        <a:t>يمكن أن يكون الاهتمام بالتفاصيل من الأصول القيمة في مكان العمل. عندما يتم إعطاؤه الأولوية خارج حدود الاعتدال</a:t>
                      </a:r>
                    </a:p>
                  </a:txBody>
                  <a:tcPr/>
                </a:tc>
                <a:tc>
                  <a:txBody>
                    <a:bodyPr/>
                    <a:lstStyle/>
                    <a:p>
                      <a:pPr algn="ctr" rtl="1"/>
                      <a:r>
                        <a:rPr lang="en-US" b="1" dirty="0"/>
                        <a:t>Perfectionism</a:t>
                      </a:r>
                    </a:p>
                    <a:p>
                      <a:pPr algn="ctr" rtl="1"/>
                      <a:endParaRPr lang="en-US" b="1" dirty="0"/>
                    </a:p>
                    <a:p>
                      <a:pPr algn="ctr" rtl="1"/>
                      <a:r>
                        <a:rPr lang="ar-EG" dirty="0"/>
                        <a:t>الكمال</a:t>
                      </a:r>
                    </a:p>
                  </a:txBody>
                  <a:tcPr/>
                </a:tc>
                <a:extLst>
                  <a:ext uri="{0D108BD9-81ED-4DB2-BD59-A6C34878D82A}">
                    <a16:rowId xmlns:a16="http://schemas.microsoft.com/office/drawing/2014/main" val="10002"/>
                  </a:ext>
                </a:extLst>
              </a:tr>
            </a:tbl>
          </a:graphicData>
        </a:graphic>
      </p:graphicFrame>
      <p:sp>
        <p:nvSpPr>
          <p:cNvPr id="5" name="Rectangle 4">
            <a:extLst>
              <a:ext uri="{FF2B5EF4-FFF2-40B4-BE49-F238E27FC236}">
                <a16:creationId xmlns:a16="http://schemas.microsoft.com/office/drawing/2014/main" id="{3985EAE6-BFA6-766D-A032-077E4DCB399E}"/>
              </a:ext>
            </a:extLst>
          </p:cNvPr>
          <p:cNvSpPr/>
          <p:nvPr/>
        </p:nvSpPr>
        <p:spPr>
          <a:xfrm>
            <a:off x="180431" y="1015055"/>
            <a:ext cx="1404457" cy="1166000"/>
          </a:xfrm>
          <a:prstGeom prst="rect">
            <a:avLst/>
          </a:prstGeom>
          <a:gradFill flip="none" rotWithShape="1">
            <a:gsLst>
              <a:gs pos="0">
                <a:srgbClr val="C00000">
                  <a:shade val="30000"/>
                  <a:satMod val="115000"/>
                </a:srgbClr>
              </a:gs>
              <a:gs pos="50000">
                <a:srgbClr val="C00000">
                  <a:shade val="67500"/>
                  <a:satMod val="115000"/>
                </a:srgbClr>
              </a:gs>
              <a:gs pos="100000">
                <a:srgbClr val="C00000">
                  <a:shade val="100000"/>
                  <a:satMod val="115000"/>
                </a:srgbClr>
              </a:gs>
            </a:gsLst>
            <a:lin ang="2700000" scaled="1"/>
            <a:tileRect/>
          </a:gra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3" name="TextBox 2">
            <a:extLst>
              <a:ext uri="{FF2B5EF4-FFF2-40B4-BE49-F238E27FC236}">
                <a16:creationId xmlns:a16="http://schemas.microsoft.com/office/drawing/2014/main" id="{E6FA551E-8279-F0D5-E634-2F69596830CD}"/>
              </a:ext>
            </a:extLst>
          </p:cNvPr>
          <p:cNvSpPr txBox="1"/>
          <p:nvPr/>
        </p:nvSpPr>
        <p:spPr>
          <a:xfrm>
            <a:off x="6336634" y="1015054"/>
            <a:ext cx="5612918" cy="584775"/>
          </a:xfrm>
          <a:prstGeom prst="rect">
            <a:avLst/>
          </a:prstGeom>
          <a:noFill/>
        </p:spPr>
        <p:txBody>
          <a:bodyPr wrap="square">
            <a:spAutoFit/>
          </a:bodyPr>
          <a:lstStyle/>
          <a:p>
            <a:pPr algn="r"/>
            <a:r>
              <a:rPr lang="ar-EG" sz="3200" b="1" dirty="0">
                <a:solidFill>
                  <a:srgbClr val="C00000"/>
                </a:solidFill>
                <a:effectLst>
                  <a:outerShdw blurRad="38100" dist="38100" dir="2700000" algn="tl">
                    <a:srgbClr val="000000">
                      <a:alpha val="43137"/>
                    </a:srgbClr>
                  </a:outerShdw>
                </a:effectLst>
              </a:rPr>
              <a:t>تحديات إدارة الوقت</a:t>
            </a:r>
            <a:endParaRPr lang="en-US" sz="3200" dirty="0">
              <a:solidFill>
                <a:srgbClr val="C0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727925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00160" y="1685494"/>
            <a:ext cx="432048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374337" y="85648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0D12FCEC-0866-5026-0F9D-0D349F97A45C}"/>
              </a:ext>
            </a:extLst>
          </p:cNvPr>
          <p:cNvPicPr>
            <a:picLocks noChangeAspect="1"/>
          </p:cNvPicPr>
          <p:nvPr/>
        </p:nvPicPr>
        <p:blipFill rotWithShape="1">
          <a:blip r:embed="rId3"/>
          <a:srcRect l="1302" t="21962" r="38358" b="20941"/>
          <a:stretch/>
        </p:blipFill>
        <p:spPr>
          <a:xfrm>
            <a:off x="5905948" y="1345306"/>
            <a:ext cx="5770482" cy="4584799"/>
          </a:xfrm>
          <a:prstGeom prst="rect">
            <a:avLst/>
          </a:prstGeom>
        </p:spPr>
      </p:pic>
      <p:sp>
        <p:nvSpPr>
          <p:cNvPr id="10" name="Rectangle: Rounded Corners 4">
            <a:extLst>
              <a:ext uri="{FF2B5EF4-FFF2-40B4-BE49-F238E27FC236}">
                <a16:creationId xmlns:a16="http://schemas.microsoft.com/office/drawing/2014/main" id="{578BD1D7-34D0-CA4F-5DC1-7B8FDC6E10A0}"/>
              </a:ext>
            </a:extLst>
          </p:cNvPr>
          <p:cNvSpPr txBox="1"/>
          <p:nvPr/>
        </p:nvSpPr>
        <p:spPr>
          <a:xfrm>
            <a:off x="1329620" y="2468590"/>
            <a:ext cx="3261559" cy="2703916"/>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52400" tIns="152400" rIns="152400" bIns="152400" numCol="1" spcCol="1270" anchor="ctr" anchorCtr="0">
            <a:noAutofit/>
          </a:bodyPr>
          <a:lstStyle/>
          <a:p>
            <a:pPr marL="0" lvl="0" indent="0" algn="ctr" defTabSz="1778000" rtl="0">
              <a:lnSpc>
                <a:spcPct val="90000"/>
              </a:lnSpc>
              <a:spcBef>
                <a:spcPct val="0"/>
              </a:spcBef>
              <a:spcAft>
                <a:spcPct val="35000"/>
              </a:spcAft>
              <a:buNone/>
            </a:pPr>
            <a:r>
              <a:rPr lang="en-US" sz="4000" b="1" kern="1200" dirty="0"/>
              <a:t>Decision Making In Management</a:t>
            </a:r>
          </a:p>
          <a:p>
            <a:pPr marL="0" lvl="0" indent="0" algn="ctr" defTabSz="1778000" rtl="0">
              <a:lnSpc>
                <a:spcPct val="90000"/>
              </a:lnSpc>
              <a:spcBef>
                <a:spcPct val="0"/>
              </a:spcBef>
              <a:spcAft>
                <a:spcPct val="35000"/>
              </a:spcAft>
              <a:buNone/>
            </a:pPr>
            <a:endParaRPr lang="en-US" sz="4000" b="1" dirty="0"/>
          </a:p>
          <a:p>
            <a:pPr marL="0" lvl="0" indent="0" algn="ctr" defTabSz="1778000" rtl="0">
              <a:lnSpc>
                <a:spcPct val="90000"/>
              </a:lnSpc>
              <a:spcBef>
                <a:spcPct val="0"/>
              </a:spcBef>
              <a:spcAft>
                <a:spcPct val="35000"/>
              </a:spcAft>
              <a:buNone/>
            </a:pPr>
            <a:endParaRPr lang="ar-SA" sz="4000" kern="1200" dirty="0"/>
          </a:p>
        </p:txBody>
      </p:sp>
      <p:sp>
        <p:nvSpPr>
          <p:cNvPr id="2" name="Rectangle: Rounded Corners 4">
            <a:extLst>
              <a:ext uri="{FF2B5EF4-FFF2-40B4-BE49-F238E27FC236}">
                <a16:creationId xmlns:a16="http://schemas.microsoft.com/office/drawing/2014/main" id="{77C9D97E-FA9C-7BDB-2DCD-F55DC87F342F}"/>
              </a:ext>
            </a:extLst>
          </p:cNvPr>
          <p:cNvSpPr txBox="1"/>
          <p:nvPr/>
        </p:nvSpPr>
        <p:spPr>
          <a:xfrm>
            <a:off x="1366408" y="4162095"/>
            <a:ext cx="3261559" cy="1488630"/>
          </a:xfrm>
          <a:prstGeom prst="rect">
            <a:avLst/>
          </a:prstGeom>
          <a:scene3d>
            <a:camera prst="orthographicFront"/>
            <a:lightRig rig="flat" dir="t"/>
          </a:scene3d>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52400" tIns="152400" rIns="152400" bIns="152400" numCol="1" spcCol="1270" anchor="ctr" anchorCtr="0">
            <a:noAutofit/>
          </a:bodyPr>
          <a:lstStyle/>
          <a:p>
            <a:pPr marL="0" lvl="0" indent="0" algn="ctr" defTabSz="1778000" rtl="0">
              <a:lnSpc>
                <a:spcPct val="90000"/>
              </a:lnSpc>
              <a:spcBef>
                <a:spcPct val="0"/>
              </a:spcBef>
              <a:spcAft>
                <a:spcPct val="35000"/>
              </a:spcAft>
              <a:buNone/>
            </a:pPr>
            <a:r>
              <a:rPr lang="ar-EG" sz="4000" b="1" kern="1200" dirty="0"/>
              <a:t>اتخاذ القرار في الإدارة</a:t>
            </a:r>
            <a:endParaRPr lang="ar-SA" sz="4000" kern="1200" dirty="0"/>
          </a:p>
        </p:txBody>
      </p:sp>
    </p:spTree>
    <p:extLst>
      <p:ext uri="{BB962C8B-B14F-4D97-AF65-F5344CB8AC3E}">
        <p14:creationId xmlns:p14="http://schemas.microsoft.com/office/powerpoint/2010/main" val="25219889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222413" y="80209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2" name="Content Placeholder 3">
            <a:extLst>
              <a:ext uri="{FF2B5EF4-FFF2-40B4-BE49-F238E27FC236}">
                <a16:creationId xmlns:a16="http://schemas.microsoft.com/office/drawing/2014/main" id="{8B657690-C6C2-3F75-DD17-EE9C7FD448D7}"/>
              </a:ext>
            </a:extLst>
          </p:cNvPr>
          <p:cNvGraphicFramePr>
            <a:graphicFrameLocks/>
          </p:cNvGraphicFramePr>
          <p:nvPr>
            <p:extLst>
              <p:ext uri="{D42A27DB-BD31-4B8C-83A1-F6EECF244321}">
                <p14:modId xmlns:p14="http://schemas.microsoft.com/office/powerpoint/2010/main" val="5615727"/>
              </p:ext>
            </p:extLst>
          </p:nvPr>
        </p:nvGraphicFramePr>
        <p:xfrm>
          <a:off x="924641" y="1093614"/>
          <a:ext cx="10515600" cy="2725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Arrow: Right 5">
            <a:extLst>
              <a:ext uri="{FF2B5EF4-FFF2-40B4-BE49-F238E27FC236}">
                <a16:creationId xmlns:a16="http://schemas.microsoft.com/office/drawing/2014/main" id="{A1857327-7A92-0FE0-5B04-FA073C114051}"/>
              </a:ext>
            </a:extLst>
          </p:cNvPr>
          <p:cNvSpPr/>
          <p:nvPr/>
        </p:nvSpPr>
        <p:spPr>
          <a:xfrm>
            <a:off x="2005242" y="3917162"/>
            <a:ext cx="8938260" cy="2147969"/>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1">
            <a:schemeClr val="accent1">
              <a:tint val="40000"/>
              <a:hueOff val="0"/>
              <a:satOff val="0"/>
              <a:lumOff val="0"/>
              <a:alphaOff val="0"/>
            </a:schemeClr>
          </a:effectRef>
          <a:fontRef idx="minor">
            <a:schemeClr val="dk1">
              <a:hueOff val="0"/>
              <a:satOff val="0"/>
              <a:lumOff val="0"/>
              <a:alphaOff val="0"/>
            </a:schemeClr>
          </a:fontRef>
        </p:style>
      </p:sp>
      <p:grpSp>
        <p:nvGrpSpPr>
          <p:cNvPr id="8" name="Group 7">
            <a:extLst>
              <a:ext uri="{FF2B5EF4-FFF2-40B4-BE49-F238E27FC236}">
                <a16:creationId xmlns:a16="http://schemas.microsoft.com/office/drawing/2014/main" id="{1FDEEE47-E13B-7F15-93A2-BFD56960F083}"/>
              </a:ext>
            </a:extLst>
          </p:cNvPr>
          <p:cNvGrpSpPr/>
          <p:nvPr/>
        </p:nvGrpSpPr>
        <p:grpSpPr>
          <a:xfrm>
            <a:off x="2448401" y="4413622"/>
            <a:ext cx="7295197" cy="1155051"/>
            <a:chOff x="1610201" y="1305401"/>
            <a:chExt cx="7295197" cy="1740535"/>
          </a:xfrm>
          <a:scene3d>
            <a:camera prst="orthographicFront"/>
            <a:lightRig rig="flat" dir="t"/>
          </a:scene3d>
        </p:grpSpPr>
        <p:sp>
          <p:nvSpPr>
            <p:cNvPr id="9" name="Rectangle: Rounded Corners 8">
              <a:extLst>
                <a:ext uri="{FF2B5EF4-FFF2-40B4-BE49-F238E27FC236}">
                  <a16:creationId xmlns:a16="http://schemas.microsoft.com/office/drawing/2014/main" id="{622D0E1E-F287-9386-D757-6AFFE953A83E}"/>
                </a:ext>
              </a:extLst>
            </p:cNvPr>
            <p:cNvSpPr/>
            <p:nvPr/>
          </p:nvSpPr>
          <p:spPr>
            <a:xfrm>
              <a:off x="1610201" y="1305401"/>
              <a:ext cx="7295197" cy="1740535"/>
            </a:xfrm>
            <a:prstGeom prst="roundRect">
              <a:avLst/>
            </a:prstGeom>
            <a:sp3d prstMaterial="dkEdge">
              <a:bevelT w="8200" h="38100"/>
            </a:sp3d>
          </p:spPr>
          <p:style>
            <a:lnRef idx="0">
              <a:schemeClr val="accent1">
                <a:shade val="80000"/>
                <a:hueOff val="0"/>
                <a:satOff val="0"/>
                <a:lumOff val="0"/>
                <a:alphaOff val="0"/>
              </a:schemeClr>
            </a:lnRef>
            <a:fillRef idx="2">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sp>
        <p:sp>
          <p:nvSpPr>
            <p:cNvPr id="10" name="Rectangle: Rounded Corners 5">
              <a:extLst>
                <a:ext uri="{FF2B5EF4-FFF2-40B4-BE49-F238E27FC236}">
                  <a16:creationId xmlns:a16="http://schemas.microsoft.com/office/drawing/2014/main" id="{B17D32EE-BFA5-9343-2C6B-FD481C798E7C}"/>
                </a:ext>
              </a:extLst>
            </p:cNvPr>
            <p:cNvSpPr txBox="1"/>
            <p:nvPr/>
          </p:nvSpPr>
          <p:spPr>
            <a:xfrm>
              <a:off x="1695167" y="1390367"/>
              <a:ext cx="7125265" cy="1570603"/>
            </a:xfrm>
            <a:prstGeom prst="rect">
              <a:avLst/>
            </a:prstGeom>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75260" tIns="175260" rIns="175260" bIns="175260" numCol="1" spcCol="1270" anchor="ctr" anchorCtr="0">
              <a:noAutofit/>
            </a:bodyPr>
            <a:lstStyle/>
            <a:p>
              <a:pPr marL="0" lvl="0" indent="0" algn="ctr" defTabSz="2044700" rtl="1">
                <a:lnSpc>
                  <a:spcPct val="90000"/>
                </a:lnSpc>
                <a:spcBef>
                  <a:spcPct val="0"/>
                </a:spcBef>
                <a:spcAft>
                  <a:spcPct val="35000"/>
                </a:spcAft>
                <a:buNone/>
              </a:pPr>
              <a:r>
                <a:rPr lang="ar-EG" sz="3200" b="1" kern="1200" dirty="0"/>
                <a:t>يواجه المديرون قرارات عندما تحدث مشكلة أو عندما تنشأ فرصة.</a:t>
              </a:r>
              <a:endParaRPr lang="ar-SA" sz="3200" kern="1200" dirty="0"/>
            </a:p>
          </p:txBody>
        </p:sp>
      </p:grpSp>
    </p:spTree>
    <p:extLst>
      <p:ext uri="{BB962C8B-B14F-4D97-AF65-F5344CB8AC3E}">
        <p14:creationId xmlns:p14="http://schemas.microsoft.com/office/powerpoint/2010/main" val="3284597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050" name="Picture 2" descr="Problem statement vs Opportunity Statement">
            <a:extLst>
              <a:ext uri="{FF2B5EF4-FFF2-40B4-BE49-F238E27FC236}">
                <a16:creationId xmlns:a16="http://schemas.microsoft.com/office/drawing/2014/main" id="{25EB140B-1A37-5DFC-F556-55B9CE58C3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851" y="1784033"/>
            <a:ext cx="6309360" cy="361148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F0366B26-45D0-9072-30E6-1B7CC35D6314}"/>
              </a:ext>
            </a:extLst>
          </p:cNvPr>
          <p:cNvPicPr>
            <a:picLocks noChangeAspect="1"/>
          </p:cNvPicPr>
          <p:nvPr/>
        </p:nvPicPr>
        <p:blipFill>
          <a:blip r:embed="rId4"/>
          <a:srcRect l="7803" t="19617" r="19197" b="10191"/>
          <a:stretch/>
        </p:blipFill>
        <p:spPr>
          <a:xfrm>
            <a:off x="6894785" y="2333297"/>
            <a:ext cx="5101363" cy="3319381"/>
          </a:xfrm>
          <a:prstGeom prst="rect">
            <a:avLst/>
          </a:prstGeom>
        </p:spPr>
      </p:pic>
    </p:spTree>
    <p:extLst>
      <p:ext uri="{BB962C8B-B14F-4D97-AF65-F5344CB8AC3E}">
        <p14:creationId xmlns:p14="http://schemas.microsoft.com/office/powerpoint/2010/main" val="6289666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5" name="Rectangle: Rounded Corners 24">
            <a:extLst>
              <a:ext uri="{FF2B5EF4-FFF2-40B4-BE49-F238E27FC236}">
                <a16:creationId xmlns:a16="http://schemas.microsoft.com/office/drawing/2014/main" id="{F10D4689-D553-11B5-8ACA-71E79623B1B1}"/>
              </a:ext>
            </a:extLst>
          </p:cNvPr>
          <p:cNvSpPr/>
          <p:nvPr/>
        </p:nvSpPr>
        <p:spPr>
          <a:xfrm>
            <a:off x="-1" y="1566307"/>
            <a:ext cx="719958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1">
            <a:extLst>
              <a:ext uri="{FF2B5EF4-FFF2-40B4-BE49-F238E27FC236}">
                <a16:creationId xmlns:a16="http://schemas.microsoft.com/office/drawing/2014/main" id="{36A6C660-F66B-CBE9-EF2E-1F14504DCA13}"/>
              </a:ext>
            </a:extLst>
          </p:cNvPr>
          <p:cNvSpPr txBox="1">
            <a:spLocks/>
          </p:cNvSpPr>
          <p:nvPr/>
        </p:nvSpPr>
        <p:spPr>
          <a:xfrm>
            <a:off x="1495969" y="663949"/>
            <a:ext cx="4904831" cy="86732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4400" b="1" dirty="0">
                <a:solidFill>
                  <a:srgbClr val="C00000"/>
                </a:solidFill>
                <a:latin typeface="+mn-lt"/>
              </a:rPr>
              <a:t>Making Decisions</a:t>
            </a:r>
          </a:p>
        </p:txBody>
      </p:sp>
      <p:sp>
        <p:nvSpPr>
          <p:cNvPr id="4" name="Content Placeholder 2">
            <a:extLst>
              <a:ext uri="{FF2B5EF4-FFF2-40B4-BE49-F238E27FC236}">
                <a16:creationId xmlns:a16="http://schemas.microsoft.com/office/drawing/2014/main" id="{BBF73A65-D7D8-BBD9-C6B1-2F2E8A6FF979}"/>
              </a:ext>
            </a:extLst>
          </p:cNvPr>
          <p:cNvSpPr txBox="1">
            <a:spLocks/>
          </p:cNvSpPr>
          <p:nvPr/>
        </p:nvSpPr>
        <p:spPr>
          <a:xfrm>
            <a:off x="215348" y="1688506"/>
            <a:ext cx="5418197" cy="468578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ar-EG" dirty="0"/>
          </a:p>
        </p:txBody>
      </p:sp>
      <p:sp>
        <p:nvSpPr>
          <p:cNvPr id="8" name="Google Shape;99;p5">
            <a:extLst>
              <a:ext uri="{FF2B5EF4-FFF2-40B4-BE49-F238E27FC236}">
                <a16:creationId xmlns:a16="http://schemas.microsoft.com/office/drawing/2014/main" id="{EA27DC2B-BCDA-90BF-9788-6DFEDE668538}"/>
              </a:ext>
            </a:extLst>
          </p:cNvPr>
          <p:cNvSpPr txBox="1">
            <a:spLocks/>
          </p:cNvSpPr>
          <p:nvPr/>
        </p:nvSpPr>
        <p:spPr>
          <a:xfrm>
            <a:off x="85893" y="1643018"/>
            <a:ext cx="7113693" cy="2651753"/>
          </a:xfrm>
          <a:prstGeom prst="rect">
            <a:avLst/>
          </a:prstGeom>
          <a:noFill/>
          <a:ln>
            <a:noFill/>
          </a:ln>
        </p:spPr>
        <p:txBody>
          <a:bodyPr spcFirstLastPara="1" wrap="square"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Clr>
                <a:srgbClr val="FF0000"/>
              </a:buClr>
            </a:pPr>
            <a:r>
              <a:rPr lang="en-US" sz="2400" b="1" dirty="0">
                <a:solidFill>
                  <a:srgbClr val="FF0000"/>
                </a:solidFill>
              </a:rPr>
              <a:t>Problem</a:t>
            </a:r>
            <a:r>
              <a:rPr lang="en-US" sz="2400" b="1" dirty="0"/>
              <a:t> – A situation in which some aspect of organizational performance is less than desirable.</a:t>
            </a:r>
          </a:p>
          <a:p>
            <a:pPr algn="just">
              <a:buClr>
                <a:srgbClr val="FF0000"/>
              </a:buClr>
            </a:pPr>
            <a:r>
              <a:rPr lang="en-US" sz="2400" b="1" dirty="0">
                <a:solidFill>
                  <a:srgbClr val="FF0000"/>
                </a:solidFill>
              </a:rPr>
              <a:t>Opportunity</a:t>
            </a:r>
            <a:r>
              <a:rPr lang="en-US" sz="2400" b="1" dirty="0"/>
              <a:t> – A situation that has the potential to provide additional beneficial outcomes.</a:t>
            </a:r>
          </a:p>
        </p:txBody>
      </p:sp>
      <p:pic>
        <p:nvPicPr>
          <p:cNvPr id="1026" name="Picture 2" descr="Why Problems and Opportunities are NOT ...">
            <a:extLst>
              <a:ext uri="{FF2B5EF4-FFF2-40B4-BE49-F238E27FC236}">
                <a16:creationId xmlns:a16="http://schemas.microsoft.com/office/drawing/2014/main" id="{4968BD36-B997-A3FC-8CF4-0612DF8C63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2455" y="1979348"/>
            <a:ext cx="3615559" cy="3654197"/>
          </a:xfrm>
          <a:prstGeom prst="rect">
            <a:avLst/>
          </a:prstGeom>
          <a:noFill/>
          <a:extLst>
            <a:ext uri="{909E8E84-426E-40DD-AFC4-6F175D3DCCD1}">
              <a14:hiddenFill xmlns:a14="http://schemas.microsoft.com/office/drawing/2010/main">
                <a:solidFill>
                  <a:srgbClr val="FFFFFF"/>
                </a:solidFill>
              </a14:hiddenFill>
            </a:ext>
          </a:extLst>
        </p:spPr>
      </p:pic>
      <p:sp>
        <p:nvSpPr>
          <p:cNvPr id="6" name="Google Shape;99;p5">
            <a:extLst>
              <a:ext uri="{FF2B5EF4-FFF2-40B4-BE49-F238E27FC236}">
                <a16:creationId xmlns:a16="http://schemas.microsoft.com/office/drawing/2014/main" id="{C4C0C7BE-42FC-F2DA-37C3-C00EA1EC28E1}"/>
              </a:ext>
            </a:extLst>
          </p:cNvPr>
          <p:cNvSpPr txBox="1">
            <a:spLocks/>
          </p:cNvSpPr>
          <p:nvPr/>
        </p:nvSpPr>
        <p:spPr>
          <a:xfrm>
            <a:off x="180431" y="3372782"/>
            <a:ext cx="7113693" cy="867327"/>
          </a:xfrm>
          <a:prstGeom prst="rect">
            <a:avLst/>
          </a:prstGeom>
          <a:noFill/>
          <a:ln>
            <a:noFill/>
          </a:ln>
        </p:spPr>
        <p:txBody>
          <a:bodyPr spcFirstLastPara="1" wrap="square" lIns="91425" tIns="45700" rIns="91425" bIns="4570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rtl="1">
              <a:buClr>
                <a:srgbClr val="FF0000"/>
              </a:buClr>
              <a:buFont typeface="Wingdings" panose="05000000000000000000" pitchFamily="2" charset="2"/>
              <a:buChar char="ü"/>
            </a:pPr>
            <a:r>
              <a:rPr lang="ar-EG" sz="3200" b="1" dirty="0"/>
              <a:t>المشكلة – موقف يكون فيه بعض جوانب الأداء التنظيمي أقل من المرغوب فيه.</a:t>
            </a:r>
          </a:p>
          <a:p>
            <a:pPr marL="0" indent="0" algn="just" rtl="1">
              <a:buClr>
                <a:srgbClr val="FF0000"/>
              </a:buClr>
              <a:buNone/>
            </a:pPr>
            <a:endParaRPr lang="ar-EG" sz="3200" b="1" dirty="0"/>
          </a:p>
          <a:p>
            <a:pPr algn="just" rtl="1">
              <a:buClr>
                <a:srgbClr val="FF0000"/>
              </a:buClr>
              <a:buFont typeface="Wingdings" panose="05000000000000000000" pitchFamily="2" charset="2"/>
              <a:buChar char="ü"/>
            </a:pPr>
            <a:r>
              <a:rPr lang="ar-EG" sz="3200" b="1" dirty="0"/>
              <a:t>الفرصة – موقف لديه القدرة على تقديم نتائج مفيدة إضافية.</a:t>
            </a:r>
            <a:endParaRPr lang="ar-SA" sz="3200" b="1" dirty="0"/>
          </a:p>
        </p:txBody>
      </p:sp>
      <p:sp>
        <p:nvSpPr>
          <p:cNvPr id="7" name="Title 1">
            <a:extLst>
              <a:ext uri="{FF2B5EF4-FFF2-40B4-BE49-F238E27FC236}">
                <a16:creationId xmlns:a16="http://schemas.microsoft.com/office/drawing/2014/main" id="{DB57FD6E-1DD2-6872-1548-2FC3CECDA2E5}"/>
              </a:ext>
            </a:extLst>
          </p:cNvPr>
          <p:cNvSpPr txBox="1">
            <a:spLocks/>
          </p:cNvSpPr>
          <p:nvPr/>
        </p:nvSpPr>
        <p:spPr>
          <a:xfrm>
            <a:off x="6096000" y="721437"/>
            <a:ext cx="4904832" cy="86732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r"/>
            <a:r>
              <a:rPr lang="ar-EG" sz="4400" b="1" dirty="0">
                <a:solidFill>
                  <a:srgbClr val="C00000"/>
                </a:solidFill>
                <a:latin typeface="+mn-lt"/>
              </a:rPr>
              <a:t>اتخاذ القرارات</a:t>
            </a:r>
            <a:endParaRPr lang="en-US" sz="4400" b="1" dirty="0">
              <a:solidFill>
                <a:srgbClr val="C00000"/>
              </a:solidFill>
              <a:latin typeface="+mn-lt"/>
            </a:endParaRPr>
          </a:p>
        </p:txBody>
      </p:sp>
    </p:spTree>
    <p:extLst>
      <p:ext uri="{BB962C8B-B14F-4D97-AF65-F5344CB8AC3E}">
        <p14:creationId xmlns:p14="http://schemas.microsoft.com/office/powerpoint/2010/main" val="1959151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Problem vs Opportunity">
            <a:extLst>
              <a:ext uri="{FF2B5EF4-FFF2-40B4-BE49-F238E27FC236}">
                <a16:creationId xmlns:a16="http://schemas.microsoft.com/office/drawing/2014/main" id="{40754F1F-417F-E401-95AC-B976C0E653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810" y="1604999"/>
            <a:ext cx="6126480" cy="420722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0F1D63C-8487-50F9-CE75-B057EDF3F1F2}"/>
              </a:ext>
            </a:extLst>
          </p:cNvPr>
          <p:cNvSpPr txBox="1"/>
          <p:nvPr/>
        </p:nvSpPr>
        <p:spPr>
          <a:xfrm>
            <a:off x="6547945" y="1720840"/>
            <a:ext cx="5436046" cy="4524315"/>
          </a:xfrm>
          <a:prstGeom prst="rect">
            <a:avLst/>
          </a:prstGeom>
          <a:noFill/>
        </p:spPr>
        <p:txBody>
          <a:bodyPr wrap="square">
            <a:spAutoFit/>
          </a:bodyPr>
          <a:lstStyle/>
          <a:p>
            <a:pPr algn="r" rtl="1">
              <a:buNone/>
            </a:pPr>
            <a:r>
              <a:rPr lang="ar-EG" b="1" dirty="0"/>
              <a:t>1. المشكلة </a:t>
            </a:r>
            <a:r>
              <a:rPr lang="en-US" b="1" dirty="0"/>
              <a:t>Problem</a:t>
            </a:r>
          </a:p>
          <a:p>
            <a:pPr algn="r" rtl="1">
              <a:buNone/>
            </a:pPr>
            <a:r>
              <a:rPr lang="ar-EG" dirty="0"/>
              <a:t>يتم تصويرها في الجانب الأيسر برمز التحذير وعدسة مكبرة، وهي تعبر عن:</a:t>
            </a:r>
          </a:p>
          <a:p>
            <a:pPr marL="285750" indent="-285750" algn="r" rtl="1">
              <a:buFont typeface="Arial" panose="020B0604020202020204" pitchFamily="34" charset="0"/>
              <a:buChar char="•"/>
            </a:pPr>
            <a:r>
              <a:rPr lang="ar-EG" b="1" dirty="0"/>
              <a:t>عائق أو قضية:</a:t>
            </a:r>
            <a:r>
              <a:rPr lang="ar-EG" dirty="0"/>
              <a:t> هي مسألة تعترض طريق العمل وتمنع المنظمة من الوصول إلى أهدافها التجارية وغاياتها المنشودة.</a:t>
            </a:r>
          </a:p>
          <a:p>
            <a:pPr marL="285750" indent="-285750" algn="r" rtl="1">
              <a:buFont typeface="Arial" panose="020B0604020202020204" pitchFamily="34" charset="0"/>
              <a:buChar char="•"/>
            </a:pPr>
            <a:r>
              <a:rPr lang="ar-EG" b="1" dirty="0"/>
              <a:t>التأثير:</a:t>
            </a:r>
            <a:r>
              <a:rPr lang="ar-EG" dirty="0"/>
              <a:t> تسبب المشكلة حالة من التوقف أو التراجع في الأداء إذا لم يتم تشخيصها وحلها.</a:t>
            </a:r>
          </a:p>
          <a:p>
            <a:pPr algn="r" rtl="1"/>
            <a:endParaRPr lang="ar-EG" dirty="0"/>
          </a:p>
          <a:p>
            <a:pPr algn="r" rtl="1">
              <a:buNone/>
            </a:pPr>
            <a:r>
              <a:rPr lang="ar-EG" b="1" dirty="0"/>
              <a:t>2. الفرصة </a:t>
            </a:r>
            <a:r>
              <a:rPr lang="en-US" b="1" dirty="0"/>
              <a:t>Opportunity</a:t>
            </a:r>
          </a:p>
          <a:p>
            <a:pPr algn="r" rtl="1">
              <a:buNone/>
            </a:pPr>
            <a:r>
              <a:rPr lang="ar-EG" dirty="0"/>
              <a:t>يتم تصويرها في الجانب الأيمن برمز المفتاح والطريق المفتوح، وهي تعبر عن:</a:t>
            </a:r>
          </a:p>
          <a:p>
            <a:pPr marL="285750" indent="-285750" algn="r" rtl="1">
              <a:buFont typeface="Arial" panose="020B0604020202020204" pitchFamily="34" charset="0"/>
              <a:buChar char="•"/>
            </a:pPr>
            <a:r>
              <a:rPr lang="ar-EG" b="1" dirty="0"/>
              <a:t>مبادرات إيجابية:</a:t>
            </a:r>
            <a:r>
              <a:rPr lang="ar-EG" dirty="0"/>
              <a:t> هي خطوات أو أفكار جديدة تساعد المنظمة وتدعمها في الوصول إلى أهدافها التجارية وغاياتها بطريقة أسرع أو أفضل.</a:t>
            </a:r>
          </a:p>
          <a:p>
            <a:pPr marL="285750" indent="-285750" algn="r" rtl="1">
              <a:buFont typeface="Arial" panose="020B0604020202020204" pitchFamily="34" charset="0"/>
              <a:buChar char="•"/>
            </a:pPr>
            <a:r>
              <a:rPr lang="ar-EG" b="1" dirty="0"/>
              <a:t>التأثير:</a:t>
            </a:r>
            <a:r>
              <a:rPr lang="ar-EG" dirty="0"/>
              <a:t> تمثل الفرصة "المفتاح" الذي يفتح أبواباً جديدة للنمو والتطور، وهي محرك أساسي للابتكار</a:t>
            </a:r>
          </a:p>
        </p:txBody>
      </p:sp>
    </p:spTree>
    <p:extLst>
      <p:ext uri="{BB962C8B-B14F-4D97-AF65-F5344CB8AC3E}">
        <p14:creationId xmlns:p14="http://schemas.microsoft.com/office/powerpoint/2010/main" val="15240788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02642" y="110212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166302" cy="244287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Clr>
                <a:srgbClr val="FF0000"/>
              </a:buClr>
              <a:buNone/>
            </a:pPr>
            <a:r>
              <a:rPr lang="en-US" altLang="ar-SA" sz="3200" b="1" dirty="0">
                <a:latin typeface="Times New Roman" pitchFamily="18" charset="0"/>
              </a:rPr>
              <a:t>a process of choosing among alternative courses of    action for the purpose of attaining a goal or goals</a:t>
            </a:r>
            <a:endParaRPr lang="ar-EG" altLang="ar-SA" sz="3200" b="1" dirty="0">
              <a:latin typeface="Times New Roman" pitchFamily="18" charset="0"/>
            </a:endParaRPr>
          </a:p>
          <a:p>
            <a:pPr marL="0" indent="0" algn="ctr">
              <a:buClr>
                <a:srgbClr val="FF0000"/>
              </a:buClr>
              <a:buNone/>
            </a:pPr>
            <a:br>
              <a:rPr lang="en-US" altLang="ar-SA" sz="3200" b="1" dirty="0">
                <a:latin typeface="Times New Roman" pitchFamily="18" charset="0"/>
              </a:rPr>
            </a:br>
            <a:r>
              <a:rPr lang="en-US" sz="3200" b="1" dirty="0">
                <a:solidFill>
                  <a:srgbClr val="C00000"/>
                </a:solidFill>
                <a:latin typeface="Times New Roman" pitchFamily="18" charset="0"/>
              </a:rPr>
              <a:t>Making Decision is at the heart of organizational effectiveness.</a:t>
            </a:r>
            <a:endParaRPr lang="ar-EG" sz="3200" b="1" dirty="0">
              <a:solidFill>
                <a:srgbClr val="C00000"/>
              </a:solidFill>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1312603" y="1133435"/>
            <a:ext cx="6274676" cy="646331"/>
          </a:xfrm>
          <a:prstGeom prst="rect">
            <a:avLst/>
          </a:prstGeom>
          <a:noFill/>
        </p:spPr>
        <p:txBody>
          <a:bodyPr wrap="square">
            <a:spAutoFit/>
          </a:bodyPr>
          <a:lstStyle/>
          <a:p>
            <a:pPr algn="ctr"/>
            <a:r>
              <a:rPr lang="en-US" altLang="ar-SA" sz="3600" b="1" dirty="0">
                <a:solidFill>
                  <a:srgbClr val="C00000"/>
                </a:solidFill>
              </a:rPr>
              <a:t>Making Decision definition </a:t>
            </a:r>
          </a:p>
        </p:txBody>
      </p:sp>
      <p:sp>
        <p:nvSpPr>
          <p:cNvPr id="2" name="Rectangle 3">
            <a:extLst>
              <a:ext uri="{FF2B5EF4-FFF2-40B4-BE49-F238E27FC236}">
                <a16:creationId xmlns:a16="http://schemas.microsoft.com/office/drawing/2014/main" id="{C8F4163C-DD3C-3C2C-9ABC-F28528587EAA}"/>
              </a:ext>
            </a:extLst>
          </p:cNvPr>
          <p:cNvSpPr txBox="1">
            <a:spLocks noChangeArrowheads="1"/>
          </p:cNvSpPr>
          <p:nvPr/>
        </p:nvSpPr>
        <p:spPr>
          <a:xfrm>
            <a:off x="1334046" y="4845269"/>
            <a:ext cx="9166302" cy="1393406"/>
          </a:xfrm>
          <a:prstGeom prst="rect">
            <a:avLst/>
          </a:prstGeom>
          <a:ln>
            <a:noFill/>
          </a:ln>
        </p:spPr>
        <p:txBody>
          <a:bodyPr vert="horz" lIns="91440" tIns="45720" rIns="91440" bIns="45720" rtlCol="0"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Clr>
                <a:srgbClr val="FF0000"/>
              </a:buClr>
              <a:buNone/>
            </a:pPr>
            <a:r>
              <a:rPr lang="ar-EG" altLang="ar-SA" sz="3200" b="1" dirty="0">
                <a:latin typeface="Times New Roman" pitchFamily="18" charset="0"/>
              </a:rPr>
              <a:t>عملية الاختيار بين مسارات العمل البديلة بغرض تحقيق هدف أو أهداف</a:t>
            </a:r>
          </a:p>
          <a:p>
            <a:pPr marL="0" indent="0" algn="ctr">
              <a:buClr>
                <a:srgbClr val="FF0000"/>
              </a:buClr>
              <a:buNone/>
            </a:pPr>
            <a:r>
              <a:rPr lang="ar-EG" altLang="ar-SA" sz="3200" b="1" dirty="0">
                <a:latin typeface="Times New Roman" pitchFamily="18" charset="0"/>
              </a:rPr>
              <a:t>يعتبر اتخاذ القرار هو جوهر فعالية المنظمة.</a:t>
            </a:r>
            <a:endParaRPr lang="en-US" altLang="ar-SA" sz="3200" b="1" dirty="0">
              <a:latin typeface="Times New Roman" pitchFamily="18" charset="0"/>
            </a:endParaRPr>
          </a:p>
        </p:txBody>
      </p:sp>
      <p:sp>
        <p:nvSpPr>
          <p:cNvPr id="7" name="TextBox 6">
            <a:extLst>
              <a:ext uri="{FF2B5EF4-FFF2-40B4-BE49-F238E27FC236}">
                <a16:creationId xmlns:a16="http://schemas.microsoft.com/office/drawing/2014/main" id="{F3386494-9C7B-5E9D-0D86-CADE3E7C7184}"/>
              </a:ext>
            </a:extLst>
          </p:cNvPr>
          <p:cNvSpPr txBox="1"/>
          <p:nvPr/>
        </p:nvSpPr>
        <p:spPr>
          <a:xfrm>
            <a:off x="7493875" y="1187391"/>
            <a:ext cx="4118901" cy="646331"/>
          </a:xfrm>
          <a:prstGeom prst="rect">
            <a:avLst/>
          </a:prstGeom>
          <a:noFill/>
        </p:spPr>
        <p:txBody>
          <a:bodyPr wrap="square">
            <a:spAutoFit/>
          </a:bodyPr>
          <a:lstStyle/>
          <a:p>
            <a:pPr algn="r"/>
            <a:r>
              <a:rPr lang="ar-EG" altLang="ar-SA" sz="3600" b="1" dirty="0">
                <a:solidFill>
                  <a:srgbClr val="C00000"/>
                </a:solidFill>
              </a:rPr>
              <a:t>تعريف </a:t>
            </a:r>
            <a:r>
              <a:rPr lang="ar-EG" altLang="ar-SA" sz="3600" b="1" dirty="0" err="1">
                <a:solidFill>
                  <a:srgbClr val="C00000"/>
                </a:solidFill>
              </a:rPr>
              <a:t>إتخاذ</a:t>
            </a:r>
            <a:r>
              <a:rPr lang="ar-EG" altLang="ar-SA" sz="3600" b="1" dirty="0">
                <a:solidFill>
                  <a:srgbClr val="C00000"/>
                </a:solidFill>
              </a:rPr>
              <a:t> القرار</a:t>
            </a:r>
            <a:endParaRPr lang="en-US" altLang="ar-SA" sz="3600" b="1" dirty="0">
              <a:solidFill>
                <a:srgbClr val="C00000"/>
              </a:solidFill>
            </a:endParaRPr>
          </a:p>
        </p:txBody>
      </p:sp>
    </p:spTree>
    <p:extLst>
      <p:ext uri="{BB962C8B-B14F-4D97-AF65-F5344CB8AC3E}">
        <p14:creationId xmlns:p14="http://schemas.microsoft.com/office/powerpoint/2010/main" val="13242757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50" y="1843669"/>
            <a:ext cx="565739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5" name="Rectangle 4"/>
          <p:cNvSpPr/>
          <p:nvPr/>
        </p:nvSpPr>
        <p:spPr>
          <a:xfrm>
            <a:off x="102642" y="110212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687660" y="1971475"/>
            <a:ext cx="5303237"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r>
              <a:rPr lang="en-US" sz="2400" b="1" dirty="0">
                <a:latin typeface="Times New Roman" pitchFamily="18" charset="0"/>
              </a:rPr>
              <a:t>Two dominant issues affect how decisions are made in organizations:</a:t>
            </a:r>
          </a:p>
          <a:p>
            <a:pPr lvl="1">
              <a:buClr>
                <a:srgbClr val="FF0000"/>
              </a:buClr>
            </a:pPr>
            <a:r>
              <a:rPr lang="en-US" b="1" dirty="0">
                <a:latin typeface="Times New Roman" pitchFamily="18" charset="0"/>
              </a:rPr>
              <a:t>Stability (application of existing practices and maintenance of existing performance levels)</a:t>
            </a:r>
          </a:p>
          <a:p>
            <a:pPr lvl="1">
              <a:buClr>
                <a:srgbClr val="FF0000"/>
              </a:buClr>
            </a:pPr>
            <a:r>
              <a:rPr lang="en-US" b="1" dirty="0">
                <a:latin typeface="Times New Roman" pitchFamily="18" charset="0"/>
              </a:rPr>
              <a:t>Change (environmental demands for quick response and emerging problems that are ambiguous)</a:t>
            </a: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1312603" y="1102120"/>
            <a:ext cx="6274676" cy="646331"/>
          </a:xfrm>
          <a:prstGeom prst="rect">
            <a:avLst/>
          </a:prstGeom>
          <a:noFill/>
        </p:spPr>
        <p:txBody>
          <a:bodyPr wrap="square">
            <a:spAutoFit/>
          </a:bodyPr>
          <a:lstStyle/>
          <a:p>
            <a:pPr algn="ctr"/>
            <a:r>
              <a:rPr lang="en-US" altLang="ar-SA" sz="3600" b="1" dirty="0">
                <a:solidFill>
                  <a:srgbClr val="C00000"/>
                </a:solidFill>
              </a:rPr>
              <a:t>Making Decision definition </a:t>
            </a:r>
          </a:p>
        </p:txBody>
      </p:sp>
      <p:sp>
        <p:nvSpPr>
          <p:cNvPr id="2" name="Rectangle: Rounded Corners 1">
            <a:extLst>
              <a:ext uri="{FF2B5EF4-FFF2-40B4-BE49-F238E27FC236}">
                <a16:creationId xmlns:a16="http://schemas.microsoft.com/office/drawing/2014/main" id="{03100D8D-8C46-E419-42EF-A3BDA7AFF1AA}"/>
              </a:ext>
            </a:extLst>
          </p:cNvPr>
          <p:cNvSpPr/>
          <p:nvPr/>
        </p:nvSpPr>
        <p:spPr>
          <a:xfrm>
            <a:off x="6860063" y="1827906"/>
            <a:ext cx="528462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p:txBody>
      </p:sp>
      <p:sp>
        <p:nvSpPr>
          <p:cNvPr id="7" name="Rectangle 3">
            <a:extLst>
              <a:ext uri="{FF2B5EF4-FFF2-40B4-BE49-F238E27FC236}">
                <a16:creationId xmlns:a16="http://schemas.microsoft.com/office/drawing/2014/main" id="{F6A2CFDA-BCDD-8290-40AE-9575D7EF02F1}"/>
              </a:ext>
            </a:extLst>
          </p:cNvPr>
          <p:cNvSpPr txBox="1">
            <a:spLocks noChangeArrowheads="1"/>
          </p:cNvSpPr>
          <p:nvPr/>
        </p:nvSpPr>
        <p:spPr>
          <a:xfrm>
            <a:off x="7062952" y="1971475"/>
            <a:ext cx="5026406"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buClr>
                <a:srgbClr val="FF0000"/>
              </a:buClr>
              <a:buNone/>
            </a:pPr>
            <a:r>
              <a:rPr lang="ar-EG" b="1" dirty="0">
                <a:latin typeface="Times New Roman" pitchFamily="18" charset="0"/>
              </a:rPr>
              <a:t>هناك قضيتان رئيسيتان تؤثران على كيفية اتخاذ القرارات في المنظمات:</a:t>
            </a:r>
          </a:p>
          <a:p>
            <a:pPr lvl="1" algn="r" rtl="1">
              <a:buClr>
                <a:srgbClr val="FF0000"/>
              </a:buClr>
            </a:pPr>
            <a:r>
              <a:rPr lang="ar-EG" b="1" dirty="0">
                <a:latin typeface="Times New Roman" pitchFamily="18" charset="0"/>
              </a:rPr>
              <a:t>الاستقرار (تطبيق الممارسات القائمة والحفاظ على مستويات الأداء الحالية)</a:t>
            </a:r>
          </a:p>
          <a:p>
            <a:pPr lvl="1" algn="r" rtl="1">
              <a:buClr>
                <a:srgbClr val="FF0000"/>
              </a:buClr>
            </a:pPr>
            <a:r>
              <a:rPr lang="ar-EG" b="1" dirty="0">
                <a:latin typeface="Times New Roman" pitchFamily="18" charset="0"/>
              </a:rPr>
              <a:t>التغيير (المتطلبات البيئية للاستجابة السريعة والمشاكل الناشئة الغامضة)</a:t>
            </a:r>
            <a:endParaRPr lang="en-US" b="1" dirty="0">
              <a:latin typeface="Times New Roman" pitchFamily="18" charset="0"/>
            </a:endParaRPr>
          </a:p>
        </p:txBody>
      </p:sp>
      <p:sp>
        <p:nvSpPr>
          <p:cNvPr id="8" name="TextBox 7">
            <a:extLst>
              <a:ext uri="{FF2B5EF4-FFF2-40B4-BE49-F238E27FC236}">
                <a16:creationId xmlns:a16="http://schemas.microsoft.com/office/drawing/2014/main" id="{C6BAF539-37B9-EA87-E6F0-ACD44D8FE132}"/>
              </a:ext>
            </a:extLst>
          </p:cNvPr>
          <p:cNvSpPr txBox="1"/>
          <p:nvPr/>
        </p:nvSpPr>
        <p:spPr>
          <a:xfrm>
            <a:off x="5979233" y="1099267"/>
            <a:ext cx="6274676" cy="646331"/>
          </a:xfrm>
          <a:prstGeom prst="rect">
            <a:avLst/>
          </a:prstGeom>
          <a:noFill/>
        </p:spPr>
        <p:txBody>
          <a:bodyPr wrap="square">
            <a:spAutoFit/>
          </a:bodyPr>
          <a:lstStyle/>
          <a:p>
            <a:pPr algn="ctr"/>
            <a:r>
              <a:rPr lang="ar-EG" altLang="ar-SA" sz="3600" b="1" dirty="0">
                <a:solidFill>
                  <a:srgbClr val="C00000"/>
                </a:solidFill>
              </a:rPr>
              <a:t>تعريف </a:t>
            </a:r>
            <a:r>
              <a:rPr lang="ar-EG" altLang="ar-SA" sz="3600" b="1" dirty="0" err="1">
                <a:solidFill>
                  <a:srgbClr val="C00000"/>
                </a:solidFill>
              </a:rPr>
              <a:t>إتخاذ</a:t>
            </a:r>
            <a:r>
              <a:rPr lang="ar-EG" altLang="ar-SA" sz="3600" b="1" dirty="0">
                <a:solidFill>
                  <a:srgbClr val="C00000"/>
                </a:solidFill>
              </a:rPr>
              <a:t> القرار</a:t>
            </a:r>
            <a:endParaRPr lang="en-US" altLang="ar-SA" sz="3600" b="1" dirty="0">
              <a:solidFill>
                <a:srgbClr val="C00000"/>
              </a:solidFill>
            </a:endParaRPr>
          </a:p>
        </p:txBody>
      </p:sp>
    </p:spTree>
    <p:extLst>
      <p:ext uri="{BB962C8B-B14F-4D97-AF65-F5344CB8AC3E}">
        <p14:creationId xmlns:p14="http://schemas.microsoft.com/office/powerpoint/2010/main" val="13304348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97634" y="2074081"/>
            <a:ext cx="589836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02642" y="110212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3582878" y="878550"/>
            <a:ext cx="6274676" cy="646331"/>
          </a:xfrm>
          <a:prstGeom prst="rect">
            <a:avLst/>
          </a:prstGeom>
          <a:noFill/>
        </p:spPr>
        <p:txBody>
          <a:bodyPr wrap="square">
            <a:spAutoFit/>
          </a:bodyPr>
          <a:lstStyle/>
          <a:p>
            <a:pPr algn="ctr"/>
            <a:r>
              <a:rPr lang="en-US" altLang="ar-SA" sz="3600" b="1" dirty="0">
                <a:solidFill>
                  <a:srgbClr val="C00000"/>
                </a:solidFill>
              </a:rPr>
              <a:t>Making Decision definition </a:t>
            </a:r>
          </a:p>
        </p:txBody>
      </p:sp>
      <p:sp>
        <p:nvSpPr>
          <p:cNvPr id="2" name="Content Placeholder 2">
            <a:extLst>
              <a:ext uri="{FF2B5EF4-FFF2-40B4-BE49-F238E27FC236}">
                <a16:creationId xmlns:a16="http://schemas.microsoft.com/office/drawing/2014/main" id="{3988753E-DDEE-3172-D35E-6BA518AB8B97}"/>
              </a:ext>
            </a:extLst>
          </p:cNvPr>
          <p:cNvSpPr txBox="1">
            <a:spLocks/>
          </p:cNvSpPr>
          <p:nvPr/>
        </p:nvSpPr>
        <p:spPr>
          <a:xfrm>
            <a:off x="204523" y="2268120"/>
            <a:ext cx="5764924" cy="3920761"/>
          </a:xfrm>
          <a:prstGeom prst="rect">
            <a:avLst/>
          </a:prstGeom>
          <a:ln>
            <a:noFill/>
          </a:ln>
        </p:spPr>
        <p:txBody>
          <a:bodyPr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Clr>
                <a:srgbClr val="FF0000"/>
              </a:buClr>
            </a:pPr>
            <a:r>
              <a:rPr lang="en-US" sz="2400" b="1" dirty="0"/>
              <a:t>Participative making decision structures are required to effectively manage change.</a:t>
            </a:r>
            <a:endParaRPr lang="ar-EG" sz="2400" b="1" dirty="0"/>
          </a:p>
          <a:p>
            <a:pPr algn="just">
              <a:buClr>
                <a:srgbClr val="FF0000"/>
              </a:buClr>
            </a:pPr>
            <a:r>
              <a:rPr lang="en-US" sz="2400" b="1" dirty="0"/>
              <a:t>Empowering people to participate in important decisions is highly motivating to them.</a:t>
            </a:r>
            <a:endParaRPr lang="ar-EG" sz="2400" b="1" dirty="0"/>
          </a:p>
          <a:p>
            <a:pPr algn="just">
              <a:buClr>
                <a:srgbClr val="FF0000"/>
              </a:buClr>
            </a:pPr>
            <a:r>
              <a:rPr lang="en-US" sz="2400" b="1" dirty="0"/>
              <a:t>Broad participation infuses the making decision process with the full spectrum of knowledge and good ideas that people throughout the organization have to contribute</a:t>
            </a:r>
          </a:p>
        </p:txBody>
      </p:sp>
      <p:sp>
        <p:nvSpPr>
          <p:cNvPr id="7" name="Rectangle: Rounded Corners 6">
            <a:extLst>
              <a:ext uri="{FF2B5EF4-FFF2-40B4-BE49-F238E27FC236}">
                <a16:creationId xmlns:a16="http://schemas.microsoft.com/office/drawing/2014/main" id="{3C5B8F14-E0DD-E90C-A5F5-08B9CE044F08}"/>
              </a:ext>
            </a:extLst>
          </p:cNvPr>
          <p:cNvSpPr/>
          <p:nvPr/>
        </p:nvSpPr>
        <p:spPr>
          <a:xfrm>
            <a:off x="6225296" y="2058318"/>
            <a:ext cx="589836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2">
            <a:extLst>
              <a:ext uri="{FF2B5EF4-FFF2-40B4-BE49-F238E27FC236}">
                <a16:creationId xmlns:a16="http://schemas.microsoft.com/office/drawing/2014/main" id="{79B391D2-7EFE-CE10-1930-C94EDCC3FA66}"/>
              </a:ext>
            </a:extLst>
          </p:cNvPr>
          <p:cNvSpPr txBox="1">
            <a:spLocks/>
          </p:cNvSpPr>
          <p:nvPr/>
        </p:nvSpPr>
        <p:spPr>
          <a:xfrm>
            <a:off x="6500404" y="1946372"/>
            <a:ext cx="5528442" cy="4594303"/>
          </a:xfrm>
          <a:prstGeom prst="rect">
            <a:avLst/>
          </a:prstGeom>
          <a:ln>
            <a:no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rtl="1">
              <a:buClr>
                <a:srgbClr val="FF0000"/>
              </a:buClr>
            </a:pPr>
            <a:r>
              <a:rPr lang="ar-EG" b="1" dirty="0"/>
              <a:t>إن هياكل صنع القرار التشاركية مطلوبة لإدارة التغيير بشكل فعال.</a:t>
            </a:r>
          </a:p>
          <a:p>
            <a:pPr algn="just" rtl="1">
              <a:buClr>
                <a:srgbClr val="FF0000"/>
              </a:buClr>
            </a:pPr>
            <a:r>
              <a:rPr lang="ar-EG" b="1" dirty="0"/>
              <a:t>إن تمكين الناس من المشاركة في اتخاذ القرارات المهمة أمر محفز للغاية لهم.</a:t>
            </a:r>
          </a:p>
          <a:p>
            <a:pPr algn="just" rtl="1">
              <a:buClr>
                <a:srgbClr val="FF0000"/>
              </a:buClr>
            </a:pPr>
            <a:r>
              <a:rPr lang="ar-EG" b="1" dirty="0"/>
              <a:t>إن المشاركة واسعة النطاق تغرس في عملية صنع القرار مجموعة كاملة من المعرفة والأفكار الجيدة التي يتعين على الناس في جميع أنحاء المنظمة المساهمة بها</a:t>
            </a:r>
            <a:endParaRPr lang="en-US" b="1" dirty="0"/>
          </a:p>
        </p:txBody>
      </p:sp>
      <p:sp>
        <p:nvSpPr>
          <p:cNvPr id="10" name="TextBox 9">
            <a:extLst>
              <a:ext uri="{FF2B5EF4-FFF2-40B4-BE49-F238E27FC236}">
                <a16:creationId xmlns:a16="http://schemas.microsoft.com/office/drawing/2014/main" id="{7A5EBF87-184C-F9A7-5A0E-B818B2149760}"/>
              </a:ext>
            </a:extLst>
          </p:cNvPr>
          <p:cNvSpPr txBox="1"/>
          <p:nvPr/>
        </p:nvSpPr>
        <p:spPr>
          <a:xfrm>
            <a:off x="3735278" y="1409321"/>
            <a:ext cx="6274676" cy="646331"/>
          </a:xfrm>
          <a:prstGeom prst="rect">
            <a:avLst/>
          </a:prstGeom>
          <a:noFill/>
        </p:spPr>
        <p:txBody>
          <a:bodyPr wrap="square">
            <a:spAutoFit/>
          </a:bodyPr>
          <a:lstStyle/>
          <a:p>
            <a:pPr algn="ctr"/>
            <a:r>
              <a:rPr lang="ar-EG" altLang="ar-SA" sz="3600" b="1" dirty="0">
                <a:solidFill>
                  <a:srgbClr val="C00000"/>
                </a:solidFill>
              </a:rPr>
              <a:t>تعريف </a:t>
            </a:r>
            <a:r>
              <a:rPr lang="ar-EG" altLang="ar-SA" sz="3600" b="1" dirty="0" err="1">
                <a:solidFill>
                  <a:srgbClr val="C00000"/>
                </a:solidFill>
              </a:rPr>
              <a:t>إتخاذ</a:t>
            </a:r>
            <a:r>
              <a:rPr lang="ar-EG" altLang="ar-SA" sz="3600" b="1" dirty="0">
                <a:solidFill>
                  <a:srgbClr val="C00000"/>
                </a:solidFill>
              </a:rPr>
              <a:t> القرار</a:t>
            </a:r>
            <a:endParaRPr lang="en-US" altLang="ar-SA" sz="3600" b="1" dirty="0">
              <a:solidFill>
                <a:srgbClr val="C00000"/>
              </a:solidFill>
            </a:endParaRPr>
          </a:p>
        </p:txBody>
      </p:sp>
    </p:spTree>
    <p:extLst>
      <p:ext uri="{BB962C8B-B14F-4D97-AF65-F5344CB8AC3E}">
        <p14:creationId xmlns:p14="http://schemas.microsoft.com/office/powerpoint/2010/main" val="9553988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2642" y="1971475"/>
            <a:ext cx="5467841" cy="47212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02642" y="110212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1507099" y="1256408"/>
            <a:ext cx="5413977" cy="646331"/>
          </a:xfrm>
          <a:prstGeom prst="rect">
            <a:avLst/>
          </a:prstGeom>
          <a:noFill/>
        </p:spPr>
        <p:txBody>
          <a:bodyPr wrap="square">
            <a:spAutoFit/>
          </a:bodyPr>
          <a:lstStyle/>
          <a:p>
            <a:pPr algn="ctr"/>
            <a:r>
              <a:rPr lang="en-US" sz="3600" b="1" dirty="0">
                <a:solidFill>
                  <a:srgbClr val="C00000"/>
                </a:solidFill>
              </a:rPr>
              <a:t>Making Decision Theory	</a:t>
            </a:r>
          </a:p>
        </p:txBody>
      </p:sp>
      <p:sp>
        <p:nvSpPr>
          <p:cNvPr id="2" name="Content Placeholder 2">
            <a:extLst>
              <a:ext uri="{FF2B5EF4-FFF2-40B4-BE49-F238E27FC236}">
                <a16:creationId xmlns:a16="http://schemas.microsoft.com/office/drawing/2014/main" id="{3988753E-DDEE-3172-D35E-6BA518AB8B97}"/>
              </a:ext>
            </a:extLst>
          </p:cNvPr>
          <p:cNvSpPr txBox="1">
            <a:spLocks/>
          </p:cNvSpPr>
          <p:nvPr/>
        </p:nvSpPr>
        <p:spPr>
          <a:xfrm>
            <a:off x="180432" y="2459763"/>
            <a:ext cx="5284948" cy="4073105"/>
          </a:xfrm>
          <a:prstGeom prst="rect">
            <a:avLst/>
          </a:prstGeom>
          <a:ln>
            <a:noFill/>
          </a:ln>
        </p:spPr>
        <p:txBody>
          <a:bodyPr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98000"/>
              </a:lnSpc>
              <a:buClr>
                <a:srgbClr val="FF0000"/>
              </a:buClr>
              <a:buNone/>
            </a:pPr>
            <a:r>
              <a:rPr lang="en-US" sz="2400" b="1" dirty="0">
                <a:latin typeface="Times New Roman" pitchFamily="18" charset="0"/>
              </a:rPr>
              <a:t>Daniel Griffith’s Theory of Leadership is About Decision Making:</a:t>
            </a:r>
          </a:p>
          <a:p>
            <a:pPr lvl="1">
              <a:lnSpc>
                <a:spcPct val="98000"/>
              </a:lnSpc>
              <a:buFont typeface="Wingdings" panose="05000000000000000000" pitchFamily="2" charset="2"/>
              <a:buChar char="ü"/>
            </a:pPr>
            <a:r>
              <a:rPr lang="en-US" sz="1800" b="1" dirty="0"/>
              <a:t>Administration is making decision.</a:t>
            </a:r>
            <a:endParaRPr lang="ar-EG" sz="1800" b="1" dirty="0"/>
          </a:p>
          <a:p>
            <a:pPr lvl="1">
              <a:lnSpc>
                <a:spcPct val="98000"/>
              </a:lnSpc>
              <a:buFont typeface="Wingdings" panose="05000000000000000000" pitchFamily="2" charset="2"/>
              <a:buChar char="ü"/>
            </a:pPr>
            <a:r>
              <a:rPr lang="en-US" sz="1800" b="1" dirty="0"/>
              <a:t>Organization’s structure is determined by the nature of its making decision process.</a:t>
            </a:r>
            <a:endParaRPr lang="ar-EG" sz="1800" b="1" dirty="0"/>
          </a:p>
          <a:p>
            <a:pPr lvl="1">
              <a:lnSpc>
                <a:spcPct val="110000"/>
              </a:lnSpc>
              <a:buFont typeface="Wingdings" panose="05000000000000000000" pitchFamily="2" charset="2"/>
              <a:buChar char="ü"/>
            </a:pPr>
            <a:r>
              <a:rPr lang="en-US" sz="1800" b="1" dirty="0"/>
              <a:t>An individual's rank equals his or her degree of control of the making decision process.</a:t>
            </a:r>
            <a:endParaRPr lang="ar-EG" sz="1800" b="1" dirty="0"/>
          </a:p>
          <a:p>
            <a:pPr lvl="1">
              <a:lnSpc>
                <a:spcPct val="110000"/>
              </a:lnSpc>
              <a:buFont typeface="Wingdings" panose="05000000000000000000" pitchFamily="2" charset="2"/>
              <a:buChar char="ü"/>
            </a:pPr>
            <a:r>
              <a:rPr lang="en-US" sz="1800" b="1" dirty="0"/>
              <a:t>Effectiveness of the leader is inversely proportional to the number of decisions made personally.</a:t>
            </a:r>
            <a:endParaRPr lang="ar-EG" sz="1800" b="1" dirty="0"/>
          </a:p>
          <a:p>
            <a:pPr lvl="1">
              <a:lnSpc>
                <a:spcPct val="110000"/>
              </a:lnSpc>
              <a:buFont typeface="Wingdings" panose="05000000000000000000" pitchFamily="2" charset="2"/>
              <a:buChar char="ü"/>
            </a:pPr>
            <a:r>
              <a:rPr lang="en-US" sz="1800" b="1" dirty="0"/>
              <a:t>The major differences between types of organizations are related to differences in the making decision process.</a:t>
            </a:r>
          </a:p>
        </p:txBody>
      </p:sp>
      <p:sp>
        <p:nvSpPr>
          <p:cNvPr id="7" name="Rectangle: Rounded Corners 6">
            <a:extLst>
              <a:ext uri="{FF2B5EF4-FFF2-40B4-BE49-F238E27FC236}">
                <a16:creationId xmlns:a16="http://schemas.microsoft.com/office/drawing/2014/main" id="{96931533-FB3E-D07D-EE2E-828FF748391E}"/>
              </a:ext>
            </a:extLst>
          </p:cNvPr>
          <p:cNvSpPr/>
          <p:nvPr/>
        </p:nvSpPr>
        <p:spPr>
          <a:xfrm>
            <a:off x="6403570" y="1980969"/>
            <a:ext cx="5467841" cy="47212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2">
            <a:extLst>
              <a:ext uri="{FF2B5EF4-FFF2-40B4-BE49-F238E27FC236}">
                <a16:creationId xmlns:a16="http://schemas.microsoft.com/office/drawing/2014/main" id="{5B994F17-6883-D836-4DC8-331810851E80}"/>
              </a:ext>
            </a:extLst>
          </p:cNvPr>
          <p:cNvSpPr txBox="1">
            <a:spLocks/>
          </p:cNvSpPr>
          <p:nvPr/>
        </p:nvSpPr>
        <p:spPr>
          <a:xfrm>
            <a:off x="6764548" y="2029702"/>
            <a:ext cx="5000154" cy="4594303"/>
          </a:xfrm>
          <a:prstGeom prst="rect">
            <a:avLst/>
          </a:prstGeom>
          <a:ln>
            <a:no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lnSpc>
                <a:spcPct val="98000"/>
              </a:lnSpc>
              <a:buClr>
                <a:srgbClr val="FF0000"/>
              </a:buClr>
              <a:buNone/>
            </a:pPr>
            <a:r>
              <a:rPr lang="ar-EG" sz="2400" b="1" dirty="0">
                <a:latin typeface="Times New Roman" pitchFamily="18" charset="0"/>
              </a:rPr>
              <a:t>نظرية دانييل </a:t>
            </a:r>
            <a:r>
              <a:rPr lang="ar-EG" sz="2400" b="1" dirty="0" err="1">
                <a:latin typeface="Times New Roman" pitchFamily="18" charset="0"/>
              </a:rPr>
              <a:t>جريفيث</a:t>
            </a:r>
            <a:r>
              <a:rPr lang="ar-EG" sz="2400" b="1" dirty="0">
                <a:latin typeface="Times New Roman" pitchFamily="18" charset="0"/>
              </a:rPr>
              <a:t> في القيادة تتعلق باتخاذ القرار:</a:t>
            </a:r>
          </a:p>
          <a:p>
            <a:pPr lvl="1" algn="r" rtl="1">
              <a:lnSpc>
                <a:spcPct val="98000"/>
              </a:lnSpc>
              <a:buClr>
                <a:srgbClr val="FF0000"/>
              </a:buClr>
            </a:pPr>
            <a:r>
              <a:rPr lang="ar-EG" sz="2000" b="1" dirty="0">
                <a:latin typeface="Times New Roman" pitchFamily="18" charset="0"/>
              </a:rPr>
              <a:t>الإدارة هي اتخاذ القرار.</a:t>
            </a:r>
          </a:p>
          <a:p>
            <a:pPr lvl="1" algn="r" rtl="1">
              <a:lnSpc>
                <a:spcPct val="98000"/>
              </a:lnSpc>
              <a:buClr>
                <a:srgbClr val="FF0000"/>
              </a:buClr>
            </a:pPr>
            <a:r>
              <a:rPr lang="ar-EG" sz="2000" b="1" dirty="0">
                <a:latin typeface="Times New Roman" pitchFamily="18" charset="0"/>
              </a:rPr>
              <a:t>يتم تحديد هيكل المنظمة من خلال طبيعة عملية اتخاذ القرار.</a:t>
            </a:r>
          </a:p>
          <a:p>
            <a:pPr lvl="1" algn="r" rtl="1">
              <a:lnSpc>
                <a:spcPct val="98000"/>
              </a:lnSpc>
              <a:buClr>
                <a:srgbClr val="FF0000"/>
              </a:buClr>
            </a:pPr>
            <a:r>
              <a:rPr lang="ar-EG" sz="2000" b="1" dirty="0">
                <a:latin typeface="Times New Roman" pitchFamily="18" charset="0"/>
              </a:rPr>
              <a:t>مرتبة الفرد تساوي درجة سيطرته على عملية اتخاذ القرار.</a:t>
            </a:r>
          </a:p>
          <a:p>
            <a:pPr lvl="1" algn="r" rtl="1">
              <a:lnSpc>
                <a:spcPct val="98000"/>
              </a:lnSpc>
              <a:buClr>
                <a:srgbClr val="FF0000"/>
              </a:buClr>
            </a:pPr>
            <a:r>
              <a:rPr lang="ar-EG" sz="2000" b="1" dirty="0">
                <a:latin typeface="Times New Roman" pitchFamily="18" charset="0"/>
              </a:rPr>
              <a:t>فعالية القائد تتناسب عكسيا مع عدد القرارات التي يتخذها شخصيا.</a:t>
            </a:r>
          </a:p>
          <a:p>
            <a:pPr lvl="1" algn="r" rtl="1">
              <a:lnSpc>
                <a:spcPct val="98000"/>
              </a:lnSpc>
              <a:buClr>
                <a:srgbClr val="FF0000"/>
              </a:buClr>
            </a:pPr>
            <a:r>
              <a:rPr lang="ar-EG" sz="2000" b="1" dirty="0">
                <a:latin typeface="Times New Roman" pitchFamily="18" charset="0"/>
              </a:rPr>
              <a:t>الاختلافات الرئيسية بين أنواع المنظمات تتعلق بالاختلافات في عملية اتخاذ القرار.</a:t>
            </a:r>
            <a:endParaRPr lang="en-US" sz="1600" b="1" dirty="0"/>
          </a:p>
        </p:txBody>
      </p:sp>
      <p:sp>
        <p:nvSpPr>
          <p:cNvPr id="12" name="TextBox 11">
            <a:extLst>
              <a:ext uri="{FF2B5EF4-FFF2-40B4-BE49-F238E27FC236}">
                <a16:creationId xmlns:a16="http://schemas.microsoft.com/office/drawing/2014/main" id="{5A649E03-9618-2A38-4433-B9064C2BC625}"/>
              </a:ext>
            </a:extLst>
          </p:cNvPr>
          <p:cNvSpPr txBox="1"/>
          <p:nvPr/>
        </p:nvSpPr>
        <p:spPr>
          <a:xfrm>
            <a:off x="6166561" y="1216712"/>
            <a:ext cx="5413977" cy="646331"/>
          </a:xfrm>
          <a:prstGeom prst="rect">
            <a:avLst/>
          </a:prstGeom>
          <a:noFill/>
        </p:spPr>
        <p:txBody>
          <a:bodyPr wrap="square">
            <a:spAutoFit/>
          </a:bodyPr>
          <a:lstStyle/>
          <a:p>
            <a:pPr algn="ctr"/>
            <a:r>
              <a:rPr lang="ar-EG" sz="3600" b="1" dirty="0">
                <a:solidFill>
                  <a:srgbClr val="C00000"/>
                </a:solidFill>
              </a:rPr>
              <a:t>نظرية اتخاذ القرار</a:t>
            </a:r>
            <a:endParaRPr lang="en-US" sz="3600" b="1" dirty="0">
              <a:solidFill>
                <a:srgbClr val="C00000"/>
              </a:solidFill>
            </a:endParaRPr>
          </a:p>
        </p:txBody>
      </p:sp>
    </p:spTree>
    <p:extLst>
      <p:ext uri="{BB962C8B-B14F-4D97-AF65-F5344CB8AC3E}">
        <p14:creationId xmlns:p14="http://schemas.microsoft.com/office/powerpoint/2010/main" val="23344928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02642" y="110212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162783" y="1039912"/>
            <a:ext cx="8480153" cy="523220"/>
          </a:xfrm>
          <a:prstGeom prst="rect">
            <a:avLst/>
          </a:prstGeom>
          <a:noFill/>
        </p:spPr>
        <p:txBody>
          <a:bodyPr wrap="square">
            <a:spAutoFit/>
          </a:bodyPr>
          <a:lstStyle/>
          <a:p>
            <a:pPr>
              <a:buFont typeface="Monotype Sorts" pitchFamily="2" charset="2"/>
              <a:buNone/>
            </a:pPr>
            <a:r>
              <a:rPr lang="en-US" altLang="ar-SA" sz="2800" b="1" dirty="0">
                <a:solidFill>
                  <a:srgbClr val="C00000"/>
                </a:solidFill>
                <a:effectLst>
                  <a:outerShdw blurRad="38100" dist="38100" dir="2700000" algn="tl">
                    <a:srgbClr val="000000">
                      <a:alpha val="43137"/>
                    </a:srgbClr>
                  </a:outerShdw>
                </a:effectLst>
                <a:latin typeface="Times New Roman" panose="02020603050405020304" pitchFamily="18" charset="0"/>
              </a:rPr>
              <a:t>	</a:t>
            </a:r>
            <a:r>
              <a:rPr lang="en-US" altLang="ar-SA" sz="2800" b="1" u="sng" dirty="0">
                <a:solidFill>
                  <a:srgbClr val="C00000"/>
                </a:solidFill>
                <a:effectLst>
                  <a:outerShdw blurRad="38100" dist="38100" dir="2700000" algn="tl">
                    <a:srgbClr val="000000">
                      <a:alpha val="43137"/>
                    </a:srgbClr>
                  </a:outerShdw>
                </a:effectLst>
                <a:latin typeface="Times New Roman" panose="02020603050405020304" pitchFamily="18" charset="0"/>
              </a:rPr>
              <a:t>Herbert Simon’s 4 Phases of Decision Making</a:t>
            </a:r>
            <a:endParaRPr lang="en-US" altLang="ar-SA" sz="4800" b="1" u="sng" dirty="0">
              <a:solidFill>
                <a:srgbClr val="C00000"/>
              </a:solidFill>
              <a:effectLst>
                <a:outerShdw blurRad="38100" dist="38100" dir="2700000" algn="tl">
                  <a:srgbClr val="000000">
                    <a:alpha val="43137"/>
                  </a:srgbClr>
                </a:outerShdw>
              </a:effectLst>
              <a:latin typeface="Times New Roman" panose="02020603050405020304" pitchFamily="18" charset="0"/>
            </a:endParaRPr>
          </a:p>
        </p:txBody>
      </p:sp>
      <p:sp>
        <p:nvSpPr>
          <p:cNvPr id="2" name="Content Placeholder 2">
            <a:extLst>
              <a:ext uri="{FF2B5EF4-FFF2-40B4-BE49-F238E27FC236}">
                <a16:creationId xmlns:a16="http://schemas.microsoft.com/office/drawing/2014/main" id="{3988753E-DDEE-3172-D35E-6BA518AB8B97}"/>
              </a:ext>
            </a:extLst>
          </p:cNvPr>
          <p:cNvSpPr txBox="1">
            <a:spLocks/>
          </p:cNvSpPr>
          <p:nvPr/>
        </p:nvSpPr>
        <p:spPr>
          <a:xfrm>
            <a:off x="793531" y="1859906"/>
            <a:ext cx="10505090" cy="4594303"/>
          </a:xfrm>
          <a:prstGeom prst="rect">
            <a:avLst/>
          </a:prstGeom>
          <a:ln>
            <a:no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onotype Sorts" pitchFamily="2" charset="2"/>
              <a:buNone/>
            </a:pPr>
            <a:r>
              <a:rPr lang="en-US" altLang="ar-SA" b="1" dirty="0">
                <a:solidFill>
                  <a:srgbClr val="C00000"/>
                </a:solidFill>
                <a:effectLst>
                  <a:outerShdw blurRad="38100" dist="38100" dir="2700000" algn="tl">
                    <a:srgbClr val="000000">
                      <a:alpha val="43137"/>
                    </a:srgbClr>
                  </a:outerShdw>
                </a:effectLst>
                <a:latin typeface="Times New Roman" panose="02020603050405020304" pitchFamily="18" charset="0"/>
              </a:rPr>
              <a:t>		</a:t>
            </a:r>
            <a:r>
              <a:rPr lang="en-US" altLang="ar-SA" b="1" u="sng" dirty="0">
                <a:solidFill>
                  <a:srgbClr val="C00000"/>
                </a:solidFill>
                <a:effectLst>
                  <a:outerShdw blurRad="38100" dist="38100" dir="2700000" algn="tl">
                    <a:srgbClr val="000000">
                      <a:alpha val="43137"/>
                    </a:srgbClr>
                  </a:outerShdw>
                </a:effectLst>
                <a:latin typeface="Times New Roman" panose="02020603050405020304" pitchFamily="18" charset="0"/>
              </a:rPr>
              <a:t>Herbert Simon’s 4 Phases of Decision Making</a:t>
            </a:r>
            <a:endParaRPr lang="en-US" altLang="ar-SA" sz="3600" b="1" u="sng" dirty="0">
              <a:solidFill>
                <a:srgbClr val="C00000"/>
              </a:solidFill>
              <a:effectLst>
                <a:outerShdw blurRad="38100" dist="38100" dir="2700000" algn="tl">
                  <a:srgbClr val="000000">
                    <a:alpha val="43137"/>
                  </a:srgbClr>
                </a:outerShdw>
              </a:effectLst>
              <a:latin typeface="Times New Roman" panose="02020603050405020304" pitchFamily="18" charset="0"/>
            </a:endParaRPr>
          </a:p>
          <a:p>
            <a:pPr marL="514350" indent="-514350">
              <a:buFont typeface="+mj-lt"/>
              <a:buAutoNum type="arabicPeriod"/>
            </a:pPr>
            <a:r>
              <a:rPr lang="en-US" altLang="ar-SA" b="1" dirty="0">
                <a:latin typeface="Times New Roman" panose="02020603050405020304" pitchFamily="18" charset="0"/>
              </a:rPr>
              <a:t>Intelligence</a:t>
            </a:r>
          </a:p>
          <a:p>
            <a:pPr marL="514350" indent="-514350">
              <a:buFont typeface="+mj-lt"/>
              <a:buAutoNum type="arabicPeriod"/>
            </a:pPr>
            <a:r>
              <a:rPr lang="en-US" altLang="ar-SA" b="1" dirty="0">
                <a:latin typeface="Times New Roman" panose="02020603050405020304" pitchFamily="18" charset="0"/>
              </a:rPr>
              <a:t>Design</a:t>
            </a:r>
          </a:p>
          <a:p>
            <a:pPr marL="514350" indent="-514350">
              <a:buFont typeface="+mj-lt"/>
              <a:buAutoNum type="arabicPeriod"/>
            </a:pPr>
            <a:r>
              <a:rPr lang="en-US" altLang="ar-SA" b="1" dirty="0">
                <a:latin typeface="Times New Roman" panose="02020603050405020304" pitchFamily="18" charset="0"/>
              </a:rPr>
              <a:t>Choice</a:t>
            </a:r>
          </a:p>
          <a:p>
            <a:pPr marL="514350" indent="-514350">
              <a:buFont typeface="+mj-lt"/>
              <a:buAutoNum type="arabicPeriod"/>
            </a:pPr>
            <a:r>
              <a:rPr lang="en-US" altLang="ar-SA" b="1" dirty="0">
                <a:latin typeface="Times New Roman" panose="02020603050405020304" pitchFamily="18" charset="0"/>
              </a:rPr>
              <a:t>Implementation</a:t>
            </a:r>
            <a:br>
              <a:rPr lang="en-US" altLang="ar-SA" b="1" dirty="0">
                <a:latin typeface="Times New Roman" panose="02020603050405020304" pitchFamily="18" charset="0"/>
              </a:rPr>
            </a:br>
            <a:endParaRPr lang="en-US" altLang="ar-SA" sz="3600" b="1" dirty="0">
              <a:latin typeface="Times New Roman" panose="02020603050405020304" pitchFamily="18" charset="0"/>
            </a:endParaRPr>
          </a:p>
          <a:p>
            <a:pPr algn="ctr">
              <a:buFont typeface="Monotype Sorts" pitchFamily="2" charset="2"/>
              <a:buNone/>
            </a:pPr>
            <a:r>
              <a:rPr lang="en-US" altLang="ar-SA" sz="3600" b="1" dirty="0">
                <a:latin typeface="Times New Roman" panose="02020603050405020304" pitchFamily="18" charset="0"/>
              </a:rPr>
              <a:t>making Decision and problem solving</a:t>
            </a:r>
            <a:br>
              <a:rPr lang="en-US" altLang="ar-SA" sz="3600" b="1" dirty="0">
                <a:latin typeface="Times New Roman" panose="02020603050405020304" pitchFamily="18" charset="0"/>
              </a:rPr>
            </a:br>
            <a:r>
              <a:rPr lang="en-US" altLang="ar-SA" sz="3600" b="1" dirty="0">
                <a:latin typeface="Times New Roman" panose="02020603050405020304" pitchFamily="18" charset="0"/>
              </a:rPr>
              <a:t>are interchangeable</a:t>
            </a:r>
            <a:endParaRPr lang="en-US" altLang="ar-SA" sz="3600" b="1" u="sng" dirty="0">
              <a:latin typeface="Times New Roman" panose="02020603050405020304" pitchFamily="18" charset="0"/>
            </a:endParaRPr>
          </a:p>
        </p:txBody>
      </p:sp>
      <p:sp>
        <p:nvSpPr>
          <p:cNvPr id="7" name="Content Placeholder 2">
            <a:extLst>
              <a:ext uri="{FF2B5EF4-FFF2-40B4-BE49-F238E27FC236}">
                <a16:creationId xmlns:a16="http://schemas.microsoft.com/office/drawing/2014/main" id="{11E39DC0-9C41-7B03-9768-6064F9C0FACF}"/>
              </a:ext>
            </a:extLst>
          </p:cNvPr>
          <p:cNvSpPr txBox="1">
            <a:spLocks/>
          </p:cNvSpPr>
          <p:nvPr/>
        </p:nvSpPr>
        <p:spPr>
          <a:xfrm>
            <a:off x="945931" y="1602407"/>
            <a:ext cx="10505090" cy="4594303"/>
          </a:xfrm>
          <a:prstGeom prst="rect">
            <a:avLst/>
          </a:prstGeom>
          <a:ln>
            <a:no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buFont typeface="Monotype Sorts" pitchFamily="2" charset="2"/>
              <a:buNone/>
            </a:pPr>
            <a:r>
              <a:rPr lang="ar-EG" altLang="ar-SA" b="1" dirty="0">
                <a:effectLst>
                  <a:outerShdw blurRad="38100" dist="38100" dir="2700000" algn="tl">
                    <a:srgbClr val="000000">
                      <a:alpha val="43137"/>
                    </a:srgbClr>
                  </a:outerShdw>
                </a:effectLst>
                <a:latin typeface="Times New Roman" panose="02020603050405020304" pitchFamily="18" charset="0"/>
              </a:rPr>
              <a:t>المراحل الأربع لاتخاذ القرار وفقًا لهربرت سيمون</a:t>
            </a:r>
          </a:p>
          <a:p>
            <a:pPr lvl="1" algn="r" rtl="1"/>
            <a:r>
              <a:rPr lang="ar-EG" altLang="ar-SA" b="1" dirty="0" err="1">
                <a:effectLst>
                  <a:outerShdw blurRad="38100" dist="38100" dir="2700000" algn="tl">
                    <a:srgbClr val="000000">
                      <a:alpha val="43137"/>
                    </a:srgbClr>
                  </a:outerShdw>
                </a:effectLst>
                <a:latin typeface="Times New Roman" panose="02020603050405020304" pitchFamily="18" charset="0"/>
              </a:rPr>
              <a:t>الإستطلاع</a:t>
            </a:r>
            <a:endParaRPr lang="ar-EG" altLang="ar-SA" b="1" dirty="0">
              <a:effectLst>
                <a:outerShdw blurRad="38100" dist="38100" dir="2700000" algn="tl">
                  <a:srgbClr val="000000">
                    <a:alpha val="43137"/>
                  </a:srgbClr>
                </a:outerShdw>
              </a:effectLst>
              <a:latin typeface="Times New Roman" panose="02020603050405020304" pitchFamily="18" charset="0"/>
            </a:endParaRPr>
          </a:p>
          <a:p>
            <a:pPr lvl="1" algn="r" rtl="1"/>
            <a:r>
              <a:rPr lang="ar-EG" altLang="ar-SA" b="1" dirty="0">
                <a:effectLst>
                  <a:outerShdw blurRad="38100" dist="38100" dir="2700000" algn="tl">
                    <a:srgbClr val="000000">
                      <a:alpha val="43137"/>
                    </a:srgbClr>
                  </a:outerShdw>
                </a:effectLst>
                <a:latin typeface="Times New Roman" panose="02020603050405020304" pitchFamily="18" charset="0"/>
              </a:rPr>
              <a:t>التصميم</a:t>
            </a:r>
          </a:p>
          <a:p>
            <a:pPr lvl="1" algn="r" rtl="1"/>
            <a:r>
              <a:rPr lang="ar-EG" altLang="ar-SA" b="1" dirty="0">
                <a:effectLst>
                  <a:outerShdw blurRad="38100" dist="38100" dir="2700000" algn="tl">
                    <a:srgbClr val="000000">
                      <a:alpha val="43137"/>
                    </a:srgbClr>
                  </a:outerShdw>
                </a:effectLst>
                <a:latin typeface="Times New Roman" panose="02020603050405020304" pitchFamily="18" charset="0"/>
              </a:rPr>
              <a:t>الاختيار</a:t>
            </a:r>
          </a:p>
          <a:p>
            <a:pPr lvl="1" algn="r" rtl="1"/>
            <a:r>
              <a:rPr lang="ar-EG" altLang="ar-SA" b="1" dirty="0">
                <a:effectLst>
                  <a:outerShdw blurRad="38100" dist="38100" dir="2700000" algn="tl">
                    <a:srgbClr val="000000">
                      <a:alpha val="43137"/>
                    </a:srgbClr>
                  </a:outerShdw>
                </a:effectLst>
                <a:latin typeface="Times New Roman" panose="02020603050405020304" pitchFamily="18" charset="0"/>
              </a:rPr>
              <a:t>التنفيذ</a:t>
            </a:r>
          </a:p>
          <a:p>
            <a:pPr algn="ctr" rtl="1">
              <a:buFont typeface="Monotype Sorts" pitchFamily="2" charset="2"/>
              <a:buNone/>
            </a:pPr>
            <a:r>
              <a:rPr lang="ar-EG" altLang="ar-SA" b="1" dirty="0">
                <a:solidFill>
                  <a:srgbClr val="C00000"/>
                </a:solidFill>
                <a:effectLst>
                  <a:outerShdw blurRad="38100" dist="38100" dir="2700000" algn="tl">
                    <a:srgbClr val="000000">
                      <a:alpha val="43137"/>
                    </a:srgbClr>
                  </a:outerShdw>
                </a:effectLst>
                <a:latin typeface="Times New Roman" panose="02020603050405020304" pitchFamily="18" charset="0"/>
              </a:rPr>
              <a:t>اتخاذ القرار وحل المشكلات متشابهان</a:t>
            </a:r>
            <a:endParaRPr lang="en-US" altLang="ar-SA" sz="3600" b="1" u="sng" dirty="0">
              <a:latin typeface="Times New Roman" panose="02020603050405020304" pitchFamily="18" charset="0"/>
            </a:endParaRPr>
          </a:p>
        </p:txBody>
      </p:sp>
    </p:spTree>
    <p:extLst>
      <p:ext uri="{BB962C8B-B14F-4D97-AF65-F5344CB8AC3E}">
        <p14:creationId xmlns:p14="http://schemas.microsoft.com/office/powerpoint/2010/main" val="7173400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8756" y="1843669"/>
            <a:ext cx="555754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65779" y="1002922"/>
            <a:ext cx="1404457" cy="1076344"/>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Content Placeholder 2">
            <a:extLst>
              <a:ext uri="{FF2B5EF4-FFF2-40B4-BE49-F238E27FC236}">
                <a16:creationId xmlns:a16="http://schemas.microsoft.com/office/drawing/2014/main" id="{3988753E-DDEE-3172-D35E-6BA518AB8B97}"/>
              </a:ext>
            </a:extLst>
          </p:cNvPr>
          <p:cNvSpPr txBox="1">
            <a:spLocks/>
          </p:cNvSpPr>
          <p:nvPr/>
        </p:nvSpPr>
        <p:spPr>
          <a:xfrm>
            <a:off x="449520" y="2461126"/>
            <a:ext cx="5299640" cy="3895974"/>
          </a:xfrm>
          <a:prstGeom prst="rect">
            <a:avLst/>
          </a:prstGeom>
          <a:ln>
            <a:noFill/>
          </a:ln>
        </p:spPr>
        <p:txBody>
          <a:bodyPr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FF0000"/>
              </a:buClr>
              <a:buSzPct val="70000"/>
              <a:buFont typeface="Wingdings" panose="05000000000000000000" pitchFamily="2" charset="2"/>
              <a:buChar char="q"/>
            </a:pPr>
            <a:r>
              <a:rPr lang="en-US" altLang="ar-SA" sz="2000" b="1" dirty="0">
                <a:solidFill>
                  <a:srgbClr val="FF0000"/>
                </a:solidFill>
                <a:latin typeface="Times New Roman" panose="02020603050405020304" pitchFamily="18" charset="0"/>
              </a:rPr>
              <a:t>Intelligence phase</a:t>
            </a:r>
          </a:p>
          <a:p>
            <a:pPr lvl="1"/>
            <a:r>
              <a:rPr lang="en-US" altLang="ar-SA" sz="2000" b="1" dirty="0">
                <a:latin typeface="Times New Roman" panose="02020603050405020304" pitchFamily="18" charset="0"/>
              </a:rPr>
              <a:t>Reality is examined </a:t>
            </a:r>
          </a:p>
          <a:p>
            <a:pPr lvl="1"/>
            <a:r>
              <a:rPr lang="en-US" altLang="ar-SA" sz="2000" b="1" dirty="0">
                <a:latin typeface="Times New Roman" panose="02020603050405020304" pitchFamily="18" charset="0"/>
              </a:rPr>
              <a:t>The problem is identified and defined</a:t>
            </a:r>
          </a:p>
          <a:p>
            <a:pPr>
              <a:buClr>
                <a:srgbClr val="FF0000"/>
              </a:buClr>
              <a:buSzPct val="70000"/>
              <a:buFont typeface="Wingdings" panose="05000000000000000000" pitchFamily="2" charset="2"/>
              <a:buChar char="q"/>
            </a:pPr>
            <a:r>
              <a:rPr lang="en-US" altLang="ar-SA" sz="2000" b="1" dirty="0">
                <a:solidFill>
                  <a:srgbClr val="FF0000"/>
                </a:solidFill>
                <a:latin typeface="Times New Roman" panose="02020603050405020304" pitchFamily="18" charset="0"/>
              </a:rPr>
              <a:t>Design phase</a:t>
            </a:r>
          </a:p>
          <a:p>
            <a:pPr lvl="1"/>
            <a:r>
              <a:rPr lang="en-US" altLang="ar-SA" sz="2000" b="1" dirty="0">
                <a:latin typeface="Times New Roman" panose="02020603050405020304" pitchFamily="18" charset="0"/>
              </a:rPr>
              <a:t>Representative model is constructed</a:t>
            </a:r>
          </a:p>
          <a:p>
            <a:pPr lvl="1"/>
            <a:r>
              <a:rPr lang="en-US" altLang="ar-SA" sz="2000" b="1" dirty="0">
                <a:latin typeface="Times New Roman" panose="02020603050405020304" pitchFamily="18" charset="0"/>
              </a:rPr>
              <a:t>The model is validated and evaluation criteria are set</a:t>
            </a:r>
          </a:p>
          <a:p>
            <a:pPr>
              <a:buClr>
                <a:srgbClr val="FF0000"/>
              </a:buClr>
              <a:buSzPct val="70000"/>
              <a:buFont typeface="Wingdings" panose="05000000000000000000" pitchFamily="2" charset="2"/>
              <a:buChar char="q"/>
            </a:pPr>
            <a:r>
              <a:rPr lang="en-US" altLang="ar-SA" sz="2000" b="1" dirty="0">
                <a:solidFill>
                  <a:srgbClr val="FF0000"/>
                </a:solidFill>
                <a:latin typeface="Times New Roman" panose="02020603050405020304" pitchFamily="18" charset="0"/>
              </a:rPr>
              <a:t>Choice phase</a:t>
            </a:r>
          </a:p>
          <a:p>
            <a:pPr lvl="1"/>
            <a:r>
              <a:rPr lang="en-US" altLang="ar-SA" sz="2000" b="1" dirty="0">
                <a:latin typeface="Times New Roman" panose="02020603050405020304" pitchFamily="18" charset="0"/>
              </a:rPr>
              <a:t>Includes a proposed solution to the </a:t>
            </a:r>
            <a:r>
              <a:rPr lang="en-US" altLang="ar-SA" sz="2000" b="1" i="1" dirty="0">
                <a:latin typeface="Times New Roman" panose="02020603050405020304" pitchFamily="18" charset="0"/>
              </a:rPr>
              <a:t>model</a:t>
            </a:r>
            <a:r>
              <a:rPr lang="en-US" altLang="ar-SA" sz="2000" b="1" dirty="0">
                <a:latin typeface="Times New Roman" panose="02020603050405020304" pitchFamily="18" charset="0"/>
              </a:rPr>
              <a:t> </a:t>
            </a:r>
          </a:p>
          <a:p>
            <a:pPr lvl="1"/>
            <a:r>
              <a:rPr lang="en-US" altLang="ar-SA" sz="2000" b="1" dirty="0">
                <a:latin typeface="Times New Roman" panose="02020603050405020304" pitchFamily="18" charset="0"/>
              </a:rPr>
              <a:t>If reasonable, move on to the</a:t>
            </a:r>
          </a:p>
          <a:p>
            <a:pPr>
              <a:buClr>
                <a:srgbClr val="FF0000"/>
              </a:buClr>
              <a:buSzPct val="70000"/>
              <a:buFont typeface="Wingdings" panose="05000000000000000000" pitchFamily="2" charset="2"/>
              <a:buChar char="q"/>
            </a:pPr>
            <a:r>
              <a:rPr lang="en-US" altLang="ar-SA" sz="2000" b="1" dirty="0">
                <a:solidFill>
                  <a:srgbClr val="FF0000"/>
                </a:solidFill>
                <a:latin typeface="Times New Roman" panose="02020603050405020304" pitchFamily="18" charset="0"/>
              </a:rPr>
              <a:t>Implementation phase</a:t>
            </a:r>
          </a:p>
          <a:p>
            <a:pPr lvl="1"/>
            <a:r>
              <a:rPr lang="en-US" altLang="ar-SA" sz="2000" b="1" dirty="0">
                <a:latin typeface="Times New Roman" panose="02020603050405020304" pitchFamily="18" charset="0"/>
              </a:rPr>
              <a:t>Solution to the original problem</a:t>
            </a:r>
          </a:p>
          <a:p>
            <a:pPr marL="457200" lvl="1" indent="0" algn="ctr">
              <a:buNone/>
            </a:pPr>
            <a:r>
              <a:rPr lang="en-US" altLang="ar-SA" sz="2000" b="1" dirty="0">
                <a:latin typeface="Times New Roman" panose="02020603050405020304" pitchFamily="18" charset="0"/>
              </a:rPr>
              <a:t>Failure: Return to the modeling process</a:t>
            </a:r>
          </a:p>
          <a:p>
            <a:pPr lvl="1"/>
            <a:endParaRPr lang="en-US" altLang="ar-SA" sz="2000" b="1" dirty="0">
              <a:latin typeface="Times New Roman" panose="02020603050405020304" pitchFamily="18" charset="0"/>
            </a:endParaRPr>
          </a:p>
          <a:p>
            <a:pPr lvl="1">
              <a:lnSpc>
                <a:spcPct val="110000"/>
              </a:lnSpc>
              <a:buClr>
                <a:srgbClr val="FF0000"/>
              </a:buClr>
              <a:buFont typeface="Wingdings" panose="05000000000000000000" pitchFamily="2" charset="2"/>
              <a:buChar char="Ø"/>
            </a:pPr>
            <a:endParaRPr lang="en-US" sz="2800" b="1" dirty="0">
              <a:latin typeface="Times New Roman" pitchFamily="18" charset="0"/>
            </a:endParaRPr>
          </a:p>
        </p:txBody>
      </p:sp>
      <p:sp>
        <p:nvSpPr>
          <p:cNvPr id="8" name="Rectangle: Rounded Corners 7">
            <a:extLst>
              <a:ext uri="{FF2B5EF4-FFF2-40B4-BE49-F238E27FC236}">
                <a16:creationId xmlns:a16="http://schemas.microsoft.com/office/drawing/2014/main" id="{B0DFBB0A-21F4-CCCC-A70F-BDB9E4B5ABF4}"/>
              </a:ext>
            </a:extLst>
          </p:cNvPr>
          <p:cNvSpPr/>
          <p:nvPr/>
        </p:nvSpPr>
        <p:spPr>
          <a:xfrm>
            <a:off x="6440126" y="1856219"/>
            <a:ext cx="555754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EG" sz="1700" b="1" dirty="0">
                <a:solidFill>
                  <a:schemeClr val="tx1"/>
                </a:solidFill>
              </a:rPr>
              <a:t>مرحلة الاستطلاع</a:t>
            </a:r>
            <a:endParaRPr lang="en-US" sz="1700" dirty="0">
              <a:solidFill>
                <a:schemeClr val="tx1"/>
              </a:solidFill>
            </a:endParaRPr>
          </a:p>
          <a:p>
            <a:pPr lvl="1" algn="r" rtl="1"/>
            <a:r>
              <a:rPr lang="ar-EG" sz="1700" dirty="0">
                <a:solidFill>
                  <a:schemeClr val="tx1"/>
                </a:solidFill>
              </a:rPr>
              <a:t>يتم فيها فحص الواقع بعناية.</a:t>
            </a:r>
          </a:p>
          <a:p>
            <a:pPr lvl="1" algn="r" rtl="1"/>
            <a:r>
              <a:rPr lang="ar-EG" sz="1700" dirty="0">
                <a:solidFill>
                  <a:schemeClr val="tx1"/>
                </a:solidFill>
              </a:rPr>
              <a:t>يتم تحديد المشكلة وصياغة تعريف دقيق لها.</a:t>
            </a:r>
          </a:p>
          <a:p>
            <a:pPr algn="r" rtl="1"/>
            <a:r>
              <a:rPr lang="ar-EG" sz="1700" b="1" dirty="0">
                <a:solidFill>
                  <a:schemeClr val="tx1"/>
                </a:solidFill>
              </a:rPr>
              <a:t>مرحلة التصميم</a:t>
            </a:r>
            <a:endParaRPr lang="en-US" sz="1700" dirty="0">
              <a:solidFill>
                <a:schemeClr val="tx1"/>
              </a:solidFill>
            </a:endParaRPr>
          </a:p>
          <a:p>
            <a:pPr lvl="1" algn="r" rtl="1"/>
            <a:r>
              <a:rPr lang="ar-EG" sz="1700" dirty="0">
                <a:solidFill>
                  <a:schemeClr val="tx1"/>
                </a:solidFill>
              </a:rPr>
              <a:t>يتم بناء نموذج تمثيلي يجسد المشكلة.</a:t>
            </a:r>
          </a:p>
          <a:p>
            <a:pPr lvl="1" algn="r" rtl="1"/>
            <a:r>
              <a:rPr lang="ar-EG" sz="1700" dirty="0">
                <a:solidFill>
                  <a:schemeClr val="tx1"/>
                </a:solidFill>
              </a:rPr>
              <a:t>يتم التحقق من صحة هذا النموذج ووضع معايير واضحة لتقييم النتائج.</a:t>
            </a:r>
          </a:p>
          <a:p>
            <a:pPr algn="r" rtl="1"/>
            <a:r>
              <a:rPr lang="ar-EG" sz="1700" b="1" dirty="0">
                <a:solidFill>
                  <a:schemeClr val="tx1"/>
                </a:solidFill>
              </a:rPr>
              <a:t>مرحلة الاختيار</a:t>
            </a:r>
            <a:endParaRPr lang="en-US" sz="1700" dirty="0">
              <a:solidFill>
                <a:schemeClr val="tx1"/>
              </a:solidFill>
            </a:endParaRPr>
          </a:p>
          <a:p>
            <a:pPr marL="742950" lvl="1" indent="-285750" algn="r" rtl="1">
              <a:buFont typeface="Arial" panose="020B0604020202020204" pitchFamily="34" charset="0"/>
              <a:buChar char="•"/>
            </a:pPr>
            <a:r>
              <a:rPr lang="ar-EG" sz="1700" dirty="0">
                <a:solidFill>
                  <a:schemeClr val="tx1"/>
                </a:solidFill>
              </a:rPr>
              <a:t>تتضمن اقتراح حل معين بناءً على النموذج الذي تم بناؤه</a:t>
            </a:r>
          </a:p>
          <a:p>
            <a:pPr marL="742950" lvl="1" indent="-285750" algn="r" rtl="1">
              <a:buFont typeface="Arial" panose="020B0604020202020204" pitchFamily="34" charset="0"/>
              <a:buChar char="•"/>
            </a:pPr>
            <a:r>
              <a:rPr lang="ar-EG" sz="1700" dirty="0">
                <a:solidFill>
                  <a:schemeClr val="tx1"/>
                </a:solidFill>
              </a:rPr>
              <a:t>بـ يتم هنا المفاضلة بين الحلول والبدائل المتاحة وانتقاء الأنسب منها (</a:t>
            </a:r>
            <a:r>
              <a:rPr lang="ar-EG" sz="1700" b="1" dirty="0">
                <a:solidFill>
                  <a:schemeClr val="tx1"/>
                </a:solidFill>
              </a:rPr>
              <a:t>اختيار مسار عمل محدد</a:t>
            </a:r>
            <a:r>
              <a:rPr lang="ar-EG" sz="1700" dirty="0">
                <a:solidFill>
                  <a:schemeClr val="tx1"/>
                </a:solidFill>
              </a:rPr>
              <a:t>.) لتحقيق الهدف </a:t>
            </a:r>
          </a:p>
          <a:p>
            <a:pPr marL="742950" lvl="1" indent="-285750" algn="r" rtl="1">
              <a:buFont typeface="Arial" panose="020B0604020202020204" pitchFamily="34" charset="0"/>
              <a:buChar char="•"/>
            </a:pPr>
            <a:r>
              <a:rPr lang="ar-EG" sz="1700" dirty="0">
                <a:solidFill>
                  <a:schemeClr val="tx1"/>
                </a:solidFill>
              </a:rPr>
              <a:t>إذا كان الحل المقترح منطقياً ومعقولاً، يتم الانتقال للمرحلة التالية.</a:t>
            </a:r>
          </a:p>
          <a:p>
            <a:pPr algn="r" rtl="1"/>
            <a:r>
              <a:rPr lang="ar-EG" sz="1700" b="1" dirty="0">
                <a:solidFill>
                  <a:schemeClr val="tx1"/>
                </a:solidFill>
              </a:rPr>
              <a:t>مرحلة التنفيذ</a:t>
            </a:r>
            <a:endParaRPr lang="en-US" sz="1700" dirty="0">
              <a:solidFill>
                <a:schemeClr val="tx1"/>
              </a:solidFill>
            </a:endParaRPr>
          </a:p>
          <a:p>
            <a:pPr lvl="1" algn="r" rtl="1"/>
            <a:r>
              <a:rPr lang="ar-EG" sz="1700" dirty="0">
                <a:solidFill>
                  <a:schemeClr val="tx1"/>
                </a:solidFill>
              </a:rPr>
              <a:t>تطبيق الحل النهائي لمعالجة المشكلة الأصلية.</a:t>
            </a:r>
          </a:p>
          <a:p>
            <a:pPr lvl="1" algn="r" rtl="1"/>
            <a:r>
              <a:rPr lang="ar-EG" sz="1700" b="1" dirty="0">
                <a:solidFill>
                  <a:schemeClr val="tx1"/>
                </a:solidFill>
              </a:rPr>
              <a:t>ملاحظة هامة:</a:t>
            </a:r>
            <a:r>
              <a:rPr lang="ar-EG" sz="1700" dirty="0">
                <a:solidFill>
                  <a:schemeClr val="tx1"/>
                </a:solidFill>
              </a:rPr>
              <a:t> في حال حدوث "فشل" (</a:t>
            </a:r>
            <a:r>
              <a:rPr lang="en-US" sz="1700" dirty="0">
                <a:solidFill>
                  <a:schemeClr val="tx1"/>
                </a:solidFill>
              </a:rPr>
              <a:t>Failure) </a:t>
            </a:r>
            <a:r>
              <a:rPr lang="ar-EG" sz="1700" dirty="0">
                <a:solidFill>
                  <a:schemeClr val="tx1"/>
                </a:solidFill>
              </a:rPr>
              <a:t>في الوصول لنتائج مرضية، يجب العودة مجدداً إلى مرحلة بناء النموذج وتطويره (</a:t>
            </a:r>
            <a:r>
              <a:rPr lang="en-US" sz="1700" dirty="0">
                <a:solidFill>
                  <a:schemeClr val="tx1"/>
                </a:solidFill>
              </a:rPr>
              <a:t>Return to the modeling process).</a:t>
            </a:r>
          </a:p>
        </p:txBody>
      </p:sp>
      <p:sp>
        <p:nvSpPr>
          <p:cNvPr id="13" name="TextBox 12">
            <a:extLst>
              <a:ext uri="{FF2B5EF4-FFF2-40B4-BE49-F238E27FC236}">
                <a16:creationId xmlns:a16="http://schemas.microsoft.com/office/drawing/2014/main" id="{6C837DA0-AE75-2E1E-47D1-B101D32E369C}"/>
              </a:ext>
            </a:extLst>
          </p:cNvPr>
          <p:cNvSpPr txBox="1"/>
          <p:nvPr/>
        </p:nvSpPr>
        <p:spPr>
          <a:xfrm>
            <a:off x="2212707" y="944272"/>
            <a:ext cx="8480153" cy="646331"/>
          </a:xfrm>
          <a:prstGeom prst="rect">
            <a:avLst/>
          </a:prstGeom>
          <a:noFill/>
        </p:spPr>
        <p:txBody>
          <a:bodyPr wrap="square">
            <a:spAutoFit/>
          </a:bodyPr>
          <a:lstStyle/>
          <a:p>
            <a:pPr algn="ctr">
              <a:buFont typeface="Monotype Sorts" pitchFamily="2" charset="2"/>
              <a:buNone/>
            </a:pPr>
            <a:r>
              <a:rPr lang="ar-EG" altLang="ar-SA" sz="3600" b="1" dirty="0">
                <a:solidFill>
                  <a:srgbClr val="C00000"/>
                </a:solidFill>
                <a:effectLst>
                  <a:outerShdw blurRad="38100" dist="38100" dir="2700000" algn="tl">
                    <a:srgbClr val="000000">
                      <a:alpha val="43137"/>
                    </a:srgbClr>
                  </a:outerShdw>
                </a:effectLst>
                <a:latin typeface="Times New Roman" panose="02020603050405020304" pitchFamily="18" charset="0"/>
              </a:rPr>
              <a:t>مراحل اتخاذ القرار</a:t>
            </a:r>
            <a:endParaRPr lang="en-US" altLang="ar-SA" sz="6000" b="1" dirty="0">
              <a:solidFill>
                <a:srgbClr val="C00000"/>
              </a:solidFill>
              <a:effectLst>
                <a:outerShdw blurRad="38100" dist="38100" dir="2700000" algn="tl">
                  <a:srgbClr val="000000">
                    <a:alpha val="43137"/>
                  </a:srgbClr>
                </a:outerShdw>
              </a:effectLst>
              <a:latin typeface="Times New Roman" panose="02020603050405020304" pitchFamily="18" charset="0"/>
            </a:endParaRPr>
          </a:p>
        </p:txBody>
      </p:sp>
    </p:spTree>
    <p:extLst>
      <p:ext uri="{BB962C8B-B14F-4D97-AF65-F5344CB8AC3E}">
        <p14:creationId xmlns:p14="http://schemas.microsoft.com/office/powerpoint/2010/main" val="33449052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652975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02642" y="110212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212707" y="944272"/>
            <a:ext cx="8480153" cy="646331"/>
          </a:xfrm>
          <a:prstGeom prst="rect">
            <a:avLst/>
          </a:prstGeom>
          <a:noFill/>
        </p:spPr>
        <p:txBody>
          <a:bodyPr wrap="square">
            <a:spAutoFit/>
          </a:bodyPr>
          <a:lstStyle/>
          <a:p>
            <a:pPr algn="ctr"/>
            <a:r>
              <a:rPr lang="ar-EG" altLang="ar-SA" sz="3600" b="1" dirty="0">
                <a:solidFill>
                  <a:srgbClr val="C00000"/>
                </a:solidFill>
              </a:rPr>
              <a:t>أنواع القرارات</a:t>
            </a:r>
            <a:endParaRPr lang="en-US" altLang="ar-SA" sz="3600" b="1" dirty="0">
              <a:solidFill>
                <a:srgbClr val="C00000"/>
              </a:solidFill>
            </a:endParaRPr>
          </a:p>
        </p:txBody>
      </p:sp>
      <p:sp>
        <p:nvSpPr>
          <p:cNvPr id="2" name="Content Placeholder 2">
            <a:extLst>
              <a:ext uri="{FF2B5EF4-FFF2-40B4-BE49-F238E27FC236}">
                <a16:creationId xmlns:a16="http://schemas.microsoft.com/office/drawing/2014/main" id="{3988753E-DDEE-3172-D35E-6BA518AB8B97}"/>
              </a:ext>
            </a:extLst>
          </p:cNvPr>
          <p:cNvSpPr txBox="1">
            <a:spLocks/>
          </p:cNvSpPr>
          <p:nvPr/>
        </p:nvSpPr>
        <p:spPr>
          <a:xfrm>
            <a:off x="677917" y="2074652"/>
            <a:ext cx="6153807" cy="2402755"/>
          </a:xfrm>
          <a:prstGeom prst="rect">
            <a:avLst/>
          </a:prstGeom>
          <a:ln>
            <a:noFill/>
          </a:ln>
        </p:spPr>
        <p:txBody>
          <a:bodyPr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Clr>
                <a:srgbClr val="FF0000"/>
              </a:buClr>
              <a:buFont typeface="Wingdings" panose="05000000000000000000" pitchFamily="2" charset="2"/>
              <a:buChar char="ü"/>
            </a:pPr>
            <a:endParaRPr lang="en-US" sz="2400" b="1" dirty="0"/>
          </a:p>
          <a:p>
            <a:pPr algn="just">
              <a:buClr>
                <a:srgbClr val="FF0000"/>
              </a:buClr>
              <a:buFont typeface="Wingdings" panose="05000000000000000000" pitchFamily="2" charset="2"/>
              <a:buChar char="ü"/>
            </a:pPr>
            <a:r>
              <a:rPr lang="en-US" sz="2400" b="1" dirty="0">
                <a:solidFill>
                  <a:srgbClr val="FF0000"/>
                </a:solidFill>
              </a:rPr>
              <a:t>Programmed decisions </a:t>
            </a:r>
            <a:r>
              <a:rPr lang="en-US" sz="2400" b="1" dirty="0"/>
              <a:t>– Decisions made in response to routine situations that have occurred in the past. </a:t>
            </a:r>
          </a:p>
          <a:p>
            <a:pPr algn="just">
              <a:buClr>
                <a:srgbClr val="FF0000"/>
              </a:buClr>
              <a:buFont typeface="Wingdings" panose="05000000000000000000" pitchFamily="2" charset="2"/>
              <a:buChar char="ü"/>
            </a:pPr>
            <a:r>
              <a:rPr lang="en-US" sz="2400" b="1" dirty="0"/>
              <a:t> </a:t>
            </a:r>
            <a:r>
              <a:rPr lang="en-US" sz="2400" b="1" dirty="0">
                <a:solidFill>
                  <a:srgbClr val="FF0000"/>
                </a:solidFill>
              </a:rPr>
              <a:t>Non programmed decisions </a:t>
            </a:r>
            <a:r>
              <a:rPr lang="en-US" sz="2400" b="1" dirty="0"/>
              <a:t>– Decisions made in response to situations that are unique, unstructured, or poorly defined.</a:t>
            </a:r>
            <a:endParaRPr lang="ar-SA" sz="2400" dirty="0"/>
          </a:p>
          <a:p>
            <a:pPr algn="just">
              <a:buFont typeface="Monotype Sorts" pitchFamily="2" charset="2"/>
              <a:buNone/>
            </a:pPr>
            <a:endParaRPr lang="en-US" altLang="ar-SA" sz="2400" b="1" u="sng" dirty="0"/>
          </a:p>
        </p:txBody>
      </p:sp>
      <p:pic>
        <p:nvPicPr>
          <p:cNvPr id="7" name="Picture 6">
            <a:extLst>
              <a:ext uri="{FF2B5EF4-FFF2-40B4-BE49-F238E27FC236}">
                <a16:creationId xmlns:a16="http://schemas.microsoft.com/office/drawing/2014/main" id="{6A8895CC-C194-3D3A-F081-87A2C47FBC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98676" y="2268120"/>
            <a:ext cx="3948697" cy="3554611"/>
          </a:xfrm>
          <a:prstGeom prst="rect">
            <a:avLst/>
          </a:prstGeom>
        </p:spPr>
      </p:pic>
      <p:sp>
        <p:nvSpPr>
          <p:cNvPr id="8" name="Content Placeholder 2">
            <a:extLst>
              <a:ext uri="{FF2B5EF4-FFF2-40B4-BE49-F238E27FC236}">
                <a16:creationId xmlns:a16="http://schemas.microsoft.com/office/drawing/2014/main" id="{999D37C0-B11D-5528-C5CA-96B2A1C48A6F}"/>
              </a:ext>
            </a:extLst>
          </p:cNvPr>
          <p:cNvSpPr txBox="1">
            <a:spLocks/>
          </p:cNvSpPr>
          <p:nvPr/>
        </p:nvSpPr>
        <p:spPr>
          <a:xfrm>
            <a:off x="819806" y="4310204"/>
            <a:ext cx="6153807" cy="1943274"/>
          </a:xfrm>
          <a:prstGeom prst="rect">
            <a:avLst/>
          </a:prstGeom>
          <a:ln>
            <a:noFill/>
          </a:ln>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rtl="1">
              <a:buClr>
                <a:srgbClr val="FF0000"/>
              </a:buClr>
            </a:pPr>
            <a:r>
              <a:rPr lang="ar-EG" sz="2400" b="1" dirty="0"/>
              <a:t>القرارات المبرمجة – القرارات التي يتم اتخاذها استجابة لمواقف روتينية حدثت في الماضي.</a:t>
            </a:r>
          </a:p>
          <a:p>
            <a:pPr algn="just" rtl="1">
              <a:buClr>
                <a:srgbClr val="FF0000"/>
              </a:buClr>
            </a:pPr>
            <a:r>
              <a:rPr lang="ar-EG" sz="2400" b="1" dirty="0"/>
              <a:t>القرارات غير المبرمجة – القرارات التي يتم اتخاذها استجابة لمواقف فريدة أو غير منظمة أو غير محددة بشكل جيد.</a:t>
            </a:r>
            <a:endParaRPr lang="en-US" altLang="ar-SA" sz="2400" b="1" u="sng" dirty="0"/>
          </a:p>
        </p:txBody>
      </p:sp>
    </p:spTree>
    <p:extLst>
      <p:ext uri="{BB962C8B-B14F-4D97-AF65-F5344CB8AC3E}">
        <p14:creationId xmlns:p14="http://schemas.microsoft.com/office/powerpoint/2010/main" val="5383557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Rectangle: Rounded Corners 6">
            <a:extLst>
              <a:ext uri="{FF2B5EF4-FFF2-40B4-BE49-F238E27FC236}">
                <a16:creationId xmlns:a16="http://schemas.microsoft.com/office/drawing/2014/main" id="{D01EABF7-B283-34A5-27A8-CD48D0FA9379}"/>
              </a:ext>
            </a:extLst>
          </p:cNvPr>
          <p:cNvSpPr/>
          <p:nvPr/>
        </p:nvSpPr>
        <p:spPr>
          <a:xfrm>
            <a:off x="269135" y="1491171"/>
            <a:ext cx="11224333" cy="4909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2">
            <a:extLst>
              <a:ext uri="{FF2B5EF4-FFF2-40B4-BE49-F238E27FC236}">
                <a16:creationId xmlns:a16="http://schemas.microsoft.com/office/drawing/2014/main" id="{AAD450E9-3046-8E0F-AF4C-6CB51799DBB2}"/>
              </a:ext>
            </a:extLst>
          </p:cNvPr>
          <p:cNvSpPr txBox="1">
            <a:spLocks/>
          </p:cNvSpPr>
          <p:nvPr/>
        </p:nvSpPr>
        <p:spPr>
          <a:xfrm>
            <a:off x="797747" y="1814978"/>
            <a:ext cx="5157787" cy="823912"/>
          </a:xfrm>
          <a:prstGeom prst="rect">
            <a:avLst/>
          </a:prstGeom>
          <a:solidFill>
            <a:schemeClr val="tx2">
              <a:lumMod val="20000"/>
              <a:lumOff val="80000"/>
            </a:schemeClr>
          </a:solidFill>
          <a:ln>
            <a:solidFill>
              <a:schemeClr val="tx1"/>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Programmed decisions</a:t>
            </a:r>
            <a:endParaRPr lang="ar-EG" b="1" dirty="0"/>
          </a:p>
          <a:p>
            <a:pPr marL="0" indent="0" algn="ctr">
              <a:buNone/>
            </a:pPr>
            <a:r>
              <a:rPr lang="ar-EG" b="1" dirty="0"/>
              <a:t>القرارات المبرمجة</a:t>
            </a:r>
            <a:endParaRPr lang="ar-SA" b="1" dirty="0"/>
          </a:p>
        </p:txBody>
      </p:sp>
      <p:sp>
        <p:nvSpPr>
          <p:cNvPr id="10" name="Content Placeholder 3">
            <a:extLst>
              <a:ext uri="{FF2B5EF4-FFF2-40B4-BE49-F238E27FC236}">
                <a16:creationId xmlns:a16="http://schemas.microsoft.com/office/drawing/2014/main" id="{78837C6E-4642-EC6D-6CEB-E1C4792A2D4D}"/>
              </a:ext>
            </a:extLst>
          </p:cNvPr>
          <p:cNvSpPr txBox="1">
            <a:spLocks/>
          </p:cNvSpPr>
          <p:nvPr/>
        </p:nvSpPr>
        <p:spPr>
          <a:xfrm>
            <a:off x="797748" y="2888165"/>
            <a:ext cx="5157787" cy="3301497"/>
          </a:xfrm>
          <a:prstGeom prst="rect">
            <a:avLst/>
          </a:prstGeom>
          <a:ln>
            <a:solidFill>
              <a:schemeClr val="tx1"/>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FF0000"/>
              </a:buClr>
              <a:buFont typeface="Wingdings" panose="05000000000000000000" pitchFamily="2" charset="2"/>
              <a:buChar char="Ø"/>
            </a:pPr>
            <a:r>
              <a:rPr lang="en-US" b="1" dirty="0"/>
              <a:t>Alternatives are familiar to decision makers </a:t>
            </a:r>
          </a:p>
          <a:p>
            <a:pPr>
              <a:buClr>
                <a:srgbClr val="FF0000"/>
              </a:buClr>
              <a:buFont typeface="Wingdings" panose="05000000000000000000" pitchFamily="2" charset="2"/>
              <a:buChar char="Ø"/>
            </a:pPr>
            <a:r>
              <a:rPr lang="en-US" b="1" dirty="0"/>
              <a:t>Responses are routine</a:t>
            </a:r>
            <a:endParaRPr lang="ar-EG" b="1" dirty="0"/>
          </a:p>
          <a:p>
            <a:pPr algn="r" rtl="1">
              <a:buClr>
                <a:srgbClr val="FF0000"/>
              </a:buClr>
              <a:buFont typeface="Wingdings" panose="05000000000000000000" pitchFamily="2" charset="2"/>
              <a:buChar char="Ø"/>
            </a:pPr>
            <a:r>
              <a:rPr lang="ar-EG" b="1" dirty="0"/>
              <a:t>البدائل مألوفة لصناع القرار</a:t>
            </a:r>
          </a:p>
          <a:p>
            <a:pPr algn="r" rtl="1">
              <a:buClr>
                <a:srgbClr val="FF0000"/>
              </a:buClr>
              <a:buFont typeface="Wingdings" panose="05000000000000000000" pitchFamily="2" charset="2"/>
              <a:buChar char="Ø"/>
            </a:pPr>
            <a:r>
              <a:rPr lang="ar-EG" b="1" dirty="0"/>
              <a:t>الاستجابات روتينية</a:t>
            </a:r>
            <a:endParaRPr lang="en-US" b="1" dirty="0"/>
          </a:p>
          <a:p>
            <a:endParaRPr lang="ar-SA" dirty="0"/>
          </a:p>
        </p:txBody>
      </p:sp>
      <p:sp>
        <p:nvSpPr>
          <p:cNvPr id="12" name="Text Placeholder 4">
            <a:extLst>
              <a:ext uri="{FF2B5EF4-FFF2-40B4-BE49-F238E27FC236}">
                <a16:creationId xmlns:a16="http://schemas.microsoft.com/office/drawing/2014/main" id="{92EF001F-A30E-2382-99AB-C8311807E070}"/>
              </a:ext>
            </a:extLst>
          </p:cNvPr>
          <p:cNvSpPr txBox="1">
            <a:spLocks/>
          </p:cNvSpPr>
          <p:nvPr/>
        </p:nvSpPr>
        <p:spPr>
          <a:xfrm>
            <a:off x="6055548" y="1823458"/>
            <a:ext cx="5183188" cy="823912"/>
          </a:xfrm>
          <a:prstGeom prst="rect">
            <a:avLst/>
          </a:prstGeom>
          <a:solidFill>
            <a:schemeClr val="tx2">
              <a:lumMod val="20000"/>
              <a:lumOff val="80000"/>
            </a:schemeClr>
          </a:solidFill>
          <a:ln>
            <a:solidFill>
              <a:schemeClr val="tx1"/>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Non-Programmed decisions</a:t>
            </a:r>
            <a:endParaRPr lang="ar-EG" b="1" dirty="0"/>
          </a:p>
          <a:p>
            <a:pPr marL="0" indent="0" algn="ctr">
              <a:buNone/>
            </a:pPr>
            <a:r>
              <a:rPr lang="ar-EG" b="1" dirty="0"/>
              <a:t>القرارات الغير مبرمجة</a:t>
            </a:r>
            <a:endParaRPr lang="ar-SA" b="1" dirty="0"/>
          </a:p>
        </p:txBody>
      </p:sp>
      <p:sp>
        <p:nvSpPr>
          <p:cNvPr id="13" name="Content Placeholder 3">
            <a:extLst>
              <a:ext uri="{FF2B5EF4-FFF2-40B4-BE49-F238E27FC236}">
                <a16:creationId xmlns:a16="http://schemas.microsoft.com/office/drawing/2014/main" id="{9022689D-13DF-647B-DDB0-7F9E6C27359C}"/>
              </a:ext>
            </a:extLst>
          </p:cNvPr>
          <p:cNvSpPr txBox="1">
            <a:spLocks/>
          </p:cNvSpPr>
          <p:nvPr/>
        </p:nvSpPr>
        <p:spPr>
          <a:xfrm>
            <a:off x="6110711" y="2903933"/>
            <a:ext cx="5157787" cy="3301497"/>
          </a:xfrm>
          <a:prstGeom prst="rect">
            <a:avLst/>
          </a:prstGeom>
          <a:ln>
            <a:solidFill>
              <a:schemeClr val="tx1"/>
            </a:solidFill>
          </a:ln>
        </p:spPr>
        <p:txBody>
          <a:bodyPr anchor="ct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FF0000"/>
              </a:buClr>
              <a:buFont typeface="Wingdings" panose="05000000000000000000" pitchFamily="2" charset="2"/>
              <a:buChar char="Ø"/>
            </a:pPr>
            <a:r>
              <a:rPr lang="en-US" b="1" dirty="0"/>
              <a:t>Alternatives are not familiar to decision makers</a:t>
            </a:r>
          </a:p>
          <a:p>
            <a:pPr>
              <a:buClr>
                <a:srgbClr val="FF0000"/>
              </a:buClr>
              <a:buFont typeface="Wingdings" panose="05000000000000000000" pitchFamily="2" charset="2"/>
              <a:buChar char="Ø"/>
            </a:pPr>
            <a:r>
              <a:rPr lang="en-US" b="1" dirty="0"/>
              <a:t> Responses require creativity</a:t>
            </a:r>
            <a:endParaRPr lang="ar-EG" b="1" dirty="0"/>
          </a:p>
          <a:p>
            <a:pPr algn="r" rtl="1">
              <a:buClr>
                <a:srgbClr val="FF0000"/>
              </a:buClr>
              <a:buFont typeface="Wingdings" panose="05000000000000000000" pitchFamily="2" charset="2"/>
              <a:buChar char="Ø"/>
            </a:pPr>
            <a:r>
              <a:rPr lang="ar-EG" b="1" dirty="0"/>
              <a:t>البدائل ليست مألوفة لصناع القرار</a:t>
            </a:r>
          </a:p>
          <a:p>
            <a:pPr algn="r" rtl="1">
              <a:buClr>
                <a:srgbClr val="FF0000"/>
              </a:buClr>
              <a:buFont typeface="Wingdings" panose="05000000000000000000" pitchFamily="2" charset="2"/>
              <a:buChar char="Ø"/>
            </a:pPr>
            <a:r>
              <a:rPr lang="ar-EG" b="1" dirty="0"/>
              <a:t>الاستجابات تتطلب الإبداع</a:t>
            </a:r>
            <a:endParaRPr lang="en-US" b="1" dirty="0"/>
          </a:p>
          <a:p>
            <a:pPr marL="0" indent="0">
              <a:buClr>
                <a:srgbClr val="FF0000"/>
              </a:buClr>
              <a:buNone/>
            </a:pPr>
            <a:endParaRPr lang="ar-SA" b="1" dirty="0"/>
          </a:p>
        </p:txBody>
      </p:sp>
      <p:sp>
        <p:nvSpPr>
          <p:cNvPr id="2" name="TextBox 1">
            <a:extLst>
              <a:ext uri="{FF2B5EF4-FFF2-40B4-BE49-F238E27FC236}">
                <a16:creationId xmlns:a16="http://schemas.microsoft.com/office/drawing/2014/main" id="{B99B5D57-091D-B9E7-B503-7062BCF64777}"/>
              </a:ext>
            </a:extLst>
          </p:cNvPr>
          <p:cNvSpPr txBox="1"/>
          <p:nvPr/>
        </p:nvSpPr>
        <p:spPr>
          <a:xfrm>
            <a:off x="2212707" y="891722"/>
            <a:ext cx="8480153" cy="646331"/>
          </a:xfrm>
          <a:prstGeom prst="rect">
            <a:avLst/>
          </a:prstGeom>
          <a:noFill/>
        </p:spPr>
        <p:txBody>
          <a:bodyPr wrap="square">
            <a:spAutoFit/>
          </a:bodyPr>
          <a:lstStyle/>
          <a:p>
            <a:pPr algn="ctr"/>
            <a:r>
              <a:rPr lang="ar-EG" altLang="ar-SA" sz="3600" b="1" dirty="0">
                <a:solidFill>
                  <a:srgbClr val="C00000"/>
                </a:solidFill>
              </a:rPr>
              <a:t>أنواع القرارات</a:t>
            </a:r>
            <a:endParaRPr lang="en-US" altLang="ar-SA" sz="3600" b="1" dirty="0">
              <a:solidFill>
                <a:srgbClr val="C00000"/>
              </a:solidFill>
            </a:endParaRPr>
          </a:p>
        </p:txBody>
      </p:sp>
    </p:spTree>
    <p:extLst>
      <p:ext uri="{BB962C8B-B14F-4D97-AF65-F5344CB8AC3E}">
        <p14:creationId xmlns:p14="http://schemas.microsoft.com/office/powerpoint/2010/main" val="1400072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68290296-07F1-CBBC-14AD-4C74913528F6}"/>
              </a:ext>
            </a:extLst>
          </p:cNvPr>
          <p:cNvPicPr>
            <a:picLocks noChangeAspect="1"/>
          </p:cNvPicPr>
          <p:nvPr/>
        </p:nvPicPr>
        <p:blipFill rotWithShape="1">
          <a:blip r:embed="rId3"/>
          <a:srcRect l="17305" t="34807" r="25887" b="13490"/>
          <a:stretch/>
        </p:blipFill>
        <p:spPr>
          <a:xfrm>
            <a:off x="420415" y="1777818"/>
            <a:ext cx="11151476" cy="4155049"/>
          </a:xfrm>
          <a:prstGeom prst="rect">
            <a:avLst/>
          </a:prstGeom>
        </p:spPr>
      </p:pic>
      <p:sp>
        <p:nvSpPr>
          <p:cNvPr id="2" name="TextBox 1">
            <a:extLst>
              <a:ext uri="{FF2B5EF4-FFF2-40B4-BE49-F238E27FC236}">
                <a16:creationId xmlns:a16="http://schemas.microsoft.com/office/drawing/2014/main" id="{7C0D5B1D-91DD-E2A9-0408-EDE6AFC0F6B7}"/>
              </a:ext>
            </a:extLst>
          </p:cNvPr>
          <p:cNvSpPr txBox="1"/>
          <p:nvPr/>
        </p:nvSpPr>
        <p:spPr>
          <a:xfrm>
            <a:off x="2102070" y="1040451"/>
            <a:ext cx="5023943" cy="646331"/>
          </a:xfrm>
          <a:prstGeom prst="rect">
            <a:avLst/>
          </a:prstGeom>
          <a:noFill/>
        </p:spPr>
        <p:txBody>
          <a:bodyPr wrap="square">
            <a:spAutoFit/>
          </a:bodyPr>
          <a:lstStyle/>
          <a:p>
            <a:r>
              <a:rPr lang="en-US" sz="3600" b="1" dirty="0">
                <a:solidFill>
                  <a:srgbClr val="C00000"/>
                </a:solidFill>
              </a:rPr>
              <a:t>Decision Making Process</a:t>
            </a:r>
          </a:p>
        </p:txBody>
      </p:sp>
      <p:sp>
        <p:nvSpPr>
          <p:cNvPr id="7" name="TextBox 6">
            <a:extLst>
              <a:ext uri="{FF2B5EF4-FFF2-40B4-BE49-F238E27FC236}">
                <a16:creationId xmlns:a16="http://schemas.microsoft.com/office/drawing/2014/main" id="{46BD54DC-A03D-C89A-00FE-2AE2812AB915}"/>
              </a:ext>
            </a:extLst>
          </p:cNvPr>
          <p:cNvSpPr txBox="1"/>
          <p:nvPr/>
        </p:nvSpPr>
        <p:spPr>
          <a:xfrm>
            <a:off x="5696607" y="1077532"/>
            <a:ext cx="5374830" cy="646331"/>
          </a:xfrm>
          <a:prstGeom prst="rect">
            <a:avLst/>
          </a:prstGeom>
          <a:noFill/>
        </p:spPr>
        <p:txBody>
          <a:bodyPr wrap="square">
            <a:spAutoFit/>
          </a:bodyPr>
          <a:lstStyle/>
          <a:p>
            <a:pPr algn="r"/>
            <a:r>
              <a:rPr lang="ar-EG" sz="3600" b="1" dirty="0">
                <a:solidFill>
                  <a:srgbClr val="C00000"/>
                </a:solidFill>
              </a:rPr>
              <a:t>عملية اتخاذ القرار</a:t>
            </a:r>
            <a:endParaRPr lang="en-US" sz="3600" b="1" dirty="0">
              <a:solidFill>
                <a:srgbClr val="C00000"/>
              </a:solidFill>
            </a:endParaRPr>
          </a:p>
        </p:txBody>
      </p:sp>
    </p:spTree>
    <p:extLst>
      <p:ext uri="{BB962C8B-B14F-4D97-AF65-F5344CB8AC3E}">
        <p14:creationId xmlns:p14="http://schemas.microsoft.com/office/powerpoint/2010/main" val="38137874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2426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r>
              <a:rPr lang="en-US" sz="1700" b="1" dirty="0">
                <a:solidFill>
                  <a:schemeClr val="tx1"/>
                </a:solidFill>
                <a:latin typeface="Times New Roman" pitchFamily="-108" charset="0"/>
              </a:rPr>
              <a:t>Step 1: Identify the decision</a:t>
            </a:r>
          </a:p>
          <a:p>
            <a:pPr marL="342900" indent="-342900" algn="just">
              <a:buClr>
                <a:srgbClr val="FF0000"/>
              </a:buClr>
              <a:buFont typeface="Arial" panose="020B0604020202020204" pitchFamily="34" charset="0"/>
              <a:buChar char="•"/>
              <a:defRPr/>
            </a:pPr>
            <a:r>
              <a:rPr lang="en-US" sz="1700" b="1" dirty="0">
                <a:solidFill>
                  <a:schemeClr val="tx1"/>
                </a:solidFill>
                <a:latin typeface="Times New Roman" pitchFamily="-108" charset="0"/>
              </a:rPr>
              <a:t>You realize that you need to make a decision. Try to clearly define the nature of the decision you must make. This first step is very important.</a:t>
            </a:r>
          </a:p>
          <a:p>
            <a:pPr marL="342900" indent="-342900" algn="just">
              <a:buClr>
                <a:srgbClr val="FF0000"/>
              </a:buClr>
              <a:buFont typeface="Arial" panose="020B0604020202020204" pitchFamily="34" charset="0"/>
              <a:buChar char="•"/>
              <a:defRPr/>
            </a:pPr>
            <a:endParaRPr lang="en-US" sz="1700" b="1" dirty="0">
              <a:solidFill>
                <a:schemeClr val="tx1"/>
              </a:solidFill>
              <a:latin typeface="Times New Roman" pitchFamily="-108" charset="0"/>
            </a:endParaRPr>
          </a:p>
          <a:p>
            <a:pPr algn="just">
              <a:buClr>
                <a:srgbClr val="FF0000"/>
              </a:buClr>
              <a:defRPr/>
            </a:pPr>
            <a:r>
              <a:rPr lang="en-US" sz="1700" b="1" dirty="0">
                <a:solidFill>
                  <a:schemeClr val="tx1"/>
                </a:solidFill>
                <a:latin typeface="Times New Roman" pitchFamily="-108" charset="0"/>
              </a:rPr>
              <a:t>Step 2: Gather relevant information</a:t>
            </a:r>
          </a:p>
          <a:p>
            <a:pPr marL="342900" indent="-342900" algn="just">
              <a:buClr>
                <a:srgbClr val="FF0000"/>
              </a:buClr>
              <a:buFont typeface="Arial" panose="020B0604020202020204" pitchFamily="34" charset="0"/>
              <a:buChar char="•"/>
              <a:defRPr/>
            </a:pPr>
            <a:r>
              <a:rPr lang="en-US" sz="1700" b="1" dirty="0">
                <a:solidFill>
                  <a:schemeClr val="tx1"/>
                </a:solidFill>
                <a:latin typeface="Times New Roman" pitchFamily="-108" charset="0"/>
              </a:rPr>
              <a:t>Collect some pertinent information before you make your decision: what information is needed, the best sources of information, and how to get it. This step involves both internal and external “work.” Some information is internal: you’ll seek it through a process of self-assessment. Other information is external: you’ll find it online, in books, from other people, and from other sources.</a:t>
            </a:r>
            <a:endParaRPr lang="ar-EG" sz="1700" b="1" dirty="0">
              <a:solidFill>
                <a:schemeClr val="tx1"/>
              </a:solidFill>
              <a:latin typeface="Times New Roman" pitchFamily="-108" charset="0"/>
            </a:endParaRPr>
          </a:p>
          <a:p>
            <a:pPr algn="just" rtl="1">
              <a:buClr>
                <a:srgbClr val="FF0000"/>
              </a:buClr>
              <a:defRPr/>
            </a:pPr>
            <a:r>
              <a:rPr lang="ar-EG" sz="1700" b="1" dirty="0">
                <a:solidFill>
                  <a:schemeClr val="tx1"/>
                </a:solidFill>
                <a:latin typeface="Times New Roman" pitchFamily="-108" charset="0"/>
              </a:rPr>
              <a:t>الخطوة 1: تحديد القرار</a:t>
            </a:r>
          </a:p>
          <a:p>
            <a:pPr algn="just" rtl="1">
              <a:buClr>
                <a:srgbClr val="FF0000"/>
              </a:buClr>
              <a:defRPr/>
            </a:pPr>
            <a:r>
              <a:rPr lang="ar-EG" sz="1700" b="1" dirty="0">
                <a:solidFill>
                  <a:schemeClr val="tx1"/>
                </a:solidFill>
                <a:latin typeface="Times New Roman" pitchFamily="-108" charset="0"/>
              </a:rPr>
              <a:t>أنت تدرك أنك بحاجة إلى اتخاذ قرار. حاول أن تحدد بوضوح طبيعة القرار الذي يجب عليك اتخاذه. هذه الخطوة الأولى مهمة للغاية.</a:t>
            </a:r>
          </a:p>
          <a:p>
            <a:pPr algn="just" rtl="1">
              <a:buClr>
                <a:srgbClr val="FF0000"/>
              </a:buClr>
              <a:defRPr/>
            </a:pPr>
            <a:endParaRPr lang="ar-EG" sz="1700" b="1" dirty="0">
              <a:solidFill>
                <a:schemeClr val="tx1"/>
              </a:solidFill>
              <a:latin typeface="Times New Roman" pitchFamily="-108" charset="0"/>
            </a:endParaRPr>
          </a:p>
          <a:p>
            <a:pPr algn="just" rtl="1">
              <a:buClr>
                <a:srgbClr val="FF0000"/>
              </a:buClr>
              <a:defRPr/>
            </a:pPr>
            <a:r>
              <a:rPr lang="ar-EG" sz="1700" b="1" dirty="0">
                <a:solidFill>
                  <a:schemeClr val="tx1"/>
                </a:solidFill>
                <a:latin typeface="Times New Roman" pitchFamily="-108" charset="0"/>
              </a:rPr>
              <a:t>الخطوة 2: جمع المعلومات ذات الصلة</a:t>
            </a:r>
          </a:p>
          <a:p>
            <a:pPr algn="just" rtl="1">
              <a:buClr>
                <a:srgbClr val="FF0000"/>
              </a:buClr>
              <a:defRPr/>
            </a:pPr>
            <a:r>
              <a:rPr lang="ar-EG" sz="1700" b="1" dirty="0">
                <a:solidFill>
                  <a:schemeClr val="tx1"/>
                </a:solidFill>
                <a:latin typeface="Times New Roman" pitchFamily="-108" charset="0"/>
              </a:rPr>
              <a:t>قم بجمع بعض المعلومات ذات الصلة قبل اتخاذ قرارك: ما هي المعلومات المطلوبة، وأفضل مصادر المعلومات، وكيفية الحصول عليها. تتضمن هذه الخطوة "عملاً" داخليًا وخارجيًا. بعض المعلومات داخلية: ستبحث عنها من خلال عملية تقييم ذاتي. معلومات أخرى خارجية: ستجدها على الإنترنت، وفي الكتب، ومن أشخاص آخرين، ومن مصادر أخرى.</a:t>
            </a:r>
            <a:endParaRPr lang="en-US" sz="17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extBox 4">
            <a:extLst>
              <a:ext uri="{FF2B5EF4-FFF2-40B4-BE49-F238E27FC236}">
                <a16:creationId xmlns:a16="http://schemas.microsoft.com/office/drawing/2014/main" id="{9B45A0B6-D2E6-3BD2-45C9-C357F7CC574C}"/>
              </a:ext>
            </a:extLst>
          </p:cNvPr>
          <p:cNvSpPr txBox="1"/>
          <p:nvPr/>
        </p:nvSpPr>
        <p:spPr>
          <a:xfrm>
            <a:off x="2102070" y="1040451"/>
            <a:ext cx="5023943" cy="646331"/>
          </a:xfrm>
          <a:prstGeom prst="rect">
            <a:avLst/>
          </a:prstGeom>
          <a:noFill/>
        </p:spPr>
        <p:txBody>
          <a:bodyPr wrap="square">
            <a:spAutoFit/>
          </a:bodyPr>
          <a:lstStyle/>
          <a:p>
            <a:r>
              <a:rPr lang="en-US" sz="3600" b="1" dirty="0">
                <a:solidFill>
                  <a:srgbClr val="C00000"/>
                </a:solidFill>
              </a:rPr>
              <a:t>Decision Making Process</a:t>
            </a:r>
          </a:p>
        </p:txBody>
      </p:sp>
      <p:sp>
        <p:nvSpPr>
          <p:cNvPr id="7" name="TextBox 6">
            <a:extLst>
              <a:ext uri="{FF2B5EF4-FFF2-40B4-BE49-F238E27FC236}">
                <a16:creationId xmlns:a16="http://schemas.microsoft.com/office/drawing/2014/main" id="{FAB4852F-2404-B083-CB14-84ADBE62D3BD}"/>
              </a:ext>
            </a:extLst>
          </p:cNvPr>
          <p:cNvSpPr txBox="1"/>
          <p:nvPr/>
        </p:nvSpPr>
        <p:spPr>
          <a:xfrm>
            <a:off x="5696607" y="1077532"/>
            <a:ext cx="5374830" cy="646331"/>
          </a:xfrm>
          <a:prstGeom prst="rect">
            <a:avLst/>
          </a:prstGeom>
          <a:noFill/>
        </p:spPr>
        <p:txBody>
          <a:bodyPr wrap="square">
            <a:spAutoFit/>
          </a:bodyPr>
          <a:lstStyle/>
          <a:p>
            <a:pPr algn="r"/>
            <a:r>
              <a:rPr lang="ar-EG" sz="3600" b="1" dirty="0">
                <a:solidFill>
                  <a:srgbClr val="C00000"/>
                </a:solidFill>
              </a:rPr>
              <a:t>عملية اتخاذ القرار</a:t>
            </a:r>
            <a:endParaRPr lang="en-US" sz="3600" b="1" dirty="0">
              <a:solidFill>
                <a:srgbClr val="C00000"/>
              </a:solidFill>
            </a:endParaRPr>
          </a:p>
        </p:txBody>
      </p:sp>
    </p:spTree>
    <p:extLst>
      <p:ext uri="{BB962C8B-B14F-4D97-AF65-F5344CB8AC3E}">
        <p14:creationId xmlns:p14="http://schemas.microsoft.com/office/powerpoint/2010/main" val="2812899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0431" y="1681655"/>
            <a:ext cx="11700394" cy="45324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r>
              <a:rPr lang="en-US" sz="1600" b="1" dirty="0">
                <a:solidFill>
                  <a:schemeClr val="tx1"/>
                </a:solidFill>
                <a:latin typeface="Times New Roman" pitchFamily="-108" charset="0"/>
              </a:rPr>
              <a:t>Step 3: Identify the alternatives</a:t>
            </a:r>
          </a:p>
          <a:p>
            <a:pPr marL="342900" indent="-342900" algn="just">
              <a:buClr>
                <a:srgbClr val="FF0000"/>
              </a:buClr>
              <a:buFont typeface="Arial" panose="020B0604020202020204" pitchFamily="34" charset="0"/>
              <a:buChar char="•"/>
              <a:defRPr/>
            </a:pPr>
            <a:r>
              <a:rPr lang="en-US" sz="1600" b="1" dirty="0">
                <a:solidFill>
                  <a:schemeClr val="tx1"/>
                </a:solidFill>
                <a:latin typeface="Times New Roman" pitchFamily="-108" charset="0"/>
              </a:rPr>
              <a:t>As you collect information, you will probably identify several possible paths of action, or alternatives. You can also use your imagination and additional information to construct new alternatives. In this step, you will list all possible and desirable alternatives.</a:t>
            </a:r>
            <a:endParaRPr lang="ar-EG" sz="1600" b="1" dirty="0">
              <a:solidFill>
                <a:schemeClr val="tx1"/>
              </a:solidFill>
              <a:latin typeface="Times New Roman" pitchFamily="-108" charset="0"/>
            </a:endParaRPr>
          </a:p>
          <a:p>
            <a:pPr algn="just">
              <a:buClr>
                <a:srgbClr val="FF0000"/>
              </a:buClr>
              <a:defRPr/>
            </a:pPr>
            <a:endParaRPr lang="en-US" sz="1600" b="1" dirty="0">
              <a:solidFill>
                <a:schemeClr val="tx1"/>
              </a:solidFill>
              <a:latin typeface="Times New Roman" pitchFamily="-108" charset="0"/>
            </a:endParaRPr>
          </a:p>
          <a:p>
            <a:pPr algn="just">
              <a:buClr>
                <a:srgbClr val="FF0000"/>
              </a:buClr>
              <a:defRPr/>
            </a:pPr>
            <a:r>
              <a:rPr lang="en-US" sz="1600" b="1" dirty="0">
                <a:solidFill>
                  <a:schemeClr val="tx1"/>
                </a:solidFill>
                <a:latin typeface="Times New Roman" pitchFamily="-108" charset="0"/>
              </a:rPr>
              <a:t>Step 4: Weigh the evidence</a:t>
            </a:r>
          </a:p>
          <a:p>
            <a:pPr marL="342900" indent="-342900" algn="just">
              <a:buClr>
                <a:srgbClr val="FF0000"/>
              </a:buClr>
              <a:buFont typeface="Arial" panose="020B0604020202020204" pitchFamily="34" charset="0"/>
              <a:buChar char="•"/>
              <a:defRPr/>
            </a:pPr>
            <a:r>
              <a:rPr lang="en-US" sz="1600" b="1" dirty="0">
                <a:solidFill>
                  <a:schemeClr val="tx1"/>
                </a:solidFill>
                <a:latin typeface="Times New Roman" pitchFamily="-108" charset="0"/>
              </a:rPr>
              <a:t>Draw on your information and emotions to imagine what it would be like if you carried out each of the alternatives to the end. Evaluate whether the need identified in Step 1 would be met or resolved through the use of each alternative. As you go through this difficult internal process, you’ll begin to favor certain alternatives: those that seem to have a higher potential for reaching your goal. Finally, place the alternatives in a priority order, based upon your own value system.</a:t>
            </a:r>
            <a:endParaRPr lang="ar-EG" sz="1600" b="1" dirty="0">
              <a:solidFill>
                <a:schemeClr val="tx1"/>
              </a:solidFill>
              <a:latin typeface="Times New Roman" pitchFamily="-108" charset="0"/>
            </a:endParaRPr>
          </a:p>
          <a:p>
            <a:pPr algn="just" rtl="1">
              <a:buClr>
                <a:srgbClr val="FF0000"/>
              </a:buClr>
              <a:defRPr/>
            </a:pPr>
            <a:r>
              <a:rPr lang="ar-EG" sz="1600" b="1" dirty="0">
                <a:solidFill>
                  <a:schemeClr val="tx1"/>
                </a:solidFill>
                <a:latin typeface="Times New Roman" pitchFamily="-108" charset="0"/>
              </a:rPr>
              <a:t>الخطوة 3: تحديد البدائل</a:t>
            </a:r>
          </a:p>
          <a:p>
            <a:pPr algn="just" rtl="1">
              <a:buClr>
                <a:srgbClr val="FF0000"/>
              </a:buClr>
              <a:defRPr/>
            </a:pPr>
            <a:r>
              <a:rPr lang="ar-EG" sz="1600" b="1" dirty="0">
                <a:solidFill>
                  <a:schemeClr val="tx1"/>
                </a:solidFill>
                <a:latin typeface="Times New Roman" pitchFamily="-108" charset="0"/>
              </a:rPr>
              <a:t>مع جمع المعلومات، من المحتمل أن تحدد عدة مسارات عمل محتملة أو بدائل. يمكنك أيضًا استخدام خيالك والمعلومات الإضافية لبناء بدائل جديدة. في هذه الخطوة، ستسرد جميع البدائل الممكنة والمرغوبة.</a:t>
            </a:r>
          </a:p>
          <a:p>
            <a:pPr algn="just" rtl="1">
              <a:buClr>
                <a:srgbClr val="FF0000"/>
              </a:buClr>
              <a:defRPr/>
            </a:pPr>
            <a:endParaRPr lang="ar-EG" sz="1600" b="1" dirty="0">
              <a:solidFill>
                <a:schemeClr val="tx1"/>
              </a:solidFill>
              <a:latin typeface="Times New Roman" pitchFamily="-108" charset="0"/>
            </a:endParaRPr>
          </a:p>
          <a:p>
            <a:pPr algn="just" rtl="1">
              <a:buClr>
                <a:srgbClr val="FF0000"/>
              </a:buClr>
              <a:defRPr/>
            </a:pPr>
            <a:r>
              <a:rPr lang="ar-EG" sz="1600" b="1" dirty="0">
                <a:solidFill>
                  <a:schemeClr val="tx1"/>
                </a:solidFill>
                <a:latin typeface="Times New Roman" pitchFamily="-108" charset="0"/>
              </a:rPr>
              <a:t>الخطوة 4: وزن الأدلة</a:t>
            </a:r>
          </a:p>
          <a:p>
            <a:pPr algn="just" rtl="1">
              <a:buClr>
                <a:srgbClr val="FF0000"/>
              </a:buClr>
              <a:defRPr/>
            </a:pPr>
            <a:r>
              <a:rPr lang="ar-EG" sz="1600" b="1" dirty="0">
                <a:solidFill>
                  <a:schemeClr val="tx1"/>
                </a:solidFill>
                <a:latin typeface="Times New Roman" pitchFamily="-108" charset="0"/>
              </a:rPr>
              <a:t>اعتمد على معلوماتك وعواطفك لتخيل كيف سيكون الأمر إذا نفذت كل من البدائل حتى النهاية. قم بتقييم ما إذا كانت الحاجة التي تم تحديدها في الخطوة 1 ستتم تلبيتها أو حلها من خلال استخدام كل بديل. مع خوضك لهذه العملية الداخلية الصعبة، ستبدأ في تفضيل بدائل معينة: تلك التي يبدو أنها تتمتع بإمكانات أعلى للوصول إلى هدفك. أخيرًا، ضع البدائل في ترتيب أولوية، بناءً على نظام القيم الخاص بك.</a:t>
            </a:r>
            <a:endParaRPr lang="en-US" sz="16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extBox 4">
            <a:extLst>
              <a:ext uri="{FF2B5EF4-FFF2-40B4-BE49-F238E27FC236}">
                <a16:creationId xmlns:a16="http://schemas.microsoft.com/office/drawing/2014/main" id="{E2E0258B-C9F8-A59D-5EE3-A5C31B092DFA}"/>
              </a:ext>
            </a:extLst>
          </p:cNvPr>
          <p:cNvSpPr txBox="1"/>
          <p:nvPr/>
        </p:nvSpPr>
        <p:spPr>
          <a:xfrm>
            <a:off x="2102070" y="1040451"/>
            <a:ext cx="5023943" cy="646331"/>
          </a:xfrm>
          <a:prstGeom prst="rect">
            <a:avLst/>
          </a:prstGeom>
          <a:noFill/>
        </p:spPr>
        <p:txBody>
          <a:bodyPr wrap="square">
            <a:spAutoFit/>
          </a:bodyPr>
          <a:lstStyle/>
          <a:p>
            <a:r>
              <a:rPr lang="en-US" sz="3600" b="1" dirty="0">
                <a:solidFill>
                  <a:srgbClr val="C00000"/>
                </a:solidFill>
              </a:rPr>
              <a:t>Decision Making Process</a:t>
            </a:r>
          </a:p>
        </p:txBody>
      </p:sp>
      <p:sp>
        <p:nvSpPr>
          <p:cNvPr id="7" name="TextBox 6">
            <a:extLst>
              <a:ext uri="{FF2B5EF4-FFF2-40B4-BE49-F238E27FC236}">
                <a16:creationId xmlns:a16="http://schemas.microsoft.com/office/drawing/2014/main" id="{8230A92A-C9F7-4798-7B83-E105DB36A00C}"/>
              </a:ext>
            </a:extLst>
          </p:cNvPr>
          <p:cNvSpPr txBox="1"/>
          <p:nvPr/>
        </p:nvSpPr>
        <p:spPr>
          <a:xfrm>
            <a:off x="5696607" y="1077532"/>
            <a:ext cx="5374830" cy="646331"/>
          </a:xfrm>
          <a:prstGeom prst="rect">
            <a:avLst/>
          </a:prstGeom>
          <a:noFill/>
        </p:spPr>
        <p:txBody>
          <a:bodyPr wrap="square">
            <a:spAutoFit/>
          </a:bodyPr>
          <a:lstStyle/>
          <a:p>
            <a:pPr algn="r"/>
            <a:r>
              <a:rPr lang="ar-EG" sz="3600" b="1" dirty="0">
                <a:solidFill>
                  <a:srgbClr val="C00000"/>
                </a:solidFill>
              </a:rPr>
              <a:t>عملية اتخاذ القرار</a:t>
            </a:r>
            <a:endParaRPr lang="en-US" sz="3600" b="1" dirty="0">
              <a:solidFill>
                <a:srgbClr val="C00000"/>
              </a:solidFill>
            </a:endParaRPr>
          </a:p>
        </p:txBody>
      </p:sp>
    </p:spTree>
    <p:extLst>
      <p:ext uri="{BB962C8B-B14F-4D97-AF65-F5344CB8AC3E}">
        <p14:creationId xmlns:p14="http://schemas.microsoft.com/office/powerpoint/2010/main" val="3601429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r>
              <a:rPr lang="en-US" sz="1700" b="1" dirty="0">
                <a:solidFill>
                  <a:schemeClr val="tx1"/>
                </a:solidFill>
                <a:latin typeface="Times New Roman" pitchFamily="-108" charset="0"/>
              </a:rPr>
              <a:t>Step 5: Choose among alternatives</a:t>
            </a:r>
          </a:p>
          <a:p>
            <a:pPr marL="342900" indent="-342900" algn="just">
              <a:buClr>
                <a:srgbClr val="FF0000"/>
              </a:buClr>
              <a:buFont typeface="Arial" panose="020B0604020202020204" pitchFamily="34" charset="0"/>
              <a:buChar char="•"/>
              <a:defRPr/>
            </a:pPr>
            <a:r>
              <a:rPr lang="en-US" sz="1700" b="1" dirty="0">
                <a:solidFill>
                  <a:schemeClr val="tx1"/>
                </a:solidFill>
                <a:latin typeface="Times New Roman" pitchFamily="-108" charset="0"/>
              </a:rPr>
              <a:t>Once you have weighed all the evidence, you are ready to select the alternative that seems to be best one for you. You may even choose a combination of alternatives. Your choice in Step 5 may very likely be the same or similar to the alternative you placed at the top of your list at the end of Step 4.</a:t>
            </a:r>
          </a:p>
          <a:p>
            <a:pPr algn="just">
              <a:buClr>
                <a:srgbClr val="FF0000"/>
              </a:buClr>
              <a:defRPr/>
            </a:pPr>
            <a:endParaRPr lang="en-US" sz="1700" b="1" dirty="0">
              <a:solidFill>
                <a:schemeClr val="tx1"/>
              </a:solidFill>
              <a:latin typeface="Times New Roman" pitchFamily="-108" charset="0"/>
            </a:endParaRPr>
          </a:p>
          <a:p>
            <a:pPr algn="just">
              <a:buClr>
                <a:srgbClr val="FF0000"/>
              </a:buClr>
              <a:defRPr/>
            </a:pPr>
            <a:r>
              <a:rPr lang="en-US" sz="1700" b="1" dirty="0">
                <a:solidFill>
                  <a:schemeClr val="tx1"/>
                </a:solidFill>
                <a:latin typeface="Times New Roman" pitchFamily="-108" charset="0"/>
              </a:rPr>
              <a:t>Step 6: Take action</a:t>
            </a:r>
          </a:p>
          <a:p>
            <a:pPr marL="342900" indent="-342900" algn="just">
              <a:buClr>
                <a:srgbClr val="FF0000"/>
              </a:buClr>
              <a:buFont typeface="Arial" panose="020B0604020202020204" pitchFamily="34" charset="0"/>
              <a:buChar char="•"/>
              <a:defRPr/>
            </a:pPr>
            <a:r>
              <a:rPr lang="en-US" sz="1700" b="1" dirty="0">
                <a:solidFill>
                  <a:schemeClr val="tx1"/>
                </a:solidFill>
                <a:latin typeface="Times New Roman" pitchFamily="-108" charset="0"/>
              </a:rPr>
              <a:t>You’re now ready to take some positive action by beginning to implement the alternative you chose in Step 5.</a:t>
            </a:r>
            <a:endParaRPr lang="ar-EG" sz="1700" b="1" dirty="0">
              <a:solidFill>
                <a:schemeClr val="tx1"/>
              </a:solidFill>
              <a:latin typeface="Times New Roman" pitchFamily="-108" charset="0"/>
            </a:endParaRPr>
          </a:p>
          <a:p>
            <a:pPr marL="342900" indent="-342900" algn="just">
              <a:buClr>
                <a:srgbClr val="FF0000"/>
              </a:buClr>
              <a:buFont typeface="Arial" panose="020B0604020202020204" pitchFamily="34" charset="0"/>
              <a:buChar char="•"/>
              <a:defRPr/>
            </a:pPr>
            <a:endParaRPr lang="ar-EG" sz="1700" b="1" dirty="0">
              <a:solidFill>
                <a:schemeClr val="tx1"/>
              </a:solidFill>
              <a:latin typeface="Times New Roman" pitchFamily="-108" charset="0"/>
            </a:endParaRPr>
          </a:p>
          <a:p>
            <a:pPr algn="just" rtl="1">
              <a:buClr>
                <a:srgbClr val="FF0000"/>
              </a:buClr>
              <a:defRPr/>
            </a:pPr>
            <a:r>
              <a:rPr lang="ar-EG" sz="1700" b="1" dirty="0">
                <a:solidFill>
                  <a:schemeClr val="tx1"/>
                </a:solidFill>
                <a:latin typeface="Times New Roman" pitchFamily="-108" charset="0"/>
              </a:rPr>
              <a:t>الخطوة 5: الاختيار بين البدائل</a:t>
            </a:r>
          </a:p>
          <a:p>
            <a:pPr algn="just" rtl="1">
              <a:buClr>
                <a:srgbClr val="FF0000"/>
              </a:buClr>
              <a:defRPr/>
            </a:pPr>
            <a:r>
              <a:rPr lang="ar-EG" sz="1700" b="1" dirty="0">
                <a:solidFill>
                  <a:schemeClr val="tx1"/>
                </a:solidFill>
                <a:latin typeface="Times New Roman" pitchFamily="-108" charset="0"/>
              </a:rPr>
              <a:t>بمجرد أن تزن كل الأدلة، تصبح جاهزًا لاختيار البديل الذي يبدو الأفضل بالنسبة لك. بل قد تختار مجموعة من البدائل. ومن المرجح جدًا أن يكون اختيارك في الخطوة 5 هو نفس البديل الذي وضعته في أعلى القائمة في نهاية الخطوة 4 أو مشابهًا له.</a:t>
            </a:r>
          </a:p>
          <a:p>
            <a:pPr algn="just" rtl="1">
              <a:buClr>
                <a:srgbClr val="FF0000"/>
              </a:buClr>
              <a:defRPr/>
            </a:pPr>
            <a:endParaRPr lang="ar-EG" sz="1700" b="1" dirty="0">
              <a:solidFill>
                <a:schemeClr val="tx1"/>
              </a:solidFill>
              <a:latin typeface="Times New Roman" pitchFamily="-108" charset="0"/>
            </a:endParaRPr>
          </a:p>
          <a:p>
            <a:pPr algn="just" rtl="1">
              <a:buClr>
                <a:srgbClr val="FF0000"/>
              </a:buClr>
              <a:defRPr/>
            </a:pPr>
            <a:r>
              <a:rPr lang="ar-EG" sz="1700" b="1" dirty="0">
                <a:solidFill>
                  <a:schemeClr val="tx1"/>
                </a:solidFill>
                <a:latin typeface="Times New Roman" pitchFamily="-108" charset="0"/>
              </a:rPr>
              <a:t>الخطوة 6: اتخاذ إجراء</a:t>
            </a:r>
          </a:p>
          <a:p>
            <a:pPr algn="just" rtl="1">
              <a:buClr>
                <a:srgbClr val="FF0000"/>
              </a:buClr>
              <a:defRPr/>
            </a:pPr>
            <a:r>
              <a:rPr lang="ar-EG" sz="1700" b="1" dirty="0">
                <a:solidFill>
                  <a:schemeClr val="tx1"/>
                </a:solidFill>
                <a:latin typeface="Times New Roman" pitchFamily="-108" charset="0"/>
              </a:rPr>
              <a:t>أنت الآن جاهز لاتخاذ بعض الإجراءات الإيجابية من خلال البدء في تنفيذ البديل الذي اخترته في الخطوة 5.</a:t>
            </a:r>
            <a:endParaRPr lang="en-US" sz="1700" b="1" dirty="0">
              <a:solidFill>
                <a:schemeClr val="tx1"/>
              </a:solidFill>
              <a:latin typeface="Times New Roman" pitchFamily="-108" charset="0"/>
            </a:endParaRPr>
          </a:p>
          <a:p>
            <a:pPr algn="just">
              <a:buClr>
                <a:srgbClr val="FF0000"/>
              </a:buClr>
              <a:defRPr/>
            </a:pPr>
            <a:endParaRPr lang="en-US" sz="17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extBox 4">
            <a:extLst>
              <a:ext uri="{FF2B5EF4-FFF2-40B4-BE49-F238E27FC236}">
                <a16:creationId xmlns:a16="http://schemas.microsoft.com/office/drawing/2014/main" id="{ABDFBC06-CC8F-C374-02A8-8B55FE02C433}"/>
              </a:ext>
            </a:extLst>
          </p:cNvPr>
          <p:cNvSpPr txBox="1"/>
          <p:nvPr/>
        </p:nvSpPr>
        <p:spPr>
          <a:xfrm>
            <a:off x="2102070" y="1040451"/>
            <a:ext cx="5023943" cy="646331"/>
          </a:xfrm>
          <a:prstGeom prst="rect">
            <a:avLst/>
          </a:prstGeom>
          <a:noFill/>
        </p:spPr>
        <p:txBody>
          <a:bodyPr wrap="square">
            <a:spAutoFit/>
          </a:bodyPr>
          <a:lstStyle/>
          <a:p>
            <a:r>
              <a:rPr lang="en-US" sz="3600" b="1" dirty="0">
                <a:solidFill>
                  <a:srgbClr val="C00000"/>
                </a:solidFill>
              </a:rPr>
              <a:t>Decision Making Process</a:t>
            </a:r>
          </a:p>
        </p:txBody>
      </p:sp>
      <p:sp>
        <p:nvSpPr>
          <p:cNvPr id="7" name="TextBox 6">
            <a:extLst>
              <a:ext uri="{FF2B5EF4-FFF2-40B4-BE49-F238E27FC236}">
                <a16:creationId xmlns:a16="http://schemas.microsoft.com/office/drawing/2014/main" id="{39951458-B1A0-DD2A-58BC-346CC2448F2A}"/>
              </a:ext>
            </a:extLst>
          </p:cNvPr>
          <p:cNvSpPr txBox="1"/>
          <p:nvPr/>
        </p:nvSpPr>
        <p:spPr>
          <a:xfrm>
            <a:off x="5696607" y="1077532"/>
            <a:ext cx="5374830" cy="646331"/>
          </a:xfrm>
          <a:prstGeom prst="rect">
            <a:avLst/>
          </a:prstGeom>
          <a:noFill/>
        </p:spPr>
        <p:txBody>
          <a:bodyPr wrap="square">
            <a:spAutoFit/>
          </a:bodyPr>
          <a:lstStyle/>
          <a:p>
            <a:pPr algn="r"/>
            <a:r>
              <a:rPr lang="ar-EG" sz="3600" b="1" dirty="0">
                <a:solidFill>
                  <a:srgbClr val="C00000"/>
                </a:solidFill>
              </a:rPr>
              <a:t>عملية اتخاذ القرار</a:t>
            </a:r>
            <a:endParaRPr lang="en-US" sz="3600" b="1" dirty="0">
              <a:solidFill>
                <a:srgbClr val="C00000"/>
              </a:solidFill>
            </a:endParaRPr>
          </a:p>
        </p:txBody>
      </p:sp>
    </p:spTree>
    <p:extLst>
      <p:ext uri="{BB962C8B-B14F-4D97-AF65-F5344CB8AC3E}">
        <p14:creationId xmlns:p14="http://schemas.microsoft.com/office/powerpoint/2010/main" val="25079307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r>
              <a:rPr lang="en-US" sz="2000" b="1" dirty="0">
                <a:solidFill>
                  <a:schemeClr val="tx1"/>
                </a:solidFill>
                <a:latin typeface="Times New Roman" pitchFamily="-108" charset="0"/>
              </a:rPr>
              <a:t>Step 7: Review your decision &amp; its consequences</a:t>
            </a:r>
          </a:p>
          <a:p>
            <a:pPr marL="342900" indent="-342900" algn="just">
              <a:buClr>
                <a:srgbClr val="FF0000"/>
              </a:buClr>
              <a:buFont typeface="Arial" panose="020B0604020202020204" pitchFamily="34" charset="0"/>
              <a:buChar char="•"/>
              <a:defRPr/>
            </a:pPr>
            <a:r>
              <a:rPr lang="en-US" sz="2000" b="1" dirty="0">
                <a:solidFill>
                  <a:schemeClr val="tx1"/>
                </a:solidFill>
                <a:latin typeface="Times New Roman" pitchFamily="-108" charset="0"/>
              </a:rPr>
              <a:t>In this final step, consider the results of your decision and evaluate whether or not it has resolved the need you identified in Step 1. If the decision has not met the identified need, you may want to repeat certain steps of the process to make a new decision. For example, you might want to gather more detailed or somewhat different information or explore additional alternatives.</a:t>
            </a:r>
            <a:endParaRPr lang="ar-EG" sz="2000" b="1" dirty="0">
              <a:solidFill>
                <a:schemeClr val="tx1"/>
              </a:solidFill>
              <a:latin typeface="Times New Roman" pitchFamily="-108" charset="0"/>
            </a:endParaRPr>
          </a:p>
          <a:p>
            <a:pPr marL="342900" indent="-342900" algn="just">
              <a:buClr>
                <a:srgbClr val="FF0000"/>
              </a:buClr>
              <a:buFont typeface="Arial" panose="020B0604020202020204" pitchFamily="34" charset="0"/>
              <a:buChar char="•"/>
              <a:defRPr/>
            </a:pPr>
            <a:endParaRPr lang="ar-EG" sz="2000" b="1" dirty="0">
              <a:solidFill>
                <a:schemeClr val="tx1"/>
              </a:solidFill>
              <a:latin typeface="Times New Roman" pitchFamily="-108" charset="0"/>
            </a:endParaRPr>
          </a:p>
          <a:p>
            <a:pPr algn="just" rtl="1">
              <a:buClr>
                <a:srgbClr val="FF0000"/>
              </a:buClr>
              <a:defRPr/>
            </a:pPr>
            <a:r>
              <a:rPr lang="ar-EG" sz="2000" b="1" dirty="0">
                <a:solidFill>
                  <a:schemeClr val="tx1"/>
                </a:solidFill>
                <a:latin typeface="Times New Roman" pitchFamily="-108" charset="0"/>
              </a:rPr>
              <a:t>الخطوة 7: مراجعة قرارك وعواقبه</a:t>
            </a:r>
          </a:p>
          <a:p>
            <a:pPr algn="just" rtl="1">
              <a:buClr>
                <a:srgbClr val="FF0000"/>
              </a:buClr>
              <a:defRPr/>
            </a:pPr>
            <a:r>
              <a:rPr lang="ar-EG" sz="2000" b="1" dirty="0">
                <a:solidFill>
                  <a:schemeClr val="tx1"/>
                </a:solidFill>
                <a:latin typeface="Times New Roman" pitchFamily="-108" charset="0"/>
              </a:rPr>
              <a:t>في هذه الخطوة الأخيرة، ضع في اعتبارك نتائج قرارك وقيم ما إذا كان القرار قد حل الحاجة التي حددتها في الخطوة 1 أم لا. إذا لم يلب القرار الحاجة المحددة، فقد ترغب في تكرار خطوات معينة من العملية لاتخاذ قرار جديد. على سبيل المثال، قد ترغب في جمع معلومات أكثر تفصيلاً أو مختلفة إلى حد ما أو استكشاف بدائل إضافية.</a:t>
            </a: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2112E5CD-FBA8-D574-B659-2ACE930EF1F0}"/>
              </a:ext>
            </a:extLst>
          </p:cNvPr>
          <p:cNvSpPr txBox="1"/>
          <p:nvPr/>
        </p:nvSpPr>
        <p:spPr>
          <a:xfrm>
            <a:off x="2102070" y="1040451"/>
            <a:ext cx="5023943" cy="646331"/>
          </a:xfrm>
          <a:prstGeom prst="rect">
            <a:avLst/>
          </a:prstGeom>
          <a:noFill/>
        </p:spPr>
        <p:txBody>
          <a:bodyPr wrap="square">
            <a:spAutoFit/>
          </a:bodyPr>
          <a:lstStyle/>
          <a:p>
            <a:r>
              <a:rPr lang="en-US" sz="3600" b="1" dirty="0">
                <a:solidFill>
                  <a:srgbClr val="C00000"/>
                </a:solidFill>
              </a:rPr>
              <a:t>Decision Making Process</a:t>
            </a:r>
          </a:p>
        </p:txBody>
      </p:sp>
      <p:sp>
        <p:nvSpPr>
          <p:cNvPr id="5" name="TextBox 4">
            <a:extLst>
              <a:ext uri="{FF2B5EF4-FFF2-40B4-BE49-F238E27FC236}">
                <a16:creationId xmlns:a16="http://schemas.microsoft.com/office/drawing/2014/main" id="{96F54292-C6FE-00DD-6D5E-B7AEDD36FC9D}"/>
              </a:ext>
            </a:extLst>
          </p:cNvPr>
          <p:cNvSpPr txBox="1"/>
          <p:nvPr/>
        </p:nvSpPr>
        <p:spPr>
          <a:xfrm>
            <a:off x="5696607" y="1077532"/>
            <a:ext cx="5374830" cy="646331"/>
          </a:xfrm>
          <a:prstGeom prst="rect">
            <a:avLst/>
          </a:prstGeom>
          <a:noFill/>
        </p:spPr>
        <p:txBody>
          <a:bodyPr wrap="square">
            <a:spAutoFit/>
          </a:bodyPr>
          <a:lstStyle/>
          <a:p>
            <a:pPr algn="r"/>
            <a:r>
              <a:rPr lang="ar-EG" sz="3600" b="1" dirty="0">
                <a:solidFill>
                  <a:srgbClr val="C00000"/>
                </a:solidFill>
              </a:rPr>
              <a:t>عملية اتخاذ القرار</a:t>
            </a:r>
            <a:endParaRPr lang="en-US" sz="3600" b="1" dirty="0">
              <a:solidFill>
                <a:srgbClr val="C00000"/>
              </a:solidFill>
            </a:endParaRPr>
          </a:p>
        </p:txBody>
      </p:sp>
    </p:spTree>
    <p:extLst>
      <p:ext uri="{BB962C8B-B14F-4D97-AF65-F5344CB8AC3E}">
        <p14:creationId xmlns:p14="http://schemas.microsoft.com/office/powerpoint/2010/main" val="16924253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20716" y="1228361"/>
            <a:ext cx="8859008" cy="646331"/>
          </a:xfrm>
          <a:prstGeom prst="rect">
            <a:avLst/>
          </a:prstGeom>
          <a:noFill/>
        </p:spPr>
        <p:txBody>
          <a:bodyPr wrap="square">
            <a:spAutoFit/>
          </a:bodyPr>
          <a:lstStyle/>
          <a:p>
            <a:pPr algn="ctr"/>
            <a:r>
              <a:rPr lang="en-US" sz="3600" b="1" dirty="0">
                <a:solidFill>
                  <a:srgbClr val="C00000"/>
                </a:solidFill>
              </a:rPr>
              <a:t>Other Steps in making decision</a:t>
            </a:r>
          </a:p>
        </p:txBody>
      </p:sp>
      <p:sp>
        <p:nvSpPr>
          <p:cNvPr id="7" name="TextBox 6">
            <a:extLst>
              <a:ext uri="{FF2B5EF4-FFF2-40B4-BE49-F238E27FC236}">
                <a16:creationId xmlns:a16="http://schemas.microsoft.com/office/drawing/2014/main" id="{F1C752D1-9F19-67F6-A23E-D322A62B9BF8}"/>
              </a:ext>
            </a:extLst>
          </p:cNvPr>
          <p:cNvSpPr txBox="1"/>
          <p:nvPr/>
        </p:nvSpPr>
        <p:spPr>
          <a:xfrm>
            <a:off x="595048" y="2259263"/>
            <a:ext cx="10463048" cy="3506344"/>
          </a:xfrm>
          <a:prstGeom prst="rect">
            <a:avLst/>
          </a:prstGeom>
          <a:noFill/>
        </p:spPr>
        <p:txBody>
          <a:bodyPr wrap="square">
            <a:spAutoFit/>
          </a:bodyPr>
          <a:lstStyle/>
          <a:p>
            <a:pPr>
              <a:lnSpc>
                <a:spcPct val="110000"/>
              </a:lnSpc>
            </a:pPr>
            <a:r>
              <a:rPr lang="en-US" sz="3200" b="1" u="sng" dirty="0">
                <a:solidFill>
                  <a:srgbClr val="FF0000"/>
                </a:solidFill>
                <a:latin typeface="Times New Roman" pitchFamily="18" charset="0"/>
              </a:rPr>
              <a:t>Peter Drucker’s rational steps in making decision :</a:t>
            </a:r>
          </a:p>
          <a:p>
            <a:pPr lvl="1">
              <a:lnSpc>
                <a:spcPct val="110000"/>
              </a:lnSpc>
              <a:buClr>
                <a:srgbClr val="FF0000"/>
              </a:buClr>
              <a:buFont typeface="Wingdings" panose="05000000000000000000" pitchFamily="2" charset="2"/>
              <a:buChar char="Ø"/>
            </a:pPr>
            <a:r>
              <a:rPr lang="en-US" sz="2800" b="1" dirty="0">
                <a:latin typeface="Times New Roman" pitchFamily="18" charset="0"/>
              </a:rPr>
              <a:t>Define the Problem</a:t>
            </a:r>
          </a:p>
          <a:p>
            <a:pPr lvl="1">
              <a:lnSpc>
                <a:spcPct val="110000"/>
              </a:lnSpc>
              <a:buClr>
                <a:srgbClr val="FF0000"/>
              </a:buClr>
              <a:buFont typeface="Wingdings" panose="05000000000000000000" pitchFamily="2" charset="2"/>
              <a:buChar char="Ø"/>
            </a:pPr>
            <a:r>
              <a:rPr lang="en-US" sz="2800" b="1" dirty="0">
                <a:latin typeface="Times New Roman" pitchFamily="18" charset="0"/>
              </a:rPr>
              <a:t>Analyze the Problem</a:t>
            </a:r>
          </a:p>
          <a:p>
            <a:pPr lvl="1">
              <a:lnSpc>
                <a:spcPct val="110000"/>
              </a:lnSpc>
              <a:buClr>
                <a:srgbClr val="FF0000"/>
              </a:buClr>
              <a:buFont typeface="Wingdings" panose="05000000000000000000" pitchFamily="2" charset="2"/>
              <a:buChar char="Ø"/>
            </a:pPr>
            <a:r>
              <a:rPr lang="en-US" sz="2800" b="1" dirty="0">
                <a:latin typeface="Times New Roman" pitchFamily="18" charset="0"/>
              </a:rPr>
              <a:t>Develop Alternative Solutions</a:t>
            </a:r>
          </a:p>
          <a:p>
            <a:pPr lvl="1">
              <a:lnSpc>
                <a:spcPct val="110000"/>
              </a:lnSpc>
              <a:buClr>
                <a:srgbClr val="FF0000"/>
              </a:buClr>
              <a:buFont typeface="Wingdings" panose="05000000000000000000" pitchFamily="2" charset="2"/>
              <a:buChar char="Ø"/>
            </a:pPr>
            <a:r>
              <a:rPr lang="en-US" sz="2800" b="1" dirty="0">
                <a:latin typeface="Times New Roman" pitchFamily="18" charset="0"/>
              </a:rPr>
              <a:t>Decide on the Best Solution</a:t>
            </a:r>
          </a:p>
          <a:p>
            <a:pPr lvl="1">
              <a:lnSpc>
                <a:spcPct val="110000"/>
              </a:lnSpc>
              <a:buClr>
                <a:srgbClr val="FF0000"/>
              </a:buClr>
              <a:buFont typeface="Wingdings" panose="05000000000000000000" pitchFamily="2" charset="2"/>
              <a:buChar char="Ø"/>
            </a:pPr>
            <a:r>
              <a:rPr lang="en-US" sz="2800" b="1" dirty="0">
                <a:latin typeface="Times New Roman" pitchFamily="18" charset="0"/>
              </a:rPr>
              <a:t>Convert decisions into Effective Actions</a:t>
            </a:r>
          </a:p>
          <a:p>
            <a:pPr>
              <a:lnSpc>
                <a:spcPct val="110000"/>
              </a:lnSpc>
            </a:pPr>
            <a:endParaRPr lang="en-US" sz="3200" b="1" u="sng" dirty="0">
              <a:solidFill>
                <a:srgbClr val="FF0000"/>
              </a:solidFill>
              <a:latin typeface="Times New Roman" pitchFamily="18" charset="0"/>
            </a:endParaRPr>
          </a:p>
        </p:txBody>
      </p:sp>
      <p:sp>
        <p:nvSpPr>
          <p:cNvPr id="2" name="TextBox 1">
            <a:extLst>
              <a:ext uri="{FF2B5EF4-FFF2-40B4-BE49-F238E27FC236}">
                <a16:creationId xmlns:a16="http://schemas.microsoft.com/office/drawing/2014/main" id="{9D6C99FB-F596-BC84-9B9A-A197B73D1E42}"/>
              </a:ext>
            </a:extLst>
          </p:cNvPr>
          <p:cNvSpPr txBox="1"/>
          <p:nvPr/>
        </p:nvSpPr>
        <p:spPr>
          <a:xfrm>
            <a:off x="688428" y="2928138"/>
            <a:ext cx="10463048" cy="2901372"/>
          </a:xfrm>
          <a:prstGeom prst="rect">
            <a:avLst/>
          </a:prstGeom>
          <a:noFill/>
        </p:spPr>
        <p:txBody>
          <a:bodyPr wrap="square">
            <a:spAutoFit/>
          </a:bodyPr>
          <a:lstStyle/>
          <a:p>
            <a:pPr algn="r" rtl="1">
              <a:lnSpc>
                <a:spcPct val="110000"/>
              </a:lnSpc>
            </a:pPr>
            <a:r>
              <a:rPr lang="ar-EG" sz="2800" b="1" u="sng" dirty="0">
                <a:solidFill>
                  <a:srgbClr val="C00000"/>
                </a:solidFill>
                <a:latin typeface="Times New Roman" pitchFamily="18" charset="0"/>
              </a:rPr>
              <a:t>الخطوات في اتخاذ القرار عند بيتر </a:t>
            </a:r>
            <a:r>
              <a:rPr lang="ar-EG" sz="2800" b="1" u="sng" dirty="0" err="1">
                <a:solidFill>
                  <a:srgbClr val="C00000"/>
                </a:solidFill>
                <a:latin typeface="Times New Roman" pitchFamily="18" charset="0"/>
              </a:rPr>
              <a:t>دراكر</a:t>
            </a:r>
            <a:r>
              <a:rPr lang="ar-EG" sz="2800" b="1" u="sng" dirty="0">
                <a:solidFill>
                  <a:srgbClr val="C00000"/>
                </a:solidFill>
                <a:latin typeface="Times New Roman" pitchFamily="18" charset="0"/>
              </a:rPr>
              <a:t>:</a:t>
            </a:r>
          </a:p>
          <a:p>
            <a:pPr marL="914400" lvl="1" indent="-457200" algn="r" rtl="1">
              <a:lnSpc>
                <a:spcPct val="110000"/>
              </a:lnSpc>
              <a:buFont typeface="Arial" panose="020B0604020202020204" pitchFamily="34" charset="0"/>
              <a:buChar char="•"/>
            </a:pPr>
            <a:r>
              <a:rPr lang="ar-EG" sz="2800" b="1" dirty="0">
                <a:latin typeface="Times New Roman" pitchFamily="18" charset="0"/>
              </a:rPr>
              <a:t>تحديد المشكلة</a:t>
            </a:r>
          </a:p>
          <a:p>
            <a:pPr marL="914400" lvl="1" indent="-457200" algn="r" rtl="1">
              <a:lnSpc>
                <a:spcPct val="110000"/>
              </a:lnSpc>
              <a:buFont typeface="Arial" panose="020B0604020202020204" pitchFamily="34" charset="0"/>
              <a:buChar char="•"/>
            </a:pPr>
            <a:r>
              <a:rPr lang="ar-EG" sz="2800" b="1" dirty="0">
                <a:latin typeface="Times New Roman" pitchFamily="18" charset="0"/>
              </a:rPr>
              <a:t>تحليل المشكلة</a:t>
            </a:r>
          </a:p>
          <a:p>
            <a:pPr marL="914400" lvl="1" indent="-457200" algn="r" rtl="1">
              <a:lnSpc>
                <a:spcPct val="110000"/>
              </a:lnSpc>
              <a:buFont typeface="Arial" panose="020B0604020202020204" pitchFamily="34" charset="0"/>
              <a:buChar char="•"/>
            </a:pPr>
            <a:r>
              <a:rPr lang="ar-EG" sz="2800" b="1" dirty="0">
                <a:latin typeface="Times New Roman" pitchFamily="18" charset="0"/>
              </a:rPr>
              <a:t>تطوير الحلول البديلة</a:t>
            </a:r>
          </a:p>
          <a:p>
            <a:pPr marL="914400" lvl="1" indent="-457200" algn="r" rtl="1">
              <a:lnSpc>
                <a:spcPct val="110000"/>
              </a:lnSpc>
              <a:buFont typeface="Arial" panose="020B0604020202020204" pitchFamily="34" charset="0"/>
              <a:buChar char="•"/>
            </a:pPr>
            <a:r>
              <a:rPr lang="ar-EG" sz="2800" b="1" dirty="0">
                <a:latin typeface="Times New Roman" pitchFamily="18" charset="0"/>
              </a:rPr>
              <a:t>تحديد الحل الأفضل</a:t>
            </a:r>
          </a:p>
          <a:p>
            <a:pPr marL="914400" lvl="1" indent="-457200" algn="r" rtl="1">
              <a:lnSpc>
                <a:spcPct val="110000"/>
              </a:lnSpc>
              <a:buFont typeface="Arial" panose="020B0604020202020204" pitchFamily="34" charset="0"/>
              <a:buChar char="•"/>
            </a:pPr>
            <a:r>
              <a:rPr lang="ar-EG" sz="2800" b="1" dirty="0">
                <a:latin typeface="Times New Roman" pitchFamily="18" charset="0"/>
              </a:rPr>
              <a:t>تحويل القرارات إلى إجراءات فعالة</a:t>
            </a:r>
            <a:endParaRPr lang="en-US" sz="2800" b="1" dirty="0">
              <a:latin typeface="Times New Roman" pitchFamily="18" charset="0"/>
            </a:endParaRPr>
          </a:p>
        </p:txBody>
      </p:sp>
      <p:sp>
        <p:nvSpPr>
          <p:cNvPr id="5" name="TextBox 4">
            <a:extLst>
              <a:ext uri="{FF2B5EF4-FFF2-40B4-BE49-F238E27FC236}">
                <a16:creationId xmlns:a16="http://schemas.microsoft.com/office/drawing/2014/main" id="{49A39676-3B77-B981-B93F-F43F96A8CFAA}"/>
              </a:ext>
            </a:extLst>
          </p:cNvPr>
          <p:cNvSpPr txBox="1"/>
          <p:nvPr/>
        </p:nvSpPr>
        <p:spPr>
          <a:xfrm>
            <a:off x="6379778" y="1145873"/>
            <a:ext cx="5422127" cy="646331"/>
          </a:xfrm>
          <a:prstGeom prst="rect">
            <a:avLst/>
          </a:prstGeom>
          <a:noFill/>
        </p:spPr>
        <p:txBody>
          <a:bodyPr wrap="square">
            <a:spAutoFit/>
          </a:bodyPr>
          <a:lstStyle/>
          <a:p>
            <a:pPr algn="r"/>
            <a:r>
              <a:rPr lang="ar-EG" sz="3600" b="1" dirty="0">
                <a:solidFill>
                  <a:srgbClr val="C00000"/>
                </a:solidFill>
              </a:rPr>
              <a:t>خطوات أخرى في اتخاذ القرار</a:t>
            </a:r>
            <a:endParaRPr lang="en-US" sz="3600" b="1" dirty="0">
              <a:solidFill>
                <a:srgbClr val="C00000"/>
              </a:solidFill>
            </a:endParaRPr>
          </a:p>
        </p:txBody>
      </p:sp>
    </p:spTree>
    <p:extLst>
      <p:ext uri="{BB962C8B-B14F-4D97-AF65-F5344CB8AC3E}">
        <p14:creationId xmlns:p14="http://schemas.microsoft.com/office/powerpoint/2010/main" val="3343007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0431" y="2044727"/>
            <a:ext cx="5411071" cy="46480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619793" y="1093958"/>
            <a:ext cx="8102265" cy="646331"/>
          </a:xfrm>
          <a:prstGeom prst="rect">
            <a:avLst/>
          </a:prstGeom>
          <a:noFill/>
        </p:spPr>
        <p:txBody>
          <a:bodyPr wrap="square">
            <a:spAutoFit/>
          </a:bodyPr>
          <a:lstStyle/>
          <a:p>
            <a:r>
              <a:rPr lang="en-US" altLang="en-US" sz="3600" b="1" dirty="0">
                <a:solidFill>
                  <a:srgbClr val="C00000"/>
                </a:solidFill>
              </a:rPr>
              <a:t>Models of Decision-Making</a:t>
            </a:r>
            <a:endParaRPr lang="en-US" sz="1400" b="1" dirty="0">
              <a:solidFill>
                <a:srgbClr val="C00000"/>
              </a:solidFill>
            </a:endParaRPr>
          </a:p>
        </p:txBody>
      </p:sp>
      <p:sp>
        <p:nvSpPr>
          <p:cNvPr id="5" name="TextBox 4">
            <a:extLst>
              <a:ext uri="{FF2B5EF4-FFF2-40B4-BE49-F238E27FC236}">
                <a16:creationId xmlns:a16="http://schemas.microsoft.com/office/drawing/2014/main" id="{77BD9F8D-EAA5-17AC-06E1-F7BC80F654DE}"/>
              </a:ext>
            </a:extLst>
          </p:cNvPr>
          <p:cNvSpPr txBox="1"/>
          <p:nvPr/>
        </p:nvSpPr>
        <p:spPr>
          <a:xfrm>
            <a:off x="619793" y="2215854"/>
            <a:ext cx="4550979" cy="2548390"/>
          </a:xfrm>
          <a:prstGeom prst="rect">
            <a:avLst/>
          </a:prstGeom>
          <a:noFill/>
        </p:spPr>
        <p:txBody>
          <a:bodyPr wrap="square">
            <a:spAutoFit/>
          </a:bodyPr>
          <a:lstStyle/>
          <a:p>
            <a:pPr marL="0" indent="0">
              <a:lnSpc>
                <a:spcPct val="95000"/>
              </a:lnSpc>
              <a:buFontTx/>
              <a:buNone/>
            </a:pPr>
            <a:r>
              <a:rPr lang="en-US" altLang="en-US" sz="2400" b="1" dirty="0">
                <a:solidFill>
                  <a:srgbClr val="C00000"/>
                </a:solidFill>
                <a:effectLst>
                  <a:outerShdw blurRad="38100" dist="38100" dir="2700000" algn="tl">
                    <a:srgbClr val="000000"/>
                  </a:outerShdw>
                </a:effectLst>
              </a:rPr>
              <a:t>Effective decision</a:t>
            </a:r>
          </a:p>
          <a:p>
            <a:pPr marL="0" indent="0" algn="ctr">
              <a:lnSpc>
                <a:spcPct val="95000"/>
              </a:lnSpc>
              <a:buFontTx/>
              <a:buNone/>
            </a:pPr>
            <a:r>
              <a:rPr lang="en-US" altLang="en-US" sz="2400" b="1" dirty="0">
                <a:solidFill>
                  <a:schemeClr val="tx1"/>
                </a:solidFill>
              </a:rPr>
              <a:t>a timely decision </a:t>
            </a:r>
          </a:p>
          <a:p>
            <a:pPr marL="0" indent="0" algn="ctr">
              <a:lnSpc>
                <a:spcPct val="95000"/>
              </a:lnSpc>
              <a:buFontTx/>
              <a:buNone/>
            </a:pPr>
            <a:r>
              <a:rPr lang="en-US" altLang="en-US" sz="2400" b="1" dirty="0">
                <a:solidFill>
                  <a:schemeClr val="tx1"/>
                </a:solidFill>
              </a:rPr>
              <a:t>that meets a desired objective and is acceptable to those individuals affected </a:t>
            </a:r>
          </a:p>
          <a:p>
            <a:pPr marL="0" indent="0" algn="ctr">
              <a:lnSpc>
                <a:spcPct val="95000"/>
              </a:lnSpc>
              <a:buFontTx/>
              <a:buNone/>
            </a:pPr>
            <a:r>
              <a:rPr lang="en-US" altLang="en-US" sz="2400" b="1" dirty="0">
                <a:solidFill>
                  <a:schemeClr val="tx1"/>
                </a:solidFill>
              </a:rPr>
              <a:t>by it</a:t>
            </a:r>
            <a:endParaRPr lang="ar-EG" altLang="en-US" sz="2400" b="1" dirty="0">
              <a:solidFill>
                <a:schemeClr val="tx1"/>
              </a:solidFill>
            </a:endParaRPr>
          </a:p>
          <a:p>
            <a:pPr marL="0" indent="0" algn="ctr">
              <a:lnSpc>
                <a:spcPct val="95000"/>
              </a:lnSpc>
              <a:buFontTx/>
              <a:buNone/>
            </a:pPr>
            <a:endParaRPr lang="en-US" altLang="en-US" sz="2400" b="1" dirty="0">
              <a:solidFill>
                <a:schemeClr val="tx1"/>
              </a:solidFill>
            </a:endParaRPr>
          </a:p>
        </p:txBody>
      </p:sp>
      <p:sp>
        <p:nvSpPr>
          <p:cNvPr id="2" name="TextBox 1">
            <a:extLst>
              <a:ext uri="{FF2B5EF4-FFF2-40B4-BE49-F238E27FC236}">
                <a16:creationId xmlns:a16="http://schemas.microsoft.com/office/drawing/2014/main" id="{C27E2204-6D7A-30FA-77B7-045103EF8E93}"/>
              </a:ext>
            </a:extLst>
          </p:cNvPr>
          <p:cNvSpPr txBox="1"/>
          <p:nvPr/>
        </p:nvSpPr>
        <p:spPr>
          <a:xfrm>
            <a:off x="462630" y="4656428"/>
            <a:ext cx="4550979" cy="1495794"/>
          </a:xfrm>
          <a:prstGeom prst="rect">
            <a:avLst/>
          </a:prstGeom>
          <a:noFill/>
        </p:spPr>
        <p:txBody>
          <a:bodyPr wrap="square">
            <a:spAutoFit/>
          </a:bodyPr>
          <a:lstStyle/>
          <a:p>
            <a:pPr marL="0" indent="0" algn="ctr" rtl="1">
              <a:lnSpc>
                <a:spcPct val="95000"/>
              </a:lnSpc>
              <a:buFontTx/>
              <a:buNone/>
            </a:pPr>
            <a:r>
              <a:rPr lang="ar-EG" altLang="en-US" sz="2400" b="1" dirty="0">
                <a:solidFill>
                  <a:srgbClr val="C00000"/>
                </a:solidFill>
                <a:effectLst>
                  <a:outerShdw blurRad="38100" dist="38100" dir="2700000" algn="tl">
                    <a:srgbClr val="000000"/>
                  </a:outerShdw>
                </a:effectLst>
              </a:rPr>
              <a:t>القرار الفعال</a:t>
            </a:r>
          </a:p>
          <a:p>
            <a:pPr marL="0" indent="0" algn="ctr" rtl="1">
              <a:lnSpc>
                <a:spcPct val="95000"/>
              </a:lnSpc>
              <a:buFontTx/>
              <a:buNone/>
            </a:pPr>
            <a:r>
              <a:rPr lang="ar-EG" altLang="en-US" sz="2400" b="1" dirty="0">
                <a:solidFill>
                  <a:srgbClr val="C00000"/>
                </a:solidFill>
                <a:effectLst>
                  <a:outerShdw blurRad="38100" dist="38100" dir="2700000" algn="tl">
                    <a:srgbClr val="000000"/>
                  </a:outerShdw>
                </a:effectLst>
              </a:rPr>
              <a:t>قرار في الوقت المناسب</a:t>
            </a:r>
          </a:p>
          <a:p>
            <a:pPr marL="0" indent="0" algn="ctr" rtl="1">
              <a:lnSpc>
                <a:spcPct val="95000"/>
              </a:lnSpc>
              <a:buFontTx/>
              <a:buNone/>
            </a:pPr>
            <a:r>
              <a:rPr lang="ar-EG" altLang="en-US" sz="2400" b="1" dirty="0">
                <a:solidFill>
                  <a:srgbClr val="C00000"/>
                </a:solidFill>
                <a:effectLst>
                  <a:outerShdw blurRad="38100" dist="38100" dir="2700000" algn="tl">
                    <a:srgbClr val="000000"/>
                  </a:outerShdw>
                </a:effectLst>
              </a:rPr>
              <a:t>يحقق الهدف المطلوب ويكون مقبولاً للأفراد المتأثرين به</a:t>
            </a:r>
            <a:endParaRPr lang="en-US" altLang="en-US" sz="2400" b="1" dirty="0">
              <a:solidFill>
                <a:schemeClr val="tx1"/>
              </a:solidFill>
            </a:endParaRPr>
          </a:p>
        </p:txBody>
      </p:sp>
      <p:grpSp>
        <p:nvGrpSpPr>
          <p:cNvPr id="7" name="Group 6">
            <a:extLst>
              <a:ext uri="{FF2B5EF4-FFF2-40B4-BE49-F238E27FC236}">
                <a16:creationId xmlns:a16="http://schemas.microsoft.com/office/drawing/2014/main" id="{4098BFFF-4450-378D-DBAF-23AFE1CBCB50}"/>
              </a:ext>
            </a:extLst>
          </p:cNvPr>
          <p:cNvGrpSpPr>
            <a:grpSpLocks/>
          </p:cNvGrpSpPr>
          <p:nvPr/>
        </p:nvGrpSpPr>
        <p:grpSpPr bwMode="auto">
          <a:xfrm>
            <a:off x="6703870" y="2044727"/>
            <a:ext cx="4703763" cy="1520826"/>
            <a:chOff x="2617" y="1584"/>
            <a:chExt cx="2963" cy="958"/>
          </a:xfrm>
          <a:solidFill>
            <a:schemeClr val="tx2">
              <a:lumMod val="40000"/>
              <a:lumOff val="60000"/>
            </a:schemeClr>
          </a:solidFill>
        </p:grpSpPr>
        <p:sp>
          <p:nvSpPr>
            <p:cNvPr id="12" name="Freeform 6">
              <a:extLst>
                <a:ext uri="{FF2B5EF4-FFF2-40B4-BE49-F238E27FC236}">
                  <a16:creationId xmlns:a16="http://schemas.microsoft.com/office/drawing/2014/main" id="{16F78C2C-F675-22C0-0831-AEB3FE6167E3}"/>
                </a:ext>
              </a:extLst>
            </p:cNvPr>
            <p:cNvSpPr>
              <a:spLocks/>
            </p:cNvSpPr>
            <p:nvPr/>
          </p:nvSpPr>
          <p:spPr bwMode="auto">
            <a:xfrm>
              <a:off x="2617" y="1830"/>
              <a:ext cx="100" cy="712"/>
            </a:xfrm>
            <a:custGeom>
              <a:avLst/>
              <a:gdLst>
                <a:gd name="T0" fmla="*/ 99 w 100"/>
                <a:gd name="T1" fmla="*/ 59 h 712"/>
                <a:gd name="T2" fmla="*/ 99 w 100"/>
                <a:gd name="T3" fmla="*/ 711 h 712"/>
                <a:gd name="T4" fmla="*/ 0 w 100"/>
                <a:gd name="T5" fmla="*/ 649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9"/>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3" name="Freeform 7">
              <a:extLst>
                <a:ext uri="{FF2B5EF4-FFF2-40B4-BE49-F238E27FC236}">
                  <a16:creationId xmlns:a16="http://schemas.microsoft.com/office/drawing/2014/main" id="{E4C23DB8-AA5C-A38C-F733-AE78F4950F16}"/>
                </a:ext>
              </a:extLst>
            </p:cNvPr>
            <p:cNvSpPr>
              <a:spLocks/>
            </p:cNvSpPr>
            <p:nvPr/>
          </p:nvSpPr>
          <p:spPr bwMode="auto">
            <a:xfrm>
              <a:off x="2617" y="1585"/>
              <a:ext cx="1521" cy="305"/>
            </a:xfrm>
            <a:custGeom>
              <a:avLst/>
              <a:gdLst>
                <a:gd name="T0" fmla="*/ 0 w 1521"/>
                <a:gd name="T1" fmla="*/ 245 h 305"/>
                <a:gd name="T2" fmla="*/ 99 w 1521"/>
                <a:gd name="T3" fmla="*/ 304 h 305"/>
                <a:gd name="T4" fmla="*/ 1520 w 1521"/>
                <a:gd name="T5" fmla="*/ 53 h 305"/>
                <a:gd name="T6" fmla="*/ 1441 w 1521"/>
                <a:gd name="T7" fmla="*/ 0 h 305"/>
                <a:gd name="T8" fmla="*/ 0 w 1521"/>
                <a:gd name="T9" fmla="*/ 245 h 305"/>
              </a:gdLst>
              <a:ahLst/>
              <a:cxnLst>
                <a:cxn ang="0">
                  <a:pos x="T0" y="T1"/>
                </a:cxn>
                <a:cxn ang="0">
                  <a:pos x="T2" y="T3"/>
                </a:cxn>
                <a:cxn ang="0">
                  <a:pos x="T4" y="T5"/>
                </a:cxn>
                <a:cxn ang="0">
                  <a:pos x="T6" y="T7"/>
                </a:cxn>
                <a:cxn ang="0">
                  <a:pos x="T8" y="T9"/>
                </a:cxn>
              </a:cxnLst>
              <a:rect l="0" t="0" r="r" b="b"/>
              <a:pathLst>
                <a:path w="1521" h="305">
                  <a:moveTo>
                    <a:pt x="0" y="245"/>
                  </a:moveTo>
                  <a:lnTo>
                    <a:pt x="99" y="304"/>
                  </a:lnTo>
                  <a:lnTo>
                    <a:pt x="1520" y="53"/>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5" name="Freeform 8">
              <a:extLst>
                <a:ext uri="{FF2B5EF4-FFF2-40B4-BE49-F238E27FC236}">
                  <a16:creationId xmlns:a16="http://schemas.microsoft.com/office/drawing/2014/main" id="{7B931ABF-3324-0A8D-39EC-8F45BEE8F141}"/>
                </a:ext>
              </a:extLst>
            </p:cNvPr>
            <p:cNvSpPr>
              <a:spLocks/>
            </p:cNvSpPr>
            <p:nvPr/>
          </p:nvSpPr>
          <p:spPr bwMode="auto">
            <a:xfrm>
              <a:off x="4055" y="1584"/>
              <a:ext cx="1525" cy="299"/>
            </a:xfrm>
            <a:custGeom>
              <a:avLst/>
              <a:gdLst>
                <a:gd name="T0" fmla="*/ 0 w 1525"/>
                <a:gd name="T1" fmla="*/ 0 h 299"/>
                <a:gd name="T2" fmla="*/ 80 w 1525"/>
                <a:gd name="T3" fmla="*/ 54 h 299"/>
                <a:gd name="T4" fmla="*/ 1524 w 1525"/>
                <a:gd name="T5" fmla="*/ 298 h 299"/>
                <a:gd name="T6" fmla="*/ 1429 w 1525"/>
                <a:gd name="T7" fmla="*/ 241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4"/>
                  </a:lnTo>
                  <a:lnTo>
                    <a:pt x="1524" y="298"/>
                  </a:lnTo>
                  <a:lnTo>
                    <a:pt x="1429" y="241"/>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1" name="Freeform 9">
              <a:extLst>
                <a:ext uri="{FF2B5EF4-FFF2-40B4-BE49-F238E27FC236}">
                  <a16:creationId xmlns:a16="http://schemas.microsoft.com/office/drawing/2014/main" id="{5167980E-F486-526D-438B-AED87674E734}"/>
                </a:ext>
              </a:extLst>
            </p:cNvPr>
            <p:cNvSpPr>
              <a:spLocks/>
            </p:cNvSpPr>
            <p:nvPr/>
          </p:nvSpPr>
          <p:spPr bwMode="auto">
            <a:xfrm>
              <a:off x="2716" y="1638"/>
              <a:ext cx="2864" cy="904"/>
            </a:xfrm>
            <a:custGeom>
              <a:avLst/>
              <a:gdLst>
                <a:gd name="T0" fmla="*/ 0 w 2864"/>
                <a:gd name="T1" fmla="*/ 251 h 904"/>
                <a:gd name="T2" fmla="*/ 0 w 2864"/>
                <a:gd name="T3" fmla="*/ 903 h 904"/>
                <a:gd name="T4" fmla="*/ 1428 w 2864"/>
                <a:gd name="T5" fmla="*/ 658 h 904"/>
                <a:gd name="T6" fmla="*/ 2863 w 2864"/>
                <a:gd name="T7" fmla="*/ 903 h 904"/>
                <a:gd name="T8" fmla="*/ 2863 w 2864"/>
                <a:gd name="T9" fmla="*/ 244 h 904"/>
                <a:gd name="T10" fmla="*/ 1419 w 2864"/>
                <a:gd name="T11" fmla="*/ 0 h 904"/>
                <a:gd name="T12" fmla="*/ 0 w 2864"/>
                <a:gd name="T13" fmla="*/ 251 h 904"/>
              </a:gdLst>
              <a:ahLst/>
              <a:cxnLst>
                <a:cxn ang="0">
                  <a:pos x="T0" y="T1"/>
                </a:cxn>
                <a:cxn ang="0">
                  <a:pos x="T2" y="T3"/>
                </a:cxn>
                <a:cxn ang="0">
                  <a:pos x="T4" y="T5"/>
                </a:cxn>
                <a:cxn ang="0">
                  <a:pos x="T6" y="T7"/>
                </a:cxn>
                <a:cxn ang="0">
                  <a:pos x="T8" y="T9"/>
                </a:cxn>
                <a:cxn ang="0">
                  <a:pos x="T10" y="T11"/>
                </a:cxn>
                <a:cxn ang="0">
                  <a:pos x="T12" y="T13"/>
                </a:cxn>
              </a:cxnLst>
              <a:rect l="0" t="0" r="r" b="b"/>
              <a:pathLst>
                <a:path w="2864" h="904">
                  <a:moveTo>
                    <a:pt x="0" y="251"/>
                  </a:moveTo>
                  <a:lnTo>
                    <a:pt x="0" y="903"/>
                  </a:lnTo>
                  <a:lnTo>
                    <a:pt x="1428" y="658"/>
                  </a:lnTo>
                  <a:lnTo>
                    <a:pt x="2863" y="903"/>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ctr"/>
              <a:endParaRPr lang="en-US" altLang="en-US" sz="2000" b="1" dirty="0">
                <a:latin typeface="Arial" panose="020B0604020202020204" pitchFamily="34" charset="0"/>
              </a:endParaRPr>
            </a:p>
            <a:p>
              <a:pPr algn="ctr"/>
              <a:r>
                <a:rPr lang="ar-EG" altLang="en-US" sz="2000" b="1" dirty="0">
                  <a:latin typeface="Arial" panose="020B0604020202020204" pitchFamily="34" charset="0"/>
                </a:rPr>
                <a:t>النموذج العقلاني</a:t>
              </a:r>
            </a:p>
            <a:p>
              <a:pPr algn="ctr"/>
              <a:r>
                <a:rPr lang="en-US" altLang="en-US" sz="2000" b="1" dirty="0">
                  <a:latin typeface="Arial" panose="020B0604020202020204" pitchFamily="34" charset="0"/>
                </a:rPr>
                <a:t>Rational  Model</a:t>
              </a:r>
              <a:endParaRPr lang="en-US" altLang="en-US" sz="2000" b="1" dirty="0"/>
            </a:p>
          </p:txBody>
        </p:sp>
      </p:grpSp>
      <p:grpSp>
        <p:nvGrpSpPr>
          <p:cNvPr id="32" name="Group 31">
            <a:extLst>
              <a:ext uri="{FF2B5EF4-FFF2-40B4-BE49-F238E27FC236}">
                <a16:creationId xmlns:a16="http://schemas.microsoft.com/office/drawing/2014/main" id="{766B8D93-7A57-B8A5-DBCA-EEE590290F39}"/>
              </a:ext>
            </a:extLst>
          </p:cNvPr>
          <p:cNvGrpSpPr>
            <a:grpSpLocks/>
          </p:cNvGrpSpPr>
          <p:nvPr/>
        </p:nvGrpSpPr>
        <p:grpSpPr bwMode="auto">
          <a:xfrm>
            <a:off x="6691169" y="4427567"/>
            <a:ext cx="4703763" cy="1520826"/>
            <a:chOff x="2609" y="3085"/>
            <a:chExt cx="2963" cy="958"/>
          </a:xfrm>
          <a:solidFill>
            <a:schemeClr val="tx2">
              <a:lumMod val="40000"/>
              <a:lumOff val="60000"/>
            </a:schemeClr>
          </a:solidFill>
        </p:grpSpPr>
        <p:sp>
          <p:nvSpPr>
            <p:cNvPr id="33" name="Freeform 11">
              <a:extLst>
                <a:ext uri="{FF2B5EF4-FFF2-40B4-BE49-F238E27FC236}">
                  <a16:creationId xmlns:a16="http://schemas.microsoft.com/office/drawing/2014/main" id="{D512BB39-3FEE-4125-8C0A-0139F8EED25A}"/>
                </a:ext>
              </a:extLst>
            </p:cNvPr>
            <p:cNvSpPr>
              <a:spLocks/>
            </p:cNvSpPr>
            <p:nvPr/>
          </p:nvSpPr>
          <p:spPr bwMode="auto">
            <a:xfrm>
              <a:off x="2609" y="3331"/>
              <a:ext cx="100" cy="712"/>
            </a:xfrm>
            <a:custGeom>
              <a:avLst/>
              <a:gdLst>
                <a:gd name="T0" fmla="*/ 99 w 100"/>
                <a:gd name="T1" fmla="*/ 59 h 712"/>
                <a:gd name="T2" fmla="*/ 99 w 100"/>
                <a:gd name="T3" fmla="*/ 711 h 712"/>
                <a:gd name="T4" fmla="*/ 0 w 100"/>
                <a:gd name="T5" fmla="*/ 648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8"/>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4" name="Freeform 12">
              <a:extLst>
                <a:ext uri="{FF2B5EF4-FFF2-40B4-BE49-F238E27FC236}">
                  <a16:creationId xmlns:a16="http://schemas.microsoft.com/office/drawing/2014/main" id="{4F5BB117-7BD7-FC42-4C4F-DD551761F5A2}"/>
                </a:ext>
              </a:extLst>
            </p:cNvPr>
            <p:cNvSpPr>
              <a:spLocks/>
            </p:cNvSpPr>
            <p:nvPr/>
          </p:nvSpPr>
          <p:spPr bwMode="auto">
            <a:xfrm>
              <a:off x="2609" y="3086"/>
              <a:ext cx="1520" cy="305"/>
            </a:xfrm>
            <a:custGeom>
              <a:avLst/>
              <a:gdLst>
                <a:gd name="T0" fmla="*/ 0 w 1520"/>
                <a:gd name="T1" fmla="*/ 245 h 305"/>
                <a:gd name="T2" fmla="*/ 99 w 1520"/>
                <a:gd name="T3" fmla="*/ 304 h 305"/>
                <a:gd name="T4" fmla="*/ 1519 w 1520"/>
                <a:gd name="T5" fmla="*/ 52 h 305"/>
                <a:gd name="T6" fmla="*/ 1441 w 1520"/>
                <a:gd name="T7" fmla="*/ 0 h 305"/>
                <a:gd name="T8" fmla="*/ 0 w 1520"/>
                <a:gd name="T9" fmla="*/ 245 h 305"/>
              </a:gdLst>
              <a:ahLst/>
              <a:cxnLst>
                <a:cxn ang="0">
                  <a:pos x="T0" y="T1"/>
                </a:cxn>
                <a:cxn ang="0">
                  <a:pos x="T2" y="T3"/>
                </a:cxn>
                <a:cxn ang="0">
                  <a:pos x="T4" y="T5"/>
                </a:cxn>
                <a:cxn ang="0">
                  <a:pos x="T6" y="T7"/>
                </a:cxn>
                <a:cxn ang="0">
                  <a:pos x="T8" y="T9"/>
                </a:cxn>
              </a:cxnLst>
              <a:rect l="0" t="0" r="r" b="b"/>
              <a:pathLst>
                <a:path w="1520" h="305">
                  <a:moveTo>
                    <a:pt x="0" y="245"/>
                  </a:moveTo>
                  <a:lnTo>
                    <a:pt x="99" y="304"/>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5" name="Freeform 13">
              <a:extLst>
                <a:ext uri="{FF2B5EF4-FFF2-40B4-BE49-F238E27FC236}">
                  <a16:creationId xmlns:a16="http://schemas.microsoft.com/office/drawing/2014/main" id="{619961F3-E924-53A6-A290-B8215E5747D0}"/>
                </a:ext>
              </a:extLst>
            </p:cNvPr>
            <p:cNvSpPr>
              <a:spLocks/>
            </p:cNvSpPr>
            <p:nvPr/>
          </p:nvSpPr>
          <p:spPr bwMode="auto">
            <a:xfrm>
              <a:off x="4047" y="3085"/>
              <a:ext cx="1525" cy="299"/>
            </a:xfrm>
            <a:custGeom>
              <a:avLst/>
              <a:gdLst>
                <a:gd name="T0" fmla="*/ 0 w 1525"/>
                <a:gd name="T1" fmla="*/ 0 h 299"/>
                <a:gd name="T2" fmla="*/ 80 w 1525"/>
                <a:gd name="T3" fmla="*/ 53 h 299"/>
                <a:gd name="T4" fmla="*/ 1524 w 1525"/>
                <a:gd name="T5" fmla="*/ 298 h 299"/>
                <a:gd name="T6" fmla="*/ 1429 w 1525"/>
                <a:gd name="T7" fmla="*/ 242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3"/>
                  </a:lnTo>
                  <a:lnTo>
                    <a:pt x="1524" y="298"/>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6" name="Freeform 14">
              <a:extLst>
                <a:ext uri="{FF2B5EF4-FFF2-40B4-BE49-F238E27FC236}">
                  <a16:creationId xmlns:a16="http://schemas.microsoft.com/office/drawing/2014/main" id="{C5C60200-628A-1A96-0738-375764ECE1D4}"/>
                </a:ext>
              </a:extLst>
            </p:cNvPr>
            <p:cNvSpPr>
              <a:spLocks/>
            </p:cNvSpPr>
            <p:nvPr/>
          </p:nvSpPr>
          <p:spPr bwMode="auto">
            <a:xfrm>
              <a:off x="2708" y="3138"/>
              <a:ext cx="2864" cy="905"/>
            </a:xfrm>
            <a:custGeom>
              <a:avLst/>
              <a:gdLst>
                <a:gd name="T0" fmla="*/ 0 w 2864"/>
                <a:gd name="T1" fmla="*/ 252 h 905"/>
                <a:gd name="T2" fmla="*/ 0 w 2864"/>
                <a:gd name="T3" fmla="*/ 904 h 905"/>
                <a:gd name="T4" fmla="*/ 2863 w 2864"/>
                <a:gd name="T5" fmla="*/ 904 h 905"/>
                <a:gd name="T6" fmla="*/ 2863 w 2864"/>
                <a:gd name="T7" fmla="*/ 245 h 905"/>
                <a:gd name="T8" fmla="*/ 1419 w 2864"/>
                <a:gd name="T9" fmla="*/ 0 h 905"/>
                <a:gd name="T10" fmla="*/ 0 w 2864"/>
                <a:gd name="T11" fmla="*/ 252 h 905"/>
              </a:gdLst>
              <a:ahLst/>
              <a:cxnLst>
                <a:cxn ang="0">
                  <a:pos x="T0" y="T1"/>
                </a:cxn>
                <a:cxn ang="0">
                  <a:pos x="T2" y="T3"/>
                </a:cxn>
                <a:cxn ang="0">
                  <a:pos x="T4" y="T5"/>
                </a:cxn>
                <a:cxn ang="0">
                  <a:pos x="T6" y="T7"/>
                </a:cxn>
                <a:cxn ang="0">
                  <a:pos x="T8" y="T9"/>
                </a:cxn>
                <a:cxn ang="0">
                  <a:pos x="T10" y="T11"/>
                </a:cxn>
              </a:cxnLst>
              <a:rect l="0" t="0" r="r" b="b"/>
              <a:pathLst>
                <a:path w="2864" h="905">
                  <a:moveTo>
                    <a:pt x="0" y="252"/>
                  </a:moveTo>
                  <a:lnTo>
                    <a:pt x="0" y="904"/>
                  </a:lnTo>
                  <a:lnTo>
                    <a:pt x="2863" y="904"/>
                  </a:lnTo>
                  <a:lnTo>
                    <a:pt x="2863" y="245"/>
                  </a:lnTo>
                  <a:lnTo>
                    <a:pt x="1419" y="0"/>
                  </a:lnTo>
                  <a:lnTo>
                    <a:pt x="0" y="252"/>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nvGrpSpPr>
          <p:cNvPr id="37" name="Group 36">
            <a:extLst>
              <a:ext uri="{FF2B5EF4-FFF2-40B4-BE49-F238E27FC236}">
                <a16:creationId xmlns:a16="http://schemas.microsoft.com/office/drawing/2014/main" id="{43F6E384-76F2-0692-E7FF-7348E9D2937D}"/>
              </a:ext>
            </a:extLst>
          </p:cNvPr>
          <p:cNvGrpSpPr>
            <a:grpSpLocks/>
          </p:cNvGrpSpPr>
          <p:nvPr/>
        </p:nvGrpSpPr>
        <p:grpSpPr bwMode="auto">
          <a:xfrm>
            <a:off x="6691169" y="3241700"/>
            <a:ext cx="4703763" cy="1520825"/>
            <a:chOff x="2609" y="2338"/>
            <a:chExt cx="2963" cy="958"/>
          </a:xfrm>
          <a:solidFill>
            <a:schemeClr val="tx2">
              <a:lumMod val="40000"/>
              <a:lumOff val="60000"/>
            </a:schemeClr>
          </a:solidFill>
        </p:grpSpPr>
        <p:sp>
          <p:nvSpPr>
            <p:cNvPr id="38" name="Freeform 18">
              <a:extLst>
                <a:ext uri="{FF2B5EF4-FFF2-40B4-BE49-F238E27FC236}">
                  <a16:creationId xmlns:a16="http://schemas.microsoft.com/office/drawing/2014/main" id="{BBAF327A-8067-F3E9-FF89-1CCE27082098}"/>
                </a:ext>
              </a:extLst>
            </p:cNvPr>
            <p:cNvSpPr>
              <a:spLocks/>
            </p:cNvSpPr>
            <p:nvPr/>
          </p:nvSpPr>
          <p:spPr bwMode="auto">
            <a:xfrm>
              <a:off x="2609" y="2584"/>
              <a:ext cx="100" cy="712"/>
            </a:xfrm>
            <a:custGeom>
              <a:avLst/>
              <a:gdLst>
                <a:gd name="T0" fmla="*/ 99 w 100"/>
                <a:gd name="T1" fmla="*/ 58 h 712"/>
                <a:gd name="T2" fmla="*/ 99 w 100"/>
                <a:gd name="T3" fmla="*/ 711 h 712"/>
                <a:gd name="T4" fmla="*/ 0 w 100"/>
                <a:gd name="T5" fmla="*/ 648 h 712"/>
                <a:gd name="T6" fmla="*/ 0 w 100"/>
                <a:gd name="T7" fmla="*/ 0 h 712"/>
                <a:gd name="T8" fmla="*/ 99 w 100"/>
                <a:gd name="T9" fmla="*/ 58 h 712"/>
              </a:gdLst>
              <a:ahLst/>
              <a:cxnLst>
                <a:cxn ang="0">
                  <a:pos x="T0" y="T1"/>
                </a:cxn>
                <a:cxn ang="0">
                  <a:pos x="T2" y="T3"/>
                </a:cxn>
                <a:cxn ang="0">
                  <a:pos x="T4" y="T5"/>
                </a:cxn>
                <a:cxn ang="0">
                  <a:pos x="T6" y="T7"/>
                </a:cxn>
                <a:cxn ang="0">
                  <a:pos x="T8" y="T9"/>
                </a:cxn>
              </a:cxnLst>
              <a:rect l="0" t="0" r="r" b="b"/>
              <a:pathLst>
                <a:path w="100" h="712">
                  <a:moveTo>
                    <a:pt x="99" y="58"/>
                  </a:moveTo>
                  <a:lnTo>
                    <a:pt x="99" y="711"/>
                  </a:lnTo>
                  <a:lnTo>
                    <a:pt x="0" y="648"/>
                  </a:lnTo>
                  <a:lnTo>
                    <a:pt x="0" y="0"/>
                  </a:lnTo>
                  <a:lnTo>
                    <a:pt x="99" y="58"/>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9" name="Freeform 19">
              <a:extLst>
                <a:ext uri="{FF2B5EF4-FFF2-40B4-BE49-F238E27FC236}">
                  <a16:creationId xmlns:a16="http://schemas.microsoft.com/office/drawing/2014/main" id="{85C4D6DF-2035-F5DC-CC1F-77C49EBBCEF8}"/>
                </a:ext>
              </a:extLst>
            </p:cNvPr>
            <p:cNvSpPr>
              <a:spLocks/>
            </p:cNvSpPr>
            <p:nvPr/>
          </p:nvSpPr>
          <p:spPr bwMode="auto">
            <a:xfrm>
              <a:off x="2609" y="2339"/>
              <a:ext cx="1520" cy="304"/>
            </a:xfrm>
            <a:custGeom>
              <a:avLst/>
              <a:gdLst>
                <a:gd name="T0" fmla="*/ 0 w 1520"/>
                <a:gd name="T1" fmla="*/ 245 h 304"/>
                <a:gd name="T2" fmla="*/ 99 w 1520"/>
                <a:gd name="T3" fmla="*/ 303 h 304"/>
                <a:gd name="T4" fmla="*/ 1519 w 1520"/>
                <a:gd name="T5" fmla="*/ 52 h 304"/>
                <a:gd name="T6" fmla="*/ 1441 w 1520"/>
                <a:gd name="T7" fmla="*/ 0 h 304"/>
                <a:gd name="T8" fmla="*/ 0 w 1520"/>
                <a:gd name="T9" fmla="*/ 245 h 304"/>
              </a:gdLst>
              <a:ahLst/>
              <a:cxnLst>
                <a:cxn ang="0">
                  <a:pos x="T0" y="T1"/>
                </a:cxn>
                <a:cxn ang="0">
                  <a:pos x="T2" y="T3"/>
                </a:cxn>
                <a:cxn ang="0">
                  <a:pos x="T4" y="T5"/>
                </a:cxn>
                <a:cxn ang="0">
                  <a:pos x="T6" y="T7"/>
                </a:cxn>
                <a:cxn ang="0">
                  <a:pos x="T8" y="T9"/>
                </a:cxn>
              </a:cxnLst>
              <a:rect l="0" t="0" r="r" b="b"/>
              <a:pathLst>
                <a:path w="1520" h="304">
                  <a:moveTo>
                    <a:pt x="0" y="245"/>
                  </a:moveTo>
                  <a:lnTo>
                    <a:pt x="99" y="303"/>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40" name="Freeform 20">
              <a:extLst>
                <a:ext uri="{FF2B5EF4-FFF2-40B4-BE49-F238E27FC236}">
                  <a16:creationId xmlns:a16="http://schemas.microsoft.com/office/drawing/2014/main" id="{F65247E2-66ED-7348-A918-9BA63D47462E}"/>
                </a:ext>
              </a:extLst>
            </p:cNvPr>
            <p:cNvSpPr>
              <a:spLocks/>
            </p:cNvSpPr>
            <p:nvPr/>
          </p:nvSpPr>
          <p:spPr bwMode="auto">
            <a:xfrm>
              <a:off x="4047" y="2338"/>
              <a:ext cx="1525" cy="298"/>
            </a:xfrm>
            <a:custGeom>
              <a:avLst/>
              <a:gdLst>
                <a:gd name="T0" fmla="*/ 0 w 1525"/>
                <a:gd name="T1" fmla="*/ 0 h 298"/>
                <a:gd name="T2" fmla="*/ 80 w 1525"/>
                <a:gd name="T3" fmla="*/ 53 h 298"/>
                <a:gd name="T4" fmla="*/ 1524 w 1525"/>
                <a:gd name="T5" fmla="*/ 297 h 298"/>
                <a:gd name="T6" fmla="*/ 1429 w 1525"/>
                <a:gd name="T7" fmla="*/ 242 h 298"/>
                <a:gd name="T8" fmla="*/ 0 w 1525"/>
                <a:gd name="T9" fmla="*/ 0 h 298"/>
              </a:gdLst>
              <a:ahLst/>
              <a:cxnLst>
                <a:cxn ang="0">
                  <a:pos x="T0" y="T1"/>
                </a:cxn>
                <a:cxn ang="0">
                  <a:pos x="T2" y="T3"/>
                </a:cxn>
                <a:cxn ang="0">
                  <a:pos x="T4" y="T5"/>
                </a:cxn>
                <a:cxn ang="0">
                  <a:pos x="T6" y="T7"/>
                </a:cxn>
                <a:cxn ang="0">
                  <a:pos x="T8" y="T9"/>
                </a:cxn>
              </a:cxnLst>
              <a:rect l="0" t="0" r="r" b="b"/>
              <a:pathLst>
                <a:path w="1525" h="298">
                  <a:moveTo>
                    <a:pt x="0" y="0"/>
                  </a:moveTo>
                  <a:lnTo>
                    <a:pt x="80" y="53"/>
                  </a:lnTo>
                  <a:lnTo>
                    <a:pt x="1524" y="297"/>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41" name="Freeform 21">
              <a:extLst>
                <a:ext uri="{FF2B5EF4-FFF2-40B4-BE49-F238E27FC236}">
                  <a16:creationId xmlns:a16="http://schemas.microsoft.com/office/drawing/2014/main" id="{B85B11FE-D3A4-9251-B5DF-64A44FB2AFFD}"/>
                </a:ext>
              </a:extLst>
            </p:cNvPr>
            <p:cNvSpPr>
              <a:spLocks/>
            </p:cNvSpPr>
            <p:nvPr/>
          </p:nvSpPr>
          <p:spPr bwMode="auto">
            <a:xfrm>
              <a:off x="2708" y="2391"/>
              <a:ext cx="2864" cy="905"/>
            </a:xfrm>
            <a:custGeom>
              <a:avLst/>
              <a:gdLst>
                <a:gd name="T0" fmla="*/ 0 w 2864"/>
                <a:gd name="T1" fmla="*/ 251 h 905"/>
                <a:gd name="T2" fmla="*/ 0 w 2864"/>
                <a:gd name="T3" fmla="*/ 904 h 905"/>
                <a:gd name="T4" fmla="*/ 1427 w 2864"/>
                <a:gd name="T5" fmla="*/ 659 h 905"/>
                <a:gd name="T6" fmla="*/ 2863 w 2864"/>
                <a:gd name="T7" fmla="*/ 904 h 905"/>
                <a:gd name="T8" fmla="*/ 2863 w 2864"/>
                <a:gd name="T9" fmla="*/ 244 h 905"/>
                <a:gd name="T10" fmla="*/ 1419 w 2864"/>
                <a:gd name="T11" fmla="*/ 0 h 905"/>
                <a:gd name="T12" fmla="*/ 0 w 2864"/>
                <a:gd name="T13" fmla="*/ 251 h 905"/>
              </a:gdLst>
              <a:ahLst/>
              <a:cxnLst>
                <a:cxn ang="0">
                  <a:pos x="T0" y="T1"/>
                </a:cxn>
                <a:cxn ang="0">
                  <a:pos x="T2" y="T3"/>
                </a:cxn>
                <a:cxn ang="0">
                  <a:pos x="T4" y="T5"/>
                </a:cxn>
                <a:cxn ang="0">
                  <a:pos x="T6" y="T7"/>
                </a:cxn>
                <a:cxn ang="0">
                  <a:pos x="T8" y="T9"/>
                </a:cxn>
                <a:cxn ang="0">
                  <a:pos x="T10" y="T11"/>
                </a:cxn>
                <a:cxn ang="0">
                  <a:pos x="T12" y="T13"/>
                </a:cxn>
              </a:cxnLst>
              <a:rect l="0" t="0" r="r" b="b"/>
              <a:pathLst>
                <a:path w="2864" h="905">
                  <a:moveTo>
                    <a:pt x="0" y="251"/>
                  </a:moveTo>
                  <a:lnTo>
                    <a:pt x="0" y="904"/>
                  </a:lnTo>
                  <a:lnTo>
                    <a:pt x="1427" y="659"/>
                  </a:lnTo>
                  <a:lnTo>
                    <a:pt x="2863" y="904"/>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ctr"/>
              <a:endParaRPr lang="ar-EG" altLang="en-US" sz="2000" b="1" dirty="0">
                <a:latin typeface="Arial" panose="020B0604020202020204" pitchFamily="34" charset="0"/>
              </a:endParaRPr>
            </a:p>
            <a:p>
              <a:pPr algn="ctr"/>
              <a:r>
                <a:rPr lang="ar-EG" altLang="en-US" sz="2000" b="1" dirty="0">
                  <a:latin typeface="Arial" panose="020B0604020202020204" pitchFamily="34" charset="0"/>
                </a:rPr>
                <a:t>نموذج العقلانية المحدودة</a:t>
              </a:r>
            </a:p>
            <a:p>
              <a:pPr algn="ctr"/>
              <a:r>
                <a:rPr lang="en-US" altLang="en-US" sz="2000" b="1" dirty="0">
                  <a:latin typeface="Arial" panose="020B0604020202020204" pitchFamily="34" charset="0"/>
                </a:rPr>
                <a:t>Bounded Rationality Model</a:t>
              </a:r>
              <a:endParaRPr lang="en-US" altLang="en-US" sz="2000" b="1" dirty="0"/>
            </a:p>
          </p:txBody>
        </p:sp>
      </p:grpSp>
      <p:sp>
        <p:nvSpPr>
          <p:cNvPr id="42" name="TextBox 41">
            <a:extLst>
              <a:ext uri="{FF2B5EF4-FFF2-40B4-BE49-F238E27FC236}">
                <a16:creationId xmlns:a16="http://schemas.microsoft.com/office/drawing/2014/main" id="{C5AD1F8D-B65E-E2AF-F22E-F994E1EEA38A}"/>
              </a:ext>
            </a:extLst>
          </p:cNvPr>
          <p:cNvSpPr txBox="1"/>
          <p:nvPr/>
        </p:nvSpPr>
        <p:spPr>
          <a:xfrm>
            <a:off x="7115758" y="4851690"/>
            <a:ext cx="4157446" cy="1015663"/>
          </a:xfrm>
          <a:prstGeom prst="rect">
            <a:avLst/>
          </a:prstGeom>
          <a:noFill/>
        </p:spPr>
        <p:txBody>
          <a:bodyPr wrap="square">
            <a:spAutoFit/>
          </a:bodyPr>
          <a:lstStyle/>
          <a:p>
            <a:pPr algn="ctr" rtl="1"/>
            <a:r>
              <a:rPr lang="ar-EG" altLang="en-US" sz="2000" b="1" dirty="0">
                <a:latin typeface="Arial" panose="020B0604020202020204" pitchFamily="34" charset="0"/>
              </a:rPr>
              <a:t>نموذج سلة المهملات</a:t>
            </a:r>
          </a:p>
          <a:p>
            <a:pPr algn="ctr" rtl="1"/>
            <a:r>
              <a:rPr lang="en-US" altLang="en-US" sz="2000" b="1" dirty="0">
                <a:latin typeface="Arial" panose="020B0604020202020204" pitchFamily="34" charset="0"/>
              </a:rPr>
              <a:t>Garbage Can Model</a:t>
            </a:r>
            <a:endParaRPr lang="en-US" altLang="en-US" sz="2000" b="1" dirty="0"/>
          </a:p>
          <a:p>
            <a:pPr algn="ctr" rtl="1" eaLnBrk="1" hangingPunct="1"/>
            <a:endParaRPr lang="en-US" altLang="en-US" sz="2000" b="1" dirty="0"/>
          </a:p>
        </p:txBody>
      </p:sp>
      <p:sp>
        <p:nvSpPr>
          <p:cNvPr id="43" name="TextBox 42">
            <a:extLst>
              <a:ext uri="{FF2B5EF4-FFF2-40B4-BE49-F238E27FC236}">
                <a16:creationId xmlns:a16="http://schemas.microsoft.com/office/drawing/2014/main" id="{AE99360C-2902-E5E1-C45F-BED3562EDC91}"/>
              </a:ext>
            </a:extLst>
          </p:cNvPr>
          <p:cNvSpPr txBox="1"/>
          <p:nvPr/>
        </p:nvSpPr>
        <p:spPr>
          <a:xfrm>
            <a:off x="6507778" y="1128522"/>
            <a:ext cx="4643698" cy="646331"/>
          </a:xfrm>
          <a:prstGeom prst="rect">
            <a:avLst/>
          </a:prstGeom>
          <a:noFill/>
        </p:spPr>
        <p:txBody>
          <a:bodyPr wrap="square">
            <a:spAutoFit/>
          </a:bodyPr>
          <a:lstStyle/>
          <a:p>
            <a:pPr algn="r"/>
            <a:r>
              <a:rPr lang="ar-EG" altLang="en-US" sz="3600" b="1" dirty="0">
                <a:solidFill>
                  <a:srgbClr val="C00000"/>
                </a:solidFill>
              </a:rPr>
              <a:t>نماذج اتخاذ القرار</a:t>
            </a:r>
            <a:endParaRPr lang="en-US" sz="1400" b="1" dirty="0">
              <a:solidFill>
                <a:srgbClr val="C00000"/>
              </a:solidFill>
            </a:endParaRPr>
          </a:p>
        </p:txBody>
      </p:sp>
    </p:spTree>
    <p:extLst>
      <p:ext uri="{BB962C8B-B14F-4D97-AF65-F5344CB8AC3E}">
        <p14:creationId xmlns:p14="http://schemas.microsoft.com/office/powerpoint/2010/main" val="16180585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36739" y="1408985"/>
            <a:ext cx="6276357" cy="5291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626178" y="640824"/>
            <a:ext cx="8278216" cy="646331"/>
          </a:xfrm>
          <a:prstGeom prst="rect">
            <a:avLst/>
          </a:prstGeom>
          <a:noFill/>
        </p:spPr>
        <p:txBody>
          <a:bodyPr wrap="square">
            <a:spAutoFit/>
          </a:bodyPr>
          <a:lstStyle/>
          <a:p>
            <a:r>
              <a:rPr lang="en-US" altLang="en-US" sz="3600" b="1" dirty="0">
                <a:solidFill>
                  <a:srgbClr val="C00000"/>
                </a:solidFill>
              </a:rPr>
              <a:t>Models of Decision-Making</a:t>
            </a:r>
            <a:endParaRPr lang="en-US" sz="1400" b="1" dirty="0">
              <a:solidFill>
                <a:srgbClr val="C00000"/>
              </a:solidFill>
            </a:endParaRPr>
          </a:p>
        </p:txBody>
      </p:sp>
      <p:sp>
        <p:nvSpPr>
          <p:cNvPr id="5" name="TextBox 4">
            <a:extLst>
              <a:ext uri="{FF2B5EF4-FFF2-40B4-BE49-F238E27FC236}">
                <a16:creationId xmlns:a16="http://schemas.microsoft.com/office/drawing/2014/main" id="{77BD9F8D-EAA5-17AC-06E1-F7BC80F654DE}"/>
              </a:ext>
            </a:extLst>
          </p:cNvPr>
          <p:cNvSpPr txBox="1"/>
          <p:nvPr/>
        </p:nvSpPr>
        <p:spPr>
          <a:xfrm>
            <a:off x="166020" y="1540271"/>
            <a:ext cx="6002696" cy="3139321"/>
          </a:xfrm>
          <a:prstGeom prst="rect">
            <a:avLst/>
          </a:prstGeom>
          <a:noFill/>
        </p:spPr>
        <p:txBody>
          <a:bodyPr wrap="square">
            <a:spAutoFit/>
          </a:bodyPr>
          <a:lstStyle/>
          <a:p>
            <a:pPr algn="just"/>
            <a:r>
              <a:rPr lang="en-US" altLang="en-US" b="1" dirty="0">
                <a:solidFill>
                  <a:srgbClr val="C00000"/>
                </a:solidFill>
                <a:latin typeface="Arial" panose="020B0604020202020204" pitchFamily="34" charset="0"/>
              </a:rPr>
              <a:t>Rationality</a:t>
            </a:r>
            <a:r>
              <a:rPr lang="en-US" altLang="en-US" b="1" dirty="0">
                <a:solidFill>
                  <a:srgbClr val="00FFFF"/>
                </a:solidFill>
                <a:latin typeface="Arial" panose="020B0604020202020204" pitchFamily="34" charset="0"/>
              </a:rPr>
              <a:t> - </a:t>
            </a:r>
            <a:r>
              <a:rPr lang="en-US" altLang="en-US" b="1" dirty="0">
                <a:latin typeface="Arial" panose="020B0604020202020204" pitchFamily="34" charset="0"/>
              </a:rPr>
              <a:t>a logical, step-by-step approach to decision making, with a</a:t>
            </a:r>
          </a:p>
          <a:p>
            <a:pPr algn="just"/>
            <a:r>
              <a:rPr lang="en-US" altLang="en-US" b="1" dirty="0">
                <a:latin typeface="Arial" panose="020B0604020202020204" pitchFamily="34" charset="0"/>
              </a:rPr>
              <a:t>thorough analysis of alternatives and their consequences.</a:t>
            </a:r>
          </a:p>
          <a:p>
            <a:pPr algn="just"/>
            <a:endParaRPr lang="en-US" altLang="en-US" b="1" dirty="0">
              <a:latin typeface="Arial" panose="020B0604020202020204" pitchFamily="34" charset="0"/>
            </a:endParaRPr>
          </a:p>
          <a:p>
            <a:pPr algn="just">
              <a:buFontTx/>
              <a:buNone/>
            </a:pPr>
            <a:r>
              <a:rPr lang="en-US" altLang="en-US" dirty="0">
                <a:solidFill>
                  <a:schemeClr val="tx1"/>
                </a:solidFill>
              </a:rPr>
              <a:t>1.  The outcome will be completely rational</a:t>
            </a:r>
          </a:p>
          <a:p>
            <a:pPr algn="just">
              <a:buFontTx/>
              <a:buNone/>
            </a:pPr>
            <a:r>
              <a:rPr lang="en-US" altLang="en-US" dirty="0">
                <a:solidFill>
                  <a:schemeClr val="tx1"/>
                </a:solidFill>
              </a:rPr>
              <a:t>2.  The decision maker uses a consistent system                                                     of preferences to choose the best alternative</a:t>
            </a:r>
          </a:p>
          <a:p>
            <a:pPr algn="just">
              <a:buFontTx/>
              <a:buNone/>
            </a:pPr>
            <a:r>
              <a:rPr lang="en-US" altLang="en-US" dirty="0">
                <a:solidFill>
                  <a:schemeClr val="tx1"/>
                </a:solidFill>
              </a:rPr>
              <a:t>3.  The decision maker is aware of all alternatives</a:t>
            </a:r>
          </a:p>
          <a:p>
            <a:pPr algn="just">
              <a:buFontTx/>
              <a:buNone/>
            </a:pPr>
            <a:r>
              <a:rPr lang="en-US" altLang="en-US" dirty="0">
                <a:solidFill>
                  <a:schemeClr val="tx1"/>
                </a:solidFill>
              </a:rPr>
              <a:t>4.  The decision maker can calculate the            probability of success for each alternative</a:t>
            </a:r>
          </a:p>
        </p:txBody>
      </p:sp>
      <p:grpSp>
        <p:nvGrpSpPr>
          <p:cNvPr id="8" name="Group 7">
            <a:extLst>
              <a:ext uri="{FF2B5EF4-FFF2-40B4-BE49-F238E27FC236}">
                <a16:creationId xmlns:a16="http://schemas.microsoft.com/office/drawing/2014/main" id="{F56B3438-BE25-5BE5-4A29-595E4EE746ED}"/>
              </a:ext>
            </a:extLst>
          </p:cNvPr>
          <p:cNvGrpSpPr>
            <a:grpSpLocks/>
          </p:cNvGrpSpPr>
          <p:nvPr/>
        </p:nvGrpSpPr>
        <p:grpSpPr bwMode="auto">
          <a:xfrm>
            <a:off x="6703870" y="2044727"/>
            <a:ext cx="4703763" cy="1520826"/>
            <a:chOff x="2617" y="1584"/>
            <a:chExt cx="2963" cy="958"/>
          </a:xfrm>
          <a:solidFill>
            <a:schemeClr val="accent5">
              <a:lumMod val="60000"/>
              <a:lumOff val="40000"/>
            </a:schemeClr>
          </a:solidFill>
        </p:grpSpPr>
        <p:sp>
          <p:nvSpPr>
            <p:cNvPr id="27" name="Freeform 6">
              <a:extLst>
                <a:ext uri="{FF2B5EF4-FFF2-40B4-BE49-F238E27FC236}">
                  <a16:creationId xmlns:a16="http://schemas.microsoft.com/office/drawing/2014/main" id="{102E19EB-07A8-42F2-9324-6C9F020C73C3}"/>
                </a:ext>
              </a:extLst>
            </p:cNvPr>
            <p:cNvSpPr>
              <a:spLocks/>
            </p:cNvSpPr>
            <p:nvPr/>
          </p:nvSpPr>
          <p:spPr bwMode="auto">
            <a:xfrm>
              <a:off x="2617" y="1830"/>
              <a:ext cx="100" cy="712"/>
            </a:xfrm>
            <a:custGeom>
              <a:avLst/>
              <a:gdLst>
                <a:gd name="T0" fmla="*/ 99 w 100"/>
                <a:gd name="T1" fmla="*/ 59 h 712"/>
                <a:gd name="T2" fmla="*/ 99 w 100"/>
                <a:gd name="T3" fmla="*/ 711 h 712"/>
                <a:gd name="T4" fmla="*/ 0 w 100"/>
                <a:gd name="T5" fmla="*/ 649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9"/>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8" name="Freeform 7">
              <a:extLst>
                <a:ext uri="{FF2B5EF4-FFF2-40B4-BE49-F238E27FC236}">
                  <a16:creationId xmlns:a16="http://schemas.microsoft.com/office/drawing/2014/main" id="{64AFC170-C002-4380-43E3-CB543A421719}"/>
                </a:ext>
              </a:extLst>
            </p:cNvPr>
            <p:cNvSpPr>
              <a:spLocks/>
            </p:cNvSpPr>
            <p:nvPr/>
          </p:nvSpPr>
          <p:spPr bwMode="auto">
            <a:xfrm>
              <a:off x="2617" y="1585"/>
              <a:ext cx="1521" cy="305"/>
            </a:xfrm>
            <a:custGeom>
              <a:avLst/>
              <a:gdLst>
                <a:gd name="T0" fmla="*/ 0 w 1521"/>
                <a:gd name="T1" fmla="*/ 245 h 305"/>
                <a:gd name="T2" fmla="*/ 99 w 1521"/>
                <a:gd name="T3" fmla="*/ 304 h 305"/>
                <a:gd name="T4" fmla="*/ 1520 w 1521"/>
                <a:gd name="T5" fmla="*/ 53 h 305"/>
                <a:gd name="T6" fmla="*/ 1441 w 1521"/>
                <a:gd name="T7" fmla="*/ 0 h 305"/>
                <a:gd name="T8" fmla="*/ 0 w 1521"/>
                <a:gd name="T9" fmla="*/ 245 h 305"/>
              </a:gdLst>
              <a:ahLst/>
              <a:cxnLst>
                <a:cxn ang="0">
                  <a:pos x="T0" y="T1"/>
                </a:cxn>
                <a:cxn ang="0">
                  <a:pos x="T2" y="T3"/>
                </a:cxn>
                <a:cxn ang="0">
                  <a:pos x="T4" y="T5"/>
                </a:cxn>
                <a:cxn ang="0">
                  <a:pos x="T6" y="T7"/>
                </a:cxn>
                <a:cxn ang="0">
                  <a:pos x="T8" y="T9"/>
                </a:cxn>
              </a:cxnLst>
              <a:rect l="0" t="0" r="r" b="b"/>
              <a:pathLst>
                <a:path w="1521" h="305">
                  <a:moveTo>
                    <a:pt x="0" y="245"/>
                  </a:moveTo>
                  <a:lnTo>
                    <a:pt x="99" y="304"/>
                  </a:lnTo>
                  <a:lnTo>
                    <a:pt x="1520" y="53"/>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9" name="Freeform 8">
              <a:extLst>
                <a:ext uri="{FF2B5EF4-FFF2-40B4-BE49-F238E27FC236}">
                  <a16:creationId xmlns:a16="http://schemas.microsoft.com/office/drawing/2014/main" id="{C947E86E-5AE0-A67B-51A7-3DAD085EA98A}"/>
                </a:ext>
              </a:extLst>
            </p:cNvPr>
            <p:cNvSpPr>
              <a:spLocks/>
            </p:cNvSpPr>
            <p:nvPr/>
          </p:nvSpPr>
          <p:spPr bwMode="auto">
            <a:xfrm>
              <a:off x="4055" y="1584"/>
              <a:ext cx="1525" cy="299"/>
            </a:xfrm>
            <a:custGeom>
              <a:avLst/>
              <a:gdLst>
                <a:gd name="T0" fmla="*/ 0 w 1525"/>
                <a:gd name="T1" fmla="*/ 0 h 299"/>
                <a:gd name="T2" fmla="*/ 80 w 1525"/>
                <a:gd name="T3" fmla="*/ 54 h 299"/>
                <a:gd name="T4" fmla="*/ 1524 w 1525"/>
                <a:gd name="T5" fmla="*/ 298 h 299"/>
                <a:gd name="T6" fmla="*/ 1429 w 1525"/>
                <a:gd name="T7" fmla="*/ 241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4"/>
                  </a:lnTo>
                  <a:lnTo>
                    <a:pt x="1524" y="298"/>
                  </a:lnTo>
                  <a:lnTo>
                    <a:pt x="1429" y="241"/>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0" name="Freeform 9">
              <a:extLst>
                <a:ext uri="{FF2B5EF4-FFF2-40B4-BE49-F238E27FC236}">
                  <a16:creationId xmlns:a16="http://schemas.microsoft.com/office/drawing/2014/main" id="{AD167DAD-FF4B-F8D5-5D36-52946E00C316}"/>
                </a:ext>
              </a:extLst>
            </p:cNvPr>
            <p:cNvSpPr>
              <a:spLocks/>
            </p:cNvSpPr>
            <p:nvPr/>
          </p:nvSpPr>
          <p:spPr bwMode="auto">
            <a:xfrm>
              <a:off x="2716" y="1638"/>
              <a:ext cx="2864" cy="904"/>
            </a:xfrm>
            <a:custGeom>
              <a:avLst/>
              <a:gdLst>
                <a:gd name="T0" fmla="*/ 0 w 2864"/>
                <a:gd name="T1" fmla="*/ 251 h 904"/>
                <a:gd name="T2" fmla="*/ 0 w 2864"/>
                <a:gd name="T3" fmla="*/ 903 h 904"/>
                <a:gd name="T4" fmla="*/ 1428 w 2864"/>
                <a:gd name="T5" fmla="*/ 658 h 904"/>
                <a:gd name="T6" fmla="*/ 2863 w 2864"/>
                <a:gd name="T7" fmla="*/ 903 h 904"/>
                <a:gd name="T8" fmla="*/ 2863 w 2864"/>
                <a:gd name="T9" fmla="*/ 244 h 904"/>
                <a:gd name="T10" fmla="*/ 1419 w 2864"/>
                <a:gd name="T11" fmla="*/ 0 h 904"/>
                <a:gd name="T12" fmla="*/ 0 w 2864"/>
                <a:gd name="T13" fmla="*/ 251 h 904"/>
              </a:gdLst>
              <a:ahLst/>
              <a:cxnLst>
                <a:cxn ang="0">
                  <a:pos x="T0" y="T1"/>
                </a:cxn>
                <a:cxn ang="0">
                  <a:pos x="T2" y="T3"/>
                </a:cxn>
                <a:cxn ang="0">
                  <a:pos x="T4" y="T5"/>
                </a:cxn>
                <a:cxn ang="0">
                  <a:pos x="T6" y="T7"/>
                </a:cxn>
                <a:cxn ang="0">
                  <a:pos x="T8" y="T9"/>
                </a:cxn>
                <a:cxn ang="0">
                  <a:pos x="T10" y="T11"/>
                </a:cxn>
                <a:cxn ang="0">
                  <a:pos x="T12" y="T13"/>
                </a:cxn>
              </a:cxnLst>
              <a:rect l="0" t="0" r="r" b="b"/>
              <a:pathLst>
                <a:path w="2864" h="904">
                  <a:moveTo>
                    <a:pt x="0" y="251"/>
                  </a:moveTo>
                  <a:lnTo>
                    <a:pt x="0" y="903"/>
                  </a:lnTo>
                  <a:lnTo>
                    <a:pt x="1428" y="658"/>
                  </a:lnTo>
                  <a:lnTo>
                    <a:pt x="2863" y="903"/>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ctr"/>
              <a:endParaRPr lang="en-US" altLang="en-US" b="1" dirty="0">
                <a:latin typeface="Arial" panose="020B0604020202020204" pitchFamily="34" charset="0"/>
              </a:endParaRPr>
            </a:p>
            <a:p>
              <a:pPr algn="ctr"/>
              <a:r>
                <a:rPr lang="ar-EG" altLang="en-US" b="1" dirty="0">
                  <a:latin typeface="Arial" panose="020B0604020202020204" pitchFamily="34" charset="0"/>
                </a:rPr>
                <a:t>النموذج العقلاني</a:t>
              </a:r>
            </a:p>
            <a:p>
              <a:pPr algn="ctr"/>
              <a:r>
                <a:rPr lang="en-US" altLang="en-US" b="1" dirty="0">
                  <a:latin typeface="Arial" panose="020B0604020202020204" pitchFamily="34" charset="0"/>
                </a:rPr>
                <a:t>Rational  Model</a:t>
              </a:r>
              <a:endParaRPr lang="en-US" altLang="en-US" b="1" dirty="0"/>
            </a:p>
          </p:txBody>
        </p:sp>
      </p:grpSp>
      <p:grpSp>
        <p:nvGrpSpPr>
          <p:cNvPr id="10" name="Group 9">
            <a:extLst>
              <a:ext uri="{FF2B5EF4-FFF2-40B4-BE49-F238E27FC236}">
                <a16:creationId xmlns:a16="http://schemas.microsoft.com/office/drawing/2014/main" id="{C3A150E2-9052-9D3E-CD0C-870361FFEE2C}"/>
              </a:ext>
            </a:extLst>
          </p:cNvPr>
          <p:cNvGrpSpPr>
            <a:grpSpLocks/>
          </p:cNvGrpSpPr>
          <p:nvPr/>
        </p:nvGrpSpPr>
        <p:grpSpPr bwMode="auto">
          <a:xfrm>
            <a:off x="6691169" y="4427567"/>
            <a:ext cx="4703763" cy="1520826"/>
            <a:chOff x="2609" y="3085"/>
            <a:chExt cx="2963" cy="958"/>
          </a:xfrm>
          <a:solidFill>
            <a:schemeClr val="tx2">
              <a:lumMod val="40000"/>
              <a:lumOff val="60000"/>
            </a:schemeClr>
          </a:solidFill>
        </p:grpSpPr>
        <p:grpSp>
          <p:nvGrpSpPr>
            <p:cNvPr id="20" name="Group 19">
              <a:extLst>
                <a:ext uri="{FF2B5EF4-FFF2-40B4-BE49-F238E27FC236}">
                  <a16:creationId xmlns:a16="http://schemas.microsoft.com/office/drawing/2014/main" id="{FC993F6C-58F5-7E3D-62C4-4ACD47E757E9}"/>
                </a:ext>
              </a:extLst>
            </p:cNvPr>
            <p:cNvGrpSpPr>
              <a:grpSpLocks/>
            </p:cNvGrpSpPr>
            <p:nvPr/>
          </p:nvGrpSpPr>
          <p:grpSpPr bwMode="auto">
            <a:xfrm>
              <a:off x="2609" y="3085"/>
              <a:ext cx="2963" cy="958"/>
              <a:chOff x="2609" y="3085"/>
              <a:chExt cx="2963" cy="958"/>
            </a:xfrm>
            <a:grpFill/>
          </p:grpSpPr>
          <p:sp>
            <p:nvSpPr>
              <p:cNvPr id="22" name="Freeform 11">
                <a:extLst>
                  <a:ext uri="{FF2B5EF4-FFF2-40B4-BE49-F238E27FC236}">
                    <a16:creationId xmlns:a16="http://schemas.microsoft.com/office/drawing/2014/main" id="{FC9A766A-ED6E-352E-4F05-342C8B0281D9}"/>
                  </a:ext>
                </a:extLst>
              </p:cNvPr>
              <p:cNvSpPr>
                <a:spLocks/>
              </p:cNvSpPr>
              <p:nvPr/>
            </p:nvSpPr>
            <p:spPr bwMode="auto">
              <a:xfrm>
                <a:off x="2609" y="3331"/>
                <a:ext cx="100" cy="712"/>
              </a:xfrm>
              <a:custGeom>
                <a:avLst/>
                <a:gdLst>
                  <a:gd name="T0" fmla="*/ 99 w 100"/>
                  <a:gd name="T1" fmla="*/ 59 h 712"/>
                  <a:gd name="T2" fmla="*/ 99 w 100"/>
                  <a:gd name="T3" fmla="*/ 711 h 712"/>
                  <a:gd name="T4" fmla="*/ 0 w 100"/>
                  <a:gd name="T5" fmla="*/ 648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8"/>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3" name="Freeform 12">
                <a:extLst>
                  <a:ext uri="{FF2B5EF4-FFF2-40B4-BE49-F238E27FC236}">
                    <a16:creationId xmlns:a16="http://schemas.microsoft.com/office/drawing/2014/main" id="{7F132C1F-236C-C294-5FE6-5075A58B155A}"/>
                  </a:ext>
                </a:extLst>
              </p:cNvPr>
              <p:cNvSpPr>
                <a:spLocks/>
              </p:cNvSpPr>
              <p:nvPr/>
            </p:nvSpPr>
            <p:spPr bwMode="auto">
              <a:xfrm>
                <a:off x="2609" y="3086"/>
                <a:ext cx="1520" cy="305"/>
              </a:xfrm>
              <a:custGeom>
                <a:avLst/>
                <a:gdLst>
                  <a:gd name="T0" fmla="*/ 0 w 1520"/>
                  <a:gd name="T1" fmla="*/ 245 h 305"/>
                  <a:gd name="T2" fmla="*/ 99 w 1520"/>
                  <a:gd name="T3" fmla="*/ 304 h 305"/>
                  <a:gd name="T4" fmla="*/ 1519 w 1520"/>
                  <a:gd name="T5" fmla="*/ 52 h 305"/>
                  <a:gd name="T6" fmla="*/ 1441 w 1520"/>
                  <a:gd name="T7" fmla="*/ 0 h 305"/>
                  <a:gd name="T8" fmla="*/ 0 w 1520"/>
                  <a:gd name="T9" fmla="*/ 245 h 305"/>
                </a:gdLst>
                <a:ahLst/>
                <a:cxnLst>
                  <a:cxn ang="0">
                    <a:pos x="T0" y="T1"/>
                  </a:cxn>
                  <a:cxn ang="0">
                    <a:pos x="T2" y="T3"/>
                  </a:cxn>
                  <a:cxn ang="0">
                    <a:pos x="T4" y="T5"/>
                  </a:cxn>
                  <a:cxn ang="0">
                    <a:pos x="T6" y="T7"/>
                  </a:cxn>
                  <a:cxn ang="0">
                    <a:pos x="T8" y="T9"/>
                  </a:cxn>
                </a:cxnLst>
                <a:rect l="0" t="0" r="r" b="b"/>
                <a:pathLst>
                  <a:path w="1520" h="305">
                    <a:moveTo>
                      <a:pt x="0" y="245"/>
                    </a:moveTo>
                    <a:lnTo>
                      <a:pt x="99" y="304"/>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4" name="Freeform 13">
                <a:extLst>
                  <a:ext uri="{FF2B5EF4-FFF2-40B4-BE49-F238E27FC236}">
                    <a16:creationId xmlns:a16="http://schemas.microsoft.com/office/drawing/2014/main" id="{D6FF075F-B56D-C7B7-0186-A83CB3EFE068}"/>
                  </a:ext>
                </a:extLst>
              </p:cNvPr>
              <p:cNvSpPr>
                <a:spLocks/>
              </p:cNvSpPr>
              <p:nvPr/>
            </p:nvSpPr>
            <p:spPr bwMode="auto">
              <a:xfrm>
                <a:off x="4047" y="3085"/>
                <a:ext cx="1525" cy="299"/>
              </a:xfrm>
              <a:custGeom>
                <a:avLst/>
                <a:gdLst>
                  <a:gd name="T0" fmla="*/ 0 w 1525"/>
                  <a:gd name="T1" fmla="*/ 0 h 299"/>
                  <a:gd name="T2" fmla="*/ 80 w 1525"/>
                  <a:gd name="T3" fmla="*/ 53 h 299"/>
                  <a:gd name="T4" fmla="*/ 1524 w 1525"/>
                  <a:gd name="T5" fmla="*/ 298 h 299"/>
                  <a:gd name="T6" fmla="*/ 1429 w 1525"/>
                  <a:gd name="T7" fmla="*/ 242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3"/>
                    </a:lnTo>
                    <a:lnTo>
                      <a:pt x="1524" y="298"/>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6" name="Freeform 14">
                <a:extLst>
                  <a:ext uri="{FF2B5EF4-FFF2-40B4-BE49-F238E27FC236}">
                    <a16:creationId xmlns:a16="http://schemas.microsoft.com/office/drawing/2014/main" id="{CDCD26FC-87B5-42E5-7312-E01DD5995B39}"/>
                  </a:ext>
                </a:extLst>
              </p:cNvPr>
              <p:cNvSpPr>
                <a:spLocks/>
              </p:cNvSpPr>
              <p:nvPr/>
            </p:nvSpPr>
            <p:spPr bwMode="auto">
              <a:xfrm>
                <a:off x="2708" y="3138"/>
                <a:ext cx="2864" cy="905"/>
              </a:xfrm>
              <a:custGeom>
                <a:avLst/>
                <a:gdLst>
                  <a:gd name="T0" fmla="*/ 0 w 2864"/>
                  <a:gd name="T1" fmla="*/ 252 h 905"/>
                  <a:gd name="T2" fmla="*/ 0 w 2864"/>
                  <a:gd name="T3" fmla="*/ 904 h 905"/>
                  <a:gd name="T4" fmla="*/ 2863 w 2864"/>
                  <a:gd name="T5" fmla="*/ 904 h 905"/>
                  <a:gd name="T6" fmla="*/ 2863 w 2864"/>
                  <a:gd name="T7" fmla="*/ 245 h 905"/>
                  <a:gd name="T8" fmla="*/ 1419 w 2864"/>
                  <a:gd name="T9" fmla="*/ 0 h 905"/>
                  <a:gd name="T10" fmla="*/ 0 w 2864"/>
                  <a:gd name="T11" fmla="*/ 252 h 905"/>
                </a:gdLst>
                <a:ahLst/>
                <a:cxnLst>
                  <a:cxn ang="0">
                    <a:pos x="T0" y="T1"/>
                  </a:cxn>
                  <a:cxn ang="0">
                    <a:pos x="T2" y="T3"/>
                  </a:cxn>
                  <a:cxn ang="0">
                    <a:pos x="T4" y="T5"/>
                  </a:cxn>
                  <a:cxn ang="0">
                    <a:pos x="T6" y="T7"/>
                  </a:cxn>
                  <a:cxn ang="0">
                    <a:pos x="T8" y="T9"/>
                  </a:cxn>
                  <a:cxn ang="0">
                    <a:pos x="T10" y="T11"/>
                  </a:cxn>
                </a:cxnLst>
                <a:rect l="0" t="0" r="r" b="b"/>
                <a:pathLst>
                  <a:path w="2864" h="905">
                    <a:moveTo>
                      <a:pt x="0" y="252"/>
                    </a:moveTo>
                    <a:lnTo>
                      <a:pt x="0" y="904"/>
                    </a:lnTo>
                    <a:lnTo>
                      <a:pt x="2863" y="904"/>
                    </a:lnTo>
                    <a:lnTo>
                      <a:pt x="2863" y="245"/>
                    </a:lnTo>
                    <a:lnTo>
                      <a:pt x="1419" y="0"/>
                    </a:lnTo>
                    <a:lnTo>
                      <a:pt x="0" y="252"/>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sp>
          <p:nvSpPr>
            <p:cNvPr id="21" name="Rectangle 20">
              <a:extLst>
                <a:ext uri="{FF2B5EF4-FFF2-40B4-BE49-F238E27FC236}">
                  <a16:creationId xmlns:a16="http://schemas.microsoft.com/office/drawing/2014/main" id="{9D56855B-C5A1-5B01-2CAE-44C5A4E42554}"/>
                </a:ext>
              </a:extLst>
            </p:cNvPr>
            <p:cNvSpPr>
              <a:spLocks noChangeArrowheads="1"/>
            </p:cNvSpPr>
            <p:nvPr/>
          </p:nvSpPr>
          <p:spPr bwMode="auto">
            <a:xfrm>
              <a:off x="2985" y="3423"/>
              <a:ext cx="2278" cy="563"/>
            </a:xfrm>
            <a:prstGeom prst="rect">
              <a:avLst/>
            </a:prstGeom>
            <a:grp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r>
                <a:rPr lang="en-US" altLang="en-US" sz="2800">
                  <a:latin typeface="Arial" panose="020B0604020202020204" pitchFamily="34" charset="0"/>
                </a:rPr>
                <a:t>Garbage Can Model</a:t>
              </a:r>
              <a:endParaRPr lang="en-US" altLang="en-US"/>
            </a:p>
            <a:p>
              <a:pPr eaLnBrk="1" hangingPunct="1"/>
              <a:endParaRPr lang="en-US" altLang="en-US"/>
            </a:p>
          </p:txBody>
        </p:sp>
      </p:grpSp>
      <p:grpSp>
        <p:nvGrpSpPr>
          <p:cNvPr id="14" name="Group 13">
            <a:extLst>
              <a:ext uri="{FF2B5EF4-FFF2-40B4-BE49-F238E27FC236}">
                <a16:creationId xmlns:a16="http://schemas.microsoft.com/office/drawing/2014/main" id="{84F9FE17-90CF-9C85-1807-3FD0168E524E}"/>
              </a:ext>
            </a:extLst>
          </p:cNvPr>
          <p:cNvGrpSpPr>
            <a:grpSpLocks/>
          </p:cNvGrpSpPr>
          <p:nvPr/>
        </p:nvGrpSpPr>
        <p:grpSpPr bwMode="auto">
          <a:xfrm>
            <a:off x="6691169" y="3241700"/>
            <a:ext cx="4703763" cy="1520825"/>
            <a:chOff x="2609" y="2338"/>
            <a:chExt cx="2963" cy="958"/>
          </a:xfrm>
          <a:solidFill>
            <a:schemeClr val="tx2">
              <a:lumMod val="40000"/>
              <a:lumOff val="60000"/>
            </a:schemeClr>
          </a:solidFill>
        </p:grpSpPr>
        <p:sp>
          <p:nvSpPr>
            <p:cNvPr id="16" name="Freeform 18">
              <a:extLst>
                <a:ext uri="{FF2B5EF4-FFF2-40B4-BE49-F238E27FC236}">
                  <a16:creationId xmlns:a16="http://schemas.microsoft.com/office/drawing/2014/main" id="{212BF013-ACE1-CF29-DE16-49DC1E911725}"/>
                </a:ext>
              </a:extLst>
            </p:cNvPr>
            <p:cNvSpPr>
              <a:spLocks/>
            </p:cNvSpPr>
            <p:nvPr/>
          </p:nvSpPr>
          <p:spPr bwMode="auto">
            <a:xfrm>
              <a:off x="2609" y="2584"/>
              <a:ext cx="100" cy="712"/>
            </a:xfrm>
            <a:custGeom>
              <a:avLst/>
              <a:gdLst>
                <a:gd name="T0" fmla="*/ 99 w 100"/>
                <a:gd name="T1" fmla="*/ 58 h 712"/>
                <a:gd name="T2" fmla="*/ 99 w 100"/>
                <a:gd name="T3" fmla="*/ 711 h 712"/>
                <a:gd name="T4" fmla="*/ 0 w 100"/>
                <a:gd name="T5" fmla="*/ 648 h 712"/>
                <a:gd name="T6" fmla="*/ 0 w 100"/>
                <a:gd name="T7" fmla="*/ 0 h 712"/>
                <a:gd name="T8" fmla="*/ 99 w 100"/>
                <a:gd name="T9" fmla="*/ 58 h 712"/>
              </a:gdLst>
              <a:ahLst/>
              <a:cxnLst>
                <a:cxn ang="0">
                  <a:pos x="T0" y="T1"/>
                </a:cxn>
                <a:cxn ang="0">
                  <a:pos x="T2" y="T3"/>
                </a:cxn>
                <a:cxn ang="0">
                  <a:pos x="T4" y="T5"/>
                </a:cxn>
                <a:cxn ang="0">
                  <a:pos x="T6" y="T7"/>
                </a:cxn>
                <a:cxn ang="0">
                  <a:pos x="T8" y="T9"/>
                </a:cxn>
              </a:cxnLst>
              <a:rect l="0" t="0" r="r" b="b"/>
              <a:pathLst>
                <a:path w="100" h="712">
                  <a:moveTo>
                    <a:pt x="99" y="58"/>
                  </a:moveTo>
                  <a:lnTo>
                    <a:pt x="99" y="711"/>
                  </a:lnTo>
                  <a:lnTo>
                    <a:pt x="0" y="648"/>
                  </a:lnTo>
                  <a:lnTo>
                    <a:pt x="0" y="0"/>
                  </a:lnTo>
                  <a:lnTo>
                    <a:pt x="99" y="58"/>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7" name="Freeform 19">
              <a:extLst>
                <a:ext uri="{FF2B5EF4-FFF2-40B4-BE49-F238E27FC236}">
                  <a16:creationId xmlns:a16="http://schemas.microsoft.com/office/drawing/2014/main" id="{C5F2749D-3422-A4BD-29DF-2D9963A94C6F}"/>
                </a:ext>
              </a:extLst>
            </p:cNvPr>
            <p:cNvSpPr>
              <a:spLocks/>
            </p:cNvSpPr>
            <p:nvPr/>
          </p:nvSpPr>
          <p:spPr bwMode="auto">
            <a:xfrm>
              <a:off x="2609" y="2339"/>
              <a:ext cx="1520" cy="304"/>
            </a:xfrm>
            <a:custGeom>
              <a:avLst/>
              <a:gdLst>
                <a:gd name="T0" fmla="*/ 0 w 1520"/>
                <a:gd name="T1" fmla="*/ 245 h 304"/>
                <a:gd name="T2" fmla="*/ 99 w 1520"/>
                <a:gd name="T3" fmla="*/ 303 h 304"/>
                <a:gd name="T4" fmla="*/ 1519 w 1520"/>
                <a:gd name="T5" fmla="*/ 52 h 304"/>
                <a:gd name="T6" fmla="*/ 1441 w 1520"/>
                <a:gd name="T7" fmla="*/ 0 h 304"/>
                <a:gd name="T8" fmla="*/ 0 w 1520"/>
                <a:gd name="T9" fmla="*/ 245 h 304"/>
              </a:gdLst>
              <a:ahLst/>
              <a:cxnLst>
                <a:cxn ang="0">
                  <a:pos x="T0" y="T1"/>
                </a:cxn>
                <a:cxn ang="0">
                  <a:pos x="T2" y="T3"/>
                </a:cxn>
                <a:cxn ang="0">
                  <a:pos x="T4" y="T5"/>
                </a:cxn>
                <a:cxn ang="0">
                  <a:pos x="T6" y="T7"/>
                </a:cxn>
                <a:cxn ang="0">
                  <a:pos x="T8" y="T9"/>
                </a:cxn>
              </a:cxnLst>
              <a:rect l="0" t="0" r="r" b="b"/>
              <a:pathLst>
                <a:path w="1520" h="304">
                  <a:moveTo>
                    <a:pt x="0" y="245"/>
                  </a:moveTo>
                  <a:lnTo>
                    <a:pt x="99" y="303"/>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8" name="Freeform 20">
              <a:extLst>
                <a:ext uri="{FF2B5EF4-FFF2-40B4-BE49-F238E27FC236}">
                  <a16:creationId xmlns:a16="http://schemas.microsoft.com/office/drawing/2014/main" id="{CD6F2B43-E789-EDB9-6892-C68C338BE2F6}"/>
                </a:ext>
              </a:extLst>
            </p:cNvPr>
            <p:cNvSpPr>
              <a:spLocks/>
            </p:cNvSpPr>
            <p:nvPr/>
          </p:nvSpPr>
          <p:spPr bwMode="auto">
            <a:xfrm>
              <a:off x="4047" y="2338"/>
              <a:ext cx="1525" cy="298"/>
            </a:xfrm>
            <a:custGeom>
              <a:avLst/>
              <a:gdLst>
                <a:gd name="T0" fmla="*/ 0 w 1525"/>
                <a:gd name="T1" fmla="*/ 0 h 298"/>
                <a:gd name="T2" fmla="*/ 80 w 1525"/>
                <a:gd name="T3" fmla="*/ 53 h 298"/>
                <a:gd name="T4" fmla="*/ 1524 w 1525"/>
                <a:gd name="T5" fmla="*/ 297 h 298"/>
                <a:gd name="T6" fmla="*/ 1429 w 1525"/>
                <a:gd name="T7" fmla="*/ 242 h 298"/>
                <a:gd name="T8" fmla="*/ 0 w 1525"/>
                <a:gd name="T9" fmla="*/ 0 h 298"/>
              </a:gdLst>
              <a:ahLst/>
              <a:cxnLst>
                <a:cxn ang="0">
                  <a:pos x="T0" y="T1"/>
                </a:cxn>
                <a:cxn ang="0">
                  <a:pos x="T2" y="T3"/>
                </a:cxn>
                <a:cxn ang="0">
                  <a:pos x="T4" y="T5"/>
                </a:cxn>
                <a:cxn ang="0">
                  <a:pos x="T6" y="T7"/>
                </a:cxn>
                <a:cxn ang="0">
                  <a:pos x="T8" y="T9"/>
                </a:cxn>
              </a:cxnLst>
              <a:rect l="0" t="0" r="r" b="b"/>
              <a:pathLst>
                <a:path w="1525" h="298">
                  <a:moveTo>
                    <a:pt x="0" y="0"/>
                  </a:moveTo>
                  <a:lnTo>
                    <a:pt x="80" y="53"/>
                  </a:lnTo>
                  <a:lnTo>
                    <a:pt x="1524" y="297"/>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9" name="Freeform 21">
              <a:extLst>
                <a:ext uri="{FF2B5EF4-FFF2-40B4-BE49-F238E27FC236}">
                  <a16:creationId xmlns:a16="http://schemas.microsoft.com/office/drawing/2014/main" id="{4DD3F941-E6D3-CB17-F733-F225B5DE4C9F}"/>
                </a:ext>
              </a:extLst>
            </p:cNvPr>
            <p:cNvSpPr>
              <a:spLocks/>
            </p:cNvSpPr>
            <p:nvPr/>
          </p:nvSpPr>
          <p:spPr bwMode="auto">
            <a:xfrm>
              <a:off x="2708" y="2391"/>
              <a:ext cx="2864" cy="905"/>
            </a:xfrm>
            <a:custGeom>
              <a:avLst/>
              <a:gdLst>
                <a:gd name="T0" fmla="*/ 0 w 2864"/>
                <a:gd name="T1" fmla="*/ 251 h 905"/>
                <a:gd name="T2" fmla="*/ 0 w 2864"/>
                <a:gd name="T3" fmla="*/ 904 h 905"/>
                <a:gd name="T4" fmla="*/ 1427 w 2864"/>
                <a:gd name="T5" fmla="*/ 659 h 905"/>
                <a:gd name="T6" fmla="*/ 2863 w 2864"/>
                <a:gd name="T7" fmla="*/ 904 h 905"/>
                <a:gd name="T8" fmla="*/ 2863 w 2864"/>
                <a:gd name="T9" fmla="*/ 244 h 905"/>
                <a:gd name="T10" fmla="*/ 1419 w 2864"/>
                <a:gd name="T11" fmla="*/ 0 h 905"/>
                <a:gd name="T12" fmla="*/ 0 w 2864"/>
                <a:gd name="T13" fmla="*/ 251 h 905"/>
              </a:gdLst>
              <a:ahLst/>
              <a:cxnLst>
                <a:cxn ang="0">
                  <a:pos x="T0" y="T1"/>
                </a:cxn>
                <a:cxn ang="0">
                  <a:pos x="T2" y="T3"/>
                </a:cxn>
                <a:cxn ang="0">
                  <a:pos x="T4" y="T5"/>
                </a:cxn>
                <a:cxn ang="0">
                  <a:pos x="T6" y="T7"/>
                </a:cxn>
                <a:cxn ang="0">
                  <a:pos x="T8" y="T9"/>
                </a:cxn>
                <a:cxn ang="0">
                  <a:pos x="T10" y="T11"/>
                </a:cxn>
                <a:cxn ang="0">
                  <a:pos x="T12" y="T13"/>
                </a:cxn>
              </a:cxnLst>
              <a:rect l="0" t="0" r="r" b="b"/>
              <a:pathLst>
                <a:path w="2864" h="905">
                  <a:moveTo>
                    <a:pt x="0" y="251"/>
                  </a:moveTo>
                  <a:lnTo>
                    <a:pt x="0" y="904"/>
                  </a:lnTo>
                  <a:lnTo>
                    <a:pt x="1427" y="659"/>
                  </a:lnTo>
                  <a:lnTo>
                    <a:pt x="2863" y="904"/>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ltLang="en-US" sz="2400" dirty="0">
                <a:latin typeface="Arial" panose="020B0604020202020204" pitchFamily="34" charset="0"/>
              </a:endParaRPr>
            </a:p>
            <a:p>
              <a:pPr algn="ctr"/>
              <a:r>
                <a:rPr lang="en-US" altLang="en-US" sz="2400" dirty="0">
                  <a:latin typeface="Arial" panose="020B0604020202020204" pitchFamily="34" charset="0"/>
                </a:rPr>
                <a:t>Bounded Rationality Model</a:t>
              </a:r>
              <a:endParaRPr lang="en-US" altLang="en-US" dirty="0"/>
            </a:p>
          </p:txBody>
        </p:sp>
      </p:grpSp>
      <p:sp>
        <p:nvSpPr>
          <p:cNvPr id="2" name="TextBox 1">
            <a:extLst>
              <a:ext uri="{FF2B5EF4-FFF2-40B4-BE49-F238E27FC236}">
                <a16:creationId xmlns:a16="http://schemas.microsoft.com/office/drawing/2014/main" id="{76232BF0-D1D6-CB3E-7CF3-8AB2DB5EE497}"/>
              </a:ext>
            </a:extLst>
          </p:cNvPr>
          <p:cNvSpPr txBox="1"/>
          <p:nvPr/>
        </p:nvSpPr>
        <p:spPr>
          <a:xfrm>
            <a:off x="410400" y="4738360"/>
            <a:ext cx="6002696" cy="1754326"/>
          </a:xfrm>
          <a:prstGeom prst="rect">
            <a:avLst/>
          </a:prstGeom>
          <a:noFill/>
        </p:spPr>
        <p:txBody>
          <a:bodyPr wrap="square">
            <a:spAutoFit/>
          </a:bodyPr>
          <a:lstStyle/>
          <a:p>
            <a:pPr algn="just" rtl="1"/>
            <a:r>
              <a:rPr lang="ar-EG" altLang="en-US" b="1" dirty="0">
                <a:latin typeface="Arial" panose="020B0604020202020204" pitchFamily="34" charset="0"/>
              </a:rPr>
              <a:t>العقلانية - نهج منطقي متدرج لاتخاذ القرار، مع تحليل شامل للبدائل وعواقبها.</a:t>
            </a:r>
          </a:p>
          <a:p>
            <a:pPr algn="just" rtl="1"/>
            <a:endParaRPr lang="ar-EG" altLang="en-US" b="1" dirty="0">
              <a:solidFill>
                <a:srgbClr val="C00000"/>
              </a:solidFill>
              <a:latin typeface="Arial" panose="020B0604020202020204" pitchFamily="34" charset="0"/>
            </a:endParaRPr>
          </a:p>
          <a:p>
            <a:pPr lvl="1" algn="just" rtl="1"/>
            <a:r>
              <a:rPr lang="ar-EG" altLang="en-US" b="1" dirty="0">
                <a:solidFill>
                  <a:srgbClr val="C00000"/>
                </a:solidFill>
                <a:latin typeface="Arial" panose="020B0604020202020204" pitchFamily="34" charset="0"/>
              </a:rPr>
              <a:t>1. ستكون النتيجة عقلانية تمامًا</a:t>
            </a:r>
          </a:p>
          <a:p>
            <a:pPr lvl="1" algn="just" rtl="1"/>
            <a:r>
              <a:rPr lang="ar-EG" altLang="en-US" b="1" dirty="0">
                <a:solidFill>
                  <a:srgbClr val="C00000"/>
                </a:solidFill>
                <a:latin typeface="Arial" panose="020B0604020202020204" pitchFamily="34" charset="0"/>
              </a:rPr>
              <a:t>2. يستخدم صانع القرار نظامًا ثابتًا من التفضيلات لاختيار البديل الأفضل</a:t>
            </a:r>
          </a:p>
          <a:p>
            <a:pPr lvl="1" algn="just" rtl="1"/>
            <a:r>
              <a:rPr lang="ar-EG" altLang="en-US" b="1" dirty="0">
                <a:solidFill>
                  <a:srgbClr val="C00000"/>
                </a:solidFill>
                <a:latin typeface="Arial" panose="020B0604020202020204" pitchFamily="34" charset="0"/>
              </a:rPr>
              <a:t>3. يكون صانع القرار على دراية بجميع البدائل</a:t>
            </a:r>
          </a:p>
          <a:p>
            <a:pPr lvl="1" algn="just" rtl="1"/>
            <a:r>
              <a:rPr lang="ar-EG" altLang="en-US" b="1" dirty="0">
                <a:solidFill>
                  <a:srgbClr val="C00000"/>
                </a:solidFill>
                <a:latin typeface="Arial" panose="020B0604020202020204" pitchFamily="34" charset="0"/>
              </a:rPr>
              <a:t>4. يمكن لصانع القرار حساب احتمالات النجاح لكل بديل</a:t>
            </a:r>
            <a:endParaRPr lang="en-US" altLang="en-US" dirty="0">
              <a:solidFill>
                <a:schemeClr val="tx1"/>
              </a:solidFill>
            </a:endParaRPr>
          </a:p>
        </p:txBody>
      </p:sp>
      <p:sp>
        <p:nvSpPr>
          <p:cNvPr id="7" name="TextBox 6">
            <a:extLst>
              <a:ext uri="{FF2B5EF4-FFF2-40B4-BE49-F238E27FC236}">
                <a16:creationId xmlns:a16="http://schemas.microsoft.com/office/drawing/2014/main" id="{BAD02988-D82E-D6F0-E648-EA66EDCD727D}"/>
              </a:ext>
            </a:extLst>
          </p:cNvPr>
          <p:cNvSpPr txBox="1"/>
          <p:nvPr/>
        </p:nvSpPr>
        <p:spPr>
          <a:xfrm>
            <a:off x="7367871" y="740978"/>
            <a:ext cx="4643698" cy="646331"/>
          </a:xfrm>
          <a:prstGeom prst="rect">
            <a:avLst/>
          </a:prstGeom>
          <a:noFill/>
        </p:spPr>
        <p:txBody>
          <a:bodyPr wrap="square">
            <a:spAutoFit/>
          </a:bodyPr>
          <a:lstStyle/>
          <a:p>
            <a:pPr algn="r"/>
            <a:r>
              <a:rPr lang="ar-EG" altLang="en-US" sz="3600" b="1" dirty="0">
                <a:solidFill>
                  <a:srgbClr val="C00000"/>
                </a:solidFill>
              </a:rPr>
              <a:t>نماذج اتخاذ القرار</a:t>
            </a:r>
            <a:endParaRPr lang="en-US" sz="1400" b="1" dirty="0">
              <a:solidFill>
                <a:srgbClr val="C00000"/>
              </a:solidFill>
            </a:endParaRPr>
          </a:p>
        </p:txBody>
      </p:sp>
    </p:spTree>
    <p:extLst>
      <p:ext uri="{BB962C8B-B14F-4D97-AF65-F5344CB8AC3E}">
        <p14:creationId xmlns:p14="http://schemas.microsoft.com/office/powerpoint/2010/main" val="833574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36739" y="1408985"/>
            <a:ext cx="6276357" cy="5291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1666496" y="704783"/>
            <a:ext cx="8859008" cy="646331"/>
          </a:xfrm>
          <a:prstGeom prst="rect">
            <a:avLst/>
          </a:prstGeom>
          <a:noFill/>
        </p:spPr>
        <p:txBody>
          <a:bodyPr wrap="square">
            <a:spAutoFit/>
          </a:bodyPr>
          <a:lstStyle/>
          <a:p>
            <a:pPr algn="ctr"/>
            <a:r>
              <a:rPr lang="en-US" altLang="en-US" sz="3600" b="1" dirty="0">
                <a:solidFill>
                  <a:srgbClr val="C00000"/>
                </a:solidFill>
              </a:rPr>
              <a:t>Models of Decision-Making</a:t>
            </a:r>
            <a:endParaRPr lang="en-US" sz="1400" b="1" dirty="0">
              <a:solidFill>
                <a:srgbClr val="C00000"/>
              </a:solidFill>
            </a:endParaRPr>
          </a:p>
        </p:txBody>
      </p:sp>
      <p:sp>
        <p:nvSpPr>
          <p:cNvPr id="5" name="TextBox 4">
            <a:extLst>
              <a:ext uri="{FF2B5EF4-FFF2-40B4-BE49-F238E27FC236}">
                <a16:creationId xmlns:a16="http://schemas.microsoft.com/office/drawing/2014/main" id="{77BD9F8D-EAA5-17AC-06E1-F7BC80F654DE}"/>
              </a:ext>
            </a:extLst>
          </p:cNvPr>
          <p:cNvSpPr txBox="1"/>
          <p:nvPr/>
        </p:nvSpPr>
        <p:spPr>
          <a:xfrm>
            <a:off x="323183" y="1682488"/>
            <a:ext cx="6002696" cy="2862322"/>
          </a:xfrm>
          <a:prstGeom prst="rect">
            <a:avLst/>
          </a:prstGeom>
          <a:noFill/>
        </p:spPr>
        <p:txBody>
          <a:bodyPr wrap="square">
            <a:spAutoFit/>
          </a:bodyPr>
          <a:lstStyle/>
          <a:p>
            <a:pPr algn="just"/>
            <a:r>
              <a:rPr lang="en-US" altLang="en-US" b="1" dirty="0">
                <a:solidFill>
                  <a:srgbClr val="C00000"/>
                </a:solidFill>
                <a:latin typeface="Arial" panose="020B0604020202020204" pitchFamily="34" charset="0"/>
              </a:rPr>
              <a:t>Bounded Rationality </a:t>
            </a:r>
            <a:r>
              <a:rPr lang="en-US" altLang="en-US" b="1" dirty="0">
                <a:solidFill>
                  <a:srgbClr val="00FFFF"/>
                </a:solidFill>
                <a:latin typeface="Arial" panose="020B0604020202020204" pitchFamily="34" charset="0"/>
              </a:rPr>
              <a:t>– </a:t>
            </a:r>
            <a:r>
              <a:rPr lang="en-US" altLang="en-US" b="1" dirty="0">
                <a:latin typeface="Arial" panose="020B0604020202020204" pitchFamily="34" charset="0"/>
              </a:rPr>
              <a:t>a theory that suggests that there are limits upon how rational a decision maker can actually  be</a:t>
            </a:r>
            <a:r>
              <a:rPr lang="en-US" altLang="en-US" dirty="0">
                <a:latin typeface="Arial" panose="020B0604020202020204" pitchFamily="34" charset="0"/>
              </a:rPr>
              <a:t> </a:t>
            </a:r>
          </a:p>
          <a:p>
            <a:pPr algn="just"/>
            <a:endParaRPr lang="en-US" altLang="en-US" dirty="0">
              <a:solidFill>
                <a:schemeClr val="tx1"/>
              </a:solidFill>
            </a:endParaRPr>
          </a:p>
          <a:p>
            <a:pPr algn="just">
              <a:buFontTx/>
              <a:buNone/>
            </a:pPr>
            <a:r>
              <a:rPr lang="en-US" altLang="en-US" dirty="0">
                <a:solidFill>
                  <a:schemeClr val="tx1"/>
                </a:solidFill>
              </a:rPr>
              <a:t>1. Managers suggest the first satisfactory alternative</a:t>
            </a:r>
          </a:p>
          <a:p>
            <a:pPr algn="just">
              <a:buFontTx/>
              <a:buNone/>
            </a:pPr>
            <a:r>
              <a:rPr lang="en-US" altLang="en-US" dirty="0">
                <a:solidFill>
                  <a:schemeClr val="tx1"/>
                </a:solidFill>
              </a:rPr>
              <a:t>2. Managers recognize that their conception of the world is simple</a:t>
            </a:r>
          </a:p>
          <a:p>
            <a:pPr algn="just">
              <a:buFontTx/>
              <a:buNone/>
            </a:pPr>
            <a:r>
              <a:rPr lang="en-US" altLang="en-US" dirty="0">
                <a:solidFill>
                  <a:schemeClr val="tx1"/>
                </a:solidFill>
              </a:rPr>
              <a:t>3. Managers are comfortable making decisions without determining all the alternatives</a:t>
            </a:r>
          </a:p>
          <a:p>
            <a:pPr algn="just">
              <a:buFontTx/>
              <a:buNone/>
            </a:pPr>
            <a:r>
              <a:rPr lang="en-US" altLang="en-US" dirty="0">
                <a:solidFill>
                  <a:schemeClr val="tx1"/>
                </a:solidFill>
              </a:rPr>
              <a:t>4. Managers make decisions by rules of thumb or heuristics</a:t>
            </a:r>
          </a:p>
        </p:txBody>
      </p:sp>
      <p:grpSp>
        <p:nvGrpSpPr>
          <p:cNvPr id="2" name="Group 1">
            <a:extLst>
              <a:ext uri="{FF2B5EF4-FFF2-40B4-BE49-F238E27FC236}">
                <a16:creationId xmlns:a16="http://schemas.microsoft.com/office/drawing/2014/main" id="{A41F9040-1354-E4A7-645F-60EC17BA8153}"/>
              </a:ext>
            </a:extLst>
          </p:cNvPr>
          <p:cNvGrpSpPr>
            <a:grpSpLocks/>
          </p:cNvGrpSpPr>
          <p:nvPr/>
        </p:nvGrpSpPr>
        <p:grpSpPr bwMode="auto">
          <a:xfrm>
            <a:off x="6703870" y="2044727"/>
            <a:ext cx="4703763" cy="1520826"/>
            <a:chOff x="2617" y="1584"/>
            <a:chExt cx="2963" cy="958"/>
          </a:xfrm>
          <a:solidFill>
            <a:schemeClr val="tx2">
              <a:lumMod val="40000"/>
              <a:lumOff val="60000"/>
            </a:schemeClr>
          </a:solidFill>
        </p:grpSpPr>
        <p:sp>
          <p:nvSpPr>
            <p:cNvPr id="7" name="Freeform 6">
              <a:extLst>
                <a:ext uri="{FF2B5EF4-FFF2-40B4-BE49-F238E27FC236}">
                  <a16:creationId xmlns:a16="http://schemas.microsoft.com/office/drawing/2014/main" id="{E15BF8A0-43F8-848B-123A-6E790A3AD9C8}"/>
                </a:ext>
              </a:extLst>
            </p:cNvPr>
            <p:cNvSpPr>
              <a:spLocks/>
            </p:cNvSpPr>
            <p:nvPr/>
          </p:nvSpPr>
          <p:spPr bwMode="auto">
            <a:xfrm>
              <a:off x="2617" y="1830"/>
              <a:ext cx="100" cy="712"/>
            </a:xfrm>
            <a:custGeom>
              <a:avLst/>
              <a:gdLst>
                <a:gd name="T0" fmla="*/ 99 w 100"/>
                <a:gd name="T1" fmla="*/ 59 h 712"/>
                <a:gd name="T2" fmla="*/ 99 w 100"/>
                <a:gd name="T3" fmla="*/ 711 h 712"/>
                <a:gd name="T4" fmla="*/ 0 w 100"/>
                <a:gd name="T5" fmla="*/ 649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9"/>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2" name="Freeform 7">
              <a:extLst>
                <a:ext uri="{FF2B5EF4-FFF2-40B4-BE49-F238E27FC236}">
                  <a16:creationId xmlns:a16="http://schemas.microsoft.com/office/drawing/2014/main" id="{6009F355-7B98-F753-EDB5-4316AF65E837}"/>
                </a:ext>
              </a:extLst>
            </p:cNvPr>
            <p:cNvSpPr>
              <a:spLocks/>
            </p:cNvSpPr>
            <p:nvPr/>
          </p:nvSpPr>
          <p:spPr bwMode="auto">
            <a:xfrm>
              <a:off x="2617" y="1585"/>
              <a:ext cx="1521" cy="305"/>
            </a:xfrm>
            <a:custGeom>
              <a:avLst/>
              <a:gdLst>
                <a:gd name="T0" fmla="*/ 0 w 1521"/>
                <a:gd name="T1" fmla="*/ 245 h 305"/>
                <a:gd name="T2" fmla="*/ 99 w 1521"/>
                <a:gd name="T3" fmla="*/ 304 h 305"/>
                <a:gd name="T4" fmla="*/ 1520 w 1521"/>
                <a:gd name="T5" fmla="*/ 53 h 305"/>
                <a:gd name="T6" fmla="*/ 1441 w 1521"/>
                <a:gd name="T7" fmla="*/ 0 h 305"/>
                <a:gd name="T8" fmla="*/ 0 w 1521"/>
                <a:gd name="T9" fmla="*/ 245 h 305"/>
              </a:gdLst>
              <a:ahLst/>
              <a:cxnLst>
                <a:cxn ang="0">
                  <a:pos x="T0" y="T1"/>
                </a:cxn>
                <a:cxn ang="0">
                  <a:pos x="T2" y="T3"/>
                </a:cxn>
                <a:cxn ang="0">
                  <a:pos x="T4" y="T5"/>
                </a:cxn>
                <a:cxn ang="0">
                  <a:pos x="T6" y="T7"/>
                </a:cxn>
                <a:cxn ang="0">
                  <a:pos x="T8" y="T9"/>
                </a:cxn>
              </a:cxnLst>
              <a:rect l="0" t="0" r="r" b="b"/>
              <a:pathLst>
                <a:path w="1521" h="305">
                  <a:moveTo>
                    <a:pt x="0" y="245"/>
                  </a:moveTo>
                  <a:lnTo>
                    <a:pt x="99" y="304"/>
                  </a:lnTo>
                  <a:lnTo>
                    <a:pt x="1520" y="53"/>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3" name="Freeform 8">
              <a:extLst>
                <a:ext uri="{FF2B5EF4-FFF2-40B4-BE49-F238E27FC236}">
                  <a16:creationId xmlns:a16="http://schemas.microsoft.com/office/drawing/2014/main" id="{346D2D9D-0581-2487-1F4F-0D51B2089844}"/>
                </a:ext>
              </a:extLst>
            </p:cNvPr>
            <p:cNvSpPr>
              <a:spLocks/>
            </p:cNvSpPr>
            <p:nvPr/>
          </p:nvSpPr>
          <p:spPr bwMode="auto">
            <a:xfrm>
              <a:off x="4055" y="1584"/>
              <a:ext cx="1525" cy="299"/>
            </a:xfrm>
            <a:custGeom>
              <a:avLst/>
              <a:gdLst>
                <a:gd name="T0" fmla="*/ 0 w 1525"/>
                <a:gd name="T1" fmla="*/ 0 h 299"/>
                <a:gd name="T2" fmla="*/ 80 w 1525"/>
                <a:gd name="T3" fmla="*/ 54 h 299"/>
                <a:gd name="T4" fmla="*/ 1524 w 1525"/>
                <a:gd name="T5" fmla="*/ 298 h 299"/>
                <a:gd name="T6" fmla="*/ 1429 w 1525"/>
                <a:gd name="T7" fmla="*/ 241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4"/>
                  </a:lnTo>
                  <a:lnTo>
                    <a:pt x="1524" y="298"/>
                  </a:lnTo>
                  <a:lnTo>
                    <a:pt x="1429" y="241"/>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5" name="Freeform 9">
              <a:extLst>
                <a:ext uri="{FF2B5EF4-FFF2-40B4-BE49-F238E27FC236}">
                  <a16:creationId xmlns:a16="http://schemas.microsoft.com/office/drawing/2014/main" id="{DD78B929-DB7E-18E8-85B1-12044C161AC0}"/>
                </a:ext>
              </a:extLst>
            </p:cNvPr>
            <p:cNvSpPr>
              <a:spLocks/>
            </p:cNvSpPr>
            <p:nvPr/>
          </p:nvSpPr>
          <p:spPr bwMode="auto">
            <a:xfrm>
              <a:off x="2716" y="1638"/>
              <a:ext cx="2864" cy="904"/>
            </a:xfrm>
            <a:custGeom>
              <a:avLst/>
              <a:gdLst>
                <a:gd name="T0" fmla="*/ 0 w 2864"/>
                <a:gd name="T1" fmla="*/ 251 h 904"/>
                <a:gd name="T2" fmla="*/ 0 w 2864"/>
                <a:gd name="T3" fmla="*/ 903 h 904"/>
                <a:gd name="T4" fmla="*/ 1428 w 2864"/>
                <a:gd name="T5" fmla="*/ 658 h 904"/>
                <a:gd name="T6" fmla="*/ 2863 w 2864"/>
                <a:gd name="T7" fmla="*/ 903 h 904"/>
                <a:gd name="T8" fmla="*/ 2863 w 2864"/>
                <a:gd name="T9" fmla="*/ 244 h 904"/>
                <a:gd name="T10" fmla="*/ 1419 w 2864"/>
                <a:gd name="T11" fmla="*/ 0 h 904"/>
                <a:gd name="T12" fmla="*/ 0 w 2864"/>
                <a:gd name="T13" fmla="*/ 251 h 904"/>
              </a:gdLst>
              <a:ahLst/>
              <a:cxnLst>
                <a:cxn ang="0">
                  <a:pos x="T0" y="T1"/>
                </a:cxn>
                <a:cxn ang="0">
                  <a:pos x="T2" y="T3"/>
                </a:cxn>
                <a:cxn ang="0">
                  <a:pos x="T4" y="T5"/>
                </a:cxn>
                <a:cxn ang="0">
                  <a:pos x="T6" y="T7"/>
                </a:cxn>
                <a:cxn ang="0">
                  <a:pos x="T8" y="T9"/>
                </a:cxn>
                <a:cxn ang="0">
                  <a:pos x="T10" y="T11"/>
                </a:cxn>
                <a:cxn ang="0">
                  <a:pos x="T12" y="T13"/>
                </a:cxn>
              </a:cxnLst>
              <a:rect l="0" t="0" r="r" b="b"/>
              <a:pathLst>
                <a:path w="2864" h="904">
                  <a:moveTo>
                    <a:pt x="0" y="251"/>
                  </a:moveTo>
                  <a:lnTo>
                    <a:pt x="0" y="903"/>
                  </a:lnTo>
                  <a:lnTo>
                    <a:pt x="1428" y="658"/>
                  </a:lnTo>
                  <a:lnTo>
                    <a:pt x="2863" y="903"/>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ctr"/>
              <a:endParaRPr lang="en-US" altLang="en-US" sz="2400" dirty="0">
                <a:latin typeface="Arial" panose="020B0604020202020204" pitchFamily="34" charset="0"/>
              </a:endParaRPr>
            </a:p>
            <a:p>
              <a:pPr algn="ctr"/>
              <a:r>
                <a:rPr lang="en-US" altLang="en-US" sz="2400" dirty="0">
                  <a:latin typeface="Arial" panose="020B0604020202020204" pitchFamily="34" charset="0"/>
                </a:rPr>
                <a:t>Rational  Model</a:t>
              </a:r>
              <a:endParaRPr lang="en-US" altLang="en-US" dirty="0"/>
            </a:p>
          </p:txBody>
        </p:sp>
      </p:grpSp>
      <p:grpSp>
        <p:nvGrpSpPr>
          <p:cNvPr id="31" name="Group 30">
            <a:extLst>
              <a:ext uri="{FF2B5EF4-FFF2-40B4-BE49-F238E27FC236}">
                <a16:creationId xmlns:a16="http://schemas.microsoft.com/office/drawing/2014/main" id="{DD80E719-69E5-547D-26FE-8879A4E002E6}"/>
              </a:ext>
            </a:extLst>
          </p:cNvPr>
          <p:cNvGrpSpPr>
            <a:grpSpLocks/>
          </p:cNvGrpSpPr>
          <p:nvPr/>
        </p:nvGrpSpPr>
        <p:grpSpPr bwMode="auto">
          <a:xfrm>
            <a:off x="6691169" y="4427567"/>
            <a:ext cx="4703763" cy="1520826"/>
            <a:chOff x="2609" y="3085"/>
            <a:chExt cx="2963" cy="958"/>
          </a:xfrm>
          <a:solidFill>
            <a:schemeClr val="tx2">
              <a:lumMod val="40000"/>
              <a:lumOff val="60000"/>
            </a:schemeClr>
          </a:solidFill>
        </p:grpSpPr>
        <p:grpSp>
          <p:nvGrpSpPr>
            <p:cNvPr id="32" name="Group 31">
              <a:extLst>
                <a:ext uri="{FF2B5EF4-FFF2-40B4-BE49-F238E27FC236}">
                  <a16:creationId xmlns:a16="http://schemas.microsoft.com/office/drawing/2014/main" id="{8ADB271C-B9F4-C20F-D1ED-0877BC373907}"/>
                </a:ext>
              </a:extLst>
            </p:cNvPr>
            <p:cNvGrpSpPr>
              <a:grpSpLocks/>
            </p:cNvGrpSpPr>
            <p:nvPr/>
          </p:nvGrpSpPr>
          <p:grpSpPr bwMode="auto">
            <a:xfrm>
              <a:off x="2609" y="3085"/>
              <a:ext cx="2963" cy="958"/>
              <a:chOff x="2609" y="3085"/>
              <a:chExt cx="2963" cy="958"/>
            </a:xfrm>
            <a:grpFill/>
          </p:grpSpPr>
          <p:sp>
            <p:nvSpPr>
              <p:cNvPr id="34" name="Freeform 11">
                <a:extLst>
                  <a:ext uri="{FF2B5EF4-FFF2-40B4-BE49-F238E27FC236}">
                    <a16:creationId xmlns:a16="http://schemas.microsoft.com/office/drawing/2014/main" id="{396C8200-1B04-A2B6-119E-7A1150EBD349}"/>
                  </a:ext>
                </a:extLst>
              </p:cNvPr>
              <p:cNvSpPr>
                <a:spLocks/>
              </p:cNvSpPr>
              <p:nvPr/>
            </p:nvSpPr>
            <p:spPr bwMode="auto">
              <a:xfrm>
                <a:off x="2609" y="3331"/>
                <a:ext cx="100" cy="712"/>
              </a:xfrm>
              <a:custGeom>
                <a:avLst/>
                <a:gdLst>
                  <a:gd name="T0" fmla="*/ 99 w 100"/>
                  <a:gd name="T1" fmla="*/ 59 h 712"/>
                  <a:gd name="T2" fmla="*/ 99 w 100"/>
                  <a:gd name="T3" fmla="*/ 711 h 712"/>
                  <a:gd name="T4" fmla="*/ 0 w 100"/>
                  <a:gd name="T5" fmla="*/ 648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8"/>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5" name="Freeform 12">
                <a:extLst>
                  <a:ext uri="{FF2B5EF4-FFF2-40B4-BE49-F238E27FC236}">
                    <a16:creationId xmlns:a16="http://schemas.microsoft.com/office/drawing/2014/main" id="{B46BE663-CD3D-1DE3-F04C-C53F1927B171}"/>
                  </a:ext>
                </a:extLst>
              </p:cNvPr>
              <p:cNvSpPr>
                <a:spLocks/>
              </p:cNvSpPr>
              <p:nvPr/>
            </p:nvSpPr>
            <p:spPr bwMode="auto">
              <a:xfrm>
                <a:off x="2609" y="3086"/>
                <a:ext cx="1520" cy="305"/>
              </a:xfrm>
              <a:custGeom>
                <a:avLst/>
                <a:gdLst>
                  <a:gd name="T0" fmla="*/ 0 w 1520"/>
                  <a:gd name="T1" fmla="*/ 245 h 305"/>
                  <a:gd name="T2" fmla="*/ 99 w 1520"/>
                  <a:gd name="T3" fmla="*/ 304 h 305"/>
                  <a:gd name="T4" fmla="*/ 1519 w 1520"/>
                  <a:gd name="T5" fmla="*/ 52 h 305"/>
                  <a:gd name="T6" fmla="*/ 1441 w 1520"/>
                  <a:gd name="T7" fmla="*/ 0 h 305"/>
                  <a:gd name="T8" fmla="*/ 0 w 1520"/>
                  <a:gd name="T9" fmla="*/ 245 h 305"/>
                </a:gdLst>
                <a:ahLst/>
                <a:cxnLst>
                  <a:cxn ang="0">
                    <a:pos x="T0" y="T1"/>
                  </a:cxn>
                  <a:cxn ang="0">
                    <a:pos x="T2" y="T3"/>
                  </a:cxn>
                  <a:cxn ang="0">
                    <a:pos x="T4" y="T5"/>
                  </a:cxn>
                  <a:cxn ang="0">
                    <a:pos x="T6" y="T7"/>
                  </a:cxn>
                  <a:cxn ang="0">
                    <a:pos x="T8" y="T9"/>
                  </a:cxn>
                </a:cxnLst>
                <a:rect l="0" t="0" r="r" b="b"/>
                <a:pathLst>
                  <a:path w="1520" h="305">
                    <a:moveTo>
                      <a:pt x="0" y="245"/>
                    </a:moveTo>
                    <a:lnTo>
                      <a:pt x="99" y="304"/>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6" name="Freeform 13">
                <a:extLst>
                  <a:ext uri="{FF2B5EF4-FFF2-40B4-BE49-F238E27FC236}">
                    <a16:creationId xmlns:a16="http://schemas.microsoft.com/office/drawing/2014/main" id="{F0FCA592-1FA0-82D1-BB7C-2B4DC5FE90D3}"/>
                  </a:ext>
                </a:extLst>
              </p:cNvPr>
              <p:cNvSpPr>
                <a:spLocks/>
              </p:cNvSpPr>
              <p:nvPr/>
            </p:nvSpPr>
            <p:spPr bwMode="auto">
              <a:xfrm>
                <a:off x="4047" y="3085"/>
                <a:ext cx="1525" cy="299"/>
              </a:xfrm>
              <a:custGeom>
                <a:avLst/>
                <a:gdLst>
                  <a:gd name="T0" fmla="*/ 0 w 1525"/>
                  <a:gd name="T1" fmla="*/ 0 h 299"/>
                  <a:gd name="T2" fmla="*/ 80 w 1525"/>
                  <a:gd name="T3" fmla="*/ 53 h 299"/>
                  <a:gd name="T4" fmla="*/ 1524 w 1525"/>
                  <a:gd name="T5" fmla="*/ 298 h 299"/>
                  <a:gd name="T6" fmla="*/ 1429 w 1525"/>
                  <a:gd name="T7" fmla="*/ 242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3"/>
                    </a:lnTo>
                    <a:lnTo>
                      <a:pt x="1524" y="298"/>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7" name="Freeform 14">
                <a:extLst>
                  <a:ext uri="{FF2B5EF4-FFF2-40B4-BE49-F238E27FC236}">
                    <a16:creationId xmlns:a16="http://schemas.microsoft.com/office/drawing/2014/main" id="{FA9D0E52-DB4C-EC02-2768-7B0A67B5AF6F}"/>
                  </a:ext>
                </a:extLst>
              </p:cNvPr>
              <p:cNvSpPr>
                <a:spLocks/>
              </p:cNvSpPr>
              <p:nvPr/>
            </p:nvSpPr>
            <p:spPr bwMode="auto">
              <a:xfrm>
                <a:off x="2708" y="3138"/>
                <a:ext cx="2864" cy="905"/>
              </a:xfrm>
              <a:custGeom>
                <a:avLst/>
                <a:gdLst>
                  <a:gd name="T0" fmla="*/ 0 w 2864"/>
                  <a:gd name="T1" fmla="*/ 252 h 905"/>
                  <a:gd name="T2" fmla="*/ 0 w 2864"/>
                  <a:gd name="T3" fmla="*/ 904 h 905"/>
                  <a:gd name="T4" fmla="*/ 2863 w 2864"/>
                  <a:gd name="T5" fmla="*/ 904 h 905"/>
                  <a:gd name="T6" fmla="*/ 2863 w 2864"/>
                  <a:gd name="T7" fmla="*/ 245 h 905"/>
                  <a:gd name="T8" fmla="*/ 1419 w 2864"/>
                  <a:gd name="T9" fmla="*/ 0 h 905"/>
                  <a:gd name="T10" fmla="*/ 0 w 2864"/>
                  <a:gd name="T11" fmla="*/ 252 h 905"/>
                </a:gdLst>
                <a:ahLst/>
                <a:cxnLst>
                  <a:cxn ang="0">
                    <a:pos x="T0" y="T1"/>
                  </a:cxn>
                  <a:cxn ang="0">
                    <a:pos x="T2" y="T3"/>
                  </a:cxn>
                  <a:cxn ang="0">
                    <a:pos x="T4" y="T5"/>
                  </a:cxn>
                  <a:cxn ang="0">
                    <a:pos x="T6" y="T7"/>
                  </a:cxn>
                  <a:cxn ang="0">
                    <a:pos x="T8" y="T9"/>
                  </a:cxn>
                  <a:cxn ang="0">
                    <a:pos x="T10" y="T11"/>
                  </a:cxn>
                </a:cxnLst>
                <a:rect l="0" t="0" r="r" b="b"/>
                <a:pathLst>
                  <a:path w="2864" h="905">
                    <a:moveTo>
                      <a:pt x="0" y="252"/>
                    </a:moveTo>
                    <a:lnTo>
                      <a:pt x="0" y="904"/>
                    </a:lnTo>
                    <a:lnTo>
                      <a:pt x="2863" y="904"/>
                    </a:lnTo>
                    <a:lnTo>
                      <a:pt x="2863" y="245"/>
                    </a:lnTo>
                    <a:lnTo>
                      <a:pt x="1419" y="0"/>
                    </a:lnTo>
                    <a:lnTo>
                      <a:pt x="0" y="252"/>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sp>
          <p:nvSpPr>
            <p:cNvPr id="33" name="Rectangle 32">
              <a:extLst>
                <a:ext uri="{FF2B5EF4-FFF2-40B4-BE49-F238E27FC236}">
                  <a16:creationId xmlns:a16="http://schemas.microsoft.com/office/drawing/2014/main" id="{693850CB-65B2-958B-0705-8B36B873A551}"/>
                </a:ext>
              </a:extLst>
            </p:cNvPr>
            <p:cNvSpPr>
              <a:spLocks noChangeArrowheads="1"/>
            </p:cNvSpPr>
            <p:nvPr/>
          </p:nvSpPr>
          <p:spPr bwMode="auto">
            <a:xfrm>
              <a:off x="2985" y="3423"/>
              <a:ext cx="2278" cy="563"/>
            </a:xfrm>
            <a:prstGeom prst="rect">
              <a:avLst/>
            </a:prstGeom>
            <a:grp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r>
                <a:rPr lang="en-US" altLang="en-US" sz="2800">
                  <a:latin typeface="Arial" panose="020B0604020202020204" pitchFamily="34" charset="0"/>
                </a:rPr>
                <a:t>Garbage Can Model</a:t>
              </a:r>
              <a:endParaRPr lang="en-US" altLang="en-US"/>
            </a:p>
            <a:p>
              <a:pPr eaLnBrk="1" hangingPunct="1"/>
              <a:endParaRPr lang="en-US" altLang="en-US"/>
            </a:p>
          </p:txBody>
        </p:sp>
      </p:grpSp>
      <p:grpSp>
        <p:nvGrpSpPr>
          <p:cNvPr id="38" name="Group 37">
            <a:extLst>
              <a:ext uri="{FF2B5EF4-FFF2-40B4-BE49-F238E27FC236}">
                <a16:creationId xmlns:a16="http://schemas.microsoft.com/office/drawing/2014/main" id="{F495FED6-70C2-EE2F-B0AA-5B54996EE2B4}"/>
              </a:ext>
            </a:extLst>
          </p:cNvPr>
          <p:cNvGrpSpPr>
            <a:grpSpLocks/>
          </p:cNvGrpSpPr>
          <p:nvPr/>
        </p:nvGrpSpPr>
        <p:grpSpPr bwMode="auto">
          <a:xfrm>
            <a:off x="6691169" y="3241700"/>
            <a:ext cx="4703763" cy="1520825"/>
            <a:chOff x="2609" y="2338"/>
            <a:chExt cx="2963" cy="958"/>
          </a:xfrm>
          <a:solidFill>
            <a:schemeClr val="accent5">
              <a:lumMod val="60000"/>
              <a:lumOff val="40000"/>
            </a:schemeClr>
          </a:solidFill>
        </p:grpSpPr>
        <p:sp>
          <p:nvSpPr>
            <p:cNvPr id="39" name="Freeform 18">
              <a:extLst>
                <a:ext uri="{FF2B5EF4-FFF2-40B4-BE49-F238E27FC236}">
                  <a16:creationId xmlns:a16="http://schemas.microsoft.com/office/drawing/2014/main" id="{34A5C531-A273-A009-497C-C33F76C2B570}"/>
                </a:ext>
              </a:extLst>
            </p:cNvPr>
            <p:cNvSpPr>
              <a:spLocks/>
            </p:cNvSpPr>
            <p:nvPr/>
          </p:nvSpPr>
          <p:spPr bwMode="auto">
            <a:xfrm>
              <a:off x="2609" y="2584"/>
              <a:ext cx="100" cy="712"/>
            </a:xfrm>
            <a:custGeom>
              <a:avLst/>
              <a:gdLst>
                <a:gd name="T0" fmla="*/ 99 w 100"/>
                <a:gd name="T1" fmla="*/ 58 h 712"/>
                <a:gd name="T2" fmla="*/ 99 w 100"/>
                <a:gd name="T3" fmla="*/ 711 h 712"/>
                <a:gd name="T4" fmla="*/ 0 w 100"/>
                <a:gd name="T5" fmla="*/ 648 h 712"/>
                <a:gd name="T6" fmla="*/ 0 w 100"/>
                <a:gd name="T7" fmla="*/ 0 h 712"/>
                <a:gd name="T8" fmla="*/ 99 w 100"/>
                <a:gd name="T9" fmla="*/ 58 h 712"/>
              </a:gdLst>
              <a:ahLst/>
              <a:cxnLst>
                <a:cxn ang="0">
                  <a:pos x="T0" y="T1"/>
                </a:cxn>
                <a:cxn ang="0">
                  <a:pos x="T2" y="T3"/>
                </a:cxn>
                <a:cxn ang="0">
                  <a:pos x="T4" y="T5"/>
                </a:cxn>
                <a:cxn ang="0">
                  <a:pos x="T6" y="T7"/>
                </a:cxn>
                <a:cxn ang="0">
                  <a:pos x="T8" y="T9"/>
                </a:cxn>
              </a:cxnLst>
              <a:rect l="0" t="0" r="r" b="b"/>
              <a:pathLst>
                <a:path w="100" h="712">
                  <a:moveTo>
                    <a:pt x="99" y="58"/>
                  </a:moveTo>
                  <a:lnTo>
                    <a:pt x="99" y="711"/>
                  </a:lnTo>
                  <a:lnTo>
                    <a:pt x="0" y="648"/>
                  </a:lnTo>
                  <a:lnTo>
                    <a:pt x="0" y="0"/>
                  </a:lnTo>
                  <a:lnTo>
                    <a:pt x="99" y="58"/>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40" name="Freeform 19">
              <a:extLst>
                <a:ext uri="{FF2B5EF4-FFF2-40B4-BE49-F238E27FC236}">
                  <a16:creationId xmlns:a16="http://schemas.microsoft.com/office/drawing/2014/main" id="{C13918F1-CA9A-1AAE-B51A-0795CC3DA9C4}"/>
                </a:ext>
              </a:extLst>
            </p:cNvPr>
            <p:cNvSpPr>
              <a:spLocks/>
            </p:cNvSpPr>
            <p:nvPr/>
          </p:nvSpPr>
          <p:spPr bwMode="auto">
            <a:xfrm>
              <a:off x="2609" y="2339"/>
              <a:ext cx="1520" cy="304"/>
            </a:xfrm>
            <a:custGeom>
              <a:avLst/>
              <a:gdLst>
                <a:gd name="T0" fmla="*/ 0 w 1520"/>
                <a:gd name="T1" fmla="*/ 245 h 304"/>
                <a:gd name="T2" fmla="*/ 99 w 1520"/>
                <a:gd name="T3" fmla="*/ 303 h 304"/>
                <a:gd name="T4" fmla="*/ 1519 w 1520"/>
                <a:gd name="T5" fmla="*/ 52 h 304"/>
                <a:gd name="T6" fmla="*/ 1441 w 1520"/>
                <a:gd name="T7" fmla="*/ 0 h 304"/>
                <a:gd name="T8" fmla="*/ 0 w 1520"/>
                <a:gd name="T9" fmla="*/ 245 h 304"/>
              </a:gdLst>
              <a:ahLst/>
              <a:cxnLst>
                <a:cxn ang="0">
                  <a:pos x="T0" y="T1"/>
                </a:cxn>
                <a:cxn ang="0">
                  <a:pos x="T2" y="T3"/>
                </a:cxn>
                <a:cxn ang="0">
                  <a:pos x="T4" y="T5"/>
                </a:cxn>
                <a:cxn ang="0">
                  <a:pos x="T6" y="T7"/>
                </a:cxn>
                <a:cxn ang="0">
                  <a:pos x="T8" y="T9"/>
                </a:cxn>
              </a:cxnLst>
              <a:rect l="0" t="0" r="r" b="b"/>
              <a:pathLst>
                <a:path w="1520" h="304">
                  <a:moveTo>
                    <a:pt x="0" y="245"/>
                  </a:moveTo>
                  <a:lnTo>
                    <a:pt x="99" y="303"/>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41" name="Freeform 20">
              <a:extLst>
                <a:ext uri="{FF2B5EF4-FFF2-40B4-BE49-F238E27FC236}">
                  <a16:creationId xmlns:a16="http://schemas.microsoft.com/office/drawing/2014/main" id="{808EB0BD-5298-4EF3-449C-C27FF3D92574}"/>
                </a:ext>
              </a:extLst>
            </p:cNvPr>
            <p:cNvSpPr>
              <a:spLocks/>
            </p:cNvSpPr>
            <p:nvPr/>
          </p:nvSpPr>
          <p:spPr bwMode="auto">
            <a:xfrm>
              <a:off x="4047" y="2338"/>
              <a:ext cx="1525" cy="298"/>
            </a:xfrm>
            <a:custGeom>
              <a:avLst/>
              <a:gdLst>
                <a:gd name="T0" fmla="*/ 0 w 1525"/>
                <a:gd name="T1" fmla="*/ 0 h 298"/>
                <a:gd name="T2" fmla="*/ 80 w 1525"/>
                <a:gd name="T3" fmla="*/ 53 h 298"/>
                <a:gd name="T4" fmla="*/ 1524 w 1525"/>
                <a:gd name="T5" fmla="*/ 297 h 298"/>
                <a:gd name="T6" fmla="*/ 1429 w 1525"/>
                <a:gd name="T7" fmla="*/ 242 h 298"/>
                <a:gd name="T8" fmla="*/ 0 w 1525"/>
                <a:gd name="T9" fmla="*/ 0 h 298"/>
              </a:gdLst>
              <a:ahLst/>
              <a:cxnLst>
                <a:cxn ang="0">
                  <a:pos x="T0" y="T1"/>
                </a:cxn>
                <a:cxn ang="0">
                  <a:pos x="T2" y="T3"/>
                </a:cxn>
                <a:cxn ang="0">
                  <a:pos x="T4" y="T5"/>
                </a:cxn>
                <a:cxn ang="0">
                  <a:pos x="T6" y="T7"/>
                </a:cxn>
                <a:cxn ang="0">
                  <a:pos x="T8" y="T9"/>
                </a:cxn>
              </a:cxnLst>
              <a:rect l="0" t="0" r="r" b="b"/>
              <a:pathLst>
                <a:path w="1525" h="298">
                  <a:moveTo>
                    <a:pt x="0" y="0"/>
                  </a:moveTo>
                  <a:lnTo>
                    <a:pt x="80" y="53"/>
                  </a:lnTo>
                  <a:lnTo>
                    <a:pt x="1524" y="297"/>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42" name="Freeform 21">
              <a:extLst>
                <a:ext uri="{FF2B5EF4-FFF2-40B4-BE49-F238E27FC236}">
                  <a16:creationId xmlns:a16="http://schemas.microsoft.com/office/drawing/2014/main" id="{982F53B9-0D57-043E-BF0E-DD68BE90710E}"/>
                </a:ext>
              </a:extLst>
            </p:cNvPr>
            <p:cNvSpPr>
              <a:spLocks/>
            </p:cNvSpPr>
            <p:nvPr/>
          </p:nvSpPr>
          <p:spPr bwMode="auto">
            <a:xfrm>
              <a:off x="2701" y="2384"/>
              <a:ext cx="2864" cy="905"/>
            </a:xfrm>
            <a:custGeom>
              <a:avLst/>
              <a:gdLst>
                <a:gd name="T0" fmla="*/ 0 w 2864"/>
                <a:gd name="T1" fmla="*/ 251 h 905"/>
                <a:gd name="T2" fmla="*/ 0 w 2864"/>
                <a:gd name="T3" fmla="*/ 904 h 905"/>
                <a:gd name="T4" fmla="*/ 1427 w 2864"/>
                <a:gd name="T5" fmla="*/ 659 h 905"/>
                <a:gd name="T6" fmla="*/ 2863 w 2864"/>
                <a:gd name="T7" fmla="*/ 904 h 905"/>
                <a:gd name="T8" fmla="*/ 2863 w 2864"/>
                <a:gd name="T9" fmla="*/ 244 h 905"/>
                <a:gd name="T10" fmla="*/ 1419 w 2864"/>
                <a:gd name="T11" fmla="*/ 0 h 905"/>
                <a:gd name="T12" fmla="*/ 0 w 2864"/>
                <a:gd name="T13" fmla="*/ 251 h 905"/>
              </a:gdLst>
              <a:ahLst/>
              <a:cxnLst>
                <a:cxn ang="0">
                  <a:pos x="T0" y="T1"/>
                </a:cxn>
                <a:cxn ang="0">
                  <a:pos x="T2" y="T3"/>
                </a:cxn>
                <a:cxn ang="0">
                  <a:pos x="T4" y="T5"/>
                </a:cxn>
                <a:cxn ang="0">
                  <a:pos x="T6" y="T7"/>
                </a:cxn>
                <a:cxn ang="0">
                  <a:pos x="T8" y="T9"/>
                </a:cxn>
                <a:cxn ang="0">
                  <a:pos x="T10" y="T11"/>
                </a:cxn>
                <a:cxn ang="0">
                  <a:pos x="T12" y="T13"/>
                </a:cxn>
              </a:cxnLst>
              <a:rect l="0" t="0" r="r" b="b"/>
              <a:pathLst>
                <a:path w="2864" h="905">
                  <a:moveTo>
                    <a:pt x="0" y="251"/>
                  </a:moveTo>
                  <a:lnTo>
                    <a:pt x="0" y="904"/>
                  </a:lnTo>
                  <a:lnTo>
                    <a:pt x="1427" y="659"/>
                  </a:lnTo>
                  <a:lnTo>
                    <a:pt x="2863" y="904"/>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ltLang="en-US" b="1" dirty="0">
                <a:latin typeface="Arial" panose="020B0604020202020204" pitchFamily="34" charset="0"/>
              </a:endParaRPr>
            </a:p>
            <a:p>
              <a:pPr algn="ctr"/>
              <a:r>
                <a:rPr lang="ar-EG" altLang="en-US" b="1" dirty="0">
                  <a:latin typeface="Arial" panose="020B0604020202020204" pitchFamily="34" charset="0"/>
                </a:rPr>
                <a:t>نموذج العقلانية المحدودة</a:t>
              </a:r>
            </a:p>
            <a:p>
              <a:pPr algn="ctr"/>
              <a:r>
                <a:rPr lang="en-US" altLang="en-US" b="1" dirty="0">
                  <a:latin typeface="Arial" panose="020B0604020202020204" pitchFamily="34" charset="0"/>
                </a:rPr>
                <a:t>Bounded Rationality Model</a:t>
              </a:r>
            </a:p>
            <a:p>
              <a:pPr algn="ctr"/>
              <a:endParaRPr lang="en-US" altLang="en-US" b="1" dirty="0">
                <a:latin typeface="Arial" panose="020B0604020202020204" pitchFamily="34" charset="0"/>
              </a:endParaRPr>
            </a:p>
          </p:txBody>
        </p:sp>
      </p:grpSp>
      <p:sp>
        <p:nvSpPr>
          <p:cNvPr id="10" name="TextBox 9">
            <a:extLst>
              <a:ext uri="{FF2B5EF4-FFF2-40B4-BE49-F238E27FC236}">
                <a16:creationId xmlns:a16="http://schemas.microsoft.com/office/drawing/2014/main" id="{0A865593-F67B-7FC2-FDA1-CD477F6B395A}"/>
              </a:ext>
            </a:extLst>
          </p:cNvPr>
          <p:cNvSpPr txBox="1"/>
          <p:nvPr/>
        </p:nvSpPr>
        <p:spPr>
          <a:xfrm>
            <a:off x="66201" y="4675590"/>
            <a:ext cx="6285186" cy="1754326"/>
          </a:xfrm>
          <a:prstGeom prst="rect">
            <a:avLst/>
          </a:prstGeom>
          <a:noFill/>
        </p:spPr>
        <p:txBody>
          <a:bodyPr wrap="square">
            <a:spAutoFit/>
          </a:bodyPr>
          <a:lstStyle/>
          <a:p>
            <a:pPr algn="just" rtl="1"/>
            <a:r>
              <a:rPr lang="ar-EG" altLang="en-US" b="1" dirty="0">
                <a:latin typeface="Arial" panose="020B0604020202020204" pitchFamily="34" charset="0"/>
              </a:rPr>
              <a:t>العقلانية المحدودة – نظرية تقترح وجود حدود لمدى عقلانية صانع القرار</a:t>
            </a:r>
          </a:p>
          <a:p>
            <a:pPr lvl="1" algn="just" rtl="1"/>
            <a:endParaRPr lang="ar-EG" altLang="en-US" b="1" dirty="0">
              <a:solidFill>
                <a:srgbClr val="C00000"/>
              </a:solidFill>
              <a:latin typeface="Arial" panose="020B0604020202020204" pitchFamily="34" charset="0"/>
            </a:endParaRPr>
          </a:p>
          <a:p>
            <a:pPr lvl="1" algn="just" rtl="1"/>
            <a:r>
              <a:rPr lang="ar-EG" altLang="en-US" b="1" dirty="0">
                <a:solidFill>
                  <a:srgbClr val="C00000"/>
                </a:solidFill>
                <a:latin typeface="Arial" panose="020B0604020202020204" pitchFamily="34" charset="0"/>
              </a:rPr>
              <a:t>1. يقترح المديرون أول بديل مرضٍ</a:t>
            </a:r>
          </a:p>
          <a:p>
            <a:pPr lvl="1" algn="just" rtl="1"/>
            <a:r>
              <a:rPr lang="ar-EG" altLang="en-US" b="1" dirty="0">
                <a:solidFill>
                  <a:srgbClr val="C00000"/>
                </a:solidFill>
                <a:latin typeface="Arial" panose="020B0604020202020204" pitchFamily="34" charset="0"/>
              </a:rPr>
              <a:t>2. يدرك المديرون أن مفهومهم للعالم بسيط</a:t>
            </a:r>
          </a:p>
          <a:p>
            <a:pPr lvl="1" algn="just" rtl="1"/>
            <a:r>
              <a:rPr lang="ar-EG" altLang="en-US" b="1" dirty="0">
                <a:solidFill>
                  <a:srgbClr val="C00000"/>
                </a:solidFill>
                <a:latin typeface="Arial" panose="020B0604020202020204" pitchFamily="34" charset="0"/>
              </a:rPr>
              <a:t>3. يشعر المديرون بالراحة في اتخاذ القرارات دون تحديد جميع البدائل</a:t>
            </a:r>
          </a:p>
          <a:p>
            <a:pPr lvl="1" algn="just" rtl="1"/>
            <a:r>
              <a:rPr lang="ar-EG" altLang="en-US" b="1" dirty="0">
                <a:solidFill>
                  <a:srgbClr val="C00000"/>
                </a:solidFill>
                <a:latin typeface="Arial" panose="020B0604020202020204" pitchFamily="34" charset="0"/>
              </a:rPr>
              <a:t>4. يتخذ المديرون القرارات وفقًا لقواعد عامة أو استدلالات</a:t>
            </a:r>
            <a:endParaRPr lang="en-US" altLang="en-US" dirty="0">
              <a:solidFill>
                <a:schemeClr val="tx1"/>
              </a:solidFill>
            </a:endParaRPr>
          </a:p>
        </p:txBody>
      </p:sp>
      <p:sp>
        <p:nvSpPr>
          <p:cNvPr id="14" name="TextBox 13">
            <a:extLst>
              <a:ext uri="{FF2B5EF4-FFF2-40B4-BE49-F238E27FC236}">
                <a16:creationId xmlns:a16="http://schemas.microsoft.com/office/drawing/2014/main" id="{3A8AC654-D5DE-B076-7EF4-7A845A5B02AE}"/>
              </a:ext>
            </a:extLst>
          </p:cNvPr>
          <p:cNvSpPr txBox="1"/>
          <p:nvPr/>
        </p:nvSpPr>
        <p:spPr>
          <a:xfrm>
            <a:off x="7367871" y="740978"/>
            <a:ext cx="4643698" cy="646331"/>
          </a:xfrm>
          <a:prstGeom prst="rect">
            <a:avLst/>
          </a:prstGeom>
          <a:noFill/>
        </p:spPr>
        <p:txBody>
          <a:bodyPr wrap="square">
            <a:spAutoFit/>
          </a:bodyPr>
          <a:lstStyle/>
          <a:p>
            <a:pPr algn="r"/>
            <a:r>
              <a:rPr lang="ar-EG" altLang="en-US" sz="3600" b="1" dirty="0">
                <a:solidFill>
                  <a:srgbClr val="C00000"/>
                </a:solidFill>
              </a:rPr>
              <a:t>نماذج اتخاذ القرار</a:t>
            </a:r>
            <a:endParaRPr lang="en-US" sz="1400" b="1" dirty="0">
              <a:solidFill>
                <a:srgbClr val="C00000"/>
              </a:solidFill>
            </a:endParaRPr>
          </a:p>
        </p:txBody>
      </p:sp>
    </p:spTree>
    <p:extLst>
      <p:ext uri="{BB962C8B-B14F-4D97-AF65-F5344CB8AC3E}">
        <p14:creationId xmlns:p14="http://schemas.microsoft.com/office/powerpoint/2010/main" val="659852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36739" y="1408985"/>
            <a:ext cx="6276357" cy="5291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708722" y="640824"/>
            <a:ext cx="5615471" cy="646331"/>
          </a:xfrm>
          <a:prstGeom prst="rect">
            <a:avLst/>
          </a:prstGeom>
          <a:noFill/>
        </p:spPr>
        <p:txBody>
          <a:bodyPr wrap="square">
            <a:spAutoFit/>
          </a:bodyPr>
          <a:lstStyle/>
          <a:p>
            <a:r>
              <a:rPr lang="en-US" altLang="en-US" sz="3600" b="1" dirty="0">
                <a:solidFill>
                  <a:srgbClr val="C00000"/>
                </a:solidFill>
              </a:rPr>
              <a:t>Models of Decision-Making</a:t>
            </a:r>
            <a:endParaRPr lang="en-US" sz="1400" b="1" dirty="0">
              <a:solidFill>
                <a:srgbClr val="C00000"/>
              </a:solidFill>
            </a:endParaRPr>
          </a:p>
        </p:txBody>
      </p:sp>
      <p:sp>
        <p:nvSpPr>
          <p:cNvPr id="5" name="TextBox 4">
            <a:extLst>
              <a:ext uri="{FF2B5EF4-FFF2-40B4-BE49-F238E27FC236}">
                <a16:creationId xmlns:a16="http://schemas.microsoft.com/office/drawing/2014/main" id="{77BD9F8D-EAA5-17AC-06E1-F7BC80F654DE}"/>
              </a:ext>
            </a:extLst>
          </p:cNvPr>
          <p:cNvSpPr txBox="1"/>
          <p:nvPr/>
        </p:nvSpPr>
        <p:spPr>
          <a:xfrm>
            <a:off x="242908" y="1470419"/>
            <a:ext cx="6002696" cy="1938992"/>
          </a:xfrm>
          <a:prstGeom prst="rect">
            <a:avLst/>
          </a:prstGeom>
          <a:noFill/>
        </p:spPr>
        <p:txBody>
          <a:bodyPr wrap="square">
            <a:spAutoFit/>
          </a:bodyPr>
          <a:lstStyle/>
          <a:p>
            <a:pPr>
              <a:buFontTx/>
              <a:buNone/>
            </a:pPr>
            <a:r>
              <a:rPr lang="en-US" altLang="en-US" sz="2400" b="1" dirty="0">
                <a:solidFill>
                  <a:srgbClr val="C00000"/>
                </a:solidFill>
              </a:rPr>
              <a:t>Garbage Can Model </a:t>
            </a:r>
            <a:r>
              <a:rPr lang="en-US" altLang="en-US" sz="2400" dirty="0">
                <a:solidFill>
                  <a:srgbClr val="00FFFF"/>
                </a:solidFill>
              </a:rPr>
              <a:t>-  </a:t>
            </a:r>
            <a:r>
              <a:rPr lang="en-US" altLang="en-US" sz="2400" dirty="0">
                <a:solidFill>
                  <a:schemeClr val="tx1"/>
                </a:solidFill>
              </a:rPr>
              <a:t>a theory that contends</a:t>
            </a:r>
          </a:p>
          <a:p>
            <a:pPr>
              <a:buFontTx/>
              <a:buNone/>
            </a:pPr>
            <a:r>
              <a:rPr lang="en-US" altLang="en-US" sz="2400" dirty="0">
                <a:solidFill>
                  <a:schemeClr val="tx1"/>
                </a:solidFill>
              </a:rPr>
              <a:t>that decisions in organizations are random and unsystematic.</a:t>
            </a:r>
          </a:p>
          <a:p>
            <a:pPr>
              <a:buFontTx/>
              <a:buNone/>
            </a:pPr>
            <a:endParaRPr lang="en-US" altLang="en-US" sz="2400" dirty="0">
              <a:solidFill>
                <a:schemeClr val="tx1"/>
              </a:solidFill>
            </a:endParaRPr>
          </a:p>
          <a:p>
            <a:pPr algn="just"/>
            <a:endParaRPr lang="en-US" altLang="en-US" sz="2400" dirty="0">
              <a:solidFill>
                <a:schemeClr val="tx1"/>
              </a:solidFill>
            </a:endParaRPr>
          </a:p>
        </p:txBody>
      </p:sp>
      <p:grpSp>
        <p:nvGrpSpPr>
          <p:cNvPr id="8" name="Group 7">
            <a:extLst>
              <a:ext uri="{FF2B5EF4-FFF2-40B4-BE49-F238E27FC236}">
                <a16:creationId xmlns:a16="http://schemas.microsoft.com/office/drawing/2014/main" id="{A9D395F6-3733-DD3A-53F2-91DBD6516E11}"/>
              </a:ext>
            </a:extLst>
          </p:cNvPr>
          <p:cNvGrpSpPr>
            <a:grpSpLocks/>
          </p:cNvGrpSpPr>
          <p:nvPr/>
        </p:nvGrpSpPr>
        <p:grpSpPr bwMode="auto">
          <a:xfrm>
            <a:off x="6703870" y="2044727"/>
            <a:ext cx="4703763" cy="1520826"/>
            <a:chOff x="2617" y="1584"/>
            <a:chExt cx="2963" cy="958"/>
          </a:xfrm>
          <a:solidFill>
            <a:schemeClr val="tx2">
              <a:lumMod val="40000"/>
              <a:lumOff val="60000"/>
            </a:schemeClr>
          </a:solidFill>
        </p:grpSpPr>
        <p:sp>
          <p:nvSpPr>
            <p:cNvPr id="10" name="Freeform 6">
              <a:extLst>
                <a:ext uri="{FF2B5EF4-FFF2-40B4-BE49-F238E27FC236}">
                  <a16:creationId xmlns:a16="http://schemas.microsoft.com/office/drawing/2014/main" id="{07E70714-2A8F-A930-0215-0D22189B4E94}"/>
                </a:ext>
              </a:extLst>
            </p:cNvPr>
            <p:cNvSpPr>
              <a:spLocks/>
            </p:cNvSpPr>
            <p:nvPr/>
          </p:nvSpPr>
          <p:spPr bwMode="auto">
            <a:xfrm>
              <a:off x="2617" y="1830"/>
              <a:ext cx="100" cy="712"/>
            </a:xfrm>
            <a:custGeom>
              <a:avLst/>
              <a:gdLst>
                <a:gd name="T0" fmla="*/ 99 w 100"/>
                <a:gd name="T1" fmla="*/ 59 h 712"/>
                <a:gd name="T2" fmla="*/ 99 w 100"/>
                <a:gd name="T3" fmla="*/ 711 h 712"/>
                <a:gd name="T4" fmla="*/ 0 w 100"/>
                <a:gd name="T5" fmla="*/ 649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9"/>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4" name="Freeform 7">
              <a:extLst>
                <a:ext uri="{FF2B5EF4-FFF2-40B4-BE49-F238E27FC236}">
                  <a16:creationId xmlns:a16="http://schemas.microsoft.com/office/drawing/2014/main" id="{088476A3-DC80-5A2D-2AFB-3E7050996AE9}"/>
                </a:ext>
              </a:extLst>
            </p:cNvPr>
            <p:cNvSpPr>
              <a:spLocks/>
            </p:cNvSpPr>
            <p:nvPr/>
          </p:nvSpPr>
          <p:spPr bwMode="auto">
            <a:xfrm>
              <a:off x="2617" y="1585"/>
              <a:ext cx="1521" cy="305"/>
            </a:xfrm>
            <a:custGeom>
              <a:avLst/>
              <a:gdLst>
                <a:gd name="T0" fmla="*/ 0 w 1521"/>
                <a:gd name="T1" fmla="*/ 245 h 305"/>
                <a:gd name="T2" fmla="*/ 99 w 1521"/>
                <a:gd name="T3" fmla="*/ 304 h 305"/>
                <a:gd name="T4" fmla="*/ 1520 w 1521"/>
                <a:gd name="T5" fmla="*/ 53 h 305"/>
                <a:gd name="T6" fmla="*/ 1441 w 1521"/>
                <a:gd name="T7" fmla="*/ 0 h 305"/>
                <a:gd name="T8" fmla="*/ 0 w 1521"/>
                <a:gd name="T9" fmla="*/ 245 h 305"/>
              </a:gdLst>
              <a:ahLst/>
              <a:cxnLst>
                <a:cxn ang="0">
                  <a:pos x="T0" y="T1"/>
                </a:cxn>
                <a:cxn ang="0">
                  <a:pos x="T2" y="T3"/>
                </a:cxn>
                <a:cxn ang="0">
                  <a:pos x="T4" y="T5"/>
                </a:cxn>
                <a:cxn ang="0">
                  <a:pos x="T6" y="T7"/>
                </a:cxn>
                <a:cxn ang="0">
                  <a:pos x="T8" y="T9"/>
                </a:cxn>
              </a:cxnLst>
              <a:rect l="0" t="0" r="r" b="b"/>
              <a:pathLst>
                <a:path w="1521" h="305">
                  <a:moveTo>
                    <a:pt x="0" y="245"/>
                  </a:moveTo>
                  <a:lnTo>
                    <a:pt x="99" y="304"/>
                  </a:lnTo>
                  <a:lnTo>
                    <a:pt x="1520" y="53"/>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6" name="Freeform 8">
              <a:extLst>
                <a:ext uri="{FF2B5EF4-FFF2-40B4-BE49-F238E27FC236}">
                  <a16:creationId xmlns:a16="http://schemas.microsoft.com/office/drawing/2014/main" id="{6F84B338-C2DB-F4BA-3678-A7ED428B35B0}"/>
                </a:ext>
              </a:extLst>
            </p:cNvPr>
            <p:cNvSpPr>
              <a:spLocks/>
            </p:cNvSpPr>
            <p:nvPr/>
          </p:nvSpPr>
          <p:spPr bwMode="auto">
            <a:xfrm>
              <a:off x="4055" y="1584"/>
              <a:ext cx="1525" cy="299"/>
            </a:xfrm>
            <a:custGeom>
              <a:avLst/>
              <a:gdLst>
                <a:gd name="T0" fmla="*/ 0 w 1525"/>
                <a:gd name="T1" fmla="*/ 0 h 299"/>
                <a:gd name="T2" fmla="*/ 80 w 1525"/>
                <a:gd name="T3" fmla="*/ 54 h 299"/>
                <a:gd name="T4" fmla="*/ 1524 w 1525"/>
                <a:gd name="T5" fmla="*/ 298 h 299"/>
                <a:gd name="T6" fmla="*/ 1429 w 1525"/>
                <a:gd name="T7" fmla="*/ 241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4"/>
                  </a:lnTo>
                  <a:lnTo>
                    <a:pt x="1524" y="298"/>
                  </a:lnTo>
                  <a:lnTo>
                    <a:pt x="1429" y="241"/>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17" name="Freeform 9">
              <a:extLst>
                <a:ext uri="{FF2B5EF4-FFF2-40B4-BE49-F238E27FC236}">
                  <a16:creationId xmlns:a16="http://schemas.microsoft.com/office/drawing/2014/main" id="{316288D6-FBCC-4C00-E43F-4FBB858A662F}"/>
                </a:ext>
              </a:extLst>
            </p:cNvPr>
            <p:cNvSpPr>
              <a:spLocks/>
            </p:cNvSpPr>
            <p:nvPr/>
          </p:nvSpPr>
          <p:spPr bwMode="auto">
            <a:xfrm>
              <a:off x="2716" y="1638"/>
              <a:ext cx="2864" cy="904"/>
            </a:xfrm>
            <a:custGeom>
              <a:avLst/>
              <a:gdLst>
                <a:gd name="T0" fmla="*/ 0 w 2864"/>
                <a:gd name="T1" fmla="*/ 251 h 904"/>
                <a:gd name="T2" fmla="*/ 0 w 2864"/>
                <a:gd name="T3" fmla="*/ 903 h 904"/>
                <a:gd name="T4" fmla="*/ 1428 w 2864"/>
                <a:gd name="T5" fmla="*/ 658 h 904"/>
                <a:gd name="T6" fmla="*/ 2863 w 2864"/>
                <a:gd name="T7" fmla="*/ 903 h 904"/>
                <a:gd name="T8" fmla="*/ 2863 w 2864"/>
                <a:gd name="T9" fmla="*/ 244 h 904"/>
                <a:gd name="T10" fmla="*/ 1419 w 2864"/>
                <a:gd name="T11" fmla="*/ 0 h 904"/>
                <a:gd name="T12" fmla="*/ 0 w 2864"/>
                <a:gd name="T13" fmla="*/ 251 h 904"/>
              </a:gdLst>
              <a:ahLst/>
              <a:cxnLst>
                <a:cxn ang="0">
                  <a:pos x="T0" y="T1"/>
                </a:cxn>
                <a:cxn ang="0">
                  <a:pos x="T2" y="T3"/>
                </a:cxn>
                <a:cxn ang="0">
                  <a:pos x="T4" y="T5"/>
                </a:cxn>
                <a:cxn ang="0">
                  <a:pos x="T6" y="T7"/>
                </a:cxn>
                <a:cxn ang="0">
                  <a:pos x="T8" y="T9"/>
                </a:cxn>
                <a:cxn ang="0">
                  <a:pos x="T10" y="T11"/>
                </a:cxn>
                <a:cxn ang="0">
                  <a:pos x="T12" y="T13"/>
                </a:cxn>
              </a:cxnLst>
              <a:rect l="0" t="0" r="r" b="b"/>
              <a:pathLst>
                <a:path w="2864" h="904">
                  <a:moveTo>
                    <a:pt x="0" y="251"/>
                  </a:moveTo>
                  <a:lnTo>
                    <a:pt x="0" y="903"/>
                  </a:lnTo>
                  <a:lnTo>
                    <a:pt x="1428" y="658"/>
                  </a:lnTo>
                  <a:lnTo>
                    <a:pt x="2863" y="903"/>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ctr"/>
              <a:endParaRPr lang="en-US" altLang="en-US" sz="2400" dirty="0">
                <a:latin typeface="Arial" panose="020B0604020202020204" pitchFamily="34" charset="0"/>
              </a:endParaRPr>
            </a:p>
            <a:p>
              <a:pPr algn="ctr"/>
              <a:r>
                <a:rPr lang="en-US" altLang="en-US" sz="2400" dirty="0">
                  <a:latin typeface="Arial" panose="020B0604020202020204" pitchFamily="34" charset="0"/>
                </a:rPr>
                <a:t>Rational  Model</a:t>
              </a:r>
              <a:endParaRPr lang="en-US" altLang="en-US" dirty="0"/>
            </a:p>
          </p:txBody>
        </p:sp>
      </p:grpSp>
      <p:grpSp>
        <p:nvGrpSpPr>
          <p:cNvPr id="19" name="Group 18">
            <a:extLst>
              <a:ext uri="{FF2B5EF4-FFF2-40B4-BE49-F238E27FC236}">
                <a16:creationId xmlns:a16="http://schemas.microsoft.com/office/drawing/2014/main" id="{A863D4B7-8B60-4A08-E0E4-6A3DD683CDAE}"/>
              </a:ext>
            </a:extLst>
          </p:cNvPr>
          <p:cNvGrpSpPr>
            <a:grpSpLocks/>
          </p:cNvGrpSpPr>
          <p:nvPr/>
        </p:nvGrpSpPr>
        <p:grpSpPr bwMode="auto">
          <a:xfrm>
            <a:off x="6691169" y="4427567"/>
            <a:ext cx="4703763" cy="1520826"/>
            <a:chOff x="2609" y="3085"/>
            <a:chExt cx="2963" cy="958"/>
          </a:xfrm>
          <a:solidFill>
            <a:schemeClr val="accent5">
              <a:lumMod val="60000"/>
              <a:lumOff val="40000"/>
            </a:schemeClr>
          </a:solidFill>
        </p:grpSpPr>
        <p:sp>
          <p:nvSpPr>
            <p:cNvPr id="21" name="Freeform 11">
              <a:extLst>
                <a:ext uri="{FF2B5EF4-FFF2-40B4-BE49-F238E27FC236}">
                  <a16:creationId xmlns:a16="http://schemas.microsoft.com/office/drawing/2014/main" id="{71536554-FD76-6E29-749F-B82539CA9C7D}"/>
                </a:ext>
              </a:extLst>
            </p:cNvPr>
            <p:cNvSpPr>
              <a:spLocks/>
            </p:cNvSpPr>
            <p:nvPr/>
          </p:nvSpPr>
          <p:spPr bwMode="auto">
            <a:xfrm>
              <a:off x="2609" y="3331"/>
              <a:ext cx="100" cy="712"/>
            </a:xfrm>
            <a:custGeom>
              <a:avLst/>
              <a:gdLst>
                <a:gd name="T0" fmla="*/ 99 w 100"/>
                <a:gd name="T1" fmla="*/ 59 h 712"/>
                <a:gd name="T2" fmla="*/ 99 w 100"/>
                <a:gd name="T3" fmla="*/ 711 h 712"/>
                <a:gd name="T4" fmla="*/ 0 w 100"/>
                <a:gd name="T5" fmla="*/ 648 h 712"/>
                <a:gd name="T6" fmla="*/ 0 w 100"/>
                <a:gd name="T7" fmla="*/ 0 h 712"/>
                <a:gd name="T8" fmla="*/ 99 w 100"/>
                <a:gd name="T9" fmla="*/ 59 h 712"/>
              </a:gdLst>
              <a:ahLst/>
              <a:cxnLst>
                <a:cxn ang="0">
                  <a:pos x="T0" y="T1"/>
                </a:cxn>
                <a:cxn ang="0">
                  <a:pos x="T2" y="T3"/>
                </a:cxn>
                <a:cxn ang="0">
                  <a:pos x="T4" y="T5"/>
                </a:cxn>
                <a:cxn ang="0">
                  <a:pos x="T6" y="T7"/>
                </a:cxn>
                <a:cxn ang="0">
                  <a:pos x="T8" y="T9"/>
                </a:cxn>
              </a:cxnLst>
              <a:rect l="0" t="0" r="r" b="b"/>
              <a:pathLst>
                <a:path w="100" h="712">
                  <a:moveTo>
                    <a:pt x="99" y="59"/>
                  </a:moveTo>
                  <a:lnTo>
                    <a:pt x="99" y="711"/>
                  </a:lnTo>
                  <a:lnTo>
                    <a:pt x="0" y="648"/>
                  </a:lnTo>
                  <a:lnTo>
                    <a:pt x="0" y="0"/>
                  </a:lnTo>
                  <a:lnTo>
                    <a:pt x="99" y="59"/>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2" name="Freeform 12">
              <a:extLst>
                <a:ext uri="{FF2B5EF4-FFF2-40B4-BE49-F238E27FC236}">
                  <a16:creationId xmlns:a16="http://schemas.microsoft.com/office/drawing/2014/main" id="{A45838FD-5431-15CE-3D25-8031AF4ACA41}"/>
                </a:ext>
              </a:extLst>
            </p:cNvPr>
            <p:cNvSpPr>
              <a:spLocks/>
            </p:cNvSpPr>
            <p:nvPr/>
          </p:nvSpPr>
          <p:spPr bwMode="auto">
            <a:xfrm>
              <a:off x="2609" y="3086"/>
              <a:ext cx="1520" cy="305"/>
            </a:xfrm>
            <a:custGeom>
              <a:avLst/>
              <a:gdLst>
                <a:gd name="T0" fmla="*/ 0 w 1520"/>
                <a:gd name="T1" fmla="*/ 245 h 305"/>
                <a:gd name="T2" fmla="*/ 99 w 1520"/>
                <a:gd name="T3" fmla="*/ 304 h 305"/>
                <a:gd name="T4" fmla="*/ 1519 w 1520"/>
                <a:gd name="T5" fmla="*/ 52 h 305"/>
                <a:gd name="T6" fmla="*/ 1441 w 1520"/>
                <a:gd name="T7" fmla="*/ 0 h 305"/>
                <a:gd name="T8" fmla="*/ 0 w 1520"/>
                <a:gd name="T9" fmla="*/ 245 h 305"/>
              </a:gdLst>
              <a:ahLst/>
              <a:cxnLst>
                <a:cxn ang="0">
                  <a:pos x="T0" y="T1"/>
                </a:cxn>
                <a:cxn ang="0">
                  <a:pos x="T2" y="T3"/>
                </a:cxn>
                <a:cxn ang="0">
                  <a:pos x="T4" y="T5"/>
                </a:cxn>
                <a:cxn ang="0">
                  <a:pos x="T6" y="T7"/>
                </a:cxn>
                <a:cxn ang="0">
                  <a:pos x="T8" y="T9"/>
                </a:cxn>
              </a:cxnLst>
              <a:rect l="0" t="0" r="r" b="b"/>
              <a:pathLst>
                <a:path w="1520" h="305">
                  <a:moveTo>
                    <a:pt x="0" y="245"/>
                  </a:moveTo>
                  <a:lnTo>
                    <a:pt x="99" y="304"/>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3" name="Freeform 13">
              <a:extLst>
                <a:ext uri="{FF2B5EF4-FFF2-40B4-BE49-F238E27FC236}">
                  <a16:creationId xmlns:a16="http://schemas.microsoft.com/office/drawing/2014/main" id="{801B4221-ACC1-B275-3301-F338B33E4BBF}"/>
                </a:ext>
              </a:extLst>
            </p:cNvPr>
            <p:cNvSpPr>
              <a:spLocks/>
            </p:cNvSpPr>
            <p:nvPr/>
          </p:nvSpPr>
          <p:spPr bwMode="auto">
            <a:xfrm>
              <a:off x="4047" y="3085"/>
              <a:ext cx="1525" cy="299"/>
            </a:xfrm>
            <a:custGeom>
              <a:avLst/>
              <a:gdLst>
                <a:gd name="T0" fmla="*/ 0 w 1525"/>
                <a:gd name="T1" fmla="*/ 0 h 299"/>
                <a:gd name="T2" fmla="*/ 80 w 1525"/>
                <a:gd name="T3" fmla="*/ 53 h 299"/>
                <a:gd name="T4" fmla="*/ 1524 w 1525"/>
                <a:gd name="T5" fmla="*/ 298 h 299"/>
                <a:gd name="T6" fmla="*/ 1429 w 1525"/>
                <a:gd name="T7" fmla="*/ 242 h 299"/>
                <a:gd name="T8" fmla="*/ 0 w 1525"/>
                <a:gd name="T9" fmla="*/ 0 h 299"/>
              </a:gdLst>
              <a:ahLst/>
              <a:cxnLst>
                <a:cxn ang="0">
                  <a:pos x="T0" y="T1"/>
                </a:cxn>
                <a:cxn ang="0">
                  <a:pos x="T2" y="T3"/>
                </a:cxn>
                <a:cxn ang="0">
                  <a:pos x="T4" y="T5"/>
                </a:cxn>
                <a:cxn ang="0">
                  <a:pos x="T6" y="T7"/>
                </a:cxn>
                <a:cxn ang="0">
                  <a:pos x="T8" y="T9"/>
                </a:cxn>
              </a:cxnLst>
              <a:rect l="0" t="0" r="r" b="b"/>
              <a:pathLst>
                <a:path w="1525" h="299">
                  <a:moveTo>
                    <a:pt x="0" y="0"/>
                  </a:moveTo>
                  <a:lnTo>
                    <a:pt x="80" y="53"/>
                  </a:lnTo>
                  <a:lnTo>
                    <a:pt x="1524" y="298"/>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4" name="Freeform 14">
              <a:extLst>
                <a:ext uri="{FF2B5EF4-FFF2-40B4-BE49-F238E27FC236}">
                  <a16:creationId xmlns:a16="http://schemas.microsoft.com/office/drawing/2014/main" id="{5AF734EE-74AF-C7F2-56A9-5C7E1CC27D34}"/>
                </a:ext>
              </a:extLst>
            </p:cNvPr>
            <p:cNvSpPr>
              <a:spLocks/>
            </p:cNvSpPr>
            <p:nvPr/>
          </p:nvSpPr>
          <p:spPr bwMode="auto">
            <a:xfrm>
              <a:off x="2708" y="3138"/>
              <a:ext cx="2864" cy="905"/>
            </a:xfrm>
            <a:custGeom>
              <a:avLst/>
              <a:gdLst>
                <a:gd name="T0" fmla="*/ 0 w 2864"/>
                <a:gd name="T1" fmla="*/ 252 h 905"/>
                <a:gd name="T2" fmla="*/ 0 w 2864"/>
                <a:gd name="T3" fmla="*/ 904 h 905"/>
                <a:gd name="T4" fmla="*/ 2863 w 2864"/>
                <a:gd name="T5" fmla="*/ 904 h 905"/>
                <a:gd name="T6" fmla="*/ 2863 w 2864"/>
                <a:gd name="T7" fmla="*/ 245 h 905"/>
                <a:gd name="T8" fmla="*/ 1419 w 2864"/>
                <a:gd name="T9" fmla="*/ 0 h 905"/>
                <a:gd name="T10" fmla="*/ 0 w 2864"/>
                <a:gd name="T11" fmla="*/ 252 h 905"/>
              </a:gdLst>
              <a:ahLst/>
              <a:cxnLst>
                <a:cxn ang="0">
                  <a:pos x="T0" y="T1"/>
                </a:cxn>
                <a:cxn ang="0">
                  <a:pos x="T2" y="T3"/>
                </a:cxn>
                <a:cxn ang="0">
                  <a:pos x="T4" y="T5"/>
                </a:cxn>
                <a:cxn ang="0">
                  <a:pos x="T6" y="T7"/>
                </a:cxn>
                <a:cxn ang="0">
                  <a:pos x="T8" y="T9"/>
                </a:cxn>
                <a:cxn ang="0">
                  <a:pos x="T10" y="T11"/>
                </a:cxn>
              </a:cxnLst>
              <a:rect l="0" t="0" r="r" b="b"/>
              <a:pathLst>
                <a:path w="2864" h="905">
                  <a:moveTo>
                    <a:pt x="0" y="252"/>
                  </a:moveTo>
                  <a:lnTo>
                    <a:pt x="0" y="904"/>
                  </a:lnTo>
                  <a:lnTo>
                    <a:pt x="2863" y="904"/>
                  </a:lnTo>
                  <a:lnTo>
                    <a:pt x="2863" y="245"/>
                  </a:lnTo>
                  <a:lnTo>
                    <a:pt x="1419" y="0"/>
                  </a:lnTo>
                  <a:lnTo>
                    <a:pt x="0" y="252"/>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pPr algn="ctr"/>
              <a:endParaRPr lang="en-US" altLang="en-US" b="1" dirty="0">
                <a:latin typeface="Arial" panose="020B0604020202020204" pitchFamily="34" charset="0"/>
              </a:endParaRPr>
            </a:p>
            <a:p>
              <a:pPr algn="ctr"/>
              <a:r>
                <a:rPr lang="ar-EG" altLang="en-US" b="1" dirty="0">
                  <a:latin typeface="Arial" panose="020B0604020202020204" pitchFamily="34" charset="0"/>
                </a:rPr>
                <a:t>نموذج سلة المهملات</a:t>
              </a:r>
            </a:p>
            <a:p>
              <a:pPr algn="ctr"/>
              <a:r>
                <a:rPr lang="en-US" altLang="en-US" b="1" dirty="0">
                  <a:latin typeface="Arial" panose="020B0604020202020204" pitchFamily="34" charset="0"/>
                </a:rPr>
                <a:t>Garbage Can Model</a:t>
              </a:r>
              <a:endParaRPr lang="en-US" altLang="en-US" b="1" dirty="0"/>
            </a:p>
          </p:txBody>
        </p:sp>
      </p:grpSp>
      <p:grpSp>
        <p:nvGrpSpPr>
          <p:cNvPr id="26" name="Group 25">
            <a:extLst>
              <a:ext uri="{FF2B5EF4-FFF2-40B4-BE49-F238E27FC236}">
                <a16:creationId xmlns:a16="http://schemas.microsoft.com/office/drawing/2014/main" id="{4914D50F-5C08-2CFD-E28E-348E0F4CC0CF}"/>
              </a:ext>
            </a:extLst>
          </p:cNvPr>
          <p:cNvGrpSpPr>
            <a:grpSpLocks/>
          </p:cNvGrpSpPr>
          <p:nvPr/>
        </p:nvGrpSpPr>
        <p:grpSpPr bwMode="auto">
          <a:xfrm>
            <a:off x="6691169" y="3241700"/>
            <a:ext cx="4703763" cy="1520825"/>
            <a:chOff x="2609" y="2338"/>
            <a:chExt cx="2963" cy="958"/>
          </a:xfrm>
          <a:solidFill>
            <a:schemeClr val="tx2">
              <a:lumMod val="40000"/>
              <a:lumOff val="60000"/>
            </a:schemeClr>
          </a:solidFill>
        </p:grpSpPr>
        <p:sp>
          <p:nvSpPr>
            <p:cNvPr id="27" name="Freeform 18">
              <a:extLst>
                <a:ext uri="{FF2B5EF4-FFF2-40B4-BE49-F238E27FC236}">
                  <a16:creationId xmlns:a16="http://schemas.microsoft.com/office/drawing/2014/main" id="{9E58B327-5AD3-78B9-51C1-0521F3F83BF2}"/>
                </a:ext>
              </a:extLst>
            </p:cNvPr>
            <p:cNvSpPr>
              <a:spLocks/>
            </p:cNvSpPr>
            <p:nvPr/>
          </p:nvSpPr>
          <p:spPr bwMode="auto">
            <a:xfrm>
              <a:off x="2609" y="2584"/>
              <a:ext cx="100" cy="712"/>
            </a:xfrm>
            <a:custGeom>
              <a:avLst/>
              <a:gdLst>
                <a:gd name="T0" fmla="*/ 99 w 100"/>
                <a:gd name="T1" fmla="*/ 58 h 712"/>
                <a:gd name="T2" fmla="*/ 99 w 100"/>
                <a:gd name="T3" fmla="*/ 711 h 712"/>
                <a:gd name="T4" fmla="*/ 0 w 100"/>
                <a:gd name="T5" fmla="*/ 648 h 712"/>
                <a:gd name="T6" fmla="*/ 0 w 100"/>
                <a:gd name="T7" fmla="*/ 0 h 712"/>
                <a:gd name="T8" fmla="*/ 99 w 100"/>
                <a:gd name="T9" fmla="*/ 58 h 712"/>
              </a:gdLst>
              <a:ahLst/>
              <a:cxnLst>
                <a:cxn ang="0">
                  <a:pos x="T0" y="T1"/>
                </a:cxn>
                <a:cxn ang="0">
                  <a:pos x="T2" y="T3"/>
                </a:cxn>
                <a:cxn ang="0">
                  <a:pos x="T4" y="T5"/>
                </a:cxn>
                <a:cxn ang="0">
                  <a:pos x="T6" y="T7"/>
                </a:cxn>
                <a:cxn ang="0">
                  <a:pos x="T8" y="T9"/>
                </a:cxn>
              </a:cxnLst>
              <a:rect l="0" t="0" r="r" b="b"/>
              <a:pathLst>
                <a:path w="100" h="712">
                  <a:moveTo>
                    <a:pt x="99" y="58"/>
                  </a:moveTo>
                  <a:lnTo>
                    <a:pt x="99" y="711"/>
                  </a:lnTo>
                  <a:lnTo>
                    <a:pt x="0" y="648"/>
                  </a:lnTo>
                  <a:lnTo>
                    <a:pt x="0" y="0"/>
                  </a:lnTo>
                  <a:lnTo>
                    <a:pt x="99" y="58"/>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8" name="Freeform 19">
              <a:extLst>
                <a:ext uri="{FF2B5EF4-FFF2-40B4-BE49-F238E27FC236}">
                  <a16:creationId xmlns:a16="http://schemas.microsoft.com/office/drawing/2014/main" id="{9427F731-3254-42DB-D036-F4B46CEDE42B}"/>
                </a:ext>
              </a:extLst>
            </p:cNvPr>
            <p:cNvSpPr>
              <a:spLocks/>
            </p:cNvSpPr>
            <p:nvPr/>
          </p:nvSpPr>
          <p:spPr bwMode="auto">
            <a:xfrm>
              <a:off x="2609" y="2339"/>
              <a:ext cx="1520" cy="304"/>
            </a:xfrm>
            <a:custGeom>
              <a:avLst/>
              <a:gdLst>
                <a:gd name="T0" fmla="*/ 0 w 1520"/>
                <a:gd name="T1" fmla="*/ 245 h 304"/>
                <a:gd name="T2" fmla="*/ 99 w 1520"/>
                <a:gd name="T3" fmla="*/ 303 h 304"/>
                <a:gd name="T4" fmla="*/ 1519 w 1520"/>
                <a:gd name="T5" fmla="*/ 52 h 304"/>
                <a:gd name="T6" fmla="*/ 1441 w 1520"/>
                <a:gd name="T7" fmla="*/ 0 h 304"/>
                <a:gd name="T8" fmla="*/ 0 w 1520"/>
                <a:gd name="T9" fmla="*/ 245 h 304"/>
              </a:gdLst>
              <a:ahLst/>
              <a:cxnLst>
                <a:cxn ang="0">
                  <a:pos x="T0" y="T1"/>
                </a:cxn>
                <a:cxn ang="0">
                  <a:pos x="T2" y="T3"/>
                </a:cxn>
                <a:cxn ang="0">
                  <a:pos x="T4" y="T5"/>
                </a:cxn>
                <a:cxn ang="0">
                  <a:pos x="T6" y="T7"/>
                </a:cxn>
                <a:cxn ang="0">
                  <a:pos x="T8" y="T9"/>
                </a:cxn>
              </a:cxnLst>
              <a:rect l="0" t="0" r="r" b="b"/>
              <a:pathLst>
                <a:path w="1520" h="304">
                  <a:moveTo>
                    <a:pt x="0" y="245"/>
                  </a:moveTo>
                  <a:lnTo>
                    <a:pt x="99" y="303"/>
                  </a:lnTo>
                  <a:lnTo>
                    <a:pt x="1519" y="52"/>
                  </a:lnTo>
                  <a:lnTo>
                    <a:pt x="1441" y="0"/>
                  </a:lnTo>
                  <a:lnTo>
                    <a:pt x="0" y="245"/>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9" name="Freeform 20">
              <a:extLst>
                <a:ext uri="{FF2B5EF4-FFF2-40B4-BE49-F238E27FC236}">
                  <a16:creationId xmlns:a16="http://schemas.microsoft.com/office/drawing/2014/main" id="{1752BC63-69F7-A304-ABA0-BB75BFD99B7D}"/>
                </a:ext>
              </a:extLst>
            </p:cNvPr>
            <p:cNvSpPr>
              <a:spLocks/>
            </p:cNvSpPr>
            <p:nvPr/>
          </p:nvSpPr>
          <p:spPr bwMode="auto">
            <a:xfrm>
              <a:off x="4047" y="2338"/>
              <a:ext cx="1525" cy="298"/>
            </a:xfrm>
            <a:custGeom>
              <a:avLst/>
              <a:gdLst>
                <a:gd name="T0" fmla="*/ 0 w 1525"/>
                <a:gd name="T1" fmla="*/ 0 h 298"/>
                <a:gd name="T2" fmla="*/ 80 w 1525"/>
                <a:gd name="T3" fmla="*/ 53 h 298"/>
                <a:gd name="T4" fmla="*/ 1524 w 1525"/>
                <a:gd name="T5" fmla="*/ 297 h 298"/>
                <a:gd name="T6" fmla="*/ 1429 w 1525"/>
                <a:gd name="T7" fmla="*/ 242 h 298"/>
                <a:gd name="T8" fmla="*/ 0 w 1525"/>
                <a:gd name="T9" fmla="*/ 0 h 298"/>
              </a:gdLst>
              <a:ahLst/>
              <a:cxnLst>
                <a:cxn ang="0">
                  <a:pos x="T0" y="T1"/>
                </a:cxn>
                <a:cxn ang="0">
                  <a:pos x="T2" y="T3"/>
                </a:cxn>
                <a:cxn ang="0">
                  <a:pos x="T4" y="T5"/>
                </a:cxn>
                <a:cxn ang="0">
                  <a:pos x="T6" y="T7"/>
                </a:cxn>
                <a:cxn ang="0">
                  <a:pos x="T8" y="T9"/>
                </a:cxn>
              </a:cxnLst>
              <a:rect l="0" t="0" r="r" b="b"/>
              <a:pathLst>
                <a:path w="1525" h="298">
                  <a:moveTo>
                    <a:pt x="0" y="0"/>
                  </a:moveTo>
                  <a:lnTo>
                    <a:pt x="80" y="53"/>
                  </a:lnTo>
                  <a:lnTo>
                    <a:pt x="1524" y="297"/>
                  </a:lnTo>
                  <a:lnTo>
                    <a:pt x="1429" y="242"/>
                  </a:lnTo>
                  <a:lnTo>
                    <a:pt x="0" y="0"/>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30" name="Freeform 21">
              <a:extLst>
                <a:ext uri="{FF2B5EF4-FFF2-40B4-BE49-F238E27FC236}">
                  <a16:creationId xmlns:a16="http://schemas.microsoft.com/office/drawing/2014/main" id="{A9476692-1B60-292F-D807-5E83F0EFCBD4}"/>
                </a:ext>
              </a:extLst>
            </p:cNvPr>
            <p:cNvSpPr>
              <a:spLocks/>
            </p:cNvSpPr>
            <p:nvPr/>
          </p:nvSpPr>
          <p:spPr bwMode="auto">
            <a:xfrm>
              <a:off x="2708" y="2391"/>
              <a:ext cx="2864" cy="905"/>
            </a:xfrm>
            <a:custGeom>
              <a:avLst/>
              <a:gdLst>
                <a:gd name="T0" fmla="*/ 0 w 2864"/>
                <a:gd name="T1" fmla="*/ 251 h 905"/>
                <a:gd name="T2" fmla="*/ 0 w 2864"/>
                <a:gd name="T3" fmla="*/ 904 h 905"/>
                <a:gd name="T4" fmla="*/ 1427 w 2864"/>
                <a:gd name="T5" fmla="*/ 659 h 905"/>
                <a:gd name="T6" fmla="*/ 2863 w 2864"/>
                <a:gd name="T7" fmla="*/ 904 h 905"/>
                <a:gd name="T8" fmla="*/ 2863 w 2864"/>
                <a:gd name="T9" fmla="*/ 244 h 905"/>
                <a:gd name="T10" fmla="*/ 1419 w 2864"/>
                <a:gd name="T11" fmla="*/ 0 h 905"/>
                <a:gd name="T12" fmla="*/ 0 w 2864"/>
                <a:gd name="T13" fmla="*/ 251 h 905"/>
              </a:gdLst>
              <a:ahLst/>
              <a:cxnLst>
                <a:cxn ang="0">
                  <a:pos x="T0" y="T1"/>
                </a:cxn>
                <a:cxn ang="0">
                  <a:pos x="T2" y="T3"/>
                </a:cxn>
                <a:cxn ang="0">
                  <a:pos x="T4" y="T5"/>
                </a:cxn>
                <a:cxn ang="0">
                  <a:pos x="T6" y="T7"/>
                </a:cxn>
                <a:cxn ang="0">
                  <a:pos x="T8" y="T9"/>
                </a:cxn>
                <a:cxn ang="0">
                  <a:pos x="T10" y="T11"/>
                </a:cxn>
                <a:cxn ang="0">
                  <a:pos x="T12" y="T13"/>
                </a:cxn>
              </a:cxnLst>
              <a:rect l="0" t="0" r="r" b="b"/>
              <a:pathLst>
                <a:path w="2864" h="905">
                  <a:moveTo>
                    <a:pt x="0" y="251"/>
                  </a:moveTo>
                  <a:lnTo>
                    <a:pt x="0" y="904"/>
                  </a:lnTo>
                  <a:lnTo>
                    <a:pt x="1427" y="659"/>
                  </a:lnTo>
                  <a:lnTo>
                    <a:pt x="2863" y="904"/>
                  </a:lnTo>
                  <a:lnTo>
                    <a:pt x="2863" y="244"/>
                  </a:lnTo>
                  <a:lnTo>
                    <a:pt x="1419" y="0"/>
                  </a:lnTo>
                  <a:lnTo>
                    <a:pt x="0" y="251"/>
                  </a:lnTo>
                </a:path>
              </a:pathLst>
            </a:custGeom>
            <a:grp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ltLang="en-US" sz="2400" dirty="0">
                <a:latin typeface="Arial" panose="020B0604020202020204" pitchFamily="34" charset="0"/>
              </a:endParaRPr>
            </a:p>
            <a:p>
              <a:pPr algn="ctr"/>
              <a:r>
                <a:rPr lang="en-US" altLang="en-US" sz="2400" dirty="0">
                  <a:latin typeface="Arial" panose="020B0604020202020204" pitchFamily="34" charset="0"/>
                </a:rPr>
                <a:t>Bounded Rationality Model</a:t>
              </a:r>
              <a:endParaRPr lang="en-US" altLang="en-US" dirty="0"/>
            </a:p>
          </p:txBody>
        </p:sp>
      </p:grpSp>
      <p:grpSp>
        <p:nvGrpSpPr>
          <p:cNvPr id="43" name="Group 42">
            <a:extLst>
              <a:ext uri="{FF2B5EF4-FFF2-40B4-BE49-F238E27FC236}">
                <a16:creationId xmlns:a16="http://schemas.microsoft.com/office/drawing/2014/main" id="{DE8993F0-D5AB-14E6-CC50-D17F31B07809}"/>
              </a:ext>
            </a:extLst>
          </p:cNvPr>
          <p:cNvGrpSpPr>
            <a:grpSpLocks/>
          </p:cNvGrpSpPr>
          <p:nvPr/>
        </p:nvGrpSpPr>
        <p:grpSpPr bwMode="auto">
          <a:xfrm>
            <a:off x="2267397" y="5047696"/>
            <a:ext cx="2446338" cy="1607350"/>
            <a:chOff x="3888" y="1872"/>
            <a:chExt cx="1541" cy="2278"/>
          </a:xfrm>
        </p:grpSpPr>
        <p:grpSp>
          <p:nvGrpSpPr>
            <p:cNvPr id="51" name="Group 50">
              <a:extLst>
                <a:ext uri="{FF2B5EF4-FFF2-40B4-BE49-F238E27FC236}">
                  <a16:creationId xmlns:a16="http://schemas.microsoft.com/office/drawing/2014/main" id="{ECCF4024-08BD-D09A-422C-D7E66CB5200B}"/>
                </a:ext>
              </a:extLst>
            </p:cNvPr>
            <p:cNvGrpSpPr>
              <a:grpSpLocks/>
            </p:cNvGrpSpPr>
            <p:nvPr/>
          </p:nvGrpSpPr>
          <p:grpSpPr bwMode="auto">
            <a:xfrm>
              <a:off x="3888" y="1872"/>
              <a:ext cx="1541" cy="2278"/>
              <a:chOff x="3888" y="1872"/>
              <a:chExt cx="1541" cy="2278"/>
            </a:xfrm>
          </p:grpSpPr>
          <p:sp>
            <p:nvSpPr>
              <p:cNvPr id="73" name="Freeform 10">
                <a:extLst>
                  <a:ext uri="{FF2B5EF4-FFF2-40B4-BE49-F238E27FC236}">
                    <a16:creationId xmlns:a16="http://schemas.microsoft.com/office/drawing/2014/main" id="{13F9D316-5EAB-E0CB-0236-0277F6452C71}"/>
                  </a:ext>
                </a:extLst>
              </p:cNvPr>
              <p:cNvSpPr>
                <a:spLocks/>
              </p:cNvSpPr>
              <p:nvPr/>
            </p:nvSpPr>
            <p:spPr bwMode="auto">
              <a:xfrm>
                <a:off x="3888" y="3888"/>
                <a:ext cx="1541" cy="262"/>
              </a:xfrm>
              <a:custGeom>
                <a:avLst/>
                <a:gdLst>
                  <a:gd name="T0" fmla="*/ 1 w 1541"/>
                  <a:gd name="T1" fmla="*/ 77 h 262"/>
                  <a:gd name="T2" fmla="*/ 15 w 1541"/>
                  <a:gd name="T3" fmla="*/ 103 h 262"/>
                  <a:gd name="T4" fmla="*/ 36 w 1541"/>
                  <a:gd name="T5" fmla="*/ 124 h 262"/>
                  <a:gd name="T6" fmla="*/ 63 w 1541"/>
                  <a:gd name="T7" fmla="*/ 144 h 262"/>
                  <a:gd name="T8" fmla="*/ 92 w 1541"/>
                  <a:gd name="T9" fmla="*/ 160 h 262"/>
                  <a:gd name="T10" fmla="*/ 125 w 1541"/>
                  <a:gd name="T11" fmla="*/ 173 h 262"/>
                  <a:gd name="T12" fmla="*/ 166 w 1541"/>
                  <a:gd name="T13" fmla="*/ 188 h 262"/>
                  <a:gd name="T14" fmla="*/ 209 w 1541"/>
                  <a:gd name="T15" fmla="*/ 201 h 262"/>
                  <a:gd name="T16" fmla="*/ 253 w 1541"/>
                  <a:gd name="T17" fmla="*/ 211 h 262"/>
                  <a:gd name="T18" fmla="*/ 305 w 1541"/>
                  <a:gd name="T19" fmla="*/ 222 h 262"/>
                  <a:gd name="T20" fmla="*/ 370 w 1541"/>
                  <a:gd name="T21" fmla="*/ 233 h 262"/>
                  <a:gd name="T22" fmla="*/ 424 w 1541"/>
                  <a:gd name="T23" fmla="*/ 240 h 262"/>
                  <a:gd name="T24" fmla="*/ 515 w 1541"/>
                  <a:gd name="T25" fmla="*/ 250 h 262"/>
                  <a:gd name="T26" fmla="*/ 603 w 1541"/>
                  <a:gd name="T27" fmla="*/ 256 h 262"/>
                  <a:gd name="T28" fmla="*/ 680 w 1541"/>
                  <a:gd name="T29" fmla="*/ 260 h 262"/>
                  <a:gd name="T30" fmla="*/ 748 w 1541"/>
                  <a:gd name="T31" fmla="*/ 261 h 262"/>
                  <a:gd name="T32" fmla="*/ 795 w 1541"/>
                  <a:gd name="T33" fmla="*/ 261 h 262"/>
                  <a:gd name="T34" fmla="*/ 856 w 1541"/>
                  <a:gd name="T35" fmla="*/ 260 h 262"/>
                  <a:gd name="T36" fmla="*/ 950 w 1541"/>
                  <a:gd name="T37" fmla="*/ 257 h 262"/>
                  <a:gd name="T38" fmla="*/ 1017 w 1541"/>
                  <a:gd name="T39" fmla="*/ 252 h 262"/>
                  <a:gd name="T40" fmla="*/ 1085 w 1541"/>
                  <a:gd name="T41" fmla="*/ 244 h 262"/>
                  <a:gd name="T42" fmla="*/ 1168 w 1541"/>
                  <a:gd name="T43" fmla="*/ 233 h 262"/>
                  <a:gd name="T44" fmla="*/ 1231 w 1541"/>
                  <a:gd name="T45" fmla="*/ 223 h 262"/>
                  <a:gd name="T46" fmla="*/ 1286 w 1541"/>
                  <a:gd name="T47" fmla="*/ 212 h 262"/>
                  <a:gd name="T48" fmla="*/ 1350 w 1541"/>
                  <a:gd name="T49" fmla="*/ 196 h 262"/>
                  <a:gd name="T50" fmla="*/ 1414 w 1541"/>
                  <a:gd name="T51" fmla="*/ 174 h 262"/>
                  <a:gd name="T52" fmla="*/ 1460 w 1541"/>
                  <a:gd name="T53" fmla="*/ 154 h 262"/>
                  <a:gd name="T54" fmla="*/ 1494 w 1541"/>
                  <a:gd name="T55" fmla="*/ 135 h 262"/>
                  <a:gd name="T56" fmla="*/ 1518 w 1541"/>
                  <a:gd name="T57" fmla="*/ 113 h 262"/>
                  <a:gd name="T58" fmla="*/ 1534 w 1541"/>
                  <a:gd name="T59" fmla="*/ 91 h 262"/>
                  <a:gd name="T60" fmla="*/ 1540 w 1541"/>
                  <a:gd name="T61" fmla="*/ 73 h 262"/>
                  <a:gd name="T62" fmla="*/ 0 w 1541"/>
                  <a:gd name="T63" fmla="*/ 0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41" h="262">
                    <a:moveTo>
                      <a:pt x="0" y="0"/>
                    </a:moveTo>
                    <a:lnTo>
                      <a:pt x="1" y="77"/>
                    </a:lnTo>
                    <a:lnTo>
                      <a:pt x="6" y="91"/>
                    </a:lnTo>
                    <a:lnTo>
                      <a:pt x="15" y="103"/>
                    </a:lnTo>
                    <a:lnTo>
                      <a:pt x="24" y="114"/>
                    </a:lnTo>
                    <a:lnTo>
                      <a:pt x="36" y="124"/>
                    </a:lnTo>
                    <a:lnTo>
                      <a:pt x="51" y="136"/>
                    </a:lnTo>
                    <a:lnTo>
                      <a:pt x="63" y="144"/>
                    </a:lnTo>
                    <a:lnTo>
                      <a:pt x="76" y="151"/>
                    </a:lnTo>
                    <a:lnTo>
                      <a:pt x="92" y="160"/>
                    </a:lnTo>
                    <a:lnTo>
                      <a:pt x="106" y="167"/>
                    </a:lnTo>
                    <a:lnTo>
                      <a:pt x="125" y="173"/>
                    </a:lnTo>
                    <a:lnTo>
                      <a:pt x="143" y="180"/>
                    </a:lnTo>
                    <a:lnTo>
                      <a:pt x="166" y="188"/>
                    </a:lnTo>
                    <a:lnTo>
                      <a:pt x="189" y="195"/>
                    </a:lnTo>
                    <a:lnTo>
                      <a:pt x="209" y="201"/>
                    </a:lnTo>
                    <a:lnTo>
                      <a:pt x="232" y="207"/>
                    </a:lnTo>
                    <a:lnTo>
                      <a:pt x="253" y="211"/>
                    </a:lnTo>
                    <a:lnTo>
                      <a:pt x="276" y="216"/>
                    </a:lnTo>
                    <a:lnTo>
                      <a:pt x="305" y="222"/>
                    </a:lnTo>
                    <a:lnTo>
                      <a:pt x="339" y="228"/>
                    </a:lnTo>
                    <a:lnTo>
                      <a:pt x="370" y="233"/>
                    </a:lnTo>
                    <a:lnTo>
                      <a:pt x="399" y="237"/>
                    </a:lnTo>
                    <a:lnTo>
                      <a:pt x="424" y="240"/>
                    </a:lnTo>
                    <a:lnTo>
                      <a:pt x="466" y="246"/>
                    </a:lnTo>
                    <a:lnTo>
                      <a:pt x="515" y="250"/>
                    </a:lnTo>
                    <a:lnTo>
                      <a:pt x="558" y="253"/>
                    </a:lnTo>
                    <a:lnTo>
                      <a:pt x="603" y="256"/>
                    </a:lnTo>
                    <a:lnTo>
                      <a:pt x="645" y="258"/>
                    </a:lnTo>
                    <a:lnTo>
                      <a:pt x="680" y="260"/>
                    </a:lnTo>
                    <a:lnTo>
                      <a:pt x="719" y="261"/>
                    </a:lnTo>
                    <a:lnTo>
                      <a:pt x="748" y="261"/>
                    </a:lnTo>
                    <a:lnTo>
                      <a:pt x="771" y="261"/>
                    </a:lnTo>
                    <a:lnTo>
                      <a:pt x="795" y="261"/>
                    </a:lnTo>
                    <a:lnTo>
                      <a:pt x="820" y="261"/>
                    </a:lnTo>
                    <a:lnTo>
                      <a:pt x="856" y="260"/>
                    </a:lnTo>
                    <a:lnTo>
                      <a:pt x="907" y="258"/>
                    </a:lnTo>
                    <a:lnTo>
                      <a:pt x="950" y="257"/>
                    </a:lnTo>
                    <a:lnTo>
                      <a:pt x="984" y="255"/>
                    </a:lnTo>
                    <a:lnTo>
                      <a:pt x="1017" y="252"/>
                    </a:lnTo>
                    <a:lnTo>
                      <a:pt x="1049" y="248"/>
                    </a:lnTo>
                    <a:lnTo>
                      <a:pt x="1085" y="244"/>
                    </a:lnTo>
                    <a:lnTo>
                      <a:pt x="1125" y="240"/>
                    </a:lnTo>
                    <a:lnTo>
                      <a:pt x="1168" y="233"/>
                    </a:lnTo>
                    <a:lnTo>
                      <a:pt x="1202" y="228"/>
                    </a:lnTo>
                    <a:lnTo>
                      <a:pt x="1231" y="223"/>
                    </a:lnTo>
                    <a:lnTo>
                      <a:pt x="1258" y="218"/>
                    </a:lnTo>
                    <a:lnTo>
                      <a:pt x="1286" y="212"/>
                    </a:lnTo>
                    <a:lnTo>
                      <a:pt x="1316" y="205"/>
                    </a:lnTo>
                    <a:lnTo>
                      <a:pt x="1350" y="196"/>
                    </a:lnTo>
                    <a:lnTo>
                      <a:pt x="1382" y="186"/>
                    </a:lnTo>
                    <a:lnTo>
                      <a:pt x="1414" y="174"/>
                    </a:lnTo>
                    <a:lnTo>
                      <a:pt x="1437" y="165"/>
                    </a:lnTo>
                    <a:lnTo>
                      <a:pt x="1460" y="154"/>
                    </a:lnTo>
                    <a:lnTo>
                      <a:pt x="1477" y="145"/>
                    </a:lnTo>
                    <a:lnTo>
                      <a:pt x="1494" y="135"/>
                    </a:lnTo>
                    <a:lnTo>
                      <a:pt x="1507" y="124"/>
                    </a:lnTo>
                    <a:lnTo>
                      <a:pt x="1518" y="113"/>
                    </a:lnTo>
                    <a:lnTo>
                      <a:pt x="1529" y="100"/>
                    </a:lnTo>
                    <a:lnTo>
                      <a:pt x="1534" y="91"/>
                    </a:lnTo>
                    <a:lnTo>
                      <a:pt x="1538" y="82"/>
                    </a:lnTo>
                    <a:lnTo>
                      <a:pt x="1540" y="73"/>
                    </a:lnTo>
                    <a:lnTo>
                      <a:pt x="1536" y="0"/>
                    </a:lnTo>
                    <a:lnTo>
                      <a:pt x="0" y="0"/>
                    </a:lnTo>
                  </a:path>
                </a:pathLst>
              </a:custGeom>
              <a:solidFill>
                <a:srgbClr val="808080"/>
              </a:solidFill>
              <a:ln w="12700" cap="rnd" cmpd="sng">
                <a:solidFill>
                  <a:srgbClr val="40404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74" name="Freeform 11">
                <a:extLst>
                  <a:ext uri="{FF2B5EF4-FFF2-40B4-BE49-F238E27FC236}">
                    <a16:creationId xmlns:a16="http://schemas.microsoft.com/office/drawing/2014/main" id="{116A8CA8-D061-DA5B-C383-E739AB7878E7}"/>
                  </a:ext>
                </a:extLst>
              </p:cNvPr>
              <p:cNvSpPr>
                <a:spLocks/>
              </p:cNvSpPr>
              <p:nvPr/>
            </p:nvSpPr>
            <p:spPr bwMode="auto">
              <a:xfrm>
                <a:off x="3888" y="2033"/>
                <a:ext cx="1541" cy="2068"/>
              </a:xfrm>
              <a:custGeom>
                <a:avLst/>
                <a:gdLst>
                  <a:gd name="T0" fmla="*/ 1 w 1541"/>
                  <a:gd name="T1" fmla="*/ 1883 h 2068"/>
                  <a:gd name="T2" fmla="*/ 15 w 1541"/>
                  <a:gd name="T3" fmla="*/ 1909 h 2068"/>
                  <a:gd name="T4" fmla="*/ 36 w 1541"/>
                  <a:gd name="T5" fmla="*/ 1930 h 2068"/>
                  <a:gd name="T6" fmla="*/ 63 w 1541"/>
                  <a:gd name="T7" fmla="*/ 1950 h 2068"/>
                  <a:gd name="T8" fmla="*/ 92 w 1541"/>
                  <a:gd name="T9" fmla="*/ 1966 h 2068"/>
                  <a:gd name="T10" fmla="*/ 125 w 1541"/>
                  <a:gd name="T11" fmla="*/ 1979 h 2068"/>
                  <a:gd name="T12" fmla="*/ 166 w 1541"/>
                  <a:gd name="T13" fmla="*/ 1994 h 2068"/>
                  <a:gd name="T14" fmla="*/ 209 w 1541"/>
                  <a:gd name="T15" fmla="*/ 2007 h 2068"/>
                  <a:gd name="T16" fmla="*/ 253 w 1541"/>
                  <a:gd name="T17" fmla="*/ 2017 h 2068"/>
                  <a:gd name="T18" fmla="*/ 305 w 1541"/>
                  <a:gd name="T19" fmla="*/ 2028 h 2068"/>
                  <a:gd name="T20" fmla="*/ 370 w 1541"/>
                  <a:gd name="T21" fmla="*/ 2039 h 2068"/>
                  <a:gd name="T22" fmla="*/ 424 w 1541"/>
                  <a:gd name="T23" fmla="*/ 2046 h 2068"/>
                  <a:gd name="T24" fmla="*/ 515 w 1541"/>
                  <a:gd name="T25" fmla="*/ 2056 h 2068"/>
                  <a:gd name="T26" fmla="*/ 603 w 1541"/>
                  <a:gd name="T27" fmla="*/ 2062 h 2068"/>
                  <a:gd name="T28" fmla="*/ 680 w 1541"/>
                  <a:gd name="T29" fmla="*/ 2066 h 2068"/>
                  <a:gd name="T30" fmla="*/ 748 w 1541"/>
                  <a:gd name="T31" fmla="*/ 2067 h 2068"/>
                  <a:gd name="T32" fmla="*/ 795 w 1541"/>
                  <a:gd name="T33" fmla="*/ 2067 h 2068"/>
                  <a:gd name="T34" fmla="*/ 856 w 1541"/>
                  <a:gd name="T35" fmla="*/ 2066 h 2068"/>
                  <a:gd name="T36" fmla="*/ 950 w 1541"/>
                  <a:gd name="T37" fmla="*/ 2063 h 2068"/>
                  <a:gd name="T38" fmla="*/ 1017 w 1541"/>
                  <a:gd name="T39" fmla="*/ 2058 h 2068"/>
                  <a:gd name="T40" fmla="*/ 1085 w 1541"/>
                  <a:gd name="T41" fmla="*/ 2050 h 2068"/>
                  <a:gd name="T42" fmla="*/ 1168 w 1541"/>
                  <a:gd name="T43" fmla="*/ 2039 h 2068"/>
                  <a:gd name="T44" fmla="*/ 1231 w 1541"/>
                  <a:gd name="T45" fmla="*/ 2029 h 2068"/>
                  <a:gd name="T46" fmla="*/ 1286 w 1541"/>
                  <a:gd name="T47" fmla="*/ 2018 h 2068"/>
                  <a:gd name="T48" fmla="*/ 1350 w 1541"/>
                  <a:gd name="T49" fmla="*/ 2002 h 2068"/>
                  <a:gd name="T50" fmla="*/ 1414 w 1541"/>
                  <a:gd name="T51" fmla="*/ 1980 h 2068"/>
                  <a:gd name="T52" fmla="*/ 1460 w 1541"/>
                  <a:gd name="T53" fmla="*/ 1960 h 2068"/>
                  <a:gd name="T54" fmla="*/ 1494 w 1541"/>
                  <a:gd name="T55" fmla="*/ 1941 h 2068"/>
                  <a:gd name="T56" fmla="*/ 1518 w 1541"/>
                  <a:gd name="T57" fmla="*/ 1919 h 2068"/>
                  <a:gd name="T58" fmla="*/ 1534 w 1541"/>
                  <a:gd name="T59" fmla="*/ 1897 h 2068"/>
                  <a:gd name="T60" fmla="*/ 1540 w 1541"/>
                  <a:gd name="T61" fmla="*/ 1879 h 2068"/>
                  <a:gd name="T62" fmla="*/ 0 w 1541"/>
                  <a:gd name="T63" fmla="*/ 0 h 20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41" h="2068">
                    <a:moveTo>
                      <a:pt x="0" y="0"/>
                    </a:moveTo>
                    <a:lnTo>
                      <a:pt x="1" y="1883"/>
                    </a:lnTo>
                    <a:lnTo>
                      <a:pt x="6" y="1897"/>
                    </a:lnTo>
                    <a:lnTo>
                      <a:pt x="15" y="1909"/>
                    </a:lnTo>
                    <a:lnTo>
                      <a:pt x="24" y="1920"/>
                    </a:lnTo>
                    <a:lnTo>
                      <a:pt x="36" y="1930"/>
                    </a:lnTo>
                    <a:lnTo>
                      <a:pt x="51" y="1942"/>
                    </a:lnTo>
                    <a:lnTo>
                      <a:pt x="63" y="1950"/>
                    </a:lnTo>
                    <a:lnTo>
                      <a:pt x="76" y="1957"/>
                    </a:lnTo>
                    <a:lnTo>
                      <a:pt x="92" y="1966"/>
                    </a:lnTo>
                    <a:lnTo>
                      <a:pt x="106" y="1973"/>
                    </a:lnTo>
                    <a:lnTo>
                      <a:pt x="125" y="1979"/>
                    </a:lnTo>
                    <a:lnTo>
                      <a:pt x="143" y="1986"/>
                    </a:lnTo>
                    <a:lnTo>
                      <a:pt x="166" y="1994"/>
                    </a:lnTo>
                    <a:lnTo>
                      <a:pt x="189" y="2001"/>
                    </a:lnTo>
                    <a:lnTo>
                      <a:pt x="209" y="2007"/>
                    </a:lnTo>
                    <a:lnTo>
                      <a:pt x="232" y="2013"/>
                    </a:lnTo>
                    <a:lnTo>
                      <a:pt x="253" y="2017"/>
                    </a:lnTo>
                    <a:lnTo>
                      <a:pt x="276" y="2022"/>
                    </a:lnTo>
                    <a:lnTo>
                      <a:pt x="305" y="2028"/>
                    </a:lnTo>
                    <a:lnTo>
                      <a:pt x="339" y="2034"/>
                    </a:lnTo>
                    <a:lnTo>
                      <a:pt x="370" y="2039"/>
                    </a:lnTo>
                    <a:lnTo>
                      <a:pt x="399" y="2043"/>
                    </a:lnTo>
                    <a:lnTo>
                      <a:pt x="424" y="2046"/>
                    </a:lnTo>
                    <a:lnTo>
                      <a:pt x="466" y="2052"/>
                    </a:lnTo>
                    <a:lnTo>
                      <a:pt x="515" y="2056"/>
                    </a:lnTo>
                    <a:lnTo>
                      <a:pt x="558" y="2059"/>
                    </a:lnTo>
                    <a:lnTo>
                      <a:pt x="603" y="2062"/>
                    </a:lnTo>
                    <a:lnTo>
                      <a:pt x="645" y="2064"/>
                    </a:lnTo>
                    <a:lnTo>
                      <a:pt x="680" y="2066"/>
                    </a:lnTo>
                    <a:lnTo>
                      <a:pt x="719" y="2067"/>
                    </a:lnTo>
                    <a:lnTo>
                      <a:pt x="748" y="2067"/>
                    </a:lnTo>
                    <a:lnTo>
                      <a:pt x="771" y="2067"/>
                    </a:lnTo>
                    <a:lnTo>
                      <a:pt x="795" y="2067"/>
                    </a:lnTo>
                    <a:lnTo>
                      <a:pt x="820" y="2067"/>
                    </a:lnTo>
                    <a:lnTo>
                      <a:pt x="856" y="2066"/>
                    </a:lnTo>
                    <a:lnTo>
                      <a:pt x="907" y="2064"/>
                    </a:lnTo>
                    <a:lnTo>
                      <a:pt x="950" y="2063"/>
                    </a:lnTo>
                    <a:lnTo>
                      <a:pt x="984" y="2061"/>
                    </a:lnTo>
                    <a:lnTo>
                      <a:pt x="1017" y="2058"/>
                    </a:lnTo>
                    <a:lnTo>
                      <a:pt x="1049" y="2054"/>
                    </a:lnTo>
                    <a:lnTo>
                      <a:pt x="1085" y="2050"/>
                    </a:lnTo>
                    <a:lnTo>
                      <a:pt x="1125" y="2046"/>
                    </a:lnTo>
                    <a:lnTo>
                      <a:pt x="1168" y="2039"/>
                    </a:lnTo>
                    <a:lnTo>
                      <a:pt x="1202" y="2034"/>
                    </a:lnTo>
                    <a:lnTo>
                      <a:pt x="1231" y="2029"/>
                    </a:lnTo>
                    <a:lnTo>
                      <a:pt x="1258" y="2024"/>
                    </a:lnTo>
                    <a:lnTo>
                      <a:pt x="1286" y="2018"/>
                    </a:lnTo>
                    <a:lnTo>
                      <a:pt x="1316" y="2011"/>
                    </a:lnTo>
                    <a:lnTo>
                      <a:pt x="1350" y="2002"/>
                    </a:lnTo>
                    <a:lnTo>
                      <a:pt x="1382" y="1992"/>
                    </a:lnTo>
                    <a:lnTo>
                      <a:pt x="1414" y="1980"/>
                    </a:lnTo>
                    <a:lnTo>
                      <a:pt x="1437" y="1971"/>
                    </a:lnTo>
                    <a:lnTo>
                      <a:pt x="1460" y="1960"/>
                    </a:lnTo>
                    <a:lnTo>
                      <a:pt x="1477" y="1951"/>
                    </a:lnTo>
                    <a:lnTo>
                      <a:pt x="1494" y="1941"/>
                    </a:lnTo>
                    <a:lnTo>
                      <a:pt x="1507" y="1930"/>
                    </a:lnTo>
                    <a:lnTo>
                      <a:pt x="1518" y="1919"/>
                    </a:lnTo>
                    <a:lnTo>
                      <a:pt x="1529" y="1906"/>
                    </a:lnTo>
                    <a:lnTo>
                      <a:pt x="1534" y="1897"/>
                    </a:lnTo>
                    <a:lnTo>
                      <a:pt x="1538" y="1888"/>
                    </a:lnTo>
                    <a:lnTo>
                      <a:pt x="1540" y="1879"/>
                    </a:lnTo>
                    <a:lnTo>
                      <a:pt x="1536" y="0"/>
                    </a:lnTo>
                    <a:lnTo>
                      <a:pt x="0" y="0"/>
                    </a:lnTo>
                  </a:path>
                </a:pathLst>
              </a:custGeom>
              <a:solidFill>
                <a:srgbClr val="A0A0A0"/>
              </a:solidFill>
              <a:ln w="12700" cap="rnd" cmpd="sng">
                <a:solidFill>
                  <a:srgbClr val="40404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nvGrpSpPr>
              <p:cNvPr id="75" name="Group 74">
                <a:extLst>
                  <a:ext uri="{FF2B5EF4-FFF2-40B4-BE49-F238E27FC236}">
                    <a16:creationId xmlns:a16="http://schemas.microsoft.com/office/drawing/2014/main" id="{B1AE67BD-6997-857D-15C8-BC8FEB6A52C4}"/>
                  </a:ext>
                </a:extLst>
              </p:cNvPr>
              <p:cNvGrpSpPr>
                <a:grpSpLocks/>
              </p:cNvGrpSpPr>
              <p:nvPr/>
            </p:nvGrpSpPr>
            <p:grpSpPr bwMode="auto">
              <a:xfrm>
                <a:off x="3888" y="1872"/>
                <a:ext cx="1541" cy="442"/>
                <a:chOff x="3888" y="1872"/>
                <a:chExt cx="1541" cy="442"/>
              </a:xfrm>
            </p:grpSpPr>
            <p:sp>
              <p:nvSpPr>
                <p:cNvPr id="76" name="Freeform 12">
                  <a:extLst>
                    <a:ext uri="{FF2B5EF4-FFF2-40B4-BE49-F238E27FC236}">
                      <a16:creationId xmlns:a16="http://schemas.microsoft.com/office/drawing/2014/main" id="{18285D7C-0312-0C8C-58B4-30F264374C67}"/>
                    </a:ext>
                  </a:extLst>
                </p:cNvPr>
                <p:cNvSpPr>
                  <a:spLocks/>
                </p:cNvSpPr>
                <p:nvPr/>
              </p:nvSpPr>
              <p:spPr bwMode="auto">
                <a:xfrm>
                  <a:off x="3888" y="2052"/>
                  <a:ext cx="1541" cy="262"/>
                </a:xfrm>
                <a:custGeom>
                  <a:avLst/>
                  <a:gdLst>
                    <a:gd name="T0" fmla="*/ 1 w 1541"/>
                    <a:gd name="T1" fmla="*/ 77 h 262"/>
                    <a:gd name="T2" fmla="*/ 15 w 1541"/>
                    <a:gd name="T3" fmla="*/ 103 h 262"/>
                    <a:gd name="T4" fmla="*/ 36 w 1541"/>
                    <a:gd name="T5" fmla="*/ 124 h 262"/>
                    <a:gd name="T6" fmla="*/ 63 w 1541"/>
                    <a:gd name="T7" fmla="*/ 144 h 262"/>
                    <a:gd name="T8" fmla="*/ 92 w 1541"/>
                    <a:gd name="T9" fmla="*/ 160 h 262"/>
                    <a:gd name="T10" fmla="*/ 125 w 1541"/>
                    <a:gd name="T11" fmla="*/ 173 h 262"/>
                    <a:gd name="T12" fmla="*/ 166 w 1541"/>
                    <a:gd name="T13" fmla="*/ 188 h 262"/>
                    <a:gd name="T14" fmla="*/ 209 w 1541"/>
                    <a:gd name="T15" fmla="*/ 201 h 262"/>
                    <a:gd name="T16" fmla="*/ 253 w 1541"/>
                    <a:gd name="T17" fmla="*/ 211 h 262"/>
                    <a:gd name="T18" fmla="*/ 305 w 1541"/>
                    <a:gd name="T19" fmla="*/ 222 h 262"/>
                    <a:gd name="T20" fmla="*/ 370 w 1541"/>
                    <a:gd name="T21" fmla="*/ 233 h 262"/>
                    <a:gd name="T22" fmla="*/ 424 w 1541"/>
                    <a:gd name="T23" fmla="*/ 240 h 262"/>
                    <a:gd name="T24" fmla="*/ 515 w 1541"/>
                    <a:gd name="T25" fmla="*/ 250 h 262"/>
                    <a:gd name="T26" fmla="*/ 603 w 1541"/>
                    <a:gd name="T27" fmla="*/ 256 h 262"/>
                    <a:gd name="T28" fmla="*/ 680 w 1541"/>
                    <a:gd name="T29" fmla="*/ 260 h 262"/>
                    <a:gd name="T30" fmla="*/ 748 w 1541"/>
                    <a:gd name="T31" fmla="*/ 261 h 262"/>
                    <a:gd name="T32" fmla="*/ 795 w 1541"/>
                    <a:gd name="T33" fmla="*/ 261 h 262"/>
                    <a:gd name="T34" fmla="*/ 856 w 1541"/>
                    <a:gd name="T35" fmla="*/ 260 h 262"/>
                    <a:gd name="T36" fmla="*/ 950 w 1541"/>
                    <a:gd name="T37" fmla="*/ 257 h 262"/>
                    <a:gd name="T38" fmla="*/ 1017 w 1541"/>
                    <a:gd name="T39" fmla="*/ 252 h 262"/>
                    <a:gd name="T40" fmla="*/ 1085 w 1541"/>
                    <a:gd name="T41" fmla="*/ 244 h 262"/>
                    <a:gd name="T42" fmla="*/ 1168 w 1541"/>
                    <a:gd name="T43" fmla="*/ 233 h 262"/>
                    <a:gd name="T44" fmla="*/ 1231 w 1541"/>
                    <a:gd name="T45" fmla="*/ 223 h 262"/>
                    <a:gd name="T46" fmla="*/ 1286 w 1541"/>
                    <a:gd name="T47" fmla="*/ 212 h 262"/>
                    <a:gd name="T48" fmla="*/ 1350 w 1541"/>
                    <a:gd name="T49" fmla="*/ 196 h 262"/>
                    <a:gd name="T50" fmla="*/ 1414 w 1541"/>
                    <a:gd name="T51" fmla="*/ 174 h 262"/>
                    <a:gd name="T52" fmla="*/ 1460 w 1541"/>
                    <a:gd name="T53" fmla="*/ 154 h 262"/>
                    <a:gd name="T54" fmla="*/ 1494 w 1541"/>
                    <a:gd name="T55" fmla="*/ 135 h 262"/>
                    <a:gd name="T56" fmla="*/ 1518 w 1541"/>
                    <a:gd name="T57" fmla="*/ 113 h 262"/>
                    <a:gd name="T58" fmla="*/ 1534 w 1541"/>
                    <a:gd name="T59" fmla="*/ 91 h 262"/>
                    <a:gd name="T60" fmla="*/ 1540 w 1541"/>
                    <a:gd name="T61" fmla="*/ 73 h 262"/>
                    <a:gd name="T62" fmla="*/ 0 w 1541"/>
                    <a:gd name="T63" fmla="*/ 0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541" h="262">
                      <a:moveTo>
                        <a:pt x="0" y="0"/>
                      </a:moveTo>
                      <a:lnTo>
                        <a:pt x="1" y="77"/>
                      </a:lnTo>
                      <a:lnTo>
                        <a:pt x="6" y="91"/>
                      </a:lnTo>
                      <a:lnTo>
                        <a:pt x="15" y="103"/>
                      </a:lnTo>
                      <a:lnTo>
                        <a:pt x="24" y="114"/>
                      </a:lnTo>
                      <a:lnTo>
                        <a:pt x="36" y="124"/>
                      </a:lnTo>
                      <a:lnTo>
                        <a:pt x="51" y="136"/>
                      </a:lnTo>
                      <a:lnTo>
                        <a:pt x="63" y="144"/>
                      </a:lnTo>
                      <a:lnTo>
                        <a:pt x="76" y="151"/>
                      </a:lnTo>
                      <a:lnTo>
                        <a:pt x="92" y="160"/>
                      </a:lnTo>
                      <a:lnTo>
                        <a:pt x="106" y="167"/>
                      </a:lnTo>
                      <a:lnTo>
                        <a:pt x="125" y="173"/>
                      </a:lnTo>
                      <a:lnTo>
                        <a:pt x="143" y="180"/>
                      </a:lnTo>
                      <a:lnTo>
                        <a:pt x="166" y="188"/>
                      </a:lnTo>
                      <a:lnTo>
                        <a:pt x="189" y="195"/>
                      </a:lnTo>
                      <a:lnTo>
                        <a:pt x="209" y="201"/>
                      </a:lnTo>
                      <a:lnTo>
                        <a:pt x="232" y="207"/>
                      </a:lnTo>
                      <a:lnTo>
                        <a:pt x="253" y="211"/>
                      </a:lnTo>
                      <a:lnTo>
                        <a:pt x="276" y="216"/>
                      </a:lnTo>
                      <a:lnTo>
                        <a:pt x="305" y="222"/>
                      </a:lnTo>
                      <a:lnTo>
                        <a:pt x="339" y="228"/>
                      </a:lnTo>
                      <a:lnTo>
                        <a:pt x="370" y="233"/>
                      </a:lnTo>
                      <a:lnTo>
                        <a:pt x="399" y="237"/>
                      </a:lnTo>
                      <a:lnTo>
                        <a:pt x="424" y="240"/>
                      </a:lnTo>
                      <a:lnTo>
                        <a:pt x="466" y="246"/>
                      </a:lnTo>
                      <a:lnTo>
                        <a:pt x="515" y="250"/>
                      </a:lnTo>
                      <a:lnTo>
                        <a:pt x="558" y="253"/>
                      </a:lnTo>
                      <a:lnTo>
                        <a:pt x="603" y="256"/>
                      </a:lnTo>
                      <a:lnTo>
                        <a:pt x="645" y="258"/>
                      </a:lnTo>
                      <a:lnTo>
                        <a:pt x="680" y="260"/>
                      </a:lnTo>
                      <a:lnTo>
                        <a:pt x="719" y="261"/>
                      </a:lnTo>
                      <a:lnTo>
                        <a:pt x="748" y="261"/>
                      </a:lnTo>
                      <a:lnTo>
                        <a:pt x="771" y="261"/>
                      </a:lnTo>
                      <a:lnTo>
                        <a:pt x="795" y="261"/>
                      </a:lnTo>
                      <a:lnTo>
                        <a:pt x="820" y="261"/>
                      </a:lnTo>
                      <a:lnTo>
                        <a:pt x="856" y="260"/>
                      </a:lnTo>
                      <a:lnTo>
                        <a:pt x="907" y="258"/>
                      </a:lnTo>
                      <a:lnTo>
                        <a:pt x="950" y="257"/>
                      </a:lnTo>
                      <a:lnTo>
                        <a:pt x="984" y="255"/>
                      </a:lnTo>
                      <a:lnTo>
                        <a:pt x="1017" y="252"/>
                      </a:lnTo>
                      <a:lnTo>
                        <a:pt x="1049" y="248"/>
                      </a:lnTo>
                      <a:lnTo>
                        <a:pt x="1085" y="244"/>
                      </a:lnTo>
                      <a:lnTo>
                        <a:pt x="1125" y="240"/>
                      </a:lnTo>
                      <a:lnTo>
                        <a:pt x="1168" y="233"/>
                      </a:lnTo>
                      <a:lnTo>
                        <a:pt x="1202" y="228"/>
                      </a:lnTo>
                      <a:lnTo>
                        <a:pt x="1231" y="223"/>
                      </a:lnTo>
                      <a:lnTo>
                        <a:pt x="1258" y="218"/>
                      </a:lnTo>
                      <a:lnTo>
                        <a:pt x="1286" y="212"/>
                      </a:lnTo>
                      <a:lnTo>
                        <a:pt x="1316" y="205"/>
                      </a:lnTo>
                      <a:lnTo>
                        <a:pt x="1350" y="196"/>
                      </a:lnTo>
                      <a:lnTo>
                        <a:pt x="1382" y="186"/>
                      </a:lnTo>
                      <a:lnTo>
                        <a:pt x="1414" y="174"/>
                      </a:lnTo>
                      <a:lnTo>
                        <a:pt x="1437" y="165"/>
                      </a:lnTo>
                      <a:lnTo>
                        <a:pt x="1460" y="154"/>
                      </a:lnTo>
                      <a:lnTo>
                        <a:pt x="1477" y="145"/>
                      </a:lnTo>
                      <a:lnTo>
                        <a:pt x="1494" y="135"/>
                      </a:lnTo>
                      <a:lnTo>
                        <a:pt x="1507" y="124"/>
                      </a:lnTo>
                      <a:lnTo>
                        <a:pt x="1518" y="113"/>
                      </a:lnTo>
                      <a:lnTo>
                        <a:pt x="1529" y="100"/>
                      </a:lnTo>
                      <a:lnTo>
                        <a:pt x="1534" y="91"/>
                      </a:lnTo>
                      <a:lnTo>
                        <a:pt x="1538" y="82"/>
                      </a:lnTo>
                      <a:lnTo>
                        <a:pt x="1540" y="73"/>
                      </a:lnTo>
                      <a:lnTo>
                        <a:pt x="1536" y="0"/>
                      </a:lnTo>
                      <a:lnTo>
                        <a:pt x="0" y="0"/>
                      </a:lnTo>
                    </a:path>
                  </a:pathLst>
                </a:custGeom>
                <a:solidFill>
                  <a:srgbClr val="40404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77" name="Oval 76">
                  <a:extLst>
                    <a:ext uri="{FF2B5EF4-FFF2-40B4-BE49-F238E27FC236}">
                      <a16:creationId xmlns:a16="http://schemas.microsoft.com/office/drawing/2014/main" id="{DBE71064-C5AD-EA4C-51E9-298EE19BAD1A}"/>
                    </a:ext>
                  </a:extLst>
                </p:cNvPr>
                <p:cNvSpPr>
                  <a:spLocks noChangeArrowheads="1"/>
                </p:cNvSpPr>
                <p:nvPr/>
              </p:nvSpPr>
              <p:spPr bwMode="auto">
                <a:xfrm>
                  <a:off x="3890" y="1872"/>
                  <a:ext cx="1536" cy="383"/>
                </a:xfrm>
                <a:prstGeom prst="ellipse">
                  <a:avLst/>
                </a:prstGeom>
                <a:solidFill>
                  <a:srgbClr val="202020"/>
                </a:solidFill>
                <a:ln w="12700">
                  <a:solidFill>
                    <a:srgbClr val="40404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grpSp>
          <p:nvGrpSpPr>
            <p:cNvPr id="52" name="Group 51">
              <a:extLst>
                <a:ext uri="{FF2B5EF4-FFF2-40B4-BE49-F238E27FC236}">
                  <a16:creationId xmlns:a16="http://schemas.microsoft.com/office/drawing/2014/main" id="{BDEB4A6D-5802-EE85-DE0D-38838E2584B6}"/>
                </a:ext>
              </a:extLst>
            </p:cNvPr>
            <p:cNvGrpSpPr>
              <a:grpSpLocks/>
            </p:cNvGrpSpPr>
            <p:nvPr/>
          </p:nvGrpSpPr>
          <p:grpSpPr bwMode="auto">
            <a:xfrm>
              <a:off x="3972" y="2286"/>
              <a:ext cx="1379" cy="1736"/>
              <a:chOff x="3972" y="2286"/>
              <a:chExt cx="1379" cy="1736"/>
            </a:xfrm>
          </p:grpSpPr>
          <p:grpSp>
            <p:nvGrpSpPr>
              <p:cNvPr id="53" name="Group 52">
                <a:extLst>
                  <a:ext uri="{FF2B5EF4-FFF2-40B4-BE49-F238E27FC236}">
                    <a16:creationId xmlns:a16="http://schemas.microsoft.com/office/drawing/2014/main" id="{01FBAA81-2895-633F-A3EE-D27FFD836583}"/>
                  </a:ext>
                </a:extLst>
              </p:cNvPr>
              <p:cNvGrpSpPr>
                <a:grpSpLocks/>
              </p:cNvGrpSpPr>
              <p:nvPr/>
            </p:nvGrpSpPr>
            <p:grpSpPr bwMode="auto">
              <a:xfrm>
                <a:off x="3972" y="2289"/>
                <a:ext cx="196" cy="1665"/>
                <a:chOff x="3972" y="2289"/>
                <a:chExt cx="196" cy="1665"/>
              </a:xfrm>
            </p:grpSpPr>
            <p:sp>
              <p:nvSpPr>
                <p:cNvPr id="70" name="Oval 69">
                  <a:extLst>
                    <a:ext uri="{FF2B5EF4-FFF2-40B4-BE49-F238E27FC236}">
                      <a16:creationId xmlns:a16="http://schemas.microsoft.com/office/drawing/2014/main" id="{A3A8D6C0-6B36-411D-EE70-A40EAEE72F6D}"/>
                    </a:ext>
                  </a:extLst>
                </p:cNvPr>
                <p:cNvSpPr>
                  <a:spLocks noChangeArrowheads="1"/>
                </p:cNvSpPr>
                <p:nvPr/>
              </p:nvSpPr>
              <p:spPr bwMode="auto">
                <a:xfrm>
                  <a:off x="3974" y="2289"/>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71" name="Rectangle 70">
                  <a:extLst>
                    <a:ext uri="{FF2B5EF4-FFF2-40B4-BE49-F238E27FC236}">
                      <a16:creationId xmlns:a16="http://schemas.microsoft.com/office/drawing/2014/main" id="{4D4485B8-0729-6F19-D7EB-89903F2B2315}"/>
                    </a:ext>
                  </a:extLst>
                </p:cNvPr>
                <p:cNvSpPr>
                  <a:spLocks noChangeArrowheads="1"/>
                </p:cNvSpPr>
                <p:nvPr/>
              </p:nvSpPr>
              <p:spPr bwMode="auto">
                <a:xfrm>
                  <a:off x="3972" y="2373"/>
                  <a:ext cx="196" cy="1495"/>
                </a:xfrm>
                <a:prstGeom prst="rect">
                  <a:avLst/>
                </a:prstGeom>
                <a:solidFill>
                  <a:srgbClr val="60606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72" name="Oval 71">
                  <a:extLst>
                    <a:ext uri="{FF2B5EF4-FFF2-40B4-BE49-F238E27FC236}">
                      <a16:creationId xmlns:a16="http://schemas.microsoft.com/office/drawing/2014/main" id="{C0E7679F-588E-B180-575E-8EAEA948F0EF}"/>
                    </a:ext>
                  </a:extLst>
                </p:cNvPr>
                <p:cNvSpPr>
                  <a:spLocks noChangeArrowheads="1"/>
                </p:cNvSpPr>
                <p:nvPr/>
              </p:nvSpPr>
              <p:spPr bwMode="auto">
                <a:xfrm>
                  <a:off x="3974" y="3767"/>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nvGrpSpPr>
              <p:cNvPr id="54" name="Group 53">
                <a:extLst>
                  <a:ext uri="{FF2B5EF4-FFF2-40B4-BE49-F238E27FC236}">
                    <a16:creationId xmlns:a16="http://schemas.microsoft.com/office/drawing/2014/main" id="{A5B3ED0E-4876-48D2-E6FE-C52077DBB914}"/>
                  </a:ext>
                </a:extLst>
              </p:cNvPr>
              <p:cNvGrpSpPr>
                <a:grpSpLocks/>
              </p:cNvGrpSpPr>
              <p:nvPr/>
            </p:nvGrpSpPr>
            <p:grpSpPr bwMode="auto">
              <a:xfrm>
                <a:off x="5155" y="2286"/>
                <a:ext cx="196" cy="1665"/>
                <a:chOff x="5155" y="2286"/>
                <a:chExt cx="196" cy="1665"/>
              </a:xfrm>
            </p:grpSpPr>
            <p:sp>
              <p:nvSpPr>
                <p:cNvPr id="67" name="Oval 66">
                  <a:extLst>
                    <a:ext uri="{FF2B5EF4-FFF2-40B4-BE49-F238E27FC236}">
                      <a16:creationId xmlns:a16="http://schemas.microsoft.com/office/drawing/2014/main" id="{4D8C1CCF-7454-92A1-285D-836B40CBDE48}"/>
                    </a:ext>
                  </a:extLst>
                </p:cNvPr>
                <p:cNvSpPr>
                  <a:spLocks noChangeArrowheads="1"/>
                </p:cNvSpPr>
                <p:nvPr/>
              </p:nvSpPr>
              <p:spPr bwMode="auto">
                <a:xfrm>
                  <a:off x="5157" y="2286"/>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68" name="Rectangle 67">
                  <a:extLst>
                    <a:ext uri="{FF2B5EF4-FFF2-40B4-BE49-F238E27FC236}">
                      <a16:creationId xmlns:a16="http://schemas.microsoft.com/office/drawing/2014/main" id="{652872DA-A8A8-CFC2-1640-1C7D83A1B56C}"/>
                    </a:ext>
                  </a:extLst>
                </p:cNvPr>
                <p:cNvSpPr>
                  <a:spLocks noChangeArrowheads="1"/>
                </p:cNvSpPr>
                <p:nvPr/>
              </p:nvSpPr>
              <p:spPr bwMode="auto">
                <a:xfrm>
                  <a:off x="5155" y="2370"/>
                  <a:ext cx="196" cy="1495"/>
                </a:xfrm>
                <a:prstGeom prst="rect">
                  <a:avLst/>
                </a:prstGeom>
                <a:solidFill>
                  <a:srgbClr val="60606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69" name="Oval 68">
                  <a:extLst>
                    <a:ext uri="{FF2B5EF4-FFF2-40B4-BE49-F238E27FC236}">
                      <a16:creationId xmlns:a16="http://schemas.microsoft.com/office/drawing/2014/main" id="{B641FEB9-9A00-11E6-AA3C-D6030853CAE4}"/>
                    </a:ext>
                  </a:extLst>
                </p:cNvPr>
                <p:cNvSpPr>
                  <a:spLocks noChangeArrowheads="1"/>
                </p:cNvSpPr>
                <p:nvPr/>
              </p:nvSpPr>
              <p:spPr bwMode="auto">
                <a:xfrm>
                  <a:off x="5157" y="3764"/>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nvGrpSpPr>
              <p:cNvPr id="55" name="Group 54">
                <a:extLst>
                  <a:ext uri="{FF2B5EF4-FFF2-40B4-BE49-F238E27FC236}">
                    <a16:creationId xmlns:a16="http://schemas.microsoft.com/office/drawing/2014/main" id="{CBB8F5D4-EC8D-81D4-D2CA-40A54248736E}"/>
                  </a:ext>
                </a:extLst>
              </p:cNvPr>
              <p:cNvGrpSpPr>
                <a:grpSpLocks/>
              </p:cNvGrpSpPr>
              <p:nvPr/>
            </p:nvGrpSpPr>
            <p:grpSpPr bwMode="auto">
              <a:xfrm>
                <a:off x="4856" y="2334"/>
                <a:ext cx="196" cy="1665"/>
                <a:chOff x="4856" y="2334"/>
                <a:chExt cx="196" cy="1665"/>
              </a:xfrm>
            </p:grpSpPr>
            <p:sp>
              <p:nvSpPr>
                <p:cNvPr id="64" name="Oval 63">
                  <a:extLst>
                    <a:ext uri="{FF2B5EF4-FFF2-40B4-BE49-F238E27FC236}">
                      <a16:creationId xmlns:a16="http://schemas.microsoft.com/office/drawing/2014/main" id="{E3E1F38C-DA74-0E09-E9F3-EFE441C58977}"/>
                    </a:ext>
                  </a:extLst>
                </p:cNvPr>
                <p:cNvSpPr>
                  <a:spLocks noChangeArrowheads="1"/>
                </p:cNvSpPr>
                <p:nvPr/>
              </p:nvSpPr>
              <p:spPr bwMode="auto">
                <a:xfrm>
                  <a:off x="4858" y="2334"/>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65" name="Rectangle 64">
                  <a:extLst>
                    <a:ext uri="{FF2B5EF4-FFF2-40B4-BE49-F238E27FC236}">
                      <a16:creationId xmlns:a16="http://schemas.microsoft.com/office/drawing/2014/main" id="{ABF46863-A605-2C1B-6822-FC5037075B7F}"/>
                    </a:ext>
                  </a:extLst>
                </p:cNvPr>
                <p:cNvSpPr>
                  <a:spLocks noChangeArrowheads="1"/>
                </p:cNvSpPr>
                <p:nvPr/>
              </p:nvSpPr>
              <p:spPr bwMode="auto">
                <a:xfrm>
                  <a:off x="4856" y="2418"/>
                  <a:ext cx="196" cy="1495"/>
                </a:xfrm>
                <a:prstGeom prst="rect">
                  <a:avLst/>
                </a:prstGeom>
                <a:solidFill>
                  <a:srgbClr val="60606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66" name="Oval 65">
                  <a:extLst>
                    <a:ext uri="{FF2B5EF4-FFF2-40B4-BE49-F238E27FC236}">
                      <a16:creationId xmlns:a16="http://schemas.microsoft.com/office/drawing/2014/main" id="{2AD7ED36-F3C9-98F6-6BA2-317C470D3C37}"/>
                    </a:ext>
                  </a:extLst>
                </p:cNvPr>
                <p:cNvSpPr>
                  <a:spLocks noChangeArrowheads="1"/>
                </p:cNvSpPr>
                <p:nvPr/>
              </p:nvSpPr>
              <p:spPr bwMode="auto">
                <a:xfrm>
                  <a:off x="4858" y="3812"/>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nvGrpSpPr>
              <p:cNvPr id="56" name="Group 55">
                <a:extLst>
                  <a:ext uri="{FF2B5EF4-FFF2-40B4-BE49-F238E27FC236}">
                    <a16:creationId xmlns:a16="http://schemas.microsoft.com/office/drawing/2014/main" id="{C658056D-F691-1196-0484-B0DA103EF553}"/>
                  </a:ext>
                </a:extLst>
              </p:cNvPr>
              <p:cNvGrpSpPr>
                <a:grpSpLocks/>
              </p:cNvGrpSpPr>
              <p:nvPr/>
            </p:nvGrpSpPr>
            <p:grpSpPr bwMode="auto">
              <a:xfrm>
                <a:off x="4264" y="2334"/>
                <a:ext cx="196" cy="1664"/>
                <a:chOff x="4264" y="2334"/>
                <a:chExt cx="196" cy="1664"/>
              </a:xfrm>
            </p:grpSpPr>
            <p:sp>
              <p:nvSpPr>
                <p:cNvPr id="61" name="Oval 60">
                  <a:extLst>
                    <a:ext uri="{FF2B5EF4-FFF2-40B4-BE49-F238E27FC236}">
                      <a16:creationId xmlns:a16="http://schemas.microsoft.com/office/drawing/2014/main" id="{1A310FCF-73C4-86B6-8F7D-5D275D9C7FB7}"/>
                    </a:ext>
                  </a:extLst>
                </p:cNvPr>
                <p:cNvSpPr>
                  <a:spLocks noChangeArrowheads="1"/>
                </p:cNvSpPr>
                <p:nvPr/>
              </p:nvSpPr>
              <p:spPr bwMode="auto">
                <a:xfrm>
                  <a:off x="4266" y="2334"/>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62" name="Rectangle 61">
                  <a:extLst>
                    <a:ext uri="{FF2B5EF4-FFF2-40B4-BE49-F238E27FC236}">
                      <a16:creationId xmlns:a16="http://schemas.microsoft.com/office/drawing/2014/main" id="{C30464F2-D774-5FE8-9E53-764B821726A9}"/>
                    </a:ext>
                  </a:extLst>
                </p:cNvPr>
                <p:cNvSpPr>
                  <a:spLocks noChangeArrowheads="1"/>
                </p:cNvSpPr>
                <p:nvPr/>
              </p:nvSpPr>
              <p:spPr bwMode="auto">
                <a:xfrm>
                  <a:off x="4264" y="2417"/>
                  <a:ext cx="196" cy="1496"/>
                </a:xfrm>
                <a:prstGeom prst="rect">
                  <a:avLst/>
                </a:prstGeom>
                <a:solidFill>
                  <a:srgbClr val="60606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63" name="Oval 62">
                  <a:extLst>
                    <a:ext uri="{FF2B5EF4-FFF2-40B4-BE49-F238E27FC236}">
                      <a16:creationId xmlns:a16="http://schemas.microsoft.com/office/drawing/2014/main" id="{F67DE9CB-F160-E22F-0DF8-EA33F416C318}"/>
                    </a:ext>
                  </a:extLst>
                </p:cNvPr>
                <p:cNvSpPr>
                  <a:spLocks noChangeArrowheads="1"/>
                </p:cNvSpPr>
                <p:nvPr/>
              </p:nvSpPr>
              <p:spPr bwMode="auto">
                <a:xfrm>
                  <a:off x="4266" y="3811"/>
                  <a:ext cx="192"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nvGrpSpPr>
              <p:cNvPr id="57" name="Group 56">
                <a:extLst>
                  <a:ext uri="{FF2B5EF4-FFF2-40B4-BE49-F238E27FC236}">
                    <a16:creationId xmlns:a16="http://schemas.microsoft.com/office/drawing/2014/main" id="{5B88DAF4-E310-C523-92ED-C5068BFEA4B0}"/>
                  </a:ext>
                </a:extLst>
              </p:cNvPr>
              <p:cNvGrpSpPr>
                <a:grpSpLocks/>
              </p:cNvGrpSpPr>
              <p:nvPr/>
            </p:nvGrpSpPr>
            <p:grpSpPr bwMode="auto">
              <a:xfrm>
                <a:off x="4560" y="2358"/>
                <a:ext cx="197" cy="1664"/>
                <a:chOff x="4560" y="2358"/>
                <a:chExt cx="197" cy="1664"/>
              </a:xfrm>
            </p:grpSpPr>
            <p:sp>
              <p:nvSpPr>
                <p:cNvPr id="58" name="Oval 57">
                  <a:extLst>
                    <a:ext uri="{FF2B5EF4-FFF2-40B4-BE49-F238E27FC236}">
                      <a16:creationId xmlns:a16="http://schemas.microsoft.com/office/drawing/2014/main" id="{105CFBAF-130C-1B49-1C05-EDB394FCD94B}"/>
                    </a:ext>
                  </a:extLst>
                </p:cNvPr>
                <p:cNvSpPr>
                  <a:spLocks noChangeArrowheads="1"/>
                </p:cNvSpPr>
                <p:nvPr/>
              </p:nvSpPr>
              <p:spPr bwMode="auto">
                <a:xfrm>
                  <a:off x="4562" y="2358"/>
                  <a:ext cx="193"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59" name="Rectangle 58">
                  <a:extLst>
                    <a:ext uri="{FF2B5EF4-FFF2-40B4-BE49-F238E27FC236}">
                      <a16:creationId xmlns:a16="http://schemas.microsoft.com/office/drawing/2014/main" id="{A07A5F7B-271A-DF24-E570-7EA9ABD34608}"/>
                    </a:ext>
                  </a:extLst>
                </p:cNvPr>
                <p:cNvSpPr>
                  <a:spLocks noChangeArrowheads="1"/>
                </p:cNvSpPr>
                <p:nvPr/>
              </p:nvSpPr>
              <p:spPr bwMode="auto">
                <a:xfrm>
                  <a:off x="4560" y="2441"/>
                  <a:ext cx="197" cy="1496"/>
                </a:xfrm>
                <a:prstGeom prst="rect">
                  <a:avLst/>
                </a:prstGeom>
                <a:solidFill>
                  <a:srgbClr val="60606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dirty="0"/>
                </a:p>
              </p:txBody>
            </p:sp>
            <p:sp>
              <p:nvSpPr>
                <p:cNvPr id="60" name="Oval 59">
                  <a:extLst>
                    <a:ext uri="{FF2B5EF4-FFF2-40B4-BE49-F238E27FC236}">
                      <a16:creationId xmlns:a16="http://schemas.microsoft.com/office/drawing/2014/main" id="{EB369D00-8195-F3CF-E0DC-889006B57DC3}"/>
                    </a:ext>
                  </a:extLst>
                </p:cNvPr>
                <p:cNvSpPr>
                  <a:spLocks noChangeArrowheads="1"/>
                </p:cNvSpPr>
                <p:nvPr/>
              </p:nvSpPr>
              <p:spPr bwMode="auto">
                <a:xfrm>
                  <a:off x="4562" y="3835"/>
                  <a:ext cx="193" cy="187"/>
                </a:xfrm>
                <a:prstGeom prst="ellipse">
                  <a:avLst/>
                </a:prstGeom>
                <a:solidFill>
                  <a:srgbClr val="606060"/>
                </a:solidFill>
                <a:ln>
                  <a:noFill/>
                </a:ln>
                <a:effectLst/>
                <a:extLst>
                  <a:ext uri="{91240B29-F687-4F45-9708-019B960494DF}">
                    <a14:hiddenLine xmlns:a14="http://schemas.microsoft.com/office/drawing/2010/main" w="12700">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grpSp>
        </p:grpSp>
      </p:grpSp>
      <p:sp>
        <p:nvSpPr>
          <p:cNvPr id="44" name="Rectangle 43">
            <a:extLst>
              <a:ext uri="{FF2B5EF4-FFF2-40B4-BE49-F238E27FC236}">
                <a16:creationId xmlns:a16="http://schemas.microsoft.com/office/drawing/2014/main" id="{E61CC0F5-5388-B309-1768-B13CCE36795D}"/>
              </a:ext>
            </a:extLst>
          </p:cNvPr>
          <p:cNvSpPr>
            <a:spLocks noChangeArrowheads="1"/>
          </p:cNvSpPr>
          <p:nvPr/>
        </p:nvSpPr>
        <p:spPr bwMode="auto">
          <a:xfrm>
            <a:off x="805856" y="3601363"/>
            <a:ext cx="1482725" cy="46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r>
              <a:rPr lang="en-US" altLang="en-US" dirty="0">
                <a:latin typeface="Arial" panose="020B0604020202020204" pitchFamily="34" charset="0"/>
              </a:rPr>
              <a:t>Problems</a:t>
            </a:r>
          </a:p>
        </p:txBody>
      </p:sp>
      <p:sp>
        <p:nvSpPr>
          <p:cNvPr id="45" name="Rectangle 44">
            <a:extLst>
              <a:ext uri="{FF2B5EF4-FFF2-40B4-BE49-F238E27FC236}">
                <a16:creationId xmlns:a16="http://schemas.microsoft.com/office/drawing/2014/main" id="{6F2B5A3F-03ED-54E3-E515-24B9B7940F2C}"/>
              </a:ext>
            </a:extLst>
          </p:cNvPr>
          <p:cNvSpPr>
            <a:spLocks noChangeArrowheads="1"/>
          </p:cNvSpPr>
          <p:nvPr/>
        </p:nvSpPr>
        <p:spPr bwMode="auto">
          <a:xfrm>
            <a:off x="3358290" y="3368001"/>
            <a:ext cx="1449387" cy="46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r>
              <a:rPr lang="en-US" altLang="en-US" dirty="0">
                <a:latin typeface="Arial" panose="020B0604020202020204" pitchFamily="34" charset="0"/>
              </a:rPr>
              <a:t>Solutions</a:t>
            </a:r>
          </a:p>
        </p:txBody>
      </p:sp>
      <p:sp>
        <p:nvSpPr>
          <p:cNvPr id="46" name="Rectangle 45">
            <a:extLst>
              <a:ext uri="{FF2B5EF4-FFF2-40B4-BE49-F238E27FC236}">
                <a16:creationId xmlns:a16="http://schemas.microsoft.com/office/drawing/2014/main" id="{815CE996-228E-B104-5A86-816984C786A3}"/>
              </a:ext>
            </a:extLst>
          </p:cNvPr>
          <p:cNvSpPr>
            <a:spLocks noChangeArrowheads="1"/>
          </p:cNvSpPr>
          <p:nvPr/>
        </p:nvSpPr>
        <p:spPr bwMode="auto">
          <a:xfrm>
            <a:off x="4281935" y="4018667"/>
            <a:ext cx="1941513" cy="831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r>
              <a:rPr lang="en-US" altLang="en-US" dirty="0">
                <a:latin typeface="Arial" panose="020B0604020202020204" pitchFamily="34" charset="0"/>
              </a:rPr>
              <a:t>Choice</a:t>
            </a:r>
          </a:p>
          <a:p>
            <a:r>
              <a:rPr lang="en-US" altLang="en-US" dirty="0">
                <a:latin typeface="Arial" panose="020B0604020202020204" pitchFamily="34" charset="0"/>
              </a:rPr>
              <a:t>opportunities</a:t>
            </a:r>
          </a:p>
        </p:txBody>
      </p:sp>
      <p:sp>
        <p:nvSpPr>
          <p:cNvPr id="47" name="Rectangle 46">
            <a:extLst>
              <a:ext uri="{FF2B5EF4-FFF2-40B4-BE49-F238E27FC236}">
                <a16:creationId xmlns:a16="http://schemas.microsoft.com/office/drawing/2014/main" id="{74C6B451-8ADA-64B7-349C-0F15D9A56D2C}"/>
              </a:ext>
            </a:extLst>
          </p:cNvPr>
          <p:cNvSpPr>
            <a:spLocks noChangeArrowheads="1"/>
          </p:cNvSpPr>
          <p:nvPr/>
        </p:nvSpPr>
        <p:spPr bwMode="auto">
          <a:xfrm>
            <a:off x="857864" y="4267464"/>
            <a:ext cx="1787525" cy="46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r>
              <a:rPr lang="en-US" altLang="en-US" dirty="0">
                <a:latin typeface="Arial" panose="020B0604020202020204" pitchFamily="34" charset="0"/>
              </a:rPr>
              <a:t>Participants</a:t>
            </a:r>
          </a:p>
        </p:txBody>
      </p:sp>
      <p:sp>
        <p:nvSpPr>
          <p:cNvPr id="48" name="Freeform 42">
            <a:extLst>
              <a:ext uri="{FF2B5EF4-FFF2-40B4-BE49-F238E27FC236}">
                <a16:creationId xmlns:a16="http://schemas.microsoft.com/office/drawing/2014/main" id="{2FA2790D-CFD5-6ECA-4CEF-5176A28C98F1}"/>
              </a:ext>
            </a:extLst>
          </p:cNvPr>
          <p:cNvSpPr>
            <a:spLocks/>
          </p:cNvSpPr>
          <p:nvPr/>
        </p:nvSpPr>
        <p:spPr bwMode="auto">
          <a:xfrm>
            <a:off x="2481463" y="3719421"/>
            <a:ext cx="769937" cy="1203325"/>
          </a:xfrm>
          <a:custGeom>
            <a:avLst/>
            <a:gdLst>
              <a:gd name="T0" fmla="*/ 0 w 485"/>
              <a:gd name="T1" fmla="*/ 37 h 758"/>
              <a:gd name="T2" fmla="*/ 29 w 485"/>
              <a:gd name="T3" fmla="*/ 23 h 758"/>
              <a:gd name="T4" fmla="*/ 58 w 485"/>
              <a:gd name="T5" fmla="*/ 13 h 758"/>
              <a:gd name="T6" fmla="*/ 94 w 485"/>
              <a:gd name="T7" fmla="*/ 3 h 758"/>
              <a:gd name="T8" fmla="*/ 123 w 485"/>
              <a:gd name="T9" fmla="*/ 0 h 758"/>
              <a:gd name="T10" fmla="*/ 152 w 485"/>
              <a:gd name="T11" fmla="*/ 6 h 758"/>
              <a:gd name="T12" fmla="*/ 188 w 485"/>
              <a:gd name="T13" fmla="*/ 20 h 758"/>
              <a:gd name="T14" fmla="*/ 217 w 485"/>
              <a:gd name="T15" fmla="*/ 47 h 758"/>
              <a:gd name="T16" fmla="*/ 231 w 485"/>
              <a:gd name="T17" fmla="*/ 64 h 758"/>
              <a:gd name="T18" fmla="*/ 246 w 485"/>
              <a:gd name="T19" fmla="*/ 84 h 758"/>
              <a:gd name="T20" fmla="*/ 260 w 485"/>
              <a:gd name="T21" fmla="*/ 111 h 758"/>
              <a:gd name="T22" fmla="*/ 275 w 485"/>
              <a:gd name="T23" fmla="*/ 142 h 758"/>
              <a:gd name="T24" fmla="*/ 296 w 485"/>
              <a:gd name="T25" fmla="*/ 182 h 758"/>
              <a:gd name="T26" fmla="*/ 311 w 485"/>
              <a:gd name="T27" fmla="*/ 223 h 758"/>
              <a:gd name="T28" fmla="*/ 325 w 485"/>
              <a:gd name="T29" fmla="*/ 270 h 758"/>
              <a:gd name="T30" fmla="*/ 347 w 485"/>
              <a:gd name="T31" fmla="*/ 321 h 758"/>
              <a:gd name="T32" fmla="*/ 376 w 485"/>
              <a:gd name="T33" fmla="*/ 422 h 758"/>
              <a:gd name="T34" fmla="*/ 412 w 485"/>
              <a:gd name="T35" fmla="*/ 527 h 758"/>
              <a:gd name="T36" fmla="*/ 426 w 485"/>
              <a:gd name="T37" fmla="*/ 574 h 758"/>
              <a:gd name="T38" fmla="*/ 441 w 485"/>
              <a:gd name="T39" fmla="*/ 622 h 758"/>
              <a:gd name="T40" fmla="*/ 455 w 485"/>
              <a:gd name="T41" fmla="*/ 662 h 758"/>
              <a:gd name="T42" fmla="*/ 462 w 485"/>
              <a:gd name="T43" fmla="*/ 700 h 758"/>
              <a:gd name="T44" fmla="*/ 477 w 485"/>
              <a:gd name="T45" fmla="*/ 733 h 758"/>
              <a:gd name="T46" fmla="*/ 484 w 485"/>
              <a:gd name="T47" fmla="*/ 757 h 7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85" h="758">
                <a:moveTo>
                  <a:pt x="0" y="37"/>
                </a:moveTo>
                <a:lnTo>
                  <a:pt x="29" y="23"/>
                </a:lnTo>
                <a:lnTo>
                  <a:pt x="58" y="13"/>
                </a:lnTo>
                <a:lnTo>
                  <a:pt x="94" y="3"/>
                </a:lnTo>
                <a:lnTo>
                  <a:pt x="123" y="0"/>
                </a:lnTo>
                <a:lnTo>
                  <a:pt x="152" y="6"/>
                </a:lnTo>
                <a:lnTo>
                  <a:pt x="188" y="20"/>
                </a:lnTo>
                <a:lnTo>
                  <a:pt x="217" y="47"/>
                </a:lnTo>
                <a:lnTo>
                  <a:pt x="231" y="64"/>
                </a:lnTo>
                <a:lnTo>
                  <a:pt x="246" y="84"/>
                </a:lnTo>
                <a:lnTo>
                  <a:pt x="260" y="111"/>
                </a:lnTo>
                <a:lnTo>
                  <a:pt x="275" y="142"/>
                </a:lnTo>
                <a:lnTo>
                  <a:pt x="296" y="182"/>
                </a:lnTo>
                <a:lnTo>
                  <a:pt x="311" y="223"/>
                </a:lnTo>
                <a:lnTo>
                  <a:pt x="325" y="270"/>
                </a:lnTo>
                <a:lnTo>
                  <a:pt x="347" y="321"/>
                </a:lnTo>
                <a:lnTo>
                  <a:pt x="376" y="422"/>
                </a:lnTo>
                <a:lnTo>
                  <a:pt x="412" y="527"/>
                </a:lnTo>
                <a:lnTo>
                  <a:pt x="426" y="574"/>
                </a:lnTo>
                <a:lnTo>
                  <a:pt x="441" y="622"/>
                </a:lnTo>
                <a:lnTo>
                  <a:pt x="455" y="662"/>
                </a:lnTo>
                <a:lnTo>
                  <a:pt x="462" y="700"/>
                </a:lnTo>
                <a:lnTo>
                  <a:pt x="477" y="733"/>
                </a:lnTo>
                <a:lnTo>
                  <a:pt x="484" y="757"/>
                </a:lnTo>
              </a:path>
            </a:pathLst>
          </a:custGeom>
          <a:noFill/>
          <a:ln w="25400" cap="rnd"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49" name="Freeform 44">
            <a:extLst>
              <a:ext uri="{FF2B5EF4-FFF2-40B4-BE49-F238E27FC236}">
                <a16:creationId xmlns:a16="http://schemas.microsoft.com/office/drawing/2014/main" id="{C441FD96-CA5B-86E5-70BE-E9A0EE6D43AF}"/>
              </a:ext>
            </a:extLst>
          </p:cNvPr>
          <p:cNvSpPr>
            <a:spLocks/>
          </p:cNvSpPr>
          <p:nvPr/>
        </p:nvSpPr>
        <p:spPr bwMode="auto">
          <a:xfrm>
            <a:off x="2934693" y="3494789"/>
            <a:ext cx="628650" cy="1354877"/>
          </a:xfrm>
          <a:custGeom>
            <a:avLst/>
            <a:gdLst>
              <a:gd name="T0" fmla="*/ 201 w 396"/>
              <a:gd name="T1" fmla="*/ 0 h 1154"/>
              <a:gd name="T2" fmla="*/ 157 w 396"/>
              <a:gd name="T3" fmla="*/ 0 h 1154"/>
              <a:gd name="T4" fmla="*/ 119 w 396"/>
              <a:gd name="T5" fmla="*/ 3 h 1154"/>
              <a:gd name="T6" fmla="*/ 82 w 396"/>
              <a:gd name="T7" fmla="*/ 10 h 1154"/>
              <a:gd name="T8" fmla="*/ 52 w 396"/>
              <a:gd name="T9" fmla="*/ 23 h 1154"/>
              <a:gd name="T10" fmla="*/ 30 w 396"/>
              <a:gd name="T11" fmla="*/ 46 h 1154"/>
              <a:gd name="T12" fmla="*/ 15 w 396"/>
              <a:gd name="T13" fmla="*/ 63 h 1154"/>
              <a:gd name="T14" fmla="*/ 8 w 396"/>
              <a:gd name="T15" fmla="*/ 83 h 1154"/>
              <a:gd name="T16" fmla="*/ 8 w 396"/>
              <a:gd name="T17" fmla="*/ 102 h 1154"/>
              <a:gd name="T18" fmla="*/ 0 w 396"/>
              <a:gd name="T19" fmla="*/ 129 h 1154"/>
              <a:gd name="T20" fmla="*/ 0 w 396"/>
              <a:gd name="T21" fmla="*/ 158 h 1154"/>
              <a:gd name="T22" fmla="*/ 8 w 396"/>
              <a:gd name="T23" fmla="*/ 192 h 1154"/>
              <a:gd name="T24" fmla="*/ 15 w 396"/>
              <a:gd name="T25" fmla="*/ 231 h 1154"/>
              <a:gd name="T26" fmla="*/ 30 w 396"/>
              <a:gd name="T27" fmla="*/ 281 h 1154"/>
              <a:gd name="T28" fmla="*/ 52 w 396"/>
              <a:gd name="T29" fmla="*/ 337 h 1154"/>
              <a:gd name="T30" fmla="*/ 75 w 396"/>
              <a:gd name="T31" fmla="*/ 400 h 1154"/>
              <a:gd name="T32" fmla="*/ 97 w 396"/>
              <a:gd name="T33" fmla="*/ 466 h 1154"/>
              <a:gd name="T34" fmla="*/ 127 w 396"/>
              <a:gd name="T35" fmla="*/ 538 h 1154"/>
              <a:gd name="T36" fmla="*/ 194 w 396"/>
              <a:gd name="T37" fmla="*/ 684 h 1154"/>
              <a:gd name="T38" fmla="*/ 253 w 396"/>
              <a:gd name="T39" fmla="*/ 829 h 1154"/>
              <a:gd name="T40" fmla="*/ 283 w 396"/>
              <a:gd name="T41" fmla="*/ 899 h 1154"/>
              <a:gd name="T42" fmla="*/ 313 w 396"/>
              <a:gd name="T43" fmla="*/ 961 h 1154"/>
              <a:gd name="T44" fmla="*/ 335 w 396"/>
              <a:gd name="T45" fmla="*/ 1021 h 1154"/>
              <a:gd name="T46" fmla="*/ 358 w 396"/>
              <a:gd name="T47" fmla="*/ 1074 h 1154"/>
              <a:gd name="T48" fmla="*/ 380 w 396"/>
              <a:gd name="T49" fmla="*/ 1117 h 1154"/>
              <a:gd name="T50" fmla="*/ 395 w 396"/>
              <a:gd name="T51" fmla="*/ 1153 h 1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96" h="1154">
                <a:moveTo>
                  <a:pt x="201" y="0"/>
                </a:moveTo>
                <a:lnTo>
                  <a:pt x="157" y="0"/>
                </a:lnTo>
                <a:lnTo>
                  <a:pt x="119" y="3"/>
                </a:lnTo>
                <a:lnTo>
                  <a:pt x="82" y="10"/>
                </a:lnTo>
                <a:lnTo>
                  <a:pt x="52" y="23"/>
                </a:lnTo>
                <a:lnTo>
                  <a:pt x="30" y="46"/>
                </a:lnTo>
                <a:lnTo>
                  <a:pt x="15" y="63"/>
                </a:lnTo>
                <a:lnTo>
                  <a:pt x="8" y="83"/>
                </a:lnTo>
                <a:lnTo>
                  <a:pt x="8" y="102"/>
                </a:lnTo>
                <a:lnTo>
                  <a:pt x="0" y="129"/>
                </a:lnTo>
                <a:lnTo>
                  <a:pt x="0" y="158"/>
                </a:lnTo>
                <a:lnTo>
                  <a:pt x="8" y="192"/>
                </a:lnTo>
                <a:lnTo>
                  <a:pt x="15" y="231"/>
                </a:lnTo>
                <a:lnTo>
                  <a:pt x="30" y="281"/>
                </a:lnTo>
                <a:lnTo>
                  <a:pt x="52" y="337"/>
                </a:lnTo>
                <a:lnTo>
                  <a:pt x="75" y="400"/>
                </a:lnTo>
                <a:lnTo>
                  <a:pt x="97" y="466"/>
                </a:lnTo>
                <a:lnTo>
                  <a:pt x="127" y="538"/>
                </a:lnTo>
                <a:lnTo>
                  <a:pt x="194" y="684"/>
                </a:lnTo>
                <a:lnTo>
                  <a:pt x="253" y="829"/>
                </a:lnTo>
                <a:lnTo>
                  <a:pt x="283" y="899"/>
                </a:lnTo>
                <a:lnTo>
                  <a:pt x="313" y="961"/>
                </a:lnTo>
                <a:lnTo>
                  <a:pt x="335" y="1021"/>
                </a:lnTo>
                <a:lnTo>
                  <a:pt x="358" y="1074"/>
                </a:lnTo>
                <a:lnTo>
                  <a:pt x="380" y="1117"/>
                </a:lnTo>
                <a:lnTo>
                  <a:pt x="395" y="1153"/>
                </a:lnTo>
              </a:path>
            </a:pathLst>
          </a:custGeom>
          <a:noFill/>
          <a:ln w="25400" cap="rnd"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50" name="Line 45">
            <a:extLst>
              <a:ext uri="{FF2B5EF4-FFF2-40B4-BE49-F238E27FC236}">
                <a16:creationId xmlns:a16="http://schemas.microsoft.com/office/drawing/2014/main" id="{C10A397F-478B-EDF6-F4C5-EE289D84033D}"/>
              </a:ext>
            </a:extLst>
          </p:cNvPr>
          <p:cNvSpPr>
            <a:spLocks noChangeShapeType="1"/>
          </p:cNvSpPr>
          <p:nvPr/>
        </p:nvSpPr>
        <p:spPr bwMode="auto">
          <a:xfrm flipH="1">
            <a:off x="3709393" y="4436916"/>
            <a:ext cx="638175" cy="155575"/>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endParaRPr lang="en-US"/>
          </a:p>
        </p:txBody>
      </p:sp>
      <p:sp>
        <p:nvSpPr>
          <p:cNvPr id="2" name="TextBox 1">
            <a:extLst>
              <a:ext uri="{FF2B5EF4-FFF2-40B4-BE49-F238E27FC236}">
                <a16:creationId xmlns:a16="http://schemas.microsoft.com/office/drawing/2014/main" id="{51C3D417-029F-0168-0901-E22C8DD57772}"/>
              </a:ext>
            </a:extLst>
          </p:cNvPr>
          <p:cNvSpPr txBox="1"/>
          <p:nvPr/>
        </p:nvSpPr>
        <p:spPr>
          <a:xfrm>
            <a:off x="250052" y="2586423"/>
            <a:ext cx="6002696" cy="830997"/>
          </a:xfrm>
          <a:prstGeom prst="rect">
            <a:avLst/>
          </a:prstGeom>
          <a:noFill/>
        </p:spPr>
        <p:txBody>
          <a:bodyPr wrap="square">
            <a:spAutoFit/>
          </a:bodyPr>
          <a:lstStyle/>
          <a:p>
            <a:pPr algn="ctr">
              <a:buFontTx/>
              <a:buNone/>
            </a:pPr>
            <a:r>
              <a:rPr lang="ar-EG" altLang="en-US" sz="2400" b="1" dirty="0">
                <a:solidFill>
                  <a:srgbClr val="C00000"/>
                </a:solidFill>
              </a:rPr>
              <a:t>نموذج سلة المهملات - نظرية تزعم أن القرارات في المنظمات عشوائية وغير منهجية</a:t>
            </a:r>
            <a:endParaRPr lang="en-US" altLang="en-US" sz="2400" dirty="0">
              <a:solidFill>
                <a:schemeClr val="tx1"/>
              </a:solidFill>
            </a:endParaRPr>
          </a:p>
        </p:txBody>
      </p:sp>
      <p:sp>
        <p:nvSpPr>
          <p:cNvPr id="7" name="TextBox 6">
            <a:extLst>
              <a:ext uri="{FF2B5EF4-FFF2-40B4-BE49-F238E27FC236}">
                <a16:creationId xmlns:a16="http://schemas.microsoft.com/office/drawing/2014/main" id="{3698D05D-5FF6-A061-A82C-F2CB88FA8248}"/>
              </a:ext>
            </a:extLst>
          </p:cNvPr>
          <p:cNvSpPr txBox="1"/>
          <p:nvPr/>
        </p:nvSpPr>
        <p:spPr>
          <a:xfrm>
            <a:off x="7367871" y="740978"/>
            <a:ext cx="4643698" cy="646331"/>
          </a:xfrm>
          <a:prstGeom prst="rect">
            <a:avLst/>
          </a:prstGeom>
          <a:noFill/>
        </p:spPr>
        <p:txBody>
          <a:bodyPr wrap="square">
            <a:spAutoFit/>
          </a:bodyPr>
          <a:lstStyle/>
          <a:p>
            <a:pPr algn="r"/>
            <a:r>
              <a:rPr lang="ar-EG" altLang="en-US" sz="3600" b="1" dirty="0">
                <a:solidFill>
                  <a:srgbClr val="C00000"/>
                </a:solidFill>
              </a:rPr>
              <a:t>نماذج اتخاذ القرار</a:t>
            </a:r>
            <a:endParaRPr lang="en-US" sz="1400" b="1" dirty="0">
              <a:solidFill>
                <a:srgbClr val="C00000"/>
              </a:solidFill>
            </a:endParaRPr>
          </a:p>
        </p:txBody>
      </p:sp>
    </p:spTree>
    <p:extLst>
      <p:ext uri="{BB962C8B-B14F-4D97-AF65-F5344CB8AC3E}">
        <p14:creationId xmlns:p14="http://schemas.microsoft.com/office/powerpoint/2010/main" val="351617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060029" y="925132"/>
            <a:ext cx="8859008" cy="539828"/>
          </a:xfrm>
          <a:prstGeom prst="rect">
            <a:avLst/>
          </a:prstGeom>
          <a:noFill/>
        </p:spPr>
        <p:txBody>
          <a:bodyPr wrap="square">
            <a:spAutoFit/>
          </a:bodyPr>
          <a:lstStyle/>
          <a:p>
            <a:pPr algn="ctr">
              <a:lnSpc>
                <a:spcPct val="110000"/>
              </a:lnSpc>
            </a:pPr>
            <a:r>
              <a:rPr lang="en-US" sz="2800" b="1" dirty="0">
                <a:solidFill>
                  <a:srgbClr val="C00000"/>
                </a:solidFill>
              </a:rPr>
              <a:t>Techniques that Enhance Quality in Making Decision</a:t>
            </a:r>
            <a:endParaRPr lang="ar-SA" sz="2800" b="1" dirty="0">
              <a:solidFill>
                <a:srgbClr val="C00000"/>
              </a:solidFill>
            </a:endParaRPr>
          </a:p>
        </p:txBody>
      </p:sp>
      <p:sp>
        <p:nvSpPr>
          <p:cNvPr id="5" name="TextBox 4">
            <a:extLst>
              <a:ext uri="{FF2B5EF4-FFF2-40B4-BE49-F238E27FC236}">
                <a16:creationId xmlns:a16="http://schemas.microsoft.com/office/drawing/2014/main" id="{AC3CFEBE-D0B6-2ECE-8FC1-7054B43C7129}"/>
              </a:ext>
            </a:extLst>
          </p:cNvPr>
          <p:cNvSpPr txBox="1"/>
          <p:nvPr/>
        </p:nvSpPr>
        <p:spPr>
          <a:xfrm>
            <a:off x="585749" y="1853740"/>
            <a:ext cx="10565727" cy="707886"/>
          </a:xfrm>
          <a:prstGeom prst="rect">
            <a:avLst/>
          </a:prstGeom>
          <a:noFill/>
        </p:spPr>
        <p:txBody>
          <a:bodyPr wrap="square">
            <a:spAutoFit/>
          </a:bodyPr>
          <a:lstStyle/>
          <a:p>
            <a:pPr algn="ctr">
              <a:buClr>
                <a:srgbClr val="FF0000"/>
              </a:buClr>
            </a:pPr>
            <a:r>
              <a:rPr lang="en-US" sz="2000" b="1" dirty="0"/>
              <a:t>Three different making decision environments are generally identified depending on the amount of knowledge that exists about future conditions that might occur.</a:t>
            </a:r>
          </a:p>
        </p:txBody>
      </p:sp>
      <p:sp>
        <p:nvSpPr>
          <p:cNvPr id="8" name="Arrow: Notched Right 7">
            <a:extLst>
              <a:ext uri="{FF2B5EF4-FFF2-40B4-BE49-F238E27FC236}">
                <a16:creationId xmlns:a16="http://schemas.microsoft.com/office/drawing/2014/main" id="{4A0CE2FB-A5C0-F27C-969D-675AA6CADFB5}"/>
              </a:ext>
            </a:extLst>
          </p:cNvPr>
          <p:cNvSpPr/>
          <p:nvPr/>
        </p:nvSpPr>
        <p:spPr>
          <a:xfrm>
            <a:off x="1185039" y="3951879"/>
            <a:ext cx="10515600" cy="1560800"/>
          </a:xfrm>
          <a:prstGeom prst="notchedRightArrow">
            <a:avLst/>
          </a:prstGeom>
          <a:solidFill>
            <a:schemeClr val="accent1">
              <a:lumMod val="40000"/>
              <a:lumOff val="60000"/>
            </a:schemeClr>
          </a:solidFill>
          <a:ln>
            <a:solidFill>
              <a:schemeClr val="tx1"/>
            </a:solidFill>
          </a:ln>
        </p:spPr>
        <p:style>
          <a:lnRef idx="0">
            <a:scrgbClr r="0" g="0" b="0"/>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US" dirty="0"/>
          </a:p>
        </p:txBody>
      </p:sp>
      <p:grpSp>
        <p:nvGrpSpPr>
          <p:cNvPr id="10" name="Group 9">
            <a:extLst>
              <a:ext uri="{FF2B5EF4-FFF2-40B4-BE49-F238E27FC236}">
                <a16:creationId xmlns:a16="http://schemas.microsoft.com/office/drawing/2014/main" id="{C629A635-4939-8E19-E1E0-1B27547F79BF}"/>
              </a:ext>
            </a:extLst>
          </p:cNvPr>
          <p:cNvGrpSpPr/>
          <p:nvPr/>
        </p:nvGrpSpPr>
        <p:grpSpPr>
          <a:xfrm>
            <a:off x="1185039" y="2781279"/>
            <a:ext cx="3049934" cy="1560800"/>
            <a:chOff x="0" y="0"/>
            <a:chExt cx="3049934" cy="1560800"/>
          </a:xfrm>
          <a:solidFill>
            <a:schemeClr val="accent4">
              <a:lumMod val="60000"/>
              <a:lumOff val="40000"/>
            </a:schemeClr>
          </a:solidFill>
        </p:grpSpPr>
        <p:sp>
          <p:nvSpPr>
            <p:cNvPr id="18" name="Rectangle 17">
              <a:extLst>
                <a:ext uri="{FF2B5EF4-FFF2-40B4-BE49-F238E27FC236}">
                  <a16:creationId xmlns:a16="http://schemas.microsoft.com/office/drawing/2014/main" id="{70AB138B-0EB4-1402-8038-52F7CED43148}"/>
                </a:ext>
              </a:extLst>
            </p:cNvPr>
            <p:cNvSpPr/>
            <p:nvPr/>
          </p:nvSpPr>
          <p:spPr>
            <a:xfrm>
              <a:off x="0" y="0"/>
              <a:ext cx="3049934" cy="1560800"/>
            </a:xfrm>
            <a:prstGeom prst="rect">
              <a:avLst/>
            </a:prstGeom>
            <a:grp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sp>
        <p:sp>
          <p:nvSpPr>
            <p:cNvPr id="19" name="TextBox 18">
              <a:extLst>
                <a:ext uri="{FF2B5EF4-FFF2-40B4-BE49-F238E27FC236}">
                  <a16:creationId xmlns:a16="http://schemas.microsoft.com/office/drawing/2014/main" id="{EA4D0FFC-6CE3-7498-9DFC-4F4EFDCBB623}"/>
                </a:ext>
              </a:extLst>
            </p:cNvPr>
            <p:cNvSpPr txBox="1"/>
            <p:nvPr/>
          </p:nvSpPr>
          <p:spPr>
            <a:xfrm>
              <a:off x="0" y="0"/>
              <a:ext cx="3049934" cy="1560800"/>
            </a:xfrm>
            <a:prstGeom prst="rect">
              <a:avLst/>
            </a:prstGeom>
            <a:grp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400" b="1" kern="1200" dirty="0"/>
                <a:t>making Decision under certainty</a:t>
              </a:r>
            </a:p>
            <a:p>
              <a:pPr algn="ctr" defTabSz="1200150">
                <a:lnSpc>
                  <a:spcPct val="90000"/>
                </a:lnSpc>
                <a:spcBef>
                  <a:spcPct val="0"/>
                </a:spcBef>
                <a:spcAft>
                  <a:spcPct val="35000"/>
                </a:spcAft>
              </a:pPr>
              <a:r>
                <a:rPr lang="ar-EG" sz="2400" b="1" dirty="0"/>
                <a:t>اتخاذ القرار في ظل اليقين (التأكد)</a:t>
              </a:r>
              <a:endParaRPr lang="en-US" sz="2400" dirty="0"/>
            </a:p>
          </p:txBody>
        </p:sp>
      </p:grpSp>
      <p:grpSp>
        <p:nvGrpSpPr>
          <p:cNvPr id="12" name="Group 11">
            <a:extLst>
              <a:ext uri="{FF2B5EF4-FFF2-40B4-BE49-F238E27FC236}">
                <a16:creationId xmlns:a16="http://schemas.microsoft.com/office/drawing/2014/main" id="{4A6F97F7-B4C7-9F37-050E-64724F5F52B3}"/>
              </a:ext>
            </a:extLst>
          </p:cNvPr>
          <p:cNvGrpSpPr/>
          <p:nvPr/>
        </p:nvGrpSpPr>
        <p:grpSpPr>
          <a:xfrm>
            <a:off x="4392091" y="5154010"/>
            <a:ext cx="3049934" cy="1560800"/>
            <a:chOff x="3207052" y="2341201"/>
            <a:chExt cx="3049934" cy="1560800"/>
          </a:xfrm>
          <a:solidFill>
            <a:schemeClr val="accent4">
              <a:lumMod val="60000"/>
              <a:lumOff val="40000"/>
            </a:schemeClr>
          </a:solidFill>
        </p:grpSpPr>
        <p:sp>
          <p:nvSpPr>
            <p:cNvPr id="16" name="Rectangle 15">
              <a:extLst>
                <a:ext uri="{FF2B5EF4-FFF2-40B4-BE49-F238E27FC236}">
                  <a16:creationId xmlns:a16="http://schemas.microsoft.com/office/drawing/2014/main" id="{A016EC79-BF03-3E55-EC9D-562A216B62F3}"/>
                </a:ext>
              </a:extLst>
            </p:cNvPr>
            <p:cNvSpPr/>
            <p:nvPr/>
          </p:nvSpPr>
          <p:spPr>
            <a:xfrm>
              <a:off x="3207052" y="2341201"/>
              <a:ext cx="3049934" cy="1560800"/>
            </a:xfrm>
            <a:prstGeom prst="rect">
              <a:avLst/>
            </a:prstGeom>
            <a:grp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sp>
        <p:sp>
          <p:nvSpPr>
            <p:cNvPr id="17" name="TextBox 16">
              <a:extLst>
                <a:ext uri="{FF2B5EF4-FFF2-40B4-BE49-F238E27FC236}">
                  <a16:creationId xmlns:a16="http://schemas.microsoft.com/office/drawing/2014/main" id="{80FDC8E1-117C-B315-08DB-4B3D730F8DC0}"/>
                </a:ext>
              </a:extLst>
            </p:cNvPr>
            <p:cNvSpPr txBox="1"/>
            <p:nvPr/>
          </p:nvSpPr>
          <p:spPr>
            <a:xfrm>
              <a:off x="3207052" y="2341201"/>
              <a:ext cx="3049934" cy="1560800"/>
            </a:xfrm>
            <a:prstGeom prst="rect">
              <a:avLst/>
            </a:prstGeom>
            <a:grp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400" b="1" kern="1200" dirty="0"/>
                <a:t>making Decision under risk</a:t>
              </a:r>
            </a:p>
            <a:p>
              <a:pPr algn="ctr" defTabSz="1200150">
                <a:lnSpc>
                  <a:spcPct val="90000"/>
                </a:lnSpc>
                <a:spcBef>
                  <a:spcPct val="0"/>
                </a:spcBef>
                <a:spcAft>
                  <a:spcPct val="35000"/>
                </a:spcAft>
              </a:pPr>
              <a:r>
                <a:rPr lang="ar-EG" sz="2400" b="1" dirty="0"/>
                <a:t>اتخاذ القرار تحت المخاطرة</a:t>
              </a:r>
              <a:endParaRPr lang="en-US" sz="2400" dirty="0"/>
            </a:p>
          </p:txBody>
        </p:sp>
      </p:grpSp>
      <p:grpSp>
        <p:nvGrpSpPr>
          <p:cNvPr id="13" name="Group 12">
            <a:extLst>
              <a:ext uri="{FF2B5EF4-FFF2-40B4-BE49-F238E27FC236}">
                <a16:creationId xmlns:a16="http://schemas.microsoft.com/office/drawing/2014/main" id="{DCE831E1-353B-AA5A-D9E2-C4CE9F4D1A58}"/>
              </a:ext>
            </a:extLst>
          </p:cNvPr>
          <p:cNvGrpSpPr/>
          <p:nvPr/>
        </p:nvGrpSpPr>
        <p:grpSpPr>
          <a:xfrm>
            <a:off x="7594523" y="2781279"/>
            <a:ext cx="3049934" cy="1560800"/>
            <a:chOff x="6409484" y="0"/>
            <a:chExt cx="3049934" cy="1560800"/>
          </a:xfrm>
          <a:solidFill>
            <a:schemeClr val="accent4">
              <a:lumMod val="60000"/>
              <a:lumOff val="40000"/>
            </a:schemeClr>
          </a:solidFill>
        </p:grpSpPr>
        <p:sp>
          <p:nvSpPr>
            <p:cNvPr id="14" name="Rectangle 13">
              <a:extLst>
                <a:ext uri="{FF2B5EF4-FFF2-40B4-BE49-F238E27FC236}">
                  <a16:creationId xmlns:a16="http://schemas.microsoft.com/office/drawing/2014/main" id="{6E62991E-15E6-8F30-5F98-D1085D1FBB75}"/>
                </a:ext>
              </a:extLst>
            </p:cNvPr>
            <p:cNvSpPr/>
            <p:nvPr/>
          </p:nvSpPr>
          <p:spPr>
            <a:xfrm>
              <a:off x="6409484" y="0"/>
              <a:ext cx="3049934" cy="1560800"/>
            </a:xfrm>
            <a:prstGeom prst="rect">
              <a:avLst/>
            </a:prstGeom>
            <a:grpFill/>
          </p:spPr>
          <p:style>
            <a:lnRef idx="0">
              <a:schemeClr val="dk1">
                <a:alpha val="0"/>
                <a:hueOff val="0"/>
                <a:satOff val="0"/>
                <a:lumOff val="0"/>
                <a:alphaOff val="0"/>
              </a:schemeClr>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sp>
        <p:sp>
          <p:nvSpPr>
            <p:cNvPr id="15" name="TextBox 14">
              <a:extLst>
                <a:ext uri="{FF2B5EF4-FFF2-40B4-BE49-F238E27FC236}">
                  <a16:creationId xmlns:a16="http://schemas.microsoft.com/office/drawing/2014/main" id="{E836CCDB-EA02-B149-D999-DD5E73E4860B}"/>
                </a:ext>
              </a:extLst>
            </p:cNvPr>
            <p:cNvSpPr txBox="1"/>
            <p:nvPr/>
          </p:nvSpPr>
          <p:spPr>
            <a:xfrm>
              <a:off x="6409484" y="0"/>
              <a:ext cx="3049934" cy="1560800"/>
            </a:xfrm>
            <a:prstGeom prst="rect">
              <a:avLst/>
            </a:prstGeom>
            <a:grp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400" b="1" kern="1200" dirty="0"/>
                <a:t>making Decision under uncertainty</a:t>
              </a:r>
            </a:p>
            <a:p>
              <a:pPr algn="ctr" defTabSz="1200150">
                <a:lnSpc>
                  <a:spcPct val="90000"/>
                </a:lnSpc>
                <a:spcBef>
                  <a:spcPct val="0"/>
                </a:spcBef>
                <a:spcAft>
                  <a:spcPct val="35000"/>
                </a:spcAft>
              </a:pPr>
              <a:r>
                <a:rPr lang="ar-EG" sz="2400" b="1" dirty="0"/>
                <a:t>اتخاذ القرار في ظل حالة عدم اليقين ( عدم التأكد)</a:t>
              </a:r>
              <a:endParaRPr lang="en-US" sz="2400" dirty="0"/>
            </a:p>
          </p:txBody>
        </p:sp>
      </p:grpSp>
      <p:sp>
        <p:nvSpPr>
          <p:cNvPr id="2" name="TextBox 1">
            <a:extLst>
              <a:ext uri="{FF2B5EF4-FFF2-40B4-BE49-F238E27FC236}">
                <a16:creationId xmlns:a16="http://schemas.microsoft.com/office/drawing/2014/main" id="{1525F9F3-4EEE-613B-F89E-C904223510B4}"/>
              </a:ext>
            </a:extLst>
          </p:cNvPr>
          <p:cNvSpPr txBox="1"/>
          <p:nvPr/>
        </p:nvSpPr>
        <p:spPr>
          <a:xfrm>
            <a:off x="216674" y="1500520"/>
            <a:ext cx="11303876" cy="400110"/>
          </a:xfrm>
          <a:prstGeom prst="rect">
            <a:avLst/>
          </a:prstGeom>
          <a:noFill/>
        </p:spPr>
        <p:txBody>
          <a:bodyPr wrap="square">
            <a:spAutoFit/>
          </a:bodyPr>
          <a:lstStyle/>
          <a:p>
            <a:pPr algn="ctr">
              <a:buClr>
                <a:srgbClr val="FF0000"/>
              </a:buClr>
            </a:pPr>
            <a:r>
              <a:rPr lang="ar-EG" sz="2000" b="1" dirty="0"/>
              <a:t>يتم تحديد ثلاث بيئات مختلفة لاتخاذ القرار بشكل عام اعتمادًا على كمية المعرفة المتوفرة حول الظروف المستقبلية التي قد تحدث.</a:t>
            </a:r>
            <a:endParaRPr lang="en-US" sz="2000" b="1" dirty="0"/>
          </a:p>
        </p:txBody>
      </p:sp>
      <p:sp>
        <p:nvSpPr>
          <p:cNvPr id="7" name="TextBox 6">
            <a:extLst>
              <a:ext uri="{FF2B5EF4-FFF2-40B4-BE49-F238E27FC236}">
                <a16:creationId xmlns:a16="http://schemas.microsoft.com/office/drawing/2014/main" id="{8B12F33F-B336-7109-970C-898649478F8C}"/>
              </a:ext>
            </a:extLst>
          </p:cNvPr>
          <p:cNvSpPr txBox="1"/>
          <p:nvPr/>
        </p:nvSpPr>
        <p:spPr>
          <a:xfrm>
            <a:off x="7083972" y="562530"/>
            <a:ext cx="4870332" cy="539828"/>
          </a:xfrm>
          <a:prstGeom prst="rect">
            <a:avLst/>
          </a:prstGeom>
          <a:noFill/>
        </p:spPr>
        <p:txBody>
          <a:bodyPr wrap="square">
            <a:spAutoFit/>
          </a:bodyPr>
          <a:lstStyle/>
          <a:p>
            <a:pPr algn="r">
              <a:lnSpc>
                <a:spcPct val="110000"/>
              </a:lnSpc>
            </a:pPr>
            <a:r>
              <a:rPr lang="ar-EG" sz="2800" b="1" dirty="0">
                <a:solidFill>
                  <a:srgbClr val="C00000"/>
                </a:solidFill>
              </a:rPr>
              <a:t>تقنيات تعزيز الجودة في اتخاذ القرار</a:t>
            </a:r>
            <a:endParaRPr lang="ar-SA" sz="2800" b="1" dirty="0">
              <a:solidFill>
                <a:srgbClr val="C00000"/>
              </a:solidFill>
            </a:endParaRPr>
          </a:p>
        </p:txBody>
      </p:sp>
    </p:spTree>
    <p:extLst>
      <p:ext uri="{BB962C8B-B14F-4D97-AF65-F5344CB8AC3E}">
        <p14:creationId xmlns:p14="http://schemas.microsoft.com/office/powerpoint/2010/main" val="270428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028497" y="683510"/>
            <a:ext cx="8859008" cy="1200329"/>
          </a:xfrm>
          <a:prstGeom prst="rect">
            <a:avLst/>
          </a:prstGeom>
          <a:noFill/>
        </p:spPr>
        <p:txBody>
          <a:bodyPr wrap="square">
            <a:spAutoFit/>
          </a:bodyPr>
          <a:lstStyle/>
          <a:p>
            <a:pPr algn="ctr"/>
            <a:r>
              <a:rPr lang="en-US" sz="3600" b="1" dirty="0"/>
              <a:t>Making decision environments  </a:t>
            </a:r>
          </a:p>
          <a:p>
            <a:pPr algn="ctr"/>
            <a:r>
              <a:rPr lang="ar-EG" sz="3600" b="1" dirty="0">
                <a:solidFill>
                  <a:srgbClr val="C00000"/>
                </a:solidFill>
              </a:rPr>
              <a:t>بيئة صناعة القرار</a:t>
            </a:r>
            <a:endParaRPr lang="en-US" sz="3600" b="1" dirty="0">
              <a:solidFill>
                <a:srgbClr val="C00000"/>
              </a:solidFill>
            </a:endParaRPr>
          </a:p>
        </p:txBody>
      </p:sp>
      <p:sp>
        <p:nvSpPr>
          <p:cNvPr id="7" name="TextBox 6">
            <a:extLst>
              <a:ext uri="{FF2B5EF4-FFF2-40B4-BE49-F238E27FC236}">
                <a16:creationId xmlns:a16="http://schemas.microsoft.com/office/drawing/2014/main" id="{F1C752D1-9F19-67F6-A23E-D322A62B9BF8}"/>
              </a:ext>
            </a:extLst>
          </p:cNvPr>
          <p:cNvSpPr txBox="1"/>
          <p:nvPr/>
        </p:nvSpPr>
        <p:spPr>
          <a:xfrm>
            <a:off x="585749" y="1908415"/>
            <a:ext cx="10463048" cy="2308324"/>
          </a:xfrm>
          <a:prstGeom prst="rect">
            <a:avLst/>
          </a:prstGeom>
          <a:noFill/>
        </p:spPr>
        <p:txBody>
          <a:bodyPr wrap="square">
            <a:spAutoFit/>
          </a:bodyPr>
          <a:lstStyle/>
          <a:p>
            <a:pPr algn="just">
              <a:buClr>
                <a:srgbClr val="FF0000"/>
              </a:buClr>
              <a:buFont typeface="Wingdings" panose="05000000000000000000" pitchFamily="2" charset="2"/>
              <a:buChar char="q"/>
            </a:pPr>
            <a:r>
              <a:rPr lang="en-US" sz="2400" b="1" dirty="0">
                <a:solidFill>
                  <a:srgbClr val="FF0000"/>
                </a:solidFill>
              </a:rPr>
              <a:t>making Decision under certainty: </a:t>
            </a:r>
            <a:r>
              <a:rPr lang="en-US" sz="2400" b="1" dirty="0"/>
              <a:t>the decision maker knows with certainty what conditions will subsequently occur and affect the decision outcomes.</a:t>
            </a:r>
          </a:p>
          <a:p>
            <a:pPr>
              <a:buClr>
                <a:srgbClr val="FF0000"/>
              </a:buClr>
              <a:buFont typeface="Wingdings" panose="05000000000000000000" pitchFamily="2" charset="2"/>
              <a:buChar char="q"/>
            </a:pPr>
            <a:r>
              <a:rPr lang="en-US" sz="2400" b="1" dirty="0">
                <a:solidFill>
                  <a:srgbClr val="FF0000"/>
                </a:solidFill>
              </a:rPr>
              <a:t>making Decision under risk: </a:t>
            </a:r>
            <a:r>
              <a:rPr lang="en-US" sz="2400" b="1" dirty="0"/>
              <a:t>the probabilities are used to obtain expected values of outcomes for each decision alternative.</a:t>
            </a:r>
          </a:p>
          <a:p>
            <a:pPr>
              <a:buClr>
                <a:srgbClr val="FF0000"/>
              </a:buClr>
              <a:buFont typeface="Wingdings" panose="05000000000000000000" pitchFamily="2" charset="2"/>
              <a:buChar char="q"/>
            </a:pPr>
            <a:r>
              <a:rPr lang="en-US" sz="2400" b="1" dirty="0">
                <a:solidFill>
                  <a:srgbClr val="FF0000"/>
                </a:solidFill>
              </a:rPr>
              <a:t>making Decision under uncertainty: </a:t>
            </a:r>
            <a:r>
              <a:rPr lang="en-US" sz="2400" b="1" dirty="0"/>
              <a:t>In some cases a decision maker cannot assess the probability of occurrence for the various states of nature.</a:t>
            </a:r>
            <a:endParaRPr lang="ar-SA" sz="2400" b="1" dirty="0"/>
          </a:p>
        </p:txBody>
      </p:sp>
      <p:sp>
        <p:nvSpPr>
          <p:cNvPr id="2" name="TextBox 1">
            <a:extLst>
              <a:ext uri="{FF2B5EF4-FFF2-40B4-BE49-F238E27FC236}">
                <a16:creationId xmlns:a16="http://schemas.microsoft.com/office/drawing/2014/main" id="{9D5EEC33-79D4-0160-63B4-2526F4BA6F04}"/>
              </a:ext>
            </a:extLst>
          </p:cNvPr>
          <p:cNvSpPr txBox="1"/>
          <p:nvPr/>
        </p:nvSpPr>
        <p:spPr>
          <a:xfrm>
            <a:off x="864476" y="4210343"/>
            <a:ext cx="10463048" cy="1938992"/>
          </a:xfrm>
          <a:prstGeom prst="rect">
            <a:avLst/>
          </a:prstGeom>
          <a:noFill/>
        </p:spPr>
        <p:txBody>
          <a:bodyPr wrap="square">
            <a:spAutoFit/>
          </a:bodyPr>
          <a:lstStyle/>
          <a:p>
            <a:pPr algn="just" rtl="1">
              <a:buClr>
                <a:srgbClr val="FF0000"/>
              </a:buClr>
              <a:buFont typeface="Wingdings" panose="05000000000000000000" pitchFamily="2" charset="2"/>
              <a:buChar char="q"/>
            </a:pPr>
            <a:r>
              <a:rPr lang="ar-EG" sz="2400" b="1" dirty="0">
                <a:solidFill>
                  <a:srgbClr val="C00000"/>
                </a:solidFill>
              </a:rPr>
              <a:t>اتخاذ القرار في ظل اليقين: </a:t>
            </a:r>
            <a:r>
              <a:rPr lang="ar-EG" sz="2400" b="1" dirty="0"/>
              <a:t>يعرف متخذ القرار على وجه اليقين ما هي الظروف التي ستحدث لاحقًا والتي تؤثر على نتائج القرار.</a:t>
            </a:r>
          </a:p>
          <a:p>
            <a:pPr algn="just" rtl="1">
              <a:buClr>
                <a:srgbClr val="FF0000"/>
              </a:buClr>
              <a:buFont typeface="Wingdings" panose="05000000000000000000" pitchFamily="2" charset="2"/>
              <a:buChar char="q"/>
            </a:pPr>
            <a:r>
              <a:rPr lang="ar-EG" sz="2400" b="1" dirty="0">
                <a:solidFill>
                  <a:srgbClr val="C00000"/>
                </a:solidFill>
              </a:rPr>
              <a:t>اتخاذ القرار في ظل المخاطرة: </a:t>
            </a:r>
            <a:r>
              <a:rPr lang="ar-EG" sz="2400" b="1" dirty="0"/>
              <a:t>تُستخدم الاحتمالات للحصول على القيم المتوقعة للنتائج لكل بديل للقرار.</a:t>
            </a:r>
          </a:p>
          <a:p>
            <a:pPr algn="just" rtl="1">
              <a:buClr>
                <a:srgbClr val="FF0000"/>
              </a:buClr>
              <a:buFont typeface="Wingdings" panose="05000000000000000000" pitchFamily="2" charset="2"/>
              <a:buChar char="q"/>
            </a:pPr>
            <a:r>
              <a:rPr lang="ar-EG" sz="2400" b="1" dirty="0">
                <a:solidFill>
                  <a:srgbClr val="C00000"/>
                </a:solidFill>
              </a:rPr>
              <a:t>اتخاذ القرار في ظل عدم اليقين: </a:t>
            </a:r>
            <a:r>
              <a:rPr lang="ar-EG" sz="2400" b="1" dirty="0"/>
              <a:t>في بعض الحالات لا يستطيع متخذ القرار تقييم احتمالية حدوث حالات الطبيعة المختلفة.</a:t>
            </a:r>
            <a:endParaRPr lang="en-US" sz="2400" b="1" u="sng" dirty="0">
              <a:latin typeface="Times New Roman" pitchFamily="18" charset="0"/>
            </a:endParaRPr>
          </a:p>
        </p:txBody>
      </p:sp>
    </p:spTree>
    <p:extLst>
      <p:ext uri="{BB962C8B-B14F-4D97-AF65-F5344CB8AC3E}">
        <p14:creationId xmlns:p14="http://schemas.microsoft.com/office/powerpoint/2010/main" val="31790137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102070" y="1207381"/>
            <a:ext cx="8859008" cy="584775"/>
          </a:xfrm>
          <a:prstGeom prst="rect">
            <a:avLst/>
          </a:prstGeom>
          <a:noFill/>
        </p:spPr>
        <p:txBody>
          <a:bodyPr wrap="square">
            <a:spAutoFit/>
          </a:bodyPr>
          <a:lstStyle/>
          <a:p>
            <a:pPr algn="ctr"/>
            <a:r>
              <a:rPr lang="en-US" sz="3200" b="1" dirty="0"/>
              <a:t>Making decision environments</a:t>
            </a:r>
            <a:endParaRPr lang="en-US" sz="3200" b="1" dirty="0">
              <a:solidFill>
                <a:srgbClr val="C00000"/>
              </a:solidFill>
            </a:endParaRPr>
          </a:p>
        </p:txBody>
      </p:sp>
      <p:sp>
        <p:nvSpPr>
          <p:cNvPr id="7" name="TextBox 6">
            <a:extLst>
              <a:ext uri="{FF2B5EF4-FFF2-40B4-BE49-F238E27FC236}">
                <a16:creationId xmlns:a16="http://schemas.microsoft.com/office/drawing/2014/main" id="{F1C752D1-9F19-67F6-A23E-D322A62B9BF8}"/>
              </a:ext>
            </a:extLst>
          </p:cNvPr>
          <p:cNvSpPr txBox="1"/>
          <p:nvPr/>
        </p:nvSpPr>
        <p:spPr>
          <a:xfrm>
            <a:off x="585749" y="1908415"/>
            <a:ext cx="10463048" cy="1938992"/>
          </a:xfrm>
          <a:prstGeom prst="rect">
            <a:avLst/>
          </a:prstGeom>
          <a:noFill/>
        </p:spPr>
        <p:txBody>
          <a:bodyPr wrap="square">
            <a:spAutoFit/>
          </a:bodyPr>
          <a:lstStyle/>
          <a:p>
            <a:pPr>
              <a:buClr>
                <a:srgbClr val="FF0000"/>
              </a:buClr>
            </a:pPr>
            <a:r>
              <a:rPr lang="en-US" sz="2400" b="1" dirty="0">
                <a:solidFill>
                  <a:srgbClr val="FF0000"/>
                </a:solidFill>
              </a:rPr>
              <a:t>making Decision under uncertainty:</a:t>
            </a:r>
            <a:endParaRPr lang="en-US" sz="2400" b="1" dirty="0"/>
          </a:p>
          <a:p>
            <a:pPr>
              <a:buClr>
                <a:srgbClr val="FF0000"/>
              </a:buClr>
              <a:buSzPct val="100000"/>
              <a:buFont typeface="Wingdings" panose="05000000000000000000" pitchFamily="2" charset="2"/>
              <a:buChar char="v"/>
            </a:pPr>
            <a:r>
              <a:rPr lang="en-US" altLang="ar-SA" sz="2400" b="1" dirty="0">
                <a:latin typeface="Times New Roman" panose="02020603050405020304" pitchFamily="18" charset="0"/>
              </a:rPr>
              <a:t>Several outcomes possible for each course of action</a:t>
            </a:r>
          </a:p>
          <a:p>
            <a:pPr>
              <a:buClr>
                <a:srgbClr val="FF0000"/>
              </a:buClr>
              <a:buSzPct val="100000"/>
              <a:buFont typeface="Wingdings" panose="05000000000000000000" pitchFamily="2" charset="2"/>
              <a:buChar char="v"/>
            </a:pPr>
            <a:r>
              <a:rPr lang="en-US" altLang="ar-SA" sz="2400" b="1" dirty="0">
                <a:latin typeface="Times New Roman" panose="02020603050405020304" pitchFamily="18" charset="0"/>
              </a:rPr>
              <a:t>but the decision maker does not know, or cannot estimate the probability of occurrence </a:t>
            </a:r>
          </a:p>
          <a:p>
            <a:pPr>
              <a:buClr>
                <a:srgbClr val="FF0000"/>
              </a:buClr>
              <a:buSzPct val="100000"/>
              <a:buFont typeface="Wingdings" panose="05000000000000000000" pitchFamily="2" charset="2"/>
              <a:buChar char="v"/>
            </a:pPr>
            <a:r>
              <a:rPr lang="en-US" altLang="ar-SA" sz="2400" b="1" dirty="0">
                <a:latin typeface="Times New Roman" panose="02020603050405020304" pitchFamily="18" charset="0"/>
              </a:rPr>
              <a:t>More difficult - insufficient information</a:t>
            </a:r>
          </a:p>
        </p:txBody>
      </p:sp>
      <p:sp>
        <p:nvSpPr>
          <p:cNvPr id="2" name="TextBox 1">
            <a:extLst>
              <a:ext uri="{FF2B5EF4-FFF2-40B4-BE49-F238E27FC236}">
                <a16:creationId xmlns:a16="http://schemas.microsoft.com/office/drawing/2014/main" id="{A9853935-972C-E627-3940-DE54288BDA80}"/>
              </a:ext>
            </a:extLst>
          </p:cNvPr>
          <p:cNvSpPr txBox="1"/>
          <p:nvPr/>
        </p:nvSpPr>
        <p:spPr>
          <a:xfrm>
            <a:off x="864476" y="3839506"/>
            <a:ext cx="10463048" cy="2246769"/>
          </a:xfrm>
          <a:prstGeom prst="rect">
            <a:avLst/>
          </a:prstGeom>
          <a:noFill/>
        </p:spPr>
        <p:txBody>
          <a:bodyPr wrap="square">
            <a:spAutoFit/>
          </a:bodyPr>
          <a:lstStyle/>
          <a:p>
            <a:pPr algn="r" rtl="1">
              <a:buClr>
                <a:srgbClr val="FF0000"/>
              </a:buClr>
            </a:pPr>
            <a:r>
              <a:rPr lang="ar-EG" sz="2800" b="1" dirty="0">
                <a:solidFill>
                  <a:srgbClr val="C00000"/>
                </a:solidFill>
              </a:rPr>
              <a:t>اتخاذ القرار في ظل حالة عدم اليقين:</a:t>
            </a:r>
          </a:p>
          <a:p>
            <a:pPr algn="r" rtl="1">
              <a:buClr>
                <a:srgbClr val="FF0000"/>
              </a:buClr>
            </a:pPr>
            <a:endParaRPr lang="ar-EG" sz="2800" b="1" dirty="0">
              <a:solidFill>
                <a:srgbClr val="C00000"/>
              </a:solidFill>
            </a:endParaRPr>
          </a:p>
          <a:p>
            <a:pPr marL="914400" lvl="1" indent="-457200" algn="r" rtl="1">
              <a:buClr>
                <a:srgbClr val="FF0000"/>
              </a:buClr>
              <a:buFont typeface="Arial" panose="020B0604020202020204" pitchFamily="34" charset="0"/>
              <a:buChar char="•"/>
            </a:pPr>
            <a:r>
              <a:rPr lang="ar-EG" sz="2800" b="1" dirty="0"/>
              <a:t>هناك عدة نتائج ممكنة لكل مسار عمل</a:t>
            </a:r>
          </a:p>
          <a:p>
            <a:pPr marL="914400" lvl="1" indent="-457200" algn="r" rtl="1">
              <a:buClr>
                <a:srgbClr val="FF0000"/>
              </a:buClr>
              <a:buFont typeface="Arial" panose="020B0604020202020204" pitchFamily="34" charset="0"/>
              <a:buChar char="•"/>
            </a:pPr>
            <a:r>
              <a:rPr lang="ar-EG" sz="2800" b="1" dirty="0"/>
              <a:t>ولكن متخذ القرار لا يعرف أو لا يستطيع تقدير احتمالية حدوثها</a:t>
            </a:r>
          </a:p>
          <a:p>
            <a:pPr marL="914400" lvl="1" indent="-457200" algn="r" rtl="1">
              <a:buClr>
                <a:srgbClr val="FF0000"/>
              </a:buClr>
              <a:buFont typeface="Arial" panose="020B0604020202020204" pitchFamily="34" charset="0"/>
              <a:buChar char="•"/>
            </a:pPr>
            <a:r>
              <a:rPr lang="ar-EG" sz="2800" b="1" dirty="0"/>
              <a:t>أكثر صعوبة - معلومات غير كافية</a:t>
            </a:r>
            <a:endParaRPr lang="en-US" sz="2800" b="1" u="sng" dirty="0">
              <a:latin typeface="Times New Roman" pitchFamily="18" charset="0"/>
            </a:endParaRPr>
          </a:p>
        </p:txBody>
      </p:sp>
      <p:sp>
        <p:nvSpPr>
          <p:cNvPr id="5" name="TextBox 4">
            <a:extLst>
              <a:ext uri="{FF2B5EF4-FFF2-40B4-BE49-F238E27FC236}">
                <a16:creationId xmlns:a16="http://schemas.microsoft.com/office/drawing/2014/main" id="{64E8AAFB-2E93-1449-C2FC-99B1270E5561}"/>
              </a:ext>
            </a:extLst>
          </p:cNvPr>
          <p:cNvSpPr txBox="1"/>
          <p:nvPr/>
        </p:nvSpPr>
        <p:spPr>
          <a:xfrm>
            <a:off x="2060029" y="714927"/>
            <a:ext cx="8859008" cy="646331"/>
          </a:xfrm>
          <a:prstGeom prst="rect">
            <a:avLst/>
          </a:prstGeom>
          <a:noFill/>
        </p:spPr>
        <p:txBody>
          <a:bodyPr wrap="square">
            <a:spAutoFit/>
          </a:bodyPr>
          <a:lstStyle/>
          <a:p>
            <a:pPr algn="ctr"/>
            <a:r>
              <a:rPr lang="ar-EG" sz="3600" b="1" dirty="0"/>
              <a:t>بيئات </a:t>
            </a:r>
            <a:r>
              <a:rPr lang="ar-EG" sz="3600" b="1" dirty="0" err="1"/>
              <a:t>إتخاذ</a:t>
            </a:r>
            <a:r>
              <a:rPr lang="ar-EG" sz="3600" b="1" dirty="0"/>
              <a:t> ( صناعة ) القرار</a:t>
            </a:r>
            <a:endParaRPr lang="en-US" sz="3600" b="1" dirty="0">
              <a:solidFill>
                <a:srgbClr val="C00000"/>
              </a:solidFill>
            </a:endParaRPr>
          </a:p>
        </p:txBody>
      </p:sp>
    </p:spTree>
    <p:extLst>
      <p:ext uri="{BB962C8B-B14F-4D97-AF65-F5344CB8AC3E}">
        <p14:creationId xmlns:p14="http://schemas.microsoft.com/office/powerpoint/2010/main" val="35490782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97634" y="1715863"/>
            <a:ext cx="676021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1161070" y="843548"/>
            <a:ext cx="4771695" cy="830997"/>
          </a:xfrm>
          <a:prstGeom prst="rect">
            <a:avLst/>
          </a:prstGeom>
          <a:noFill/>
        </p:spPr>
        <p:txBody>
          <a:bodyPr wrap="square">
            <a:spAutoFit/>
          </a:bodyPr>
          <a:lstStyle/>
          <a:p>
            <a:pPr algn="ctr"/>
            <a:r>
              <a:rPr lang="en-US" sz="2400" b="1" dirty="0"/>
              <a:t>Ethical and Social Implications in</a:t>
            </a:r>
            <a:br>
              <a:rPr lang="en-US" sz="2400" b="1" dirty="0"/>
            </a:br>
            <a:r>
              <a:rPr lang="en-US" sz="2400" b="1" dirty="0"/>
              <a:t>Making Decision</a:t>
            </a:r>
            <a:endParaRPr lang="ar-SA" sz="2400" b="1" dirty="0"/>
          </a:p>
        </p:txBody>
      </p:sp>
      <p:graphicFrame>
        <p:nvGraphicFramePr>
          <p:cNvPr id="2" name="Content Placeholder 3">
            <a:extLst>
              <a:ext uri="{FF2B5EF4-FFF2-40B4-BE49-F238E27FC236}">
                <a16:creationId xmlns:a16="http://schemas.microsoft.com/office/drawing/2014/main" id="{F026D78B-09F9-7875-A768-718CCFFEEE34}"/>
              </a:ext>
            </a:extLst>
          </p:cNvPr>
          <p:cNvGraphicFramePr>
            <a:graphicFrameLocks/>
          </p:cNvGraphicFramePr>
          <p:nvPr>
            <p:extLst>
              <p:ext uri="{D42A27DB-BD31-4B8C-83A1-F6EECF244321}">
                <p14:modId xmlns:p14="http://schemas.microsoft.com/office/powerpoint/2010/main" val="1378901947"/>
              </p:ext>
            </p:extLst>
          </p:nvPr>
        </p:nvGraphicFramePr>
        <p:xfrm>
          <a:off x="241091" y="1674531"/>
          <a:ext cx="661165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Rounded Corners 4">
            <a:extLst>
              <a:ext uri="{FF2B5EF4-FFF2-40B4-BE49-F238E27FC236}">
                <a16:creationId xmlns:a16="http://schemas.microsoft.com/office/drawing/2014/main" id="{E4010D64-5024-2719-E1F3-037498EF1FBF}"/>
              </a:ext>
            </a:extLst>
          </p:cNvPr>
          <p:cNvSpPr/>
          <p:nvPr/>
        </p:nvSpPr>
        <p:spPr>
          <a:xfrm>
            <a:off x="7104993" y="1721121"/>
            <a:ext cx="493459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graphicFrame>
        <p:nvGraphicFramePr>
          <p:cNvPr id="7" name="Content Placeholder 3">
            <a:extLst>
              <a:ext uri="{FF2B5EF4-FFF2-40B4-BE49-F238E27FC236}">
                <a16:creationId xmlns:a16="http://schemas.microsoft.com/office/drawing/2014/main" id="{D368E8BB-3079-F2F5-AE0B-FCF5CA7D4356}"/>
              </a:ext>
            </a:extLst>
          </p:cNvPr>
          <p:cNvGraphicFramePr>
            <a:graphicFrameLocks/>
          </p:cNvGraphicFramePr>
          <p:nvPr>
            <p:extLst>
              <p:ext uri="{D42A27DB-BD31-4B8C-83A1-F6EECF244321}">
                <p14:modId xmlns:p14="http://schemas.microsoft.com/office/powerpoint/2010/main" val="2628358431"/>
              </p:ext>
            </p:extLst>
          </p:nvPr>
        </p:nvGraphicFramePr>
        <p:xfrm>
          <a:off x="7241628" y="1747415"/>
          <a:ext cx="4646370"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TextBox 7">
            <a:extLst>
              <a:ext uri="{FF2B5EF4-FFF2-40B4-BE49-F238E27FC236}">
                <a16:creationId xmlns:a16="http://schemas.microsoft.com/office/drawing/2014/main" id="{947E6274-5D99-494E-A19F-B2818A563D29}"/>
              </a:ext>
            </a:extLst>
          </p:cNvPr>
          <p:cNvSpPr txBox="1"/>
          <p:nvPr/>
        </p:nvSpPr>
        <p:spPr>
          <a:xfrm>
            <a:off x="7355211" y="916418"/>
            <a:ext cx="4434155" cy="830997"/>
          </a:xfrm>
          <a:prstGeom prst="rect">
            <a:avLst/>
          </a:prstGeom>
          <a:noFill/>
        </p:spPr>
        <p:txBody>
          <a:bodyPr wrap="square">
            <a:spAutoFit/>
          </a:bodyPr>
          <a:lstStyle/>
          <a:p>
            <a:pPr algn="ctr"/>
            <a:r>
              <a:rPr lang="ar-EG" sz="2400" b="1" dirty="0"/>
              <a:t>التداعيات الأخلاقية والاجتماعية في اتخاذ القرار</a:t>
            </a:r>
            <a:endParaRPr lang="ar-SA" sz="2400" b="1" dirty="0"/>
          </a:p>
        </p:txBody>
      </p:sp>
    </p:spTree>
    <p:extLst>
      <p:ext uri="{BB962C8B-B14F-4D97-AF65-F5344CB8AC3E}">
        <p14:creationId xmlns:p14="http://schemas.microsoft.com/office/powerpoint/2010/main" val="798797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80431" y="1803705"/>
            <a:ext cx="615138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1824151" y="667180"/>
            <a:ext cx="8859008" cy="584775"/>
          </a:xfrm>
          <a:prstGeom prst="rect">
            <a:avLst/>
          </a:prstGeom>
          <a:noFill/>
        </p:spPr>
        <p:txBody>
          <a:bodyPr wrap="square">
            <a:spAutoFit/>
          </a:bodyPr>
          <a:lstStyle/>
          <a:p>
            <a:pPr algn="ctr"/>
            <a:r>
              <a:rPr lang="en-US" sz="3200" b="1" dirty="0">
                <a:solidFill>
                  <a:srgbClr val="C00000"/>
                </a:solidFill>
              </a:rPr>
              <a:t>Remember, </a:t>
            </a:r>
            <a:r>
              <a:rPr lang="en-US" altLang="ar-SA" sz="3200" b="1" dirty="0">
                <a:solidFill>
                  <a:srgbClr val="C00000"/>
                </a:solidFill>
              </a:rPr>
              <a:t>Making Decision Process </a:t>
            </a:r>
            <a:endParaRPr lang="ar-SA" sz="3200" b="1" dirty="0">
              <a:solidFill>
                <a:srgbClr val="C00000"/>
              </a:solidFill>
            </a:endParaRPr>
          </a:p>
        </p:txBody>
      </p:sp>
      <p:pic>
        <p:nvPicPr>
          <p:cNvPr id="5" name="Content Placeholder 3">
            <a:extLst>
              <a:ext uri="{FF2B5EF4-FFF2-40B4-BE49-F238E27FC236}">
                <a16:creationId xmlns:a16="http://schemas.microsoft.com/office/drawing/2014/main" id="{515BE1F1-12A4-E791-5284-F4ADB9FF2B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756" y="1947979"/>
            <a:ext cx="5975899" cy="4078099"/>
          </a:xfrm>
          <a:prstGeom prst="rect">
            <a:avLst/>
          </a:prstGeom>
          <a:ln>
            <a:solidFill>
              <a:schemeClr val="tx1"/>
            </a:solidFill>
          </a:ln>
        </p:spPr>
      </p:pic>
      <p:sp>
        <p:nvSpPr>
          <p:cNvPr id="2" name="Rectangle: Rounded Corners 1">
            <a:extLst>
              <a:ext uri="{FF2B5EF4-FFF2-40B4-BE49-F238E27FC236}">
                <a16:creationId xmlns:a16="http://schemas.microsoft.com/office/drawing/2014/main" id="{87D5BC36-446A-244C-11B8-B4A7168FAE2D}"/>
              </a:ext>
            </a:extLst>
          </p:cNvPr>
          <p:cNvSpPr/>
          <p:nvPr/>
        </p:nvSpPr>
        <p:spPr>
          <a:xfrm>
            <a:off x="6547944" y="1777430"/>
            <a:ext cx="554877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buClr>
                <a:srgbClr val="FF0000"/>
              </a:buClr>
              <a:buFont typeface="Arial" panose="020B0604020202020204" pitchFamily="34" charset="0"/>
              <a:buChar char="•"/>
              <a:defRPr/>
            </a:pPr>
            <a:endParaRPr lang="ar-EG" sz="1600" b="1" dirty="0">
              <a:solidFill>
                <a:schemeClr val="tx1"/>
              </a:solidFill>
              <a:latin typeface="Times New Roman" pitchFamily="-108" charset="0"/>
            </a:endParaRPr>
          </a:p>
          <a:p>
            <a:pPr marL="285750" indent="-285750" algn="just" rtl="1">
              <a:buClr>
                <a:srgbClr val="FF0000"/>
              </a:buClr>
              <a:buFont typeface="Arial" panose="020B0604020202020204" pitchFamily="34" charset="0"/>
              <a:buChar char="•"/>
              <a:defRPr/>
            </a:pPr>
            <a:r>
              <a:rPr lang="ar-EG" sz="1600" b="1" dirty="0">
                <a:solidFill>
                  <a:schemeClr val="tx1"/>
                </a:solidFill>
                <a:latin typeface="Times New Roman" pitchFamily="-108" charset="0"/>
              </a:rPr>
              <a:t>تحديد وتحليل المشكلة (</a:t>
            </a:r>
            <a:r>
              <a:rPr lang="en-US" sz="1600" b="1" dirty="0">
                <a:solidFill>
                  <a:schemeClr val="tx1"/>
                </a:solidFill>
                <a:latin typeface="Times New Roman" pitchFamily="-108" charset="0"/>
              </a:rPr>
              <a:t>Defining &amp; </a:t>
            </a:r>
            <a:r>
              <a:rPr lang="en-US" sz="1600" b="1" dirty="0" err="1">
                <a:solidFill>
                  <a:schemeClr val="tx1"/>
                </a:solidFill>
                <a:latin typeface="Times New Roman" pitchFamily="-108" charset="0"/>
              </a:rPr>
              <a:t>Analysing</a:t>
            </a:r>
            <a:r>
              <a:rPr lang="en-US" sz="1600" b="1" dirty="0">
                <a:solidFill>
                  <a:schemeClr val="tx1"/>
                </a:solidFill>
                <a:latin typeface="Times New Roman" pitchFamily="-108" charset="0"/>
              </a:rPr>
              <a:t> The Problem): </a:t>
            </a:r>
            <a:r>
              <a:rPr lang="ar-EG" sz="1600" b="1" dirty="0">
                <a:solidFill>
                  <a:schemeClr val="tx1"/>
                </a:solidFill>
                <a:latin typeface="Times New Roman" pitchFamily="-108" charset="0"/>
              </a:rPr>
              <a:t>تبدأ الدورة بالاعتراف بوجود فجوة أو مشكلة تتطلب حلاً، والعمل على فهم جذورها وأبعادها بدقة.</a:t>
            </a:r>
          </a:p>
          <a:p>
            <a:pPr marL="285750" indent="-285750" algn="just" rtl="1">
              <a:buClr>
                <a:srgbClr val="FF0000"/>
              </a:buClr>
              <a:buFont typeface="Arial" panose="020B0604020202020204" pitchFamily="34" charset="0"/>
              <a:buChar char="•"/>
              <a:defRPr/>
            </a:pPr>
            <a:r>
              <a:rPr lang="ar-EG" sz="1600" b="1" dirty="0">
                <a:solidFill>
                  <a:schemeClr val="tx1"/>
                </a:solidFill>
                <a:latin typeface="Times New Roman" pitchFamily="-108" charset="0"/>
              </a:rPr>
              <a:t>تطوير حلول بديلة (</a:t>
            </a:r>
            <a:r>
              <a:rPr lang="en-US" sz="1600" b="1" dirty="0">
                <a:solidFill>
                  <a:schemeClr val="tx1"/>
                </a:solidFill>
                <a:latin typeface="Times New Roman" pitchFamily="-108" charset="0"/>
              </a:rPr>
              <a:t>Developing Alternative Solutions): </a:t>
            </a:r>
            <a:r>
              <a:rPr lang="ar-EG" sz="1600" b="1" dirty="0">
                <a:solidFill>
                  <a:schemeClr val="tx1"/>
                </a:solidFill>
                <a:latin typeface="Times New Roman" pitchFamily="-108" charset="0"/>
              </a:rPr>
              <a:t>في هذه المرحلة، يتم طرح مجموعة متنوعة من الأفكار والخيارات الممكنة لمعالجة المشكلة.</a:t>
            </a:r>
          </a:p>
          <a:p>
            <a:pPr marL="285750" indent="-285750" algn="just" rtl="1">
              <a:buClr>
                <a:srgbClr val="FF0000"/>
              </a:buClr>
              <a:buFont typeface="Arial" panose="020B0604020202020204" pitchFamily="34" charset="0"/>
              <a:buChar char="•"/>
              <a:defRPr/>
            </a:pPr>
            <a:r>
              <a:rPr lang="ar-EG" sz="1600" b="1" dirty="0">
                <a:solidFill>
                  <a:schemeClr val="tx1"/>
                </a:solidFill>
                <a:latin typeface="Times New Roman" pitchFamily="-108" charset="0"/>
              </a:rPr>
              <a:t>تقييم الحلول البديلة (</a:t>
            </a:r>
            <a:r>
              <a:rPr lang="en-US" sz="1600" b="1" dirty="0">
                <a:solidFill>
                  <a:schemeClr val="tx1"/>
                </a:solidFill>
                <a:latin typeface="Times New Roman" pitchFamily="-108" charset="0"/>
              </a:rPr>
              <a:t>Evaluation the Alternative Solutions): </a:t>
            </a:r>
            <a:r>
              <a:rPr lang="ar-EG" sz="1600" b="1" dirty="0">
                <a:solidFill>
                  <a:schemeClr val="tx1"/>
                </a:solidFill>
                <a:latin typeface="Times New Roman" pitchFamily="-108" charset="0"/>
              </a:rPr>
              <a:t>يتم هنا فحص كل بديل تم طرحه ومقارنة مزاياه وعيوبه وفقاً لمعايير محددة.</a:t>
            </a:r>
          </a:p>
          <a:p>
            <a:pPr marL="285750" indent="-285750" algn="just" rtl="1">
              <a:buClr>
                <a:srgbClr val="FF0000"/>
              </a:buClr>
              <a:buFont typeface="Arial" panose="020B0604020202020204" pitchFamily="34" charset="0"/>
              <a:buChar char="•"/>
              <a:defRPr/>
            </a:pPr>
            <a:r>
              <a:rPr lang="ar-EG" sz="1600" b="1" dirty="0">
                <a:solidFill>
                  <a:schemeClr val="tx1"/>
                </a:solidFill>
                <a:latin typeface="Times New Roman" pitchFamily="-108" charset="0"/>
              </a:rPr>
              <a:t>اختيار الحل الأفضل (</a:t>
            </a:r>
            <a:r>
              <a:rPr lang="en-US" sz="1600" b="1" dirty="0">
                <a:solidFill>
                  <a:schemeClr val="tx1"/>
                </a:solidFill>
                <a:latin typeface="Times New Roman" pitchFamily="-108" charset="0"/>
              </a:rPr>
              <a:t>Selecting the Best Solution): </a:t>
            </a:r>
            <a:r>
              <a:rPr lang="ar-EG" sz="1600" b="1" dirty="0">
                <a:solidFill>
                  <a:schemeClr val="tx1"/>
                </a:solidFill>
                <a:latin typeface="Times New Roman" pitchFamily="-108" charset="0"/>
              </a:rPr>
              <a:t>بعد التقييم، يتم الاستقرار على الخيار الذي يُتوقع أن يحقق أفضل النتائج بأقل المخاطر.</a:t>
            </a:r>
          </a:p>
          <a:p>
            <a:pPr marL="285750" indent="-285750" algn="just" rtl="1">
              <a:buClr>
                <a:srgbClr val="FF0000"/>
              </a:buClr>
              <a:buFont typeface="Arial" panose="020B0604020202020204" pitchFamily="34" charset="0"/>
              <a:buChar char="•"/>
              <a:defRPr/>
            </a:pPr>
            <a:r>
              <a:rPr lang="ar-EG" sz="1600" b="1" dirty="0">
                <a:solidFill>
                  <a:schemeClr val="tx1"/>
                </a:solidFill>
                <a:latin typeface="Times New Roman" pitchFamily="-108" charset="0"/>
              </a:rPr>
              <a:t>تنفيذ القرار (</a:t>
            </a:r>
            <a:r>
              <a:rPr lang="en-US" sz="1600" b="1" dirty="0">
                <a:solidFill>
                  <a:schemeClr val="tx1"/>
                </a:solidFill>
                <a:latin typeface="Times New Roman" pitchFamily="-108" charset="0"/>
              </a:rPr>
              <a:t>Implementing the Decision): </a:t>
            </a:r>
            <a:r>
              <a:rPr lang="ar-EG" sz="1600" b="1" dirty="0">
                <a:solidFill>
                  <a:schemeClr val="tx1"/>
                </a:solidFill>
                <a:latin typeface="Times New Roman" pitchFamily="-108" charset="0"/>
              </a:rPr>
              <a:t>هي مرحلة تحويل القرار المكتوب أو الفكرة إلى واقع عملي وتطبيقها على أرض الواقع.</a:t>
            </a:r>
          </a:p>
          <a:p>
            <a:pPr marL="285750" indent="-285750" algn="just" rtl="1">
              <a:buClr>
                <a:srgbClr val="FF0000"/>
              </a:buClr>
              <a:buFont typeface="Arial" panose="020B0604020202020204" pitchFamily="34" charset="0"/>
              <a:buChar char="•"/>
              <a:defRPr/>
            </a:pPr>
            <a:r>
              <a:rPr lang="ar-EG" sz="1600" b="1" dirty="0">
                <a:solidFill>
                  <a:schemeClr val="tx1"/>
                </a:solidFill>
                <a:latin typeface="Times New Roman" pitchFamily="-108" charset="0"/>
              </a:rPr>
              <a:t>المتابعة (</a:t>
            </a:r>
            <a:r>
              <a:rPr lang="en-US" sz="1600" b="1" dirty="0">
                <a:solidFill>
                  <a:schemeClr val="tx1"/>
                </a:solidFill>
                <a:latin typeface="Times New Roman" pitchFamily="-108" charset="0"/>
              </a:rPr>
              <a:t>Follow up): </a:t>
            </a:r>
            <a:r>
              <a:rPr lang="ar-EG" sz="1600" b="1" dirty="0">
                <a:solidFill>
                  <a:schemeClr val="tx1"/>
                </a:solidFill>
                <a:latin typeface="Times New Roman" pitchFamily="-108" charset="0"/>
              </a:rPr>
              <a:t>المرحلة الأخيرة للتأكد من أن القرار يسير في مساره الصحيح، وتقييم النتائج الفعلية مقارنة بالأهداف المرجوة، وإجراء أي تعديلات إذا لزم الأمر.</a:t>
            </a:r>
            <a:endParaRPr lang="en-US" sz="1600" b="1" dirty="0">
              <a:solidFill>
                <a:schemeClr val="tx1"/>
              </a:solidFill>
              <a:latin typeface="Times New Roman" pitchFamily="-108" charset="0"/>
            </a:endParaRPr>
          </a:p>
        </p:txBody>
      </p:sp>
      <p:sp>
        <p:nvSpPr>
          <p:cNvPr id="7" name="TextBox 6">
            <a:extLst>
              <a:ext uri="{FF2B5EF4-FFF2-40B4-BE49-F238E27FC236}">
                <a16:creationId xmlns:a16="http://schemas.microsoft.com/office/drawing/2014/main" id="{55C577B1-E654-1BBD-0B6B-67262F70BCD0}"/>
              </a:ext>
            </a:extLst>
          </p:cNvPr>
          <p:cNvSpPr txBox="1"/>
          <p:nvPr/>
        </p:nvSpPr>
        <p:spPr>
          <a:xfrm>
            <a:off x="1970691" y="1194527"/>
            <a:ext cx="8859008" cy="584775"/>
          </a:xfrm>
          <a:prstGeom prst="rect">
            <a:avLst/>
          </a:prstGeom>
          <a:noFill/>
        </p:spPr>
        <p:txBody>
          <a:bodyPr wrap="square">
            <a:spAutoFit/>
          </a:bodyPr>
          <a:lstStyle/>
          <a:p>
            <a:pPr algn="ctr"/>
            <a:r>
              <a:rPr lang="ar-EG" sz="3200" b="1" dirty="0">
                <a:solidFill>
                  <a:srgbClr val="C00000"/>
                </a:solidFill>
              </a:rPr>
              <a:t>تذكر، عملية اتخاذ القرار</a:t>
            </a:r>
            <a:endParaRPr lang="ar-SA" sz="3200" b="1" dirty="0">
              <a:solidFill>
                <a:srgbClr val="C00000"/>
              </a:solidFill>
            </a:endParaRPr>
          </a:p>
        </p:txBody>
      </p:sp>
    </p:spTree>
    <p:extLst>
      <p:ext uri="{BB962C8B-B14F-4D97-AF65-F5344CB8AC3E}">
        <p14:creationId xmlns:p14="http://schemas.microsoft.com/office/powerpoint/2010/main" val="3609627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85749" y="184366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Clr>
                <a:srgbClr val="FF0000"/>
              </a:buClr>
              <a:defRPr/>
            </a:pPr>
            <a:endParaRPr lang="en-US" sz="2000" b="1" dirty="0">
              <a:solidFill>
                <a:schemeClr val="tx1"/>
              </a:solidFill>
              <a:latin typeface="Times New Roman" pitchFamily="-108" charset="0"/>
            </a:endParaRPr>
          </a:p>
        </p:txBody>
      </p:sp>
      <p:sp>
        <p:nvSpPr>
          <p:cNvPr id="3" name="Rectangle 3">
            <a:extLst>
              <a:ext uri="{FF2B5EF4-FFF2-40B4-BE49-F238E27FC236}">
                <a16:creationId xmlns:a16="http://schemas.microsoft.com/office/drawing/2014/main" id="{304B2AEB-21B3-9989-7ADF-D1631610C149}"/>
              </a:ext>
            </a:extLst>
          </p:cNvPr>
          <p:cNvSpPr txBox="1">
            <a:spLocks noChangeArrowheads="1"/>
          </p:cNvSpPr>
          <p:nvPr/>
        </p:nvSpPr>
        <p:spPr>
          <a:xfrm>
            <a:off x="1181646" y="1971475"/>
            <a:ext cx="9969830" cy="4114800"/>
          </a:xfrm>
          <a:prstGeom prst="rect">
            <a:avLst/>
          </a:prstGeom>
          <a:ln>
            <a:no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Clr>
                <a:srgbClr val="FF0000"/>
              </a:buClr>
              <a:buNone/>
            </a:pPr>
            <a:endParaRPr lang="en-US" sz="2800" b="1" dirty="0">
              <a:latin typeface="Times New Roman" pitchFamily="18" charset="0"/>
            </a:endParaRPr>
          </a:p>
        </p:txBody>
      </p:sp>
      <p:sp>
        <p:nvSpPr>
          <p:cNvPr id="6" name="Rectangle 5">
            <a:extLst>
              <a:ext uri="{FF2B5EF4-FFF2-40B4-BE49-F238E27FC236}">
                <a16:creationId xmlns:a16="http://schemas.microsoft.com/office/drawing/2014/main" id="{25744D25-D2F8-23A2-46B3-7ECBB8358A9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2BD87646-68B5-ECB7-DA13-33256D31F6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TextBox 10">
            <a:extLst>
              <a:ext uri="{FF2B5EF4-FFF2-40B4-BE49-F238E27FC236}">
                <a16:creationId xmlns:a16="http://schemas.microsoft.com/office/drawing/2014/main" id="{5886DE2E-F381-EAB7-4411-545E3429F784}"/>
              </a:ext>
            </a:extLst>
          </p:cNvPr>
          <p:cNvSpPr txBox="1"/>
          <p:nvPr/>
        </p:nvSpPr>
        <p:spPr>
          <a:xfrm>
            <a:off x="2045475" y="960655"/>
            <a:ext cx="8859008" cy="646331"/>
          </a:xfrm>
          <a:prstGeom prst="rect">
            <a:avLst/>
          </a:prstGeom>
          <a:noFill/>
        </p:spPr>
        <p:txBody>
          <a:bodyPr wrap="square">
            <a:spAutoFit/>
          </a:bodyPr>
          <a:lstStyle/>
          <a:p>
            <a:pPr algn="ctr"/>
            <a:r>
              <a:rPr lang="en-US" altLang="ar-SA" sz="3600" b="1" dirty="0">
                <a:solidFill>
                  <a:srgbClr val="C00000"/>
                </a:solidFill>
              </a:rPr>
              <a:t>Measuring Outcomes</a:t>
            </a:r>
          </a:p>
        </p:txBody>
      </p:sp>
      <p:sp>
        <p:nvSpPr>
          <p:cNvPr id="7" name="TextBox 6">
            <a:extLst>
              <a:ext uri="{FF2B5EF4-FFF2-40B4-BE49-F238E27FC236}">
                <a16:creationId xmlns:a16="http://schemas.microsoft.com/office/drawing/2014/main" id="{8D1D8C39-6559-5DB0-607C-B0D18A0AD394}"/>
              </a:ext>
            </a:extLst>
          </p:cNvPr>
          <p:cNvSpPr txBox="1"/>
          <p:nvPr/>
        </p:nvSpPr>
        <p:spPr>
          <a:xfrm>
            <a:off x="707999" y="2259160"/>
            <a:ext cx="4915036" cy="3539430"/>
          </a:xfrm>
          <a:prstGeom prst="rect">
            <a:avLst/>
          </a:prstGeom>
          <a:noFill/>
        </p:spPr>
        <p:txBody>
          <a:bodyPr wrap="square">
            <a:spAutoFit/>
          </a:bodyPr>
          <a:lstStyle/>
          <a:p>
            <a:pPr>
              <a:buClr>
                <a:srgbClr val="FF0000"/>
              </a:buClr>
              <a:buSzPct val="100000"/>
              <a:buFont typeface="Wingdings" panose="05000000000000000000" pitchFamily="2" charset="2"/>
              <a:buChar char="Ø"/>
            </a:pPr>
            <a:r>
              <a:rPr lang="en-US" altLang="ar-SA" sz="2800" b="1" dirty="0">
                <a:latin typeface="Times New Roman" panose="02020603050405020304" pitchFamily="18" charset="0"/>
              </a:rPr>
              <a:t>Goal attainment</a:t>
            </a:r>
          </a:p>
          <a:p>
            <a:pPr>
              <a:buClr>
                <a:srgbClr val="FF0000"/>
              </a:buClr>
              <a:buSzPct val="100000"/>
              <a:buFont typeface="Wingdings" panose="05000000000000000000" pitchFamily="2" charset="2"/>
              <a:buChar char="Ø"/>
            </a:pPr>
            <a:r>
              <a:rPr lang="en-US" altLang="ar-SA" sz="2800" b="1" dirty="0">
                <a:latin typeface="Times New Roman" panose="02020603050405020304" pitchFamily="18" charset="0"/>
              </a:rPr>
              <a:t>Maximize profit</a:t>
            </a:r>
          </a:p>
          <a:p>
            <a:pPr>
              <a:buClr>
                <a:srgbClr val="FF0000"/>
              </a:buClr>
              <a:buSzPct val="100000"/>
              <a:buFont typeface="Wingdings" panose="05000000000000000000" pitchFamily="2" charset="2"/>
              <a:buChar char="Ø"/>
            </a:pPr>
            <a:r>
              <a:rPr lang="en-US" altLang="ar-SA" sz="2800" b="1" dirty="0">
                <a:latin typeface="Times New Roman" panose="02020603050405020304" pitchFamily="18" charset="0"/>
              </a:rPr>
              <a:t>Minimize cost</a:t>
            </a:r>
          </a:p>
          <a:p>
            <a:pPr>
              <a:buClr>
                <a:srgbClr val="FF0000"/>
              </a:buClr>
              <a:buSzPct val="100000"/>
              <a:buFont typeface="Wingdings" panose="05000000000000000000" pitchFamily="2" charset="2"/>
              <a:buChar char="Ø"/>
            </a:pPr>
            <a:r>
              <a:rPr lang="en-US" altLang="ar-SA" sz="2800" b="1" dirty="0">
                <a:latin typeface="Times New Roman" panose="02020603050405020304" pitchFamily="18" charset="0"/>
              </a:rPr>
              <a:t>Customer satisfaction level (minimize number of complaints)</a:t>
            </a:r>
          </a:p>
          <a:p>
            <a:pPr>
              <a:buClr>
                <a:srgbClr val="FF0000"/>
              </a:buClr>
              <a:buSzPct val="100000"/>
              <a:buFont typeface="Wingdings" panose="05000000000000000000" pitchFamily="2" charset="2"/>
              <a:buChar char="Ø"/>
            </a:pPr>
            <a:r>
              <a:rPr lang="en-US" altLang="ar-SA" sz="2800" b="1" dirty="0">
                <a:latin typeface="Times New Roman" panose="02020603050405020304" pitchFamily="18" charset="0"/>
              </a:rPr>
              <a:t>Maximize quality or satisfaction ratings (surveys)</a:t>
            </a:r>
          </a:p>
        </p:txBody>
      </p:sp>
      <p:sp>
        <p:nvSpPr>
          <p:cNvPr id="2" name="TextBox 1">
            <a:extLst>
              <a:ext uri="{FF2B5EF4-FFF2-40B4-BE49-F238E27FC236}">
                <a16:creationId xmlns:a16="http://schemas.microsoft.com/office/drawing/2014/main" id="{80B1887F-2045-B94B-D4F0-1BFCC6D0CD50}"/>
              </a:ext>
            </a:extLst>
          </p:cNvPr>
          <p:cNvSpPr txBox="1"/>
          <p:nvPr/>
        </p:nvSpPr>
        <p:spPr>
          <a:xfrm>
            <a:off x="6337919" y="2474603"/>
            <a:ext cx="4813557" cy="3108543"/>
          </a:xfrm>
          <a:prstGeom prst="rect">
            <a:avLst/>
          </a:prstGeom>
          <a:noFill/>
        </p:spPr>
        <p:txBody>
          <a:bodyPr wrap="square">
            <a:spAutoFit/>
          </a:bodyPr>
          <a:lstStyle/>
          <a:p>
            <a:pPr algn="r" rtl="1">
              <a:buClr>
                <a:srgbClr val="FF0000"/>
              </a:buClr>
              <a:buSzPct val="100000"/>
              <a:buFont typeface="Wingdings" panose="05000000000000000000" pitchFamily="2" charset="2"/>
              <a:buChar char="Ø"/>
            </a:pPr>
            <a:r>
              <a:rPr lang="ar-EG" altLang="ar-SA" sz="2800" b="1" dirty="0">
                <a:latin typeface="Times New Roman" panose="02020603050405020304" pitchFamily="18" charset="0"/>
              </a:rPr>
              <a:t>تحقيق الهدف</a:t>
            </a:r>
          </a:p>
          <a:p>
            <a:pPr algn="r" rtl="1">
              <a:buClr>
                <a:srgbClr val="FF0000"/>
              </a:buClr>
              <a:buSzPct val="100000"/>
              <a:buFont typeface="Wingdings" panose="05000000000000000000" pitchFamily="2" charset="2"/>
              <a:buChar char="Ø"/>
            </a:pPr>
            <a:r>
              <a:rPr lang="ar-EG" altLang="ar-SA" sz="2800" b="1" dirty="0">
                <a:latin typeface="Times New Roman" panose="02020603050405020304" pitchFamily="18" charset="0"/>
              </a:rPr>
              <a:t>تعظيم الربح</a:t>
            </a:r>
          </a:p>
          <a:p>
            <a:pPr algn="r" rtl="1">
              <a:buClr>
                <a:srgbClr val="FF0000"/>
              </a:buClr>
              <a:buSzPct val="100000"/>
              <a:buFont typeface="Wingdings" panose="05000000000000000000" pitchFamily="2" charset="2"/>
              <a:buChar char="Ø"/>
            </a:pPr>
            <a:r>
              <a:rPr lang="ar-EG" altLang="ar-SA" sz="2800" b="1" dirty="0">
                <a:latin typeface="Times New Roman" panose="02020603050405020304" pitchFamily="18" charset="0"/>
              </a:rPr>
              <a:t>تقليل التكلفة</a:t>
            </a:r>
          </a:p>
          <a:p>
            <a:pPr algn="r" rtl="1">
              <a:buClr>
                <a:srgbClr val="FF0000"/>
              </a:buClr>
              <a:buSzPct val="100000"/>
              <a:buFont typeface="Wingdings" panose="05000000000000000000" pitchFamily="2" charset="2"/>
              <a:buChar char="Ø"/>
            </a:pPr>
            <a:r>
              <a:rPr lang="ar-EG" altLang="ar-SA" sz="2800" b="1" dirty="0">
                <a:latin typeface="Times New Roman" panose="02020603050405020304" pitchFamily="18" charset="0"/>
              </a:rPr>
              <a:t>مستوى رضا العملاء (تقليل عدد الشكاوى)</a:t>
            </a:r>
          </a:p>
          <a:p>
            <a:pPr algn="r" rtl="1">
              <a:buClr>
                <a:srgbClr val="FF0000"/>
              </a:buClr>
              <a:buSzPct val="100000"/>
              <a:buFont typeface="Wingdings" panose="05000000000000000000" pitchFamily="2" charset="2"/>
              <a:buChar char="Ø"/>
            </a:pPr>
            <a:r>
              <a:rPr lang="ar-EG" altLang="ar-SA" sz="2800" b="1" dirty="0">
                <a:latin typeface="Times New Roman" panose="02020603050405020304" pitchFamily="18" charset="0"/>
              </a:rPr>
              <a:t>تعظيم تقييمات الجودة أو الرضا (الاستطلاعات)</a:t>
            </a:r>
            <a:endParaRPr lang="en-US" altLang="ar-SA" sz="2800" b="1" dirty="0">
              <a:latin typeface="Times New Roman" panose="02020603050405020304" pitchFamily="18" charset="0"/>
            </a:endParaRPr>
          </a:p>
        </p:txBody>
      </p:sp>
      <p:sp>
        <p:nvSpPr>
          <p:cNvPr id="5" name="TextBox 4">
            <a:extLst>
              <a:ext uri="{FF2B5EF4-FFF2-40B4-BE49-F238E27FC236}">
                <a16:creationId xmlns:a16="http://schemas.microsoft.com/office/drawing/2014/main" id="{FEE37281-4BE0-6C0B-CBAF-542A5235836F}"/>
              </a:ext>
            </a:extLst>
          </p:cNvPr>
          <p:cNvSpPr txBox="1"/>
          <p:nvPr/>
        </p:nvSpPr>
        <p:spPr>
          <a:xfrm>
            <a:off x="6264165" y="1113055"/>
            <a:ext cx="4792717" cy="646331"/>
          </a:xfrm>
          <a:prstGeom prst="rect">
            <a:avLst/>
          </a:prstGeom>
          <a:noFill/>
        </p:spPr>
        <p:txBody>
          <a:bodyPr wrap="square">
            <a:spAutoFit/>
          </a:bodyPr>
          <a:lstStyle/>
          <a:p>
            <a:pPr algn="r"/>
            <a:r>
              <a:rPr lang="ar-EG" altLang="ar-SA" sz="3600" b="1" dirty="0">
                <a:solidFill>
                  <a:srgbClr val="C00000"/>
                </a:solidFill>
              </a:rPr>
              <a:t>قياس النتائج</a:t>
            </a:r>
            <a:endParaRPr lang="en-US" altLang="ar-SA" sz="3600" b="1" dirty="0">
              <a:solidFill>
                <a:srgbClr val="C00000"/>
              </a:solidFill>
            </a:endParaRPr>
          </a:p>
        </p:txBody>
      </p:sp>
    </p:spTree>
    <p:extLst>
      <p:ext uri="{BB962C8B-B14F-4D97-AF65-F5344CB8AC3E}">
        <p14:creationId xmlns:p14="http://schemas.microsoft.com/office/powerpoint/2010/main" val="28745814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9B0F49-7605-4869-8AD1-0B614E8E8467}">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7193E6FA-9AB4-4F7B-B818-6DB56281022F}">
  <ds:schemaRefs>
    <ds:schemaRef ds:uri="http://schemas.microsoft.com/sharepoint/v3/contenttype/forms"/>
  </ds:schemaRefs>
</ds:datastoreItem>
</file>

<file path=customXml/itemProps3.xml><?xml version="1.0" encoding="utf-8"?>
<ds:datastoreItem xmlns:ds="http://schemas.openxmlformats.org/officeDocument/2006/customXml" ds:itemID="{C2113646-EA03-4BF6-8112-878085CB8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3986</Words>
  <Application>Microsoft Office PowerPoint</Application>
  <PresentationFormat>شاشة عريضة</PresentationFormat>
  <Paragraphs>450</Paragraphs>
  <Slides>43</Slides>
  <Notes>1</Notes>
  <HiddenSlides>0</HiddenSlides>
  <MMClips>0</MMClips>
  <ScaleCrop>false</ScaleCrop>
  <HeadingPairs>
    <vt:vector size="6" baseType="variant">
      <vt:variant>
        <vt:lpstr>الخطوط المستخدمة</vt:lpstr>
      </vt:variant>
      <vt:variant>
        <vt:i4>11</vt:i4>
      </vt:variant>
      <vt:variant>
        <vt:lpstr>نسق</vt:lpstr>
      </vt:variant>
      <vt:variant>
        <vt:i4>1</vt:i4>
      </vt:variant>
      <vt:variant>
        <vt:lpstr>عناوين الشرائح</vt:lpstr>
      </vt:variant>
      <vt:variant>
        <vt:i4>43</vt:i4>
      </vt:variant>
    </vt:vector>
  </HeadingPairs>
  <TitlesOfParts>
    <vt:vector size="55" baseType="lpstr">
      <vt:lpstr>Alexandria</vt:lpstr>
      <vt:lpstr>Arial</vt:lpstr>
      <vt:lpstr>Calibri</vt:lpstr>
      <vt:lpstr>Calibri Light</vt:lpstr>
      <vt:lpstr>Google Sans</vt:lpstr>
      <vt:lpstr>Monotype Sorts</vt:lpstr>
      <vt:lpstr>Roboto Light</vt:lpstr>
      <vt:lpstr>Tajawal ExtraBold</vt:lpstr>
      <vt:lpstr>Tajawal Medium</vt:lpstr>
      <vt:lpstr>Times New Roman</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Bothaina Mahmoud Fouad</dc:creator>
  <cp:lastModifiedBy>aya yassen</cp:lastModifiedBy>
  <cp:revision>193</cp:revision>
  <dcterms:created xsi:type="dcterms:W3CDTF">2024-05-21T09:15:01Z</dcterms:created>
  <dcterms:modified xsi:type="dcterms:W3CDTF">2026-06-29T15:45:01Z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