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6"/>
  </p:notesMasterIdLst>
  <p:sldIdLst>
    <p:sldId id="480" r:id="rId6"/>
    <p:sldId id="303" r:id="rId7"/>
    <p:sldId id="493" r:id="rId8"/>
    <p:sldId id="535" r:id="rId9"/>
    <p:sldId id="534" r:id="rId10"/>
    <p:sldId id="533" r:id="rId11"/>
    <p:sldId id="532" r:id="rId12"/>
    <p:sldId id="531" r:id="rId13"/>
    <p:sldId id="530" r:id="rId14"/>
    <p:sldId id="529" r:id="rId15"/>
    <p:sldId id="528" r:id="rId16"/>
    <p:sldId id="536" r:id="rId17"/>
    <p:sldId id="527" r:id="rId18"/>
    <p:sldId id="526" r:id="rId19"/>
    <p:sldId id="525" r:id="rId20"/>
    <p:sldId id="524" r:id="rId21"/>
    <p:sldId id="523" r:id="rId22"/>
    <p:sldId id="538" r:id="rId23"/>
    <p:sldId id="522" r:id="rId24"/>
    <p:sldId id="521" r:id="rId25"/>
    <p:sldId id="520" r:id="rId26"/>
    <p:sldId id="519" r:id="rId27"/>
    <p:sldId id="518" r:id="rId28"/>
    <p:sldId id="517" r:id="rId29"/>
    <p:sldId id="516" r:id="rId30"/>
    <p:sldId id="515" r:id="rId31"/>
    <p:sldId id="514" r:id="rId32"/>
    <p:sldId id="513" r:id="rId33"/>
    <p:sldId id="512" r:id="rId34"/>
    <p:sldId id="511" r:id="rId35"/>
    <p:sldId id="510" r:id="rId36"/>
    <p:sldId id="509" r:id="rId37"/>
    <p:sldId id="508" r:id="rId38"/>
    <p:sldId id="507" r:id="rId39"/>
    <p:sldId id="506" r:id="rId40"/>
    <p:sldId id="505" r:id="rId41"/>
    <p:sldId id="504" r:id="rId42"/>
    <p:sldId id="503" r:id="rId43"/>
    <p:sldId id="502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36"/>
            <p14:sldId id="527"/>
            <p14:sldId id="526"/>
            <p14:sldId id="525"/>
            <p14:sldId id="524"/>
            <p14:sldId id="523"/>
            <p14:sldId id="538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90" d="100"/>
          <a:sy n="90" d="100"/>
        </p:scale>
        <p:origin x="37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>
          <a:extLst>
            <a:ext uri="{FF2B5EF4-FFF2-40B4-BE49-F238E27FC236}">
              <a16:creationId xmlns:a16="http://schemas.microsoft.com/office/drawing/2014/main" id="{D22F485C-F3B0-3DA7-33FD-45908BA8A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>
            <a:extLst>
              <a:ext uri="{FF2B5EF4-FFF2-40B4-BE49-F238E27FC236}">
                <a16:creationId xmlns:a16="http://schemas.microsoft.com/office/drawing/2014/main" id="{2290D0ED-0B39-37AC-01AE-B45FC9CEE5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>
            <a:extLst>
              <a:ext uri="{FF2B5EF4-FFF2-40B4-BE49-F238E27FC236}">
                <a16:creationId xmlns:a16="http://schemas.microsoft.com/office/drawing/2014/main" id="{D0DC4BF1-9BB0-0633-7683-0D06C60F5CB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2359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65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77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51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09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7933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6853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91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94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306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67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57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3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63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740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2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Metwally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99990" y="4232260"/>
            <a:ext cx="72920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&amp; Understanding   Basic Financial Statements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28"/>
          <a:stretch/>
        </p:blipFill>
        <p:spPr>
          <a:xfrm>
            <a:off x="9264625" y="248508"/>
            <a:ext cx="2470340" cy="9243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4FCBBB-43D9-DB0D-36AE-B0D4AF684E63}"/>
              </a:ext>
            </a:extLst>
          </p:cNvPr>
          <p:cNvSpPr txBox="1"/>
          <p:nvPr/>
        </p:nvSpPr>
        <p:spPr>
          <a:xfrm>
            <a:off x="1043609" y="1043732"/>
            <a:ext cx="1022736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Agenda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Purpose of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Balance Sheet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Income Statement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Retained Earnings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Cash Flows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Notes to the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Fundamental concepts and assumptions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Accrual vs. cash-basis accounting</a:t>
            </a:r>
          </a:p>
          <a:p>
            <a:pPr marL="7620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165EA1-80F6-A7F7-889F-9D587C05CBC6}"/>
              </a:ext>
            </a:extLst>
          </p:cNvPr>
          <p:cNvSpPr txBox="1"/>
          <p:nvPr/>
        </p:nvSpPr>
        <p:spPr>
          <a:xfrm>
            <a:off x="894522" y="1003852"/>
            <a:ext cx="10674626" cy="4438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is the company’s current financial status?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was the company’s operating results for the period?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A394DA-5790-B9EB-703C-4B1E972486BA}"/>
              </a:ext>
            </a:extLst>
          </p:cNvPr>
          <p:cNvSpPr txBox="1"/>
          <p:nvPr/>
        </p:nvSpPr>
        <p:spPr>
          <a:xfrm>
            <a:off x="745435" y="1012954"/>
            <a:ext cx="10306878" cy="3668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sheet: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receivable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payable,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notes payable and mortgages payable, loan.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0C9D3E-5E62-BD16-6F2E-B96DF7DB9138}"/>
              </a:ext>
            </a:extLst>
          </p:cNvPr>
          <p:cNvSpPr txBox="1"/>
          <p:nvPr/>
        </p:nvSpPr>
        <p:spPr>
          <a:xfrm>
            <a:off x="1113183" y="1960906"/>
            <a:ext cx="8033301" cy="2074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784EB0-F5D5-CBFC-9274-9DBB3507BF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7BCC07-981A-5A52-9EDA-4692C8AC60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FB9DFA-8A86-02F2-AE5B-3FF587F2B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976" y="1283125"/>
            <a:ext cx="9098066" cy="42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CA0ED-FD08-17CF-1FC5-C24507A0E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1" y="1690569"/>
            <a:ext cx="8953500" cy="347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9E6F0F-C371-4546-E609-1BB668CCF0C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42ED31-12A7-A2E4-06C8-291A4B68B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501" y="2054233"/>
            <a:ext cx="9662997" cy="27495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404910-F44A-58CD-A66F-AB8AA162D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2184" y="385029"/>
            <a:ext cx="2578832" cy="8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44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470E15-4D08-5321-23A3-799264CFAC2A}"/>
              </a:ext>
            </a:extLst>
          </p:cNvPr>
          <p:cNvSpPr txBox="1"/>
          <p:nvPr/>
        </p:nvSpPr>
        <p:spPr>
          <a:xfrm>
            <a:off x="1182757" y="1142220"/>
            <a:ext cx="7963727" cy="457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Accounts Receivable)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</a:t>
            </a: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Accounts Payable )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02DA5D-3988-6A1C-03E6-67623FCEC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26" y="1143000"/>
            <a:ext cx="1062700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D2B8EF-3E83-EB54-C6A1-358616E936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6" y="1052239"/>
            <a:ext cx="798194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1D8A38-DCA7-318A-B5BE-57062BC374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24"/>
          <a:stretch/>
        </p:blipFill>
        <p:spPr>
          <a:xfrm>
            <a:off x="923926" y="1704975"/>
            <a:ext cx="9414026" cy="38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C1C2A2-A45D-6F84-0746-5241A5541E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7" b="39366"/>
          <a:stretch>
            <a:fillRect/>
          </a:stretch>
        </p:blipFill>
        <p:spPr>
          <a:xfrm>
            <a:off x="1210733" y="1246717"/>
            <a:ext cx="8665448" cy="378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>
          <a:extLst>
            <a:ext uri="{FF2B5EF4-FFF2-40B4-BE49-F238E27FC236}">
              <a16:creationId xmlns:a16="http://schemas.microsoft.com/office/drawing/2014/main" id="{BD862896-69FF-A489-CA04-00F5AF5FE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B6764E9B-3443-3C19-A596-6388935181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B4BA00-09CA-3DC5-1020-103F508821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767"/>
          <a:stretch>
            <a:fillRect/>
          </a:stretch>
        </p:blipFill>
        <p:spPr>
          <a:xfrm>
            <a:off x="1625600" y="1769532"/>
            <a:ext cx="8750114" cy="208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741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8AA2F5-78D4-64B3-4BCA-244A9E95A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49" y="895351"/>
            <a:ext cx="9196214" cy="49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E87491-51C4-D482-E6DC-973CC5A1C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100" y="1314815"/>
            <a:ext cx="8672445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4AE086-2C2D-6703-8D7F-AFB324AAF7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2ADB4E-B9DE-4D51-61BA-1C501A2280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3050" y="1355559"/>
            <a:ext cx="8328604" cy="4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885FF9-0FA5-43BA-02A0-555235BF3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990" y="1387680"/>
            <a:ext cx="8719215" cy="45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3C624E-BCE9-FE0F-9322-C3C89FAEB3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2076" y="1375868"/>
            <a:ext cx="8058149" cy="424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9DCD5C-4155-7A4E-52E4-839F638E53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5" y="2374171"/>
            <a:ext cx="8641987" cy="210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F60156-39B9-94B4-BB46-55C6FAF9B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1" y="1391776"/>
            <a:ext cx="8918794" cy="40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30CCEF-AB2F-52A2-B9A7-88F55E457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82CDF9-6FF8-527B-49C4-C321D33708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FC9F08-35BF-BE18-EDAF-E24180EDF88E}"/>
              </a:ext>
            </a:extLst>
          </p:cNvPr>
          <p:cNvSpPr txBox="1"/>
          <p:nvPr/>
        </p:nvSpPr>
        <p:spPr>
          <a:xfrm>
            <a:off x="1003852" y="1109038"/>
            <a:ext cx="8142632" cy="3778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688E91-AD60-5268-D81C-42D64ECAF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411D3B-8A2B-474E-C082-355E4373EB26}"/>
              </a:ext>
            </a:extLst>
          </p:cNvPr>
          <p:cNvSpPr txBox="1"/>
          <p:nvPr/>
        </p:nvSpPr>
        <p:spPr>
          <a:xfrm>
            <a:off x="1232452" y="1003853"/>
            <a:ext cx="7914032" cy="1451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Going Concern Assumption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86FD76-A555-A046-BC1B-C655E81D3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F346C9-C83E-1363-4C8C-4F95B3F299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025" y="1455157"/>
            <a:ext cx="8460721" cy="39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9401A3-F73A-92C6-2382-022F7350D916}"/>
              </a:ext>
            </a:extLst>
          </p:cNvPr>
          <p:cNvSpPr txBox="1"/>
          <p:nvPr/>
        </p:nvSpPr>
        <p:spPr>
          <a:xfrm>
            <a:off x="1172817" y="1598666"/>
            <a:ext cx="10515600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F47E2A-0E7D-C35C-E459-1CA151F1DDAE}"/>
              </a:ext>
            </a:extLst>
          </p:cNvPr>
          <p:cNvSpPr txBox="1"/>
          <p:nvPr/>
        </p:nvSpPr>
        <p:spPr>
          <a:xfrm>
            <a:off x="1023730" y="854765"/>
            <a:ext cx="10485782" cy="398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 potential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720125-FD52-67AB-5F1D-A95C7D6C8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096" y="1124674"/>
            <a:ext cx="7967807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E80D37-3FAD-F467-8837-1ED5CEA84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526" y="1387680"/>
            <a:ext cx="7315201" cy="638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1DD42E-3C12-C136-8E38-4BD6C6D756AA}"/>
              </a:ext>
            </a:extLst>
          </p:cNvPr>
          <p:cNvSpPr txBox="1"/>
          <p:nvPr/>
        </p:nvSpPr>
        <p:spPr>
          <a:xfrm>
            <a:off x="894522" y="2176670"/>
            <a:ext cx="1025718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1462D2-C5D2-0B4A-7F8E-68987CD28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7C30D2-7D00-2C19-EC67-F044FF3ACD5C}"/>
              </a:ext>
            </a:extLst>
          </p:cNvPr>
          <p:cNvSpPr txBox="1"/>
          <p:nvPr/>
        </p:nvSpPr>
        <p:spPr>
          <a:xfrm>
            <a:off x="1918252" y="1653129"/>
            <a:ext cx="7228232" cy="268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16BF79-2603-038F-6907-FA13A9105E4E}"/>
              </a:ext>
            </a:extLst>
          </p:cNvPr>
          <p:cNvSpPr txBox="1"/>
          <p:nvPr/>
        </p:nvSpPr>
        <p:spPr>
          <a:xfrm>
            <a:off x="655984" y="705678"/>
            <a:ext cx="8490500" cy="905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Accrual vs. Cash-Basis Accounting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FC521-18F9-2475-90B8-BF7F01AC3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16" y="1825901"/>
            <a:ext cx="9295918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C4BCA0-F938-98DC-DA42-041DBC745E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F461BC3-0B78-4F1B-BEA0-42A4B0746D6B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462</Words>
  <Application>Microsoft Office PowerPoint</Application>
  <PresentationFormat>Widescreen</PresentationFormat>
  <Paragraphs>74</Paragraphs>
  <Slides>40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41</cp:revision>
  <dcterms:created xsi:type="dcterms:W3CDTF">2023-04-29T09:08:00Z</dcterms:created>
  <dcterms:modified xsi:type="dcterms:W3CDTF">2025-06-09T00:44:55Z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