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15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23178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79118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62737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319116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الثالثة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91"/>
    </mc:Choice>
    <mc:Fallback xmlns="">
      <p:transition spd="slow" advTm="2319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الثالثة</a:t>
            </a:r>
          </a:p>
          <a:p>
            <a:pPr algn="ctr"/>
            <a:r>
              <a:rPr lang="ar-EG" sz="2800" b="1" dirty="0" smtClean="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62"/>
    </mc:Choice>
    <mc:Fallback xmlns="">
      <p:transition spd="slow" advTm="7586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الشروط الموضوعية والشكلية للحصول على البراءة</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2226892"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موضوع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805"/>
    </mc:Choice>
    <mc:Fallback xmlns="">
      <p:transition spd="slow" advTm="57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5092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تحدثنا في المحاضرة عن الشروط الأول من الشروط الموضوعية وهو شرط الجدة،  ونتحدث في هذه المحاضرة عن الشرطين الآخرين ثم نتناول الشروط الشكلية، وذلك على النحو التالي:</a:t>
            </a:r>
          </a:p>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dirty="0" smtClean="0">
                <a:latin typeface="Alexandria" pitchFamily="2" charset="-78"/>
                <a:cs typeface="Alexandria" pitchFamily="2" charset="-78"/>
              </a:rPr>
              <a:t>1-الشروط الموضوعية </a:t>
            </a:r>
          </a:p>
          <a:p>
            <a:pPr algn="just" rtl="1">
              <a:lnSpc>
                <a:spcPct val="200000"/>
              </a:lnSpc>
            </a:pPr>
            <a:r>
              <a:rPr lang="ar-EG" sz="1600" dirty="0" smtClean="0">
                <a:latin typeface="Alexandria" pitchFamily="2" charset="-78"/>
                <a:cs typeface="Alexandria" pitchFamily="2" charset="-78"/>
              </a:rPr>
              <a:t>2-الشروط الشكلية</a:t>
            </a:r>
            <a:endParaRPr lang="ar-EG"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628"/>
    </mc:Choice>
    <mc:Fallback xmlns="">
      <p:transition spd="slow" advTm="156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53629" y="684642"/>
            <a:ext cx="5223998" cy="963597"/>
          </a:xfrm>
          <a:prstGeom prst="rect">
            <a:avLst/>
          </a:prstGeom>
          <a:noFill/>
        </p:spPr>
        <p:txBody>
          <a:bodyPr wrap="square" rtlCol="0">
            <a:spAutoFit/>
          </a:bodyPr>
          <a:lstStyle/>
          <a:p>
            <a:pPr lvl="0" algn="just" rtl="1">
              <a:lnSpc>
                <a:spcPct val="150000"/>
              </a:lnSpc>
            </a:pPr>
            <a:r>
              <a:rPr lang="ar-EG" sz="2000" b="1" dirty="0" smtClean="0">
                <a:solidFill>
                  <a:prstClr val="black"/>
                </a:solidFill>
                <a:latin typeface="Alexandria" pitchFamily="2" charset="-78"/>
                <a:cs typeface="Alexandria" pitchFamily="2" charset="-78"/>
              </a:rPr>
              <a:t>1-الشروط الموضوعية اللازمة للحصول على البراءة   </a:t>
            </a:r>
            <a:endParaRPr lang="ar-EG" sz="2000" b="1" dirty="0">
              <a:solidFill>
                <a:prstClr val="black"/>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8013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r>
              <a:rPr lang="ar-EG" sz="1600" dirty="0" smtClean="0">
                <a:solidFill>
                  <a:prstClr val="black"/>
                </a:solidFill>
                <a:latin typeface="Alexandria" pitchFamily="2" charset="-78"/>
                <a:cs typeface="Alexandria" pitchFamily="2" charset="-78"/>
              </a:rPr>
              <a:t>قلنا أن هناك شروط ثلاثة لازمة للحصول على البراءة، وهي:</a:t>
            </a:r>
          </a:p>
          <a:p>
            <a:pPr algn="just" rtl="1">
              <a:lnSpc>
                <a:spcPct val="200000"/>
              </a:lnSpc>
            </a:pPr>
            <a:r>
              <a:rPr lang="ar-EG" sz="1600" dirty="0" smtClean="0">
                <a:solidFill>
                  <a:prstClr val="black"/>
                </a:solidFill>
                <a:latin typeface="Alexandria" pitchFamily="2" charset="-78"/>
                <a:cs typeface="Alexandria" pitchFamily="2" charset="-78"/>
              </a:rPr>
              <a:t>(أ)- أن يكون الاختراع جديدا</a:t>
            </a:r>
          </a:p>
          <a:p>
            <a:pPr algn="just" rtl="1">
              <a:lnSpc>
                <a:spcPct val="200000"/>
              </a:lnSpc>
            </a:pPr>
            <a:r>
              <a:rPr lang="ar-EG" sz="1600" dirty="0" smtClean="0">
                <a:solidFill>
                  <a:prstClr val="black"/>
                </a:solidFill>
                <a:latin typeface="Alexandria" pitchFamily="2" charset="-78"/>
                <a:cs typeface="Alexandria" pitchFamily="2" charset="-78"/>
              </a:rPr>
              <a:t>(ب)- أن ينطوي الاختراع على خطوة إبداعية </a:t>
            </a:r>
          </a:p>
          <a:p>
            <a:pPr algn="just" rtl="1">
              <a:lnSpc>
                <a:spcPct val="200000"/>
              </a:lnSpc>
            </a:pPr>
            <a:r>
              <a:rPr lang="ar-EG" sz="1600" dirty="0" smtClean="0">
                <a:solidFill>
                  <a:prstClr val="black"/>
                </a:solidFill>
                <a:latin typeface="Alexandria" pitchFamily="2" charset="-78"/>
                <a:cs typeface="Alexandria" pitchFamily="2" charset="-78"/>
              </a:rPr>
              <a:t>(ج)-أن يكون الاختراع قابلا للتطبيق الصناعي</a:t>
            </a:r>
          </a:p>
          <a:p>
            <a:pPr algn="just" rtl="1">
              <a:lnSpc>
                <a:spcPct val="200000"/>
              </a:lnSpc>
            </a:pPr>
            <a:r>
              <a:rPr lang="ar-EG" sz="1600" dirty="0" smtClean="0">
                <a:solidFill>
                  <a:prstClr val="black"/>
                </a:solidFill>
                <a:latin typeface="Alexandria" pitchFamily="2" charset="-78"/>
                <a:cs typeface="Alexandria" pitchFamily="2" charset="-78"/>
              </a:rPr>
              <a:t>وقد تناولنا الشرط الأول من قبل وبالتالي يتبقى الشرطان الثاني والثالث</a:t>
            </a:r>
            <a:endParaRPr lang="ar-EG" dirty="0">
              <a:solidFill>
                <a:prstClr val="black"/>
              </a:solidFill>
              <a:latin typeface="Times New Roman" panose="02020603050405020304" pitchFamily="18" charset="0"/>
              <a:cs typeface="Times New Roman" panose="02020603050405020304" pitchFamily="18" charset="0"/>
            </a:endParaRPr>
          </a:p>
          <a:p>
            <a:pPr algn="r" rtl="1"/>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96165"/>
    </mc:Choice>
    <mc:Fallback xmlns="">
      <p:transition spd="slow" advTm="9616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5201424"/>
          </a:xfrm>
          <a:prstGeom prst="rect">
            <a:avLst/>
          </a:prstGeom>
          <a:noFill/>
        </p:spPr>
        <p:txBody>
          <a:bodyPr wrap="square" rtlCol="0">
            <a:spAutoFit/>
          </a:bodyPr>
          <a:lstStyle/>
          <a:p>
            <a:pPr algn="ctr" rtl="1">
              <a:lnSpc>
                <a:spcPct val="200000"/>
              </a:lnSpc>
            </a:pPr>
            <a:r>
              <a:rPr lang="ar-EG" b="1" u="sng" dirty="0" smtClean="0">
                <a:latin typeface="Alexandria" pitchFamily="2" charset="-78"/>
                <a:cs typeface="Alexandria" pitchFamily="2" charset="-78"/>
              </a:rPr>
              <a:t>(ب)- أن ينطوي الاختراع على خطوة إبداعية </a:t>
            </a:r>
          </a:p>
          <a:p>
            <a:pPr algn="just" rtl="1">
              <a:lnSpc>
                <a:spcPct val="20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هذا الشرط معناه أن يتسم الاختراع بقدر من الإبداع لا يتمكن معه رجل المهنة المتوسط من الوصول إليه بصورة بديهية بالاطلاع على حالة الفن الصناعي القائم. </a:t>
            </a:r>
            <a:endParaRPr lang="ar-EG" sz="1600"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1256"/>
    </mc:Choice>
    <mc:Fallback xmlns="">
      <p:transition advTm="14125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6186309"/>
          </a:xfrm>
          <a:prstGeom prst="rect">
            <a:avLst/>
          </a:prstGeom>
          <a:noFill/>
        </p:spPr>
        <p:txBody>
          <a:bodyPr wrap="square" rtlCol="0">
            <a:spAutoFit/>
          </a:bodyPr>
          <a:lstStyle/>
          <a:p>
            <a:pPr algn="r"/>
            <a:endParaRPr lang="ar-EG" sz="2000" b="1"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ويختلف هذا الشرط عن الشرط الأول المتعلق بجدة الاختراع؛ حيث أن الأخير (الجدة)  يتطلب فحص الوثائق الخاصة بالفن الصناعي السابق على تاريخ تقديم طلب البراءة وذلك لبيان ما إذا كان قد تم تقديم طلب عن الاختراع من قبل أو تم الحصول بالفعل على براءة عنه أو تم الكشف عنه أو استعماله.</a:t>
            </a:r>
          </a:p>
          <a:p>
            <a:pPr algn="just" rtl="1">
              <a:lnSpc>
                <a:spcPct val="200000"/>
              </a:lnSpc>
            </a:pPr>
            <a:r>
              <a:rPr lang="ar-EG" sz="1600" b="1" dirty="0" smtClean="0">
                <a:solidFill>
                  <a:srgbClr val="2D3956"/>
                </a:solidFill>
                <a:latin typeface="Alexandria" pitchFamily="2" charset="-78"/>
                <a:cs typeface="Alexandria" pitchFamily="2" charset="-78"/>
              </a:rPr>
              <a:t>فالاختراع قد يكون أصليا مبتكرا ينطوي على خطوة إبداعية لكنه قديم تم اتاحته من قبل وبالتالي يفقد شرط الجدة.</a:t>
            </a:r>
          </a:p>
          <a:p>
            <a:pPr algn="just" rtl="1"/>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52521"/>
    </mc:Choice>
    <mc:Fallback xmlns="">
      <p:transition spd="slow" advTm="15252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smtClean="0">
                <a:solidFill>
                  <a:schemeClr val="tx1"/>
                </a:solidFill>
                <a:latin typeface="Alexandria" pitchFamily="2" charset="-78"/>
                <a:cs typeface="Alexandria" pitchFamily="2" charset="-78"/>
              </a:rPr>
              <a:t>أما شرط الخطوة الإبداعية فإنه يتعلق بمدى أصالة الفكرة موضوع الاختراع وقدر الإبداع فيها، وهل تتجاوز المألوف في الفن الصناعي أم لا؛ بحيث إذا لم تحقق الفكرة تقدما في الصناعة لا يدخل في توقعات رجل المهنة المتوسط، فإنها لا تستحق الحماية القانونية  من خلال براءات الاختراع. </a:t>
            </a: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1231"/>
    </mc:Choice>
    <mc:Fallback xmlns="">
      <p:transition spd="slow" advTm="18123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4832092"/>
          </a:xfrm>
          <a:prstGeom prst="rect">
            <a:avLst/>
          </a:prstGeom>
          <a:noFill/>
        </p:spPr>
        <p:txBody>
          <a:bodyPr wrap="square" rtlCol="0">
            <a:spAutoFit/>
          </a:bodyPr>
          <a:lstStyle/>
          <a:p>
            <a:pPr algn="r"/>
            <a:r>
              <a:rPr lang="ar-EG" sz="1600" u="sng" dirty="0" smtClean="0">
                <a:solidFill>
                  <a:srgbClr val="2D3956"/>
                </a:solidFill>
                <a:latin typeface="Alexandria" pitchFamily="2" charset="-78"/>
                <a:cs typeface="Alexandria" pitchFamily="2" charset="-78"/>
              </a:rPr>
              <a:t>وهناك صور للخطوة الإبداعية، ونذكرها فيما يلي: </a:t>
            </a:r>
          </a:p>
          <a:p>
            <a:pPr algn="r"/>
            <a:endParaRPr lang="ar-EG" sz="1600" dirty="0">
              <a:solidFill>
                <a:srgbClr val="2D3956"/>
              </a:solidFill>
              <a:latin typeface="Alexandria" pitchFamily="2" charset="-78"/>
              <a:cs typeface="Alexandria" pitchFamily="2" charset="-78"/>
            </a:endParaRPr>
          </a:p>
          <a:p>
            <a:pPr algn="r"/>
            <a:r>
              <a:rPr lang="ar-EG" sz="1600" b="1" u="sng" dirty="0" smtClean="0">
                <a:solidFill>
                  <a:srgbClr val="2D3956"/>
                </a:solidFill>
                <a:latin typeface="Alexandria" pitchFamily="2" charset="-78"/>
                <a:cs typeface="Alexandria" pitchFamily="2" charset="-78"/>
              </a:rPr>
              <a:t>-منتج جديد: </a:t>
            </a:r>
          </a:p>
          <a:p>
            <a:pPr algn="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موضوع الاختراع في هذه الحالة، شيء لم يكن موجود من قبل، فهو متميز بخصائصه عن الأشياء التي قد تتشابه معه، مثال ذلك اختراع آلة للنقل لم تكن معروفة من قبل ولا تتشابه مع وسائل النقل الموجودة.</a:t>
            </a:r>
          </a:p>
          <a:p>
            <a:pPr algn="just" rtl="1">
              <a:lnSpc>
                <a:spcPct val="250000"/>
              </a:lnSpc>
            </a:pPr>
            <a:r>
              <a:rPr lang="ar-EG" sz="1600" dirty="0" smtClean="0">
                <a:solidFill>
                  <a:srgbClr val="2D3956"/>
                </a:solidFill>
                <a:latin typeface="Alexandria" pitchFamily="2" charset="-78"/>
                <a:cs typeface="Alexandria" pitchFamily="2" charset="-78"/>
              </a:rPr>
              <a:t>والأمثلة في السابق كثيرة، منها اختراع الراديو والتلفزيون. </a:t>
            </a:r>
            <a:endParaRPr lang="ar-EG" sz="1600"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22026"/>
    </mc:Choice>
    <mc:Fallback xmlns="">
      <p:transition spd="slow" advTm="12202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2156488"/>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المنتج التي تعطيه احتكار صنع المنتج الجديد موضوع البراءة ومنع الغير من صنعه أو استعماله أو بيعه أو استيراده دون إذنه.</a:t>
            </a: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116894"/>
    </mc:Choice>
    <mc:Fallback xmlns="">
      <p:transition spd="slow" advTm="1168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647426"/>
          </a:xfrm>
          <a:prstGeom prst="rect">
            <a:avLst/>
          </a:prstGeom>
          <a:noFill/>
        </p:spPr>
        <p:txBody>
          <a:bodyPr wrap="square" rtlCol="0">
            <a:spAutoFit/>
          </a:bodyPr>
          <a:lstStyle/>
          <a:p>
            <a:pPr algn="just" rtl="1">
              <a:lnSpc>
                <a:spcPct val="150000"/>
              </a:lnSpc>
            </a:pPr>
            <a:r>
              <a:rPr lang="ar-EG" sz="1600" b="1" u="sng" dirty="0" smtClean="0">
                <a:solidFill>
                  <a:srgbClr val="2D3956"/>
                </a:solidFill>
                <a:latin typeface="Alexandria" pitchFamily="2" charset="-78"/>
                <a:cs typeface="Alexandria" pitchFamily="2" charset="-78"/>
              </a:rPr>
              <a:t>-وسيلة صناعية جديدة: </a:t>
            </a:r>
          </a:p>
          <a:p>
            <a:pPr algn="just" rtl="1">
              <a:lnSpc>
                <a:spcPct val="150000"/>
              </a:lnSpc>
            </a:pPr>
            <a:endParaRPr lang="ar-EG" sz="1600" b="1" u="sng"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هنا الاختراع لا ينصب على منتج جديد لم يكن موجود ولكن طريقة جديدة؛ ويقصد بالأخيرة مجموعة العناصر المستخدمة للحصول على شيء مادي (منتج) أو نتيجة ما.</a:t>
            </a:r>
            <a:endParaRPr lang="ar-EG" sz="1600" b="1"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 مثال ذلك ابتكار طريقة لم تكن معروفة  لتوليد الطاقة.</a:t>
            </a: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85490"/>
    </mc:Choice>
    <mc:Fallback xmlns="">
      <p:transition spd="slow" advTm="8549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046988"/>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ويُمنح المخترع هنا براءة اختراع تسمى براءة الطريقة، ويتمتع بمقتضاها بحق استئثاري باستغلال الطريقة الجديدة، بحيث يحق له منع الغير من استعمالها دون إذنه. </a:t>
            </a: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83019"/>
    </mc:Choice>
    <mc:Fallback xmlns="">
      <p:transition spd="slow" advTm="8301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616375"/>
          </a:xfrm>
          <a:prstGeom prst="rect">
            <a:avLst/>
          </a:prstGeom>
          <a:noFill/>
        </p:spPr>
        <p:txBody>
          <a:bodyPr wrap="square" rtlCol="0">
            <a:spAutoFit/>
          </a:bodyPr>
          <a:lstStyle/>
          <a:p>
            <a:pPr algn="just" rtl="1">
              <a:lnSpc>
                <a:spcPct val="250000"/>
              </a:lnSpc>
            </a:pPr>
            <a:r>
              <a:rPr lang="ar-EG" b="1" u="sng" dirty="0" smtClean="0">
                <a:solidFill>
                  <a:srgbClr val="2D3956"/>
                </a:solidFill>
                <a:latin typeface="Alexandria" pitchFamily="2" charset="-78"/>
                <a:cs typeface="Alexandria" pitchFamily="2" charset="-78"/>
              </a:rPr>
              <a:t>- تطبيق جديد لوسائل وطرق صناعية معروفة: </a:t>
            </a:r>
            <a:endParaRPr lang="ar-EG" b="1" u="sng"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لا ينصب هنا الاختراع على منتج جديد أو طريقة صناعية جديدة وإنما استعمال جديد لطرق صناعية معروفة، فالجديد هنا ليس الوسيلة ولا النتيجة وإنما في العلاقة بينهما.</a:t>
            </a:r>
          </a:p>
          <a:p>
            <a:pPr algn="just" rtl="1">
              <a:lnSpc>
                <a:spcPct val="150000"/>
              </a:lnSpc>
            </a:pPr>
            <a:r>
              <a:rPr lang="ar-EG" sz="1600" dirty="0" smtClean="0">
                <a:solidFill>
                  <a:srgbClr val="2D3956"/>
                </a:solidFill>
                <a:latin typeface="Alexandria" pitchFamily="2" charset="-78"/>
                <a:cs typeface="Alexandria" pitchFamily="2" charset="-78"/>
              </a:rPr>
              <a:t> مثال ذلك استعمال المضادات الحيوية لتحفيز أو تسريع نمو الحيوانات .</a:t>
            </a: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74324"/>
    </mc:Choice>
    <mc:Fallback xmlns="">
      <p:transition spd="slow" advTm="743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047262"/>
          </a:xfrm>
          <a:prstGeom prst="rect">
            <a:avLst/>
          </a:prstGeom>
          <a:noFill/>
        </p:spPr>
        <p:txBody>
          <a:bodyPr wrap="square" rtlCol="0">
            <a:spAutoFit/>
          </a:bodyPr>
          <a:lstStyle/>
          <a:p>
            <a:pPr algn="r">
              <a:lnSpc>
                <a:spcPct val="250000"/>
              </a:lnSpc>
            </a:pPr>
            <a:r>
              <a:rPr lang="ar-EG" sz="1400" dirty="0" smtClean="0">
                <a:solidFill>
                  <a:srgbClr val="2D3956"/>
                </a:solidFill>
                <a:latin typeface="Alexandria" pitchFamily="2" charset="-78"/>
                <a:cs typeface="Alexandria" pitchFamily="2" charset="-78"/>
              </a:rPr>
              <a:t>ويشاع استخدم هذه الصورة في مجال الأدوية؛ وذلك من خلال الاستخدامات الجديدة لأدوية معروفة.</a:t>
            </a:r>
          </a:p>
          <a:p>
            <a:pPr algn="r">
              <a:lnSpc>
                <a:spcPct val="250000"/>
              </a:lnSpc>
            </a:pPr>
            <a:endParaRPr lang="ar-EG" sz="1400" b="1"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تسمى براءة التطبيق، تعطيه حق استئثاري على هذا التطبيق الجديد للطرق المعروفة.</a:t>
            </a:r>
            <a:endParaRPr lang="ar-EG" sz="1400" dirty="0">
              <a:solidFill>
                <a:srgbClr val="2D3956"/>
              </a:solidFill>
              <a:latin typeface="Alexandria" pitchFamily="2" charset="-78"/>
              <a:cs typeface="Alexandria" pitchFamily="2" charset="-78"/>
            </a:endParaRPr>
          </a:p>
          <a:p>
            <a:pPr algn="r">
              <a:lnSpc>
                <a:spcPct val="250000"/>
              </a:lnSpc>
            </a:pPr>
            <a:endParaRPr lang="ar-EG" sz="2000" b="1" u="sng" dirty="0" smtClean="0">
              <a:solidFill>
                <a:srgbClr val="2D3956"/>
              </a:solidFill>
              <a:latin typeface="Alexandria" pitchFamily="2" charset="-78"/>
              <a:cs typeface="Alexandria" pitchFamily="2" charset="-78"/>
            </a:endParaRPr>
          </a:p>
          <a:p>
            <a:pPr lvl="0" algn="r"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51310"/>
    </mc:Choice>
    <mc:Fallback xmlns="">
      <p:transition spd="slow" advTm="513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555093"/>
          </a:xfrm>
          <a:prstGeom prst="rect">
            <a:avLst/>
          </a:prstGeom>
          <a:noFill/>
        </p:spPr>
        <p:txBody>
          <a:bodyPr wrap="square" rtlCol="0">
            <a:spAutoFit/>
          </a:bodyPr>
          <a:lstStyle/>
          <a:p>
            <a:pPr algn="r"/>
            <a:r>
              <a:rPr lang="ar-EG" b="1" u="sng" dirty="0" smtClean="0">
                <a:solidFill>
                  <a:srgbClr val="2D3956"/>
                </a:solidFill>
                <a:latin typeface="Alexandria" pitchFamily="2" charset="-78"/>
                <a:cs typeface="Alexandria" pitchFamily="2" charset="-78"/>
              </a:rPr>
              <a:t>-براءة التركيب: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تنصب البراءة هنا على جمع وتركيب عناصر معروفة للوصول إلى مركب جديد.</a:t>
            </a:r>
            <a:endParaRPr lang="ar-EG" sz="1600"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ويحصل المخترع بناء على ذلك على براءة التركيب على ذلك المركب الجديد، تمنحه الاستئثار به، بيد أن ذلك لا يقع على العناصر المكونة له، ولا الكيفية التي جرت بها عميلة التركيب.</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94322"/>
    </mc:Choice>
    <mc:Fallback xmlns="">
      <p:transition spd="slow" advTm="9432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-براءة التعديل أو التحسين أو الإضافة:</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يجوز أيضا أن تمنح براءة عن كل تعديل أو تحسين أو إضافة ترد على اختراع سبق أن منحت براءة عنه، شريطة أن تتحقق الشروط الثلاثة المعروفة، وهي: الجدة، الخطوة الإبداعية والقابلية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2383"/>
    </mc:Choice>
    <mc:Fallback xmlns="">
      <p:transition spd="slow" advTm="6238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93428"/>
          </a:xfrm>
          <a:prstGeom prst="rect">
            <a:avLst/>
          </a:prstGeom>
          <a:noFill/>
        </p:spPr>
        <p:txBody>
          <a:bodyPr wrap="square" rtlCol="0">
            <a:spAutoFit/>
          </a:bodyPr>
          <a:lstStyle/>
          <a:p>
            <a:pPr algn="just" rtl="1"/>
            <a:r>
              <a:rPr lang="ar-EG" sz="2000" b="1" u="sng" dirty="0">
                <a:solidFill>
                  <a:srgbClr val="2D3956"/>
                </a:solidFill>
                <a:latin typeface="Alexandria" pitchFamily="2" charset="-78"/>
                <a:cs typeface="Alexandria" pitchFamily="2" charset="-78"/>
              </a:rPr>
              <a:t>(ج)-أن يكون الاختراع قابلا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لا يكفي أن يكون الاختراع جديدا ويمثل خطوة إبداعية، بل يجب إضافة إلى ذلك، أن يكون قابلا للتطبيق في مجال الصناعة، أي أن تكون الفكرة مما يمكن تنفيذه صناعيا، في صورة آلة أو منتج  أو 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401205"/>
          </a:xfrm>
          <a:prstGeom prst="rect">
            <a:avLst/>
          </a:prstGeom>
          <a:noFill/>
        </p:spPr>
        <p:txBody>
          <a:bodyPr wrap="square" rtlCol="0">
            <a:spAutoFit/>
          </a:bodyPr>
          <a:lstStyle/>
          <a:p>
            <a:pPr algn="just" rtl="1">
              <a:lnSpc>
                <a:spcPct val="250000"/>
              </a:lnSpc>
            </a:pPr>
            <a:endParaRPr lang="ar-EG" sz="1600" b="1"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ويقصد بالصناعة هنا معناها الواسع، وفقا لما تم الإشارة إليه في المادة 1/3 من اتفاقية باريس، أي  يتسع هذا المصطلح ليشمل الصناعات  الزراعية والاستخراجية وغير ذلك من صور الصناعات.</a:t>
            </a: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36552"/>
    </mc:Choice>
    <mc:Fallback xmlns="">
      <p:transition spd="slow" advTm="3655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492990"/>
          </a:xfrm>
          <a:prstGeom prst="rect">
            <a:avLst/>
          </a:prstGeom>
          <a:noFill/>
        </p:spPr>
        <p:txBody>
          <a:bodyPr wrap="square" rtlCol="0">
            <a:spAutoFit/>
          </a:bodyPr>
          <a:lstStyle/>
          <a:p>
            <a:pPr algn="just" rtl="1">
              <a:lnSpc>
                <a:spcPct val="250000"/>
              </a:lnSpc>
            </a:pPr>
            <a:r>
              <a:rPr lang="ar-EG" sz="1400" b="1" dirty="0" smtClean="0">
                <a:solidFill>
                  <a:srgbClr val="2D3956"/>
                </a:solidFill>
                <a:latin typeface="Alexandria" pitchFamily="2" charset="-78"/>
                <a:cs typeface="Alexandria" pitchFamily="2" charset="-78"/>
              </a:rPr>
              <a:t>وبالتالي لا تتمتع الأفكار المجردة او النظريات والمبادئ العلمية بالحماية القانونية من خلال براءات الاختراع، وإن كان صاحبها يمكن أن يتمتع بالحماية القانونية لحق المؤلف، وفقا لما سنذكره لاحقا فيما يخص هذا الجزء.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65238"/>
    </mc:Choice>
    <mc:Fallback xmlns="">
      <p:transition spd="slow" advTm="652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31654"/>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ومع ذلك يجوز أن تمنح براءة الاختراع عن تطبيقات تلك الافكار والنظريات العلمية وتجسيدها في المجالات الصناعية المختلفة على نحو ما ذكرنا.</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59459"/>
    </mc:Choice>
    <mc:Fallback xmlns="">
      <p:transition spd="slow" advTm="5945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31435"/>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وإذا جاز تطبيق الفكرة الإبداعية في مجال الصناعة وفقا لما ذكرناه، فلا يهم بعدها مدى قيمتها التجارية،  فهذا الأمر يخرج عن العوامل اللازمة لمنح البراءة.</a:t>
            </a:r>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22301"/>
    </mc:Choice>
    <mc:Fallback xmlns="">
      <p:transition spd="slow" advTm="12230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استبعد قانون حماية حقوق الملكية الفكرية المصري بعض المسائل من إمكانية الحصول على براءة الاختراع، ويتفق معه في ذلك النظام السعودي، وهذه المجالات  كالتالي: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41988"/>
    </mc:Choice>
    <mc:Fallback xmlns="">
      <p:transition spd="slow" advTm="4198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5009880" y="1197431"/>
            <a:ext cx="5342761" cy="3416320"/>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-الاختراعات التي يكون من شأن استغلالها المساس بالأمن القومي أو الإخلال بالنظام العام أو الآداب العامة أو الإضرار بالبيئة أو الإضرار بحياة أو صحة الإنسان أو الحيوان أو النبات.</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مثال ذلك ابتكار آلة لتزييف العملات الوطنية.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00962"/>
    </mc:Choice>
    <mc:Fallback xmlns="">
      <p:transition spd="slow" advTm="10096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-الاكتشافات والنظريات العلمية والطرق الرياضية:</a:t>
            </a:r>
          </a:p>
          <a:p>
            <a:pPr algn="just" rtl="1">
              <a:lnSpc>
                <a:spcPct val="200000"/>
              </a:lnSpc>
            </a:pPr>
            <a:r>
              <a:rPr lang="ar-EG" sz="1600" dirty="0" smtClean="0">
                <a:solidFill>
                  <a:srgbClr val="2D3956"/>
                </a:solidFill>
                <a:latin typeface="Alexandria" pitchFamily="2" charset="-78"/>
                <a:cs typeface="Alexandria" pitchFamily="2" charset="-78"/>
              </a:rPr>
              <a:t>والسبب وراء هذا الاستثناء أن النظريات أو الاكتشافات أو الطرق الرياضية لا تقبل بذاتها، كأفكار مجردة، التطبيق الصناعي، كما ذكرنا سلفا.</a:t>
            </a:r>
          </a:p>
          <a:p>
            <a:pPr algn="just" rtl="1">
              <a:lnSpc>
                <a:spcPct val="200000"/>
              </a:lnSpc>
            </a:pPr>
            <a:r>
              <a:rPr lang="ar-EG" sz="1600" dirty="0" smtClean="0">
                <a:solidFill>
                  <a:srgbClr val="2D3956"/>
                </a:solidFill>
                <a:latin typeface="Alexandria" pitchFamily="2" charset="-78"/>
                <a:cs typeface="Alexandria" pitchFamily="2" charset="-78"/>
              </a:rPr>
              <a:t>لكن لا مانع إذا تم تأسيس تطبيقات صناعية عليها، كإنتاج آلة أو منتج أو غير ذلك. </a:t>
            </a:r>
          </a:p>
          <a:p>
            <a:pPr algn="just" rtl="1">
              <a:lnSpc>
                <a:spcPct val="20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93015"/>
    </mc:Choice>
    <mc:Fallback xmlns="">
      <p:transition spd="slow" advTm="9301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-طرق التشخيص والعلاج والجراحة اللازمة لعلاج الإنسان أو الحيوان:</a:t>
            </a:r>
          </a:p>
          <a:p>
            <a:pPr algn="just" rtl="1">
              <a:lnSpc>
                <a:spcPct val="200000"/>
              </a:lnSpc>
            </a:pPr>
            <a:r>
              <a:rPr lang="ar-EG" sz="1600" dirty="0" smtClean="0">
                <a:solidFill>
                  <a:srgbClr val="2D3956"/>
                </a:solidFill>
                <a:latin typeface="Alexandria" pitchFamily="2" charset="-78"/>
                <a:cs typeface="Alexandria" pitchFamily="2" charset="-78"/>
              </a:rPr>
              <a:t>ومع ذلك تتمتع بالحماية الأدوات أو الأجهزة الطبية المستخدمة في علاج الإنسان أو الحيوان،  باعتبارها منتجات صناعية.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58404"/>
    </mc:Choice>
    <mc:Fallback xmlns="">
      <p:transition spd="slow" advTm="5840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3770263"/>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-النباتات والحيوانات أيا كانت ندرتها وكذلك الطرق البيولوجية المستخدمة في إنتاج النباتات أو الحيوانات: </a:t>
            </a:r>
          </a:p>
          <a:p>
            <a:pPr algn="just" rtl="1">
              <a:lnSpc>
                <a:spcPct val="250000"/>
              </a:lnSpc>
            </a:pPr>
            <a:r>
              <a:rPr lang="ar-EG" sz="1400" dirty="0" smtClean="0">
                <a:solidFill>
                  <a:srgbClr val="2D3956"/>
                </a:solidFill>
                <a:latin typeface="Alexandria" pitchFamily="2" charset="-78"/>
                <a:cs typeface="Alexandria" pitchFamily="2" charset="-78"/>
              </a:rPr>
              <a:t>ويستثنى من ذلك الكائنات الدقيقة، وهي الكائنات التي لا تُرى بالعين المجردة، ومن ذلك البكتيريا والفطريات والفيروسات والكائنات وحيدة الخلية.</a:t>
            </a:r>
            <a:endParaRPr lang="ar-EG" sz="14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7818"/>
    </mc:Choice>
    <mc:Fallback xmlns="">
      <p:transition spd="slow" advTm="6781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432256"/>
          </a:xfrm>
          <a:prstGeom prst="rect">
            <a:avLst/>
          </a:prstGeom>
          <a:noFill/>
        </p:spPr>
        <p:txBody>
          <a:bodyPr wrap="square" rtlCol="0">
            <a:spAutoFit/>
          </a:bodyPr>
          <a:lstStyle/>
          <a:p>
            <a:pPr lvl="0" algn="r" rtl="1">
              <a:lnSpc>
                <a:spcPct val="200000"/>
              </a:lnSpc>
            </a:pPr>
            <a:endParaRPr lang="ar-EG" sz="1400" dirty="0" smtClean="0">
              <a:solidFill>
                <a:srgbClr val="2D3956"/>
              </a:solidFill>
              <a:latin typeface="Alexandria" pitchFamily="2" charset="-78"/>
              <a:cs typeface="Alexandria" pitchFamily="2" charset="-78"/>
            </a:endParaRPr>
          </a:p>
          <a:p>
            <a:pPr lvl="0" algn="r" rtl="1">
              <a:lnSpc>
                <a:spcPct val="250000"/>
              </a:lnSpc>
            </a:pPr>
            <a:r>
              <a:rPr lang="ar-EG" sz="1400" dirty="0" smtClean="0">
                <a:solidFill>
                  <a:srgbClr val="2D3956"/>
                </a:solidFill>
                <a:latin typeface="Alexandria" pitchFamily="2" charset="-78"/>
                <a:cs typeface="Alexandria" pitchFamily="2" charset="-78"/>
              </a:rPr>
              <a:t>وكذلك الطرق غير البيولوجية، وهي التي لا تعتمد على الوسائل الطبيعية في إنتاج الحيوانات والنباتات.</a:t>
            </a:r>
          </a:p>
          <a:p>
            <a:pPr lvl="0" algn="r" rtl="1">
              <a:lnSpc>
                <a:spcPct val="250000"/>
              </a:lnSpc>
            </a:pPr>
            <a:r>
              <a:rPr lang="ar-EG" sz="1400" dirty="0" smtClean="0">
                <a:solidFill>
                  <a:srgbClr val="2D3956"/>
                </a:solidFill>
                <a:latin typeface="Alexandria" pitchFamily="2" charset="-78"/>
                <a:cs typeface="Alexandria" pitchFamily="2" charset="-78"/>
              </a:rPr>
              <a:t>وهي بطبيعة الحال عكس الطرق البيولوجية المستبعدة من الحماية التي تعتمد على الوسائل الطبيعية في إنتاج النباتات والحيوانات، كالتلقيح والإخصاب والتهجين.</a:t>
            </a:r>
          </a:p>
          <a:p>
            <a:pPr lvl="0"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82713"/>
    </mc:Choice>
    <mc:Fallback xmlns="">
      <p:transition spd="slow" advTm="827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816977"/>
          </a:xfrm>
          <a:prstGeom prst="rect">
            <a:avLst/>
          </a:prstGeom>
          <a:noFill/>
        </p:spPr>
        <p:txBody>
          <a:bodyPr wrap="square" rtlCol="0">
            <a:spAutoFit/>
          </a:bodyPr>
          <a:lstStyle/>
          <a:p>
            <a:pPr algn="r" rtl="1"/>
            <a:endParaRPr lang="ar-EG" sz="2000" b="1" u="sng"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-الأعضاء </a:t>
            </a:r>
            <a:r>
              <a:rPr lang="ar-EG" sz="1600" dirty="0">
                <a:solidFill>
                  <a:srgbClr val="2D3956"/>
                </a:solidFill>
                <a:latin typeface="Alexandria" pitchFamily="2" charset="-78"/>
                <a:cs typeface="Alexandria" pitchFamily="2" charset="-78"/>
              </a:rPr>
              <a:t>والأنسجة </a:t>
            </a:r>
            <a:r>
              <a:rPr lang="ar-EG" sz="1600" dirty="0" smtClean="0">
                <a:solidFill>
                  <a:srgbClr val="2D3956"/>
                </a:solidFill>
                <a:latin typeface="Alexandria" pitchFamily="2" charset="-78"/>
                <a:cs typeface="Alexandria" pitchFamily="2" charset="-78"/>
              </a:rPr>
              <a:t>والخلايا الحية </a:t>
            </a:r>
            <a:r>
              <a:rPr lang="ar-EG" sz="1600" dirty="0">
                <a:solidFill>
                  <a:srgbClr val="2D3956"/>
                </a:solidFill>
                <a:latin typeface="Alexandria" pitchFamily="2" charset="-78"/>
                <a:cs typeface="Alexandria" pitchFamily="2" charset="-78"/>
              </a:rPr>
              <a:t>والمواد </a:t>
            </a:r>
            <a:r>
              <a:rPr lang="ar-EG" sz="1600" dirty="0" smtClean="0">
                <a:solidFill>
                  <a:srgbClr val="2D3956"/>
                </a:solidFill>
                <a:latin typeface="Alexandria" pitchFamily="2" charset="-78"/>
                <a:cs typeface="Alexandria" pitchFamily="2" charset="-78"/>
              </a:rPr>
              <a:t>البيولوجية الطبيعية </a:t>
            </a:r>
            <a:r>
              <a:rPr lang="ar-EG" sz="1600" dirty="0">
                <a:solidFill>
                  <a:srgbClr val="2D3956"/>
                </a:solidFill>
                <a:latin typeface="Alexandria" pitchFamily="2" charset="-78"/>
                <a:cs typeface="Alexandria" pitchFamily="2" charset="-78"/>
              </a:rPr>
              <a:t>والحمض النووي </a:t>
            </a:r>
            <a:r>
              <a:rPr lang="ar-EG" sz="1600" dirty="0" smtClean="0">
                <a:solidFill>
                  <a:srgbClr val="2D3956"/>
                </a:solidFill>
                <a:latin typeface="Alexandria" pitchFamily="2" charset="-78"/>
                <a:cs typeface="Alexandria" pitchFamily="2" charset="-78"/>
              </a:rPr>
              <a:t>والجينوم: </a:t>
            </a:r>
          </a:p>
          <a:p>
            <a:pPr algn="just" rtl="1">
              <a:lnSpc>
                <a:spcPct val="250000"/>
              </a:lnSpc>
            </a:pPr>
            <a:r>
              <a:rPr lang="ar-EG" sz="1600" dirty="0" smtClean="0">
                <a:solidFill>
                  <a:srgbClr val="2D3956"/>
                </a:solidFill>
                <a:latin typeface="Alexandria" pitchFamily="2" charset="-78"/>
                <a:cs typeface="Alexandria" pitchFamily="2" charset="-78"/>
              </a:rPr>
              <a:t>وتستبعد أيضا هذه الطائفة  من الحماية بمقتضى براءة الاختراع. </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58682"/>
    </mc:Choice>
    <mc:Fallback xmlns="">
      <p:transition spd="slow" advTm="5868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2- الشروط الشكلية اللازمة للحصول على البراءة</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هناك شروط شكلية ينبغي أن تتوافر بالنسبة للفكرة الإبداعية حتى يحصل المخترع على براءة اختراع عتها، وتتمثل في المراحل  بما تتضمنه من إجراءات  الي يجب أن تمر بها الفكرة للحصول على البراءة، ونقسم ذلك إلى ثلاث مراحل: </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(أ)-إبداع الطلب </a:t>
            </a:r>
          </a:p>
          <a:p>
            <a:pPr algn="just" rtl="1">
              <a:lnSpc>
                <a:spcPct val="150000"/>
              </a:lnSpc>
            </a:pPr>
            <a:r>
              <a:rPr lang="ar-EG" sz="1600" dirty="0" smtClean="0">
                <a:solidFill>
                  <a:srgbClr val="2D3956"/>
                </a:solidFill>
                <a:latin typeface="Alexandria" pitchFamily="2" charset="-78"/>
                <a:cs typeface="Alexandria" pitchFamily="2" charset="-78"/>
              </a:rPr>
              <a:t>(ب)- الفحص </a:t>
            </a:r>
          </a:p>
          <a:p>
            <a:pPr algn="just" rtl="1">
              <a:lnSpc>
                <a:spcPct val="150000"/>
              </a:lnSpc>
            </a:pPr>
            <a:r>
              <a:rPr lang="ar-EG" sz="1600" dirty="0" smtClean="0">
                <a:solidFill>
                  <a:srgbClr val="2D3956"/>
                </a:solidFill>
                <a:latin typeface="Alexandria" pitchFamily="2" charset="-78"/>
                <a:cs typeface="Alexandria" pitchFamily="2" charset="-78"/>
              </a:rPr>
              <a:t>(ج)- قرار منح البراءة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306466"/>
    </mc:Choice>
    <mc:Fallback xmlns="">
      <p:transition spd="slow" advTm="30646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46933"/>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(أ)- إيداع الطلب </a:t>
            </a:r>
          </a:p>
          <a:p>
            <a:pPr algn="r" rtl="1">
              <a:lnSpc>
                <a:spcPct val="200000"/>
              </a:lnSpc>
            </a:pPr>
            <a:r>
              <a:rPr lang="ar-EG" sz="1600" dirty="0" smtClean="0">
                <a:solidFill>
                  <a:srgbClr val="2D3956"/>
                </a:solidFill>
                <a:latin typeface="Alexandria" pitchFamily="2" charset="-78"/>
                <a:cs typeface="Alexandria" pitchFamily="2" charset="-78"/>
              </a:rPr>
              <a:t>نتحدث عن المسائل التالية: </a:t>
            </a:r>
          </a:p>
          <a:p>
            <a:pPr algn="r" rtl="1">
              <a:lnSpc>
                <a:spcPct val="200000"/>
              </a:lnSpc>
            </a:pPr>
            <a:r>
              <a:rPr lang="ar-EG" sz="1600" dirty="0">
                <a:solidFill>
                  <a:srgbClr val="2D3956"/>
                </a:solidFill>
                <a:latin typeface="Alexandria" pitchFamily="2" charset="-78"/>
                <a:cs typeface="Alexandria" pitchFamily="2" charset="-78"/>
              </a:rPr>
              <a:t>-</a:t>
            </a:r>
            <a:r>
              <a:rPr lang="ar-EG" sz="1600" dirty="0" smtClean="0">
                <a:solidFill>
                  <a:srgbClr val="2D3956"/>
                </a:solidFill>
                <a:latin typeface="Alexandria" pitchFamily="2" charset="-78"/>
                <a:cs typeface="Alexandria" pitchFamily="2" charset="-78"/>
              </a:rPr>
              <a:t>مقدم الطلب</a:t>
            </a:r>
          </a:p>
          <a:p>
            <a:pPr algn="r" rtl="1">
              <a:lnSpc>
                <a:spcPct val="200000"/>
              </a:lnSpc>
            </a:pPr>
            <a:r>
              <a:rPr lang="ar-EG" sz="1600" dirty="0" smtClean="0">
                <a:solidFill>
                  <a:srgbClr val="2D3956"/>
                </a:solidFill>
                <a:latin typeface="Alexandria" pitchFamily="2" charset="-78"/>
                <a:cs typeface="Alexandria" pitchFamily="2" charset="-78"/>
              </a:rPr>
              <a:t>-الجهة المختصة </a:t>
            </a:r>
          </a:p>
          <a:p>
            <a:pPr algn="r" rtl="1">
              <a:lnSpc>
                <a:spcPct val="200000"/>
              </a:lnSpc>
            </a:pPr>
            <a:r>
              <a:rPr lang="ar-EG" sz="1600" dirty="0" smtClean="0">
                <a:solidFill>
                  <a:srgbClr val="2D3956"/>
                </a:solidFill>
                <a:latin typeface="Alexandria" pitchFamily="2" charset="-78"/>
                <a:cs typeface="Alexandria" pitchFamily="2" charset="-78"/>
              </a:rPr>
              <a:t>-محتوى الطلب</a:t>
            </a:r>
            <a:endParaRPr lang="ar-EG" sz="1600" dirty="0">
              <a:solidFill>
                <a:srgbClr val="2D3956"/>
              </a:solidFill>
              <a:latin typeface="Alexandria" pitchFamily="2" charset="-78"/>
              <a:cs typeface="Alexandria" pitchFamily="2" charset="-78"/>
            </a:endParaRPr>
          </a:p>
          <a:p>
            <a:pPr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89353"/>
    </mc:Choice>
    <mc:Fallback xmlns="">
      <p:transition spd="slow" advTm="8935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00164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مقدم الطلب: </a:t>
            </a:r>
          </a:p>
          <a:p>
            <a:pPr algn="just" rtl="1">
              <a:lnSpc>
                <a:spcPct val="200000"/>
              </a:lnSpc>
            </a:pPr>
            <a:r>
              <a:rPr lang="ar-EG" sz="1600" dirty="0" smtClean="0">
                <a:solidFill>
                  <a:srgbClr val="2D3956"/>
                </a:solidFill>
                <a:latin typeface="Alexandria" pitchFamily="2" charset="-78"/>
                <a:cs typeface="Alexandria" pitchFamily="2" charset="-78"/>
              </a:rPr>
              <a:t>يقدم طلب البراءة من المخترع ، صاحب الفكرة الإبداعية، وإذا كان الاختراع نتيجة عمل مشترك بين عدة أشخاص، ثبت حقهم في البراءة بالتساوي فيما بينهم ما لم يتفقوا على غير ذلك. أما إذا كان قد توصل إلى ذات الاختراع أكثر من شخص يستقل كل منهم عن الآخر، يثبت الحق للأسبق في تقديم طلب البراءة. (م 6 قانون حماية الملكية الفكرية المصري، م  5 من نظام البراءات السعودي  ).</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234337"/>
    </mc:Choice>
    <mc:Fallback xmlns="">
      <p:transition spd="slow" advTm="23433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70591"/>
          </a:xfrm>
          <a:prstGeom prst="rect">
            <a:avLst/>
          </a:prstGeom>
          <a:noFill/>
        </p:spPr>
        <p:txBody>
          <a:bodyPr wrap="square" rtlCol="0">
            <a:spAutoFit/>
          </a:bodyPr>
          <a:lstStyle/>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0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ويقدم طلب البراءة ممن آلت إليه حقوق المخترع، كالمشتري أو الموهوب له.</a:t>
            </a:r>
          </a:p>
          <a:p>
            <a:pPr algn="just" rtl="1">
              <a:lnSpc>
                <a:spcPct val="250000"/>
              </a:lnSpc>
            </a:pPr>
            <a:r>
              <a:rPr lang="ar-EG" sz="1400" dirty="0" smtClean="0">
                <a:solidFill>
                  <a:srgbClr val="2D3956"/>
                </a:solidFill>
                <a:latin typeface="Alexandria" pitchFamily="2" charset="-78"/>
                <a:cs typeface="Alexandria" pitchFamily="2" charset="-78"/>
              </a:rPr>
              <a:t>كما يمكن تقديم الطلب عن طريق وكيل الأشخاص المذكورين .</a:t>
            </a:r>
          </a:p>
          <a:p>
            <a:pPr algn="just" rtl="1">
              <a:lnSpc>
                <a:spcPct val="200000"/>
              </a:lnSpc>
            </a:pPr>
            <a:endParaRPr lang="ar-EG" sz="14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97495"/>
    </mc:Choice>
    <mc:Fallback xmlns="">
      <p:transition spd="slow" advTm="9749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ومن الجدير بالذكر أنه لا يجوز أن يتضمن الطلب أكثر من اخترع واحد، ويعتبر في حكم الاختراع الواحد مجموعة الاختراعات التي تشكل فكرة إبداعية واحدة.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56609"/>
    </mc:Choice>
    <mc:Fallback xmlns="">
      <p:transition spd="slow" advTm="5660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-الجهة المختصة: </a:t>
            </a:r>
          </a:p>
          <a:p>
            <a:pPr algn="just" rtl="1">
              <a:lnSpc>
                <a:spcPct val="200000"/>
              </a:lnSpc>
            </a:pPr>
            <a:r>
              <a:rPr lang="ar-EG" sz="1600" dirty="0" smtClean="0">
                <a:solidFill>
                  <a:srgbClr val="2D3956"/>
                </a:solidFill>
                <a:latin typeface="Alexandria" pitchFamily="2" charset="-78"/>
                <a:cs typeface="Alexandria" pitchFamily="2" charset="-78"/>
              </a:rPr>
              <a:t>تختلف الجهة المختصة بتلقي الطلب من دولة إلى أخرى، في مصر، يتلقى طلب الإيداع مكتب براءات الاختراع المصري، وبصدور القانون رقم  123 لسنة 2023 بإنشاء الجهاز  المصري للملكية الفكرية، قد انتقلت الاختصاص بتسجيل حقوق الملكية الفكرية من الجهات المتعددة التي كانت تقوم بها، ومنها مكتب براءات الاختراع، إلى الجهاز المذكور.</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116974"/>
    </mc:Choice>
    <mc:Fallback xmlns="">
      <p:transition spd="slow" advTm="11697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31599"/>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أما في المملكة العربية السعودية، فقد كانت الجهة المختصة بتلقي طلبات براءات الاختراع هي مدينة الملك عبدالعزيز للعلوم والتقنية، ثم انتقل هذا الاختصاص إلى  الهيئة السعودية للملكية الفكرية، والتي أنشئت بمقتضى قرار مجلس الوزراء رقم 410 بتاريخ 28/6/1438.</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119518"/>
    </mc:Choice>
    <mc:Fallback xmlns="">
      <p:transition spd="slow" advTm="11951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-محتوى الطلب: </a:t>
            </a:r>
          </a:p>
          <a:p>
            <a:pPr algn="just" rtl="1">
              <a:lnSpc>
                <a:spcPct val="200000"/>
              </a:lnSpc>
            </a:pPr>
            <a:r>
              <a:rPr lang="ar-EG" sz="1600" dirty="0" smtClean="0">
                <a:solidFill>
                  <a:srgbClr val="2D3956"/>
                </a:solidFill>
                <a:latin typeface="Alexandria" pitchFamily="2" charset="-78"/>
                <a:cs typeface="Alexandria" pitchFamily="2" charset="-78"/>
              </a:rPr>
              <a:t>نتناول بيانات الطلب ثم مرفقاته:</a:t>
            </a:r>
          </a:p>
          <a:p>
            <a:pPr algn="ctr" rtl="1">
              <a:lnSpc>
                <a:spcPct val="200000"/>
              </a:lnSpc>
            </a:pPr>
            <a:r>
              <a:rPr lang="ar-EG" sz="1600" b="1" u="sng" dirty="0" smtClean="0">
                <a:solidFill>
                  <a:srgbClr val="2D3956"/>
                </a:solidFill>
                <a:latin typeface="Alexandria" pitchFamily="2" charset="-78"/>
                <a:cs typeface="Alexandria" pitchFamily="2" charset="-78"/>
              </a:rPr>
              <a:t>-بيانات الطلب:</a:t>
            </a:r>
          </a:p>
          <a:p>
            <a:pPr algn="r" rtl="1">
              <a:lnSpc>
                <a:spcPct val="200000"/>
              </a:lnSpc>
            </a:pPr>
            <a:r>
              <a:rPr lang="ar-EG" sz="1600" b="1" dirty="0" smtClean="0">
                <a:solidFill>
                  <a:srgbClr val="2D3956"/>
                </a:solidFill>
                <a:latin typeface="Alexandria" pitchFamily="2" charset="-78"/>
                <a:cs typeface="Alexandria" pitchFamily="2" charset="-78"/>
              </a:rPr>
              <a:t>-اسم أو عنوان الاختراع: </a:t>
            </a:r>
            <a:r>
              <a:rPr lang="ar-EG" sz="1600" dirty="0" smtClean="0">
                <a:solidFill>
                  <a:srgbClr val="2D3956"/>
                </a:solidFill>
                <a:latin typeface="Alexandria" pitchFamily="2" charset="-78"/>
                <a:cs typeface="Alexandria" pitchFamily="2" charset="-78"/>
              </a:rPr>
              <a:t>يجب أن يتسم العنوان بالدقة والتحديد وأن يعبر بوضوح عن موضوع الاختراع.</a:t>
            </a:r>
          </a:p>
          <a:p>
            <a:pPr algn="r" rtl="1">
              <a:lnSpc>
                <a:spcPct val="200000"/>
              </a:lnSpc>
            </a:pPr>
            <a:r>
              <a:rPr lang="ar-EG" sz="1600" dirty="0" smtClean="0">
                <a:solidFill>
                  <a:srgbClr val="2D3956"/>
                </a:solidFill>
                <a:latin typeface="Alexandria" pitchFamily="2" charset="-78"/>
                <a:cs typeface="Alexandria" pitchFamily="2" charset="-78"/>
              </a:rPr>
              <a:t>ولا يجوز أن يذكر في هذا العنوان أسماء اشخاص أو أحداث تاريخية أو اسماء تجارية.</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78149"/>
    </mc:Choice>
    <mc:Fallback xmlns="">
      <p:transition spd="slow" advTm="17814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-الوصف المختصر:  </a:t>
            </a:r>
            <a:r>
              <a:rPr lang="ar-EG" sz="1600" dirty="0" smtClean="0">
                <a:solidFill>
                  <a:srgbClr val="2D3956"/>
                </a:solidFill>
                <a:latin typeface="Alexandria" pitchFamily="2" charset="-78"/>
                <a:cs typeface="Alexandria" pitchFamily="2" charset="-78"/>
              </a:rPr>
              <a:t>وهو نبذة عن الاختراع تبين الخصائص المميزة له والمشكلة التقنية التي يسعها لحلها بما يبرز أهميته ومزاياه المتوقعة.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23568"/>
    </mc:Choice>
    <mc:Fallback xmlns="">
      <p:transition spd="slow" advTm="1235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-اسم مقدم الطلب، اسم أو أسماء المخترعين والبيانات الشخصية الخاصة بهم، كأرقام الهاتف والهوية الوطنية وغير ذلك: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57361"/>
    </mc:Choice>
    <mc:Fallback xmlns="">
      <p:transition spd="slow" advTm="5736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وننوه هنا أن هناك حالات قد يكون فيها مقدم الطلب شخص آخر غير المخترع، كما لو أن المخترع ينتمي إلى مؤسسة بحثية أو جامعة أو شركة أو غير ذلك. هنا يذكر هذا الكيان كمقدم طلب، والمبتكر كمخترع.</a:t>
            </a:r>
          </a:p>
          <a:p>
            <a:pPr algn="just" rtl="1">
              <a:lnSpc>
                <a:spcPct val="200000"/>
              </a:lnSpc>
            </a:pPr>
            <a:r>
              <a:rPr lang="ar-EG" sz="1600" dirty="0" smtClean="0">
                <a:solidFill>
                  <a:srgbClr val="2D3956"/>
                </a:solidFill>
                <a:latin typeface="Alexandria" pitchFamily="2" charset="-78"/>
                <a:cs typeface="Alexandria" pitchFamily="2" charset="-78"/>
              </a:rPr>
              <a:t>أما إذا كان الشخص قد توصل إلى الاختراع بجهده الذاتي مستقلا عن أي مؤسسة أو كيان، فهنا يكون مقدم الطلب هو المخترع نفسه.</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1831"/>
    </mc:Choice>
    <mc:Fallback xmlns="">
      <p:transition spd="slow" advTm="12183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24096"/>
          </a:xfrm>
          <a:prstGeom prst="rect">
            <a:avLst/>
          </a:prstGeom>
          <a:noFill/>
        </p:spPr>
        <p:txBody>
          <a:bodyPr wrap="square" rtlCol="0">
            <a:spAutoFit/>
          </a:bodyPr>
          <a:lstStyle/>
          <a:p>
            <a:pPr algn="ctr" rtl="1"/>
            <a:r>
              <a:rPr lang="ar-EG" sz="1600" b="1" u="sng" dirty="0" smtClean="0">
                <a:solidFill>
                  <a:srgbClr val="2D3956"/>
                </a:solidFill>
                <a:latin typeface="Alexandria" pitchFamily="2" charset="-78"/>
                <a:cs typeface="Alexandria" pitchFamily="2" charset="-78"/>
              </a:rPr>
              <a:t>مرفقات الطلب</a:t>
            </a:r>
          </a:p>
          <a:p>
            <a:pPr algn="just" rtl="1"/>
            <a:r>
              <a:rPr lang="ar-EG" sz="1600" dirty="0" smtClean="0">
                <a:solidFill>
                  <a:srgbClr val="2D3956"/>
                </a:solidFill>
                <a:latin typeface="Alexandria" pitchFamily="2" charset="-78"/>
                <a:cs typeface="Alexandria" pitchFamily="2" charset="-78"/>
              </a:rPr>
              <a:t>  </a:t>
            </a:r>
          </a:p>
          <a:p>
            <a:pPr algn="just" rtl="1"/>
            <a:r>
              <a:rPr lang="ar-EG" sz="1600" b="1" u="sng" dirty="0" smtClean="0">
                <a:solidFill>
                  <a:srgbClr val="2D3956"/>
                </a:solidFill>
                <a:latin typeface="Alexandria" pitchFamily="2" charset="-78"/>
                <a:cs typeface="Alexandria" pitchFamily="2" charset="-78"/>
              </a:rPr>
              <a:t>الجزء الأول: عناصر الحماية:</a:t>
            </a:r>
          </a:p>
          <a:p>
            <a:pPr algn="just" rtl="1"/>
            <a:endParaRPr lang="ar-EG" sz="1600" b="1"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تحدد عناصر الحماية نطاق الاختراع وتعد الجزء الأهم في طلب البراءة؛ ذلك أنها تبين الأجزاء الواجب حمايتها بمقتضى البراءة.</a:t>
            </a:r>
          </a:p>
          <a:p>
            <a:pPr algn="just" rtl="1">
              <a:lnSpc>
                <a:spcPct val="250000"/>
              </a:lnSpc>
            </a:pPr>
            <a:r>
              <a:rPr lang="ar-EG" sz="1400" dirty="0" smtClean="0">
                <a:solidFill>
                  <a:srgbClr val="2D3956"/>
                </a:solidFill>
                <a:latin typeface="Alexandria" pitchFamily="2" charset="-78"/>
                <a:cs typeface="Alexandria" pitchFamily="2" charset="-78"/>
              </a:rPr>
              <a:t>ولذا ينبغي أن تصاغ بعبارات واضحة ودقيقة تبرز المكونات الأساسية للاختراع، ويتعين ترقيمها بالتتابع.</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29453"/>
    </mc:Choice>
    <mc:Fallback xmlns="">
      <p:transition spd="slow" advTm="12945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وتنقسم عناصر الحماية إلى نوعين: عناصر مستقلة وعناصر تابعة:</a:t>
            </a:r>
          </a:p>
          <a:p>
            <a:pPr algn="just" rtl="1">
              <a:lnSpc>
                <a:spcPct val="200000"/>
              </a:lnSpc>
            </a:pPr>
            <a:r>
              <a:rPr lang="ar-EG" sz="1600" b="1" dirty="0" smtClean="0">
                <a:solidFill>
                  <a:srgbClr val="2D3956"/>
                </a:solidFill>
                <a:latin typeface="Alexandria" pitchFamily="2" charset="-78"/>
                <a:cs typeface="Alexandria" pitchFamily="2" charset="-78"/>
              </a:rPr>
              <a:t>العنصر المستقل: </a:t>
            </a:r>
            <a:r>
              <a:rPr lang="ar-EG" sz="1600" dirty="0" smtClean="0">
                <a:solidFill>
                  <a:srgbClr val="2D3956"/>
                </a:solidFill>
                <a:latin typeface="Alexandria" pitchFamily="2" charset="-78"/>
                <a:cs typeface="Alexandria" pitchFamily="2" charset="-78"/>
              </a:rPr>
              <a:t>هو العنصر الأول الذي يتضمن الخصائص الفنية الأساسية للاختراع، ويمكن أن يتضمن الطلب أكثر من عنصر مستقل.</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مثال ذلك: شاي للتخسيس يشتمل على: أوراق السنا، أوراق العرقسوس وأوراق البردقوش.</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09707"/>
    </mc:Choice>
    <mc:Fallback xmlns="">
      <p:transition spd="slow" advTm="10970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lvl="0" algn="just" rtl="1">
              <a:lnSpc>
                <a:spcPct val="200000"/>
              </a:lnSpc>
            </a:pPr>
            <a:r>
              <a:rPr lang="ar-EG" sz="1600" b="1" dirty="0" smtClean="0">
                <a:solidFill>
                  <a:srgbClr val="2D3956"/>
                </a:solidFill>
                <a:latin typeface="Alexandria" pitchFamily="2" charset="-78"/>
                <a:cs typeface="Alexandria" pitchFamily="2" charset="-78"/>
              </a:rPr>
              <a:t>العنصر التابع:  </a:t>
            </a:r>
          </a:p>
          <a:p>
            <a:pPr lvl="0" algn="just" rtl="1">
              <a:lnSpc>
                <a:spcPct val="200000"/>
              </a:lnSpc>
            </a:pPr>
            <a:r>
              <a:rPr lang="ar-EG" sz="1600" dirty="0" smtClean="0">
                <a:solidFill>
                  <a:srgbClr val="2D3956"/>
                </a:solidFill>
                <a:latin typeface="Alexandria" pitchFamily="2" charset="-78"/>
                <a:cs typeface="Alexandria" pitchFamily="2" charset="-78"/>
              </a:rPr>
              <a:t>يتبع العنصر المستقل ويتضمن خصائص وسمات أكثر تفصيلا لموضوع الاختراع.</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مثال ذلك: شاي للتخسيس طبقا للعنصر رقم (1) بحيث تكون نسبة أوراق السنا 25 % وزن/ وزن.</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119587"/>
    </mc:Choice>
    <mc:Fallback xmlns="">
      <p:transition spd="slow" advTm="11958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lvl="0" algn="just" rtl="1">
              <a:lnSpc>
                <a:spcPct val="250000"/>
              </a:lnSpc>
            </a:pPr>
            <a:r>
              <a:rPr lang="ar-EG" sz="1600" b="1" dirty="0" smtClean="0">
                <a:solidFill>
                  <a:srgbClr val="2D3956"/>
                </a:solidFill>
                <a:latin typeface="Alexandria" pitchFamily="2" charset="-78"/>
                <a:cs typeface="Alexandria" pitchFamily="2" charset="-78"/>
              </a:rPr>
              <a:t>الجزء الثاني من المرفقات يشتمل على الوصف التفصيلي للاختراع:</a:t>
            </a:r>
          </a:p>
          <a:p>
            <a:pPr lvl="0" algn="just" rtl="1">
              <a:lnSpc>
                <a:spcPct val="250000"/>
              </a:lnSpc>
            </a:pPr>
            <a:r>
              <a:rPr lang="ar-EG" sz="1600" dirty="0" smtClean="0">
                <a:solidFill>
                  <a:srgbClr val="2D3956"/>
                </a:solidFill>
                <a:latin typeface="Alexandria" pitchFamily="2" charset="-78"/>
                <a:cs typeface="Alexandria" pitchFamily="2" charset="-78"/>
              </a:rPr>
              <a:t>ويتضمن النقاط التالية: المجال التقني، الخلفية الفنية، ملخص الاختراع، المشكلة التقنية، الحل التقني، مميزات الاختراع، وصف مختصر للرسومات، وصف الاختراع، المحتوى، الأمثلة والمجالات.</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54871"/>
    </mc:Choice>
    <mc:Fallback xmlns="">
      <p:transition spd="slow" advTm="65487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62"/>
    </mc:Choice>
    <mc:Fallback xmlns="">
      <p:transition spd="slow" advTm="109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FDFAB91-0BF3-46A0-9CD8-28EC1BF5E764}"/>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http://purl.org/dc/dcmitype/"/>
    <ds:schemaRef ds:uri="http://schemas.microsoft.com/office/infopath/2007/PartnerControls"/>
    <ds:schemaRef ds:uri="http://schemas.microsoft.com/office/2006/metadata/properties"/>
    <ds:schemaRef ds:uri="http://purl.org/dc/elements/1.1/"/>
    <ds:schemaRef ds:uri="http://purl.org/dc/terms/"/>
    <ds:schemaRef ds:uri="49100919-8a76-4266-be0c-7dc583902cb4"/>
    <ds:schemaRef ds:uri="http://www.w3.org/XML/1998/namespace"/>
    <ds:schemaRef ds:uri="http://schemas.microsoft.com/office/2006/documentManagement/types"/>
    <ds:schemaRef ds:uri="d13aca44-ef33-4cf4-9980-7f0b00e6eeb9"/>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6734</TotalTime>
  <Words>1765</Words>
  <Application>Microsoft Office PowerPoint</Application>
  <PresentationFormat>Widescreen</PresentationFormat>
  <Paragraphs>230</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516</cp:revision>
  <dcterms:created xsi:type="dcterms:W3CDTF">2023-04-29T09:08:00Z</dcterms:created>
  <dcterms:modified xsi:type="dcterms:W3CDTF">2026-02-19T21:45:56Z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