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2" r:id="rId17"/>
    <p:sldId id="271" r:id="rId18"/>
    <p:sldId id="273" r:id="rId19"/>
    <p:sldId id="274" r:id="rId20"/>
    <p:sldId id="27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9" autoAdjust="0"/>
    <p:restoredTop sz="94660"/>
  </p:normalViewPr>
  <p:slideViewPr>
    <p:cSldViewPr snapToGrid="0">
      <p:cViewPr varScale="1">
        <p:scale>
          <a:sx n="69" d="100"/>
          <a:sy n="69" d="100"/>
        </p:scale>
        <p:origin x="59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140192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1499291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1418996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9118A0C-D743-4D89-B009-7DE2452BC7D6}"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2183499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118A0C-D743-4D89-B009-7DE2452BC7D6}" type="datetimeFigureOut">
              <a:rPr lang="en-US" smtClean="0"/>
              <a:t>9/27/2026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2587826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3156259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529064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3642748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9118A0C-D743-4D89-B009-7DE2452BC7D6}"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1034385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9118A0C-D743-4D89-B009-7DE2452BC7D6}" type="datetimeFigureOut">
              <a:rPr lang="en-US" smtClean="0"/>
              <a:t>9/27/2026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1942936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8368270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816440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40024334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2351375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1971277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39260471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118A0C-D743-4D89-B009-7DE2452BC7D6}" type="datetimeFigureOut">
              <a:rPr lang="en-US" smtClean="0"/>
              <a:t>9/27/2026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6EC0ECF-1597-4F50-8787-15BBC0CCED63}" type="slidenum">
              <a:rPr lang="en-US" smtClean="0"/>
              <a:t>‹#›</a:t>
            </a:fld>
            <a:endParaRPr lang="en-US"/>
          </a:p>
        </p:txBody>
      </p:sp>
    </p:spTree>
    <p:extLst>
      <p:ext uri="{BB962C8B-B14F-4D97-AF65-F5344CB8AC3E}">
        <p14:creationId xmlns:p14="http://schemas.microsoft.com/office/powerpoint/2010/main" val="471410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9118A0C-D743-4D89-B009-7DE2452BC7D6}" type="datetimeFigureOut">
              <a:rPr lang="en-US" smtClean="0"/>
              <a:t>9/27/2026</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6EC0ECF-1597-4F50-8787-15BBC0CCED63}" type="slidenum">
              <a:rPr lang="en-US" smtClean="0"/>
              <a:t>‹#›</a:t>
            </a:fld>
            <a:endParaRPr lang="en-US"/>
          </a:p>
        </p:txBody>
      </p:sp>
    </p:spTree>
    <p:extLst>
      <p:ext uri="{BB962C8B-B14F-4D97-AF65-F5344CB8AC3E}">
        <p14:creationId xmlns:p14="http://schemas.microsoft.com/office/powerpoint/2010/main" val="285430704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close-up of a logo&#10;&#10;AI-generated content may be incorrect."/>
          <p:cNvPicPr/>
          <p:nvPr/>
        </p:nvPicPr>
        <p:blipFill rotWithShape="1">
          <a:blip r:embed="rId2" cstate="print">
            <a:extLst>
              <a:ext uri="{28A0092B-C50C-407E-A947-70E740481C1C}">
                <a14:useLocalDpi xmlns:a14="http://schemas.microsoft.com/office/drawing/2010/main" val="0"/>
              </a:ext>
            </a:extLst>
          </a:blip>
          <a:srcRect l="7592" t="5507" r="7592" b="14679"/>
          <a:stretch/>
        </p:blipFill>
        <p:spPr bwMode="auto">
          <a:xfrm>
            <a:off x="0" y="148053"/>
            <a:ext cx="1986280" cy="883285"/>
          </a:xfrm>
          <a:prstGeom prst="rect">
            <a:avLst/>
          </a:prstGeom>
          <a:ln>
            <a:noFill/>
          </a:ln>
          <a:extLst>
            <a:ext uri="{53640926-AAD7-44D8-BBD7-CCE9431645EC}">
              <a14:shadowObscured xmlns:a14="http://schemas.microsoft.com/office/drawing/2010/main"/>
            </a:ext>
          </a:extLst>
        </p:spPr>
      </p:pic>
      <p:sp>
        <p:nvSpPr>
          <p:cNvPr id="11" name="Rectangle 10"/>
          <p:cNvSpPr/>
          <p:nvPr/>
        </p:nvSpPr>
        <p:spPr>
          <a:xfrm>
            <a:off x="3125118" y="3810189"/>
            <a:ext cx="6096000" cy="3578031"/>
          </a:xfrm>
          <a:prstGeom prst="rect">
            <a:avLst/>
          </a:prstGeom>
        </p:spPr>
        <p:txBody>
          <a:bodyPr>
            <a:spAutoFit/>
          </a:bodyPr>
          <a:lstStyle/>
          <a:p>
            <a:pPr algn="ctr" rtl="1">
              <a:lnSpc>
                <a:spcPct val="150000"/>
              </a:lnSpc>
            </a:pPr>
            <a:r>
              <a:rPr lang="ar-EG" dirty="0">
                <a:latin typeface="Times New Roman" panose="02020603050405020304" pitchFamily="18" charset="0"/>
                <a:ea typeface="Calibri" panose="020F0502020204030204" pitchFamily="34" charset="0"/>
                <a:cs typeface="PT Bold Heading" panose="02010400000000000000" pitchFamily="2" charset="-78"/>
              </a:rPr>
              <a:t>إعداد </a:t>
            </a:r>
            <a:endParaRPr lang="en-US" dirty="0">
              <a:latin typeface="Times New Roman" panose="02020603050405020304" pitchFamily="18" charset="0"/>
              <a:ea typeface="Calibri" panose="020F0502020204030204" pitchFamily="34" charset="0"/>
              <a:cs typeface="PT Bold Heading" panose="02010400000000000000" pitchFamily="2" charset="-78"/>
            </a:endParaRPr>
          </a:p>
          <a:p>
            <a:pPr algn="ctr" rtl="1">
              <a:lnSpc>
                <a:spcPct val="150000"/>
              </a:lnSpc>
            </a:pPr>
            <a:r>
              <a:rPr lang="ar-EG" dirty="0">
                <a:latin typeface="Times New Roman" panose="02020603050405020304" pitchFamily="18" charset="0"/>
                <a:ea typeface="Calibri" panose="020F0502020204030204" pitchFamily="34" charset="0"/>
                <a:cs typeface="PT Bold Heading" panose="02010400000000000000" pitchFamily="2" charset="-78"/>
              </a:rPr>
              <a:t> صادق حسن الصفار</a:t>
            </a:r>
            <a:endParaRPr lang="en-US" dirty="0">
              <a:latin typeface="Times New Roman" panose="02020603050405020304" pitchFamily="18" charset="0"/>
              <a:ea typeface="Calibri" panose="020F0502020204030204" pitchFamily="34" charset="0"/>
              <a:cs typeface="PT Bold Heading" panose="02010400000000000000" pitchFamily="2" charset="-78"/>
            </a:endParaRPr>
          </a:p>
          <a:p>
            <a:pPr algn="ctr" rtl="1">
              <a:lnSpc>
                <a:spcPct val="150000"/>
              </a:lnSpc>
            </a:pPr>
            <a:r>
              <a:rPr lang="ar-SA" dirty="0">
                <a:latin typeface="Times New Roman" panose="02020603050405020304" pitchFamily="18" charset="0"/>
                <a:ea typeface="Calibri" panose="020F0502020204030204" pitchFamily="34" charset="0"/>
                <a:cs typeface="PT Bold Heading" panose="02010400000000000000" pitchFamily="2" charset="-78"/>
              </a:rPr>
              <a:t>رسالة مقدمة إلى جامعة ميدأوشن لأستكمال متطلبات نيل درجة دكتوراه </a:t>
            </a:r>
            <a:endParaRPr lang="en-US" dirty="0">
              <a:latin typeface="Times New Roman" panose="02020603050405020304" pitchFamily="18" charset="0"/>
              <a:ea typeface="Calibri" panose="020F0502020204030204" pitchFamily="34" charset="0"/>
              <a:cs typeface="PT Bold Heading" panose="02010400000000000000" pitchFamily="2" charset="-78"/>
            </a:endParaRPr>
          </a:p>
          <a:p>
            <a:pPr algn="ctr" rtl="1">
              <a:lnSpc>
                <a:spcPct val="150000"/>
              </a:lnSpc>
            </a:pPr>
            <a:r>
              <a:rPr lang="ar-SA" dirty="0">
                <a:latin typeface="Times New Roman" panose="02020603050405020304" pitchFamily="18" charset="0"/>
                <a:ea typeface="Calibri" panose="020F0502020204030204" pitchFamily="34" charset="0"/>
                <a:cs typeface="PT Bold Heading" panose="02010400000000000000" pitchFamily="2" charset="-78"/>
              </a:rPr>
              <a:t> الفلسفة في الإدارة</a:t>
            </a:r>
            <a:endParaRPr lang="en-US" dirty="0">
              <a:latin typeface="Times New Roman" panose="02020603050405020304" pitchFamily="18" charset="0"/>
              <a:ea typeface="Calibri" panose="020F0502020204030204" pitchFamily="34" charset="0"/>
              <a:cs typeface="PT Bold Heading" panose="02010400000000000000" pitchFamily="2" charset="-78"/>
            </a:endParaRPr>
          </a:p>
          <a:p>
            <a:pPr algn="ctr" rtl="1">
              <a:lnSpc>
                <a:spcPct val="150000"/>
              </a:lnSpc>
              <a:tabLst>
                <a:tab pos="2327910" algn="l"/>
              </a:tabLst>
            </a:pPr>
            <a:r>
              <a:rPr lang="ar-SA" dirty="0">
                <a:latin typeface="Times New Roman" panose="02020603050405020304" pitchFamily="18" charset="0"/>
                <a:ea typeface="Calibri" panose="020F0502020204030204" pitchFamily="34" charset="0"/>
                <a:cs typeface="PT Bold Heading" panose="02010400000000000000" pitchFamily="2" charset="-78"/>
              </a:rPr>
              <a:t>العام الجامعي</a:t>
            </a:r>
            <a:r>
              <a:rPr lang="en-US" dirty="0">
                <a:latin typeface="Times New Roman" panose="02020603050405020304" pitchFamily="18" charset="0"/>
                <a:ea typeface="Calibri" panose="020F0502020204030204" pitchFamily="34" charset="0"/>
                <a:cs typeface="PT Bold Heading" panose="02010400000000000000" pitchFamily="2" charset="-78"/>
              </a:rPr>
              <a:t>2026 </a:t>
            </a:r>
            <a:r>
              <a:rPr lang="ar-SA" dirty="0">
                <a:latin typeface="Times New Roman" panose="02020603050405020304" pitchFamily="18" charset="0"/>
                <a:ea typeface="Calibri" panose="020F0502020204030204" pitchFamily="34" charset="0"/>
                <a:cs typeface="PT Bold Heading" panose="02010400000000000000" pitchFamily="2" charset="-78"/>
              </a:rPr>
              <a:t>م </a:t>
            </a:r>
            <a:br>
              <a:rPr lang="en-US" dirty="0">
                <a:latin typeface="Times New Roman" panose="02020603050405020304" pitchFamily="18" charset="0"/>
                <a:ea typeface="Calibri" panose="020F0502020204030204" pitchFamily="34" charset="0"/>
                <a:cs typeface="PT Bold Heading" panose="02010400000000000000" pitchFamily="2" charset="-78"/>
              </a:rPr>
            </a:br>
            <a:r>
              <a:rPr lang="ar-EG" dirty="0">
                <a:latin typeface="Times New Roman" panose="02020603050405020304" pitchFamily="18" charset="0"/>
                <a:ea typeface="Calibri" panose="020F0502020204030204" pitchFamily="34" charset="0"/>
                <a:cs typeface="PT Bold Heading" panose="02010400000000000000" pitchFamily="2" charset="-78"/>
              </a:rPr>
              <a:t>1447ه‍ - 1448ه</a:t>
            </a:r>
            <a:endParaRPr lang="en-US" dirty="0">
              <a:latin typeface="Times New Roman" panose="02020603050405020304" pitchFamily="18" charset="0"/>
              <a:ea typeface="Calibri" panose="020F0502020204030204" pitchFamily="34" charset="0"/>
              <a:cs typeface="PT Bold Heading" panose="02010400000000000000" pitchFamily="2" charset="-78"/>
            </a:endParaRPr>
          </a:p>
          <a:p>
            <a:pPr algn="ctr" rtl="1">
              <a:lnSpc>
                <a:spcPct val="150000"/>
              </a:lnSpc>
            </a:pPr>
            <a:r>
              <a:rPr lang="en-US" sz="2800" dirty="0">
                <a:effectLst/>
                <a:latin typeface="Times New Roman" panose="02020603050405020304" pitchFamily="18" charset="0"/>
                <a:ea typeface="Calibri" panose="020F0502020204030204" pitchFamily="34" charset="0"/>
                <a:cs typeface="SKR HEAD1" pitchFamily="2" charset="-78"/>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9551624" y="1012866"/>
            <a:ext cx="2203373" cy="964367"/>
          </a:xfrm>
          <a:prstGeom prst="rect">
            <a:avLst/>
          </a:prstGeom>
        </p:spPr>
        <p:txBody>
          <a:bodyPr wrap="square">
            <a:spAutoFit/>
          </a:bodyPr>
          <a:lstStyle/>
          <a:p>
            <a:pPr algn="ctr">
              <a:lnSpc>
                <a:spcPct val="150000"/>
              </a:lnSpc>
              <a:spcAft>
                <a:spcPts val="800"/>
              </a:spcAft>
            </a:pPr>
            <a:r>
              <a:rPr lang="ar-EG" sz="2000" dirty="0">
                <a:effectLst/>
                <a:latin typeface="Times New Roman" panose="02020603050405020304" pitchFamily="18" charset="0"/>
                <a:ea typeface="Calibri" panose="020F0502020204030204" pitchFamily="34" charset="0"/>
                <a:cs typeface="PT Bold Heading" panose="02010400000000000000" pitchFamily="2" charset="-78"/>
              </a:rPr>
              <a:t>جامعة ميد اوشن</a:t>
            </a:r>
            <a:endParaRPr lang="en-US" sz="2000" dirty="0">
              <a:effectLst/>
              <a:latin typeface="Calibri" panose="020F0502020204030204" pitchFamily="34" charset="0"/>
              <a:ea typeface="Calibri" panose="020F0502020204030204" pitchFamily="34" charset="0"/>
              <a:cs typeface="PT Bold Heading" panose="02010400000000000000" pitchFamily="2" charset="-78"/>
            </a:endParaRPr>
          </a:p>
          <a:p>
            <a:pPr algn="ctr"/>
            <a:r>
              <a:rPr lang="ar-EG" sz="2000" dirty="0">
                <a:latin typeface="Times New Roman" panose="02020603050405020304" pitchFamily="18" charset="0"/>
                <a:ea typeface="Calibri" panose="020F0502020204030204" pitchFamily="34" charset="0"/>
                <a:cs typeface="PT Bold Heading" panose="02010400000000000000" pitchFamily="2" charset="-78"/>
              </a:rPr>
              <a:t>برنامج الدكتوراه</a:t>
            </a:r>
            <a:endParaRPr lang="en-US" sz="2000" dirty="0">
              <a:cs typeface="PT Bold Heading" panose="02010400000000000000" pitchFamily="2" charset="-78"/>
            </a:endParaRPr>
          </a:p>
        </p:txBody>
      </p:sp>
      <p:sp>
        <p:nvSpPr>
          <p:cNvPr id="10" name="Rectangle 9"/>
          <p:cNvSpPr/>
          <p:nvPr/>
        </p:nvSpPr>
        <p:spPr>
          <a:xfrm>
            <a:off x="3455624" y="2287960"/>
            <a:ext cx="6096000" cy="1438535"/>
          </a:xfrm>
          <a:prstGeom prst="rect">
            <a:avLst/>
          </a:prstGeom>
        </p:spPr>
        <p:txBody>
          <a:bodyPr>
            <a:spAutoFit/>
          </a:bodyPr>
          <a:lstStyle/>
          <a:p>
            <a:pPr algn="ctr" rtl="1">
              <a:lnSpc>
                <a:spcPct val="150000"/>
              </a:lnSpc>
            </a:pPr>
            <a:r>
              <a:rPr lang="ar-SA" sz="2000" dirty="0">
                <a:latin typeface="Times New Roman" panose="02020603050405020304" pitchFamily="18" charset="0"/>
                <a:ea typeface="Calibri" panose="020F0502020204030204" pitchFamily="34" charset="0"/>
                <a:cs typeface="PT Bold Heading" panose="02010400000000000000" pitchFamily="2" charset="-78"/>
              </a:rPr>
              <a:t>استراتيجيةُ دمجِ الشركاتِ لدخولِ سوقِ النموِّ (السوقِ الموازيةِ) لسوقِ المالِ السعوديِّ</a:t>
            </a:r>
            <a:endParaRPr lang="en-US" sz="2000" dirty="0">
              <a:latin typeface="Times New Roman" panose="02020603050405020304" pitchFamily="18" charset="0"/>
              <a:ea typeface="Calibri" panose="020F0502020204030204" pitchFamily="34" charset="0"/>
              <a:cs typeface="PT Bold Heading" panose="02010400000000000000" pitchFamily="2" charset="-78"/>
            </a:endParaRPr>
          </a:p>
          <a:p>
            <a:pPr algn="ctr" rtl="1">
              <a:lnSpc>
                <a:spcPct val="150000"/>
              </a:lnSpc>
            </a:pPr>
            <a:r>
              <a:rPr lang="ar-SA" sz="2000" dirty="0">
                <a:latin typeface="Times New Roman" panose="02020603050405020304" pitchFamily="18" charset="0"/>
                <a:ea typeface="Calibri" panose="020F0502020204030204" pitchFamily="34" charset="0"/>
                <a:cs typeface="PT Bold Heading" panose="02010400000000000000" pitchFamily="2" charset="-78"/>
              </a:rPr>
              <a:t>دراسةٌ ميدانيةٌ على الشركاتِ العائليةِ السعودية</a:t>
            </a:r>
            <a:endParaRPr lang="en-US" sz="2000" dirty="0">
              <a:latin typeface="Times New Roman" panose="02020603050405020304" pitchFamily="18" charset="0"/>
              <a:ea typeface="Calibri" panose="020F0502020204030204" pitchFamily="34" charset="0"/>
              <a:cs typeface="PT Bold Heading" panose="02010400000000000000" pitchFamily="2" charset="-78"/>
            </a:endParaRPr>
          </a:p>
        </p:txBody>
      </p:sp>
      <p:pic>
        <p:nvPicPr>
          <p:cNvPr id="1025" name="Picture 3" descr="A close-up of a logo&#10;&#10;AI-generated content may be incorrect.">
            <a:extLst>
              <a:ext uri="{FF2B5EF4-FFF2-40B4-BE49-F238E27FC236}">
                <a16:creationId xmlns:a16="http://schemas.microsoft.com/office/drawing/2014/main" id="{0FE66204-42DF-5A27-0ABD-05D0D6A2866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591" t="5507" r="7591" b="14679"/>
          <a:stretch>
            <a:fillRect/>
          </a:stretch>
        </p:blipFill>
        <p:spPr bwMode="auto">
          <a:xfrm>
            <a:off x="0" y="0"/>
            <a:ext cx="1987550" cy="8826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A close-up of a logo&#10;&#10;AI-generated content may be incorrect.">
            <a:extLst>
              <a:ext uri="{FF2B5EF4-FFF2-40B4-BE49-F238E27FC236}">
                <a16:creationId xmlns:a16="http://schemas.microsoft.com/office/drawing/2014/main" id="{3ABEAFBF-1DDF-977E-A87A-185DC1989C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591" t="5507" r="7591" b="14679"/>
          <a:stretch>
            <a:fillRect/>
          </a:stretch>
        </p:blipFill>
        <p:spPr bwMode="auto">
          <a:xfrm>
            <a:off x="0" y="0"/>
            <a:ext cx="1987550" cy="8826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A close-up of a logo&#10;&#10;AI-generated content may be incorrect.">
            <a:extLst>
              <a:ext uri="{FF2B5EF4-FFF2-40B4-BE49-F238E27FC236}">
                <a16:creationId xmlns:a16="http://schemas.microsoft.com/office/drawing/2014/main" id="{A6A1C799-73DD-BF16-F281-3094D98FC8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7591" t="5507" r="7591" b="14679"/>
          <a:stretch>
            <a:fillRect/>
          </a:stretch>
        </p:blipFill>
        <p:spPr bwMode="auto">
          <a:xfrm>
            <a:off x="0" y="0"/>
            <a:ext cx="1987550" cy="88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26539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asmallah - Free Islamic Calligraphy | All Items (972) | Arabic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5898" y="1575411"/>
            <a:ext cx="7010400" cy="3927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31594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02535" y="1158979"/>
            <a:ext cx="10785511" cy="4362413"/>
          </a:xfrm>
          <a:prstGeom prst="rect">
            <a:avLst/>
          </a:prstGeom>
        </p:spPr>
        <p:txBody>
          <a:bodyPr wrap="square">
            <a:spAutoFit/>
          </a:bodyPr>
          <a:lstStyle/>
          <a:p>
            <a:pPr algn="just" rtl="1">
              <a:lnSpc>
                <a:spcPct val="150000"/>
              </a:lnSpc>
              <a:spcBef>
                <a:spcPts val="600"/>
              </a:spcBef>
              <a:spcAft>
                <a:spcPts val="600"/>
              </a:spcAft>
            </a:pPr>
            <a:r>
              <a:rPr lang="ar-SA" sz="2000" dirty="0">
                <a:latin typeface="Times New Roman" panose="02020603050405020304" pitchFamily="18" charset="0"/>
                <a:ea typeface="Calibri" panose="020F0502020204030204" pitchFamily="34" charset="0"/>
                <a:cs typeface="PT Bold Heading" panose="02010400000000000000" pitchFamily="2" charset="-78"/>
              </a:rPr>
              <a:t>مقدمة:</a:t>
            </a:r>
          </a:p>
          <a:p>
            <a:pPr algn="just" rtl="1">
              <a:lnSpc>
                <a:spcPct val="150000"/>
              </a:lnSpc>
              <a:spcBef>
                <a:spcPts val="600"/>
              </a:spcBef>
              <a:spcAft>
                <a:spcPts val="600"/>
              </a:spcAft>
            </a:pPr>
            <a:r>
              <a:rPr lang="ar-SA" sz="2000" dirty="0">
                <a:latin typeface="Times New Roman" panose="02020603050405020304" pitchFamily="18" charset="0"/>
                <a:ea typeface="Calibri" panose="020F0502020204030204" pitchFamily="34" charset="0"/>
                <a:cs typeface="PT Bold Heading" panose="02010400000000000000" pitchFamily="2" charset="-78"/>
              </a:rPr>
              <a:t>تُعد الشركات العائلية من أهم مكونات الاقتصاد العالمي، لما تؤديه من دور في النشاط الاقتصادي والتوظيف والاستثمار، وتكتسب أهمية خاصة في المملكة العربية السعودية نظرًا لانتشارها ومساهمتها في الاقتصاد وتوفير فرص العمل. وفي ظل التوسع في أنشطتها، تواجه هذه الشركات تحديات تتعلق بالتمويل والحوكمة والتعاقب والاستدامة، مما يبرز الحاجة إلى تطوير هياكلها الإدارية والمالية وتعزيز طابعها المؤسسي. وفي هذا السياق، تمثل السوق المالية السعودية، ولا سيما السوق الموازية «نمو»، إحدى الآليات التي تتيح للشركات الوصول إلى مصادر تمويل إضافية، مع تعزيز الإفصاح والشفافية والحوكمة. ومن ثم، تسعى الدراسة إلى تناول استراتيجية دمج الشركات العائلية في السوق الموازية «نمو» في المملكة العربية السعودية، وتحليل ما يرتبط بها من متطلبات وتداعيات على أداء الشركات ووضعها المالي، في ضوء متطلبات الإدراج والتحول المؤسسي والحوكمة والإدارة المالية.</a:t>
            </a:r>
            <a:endParaRPr lang="en-US" sz="2000" dirty="0">
              <a:latin typeface="Times New Roman" panose="02020603050405020304" pitchFamily="18" charset="0"/>
              <a:ea typeface="Calibri" panose="020F0502020204030204" pitchFamily="34" charset="0"/>
              <a:cs typeface="PT Bold Heading" panose="02010400000000000000" pitchFamily="2" charset="-78"/>
            </a:endParaRPr>
          </a:p>
        </p:txBody>
      </p:sp>
    </p:spTree>
    <p:extLst>
      <p:ext uri="{BB962C8B-B14F-4D97-AF65-F5344CB8AC3E}">
        <p14:creationId xmlns:p14="http://schemas.microsoft.com/office/powerpoint/2010/main" val="9497341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8819" y="452718"/>
            <a:ext cx="9404723" cy="1400530"/>
          </a:xfrm>
        </p:spPr>
        <p:txBody>
          <a:bodyPr/>
          <a:lstStyle/>
          <a:p>
            <a:pPr algn="r" rtl="1"/>
            <a:r>
              <a:rPr lang="ar-SA" sz="2400" dirty="0">
                <a:solidFill>
                  <a:schemeClr val="tx1"/>
                </a:solidFill>
                <a:latin typeface="Times New Roman" panose="02020603050405020304" pitchFamily="18" charset="0"/>
                <a:ea typeface="Calibri" panose="020F0502020204030204" pitchFamily="34" charset="0"/>
                <a:cs typeface="PT Bold Heading" panose="02010400000000000000" pitchFamily="2" charset="-78"/>
              </a:rPr>
              <a:t>مشكلة الدراسة </a:t>
            </a:r>
            <a:r>
              <a:rPr lang="ar-SA" sz="3200" dirty="0">
                <a:solidFill>
                  <a:schemeClr val="tx1"/>
                </a:solidFill>
                <a:latin typeface="Times New Roman" panose="02020603050405020304" pitchFamily="18" charset="0"/>
                <a:ea typeface="Calibri" panose="020F0502020204030204" pitchFamily="34" charset="0"/>
                <a:cs typeface="PT Bold Heading" panose="02010400000000000000" pitchFamily="2" charset="-78"/>
              </a:rPr>
              <a:t>:</a:t>
            </a:r>
            <a:endParaRPr lang="en-US" sz="3200" dirty="0">
              <a:solidFill>
                <a:schemeClr val="tx1"/>
              </a:solidFill>
              <a:latin typeface="Times New Roman" panose="02020603050405020304" pitchFamily="18" charset="0"/>
              <a:ea typeface="Calibri" panose="020F0502020204030204" pitchFamily="34" charset="0"/>
              <a:cs typeface="PT Bold Heading" panose="02010400000000000000" pitchFamily="2" charset="-78"/>
            </a:endParaRPr>
          </a:p>
        </p:txBody>
      </p:sp>
      <p:sp>
        <p:nvSpPr>
          <p:cNvPr id="3" name="Content Placeholder 2"/>
          <p:cNvSpPr>
            <a:spLocks noGrp="1"/>
          </p:cNvSpPr>
          <p:nvPr>
            <p:ph idx="1"/>
          </p:nvPr>
        </p:nvSpPr>
        <p:spPr>
          <a:xfrm>
            <a:off x="517793" y="1446991"/>
            <a:ext cx="10380359" cy="4195481"/>
          </a:xfrm>
        </p:spPr>
        <p:txBody>
          <a:bodyPr>
            <a:normAutofit/>
          </a:bodyPr>
          <a:lstStyle/>
          <a:p>
            <a:pPr algn="just" rtl="1">
              <a:lnSpc>
                <a:spcPct val="150000"/>
              </a:lnSpc>
            </a:pPr>
            <a:r>
              <a:rPr lang="ar-SA" dirty="0">
                <a:latin typeface="Times New Roman" panose="02020603050405020304" pitchFamily="18" charset="0"/>
                <a:ea typeface="Calibri" panose="020F0502020204030204" pitchFamily="34" charset="0"/>
                <a:cs typeface="PT Bold Heading" panose="02010400000000000000" pitchFamily="2" charset="-78"/>
              </a:rPr>
              <a:t>تتمثل مشكلة الدراسة في عدم وضوح مدى فاعلية استراتيجية دمج الشركات في دعم قدرة الشركات العائلية السعودية على دخول السوق الموازية «نمو» وتعزيز قدرتها التنافسية واستدامتها. فعلى الرغم من أهمية الدمج في تحقيق التوسع ووفورات الحجم، ما تزال هناك حاجة إلى دراسة أثره على الأداء المالي والإداري، واختيار الشركاء، ومدى التكيف مع المتطلبات القانونية والتنظيمية للسوق الموازية. </a:t>
            </a:r>
          </a:p>
        </p:txBody>
      </p:sp>
    </p:spTree>
    <p:extLst>
      <p:ext uri="{BB962C8B-B14F-4D97-AF65-F5344CB8AC3E}">
        <p14:creationId xmlns:p14="http://schemas.microsoft.com/office/powerpoint/2010/main" val="63013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9737" t="19318" r="17719" b="25946"/>
          <a:stretch/>
        </p:blipFill>
        <p:spPr>
          <a:xfrm>
            <a:off x="-353976" y="0"/>
            <a:ext cx="12545976" cy="6858000"/>
          </a:xfrm>
          <a:prstGeom prst="rect">
            <a:avLst/>
          </a:prstGeom>
        </p:spPr>
      </p:pic>
    </p:spTree>
    <p:extLst>
      <p:ext uri="{BB962C8B-B14F-4D97-AF65-F5344CB8AC3E}">
        <p14:creationId xmlns:p14="http://schemas.microsoft.com/office/powerpoint/2010/main" val="1147519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7667" t="15285" r="16547" b="18001"/>
          <a:stretch/>
        </p:blipFill>
        <p:spPr>
          <a:xfrm>
            <a:off x="52252" y="65312"/>
            <a:ext cx="12030891" cy="6862899"/>
          </a:xfrm>
          <a:prstGeom prst="rect">
            <a:avLst/>
          </a:prstGeom>
        </p:spPr>
      </p:pic>
    </p:spTree>
    <p:extLst>
      <p:ext uri="{BB962C8B-B14F-4D97-AF65-F5344CB8AC3E}">
        <p14:creationId xmlns:p14="http://schemas.microsoft.com/office/powerpoint/2010/main" val="21690550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4416" t="19318" r="5383" b="17213"/>
          <a:stretch/>
        </p:blipFill>
        <p:spPr>
          <a:xfrm>
            <a:off x="0" y="0"/>
            <a:ext cx="12192000" cy="6858000"/>
          </a:xfrm>
          <a:prstGeom prst="rect">
            <a:avLst/>
          </a:prstGeom>
        </p:spPr>
      </p:pic>
    </p:spTree>
    <p:extLst>
      <p:ext uri="{BB962C8B-B14F-4D97-AF65-F5344CB8AC3E}">
        <p14:creationId xmlns:p14="http://schemas.microsoft.com/office/powerpoint/2010/main" val="38493845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4210" t="19941" r="5352" b="16433"/>
          <a:stretch/>
        </p:blipFill>
        <p:spPr>
          <a:xfrm>
            <a:off x="-1" y="-272716"/>
            <a:ext cx="12921091" cy="7130716"/>
          </a:xfrm>
          <a:prstGeom prst="rect">
            <a:avLst/>
          </a:prstGeom>
        </p:spPr>
      </p:pic>
    </p:spTree>
    <p:extLst>
      <p:ext uri="{BB962C8B-B14F-4D97-AF65-F5344CB8AC3E}">
        <p14:creationId xmlns:p14="http://schemas.microsoft.com/office/powerpoint/2010/main" val="3834336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42807" t="36160" r="19737" b="11910"/>
          <a:stretch/>
        </p:blipFill>
        <p:spPr>
          <a:xfrm>
            <a:off x="2342147" y="240630"/>
            <a:ext cx="8133347" cy="6342869"/>
          </a:xfrm>
          <a:prstGeom prst="rect">
            <a:avLst/>
          </a:prstGeom>
        </p:spPr>
      </p:pic>
    </p:spTree>
    <p:extLst>
      <p:ext uri="{BB962C8B-B14F-4D97-AF65-F5344CB8AC3E}">
        <p14:creationId xmlns:p14="http://schemas.microsoft.com/office/powerpoint/2010/main" val="2379069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3421" t="20722" r="5965" b="16276"/>
          <a:stretch/>
        </p:blipFill>
        <p:spPr>
          <a:xfrm>
            <a:off x="-513347" y="0"/>
            <a:ext cx="12817642" cy="6858000"/>
          </a:xfrm>
          <a:prstGeom prst="rect">
            <a:avLst/>
          </a:prstGeom>
        </p:spPr>
      </p:pic>
    </p:spTree>
    <p:extLst>
      <p:ext uri="{BB962C8B-B14F-4D97-AF65-F5344CB8AC3E}">
        <p14:creationId xmlns:p14="http://schemas.microsoft.com/office/powerpoint/2010/main" val="11910220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4999" t="17213" r="4299" b="9198"/>
          <a:stretch/>
        </p:blipFill>
        <p:spPr>
          <a:xfrm>
            <a:off x="0" y="-112295"/>
            <a:ext cx="12192000" cy="6970295"/>
          </a:xfrm>
          <a:prstGeom prst="rect">
            <a:avLst/>
          </a:prstGeom>
        </p:spPr>
      </p:pic>
    </p:spTree>
    <p:extLst>
      <p:ext uri="{BB962C8B-B14F-4D97-AF65-F5344CB8AC3E}">
        <p14:creationId xmlns:p14="http://schemas.microsoft.com/office/powerpoint/2010/main" val="3326493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0614" t="20722" r="17720" b="22359"/>
          <a:stretch/>
        </p:blipFill>
        <p:spPr>
          <a:xfrm>
            <a:off x="-50544" y="-176464"/>
            <a:ext cx="12242544" cy="6978316"/>
          </a:xfrm>
          <a:prstGeom prst="rect">
            <a:avLst/>
          </a:prstGeom>
        </p:spPr>
      </p:pic>
    </p:spTree>
    <p:extLst>
      <p:ext uri="{BB962C8B-B14F-4D97-AF65-F5344CB8AC3E}">
        <p14:creationId xmlns:p14="http://schemas.microsoft.com/office/powerpoint/2010/main" val="1644833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9386" t="19162" r="17720" b="16277"/>
          <a:stretch/>
        </p:blipFill>
        <p:spPr>
          <a:xfrm>
            <a:off x="-182219" y="0"/>
            <a:ext cx="12374219" cy="6858000"/>
          </a:xfrm>
          <a:prstGeom prst="rect">
            <a:avLst/>
          </a:prstGeom>
        </p:spPr>
      </p:pic>
    </p:spTree>
    <p:extLst>
      <p:ext uri="{BB962C8B-B14F-4D97-AF65-F5344CB8AC3E}">
        <p14:creationId xmlns:p14="http://schemas.microsoft.com/office/powerpoint/2010/main" val="3956489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53884039"/>
              </p:ext>
            </p:extLst>
          </p:nvPr>
        </p:nvGraphicFramePr>
        <p:xfrm>
          <a:off x="1103315" y="1543117"/>
          <a:ext cx="10848052" cy="4921850"/>
        </p:xfrm>
        <a:graphic>
          <a:graphicData uri="http://schemas.openxmlformats.org/drawingml/2006/table">
            <a:tbl>
              <a:tblPr rtl="1" firstRow="1" firstCol="1" bandRow="1">
                <a:tableStyleId>{5C22544A-7EE6-4342-B048-85BDC9FD1C3A}</a:tableStyleId>
              </a:tblPr>
              <a:tblGrid>
                <a:gridCol w="2712013">
                  <a:extLst>
                    <a:ext uri="{9D8B030D-6E8A-4147-A177-3AD203B41FA5}">
                      <a16:colId xmlns:a16="http://schemas.microsoft.com/office/drawing/2014/main" val="1635676145"/>
                    </a:ext>
                  </a:extLst>
                </a:gridCol>
                <a:gridCol w="2712013">
                  <a:extLst>
                    <a:ext uri="{9D8B030D-6E8A-4147-A177-3AD203B41FA5}">
                      <a16:colId xmlns:a16="http://schemas.microsoft.com/office/drawing/2014/main" val="2747461760"/>
                    </a:ext>
                  </a:extLst>
                </a:gridCol>
                <a:gridCol w="2712013">
                  <a:extLst>
                    <a:ext uri="{9D8B030D-6E8A-4147-A177-3AD203B41FA5}">
                      <a16:colId xmlns:a16="http://schemas.microsoft.com/office/drawing/2014/main" val="3244068642"/>
                    </a:ext>
                  </a:extLst>
                </a:gridCol>
                <a:gridCol w="2712013">
                  <a:extLst>
                    <a:ext uri="{9D8B030D-6E8A-4147-A177-3AD203B41FA5}">
                      <a16:colId xmlns:a16="http://schemas.microsoft.com/office/drawing/2014/main" val="4213371660"/>
                    </a:ext>
                  </a:extLst>
                </a:gridCol>
              </a:tblGrid>
              <a:tr h="773459">
                <a:tc>
                  <a:txBody>
                    <a:bodyPr/>
                    <a:lstStyle/>
                    <a:p>
                      <a:pPr marL="0" marR="0" algn="ctr" rtl="1">
                        <a:lnSpc>
                          <a:spcPct val="150000"/>
                        </a:lnSpc>
                        <a:spcBef>
                          <a:spcPts val="0"/>
                        </a:spcBef>
                        <a:spcAft>
                          <a:spcPts val="0"/>
                        </a:spcAft>
                      </a:pPr>
                      <a:r>
                        <a:rPr lang="ar-SA" sz="1200">
                          <a:effectLst/>
                        </a:rPr>
                        <a:t>الشركة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ar-SA" sz="1200">
                          <a:effectLst/>
                        </a:rPr>
                        <a:t>عدد العاملين</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ar-SA" sz="1200">
                          <a:effectLst/>
                        </a:rPr>
                        <a:t>النسبة من المجتمع </a:t>
                      </a:r>
                      <a:r>
                        <a:rPr lang="en-GB" sz="1200">
                          <a:effectLst/>
                        </a:rPr>
                        <a:t>(%)</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ar-SA" sz="1200">
                          <a:effectLst/>
                        </a:rPr>
                        <a:t>حجم العينة المقترح</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026197297"/>
                  </a:ext>
                </a:extLst>
              </a:tr>
              <a:tr h="789573">
                <a:tc>
                  <a:txBody>
                    <a:bodyPr/>
                    <a:lstStyle/>
                    <a:p>
                      <a:pPr marL="0" marR="0" algn="ctr" rtl="1">
                        <a:lnSpc>
                          <a:spcPct val="150000"/>
                        </a:lnSpc>
                        <a:spcBef>
                          <a:spcPts val="0"/>
                        </a:spcBef>
                        <a:spcAft>
                          <a:spcPts val="0"/>
                        </a:spcAft>
                      </a:pPr>
                      <a:r>
                        <a:rPr lang="ar-SA" sz="1200">
                          <a:effectLst/>
                        </a:rPr>
                        <a:t>شركة شموع الماضي</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479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42.1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120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513263760"/>
                  </a:ext>
                </a:extLst>
              </a:tr>
              <a:tr h="773459">
                <a:tc>
                  <a:txBody>
                    <a:bodyPr/>
                    <a:lstStyle/>
                    <a:p>
                      <a:pPr marL="0" marR="0" algn="ctr" rtl="1">
                        <a:lnSpc>
                          <a:spcPct val="150000"/>
                        </a:lnSpc>
                        <a:spcBef>
                          <a:spcPts val="0"/>
                        </a:spcBef>
                        <a:spcAft>
                          <a:spcPts val="0"/>
                        </a:spcAft>
                      </a:pPr>
                      <a:r>
                        <a:rPr lang="ar-SA" sz="1200">
                          <a:effectLst/>
                        </a:rPr>
                        <a:t>شركة واجه</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106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9.3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26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577853465"/>
                  </a:ext>
                </a:extLst>
              </a:tr>
              <a:tr h="773459">
                <a:tc>
                  <a:txBody>
                    <a:bodyPr/>
                    <a:lstStyle/>
                    <a:p>
                      <a:pPr marL="0" marR="0" algn="ctr" rtl="1">
                        <a:lnSpc>
                          <a:spcPct val="150000"/>
                        </a:lnSpc>
                        <a:spcBef>
                          <a:spcPts val="0"/>
                        </a:spcBef>
                        <a:spcAft>
                          <a:spcPts val="0"/>
                        </a:spcAft>
                      </a:pPr>
                      <a:r>
                        <a:rPr lang="ar-SA" sz="1200">
                          <a:effectLst/>
                        </a:rPr>
                        <a:t>شركة بسمة أديم الطبية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53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dirty="0">
                          <a:effectLst/>
                        </a:rPr>
                        <a:t>4.7</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13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675769811"/>
                  </a:ext>
                </a:extLst>
              </a:tr>
              <a:tr h="1038441">
                <a:tc>
                  <a:txBody>
                    <a:bodyPr/>
                    <a:lstStyle/>
                    <a:p>
                      <a:pPr marL="0" marR="0" algn="ctr" rtl="1">
                        <a:lnSpc>
                          <a:spcPct val="150000"/>
                        </a:lnSpc>
                        <a:spcBef>
                          <a:spcPts val="0"/>
                        </a:spcBef>
                        <a:spcAft>
                          <a:spcPts val="0"/>
                        </a:spcAft>
                      </a:pPr>
                      <a:r>
                        <a:rPr lang="ar-SA" sz="1200">
                          <a:effectLst/>
                        </a:rPr>
                        <a:t>شركة الشهيلي للصناعات المعدنية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500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43.9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a:effectLst/>
                        </a:rPr>
                        <a:t>126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948312607"/>
                  </a:ext>
                </a:extLst>
              </a:tr>
              <a:tr h="773459">
                <a:tc>
                  <a:txBody>
                    <a:bodyPr/>
                    <a:lstStyle/>
                    <a:p>
                      <a:pPr marL="0" marR="0" algn="ctr" rtl="1">
                        <a:lnSpc>
                          <a:spcPct val="150000"/>
                        </a:lnSpc>
                        <a:spcBef>
                          <a:spcPts val="0"/>
                        </a:spcBef>
                        <a:spcAft>
                          <a:spcPts val="0"/>
                        </a:spcAft>
                      </a:pPr>
                      <a:r>
                        <a:rPr lang="ar-SA" sz="1200" dirty="0">
                          <a:effectLst/>
                        </a:rPr>
                        <a:t>الإجمالي</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dirty="0">
                          <a:effectLst/>
                        </a:rPr>
                        <a:t>1138</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ar-SA" sz="1200">
                          <a:effectLst/>
                        </a:rPr>
                        <a:t>%</a:t>
                      </a:r>
                      <a:r>
                        <a:rPr lang="en-GB" sz="1200">
                          <a:effectLst/>
                        </a:rPr>
                        <a:t>100</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50000"/>
                        </a:lnSpc>
                        <a:spcBef>
                          <a:spcPts val="0"/>
                        </a:spcBef>
                        <a:spcAft>
                          <a:spcPts val="0"/>
                        </a:spcAft>
                      </a:pPr>
                      <a:r>
                        <a:rPr lang="en-GB" sz="1200" dirty="0">
                          <a:effectLst/>
                        </a:rPr>
                        <a:t>285</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288856358"/>
                  </a:ext>
                </a:extLst>
              </a:tr>
            </a:tbl>
          </a:graphicData>
        </a:graphic>
      </p:graphicFrame>
      <p:sp>
        <p:nvSpPr>
          <p:cNvPr id="5" name="Rectangle 1"/>
          <p:cNvSpPr>
            <a:spLocks noChangeArrowheads="1"/>
          </p:cNvSpPr>
          <p:nvPr/>
        </p:nvSpPr>
        <p:spPr bwMode="auto">
          <a:xfrm>
            <a:off x="2213812" y="823471"/>
            <a:ext cx="8277726" cy="400110"/>
          </a:xfrm>
          <a:prstGeom prst="rect">
            <a:avLst/>
          </a:prstGeom>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1" eaLnBrk="0" fontAlgn="base" latinLnBrk="0" hangingPunct="0">
              <a:lnSpc>
                <a:spcPct val="100000"/>
              </a:lnSpc>
              <a:spcBef>
                <a:spcPct val="0"/>
              </a:spcBef>
              <a:spcAft>
                <a:spcPct val="0"/>
              </a:spcAft>
              <a:buClrTx/>
              <a:buSzTx/>
              <a:buFontTx/>
              <a:buNone/>
              <a:tabLst/>
            </a:pPr>
            <a:r>
              <a:rPr lang="ar-SA" altLang="en-US" sz="2000" dirty="0">
                <a:latin typeface="Times New Roman" panose="02020603050405020304" pitchFamily="18" charset="0"/>
                <a:ea typeface="Calibri" panose="020F0502020204030204" pitchFamily="34" charset="0"/>
                <a:cs typeface="PT Bold Heading" panose="02010400000000000000" pitchFamily="2" charset="-78"/>
              </a:rPr>
              <a:t>توزيع عينة الدراسة على الشركات محل الدراسة</a:t>
            </a:r>
            <a:endParaRPr lang="en-US" altLang="en-US" sz="2000" dirty="0">
              <a:latin typeface="Times New Roman" panose="02020603050405020304" pitchFamily="18" charset="0"/>
              <a:ea typeface="Calibri" panose="020F0502020204030204" pitchFamily="34" charset="0"/>
              <a:cs typeface="PT Bold Heading" panose="02010400000000000000" pitchFamily="2" charset="-78"/>
            </a:endParaRPr>
          </a:p>
        </p:txBody>
      </p:sp>
    </p:spTree>
    <p:extLst>
      <p:ext uri="{BB962C8B-B14F-4D97-AF65-F5344CB8AC3E}">
        <p14:creationId xmlns:p14="http://schemas.microsoft.com/office/powerpoint/2010/main" val="2035633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7544" t="19786" r="18596" b="20487"/>
          <a:stretch/>
        </p:blipFill>
        <p:spPr>
          <a:xfrm>
            <a:off x="0" y="-1"/>
            <a:ext cx="12357447" cy="6826301"/>
          </a:xfrm>
          <a:prstGeom prst="rect">
            <a:avLst/>
          </a:prstGeom>
        </p:spPr>
      </p:pic>
    </p:spTree>
    <p:extLst>
      <p:ext uri="{BB962C8B-B14F-4D97-AF65-F5344CB8AC3E}">
        <p14:creationId xmlns:p14="http://schemas.microsoft.com/office/powerpoint/2010/main" val="371549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9737" t="20097" r="17894" b="20799"/>
          <a:stretch/>
        </p:blipFill>
        <p:spPr>
          <a:xfrm>
            <a:off x="0" y="0"/>
            <a:ext cx="12306537" cy="6858000"/>
          </a:xfrm>
          <a:prstGeom prst="rect">
            <a:avLst/>
          </a:prstGeom>
        </p:spPr>
      </p:pic>
    </p:spTree>
    <p:extLst>
      <p:ext uri="{BB962C8B-B14F-4D97-AF65-F5344CB8AC3E}">
        <p14:creationId xmlns:p14="http://schemas.microsoft.com/office/powerpoint/2010/main" val="20122084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8860" t="19162" r="18246" b="21735"/>
          <a:stretch/>
        </p:blipFill>
        <p:spPr>
          <a:xfrm>
            <a:off x="0" y="-224589"/>
            <a:ext cx="12297774" cy="7082589"/>
          </a:xfrm>
          <a:prstGeom prst="rect">
            <a:avLst/>
          </a:prstGeom>
        </p:spPr>
      </p:pic>
    </p:spTree>
    <p:extLst>
      <p:ext uri="{BB962C8B-B14F-4D97-AF65-F5344CB8AC3E}">
        <p14:creationId xmlns:p14="http://schemas.microsoft.com/office/powerpoint/2010/main" val="4154485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7807" t="19474" r="17018" b="23607"/>
          <a:stretch/>
        </p:blipFill>
        <p:spPr>
          <a:xfrm>
            <a:off x="0" y="0"/>
            <a:ext cx="12768327" cy="6858000"/>
          </a:xfrm>
          <a:prstGeom prst="rect">
            <a:avLst/>
          </a:prstGeom>
        </p:spPr>
      </p:pic>
    </p:spTree>
    <p:extLst>
      <p:ext uri="{BB962C8B-B14F-4D97-AF65-F5344CB8AC3E}">
        <p14:creationId xmlns:p14="http://schemas.microsoft.com/office/powerpoint/2010/main" val="21690304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5088" t="17135" r="5439" b="10507"/>
          <a:stretch/>
        </p:blipFill>
        <p:spPr>
          <a:xfrm>
            <a:off x="-160421" y="0"/>
            <a:ext cx="12609095" cy="7443537"/>
          </a:xfrm>
          <a:prstGeom prst="rect">
            <a:avLst/>
          </a:prstGeom>
        </p:spPr>
      </p:pic>
    </p:spTree>
    <p:extLst>
      <p:ext uri="{BB962C8B-B14F-4D97-AF65-F5344CB8AC3E}">
        <p14:creationId xmlns:p14="http://schemas.microsoft.com/office/powerpoint/2010/main" val="1206699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753" y="3629055"/>
            <a:ext cx="9404723" cy="1400530"/>
          </a:xfrm>
        </p:spPr>
        <p:txBody>
          <a:bodyPr/>
          <a:lstStyle/>
          <a:p>
            <a:pPr algn="ctr"/>
            <a:r>
              <a:rPr lang="ar-SA" sz="4000" dirty="0">
                <a:solidFill>
                  <a:schemeClr val="tx1"/>
                </a:solidFill>
                <a:latin typeface="Times New Roman" panose="02020603050405020304" pitchFamily="18" charset="0"/>
                <a:ea typeface="Calibri" panose="020F0502020204030204" pitchFamily="34" charset="0"/>
                <a:cs typeface="PT Bold Heading" panose="02010400000000000000" pitchFamily="2" charset="-78"/>
              </a:rPr>
              <a:t>شكراً لحسن استماعكم </a:t>
            </a:r>
            <a:endParaRPr lang="en-US" sz="4000" dirty="0">
              <a:solidFill>
                <a:schemeClr val="tx1"/>
              </a:solidFill>
              <a:latin typeface="Times New Roman" panose="02020603050405020304" pitchFamily="18" charset="0"/>
              <a:ea typeface="Calibri" panose="020F0502020204030204" pitchFamily="34" charset="0"/>
              <a:cs typeface="PT Bold Heading" panose="02010400000000000000" pitchFamily="2" charset="-78"/>
            </a:endParaRPr>
          </a:p>
        </p:txBody>
      </p:sp>
    </p:spTree>
    <p:extLst>
      <p:ext uri="{BB962C8B-B14F-4D97-AF65-F5344CB8AC3E}">
        <p14:creationId xmlns:p14="http://schemas.microsoft.com/office/powerpoint/2010/main" val="2334686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92</TotalTime>
  <Words>312</Words>
  <Application>Microsoft Office PowerPoint</Application>
  <PresentationFormat>شاشة عريضة</PresentationFormat>
  <Paragraphs>40</Paragraphs>
  <Slides>20</Slides>
  <Notes>0</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20</vt:i4>
      </vt:variant>
    </vt:vector>
  </HeadingPairs>
  <TitlesOfParts>
    <vt:vector size="26" baseType="lpstr">
      <vt:lpstr>Calibri</vt:lpstr>
      <vt:lpstr>Century Gothic</vt:lpstr>
      <vt:lpstr>PT Bold Heading</vt:lpstr>
      <vt:lpstr>Times New Roman</vt:lpstr>
      <vt:lpstr>Wingdings 3</vt:lpstr>
      <vt:lpstr>Ion</vt:lpstr>
      <vt:lpstr>عرض تقديمي في PowerPoint</vt:lpstr>
      <vt:lpstr>عرض تقديمي في PowerPoint</vt:lpstr>
      <vt:lpstr>عرض تقديمي في PowerPoint</vt:lpstr>
      <vt:lpstr>مشكلة الدراسة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شكراً لحسن استماعكم </vt:lpstr>
    </vt:vector>
  </TitlesOfParts>
  <Company>TEMAOS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sadiq hassan</cp:lastModifiedBy>
  <cp:revision>11</cp:revision>
  <dcterms:created xsi:type="dcterms:W3CDTF">2026-09-27T14:06:48Z</dcterms:created>
  <dcterms:modified xsi:type="dcterms:W3CDTF">2026-09-27T17:57:47Z</dcterms:modified>
</cp:coreProperties>
</file>