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535" r:id="rId6"/>
    <p:sldId id="534" r:id="rId7"/>
    <p:sldId id="533" r:id="rId8"/>
    <p:sldId id="532" r:id="rId9"/>
    <p:sldId id="531" r:id="rId10"/>
    <p:sldId id="530" r:id="rId11"/>
    <p:sldId id="529" r:id="rId12"/>
    <p:sldId id="528" r:id="rId13"/>
    <p:sldId id="526" r:id="rId14"/>
    <p:sldId id="525" r:id="rId15"/>
    <p:sldId id="524" r:id="rId16"/>
    <p:sldId id="523" r:id="rId17"/>
    <p:sldId id="522" r:id="rId18"/>
    <p:sldId id="521" r:id="rId19"/>
    <p:sldId id="520" r:id="rId20"/>
    <p:sldId id="519" r:id="rId21"/>
    <p:sldId id="518" r:id="rId22"/>
    <p:sldId id="517" r:id="rId23"/>
    <p:sldId id="516" r:id="rId24"/>
    <p:sldId id="515" r:id="rId25"/>
    <p:sldId id="514" r:id="rId26"/>
    <p:sldId id="513" r:id="rId27"/>
    <p:sldId id="512" r:id="rId28"/>
    <p:sldId id="511" r:id="rId29"/>
    <p:sldId id="510" r:id="rId30"/>
    <p:sldId id="509" r:id="rId31"/>
    <p:sldId id="508" r:id="rId32"/>
    <p:sldId id="507" r:id="rId33"/>
    <p:sldId id="506" r:id="rId34"/>
    <p:sldId id="505" r:id="rId35"/>
    <p:sldId id="504" r:id="rId36"/>
    <p:sldId id="503" r:id="rId37"/>
    <p:sldId id="502" r:id="rId38"/>
    <p:sldId id="501" r:id="rId39"/>
    <p:sldId id="494" r:id="rId40"/>
    <p:sldId id="50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2847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a:latin typeface="Alexandria" charset="0"/>
                <a:cs typeface="Alexandria" charset="0"/>
              </a:rPr>
              <a:t>PMG </a:t>
            </a:r>
            <a:r>
              <a:rPr lang="en-US" sz="2000" dirty="0">
                <a:latin typeface="Alexandria" charset="0"/>
                <a:cs typeface="Alexandria" charset="0"/>
              </a:rPr>
              <a:t>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040E4C8-D5CE-3732-1197-EBCB9087FDE0}"/>
              </a:ext>
            </a:extLst>
          </p:cNvPr>
          <p:cNvSpPr txBox="1"/>
          <p:nvPr/>
        </p:nvSpPr>
        <p:spPr>
          <a:xfrm>
            <a:off x="3048828" y="3016355"/>
            <a:ext cx="6097656" cy="825291"/>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Jobsite general conditions </a:t>
            </a:r>
          </a:p>
        </p:txBody>
      </p:sp>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56A995E-E891-AF17-2233-FDF178BB01D4}"/>
              </a:ext>
            </a:extLst>
          </p:cNvPr>
          <p:cNvSpPr txBox="1"/>
          <p:nvPr/>
        </p:nvSpPr>
        <p:spPr>
          <a:xfrm>
            <a:off x="3048828" y="428179"/>
            <a:ext cx="609765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70C0"/>
                </a:solidFill>
                <a:effectLst/>
                <a:uLnTx/>
                <a:uFillTx/>
                <a:latin typeface="Calibri"/>
                <a:ea typeface="Calibri"/>
                <a:cs typeface="Calibri"/>
                <a:sym typeface="Calibri"/>
              </a:rPr>
              <a:t>Introduction</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different terms used to describe general conditions (GCs) in construction as well as different meanings for that term, including:</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American Institute of Architects (AIA)  general conditions (contract document),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Construction Specifications Institute (CSI) specification divisions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Overhead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Indirect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requirements,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and administrative costs,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Distributable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Administrative costs,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Operational costs.</a:t>
            </a:r>
            <a:endParaRPr lang="en-US" dirty="0"/>
          </a:p>
        </p:txBody>
      </p:sp>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5EDD224-088D-8BBB-3165-56879A74459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They do not all mean exactly the same thing to all of the built environment participants, so it is important for the construction project manager (PM) to be clear about the application for the term they are using. This chapter focuses on jobsite general conditions.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1399D6CF-3ACB-95A1-E4E9-1A04F634AF17}"/>
              </a:ext>
            </a:extLst>
          </p:cNvPr>
          <p:cNvPicPr>
            <a:picLocks noChangeAspect="1"/>
          </p:cNvPicPr>
          <p:nvPr/>
        </p:nvPicPr>
        <p:blipFill>
          <a:blip r:embed="rId4"/>
          <a:stretch>
            <a:fillRect/>
          </a:stretch>
        </p:blipFill>
        <p:spPr>
          <a:xfrm>
            <a:off x="1746127" y="1888435"/>
            <a:ext cx="8699746" cy="2524539"/>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03A27EB-4FD8-3CD3-E101-F155297D597E}"/>
              </a:ext>
            </a:extLst>
          </p:cNvPr>
          <p:cNvSpPr txBox="1"/>
          <p:nvPr/>
        </p:nvSpPr>
        <p:spPr>
          <a:xfrm>
            <a:off x="834887" y="805069"/>
            <a:ext cx="8975035"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Direct costs reflect actual field construction, such as forming concrete footings, erecting structural 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results of home office or jobsite general conditions are not directly visible or measurable in the projec</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 These efforts are therefore aptly described as indirect costs and they are distributed over the course of all of the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E69BC0A-35B7-0C9B-4129-0659144B5E49}"/>
              </a:ext>
            </a:extLst>
          </p:cNvPr>
          <p:cNvSpPr txBox="1"/>
          <p:nvPr/>
        </p:nvSpPr>
        <p:spPr>
          <a:xfrm>
            <a:off x="894522" y="203199"/>
            <a:ext cx="825196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This chapter will introduce many of the different elements of jobsite general conditions, the process for estimating each of those elements, and development of a complete jobsite general conditions 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A6F9A1-1134-674A-EF53-54376399CF58}"/>
              </a:ext>
            </a:extLst>
          </p:cNvPr>
          <p:cNvSpPr txBox="1"/>
          <p:nvPr/>
        </p:nvSpPr>
        <p:spPr>
          <a:xfrm>
            <a:off x="427383" y="1003851"/>
            <a:ext cx="10485782" cy="6438366"/>
          </a:xfrm>
          <a:prstGeom prst="rect">
            <a:avLst/>
          </a:prstGeom>
          <a:noFill/>
        </p:spPr>
        <p:txBody>
          <a:bodyPr wrap="square">
            <a:spAutoFit/>
          </a:bodyPr>
          <a:lstStyle/>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Elements of jobsite general conditions </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a:t>
            </a:r>
            <a:r>
              <a:rPr kumimoji="0" lang="en-US" sz="2400" b="0" i="0" u="none" strike="noStrike" kern="1200" cap="none" spc="0" normalizeH="0" baseline="0" noProof="0" dirty="0">
                <a:ln>
                  <a:noFill/>
                </a:ln>
                <a:solidFill>
                  <a:srgbClr val="3333FF"/>
                </a:solidFill>
                <a:effectLst/>
                <a:uLnTx/>
                <a:uFillTx/>
                <a:latin typeface="Calibri" panose="020F0502020204030204"/>
                <a:ea typeface="+mn-ea"/>
                <a:cs typeface="+mn-cs"/>
              </a:rPr>
              <a:t>the GCs estimate should also be project-specific</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Sophisticated contractors have lengthy templates that they use to pick and choose items which apply to a specific project.</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One of the first things the estimator will do is to scour the client’s contract and the front end of the specifications (CSI divisions 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DAFCD16-8546-AFBC-073C-D65E5F14C7FA}"/>
              </a:ext>
            </a:extLst>
          </p:cNvPr>
          <p:cNvSpPr txBox="1"/>
          <p:nvPr/>
        </p:nvSpPr>
        <p:spPr>
          <a:xfrm>
            <a:off x="685800" y="1003852"/>
            <a:ext cx="10644809"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a:t>
            </a:r>
            <a:r>
              <a:rPr kumimoji="0" lang="en-US" sz="2400" b="0"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GCs template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included on the resource.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1- Administrative expense: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Project manager’s wages,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Superintendent’s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 Project engineer’s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Surveying (see Strategies section later),</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Jobsite accountant’s wages (see Strategies section later), and others</a:t>
            </a:r>
          </a:p>
        </p:txBody>
      </p:sp>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EE5911-9EA0-31CA-9B65-038C5405CB3B}"/>
              </a:ext>
            </a:extLst>
          </p:cNvPr>
          <p:cNvSpPr txBox="1"/>
          <p:nvPr/>
        </p:nvSpPr>
        <p:spPr>
          <a:xfrm>
            <a:off x="3048828" y="612845"/>
            <a:ext cx="6097656"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2. Equipment:</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Superintendent’s pickup truck,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b. Compressors and welders if not charged to the work,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Forklift,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Tower crane (if applicable),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e. Personnel and material hoist (if applicable),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3. </a:t>
            </a: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Temporary construction:</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Jobsite office trailer,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b. Installation and maintenance of temporary site utilities,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Parking accommodations for craftsmen,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Temporary fencing,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078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6494CD5-0C7E-3F8F-EB71-D6DBBB199B7C}"/>
              </a:ext>
            </a:extLst>
          </p:cNvPr>
          <p:cNvSpPr txBox="1"/>
          <p:nvPr/>
        </p:nvSpPr>
        <p:spPr>
          <a:xfrm>
            <a:off x="3048828" y="1484012"/>
            <a:ext cx="6097656"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Operational costs: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Percentage add-ons and markups (if not on the summary estimate page),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 Construction utility bills,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Drinking water and chemical toilets,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Flaggers (important for heavy-civil work),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Temporary cleanup,</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 Final cleanup (if not with subcontracts), and others</a:t>
            </a:r>
          </a:p>
        </p:txBody>
      </p:sp>
    </p:spTree>
    <p:extLst>
      <p:ext uri="{BB962C8B-B14F-4D97-AF65-F5344CB8AC3E}">
        <p14:creationId xmlns:p14="http://schemas.microsoft.com/office/powerpoint/2010/main" val="2745424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2DC99AC-7983-66A8-BF99-1D43B696943F}"/>
              </a:ext>
            </a:extLst>
          </p:cNvPr>
          <p:cNvSpPr txBox="1"/>
          <p:nvPr/>
        </p:nvSpPr>
        <p:spPr>
          <a:xfrm>
            <a:off x="805070" y="1083365"/>
            <a:ext cx="8341413"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contractor's estimate. There is not a line item for loan interest in our template, but one could be added if the estimator felt it was required.</a:t>
            </a:r>
          </a:p>
        </p:txBody>
      </p:sp>
    </p:spTree>
    <p:extLst>
      <p:ext uri="{BB962C8B-B14F-4D97-AF65-F5344CB8AC3E}">
        <p14:creationId xmlns:p14="http://schemas.microsoft.com/office/powerpoint/2010/main" val="3520717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FA43F99-024D-FCD0-BF70-BCAE3DE8935D}"/>
              </a:ext>
            </a:extLst>
          </p:cNvPr>
          <p:cNvSpPr txBox="1"/>
          <p:nvPr/>
        </p:nvSpPr>
        <p:spPr>
          <a:xfrm>
            <a:off x="1480929" y="685800"/>
            <a:ext cx="9183757"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Development of jobsite general conditions estimates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 the project manager and chief estimator have customized the general conditions estimate template for their specific project, they can begin populating it with quantities and units and pricing. 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Total all of the direct construction work hours, </a:t>
            </a:r>
          </a:p>
        </p:txBody>
      </p:sp>
    </p:spTree>
    <p:extLst>
      <p:ext uri="{BB962C8B-B14F-4D97-AF65-F5344CB8AC3E}">
        <p14:creationId xmlns:p14="http://schemas.microsoft.com/office/powerpoint/2010/main" val="21322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5E57A0F-C396-D988-33A0-290E17638AEA}"/>
              </a:ext>
            </a:extLst>
          </p:cNvPr>
          <p:cNvSpPr txBox="1"/>
          <p:nvPr/>
        </p:nvSpPr>
        <p:spPr>
          <a:xfrm>
            <a:off x="586409" y="209817"/>
            <a:ext cx="8945217"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Superintendent will review the hours, and with estimated crew sizes, determine durations,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Subcontractor input on durations is very helpful.</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construction schedule should be developed, even if not required by the client’s request for quotation or request for proposal (RFQ or RFP), and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t>
            </a:r>
          </a:p>
        </p:txBody>
      </p:sp>
    </p:spTree>
    <p:extLst>
      <p:ext uri="{BB962C8B-B14F-4D97-AF65-F5344CB8AC3E}">
        <p14:creationId xmlns:p14="http://schemas.microsoft.com/office/powerpoint/2010/main" val="3417575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F3935C45-0F43-4EF5-835E-A79B16113F44}"/>
              </a:ext>
            </a:extLst>
          </p:cNvPr>
          <p:cNvPicPr>
            <a:picLocks noChangeAspect="1"/>
          </p:cNvPicPr>
          <p:nvPr/>
        </p:nvPicPr>
        <p:blipFill>
          <a:blip r:embed="rId4"/>
          <a:stretch>
            <a:fillRect/>
          </a:stretch>
        </p:blipFill>
        <p:spPr>
          <a:xfrm>
            <a:off x="231139" y="777010"/>
            <a:ext cx="11729721" cy="5303980"/>
          </a:xfrm>
          <a:prstGeom prst="rect">
            <a:avLst/>
          </a:prstGeom>
        </p:spPr>
      </p:pic>
    </p:spTree>
    <p:extLst>
      <p:ext uri="{BB962C8B-B14F-4D97-AF65-F5344CB8AC3E}">
        <p14:creationId xmlns:p14="http://schemas.microsoft.com/office/powerpoint/2010/main" val="760354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3D55CE0-12A6-9ADD-1FD1-4C6E0DCEA3DD}"/>
              </a:ext>
            </a:extLst>
          </p:cNvPr>
          <p:cNvSpPr txBox="1"/>
          <p:nvPr/>
        </p:nvSpPr>
        <p:spPr>
          <a:xfrm>
            <a:off x="685800" y="203200"/>
            <a:ext cx="980992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5.1 Summary schedule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After 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conditions estimate. A summary schedule for the hotel case study is included here as Figure 5.1. A fully detailed schedule is included on the resource. Now that the estimator knows this is a 16-month project, many of the general conditions cost items can be calculated. For example, as it relates to our case study, the superintendent will be full time on the project and he earns a monthly salary of $10,000 per month. </a:t>
            </a:r>
          </a:p>
        </p:txBody>
      </p:sp>
    </p:spTree>
    <p:extLst>
      <p:ext uri="{BB962C8B-B14F-4D97-AF65-F5344CB8AC3E}">
        <p14:creationId xmlns:p14="http://schemas.microsoft.com/office/powerpoint/2010/main" val="1861562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91271F8-048A-39EE-43B3-3EA3B0E120C0}"/>
              </a:ext>
            </a:extLst>
          </p:cNvPr>
          <p:cNvSpPr txBox="1"/>
          <p:nvPr/>
        </p:nvSpPr>
        <p:spPr>
          <a:xfrm>
            <a:off x="1242390" y="765313"/>
            <a:ext cx="7904093"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resource.</a:t>
            </a:r>
          </a:p>
        </p:txBody>
      </p:sp>
    </p:spTree>
    <p:extLst>
      <p:ext uri="{BB962C8B-B14F-4D97-AF65-F5344CB8AC3E}">
        <p14:creationId xmlns:p14="http://schemas.microsoft.com/office/powerpoint/2010/main" val="778431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5321967-A878-5026-59B4-C74F8DA541BA}"/>
              </a:ext>
            </a:extLst>
          </p:cNvPr>
          <p:cNvSpPr txBox="1"/>
          <p:nvPr/>
        </p:nvSpPr>
        <p:spPr>
          <a:xfrm>
            <a:off x="367748" y="407504"/>
            <a:ext cx="8778736"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was developed. Other items, if applicable for this specific project and not included on the estimate summary, are calculated on a percentage of the total cost of the work. </a:t>
            </a:r>
          </a:p>
        </p:txBody>
      </p:sp>
    </p:spTree>
    <p:extLst>
      <p:ext uri="{BB962C8B-B14F-4D97-AF65-F5344CB8AC3E}">
        <p14:creationId xmlns:p14="http://schemas.microsoft.com/office/powerpoint/2010/main" val="1793865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7A5666F-76C6-D47E-342A-5B32B8147E2B}"/>
              </a:ext>
            </a:extLst>
          </p:cNvPr>
          <p:cNvSpPr txBox="1"/>
          <p:nvPr/>
        </p:nvSpPr>
        <p:spPr>
          <a:xfrm>
            <a:off x="1182757" y="805070"/>
            <a:ext cx="9621077"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superintendents to provide their own trucks in turn for increased compensation included in their salaries</a:t>
            </a:r>
          </a:p>
        </p:txBody>
      </p:sp>
    </p:spTree>
    <p:extLst>
      <p:ext uri="{BB962C8B-B14F-4D97-AF65-F5344CB8AC3E}">
        <p14:creationId xmlns:p14="http://schemas.microsoft.com/office/powerpoint/2010/main" val="860323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DDA701E1-4492-DA13-9701-1AED18302A03}"/>
              </a:ext>
            </a:extLst>
          </p:cNvPr>
          <p:cNvPicPr>
            <a:picLocks noChangeAspect="1"/>
          </p:cNvPicPr>
          <p:nvPr/>
        </p:nvPicPr>
        <p:blipFill>
          <a:blip r:embed="rId4"/>
          <a:stretch>
            <a:fillRect/>
          </a:stretch>
        </p:blipFill>
        <p:spPr>
          <a:xfrm>
            <a:off x="247650" y="1017823"/>
            <a:ext cx="11772900" cy="4822354"/>
          </a:xfrm>
          <a:prstGeom prst="rect">
            <a:avLst/>
          </a:prstGeom>
        </p:spPr>
      </p:pic>
    </p:spTree>
    <p:extLst>
      <p:ext uri="{BB962C8B-B14F-4D97-AF65-F5344CB8AC3E}">
        <p14:creationId xmlns:p14="http://schemas.microsoft.com/office/powerpoint/2010/main" val="1531233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AB98E0C-BB8E-0C86-09D9-91B3A916DF00}"/>
              </a:ext>
            </a:extLst>
          </p:cNvPr>
          <p:cNvSpPr txBox="1"/>
          <p:nvPr/>
        </p:nvSpPr>
        <p:spPr>
          <a:xfrm>
            <a:off x="367749" y="725557"/>
            <a:ext cx="10654748"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An experienced estimator will develop a quick general conditions estimate utilizing the processes 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estimate, 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spTree>
    <p:extLst>
      <p:ext uri="{BB962C8B-B14F-4D97-AF65-F5344CB8AC3E}">
        <p14:creationId xmlns:p14="http://schemas.microsoft.com/office/powerpoint/2010/main" val="3680000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8384B55-2F47-E137-1E1F-B1CC8513603D}"/>
              </a:ext>
            </a:extLst>
          </p:cNvPr>
          <p:cNvSpPr txBox="1"/>
          <p:nvPr/>
        </p:nvSpPr>
        <p:spPr>
          <a:xfrm>
            <a:off x="884583" y="1371600"/>
            <a:ext cx="10048459"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total percentage should be noted on the bottom of the GCs estimate page as well as alongside the GCs line item on the total estimate summary 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calculation. Different types of projects have significant impacts on the monthly cost, for example if a tower crane or a personnel hoist is required. </a:t>
            </a:r>
          </a:p>
        </p:txBody>
      </p:sp>
    </p:spTree>
    <p:extLst>
      <p:ext uri="{BB962C8B-B14F-4D97-AF65-F5344CB8AC3E}">
        <p14:creationId xmlns:p14="http://schemas.microsoft.com/office/powerpoint/2010/main" val="2066848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1C9F8B6-BC56-8A00-A1E8-856F6A3A5CBB}"/>
              </a:ext>
            </a:extLst>
          </p:cNvPr>
          <p:cNvSpPr txBox="1"/>
          <p:nvPr/>
        </p:nvSpPr>
        <p:spPr>
          <a:xfrm>
            <a:off x="1242390" y="1003852"/>
            <a:ext cx="10396331"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monthly average should also be noted on the GCs estimate. If an estimate is significantly higher or lower in either percentage or monthly cost compared to other past projects, the estimate should be re-visited and either modified or the estimator 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a:t>
            </a:r>
          </a:p>
        </p:txBody>
      </p:sp>
    </p:spTree>
    <p:extLst>
      <p:ext uri="{BB962C8B-B14F-4D97-AF65-F5344CB8AC3E}">
        <p14:creationId xmlns:p14="http://schemas.microsoft.com/office/powerpoint/2010/main" val="3786503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20342A-A475-48D1-C682-2F2D6485FCFA}"/>
              </a:ext>
            </a:extLst>
          </p:cNvPr>
          <p:cNvSpPr txBox="1"/>
          <p:nvPr/>
        </p:nvSpPr>
        <p:spPr>
          <a:xfrm>
            <a:off x="1033670" y="1162878"/>
            <a:ext cx="9839738"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calculated 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spTree>
    <p:extLst>
      <p:ext uri="{BB962C8B-B14F-4D97-AF65-F5344CB8AC3E}">
        <p14:creationId xmlns:p14="http://schemas.microsoft.com/office/powerpoint/2010/main" val="3323736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EEBC9F2-8BAC-6F5B-A893-D92A2C956331}"/>
              </a:ext>
            </a:extLst>
          </p:cNvPr>
          <p:cNvSpPr txBox="1"/>
          <p:nvPr/>
        </p:nvSpPr>
        <p:spPr>
          <a:xfrm>
            <a:off x="894521" y="1212573"/>
            <a:ext cx="9879495"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discussion has been based upon the view that the contractor will prepare a detailed general 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estimate GCs as a percentage add-on to the total estimate, but this is not reliable and not advised and cannot be monitored, controlled, and accounted for as is discussed later</a:t>
            </a:r>
          </a:p>
        </p:txBody>
      </p:sp>
    </p:spTree>
    <p:extLst>
      <p:ext uri="{BB962C8B-B14F-4D97-AF65-F5344CB8AC3E}">
        <p14:creationId xmlns:p14="http://schemas.microsoft.com/office/powerpoint/2010/main" val="35682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3623E77-EFB8-26E3-264F-54FF9B49609B}"/>
              </a:ext>
            </a:extLst>
          </p:cNvPr>
          <p:cNvSpPr txBox="1"/>
          <p:nvPr/>
        </p:nvSpPr>
        <p:spPr>
          <a:xfrm>
            <a:off x="455543" y="203200"/>
            <a:ext cx="11280913" cy="65556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Contractors can take several different approaches to the way they estimate and manage both their home office and jobsite general conditions. It is a misconception to think of GCs as overhead 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793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096442-93E9-E657-9C6A-2BBF43749D68}"/>
              </a:ext>
            </a:extLst>
          </p:cNvPr>
          <p:cNvSpPr txBox="1"/>
          <p:nvPr/>
        </p:nvSpPr>
        <p:spPr>
          <a:xfrm>
            <a:off x="765313" y="576469"/>
            <a:ext cx="10108096" cy="64383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estimates, 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competitive. Contractors subsequently strategize on how GCs estimates are prepared and managed and develop ways to lower the estimate and potentially cost. Following are some of these strategies:</a:t>
            </a:r>
          </a:p>
        </p:txBody>
      </p:sp>
    </p:spTree>
    <p:extLst>
      <p:ext uri="{BB962C8B-B14F-4D97-AF65-F5344CB8AC3E}">
        <p14:creationId xmlns:p14="http://schemas.microsoft.com/office/powerpoint/2010/main" val="37597649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EFFC5F4-AED1-68D1-C0F6-924F13A72436}"/>
              </a:ext>
            </a:extLst>
          </p:cNvPr>
          <p:cNvSpPr txBox="1"/>
          <p:nvPr/>
        </p:nvSpPr>
        <p:spPr>
          <a:xfrm>
            <a:off x="636104" y="288235"/>
            <a:ext cx="10267122"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Some costs are reimbursable and part of the job cost and some are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a senior project manager to the project as a PM;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Charging the contractor-owned equipment repair and maintenance to the job;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Locating the PM at the jobsite instead of the home office, along with his or her computer and automobile expenses or rent; and </a:t>
            </a:r>
          </a:p>
        </p:txBody>
      </p:sp>
    </p:spTree>
    <p:extLst>
      <p:ext uri="{BB962C8B-B14F-4D97-AF65-F5344CB8AC3E}">
        <p14:creationId xmlns:p14="http://schemas.microsoft.com/office/powerpoint/2010/main" val="3118566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4EE69A-5F11-B9B1-3A26-4B72BF8CACD0}"/>
              </a:ext>
            </a:extLst>
          </p:cNvPr>
          <p:cNvSpPr txBox="1"/>
          <p:nvPr/>
        </p:nvSpPr>
        <p:spPr>
          <a:xfrm>
            <a:off x="805071" y="894522"/>
            <a:ext cx="8341414"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General contractors will require their PMs to shift as much of their GCs activities to subcontractors as is possible. In order for this to happen, these transfers of responsibility and cost must be both feasible from a managerial perspective and contractually acceptable by the subcontractors. There are many examples of how this can happen, including: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Building envelope subcontractors provide their own scaffolding;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Roofing contractors (and other subcontractors working on the roof such as mechanical and electrical) provide their own hoisting;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Subcontractors provide their own forklifts;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Subcontractors provide their own dumpsters; </a:t>
            </a:r>
          </a:p>
        </p:txBody>
      </p:sp>
    </p:spTree>
    <p:extLst>
      <p:ext uri="{BB962C8B-B14F-4D97-AF65-F5344CB8AC3E}">
        <p14:creationId xmlns:p14="http://schemas.microsoft.com/office/powerpoint/2010/main" val="465528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C735D34-EC23-1DC9-08DF-B3B5514BDA56}"/>
              </a:ext>
            </a:extLst>
          </p:cNvPr>
          <p:cNvSpPr txBox="1"/>
          <p:nvPr/>
        </p:nvSpPr>
        <p:spPr>
          <a:xfrm>
            <a:off x="954157" y="675861"/>
            <a:ext cx="8192327"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 Include temporary heat in the heating, ventilation, and air conditioning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 Include temporary electrical power and lighting in the electrical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g. Subcontractors typically already provide their own office trailers and tool vans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Another means the PM and superintendent have to reduce jobsite GCs costs include cost coding activities and expenses to direct work activities in lieu of GCs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If surveying is performed by the contractor’s in-house surveyors then this cost is included in the GCs as it is distributed over several activities. </a:t>
            </a:r>
          </a:p>
        </p:txBody>
      </p:sp>
    </p:spTree>
    <p:extLst>
      <p:ext uri="{BB962C8B-B14F-4D97-AF65-F5344CB8AC3E}">
        <p14:creationId xmlns:p14="http://schemas.microsoft.com/office/powerpoint/2010/main" val="4000455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C0AE97C-77AD-4719-B46F-46735E947D1C}"/>
              </a:ext>
            </a:extLst>
          </p:cNvPr>
          <p:cNvSpPr txBox="1"/>
          <p:nvPr/>
        </p:nvSpPr>
        <p:spPr>
          <a:xfrm>
            <a:off x="3048828" y="634549"/>
            <a:ext cx="6097656"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a:t>
            </a:r>
          </a:p>
        </p:txBody>
      </p:sp>
    </p:spTree>
    <p:extLst>
      <p:ext uri="{BB962C8B-B14F-4D97-AF65-F5344CB8AC3E}">
        <p14:creationId xmlns:p14="http://schemas.microsoft.com/office/powerpoint/2010/main" val="1544197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B9960C9-9047-D59A-3365-E6001C71024F}"/>
              </a:ext>
            </a:extLst>
          </p:cNvPr>
          <p:cNvSpPr txBox="1"/>
          <p:nvPr/>
        </p:nvSpPr>
        <p:spPr>
          <a:xfrm>
            <a:off x="1600201" y="665922"/>
            <a:ext cx="8289234"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7. There are also several line items on the GCs estimating template from the operations section that can be placed on the estimate summary page and not with GCs such as insurance, permits, bonds, taxes, and others. Those items are generally referred to as ‘below-the-line’ markups and not part of the cost of the direct work which is shown ‘above-the-line’ on the estimate summary.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8.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p>
        </p:txBody>
      </p:sp>
    </p:spTree>
    <p:extLst>
      <p:ext uri="{BB962C8B-B14F-4D97-AF65-F5344CB8AC3E}">
        <p14:creationId xmlns:p14="http://schemas.microsoft.com/office/powerpoint/2010/main" val="2781314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2D03BA0-B7AD-9143-4B84-FF9006FEEA78}"/>
              </a:ext>
            </a:extLst>
          </p:cNvPr>
          <p:cNvSpPr txBox="1"/>
          <p:nvPr/>
        </p:nvSpPr>
        <p:spPr>
          <a:xfrm>
            <a:off x="715617" y="874643"/>
            <a:ext cx="9303025"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Accounting of jobsite general conditions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project manager and the project superintendent are the two most ‘accountable’ parties on a construction project, especially from a general contractor’s perspective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following are some of the steps that the jobsite team will go through when accounting for the GCs estimates: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1</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estimate must be corrected before it is submitted into the cost control system. From a jobsite GCs perspective this might involve changing the durations of time-dependent activities and personnel if it is discovered that the project takes a month longer or shorter.</a:t>
            </a:r>
          </a:p>
        </p:txBody>
      </p:sp>
    </p:spTree>
    <p:extLst>
      <p:ext uri="{BB962C8B-B14F-4D97-AF65-F5344CB8AC3E}">
        <p14:creationId xmlns:p14="http://schemas.microsoft.com/office/powerpoint/2010/main" val="1623020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DEE567-879B-F67E-A2C9-C01B53907221}"/>
              </a:ext>
            </a:extLst>
          </p:cNvPr>
          <p:cNvSpPr txBox="1"/>
          <p:nvPr/>
        </p:nvSpPr>
        <p:spPr>
          <a:xfrm>
            <a:off x="884583" y="203200"/>
            <a:ext cx="930302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2. If scopes are subcontracted or purchase orders are let then buyout values and cost codes from those documents must be entered into the accounting system. Some of the elements of jobsite GCs are subcontracted as discussed earlier.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3.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4. Indirect material invoices must be cost coded on a weekly basis. It is imperative that the cost codes be accurately input on the invoices by the jobsite accountant or cost engineer and exactly match those set up in the cost control system.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888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31022AF-D4DB-8FA4-7234-6F4B9F744208}"/>
              </a:ext>
            </a:extLst>
          </p:cNvPr>
          <p:cNvSpPr txBox="1"/>
          <p:nvPr/>
        </p:nvSpPr>
        <p:spPr>
          <a:xfrm>
            <a:off x="944217" y="298173"/>
            <a:ext cx="9362661"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5.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Equipment rental invoices must also be cost coded on a monthly basis. This includes every thing from the pickup truck to the copy machine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watchful eye must be kept on the maintenance cost of owned and rented equipment. In addition 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6</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 Once monthly the PM will prepare a cost forecast for upper-management with the assistance of his or her cost engineer or jobsite accountant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along with input from the superintendent.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p>
        </p:txBody>
      </p:sp>
    </p:spTree>
    <p:extLst>
      <p:ext uri="{BB962C8B-B14F-4D97-AF65-F5344CB8AC3E}">
        <p14:creationId xmlns:p14="http://schemas.microsoft.com/office/powerpoint/2010/main" val="3140733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36281F3-ADD9-EB1F-345C-A3313CA7CA03}"/>
              </a:ext>
            </a:extLst>
          </p:cNvPr>
          <p:cNvSpPr txBox="1"/>
          <p:nvPr/>
        </p:nvSpPr>
        <p:spPr>
          <a:xfrm>
            <a:off x="854766" y="203199"/>
            <a:ext cx="8291718"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7.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There is not the same estimating risk of missing productivity rates or quantities with GCs as there is with direct labor and material. The largest risk in missing the GCs estimate is time.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If the project is estimated for 16 months, but lasts 20 months, there is likely a 25% cost overrun. The PM and superintendent must keep a close eye on schedule control, as well as cost and quality and safety controls.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Some contracts have clauses that allow the contractor to recover specific general conditions items on a change by change basis, if those items can be substantiated. In this case it is advantageous 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a:t>
            </a:r>
          </a:p>
        </p:txBody>
      </p:sp>
    </p:spTree>
    <p:extLst>
      <p:ext uri="{BB962C8B-B14F-4D97-AF65-F5344CB8AC3E}">
        <p14:creationId xmlns:p14="http://schemas.microsoft.com/office/powerpoint/2010/main" val="20230182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A407F1-5AD2-BBF0-E405-C0AA39292EA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more successful at receiving additional overhead on their change orders because the value of their work is less and the amount of direct labor they have, and associated risk, is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69246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FD63C98-3860-4D45-8CCF-96F827AE7C8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73</TotalTime>
  <Words>4182</Words>
  <Application>Microsoft Office PowerPoint</Application>
  <PresentationFormat>Widescreen</PresentationFormat>
  <Paragraphs>109</Paragraphs>
  <Slides>38</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33</cp:revision>
  <dcterms:created xsi:type="dcterms:W3CDTF">2023-04-29T09:08:00Z</dcterms:created>
  <dcterms:modified xsi:type="dcterms:W3CDTF">2024-07-18T23:43:03Z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