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9" r:id="rId1"/>
    <p:sldMasterId id="2147483936" r:id="rId2"/>
    <p:sldMasterId id="2147483943" r:id="rId3"/>
    <p:sldMasterId id="2147483965" r:id="rId4"/>
    <p:sldMasterId id="2147483968" r:id="rId5"/>
    <p:sldMasterId id="2147483971" r:id="rId6"/>
    <p:sldMasterId id="2147483976" r:id="rId7"/>
    <p:sldMasterId id="2147484088" r:id="rId8"/>
  </p:sldMasterIdLst>
  <p:notesMasterIdLst>
    <p:notesMasterId r:id="rId50"/>
  </p:notesMasterIdLst>
  <p:sldIdLst>
    <p:sldId id="774" r:id="rId9"/>
    <p:sldId id="775" r:id="rId10"/>
    <p:sldId id="776" r:id="rId11"/>
    <p:sldId id="777" r:id="rId12"/>
    <p:sldId id="388" r:id="rId13"/>
    <p:sldId id="396" r:id="rId14"/>
    <p:sldId id="779" r:id="rId15"/>
    <p:sldId id="778" r:id="rId16"/>
    <p:sldId id="780" r:id="rId17"/>
    <p:sldId id="782" r:id="rId18"/>
    <p:sldId id="783" r:id="rId19"/>
    <p:sldId id="784" r:id="rId20"/>
    <p:sldId id="397" r:id="rId21"/>
    <p:sldId id="785" r:id="rId22"/>
    <p:sldId id="786" r:id="rId23"/>
    <p:sldId id="787" r:id="rId24"/>
    <p:sldId id="788" r:id="rId25"/>
    <p:sldId id="781" r:id="rId26"/>
    <p:sldId id="812" r:id="rId27"/>
    <p:sldId id="789" r:id="rId28"/>
    <p:sldId id="790" r:id="rId29"/>
    <p:sldId id="791" r:id="rId30"/>
    <p:sldId id="792" r:id="rId31"/>
    <p:sldId id="793" r:id="rId32"/>
    <p:sldId id="794" r:id="rId33"/>
    <p:sldId id="795" r:id="rId34"/>
    <p:sldId id="796" r:id="rId35"/>
    <p:sldId id="797" r:id="rId36"/>
    <p:sldId id="798" r:id="rId37"/>
    <p:sldId id="799" r:id="rId38"/>
    <p:sldId id="800" r:id="rId39"/>
    <p:sldId id="801" r:id="rId40"/>
    <p:sldId id="802" r:id="rId41"/>
    <p:sldId id="803" r:id="rId42"/>
    <p:sldId id="804" r:id="rId43"/>
    <p:sldId id="806" r:id="rId44"/>
    <p:sldId id="808" r:id="rId45"/>
    <p:sldId id="807" r:id="rId46"/>
    <p:sldId id="809" r:id="rId47"/>
    <p:sldId id="810" r:id="rId48"/>
    <p:sldId id="482" r:id="rId49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rvin, Megan - Hoboken" initials="MG" lastIdx="38" clrIdx="0"/>
  <p:cmAuthor id="1" name="Michael, Leah - Indianapolis" initials="LM" lastIdx="9" clrIdx="1"/>
  <p:cmAuthor id="2" name="Heaney, Barbara - Hoboken" initials="BH" lastIdx="3" clrIdx="2"/>
  <p:cmAuthor id="3" name="Perry, Nancy - Hoboken" initials="NP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990000"/>
    <a:srgbClr val="006666"/>
    <a:srgbClr val="EAEAE9"/>
    <a:srgbClr val="E4E5E3"/>
    <a:srgbClr val="C5E6F4"/>
    <a:srgbClr val="AAF8D1"/>
    <a:srgbClr val="F2F2F1"/>
    <a:srgbClr val="EB97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988" autoAdjust="0"/>
  </p:normalViewPr>
  <p:slideViewPr>
    <p:cSldViewPr>
      <p:cViewPr>
        <p:scale>
          <a:sx n="70" d="100"/>
          <a:sy n="70" d="100"/>
        </p:scale>
        <p:origin x="1326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6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70" d="100"/>
        <a:sy n="70" d="100"/>
      </p:scale>
      <p:origin x="0" y="6254"/>
    </p:cViewPr>
  </p:sorterViewPr>
  <p:notesViewPr>
    <p:cSldViewPr>
      <p:cViewPr varScale="1">
        <p:scale>
          <a:sx n="134" d="100"/>
          <a:sy n="134" d="100"/>
        </p:scale>
        <p:origin x="3184" y="20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customXml" Target="../customXml/item1.xml"/><Relationship Id="rId8" Type="http://schemas.openxmlformats.org/officeDocument/2006/relationships/slideMaster" Target="slideMasters/slideMaster8.xml"/><Relationship Id="rId51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customXml" Target="../customXml/item2.xml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194C1A8-DC4B-4329-AF88-FD913597DE85}" type="datetimeFigureOut">
              <a:rPr lang="en-US" smtClean="0"/>
              <a:t>7/16/2024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A8073E54-D085-4E2E-B9A5-A53D7E51940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75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17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3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65125"/>
            <a:ext cx="8839200" cy="1387475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2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1752600"/>
            <a:ext cx="8839200" cy="609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27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2362200"/>
            <a:ext cx="8839200" cy="685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  <p:sp>
        <p:nvSpPr>
          <p:cNvPr id="29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37338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31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4267200"/>
            <a:ext cx="8839200" cy="2438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</p:spTree>
    <p:extLst>
      <p:ext uri="{BB962C8B-B14F-4D97-AF65-F5344CB8AC3E}">
        <p14:creationId xmlns:p14="http://schemas.microsoft.com/office/powerpoint/2010/main" val="82637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2286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14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762000"/>
            <a:ext cx="8839200" cy="228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505200"/>
            <a:ext cx="8839200" cy="1524000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1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5029200"/>
            <a:ext cx="8839200" cy="762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16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60960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32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BBL"/>
          <p:cNvSpPr>
            <a:spLocks noGrp="1"/>
          </p:cNvSpPr>
          <p:nvPr>
            <p:ph sz="quarter" idx="10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5275" indent="-295275">
              <a:buClr>
                <a:schemeClr val="accent2"/>
              </a:buClr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95274" y="777241"/>
            <a:ext cx="8543926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866936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BL 2-co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Two-Column</a:t>
            </a:r>
          </a:p>
          <a:p>
            <a:pPr lvl="0"/>
            <a:r>
              <a:rPr lang="en-US" dirty="0"/>
              <a:t>This Outline Has No Sub-lists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Outline Items Usually Have No Ending Punctuation</a:t>
            </a:r>
          </a:p>
          <a:p>
            <a:pPr lvl="0"/>
            <a:r>
              <a:rPr lang="en-US" dirty="0"/>
              <a:t>This is Another Heading</a:t>
            </a:r>
          </a:p>
          <a:p>
            <a:pPr lvl="0"/>
            <a:r>
              <a:rPr lang="en-US" dirty="0"/>
              <a:t>This is Another Heading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993600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Numbered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786427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0"/>
            <a:r>
              <a:rPr lang="en-US" dirty="0"/>
              <a:t>1.2	It is One-column Only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10.6	Outline Items Usually Have No Ending Punctuation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123572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BB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21792" marR="0" indent="-32004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Courier New" charset="0"/>
              <a:buChar char="o"/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1-Column </a:t>
            </a:r>
          </a:p>
          <a:p>
            <a:pPr lvl="1"/>
            <a:r>
              <a:rPr lang="en-US" dirty="0"/>
              <a:t>It Has H2s</a:t>
            </a:r>
          </a:p>
          <a:p>
            <a:pPr lvl="0"/>
            <a:r>
              <a:rPr lang="en-US" dirty="0"/>
              <a:t>It Is One-column Only</a:t>
            </a:r>
          </a:p>
          <a:p>
            <a:pPr lvl="1"/>
            <a:r>
              <a:rPr lang="en-US" dirty="0"/>
              <a:t>It Will Probably Not Have Art</a:t>
            </a:r>
          </a:p>
          <a:p>
            <a:pPr lvl="0"/>
            <a:r>
              <a:rPr lang="en-US" dirty="0"/>
              <a:t>This Is a Bulleted List</a:t>
            </a:r>
          </a:p>
          <a:p>
            <a:pPr lvl="1"/>
            <a:r>
              <a:rPr lang="en-US" dirty="0"/>
              <a:t>Make Sure That Any Links Included Here, for Any Reason, Have Descriptive Hyperlinks</a:t>
            </a:r>
          </a:p>
          <a:p>
            <a:pPr lvl="0"/>
            <a:r>
              <a:rPr lang="en-US" dirty="0"/>
              <a:t>Outline Items Usually Have No Ending Punctuation</a:t>
            </a:r>
          </a:p>
          <a:p>
            <a:pPr lvl="1"/>
            <a:r>
              <a:rPr lang="en-US" dirty="0"/>
              <a:t>There is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837909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465138" indent="-465138">
              <a:buClr>
                <a:schemeClr val="accent2"/>
              </a:buClr>
              <a:buFont typeface="+mj-lt"/>
              <a:buAutoNum type="arabicPeriod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buClr>
                <a:schemeClr val="accent2"/>
              </a:buClr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for One-Column and single number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263432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3434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1143000" indent="-292608">
              <a:buClr>
                <a:schemeClr val="accent2"/>
              </a:buClr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marR="0" indent="-29260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</a:t>
            </a:r>
          </a:p>
          <a:p>
            <a:pPr lvl="0"/>
            <a:r>
              <a:rPr lang="en-US" dirty="0"/>
              <a:t>10.2	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lvl="2"/>
            <a:r>
              <a:rPr lang="en-US" dirty="0"/>
              <a:t>Special Feature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04265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 and One-column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34037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2051878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2 (2 text box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1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(2 Boxes)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</p:txBody>
      </p:sp>
      <p:sp>
        <p:nvSpPr>
          <p:cNvPr id="7" name="COBNL2"/>
          <p:cNvSpPr>
            <a:spLocks noGrp="1"/>
          </p:cNvSpPr>
          <p:nvPr>
            <p:ph sz="quarter" idx="15" hasCustomPrompt="1"/>
          </p:nvPr>
        </p:nvSpPr>
        <p:spPr>
          <a:xfrm>
            <a:off x="4767262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410060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>
              <a:spcBef>
                <a:spcPts val="2000"/>
              </a:spcBef>
              <a:buNone/>
              <a:tabLst/>
              <a:defRPr sz="2800"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</a:t>
            </a:r>
          </a:p>
          <a:p>
            <a:pPr lvl="1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</a:p>
          <a:p>
            <a:pPr lvl="2"/>
            <a:r>
              <a:rPr lang="en-US" dirty="0"/>
              <a:t>Describe what racial &amp; ethnic group make up Latin America.</a:t>
            </a:r>
          </a:p>
          <a:p>
            <a:pPr lvl="2"/>
            <a:r>
              <a:rPr lang="en-US" dirty="0"/>
              <a:t>Explain Latin American agricultural systems.</a:t>
            </a:r>
          </a:p>
          <a:p>
            <a:pPr lvl="2"/>
            <a:r>
              <a:rPr lang="en-US" dirty="0"/>
              <a:t>Critically evaluate models of biodiversity conservation in the Latin American context.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95633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  <p:sp>
        <p:nvSpPr>
          <p:cNvPr id="9" name="LON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/>
          <a:lstStyle/>
          <a:p>
            <a:fld id="{957104EA-F2AF-1046-9253-EE8D978719B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82321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OB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indent="-292608">
              <a:buClr>
                <a:schemeClr val="accent2"/>
              </a:buClr>
              <a:buFont typeface="Arial" charset="0"/>
              <a:buChar char="•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12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718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812438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2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12700" indent="0">
              <a:spcBef>
                <a:spcPts val="1000"/>
              </a:spcBef>
              <a:buNone/>
              <a:tabLst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None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indent="-790575">
              <a:buNone/>
              <a:tabLst/>
              <a:defRPr sz="2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a.	Companies record events that change their financial statements in the period in which events occur, even if cash was not exchanged.</a:t>
            </a:r>
          </a:p>
          <a:p>
            <a:pPr lvl="2"/>
            <a:r>
              <a:rPr lang="en-US" dirty="0"/>
              <a:t>✔️b.	Companies recognize revenue in the period in which the performance obligation is satisfied.</a:t>
            </a:r>
          </a:p>
          <a:p>
            <a:pPr lvl="1"/>
            <a:r>
              <a:rPr lang="en-US" dirty="0"/>
              <a:t>c.	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18" name="Title"/>
          <p:cNvSpPr>
            <a:spLocks noGrp="1"/>
          </p:cNvSpPr>
          <p:nvPr>
            <p:ph sz="quarter" idx="16" hasCustomPrompt="1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8523935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"/>
          <p:cNvSpPr>
            <a:spLocks noGrp="1"/>
          </p:cNvSpPr>
          <p:nvPr>
            <p:ph sz="quarter" idx="17" hasCustomPrompt="1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Language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Form of communication using sounds and symbols combined according to specified rules</a:t>
            </a:r>
          </a:p>
        </p:txBody>
      </p:sp>
      <p:sp>
        <p:nvSpPr>
          <p:cNvPr id="9" name="Media LInk"/>
          <p:cNvSpPr>
            <a:spLocks noGrp="1"/>
          </p:cNvSpPr>
          <p:nvPr>
            <p:ph sz="quarter" idx="16" hasCustomPrompt="1"/>
          </p:nvPr>
        </p:nvSpPr>
        <p:spPr>
          <a:xfrm>
            <a:off x="304800" y="5867400"/>
            <a:ext cx="8534400" cy="609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2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 dirty="0"/>
              <a:t>Media link placeholder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700609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"/>
          <p:cNvSpPr>
            <a:spLocks noGrp="1"/>
          </p:cNvSpPr>
          <p:nvPr>
            <p:ph sz="quarter" idx="16" hasCustomPrompt="1"/>
          </p:nvPr>
        </p:nvSpPr>
        <p:spPr>
          <a:xfrm>
            <a:off x="304800" y="838201"/>
            <a:ext cx="8534400" cy="1066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Anatomy and Physiology Defined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905000"/>
            <a:ext cx="8534400" cy="39624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Clr>
                <a:schemeClr val="accent2"/>
              </a:buClr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Anatomy is the science of structure and the relationships among structures.</a:t>
            </a:r>
          </a:p>
          <a:p>
            <a:pPr lvl="0"/>
            <a:r>
              <a:rPr lang="en-US" dirty="0"/>
              <a:t>Physiology is the science of body functions, that is, how the body parts work.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62271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for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"/>
          <p:cNvSpPr>
            <a:spLocks noGrp="1"/>
          </p:cNvSpPr>
          <p:nvPr>
            <p:ph sz="quarter" idx="15" hasCustomPrompt="1"/>
          </p:nvPr>
        </p:nvSpPr>
        <p:spPr>
          <a:xfrm>
            <a:off x="304800" y="5029200"/>
            <a:ext cx="8534400" cy="1143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Font typeface="Arial" charset="0"/>
              <a:buNone/>
              <a:defRPr sz="2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sz="2000" dirty="0"/>
              <a:t>Figure 4.5 Figure title placeholder</a:t>
            </a:r>
          </a:p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3276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</p:spTree>
    <p:extLst>
      <p:ext uri="{BB962C8B-B14F-4D97-AF65-F5344CB8AC3E}">
        <p14:creationId xmlns:p14="http://schemas.microsoft.com/office/powerpoint/2010/main" val="977103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253979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47604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>
          <a:xfrm>
            <a:off x="2286000" y="4724400"/>
            <a:ext cx="4572000" cy="1489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132984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pter Outline: Version 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>
              <a:spcBef>
                <a:spcPts val="2000"/>
              </a:spcBef>
              <a:buNone/>
              <a:tabLst/>
              <a:defRPr sz="2800"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</a:t>
            </a:r>
          </a:p>
          <a:p>
            <a:pPr lvl="1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</a:p>
          <a:p>
            <a:pPr lvl="2"/>
            <a:r>
              <a:rPr lang="en-US" dirty="0"/>
              <a:t>Describe what racial &amp; ethnic group make up Latin America.</a:t>
            </a:r>
          </a:p>
          <a:p>
            <a:pPr lvl="2"/>
            <a:r>
              <a:rPr lang="en-US" dirty="0"/>
              <a:t>Explain Latin American agricultural systems.</a:t>
            </a:r>
          </a:p>
          <a:p>
            <a:pPr lvl="2"/>
            <a:r>
              <a:rPr lang="en-US" dirty="0"/>
              <a:t>Critically evaluate models of biodiversity conservation in the Latin American context.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4203866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06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36589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5872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452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5350050"/>
            <a:ext cx="8534400" cy="309975"/>
          </a:xfrm>
          <a:prstGeom prst="rect">
            <a:avLst/>
          </a:prstGeom>
        </p:spPr>
        <p:txBody>
          <a:bodyPr/>
          <a:lstStyle>
            <a:lvl1pPr>
              <a:defRPr sz="2000" b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Title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304800" y="5780675"/>
            <a:ext cx="8534400" cy="467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4.5 Figure title placeholder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67376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9704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304800" y="5920581"/>
            <a:ext cx="8534400" cy="435770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Image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©2017 John Wiley &amp; Son, Inc. 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D879-F7CD-4B87-A39A-9B1EFBAA8C93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8436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034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70E33-6A2D-4642-8820-4F63366A9A7D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5936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6F78A-E644-4BD2-AA44-23730300262C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048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3AD3-122B-40C0-BC16-64BF32E4901C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1286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7948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40A9-426D-42B1-827E-011C7AA75322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1413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DD41D-F016-4E68-BEAD-905813B2971E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3017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EB3B6-A347-40AE-B1D2-6942D69CB983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1757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B7F-3129-42A8-909B-33732CAB840F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153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A6C7-739D-417A-91CD-179C3780FCA6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4724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959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9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880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110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158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42" r:id="rId2"/>
    <p:sldLayoutId id="2147483956" r:id="rId3"/>
    <p:sldLayoutId id="2147483955" r:id="rId4"/>
    <p:sldLayoutId id="2147483957" r:id="rId5"/>
    <p:sldLayoutId id="2147483959" r:id="rId6"/>
    <p:sldLayoutId id="2147483958" r:id="rId7"/>
    <p:sldLayoutId id="2147483960" r:id="rId8"/>
    <p:sldLayoutId id="2147483961" r:id="rId9"/>
    <p:sldLayoutId id="2147483962" r:id="rId10"/>
    <p:sldLayoutId id="214748396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11935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6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3219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695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©2017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02625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80" r:id="rId5"/>
    <p:sldLayoutId id="2147483981" r:id="rId6"/>
    <p:sldLayoutId id="2147483983" r:id="rId7"/>
    <p:sldLayoutId id="2147483984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0080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Copyright ©2017 John Wiley &amp; Son, Inc.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1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0" i="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C6F66-5AD6-48CF-B4F4-5315F96E7480}" type="datetime8">
              <a:rPr lang="ar-EG" smtClean="0"/>
              <a:t>16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857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  <p:sldLayoutId id="2147484095" r:id="rId7"/>
    <p:sldLayoutId id="2147484096" r:id="rId8"/>
    <p:sldLayoutId id="2147484097" r:id="rId9"/>
    <p:sldLayoutId id="2147484098" r:id="rId10"/>
    <p:sldLayoutId id="2147484099" r:id="rId11"/>
    <p:sldLayoutId id="2147484100" r:id="rId12"/>
    <p:sldLayoutId id="2147484101" r:id="rId13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2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26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5058" y="3378833"/>
            <a:ext cx="391239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Emad Zaher</a:t>
            </a:r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27936" y="2414893"/>
            <a:ext cx="3801490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79540" y="5062233"/>
            <a:ext cx="5252759" cy="168208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(6) </a:t>
            </a: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Merchandising operations &amp; Inventory systems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7936" y="4502184"/>
            <a:ext cx="1429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kkal Majalla" panose="02000000000000000000" pitchFamily="2" charset="-78"/>
                <a:ea typeface="Calibri" panose="020F0502020204030204" pitchFamily="34" charset="0"/>
                <a:cs typeface="+mn-cs"/>
              </a:rPr>
              <a:t>MGM611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650257" y="616744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9428">
        <p14:reveal/>
      </p:transition>
    </mc:Choice>
    <mc:Fallback xmlns="">
      <p:transition spd="slow" advTm="99428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F8D1D5-582B-E371-71E5-FF8F68C060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4" name="COB/LO">
            <a:extLst>
              <a:ext uri="{FF2B5EF4-FFF2-40B4-BE49-F238E27FC236}">
                <a16:creationId xmlns:a16="http://schemas.microsoft.com/office/drawing/2014/main" id="{16A54337-1AA3-2899-E968-1A03037B4C04}"/>
              </a:ext>
            </a:extLst>
          </p:cNvPr>
          <p:cNvSpPr txBox="1">
            <a:spLocks/>
          </p:cNvSpPr>
          <p:nvPr/>
        </p:nvSpPr>
        <p:spPr>
          <a:xfrm>
            <a:off x="304800" y="1295400"/>
            <a:ext cx="8534400" cy="426720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tabLst/>
              <a:defRPr sz="3000" b="0" i="0" kern="120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 typeface="Arial"/>
              <a:buNone/>
              <a:tabLst/>
              <a:defRPr sz="2800" b="0" i="0" kern="120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0700" marR="0" lvl="1" indent="-5207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911B2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Learning Objectives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Describe merchandising operations and inventory 	systems.</a:t>
            </a:r>
          </a:p>
          <a:p>
            <a:pPr marL="900113" marR="0" lvl="0" indent="-90011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2 	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Prepare a multiple-step income statement versus  single - step income statement.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3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Record purchases under a perpetual inventory 	system.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4 	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Record sales under a perpetual inventory system.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18AC0F-6AA9-51A7-B52B-B19A7A03E154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74183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CB4B288-917C-A3E2-43DD-6EB1D81A5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Rectangle 10">
            <a:extLst>
              <a:ext uri="{FF2B5EF4-FFF2-40B4-BE49-F238E27FC236}">
                <a16:creationId xmlns:a16="http://schemas.microsoft.com/office/drawing/2014/main" id="{4DD33F4C-4336-95C3-F2A7-25A621CC4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0658" y="928801"/>
            <a:ext cx="5450005" cy="58221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defRPr/>
            </a:pP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Merchandising Companies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356AB80-38E0-B52D-CE06-AE89F0473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540000"/>
            <a:ext cx="2032000" cy="787400"/>
          </a:xfrm>
          <a:prstGeom prst="rect">
            <a:avLst/>
          </a:prstGeom>
          <a:solidFill>
            <a:srgbClr val="990000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</a:rPr>
              <a:t>Manufacturer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310A28A0-F4B4-DCCA-8FFC-5A69D4383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3550" y="2540000"/>
            <a:ext cx="1725612" cy="787400"/>
          </a:xfrm>
          <a:prstGeom prst="rect">
            <a:avLst/>
          </a:prstGeom>
          <a:solidFill>
            <a:srgbClr val="FFC000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/>
              <a:t>Wholesaler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9B58636A-DD18-AA87-DA60-BC1AFFC56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2063" y="2540000"/>
            <a:ext cx="1244600" cy="787400"/>
          </a:xfrm>
          <a:prstGeom prst="rect">
            <a:avLst/>
          </a:prstGeom>
          <a:solidFill>
            <a:srgbClr val="FFC000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/>
              <a:t>Retailer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C77B7A58-982B-5A9D-AC4C-F91056639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2540000"/>
            <a:ext cx="1803400" cy="787400"/>
          </a:xfrm>
          <a:prstGeom prst="rect">
            <a:avLst/>
          </a:prstGeom>
          <a:solidFill>
            <a:srgbClr val="00B050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</a:rPr>
              <a:t>Consumers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021F3EC-F87F-8E8E-B67A-C9A926142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2228850"/>
            <a:ext cx="3937000" cy="1397000"/>
          </a:xfrm>
          <a:prstGeom prst="rect">
            <a:avLst/>
          </a:prstGeom>
          <a:noFill/>
          <a:ln w="50800">
            <a:solidFill>
              <a:schemeClr val="accent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 sz="2400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sp>
        <p:nvSpPr>
          <p:cNvPr id="9" name="Line 2">
            <a:extLst>
              <a:ext uri="{FF2B5EF4-FFF2-40B4-BE49-F238E27FC236}">
                <a16:creationId xmlns:a16="http://schemas.microsoft.com/office/drawing/2014/main" id="{182D8F15-D0D3-0245-AD44-7B6ACF04F9F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3162" y="2971800"/>
            <a:ext cx="560388" cy="131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Line 2">
            <a:extLst>
              <a:ext uri="{FF2B5EF4-FFF2-40B4-BE49-F238E27FC236}">
                <a16:creationId xmlns:a16="http://schemas.microsoft.com/office/drawing/2014/main" id="{196586BF-54DD-2FAF-7EDB-1ACB00496944}"/>
              </a:ext>
            </a:extLst>
          </p:cNvPr>
          <p:cNvSpPr>
            <a:spLocks noChangeShapeType="1"/>
          </p:cNvSpPr>
          <p:nvPr/>
        </p:nvSpPr>
        <p:spPr bwMode="auto">
          <a:xfrm>
            <a:off x="6354762" y="2971800"/>
            <a:ext cx="6048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Line 2">
            <a:extLst>
              <a:ext uri="{FF2B5EF4-FFF2-40B4-BE49-F238E27FC236}">
                <a16:creationId xmlns:a16="http://schemas.microsoft.com/office/drawing/2014/main" id="{D7FCDE3D-FA2E-4960-8074-BC15616882AD}"/>
              </a:ext>
            </a:extLst>
          </p:cNvPr>
          <p:cNvSpPr>
            <a:spLocks noChangeShapeType="1"/>
          </p:cNvSpPr>
          <p:nvPr/>
        </p:nvSpPr>
        <p:spPr bwMode="auto">
          <a:xfrm>
            <a:off x="4767261" y="2984962"/>
            <a:ext cx="338139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2" name="Picture 12" descr="j0082705[1]">
            <a:extLst>
              <a:ext uri="{FF2B5EF4-FFF2-40B4-BE49-F238E27FC236}">
                <a16:creationId xmlns:a16="http://schemas.microsoft.com/office/drawing/2014/main" id="{5B3EC949-909F-DF9B-8110-6752927E2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489" y="4000789"/>
            <a:ext cx="251460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5">
            <a:extLst>
              <a:ext uri="{FF2B5EF4-FFF2-40B4-BE49-F238E27FC236}">
                <a16:creationId xmlns:a16="http://schemas.microsoft.com/office/drawing/2014/main" id="{A13B62ED-D001-ECCD-0C78-B4BFD0A10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150" y="3898727"/>
            <a:ext cx="5638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6038" rIns="182562" bIns="46038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5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+mn-lt"/>
              </a:rPr>
              <a:t>Merchandising Companies</a:t>
            </a:r>
          </a:p>
          <a:p>
            <a:pPr algn="l">
              <a:lnSpc>
                <a:spcPct val="120000"/>
              </a:lnSpc>
              <a:spcBef>
                <a:spcPct val="25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600" b="1" dirty="0">
                <a:latin typeface="+mn-lt"/>
              </a:rPr>
              <a:t>Buy and Sell Goods </a:t>
            </a:r>
          </a:p>
        </p:txBody>
      </p:sp>
      <p:sp>
        <p:nvSpPr>
          <p:cNvPr id="14" name="Rectangle 20">
            <a:extLst>
              <a:ext uri="{FF2B5EF4-FFF2-40B4-BE49-F238E27FC236}">
                <a16:creationId xmlns:a16="http://schemas.microsoft.com/office/drawing/2014/main" id="{AE493BFB-904B-F3B7-6E79-BF70401175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150" y="5051026"/>
            <a:ext cx="4781550" cy="7694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en-US" altLang="en-US" sz="2200" b="1" dirty="0">
                <a:latin typeface="+mn-lt"/>
              </a:rPr>
              <a:t>The primary source of revenues </a:t>
            </a:r>
          </a:p>
          <a:p>
            <a:r>
              <a:rPr lang="en-US" altLang="en-US" sz="2200" b="1" dirty="0">
                <a:latin typeface="+mn-lt"/>
              </a:rPr>
              <a:t>is referred to as </a:t>
            </a:r>
            <a:r>
              <a:rPr lang="en-US" altLang="en-US" sz="2200" b="1" dirty="0">
                <a:solidFill>
                  <a:srgbClr val="0000CC"/>
                </a:solidFill>
                <a:latin typeface="+mn-lt"/>
              </a:rPr>
              <a:t>sales revenue </a:t>
            </a:r>
            <a:r>
              <a:rPr lang="en-US" altLang="en-US" sz="2200" b="1" dirty="0">
                <a:latin typeface="+mn-lt"/>
              </a:rPr>
              <a:t>or </a:t>
            </a:r>
            <a:r>
              <a:rPr lang="en-US" altLang="en-US" sz="2200" b="1" dirty="0">
                <a:solidFill>
                  <a:srgbClr val="0000CC"/>
                </a:solidFill>
                <a:latin typeface="+mn-lt"/>
              </a:rPr>
              <a:t>sales</a:t>
            </a:r>
            <a:r>
              <a:rPr lang="en-US" altLang="en-US" sz="2200" b="1" dirty="0">
                <a:latin typeface="+mn-lt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7E1AE-88B8-BD77-6F26-246A9D2D0E4B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62326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3BB53974-C40B-2606-88B9-D3515853F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AEC9A675-3907-D187-8AB7-C9611783D0C5}"/>
              </a:ext>
            </a:extLst>
          </p:cNvPr>
          <p:cNvSpPr txBox="1">
            <a:spLocks/>
          </p:cNvSpPr>
          <p:nvPr/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Merchandising Operations</a:t>
            </a:r>
          </a:p>
        </p:txBody>
      </p:sp>
      <p:sp>
        <p:nvSpPr>
          <p:cNvPr id="4" name="AutoShape 34" descr="2Q==">
            <a:extLst>
              <a:ext uri="{FF2B5EF4-FFF2-40B4-BE49-F238E27FC236}">
                <a16:creationId xmlns:a16="http://schemas.microsoft.com/office/drawing/2014/main" id="{8FE461ED-1A10-756B-E3F6-0F7E947ECF6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33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5" name="AutoShape 36" descr="2Q==">
            <a:extLst>
              <a:ext uri="{FF2B5EF4-FFF2-40B4-BE49-F238E27FC236}">
                <a16:creationId xmlns:a16="http://schemas.microsoft.com/office/drawing/2014/main" id="{D948DC91-915B-8122-4AAD-3ADEBA53C0E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33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6" name="AutoShape 48" descr="2Q==">
            <a:extLst>
              <a:ext uri="{FF2B5EF4-FFF2-40B4-BE49-F238E27FC236}">
                <a16:creationId xmlns:a16="http://schemas.microsoft.com/office/drawing/2014/main" id="{5743B7DD-6703-01B7-9B2D-D95503BD2E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33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7" name="AutoShape 50" descr="2Q==">
            <a:extLst>
              <a:ext uri="{FF2B5EF4-FFF2-40B4-BE49-F238E27FC236}">
                <a16:creationId xmlns:a16="http://schemas.microsoft.com/office/drawing/2014/main" id="{2EFCFBCA-BE8E-84CB-4BF6-793BED707EE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33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3ABDBF1-25BE-B071-B48A-B9DA9786B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748" y="1447800"/>
            <a:ext cx="5622852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0" rIns="91440" bIns="0" anchor="ctr" anchorCtr="0"/>
          <a:lstStyle/>
          <a:p>
            <a:pPr>
              <a:lnSpc>
                <a:spcPct val="120000"/>
              </a:lnSpc>
              <a:spcBef>
                <a:spcPct val="25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800" b="1" dirty="0"/>
              <a:t>Income Measurement</a:t>
            </a:r>
          </a:p>
        </p:txBody>
      </p:sp>
      <p:sp>
        <p:nvSpPr>
          <p:cNvPr id="9" name="Rectangle 24">
            <a:extLst>
              <a:ext uri="{FF2B5EF4-FFF2-40B4-BE49-F238E27FC236}">
                <a16:creationId xmlns:a16="http://schemas.microsoft.com/office/drawing/2014/main" id="{0A772641-D696-3627-8F6B-D5A3E99E2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642884"/>
            <a:ext cx="3886200" cy="14219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en-US" sz="2400" b="1" dirty="0">
                <a:solidFill>
                  <a:srgbClr val="0000CC"/>
                </a:solidFill>
                <a:latin typeface="+mn-lt"/>
              </a:rPr>
              <a:t>Cost of goods sold </a:t>
            </a:r>
            <a:r>
              <a:rPr lang="en-US" altLang="en-US" sz="2400" dirty="0">
                <a:latin typeface="+mn-lt"/>
              </a:rPr>
              <a:t>is the total cost of merchandise sold during the period.</a:t>
            </a: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57C822B7-BD30-87C4-D35E-94C61DEEC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2151620"/>
            <a:ext cx="2286000" cy="7386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sz="2100" b="1" dirty="0">
                <a:latin typeface="+mn-lt"/>
              </a:rPr>
              <a:t>Not used in a service business</a:t>
            </a:r>
          </a:p>
        </p:txBody>
      </p:sp>
      <p:sp>
        <p:nvSpPr>
          <p:cNvPr id="11" name="Line 27">
            <a:extLst>
              <a:ext uri="{FF2B5EF4-FFF2-40B4-BE49-F238E27FC236}">
                <a16:creationId xmlns:a16="http://schemas.microsoft.com/office/drawing/2014/main" id="{8CF19C9B-4CCB-55A9-2118-3FD53B0E5B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00400" y="2890284"/>
            <a:ext cx="533400" cy="457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2000" dirty="0"/>
          </a:p>
        </p:txBody>
      </p:sp>
      <p:sp>
        <p:nvSpPr>
          <p:cNvPr id="12" name="Line 28">
            <a:extLst>
              <a:ext uri="{FF2B5EF4-FFF2-40B4-BE49-F238E27FC236}">
                <a16:creationId xmlns:a16="http://schemas.microsoft.com/office/drawing/2014/main" id="{5DC804EF-0B44-ED48-BE98-0C3ACA223497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00" y="2890284"/>
            <a:ext cx="609600" cy="457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2000" dirty="0"/>
          </a:p>
        </p:txBody>
      </p:sp>
      <p:sp>
        <p:nvSpPr>
          <p:cNvPr id="13" name="Rectangle 34">
            <a:extLst>
              <a:ext uri="{FF2B5EF4-FFF2-40B4-BE49-F238E27FC236}">
                <a16:creationId xmlns:a16="http://schemas.microsoft.com/office/drawing/2014/main" id="{6EBD3FB2-AA90-B6D7-D0F3-760F9B61D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4642884"/>
            <a:ext cx="1524000" cy="1066800"/>
          </a:xfrm>
          <a:prstGeom prst="rect">
            <a:avLst/>
          </a:prstGeom>
          <a:solidFill>
            <a:srgbClr val="FAF5C9"/>
          </a:solidFill>
          <a:ln w="28575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Net </a:t>
            </a:r>
          </a:p>
          <a:p>
            <a:pPr algn="ctr"/>
            <a:r>
              <a:rPr lang="en-US" altLang="en-US" b="1" dirty="0">
                <a:latin typeface="+mn-lt"/>
              </a:rPr>
              <a:t>Income </a:t>
            </a:r>
          </a:p>
          <a:p>
            <a:pPr algn="ctr"/>
            <a:r>
              <a:rPr lang="en-US" altLang="en-US" b="1" dirty="0">
                <a:latin typeface="+mn-lt"/>
              </a:rPr>
              <a:t>(Loss)</a:t>
            </a:r>
          </a:p>
        </p:txBody>
      </p:sp>
      <p:cxnSp>
        <p:nvCxnSpPr>
          <p:cNvPr id="14" name="AutoShape 37">
            <a:extLst>
              <a:ext uri="{FF2B5EF4-FFF2-40B4-BE49-F238E27FC236}">
                <a16:creationId xmlns:a16="http://schemas.microsoft.com/office/drawing/2014/main" id="{A1B2ADAE-65B7-EF65-4CFB-394625CECC25}"/>
              </a:ext>
            </a:extLst>
          </p:cNvPr>
          <p:cNvCxnSpPr>
            <a:cxnSpLocks noChangeShapeType="1"/>
            <a:stCxn id="22" idx="3"/>
            <a:endCxn id="23" idx="0"/>
          </p:cNvCxnSpPr>
          <p:nvPr/>
        </p:nvCxnSpPr>
        <p:spPr bwMode="auto">
          <a:xfrm>
            <a:off x="1995488" y="2699784"/>
            <a:ext cx="442912" cy="785813"/>
          </a:xfrm>
          <a:prstGeom prst="bentConnector2">
            <a:avLst/>
          </a:prstGeom>
          <a:noFill/>
          <a:ln w="38100" cap="sq">
            <a:solidFill>
              <a:srgbClr val="990000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Text Box 38">
            <a:extLst>
              <a:ext uri="{FF2B5EF4-FFF2-40B4-BE49-F238E27FC236}">
                <a16:creationId xmlns:a16="http://schemas.microsoft.com/office/drawing/2014/main" id="{C1F58ADA-308E-1DCF-9226-B98D8DEAF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356884"/>
            <a:ext cx="762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Less</a:t>
            </a:r>
          </a:p>
        </p:txBody>
      </p:sp>
      <p:cxnSp>
        <p:nvCxnSpPr>
          <p:cNvPr id="16" name="AutoShape 41">
            <a:extLst>
              <a:ext uri="{FF2B5EF4-FFF2-40B4-BE49-F238E27FC236}">
                <a16:creationId xmlns:a16="http://schemas.microsoft.com/office/drawing/2014/main" id="{826D1D45-5AFE-9324-96F1-60B13D23E7BD}"/>
              </a:ext>
            </a:extLst>
          </p:cNvPr>
          <p:cNvCxnSpPr>
            <a:cxnSpLocks noChangeShapeType="1"/>
            <a:stCxn id="24" idx="3"/>
            <a:endCxn id="25" idx="0"/>
          </p:cNvCxnSpPr>
          <p:nvPr/>
        </p:nvCxnSpPr>
        <p:spPr bwMode="auto">
          <a:xfrm>
            <a:off x="5424488" y="3918984"/>
            <a:ext cx="442912" cy="785813"/>
          </a:xfrm>
          <a:prstGeom prst="bentConnector2">
            <a:avLst/>
          </a:prstGeom>
          <a:noFill/>
          <a:ln w="38100" cap="sq">
            <a:solidFill>
              <a:srgbClr val="990000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Text Box 42">
            <a:extLst>
              <a:ext uri="{FF2B5EF4-FFF2-40B4-BE49-F238E27FC236}">
                <a16:creationId xmlns:a16="http://schemas.microsoft.com/office/drawing/2014/main" id="{573343A0-77F4-2B75-419E-769D3805C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3526464"/>
            <a:ext cx="762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Less</a:t>
            </a:r>
          </a:p>
        </p:txBody>
      </p:sp>
      <p:cxnSp>
        <p:nvCxnSpPr>
          <p:cNvPr id="18" name="AutoShape 43">
            <a:extLst>
              <a:ext uri="{FF2B5EF4-FFF2-40B4-BE49-F238E27FC236}">
                <a16:creationId xmlns:a16="http://schemas.microsoft.com/office/drawing/2014/main" id="{5687A79D-7823-89A6-53F0-B36F67DB5946}"/>
              </a:ext>
            </a:extLst>
          </p:cNvPr>
          <p:cNvCxnSpPr>
            <a:cxnSpLocks noChangeShapeType="1"/>
            <a:stCxn id="23" idx="3"/>
            <a:endCxn id="24" idx="1"/>
          </p:cNvCxnSpPr>
          <p:nvPr/>
        </p:nvCxnSpPr>
        <p:spPr bwMode="auto">
          <a:xfrm>
            <a:off x="3214688" y="3918984"/>
            <a:ext cx="657225" cy="0"/>
          </a:xfrm>
          <a:prstGeom prst="straightConnector1">
            <a:avLst/>
          </a:prstGeom>
          <a:noFill/>
          <a:ln w="38100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46">
            <a:extLst>
              <a:ext uri="{FF2B5EF4-FFF2-40B4-BE49-F238E27FC236}">
                <a16:creationId xmlns:a16="http://schemas.microsoft.com/office/drawing/2014/main" id="{DCC9B254-DE97-675A-516D-41B82DDB1BD6}"/>
              </a:ext>
            </a:extLst>
          </p:cNvPr>
          <p:cNvCxnSpPr>
            <a:cxnSpLocks noChangeShapeType="1"/>
            <a:endCxn id="13" idx="1"/>
          </p:cNvCxnSpPr>
          <p:nvPr/>
        </p:nvCxnSpPr>
        <p:spPr bwMode="auto">
          <a:xfrm>
            <a:off x="6643688" y="5176284"/>
            <a:ext cx="733425" cy="0"/>
          </a:xfrm>
          <a:prstGeom prst="straightConnector1">
            <a:avLst/>
          </a:prstGeom>
          <a:noFill/>
          <a:ln w="38100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Text Box 47">
            <a:extLst>
              <a:ext uri="{FF2B5EF4-FFF2-40B4-BE49-F238E27FC236}">
                <a16:creationId xmlns:a16="http://schemas.microsoft.com/office/drawing/2014/main" id="{51F758A3-9441-2649-FCA8-5D4946586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3531780"/>
            <a:ext cx="8382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Equals</a:t>
            </a:r>
          </a:p>
        </p:txBody>
      </p:sp>
      <p:sp>
        <p:nvSpPr>
          <p:cNvPr id="21" name="Text Box 48">
            <a:extLst>
              <a:ext uri="{FF2B5EF4-FFF2-40B4-BE49-F238E27FC236}">
                <a16:creationId xmlns:a16="http://schemas.microsoft.com/office/drawing/2014/main" id="{81C97EB0-8066-0F6A-8B1A-68CF40DA7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795284"/>
            <a:ext cx="762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Equals</a:t>
            </a:r>
          </a:p>
        </p:txBody>
      </p:sp>
      <p:sp>
        <p:nvSpPr>
          <p:cNvPr id="22" name="Rectangle 30">
            <a:extLst>
              <a:ext uri="{FF2B5EF4-FFF2-40B4-BE49-F238E27FC236}">
                <a16:creationId xmlns:a16="http://schemas.microsoft.com/office/drawing/2014/main" id="{BA9C67DC-CE9B-7849-D023-BCE46804BC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280684"/>
            <a:ext cx="1524000" cy="838200"/>
          </a:xfrm>
          <a:prstGeom prst="rect">
            <a:avLst/>
          </a:prstGeom>
          <a:solidFill>
            <a:srgbClr val="FAF5C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Sales</a:t>
            </a:r>
          </a:p>
          <a:p>
            <a:pPr algn="ctr"/>
            <a:r>
              <a:rPr lang="en-US" altLang="en-US" b="1" dirty="0">
                <a:latin typeface="+mn-lt"/>
              </a:rPr>
              <a:t>Revenue</a:t>
            </a:r>
          </a:p>
        </p:txBody>
      </p:sp>
      <p:sp>
        <p:nvSpPr>
          <p:cNvPr id="23" name="Rectangle 31">
            <a:extLst>
              <a:ext uri="{FF2B5EF4-FFF2-40B4-BE49-F238E27FC236}">
                <a16:creationId xmlns:a16="http://schemas.microsoft.com/office/drawing/2014/main" id="{BA8655AF-E62B-F36E-9AE6-0F52FE4C2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3499884"/>
            <a:ext cx="1524000" cy="838200"/>
          </a:xfrm>
          <a:prstGeom prst="rect">
            <a:avLst/>
          </a:prstGeom>
          <a:solidFill>
            <a:srgbClr val="BDEEFF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Cost of </a:t>
            </a:r>
          </a:p>
          <a:p>
            <a:pPr algn="ctr"/>
            <a:r>
              <a:rPr lang="en-US" altLang="en-US" b="1" dirty="0">
                <a:latin typeface="+mn-lt"/>
              </a:rPr>
              <a:t>Goods Sold</a:t>
            </a:r>
          </a:p>
        </p:txBody>
      </p:sp>
      <p:sp>
        <p:nvSpPr>
          <p:cNvPr id="24" name="Rectangle 32">
            <a:extLst>
              <a:ext uri="{FF2B5EF4-FFF2-40B4-BE49-F238E27FC236}">
                <a16:creationId xmlns:a16="http://schemas.microsoft.com/office/drawing/2014/main" id="{8F16705A-31BA-D3BC-D1C0-BBBD2ECA8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3499884"/>
            <a:ext cx="1524000" cy="838200"/>
          </a:xfrm>
          <a:prstGeom prst="rect">
            <a:avLst/>
          </a:prstGeom>
          <a:solidFill>
            <a:srgbClr val="BDEEFF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Gross </a:t>
            </a:r>
          </a:p>
          <a:p>
            <a:pPr algn="ctr"/>
            <a:r>
              <a:rPr lang="en-US" altLang="en-US" b="1" dirty="0">
                <a:latin typeface="+mn-lt"/>
              </a:rPr>
              <a:t>Profit</a:t>
            </a:r>
          </a:p>
        </p:txBody>
      </p:sp>
      <p:sp>
        <p:nvSpPr>
          <p:cNvPr id="25" name="Rectangle 33">
            <a:extLst>
              <a:ext uri="{FF2B5EF4-FFF2-40B4-BE49-F238E27FC236}">
                <a16:creationId xmlns:a16="http://schemas.microsoft.com/office/drawing/2014/main" id="{D1EADAA7-859F-597C-DF23-6BA8FE431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4719084"/>
            <a:ext cx="1524000" cy="838200"/>
          </a:xfrm>
          <a:prstGeom prst="rect">
            <a:avLst/>
          </a:prstGeom>
          <a:solidFill>
            <a:srgbClr val="FAF5C9"/>
          </a:solidFill>
          <a:ln w="28575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Operating </a:t>
            </a:r>
          </a:p>
          <a:p>
            <a:pPr algn="ctr"/>
            <a:r>
              <a:rPr lang="en-US" altLang="en-US" b="1" dirty="0">
                <a:latin typeface="+mn-lt"/>
              </a:rPr>
              <a:t>Expenses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486FBA-D3BC-7122-EA7A-D0165DACC98B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29047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F901BB1-1E1B-2444-CC17-AEA341C3F5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6EF86D0-6105-4BAB-8BB0-05B7056AA2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078392"/>
              </p:ext>
            </p:extLst>
          </p:nvPr>
        </p:nvGraphicFramePr>
        <p:xfrm>
          <a:off x="2266298" y="1866433"/>
          <a:ext cx="4844255" cy="571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8120">
                  <a:extLst>
                    <a:ext uri="{9D8B030D-6E8A-4147-A177-3AD203B41FA5}">
                      <a16:colId xmlns:a16="http://schemas.microsoft.com/office/drawing/2014/main" val="3873020928"/>
                    </a:ext>
                  </a:extLst>
                </a:gridCol>
                <a:gridCol w="2586135">
                  <a:extLst>
                    <a:ext uri="{9D8B030D-6E8A-4147-A177-3AD203B41FA5}">
                      <a16:colId xmlns:a16="http://schemas.microsoft.com/office/drawing/2014/main" val="3293097901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provide service</a:t>
                      </a:r>
                      <a:endParaRPr lang="ar-EG" sz="15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 goods </a:t>
                      </a:r>
                      <a:endParaRPr lang="ar-EG" sz="15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14848"/>
                  </a:ext>
                </a:extLst>
              </a:tr>
            </a:tbl>
          </a:graphicData>
        </a:graphic>
      </p:graphicFrame>
      <p:sp>
        <p:nvSpPr>
          <p:cNvPr id="9" name="AutoShape 1">
            <a:extLst>
              <a:ext uri="{FF2B5EF4-FFF2-40B4-BE49-F238E27FC236}">
                <a16:creationId xmlns:a16="http://schemas.microsoft.com/office/drawing/2014/main" id="{6134FE1E-E950-4F20-B3B1-93767619E4E2}"/>
              </a:ext>
            </a:extLst>
          </p:cNvPr>
          <p:cNvSpPr>
            <a:spLocks/>
          </p:cNvSpPr>
          <p:nvPr/>
        </p:nvSpPr>
        <p:spPr bwMode="auto">
          <a:xfrm rot="-5400000">
            <a:off x="4277274" y="109535"/>
            <a:ext cx="440024" cy="2498521"/>
          </a:xfrm>
          <a:prstGeom prst="rightBrace">
            <a:avLst>
              <a:gd name="adj1" fmla="val 0"/>
              <a:gd name="adj2" fmla="val 50000"/>
            </a:avLst>
          </a:prstGeom>
          <a:noFill/>
          <a:ln w="38100">
            <a:solidFill>
              <a:srgbClr val="00206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342900"/>
            <a:endParaRPr lang="ar-EG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3051E4-8C73-41EB-8CBC-CB31670D5AB4}"/>
              </a:ext>
            </a:extLst>
          </p:cNvPr>
          <p:cNvSpPr txBox="1"/>
          <p:nvPr/>
        </p:nvSpPr>
        <p:spPr>
          <a:xfrm>
            <a:off x="2884878" y="838200"/>
            <a:ext cx="3449248" cy="506292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Companies types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4A2DC3-2D0D-41D6-9EFF-1E82277BA1A0}"/>
              </a:ext>
            </a:extLst>
          </p:cNvPr>
          <p:cNvGraphicFramePr>
            <a:graphicFrameLocks noGrp="1"/>
          </p:cNvGraphicFramePr>
          <p:nvPr/>
        </p:nvGraphicFramePr>
        <p:xfrm>
          <a:off x="2266298" y="1584728"/>
          <a:ext cx="4844255" cy="3074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8120">
                  <a:extLst>
                    <a:ext uri="{9D8B030D-6E8A-4147-A177-3AD203B41FA5}">
                      <a16:colId xmlns:a16="http://schemas.microsoft.com/office/drawing/2014/main" val="94827825"/>
                    </a:ext>
                  </a:extLst>
                </a:gridCol>
                <a:gridCol w="2586135">
                  <a:extLst>
                    <a:ext uri="{9D8B030D-6E8A-4147-A177-3AD203B41FA5}">
                      <a16:colId xmlns:a16="http://schemas.microsoft.com/office/drawing/2014/main" val="1010006489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dirty="0">
                          <a:solidFill>
                            <a:srgbClr val="C00000"/>
                          </a:solidFill>
                        </a:rPr>
                        <a:t>service companies</a:t>
                      </a:r>
                      <a:endParaRPr lang="en-US" sz="15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dirty="0">
                          <a:solidFill>
                            <a:srgbClr val="C00000"/>
                          </a:solidFill>
                        </a:rPr>
                        <a:t>merchandising companies</a:t>
                      </a:r>
                      <a:endParaRPr lang="en-US" sz="15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165067"/>
                  </a:ext>
                </a:extLst>
              </a:tr>
            </a:tbl>
          </a:graphicData>
        </a:graphic>
      </p:graphicFrame>
      <p:sp>
        <p:nvSpPr>
          <p:cNvPr id="3" name="Arrow: Down 2">
            <a:extLst>
              <a:ext uri="{FF2B5EF4-FFF2-40B4-BE49-F238E27FC236}">
                <a16:creationId xmlns:a16="http://schemas.microsoft.com/office/drawing/2014/main" id="{106274B8-7967-4732-A697-B1540C04C22A}"/>
              </a:ext>
            </a:extLst>
          </p:cNvPr>
          <p:cNvSpPr/>
          <p:nvPr/>
        </p:nvSpPr>
        <p:spPr>
          <a:xfrm>
            <a:off x="3171226" y="2476942"/>
            <a:ext cx="214641" cy="190537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342900"/>
            <a:endParaRPr lang="ar-EG" sz="135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D6F11DD9-351D-4C39-A576-D48F15B7B194}"/>
              </a:ext>
            </a:extLst>
          </p:cNvPr>
          <p:cNvSpPr/>
          <p:nvPr/>
        </p:nvSpPr>
        <p:spPr>
          <a:xfrm>
            <a:off x="5660060" y="2446851"/>
            <a:ext cx="226230" cy="241552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342900"/>
            <a:endParaRPr lang="ar-EG" sz="135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553D155-6FD8-4072-9289-5AB05515188B}"/>
              </a:ext>
            </a:extLst>
          </p:cNvPr>
          <p:cNvCxnSpPr>
            <a:cxnSpLocks/>
          </p:cNvCxnSpPr>
          <p:nvPr/>
        </p:nvCxnSpPr>
        <p:spPr>
          <a:xfrm flipH="1">
            <a:off x="4507888" y="2423636"/>
            <a:ext cx="20501" cy="3431229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F9C9BF7-E578-40AB-9A34-7E3E0A813E63}"/>
              </a:ext>
            </a:extLst>
          </p:cNvPr>
          <p:cNvSpPr txBox="1"/>
          <p:nvPr/>
        </p:nvSpPr>
        <p:spPr>
          <a:xfrm>
            <a:off x="4965244" y="2663221"/>
            <a:ext cx="2552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C00000"/>
                </a:solidFill>
                <a:latin typeface="Calibri" panose="020F0502020204030204"/>
                <a:cs typeface="Sultan bold" pitchFamily="2" charset="-78"/>
              </a:rPr>
              <a:t>Operating  Cycle     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B74F54E-3F1F-40DA-B604-8E38F8AD9635}"/>
              </a:ext>
            </a:extLst>
          </p:cNvPr>
          <p:cNvSpPr txBox="1"/>
          <p:nvPr/>
        </p:nvSpPr>
        <p:spPr>
          <a:xfrm>
            <a:off x="4930674" y="2657465"/>
            <a:ext cx="8158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400" b="1" dirty="0">
                <a:solidFill>
                  <a:srgbClr val="002060"/>
                </a:solidFill>
                <a:latin typeface="Hacen Liner XL" panose="02000000000000000000" pitchFamily="2" charset="-78"/>
                <a:ea typeface="MS Mincho" panose="02020609040205080304" pitchFamily="49" charset="-128"/>
                <a:cs typeface="MCS Taybah S_U normal." pitchFamily="2" charset="-78"/>
              </a:rPr>
              <a:t>Long</a:t>
            </a:r>
            <a:r>
              <a:rPr lang="en-US" sz="1350" b="1" dirty="0">
                <a:solidFill>
                  <a:srgbClr val="002060"/>
                </a:solidFill>
                <a:latin typeface="Hacen Liner XL" panose="02000000000000000000" pitchFamily="2" charset="-78"/>
                <a:ea typeface="MS Mincho" panose="02020609040205080304" pitchFamily="49" charset="-128"/>
                <a:cs typeface="MCS Taybah S_U normal." pitchFamily="2" charset="-78"/>
              </a:rPr>
              <a:t> </a:t>
            </a:r>
            <a:endParaRPr lang="ar-EG" sz="1350" b="1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D07AE03-F2F3-4A05-AE43-829DBCE41293}"/>
              </a:ext>
            </a:extLst>
          </p:cNvPr>
          <p:cNvSpPr txBox="1"/>
          <p:nvPr/>
        </p:nvSpPr>
        <p:spPr>
          <a:xfrm>
            <a:off x="1297171" y="2590800"/>
            <a:ext cx="815873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Hacen Liner XL" panose="02000000000000000000" pitchFamily="2" charset="-78"/>
                <a:ea typeface="MS Mincho" panose="02020609040205080304" pitchFamily="49" charset="-128"/>
                <a:cs typeface="MCS Taybah S_U normal." pitchFamily="2" charset="-78"/>
              </a:rPr>
              <a:t>Short </a:t>
            </a:r>
            <a:endParaRPr lang="ar-EG" sz="1350" b="1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036089-5247-490F-A5DF-8F04BE984D40}"/>
              </a:ext>
            </a:extLst>
          </p:cNvPr>
          <p:cNvSpPr txBox="1"/>
          <p:nvPr/>
        </p:nvSpPr>
        <p:spPr>
          <a:xfrm>
            <a:off x="1786276" y="2590800"/>
            <a:ext cx="2552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C00000"/>
                </a:solidFill>
                <a:latin typeface="Calibri" panose="020F0502020204030204"/>
                <a:cs typeface="Sultan bold" pitchFamily="2" charset="-78"/>
              </a:rPr>
              <a:t>Operating Cycle      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299A52B-DA60-414D-8E68-6CCA5A9B215A}"/>
              </a:ext>
            </a:extLst>
          </p:cNvPr>
          <p:cNvGraphicFramePr>
            <a:graphicFrameLocks noGrp="1"/>
          </p:cNvGraphicFramePr>
          <p:nvPr/>
        </p:nvGraphicFramePr>
        <p:xfrm>
          <a:off x="1313645" y="3777160"/>
          <a:ext cx="2102556" cy="922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10505">
                  <a:extLst>
                    <a:ext uri="{9D8B030D-6E8A-4147-A177-3AD203B41FA5}">
                      <a16:colId xmlns:a16="http://schemas.microsoft.com/office/drawing/2014/main" val="1353384935"/>
                    </a:ext>
                  </a:extLst>
                </a:gridCol>
                <a:gridCol w="692051">
                  <a:extLst>
                    <a:ext uri="{9D8B030D-6E8A-4147-A177-3AD203B41FA5}">
                      <a16:colId xmlns:a16="http://schemas.microsoft.com/office/drawing/2014/main" val="3046185757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767822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660085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271454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A304A839-2400-41F8-BC37-2C2511512A76}"/>
              </a:ext>
            </a:extLst>
          </p:cNvPr>
          <p:cNvSpPr txBox="1"/>
          <p:nvPr/>
        </p:nvSpPr>
        <p:spPr>
          <a:xfrm>
            <a:off x="706301" y="3352800"/>
            <a:ext cx="27988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latin typeface="Calibri" panose="020F0502020204030204"/>
                <a:cs typeface="Sultan bold" pitchFamily="2" charset="-78"/>
              </a:rPr>
              <a:t>Single step income statement</a:t>
            </a: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4A6A4914-FCA2-4648-B09E-05DEF019D4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859616"/>
              </p:ext>
            </p:extLst>
          </p:nvPr>
        </p:nvGraphicFramePr>
        <p:xfrm>
          <a:off x="4880827" y="3325191"/>
          <a:ext cx="3413760" cy="24597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04135">
                  <a:extLst>
                    <a:ext uri="{9D8B030D-6E8A-4147-A177-3AD203B41FA5}">
                      <a16:colId xmlns:a16="http://schemas.microsoft.com/office/drawing/2014/main" val="378132610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891223858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5882326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050038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585880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7741572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9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633149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075941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24961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80644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8361B52B-D606-407E-9EE7-0BBECDA97125}"/>
              </a:ext>
            </a:extLst>
          </p:cNvPr>
          <p:cNvSpPr txBox="1"/>
          <p:nvPr/>
        </p:nvSpPr>
        <p:spPr>
          <a:xfrm>
            <a:off x="4419600" y="2895600"/>
            <a:ext cx="33107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latin typeface="Calibri" panose="020F0502020204030204"/>
                <a:cs typeface="Sultan bold" pitchFamily="2" charset="-78"/>
              </a:rPr>
              <a:t> Multiple step - Income statement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3AF397C-4379-4D43-B412-3DE9C5B8C56C}"/>
              </a:ext>
            </a:extLst>
          </p:cNvPr>
          <p:cNvSpPr txBox="1"/>
          <p:nvPr/>
        </p:nvSpPr>
        <p:spPr>
          <a:xfrm>
            <a:off x="6005713" y="3254356"/>
            <a:ext cx="976313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sales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10CE062-0CAF-4622-9E46-DAFE3BD365E6}"/>
              </a:ext>
            </a:extLst>
          </p:cNvPr>
          <p:cNvSpPr txBox="1"/>
          <p:nvPr/>
        </p:nvSpPr>
        <p:spPr>
          <a:xfrm>
            <a:off x="7516874" y="3307279"/>
            <a:ext cx="78761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100000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13F39C1-8473-4EF8-A91F-E103870A7F88}"/>
              </a:ext>
            </a:extLst>
          </p:cNvPr>
          <p:cNvSpPr txBox="1"/>
          <p:nvPr/>
        </p:nvSpPr>
        <p:spPr>
          <a:xfrm>
            <a:off x="4828616" y="3582044"/>
            <a:ext cx="1870638" cy="401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Cost of goods sold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FB72937-F525-489E-99A1-DA966F63EC90}"/>
              </a:ext>
            </a:extLst>
          </p:cNvPr>
          <p:cNvSpPr txBox="1"/>
          <p:nvPr/>
        </p:nvSpPr>
        <p:spPr>
          <a:xfrm>
            <a:off x="7524536" y="3569001"/>
            <a:ext cx="750642" cy="370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60000</a:t>
            </a: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5B9BD5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0F030BD-1CE9-4FC3-B6FC-D1FD7DB64588}"/>
              </a:ext>
            </a:extLst>
          </p:cNvPr>
          <p:cNvSpPr txBox="1"/>
          <p:nvPr/>
        </p:nvSpPr>
        <p:spPr>
          <a:xfrm>
            <a:off x="5791508" y="3868564"/>
            <a:ext cx="1318429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Gross profit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B06279-21A7-4D7B-8063-01D7DACC6902}"/>
              </a:ext>
            </a:extLst>
          </p:cNvPr>
          <p:cNvSpPr txBox="1"/>
          <p:nvPr/>
        </p:nvSpPr>
        <p:spPr>
          <a:xfrm>
            <a:off x="7332775" y="3851442"/>
            <a:ext cx="896825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40000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99632B6-FF9B-48AC-9860-76C9098821B6}"/>
              </a:ext>
            </a:extLst>
          </p:cNvPr>
          <p:cNvSpPr txBox="1"/>
          <p:nvPr/>
        </p:nvSpPr>
        <p:spPr>
          <a:xfrm>
            <a:off x="4825064" y="4190410"/>
            <a:ext cx="2008676" cy="401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Operating expenses: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11565A4-9686-404C-BD9D-F4BE32105598}"/>
              </a:ext>
            </a:extLst>
          </p:cNvPr>
          <p:cNvSpPr txBox="1"/>
          <p:nvPr/>
        </p:nvSpPr>
        <p:spPr>
          <a:xfrm>
            <a:off x="7377941" y="4227027"/>
            <a:ext cx="852542" cy="370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B982CD3-5257-445D-A57A-BCACE3FCEF9B}"/>
              </a:ext>
            </a:extLst>
          </p:cNvPr>
          <p:cNvSpPr txBox="1"/>
          <p:nvPr/>
        </p:nvSpPr>
        <p:spPr>
          <a:xfrm>
            <a:off x="5278694" y="4473694"/>
            <a:ext cx="2152456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Income from operations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58E4496-E144-464F-8A38-DA352518616E}"/>
              </a:ext>
            </a:extLst>
          </p:cNvPr>
          <p:cNvSpPr txBox="1"/>
          <p:nvPr/>
        </p:nvSpPr>
        <p:spPr>
          <a:xfrm>
            <a:off x="7446331" y="4498876"/>
            <a:ext cx="783269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FD3902-FCB7-4672-B995-7080BA7F5CF7}"/>
              </a:ext>
            </a:extLst>
          </p:cNvPr>
          <p:cNvSpPr txBox="1"/>
          <p:nvPr/>
        </p:nvSpPr>
        <p:spPr>
          <a:xfrm>
            <a:off x="4993732" y="4810558"/>
            <a:ext cx="2305426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Other revenues and gains: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CBA2E6F-D395-475F-BE1A-4B18F5EC4D22}"/>
              </a:ext>
            </a:extLst>
          </p:cNvPr>
          <p:cNvSpPr txBox="1"/>
          <p:nvPr/>
        </p:nvSpPr>
        <p:spPr>
          <a:xfrm>
            <a:off x="4914948" y="5082310"/>
            <a:ext cx="2594243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- Other expenses and losses: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149E88C-7ABE-4EED-ACCB-C6F9F6E80353}"/>
              </a:ext>
            </a:extLst>
          </p:cNvPr>
          <p:cNvSpPr txBox="1"/>
          <p:nvPr/>
        </p:nvSpPr>
        <p:spPr>
          <a:xfrm>
            <a:off x="5644016" y="5372435"/>
            <a:ext cx="1181991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income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3E2A52E-199C-412D-8357-3864EBF8F1AB}"/>
              </a:ext>
            </a:extLst>
          </p:cNvPr>
          <p:cNvSpPr txBox="1"/>
          <p:nvPr/>
        </p:nvSpPr>
        <p:spPr>
          <a:xfrm>
            <a:off x="7510939" y="4826120"/>
            <a:ext cx="719544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5000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4ED0563-FBE7-47DD-8B0D-90517622BDF8}"/>
              </a:ext>
            </a:extLst>
          </p:cNvPr>
          <p:cNvSpPr txBox="1"/>
          <p:nvPr/>
        </p:nvSpPr>
        <p:spPr>
          <a:xfrm>
            <a:off x="7511218" y="5119372"/>
            <a:ext cx="719544" cy="370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9CA2BC3-3290-477A-8F53-38A32A9BF28C}"/>
              </a:ext>
            </a:extLst>
          </p:cNvPr>
          <p:cNvSpPr txBox="1"/>
          <p:nvPr/>
        </p:nvSpPr>
        <p:spPr>
          <a:xfrm>
            <a:off x="1365713" y="3685280"/>
            <a:ext cx="998094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revenues</a:t>
            </a:r>
            <a:endParaRPr lang="en-US" sz="2100" b="1" dirty="0">
              <a:solidFill>
                <a:srgbClr val="5B9BD5">
                  <a:lumMod val="50000"/>
                </a:srgbClr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3E5E9F5-0585-4E29-BE95-F091632A7326}"/>
              </a:ext>
            </a:extLst>
          </p:cNvPr>
          <p:cNvSpPr txBox="1"/>
          <p:nvPr/>
        </p:nvSpPr>
        <p:spPr>
          <a:xfrm>
            <a:off x="1330807" y="3990464"/>
            <a:ext cx="1252667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- expenses</a:t>
            </a:r>
            <a:endParaRPr lang="en-US" sz="2100" b="1" dirty="0">
              <a:solidFill>
                <a:srgbClr val="5B9BD5">
                  <a:lumMod val="50000"/>
                </a:srgbClr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993A0506-9D3D-4BA1-8AEA-054D9A008E44}"/>
              </a:ext>
            </a:extLst>
          </p:cNvPr>
          <p:cNvSpPr txBox="1"/>
          <p:nvPr/>
        </p:nvSpPr>
        <p:spPr>
          <a:xfrm>
            <a:off x="1501451" y="4305682"/>
            <a:ext cx="1181991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income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A3DF483-07F2-43FB-A200-452288FD0C92}"/>
              </a:ext>
            </a:extLst>
          </p:cNvPr>
          <p:cNvSpPr txBox="1"/>
          <p:nvPr/>
        </p:nvSpPr>
        <p:spPr>
          <a:xfrm>
            <a:off x="2725879" y="3764677"/>
            <a:ext cx="74238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100000</a:t>
            </a:r>
            <a:endParaRPr lang="ar-EG" sz="1350" dirty="0">
              <a:solidFill>
                <a:srgbClr val="5B9BD5">
                  <a:lumMod val="50000"/>
                </a:srgbClr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3E0D4AA-CC65-4F55-AE0A-1296823E4529}"/>
              </a:ext>
            </a:extLst>
          </p:cNvPr>
          <p:cNvSpPr txBox="1"/>
          <p:nvPr/>
        </p:nvSpPr>
        <p:spPr>
          <a:xfrm>
            <a:off x="2687033" y="4027517"/>
            <a:ext cx="750642" cy="370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60000</a:t>
            </a: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5B9BD5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7EB3E3D-CE4A-4215-9264-668E67D20DEC}"/>
              </a:ext>
            </a:extLst>
          </p:cNvPr>
          <p:cNvSpPr txBox="1"/>
          <p:nvPr/>
        </p:nvSpPr>
        <p:spPr>
          <a:xfrm>
            <a:off x="2662067" y="4318594"/>
            <a:ext cx="766933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40000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36C7E0F-087D-4001-9178-AAD868E167A4}"/>
              </a:ext>
            </a:extLst>
          </p:cNvPr>
          <p:cNvSpPr txBox="1"/>
          <p:nvPr/>
        </p:nvSpPr>
        <p:spPr>
          <a:xfrm>
            <a:off x="7485229" y="5403160"/>
            <a:ext cx="820571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34000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BB9711-8D26-4A30-864A-EE01E3C84FFF}"/>
              </a:ext>
            </a:extLst>
          </p:cNvPr>
          <p:cNvSpPr txBox="1"/>
          <p:nvPr/>
        </p:nvSpPr>
        <p:spPr>
          <a:xfrm>
            <a:off x="47026" y="6290846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3529684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3" grpId="0" animBg="1"/>
      <p:bldP spid="13" grpId="0" animBg="1"/>
      <p:bldP spid="29" grpId="0"/>
      <p:bldP spid="30" grpId="0"/>
      <p:bldP spid="31" grpId="0"/>
      <p:bldP spid="33" grpId="0"/>
      <p:bldP spid="35" grpId="0"/>
      <p:bldP spid="38" grpId="0"/>
      <p:bldP spid="40" grpId="0"/>
      <p:bldP spid="43" grpId="0"/>
      <p:bldP spid="44" grpId="0"/>
      <p:bldP spid="46" grpId="0"/>
      <p:bldP spid="48" grpId="0"/>
      <p:bldP spid="50" grpId="0"/>
      <p:bldP spid="54" grpId="0"/>
      <p:bldP spid="56" grpId="0"/>
      <p:bldP spid="57" grpId="0"/>
      <p:bldP spid="59" grpId="0"/>
      <p:bldP spid="61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1" grpId="0"/>
      <p:bldP spid="72" grpId="0"/>
      <p:bldP spid="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24D9C8-26D5-9D18-B267-4AEC0F360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4A6A4914-FCA2-4648-B09E-05DEF019D4B3}"/>
              </a:ext>
            </a:extLst>
          </p:cNvPr>
          <p:cNvGraphicFramePr>
            <a:graphicFrameLocks noGrp="1"/>
          </p:cNvGraphicFramePr>
          <p:nvPr/>
        </p:nvGraphicFramePr>
        <p:xfrm>
          <a:off x="4859671" y="3312429"/>
          <a:ext cx="3413760" cy="24597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04135">
                  <a:extLst>
                    <a:ext uri="{9D8B030D-6E8A-4147-A177-3AD203B41FA5}">
                      <a16:colId xmlns:a16="http://schemas.microsoft.com/office/drawing/2014/main" val="378132610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891223858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5882326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050038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585880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7741572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9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633149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075941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24961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8064468"/>
                  </a:ext>
                </a:extLst>
              </a:tr>
            </a:tbl>
          </a:graphicData>
        </a:graphic>
      </p:graphicFrame>
      <p:sp>
        <p:nvSpPr>
          <p:cNvPr id="43" name="TextBox 42">
            <a:extLst>
              <a:ext uri="{FF2B5EF4-FFF2-40B4-BE49-F238E27FC236}">
                <a16:creationId xmlns:a16="http://schemas.microsoft.com/office/drawing/2014/main" id="{513F39C1-8473-4EF8-A91F-E103870A7F88}"/>
              </a:ext>
            </a:extLst>
          </p:cNvPr>
          <p:cNvSpPr txBox="1"/>
          <p:nvPr/>
        </p:nvSpPr>
        <p:spPr>
          <a:xfrm>
            <a:off x="4828616" y="3582044"/>
            <a:ext cx="1870638" cy="401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Cost of goods sold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6EF86D0-6105-4BAB-8BB0-05B7056AA2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309838"/>
              </p:ext>
            </p:extLst>
          </p:nvPr>
        </p:nvGraphicFramePr>
        <p:xfrm>
          <a:off x="4537913" y="1828327"/>
          <a:ext cx="2586135" cy="571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6135">
                  <a:extLst>
                    <a:ext uri="{9D8B030D-6E8A-4147-A177-3AD203B41FA5}">
                      <a16:colId xmlns:a16="http://schemas.microsoft.com/office/drawing/2014/main" val="3293097901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 goods </a:t>
                      </a:r>
                      <a:endParaRPr lang="ar-EG" sz="15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1484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13051E4-8C73-41EB-8CBC-CB31670D5AB4}"/>
              </a:ext>
            </a:extLst>
          </p:cNvPr>
          <p:cNvSpPr txBox="1"/>
          <p:nvPr/>
        </p:nvSpPr>
        <p:spPr>
          <a:xfrm>
            <a:off x="2884878" y="991762"/>
            <a:ext cx="3449248" cy="463075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Companies types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4A2DC3-2D0D-41D6-9EFF-1E82277BA1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537161"/>
              </p:ext>
            </p:extLst>
          </p:nvPr>
        </p:nvGraphicFramePr>
        <p:xfrm>
          <a:off x="4537913" y="1546622"/>
          <a:ext cx="2586135" cy="3689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6135">
                  <a:extLst>
                    <a:ext uri="{9D8B030D-6E8A-4147-A177-3AD203B41FA5}">
                      <a16:colId xmlns:a16="http://schemas.microsoft.com/office/drawing/2014/main" val="1010006489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Merchandising companies</a:t>
                      </a:r>
                      <a:endParaRPr lang="en-US" sz="18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165067"/>
                  </a:ext>
                </a:extLst>
              </a:tr>
            </a:tbl>
          </a:graphicData>
        </a:graphic>
      </p:graphicFrame>
      <p:sp>
        <p:nvSpPr>
          <p:cNvPr id="13" name="Arrow: Down 12">
            <a:extLst>
              <a:ext uri="{FF2B5EF4-FFF2-40B4-BE49-F238E27FC236}">
                <a16:creationId xmlns:a16="http://schemas.microsoft.com/office/drawing/2014/main" id="{D6F11DD9-351D-4C39-A576-D48F15B7B194}"/>
              </a:ext>
            </a:extLst>
          </p:cNvPr>
          <p:cNvSpPr/>
          <p:nvPr/>
        </p:nvSpPr>
        <p:spPr>
          <a:xfrm>
            <a:off x="5867400" y="2398929"/>
            <a:ext cx="226230" cy="241552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342900"/>
            <a:endParaRPr lang="ar-EG" sz="135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553D155-6FD8-4072-9289-5AB05515188B}"/>
              </a:ext>
            </a:extLst>
          </p:cNvPr>
          <p:cNvCxnSpPr>
            <a:cxnSpLocks/>
          </p:cNvCxnSpPr>
          <p:nvPr/>
        </p:nvCxnSpPr>
        <p:spPr>
          <a:xfrm flipH="1">
            <a:off x="4507888" y="2423636"/>
            <a:ext cx="20501" cy="3431229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F9C9BF7-E578-40AB-9A34-7E3E0A813E63}"/>
              </a:ext>
            </a:extLst>
          </p:cNvPr>
          <p:cNvSpPr txBox="1"/>
          <p:nvPr/>
        </p:nvSpPr>
        <p:spPr>
          <a:xfrm>
            <a:off x="4839244" y="2662245"/>
            <a:ext cx="2552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C00000"/>
                </a:solidFill>
                <a:latin typeface="Calibri" panose="020F0502020204030204"/>
                <a:cs typeface="Sultan bold" pitchFamily="2" charset="-78"/>
              </a:rPr>
              <a:t>Operating  Cycle      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361B52B-D606-407E-9EE7-0BBECDA97125}"/>
              </a:ext>
            </a:extLst>
          </p:cNvPr>
          <p:cNvSpPr txBox="1"/>
          <p:nvPr/>
        </p:nvSpPr>
        <p:spPr>
          <a:xfrm>
            <a:off x="4993731" y="2964229"/>
            <a:ext cx="30255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70AD47">
                    <a:lumMod val="50000"/>
                  </a:srgbClr>
                </a:solidFill>
                <a:latin typeface="Calibri" panose="020F0502020204030204"/>
                <a:cs typeface="Sultan bold" pitchFamily="2" charset="-78"/>
              </a:rPr>
              <a:t> Multiple step income statement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3AF397C-4379-4D43-B412-3DE9C5B8C56C}"/>
              </a:ext>
            </a:extLst>
          </p:cNvPr>
          <p:cNvSpPr txBox="1"/>
          <p:nvPr/>
        </p:nvSpPr>
        <p:spPr>
          <a:xfrm>
            <a:off x="6005713" y="3254356"/>
            <a:ext cx="976313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sales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10CE062-0CAF-4622-9E46-DAFE3BD365E6}"/>
              </a:ext>
            </a:extLst>
          </p:cNvPr>
          <p:cNvSpPr txBox="1"/>
          <p:nvPr/>
        </p:nvSpPr>
        <p:spPr>
          <a:xfrm>
            <a:off x="7516874" y="3307279"/>
            <a:ext cx="78761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100000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FB72937-F525-489E-99A1-DA966F63EC90}"/>
              </a:ext>
            </a:extLst>
          </p:cNvPr>
          <p:cNvSpPr txBox="1"/>
          <p:nvPr/>
        </p:nvSpPr>
        <p:spPr>
          <a:xfrm>
            <a:off x="7524536" y="3569001"/>
            <a:ext cx="750642" cy="370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60000</a:t>
            </a: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5B9BD5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0F030BD-1CE9-4FC3-B6FC-D1FD7DB64588}"/>
              </a:ext>
            </a:extLst>
          </p:cNvPr>
          <p:cNvSpPr txBox="1"/>
          <p:nvPr/>
        </p:nvSpPr>
        <p:spPr>
          <a:xfrm>
            <a:off x="5791508" y="3868564"/>
            <a:ext cx="1318429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Gross profit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B06279-21A7-4D7B-8063-01D7DACC6902}"/>
              </a:ext>
            </a:extLst>
          </p:cNvPr>
          <p:cNvSpPr txBox="1"/>
          <p:nvPr/>
        </p:nvSpPr>
        <p:spPr>
          <a:xfrm>
            <a:off x="7545439" y="3851442"/>
            <a:ext cx="685044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40000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99632B6-FF9B-48AC-9860-76C9098821B6}"/>
              </a:ext>
            </a:extLst>
          </p:cNvPr>
          <p:cNvSpPr txBox="1"/>
          <p:nvPr/>
        </p:nvSpPr>
        <p:spPr>
          <a:xfrm>
            <a:off x="4825064" y="4190410"/>
            <a:ext cx="2008676" cy="401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Operating expenses: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11565A4-9686-404C-BD9D-F4BE32105598}"/>
              </a:ext>
            </a:extLst>
          </p:cNvPr>
          <p:cNvSpPr txBox="1"/>
          <p:nvPr/>
        </p:nvSpPr>
        <p:spPr>
          <a:xfrm>
            <a:off x="7431150" y="4227027"/>
            <a:ext cx="799333" cy="370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B982CD3-5257-445D-A57A-BCACE3FCEF9B}"/>
              </a:ext>
            </a:extLst>
          </p:cNvPr>
          <p:cNvSpPr txBox="1"/>
          <p:nvPr/>
        </p:nvSpPr>
        <p:spPr>
          <a:xfrm>
            <a:off x="5278694" y="4473694"/>
            <a:ext cx="2152456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Income from operations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58E4496-E144-464F-8A38-DA352518616E}"/>
              </a:ext>
            </a:extLst>
          </p:cNvPr>
          <p:cNvSpPr txBox="1"/>
          <p:nvPr/>
        </p:nvSpPr>
        <p:spPr>
          <a:xfrm>
            <a:off x="7467600" y="4498876"/>
            <a:ext cx="806775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FD3902-FCB7-4672-B995-7080BA7F5CF7}"/>
              </a:ext>
            </a:extLst>
          </p:cNvPr>
          <p:cNvSpPr txBox="1"/>
          <p:nvPr/>
        </p:nvSpPr>
        <p:spPr>
          <a:xfrm>
            <a:off x="4993732" y="4810558"/>
            <a:ext cx="2305426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Other revenues and gains: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CBA2E6F-D395-475F-BE1A-4B18F5EC4D22}"/>
              </a:ext>
            </a:extLst>
          </p:cNvPr>
          <p:cNvSpPr txBox="1"/>
          <p:nvPr/>
        </p:nvSpPr>
        <p:spPr>
          <a:xfrm>
            <a:off x="4914948" y="5082310"/>
            <a:ext cx="2594243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- Other expenses and losses: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149E88C-7ABE-4EED-ACCB-C6F9F6E80353}"/>
              </a:ext>
            </a:extLst>
          </p:cNvPr>
          <p:cNvSpPr txBox="1"/>
          <p:nvPr/>
        </p:nvSpPr>
        <p:spPr>
          <a:xfrm>
            <a:off x="5644016" y="5372435"/>
            <a:ext cx="1181991" cy="402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income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3E2A52E-199C-412D-8357-3864EBF8F1AB}"/>
              </a:ext>
            </a:extLst>
          </p:cNvPr>
          <p:cNvSpPr txBox="1"/>
          <p:nvPr/>
        </p:nvSpPr>
        <p:spPr>
          <a:xfrm>
            <a:off x="7510939" y="4826120"/>
            <a:ext cx="719544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5000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4ED0563-FBE7-47DD-8B0D-90517622BDF8}"/>
              </a:ext>
            </a:extLst>
          </p:cNvPr>
          <p:cNvSpPr txBox="1"/>
          <p:nvPr/>
        </p:nvSpPr>
        <p:spPr>
          <a:xfrm>
            <a:off x="7511218" y="5119372"/>
            <a:ext cx="719544" cy="370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36C7E0F-087D-4001-9178-AAD868E167A4}"/>
              </a:ext>
            </a:extLst>
          </p:cNvPr>
          <p:cNvSpPr txBox="1"/>
          <p:nvPr/>
        </p:nvSpPr>
        <p:spPr>
          <a:xfrm>
            <a:off x="7569751" y="5403160"/>
            <a:ext cx="734735" cy="371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34000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F9CFCBF-C3ED-494B-BC9B-4EE3368E74C3}"/>
              </a:ext>
            </a:extLst>
          </p:cNvPr>
          <p:cNvSpPr txBox="1"/>
          <p:nvPr/>
        </p:nvSpPr>
        <p:spPr>
          <a:xfrm>
            <a:off x="3348039" y="2011830"/>
            <a:ext cx="1479207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discount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1C80CAA-8115-4A89-85C8-EA6006D2884B}"/>
              </a:ext>
            </a:extLst>
          </p:cNvPr>
          <p:cNvSpPr txBox="1"/>
          <p:nvPr/>
        </p:nvSpPr>
        <p:spPr>
          <a:xfrm>
            <a:off x="2267472" y="2737496"/>
            <a:ext cx="1654701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cost of good sold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2C0D0D6-EF14-426F-8DC6-2B6A0DE4F992}"/>
              </a:ext>
            </a:extLst>
          </p:cNvPr>
          <p:cNvSpPr txBox="1"/>
          <p:nvPr/>
        </p:nvSpPr>
        <p:spPr>
          <a:xfrm>
            <a:off x="2783697" y="3286721"/>
            <a:ext cx="1570031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operation  expense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8A363C6-F5EA-4276-89B5-1F7BF2FD0E02}"/>
              </a:ext>
            </a:extLst>
          </p:cNvPr>
          <p:cNvSpPr txBox="1"/>
          <p:nvPr/>
        </p:nvSpPr>
        <p:spPr>
          <a:xfrm>
            <a:off x="71238" y="2034851"/>
            <a:ext cx="118606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1- Net sales  =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7A9EB8-381E-44F3-A5B8-4318F15AEF5A}"/>
              </a:ext>
            </a:extLst>
          </p:cNvPr>
          <p:cNvSpPr txBox="1"/>
          <p:nvPr/>
        </p:nvSpPr>
        <p:spPr>
          <a:xfrm>
            <a:off x="1179464" y="2025078"/>
            <a:ext cx="67645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18DAF84-60A5-4F08-98A0-9B390E88F7B1}"/>
              </a:ext>
            </a:extLst>
          </p:cNvPr>
          <p:cNvSpPr txBox="1"/>
          <p:nvPr/>
        </p:nvSpPr>
        <p:spPr>
          <a:xfrm>
            <a:off x="1790288" y="1953892"/>
            <a:ext cx="142394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returns and allowance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2603705-7504-4C24-AFAF-DD47E3D3106F}"/>
              </a:ext>
            </a:extLst>
          </p:cNvPr>
          <p:cNvSpPr txBox="1"/>
          <p:nvPr/>
        </p:nvSpPr>
        <p:spPr>
          <a:xfrm>
            <a:off x="1625053" y="1959258"/>
            <a:ext cx="339313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69D133B-7C66-4245-B88D-E7F0E6CC0B71}"/>
              </a:ext>
            </a:extLst>
          </p:cNvPr>
          <p:cNvSpPr txBox="1"/>
          <p:nvPr/>
        </p:nvSpPr>
        <p:spPr>
          <a:xfrm>
            <a:off x="3140740" y="1937297"/>
            <a:ext cx="21321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6F18DD9-31B2-4043-9B4D-0721851CEA5F}"/>
              </a:ext>
            </a:extLst>
          </p:cNvPr>
          <p:cNvSpPr txBox="1"/>
          <p:nvPr/>
        </p:nvSpPr>
        <p:spPr>
          <a:xfrm>
            <a:off x="81840" y="2766207"/>
            <a:ext cx="132023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2- gross profit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523E52C-931C-435A-B9A3-D44CCA943E15}"/>
              </a:ext>
            </a:extLst>
          </p:cNvPr>
          <p:cNvSpPr txBox="1"/>
          <p:nvPr/>
        </p:nvSpPr>
        <p:spPr>
          <a:xfrm>
            <a:off x="1312945" y="2757202"/>
            <a:ext cx="113202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Net sales 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00B1699-F47D-48DB-AE66-00D48403EC49}"/>
              </a:ext>
            </a:extLst>
          </p:cNvPr>
          <p:cNvSpPr txBox="1"/>
          <p:nvPr/>
        </p:nvSpPr>
        <p:spPr>
          <a:xfrm>
            <a:off x="52225" y="3310298"/>
            <a:ext cx="1895534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3- operation income 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38AFA9C-DA55-4384-A452-2F89B4D123AE}"/>
              </a:ext>
            </a:extLst>
          </p:cNvPr>
          <p:cNvSpPr txBox="1"/>
          <p:nvPr/>
        </p:nvSpPr>
        <p:spPr>
          <a:xfrm>
            <a:off x="1748441" y="3309700"/>
            <a:ext cx="129646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gross profit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4750D31-FE08-4225-BFDB-AFF5F48D8323}"/>
              </a:ext>
            </a:extLst>
          </p:cNvPr>
          <p:cNvSpPr txBox="1"/>
          <p:nvPr/>
        </p:nvSpPr>
        <p:spPr>
          <a:xfrm>
            <a:off x="92142" y="4146992"/>
            <a:ext cx="12689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4- Net income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0E49392-D377-44DE-B588-3C5911EF600E}"/>
              </a:ext>
            </a:extLst>
          </p:cNvPr>
          <p:cNvSpPr txBox="1"/>
          <p:nvPr/>
        </p:nvSpPr>
        <p:spPr>
          <a:xfrm>
            <a:off x="1169291" y="4148497"/>
            <a:ext cx="17013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=  operation income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1BA8A5E6-46EA-43D4-AD35-29554CE67A0C}"/>
              </a:ext>
            </a:extLst>
          </p:cNvPr>
          <p:cNvSpPr txBox="1"/>
          <p:nvPr/>
        </p:nvSpPr>
        <p:spPr>
          <a:xfrm>
            <a:off x="2851894" y="4034466"/>
            <a:ext cx="1486943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revenue and gains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13D9F66-C919-4F83-B976-447D9F31EE0C}"/>
              </a:ext>
            </a:extLst>
          </p:cNvPr>
          <p:cNvSpPr txBox="1"/>
          <p:nvPr/>
        </p:nvSpPr>
        <p:spPr>
          <a:xfrm>
            <a:off x="2545756" y="4641724"/>
            <a:ext cx="41303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2100" b="1" dirty="0">
                <a:solidFill>
                  <a:srgbClr val="FF0000"/>
                </a:solidFill>
                <a:latin typeface="Calibri" panose="020F0502020204030204"/>
              </a:rPr>
              <a:t>–</a:t>
            </a:r>
            <a:endParaRPr lang="ar-EG" sz="2100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6C09E49-9916-4012-A2F7-43A233B5B1FD}"/>
              </a:ext>
            </a:extLst>
          </p:cNvPr>
          <p:cNvSpPr txBox="1"/>
          <p:nvPr/>
        </p:nvSpPr>
        <p:spPr>
          <a:xfrm>
            <a:off x="2614195" y="3920232"/>
            <a:ext cx="2648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b="1" dirty="0">
                <a:solidFill>
                  <a:srgbClr val="FF0000"/>
                </a:solidFill>
                <a:latin typeface="Calibri" panose="020F0502020204030204"/>
              </a:rPr>
              <a:t>+</a:t>
            </a:r>
            <a:endParaRPr lang="ar-EG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4427A30-2E08-4342-821E-DD4A1C8652E7}"/>
              </a:ext>
            </a:extLst>
          </p:cNvPr>
          <p:cNvSpPr txBox="1"/>
          <p:nvPr/>
        </p:nvSpPr>
        <p:spPr>
          <a:xfrm>
            <a:off x="2807121" y="4633794"/>
            <a:ext cx="1438588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expenses and loss</a:t>
            </a:r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DF54667A-5B51-43FC-8E37-43A3BCBEDA2E}"/>
              </a:ext>
            </a:extLst>
          </p:cNvPr>
          <p:cNvCxnSpPr/>
          <p:nvPr/>
        </p:nvCxnSpPr>
        <p:spPr>
          <a:xfrm>
            <a:off x="1000125" y="2302077"/>
            <a:ext cx="401945" cy="4641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82ED5E2F-1D8B-4328-BED2-29E2A1D42D5D}"/>
              </a:ext>
            </a:extLst>
          </p:cNvPr>
          <p:cNvCxnSpPr>
            <a:cxnSpLocks/>
          </p:cNvCxnSpPr>
          <p:nvPr/>
        </p:nvCxnSpPr>
        <p:spPr>
          <a:xfrm>
            <a:off x="1124735" y="2987686"/>
            <a:ext cx="653004" cy="46061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DB144F51-D051-441D-9B4A-7CED6D621C39}"/>
              </a:ext>
            </a:extLst>
          </p:cNvPr>
          <p:cNvCxnSpPr>
            <a:cxnSpLocks/>
          </p:cNvCxnSpPr>
          <p:nvPr/>
        </p:nvCxnSpPr>
        <p:spPr>
          <a:xfrm>
            <a:off x="1276589" y="3565484"/>
            <a:ext cx="543948" cy="6072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48D6462-F2F5-18BD-125F-A65223E1D0BA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1234921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9" grpId="0"/>
      <p:bldP spid="58" grpId="0"/>
      <p:bldP spid="60" grpId="0"/>
      <p:bldP spid="62" grpId="0"/>
      <p:bldP spid="74" grpId="0"/>
      <p:bldP spid="75" grpId="0"/>
      <p:bldP spid="83" grpId="0"/>
      <p:bldP spid="84" grpId="0"/>
      <p:bldP spid="89" grpId="0"/>
      <p:bldP spid="90" grpId="0"/>
      <p:bldP spid="94" grpId="0"/>
      <p:bldP spid="96" grpId="0"/>
      <p:bldP spid="97" grpId="0"/>
      <p:bldP spid="99" grpId="0"/>
      <p:bldP spid="10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84DBF75-44DB-1FB7-310A-4B8D7387D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5" name="LOBL">
            <a:extLst>
              <a:ext uri="{FF2B5EF4-FFF2-40B4-BE49-F238E27FC236}">
                <a16:creationId xmlns:a16="http://schemas.microsoft.com/office/drawing/2014/main" id="{09CB01D7-1803-9E47-4635-BE2EEBC921B2}"/>
              </a:ext>
            </a:extLst>
          </p:cNvPr>
          <p:cNvSpPr txBox="1">
            <a:spLocks/>
          </p:cNvSpPr>
          <p:nvPr/>
        </p:nvSpPr>
        <p:spPr>
          <a:xfrm>
            <a:off x="228600" y="1371600"/>
            <a:ext cx="8377238" cy="4644644"/>
          </a:xfrm>
          <a:prstGeom prst="rect">
            <a:avLst/>
          </a:prstGeom>
        </p:spPr>
        <p:txBody>
          <a:bodyPr/>
          <a:lstStyle>
            <a:lvl1pPr marL="171450" indent="-171450" algn="r" defTabSz="685800" rtl="1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2" indent="0" algn="l" defTabSz="685800" rtl="1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9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Various revenues and expenses and gains and losses that are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unrelated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company’s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main line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operations.</a:t>
            </a:r>
          </a:p>
          <a:p>
            <a:pPr marL="0" marR="0" lvl="0" indent="0" algn="l" defTabSz="685800" rtl="1" eaLnBrk="1" fontAlgn="auto" latinLnBrk="0" hangingPunct="1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Other Revenues and Gains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Interest revenue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notes receivable and marketable securities.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Dividend revenue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investments in common stock.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Rent revenue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subleasing a portion of the store.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Gain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the sale of property, plant, and equipment.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Other Expenses and Losses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Interest expense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 notes and loans payable.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Casualty losses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recurring causes, such as vandalism and accidents.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Loss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the sale or abandonment of property, plant, and equipment.</a:t>
            </a:r>
          </a:p>
          <a:p>
            <a:pPr marL="457200" marR="0" lvl="0" indent="0" algn="l" defTabSz="685800" rtl="1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Loss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strikes by employees and suppliers.</a:t>
            </a:r>
            <a:endParaRPr kumimoji="0" lang="en-US" altLang="en-US" sz="6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itle ">
            <a:extLst>
              <a:ext uri="{FF2B5EF4-FFF2-40B4-BE49-F238E27FC236}">
                <a16:creationId xmlns:a16="http://schemas.microsoft.com/office/drawing/2014/main" id="{2D13F906-F1D0-FA5F-97BA-08FD075F5C14}"/>
              </a:ext>
            </a:extLst>
          </p:cNvPr>
          <p:cNvSpPr txBox="1">
            <a:spLocks/>
          </p:cNvSpPr>
          <p:nvPr/>
        </p:nvSpPr>
        <p:spPr>
          <a:xfrm>
            <a:off x="2895600" y="841756"/>
            <a:ext cx="4719638" cy="5355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Nonoperating Activities</a:t>
            </a:r>
          </a:p>
        </p:txBody>
      </p:sp>
    </p:spTree>
    <p:extLst>
      <p:ext uri="{BB962C8B-B14F-4D97-AF65-F5344CB8AC3E}">
        <p14:creationId xmlns:p14="http://schemas.microsoft.com/office/powerpoint/2010/main" val="219156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icture 125">
            <a:extLst>
              <a:ext uri="{FF2B5EF4-FFF2-40B4-BE49-F238E27FC236}">
                <a16:creationId xmlns:a16="http://schemas.microsoft.com/office/drawing/2014/main" id="{5E7FF5B1-51F4-315D-9700-8B429EF8CE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1407BA22-483B-FF27-D6D5-CEF1B7462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065" y="381000"/>
            <a:ext cx="4605870" cy="6477000"/>
          </a:xfrm>
          <a:prstGeom prst="rect">
            <a:avLst/>
          </a:prstGeom>
        </p:spPr>
      </p:pic>
      <p:sp>
        <p:nvSpPr>
          <p:cNvPr id="125" name="TextBox 124">
            <a:extLst>
              <a:ext uri="{FF2B5EF4-FFF2-40B4-BE49-F238E27FC236}">
                <a16:creationId xmlns:a16="http://schemas.microsoft.com/office/drawing/2014/main" id="{8DF4BF2D-F439-D7F2-5B91-6A67F1F7D340}"/>
              </a:ext>
            </a:extLst>
          </p:cNvPr>
          <p:cNvSpPr txBox="1"/>
          <p:nvPr/>
        </p:nvSpPr>
        <p:spPr>
          <a:xfrm>
            <a:off x="23553" y="6310074"/>
            <a:ext cx="2567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89784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169C781-47E8-A7BB-608C-9E5BA27E1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4" name="LOBL">
            <a:extLst>
              <a:ext uri="{FF2B5EF4-FFF2-40B4-BE49-F238E27FC236}">
                <a16:creationId xmlns:a16="http://schemas.microsoft.com/office/drawing/2014/main" id="{AA17D756-4883-63E7-5337-F2983064B500}"/>
              </a:ext>
            </a:extLst>
          </p:cNvPr>
          <p:cNvSpPr txBox="1">
            <a:spLocks/>
          </p:cNvSpPr>
          <p:nvPr/>
        </p:nvSpPr>
        <p:spPr>
          <a:xfrm>
            <a:off x="310776" y="1447800"/>
            <a:ext cx="8528424" cy="3352800"/>
          </a:xfrm>
          <a:prstGeom prst="rect">
            <a:avLst/>
          </a:prstGeom>
        </p:spPr>
        <p:txBody>
          <a:bodyPr/>
          <a:lstStyle>
            <a:lvl1pPr marL="171450" indent="-171450" algn="r" defTabSz="685800" rtl="1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1" indent="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multiple-step income statement for a merchandiser shows each of the following features except:  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gross profit.  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 of goods sold.  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sales revenue section.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investing activities section.</a:t>
            </a:r>
          </a:p>
        </p:txBody>
      </p:sp>
      <p:sp>
        <p:nvSpPr>
          <p:cNvPr id="5" name="Notched Right Arrow 8">
            <a:extLst>
              <a:ext uri="{FF2B5EF4-FFF2-40B4-BE49-F238E27FC236}">
                <a16:creationId xmlns:a16="http://schemas.microsoft.com/office/drawing/2014/main" id="{4CDA5F2F-6C68-FA50-5E0E-6C136ABB66C6}"/>
              </a:ext>
            </a:extLst>
          </p:cNvPr>
          <p:cNvSpPr/>
          <p:nvPr/>
        </p:nvSpPr>
        <p:spPr bwMode="auto">
          <a:xfrm>
            <a:off x="228600" y="4191000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altLang="en-US" sz="2400" dirty="0">
              <a:latin typeface="Calibri" panose="020F0502020204030204" pitchFamily="34" charset="0"/>
            </a:endParaRPr>
          </a:p>
        </p:txBody>
      </p:sp>
      <p:sp>
        <p:nvSpPr>
          <p:cNvPr id="6" name="Title ">
            <a:extLst>
              <a:ext uri="{FF2B5EF4-FFF2-40B4-BE49-F238E27FC236}">
                <a16:creationId xmlns:a16="http://schemas.microsoft.com/office/drawing/2014/main" id="{B72CD3AF-EE2E-301E-E711-0F2F1C87244A}"/>
              </a:ext>
            </a:extLst>
          </p:cNvPr>
          <p:cNvSpPr txBox="1">
            <a:spLocks/>
          </p:cNvSpPr>
          <p:nvPr/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Do IT</a:t>
            </a:r>
            <a:endParaRPr lang="en-US" sz="4000" b="1" dirty="0">
              <a:solidFill>
                <a:schemeClr val="accent1"/>
              </a:solidFill>
              <a:latin typeface="+mn-lt"/>
              <a:ea typeface="Source Sans Pro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FE6DAB-76D5-0362-1203-4DD64C4E9EC5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05633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377DE33D-1139-AF63-BE94-C213B53A0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5" name="LOBL">
            <a:extLst>
              <a:ext uri="{FF2B5EF4-FFF2-40B4-BE49-F238E27FC236}">
                <a16:creationId xmlns:a16="http://schemas.microsoft.com/office/drawing/2014/main" id="{B7F996F8-0E0A-1EB2-8FC2-1D31BA3E5E70}"/>
              </a:ext>
            </a:extLst>
          </p:cNvPr>
          <p:cNvSpPr txBox="1">
            <a:spLocks/>
          </p:cNvSpPr>
          <p:nvPr/>
        </p:nvSpPr>
        <p:spPr>
          <a:xfrm>
            <a:off x="304800" y="1447800"/>
            <a:ext cx="8534400" cy="4267201"/>
          </a:xfrm>
          <a:prstGeom prst="rect">
            <a:avLst/>
          </a:prstGeom>
        </p:spPr>
        <p:txBody>
          <a:bodyPr/>
          <a:lstStyle>
            <a:lvl1pPr marL="171450" indent="-171450" algn="r" defTabSz="685800" rtl="1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Indicate whether the following statements are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true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or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false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514350" marR="0" lvl="0" indent="-5143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primary source of revenue for a merchandising company results from performing services for customers.</a:t>
            </a:r>
          </a:p>
          <a:p>
            <a:pPr marL="514350" marR="0" lvl="0" indent="-5143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operating cycle of a service company is usually shorter than that of a merchandising company.</a:t>
            </a:r>
          </a:p>
          <a:p>
            <a:pPr marL="514350" marR="0" lvl="0" indent="-5143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Sales revenue less cost of goods sold equals gross profit.</a:t>
            </a:r>
          </a:p>
          <a:p>
            <a:pPr marL="514350" marR="0" lvl="0" indent="-5143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Ending inventory plus the cost of goods purchased equals cost of goods available for sale.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600200" algn="l"/>
                <a:tab pos="3200400" algn="l"/>
                <a:tab pos="4800600" algn="l"/>
                <a:tab pos="6400800" algn="l"/>
              </a:tabLst>
              <a:defRPr/>
            </a:pP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Solution</a:t>
            </a: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	1.  False	2. True	3. True	4. False</a:t>
            </a:r>
          </a:p>
        </p:txBody>
      </p:sp>
      <p:sp>
        <p:nvSpPr>
          <p:cNvPr id="6" name="Title ">
            <a:extLst>
              <a:ext uri="{FF2B5EF4-FFF2-40B4-BE49-F238E27FC236}">
                <a16:creationId xmlns:a16="http://schemas.microsoft.com/office/drawing/2014/main" id="{E382A2CE-D910-AF21-5E2B-91EA006113A1}"/>
              </a:ext>
            </a:extLst>
          </p:cNvPr>
          <p:cNvSpPr txBox="1">
            <a:spLocks/>
          </p:cNvSpPr>
          <p:nvPr/>
        </p:nvSpPr>
        <p:spPr>
          <a:xfrm>
            <a:off x="310624" y="914400"/>
            <a:ext cx="1824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Do IT</a:t>
            </a:r>
            <a:endParaRPr lang="en-US" sz="4000" b="1" dirty="0">
              <a:solidFill>
                <a:schemeClr val="accent1"/>
              </a:solidFill>
              <a:latin typeface="+mn-lt"/>
              <a:ea typeface="Source Sans Pro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D3C0B5-C5EA-E14A-36B1-F69F09A3EF5E}"/>
              </a:ext>
            </a:extLst>
          </p:cNvPr>
          <p:cNvSpPr/>
          <p:nvPr/>
        </p:nvSpPr>
        <p:spPr>
          <a:xfrm>
            <a:off x="2286000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E7012-D62F-894D-E8EE-73469F31AF7D}"/>
              </a:ext>
            </a:extLst>
          </p:cNvPr>
          <p:cNvSpPr/>
          <p:nvPr/>
        </p:nvSpPr>
        <p:spPr>
          <a:xfrm>
            <a:off x="3886200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CEEC0D-4DBA-6F8E-484B-2FE621F879EE}"/>
              </a:ext>
            </a:extLst>
          </p:cNvPr>
          <p:cNvSpPr/>
          <p:nvPr/>
        </p:nvSpPr>
        <p:spPr>
          <a:xfrm>
            <a:off x="5499479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978E723-9A1A-0457-D1A2-ABF7D9B916FE}"/>
              </a:ext>
            </a:extLst>
          </p:cNvPr>
          <p:cNvSpPr/>
          <p:nvPr/>
        </p:nvSpPr>
        <p:spPr>
          <a:xfrm>
            <a:off x="7134082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759B4C-5C14-F939-5EFD-7415DB3D3C45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61714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2365FCE-FF1A-FF87-B414-E7D898E2C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Title ">
            <a:extLst>
              <a:ext uri="{FF2B5EF4-FFF2-40B4-BE49-F238E27FC236}">
                <a16:creationId xmlns:a16="http://schemas.microsoft.com/office/drawing/2014/main" id="{830C7217-6F06-EF15-3D52-CF2CC318A321}"/>
              </a:ext>
            </a:extLst>
          </p:cNvPr>
          <p:cNvSpPr txBox="1">
            <a:spLocks/>
          </p:cNvSpPr>
          <p:nvPr/>
        </p:nvSpPr>
        <p:spPr>
          <a:xfrm>
            <a:off x="304800" y="1034618"/>
            <a:ext cx="1824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Do IT</a:t>
            </a:r>
            <a:endParaRPr lang="en-US" sz="4000" b="1" dirty="0">
              <a:solidFill>
                <a:schemeClr val="accent1"/>
              </a:solidFill>
              <a:latin typeface="+mn-lt"/>
              <a:ea typeface="Source Sans Pro" charset="0"/>
              <a:cs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611AEC9-1C2F-E9D7-D794-A88E04FAC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078" y="1575655"/>
            <a:ext cx="8705843" cy="36059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0172118-A56F-30F1-C3AB-CED2BC707DFA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81461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E9887F2B-DC2F-F3EE-2FBE-AF656CB1A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411AD30-F17A-2075-6559-C1D8F08A6F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00298"/>
              </p:ext>
            </p:extLst>
          </p:nvPr>
        </p:nvGraphicFramePr>
        <p:xfrm>
          <a:off x="914400" y="1576034"/>
          <a:ext cx="7370814" cy="46280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48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3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0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7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53722">
                <a:tc gridSpan="4">
                  <a:txBody>
                    <a:bodyPr/>
                    <a:lstStyle/>
                    <a:p>
                      <a:pPr algn="ctr"/>
                      <a:r>
                        <a:rPr lang="en-US" sz="21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Art Center</a:t>
                      </a:r>
                    </a:p>
                    <a:p>
                      <a:pPr algn="ctr"/>
                      <a:r>
                        <a:rPr lang="en-US" sz="21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Income Statement</a:t>
                      </a:r>
                    </a:p>
                    <a:p>
                      <a:pPr algn="ctr"/>
                      <a:r>
                        <a:rPr lang="en-US" sz="21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 the Year Ended December 31, 2020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Sales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4233" marT="0" marB="0" anchor="b">
                    <a:lnT w="12700" cmpd="sng">
                      <a:noFill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T w="12700" cmpd="sng">
                      <a:noFill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T w="12700" cmpd="sng">
                      <a:noFill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T w="12700" cmpd="sng">
                      <a:noFill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T w="12700" cmpd="sng">
                      <a:noFill/>
                    </a:lnT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228600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Sales revenue</a:t>
                      </a:r>
                    </a:p>
                  </a:txBody>
                  <a:tcPr marR="4233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$462,000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R w="12700" cmpd="sng">
                      <a:noFill/>
                    </a:ln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228600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Sales discounts</a:t>
                      </a:r>
                    </a:p>
                  </a:txBody>
                  <a:tcPr marR="4233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B w="12700" cmpd="sng"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B w="12700" cmpd="sng"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20,000</a:t>
                      </a:r>
                    </a:p>
                  </a:txBody>
                  <a:tcPr marL="4233" marR="4233" marT="0" marB="0" anchor="b">
                    <a:lnR w="12700" cmpd="sng">
                      <a:noFill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0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Net sales</a:t>
                      </a:r>
                    </a:p>
                  </a:txBody>
                  <a:tcPr marR="4233" marT="0" marB="0" anchor="b">
                    <a:lnR w="12700" cmpd="sng">
                      <a:noFill/>
                    </a:ln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442,000</a:t>
                      </a: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0" lvl="1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R="4233" marT="0" marB="0" anchor="b">
                    <a:lnR w="12700" cmpd="sng">
                      <a:noFill/>
                    </a:ln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147,000</a:t>
                      </a: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Gross profit</a:t>
                      </a:r>
                    </a:p>
                  </a:txBody>
                  <a:tcPr marR="4233" marT="0" marB="0" anchor="b">
                    <a:lnR w="12700" cmpd="sng">
                      <a:noFill/>
                    </a:ln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295,000</a:t>
                      </a: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0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Operating expenses</a:t>
                      </a:r>
                    </a:p>
                  </a:txBody>
                  <a:tcPr marR="4233" marT="0" marB="0" anchor="b">
                    <a:lnR w="12700" cmpd="sng">
                      <a:noFill/>
                    </a:ln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187,000</a:t>
                      </a: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0" indent="0" algn="l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Income from operations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4233" marT="0" marB="0" anchor="b">
                    <a:lnR w="12700" cmpd="sng">
                      <a:noFill/>
                    </a:ln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108,000</a:t>
                      </a: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0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</a:t>
                      </a:r>
                      <a:r>
                        <a:rPr lang="en-US" sz="2100" b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revenues and gains</a:t>
                      </a:r>
                      <a:endParaRPr lang="en-US" sz="2100" b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R="4233" marT="0" marB="0" anchor="b">
                    <a:lnR w="12700" cmpd="sng">
                      <a:noFill/>
                    </a:ln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$8,000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233" marR="4233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0" lvl="2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</a:t>
                      </a:r>
                      <a:r>
                        <a:rPr lang="en-US" sz="2100" b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expenses and losses</a:t>
                      </a:r>
                      <a:endParaRPr lang="en-US" sz="2100" b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R="4233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3,000</a:t>
                      </a:r>
                    </a:p>
                  </a:txBody>
                  <a:tcPr marL="4233" marR="4233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T w="12700" cmpd="sng">
                      <a:noFill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5,000</a:t>
                      </a:r>
                    </a:p>
                  </a:txBody>
                  <a:tcPr marL="4233" marR="4233" marT="0" marB="0" anchor="b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940">
                <a:tc>
                  <a:txBody>
                    <a:bodyPr/>
                    <a:lstStyle/>
                    <a:p>
                      <a:pPr marL="0" lvl="1" indent="0" algn="l" fontAlgn="b"/>
                      <a:r>
                        <a:rPr lang="en-US" sz="21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Net income</a:t>
                      </a:r>
                    </a:p>
                  </a:txBody>
                  <a:tcPr marR="4233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$113,000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0" marB="0" anchor="b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9A876E9-41C9-9BB8-D8F6-2C093BEE6BD5}"/>
              </a:ext>
            </a:extLst>
          </p:cNvPr>
          <p:cNvCxnSpPr/>
          <p:nvPr/>
        </p:nvCxnSpPr>
        <p:spPr>
          <a:xfrm flipH="1">
            <a:off x="7136220" y="6248400"/>
            <a:ext cx="107899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2">
            <a:extLst>
              <a:ext uri="{FF2B5EF4-FFF2-40B4-BE49-F238E27FC236}">
                <a16:creationId xmlns:a16="http://schemas.microsoft.com/office/drawing/2014/main" id="{7DBECFF6-70A7-31DC-AA96-0D0758DB8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810476"/>
            <a:ext cx="8534400" cy="54938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Multiple-Step Statement</a:t>
            </a:r>
            <a:endParaRPr lang="en-US" sz="2000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BAF116B-4EF0-66C3-435F-7CB05026920D}"/>
              </a:ext>
            </a:extLst>
          </p:cNvPr>
          <p:cNvSpPr/>
          <p:nvPr/>
        </p:nvSpPr>
        <p:spPr>
          <a:xfrm>
            <a:off x="914400" y="2667000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EEDDF9-7E69-0D9D-3F36-BEF075422D59}"/>
              </a:ext>
            </a:extLst>
          </p:cNvPr>
          <p:cNvSpPr/>
          <p:nvPr/>
        </p:nvSpPr>
        <p:spPr>
          <a:xfrm>
            <a:off x="914400" y="2971800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02D3C6-058D-68F8-A17C-061727B7B244}"/>
              </a:ext>
            </a:extLst>
          </p:cNvPr>
          <p:cNvSpPr/>
          <p:nvPr/>
        </p:nvSpPr>
        <p:spPr>
          <a:xfrm>
            <a:off x="914400" y="3324444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097244-8B91-D5BA-CBA0-2E1F05A83758}"/>
              </a:ext>
            </a:extLst>
          </p:cNvPr>
          <p:cNvSpPr/>
          <p:nvPr/>
        </p:nvSpPr>
        <p:spPr>
          <a:xfrm>
            <a:off x="914400" y="3636336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2A8282-0E15-64E1-5917-5DBADD249B68}"/>
              </a:ext>
            </a:extLst>
          </p:cNvPr>
          <p:cNvSpPr/>
          <p:nvPr/>
        </p:nvSpPr>
        <p:spPr>
          <a:xfrm>
            <a:off x="914400" y="3962400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EF9A4D8-0464-C924-C8D1-C1F376DF1DAF}"/>
              </a:ext>
            </a:extLst>
          </p:cNvPr>
          <p:cNvSpPr/>
          <p:nvPr/>
        </p:nvSpPr>
        <p:spPr>
          <a:xfrm>
            <a:off x="914400" y="4267200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92E310-E4A7-6DE1-0403-A852026B9B6C}"/>
              </a:ext>
            </a:extLst>
          </p:cNvPr>
          <p:cNvSpPr/>
          <p:nvPr/>
        </p:nvSpPr>
        <p:spPr>
          <a:xfrm>
            <a:off x="914400" y="4616304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CD07811-57C6-7F06-11A6-B00EA061CBE4}"/>
              </a:ext>
            </a:extLst>
          </p:cNvPr>
          <p:cNvSpPr/>
          <p:nvPr/>
        </p:nvSpPr>
        <p:spPr>
          <a:xfrm>
            <a:off x="914400" y="4914012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0AF9BC3-0966-5EEE-A565-A3FBB6ECE2C3}"/>
              </a:ext>
            </a:extLst>
          </p:cNvPr>
          <p:cNvSpPr/>
          <p:nvPr/>
        </p:nvSpPr>
        <p:spPr>
          <a:xfrm>
            <a:off x="914400" y="5247168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7A5CE7-C8DA-578E-FAA2-EB8DB32113A3}"/>
              </a:ext>
            </a:extLst>
          </p:cNvPr>
          <p:cNvSpPr/>
          <p:nvPr/>
        </p:nvSpPr>
        <p:spPr>
          <a:xfrm>
            <a:off x="914400" y="5590955"/>
            <a:ext cx="7370814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EC6B2A-F443-3942-8835-70318C42B3E8}"/>
              </a:ext>
            </a:extLst>
          </p:cNvPr>
          <p:cNvSpPr/>
          <p:nvPr/>
        </p:nvSpPr>
        <p:spPr>
          <a:xfrm>
            <a:off x="914400" y="5906280"/>
            <a:ext cx="7370814" cy="36880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DE2F34C-29AD-3C51-CE6C-0C7F68E9F69F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12803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783FF3-7C01-6CAC-C7AB-6BD1FD00A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13051E4-8C73-41EB-8CBC-CB31670D5AB4}"/>
              </a:ext>
            </a:extLst>
          </p:cNvPr>
          <p:cNvSpPr txBox="1"/>
          <p:nvPr/>
        </p:nvSpPr>
        <p:spPr>
          <a:xfrm>
            <a:off x="2884878" y="991762"/>
            <a:ext cx="3449248" cy="463075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Multiple step income statement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553D155-6FD8-4072-9289-5AB05515188B}"/>
              </a:ext>
            </a:extLst>
          </p:cNvPr>
          <p:cNvCxnSpPr>
            <a:cxnSpLocks/>
          </p:cNvCxnSpPr>
          <p:nvPr/>
        </p:nvCxnSpPr>
        <p:spPr>
          <a:xfrm>
            <a:off x="4507888" y="1431785"/>
            <a:ext cx="0" cy="442308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F9CFCBF-C3ED-494B-BC9B-4EE3368E74C3}"/>
              </a:ext>
            </a:extLst>
          </p:cNvPr>
          <p:cNvSpPr txBox="1"/>
          <p:nvPr/>
        </p:nvSpPr>
        <p:spPr>
          <a:xfrm>
            <a:off x="3348039" y="2011830"/>
            <a:ext cx="1479207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discount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1C80CAA-8115-4A89-85C8-EA6006D2884B}"/>
              </a:ext>
            </a:extLst>
          </p:cNvPr>
          <p:cNvSpPr txBox="1"/>
          <p:nvPr/>
        </p:nvSpPr>
        <p:spPr>
          <a:xfrm>
            <a:off x="2267472" y="2737496"/>
            <a:ext cx="188604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cost of good sold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2C0D0D6-EF14-426F-8DC6-2B6A0DE4F992}"/>
              </a:ext>
            </a:extLst>
          </p:cNvPr>
          <p:cNvSpPr txBox="1"/>
          <p:nvPr/>
        </p:nvSpPr>
        <p:spPr>
          <a:xfrm>
            <a:off x="2783697" y="3286721"/>
            <a:ext cx="1570031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operation  expense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8A363C6-F5EA-4276-89B5-1F7BF2FD0E02}"/>
              </a:ext>
            </a:extLst>
          </p:cNvPr>
          <p:cNvSpPr txBox="1"/>
          <p:nvPr/>
        </p:nvSpPr>
        <p:spPr>
          <a:xfrm>
            <a:off x="71238" y="2034851"/>
            <a:ext cx="118606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1- Net sales  =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7A9EB8-381E-44F3-A5B8-4318F15AEF5A}"/>
              </a:ext>
            </a:extLst>
          </p:cNvPr>
          <p:cNvSpPr txBox="1"/>
          <p:nvPr/>
        </p:nvSpPr>
        <p:spPr>
          <a:xfrm>
            <a:off x="1179464" y="2025078"/>
            <a:ext cx="67645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18DAF84-60A5-4F08-98A0-9B390E88F7B1}"/>
              </a:ext>
            </a:extLst>
          </p:cNvPr>
          <p:cNvSpPr txBox="1"/>
          <p:nvPr/>
        </p:nvSpPr>
        <p:spPr>
          <a:xfrm>
            <a:off x="1790288" y="1953892"/>
            <a:ext cx="142394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returns and allowance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2603705-7504-4C24-AFAF-DD47E3D3106F}"/>
              </a:ext>
            </a:extLst>
          </p:cNvPr>
          <p:cNvSpPr txBox="1"/>
          <p:nvPr/>
        </p:nvSpPr>
        <p:spPr>
          <a:xfrm>
            <a:off x="1625053" y="1959258"/>
            <a:ext cx="339313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69D133B-7C66-4245-B88D-E7F0E6CC0B71}"/>
              </a:ext>
            </a:extLst>
          </p:cNvPr>
          <p:cNvSpPr txBox="1"/>
          <p:nvPr/>
        </p:nvSpPr>
        <p:spPr>
          <a:xfrm>
            <a:off x="3140740" y="1937297"/>
            <a:ext cx="21321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6F18DD9-31B2-4043-9B4D-0721851CEA5F}"/>
              </a:ext>
            </a:extLst>
          </p:cNvPr>
          <p:cNvSpPr txBox="1"/>
          <p:nvPr/>
        </p:nvSpPr>
        <p:spPr>
          <a:xfrm>
            <a:off x="81840" y="2766207"/>
            <a:ext cx="132023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2- gross profit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523E52C-931C-435A-B9A3-D44CCA943E15}"/>
              </a:ext>
            </a:extLst>
          </p:cNvPr>
          <p:cNvSpPr txBox="1"/>
          <p:nvPr/>
        </p:nvSpPr>
        <p:spPr>
          <a:xfrm>
            <a:off x="1312945" y="2757202"/>
            <a:ext cx="99163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Net sales 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00B1699-F47D-48DB-AE66-00D48403EC49}"/>
              </a:ext>
            </a:extLst>
          </p:cNvPr>
          <p:cNvSpPr txBox="1"/>
          <p:nvPr/>
        </p:nvSpPr>
        <p:spPr>
          <a:xfrm>
            <a:off x="52225" y="3310298"/>
            <a:ext cx="1895534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3- operation income 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38AFA9C-DA55-4384-A452-2F89B4D123AE}"/>
              </a:ext>
            </a:extLst>
          </p:cNvPr>
          <p:cNvSpPr txBox="1"/>
          <p:nvPr/>
        </p:nvSpPr>
        <p:spPr>
          <a:xfrm>
            <a:off x="1748441" y="3309700"/>
            <a:ext cx="1266573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gross profit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4750D31-FE08-4225-BFDB-AFF5F48D8323}"/>
              </a:ext>
            </a:extLst>
          </p:cNvPr>
          <p:cNvSpPr txBox="1"/>
          <p:nvPr/>
        </p:nvSpPr>
        <p:spPr>
          <a:xfrm>
            <a:off x="92142" y="4146992"/>
            <a:ext cx="12689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4- Net income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0E49392-D377-44DE-B588-3C5911EF600E}"/>
              </a:ext>
            </a:extLst>
          </p:cNvPr>
          <p:cNvSpPr txBox="1"/>
          <p:nvPr/>
        </p:nvSpPr>
        <p:spPr>
          <a:xfrm>
            <a:off x="1169291" y="4148497"/>
            <a:ext cx="17013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=  operation income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1BA8A5E6-46EA-43D4-AD35-29554CE67A0C}"/>
              </a:ext>
            </a:extLst>
          </p:cNvPr>
          <p:cNvSpPr txBox="1"/>
          <p:nvPr/>
        </p:nvSpPr>
        <p:spPr>
          <a:xfrm>
            <a:off x="2750472" y="3939244"/>
            <a:ext cx="1486943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revenue and gains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13D9F66-C919-4F83-B976-447D9F31EE0C}"/>
              </a:ext>
            </a:extLst>
          </p:cNvPr>
          <p:cNvSpPr txBox="1"/>
          <p:nvPr/>
        </p:nvSpPr>
        <p:spPr>
          <a:xfrm>
            <a:off x="2545756" y="4641724"/>
            <a:ext cx="41303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2100" b="1" dirty="0">
                <a:solidFill>
                  <a:srgbClr val="FF0000"/>
                </a:solidFill>
                <a:latin typeface="Calibri" panose="020F0502020204030204"/>
              </a:rPr>
              <a:t>–</a:t>
            </a:r>
            <a:endParaRPr lang="ar-EG" sz="2100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6C09E49-9916-4012-A2F7-43A233B5B1FD}"/>
              </a:ext>
            </a:extLst>
          </p:cNvPr>
          <p:cNvSpPr txBox="1"/>
          <p:nvPr/>
        </p:nvSpPr>
        <p:spPr>
          <a:xfrm>
            <a:off x="2614195" y="3920232"/>
            <a:ext cx="2648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b="1" dirty="0">
                <a:solidFill>
                  <a:srgbClr val="FF0000"/>
                </a:solidFill>
                <a:latin typeface="Calibri" panose="020F0502020204030204"/>
              </a:rPr>
              <a:t>+</a:t>
            </a:r>
            <a:endParaRPr lang="ar-EG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4427A30-2E08-4342-821E-DD4A1C8652E7}"/>
              </a:ext>
            </a:extLst>
          </p:cNvPr>
          <p:cNvSpPr txBox="1"/>
          <p:nvPr/>
        </p:nvSpPr>
        <p:spPr>
          <a:xfrm>
            <a:off x="2807121" y="4633794"/>
            <a:ext cx="1438588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expenses and loss</a:t>
            </a:r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DF54667A-5B51-43FC-8E37-43A3BCBEDA2E}"/>
              </a:ext>
            </a:extLst>
          </p:cNvPr>
          <p:cNvCxnSpPr/>
          <p:nvPr/>
        </p:nvCxnSpPr>
        <p:spPr>
          <a:xfrm>
            <a:off x="1000125" y="2302077"/>
            <a:ext cx="401945" cy="4641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82ED5E2F-1D8B-4328-BED2-29E2A1D42D5D}"/>
              </a:ext>
            </a:extLst>
          </p:cNvPr>
          <p:cNvCxnSpPr>
            <a:cxnSpLocks/>
          </p:cNvCxnSpPr>
          <p:nvPr/>
        </p:nvCxnSpPr>
        <p:spPr>
          <a:xfrm>
            <a:off x="1124735" y="2987686"/>
            <a:ext cx="596626" cy="39968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DB144F51-D051-441D-9B4A-7CED6D621C39}"/>
              </a:ext>
            </a:extLst>
          </p:cNvPr>
          <p:cNvCxnSpPr>
            <a:cxnSpLocks/>
          </p:cNvCxnSpPr>
          <p:nvPr/>
        </p:nvCxnSpPr>
        <p:spPr>
          <a:xfrm>
            <a:off x="1276589" y="3565484"/>
            <a:ext cx="543948" cy="6072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0660907E-B77B-4D03-A269-89E743F142E9}"/>
              </a:ext>
            </a:extLst>
          </p:cNvPr>
          <p:cNvGraphicFramePr>
            <a:graphicFrameLocks noGrp="1"/>
          </p:cNvGraphicFramePr>
          <p:nvPr/>
        </p:nvGraphicFramePr>
        <p:xfrm>
          <a:off x="4703004" y="1957102"/>
          <a:ext cx="4132177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32177">
                  <a:extLst>
                    <a:ext uri="{9D8B030D-6E8A-4147-A177-3AD203B41FA5}">
                      <a16:colId xmlns:a16="http://schemas.microsoft.com/office/drawing/2014/main" val="3781326101"/>
                    </a:ext>
                  </a:extLst>
                </a:gridCol>
              </a:tblGrid>
              <a:tr h="164592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Sales revenue   $480.000  , sales returns and allowances    $ 12.000  , Sales discounts   8.000  , Salaries and wages expense  64.000  ,  Utilities expense  17.000  , Advertising expense  16.000  , Depreciation expense   8.000  , Freight – out   7.000  ,   Insurance expense  2.000  , Interest revenue  3.000  ,   Gain on disposal of plant assets  600  ,  Interest expenses   1800  ,   loss from </a:t>
                      </a:r>
                      <a:r>
                        <a:rPr lang="en-US" sz="14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vandalism  200 , Cost of goods sold   316.000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62603"/>
                  </a:ext>
                </a:extLst>
              </a:tr>
            </a:tbl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70444D38-8129-43FC-8901-B652C42202BF}"/>
              </a:ext>
            </a:extLst>
          </p:cNvPr>
          <p:cNvSpPr txBox="1"/>
          <p:nvPr/>
        </p:nvSpPr>
        <p:spPr>
          <a:xfrm>
            <a:off x="4703003" y="1490830"/>
            <a:ext cx="859595" cy="37555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67628" indent="-30004" algn="justLow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400" b="1" dirty="0">
                <a:solidFill>
                  <a:srgbClr val="002060"/>
                </a:solidFill>
                <a:latin typeface="Hacen Saudi Arabia XL" panose="02000000000000000000" pitchFamily="2" charset="-78"/>
                <a:cs typeface="MCS Taybah S_U normal." pitchFamily="2" charset="-78"/>
              </a:rPr>
              <a:t>EX(1)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05698142-41E2-4D13-B74C-4918B7C695FF}"/>
              </a:ext>
            </a:extLst>
          </p:cNvPr>
          <p:cNvSpPr txBox="1"/>
          <p:nvPr/>
        </p:nvSpPr>
        <p:spPr>
          <a:xfrm>
            <a:off x="308820" y="2405420"/>
            <a:ext cx="4327292" cy="310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400" b="1" dirty="0">
                <a:solidFill>
                  <a:srgbClr val="002060"/>
                </a:solidFill>
                <a:latin typeface="Calibri" panose="020F0502020204030204"/>
              </a:rPr>
              <a:t>                       =  480000  -   12000   -  8000      =   460000</a:t>
            </a:r>
            <a:endParaRPr lang="ar-EG" sz="140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D7268D58-CC6C-467E-B213-8013EBEE1F7E}"/>
              </a:ext>
            </a:extLst>
          </p:cNvPr>
          <p:cNvSpPr txBox="1"/>
          <p:nvPr/>
        </p:nvSpPr>
        <p:spPr>
          <a:xfrm>
            <a:off x="679366" y="2985493"/>
            <a:ext cx="36743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lvl="2" defTabSz="342900"/>
            <a:r>
              <a:rPr lang="en-US" sz="1400" b="1" dirty="0">
                <a:solidFill>
                  <a:srgbClr val="002060"/>
                </a:solidFill>
                <a:latin typeface="Calibri" panose="020F0502020204030204"/>
              </a:rPr>
              <a:t>= 460000     -     316000    =   144000 LE</a:t>
            </a:r>
            <a:endParaRPr lang="ar-EG" sz="140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B9379AD5-41E3-4CA6-BFB1-B1BE5D66C15C}"/>
              </a:ext>
            </a:extLst>
          </p:cNvPr>
          <p:cNvSpPr txBox="1"/>
          <p:nvPr/>
        </p:nvSpPr>
        <p:spPr>
          <a:xfrm>
            <a:off x="910697" y="3546840"/>
            <a:ext cx="34996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lvl="2" defTabSz="342900"/>
            <a:r>
              <a:rPr lang="en-US" sz="1400" b="1" dirty="0">
                <a:solidFill>
                  <a:srgbClr val="002060"/>
                </a:solidFill>
                <a:latin typeface="Calibri" panose="020F0502020204030204"/>
              </a:rPr>
              <a:t>=    144000   -    114000  =  30000 LE</a:t>
            </a:r>
            <a:endParaRPr lang="ar-EG" sz="140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34930344-D115-4B87-AA18-12140B4B4CAA}"/>
              </a:ext>
            </a:extLst>
          </p:cNvPr>
          <p:cNvSpPr txBox="1"/>
          <p:nvPr/>
        </p:nvSpPr>
        <p:spPr>
          <a:xfrm>
            <a:off x="240709" y="4633246"/>
            <a:ext cx="704971" cy="30008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prstClr val="white"/>
                </a:solidFill>
                <a:latin typeface="Calibri" panose="020F0502020204030204"/>
              </a:rPr>
              <a:t>  31600 </a:t>
            </a:r>
            <a:endParaRPr lang="ar-EG" sz="1350" dirty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36093F82-8867-4F59-960C-0C52C69042F2}"/>
              </a:ext>
            </a:extLst>
          </p:cNvPr>
          <p:cNvSpPr txBox="1"/>
          <p:nvPr/>
        </p:nvSpPr>
        <p:spPr>
          <a:xfrm>
            <a:off x="1483101" y="4685102"/>
            <a:ext cx="1268925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300000   +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850053BE-74F2-4BA3-A2D1-6CD8ADBD3741}"/>
              </a:ext>
            </a:extLst>
          </p:cNvPr>
          <p:cNvSpPr txBox="1"/>
          <p:nvPr/>
        </p:nvSpPr>
        <p:spPr>
          <a:xfrm>
            <a:off x="2935862" y="4413893"/>
            <a:ext cx="10298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 +  600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815E3ADF-CB84-4939-A3C2-75DCDCF02ED9}"/>
              </a:ext>
            </a:extLst>
          </p:cNvPr>
          <p:cNvSpPr txBox="1"/>
          <p:nvPr/>
        </p:nvSpPr>
        <p:spPr>
          <a:xfrm>
            <a:off x="2924164" y="5044577"/>
            <a:ext cx="117638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1800 +  200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graphicFrame>
        <p:nvGraphicFramePr>
          <p:cNvPr id="119" name="Table 118">
            <a:extLst>
              <a:ext uri="{FF2B5EF4-FFF2-40B4-BE49-F238E27FC236}">
                <a16:creationId xmlns:a16="http://schemas.microsoft.com/office/drawing/2014/main" id="{97973C04-03CA-46E6-B355-498E1F63AA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307927"/>
              </p:ext>
            </p:extLst>
          </p:nvPr>
        </p:nvGraphicFramePr>
        <p:xfrm>
          <a:off x="5035570" y="4231588"/>
          <a:ext cx="2854691" cy="12071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7905">
                  <a:extLst>
                    <a:ext uri="{9D8B030D-6E8A-4147-A177-3AD203B41FA5}">
                      <a16:colId xmlns:a16="http://schemas.microsoft.com/office/drawing/2014/main" val="2064238900"/>
                    </a:ext>
                  </a:extLst>
                </a:gridCol>
                <a:gridCol w="606786">
                  <a:extLst>
                    <a:ext uri="{9D8B030D-6E8A-4147-A177-3AD203B41FA5}">
                      <a16:colId xmlns:a16="http://schemas.microsoft.com/office/drawing/2014/main" val="1119251467"/>
                    </a:ext>
                  </a:extLst>
                </a:gridCol>
              </a:tblGrid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9230883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2118506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9259849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4635795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2299789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2013952"/>
                  </a:ext>
                </a:extLst>
              </a:tr>
            </a:tbl>
          </a:graphicData>
        </a:graphic>
      </p:graphicFrame>
      <p:sp>
        <p:nvSpPr>
          <p:cNvPr id="120" name="TextBox 119">
            <a:extLst>
              <a:ext uri="{FF2B5EF4-FFF2-40B4-BE49-F238E27FC236}">
                <a16:creationId xmlns:a16="http://schemas.microsoft.com/office/drawing/2014/main" id="{AE314FA7-25D5-405E-A4BB-03AC8E404869}"/>
              </a:ext>
            </a:extLst>
          </p:cNvPr>
          <p:cNvSpPr txBox="1"/>
          <p:nvPr/>
        </p:nvSpPr>
        <p:spPr>
          <a:xfrm>
            <a:off x="5129495" y="4232272"/>
            <a:ext cx="45815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Salaries and wages expense 	 64.000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Utilities expense    			  17.000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Advertising expense   		  16.000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Depreciation expense  		  8.000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Freight – out    				  7.000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Insurance expense   			  2.000</a:t>
            </a:r>
            <a:endParaRPr lang="en-US" sz="1200" b="1" dirty="0">
              <a:solidFill>
                <a:srgbClr val="5B9BD5">
                  <a:lumMod val="50000"/>
                </a:srgbClr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2C1CF9F-B6D5-4F2A-9E56-C496B90BB3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360070"/>
              </p:ext>
            </p:extLst>
          </p:nvPr>
        </p:nvGraphicFramePr>
        <p:xfrm>
          <a:off x="5035569" y="5437615"/>
          <a:ext cx="2854691" cy="2011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7905">
                  <a:extLst>
                    <a:ext uri="{9D8B030D-6E8A-4147-A177-3AD203B41FA5}">
                      <a16:colId xmlns:a16="http://schemas.microsoft.com/office/drawing/2014/main" val="211864743"/>
                    </a:ext>
                  </a:extLst>
                </a:gridCol>
                <a:gridCol w="606786">
                  <a:extLst>
                    <a:ext uri="{9D8B030D-6E8A-4147-A177-3AD203B41FA5}">
                      <a16:colId xmlns:a16="http://schemas.microsoft.com/office/drawing/2014/main" val="728942542"/>
                    </a:ext>
                  </a:extLst>
                </a:gridCol>
              </a:tblGrid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Total operating expenses</a:t>
                      </a: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114000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508009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7312E32-36F8-7D38-284D-00790782DE47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6264161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106" grpId="0"/>
      <p:bldP spid="108" grpId="0"/>
      <p:bldP spid="110" grpId="0"/>
      <p:bldP spid="115" grpId="0" animBg="1"/>
      <p:bldP spid="116" grpId="0"/>
      <p:bldP spid="117" grpId="0"/>
      <p:bldP spid="118" grpId="0"/>
      <p:bldP spid="120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0F0AC61-6BB0-6D9A-284A-CBCF4E2CFB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63BE92-B7FF-F2E1-E0EE-FE3EB189E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600200"/>
            <a:ext cx="7924800" cy="358140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6D57C5E2-1215-ED01-624C-5A5248E16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810476"/>
            <a:ext cx="8534400" cy="549381"/>
          </a:xfr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00CC"/>
                </a:solidFill>
                <a:ea typeface="Source Sans Pro" charset="0"/>
              </a:rPr>
              <a:t>DO IT</a:t>
            </a:r>
            <a:endParaRPr lang="en-US" sz="2000" b="1" dirty="0">
              <a:solidFill>
                <a:srgbClr val="0000C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D59BBA-D78A-59C0-3058-7B846FD30894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28289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B5A0562-87D3-DE8D-738F-90BC7020F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2C9C57-E192-2EAC-CE58-CC94B5D5BD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04800" y="1981200"/>
            <a:ext cx="4876800" cy="39319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31BE36-3FAB-EA3E-1717-C8F4D8ADDF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1905000"/>
            <a:ext cx="5477256" cy="39319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1E94EB-900C-05C5-6D8F-3795139AA4D4}"/>
              </a:ext>
            </a:extLst>
          </p:cNvPr>
          <p:cNvSpPr txBox="1"/>
          <p:nvPr/>
        </p:nvSpPr>
        <p:spPr>
          <a:xfrm>
            <a:off x="444913" y="1331143"/>
            <a:ext cx="3449248" cy="463075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Single - step income statement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EE7956-470C-1F8B-520F-66A975010CBA}"/>
              </a:ext>
            </a:extLst>
          </p:cNvPr>
          <p:cNvSpPr txBox="1"/>
          <p:nvPr/>
        </p:nvSpPr>
        <p:spPr>
          <a:xfrm>
            <a:off x="4800600" y="1328893"/>
            <a:ext cx="3449248" cy="463075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Multiple step income statement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E3105B-E025-6A44-8712-3FED51E1C2AC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54259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8F09E6D-091D-F8D0-8027-9F4762589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A78DDC-E1C3-EC43-474E-A77D803363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24000"/>
            <a:ext cx="7772400" cy="4043172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E74A0E37-0970-EC3C-A236-3B6C16F02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49309"/>
            <a:ext cx="1524000" cy="549381"/>
          </a:xfr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CC"/>
                </a:solidFill>
                <a:ea typeface="Source Sans Pro" charset="0"/>
              </a:rPr>
              <a:t>DO IT</a:t>
            </a:r>
            <a:endParaRPr lang="en-US" sz="2000" b="1" dirty="0">
              <a:solidFill>
                <a:srgbClr val="0000C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F0C130-B24B-D3D0-59A0-0F9F881942E0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9168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1401475-0E0B-4D55-EF82-3D92DE278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67862B-6F88-B6FE-0435-A9CF136FF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17626"/>
            <a:ext cx="7543800" cy="52227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B1E5FB-37C6-0B0B-B88A-58164101B23A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403601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1213957-8F86-47BE-5AE6-61CF6B31C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B133038E-53C9-AF98-2187-6D9497AF6A0B}"/>
              </a:ext>
            </a:extLst>
          </p:cNvPr>
          <p:cNvSpPr txBox="1">
            <a:spLocks/>
          </p:cNvSpPr>
          <p:nvPr/>
        </p:nvSpPr>
        <p:spPr bwMode="auto">
          <a:xfrm>
            <a:off x="367920" y="1600200"/>
            <a:ext cx="4356479" cy="4495800"/>
          </a:xfrm>
          <a:prstGeom prst="rect">
            <a:avLst/>
          </a:prstGeom>
          <a:solidFill>
            <a:srgbClr val="C00000"/>
          </a:solidFill>
          <a:ln w="50800">
            <a:solidFill>
              <a:srgbClr val="008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6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q"/>
              <a:defRPr sz="2800" kern="1200">
                <a:solidFill>
                  <a:srgbClr val="862110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Wingdings" panose="05000000000000000000" pitchFamily="2" charset="2"/>
              <a:buChar char="§"/>
              <a:defRPr sz="2600" kern="1200">
                <a:solidFill>
                  <a:srgbClr val="862110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2400" kern="1200">
                <a:solidFill>
                  <a:srgbClr val="862110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18745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C3AE"/>
              </a:buClr>
              <a:buSzPct val="60000"/>
              <a:buFont typeface="Wingdings" panose="05000000000000000000" pitchFamily="2" charset="2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462088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808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Perpetual systems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808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Continually update accounting records for merchandising transactions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808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000" dirty="0">
                <a:solidFill>
                  <a:schemeClr val="bg1"/>
                </a:solidFill>
              </a:rPr>
              <a:t>companies keep detailed records of the cost of each inventory purchase and sale and determines the cost of goods sold each time a sale occurs.</a:t>
            </a:r>
            <a:endParaRPr lang="en-US" altLang="en-US" sz="2000" dirty="0">
              <a:solidFill>
                <a:schemeClr val="bg1"/>
              </a:solidFill>
            </a:endParaRPr>
          </a:p>
          <a:p>
            <a:pPr lvl="1">
              <a:buClr>
                <a:srgbClr val="008080"/>
              </a:buClr>
              <a:buSzTx/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</a:rPr>
              <a:t>Applied in the Companies that sell merchandise with </a:t>
            </a:r>
            <a:r>
              <a:rPr lang="en-US" sz="2000" dirty="0">
                <a:solidFill>
                  <a:srgbClr val="FFFF00"/>
                </a:solidFill>
              </a:rPr>
              <a:t>high unit values</a:t>
            </a:r>
            <a:endParaRPr lang="ar-EG" sz="2000" dirty="0">
              <a:solidFill>
                <a:srgbClr val="FFFF00"/>
              </a:solidFill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808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86211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F7642A48-5674-B700-846A-B42E956F3204}"/>
              </a:ext>
            </a:extLst>
          </p:cNvPr>
          <p:cNvSpPr txBox="1">
            <a:spLocks/>
          </p:cNvSpPr>
          <p:nvPr/>
        </p:nvSpPr>
        <p:spPr bwMode="auto">
          <a:xfrm>
            <a:off x="4876800" y="1600200"/>
            <a:ext cx="4114800" cy="4495800"/>
          </a:xfrm>
          <a:prstGeom prst="rect">
            <a:avLst/>
          </a:prstGeom>
          <a:solidFill>
            <a:srgbClr val="C00000"/>
          </a:solidFill>
          <a:ln w="50800">
            <a:solidFill>
              <a:srgbClr val="008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6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q"/>
              <a:defRPr sz="2800" kern="1200">
                <a:solidFill>
                  <a:srgbClr val="862110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Wingdings" panose="05000000000000000000" pitchFamily="2" charset="2"/>
              <a:buChar char="§"/>
              <a:defRPr sz="2600" kern="1200">
                <a:solidFill>
                  <a:srgbClr val="862110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2400" kern="1200">
                <a:solidFill>
                  <a:srgbClr val="862110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18745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C3AE"/>
              </a:buClr>
              <a:buSzPct val="60000"/>
              <a:buFont typeface="Wingdings" panose="05000000000000000000" pitchFamily="2" charset="2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462088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Periodic systems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Accounting records relating to merchandise transactions are updated only at the end of the accounting period.</a:t>
            </a:r>
          </a:p>
          <a:p>
            <a:pPr lvl="1">
              <a:buSzTx/>
              <a:buFont typeface="Wingdings" panose="05000000000000000000" pitchFamily="2" charset="2"/>
              <a:buChar char="Ø"/>
            </a:pPr>
            <a:r>
              <a:rPr lang="en-US" sz="2000" b="1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Applied in the Companies that sell merchandise with </a:t>
            </a:r>
            <a:r>
              <a:rPr lang="en-US" sz="2000" b="1" kern="1200" dirty="0">
                <a:solidFill>
                  <a:srgbClr val="FFFF00"/>
                </a:solidFill>
                <a:effectLst/>
                <a:latin typeface="+mn-lt"/>
                <a:ea typeface="+mn-ea"/>
                <a:cs typeface="+mn-cs"/>
              </a:rPr>
              <a:t>low unit values</a:t>
            </a:r>
            <a:endParaRPr lang="ar-EG" sz="2000" b="1" kern="1200" dirty="0">
              <a:solidFill>
                <a:srgbClr val="FFFF00"/>
              </a:solidFill>
              <a:effectLst/>
              <a:latin typeface="+mn-lt"/>
              <a:ea typeface="+mn-ea"/>
              <a:cs typeface="+mn-cs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2A731587-C115-B1CF-F0B6-2584B4896E79}"/>
              </a:ext>
            </a:extLst>
          </p:cNvPr>
          <p:cNvSpPr txBox="1">
            <a:spLocks/>
          </p:cNvSpPr>
          <p:nvPr/>
        </p:nvSpPr>
        <p:spPr>
          <a:xfrm>
            <a:off x="2743200" y="838200"/>
            <a:ext cx="3429000" cy="563562"/>
          </a:xfrm>
          <a:prstGeom prst="rect">
            <a:avLst/>
          </a:prstGeom>
        </p:spPr>
        <p:txBody>
          <a:bodyPr/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b="1" dirty="0">
                <a:solidFill>
                  <a:srgbClr val="002060"/>
                </a:solidFill>
              </a:rPr>
              <a:t>Inventory Systems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B637A7-D657-6A7D-A0AA-95DDC4F595B5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2864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FBC59F7-C128-3B8B-E90F-756A1B6B80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3" name="LOBL">
            <a:extLst>
              <a:ext uri="{FF2B5EF4-FFF2-40B4-BE49-F238E27FC236}">
                <a16:creationId xmlns:a16="http://schemas.microsoft.com/office/drawing/2014/main" id="{71968F3D-5AC1-C13C-69EA-2A3E59EB4AA8}"/>
              </a:ext>
            </a:extLst>
          </p:cNvPr>
          <p:cNvSpPr txBox="1">
            <a:spLocks/>
          </p:cNvSpPr>
          <p:nvPr/>
        </p:nvSpPr>
        <p:spPr>
          <a:xfrm>
            <a:off x="310776" y="1447800"/>
            <a:ext cx="8223624" cy="4495800"/>
          </a:xfrm>
          <a:prstGeom prst="rect">
            <a:avLst/>
          </a:prstGeom>
        </p:spPr>
        <p:txBody>
          <a:bodyPr/>
          <a:lstStyle>
            <a:lvl1pPr marL="171450" indent="-171450" algn="r" defTabSz="685800" rtl="1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1" indent="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cost of goods sold is determined and recorded each time a sale occurs in:  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periodic inventory system only.  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perpetual inventory system only.  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both a periodic and perpetual inventory system.  </a:t>
            </a:r>
          </a:p>
          <a:p>
            <a:pPr marL="914400" marR="0" lvl="1" indent="-45720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neither a periodic nor perpetual inventory system.</a:t>
            </a:r>
          </a:p>
        </p:txBody>
      </p:sp>
      <p:sp>
        <p:nvSpPr>
          <p:cNvPr id="4" name="Notched Right Arrow 8">
            <a:extLst>
              <a:ext uri="{FF2B5EF4-FFF2-40B4-BE49-F238E27FC236}">
                <a16:creationId xmlns:a16="http://schemas.microsoft.com/office/drawing/2014/main" id="{E26A1417-4F2A-F590-8783-764BAC3FAA80}"/>
              </a:ext>
            </a:extLst>
          </p:cNvPr>
          <p:cNvSpPr/>
          <p:nvPr/>
        </p:nvSpPr>
        <p:spPr bwMode="auto">
          <a:xfrm>
            <a:off x="381000" y="3063948"/>
            <a:ext cx="4017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5" name="Title ">
            <a:extLst>
              <a:ext uri="{FF2B5EF4-FFF2-40B4-BE49-F238E27FC236}">
                <a16:creationId xmlns:a16="http://schemas.microsoft.com/office/drawing/2014/main" id="{1E6B8724-F082-C772-6626-6B1C1BE57906}"/>
              </a:ext>
            </a:extLst>
          </p:cNvPr>
          <p:cNvSpPr txBox="1">
            <a:spLocks/>
          </p:cNvSpPr>
          <p:nvPr/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196E78"/>
                </a:solidFill>
                <a:effectLst/>
                <a:uLnTx/>
                <a:uFillTx/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Do IT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196E78"/>
              </a:solidFill>
              <a:effectLst/>
              <a:uLnTx/>
              <a:uFillTx/>
              <a:latin typeface="Calibri" panose="020F0502020204030204"/>
              <a:ea typeface="Source Sans Pro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D6F9DA-6F0A-CAAC-CFE2-68324CC09DAC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46147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3A0DAD-5E56-87A9-E253-305179ADB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747CE0-8F2C-86D0-7DB8-112C3889F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143000"/>
            <a:ext cx="8458200" cy="4953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62A08D-3D4E-F954-892B-9F7E1CAE8F06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11910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13F821-7AD2-AAAC-8F87-CF98B34E4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36018A-3FFB-D275-7B4F-CC9E86F06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524000"/>
            <a:ext cx="7848600" cy="4724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20C579-DA51-13CF-4996-070782FC2D1D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59474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B129FF-ED97-31FE-D9CE-6076391489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E30717-C9FE-D96F-F001-F7F09B9FF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222" y="1905000"/>
            <a:ext cx="7115556" cy="3581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51BFBD-D42C-4E0C-ACA7-5C0EEF0A59EF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98037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21C15D7-5DBF-2251-B5EE-9E25E3901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F9937190-DAAF-9919-260B-CA28BDB40674}"/>
              </a:ext>
            </a:extLst>
          </p:cNvPr>
          <p:cNvSpPr txBox="1">
            <a:spLocks/>
          </p:cNvSpPr>
          <p:nvPr/>
        </p:nvSpPr>
        <p:spPr>
          <a:xfrm>
            <a:off x="4917281" y="744417"/>
            <a:ext cx="4110038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196E78"/>
                </a:solidFill>
                <a:effectLst/>
                <a:uLnTx/>
                <a:uFillTx/>
                <a:latin typeface="Calibri" panose="020F0502020204030204"/>
                <a:ea typeface="Source Sans Pro" charset="0"/>
                <a:cs typeface="Calibri" panose="020F0502020204030204" pitchFamily="34" charset="0"/>
              </a:rPr>
              <a:t>Freight Costs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4DC7C2A-2D7F-F448-4B31-DA606ADB7C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782103"/>
            <a:ext cx="3429000" cy="1569660"/>
          </a:xfrm>
          <a:prstGeom prst="rect">
            <a:avLst/>
          </a:prstGeom>
          <a:noFill/>
          <a:ln w="28575" cap="sq" algn="ctr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</a:rPr>
              <a:t>Ownership of goods passes to buyer when public carrier accepts goods from seller.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0DF4D64-DDF0-A0D0-7461-9FDF4110CF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3860174"/>
            <a:ext cx="3429000" cy="1200329"/>
          </a:xfrm>
          <a:prstGeom prst="rect">
            <a:avLst/>
          </a:prstGeom>
          <a:noFill/>
          <a:ln w="28575" cap="sq" algn="ctr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Ownership of goods remains with seller until the goods reach buyer.</a:t>
            </a: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943CE841-23F1-08B1-71EA-49E9D8984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5663501"/>
            <a:ext cx="6705600" cy="400110"/>
          </a:xfrm>
          <a:prstGeom prst="rect">
            <a:avLst/>
          </a:prstGeom>
          <a:solidFill>
            <a:srgbClr val="FAF5C9"/>
          </a:solidFill>
          <a:ln w="28575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</a:rPr>
              <a:t>Freight costs incurred by the seller are an </a:t>
            </a: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</a:rPr>
              <a:t>operating expense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</a:rPr>
              <a:t>.</a:t>
            </a:r>
          </a:p>
        </p:txBody>
      </p:sp>
      <p:sp>
        <p:nvSpPr>
          <p:cNvPr id="7" name="Right Arrow 1">
            <a:extLst>
              <a:ext uri="{FF2B5EF4-FFF2-40B4-BE49-F238E27FC236}">
                <a16:creationId xmlns:a16="http://schemas.microsoft.com/office/drawing/2014/main" id="{62163AC0-25F3-EB2E-5673-113CDAA4CF77}"/>
              </a:ext>
            </a:extLst>
          </p:cNvPr>
          <p:cNvSpPr/>
          <p:nvPr/>
        </p:nvSpPr>
        <p:spPr>
          <a:xfrm>
            <a:off x="4729716" y="2221848"/>
            <a:ext cx="405689" cy="335280"/>
          </a:xfrm>
          <a:prstGeom prst="rightArrow">
            <a:avLst/>
          </a:prstGeom>
          <a:solidFill>
            <a:srgbClr val="196E78"/>
          </a:solidFill>
          <a:ln w="12700" cap="flat" cmpd="sng" algn="ctr">
            <a:solidFill>
              <a:srgbClr val="196E7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ight Arrow 17">
            <a:extLst>
              <a:ext uri="{FF2B5EF4-FFF2-40B4-BE49-F238E27FC236}">
                <a16:creationId xmlns:a16="http://schemas.microsoft.com/office/drawing/2014/main" id="{3064821A-3150-C6C5-93D7-7CC7353F755F}"/>
              </a:ext>
            </a:extLst>
          </p:cNvPr>
          <p:cNvSpPr/>
          <p:nvPr/>
        </p:nvSpPr>
        <p:spPr>
          <a:xfrm>
            <a:off x="4724400" y="4283148"/>
            <a:ext cx="405689" cy="335280"/>
          </a:xfrm>
          <a:prstGeom prst="rightArrow">
            <a:avLst/>
          </a:prstGeom>
          <a:solidFill>
            <a:srgbClr val="196E78"/>
          </a:solidFill>
          <a:ln w="12700" cap="flat" cmpd="sng" algn="ctr">
            <a:solidFill>
              <a:srgbClr val="196E7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17">
            <a:extLst>
              <a:ext uri="{FF2B5EF4-FFF2-40B4-BE49-F238E27FC236}">
                <a16:creationId xmlns:a16="http://schemas.microsoft.com/office/drawing/2014/main" id="{B593227C-B09E-47B2-A0B7-63EFC826F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00438"/>
            <a:ext cx="4267200" cy="1900237"/>
          </a:xfrm>
          <a:prstGeom prst="rect">
            <a:avLst/>
          </a:prstGeom>
          <a:noFill/>
          <a:ln w="28575" cap="sq" algn="ctr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8">
            <a:extLst>
              <a:ext uri="{FF2B5EF4-FFF2-40B4-BE49-F238E27FC236}">
                <a16:creationId xmlns:a16="http://schemas.microsoft.com/office/drawing/2014/main" id="{70DFF5C2-41D9-DF14-568E-3515AAD43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7800"/>
            <a:ext cx="4267200" cy="1900238"/>
          </a:xfrm>
          <a:prstGeom prst="rect">
            <a:avLst/>
          </a:prstGeom>
          <a:noFill/>
          <a:ln w="28575" cap="sq" algn="ctr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21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E94B769-A0F9-95EC-BE42-C85172787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440062-B433-4294-771E-3F156D4A80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0" y="1822323"/>
            <a:ext cx="7391400" cy="32133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6E6665-8C42-315E-CC97-E6F212772718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28130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4ECB37-F101-B70B-CA7B-5E7B5B7EE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6D8F7B-26B0-0B00-5A3F-6B416F0E39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2057400"/>
            <a:ext cx="7239000" cy="3124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57DAF9-5087-76DC-229E-990EFC0C2B6C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10897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911DFA-86E2-FC46-A007-066F9A4BD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6B9CBC3-8BA5-2B58-DBD9-BF9B12C477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981200"/>
            <a:ext cx="7315200" cy="23347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C89CED-FF35-C53A-958B-D609B9596783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20307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3533D58-3F04-C88C-8DE2-A1F8E23EF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4" name="Title ">
            <a:extLst>
              <a:ext uri="{FF2B5EF4-FFF2-40B4-BE49-F238E27FC236}">
                <a16:creationId xmlns:a16="http://schemas.microsoft.com/office/drawing/2014/main" id="{16E6A5C9-49C7-74EE-C6E1-4B415570D394}"/>
              </a:ext>
            </a:extLst>
          </p:cNvPr>
          <p:cNvSpPr txBox="1">
            <a:spLocks/>
          </p:cNvSpPr>
          <p:nvPr/>
        </p:nvSpPr>
        <p:spPr>
          <a:xfrm>
            <a:off x="309561" y="17526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196E78"/>
                </a:solidFill>
                <a:effectLst/>
                <a:uLnTx/>
                <a:uFillTx/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Purchase Discounts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196E78"/>
              </a:solidFill>
              <a:effectLst/>
              <a:uLnTx/>
              <a:uFillTx/>
              <a:latin typeface="Calibri" panose="020F0502020204030204" pitchFamily="34" charset="0"/>
              <a:ea typeface="Source Sans Pro" charset="0"/>
              <a:cs typeface="Calibri" panose="020F050202020403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88302CC-8190-666F-D6AA-740A017659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58045"/>
              </p:ext>
            </p:extLst>
          </p:nvPr>
        </p:nvGraphicFramePr>
        <p:xfrm>
          <a:off x="457199" y="2667000"/>
          <a:ext cx="8229601" cy="2590800"/>
        </p:xfrm>
        <a:graphic>
          <a:graphicData uri="http://schemas.openxmlformats.org/drawingml/2006/table">
            <a:tbl>
              <a:tblPr/>
              <a:tblGrid>
                <a:gridCol w="2577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6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1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6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76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2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2/10</a:t>
                      </a:r>
                      <a:r>
                        <a:rPr lang="en-US" sz="2400" b="1" u="none" strike="noStrike" dirty="0">
                          <a:effectLst/>
                        </a:rPr>
                        <a:t>, n/30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1/10 EOM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n/10 EOM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F5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6690"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t"/>
                      <a:r>
                        <a:rPr lang="en-US" sz="2400" u="none" strike="noStrike" dirty="0">
                          <a:effectLst/>
                        </a:rPr>
                        <a:t>2% discount if paid within 10 days, otherwise net amount due within 30 days.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t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t"/>
                      <a:r>
                        <a:rPr lang="en-US" sz="2400" u="none" strike="noStrike" dirty="0">
                          <a:effectLst/>
                        </a:rPr>
                        <a:t>1% discount if paid within first 10 days of next month</a:t>
                      </a:r>
                      <a:br>
                        <a:rPr lang="en-US" sz="2400" u="none" strike="noStrike" dirty="0">
                          <a:effectLst/>
                        </a:rPr>
                      </a:b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t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429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858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0287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3716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7145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0574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4003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743200" algn="r" defTabSz="685800" rtl="1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t"/>
                      <a:r>
                        <a:rPr lang="en-US" sz="2400" u="none" strike="noStrike" dirty="0">
                          <a:effectLst/>
                        </a:rPr>
                        <a:t>Net amount due within the first 10 days of the next month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883182D-7904-67E4-AEF9-E04945192C88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91396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19F59B-E5E8-B51F-1871-60B2D000F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A00FCF-9C0E-2633-8223-021F62E88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905000"/>
            <a:ext cx="7620000" cy="3200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82DD99-4467-4846-3CCF-10D681FB9C6F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31635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E60854-76EB-018E-F034-572E1ECF6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220847-D944-E8BD-A81A-9977CECF1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1981200"/>
            <a:ext cx="7696200" cy="3352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F3BFE9-9499-4920-D951-E2129738144D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31752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692194-E1DA-BD16-F375-481A79606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50E90A-D6C0-CAA9-0CDC-20BFD85A17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34668"/>
            <a:ext cx="8229600" cy="4408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985506-D146-BBC9-5BBD-914C6D7C256C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09005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CD9E69-129D-6983-23AE-472DFF658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5DD284-0C5D-C9F4-CF92-9B85AFF607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986790"/>
            <a:ext cx="7772400" cy="43472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1194CE-7648-CCE1-B062-6CCD304D4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5052822"/>
            <a:ext cx="7543800" cy="16367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37226C-9E51-B926-C832-3A3235EFF11F}"/>
              </a:ext>
            </a:extLst>
          </p:cNvPr>
          <p:cNvSpPr txBox="1"/>
          <p:nvPr/>
        </p:nvSpPr>
        <p:spPr>
          <a:xfrm>
            <a:off x="23553" y="6519446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69525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5D571C88-9C1A-E8DB-2441-BEDFA2B99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B25781-2357-6F35-4968-0448DF1E6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762000"/>
            <a:ext cx="4800600" cy="5715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EF9E50-13B5-90FC-21FA-407DD320A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152400"/>
            <a:ext cx="4114800" cy="6490716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C72D708F-785D-67A9-B87F-CA685F8BAB44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09659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>
            <a:extLst>
              <a:ext uri="{FF2B5EF4-FFF2-40B4-BE49-F238E27FC236}">
                <a16:creationId xmlns:a16="http://schemas.microsoft.com/office/drawing/2014/main" id="{F8DEA01B-B876-F705-6D37-3FA1CDF5ED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FB6C68B-18E3-8DD5-10E2-9282A8DD4741}"/>
              </a:ext>
            </a:extLst>
          </p:cNvPr>
          <p:cNvSpPr txBox="1"/>
          <p:nvPr/>
        </p:nvSpPr>
        <p:spPr>
          <a:xfrm>
            <a:off x="626121" y="1027093"/>
            <a:ext cx="8135088" cy="954107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-450215" eaLnBrk="0" hangingPunct="0"/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ma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ti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on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el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2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o.</a:t>
            </a:r>
            <a:r>
              <a:rPr lang="en-US" sz="2000" spc="-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be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lo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w.</a:t>
            </a:r>
          </a:p>
          <a:p>
            <a:pPr marL="342900" marR="78105" lvl="0" indent="-342900" eaLnBrk="0" hangingPunct="0">
              <a:buSzPts val="1400"/>
              <a:buFont typeface="+mj-lt"/>
              <a:buAutoNum type="arabicPeriod"/>
            </a:pP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5,</a:t>
            </a:r>
            <a:r>
              <a:rPr lang="en-US" b="1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ur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sed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 fr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 Mor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ny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$2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3,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 ter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2/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10,</a:t>
            </a:r>
            <a:r>
              <a:rPr lang="en-US" b="1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ne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t/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30,</a:t>
            </a:r>
            <a:r>
              <a:rPr lang="en-US" b="1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OB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sh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in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t.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C9EDA37-5346-F571-1AB5-27083E1417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354543"/>
              </p:ext>
            </p:extLst>
          </p:nvPr>
        </p:nvGraphicFramePr>
        <p:xfrm>
          <a:off x="2907897" y="2233574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91F20915-A8BE-4314-EDB7-0DD8F1410859}"/>
              </a:ext>
            </a:extLst>
          </p:cNvPr>
          <p:cNvSpPr txBox="1"/>
          <p:nvPr/>
        </p:nvSpPr>
        <p:spPr>
          <a:xfrm>
            <a:off x="2924463" y="2219040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rgbClr val="8A0000"/>
                </a:solidFill>
                <a:effectLst/>
                <a:latin typeface="+mn-lt"/>
                <a:ea typeface="+mn-ea"/>
                <a:cs typeface="+mn-cs"/>
              </a:rPr>
              <a:t>Inventory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EAEFE9-1FBF-85C1-409E-F6630C8ED032}"/>
              </a:ext>
            </a:extLst>
          </p:cNvPr>
          <p:cNvSpPr txBox="1"/>
          <p:nvPr/>
        </p:nvSpPr>
        <p:spPr>
          <a:xfrm>
            <a:off x="3215334" y="2633242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Acc . Payable</a:t>
            </a:r>
            <a:endParaRPr lang="ar-EG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14C8688-95D0-3784-48F7-FACEE7D02703}"/>
              </a:ext>
            </a:extLst>
          </p:cNvPr>
          <p:cNvSpPr txBox="1"/>
          <p:nvPr/>
        </p:nvSpPr>
        <p:spPr>
          <a:xfrm>
            <a:off x="6257794" y="2669540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23000</a:t>
            </a:r>
            <a:endParaRPr lang="ar-EG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A1AE6FD-F2E9-056E-0638-9741F6C1711E}"/>
              </a:ext>
            </a:extLst>
          </p:cNvPr>
          <p:cNvSpPr txBox="1"/>
          <p:nvPr/>
        </p:nvSpPr>
        <p:spPr>
          <a:xfrm>
            <a:off x="5559472" y="2229652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23000</a:t>
            </a:r>
            <a:endParaRPr lang="ar-EG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F7D221B-D155-EAB2-F885-5B3CF778337D}"/>
              </a:ext>
            </a:extLst>
          </p:cNvPr>
          <p:cNvSpPr txBox="1"/>
          <p:nvPr/>
        </p:nvSpPr>
        <p:spPr>
          <a:xfrm>
            <a:off x="626121" y="3176264"/>
            <a:ext cx="8135088" cy="646331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80645" lvl="0" eaLnBrk="0" hangingPunct="0">
              <a:buSzPts val="1400"/>
            </a:pP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2- On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6,</a:t>
            </a:r>
            <a:r>
              <a:rPr lang="en-US" b="1" spc="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fre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gh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of</a:t>
            </a:r>
            <a:r>
              <a:rPr lang="en-US" b="1" spc="5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9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ha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ise</a:t>
            </a:r>
            <a:r>
              <a:rPr lang="en-US" b="1" spc="4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pu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b="1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fr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 Mor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5154845-AA1F-E389-AA21-EAA9C29DE735}"/>
              </a:ext>
            </a:extLst>
          </p:cNvPr>
          <p:cNvSpPr txBox="1"/>
          <p:nvPr/>
        </p:nvSpPr>
        <p:spPr>
          <a:xfrm>
            <a:off x="626121" y="4890565"/>
            <a:ext cx="8135088" cy="369332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1060450" lvl="0" algn="just" eaLnBrk="0" hangingPunct="0">
              <a:buSzPts val="1400"/>
            </a:pP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3- 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7,</a:t>
            </a:r>
            <a:r>
              <a:rPr lang="en-US" b="1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ur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sed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q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ac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un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b="1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for</a:t>
            </a:r>
            <a:r>
              <a:rPr lang="en-US" b="1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26</a:t>
            </a:r>
            <a:r>
              <a:rPr lang="en-US" b="1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b="1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b="1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0. 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6E339241-176B-B435-1BCE-EBCD614531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689276"/>
              </p:ext>
            </p:extLst>
          </p:nvPr>
        </p:nvGraphicFramePr>
        <p:xfrm>
          <a:off x="3126729" y="5449387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2F4B476C-4AF0-F6A3-8E6B-DE11D837AAC3}"/>
              </a:ext>
            </a:extLst>
          </p:cNvPr>
          <p:cNvSpPr txBox="1"/>
          <p:nvPr/>
        </p:nvSpPr>
        <p:spPr>
          <a:xfrm>
            <a:off x="3143295" y="5434853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8A0000"/>
                </a:solidFill>
              </a:rPr>
              <a:t>Equipment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EB5D8A7-D517-E26F-8509-A7BED13BDCA3}"/>
              </a:ext>
            </a:extLst>
          </p:cNvPr>
          <p:cNvSpPr txBox="1"/>
          <p:nvPr/>
        </p:nvSpPr>
        <p:spPr>
          <a:xfrm>
            <a:off x="3434166" y="5849055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Acc . Payable</a:t>
            </a:r>
            <a:endParaRPr lang="ar-EG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28BEA11-6531-28A3-4B84-17D7760B4FE0}"/>
              </a:ext>
            </a:extLst>
          </p:cNvPr>
          <p:cNvSpPr txBox="1"/>
          <p:nvPr/>
        </p:nvSpPr>
        <p:spPr>
          <a:xfrm>
            <a:off x="6476626" y="5885353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26000</a:t>
            </a:r>
            <a:endParaRPr lang="ar-EG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2C0C0FB-A18B-8FA5-2063-D4EB5D78C06D}"/>
              </a:ext>
            </a:extLst>
          </p:cNvPr>
          <p:cNvSpPr txBox="1"/>
          <p:nvPr/>
        </p:nvSpPr>
        <p:spPr>
          <a:xfrm>
            <a:off x="5778304" y="5445465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26000</a:t>
            </a:r>
            <a:endParaRPr lang="ar-EG" dirty="0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15B630A6-2299-1A01-3281-A036F591E6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905206"/>
              </p:ext>
            </p:extLst>
          </p:nvPr>
        </p:nvGraphicFramePr>
        <p:xfrm>
          <a:off x="2982071" y="3926445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559EABEE-AD7C-4974-141E-08AEA32B9E6A}"/>
              </a:ext>
            </a:extLst>
          </p:cNvPr>
          <p:cNvSpPr txBox="1"/>
          <p:nvPr/>
        </p:nvSpPr>
        <p:spPr>
          <a:xfrm>
            <a:off x="3419561" y="4330265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755934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srgbClr val="002060"/>
                </a:solidFill>
              </a:rPr>
              <a:t> cash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B4D91A0-2BEA-74E2-B677-B19EAA7C0EFF}"/>
              </a:ext>
            </a:extLst>
          </p:cNvPr>
          <p:cNvSpPr txBox="1"/>
          <p:nvPr/>
        </p:nvSpPr>
        <p:spPr>
          <a:xfrm>
            <a:off x="3011782" y="3943689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755934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srgbClr val="8A0000"/>
                </a:solidFill>
              </a:rPr>
              <a:t>Inventory</a:t>
            </a:r>
            <a:endParaRPr lang="ar-EG" b="1" dirty="0">
              <a:solidFill>
                <a:srgbClr val="8A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518543-18A7-FF4C-9637-4CFC8C9BDD55}"/>
              </a:ext>
            </a:extLst>
          </p:cNvPr>
          <p:cNvSpPr txBox="1"/>
          <p:nvPr/>
        </p:nvSpPr>
        <p:spPr>
          <a:xfrm>
            <a:off x="5657431" y="3928990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900</a:t>
            </a:r>
            <a:endParaRPr lang="ar-EG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D6E9FEC-FA3D-6673-D457-72841B94321A}"/>
              </a:ext>
            </a:extLst>
          </p:cNvPr>
          <p:cNvSpPr txBox="1"/>
          <p:nvPr/>
        </p:nvSpPr>
        <p:spPr>
          <a:xfrm>
            <a:off x="6324294" y="4353165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900</a:t>
            </a:r>
            <a:endParaRPr lang="ar-EG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17AEDD8-25F8-7FEB-DE69-6B3DB4AF4FF1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58463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  <p:bldP spid="25" grpId="0"/>
      <p:bldP spid="26" grpId="0"/>
      <p:bldP spid="27" grpId="0"/>
      <p:bldP spid="28" grpId="0" animBg="1"/>
      <p:bldP spid="29" grpId="0" animBg="1"/>
      <p:bldP spid="29" grpId="1" animBg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6" grpId="0"/>
      <p:bldP spid="37" grpId="0"/>
      <p:bldP spid="38" grpId="0"/>
      <p:bldP spid="3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BBFA2212-3758-5FC1-AB4C-0EF9726E1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862C7F8-82A6-367D-6DF9-43036EC1D772}"/>
              </a:ext>
            </a:extLst>
          </p:cNvPr>
          <p:cNvSpPr txBox="1"/>
          <p:nvPr/>
        </p:nvSpPr>
        <p:spPr>
          <a:xfrm>
            <a:off x="352252" y="1057562"/>
            <a:ext cx="8439496" cy="954107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-450215" eaLnBrk="0" hangingPunct="0"/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ma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ti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on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el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2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o.</a:t>
            </a:r>
            <a:r>
              <a:rPr lang="en-US" sz="2000" spc="-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be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lo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w.</a:t>
            </a:r>
          </a:p>
          <a:p>
            <a:pPr marL="342900" marR="78105" lvl="0" indent="-342900" eaLnBrk="0" hangingPunct="0">
              <a:buSzPts val="1400"/>
              <a:buFont typeface="+mj-lt"/>
              <a:buAutoNum type="arabicPeriod"/>
            </a:pP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5,</a:t>
            </a:r>
            <a:r>
              <a:rPr lang="en-US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sed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 fr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 Mor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ny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$2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3,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 ter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2/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10,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ne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t/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30,</a:t>
            </a:r>
            <a:r>
              <a:rPr lang="en-US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OB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sh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in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1C98415-EA87-81E3-D8D5-6880EC96FF70}"/>
              </a:ext>
            </a:extLst>
          </p:cNvPr>
          <p:cNvGraphicFramePr>
            <a:graphicFrameLocks noGrp="1"/>
          </p:cNvGraphicFramePr>
          <p:nvPr/>
        </p:nvGraphicFramePr>
        <p:xfrm>
          <a:off x="2907897" y="2233574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73434A3-4EF8-1CEE-927C-FB4276EFBCC2}"/>
              </a:ext>
            </a:extLst>
          </p:cNvPr>
          <p:cNvSpPr txBox="1"/>
          <p:nvPr/>
        </p:nvSpPr>
        <p:spPr>
          <a:xfrm>
            <a:off x="2924463" y="2219040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rgbClr val="8A0000"/>
                </a:solidFill>
                <a:effectLst/>
                <a:latin typeface="+mn-lt"/>
                <a:ea typeface="+mn-ea"/>
                <a:cs typeface="+mn-cs"/>
              </a:rPr>
              <a:t>Inventory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EEAFCD-6AEB-9762-607F-0D02938359BC}"/>
              </a:ext>
            </a:extLst>
          </p:cNvPr>
          <p:cNvSpPr txBox="1"/>
          <p:nvPr/>
        </p:nvSpPr>
        <p:spPr>
          <a:xfrm>
            <a:off x="3215334" y="2633242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Acc . Payable</a:t>
            </a:r>
            <a:endParaRPr lang="ar-EG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5FEE12-2782-AD63-96F1-94D48A99C40B}"/>
              </a:ext>
            </a:extLst>
          </p:cNvPr>
          <p:cNvSpPr txBox="1"/>
          <p:nvPr/>
        </p:nvSpPr>
        <p:spPr>
          <a:xfrm>
            <a:off x="6257794" y="2669540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23000</a:t>
            </a:r>
            <a:endParaRPr lang="ar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16F29A-94F8-8F37-1C5D-97B69792305F}"/>
              </a:ext>
            </a:extLst>
          </p:cNvPr>
          <p:cNvSpPr txBox="1"/>
          <p:nvPr/>
        </p:nvSpPr>
        <p:spPr>
          <a:xfrm>
            <a:off x="5559472" y="2229652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23000</a:t>
            </a:r>
            <a:endParaRPr lang="ar-EG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C218D8-7EC8-2B90-61C3-5B52C3535971}"/>
              </a:ext>
            </a:extLst>
          </p:cNvPr>
          <p:cNvSpPr txBox="1"/>
          <p:nvPr/>
        </p:nvSpPr>
        <p:spPr>
          <a:xfrm>
            <a:off x="334508" y="3159493"/>
            <a:ext cx="8439496" cy="369332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80645" lvl="0" eaLnBrk="0" hangingPunct="0">
              <a:buSzPts val="1400"/>
            </a:pP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2- On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6,</a:t>
            </a:r>
            <a:r>
              <a:rPr lang="en-US" spc="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fre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gh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of</a:t>
            </a:r>
            <a:r>
              <a:rPr lang="en-US" spc="5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9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ha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ise</a:t>
            </a:r>
            <a:r>
              <a:rPr lang="en-US" spc="4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pu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6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 Mor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A4A4A4E-084E-1F51-188C-E5BB93556A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459404"/>
              </p:ext>
            </p:extLst>
          </p:nvPr>
        </p:nvGraphicFramePr>
        <p:xfrm>
          <a:off x="2956671" y="3926445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5B70271-0C4F-997D-BC9E-2149475E934D}"/>
              </a:ext>
            </a:extLst>
          </p:cNvPr>
          <p:cNvSpPr txBox="1"/>
          <p:nvPr/>
        </p:nvSpPr>
        <p:spPr>
          <a:xfrm>
            <a:off x="3394161" y="4330265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755934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srgbClr val="002060"/>
                </a:solidFill>
              </a:rPr>
              <a:t> cash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31062B-C9CF-FF15-71EF-F64870A597DA}"/>
              </a:ext>
            </a:extLst>
          </p:cNvPr>
          <p:cNvSpPr txBox="1"/>
          <p:nvPr/>
        </p:nvSpPr>
        <p:spPr>
          <a:xfrm>
            <a:off x="2986324" y="3928990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755934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srgbClr val="8A0000"/>
                </a:solidFill>
              </a:rPr>
              <a:t>Inventory</a:t>
            </a:r>
            <a:endParaRPr lang="ar-EG" b="1" dirty="0">
              <a:solidFill>
                <a:srgbClr val="8A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70F2DE-9FA8-C264-4D9D-8C22418A8356}"/>
              </a:ext>
            </a:extLst>
          </p:cNvPr>
          <p:cNvSpPr txBox="1"/>
          <p:nvPr/>
        </p:nvSpPr>
        <p:spPr>
          <a:xfrm>
            <a:off x="5632031" y="3928990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900</a:t>
            </a:r>
            <a:endParaRPr lang="ar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BA53E3-9789-CAE5-543A-584573461A78}"/>
              </a:ext>
            </a:extLst>
          </p:cNvPr>
          <p:cNvSpPr txBox="1"/>
          <p:nvPr/>
        </p:nvSpPr>
        <p:spPr>
          <a:xfrm>
            <a:off x="6298894" y="4353165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900</a:t>
            </a:r>
            <a:endParaRPr lang="ar-E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FCF249-C30F-181B-5DFD-3D83119388F4}"/>
              </a:ext>
            </a:extLst>
          </p:cNvPr>
          <p:cNvSpPr txBox="1"/>
          <p:nvPr/>
        </p:nvSpPr>
        <p:spPr>
          <a:xfrm>
            <a:off x="617175" y="4915508"/>
            <a:ext cx="8174573" cy="646331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81280" lvl="0" eaLnBrk="0" hangingPunct="0">
              <a:buSzPts val="1400"/>
            </a:pP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4- 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8,</a:t>
            </a:r>
            <a:r>
              <a:rPr lang="en-US" spc="-4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am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ise</a:t>
            </a:r>
            <a:r>
              <a:rPr lang="en-US" spc="-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y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lang="en-US" spc="-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w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 gr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$3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it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 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rc</a:t>
            </a:r>
            <a:r>
              <a:rPr lang="en-US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di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se.                               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FAF42D5-D623-4465-0FD1-A4FDB446B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433687"/>
              </p:ext>
            </p:extLst>
          </p:nvPr>
        </p:nvGraphicFramePr>
        <p:xfrm>
          <a:off x="3388471" y="5650230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76CEB35B-2847-74C9-EDAE-F6BAA82A8202}"/>
              </a:ext>
            </a:extLst>
          </p:cNvPr>
          <p:cNvSpPr txBox="1"/>
          <p:nvPr/>
        </p:nvSpPr>
        <p:spPr>
          <a:xfrm>
            <a:off x="3825961" y="6054050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rgbClr val="8A0000"/>
                </a:solidFill>
                <a:effectLst/>
                <a:latin typeface="+mn-lt"/>
                <a:ea typeface="+mn-ea"/>
                <a:cs typeface="+mn-cs"/>
              </a:rPr>
              <a:t>Inventory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5E80BC9-545C-A00F-E061-6BA3048497D4}"/>
              </a:ext>
            </a:extLst>
          </p:cNvPr>
          <p:cNvSpPr txBox="1"/>
          <p:nvPr/>
        </p:nvSpPr>
        <p:spPr>
          <a:xfrm>
            <a:off x="3316524" y="5652775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Acc . Payable</a:t>
            </a:r>
            <a:endParaRPr lang="ar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714E6D-A177-6BE6-7A93-A99ED0D9D384}"/>
              </a:ext>
            </a:extLst>
          </p:cNvPr>
          <p:cNvSpPr txBox="1"/>
          <p:nvPr/>
        </p:nvSpPr>
        <p:spPr>
          <a:xfrm>
            <a:off x="6063831" y="5652775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3000</a:t>
            </a:r>
            <a:endParaRPr lang="ar-EG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5FF156-F535-A31B-F999-0C4247B1D1B0}"/>
              </a:ext>
            </a:extLst>
          </p:cNvPr>
          <p:cNvSpPr txBox="1"/>
          <p:nvPr/>
        </p:nvSpPr>
        <p:spPr>
          <a:xfrm>
            <a:off x="6803988" y="6080476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3000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90734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/>
      <p:bldP spid="18" grpId="0"/>
      <p:bldP spid="19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1C672BB4-ABD2-628F-EAB5-94C42A8B3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EFBE83-2CEA-78AE-273D-4937671DD5EA}"/>
              </a:ext>
            </a:extLst>
          </p:cNvPr>
          <p:cNvSpPr txBox="1"/>
          <p:nvPr/>
        </p:nvSpPr>
        <p:spPr>
          <a:xfrm>
            <a:off x="571501" y="838199"/>
            <a:ext cx="7505699" cy="954107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-450215" eaLnBrk="0" hangingPunct="0"/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ma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ti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on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el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2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o.</a:t>
            </a:r>
            <a:r>
              <a:rPr lang="en-US" sz="2000" spc="-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spc="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2000" spc="-15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be</a:t>
            </a:r>
            <a:r>
              <a:rPr lang="en-US" sz="2000" spc="-1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lo</a:t>
            </a:r>
            <a:r>
              <a:rPr lang="en-US" sz="2000" dirty="0">
                <a:solidFill>
                  <a:srgbClr val="8A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w.</a:t>
            </a:r>
          </a:p>
          <a:p>
            <a:pPr marL="342900" marR="78105" lvl="0" indent="-342900" eaLnBrk="0" hangingPunct="0">
              <a:buSzPts val="1400"/>
              <a:buFont typeface="+mj-lt"/>
              <a:buAutoNum type="arabicPeriod"/>
            </a:pP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5,</a:t>
            </a:r>
            <a:r>
              <a:rPr lang="en-US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sed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 fr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 Mor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ny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$2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3,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 ter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2/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10,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ne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t/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30,</a:t>
            </a:r>
            <a:r>
              <a:rPr lang="en-US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OB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sh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in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9582A32-F176-D92E-C983-E288A5E625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833967"/>
              </p:ext>
            </p:extLst>
          </p:nvPr>
        </p:nvGraphicFramePr>
        <p:xfrm>
          <a:off x="2122845" y="1961288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907AA8-C840-CA30-657F-F9DA4F5FB5DE}"/>
              </a:ext>
            </a:extLst>
          </p:cNvPr>
          <p:cNvSpPr txBox="1"/>
          <p:nvPr/>
        </p:nvSpPr>
        <p:spPr>
          <a:xfrm>
            <a:off x="2382284" y="1920786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rgbClr val="8A0000"/>
                </a:solidFill>
                <a:effectLst/>
                <a:latin typeface="+mn-lt"/>
                <a:ea typeface="+mn-ea"/>
                <a:cs typeface="+mn-cs"/>
              </a:rPr>
              <a:t>Inventory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54277D-0F33-DE47-B8EE-6ED1DBF56276}"/>
              </a:ext>
            </a:extLst>
          </p:cNvPr>
          <p:cNvSpPr txBox="1"/>
          <p:nvPr/>
        </p:nvSpPr>
        <p:spPr>
          <a:xfrm>
            <a:off x="3010443" y="2305284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Acc . Payable</a:t>
            </a:r>
            <a:endParaRPr lang="ar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CA04E3-0C84-C941-F428-A9469B40202E}"/>
              </a:ext>
            </a:extLst>
          </p:cNvPr>
          <p:cNvSpPr txBox="1"/>
          <p:nvPr/>
        </p:nvSpPr>
        <p:spPr>
          <a:xfrm>
            <a:off x="5481009" y="2317300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23000</a:t>
            </a:r>
            <a:endParaRPr lang="ar-EG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C0B4F0-3DFF-3221-D7E5-4389EB5FE6FE}"/>
              </a:ext>
            </a:extLst>
          </p:cNvPr>
          <p:cNvSpPr txBox="1"/>
          <p:nvPr/>
        </p:nvSpPr>
        <p:spPr>
          <a:xfrm>
            <a:off x="4801527" y="1901282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23000</a:t>
            </a:r>
            <a:endParaRPr lang="ar-E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63836C-69A9-F6FA-5447-AC548AD72E53}"/>
              </a:ext>
            </a:extLst>
          </p:cNvPr>
          <p:cNvSpPr txBox="1"/>
          <p:nvPr/>
        </p:nvSpPr>
        <p:spPr>
          <a:xfrm>
            <a:off x="406219" y="2910349"/>
            <a:ext cx="7590293" cy="646331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81280" lvl="0" eaLnBrk="0" hangingPunct="0">
              <a:buSzPts val="1400"/>
            </a:pP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4- O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8,</a:t>
            </a:r>
            <a:r>
              <a:rPr lang="en-US" spc="-4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am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ise</a:t>
            </a:r>
            <a:r>
              <a:rPr lang="en-US" spc="-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orr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y</a:t>
            </a:r>
            <a:r>
              <a:rPr lang="en-US" spc="-3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lang="en-US" spc="-5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w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 gr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$3</a:t>
            </a:r>
            <a:r>
              <a:rPr lang="en-US" spc="-2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it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 r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pc="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rc</a:t>
            </a:r>
            <a:r>
              <a:rPr lang="en-US" spc="-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pc="-15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pc="-10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di</a:t>
            </a:r>
            <a:r>
              <a:rPr lang="en-US" dirty="0">
                <a:solidFill>
                  <a:srgbClr val="00206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se.</a:t>
            </a:r>
            <a:r>
              <a:rPr lang="ar-EG" dirty="0">
                <a:solidFill>
                  <a:srgbClr val="00206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.</a:t>
            </a:r>
            <a:endParaRPr lang="en-US" dirty="0">
              <a:solidFill>
                <a:srgbClr val="002060"/>
              </a:solidFill>
              <a:effectLst/>
              <a:latin typeface="Hacen Liner XL" panose="02000000000000000000" pitchFamily="2" charset="-78"/>
              <a:ea typeface="Times New Roman" panose="02020603050405020304" pitchFamily="18" charset="0"/>
              <a:cs typeface="Hacen Liner XL" panose="02000000000000000000" pitchFamily="2" charset="-78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FDFFEA6-4FC8-B089-3A03-4E4CDD5B47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255023"/>
              </p:ext>
            </p:extLst>
          </p:nvPr>
        </p:nvGraphicFramePr>
        <p:xfrm>
          <a:off x="2057973" y="3688402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7C7E928-92E0-4DC4-4E91-09993751C6E3}"/>
              </a:ext>
            </a:extLst>
          </p:cNvPr>
          <p:cNvSpPr txBox="1"/>
          <p:nvPr/>
        </p:nvSpPr>
        <p:spPr>
          <a:xfrm>
            <a:off x="3336107" y="4049484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rgbClr val="8A0000"/>
                </a:solidFill>
                <a:effectLst/>
                <a:latin typeface="+mn-lt"/>
                <a:ea typeface="+mn-ea"/>
                <a:cs typeface="+mn-cs"/>
              </a:rPr>
              <a:t>Inventory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3D793A-B1BB-BCF2-F04D-DA590F6CC4FA}"/>
              </a:ext>
            </a:extLst>
          </p:cNvPr>
          <p:cNvSpPr txBox="1"/>
          <p:nvPr/>
        </p:nvSpPr>
        <p:spPr>
          <a:xfrm>
            <a:off x="1999939" y="3690033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Acc . Payable</a:t>
            </a:r>
            <a:endParaRPr lang="ar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992B8E-6F14-F2E9-BF6C-C8AE039BDAB4}"/>
              </a:ext>
            </a:extLst>
          </p:cNvPr>
          <p:cNvSpPr txBox="1"/>
          <p:nvPr/>
        </p:nvSpPr>
        <p:spPr>
          <a:xfrm>
            <a:off x="4789444" y="3644073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3000</a:t>
            </a:r>
            <a:endParaRPr lang="ar-E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D72B6E-F246-92CF-7E27-CABD42708887}"/>
              </a:ext>
            </a:extLst>
          </p:cNvPr>
          <p:cNvSpPr txBox="1"/>
          <p:nvPr/>
        </p:nvSpPr>
        <p:spPr>
          <a:xfrm>
            <a:off x="5424137" y="4061371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3000</a:t>
            </a:r>
            <a:endParaRPr lang="ar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E51C28-324C-2698-69EC-3E9663E2A592}"/>
              </a:ext>
            </a:extLst>
          </p:cNvPr>
          <p:cNvSpPr txBox="1"/>
          <p:nvPr/>
        </p:nvSpPr>
        <p:spPr>
          <a:xfrm>
            <a:off x="345106" y="4615562"/>
            <a:ext cx="7960694" cy="369332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814705" lvl="0" algn="just" eaLnBrk="0" hangingPunct="0">
              <a:buSzPts val="1400"/>
            </a:pP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6- O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spc="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0000CC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0000CC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0000CC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b="1" dirty="0">
                <a:solidFill>
                  <a:srgbClr val="0000CC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lang="en-US" b="1" spc="-15" dirty="0">
                <a:solidFill>
                  <a:srgbClr val="0000CC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0000CC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15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</a:t>
            </a:r>
            <a:r>
              <a:rPr lang="en-US" b="1" spc="-2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id</a:t>
            </a:r>
            <a:r>
              <a:rPr lang="en-US" b="1" spc="-1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he a</a:t>
            </a:r>
            <a:r>
              <a:rPr lang="en-US" b="1" spc="-1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un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b="1" spc="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ue</a:t>
            </a:r>
            <a:r>
              <a:rPr lang="en-US" b="1" spc="-1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to</a:t>
            </a:r>
            <a:r>
              <a:rPr lang="en-US" b="1" spc="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2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rr</a:t>
            </a:r>
            <a:r>
              <a:rPr lang="en-US" b="1" spc="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b="1" spc="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2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b="1" spc="-1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b="1" spc="-1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y</a:t>
            </a:r>
            <a:r>
              <a:rPr lang="en-US" b="1" spc="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b="1" spc="5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lang="en-US" b="1" spc="-10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lang="en-US" b="1" dirty="0">
                <a:solidFill>
                  <a:srgbClr val="FF0000"/>
                </a:solidFill>
                <a:effectLst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ll. </a:t>
            </a:r>
            <a:endParaRPr lang="en-US" sz="2000" b="1" dirty="0">
              <a:solidFill>
                <a:srgbClr val="FF0000"/>
              </a:solidFill>
              <a:effectLst/>
              <a:latin typeface="Hacen Liner XL" panose="02000000000000000000" pitchFamily="2" charset="-78"/>
              <a:ea typeface="Times New Roman" panose="02020603050405020304" pitchFamily="18" charset="0"/>
              <a:cs typeface="Hacen Liner XL" panose="02000000000000000000" pitchFamily="2" charset="-78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3C601FDB-5969-B777-6A56-0C0AAA8E97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874477"/>
              </p:ext>
            </p:extLst>
          </p:nvPr>
        </p:nvGraphicFramePr>
        <p:xfrm>
          <a:off x="474239" y="5082067"/>
          <a:ext cx="5210735" cy="975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43999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859494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907242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2400" dirty="0"/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17BC165A-63C9-3320-3F65-0A6032F9A187}"/>
              </a:ext>
            </a:extLst>
          </p:cNvPr>
          <p:cNvSpPr txBox="1"/>
          <p:nvPr/>
        </p:nvSpPr>
        <p:spPr>
          <a:xfrm>
            <a:off x="433205" y="5099558"/>
            <a:ext cx="1689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Acc . Payable</a:t>
            </a:r>
            <a:endParaRPr lang="ar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72C2907-0303-4BA1-5CDE-F79461712CDF}"/>
              </a:ext>
            </a:extLst>
          </p:cNvPr>
          <p:cNvSpPr txBox="1"/>
          <p:nvPr/>
        </p:nvSpPr>
        <p:spPr>
          <a:xfrm>
            <a:off x="1153566" y="5400330"/>
            <a:ext cx="13197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rgbClr val="8A0000"/>
                </a:solidFill>
                <a:effectLst/>
                <a:latin typeface="+mn-lt"/>
                <a:ea typeface="+mn-ea"/>
                <a:cs typeface="+mn-cs"/>
              </a:rPr>
              <a:t>Inventory</a:t>
            </a:r>
            <a:endParaRPr lang="ar-EG" sz="1800" b="1" kern="1200" dirty="0">
              <a:solidFill>
                <a:srgbClr val="8A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F066439-9E8E-2F74-A2BA-B82A9F2E5339}"/>
              </a:ext>
            </a:extLst>
          </p:cNvPr>
          <p:cNvSpPr txBox="1"/>
          <p:nvPr/>
        </p:nvSpPr>
        <p:spPr>
          <a:xfrm>
            <a:off x="1088426" y="5714969"/>
            <a:ext cx="10344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Cash</a:t>
            </a:r>
            <a:endParaRPr lang="ar-EG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4890BE-D217-B1DE-C775-98A36F6D16D9}"/>
              </a:ext>
            </a:extLst>
          </p:cNvPr>
          <p:cNvSpPr txBox="1"/>
          <p:nvPr/>
        </p:nvSpPr>
        <p:spPr>
          <a:xfrm>
            <a:off x="3928039" y="5070283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20000</a:t>
            </a:r>
            <a:endParaRPr lang="ar-EG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EEA8DC4-1146-F4B6-3A94-A3931C27D100}"/>
              </a:ext>
            </a:extLst>
          </p:cNvPr>
          <p:cNvSpPr txBox="1"/>
          <p:nvPr/>
        </p:nvSpPr>
        <p:spPr>
          <a:xfrm>
            <a:off x="4766510" y="5385081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400</a:t>
            </a:r>
            <a:endParaRPr lang="ar-EG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D145797-5B0E-7D44-406D-8338C6B90A88}"/>
              </a:ext>
            </a:extLst>
          </p:cNvPr>
          <p:cNvSpPr txBox="1"/>
          <p:nvPr/>
        </p:nvSpPr>
        <p:spPr>
          <a:xfrm>
            <a:off x="4789444" y="5661177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19600</a:t>
            </a:r>
            <a:endParaRPr lang="ar-EG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139B517-C88F-36F7-EB21-118F5D23E695}"/>
              </a:ext>
            </a:extLst>
          </p:cNvPr>
          <p:cNvSpPr txBox="1"/>
          <p:nvPr/>
        </p:nvSpPr>
        <p:spPr>
          <a:xfrm>
            <a:off x="3657600" y="5083720"/>
            <a:ext cx="54863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1200" b="1" kern="1200" dirty="0">
                <a:solidFill>
                  <a:srgbClr val="002060"/>
                </a:solidFill>
                <a:effectLst/>
              </a:rPr>
              <a:t>1- الصافي    = </a:t>
            </a:r>
            <a:r>
              <a:rPr lang="en-US" sz="1200" b="1" kern="1200" dirty="0">
                <a:solidFill>
                  <a:srgbClr val="002060"/>
                </a:solidFill>
                <a:effectLst/>
              </a:rPr>
              <a:t> 23000  </a:t>
            </a:r>
            <a:r>
              <a:rPr lang="ar-EG" sz="1200" b="1" kern="1200" dirty="0">
                <a:solidFill>
                  <a:srgbClr val="002060"/>
                </a:solidFill>
                <a:effectLst/>
              </a:rPr>
              <a:t>  -  </a:t>
            </a:r>
            <a:r>
              <a:rPr lang="en-US" sz="1200" b="1" kern="1200" dirty="0">
                <a:solidFill>
                  <a:srgbClr val="002060"/>
                </a:solidFill>
                <a:effectLst/>
              </a:rPr>
              <a:t>3000 </a:t>
            </a:r>
            <a:r>
              <a:rPr lang="ar-EG" sz="1200" b="1" kern="1200" dirty="0">
                <a:solidFill>
                  <a:srgbClr val="002060"/>
                </a:solidFill>
                <a:effectLst/>
              </a:rPr>
              <a:t> = </a:t>
            </a:r>
            <a:r>
              <a:rPr lang="en-US" sz="1200" b="1" dirty="0">
                <a:solidFill>
                  <a:srgbClr val="002060"/>
                </a:solidFill>
              </a:rPr>
              <a:t>20000</a:t>
            </a:r>
            <a:endParaRPr lang="en-US" sz="1200" b="1" kern="1200" dirty="0">
              <a:solidFill>
                <a:srgbClr val="002060"/>
              </a:solidFill>
              <a:effectLst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2EC79FD-84E1-F69F-61C4-1B8FE216560E}"/>
              </a:ext>
            </a:extLst>
          </p:cNvPr>
          <p:cNvSpPr txBox="1"/>
          <p:nvPr/>
        </p:nvSpPr>
        <p:spPr>
          <a:xfrm>
            <a:off x="4703477" y="5382899"/>
            <a:ext cx="44405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1400" b="1" kern="1200" dirty="0">
                <a:solidFill>
                  <a:srgbClr val="002060"/>
                </a:solidFill>
                <a:effectLst/>
              </a:rPr>
              <a:t>2- المدة     = </a:t>
            </a:r>
            <a:r>
              <a:rPr lang="en-US" sz="1400" b="1" kern="1200" dirty="0">
                <a:solidFill>
                  <a:srgbClr val="002060"/>
                </a:solidFill>
                <a:effectLst/>
              </a:rPr>
              <a:t> 15  </a:t>
            </a:r>
            <a:r>
              <a:rPr lang="ar-EG" sz="1400" b="1" kern="1200" dirty="0">
                <a:solidFill>
                  <a:srgbClr val="002060"/>
                </a:solidFill>
                <a:effectLst/>
              </a:rPr>
              <a:t>  -  </a:t>
            </a:r>
            <a:r>
              <a:rPr lang="en-US" sz="1400" b="1" kern="1200" dirty="0">
                <a:solidFill>
                  <a:srgbClr val="002060"/>
                </a:solidFill>
                <a:effectLst/>
              </a:rPr>
              <a:t>5 </a:t>
            </a:r>
            <a:r>
              <a:rPr lang="ar-EG" sz="1400" b="1" kern="1200" dirty="0">
                <a:solidFill>
                  <a:srgbClr val="002060"/>
                </a:solidFill>
                <a:effectLst/>
              </a:rPr>
              <a:t>  =  </a:t>
            </a:r>
            <a:r>
              <a:rPr lang="en-US" sz="1400" b="1" kern="1200" dirty="0">
                <a:solidFill>
                  <a:srgbClr val="002060"/>
                </a:solidFill>
                <a:effectLst/>
              </a:rPr>
              <a:t>10</a:t>
            </a:r>
            <a:endParaRPr lang="ar-EG" sz="14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8EA5580-0DC9-86AB-3698-3AD6A7ED90CB}"/>
              </a:ext>
            </a:extLst>
          </p:cNvPr>
          <p:cNvSpPr txBox="1"/>
          <p:nvPr/>
        </p:nvSpPr>
        <p:spPr>
          <a:xfrm>
            <a:off x="4683005" y="5738573"/>
            <a:ext cx="44405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1400" b="1" kern="1200" dirty="0">
                <a:solidFill>
                  <a:srgbClr val="002060"/>
                </a:solidFill>
                <a:effectLst/>
              </a:rPr>
              <a:t>3- الخصم     = </a:t>
            </a:r>
            <a:r>
              <a:rPr lang="en-US" sz="1400" b="1" kern="1200" dirty="0">
                <a:solidFill>
                  <a:srgbClr val="002060"/>
                </a:solidFill>
                <a:effectLst/>
              </a:rPr>
              <a:t> 20000    </a:t>
            </a:r>
            <a:r>
              <a:rPr lang="ar-EG" sz="1400" b="1" kern="1200" dirty="0">
                <a:solidFill>
                  <a:srgbClr val="002060"/>
                </a:solidFill>
                <a:effectLst/>
              </a:rPr>
              <a:t>  </a:t>
            </a:r>
            <a:r>
              <a:rPr lang="en-US" sz="1400" b="1" kern="1200" dirty="0">
                <a:solidFill>
                  <a:srgbClr val="002060"/>
                </a:solidFill>
                <a:effectLst/>
              </a:rPr>
              <a:t>x</a:t>
            </a:r>
            <a:r>
              <a:rPr lang="ar-EG" sz="1400" b="1" kern="1200" dirty="0">
                <a:solidFill>
                  <a:srgbClr val="002060"/>
                </a:solidFill>
                <a:effectLst/>
              </a:rPr>
              <a:t>  </a:t>
            </a:r>
            <a:r>
              <a:rPr lang="en-US" sz="1400" b="1" kern="1200" dirty="0">
                <a:solidFill>
                  <a:srgbClr val="002060"/>
                </a:solidFill>
                <a:effectLst/>
              </a:rPr>
              <a:t>2% </a:t>
            </a:r>
            <a:r>
              <a:rPr lang="ar-EG" sz="1400" b="1" kern="1200" dirty="0">
                <a:solidFill>
                  <a:srgbClr val="002060"/>
                </a:solidFill>
                <a:effectLst/>
              </a:rPr>
              <a:t>  =  </a:t>
            </a:r>
            <a:r>
              <a:rPr lang="en-US" sz="1400" b="1" kern="1200" dirty="0">
                <a:solidFill>
                  <a:srgbClr val="002060"/>
                </a:solidFill>
                <a:effectLst/>
              </a:rPr>
              <a:t>400</a:t>
            </a:r>
            <a:endParaRPr lang="ar-EG" sz="14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5BC377-268D-FAA8-20AF-E58A089A814F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27153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A8B9E1-0826-3A37-D611-6278EF42A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EFBE83-2CEA-78AE-273D-4937671DD5EA}"/>
              </a:ext>
            </a:extLst>
          </p:cNvPr>
          <p:cNvSpPr txBox="1"/>
          <p:nvPr/>
        </p:nvSpPr>
        <p:spPr>
          <a:xfrm>
            <a:off x="571501" y="921603"/>
            <a:ext cx="7505699" cy="830997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0" marR="0" lvl="0" indent="-450215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ma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ti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on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el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o.</a:t>
            </a:r>
            <a:r>
              <a:rPr kumimoji="0" lang="en-US" sz="1600" b="0" i="0" u="none" strike="noStrike" kern="1200" cap="none" spc="-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be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lo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w.</a:t>
            </a:r>
          </a:p>
          <a:p>
            <a:pPr marL="342900" marR="78105" lvl="0" indent="-34290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400"/>
              <a:buFont typeface="+mj-lt"/>
              <a:buAutoNum type="arabicPeriod"/>
              <a:tabLst/>
              <a:defRPr/>
            </a:pP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il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5,</a:t>
            </a:r>
            <a:r>
              <a:rPr kumimoji="0" lang="en-US" sz="16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ur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sed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 fr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 Mor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ny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3,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 ter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2/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10,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ne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t/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30,</a:t>
            </a:r>
            <a:r>
              <a:rPr kumimoji="0" lang="en-US" sz="16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OB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sh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po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9582A32-F176-D92E-C983-E288A5E625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659014"/>
              </p:ext>
            </p:extLst>
          </p:nvPr>
        </p:nvGraphicFramePr>
        <p:xfrm>
          <a:off x="2122845" y="1828800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907AA8-C840-CA30-657F-F9DA4F5FB5DE}"/>
              </a:ext>
            </a:extLst>
          </p:cNvPr>
          <p:cNvSpPr txBox="1"/>
          <p:nvPr/>
        </p:nvSpPr>
        <p:spPr>
          <a:xfrm>
            <a:off x="2382284" y="1920786"/>
            <a:ext cx="2516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Inventory</a:t>
            </a:r>
            <a:endParaRPr kumimoji="0" lang="ar-EG" sz="1600" b="1" i="0" u="none" strike="noStrike" kern="1200" cap="none" spc="0" normalizeH="0" baseline="0" noProof="0" dirty="0">
              <a:ln>
                <a:noFill/>
              </a:ln>
              <a:solidFill>
                <a:srgbClr val="8A000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54277D-0F33-DE47-B8EE-6ED1DBF56276}"/>
              </a:ext>
            </a:extLst>
          </p:cNvPr>
          <p:cNvSpPr txBox="1"/>
          <p:nvPr/>
        </p:nvSpPr>
        <p:spPr>
          <a:xfrm>
            <a:off x="3010443" y="2305284"/>
            <a:ext cx="251899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 Acc . Payable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CA04E3-0C84-C941-F428-A9469B40202E}"/>
              </a:ext>
            </a:extLst>
          </p:cNvPr>
          <p:cNvSpPr txBox="1"/>
          <p:nvPr/>
        </p:nvSpPr>
        <p:spPr>
          <a:xfrm>
            <a:off x="5481009" y="2317300"/>
            <a:ext cx="7926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23000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C0B4F0-3DFF-3221-D7E5-4389EB5FE6FE}"/>
              </a:ext>
            </a:extLst>
          </p:cNvPr>
          <p:cNvSpPr txBox="1"/>
          <p:nvPr/>
        </p:nvSpPr>
        <p:spPr>
          <a:xfrm>
            <a:off x="4801527" y="1901282"/>
            <a:ext cx="7926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23000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63836C-69A9-F6FA-5447-AC548AD72E53}"/>
              </a:ext>
            </a:extLst>
          </p:cNvPr>
          <p:cNvSpPr txBox="1"/>
          <p:nvPr/>
        </p:nvSpPr>
        <p:spPr>
          <a:xfrm>
            <a:off x="406219" y="2910349"/>
            <a:ext cx="7590293" cy="584775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0" marR="8128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400"/>
              <a:buFontTx/>
              <a:buNone/>
              <a:tabLst/>
              <a:defRPr/>
            </a:pP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4- O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-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Ap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kumimoji="0" lang="en-US" sz="1600" b="0" i="0" u="none" strike="noStrike" kern="120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8,</a:t>
            </a:r>
            <a:r>
              <a:rPr kumimoji="0" lang="en-US" sz="1600" b="0" i="0" u="none" strike="noStrike" kern="1200" cap="none" spc="-4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am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g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mer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ise</a:t>
            </a:r>
            <a:r>
              <a:rPr kumimoji="0" lang="en-US" sz="1600" b="0" i="0" u="none" strike="noStrike" kern="1200" cap="none" spc="-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orr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kumimoji="0" lang="en-US" sz="1600" b="0" i="0" u="none" strike="noStrike" kern="120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y</a:t>
            </a:r>
            <a:r>
              <a:rPr kumimoji="0" lang="en-US" sz="1600" b="0" i="0" u="none" strike="noStrike" kern="120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nd</a:t>
            </a:r>
            <a:r>
              <a:rPr kumimoji="0" lang="en-US" sz="1600" b="0" i="0" u="none" strike="noStrike" kern="1200" cap="none" spc="-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w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 gr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$3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,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0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it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f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 r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kumimoji="0" lang="en-US" sz="1600" b="0" i="0" u="none" strike="noStrike" kern="1200" cap="none" spc="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rc</a:t>
            </a:r>
            <a:r>
              <a:rPr kumimoji="0" lang="en-US" sz="1600" b="0" i="0" u="none" strike="noStrike" kern="120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kumimoji="0" lang="en-US" sz="1600" b="0" i="0" u="none" strike="noStrike" kern="1200" cap="none" spc="-1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di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se.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acen Liner XL" panose="02000000000000000000" pitchFamily="2" charset="-78"/>
              <a:ea typeface="Times New Roman" panose="02020603050405020304" pitchFamily="18" charset="0"/>
              <a:cs typeface="Hacen Liner XL" panose="02000000000000000000" pitchFamily="2" charset="-78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FDFFEA6-4FC8-B089-3A03-4E4CDD5B47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177691"/>
              </p:ext>
            </p:extLst>
          </p:nvPr>
        </p:nvGraphicFramePr>
        <p:xfrm>
          <a:off x="2057973" y="3566160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7C7E928-92E0-4DC4-4E91-09993751C6E3}"/>
              </a:ext>
            </a:extLst>
          </p:cNvPr>
          <p:cNvSpPr txBox="1"/>
          <p:nvPr/>
        </p:nvSpPr>
        <p:spPr>
          <a:xfrm>
            <a:off x="3336107" y="4049484"/>
            <a:ext cx="2516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8A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Inventory</a:t>
            </a:r>
            <a:endParaRPr kumimoji="0" lang="ar-EG" sz="1600" b="1" i="0" u="none" strike="noStrike" kern="1200" cap="none" spc="0" normalizeH="0" baseline="0" noProof="0" dirty="0">
              <a:ln>
                <a:noFill/>
              </a:ln>
              <a:solidFill>
                <a:srgbClr val="8A000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3D793A-B1BB-BCF2-F04D-DA590F6CC4FA}"/>
              </a:ext>
            </a:extLst>
          </p:cNvPr>
          <p:cNvSpPr txBox="1"/>
          <p:nvPr/>
        </p:nvSpPr>
        <p:spPr>
          <a:xfrm>
            <a:off x="1999939" y="3690033"/>
            <a:ext cx="251899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 Acc . Payable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992B8E-6F14-F2E9-BF6C-C8AE039BDAB4}"/>
              </a:ext>
            </a:extLst>
          </p:cNvPr>
          <p:cNvSpPr txBox="1"/>
          <p:nvPr/>
        </p:nvSpPr>
        <p:spPr>
          <a:xfrm>
            <a:off x="4789444" y="3644073"/>
            <a:ext cx="7926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3000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D72B6E-F246-92CF-7E27-CABD42708887}"/>
              </a:ext>
            </a:extLst>
          </p:cNvPr>
          <p:cNvSpPr txBox="1"/>
          <p:nvPr/>
        </p:nvSpPr>
        <p:spPr>
          <a:xfrm>
            <a:off x="5424137" y="4061371"/>
            <a:ext cx="7926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3000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E51C28-324C-2698-69EC-3E9663E2A592}"/>
              </a:ext>
            </a:extLst>
          </p:cNvPr>
          <p:cNvSpPr txBox="1"/>
          <p:nvPr/>
        </p:nvSpPr>
        <p:spPr>
          <a:xfrm>
            <a:off x="345106" y="4419600"/>
            <a:ext cx="8189294" cy="584775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814705" lvl="0" algn="just" eaLnBrk="0" hangingPunct="0">
              <a:buSzPts val="1400"/>
            </a:pP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7- A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ume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Co.</a:t>
            </a:r>
            <a:r>
              <a:rPr lang="en-US" sz="1600" b="1" spc="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the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b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al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nce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d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ue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Mor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is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mp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ny</a:t>
            </a:r>
            <a:r>
              <a:rPr lang="en-US" sz="1600" b="1" spc="2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0000CC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1600" b="1" dirty="0">
                <a:solidFill>
                  <a:srgbClr val="0000CC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 May</a:t>
            </a:r>
            <a:r>
              <a:rPr lang="en-US" sz="1600" b="1" spc="-70" dirty="0">
                <a:solidFill>
                  <a:srgbClr val="0000CC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0000CC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4</a:t>
            </a:r>
            <a:r>
              <a:rPr lang="en-US" sz="1600" b="1" spc="-60" dirty="0">
                <a:solidFill>
                  <a:srgbClr val="0000CC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in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st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ad</a:t>
            </a:r>
            <a:r>
              <a:rPr lang="en-US" sz="1600" b="1" spc="-7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of</a:t>
            </a:r>
            <a:r>
              <a:rPr lang="en-US" sz="1600" b="1" spc="-7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pr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l</a:t>
            </a:r>
            <a:r>
              <a:rPr lang="en-US" sz="1600" b="1" spc="-6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1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5.</a:t>
            </a:r>
            <a:r>
              <a:rPr lang="en-US" sz="1600" b="1" spc="-6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Pr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pare</a:t>
            </a:r>
            <a:r>
              <a:rPr lang="en-US" sz="1600" b="1" spc="-7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he</a:t>
            </a:r>
            <a:r>
              <a:rPr lang="en-US" sz="1600" b="1" spc="-7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j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u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al</a:t>
            </a:r>
            <a:r>
              <a:rPr lang="en-US" sz="1600" b="1" spc="-6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y</a:t>
            </a:r>
            <a:r>
              <a:rPr lang="en-US" sz="1600" b="1" spc="-7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to</a:t>
            </a:r>
            <a:r>
              <a:rPr lang="en-US" sz="1600" b="1" spc="-6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r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c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ord</a:t>
            </a:r>
            <a:r>
              <a:rPr lang="en-US" sz="1600" b="1" spc="-7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t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h</a:t>
            </a:r>
            <a:r>
              <a:rPr lang="en-US" sz="1600" b="1" spc="-1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i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s</a:t>
            </a:r>
            <a:r>
              <a:rPr lang="en-US" sz="1600" b="1" spc="-70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p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a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ym</a:t>
            </a:r>
            <a:r>
              <a:rPr lang="en-US" sz="1600" b="1" spc="-15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e</a:t>
            </a:r>
            <a:r>
              <a:rPr lang="en-US" sz="1600" b="1" dirty="0">
                <a:solidFill>
                  <a:srgbClr val="FF0000"/>
                </a:solidFill>
                <a:latin typeface="Hacen Liner XL" panose="02000000000000000000" pitchFamily="2" charset="-78"/>
                <a:ea typeface="Times New Roman" panose="02020603050405020304" pitchFamily="18" charset="0"/>
                <a:cs typeface="Hacen Liner XL" panose="02000000000000000000" pitchFamily="2" charset="-78"/>
              </a:rPr>
              <a:t>nt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Hacen Liner XL" panose="02000000000000000000" pitchFamily="2" charset="-78"/>
              <a:ea typeface="Times New Roman" panose="02020603050405020304" pitchFamily="18" charset="0"/>
              <a:cs typeface="Hacen Liner XL" panose="02000000000000000000" pitchFamily="2" charset="-78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3C601FDB-5969-B777-6A56-0C0AAA8E97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806471"/>
              </p:ext>
            </p:extLst>
          </p:nvPr>
        </p:nvGraphicFramePr>
        <p:xfrm>
          <a:off x="474239" y="5082067"/>
          <a:ext cx="5210735" cy="975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43999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859494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907242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2400" dirty="0"/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17BC165A-63C9-3320-3F65-0A6032F9A187}"/>
              </a:ext>
            </a:extLst>
          </p:cNvPr>
          <p:cNvSpPr txBox="1"/>
          <p:nvPr/>
        </p:nvSpPr>
        <p:spPr>
          <a:xfrm>
            <a:off x="433205" y="5099558"/>
            <a:ext cx="1689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 Acc . Payable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F066439-9E8E-2F74-A2BA-B82A9F2E5339}"/>
              </a:ext>
            </a:extLst>
          </p:cNvPr>
          <p:cNvSpPr txBox="1"/>
          <p:nvPr/>
        </p:nvSpPr>
        <p:spPr>
          <a:xfrm>
            <a:off x="1088426" y="5569747"/>
            <a:ext cx="10344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 Cash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4890BE-D217-B1DE-C775-98A36F6D16D9}"/>
              </a:ext>
            </a:extLst>
          </p:cNvPr>
          <p:cNvSpPr txBox="1"/>
          <p:nvPr/>
        </p:nvSpPr>
        <p:spPr>
          <a:xfrm>
            <a:off x="3928039" y="5070283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20000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D145797-5B0E-7D44-406D-8338C6B90A88}"/>
              </a:ext>
            </a:extLst>
          </p:cNvPr>
          <p:cNvSpPr txBox="1"/>
          <p:nvPr/>
        </p:nvSpPr>
        <p:spPr>
          <a:xfrm>
            <a:off x="4789444" y="5661177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20000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139B517-C88F-36F7-EB21-118F5D23E695}"/>
              </a:ext>
            </a:extLst>
          </p:cNvPr>
          <p:cNvSpPr txBox="1"/>
          <p:nvPr/>
        </p:nvSpPr>
        <p:spPr>
          <a:xfrm>
            <a:off x="5852574" y="5083721"/>
            <a:ext cx="32914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1- الصافي    =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 23000  </a:t>
            </a:r>
            <a:r>
              <a:rPr kumimoji="0" lang="ar-EG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 -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3000 </a:t>
            </a:r>
            <a:r>
              <a:rPr kumimoji="0" lang="ar-EG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  20000 = 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2EC79FD-84E1-F69F-61C4-1B8FE216560E}"/>
              </a:ext>
            </a:extLst>
          </p:cNvPr>
          <p:cNvSpPr txBox="1"/>
          <p:nvPr/>
        </p:nvSpPr>
        <p:spPr>
          <a:xfrm>
            <a:off x="4721674" y="5430344"/>
            <a:ext cx="44405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2- المدة     =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 </a:t>
            </a:r>
            <a:r>
              <a:rPr lang="ar-EG" sz="1400" b="1" dirty="0">
                <a:solidFill>
                  <a:srgbClr val="002060"/>
                </a:solidFill>
                <a:latin typeface="Calibri" panose="020F0502020204030204"/>
              </a:rPr>
              <a:t>تجاوزت 10 أيام</a:t>
            </a:r>
            <a:endParaRPr kumimoji="0" lang="ar-E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8EA5580-0DC9-86AB-3698-3AD6A7ED90CB}"/>
              </a:ext>
            </a:extLst>
          </p:cNvPr>
          <p:cNvSpPr txBox="1"/>
          <p:nvPr/>
        </p:nvSpPr>
        <p:spPr>
          <a:xfrm>
            <a:off x="4721674" y="5877706"/>
            <a:ext cx="44405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3- الخصم     =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 Zero</a:t>
            </a:r>
            <a:endParaRPr kumimoji="0" lang="ar-E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2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/>
      <p:bldP spid="20" grpId="0"/>
      <p:bldP spid="21" grpId="0"/>
      <p:bldP spid="23" grpId="0"/>
      <p:bldP spid="24" grpId="0"/>
      <p:bldP spid="25" grpId="0"/>
      <p:bldP spid="2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DDF1CF-C9EB-08FF-00FE-2A30E8876C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39756A-E9B0-7872-7630-37673E927536}"/>
              </a:ext>
            </a:extLst>
          </p:cNvPr>
          <p:cNvSpPr txBox="1"/>
          <p:nvPr/>
        </p:nvSpPr>
        <p:spPr>
          <a:xfrm>
            <a:off x="495300" y="2965059"/>
            <a:ext cx="8153400" cy="461665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R="80010" lvl="0" algn="just" eaLnBrk="0" hangingPunct="0">
              <a:spcBef>
                <a:spcPts val="20"/>
              </a:spcBef>
              <a:spcAft>
                <a:spcPts val="0"/>
              </a:spcAft>
              <a:buSzPts val="1400"/>
              <a:tabLst>
                <a:tab pos="288290" algn="l"/>
              </a:tabLst>
            </a:pPr>
            <a:r>
              <a:rPr lang="en-US" sz="2400" b="1" dirty="0">
                <a:solidFill>
                  <a:srgbClr val="0000CC"/>
                </a:solidFill>
                <a:latin typeface="Hacen Liner XL" panose="02000000000000000000" pitchFamily="2" charset="-78"/>
                <a:cs typeface="Hacen Liner XL" panose="02000000000000000000" pitchFamily="2" charset="-78"/>
              </a:rPr>
              <a:t>Sales transactions </a:t>
            </a:r>
            <a:r>
              <a:rPr lang="en-US" sz="2400" b="1" dirty="0">
                <a:solidFill>
                  <a:srgbClr val="FF0000"/>
                </a:solidFill>
                <a:latin typeface="Hacen Liner XL" panose="02000000000000000000" pitchFamily="2" charset="-78"/>
                <a:cs typeface="Hacen Liner XL" panose="02000000000000000000" pitchFamily="2" charset="-78"/>
              </a:rPr>
              <a:t>under perpetual inventory system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CBB895-D8D2-CC78-48B8-068AC20B105B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55090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CB18A340-7119-71BB-32CB-302EC451D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ECFE248-A189-0AB9-5557-6644691455C2}"/>
              </a:ext>
            </a:extLst>
          </p:cNvPr>
          <p:cNvSpPr txBox="1"/>
          <p:nvPr/>
        </p:nvSpPr>
        <p:spPr>
          <a:xfrm>
            <a:off x="848996" y="962561"/>
            <a:ext cx="7398189" cy="1323439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342900" marR="80010" lvl="0" indent="-342900" algn="just" eaLnBrk="0" hangingPunct="0">
              <a:spcBef>
                <a:spcPts val="20"/>
              </a:spcBef>
              <a:spcAft>
                <a:spcPts val="0"/>
              </a:spcAft>
              <a:buSzPts val="1400"/>
              <a:buFont typeface="+mj-lt"/>
              <a:buAutoNum type="arabicPeriod"/>
              <a:tabLst>
                <a:tab pos="288290" algn="l"/>
              </a:tabLst>
            </a:pPr>
            <a:r>
              <a:rPr lang="en-US" sz="2000" dirty="0">
                <a:solidFill>
                  <a:srgbClr val="002060"/>
                </a:solidFill>
                <a:latin typeface="Hacen Liner XL" panose="02000000000000000000" pitchFamily="2" charset="-78"/>
                <a:cs typeface="Hacen Liner XL" panose="02000000000000000000" pitchFamily="2" charset="-78"/>
              </a:rPr>
              <a:t>On December 3, Sayed Company sold $570,000 of merchandise to Shephard Co., terms 2/10, n/30, </a:t>
            </a:r>
            <a:r>
              <a:rPr lang="en-US" sz="2000" dirty="0">
                <a:solidFill>
                  <a:srgbClr val="FF0000"/>
                </a:solidFill>
                <a:latin typeface="Hacen Liner XL" panose="02000000000000000000" pitchFamily="2" charset="-78"/>
                <a:cs typeface="Hacen Liner XL" panose="02000000000000000000" pitchFamily="2" charset="-78"/>
              </a:rPr>
              <a:t>FOB shipping point</a:t>
            </a:r>
            <a:r>
              <a:rPr lang="en-US" sz="2000" dirty="0">
                <a:solidFill>
                  <a:srgbClr val="002060"/>
                </a:solidFill>
                <a:latin typeface="Hacen Liner XL" panose="02000000000000000000" pitchFamily="2" charset="-78"/>
                <a:cs typeface="Hacen Liner XL" panose="02000000000000000000" pitchFamily="2" charset="-78"/>
              </a:rPr>
              <a:t>. The cost of the merchandise sold was $350,000.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1626A842-7C1E-8365-0BD7-2254788021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505871"/>
              </p:ext>
            </p:extLst>
          </p:nvPr>
        </p:nvGraphicFramePr>
        <p:xfrm>
          <a:off x="851527" y="2715708"/>
          <a:ext cx="465245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75010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767408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810040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367559B-5594-6682-515A-FE1B0AFB5A35}"/>
              </a:ext>
            </a:extLst>
          </p:cNvPr>
          <p:cNvSpPr txBox="1"/>
          <p:nvPr/>
        </p:nvSpPr>
        <p:spPr>
          <a:xfrm>
            <a:off x="748166" y="2281535"/>
            <a:ext cx="41915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sale of merchandise</a:t>
            </a:r>
            <a:endParaRPr lang="ar-EG" sz="2400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240113D-66E5-4B43-313D-34E9F9E64AE3}"/>
              </a:ext>
            </a:extLst>
          </p:cNvPr>
          <p:cNvSpPr txBox="1"/>
          <p:nvPr/>
        </p:nvSpPr>
        <p:spPr>
          <a:xfrm>
            <a:off x="848996" y="2681500"/>
            <a:ext cx="27267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</a:rPr>
              <a:t>Acc. receivable</a:t>
            </a:r>
            <a:endParaRPr lang="ar-EG" b="1" dirty="0">
              <a:solidFill>
                <a:srgbClr val="00206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B78A22-6176-0945-6C04-890E4A8930CB}"/>
              </a:ext>
            </a:extLst>
          </p:cNvPr>
          <p:cNvSpPr txBox="1"/>
          <p:nvPr/>
        </p:nvSpPr>
        <p:spPr>
          <a:xfrm>
            <a:off x="1158964" y="3115376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Sales  revenue</a:t>
            </a:r>
            <a:endParaRPr lang="ar-EG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8935DA9-4FF3-C664-9BAD-909F2B8617D0}"/>
              </a:ext>
            </a:extLst>
          </p:cNvPr>
          <p:cNvSpPr txBox="1"/>
          <p:nvPr/>
        </p:nvSpPr>
        <p:spPr>
          <a:xfrm>
            <a:off x="4657373" y="3114731"/>
            <a:ext cx="882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570000</a:t>
            </a:r>
            <a:endParaRPr lang="ar-EG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0C3E88E-0384-6B37-921B-4ECDE4AAFFAF}"/>
              </a:ext>
            </a:extLst>
          </p:cNvPr>
          <p:cNvSpPr txBox="1"/>
          <p:nvPr/>
        </p:nvSpPr>
        <p:spPr>
          <a:xfrm>
            <a:off x="3870868" y="2710219"/>
            <a:ext cx="8825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570000</a:t>
            </a:r>
            <a:endParaRPr lang="ar-EG" dirty="0"/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E1AAB9C-6209-9650-555E-6BCB4D4E21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240127"/>
              </p:ext>
            </p:extLst>
          </p:nvPr>
        </p:nvGraphicFramePr>
        <p:xfrm>
          <a:off x="851527" y="3553308"/>
          <a:ext cx="465245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75010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767408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810040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F9EDB3D5-C0ED-D668-8197-5D5B8573E14E}"/>
              </a:ext>
            </a:extLst>
          </p:cNvPr>
          <p:cNvSpPr txBox="1"/>
          <p:nvPr/>
        </p:nvSpPr>
        <p:spPr>
          <a:xfrm>
            <a:off x="848996" y="3519100"/>
            <a:ext cx="27267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</a:rPr>
              <a:t>Cost of good sold</a:t>
            </a:r>
            <a:endParaRPr lang="ar-EG" b="1" dirty="0">
              <a:solidFill>
                <a:srgbClr val="00206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684EF3-448E-1172-E2CE-EA40557ECE70}"/>
              </a:ext>
            </a:extLst>
          </p:cNvPr>
          <p:cNvSpPr txBox="1"/>
          <p:nvPr/>
        </p:nvSpPr>
        <p:spPr>
          <a:xfrm>
            <a:off x="1158964" y="3952976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inventory</a:t>
            </a:r>
            <a:endParaRPr lang="ar-EG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B4E7A6E-661D-569A-202A-8B762C663C30}"/>
              </a:ext>
            </a:extLst>
          </p:cNvPr>
          <p:cNvSpPr txBox="1"/>
          <p:nvPr/>
        </p:nvSpPr>
        <p:spPr>
          <a:xfrm>
            <a:off x="4655866" y="3986717"/>
            <a:ext cx="10108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350000</a:t>
            </a:r>
            <a:endParaRPr lang="ar-EG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102BCD1-A42F-AEBA-53CB-866C1E8EC612}"/>
              </a:ext>
            </a:extLst>
          </p:cNvPr>
          <p:cNvSpPr txBox="1"/>
          <p:nvPr/>
        </p:nvSpPr>
        <p:spPr>
          <a:xfrm>
            <a:off x="3866998" y="3546356"/>
            <a:ext cx="8825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350000</a:t>
            </a:r>
            <a:endParaRPr lang="ar-EG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8DB95B7-AFF0-1219-1EF2-57A8ADAA1CFA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7146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6A4914A4-906F-33D7-FB5A-00E1CF611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2093FA-50E2-F5EE-BEA3-DD75ACD05308}"/>
              </a:ext>
            </a:extLst>
          </p:cNvPr>
          <p:cNvSpPr txBox="1"/>
          <p:nvPr/>
        </p:nvSpPr>
        <p:spPr>
          <a:xfrm>
            <a:off x="252184" y="1136265"/>
            <a:ext cx="7848600" cy="707886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000" dirty="0">
                <a:solidFill>
                  <a:srgbClr val="002060"/>
                </a:solidFill>
                <a:latin typeface="Hacen Liner XL" panose="02000000000000000000" pitchFamily="2" charset="-78"/>
                <a:cs typeface="Hacen Liner XL" panose="02000000000000000000" pitchFamily="2" charset="-78"/>
              </a:rPr>
              <a:t>2. On December 8, Shephard Co. was granted an allowance of $20,000 for merchandise purchased on December 3.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18C271-9A6F-FA8B-518F-36ED4FC91AF0}"/>
              </a:ext>
            </a:extLst>
          </p:cNvPr>
          <p:cNvSpPr txBox="1"/>
          <p:nvPr/>
        </p:nvSpPr>
        <p:spPr>
          <a:xfrm>
            <a:off x="4814753" y="2061413"/>
            <a:ext cx="395794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 sales returns and allowances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913AE0-1F93-1F68-5C02-67D1D75F85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91644"/>
              </p:ext>
            </p:extLst>
          </p:nvPr>
        </p:nvGraphicFramePr>
        <p:xfrm>
          <a:off x="4940307" y="2624112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7E63BAE-C225-4BBE-68E4-31730DBE92B1}"/>
              </a:ext>
            </a:extLst>
          </p:cNvPr>
          <p:cNvSpPr txBox="1"/>
          <p:nvPr/>
        </p:nvSpPr>
        <p:spPr>
          <a:xfrm>
            <a:off x="5088152" y="2990185"/>
            <a:ext cx="2516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755934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srgbClr val="002060"/>
                </a:solidFill>
              </a:rPr>
              <a:t>Acc. receivable</a:t>
            </a:r>
            <a:endParaRPr lang="ar-EG" b="1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A97B9B-454A-E357-F5D5-C798970663E1}"/>
              </a:ext>
            </a:extLst>
          </p:cNvPr>
          <p:cNvSpPr txBox="1"/>
          <p:nvPr/>
        </p:nvSpPr>
        <p:spPr>
          <a:xfrm>
            <a:off x="4904377" y="2587741"/>
            <a:ext cx="28505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b="1" dirty="0">
                <a:solidFill>
                  <a:srgbClr val="002060"/>
                </a:solidFill>
              </a:rPr>
              <a:t>sales returns</a:t>
            </a:r>
            <a:endParaRPr lang="ar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F2AC46-F9EC-4445-287B-5F73DA1482AF}"/>
              </a:ext>
            </a:extLst>
          </p:cNvPr>
          <p:cNvSpPr txBox="1"/>
          <p:nvPr/>
        </p:nvSpPr>
        <p:spPr>
          <a:xfrm>
            <a:off x="7620000" y="2560366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20000</a:t>
            </a:r>
            <a:endParaRPr lang="ar-EG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10A725-E793-B7E9-2BBA-BFF218780A9F}"/>
              </a:ext>
            </a:extLst>
          </p:cNvPr>
          <p:cNvSpPr txBox="1"/>
          <p:nvPr/>
        </p:nvSpPr>
        <p:spPr>
          <a:xfrm>
            <a:off x="8295206" y="3015610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20000</a:t>
            </a:r>
            <a:endParaRPr lang="ar-EG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CD6F9FD-B38E-EDA0-F0A1-CAD9F40CF2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449800"/>
              </p:ext>
            </p:extLst>
          </p:nvPr>
        </p:nvGraphicFramePr>
        <p:xfrm>
          <a:off x="4947720" y="3608177"/>
          <a:ext cx="410491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3117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677093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714708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033C1AA-278E-138F-7AF0-84D593E74CF5}"/>
              </a:ext>
            </a:extLst>
          </p:cNvPr>
          <p:cNvSpPr txBox="1"/>
          <p:nvPr/>
        </p:nvSpPr>
        <p:spPr>
          <a:xfrm>
            <a:off x="5395668" y="3952976"/>
            <a:ext cx="27267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</a:rPr>
              <a:t>Cost of good sold</a:t>
            </a:r>
            <a:endParaRPr lang="ar-EG" b="1" dirty="0">
              <a:solidFill>
                <a:srgbClr val="00206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3075E8-30EC-854F-9787-03B98F91EDE2}"/>
              </a:ext>
            </a:extLst>
          </p:cNvPr>
          <p:cNvSpPr txBox="1"/>
          <p:nvPr/>
        </p:nvSpPr>
        <p:spPr>
          <a:xfrm>
            <a:off x="4931886" y="3585347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inventory</a:t>
            </a:r>
            <a:endParaRPr lang="ar-E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E25CFA-A073-FFE9-D6FF-A7797894025B}"/>
              </a:ext>
            </a:extLst>
          </p:cNvPr>
          <p:cNvSpPr txBox="1"/>
          <p:nvPr/>
        </p:nvSpPr>
        <p:spPr>
          <a:xfrm>
            <a:off x="8308938" y="3973242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20000</a:t>
            </a:r>
            <a:endParaRPr lang="ar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6E0CB3-F80C-8D87-4ABC-B575C1FF1461}"/>
              </a:ext>
            </a:extLst>
          </p:cNvPr>
          <p:cNvSpPr txBox="1"/>
          <p:nvPr/>
        </p:nvSpPr>
        <p:spPr>
          <a:xfrm>
            <a:off x="7617889" y="3546356"/>
            <a:ext cx="792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20000</a:t>
            </a:r>
            <a:endParaRPr lang="ar-EG" dirty="0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5CF0ECC-ED70-BD6E-C990-7615FDAFD7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736550"/>
              </p:ext>
            </p:extLst>
          </p:nvPr>
        </p:nvGraphicFramePr>
        <p:xfrm>
          <a:off x="128257" y="2715708"/>
          <a:ext cx="465245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75010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767408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810040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502F3A26-F14B-61BC-DCB8-717105F6D892}"/>
              </a:ext>
            </a:extLst>
          </p:cNvPr>
          <p:cNvSpPr txBox="1"/>
          <p:nvPr/>
        </p:nvSpPr>
        <p:spPr>
          <a:xfrm>
            <a:off x="589129" y="2052935"/>
            <a:ext cx="283987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sale of merchandise</a:t>
            </a:r>
            <a:endParaRPr lang="ar-EG" sz="2400" dirty="0">
              <a:solidFill>
                <a:srgbClr val="C0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C3174A-0421-B512-48B0-F1BE2AADEA8B}"/>
              </a:ext>
            </a:extLst>
          </p:cNvPr>
          <p:cNvSpPr txBox="1"/>
          <p:nvPr/>
        </p:nvSpPr>
        <p:spPr>
          <a:xfrm>
            <a:off x="125726" y="2681500"/>
            <a:ext cx="27267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</a:rPr>
              <a:t>Acc. receivable</a:t>
            </a:r>
            <a:endParaRPr lang="ar-EG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F7A444C-D6B1-3AA2-1443-47CB30C73042}"/>
              </a:ext>
            </a:extLst>
          </p:cNvPr>
          <p:cNvSpPr txBox="1"/>
          <p:nvPr/>
        </p:nvSpPr>
        <p:spPr>
          <a:xfrm>
            <a:off x="435694" y="3115376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Sales  revenue</a:t>
            </a:r>
            <a:endParaRPr lang="ar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D2F88F5-8BED-6D31-E2AA-A9BC828B66AA}"/>
              </a:ext>
            </a:extLst>
          </p:cNvPr>
          <p:cNvSpPr txBox="1"/>
          <p:nvPr/>
        </p:nvSpPr>
        <p:spPr>
          <a:xfrm>
            <a:off x="3934103" y="3114731"/>
            <a:ext cx="882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570000</a:t>
            </a:r>
            <a:endParaRPr lang="ar-EG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B63CED8-42F2-9377-02A8-A1664069EB6D}"/>
              </a:ext>
            </a:extLst>
          </p:cNvPr>
          <p:cNvSpPr txBox="1"/>
          <p:nvPr/>
        </p:nvSpPr>
        <p:spPr>
          <a:xfrm>
            <a:off x="3147598" y="2710219"/>
            <a:ext cx="8825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570000</a:t>
            </a:r>
            <a:endParaRPr lang="ar-EG" dirty="0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4488450D-565B-3664-1B58-436E64B58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553340"/>
              </p:ext>
            </p:extLst>
          </p:nvPr>
        </p:nvGraphicFramePr>
        <p:xfrm>
          <a:off x="128257" y="3553308"/>
          <a:ext cx="4652458" cy="85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75010">
                  <a:extLst>
                    <a:ext uri="{9D8B030D-6E8A-4147-A177-3AD203B41FA5}">
                      <a16:colId xmlns:a16="http://schemas.microsoft.com/office/drawing/2014/main" val="870021632"/>
                    </a:ext>
                  </a:extLst>
                </a:gridCol>
                <a:gridCol w="767408">
                  <a:extLst>
                    <a:ext uri="{9D8B030D-6E8A-4147-A177-3AD203B41FA5}">
                      <a16:colId xmlns:a16="http://schemas.microsoft.com/office/drawing/2014/main" val="1270934215"/>
                    </a:ext>
                  </a:extLst>
                </a:gridCol>
                <a:gridCol w="810040">
                  <a:extLst>
                    <a:ext uri="{9D8B030D-6E8A-4147-A177-3AD203B41FA5}">
                      <a16:colId xmlns:a16="http://schemas.microsoft.com/office/drawing/2014/main" val="3358926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EG" sz="16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7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7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091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ar-EG" sz="16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28750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423D800A-D526-9F16-9A06-473550487E36}"/>
              </a:ext>
            </a:extLst>
          </p:cNvPr>
          <p:cNvSpPr txBox="1"/>
          <p:nvPr/>
        </p:nvSpPr>
        <p:spPr>
          <a:xfrm>
            <a:off x="125726" y="3519100"/>
            <a:ext cx="27267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</a:rPr>
              <a:t>Cost of good sold</a:t>
            </a:r>
            <a:endParaRPr lang="ar-EG" b="1" dirty="0">
              <a:solidFill>
                <a:srgbClr val="00206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CF4D4E-F987-EA06-FDB0-183C0086B24B}"/>
              </a:ext>
            </a:extLst>
          </p:cNvPr>
          <p:cNvSpPr txBox="1"/>
          <p:nvPr/>
        </p:nvSpPr>
        <p:spPr>
          <a:xfrm>
            <a:off x="435694" y="3952976"/>
            <a:ext cx="2518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kern="120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 inventory</a:t>
            </a:r>
            <a:endParaRPr lang="ar-EG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6C3F520-C25F-739D-38A9-B205FB7C9BCC}"/>
              </a:ext>
            </a:extLst>
          </p:cNvPr>
          <p:cNvSpPr txBox="1"/>
          <p:nvPr/>
        </p:nvSpPr>
        <p:spPr>
          <a:xfrm>
            <a:off x="3932596" y="3986717"/>
            <a:ext cx="10108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350000</a:t>
            </a:r>
            <a:endParaRPr lang="ar-EG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ED34001-1F3B-32B3-EB79-1CD5388ED9EB}"/>
              </a:ext>
            </a:extLst>
          </p:cNvPr>
          <p:cNvSpPr txBox="1"/>
          <p:nvPr/>
        </p:nvSpPr>
        <p:spPr>
          <a:xfrm>
            <a:off x="3143728" y="3546356"/>
            <a:ext cx="8825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350000</a:t>
            </a:r>
            <a:endParaRPr lang="ar-EG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969D3F9-0D73-145C-43B0-0BB33BA99EDD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88644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F1A4C9-1F98-448F-BB97-CE2600BB1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EAA46A-A298-402F-1ADE-98CA8B62A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143705"/>
            <a:ext cx="8382000" cy="48760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66EE34-9B15-C836-5978-6E2825741C72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76137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322207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513755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548380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415831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009650"/>
            <a:ext cx="1935005" cy="9035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5204">
        <p14:reveal/>
      </p:transition>
    </mc:Choice>
    <mc:Fallback xmlns="">
      <p:transition spd="slow" advTm="15204">
        <p:fade/>
      </p:transition>
    </mc:Fallback>
  </mc:AlternateContent>
</p:sld>
</file>

<file path=ppt/theme/theme1.xml><?xml version="1.0" encoding="utf-8"?>
<a:theme xmlns:a="http://schemas.openxmlformats.org/drawingml/2006/main" name="Opener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hapter Outline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arning Objectives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ncept Check Question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Key Term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ection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Image Slide Master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F3B831F-BEF7-4F81-B18E-4969B15E1ACF}"/>
</file>

<file path=customXml/itemProps2.xml><?xml version="1.0" encoding="utf-8"?>
<ds:datastoreItem xmlns:ds="http://schemas.openxmlformats.org/officeDocument/2006/customXml" ds:itemID="{B593E4A8-B374-4427-8E6C-7F9CE6C77058}"/>
</file>

<file path=customXml/itemProps3.xml><?xml version="1.0" encoding="utf-8"?>
<ds:datastoreItem xmlns:ds="http://schemas.openxmlformats.org/officeDocument/2006/customXml" ds:itemID="{B7851DBC-E217-4C93-9BD2-0CED88C87C7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19771</TotalTime>
  <Words>1820</Words>
  <Application>Microsoft Office PowerPoint</Application>
  <PresentationFormat>On-screen Show (4:3)</PresentationFormat>
  <Paragraphs>371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41</vt:i4>
      </vt:variant>
    </vt:vector>
  </HeadingPairs>
  <TitlesOfParts>
    <vt:vector size="62" baseType="lpstr">
      <vt:lpstr>Alexandria</vt:lpstr>
      <vt:lpstr>Arial</vt:lpstr>
      <vt:lpstr>Calibri</vt:lpstr>
      <vt:lpstr>Calibri Light</vt:lpstr>
      <vt:lpstr>Chesterfield</vt:lpstr>
      <vt:lpstr>Courier New</vt:lpstr>
      <vt:lpstr>Hacen Liner XL</vt:lpstr>
      <vt:lpstr>Hacen Saudi Arabia XL</vt:lpstr>
      <vt:lpstr>Sakkal Majalla</vt:lpstr>
      <vt:lpstr>Source Sans Pro</vt:lpstr>
      <vt:lpstr>Source Sans Pro Light</vt:lpstr>
      <vt:lpstr>Times New Roman</vt:lpstr>
      <vt:lpstr>Wingdings</vt:lpstr>
      <vt:lpstr>Opener</vt:lpstr>
      <vt:lpstr>Chapter Outline</vt:lpstr>
      <vt:lpstr>Learning Objectives</vt:lpstr>
      <vt:lpstr>Concept Check Question</vt:lpstr>
      <vt:lpstr>Key Term</vt:lpstr>
      <vt:lpstr>Section</vt:lpstr>
      <vt:lpstr>Image Slide Master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IT    Multiple-Step Statement</vt:lpstr>
      <vt:lpstr>PowerPoint Presentation</vt:lpstr>
      <vt:lpstr>DO IT</vt:lpstr>
      <vt:lpstr>PowerPoint Presentation</vt:lpstr>
      <vt:lpstr>DO 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John Wiley and Sons,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 Chapter Title</dc:title>
  <dc:creator>Garvin, Megan - Hoboken</dc:creator>
  <cp:lastModifiedBy>Dr.Emad Zaher</cp:lastModifiedBy>
  <cp:revision>1245</cp:revision>
  <cp:lastPrinted>2017-04-26T13:25:47Z</cp:lastPrinted>
  <dcterms:created xsi:type="dcterms:W3CDTF">2017-04-21T14:49:46Z</dcterms:created>
  <dcterms:modified xsi:type="dcterms:W3CDTF">2024-07-17T06:39:17Z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